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Default Extension="wdp" ContentType="image/vnd.ms-photo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bookmarkIdSeed="2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57" r:id="rId2"/>
    <p:sldId id="296" r:id="rId3"/>
    <p:sldId id="327" r:id="rId4"/>
    <p:sldId id="370" r:id="rId5"/>
    <p:sldId id="367" r:id="rId6"/>
    <p:sldId id="362" r:id="rId7"/>
    <p:sldId id="376" r:id="rId8"/>
    <p:sldId id="356" r:id="rId9"/>
    <p:sldId id="377" r:id="rId10"/>
    <p:sldId id="369" r:id="rId11"/>
    <p:sldId id="378" r:id="rId12"/>
    <p:sldId id="372" r:id="rId13"/>
    <p:sldId id="379" r:id="rId14"/>
  </p:sldIdLst>
  <p:sldSz cx="9144000" cy="6858000" type="screen4x3"/>
  <p:notesSz cx="6797675" cy="99282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 baseline="300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Pauline.labib" initials="P" lastIdx="12" clrIdx="0"/>
  <p:cmAuthor id="1" name="User" initials="U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60BBCE"/>
    <a:srgbClr val="B80028"/>
    <a:srgbClr val="FF2A00"/>
    <a:srgbClr val="FF9B9B"/>
    <a:srgbClr val="FFCC66"/>
    <a:srgbClr val="FFFF66"/>
    <a:srgbClr val="CCCCCC"/>
    <a:srgbClr val="B3B3B3"/>
    <a:srgbClr val="E6E6E6"/>
    <a:srgbClr val="FF000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6327" autoAdjust="0"/>
    <p:restoredTop sz="94963" autoAdjust="0"/>
  </p:normalViewPr>
  <p:slideViewPr>
    <p:cSldViewPr>
      <p:cViewPr>
        <p:scale>
          <a:sx n="100" d="100"/>
          <a:sy n="100" d="100"/>
        </p:scale>
        <p:origin x="-440" y="-208"/>
      </p:cViewPr>
      <p:guideLst>
        <p:guide orient="horz" pos="709"/>
        <p:guide pos="431"/>
      </p:guideLst>
    </p:cSldViewPr>
  </p:slideViewPr>
  <p:outlineViewPr>
    <p:cViewPr>
      <p:scale>
        <a:sx n="33" d="100"/>
        <a:sy n="33" d="100"/>
      </p:scale>
      <p:origin x="0" y="63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numRef>
              <c:f>Sheet1!$D$16:$D$18</c:f>
              <c:numCache>
                <c:formatCode>General</c:formatCode>
                <c:ptCount val="3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</c:numCache>
            </c:numRef>
          </c:cat>
          <c:val>
            <c:numRef>
              <c:f>Sheet1!$E$16:$E$18</c:f>
              <c:numCache>
                <c:formatCode>General</c:formatCode>
                <c:ptCount val="3"/>
                <c:pt idx="0">
                  <c:v>1895.0</c:v>
                </c:pt>
                <c:pt idx="1">
                  <c:v>3166.0</c:v>
                </c:pt>
                <c:pt idx="2">
                  <c:v>3950.0</c:v>
                </c:pt>
              </c:numCache>
            </c:numRef>
          </c:val>
        </c:ser>
        <c:dLbls/>
        <c:axId val="241946504"/>
        <c:axId val="241875960"/>
      </c:barChart>
      <c:catAx>
        <c:axId val="241946504"/>
        <c:scaling>
          <c:orientation val="minMax"/>
        </c:scaling>
        <c:axPos val="b"/>
        <c:numFmt formatCode="General" sourceLinked="1"/>
        <c:tickLblPos val="nextTo"/>
        <c:crossAx val="241875960"/>
        <c:crosses val="autoZero"/>
        <c:auto val="1"/>
        <c:lblAlgn val="ctr"/>
        <c:lblOffset val="100"/>
      </c:catAx>
      <c:valAx>
        <c:axId val="241875960"/>
        <c:scaling>
          <c:orientation val="minMax"/>
        </c:scaling>
        <c:axPos val="l"/>
        <c:majorGridlines/>
        <c:numFmt formatCode="General" sourceLinked="0"/>
        <c:majorTickMark val="none"/>
        <c:tickLblPos val="nextTo"/>
        <c:crossAx val="241946504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autoTitleDeleted val="1"/>
    <c:plotArea>
      <c:layout/>
      <c:pieChart>
        <c:varyColors val="1"/>
        <c:ser>
          <c:idx val="1"/>
          <c:order val="0"/>
          <c:tx>
            <c:strRef>
              <c:f>Sheet1!$C$1</c:f>
              <c:strCache>
                <c:ptCount val="1"/>
                <c:pt idx="0">
                  <c:v>Percent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52.68</a:t>
                    </a:r>
                    <a:r>
                      <a:rPr lang="en-US" sz="1000" b="0" i="0" u="none" strike="noStrike" baseline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26.48</a:t>
                    </a:r>
                    <a:r>
                      <a:rPr lang="en-US" sz="1000" b="0" i="0" u="none" strike="noStrike" baseline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5.87</a:t>
                    </a:r>
                    <a:r>
                      <a:rPr lang="en-US" sz="1000" b="0" i="0" u="none" strike="noStrike" baseline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10.93</a:t>
                    </a:r>
                    <a:r>
                      <a:rPr lang="en-US" sz="1000" b="0" i="0" u="none" strike="noStrike" baseline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1.56</a:t>
                    </a:r>
                    <a:r>
                      <a:rPr lang="en-US" sz="1000" b="0" i="0" u="none" strike="noStrike" baseline="0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2.48%</a:t>
                    </a:r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Sheet1!$A$2:$A$7</c:f>
              <c:strCache>
                <c:ptCount val="6"/>
                <c:pt idx="0">
                  <c:v>State Member Subscriptions</c:v>
                </c:pt>
                <c:pt idx="1">
                  <c:v>Corporate Member Subscriptions</c:v>
                </c:pt>
                <c:pt idx="2">
                  <c:v>Institutional Member Subscriptions</c:v>
                </c:pt>
                <c:pt idx="3">
                  <c:v>Project-Based Funding</c:v>
                </c:pt>
                <c:pt idx="4">
                  <c:v>Foundation Grants</c:v>
                </c:pt>
                <c:pt idx="5">
                  <c:v>Other Funding</c:v>
                </c:pt>
              </c:strCache>
            </c:strRef>
          </c:cat>
          <c:val>
            <c:numRef>
              <c:f>Sheet1!$C$2:$C$7</c:f>
              <c:numCache>
                <c:formatCode>0.00</c:formatCode>
                <c:ptCount val="6"/>
                <c:pt idx="0">
                  <c:v>51.11641279361277</c:v>
                </c:pt>
                <c:pt idx="1">
                  <c:v>25.69677272759715</c:v>
                </c:pt>
                <c:pt idx="2">
                  <c:v>5.698670156812561</c:v>
                </c:pt>
                <c:pt idx="3">
                  <c:v>10.60941431757903</c:v>
                </c:pt>
                <c:pt idx="4">
                  <c:v>1.513259065460948</c:v>
                </c:pt>
                <c:pt idx="5">
                  <c:v>2.402716114860043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9AA529-83AF-4ECD-9924-230FB89597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C51FA5FA-4EDF-4A06-B6D3-208F13D90CCC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 anchor="t"/>
        <a:lstStyle/>
        <a:p>
          <a:r>
            <a:rPr lang="fr-BE" sz="1200" b="1" dirty="0" err="1" smtClean="0"/>
            <a:t>Every</a:t>
          </a:r>
          <a:r>
            <a:rPr lang="fr-BE" sz="1200" b="1" dirty="0" smtClean="0"/>
            <a:t> </a:t>
          </a:r>
          <a:r>
            <a:rPr lang="fr-BE" sz="1200" b="1" dirty="0" err="1" smtClean="0"/>
            <a:t>three</a:t>
          </a:r>
          <a:r>
            <a:rPr lang="fr-BE" sz="1200" b="1" dirty="0" smtClean="0"/>
            <a:t> </a:t>
          </a:r>
          <a:r>
            <a:rPr lang="fr-BE" sz="1200" b="1" dirty="0" err="1" smtClean="0"/>
            <a:t>years</a:t>
          </a:r>
          <a:endParaRPr lang="en-US" sz="1200" b="1" dirty="0"/>
        </a:p>
      </dgm:t>
    </dgm:pt>
    <dgm:pt modelId="{C7921BBE-4F59-405D-BD78-2D1897749CE6}" type="parTrans" cxnId="{0B4B122B-EB06-4B9A-B82B-C55AA3925722}">
      <dgm:prSet/>
      <dgm:spPr/>
      <dgm:t>
        <a:bodyPr/>
        <a:lstStyle/>
        <a:p>
          <a:endParaRPr lang="en-US"/>
        </a:p>
      </dgm:t>
    </dgm:pt>
    <dgm:pt modelId="{586F6222-7E0F-4F7A-9E8B-09D1A218E708}" type="sibTrans" cxnId="{0B4B122B-EB06-4B9A-B82B-C55AA3925722}">
      <dgm:prSet/>
      <dgm:spPr/>
      <dgm:t>
        <a:bodyPr/>
        <a:lstStyle/>
        <a:p>
          <a:endParaRPr lang="en-US"/>
        </a:p>
      </dgm:t>
    </dgm:pt>
    <dgm:pt modelId="{ADB7ABF5-1130-493A-9A93-2309E2AD1D23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BE" sz="1100" dirty="0" err="1" smtClean="0">
              <a:latin typeface="+mj-lt"/>
            </a:rPr>
            <a:t>Every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three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years</a:t>
          </a:r>
          <a:r>
            <a:rPr lang="fr-BE" sz="1100" dirty="0" smtClean="0">
              <a:latin typeface="+mj-lt"/>
            </a:rPr>
            <a:t>, a diverse and </a:t>
          </a:r>
          <a:r>
            <a:rPr lang="fr-BE" sz="1100" dirty="0" err="1" smtClean="0">
              <a:latin typeface="+mj-lt"/>
            </a:rPr>
            <a:t>independent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Review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Task</a:t>
          </a:r>
          <a:r>
            <a:rPr lang="fr-BE" sz="1100" dirty="0" smtClean="0">
              <a:latin typeface="+mj-lt"/>
            </a:rPr>
            <a:t> Force </a:t>
          </a:r>
          <a:r>
            <a:rPr lang="fr-BE" sz="1100" dirty="0" err="1" smtClean="0">
              <a:latin typeface="+mj-lt"/>
            </a:rPr>
            <a:t>is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appointed</a:t>
          </a:r>
          <a:r>
            <a:rPr lang="fr-BE" sz="1100" dirty="0" smtClean="0">
              <a:latin typeface="+mj-lt"/>
            </a:rPr>
            <a:t> by </a:t>
          </a:r>
          <a:r>
            <a:rPr lang="fr-BE" sz="1100" dirty="0" err="1" smtClean="0">
              <a:latin typeface="+mj-lt"/>
            </a:rPr>
            <a:t>Members</a:t>
          </a:r>
          <a:r>
            <a:rPr lang="fr-BE" sz="1100" dirty="0" smtClean="0">
              <a:latin typeface="+mj-lt"/>
            </a:rPr>
            <a:t> to </a:t>
          </a:r>
          <a:r>
            <a:rPr lang="fr-BE" sz="1100" dirty="0" err="1" smtClean="0">
              <a:latin typeface="+mj-lt"/>
            </a:rPr>
            <a:t>evaluate</a:t>
          </a:r>
          <a:r>
            <a:rPr lang="fr-BE" sz="1100" dirty="0" smtClean="0">
              <a:latin typeface="+mj-lt"/>
            </a:rPr>
            <a:t> all aspects of </a:t>
          </a:r>
          <a:r>
            <a:rPr lang="fr-BE" sz="1100" dirty="0" err="1" smtClean="0">
              <a:latin typeface="+mj-lt"/>
            </a:rPr>
            <a:t>Bruegel’s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work</a:t>
          </a:r>
          <a:r>
            <a:rPr lang="fr-BE" sz="1100" dirty="0" smtClean="0">
              <a:latin typeface="+mj-lt"/>
            </a:rPr>
            <a:t>, </a:t>
          </a:r>
          <a:r>
            <a:rPr lang="fr-BE" sz="1100" dirty="0" err="1" smtClean="0">
              <a:latin typeface="+mj-lt"/>
            </a:rPr>
            <a:t>from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research</a:t>
          </a:r>
          <a:r>
            <a:rPr lang="fr-BE" sz="1100" dirty="0" smtClean="0">
              <a:latin typeface="+mj-lt"/>
            </a:rPr>
            <a:t> to finances. </a:t>
          </a:r>
        </a:p>
        <a:p>
          <a:pPr>
            <a:spcAft>
              <a:spcPts val="0"/>
            </a:spcAft>
          </a:pPr>
          <a:endParaRPr lang="fr-BE" sz="1100" dirty="0" smtClean="0">
            <a:latin typeface="+mj-lt"/>
          </a:endParaRPr>
        </a:p>
        <a:p>
          <a:pPr>
            <a:spcAft>
              <a:spcPts val="0"/>
            </a:spcAft>
          </a:pPr>
          <a:r>
            <a:rPr lang="fr-BE" sz="1100" dirty="0" smtClean="0">
              <a:latin typeface="+mj-lt"/>
            </a:rPr>
            <a:t>The </a:t>
          </a:r>
          <a:r>
            <a:rPr lang="fr-BE" sz="1100" dirty="0" err="1" smtClean="0">
              <a:latin typeface="+mj-lt"/>
            </a:rPr>
            <a:t>current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Review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Task</a:t>
          </a:r>
          <a:r>
            <a:rPr lang="fr-BE" sz="1100" dirty="0" smtClean="0">
              <a:latin typeface="+mj-lt"/>
            </a:rPr>
            <a:t> Force </a:t>
          </a:r>
          <a:r>
            <a:rPr lang="fr-BE" sz="1100" dirty="0" err="1" smtClean="0">
              <a:latin typeface="+mj-lt"/>
            </a:rPr>
            <a:t>will</a:t>
          </a:r>
          <a:r>
            <a:rPr lang="en-US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deliver</a:t>
          </a:r>
          <a:r>
            <a:rPr lang="fr-BE" sz="1100" dirty="0" smtClean="0">
              <a:latin typeface="+mj-lt"/>
            </a:rPr>
            <a:t> a report in </a:t>
          </a:r>
          <a:r>
            <a:rPr lang="fr-BE" sz="1100" dirty="0" err="1" smtClean="0">
              <a:latin typeface="+mj-lt"/>
            </a:rPr>
            <a:t>December</a:t>
          </a:r>
          <a:r>
            <a:rPr lang="fr-BE" sz="1100" dirty="0" smtClean="0">
              <a:latin typeface="+mj-lt"/>
            </a:rPr>
            <a:t> 2013. </a:t>
          </a:r>
          <a:r>
            <a:rPr lang="fr-BE" sz="1100" dirty="0" err="1" smtClean="0">
              <a:latin typeface="+mj-lt"/>
            </a:rPr>
            <a:t>Its</a:t>
          </a:r>
          <a:r>
            <a:rPr lang="fr-BE" sz="1100" dirty="0" smtClean="0">
              <a:latin typeface="+mj-lt"/>
            </a:rPr>
            <a:t> </a:t>
          </a:r>
          <a:r>
            <a:rPr lang="fr-BE" sz="1100" dirty="0" err="1" smtClean="0">
              <a:latin typeface="+mj-lt"/>
            </a:rPr>
            <a:t>members</a:t>
          </a:r>
          <a:r>
            <a:rPr lang="fr-BE" sz="1100" dirty="0" smtClean="0">
              <a:latin typeface="+mj-lt"/>
            </a:rPr>
            <a:t> are </a:t>
          </a:r>
          <a:r>
            <a:rPr lang="cs-CZ" sz="1100" dirty="0" smtClean="0">
              <a:latin typeface="+mj-lt"/>
            </a:rPr>
            <a:t>Esko Aho (Chair)</a:t>
          </a:r>
          <a:r>
            <a:rPr lang="fr-BE" sz="1100" dirty="0" smtClean="0">
              <a:latin typeface="+mj-lt"/>
            </a:rPr>
            <a:t>, </a:t>
          </a:r>
          <a:r>
            <a:rPr lang="cs-CZ" sz="1100" dirty="0" smtClean="0">
              <a:latin typeface="+mj-lt"/>
            </a:rPr>
            <a:t>Suman Bery</a:t>
          </a:r>
          <a:r>
            <a:rPr lang="fr-BE" sz="1100" dirty="0" smtClean="0">
              <a:latin typeface="+mj-lt"/>
            </a:rPr>
            <a:t>, </a:t>
          </a:r>
          <a:r>
            <a:rPr lang="cs-CZ" sz="1100" dirty="0" smtClean="0">
              <a:latin typeface="+mj-lt"/>
            </a:rPr>
            <a:t>Carsten Burhop</a:t>
          </a:r>
          <a:r>
            <a:rPr lang="fr-BE" sz="1100" dirty="0" smtClean="0">
              <a:latin typeface="+mj-lt"/>
            </a:rPr>
            <a:t>, </a:t>
          </a:r>
          <a:r>
            <a:rPr lang="cs-CZ" sz="1100" dirty="0" smtClean="0">
              <a:latin typeface="+mj-lt"/>
            </a:rPr>
            <a:t>Fernando Fernández</a:t>
          </a:r>
          <a:r>
            <a:rPr lang="fr-BE" sz="1100" dirty="0" smtClean="0">
              <a:latin typeface="+mj-lt"/>
            </a:rPr>
            <a:t>, </a:t>
          </a:r>
          <a:r>
            <a:rPr lang="cs-CZ" sz="1100" dirty="0" smtClean="0">
              <a:latin typeface="+mj-lt"/>
            </a:rPr>
            <a:t>Philippe Riès</a:t>
          </a:r>
          <a:r>
            <a:rPr lang="fr-BE" sz="1100" dirty="0" smtClean="0">
              <a:latin typeface="+mj-lt"/>
            </a:rPr>
            <a:t>, </a:t>
          </a:r>
          <a:r>
            <a:rPr lang="cs-CZ" sz="1100" dirty="0" smtClean="0">
              <a:latin typeface="+mj-lt"/>
            </a:rPr>
            <a:t>Paweł Świeboda</a:t>
          </a:r>
          <a:r>
            <a:rPr lang="fr-BE" sz="1100" dirty="0" smtClean="0">
              <a:latin typeface="+mj-lt"/>
            </a:rPr>
            <a:t>.</a:t>
          </a:r>
          <a:endParaRPr lang="en-US" sz="1100" dirty="0">
            <a:latin typeface="+mj-lt"/>
          </a:endParaRPr>
        </a:p>
      </dgm:t>
    </dgm:pt>
    <dgm:pt modelId="{6FA0770B-F3BF-459F-B57A-725FA6361C20}" type="parTrans" cxnId="{B85C69E8-DFE3-412D-AEB9-EF7C597A8349}">
      <dgm:prSet/>
      <dgm:spPr/>
      <dgm:t>
        <a:bodyPr/>
        <a:lstStyle/>
        <a:p>
          <a:endParaRPr lang="en-US"/>
        </a:p>
      </dgm:t>
    </dgm:pt>
    <dgm:pt modelId="{F76B5A3B-7AA3-40A1-AB5C-A4CBD293F66C}" type="sibTrans" cxnId="{B85C69E8-DFE3-412D-AEB9-EF7C597A8349}">
      <dgm:prSet/>
      <dgm:spPr/>
      <dgm:t>
        <a:bodyPr/>
        <a:lstStyle/>
        <a:p>
          <a:endParaRPr lang="en-US"/>
        </a:p>
      </dgm:t>
    </dgm:pt>
    <dgm:pt modelId="{0CC07AD8-1379-4702-B88B-4333AEB74C9F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 anchor="t"/>
        <a:lstStyle/>
        <a:p>
          <a:r>
            <a:rPr lang="fr-BE" sz="1200" b="1" dirty="0" err="1" smtClean="0"/>
            <a:t>Yearly</a:t>
          </a:r>
          <a:endParaRPr lang="en-US" sz="1200" b="1" dirty="0"/>
        </a:p>
      </dgm:t>
    </dgm:pt>
    <dgm:pt modelId="{54D10514-824D-4695-BB69-28CD03202CEA}" type="parTrans" cxnId="{DBC34709-7DCE-4BD1-9AF8-85E7CE7FCF11}">
      <dgm:prSet/>
      <dgm:spPr/>
      <dgm:t>
        <a:bodyPr/>
        <a:lstStyle/>
        <a:p>
          <a:endParaRPr lang="en-US"/>
        </a:p>
      </dgm:t>
    </dgm:pt>
    <dgm:pt modelId="{D0FA86A4-3D41-4C67-9063-BBA020CF5A37}" type="sibTrans" cxnId="{DBC34709-7DCE-4BD1-9AF8-85E7CE7FCF11}">
      <dgm:prSet/>
      <dgm:spPr/>
      <dgm:t>
        <a:bodyPr/>
        <a:lstStyle/>
        <a:p>
          <a:endParaRPr lang="en-US"/>
        </a:p>
      </dgm:t>
    </dgm:pt>
    <dgm:pt modelId="{E1A8FB61-3301-4F5D-B9AD-AA73D0CDA90E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BE" sz="1000" dirty="0" smtClean="0"/>
            <a:t>The </a:t>
          </a:r>
          <a:r>
            <a:rPr lang="fr-BE" sz="1000" dirty="0" err="1" smtClean="0"/>
            <a:t>Scientific</a:t>
          </a:r>
          <a:r>
            <a:rPr lang="fr-BE" sz="1000" dirty="0" smtClean="0"/>
            <a:t> </a:t>
          </a:r>
          <a:r>
            <a:rPr lang="fr-BE" sz="1000" dirty="0" err="1" smtClean="0"/>
            <a:t>countil</a:t>
          </a:r>
          <a:r>
            <a:rPr lang="fr-BE" sz="1000" dirty="0" smtClean="0"/>
            <a:t> </a:t>
          </a:r>
          <a:r>
            <a:rPr lang="fr-BE" sz="1000" dirty="0" err="1" smtClean="0"/>
            <a:t>is</a:t>
          </a:r>
          <a:r>
            <a:rPr lang="fr-BE" sz="1000" dirty="0" smtClean="0"/>
            <a:t> </a:t>
          </a:r>
          <a:r>
            <a:rPr lang="fr-BE" sz="1000" dirty="0" err="1" smtClean="0"/>
            <a:t>composed</a:t>
          </a:r>
          <a:r>
            <a:rPr lang="fr-BE" sz="1000" dirty="0" smtClean="0"/>
            <a:t> of 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Giuseppe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Bertola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Sergei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Guriev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Kai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Konrad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Philippe Martin, Kevin O’Rourke,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Lucrezia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Reichlin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 (Chair), and Paul </a:t>
          </a:r>
          <a:r>
            <a:rPr kumimoji="0" lang="en-US" sz="1000" b="0" i="0" u="none" strike="noStrike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Seabright</a:t>
          </a:r>
          <a:r>
            <a:rPr kumimoji="0" lang="en-US" sz="1000" b="0" i="0" u="none" strike="noStrike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. </a:t>
          </a:r>
        </a:p>
        <a:p>
          <a:pPr>
            <a:spcAft>
              <a:spcPts val="0"/>
            </a:spcAft>
          </a:pPr>
          <a:endParaRPr kumimoji="0" lang="en-US" sz="1000" b="0" i="0" u="none" strike="noStrike" cap="none" spc="0" normalizeH="0" baseline="0" noProof="0" dirty="0" smtClean="0">
            <a:ln/>
            <a:effectLst/>
            <a:uLnTx/>
            <a:uFillTx/>
            <a:latin typeface="+mj-lt"/>
            <a:ea typeface="+mn-ea"/>
            <a:cs typeface="Arial" pitchFamily="34" charset="0"/>
          </a:endParaRPr>
        </a:p>
        <a:p>
          <a:pPr>
            <a:spcAft>
              <a:spcPts val="0"/>
            </a:spcAft>
          </a:pPr>
          <a:r>
            <a:rPr lang="fr-BE" sz="1000" dirty="0" err="1" smtClean="0"/>
            <a:t>Every</a:t>
          </a:r>
          <a:r>
            <a:rPr lang="fr-BE" sz="1000" dirty="0" smtClean="0"/>
            <a:t> </a:t>
          </a:r>
          <a:r>
            <a:rPr lang="fr-BE" sz="1000" dirty="0" err="1" smtClean="0"/>
            <a:t>year</a:t>
          </a:r>
          <a:r>
            <a:rPr lang="fr-BE" sz="1000" dirty="0" smtClean="0"/>
            <a:t>, </a:t>
          </a:r>
          <a:r>
            <a:rPr lang="fr-BE" sz="1000" dirty="0" err="1" smtClean="0"/>
            <a:t>it</a:t>
          </a:r>
          <a:r>
            <a:rPr lang="fr-BE" sz="1000" dirty="0" smtClean="0"/>
            <a:t> </a:t>
          </a:r>
          <a:r>
            <a:rPr lang="fr-BE" sz="1000" dirty="0" err="1" smtClean="0"/>
            <a:t>meets</a:t>
          </a:r>
          <a:r>
            <a:rPr lang="fr-BE" sz="1000" dirty="0" smtClean="0"/>
            <a:t> </a:t>
          </a:r>
          <a:r>
            <a:rPr lang="fr-BE" sz="1000" dirty="0" err="1" smtClean="0"/>
            <a:t>with</a:t>
          </a:r>
          <a:r>
            <a:rPr lang="fr-BE" sz="1000" dirty="0" smtClean="0"/>
            <a:t> </a:t>
          </a:r>
          <a:r>
            <a:rPr lang="fr-BE" sz="1000" dirty="0" err="1" smtClean="0"/>
            <a:t>Fellows</a:t>
          </a:r>
          <a:r>
            <a:rPr lang="fr-BE" sz="1000" dirty="0" smtClean="0"/>
            <a:t> to </a:t>
          </a:r>
          <a:r>
            <a:rPr lang="fr-BE" sz="1000" dirty="0" err="1" smtClean="0"/>
            <a:t>discuss</a:t>
          </a:r>
          <a:r>
            <a:rPr lang="fr-BE" sz="1000" dirty="0" smtClean="0"/>
            <a:t> the relevance and impact of </a:t>
          </a:r>
          <a:r>
            <a:rPr lang="fr-BE" sz="1000" dirty="0" err="1" smtClean="0"/>
            <a:t>Bruegel’s</a:t>
          </a:r>
          <a:r>
            <a:rPr lang="fr-BE" sz="1000" dirty="0" smtClean="0"/>
            <a:t> </a:t>
          </a:r>
          <a:r>
            <a:rPr lang="fr-BE" sz="1000" dirty="0" err="1" smtClean="0"/>
            <a:t>research</a:t>
          </a:r>
          <a:r>
            <a:rPr lang="fr-BE" sz="1000" dirty="0" smtClean="0"/>
            <a:t>.</a:t>
          </a:r>
          <a:r>
            <a:rPr lang="en-US" sz="1000" dirty="0" smtClean="0"/>
            <a:t> </a:t>
          </a:r>
          <a:r>
            <a:rPr lang="fr-BE" sz="1000" dirty="0" smtClean="0"/>
            <a:t>The </a:t>
          </a:r>
          <a:r>
            <a:rPr lang="fr-BE" sz="1000" dirty="0" err="1" smtClean="0"/>
            <a:t>Council’s</a:t>
          </a:r>
          <a:r>
            <a:rPr lang="fr-BE" sz="1000" dirty="0" smtClean="0"/>
            <a:t> Chair </a:t>
          </a:r>
          <a:r>
            <a:rPr lang="fr-BE" sz="1000" dirty="0" err="1" smtClean="0"/>
            <a:t>also</a:t>
          </a:r>
          <a:r>
            <a:rPr lang="fr-BE" sz="1000" dirty="0" smtClean="0"/>
            <a:t> attends </a:t>
          </a:r>
          <a:r>
            <a:rPr lang="fr-BE" sz="1000" dirty="0" err="1" smtClean="0"/>
            <a:t>Board</a:t>
          </a:r>
          <a:r>
            <a:rPr lang="fr-BE" sz="1000" dirty="0" smtClean="0"/>
            <a:t> meetings to </a:t>
          </a:r>
          <a:r>
            <a:rPr lang="fr-BE" sz="1000" dirty="0" err="1" smtClean="0"/>
            <a:t>give</a:t>
          </a:r>
          <a:r>
            <a:rPr lang="fr-BE" sz="1000" dirty="0" smtClean="0"/>
            <a:t> the </a:t>
          </a:r>
          <a:r>
            <a:rPr lang="fr-BE" sz="1000" dirty="0" err="1" smtClean="0"/>
            <a:t>Council’s</a:t>
          </a:r>
          <a:r>
            <a:rPr lang="fr-BE" sz="1000" dirty="0" smtClean="0"/>
            <a:t> </a:t>
          </a:r>
          <a:r>
            <a:rPr lang="fr-BE" sz="1000" dirty="0" err="1" smtClean="0"/>
            <a:t>view</a:t>
          </a:r>
          <a:r>
            <a:rPr lang="fr-BE" sz="1000" dirty="0" smtClean="0"/>
            <a:t> on </a:t>
          </a:r>
          <a:r>
            <a:rPr lang="fr-BE" sz="1000" dirty="0" err="1" smtClean="0"/>
            <a:t>strategy</a:t>
          </a:r>
          <a:r>
            <a:rPr lang="fr-BE" sz="1000" dirty="0" smtClean="0"/>
            <a:t> </a:t>
          </a:r>
          <a:r>
            <a:rPr lang="fr-BE" sz="1000" dirty="0" err="1" smtClean="0"/>
            <a:t>matters.</a:t>
          </a:r>
        </a:p>
        <a:p>
          <a:pPr>
            <a:spcAft>
              <a:spcPts val="0"/>
            </a:spcAft>
          </a:pPr>
          <a:endParaRPr lang="fr-BE" sz="1000" dirty="0" smtClean="0"/>
        </a:p>
        <a:p>
          <a:pPr>
            <a:spcAft>
              <a:spcPts val="0"/>
            </a:spcAft>
          </a:pPr>
          <a:r>
            <a:rPr lang="fr-BE" sz="1000" dirty="0" err="1" smtClean="0"/>
            <a:t>Every</a:t>
          </a:r>
          <a:r>
            <a:rPr lang="fr-BE" sz="1000" dirty="0" smtClean="0"/>
            <a:t> </a:t>
          </a:r>
          <a:r>
            <a:rPr lang="fr-BE" sz="1000" dirty="0" err="1" smtClean="0"/>
            <a:t>three</a:t>
          </a:r>
          <a:r>
            <a:rPr lang="fr-BE" sz="1000" dirty="0" smtClean="0"/>
            <a:t> </a:t>
          </a:r>
          <a:r>
            <a:rPr lang="fr-BE" sz="1000" dirty="0" err="1" smtClean="0"/>
            <a:t>years</a:t>
          </a:r>
          <a:r>
            <a:rPr lang="fr-BE" sz="1000" dirty="0" smtClean="0"/>
            <a:t>, the Council </a:t>
          </a:r>
          <a:r>
            <a:rPr lang="fr-BE" sz="1000" dirty="0" err="1" smtClean="0"/>
            <a:t>delivers</a:t>
          </a:r>
          <a:r>
            <a:rPr lang="fr-BE" sz="1000" dirty="0" smtClean="0"/>
            <a:t> a report to analyse the impact of </a:t>
          </a:r>
          <a:r>
            <a:rPr lang="fr-BE" sz="1000" dirty="0" err="1" smtClean="0"/>
            <a:t>past</a:t>
          </a:r>
          <a:r>
            <a:rPr lang="fr-BE" sz="1000" dirty="0" smtClean="0"/>
            <a:t> </a:t>
          </a:r>
          <a:r>
            <a:rPr lang="fr-BE" sz="1000" dirty="0" err="1" smtClean="0"/>
            <a:t>events</a:t>
          </a:r>
          <a:r>
            <a:rPr lang="fr-BE" sz="1000" dirty="0" smtClean="0"/>
            <a:t> and publications. </a:t>
          </a:r>
          <a:r>
            <a:rPr lang="fr-BE" sz="1000" dirty="0" err="1" smtClean="0"/>
            <a:t>Its</a:t>
          </a:r>
          <a:r>
            <a:rPr lang="fr-BE" sz="1000" dirty="0" smtClean="0"/>
            <a:t> conclusions </a:t>
          </a:r>
          <a:r>
            <a:rPr lang="fr-BE" sz="1000" dirty="0" err="1" smtClean="0"/>
            <a:t>inform</a:t>
          </a:r>
          <a:r>
            <a:rPr lang="fr-BE" sz="1000" dirty="0" smtClean="0"/>
            <a:t> </a:t>
          </a:r>
          <a:r>
            <a:rPr lang="fr-BE" sz="1000" dirty="0" err="1" smtClean="0"/>
            <a:t>Bruegel’s</a:t>
          </a:r>
          <a:r>
            <a:rPr lang="fr-BE" sz="1000" dirty="0" smtClean="0"/>
            <a:t> </a:t>
          </a:r>
          <a:r>
            <a:rPr lang="fr-BE" sz="1000" dirty="0" err="1" smtClean="0"/>
            <a:t>research</a:t>
          </a:r>
          <a:r>
            <a:rPr lang="fr-BE" sz="1000" dirty="0" smtClean="0"/>
            <a:t> </a:t>
          </a:r>
          <a:r>
            <a:rPr lang="fr-BE" sz="1000" dirty="0" err="1" smtClean="0"/>
            <a:t>strategy</a:t>
          </a:r>
          <a:r>
            <a:rPr lang="fr-BE" sz="1000" dirty="0" smtClean="0"/>
            <a:t> and serves as a basis for the </a:t>
          </a:r>
          <a:r>
            <a:rPr lang="fr-BE" sz="1000" dirty="0" err="1" smtClean="0"/>
            <a:t>work</a:t>
          </a:r>
          <a:r>
            <a:rPr lang="fr-BE" sz="1000" dirty="0" smtClean="0"/>
            <a:t> of the </a:t>
          </a:r>
          <a:r>
            <a:rPr lang="fr-BE" sz="1000" dirty="0" err="1" smtClean="0"/>
            <a:t>Review</a:t>
          </a:r>
          <a:r>
            <a:rPr lang="fr-BE" sz="1000" dirty="0" smtClean="0"/>
            <a:t> </a:t>
          </a:r>
          <a:r>
            <a:rPr lang="fr-BE" sz="1000" dirty="0" err="1" smtClean="0"/>
            <a:t>Task</a:t>
          </a:r>
          <a:r>
            <a:rPr lang="fr-BE" sz="1000" dirty="0" smtClean="0"/>
            <a:t> Force.</a:t>
          </a:r>
        </a:p>
        <a:p>
          <a:pPr>
            <a:spcAft>
              <a:spcPts val="0"/>
            </a:spcAft>
          </a:pPr>
          <a:endParaRPr lang="fr-BE" sz="1000" dirty="0" smtClean="0"/>
        </a:p>
      </dgm:t>
    </dgm:pt>
    <dgm:pt modelId="{4537884F-AABF-46D1-91A7-A433E905117E}" type="parTrans" cxnId="{EE2A9740-BB7F-4FF4-AAAD-8C0E53E9FF42}">
      <dgm:prSet/>
      <dgm:spPr/>
      <dgm:t>
        <a:bodyPr/>
        <a:lstStyle/>
        <a:p>
          <a:endParaRPr lang="en-US"/>
        </a:p>
      </dgm:t>
    </dgm:pt>
    <dgm:pt modelId="{8AE62FE3-C302-4AD4-AD6A-189677AD1735}" type="sibTrans" cxnId="{EE2A9740-BB7F-4FF4-AAAD-8C0E53E9FF42}">
      <dgm:prSet/>
      <dgm:spPr/>
      <dgm:t>
        <a:bodyPr/>
        <a:lstStyle/>
        <a:p>
          <a:endParaRPr lang="en-US"/>
        </a:p>
      </dgm:t>
    </dgm:pt>
    <dgm:pt modelId="{05888F34-92A6-4822-B3FF-3AFC3655170B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 anchor="t"/>
        <a:lstStyle/>
        <a:p>
          <a:r>
            <a:rPr lang="fr-BE" sz="1200" b="1" dirty="0" err="1" smtClean="0"/>
            <a:t>Quarterly</a:t>
          </a:r>
          <a:endParaRPr lang="en-US" sz="1200" b="1" dirty="0"/>
        </a:p>
      </dgm:t>
    </dgm:pt>
    <dgm:pt modelId="{CF96B248-A23F-4F88-9D00-B9229F9EFA8F}" type="parTrans" cxnId="{0B01C158-C3A3-4A9B-8F2A-45DFC5F097C4}">
      <dgm:prSet/>
      <dgm:spPr/>
      <dgm:t>
        <a:bodyPr/>
        <a:lstStyle/>
        <a:p>
          <a:endParaRPr lang="en-US"/>
        </a:p>
      </dgm:t>
    </dgm:pt>
    <dgm:pt modelId="{8385EE15-FB29-44A9-8056-70DF44070A91}" type="sibTrans" cxnId="{0B01C158-C3A3-4A9B-8F2A-45DFC5F097C4}">
      <dgm:prSet/>
      <dgm:spPr/>
      <dgm:t>
        <a:bodyPr/>
        <a:lstStyle/>
        <a:p>
          <a:endParaRPr lang="en-US"/>
        </a:p>
      </dgm:t>
    </dgm:pt>
    <dgm:pt modelId="{573E5A40-12A5-48B5-B4A2-C1D295A58272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fr-BE" sz="1100" dirty="0" err="1" smtClean="0"/>
            <a:t>Every</a:t>
          </a:r>
          <a:r>
            <a:rPr lang="fr-BE" sz="1100" dirty="0" smtClean="0"/>
            <a:t> </a:t>
          </a:r>
          <a:r>
            <a:rPr lang="fr-BE" sz="1100" dirty="0" err="1" smtClean="0"/>
            <a:t>three</a:t>
          </a:r>
          <a:r>
            <a:rPr lang="fr-BE" sz="1100" dirty="0" smtClean="0"/>
            <a:t> </a:t>
          </a:r>
          <a:r>
            <a:rPr lang="fr-BE" sz="1100" dirty="0" err="1" smtClean="0"/>
            <a:t>months</a:t>
          </a:r>
          <a:r>
            <a:rPr lang="fr-BE" sz="1100" dirty="0" smtClean="0"/>
            <a:t>, the Communications Team </a:t>
          </a:r>
          <a:r>
            <a:rPr lang="fr-BE" sz="1100" dirty="0" err="1" smtClean="0"/>
            <a:t>delivers</a:t>
          </a:r>
          <a:r>
            <a:rPr lang="fr-BE" sz="1100" dirty="0" smtClean="0"/>
            <a:t> an </a:t>
          </a:r>
          <a:r>
            <a:rPr lang="fr-BE" sz="1100" dirty="0" err="1" smtClean="0"/>
            <a:t>Outreach</a:t>
          </a:r>
          <a:r>
            <a:rPr lang="fr-BE" sz="1100" dirty="0" smtClean="0"/>
            <a:t> Report. It </a:t>
          </a:r>
          <a:r>
            <a:rPr lang="fr-BE" sz="1100" dirty="0" err="1" smtClean="0"/>
            <a:t>is</a:t>
          </a:r>
          <a:r>
            <a:rPr lang="fr-BE" sz="1100" dirty="0" smtClean="0"/>
            <a:t> </a:t>
          </a:r>
          <a:r>
            <a:rPr lang="fr-BE" sz="1100" dirty="0" err="1" smtClean="0"/>
            <a:t>designed</a:t>
          </a:r>
          <a:r>
            <a:rPr lang="fr-BE" sz="1100" dirty="0" smtClean="0"/>
            <a:t> to </a:t>
          </a:r>
          <a:r>
            <a:rPr lang="fr-BE" sz="1100" dirty="0" err="1" smtClean="0"/>
            <a:t>allow</a:t>
          </a:r>
          <a:r>
            <a:rPr lang="fr-BE" sz="1100" dirty="0" smtClean="0"/>
            <a:t> the Management and Research teams to monitor the influence of </a:t>
          </a:r>
          <a:r>
            <a:rPr lang="fr-BE" sz="1100" dirty="0" err="1" smtClean="0"/>
            <a:t>each</a:t>
          </a:r>
          <a:r>
            <a:rPr lang="fr-BE" sz="1100" dirty="0" smtClean="0"/>
            <a:t> </a:t>
          </a:r>
          <a:r>
            <a:rPr lang="fr-BE" sz="1100" dirty="0" err="1" smtClean="0"/>
            <a:t>proposal</a:t>
          </a:r>
          <a:r>
            <a:rPr lang="fr-BE" sz="1100" dirty="0" smtClean="0"/>
            <a:t> and </a:t>
          </a:r>
          <a:r>
            <a:rPr lang="fr-BE" sz="1100" dirty="0" err="1" smtClean="0"/>
            <a:t>each</a:t>
          </a:r>
          <a:r>
            <a:rPr lang="fr-BE" sz="1100" dirty="0" smtClean="0"/>
            <a:t> </a:t>
          </a:r>
          <a:r>
            <a:rPr lang="fr-BE" sz="1100" dirty="0" err="1" smtClean="0"/>
            <a:t>Fellow</a:t>
          </a:r>
          <a:r>
            <a:rPr lang="fr-BE" sz="1100" dirty="0" smtClean="0"/>
            <a:t> in the media, social media, blogs, and </a:t>
          </a:r>
          <a:r>
            <a:rPr lang="fr-BE" sz="1100" dirty="0" err="1" smtClean="0"/>
            <a:t>any</a:t>
          </a:r>
          <a:r>
            <a:rPr lang="fr-BE" sz="1100" dirty="0" smtClean="0"/>
            <a:t> </a:t>
          </a:r>
          <a:r>
            <a:rPr lang="fr-BE" sz="1100" dirty="0" err="1" smtClean="0"/>
            <a:t>other</a:t>
          </a:r>
          <a:r>
            <a:rPr lang="fr-BE" sz="1100" dirty="0" smtClean="0"/>
            <a:t> </a:t>
          </a:r>
          <a:r>
            <a:rPr lang="fr-BE" sz="1100" dirty="0" err="1" smtClean="0"/>
            <a:t>sphere</a:t>
          </a:r>
          <a:r>
            <a:rPr lang="fr-BE" sz="1100" dirty="0" smtClean="0"/>
            <a:t> </a:t>
          </a:r>
          <a:r>
            <a:rPr lang="fr-BE" sz="1100" dirty="0" err="1" smtClean="0"/>
            <a:t>that</a:t>
          </a:r>
          <a:r>
            <a:rPr lang="fr-BE" sz="1100" dirty="0" smtClean="0"/>
            <a:t> </a:t>
          </a:r>
          <a:r>
            <a:rPr lang="fr-BE" sz="1100" dirty="0" err="1" smtClean="0"/>
            <a:t>is</a:t>
          </a:r>
          <a:r>
            <a:rPr lang="fr-BE" sz="1100" dirty="0" smtClean="0"/>
            <a:t> essential to the </a:t>
          </a:r>
          <a:r>
            <a:rPr lang="fr-BE" sz="1100" dirty="0" err="1" smtClean="0"/>
            <a:t>dissemination</a:t>
          </a:r>
          <a:r>
            <a:rPr lang="fr-BE" sz="1100" dirty="0" smtClean="0"/>
            <a:t> of </a:t>
          </a:r>
          <a:r>
            <a:rPr lang="fr-BE" sz="1100" dirty="0" err="1" smtClean="0"/>
            <a:t>policy</a:t>
          </a:r>
          <a:r>
            <a:rPr lang="fr-BE" sz="1100" dirty="0" smtClean="0"/>
            <a:t> </a:t>
          </a:r>
          <a:r>
            <a:rPr lang="fr-BE" sz="1100" dirty="0" err="1" smtClean="0"/>
            <a:t>ideas</a:t>
          </a:r>
          <a:r>
            <a:rPr lang="fr-BE" sz="1100" dirty="0" smtClean="0"/>
            <a:t>. </a:t>
          </a:r>
          <a:endParaRPr lang="en-US" sz="1100" dirty="0"/>
        </a:p>
      </dgm:t>
    </dgm:pt>
    <dgm:pt modelId="{9457F468-D0DB-43C4-B89D-860DE7EE79B2}" type="parTrans" cxnId="{B1173B26-4CFA-47EA-A2FB-8BA091777D50}">
      <dgm:prSet/>
      <dgm:spPr/>
      <dgm:t>
        <a:bodyPr/>
        <a:lstStyle/>
        <a:p>
          <a:endParaRPr lang="en-US"/>
        </a:p>
      </dgm:t>
    </dgm:pt>
    <dgm:pt modelId="{6663EB0E-C97A-4DB6-BA42-B9766B4123D6}" type="sibTrans" cxnId="{B1173B26-4CFA-47EA-A2FB-8BA091777D50}">
      <dgm:prSet/>
      <dgm:spPr/>
      <dgm:t>
        <a:bodyPr/>
        <a:lstStyle/>
        <a:p>
          <a:endParaRPr lang="en-US"/>
        </a:p>
      </dgm:t>
    </dgm:pt>
    <dgm:pt modelId="{29BB164E-03B6-4888-A55E-B7A626B1B241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 anchor="t"/>
        <a:lstStyle/>
        <a:p>
          <a:r>
            <a:rPr lang="fr-BE" sz="1200" b="1" dirty="0" err="1" smtClean="0"/>
            <a:t>Year</a:t>
          </a:r>
          <a:r>
            <a:rPr lang="fr-BE" sz="1200" b="1" dirty="0" smtClean="0"/>
            <a:t>-round</a:t>
          </a:r>
          <a:endParaRPr lang="en-US" sz="1200" b="1" dirty="0"/>
        </a:p>
      </dgm:t>
    </dgm:pt>
    <dgm:pt modelId="{91AE96BA-D12A-4BCD-824D-EA6A885AB90B}" type="parTrans" cxnId="{F98FF58A-6B0A-4BD2-A18C-08CF517172D3}">
      <dgm:prSet/>
      <dgm:spPr/>
      <dgm:t>
        <a:bodyPr/>
        <a:lstStyle/>
        <a:p>
          <a:endParaRPr lang="en-US"/>
        </a:p>
      </dgm:t>
    </dgm:pt>
    <dgm:pt modelId="{373C35EC-7234-4BBA-AFD1-FAF2C3F73DE8}" type="sibTrans" cxnId="{F98FF58A-6B0A-4BD2-A18C-08CF517172D3}">
      <dgm:prSet/>
      <dgm:spPr/>
      <dgm:t>
        <a:bodyPr/>
        <a:lstStyle/>
        <a:p>
          <a:endParaRPr lang="en-US"/>
        </a:p>
      </dgm:t>
    </dgm:pt>
    <dgm:pt modelId="{683A79EC-AF8A-4661-862A-5BA20A9A4825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fr-BE" sz="1100" dirty="0" err="1" smtClean="0"/>
            <a:t>Bruegel’s</a:t>
          </a:r>
          <a:r>
            <a:rPr lang="fr-BE" sz="1100" dirty="0" smtClean="0"/>
            <a:t> </a:t>
          </a:r>
          <a:r>
            <a:rPr lang="fr-BE" sz="1100" dirty="0" err="1" smtClean="0"/>
            <a:t>Director</a:t>
          </a:r>
          <a:r>
            <a:rPr lang="fr-BE" sz="1100" dirty="0" smtClean="0"/>
            <a:t> </a:t>
          </a:r>
          <a:r>
            <a:rPr lang="fr-BE" sz="1100" dirty="0" err="1" smtClean="0"/>
            <a:t>retains</a:t>
          </a:r>
          <a:r>
            <a:rPr lang="fr-BE" sz="1100" dirty="0" smtClean="0"/>
            <a:t> </a:t>
          </a:r>
          <a:r>
            <a:rPr lang="fr-BE" sz="1100" dirty="0" err="1" smtClean="0"/>
            <a:t>editorial</a:t>
          </a:r>
          <a:r>
            <a:rPr lang="fr-BE" sz="1100" dirty="0" smtClean="0"/>
            <a:t> </a:t>
          </a:r>
          <a:r>
            <a:rPr lang="fr-BE" sz="1100" dirty="0" err="1" smtClean="0"/>
            <a:t>responsibility</a:t>
          </a:r>
          <a:r>
            <a:rPr lang="fr-BE" sz="1100" dirty="0" smtClean="0"/>
            <a:t> for all publications and </a:t>
          </a:r>
          <a:r>
            <a:rPr lang="fr-BE" sz="1100" dirty="0" err="1" smtClean="0"/>
            <a:t>ensures</a:t>
          </a:r>
          <a:r>
            <a:rPr lang="fr-BE" sz="1100" dirty="0" smtClean="0"/>
            <a:t> the </a:t>
          </a:r>
          <a:r>
            <a:rPr lang="fr-BE" sz="1100" dirty="0" err="1" smtClean="0"/>
            <a:t>scientific</a:t>
          </a:r>
          <a:r>
            <a:rPr lang="fr-BE" sz="1100" dirty="0" smtClean="0"/>
            <a:t> </a:t>
          </a:r>
          <a:r>
            <a:rPr lang="fr-BE" sz="1100" dirty="0" err="1" smtClean="0"/>
            <a:t>quality</a:t>
          </a:r>
          <a:r>
            <a:rPr lang="fr-BE" sz="1100" dirty="0" smtClean="0"/>
            <a:t> of </a:t>
          </a:r>
          <a:r>
            <a:rPr lang="fr-BE" sz="1100" dirty="0" err="1" smtClean="0"/>
            <a:t>Bruegel’s</a:t>
          </a:r>
          <a:r>
            <a:rPr lang="fr-BE" sz="1100" dirty="0" smtClean="0"/>
            <a:t> </a:t>
          </a:r>
          <a:r>
            <a:rPr lang="fr-BE" sz="1100" dirty="0" err="1" smtClean="0"/>
            <a:t>research</a:t>
          </a:r>
          <a:r>
            <a:rPr lang="fr-BE" sz="1100" dirty="0" smtClean="0"/>
            <a:t>. </a:t>
          </a:r>
        </a:p>
        <a:p>
          <a:r>
            <a:rPr lang="fr-BE" sz="1100" dirty="0" smtClean="0"/>
            <a:t>Research Area </a:t>
          </a:r>
          <a:r>
            <a:rPr lang="fr-BE" sz="1100" dirty="0" err="1" smtClean="0"/>
            <a:t>coordinators</a:t>
          </a:r>
          <a:r>
            <a:rPr lang="fr-BE" sz="1100" dirty="0" smtClean="0"/>
            <a:t> (Senior </a:t>
          </a:r>
          <a:r>
            <a:rPr lang="fr-BE" sz="1100" dirty="0" err="1" smtClean="0"/>
            <a:t>Fellows</a:t>
          </a:r>
          <a:r>
            <a:rPr lang="fr-BE" sz="1100" dirty="0" smtClean="0"/>
            <a:t>) </a:t>
          </a:r>
          <a:r>
            <a:rPr lang="fr-BE" sz="1100" dirty="0" err="1" smtClean="0"/>
            <a:t>also</a:t>
          </a:r>
          <a:r>
            <a:rPr lang="fr-BE" sz="1100" dirty="0" smtClean="0"/>
            <a:t> </a:t>
          </a:r>
          <a:r>
            <a:rPr lang="fr-BE" sz="1100" dirty="0" err="1" smtClean="0"/>
            <a:t>provide</a:t>
          </a:r>
          <a:r>
            <a:rPr lang="fr-BE" sz="1100" dirty="0" smtClean="0"/>
            <a:t> </a:t>
          </a:r>
          <a:r>
            <a:rPr lang="fr-BE" sz="1100" dirty="0" err="1" smtClean="0"/>
            <a:t>scientific</a:t>
          </a:r>
          <a:r>
            <a:rPr lang="fr-BE" sz="1100" dirty="0" smtClean="0"/>
            <a:t> guidance to </a:t>
          </a:r>
          <a:r>
            <a:rPr lang="fr-BE" sz="1100" dirty="0" err="1" smtClean="0"/>
            <a:t>other</a:t>
          </a:r>
          <a:r>
            <a:rPr lang="fr-BE" sz="1100" dirty="0" smtClean="0"/>
            <a:t> Bruegel </a:t>
          </a:r>
          <a:r>
            <a:rPr lang="fr-BE" sz="1100" dirty="0" err="1" smtClean="0"/>
            <a:t>fellows</a:t>
          </a:r>
          <a:r>
            <a:rPr lang="fr-BE" sz="1100" dirty="0" smtClean="0"/>
            <a:t>. </a:t>
          </a:r>
        </a:p>
        <a:p>
          <a:r>
            <a:rPr lang="fr-BE" sz="1100" dirty="0" err="1" smtClean="0"/>
            <a:t>Finally</a:t>
          </a:r>
          <a:r>
            <a:rPr lang="fr-BE" sz="1100" dirty="0" smtClean="0"/>
            <a:t>, </a:t>
          </a:r>
          <a:r>
            <a:rPr lang="fr-BE" sz="1100" dirty="0" err="1" smtClean="0"/>
            <a:t>research</a:t>
          </a:r>
          <a:r>
            <a:rPr lang="fr-BE" sz="1100" dirty="0" smtClean="0"/>
            <a:t> </a:t>
          </a:r>
          <a:r>
            <a:rPr lang="fr-BE" sz="1100" dirty="0" err="1" smtClean="0"/>
            <a:t>projects</a:t>
          </a:r>
          <a:r>
            <a:rPr lang="fr-BE" sz="1100" dirty="0" smtClean="0"/>
            <a:t> are </a:t>
          </a:r>
          <a:r>
            <a:rPr lang="fr-BE" sz="1100" dirty="0" err="1" smtClean="0"/>
            <a:t>reviewed</a:t>
          </a:r>
          <a:r>
            <a:rPr lang="fr-BE" sz="1100" dirty="0" smtClean="0"/>
            <a:t> </a:t>
          </a:r>
          <a:r>
            <a:rPr lang="fr-BE" sz="1100" dirty="0" err="1" smtClean="0"/>
            <a:t>collectively</a:t>
          </a:r>
          <a:r>
            <a:rPr lang="fr-BE" sz="1100" dirty="0" smtClean="0"/>
            <a:t> </a:t>
          </a:r>
          <a:r>
            <a:rPr lang="fr-BE" sz="1100" dirty="0" err="1" smtClean="0"/>
            <a:t>through</a:t>
          </a:r>
          <a:r>
            <a:rPr lang="fr-BE" sz="1100" dirty="0" smtClean="0"/>
            <a:t> the </a:t>
          </a:r>
          <a:r>
            <a:rPr lang="fr-BE" sz="1100" dirty="0" err="1" smtClean="0"/>
            <a:t>weekly</a:t>
          </a:r>
          <a:r>
            <a:rPr lang="fr-BE" sz="1100" dirty="0" smtClean="0"/>
            <a:t> Research Meeting, </a:t>
          </a:r>
          <a:r>
            <a:rPr lang="fr-BE" sz="1100" dirty="0" err="1" smtClean="0"/>
            <a:t>which</a:t>
          </a:r>
          <a:r>
            <a:rPr lang="fr-BE" sz="1100" dirty="0" smtClean="0"/>
            <a:t> </a:t>
          </a:r>
          <a:r>
            <a:rPr lang="fr-BE" sz="1100" dirty="0" err="1" smtClean="0"/>
            <a:t>ensures</a:t>
          </a:r>
          <a:r>
            <a:rPr lang="fr-BE" sz="1100" dirty="0" smtClean="0"/>
            <a:t> an </a:t>
          </a:r>
          <a:r>
            <a:rPr lang="fr-BE" sz="1100" dirty="0" err="1" smtClean="0"/>
            <a:t>appropriate</a:t>
          </a:r>
          <a:r>
            <a:rPr lang="fr-BE" sz="1100" dirty="0" smtClean="0"/>
            <a:t> </a:t>
          </a:r>
          <a:r>
            <a:rPr lang="fr-BE" sz="1100" dirty="0" err="1" smtClean="0"/>
            <a:t>level</a:t>
          </a:r>
          <a:r>
            <a:rPr lang="fr-BE" sz="1100" dirty="0" smtClean="0"/>
            <a:t> of </a:t>
          </a:r>
          <a:r>
            <a:rPr lang="fr-BE" sz="1100" dirty="0" err="1" smtClean="0"/>
            <a:t>internal</a:t>
          </a:r>
          <a:r>
            <a:rPr lang="fr-BE" sz="1100" dirty="0" smtClean="0"/>
            <a:t> </a:t>
          </a:r>
          <a:r>
            <a:rPr lang="fr-BE" sz="1100" dirty="0" err="1" smtClean="0"/>
            <a:t>debate</a:t>
          </a:r>
          <a:r>
            <a:rPr lang="fr-BE" sz="1100" dirty="0" smtClean="0"/>
            <a:t> and </a:t>
          </a:r>
          <a:r>
            <a:rPr lang="fr-BE" sz="1100" dirty="0" err="1" smtClean="0"/>
            <a:t>peer-review</a:t>
          </a:r>
          <a:r>
            <a:rPr lang="fr-BE" sz="1100" dirty="0" smtClean="0"/>
            <a:t>.</a:t>
          </a:r>
        </a:p>
        <a:p>
          <a:endParaRPr lang="fr-BE" sz="1100" dirty="0" smtClean="0"/>
        </a:p>
      </dgm:t>
    </dgm:pt>
    <dgm:pt modelId="{DAAA4D4C-E7BE-4F0D-9AC5-DC31DB369D0C}" type="parTrans" cxnId="{B8DA0ABD-DC5E-44C7-AB38-63A51AE18066}">
      <dgm:prSet/>
      <dgm:spPr/>
      <dgm:t>
        <a:bodyPr/>
        <a:lstStyle/>
        <a:p>
          <a:endParaRPr lang="en-US"/>
        </a:p>
      </dgm:t>
    </dgm:pt>
    <dgm:pt modelId="{73A6DD9D-8AC0-4B13-B264-CB53996099C3}" type="sibTrans" cxnId="{B8DA0ABD-DC5E-44C7-AB38-63A51AE18066}">
      <dgm:prSet/>
      <dgm:spPr/>
      <dgm:t>
        <a:bodyPr/>
        <a:lstStyle/>
        <a:p>
          <a:endParaRPr lang="en-US"/>
        </a:p>
      </dgm:t>
    </dgm:pt>
    <dgm:pt modelId="{957A5EFB-2D70-4745-925B-8911FABFA467}">
      <dgm:prSet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pPr rtl="0"/>
          <a:endParaRPr kumimoji="0" lang="en-US" sz="1000" b="0" i="0" u="none" strike="noStrike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n-ea"/>
            <a:cs typeface="Arial" pitchFamily="34" charset="0"/>
          </a:endParaRPr>
        </a:p>
      </dgm:t>
    </dgm:pt>
    <dgm:pt modelId="{9CEF9CF9-D716-41CF-9232-641A15DDE064}" type="parTrans" cxnId="{EF9CB071-E09A-4D10-9A0A-CF8114973E5E}">
      <dgm:prSet/>
      <dgm:spPr/>
      <dgm:t>
        <a:bodyPr/>
        <a:lstStyle/>
        <a:p>
          <a:endParaRPr lang="en-US"/>
        </a:p>
      </dgm:t>
    </dgm:pt>
    <dgm:pt modelId="{17B7EC3B-8B4F-4C76-983D-A26B1C2D5FB1}" type="sibTrans" cxnId="{EF9CB071-E09A-4D10-9A0A-CF8114973E5E}">
      <dgm:prSet/>
      <dgm:spPr/>
      <dgm:t>
        <a:bodyPr/>
        <a:lstStyle/>
        <a:p>
          <a:endParaRPr lang="en-US"/>
        </a:p>
      </dgm:t>
    </dgm:pt>
    <dgm:pt modelId="{CBD58F17-9E49-400E-A9FF-A36BB82D86E8}" type="pres">
      <dgm:prSet presAssocID="{BF9AA529-83AF-4ECD-9924-230FB89597D8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A48BBAF-BB7C-4900-A0E3-EAF91E2D48EF}" type="pres">
      <dgm:prSet presAssocID="{C51FA5FA-4EDF-4A06-B6D3-208F13D90CCC}" presName="parentText1" presStyleLbl="node1" presStyleIdx="0" presStyleCnt="4" custScaleY="53532" custLinFactNeighborY="-253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76505-0C0B-4412-8CED-726DED73054D}" type="pres">
      <dgm:prSet presAssocID="{C51FA5FA-4EDF-4A06-B6D3-208F13D90CCC}" presName="childText1" presStyleLbl="solidAlignAcc1" presStyleIdx="0" presStyleCnt="4" custScaleY="179493" custLinFactNeighborX="96" custLinFactNeighborY="307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3A525-2E7E-472C-9426-D4491DA01B07}" type="pres">
      <dgm:prSet presAssocID="{0CC07AD8-1379-4702-B88B-4333AEB74C9F}" presName="parentText2" presStyleLbl="node1" presStyleIdx="1" presStyleCnt="4" custScaleY="53532" custLinFactNeighborX="-745" custLinFactNeighborY="-940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28B14-4112-4011-88D0-DFEF7D54A609}" type="pres">
      <dgm:prSet presAssocID="{0CC07AD8-1379-4702-B88B-4333AEB74C9F}" presName="childText2" presStyleLbl="solidAlignAcc1" presStyleIdx="1" presStyleCnt="4" custScaleX="101669" custScaleY="172934" custLinFactNeighborX="-2487" custLinFactNeighborY="20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6F6585-BC38-4881-98AE-DAAD95EFCE80}" type="pres">
      <dgm:prSet presAssocID="{05888F34-92A6-4822-B3FF-3AFC3655170B}" presName="parentText3" presStyleLbl="node1" presStyleIdx="2" presStyleCnt="4" custScaleY="53532" custLinFactNeighborX="-619" custLinFactNeighborY="-1585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753C32-D204-48FD-A759-3309503B20AD}" type="pres">
      <dgm:prSet presAssocID="{05888F34-92A6-4822-B3FF-3AFC3655170B}" presName="childText3" presStyleLbl="solidAlignAcc1" presStyleIdx="2" presStyleCnt="4" custScaleY="153634" custLinFactNeighborX="-1652" custLinFactNeighborY="109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8C9AB8-FFE8-4E92-A90F-5958707B34FB}" type="pres">
      <dgm:prSet presAssocID="{29BB164E-03B6-4888-A55E-B7A626B1B241}" presName="parentText4" presStyleLbl="node1" presStyleIdx="3" presStyleCnt="4" custScaleY="53532" custLinFactNeighborY="-2251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61FC1-7ADC-442B-85E3-F9CE63175F85}" type="pres">
      <dgm:prSet presAssocID="{29BB164E-03B6-4888-A55E-B7A626B1B241}" presName="childText4" presStyleLbl="solidAlignAcc1" presStyleIdx="3" presStyleCnt="4" custScaleX="91160" custScaleY="137720" custLinFactNeighborX="-6997" custLinFactNeighborY="-14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8FF58A-6B0A-4BD2-A18C-08CF517172D3}" srcId="{BF9AA529-83AF-4ECD-9924-230FB89597D8}" destId="{29BB164E-03B6-4888-A55E-B7A626B1B241}" srcOrd="3" destOrd="0" parTransId="{91AE96BA-D12A-4BCD-824D-EA6A885AB90B}" sibTransId="{373C35EC-7234-4BBA-AFD1-FAF2C3F73DE8}"/>
    <dgm:cxn modelId="{7319AC34-C69A-4C1D-B5B2-2624651E8995}" type="presOf" srcId="{E1A8FB61-3301-4F5D-B9AD-AA73D0CDA90E}" destId="{8C428B14-4112-4011-88D0-DFEF7D54A609}" srcOrd="0" destOrd="0" presId="urn:microsoft.com/office/officeart/2009/3/layout/IncreasingArrowsProcess"/>
    <dgm:cxn modelId="{913CFFA5-97F2-4C84-8ED7-74C75A07818A}" type="presOf" srcId="{ADB7ABF5-1130-493A-9A93-2309E2AD1D23}" destId="{42576505-0C0B-4412-8CED-726DED73054D}" srcOrd="0" destOrd="0" presId="urn:microsoft.com/office/officeart/2009/3/layout/IncreasingArrowsProcess"/>
    <dgm:cxn modelId="{F90B0298-F1DC-4B82-ADF9-7D1F8E6A00BF}" type="presOf" srcId="{BF9AA529-83AF-4ECD-9924-230FB89597D8}" destId="{CBD58F17-9E49-400E-A9FF-A36BB82D86E8}" srcOrd="0" destOrd="0" presId="urn:microsoft.com/office/officeart/2009/3/layout/IncreasingArrowsProcess"/>
    <dgm:cxn modelId="{06F0375B-49AD-4F0E-A61A-0250BD4642B8}" type="presOf" srcId="{573E5A40-12A5-48B5-B4A2-C1D295A58272}" destId="{B4753C32-D204-48FD-A759-3309503B20AD}" srcOrd="0" destOrd="0" presId="urn:microsoft.com/office/officeart/2009/3/layout/IncreasingArrowsProcess"/>
    <dgm:cxn modelId="{EF9CB071-E09A-4D10-9A0A-CF8114973E5E}" srcId="{0CC07AD8-1379-4702-B88B-4333AEB74C9F}" destId="{957A5EFB-2D70-4745-925B-8911FABFA467}" srcOrd="1" destOrd="0" parTransId="{9CEF9CF9-D716-41CF-9232-641A15DDE064}" sibTransId="{17B7EC3B-8B4F-4C76-983D-A26B1C2D5FB1}"/>
    <dgm:cxn modelId="{B85C69E8-DFE3-412D-AEB9-EF7C597A8349}" srcId="{C51FA5FA-4EDF-4A06-B6D3-208F13D90CCC}" destId="{ADB7ABF5-1130-493A-9A93-2309E2AD1D23}" srcOrd="0" destOrd="0" parTransId="{6FA0770B-F3BF-459F-B57A-725FA6361C20}" sibTransId="{F76B5A3B-7AA3-40A1-AB5C-A4CBD293F66C}"/>
    <dgm:cxn modelId="{AA9A3756-1DB2-404D-AD2A-C1A1157B5A78}" type="presOf" srcId="{0CC07AD8-1379-4702-B88B-4333AEB74C9F}" destId="{C9C3A525-2E7E-472C-9426-D4491DA01B07}" srcOrd="0" destOrd="0" presId="urn:microsoft.com/office/officeart/2009/3/layout/IncreasingArrowsProcess"/>
    <dgm:cxn modelId="{B1173B26-4CFA-47EA-A2FB-8BA091777D50}" srcId="{05888F34-92A6-4822-B3FF-3AFC3655170B}" destId="{573E5A40-12A5-48B5-B4A2-C1D295A58272}" srcOrd="0" destOrd="0" parTransId="{9457F468-D0DB-43C4-B89D-860DE7EE79B2}" sibTransId="{6663EB0E-C97A-4DB6-BA42-B9766B4123D6}"/>
    <dgm:cxn modelId="{EB87AD5F-7B1D-466F-9C44-8FC8DC4F6AA3}" type="presOf" srcId="{05888F34-92A6-4822-B3FF-3AFC3655170B}" destId="{946F6585-BC38-4881-98AE-DAAD95EFCE80}" srcOrd="0" destOrd="0" presId="urn:microsoft.com/office/officeart/2009/3/layout/IncreasingArrowsProcess"/>
    <dgm:cxn modelId="{BBA179B4-170B-4348-AC0A-07A917209ABE}" type="presOf" srcId="{C51FA5FA-4EDF-4A06-B6D3-208F13D90CCC}" destId="{5A48BBAF-BB7C-4900-A0E3-EAF91E2D48EF}" srcOrd="0" destOrd="0" presId="urn:microsoft.com/office/officeart/2009/3/layout/IncreasingArrowsProcess"/>
    <dgm:cxn modelId="{B8DA0ABD-DC5E-44C7-AB38-63A51AE18066}" srcId="{29BB164E-03B6-4888-A55E-B7A626B1B241}" destId="{683A79EC-AF8A-4661-862A-5BA20A9A4825}" srcOrd="0" destOrd="0" parTransId="{DAAA4D4C-E7BE-4F0D-9AC5-DC31DB369D0C}" sibTransId="{73A6DD9D-8AC0-4B13-B264-CB53996099C3}"/>
    <dgm:cxn modelId="{DBC34709-7DCE-4BD1-9AF8-85E7CE7FCF11}" srcId="{BF9AA529-83AF-4ECD-9924-230FB89597D8}" destId="{0CC07AD8-1379-4702-B88B-4333AEB74C9F}" srcOrd="1" destOrd="0" parTransId="{54D10514-824D-4695-BB69-28CD03202CEA}" sibTransId="{D0FA86A4-3D41-4C67-9063-BBA020CF5A37}"/>
    <dgm:cxn modelId="{6A7FE782-C23C-4A21-856C-41D3539C917C}" type="presOf" srcId="{29BB164E-03B6-4888-A55E-B7A626B1B241}" destId="{388C9AB8-FFE8-4E92-A90F-5958707B34FB}" srcOrd="0" destOrd="0" presId="urn:microsoft.com/office/officeart/2009/3/layout/IncreasingArrowsProcess"/>
    <dgm:cxn modelId="{0B4B122B-EB06-4B9A-B82B-C55AA3925722}" srcId="{BF9AA529-83AF-4ECD-9924-230FB89597D8}" destId="{C51FA5FA-4EDF-4A06-B6D3-208F13D90CCC}" srcOrd="0" destOrd="0" parTransId="{C7921BBE-4F59-405D-BD78-2D1897749CE6}" sibTransId="{586F6222-7E0F-4F7A-9E8B-09D1A218E708}"/>
    <dgm:cxn modelId="{EE2A9740-BB7F-4FF4-AAAD-8C0E53E9FF42}" srcId="{0CC07AD8-1379-4702-B88B-4333AEB74C9F}" destId="{E1A8FB61-3301-4F5D-B9AD-AA73D0CDA90E}" srcOrd="0" destOrd="0" parTransId="{4537884F-AABF-46D1-91A7-A433E905117E}" sibTransId="{8AE62FE3-C302-4AD4-AD6A-189677AD1735}"/>
    <dgm:cxn modelId="{4E96F09F-AEAB-449E-870A-AC90E8AAA55E}" type="presOf" srcId="{957A5EFB-2D70-4745-925B-8911FABFA467}" destId="{8C428B14-4112-4011-88D0-DFEF7D54A609}" srcOrd="0" destOrd="1" presId="urn:microsoft.com/office/officeart/2009/3/layout/IncreasingArrowsProcess"/>
    <dgm:cxn modelId="{B3432B82-22EC-42C8-BBAF-F8E4EED1945B}" type="presOf" srcId="{683A79EC-AF8A-4661-862A-5BA20A9A4825}" destId="{A6A61FC1-7ADC-442B-85E3-F9CE63175F85}" srcOrd="0" destOrd="0" presId="urn:microsoft.com/office/officeart/2009/3/layout/IncreasingArrowsProcess"/>
    <dgm:cxn modelId="{0B01C158-C3A3-4A9B-8F2A-45DFC5F097C4}" srcId="{BF9AA529-83AF-4ECD-9924-230FB89597D8}" destId="{05888F34-92A6-4822-B3FF-3AFC3655170B}" srcOrd="2" destOrd="0" parTransId="{CF96B248-A23F-4F88-9D00-B9229F9EFA8F}" sibTransId="{8385EE15-FB29-44A9-8056-70DF44070A91}"/>
    <dgm:cxn modelId="{AFABFA46-5029-4920-A3E6-F1F738BE9BDE}" type="presParOf" srcId="{CBD58F17-9E49-400E-A9FF-A36BB82D86E8}" destId="{5A48BBAF-BB7C-4900-A0E3-EAF91E2D48EF}" srcOrd="0" destOrd="0" presId="urn:microsoft.com/office/officeart/2009/3/layout/IncreasingArrowsProcess"/>
    <dgm:cxn modelId="{3F73560D-FC19-415A-96D5-2571275FAC4E}" type="presParOf" srcId="{CBD58F17-9E49-400E-A9FF-A36BB82D86E8}" destId="{42576505-0C0B-4412-8CED-726DED73054D}" srcOrd="1" destOrd="0" presId="urn:microsoft.com/office/officeart/2009/3/layout/IncreasingArrowsProcess"/>
    <dgm:cxn modelId="{D91E00E9-6603-47D3-A30C-FDCB20157E3F}" type="presParOf" srcId="{CBD58F17-9E49-400E-A9FF-A36BB82D86E8}" destId="{C9C3A525-2E7E-472C-9426-D4491DA01B07}" srcOrd="2" destOrd="0" presId="urn:microsoft.com/office/officeart/2009/3/layout/IncreasingArrowsProcess"/>
    <dgm:cxn modelId="{E889533F-E957-4A1F-9A10-AE56CA2892EC}" type="presParOf" srcId="{CBD58F17-9E49-400E-A9FF-A36BB82D86E8}" destId="{8C428B14-4112-4011-88D0-DFEF7D54A609}" srcOrd="3" destOrd="0" presId="urn:microsoft.com/office/officeart/2009/3/layout/IncreasingArrowsProcess"/>
    <dgm:cxn modelId="{47B2DE9C-A17C-4AC7-8899-CBD220B29A94}" type="presParOf" srcId="{CBD58F17-9E49-400E-A9FF-A36BB82D86E8}" destId="{946F6585-BC38-4881-98AE-DAAD95EFCE80}" srcOrd="4" destOrd="0" presId="urn:microsoft.com/office/officeart/2009/3/layout/IncreasingArrowsProcess"/>
    <dgm:cxn modelId="{86FBCEB9-0B70-4D6B-AA23-C0C9A47BC27E}" type="presParOf" srcId="{CBD58F17-9E49-400E-A9FF-A36BB82D86E8}" destId="{B4753C32-D204-48FD-A759-3309503B20AD}" srcOrd="5" destOrd="0" presId="urn:microsoft.com/office/officeart/2009/3/layout/IncreasingArrowsProcess"/>
    <dgm:cxn modelId="{F1946F17-457F-44B8-9D57-50F9BDC3767A}" type="presParOf" srcId="{CBD58F17-9E49-400E-A9FF-A36BB82D86E8}" destId="{388C9AB8-FFE8-4E92-A90F-5958707B34FB}" srcOrd="6" destOrd="0" presId="urn:microsoft.com/office/officeart/2009/3/layout/IncreasingArrowsProcess"/>
    <dgm:cxn modelId="{103EBE05-ECC1-459A-9274-7B6BC8310BBF}" type="presParOf" srcId="{CBD58F17-9E49-400E-A9FF-A36BB82D86E8}" destId="{A6A61FC1-7ADC-442B-85E3-F9CE63175F85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48BBAF-BB7C-4900-A0E3-EAF91E2D48EF}">
      <dsp:nvSpPr>
        <dsp:cNvPr id="0" name=""/>
        <dsp:cNvSpPr/>
      </dsp:nvSpPr>
      <dsp:spPr>
        <a:xfrm>
          <a:off x="71689" y="177764"/>
          <a:ext cx="8010020" cy="62425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85125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kern="1200" dirty="0" err="1" smtClean="0"/>
            <a:t>Every</a:t>
          </a:r>
          <a:r>
            <a:rPr lang="fr-BE" sz="1200" b="1" kern="1200" dirty="0" smtClean="0"/>
            <a:t> </a:t>
          </a:r>
          <a:r>
            <a:rPr lang="fr-BE" sz="1200" b="1" kern="1200" dirty="0" err="1" smtClean="0"/>
            <a:t>three</a:t>
          </a:r>
          <a:r>
            <a:rPr lang="fr-BE" sz="1200" b="1" kern="1200" dirty="0" smtClean="0"/>
            <a:t> </a:t>
          </a:r>
          <a:r>
            <a:rPr lang="fr-BE" sz="1200" b="1" kern="1200" dirty="0" err="1" smtClean="0"/>
            <a:t>years</a:t>
          </a:r>
          <a:endParaRPr lang="en-US" sz="1200" b="1" kern="1200" dirty="0"/>
        </a:p>
      </dsp:txBody>
      <dsp:txXfrm>
        <a:off x="71689" y="177764"/>
        <a:ext cx="8010020" cy="624257"/>
      </dsp:txXfrm>
    </dsp:sp>
    <dsp:sp modelId="{42576505-0C0B-4412-8CED-726DED73054D}">
      <dsp:nvSpPr>
        <dsp:cNvPr id="0" name=""/>
        <dsp:cNvSpPr/>
      </dsp:nvSpPr>
      <dsp:spPr>
        <a:xfrm>
          <a:off x="73462" y="644151"/>
          <a:ext cx="1846309" cy="38716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100" kern="1200" dirty="0" err="1" smtClean="0">
              <a:latin typeface="+mj-lt"/>
            </a:rPr>
            <a:t>Every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three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years</a:t>
          </a:r>
          <a:r>
            <a:rPr lang="fr-BE" sz="1100" kern="1200" dirty="0" smtClean="0">
              <a:latin typeface="+mj-lt"/>
            </a:rPr>
            <a:t>, a diverse and </a:t>
          </a:r>
          <a:r>
            <a:rPr lang="fr-BE" sz="1100" kern="1200" dirty="0" err="1" smtClean="0">
              <a:latin typeface="+mj-lt"/>
            </a:rPr>
            <a:t>independent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Review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Task</a:t>
          </a:r>
          <a:r>
            <a:rPr lang="fr-BE" sz="1100" kern="1200" dirty="0" smtClean="0">
              <a:latin typeface="+mj-lt"/>
            </a:rPr>
            <a:t> Force </a:t>
          </a:r>
          <a:r>
            <a:rPr lang="fr-BE" sz="1100" kern="1200" dirty="0" err="1" smtClean="0">
              <a:latin typeface="+mj-lt"/>
            </a:rPr>
            <a:t>is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appointed</a:t>
          </a:r>
          <a:r>
            <a:rPr lang="fr-BE" sz="1100" kern="1200" dirty="0" smtClean="0">
              <a:latin typeface="+mj-lt"/>
            </a:rPr>
            <a:t> by </a:t>
          </a:r>
          <a:r>
            <a:rPr lang="fr-BE" sz="1100" kern="1200" dirty="0" err="1" smtClean="0">
              <a:latin typeface="+mj-lt"/>
            </a:rPr>
            <a:t>Members</a:t>
          </a:r>
          <a:r>
            <a:rPr lang="fr-BE" sz="1100" kern="1200" dirty="0" smtClean="0">
              <a:latin typeface="+mj-lt"/>
            </a:rPr>
            <a:t> to </a:t>
          </a:r>
          <a:r>
            <a:rPr lang="fr-BE" sz="1100" kern="1200" dirty="0" err="1" smtClean="0">
              <a:latin typeface="+mj-lt"/>
            </a:rPr>
            <a:t>evaluate</a:t>
          </a:r>
          <a:r>
            <a:rPr lang="fr-BE" sz="1100" kern="1200" dirty="0" smtClean="0">
              <a:latin typeface="+mj-lt"/>
            </a:rPr>
            <a:t> all aspects of </a:t>
          </a:r>
          <a:r>
            <a:rPr lang="fr-BE" sz="1100" kern="1200" dirty="0" err="1" smtClean="0">
              <a:latin typeface="+mj-lt"/>
            </a:rPr>
            <a:t>Bruegel’s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work</a:t>
          </a:r>
          <a:r>
            <a:rPr lang="fr-BE" sz="1100" kern="1200" dirty="0" smtClean="0">
              <a:latin typeface="+mj-lt"/>
            </a:rPr>
            <a:t>, </a:t>
          </a:r>
          <a:r>
            <a:rPr lang="fr-BE" sz="1100" kern="1200" dirty="0" err="1" smtClean="0">
              <a:latin typeface="+mj-lt"/>
            </a:rPr>
            <a:t>from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research</a:t>
          </a:r>
          <a:r>
            <a:rPr lang="fr-BE" sz="1100" kern="1200" dirty="0" smtClean="0">
              <a:latin typeface="+mj-lt"/>
            </a:rPr>
            <a:t> to finances.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fr-BE" sz="1100" kern="1200" dirty="0" smtClean="0">
            <a:latin typeface="+mj-lt"/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100" kern="1200" dirty="0" smtClean="0">
              <a:latin typeface="+mj-lt"/>
            </a:rPr>
            <a:t>The </a:t>
          </a:r>
          <a:r>
            <a:rPr lang="fr-BE" sz="1100" kern="1200" dirty="0" err="1" smtClean="0">
              <a:latin typeface="+mj-lt"/>
            </a:rPr>
            <a:t>current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Review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Task</a:t>
          </a:r>
          <a:r>
            <a:rPr lang="fr-BE" sz="1100" kern="1200" dirty="0" smtClean="0">
              <a:latin typeface="+mj-lt"/>
            </a:rPr>
            <a:t> Force </a:t>
          </a:r>
          <a:r>
            <a:rPr lang="fr-BE" sz="1100" kern="1200" dirty="0" err="1" smtClean="0">
              <a:latin typeface="+mj-lt"/>
            </a:rPr>
            <a:t>will</a:t>
          </a:r>
          <a:r>
            <a:rPr lang="en-US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deliver</a:t>
          </a:r>
          <a:r>
            <a:rPr lang="fr-BE" sz="1100" kern="1200" dirty="0" smtClean="0">
              <a:latin typeface="+mj-lt"/>
            </a:rPr>
            <a:t> a report in </a:t>
          </a:r>
          <a:r>
            <a:rPr lang="fr-BE" sz="1100" kern="1200" dirty="0" err="1" smtClean="0">
              <a:latin typeface="+mj-lt"/>
            </a:rPr>
            <a:t>December</a:t>
          </a:r>
          <a:r>
            <a:rPr lang="fr-BE" sz="1100" kern="1200" dirty="0" smtClean="0">
              <a:latin typeface="+mj-lt"/>
            </a:rPr>
            <a:t> 2013. </a:t>
          </a:r>
          <a:r>
            <a:rPr lang="fr-BE" sz="1100" kern="1200" dirty="0" err="1" smtClean="0">
              <a:latin typeface="+mj-lt"/>
            </a:rPr>
            <a:t>Its</a:t>
          </a:r>
          <a:r>
            <a:rPr lang="fr-BE" sz="1100" kern="1200" dirty="0" smtClean="0">
              <a:latin typeface="+mj-lt"/>
            </a:rPr>
            <a:t> </a:t>
          </a:r>
          <a:r>
            <a:rPr lang="fr-BE" sz="1100" kern="1200" dirty="0" err="1" smtClean="0">
              <a:latin typeface="+mj-lt"/>
            </a:rPr>
            <a:t>members</a:t>
          </a:r>
          <a:r>
            <a:rPr lang="fr-BE" sz="1100" kern="1200" dirty="0" smtClean="0">
              <a:latin typeface="+mj-lt"/>
            </a:rPr>
            <a:t> are </a:t>
          </a:r>
          <a:r>
            <a:rPr lang="cs-CZ" sz="1100" kern="1200" dirty="0" smtClean="0">
              <a:latin typeface="+mj-lt"/>
            </a:rPr>
            <a:t>Esko Aho (Chair)</a:t>
          </a:r>
          <a:r>
            <a:rPr lang="fr-BE" sz="1100" kern="1200" dirty="0" smtClean="0">
              <a:latin typeface="+mj-lt"/>
            </a:rPr>
            <a:t>, </a:t>
          </a:r>
          <a:r>
            <a:rPr lang="cs-CZ" sz="1100" kern="1200" dirty="0" smtClean="0">
              <a:latin typeface="+mj-lt"/>
            </a:rPr>
            <a:t>Suman Bery</a:t>
          </a:r>
          <a:r>
            <a:rPr lang="fr-BE" sz="1100" kern="1200" dirty="0" smtClean="0">
              <a:latin typeface="+mj-lt"/>
            </a:rPr>
            <a:t>, </a:t>
          </a:r>
          <a:r>
            <a:rPr lang="cs-CZ" sz="1100" kern="1200" dirty="0" smtClean="0">
              <a:latin typeface="+mj-lt"/>
            </a:rPr>
            <a:t>Carsten Burhop</a:t>
          </a:r>
          <a:r>
            <a:rPr lang="fr-BE" sz="1100" kern="1200" dirty="0" smtClean="0">
              <a:latin typeface="+mj-lt"/>
            </a:rPr>
            <a:t>, </a:t>
          </a:r>
          <a:r>
            <a:rPr lang="cs-CZ" sz="1100" kern="1200" dirty="0" smtClean="0">
              <a:latin typeface="+mj-lt"/>
            </a:rPr>
            <a:t>Fernando Fernández</a:t>
          </a:r>
          <a:r>
            <a:rPr lang="fr-BE" sz="1100" kern="1200" dirty="0" smtClean="0">
              <a:latin typeface="+mj-lt"/>
            </a:rPr>
            <a:t>, </a:t>
          </a:r>
          <a:r>
            <a:rPr lang="cs-CZ" sz="1100" kern="1200" dirty="0" smtClean="0">
              <a:latin typeface="+mj-lt"/>
            </a:rPr>
            <a:t>Philippe Riès</a:t>
          </a:r>
          <a:r>
            <a:rPr lang="fr-BE" sz="1100" kern="1200" dirty="0" smtClean="0">
              <a:latin typeface="+mj-lt"/>
            </a:rPr>
            <a:t>, </a:t>
          </a:r>
          <a:r>
            <a:rPr lang="cs-CZ" sz="1100" kern="1200" dirty="0" smtClean="0">
              <a:latin typeface="+mj-lt"/>
            </a:rPr>
            <a:t>Paweł Świeboda</a:t>
          </a:r>
          <a:r>
            <a:rPr lang="fr-BE" sz="1100" kern="1200" dirty="0" smtClean="0">
              <a:latin typeface="+mj-lt"/>
            </a:rPr>
            <a:t>.</a:t>
          </a:r>
          <a:endParaRPr lang="en-US" sz="1100" kern="1200" dirty="0">
            <a:latin typeface="+mj-lt"/>
          </a:endParaRPr>
        </a:p>
      </dsp:txBody>
      <dsp:txXfrm>
        <a:off x="73462" y="644151"/>
        <a:ext cx="1846309" cy="3871673"/>
      </dsp:txXfrm>
    </dsp:sp>
    <dsp:sp modelId="{C9C3A525-2E7E-472C-9426-D4491DA01B07}">
      <dsp:nvSpPr>
        <dsp:cNvPr id="0" name=""/>
        <dsp:cNvSpPr/>
      </dsp:nvSpPr>
      <dsp:spPr>
        <a:xfrm>
          <a:off x="1872079" y="486272"/>
          <a:ext cx="6163710" cy="62425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85125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kern="1200" dirty="0" err="1" smtClean="0"/>
            <a:t>Yearly</a:t>
          </a:r>
          <a:endParaRPr lang="en-US" sz="1200" b="1" kern="1200" dirty="0"/>
        </a:p>
      </dsp:txBody>
      <dsp:txXfrm>
        <a:off x="1872079" y="486272"/>
        <a:ext cx="6163710" cy="624257"/>
      </dsp:txXfrm>
    </dsp:sp>
    <dsp:sp modelId="{8C428B14-4112-4011-88D0-DFEF7D54A609}">
      <dsp:nvSpPr>
        <dsp:cNvPr id="0" name=""/>
        <dsp:cNvSpPr/>
      </dsp:nvSpPr>
      <dsp:spPr>
        <a:xfrm>
          <a:off x="1856674" y="893002"/>
          <a:ext cx="1877124" cy="36351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000" kern="1200" dirty="0" smtClean="0"/>
            <a:t>The </a:t>
          </a:r>
          <a:r>
            <a:rPr lang="fr-BE" sz="1000" kern="1200" dirty="0" err="1" smtClean="0"/>
            <a:t>Scientific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countil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is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composed</a:t>
          </a:r>
          <a:r>
            <a:rPr lang="fr-BE" sz="1000" kern="1200" dirty="0" smtClean="0"/>
            <a:t> of 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Giuseppe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Bertola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Sergei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Guriev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Kai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Konrad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, Philippe Martin, Kevin O’Rourke,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Lucrezia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Reichlin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 (Chair), and Paul </a:t>
          </a:r>
          <a:r>
            <a:rPr kumimoji="0" lang="en-US" sz="1000" b="0" i="0" u="none" strike="noStrike" kern="1200" cap="none" spc="0" normalizeH="0" baseline="0" noProof="0" dirty="0" err="1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Seabright</a:t>
          </a:r>
          <a:r>
            <a:rPr kumimoji="0" lang="en-US" sz="1000" b="0" i="0" u="none" strike="noStrike" kern="1200" cap="none" spc="0" normalizeH="0" baseline="0" noProof="0" dirty="0" smtClean="0">
              <a:ln/>
              <a:effectLst/>
              <a:uLnTx/>
              <a:uFillTx/>
              <a:latin typeface="+mj-lt"/>
              <a:ea typeface="+mn-ea"/>
              <a:cs typeface="Arial" pitchFamily="34" charset="0"/>
            </a:rPr>
            <a:t>. 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kumimoji="0" lang="en-US" sz="1000" b="0" i="0" u="none" strike="noStrike" kern="1200" cap="none" spc="0" normalizeH="0" baseline="0" noProof="0" dirty="0" smtClean="0">
            <a:ln/>
            <a:effectLst/>
            <a:uLnTx/>
            <a:uFillTx/>
            <a:latin typeface="+mj-lt"/>
            <a:ea typeface="+mn-ea"/>
            <a:cs typeface="Arial" pitchFamily="34" charset="0"/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000" kern="1200" dirty="0" err="1" smtClean="0"/>
            <a:t>Every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year</a:t>
          </a:r>
          <a:r>
            <a:rPr lang="fr-BE" sz="1000" kern="1200" dirty="0" smtClean="0"/>
            <a:t>, </a:t>
          </a:r>
          <a:r>
            <a:rPr lang="fr-BE" sz="1000" kern="1200" dirty="0" err="1" smtClean="0"/>
            <a:t>it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meets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with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Fellows</a:t>
          </a:r>
          <a:r>
            <a:rPr lang="fr-BE" sz="1000" kern="1200" dirty="0" smtClean="0"/>
            <a:t> to </a:t>
          </a:r>
          <a:r>
            <a:rPr lang="fr-BE" sz="1000" kern="1200" dirty="0" err="1" smtClean="0"/>
            <a:t>discuss</a:t>
          </a:r>
          <a:r>
            <a:rPr lang="fr-BE" sz="1000" kern="1200" dirty="0" smtClean="0"/>
            <a:t> the relevance and impact of </a:t>
          </a:r>
          <a:r>
            <a:rPr lang="fr-BE" sz="1000" kern="1200" dirty="0" err="1" smtClean="0"/>
            <a:t>Bruegel’s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research</a:t>
          </a:r>
          <a:r>
            <a:rPr lang="fr-BE" sz="1000" kern="1200" dirty="0" smtClean="0"/>
            <a:t>.</a:t>
          </a:r>
          <a:r>
            <a:rPr lang="en-US" sz="1000" kern="1200" dirty="0" smtClean="0"/>
            <a:t> </a:t>
          </a:r>
          <a:r>
            <a:rPr lang="fr-BE" sz="1000" kern="1200" dirty="0" smtClean="0"/>
            <a:t>The </a:t>
          </a:r>
          <a:r>
            <a:rPr lang="fr-BE" sz="1000" kern="1200" dirty="0" err="1" smtClean="0"/>
            <a:t>Council’s</a:t>
          </a:r>
          <a:r>
            <a:rPr lang="fr-BE" sz="1000" kern="1200" dirty="0" smtClean="0"/>
            <a:t> Chair </a:t>
          </a:r>
          <a:r>
            <a:rPr lang="fr-BE" sz="1000" kern="1200" dirty="0" err="1" smtClean="0"/>
            <a:t>also</a:t>
          </a:r>
          <a:r>
            <a:rPr lang="fr-BE" sz="1000" kern="1200" dirty="0" smtClean="0"/>
            <a:t> attends </a:t>
          </a:r>
          <a:r>
            <a:rPr lang="fr-BE" sz="1000" kern="1200" dirty="0" err="1" smtClean="0"/>
            <a:t>Board</a:t>
          </a:r>
          <a:r>
            <a:rPr lang="fr-BE" sz="1000" kern="1200" dirty="0" smtClean="0"/>
            <a:t> meetings to </a:t>
          </a:r>
          <a:r>
            <a:rPr lang="fr-BE" sz="1000" kern="1200" dirty="0" err="1" smtClean="0"/>
            <a:t>give</a:t>
          </a:r>
          <a:r>
            <a:rPr lang="fr-BE" sz="1000" kern="1200" dirty="0" smtClean="0"/>
            <a:t> the </a:t>
          </a:r>
          <a:r>
            <a:rPr lang="fr-BE" sz="1000" kern="1200" dirty="0" err="1" smtClean="0"/>
            <a:t>Council’s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view</a:t>
          </a:r>
          <a:r>
            <a:rPr lang="fr-BE" sz="1000" kern="1200" dirty="0" smtClean="0"/>
            <a:t> on </a:t>
          </a:r>
          <a:r>
            <a:rPr lang="fr-BE" sz="1000" kern="1200" dirty="0" err="1" smtClean="0"/>
            <a:t>strategy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matters.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fr-BE" sz="1000" kern="1200" dirty="0" smtClean="0"/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000" kern="1200" dirty="0" err="1" smtClean="0"/>
            <a:t>Every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three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years</a:t>
          </a:r>
          <a:r>
            <a:rPr lang="fr-BE" sz="1000" kern="1200" dirty="0" smtClean="0"/>
            <a:t>, the Council </a:t>
          </a:r>
          <a:r>
            <a:rPr lang="fr-BE" sz="1000" kern="1200" dirty="0" err="1" smtClean="0"/>
            <a:t>delivers</a:t>
          </a:r>
          <a:r>
            <a:rPr lang="fr-BE" sz="1000" kern="1200" dirty="0" smtClean="0"/>
            <a:t> a report to analyse the impact of </a:t>
          </a:r>
          <a:r>
            <a:rPr lang="fr-BE" sz="1000" kern="1200" dirty="0" err="1" smtClean="0"/>
            <a:t>past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events</a:t>
          </a:r>
          <a:r>
            <a:rPr lang="fr-BE" sz="1000" kern="1200" dirty="0" smtClean="0"/>
            <a:t> and publications. </a:t>
          </a:r>
          <a:r>
            <a:rPr lang="fr-BE" sz="1000" kern="1200" dirty="0" err="1" smtClean="0"/>
            <a:t>Its</a:t>
          </a:r>
          <a:r>
            <a:rPr lang="fr-BE" sz="1000" kern="1200" dirty="0" smtClean="0"/>
            <a:t> conclusions </a:t>
          </a:r>
          <a:r>
            <a:rPr lang="fr-BE" sz="1000" kern="1200" dirty="0" err="1" smtClean="0"/>
            <a:t>inform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Bruegel’s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research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strategy</a:t>
          </a:r>
          <a:r>
            <a:rPr lang="fr-BE" sz="1000" kern="1200" dirty="0" smtClean="0"/>
            <a:t> and serves as a basis for the </a:t>
          </a:r>
          <a:r>
            <a:rPr lang="fr-BE" sz="1000" kern="1200" dirty="0" err="1" smtClean="0"/>
            <a:t>work</a:t>
          </a:r>
          <a:r>
            <a:rPr lang="fr-BE" sz="1000" kern="1200" dirty="0" smtClean="0"/>
            <a:t> of the </a:t>
          </a:r>
          <a:r>
            <a:rPr lang="fr-BE" sz="1000" kern="1200" dirty="0" err="1" smtClean="0"/>
            <a:t>Review</a:t>
          </a:r>
          <a:r>
            <a:rPr lang="fr-BE" sz="1000" kern="1200" dirty="0" smtClean="0"/>
            <a:t> </a:t>
          </a:r>
          <a:r>
            <a:rPr lang="fr-BE" sz="1000" kern="1200" dirty="0" err="1" smtClean="0"/>
            <a:t>Task</a:t>
          </a:r>
          <a:r>
            <a:rPr lang="fr-BE" sz="1000" kern="1200" dirty="0" smtClean="0"/>
            <a:t> Force.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fr-BE" sz="1000" kern="1200" dirty="0" smtClean="0"/>
        </a:p>
        <a:p>
          <a:pPr lvl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0" lang="en-US" sz="1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n-ea"/>
            <a:cs typeface="Arial" pitchFamily="34" charset="0"/>
          </a:endParaRPr>
        </a:p>
      </dsp:txBody>
      <dsp:txXfrm>
        <a:off x="1856674" y="893002"/>
        <a:ext cx="1877124" cy="3635117"/>
      </dsp:txXfrm>
    </dsp:sp>
    <dsp:sp modelId="{946F6585-BC38-4881-98AE-DAAD95EFCE80}">
      <dsp:nvSpPr>
        <dsp:cNvPr id="0" name=""/>
        <dsp:cNvSpPr/>
      </dsp:nvSpPr>
      <dsp:spPr>
        <a:xfrm>
          <a:off x="3737584" y="799608"/>
          <a:ext cx="4317401" cy="62425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85125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kern="1200" dirty="0" err="1" smtClean="0"/>
            <a:t>Quarterly</a:t>
          </a:r>
          <a:endParaRPr lang="en-US" sz="1200" b="1" kern="1200" dirty="0"/>
        </a:p>
      </dsp:txBody>
      <dsp:txXfrm>
        <a:off x="3737584" y="799608"/>
        <a:ext cx="4317401" cy="624257"/>
      </dsp:txXfrm>
    </dsp:sp>
    <dsp:sp modelId="{B4753C32-D204-48FD-A759-3309503B20AD}">
      <dsp:nvSpPr>
        <dsp:cNvPr id="0" name=""/>
        <dsp:cNvSpPr/>
      </dsp:nvSpPr>
      <dsp:spPr>
        <a:xfrm>
          <a:off x="3733808" y="1277100"/>
          <a:ext cx="1846309" cy="32510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100" kern="1200" dirty="0" err="1" smtClean="0"/>
            <a:t>Every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three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months</a:t>
          </a:r>
          <a:r>
            <a:rPr lang="fr-BE" sz="1100" kern="1200" dirty="0" smtClean="0"/>
            <a:t>, the Communications Team </a:t>
          </a:r>
          <a:r>
            <a:rPr lang="fr-BE" sz="1100" kern="1200" dirty="0" err="1" smtClean="0"/>
            <a:t>delivers</a:t>
          </a:r>
          <a:r>
            <a:rPr lang="fr-BE" sz="1100" kern="1200" dirty="0" smtClean="0"/>
            <a:t> an </a:t>
          </a:r>
          <a:r>
            <a:rPr lang="fr-BE" sz="1100" kern="1200" dirty="0" err="1" smtClean="0"/>
            <a:t>Outreach</a:t>
          </a:r>
          <a:r>
            <a:rPr lang="fr-BE" sz="1100" kern="1200" dirty="0" smtClean="0"/>
            <a:t> Report. It </a:t>
          </a:r>
          <a:r>
            <a:rPr lang="fr-BE" sz="1100" kern="1200" dirty="0" err="1" smtClean="0"/>
            <a:t>is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designed</a:t>
          </a:r>
          <a:r>
            <a:rPr lang="fr-BE" sz="1100" kern="1200" dirty="0" smtClean="0"/>
            <a:t> to </a:t>
          </a:r>
          <a:r>
            <a:rPr lang="fr-BE" sz="1100" kern="1200" dirty="0" err="1" smtClean="0"/>
            <a:t>allow</a:t>
          </a:r>
          <a:r>
            <a:rPr lang="fr-BE" sz="1100" kern="1200" dirty="0" smtClean="0"/>
            <a:t> the Management and Research teams to monitor the influence of </a:t>
          </a:r>
          <a:r>
            <a:rPr lang="fr-BE" sz="1100" kern="1200" dirty="0" err="1" smtClean="0"/>
            <a:t>each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proposal</a:t>
          </a:r>
          <a:r>
            <a:rPr lang="fr-BE" sz="1100" kern="1200" dirty="0" smtClean="0"/>
            <a:t> and </a:t>
          </a:r>
          <a:r>
            <a:rPr lang="fr-BE" sz="1100" kern="1200" dirty="0" err="1" smtClean="0"/>
            <a:t>each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Fellow</a:t>
          </a:r>
          <a:r>
            <a:rPr lang="fr-BE" sz="1100" kern="1200" dirty="0" smtClean="0"/>
            <a:t> in the media, social media, blogs, and </a:t>
          </a:r>
          <a:r>
            <a:rPr lang="fr-BE" sz="1100" kern="1200" dirty="0" err="1" smtClean="0"/>
            <a:t>any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other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sphere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that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is</a:t>
          </a:r>
          <a:r>
            <a:rPr lang="fr-BE" sz="1100" kern="1200" dirty="0" smtClean="0"/>
            <a:t> essential to the </a:t>
          </a:r>
          <a:r>
            <a:rPr lang="fr-BE" sz="1100" kern="1200" dirty="0" err="1" smtClean="0"/>
            <a:t>dissemination</a:t>
          </a:r>
          <a:r>
            <a:rPr lang="fr-BE" sz="1100" kern="1200" dirty="0" smtClean="0"/>
            <a:t> of </a:t>
          </a:r>
          <a:r>
            <a:rPr lang="fr-BE" sz="1100" kern="1200" dirty="0" err="1" smtClean="0"/>
            <a:t>policy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ideas</a:t>
          </a:r>
          <a:r>
            <a:rPr lang="fr-BE" sz="1100" kern="1200" dirty="0" smtClean="0"/>
            <a:t>. </a:t>
          </a:r>
          <a:endParaRPr lang="en-US" sz="1100" kern="1200" dirty="0"/>
        </a:p>
      </dsp:txBody>
      <dsp:txXfrm>
        <a:off x="3733808" y="1277100"/>
        <a:ext cx="1846309" cy="3251019"/>
      </dsp:txXfrm>
    </dsp:sp>
    <dsp:sp modelId="{388C9AB8-FFE8-4E92-A90F-5958707B34FB}">
      <dsp:nvSpPr>
        <dsp:cNvPr id="0" name=""/>
        <dsp:cNvSpPr/>
      </dsp:nvSpPr>
      <dsp:spPr>
        <a:xfrm>
          <a:off x="5610618" y="1110530"/>
          <a:ext cx="2471091" cy="624257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85125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200" b="1" kern="1200" dirty="0" err="1" smtClean="0"/>
            <a:t>Year</a:t>
          </a:r>
          <a:r>
            <a:rPr lang="fr-BE" sz="1200" b="1" kern="1200" dirty="0" smtClean="0"/>
            <a:t>-round</a:t>
          </a:r>
          <a:endParaRPr lang="en-US" sz="1200" b="1" kern="1200" dirty="0"/>
        </a:p>
      </dsp:txBody>
      <dsp:txXfrm>
        <a:off x="5610618" y="1110530"/>
        <a:ext cx="2471091" cy="624257"/>
      </dsp:txXfrm>
    </dsp:sp>
    <dsp:sp modelId="{A6A61FC1-7ADC-442B-85E3-F9CE63175F85}">
      <dsp:nvSpPr>
        <dsp:cNvPr id="0" name=""/>
        <dsp:cNvSpPr/>
      </dsp:nvSpPr>
      <dsp:spPr>
        <a:xfrm>
          <a:off x="5562606" y="1568791"/>
          <a:ext cx="1698430" cy="29484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100" kern="1200" dirty="0" err="1" smtClean="0"/>
            <a:t>Bruegel’s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Director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retains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editorial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responsibility</a:t>
          </a:r>
          <a:r>
            <a:rPr lang="fr-BE" sz="1100" kern="1200" dirty="0" smtClean="0"/>
            <a:t> for all publications and </a:t>
          </a:r>
          <a:r>
            <a:rPr lang="fr-BE" sz="1100" kern="1200" dirty="0" err="1" smtClean="0"/>
            <a:t>ensures</a:t>
          </a:r>
          <a:r>
            <a:rPr lang="fr-BE" sz="1100" kern="1200" dirty="0" smtClean="0"/>
            <a:t> the </a:t>
          </a:r>
          <a:r>
            <a:rPr lang="fr-BE" sz="1100" kern="1200" dirty="0" err="1" smtClean="0"/>
            <a:t>scientific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quality</a:t>
          </a:r>
          <a:r>
            <a:rPr lang="fr-BE" sz="1100" kern="1200" dirty="0" smtClean="0"/>
            <a:t> of </a:t>
          </a:r>
          <a:r>
            <a:rPr lang="fr-BE" sz="1100" kern="1200" dirty="0" err="1" smtClean="0"/>
            <a:t>Bruegel’s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research</a:t>
          </a:r>
          <a:r>
            <a:rPr lang="fr-BE" sz="1100" kern="1200" dirty="0" smtClean="0"/>
            <a:t>.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100" kern="1200" dirty="0" smtClean="0"/>
            <a:t>Research Area </a:t>
          </a:r>
          <a:r>
            <a:rPr lang="fr-BE" sz="1100" kern="1200" dirty="0" err="1" smtClean="0"/>
            <a:t>coordinators</a:t>
          </a:r>
          <a:r>
            <a:rPr lang="fr-BE" sz="1100" kern="1200" dirty="0" smtClean="0"/>
            <a:t> (Senior </a:t>
          </a:r>
          <a:r>
            <a:rPr lang="fr-BE" sz="1100" kern="1200" dirty="0" err="1" smtClean="0"/>
            <a:t>Fellows</a:t>
          </a:r>
          <a:r>
            <a:rPr lang="fr-BE" sz="1100" kern="1200" dirty="0" smtClean="0"/>
            <a:t>) </a:t>
          </a:r>
          <a:r>
            <a:rPr lang="fr-BE" sz="1100" kern="1200" dirty="0" err="1" smtClean="0"/>
            <a:t>also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provide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scientific</a:t>
          </a:r>
          <a:r>
            <a:rPr lang="fr-BE" sz="1100" kern="1200" dirty="0" smtClean="0"/>
            <a:t> guidance to </a:t>
          </a:r>
          <a:r>
            <a:rPr lang="fr-BE" sz="1100" kern="1200" dirty="0" err="1" smtClean="0"/>
            <a:t>other</a:t>
          </a:r>
          <a:r>
            <a:rPr lang="fr-BE" sz="1100" kern="1200" dirty="0" smtClean="0"/>
            <a:t> Bruegel </a:t>
          </a:r>
          <a:r>
            <a:rPr lang="fr-BE" sz="1100" kern="1200" dirty="0" err="1" smtClean="0"/>
            <a:t>fellows</a:t>
          </a:r>
          <a:r>
            <a:rPr lang="fr-BE" sz="1100" kern="1200" dirty="0" smtClean="0"/>
            <a:t>.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100" kern="1200" dirty="0" err="1" smtClean="0"/>
            <a:t>Finally</a:t>
          </a:r>
          <a:r>
            <a:rPr lang="fr-BE" sz="1100" kern="1200" dirty="0" smtClean="0"/>
            <a:t>, </a:t>
          </a:r>
          <a:r>
            <a:rPr lang="fr-BE" sz="1100" kern="1200" dirty="0" err="1" smtClean="0"/>
            <a:t>research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projects</a:t>
          </a:r>
          <a:r>
            <a:rPr lang="fr-BE" sz="1100" kern="1200" dirty="0" smtClean="0"/>
            <a:t> are </a:t>
          </a:r>
          <a:r>
            <a:rPr lang="fr-BE" sz="1100" kern="1200" dirty="0" err="1" smtClean="0"/>
            <a:t>reviewed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collectively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through</a:t>
          </a:r>
          <a:r>
            <a:rPr lang="fr-BE" sz="1100" kern="1200" dirty="0" smtClean="0"/>
            <a:t> the </a:t>
          </a:r>
          <a:r>
            <a:rPr lang="fr-BE" sz="1100" kern="1200" dirty="0" err="1" smtClean="0"/>
            <a:t>weekly</a:t>
          </a:r>
          <a:r>
            <a:rPr lang="fr-BE" sz="1100" kern="1200" dirty="0" smtClean="0"/>
            <a:t> Research Meeting, </a:t>
          </a:r>
          <a:r>
            <a:rPr lang="fr-BE" sz="1100" kern="1200" dirty="0" err="1" smtClean="0"/>
            <a:t>which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ensures</a:t>
          </a:r>
          <a:r>
            <a:rPr lang="fr-BE" sz="1100" kern="1200" dirty="0" smtClean="0"/>
            <a:t> an </a:t>
          </a:r>
          <a:r>
            <a:rPr lang="fr-BE" sz="1100" kern="1200" dirty="0" err="1" smtClean="0"/>
            <a:t>appropriate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level</a:t>
          </a:r>
          <a:r>
            <a:rPr lang="fr-BE" sz="1100" kern="1200" dirty="0" smtClean="0"/>
            <a:t> of </a:t>
          </a:r>
          <a:r>
            <a:rPr lang="fr-BE" sz="1100" kern="1200" dirty="0" err="1" smtClean="0"/>
            <a:t>internal</a:t>
          </a:r>
          <a:r>
            <a:rPr lang="fr-BE" sz="1100" kern="1200" dirty="0" smtClean="0"/>
            <a:t> </a:t>
          </a:r>
          <a:r>
            <a:rPr lang="fr-BE" sz="1100" kern="1200" dirty="0" err="1" smtClean="0"/>
            <a:t>debate</a:t>
          </a:r>
          <a:r>
            <a:rPr lang="fr-BE" sz="1100" kern="1200" dirty="0" smtClean="0"/>
            <a:t> and </a:t>
          </a:r>
          <a:r>
            <a:rPr lang="fr-BE" sz="1100" kern="1200" dirty="0" err="1" smtClean="0"/>
            <a:t>peer-review</a:t>
          </a:r>
          <a:r>
            <a:rPr lang="fr-BE" sz="1100" kern="1200" dirty="0" smtClean="0"/>
            <a:t>.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100" kern="1200" dirty="0" smtClean="0"/>
        </a:p>
      </dsp:txBody>
      <dsp:txXfrm>
        <a:off x="5562606" y="1568791"/>
        <a:ext cx="1698430" cy="2948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2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l">
              <a:defRPr sz="1200"/>
            </a:lvl1pPr>
          </a:lstStyle>
          <a:p>
            <a:endParaRPr lang="fr-BE" dirty="0">
              <a:latin typeface="ConduitITCStd Ligh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2"/>
            <a:ext cx="2945659" cy="496412"/>
          </a:xfrm>
          <a:prstGeom prst="rect">
            <a:avLst/>
          </a:prstGeom>
        </p:spPr>
        <p:txBody>
          <a:bodyPr vert="horz" lIns="91415" tIns="45707" rIns="91415" bIns="45707" rtlCol="0"/>
          <a:lstStyle>
            <a:lvl1pPr algn="r">
              <a:defRPr sz="1200"/>
            </a:lvl1pPr>
          </a:lstStyle>
          <a:p>
            <a:fld id="{CAA1DB69-9452-43EE-8251-62A3A2771F32}" type="datetimeFigureOut">
              <a:rPr lang="fr-BE" smtClean="0">
                <a:latin typeface="ConduitITCStd Light"/>
              </a:rPr>
              <a:pPr/>
              <a:t>12/22/13</a:t>
            </a:fld>
            <a:endParaRPr lang="fr-BE" dirty="0">
              <a:latin typeface="ConduitITCStd Ligh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430093"/>
            <a:ext cx="2945659" cy="496412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l">
              <a:defRPr sz="1200"/>
            </a:lvl1pPr>
          </a:lstStyle>
          <a:p>
            <a:endParaRPr lang="fr-BE" dirty="0">
              <a:latin typeface="ConduitITCStd Ligh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30093"/>
            <a:ext cx="2945659" cy="496412"/>
          </a:xfrm>
          <a:prstGeom prst="rect">
            <a:avLst/>
          </a:prstGeom>
        </p:spPr>
        <p:txBody>
          <a:bodyPr vert="horz" lIns="91415" tIns="45707" rIns="91415" bIns="45707" rtlCol="0" anchor="b"/>
          <a:lstStyle>
            <a:lvl1pPr algn="r">
              <a:defRPr sz="1200"/>
            </a:lvl1pPr>
          </a:lstStyle>
          <a:p>
            <a:fld id="{E137ECF0-2104-47D6-82C4-13624E17539D}" type="slidenum">
              <a:rPr lang="fr-BE" smtClean="0">
                <a:latin typeface="ConduitITCStd Light"/>
              </a:rPr>
              <a:pPr/>
              <a:t>‹#›</a:t>
            </a:fld>
            <a:endParaRPr lang="fr-BE" dirty="0">
              <a:latin typeface="ConduitITCStd Ligh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62031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2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7" rIns="91415" bIns="45707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ConduitITCStd Light"/>
              </a:defRPr>
            </a:lvl1pPr>
          </a:lstStyle>
          <a:p>
            <a:endParaRPr lang="en-US" dirty="0"/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20" y="2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7" rIns="91415" bIns="45707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ConduitITCStd Light"/>
              </a:defRPr>
            </a:lvl1pPr>
          </a:lstStyle>
          <a:p>
            <a:endParaRPr lang="en-US" dirty="0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9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7" rIns="91415" bIns="457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1434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7" rIns="91415" bIns="45707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ConduitITCStd Light"/>
              </a:defRPr>
            </a:lvl1pPr>
          </a:lstStyle>
          <a:p>
            <a:endParaRPr lang="en-US" dirty="0"/>
          </a:p>
        </p:txBody>
      </p:sp>
      <p:sp>
        <p:nvSpPr>
          <p:cNvPr id="1434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20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7" rIns="91415" bIns="45707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ConduitITCStd Light"/>
              </a:defRPr>
            </a:lvl1pPr>
          </a:lstStyle>
          <a:p>
            <a:fld id="{D3C749EE-B2C9-436F-BB61-DCC0B74C453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5253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nduitITCStd Light"/>
        <a:ea typeface="ＭＳ Ｐゴシック" pitchFamily="1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nduitITCStd Light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nduitITCStd Light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nduitITCStd Light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nduitITCStd Light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180B35-1868-46F3-8EF6-10E8A7371ECD}" type="slidenum">
              <a:rPr lang="fr-FR"/>
              <a:pPr/>
              <a:t>1</a:t>
            </a:fld>
            <a:endParaRPr lang="fr-FR" dirty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E958A6-9B47-4639-B678-BE09528B5B1C}" type="slidenum">
              <a:rPr lang="fr-FR"/>
              <a:pPr/>
              <a:t>2</a:t>
            </a:fld>
            <a:endParaRPr lang="fr-FR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3970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749EE-B2C9-436F-BB61-DCC0B74C4539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691680" y="1988840"/>
            <a:ext cx="4897437" cy="719137"/>
          </a:xfrm>
          <a:prstGeom prst="rect">
            <a:avLst/>
          </a:prstGeom>
        </p:spPr>
        <p:txBody>
          <a:bodyPr/>
          <a:lstStyle>
            <a:lvl1pPr>
              <a:buNone/>
              <a:defRPr b="1" baseline="0">
                <a:solidFill>
                  <a:schemeClr val="bg1"/>
                </a:solidFill>
                <a:latin typeface="ConduitITCStd Light"/>
              </a:defRPr>
            </a:lvl1pPr>
          </a:lstStyle>
          <a:p>
            <a:pPr lvl="0"/>
            <a:r>
              <a:rPr lang="en-US" dirty="0" err="1" smtClean="0"/>
              <a:t>Bruegel</a:t>
            </a:r>
            <a:r>
              <a:rPr lang="en-US" dirty="0" smtClean="0"/>
              <a:t> presentation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1691681" y="2780729"/>
            <a:ext cx="4896544" cy="576263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solidFill>
                  <a:schemeClr val="bg1"/>
                </a:solidFill>
                <a:latin typeface="ConduitITCStd Light"/>
              </a:defRPr>
            </a:lvl1pPr>
          </a:lstStyle>
          <a:p>
            <a:pPr lvl="0"/>
            <a:r>
              <a:rPr lang="en-US" dirty="0" err="1" smtClean="0"/>
              <a:t>Ioana</a:t>
            </a:r>
            <a:r>
              <a:rPr lang="en-US" dirty="0" smtClean="0"/>
              <a:t> </a:t>
            </a:r>
            <a:r>
              <a:rPr lang="en-US" dirty="0" err="1" smtClean="0"/>
              <a:t>Leu</a:t>
            </a:r>
            <a:r>
              <a:rPr lang="en-US" dirty="0" smtClean="0"/>
              <a:t>, Communication Officer</a:t>
            </a: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1692275" y="3429323"/>
            <a:ext cx="2087637" cy="359717"/>
          </a:xfrm>
          <a:prstGeom prst="rect">
            <a:avLst/>
          </a:prstGeom>
        </p:spPr>
        <p:txBody>
          <a:bodyPr/>
          <a:lstStyle>
            <a:lvl1pPr>
              <a:buNone/>
              <a:defRPr sz="1800" i="1" baseline="0">
                <a:solidFill>
                  <a:schemeClr val="bg1"/>
                </a:solidFill>
                <a:latin typeface="ConduitITCStd Light"/>
              </a:defRPr>
            </a:lvl1pPr>
          </a:lstStyle>
          <a:p>
            <a:pPr lvl="0"/>
            <a:r>
              <a:rPr lang="en-US" dirty="0" smtClean="0"/>
              <a:t>15 February 2013</a:t>
            </a:r>
            <a:endParaRPr lang="en-GB" dirty="0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ext slide final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1560" y="638132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60BBCE"/>
                </a:solidFill>
                <a:latin typeface="ConduitITCStd Light"/>
              </a:defRPr>
            </a:lvl1pPr>
          </a:lstStyle>
          <a:p>
            <a:fld id="{D266C641-E041-4126-8DC6-7E6021934A9E}" type="datetime1">
              <a:rPr lang="fr-FR" smtClean="0"/>
              <a:pPr/>
              <a:t>12/22/13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38132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60BBCE"/>
                </a:solidFill>
                <a:latin typeface="ConduitITC TT" pitchFamily="2" charset="0"/>
              </a:defRPr>
            </a:lvl1pPr>
          </a:lstStyle>
          <a:p>
            <a:pPr algn="ctr"/>
            <a:r>
              <a:rPr lang="es-ES_tradnl" dirty="0" smtClean="0">
                <a:latin typeface="ConduitITCStd Light"/>
                <a:cs typeface="ConduitITCStd Light"/>
              </a:rPr>
              <a:t>© Bruegel 2013</a:t>
            </a:r>
            <a:endParaRPr lang="en-US" dirty="0" smtClean="0">
              <a:latin typeface="ConduitITCStd Light"/>
              <a:cs typeface="ConduitITCStd Light"/>
            </a:endParaRPr>
          </a:p>
          <a:p>
            <a:endParaRPr lang="en-GB" dirty="0">
              <a:latin typeface="ConduitITCStd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2240" y="6376243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rgbClr val="60BBCE"/>
                </a:solidFill>
                <a:latin typeface="ConduitITCStd Light"/>
              </a:defRPr>
            </a:lvl1pPr>
          </a:lstStyle>
          <a:p>
            <a:fld id="{7ACF17CF-19D7-4704-88CD-4F11EC76B25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611560" y="1556792"/>
            <a:ext cx="8281615" cy="453603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 b="0">
                <a:solidFill>
                  <a:srgbClr val="A21636"/>
                </a:solidFill>
                <a:latin typeface="ConduitITCStd Light"/>
              </a:defRPr>
            </a:lvl1pPr>
            <a:lvl2pPr>
              <a:buFont typeface="Arial" pitchFamily="34" charset="0"/>
              <a:buChar char="•"/>
              <a:defRPr sz="1800" b="0">
                <a:solidFill>
                  <a:schemeClr val="tx1"/>
                </a:solidFill>
                <a:latin typeface="ConduitITCStd Light"/>
              </a:defRPr>
            </a:lvl2pPr>
            <a:lvl3pPr>
              <a:buSzPct val="80000"/>
              <a:buFont typeface="Courier New" pitchFamily="49" charset="0"/>
              <a:buChar char="o"/>
              <a:defRPr sz="1600" b="0">
                <a:latin typeface="ConduitITCStd Light"/>
              </a:defRPr>
            </a:lvl3pPr>
            <a:lvl4pPr>
              <a:defRPr sz="1400" b="0">
                <a:latin typeface="ConduitITCStd Light"/>
              </a:defRPr>
            </a:lvl4pPr>
            <a:lvl5pPr>
              <a:defRPr sz="1200" b="0">
                <a:latin typeface="ConduitITCStd Light"/>
              </a:defRPr>
            </a:lvl5pPr>
          </a:lstStyle>
          <a:p>
            <a:pPr lvl="0"/>
            <a:r>
              <a:rPr lang="en-US" dirty="0" smtClean="0"/>
              <a:t>First level text</a:t>
            </a:r>
          </a:p>
          <a:p>
            <a:pPr lvl="1"/>
            <a:r>
              <a:rPr lang="en-US" dirty="0" smtClean="0"/>
              <a:t>Second level text</a:t>
            </a:r>
          </a:p>
          <a:p>
            <a:pPr lvl="2"/>
            <a:r>
              <a:rPr lang="en-US" dirty="0" smtClean="0"/>
              <a:t>Third level text</a:t>
            </a:r>
          </a:p>
          <a:p>
            <a:pPr lvl="3"/>
            <a:r>
              <a:rPr lang="en-US" dirty="0" smtClean="0"/>
              <a:t>Fourth level text</a:t>
            </a:r>
          </a:p>
          <a:p>
            <a:pPr lvl="4"/>
            <a:r>
              <a:rPr lang="en-US" dirty="0" smtClean="0"/>
              <a:t>Fifth level text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bg1"/>
                </a:solidFill>
                <a:latin typeface="ConduitITCStd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Object slide with titl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1560" y="638132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60BBCE"/>
                </a:solidFill>
                <a:latin typeface="ConduitITCStd Light"/>
              </a:defRPr>
            </a:lvl1pPr>
          </a:lstStyle>
          <a:p>
            <a:fld id="{D266C641-E041-4126-8DC6-7E6021934A9E}" type="datetime1">
              <a:rPr lang="fr-FR" smtClean="0"/>
              <a:pPr/>
              <a:t>12/22/13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381328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60BBCE"/>
                </a:solidFill>
                <a:latin typeface="ConduitITC TT" pitchFamily="2" charset="0"/>
              </a:defRPr>
            </a:lvl1pPr>
          </a:lstStyle>
          <a:p>
            <a:pPr algn="ctr"/>
            <a:r>
              <a:rPr lang="es-ES_tradnl" dirty="0" smtClean="0">
                <a:latin typeface="ConduitITCStd Light"/>
                <a:cs typeface="ConduitITCStd Light"/>
              </a:rPr>
              <a:t>© Bruegel 2013</a:t>
            </a:r>
            <a:endParaRPr lang="en-US" dirty="0" smtClean="0">
              <a:latin typeface="ConduitITCStd Light"/>
              <a:cs typeface="ConduitITCStd Light"/>
            </a:endParaRPr>
          </a:p>
          <a:p>
            <a:endParaRPr lang="en-GB" dirty="0">
              <a:latin typeface="ConduitITCStd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2240" y="6376243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rgbClr val="60BBCE"/>
                </a:solidFill>
                <a:latin typeface="ConduitITCStd Light"/>
              </a:defRPr>
            </a:lvl1pPr>
          </a:lstStyle>
          <a:p>
            <a:fld id="{7ACF17CF-19D7-4704-88CD-4F11EC76B25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55576" y="1556792"/>
            <a:ext cx="7992888" cy="4536033"/>
          </a:xfrm>
          <a:prstGeom prst="rect">
            <a:avLst/>
          </a:prstGeom>
        </p:spPr>
        <p:txBody>
          <a:bodyPr/>
          <a:lstStyle>
            <a:lvl1pPr>
              <a:buNone/>
              <a:defRPr sz="2000" b="0">
                <a:solidFill>
                  <a:srgbClr val="A21636"/>
                </a:solidFill>
                <a:latin typeface="ConduitITCStd Light"/>
              </a:defRPr>
            </a:lvl1pPr>
          </a:lstStyle>
          <a:p>
            <a:pPr lvl="0"/>
            <a:r>
              <a:rPr lang="en-US" dirty="0" smtClean="0"/>
              <a:t>Chart title</a:t>
            </a:r>
          </a:p>
          <a:p>
            <a:pPr lvl="0"/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85010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A21636"/>
                </a:solidFill>
                <a:latin typeface="ConduitITCStd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Final slide"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41513" y="1556792"/>
            <a:ext cx="4248150" cy="719137"/>
          </a:xfrm>
          <a:prstGeom prst="rect">
            <a:avLst/>
          </a:prstGeom>
        </p:spPr>
        <p:txBody>
          <a:bodyPr/>
          <a:lstStyle>
            <a:lvl1pPr>
              <a:buNone/>
              <a:defRPr b="1" baseline="0">
                <a:solidFill>
                  <a:schemeClr val="bg1"/>
                </a:solidFill>
                <a:latin typeface="ConduitITCStd Light"/>
              </a:defRPr>
            </a:lvl1pPr>
          </a:lstStyle>
          <a:p>
            <a:pPr lvl="0"/>
            <a:r>
              <a:rPr lang="en-US" dirty="0" smtClean="0"/>
              <a:t>Thank you!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2267744" y="2348880"/>
            <a:ext cx="3168451" cy="504825"/>
          </a:xfrm>
          <a:prstGeom prst="rect">
            <a:avLst/>
          </a:prstGeom>
        </p:spPr>
        <p:txBody>
          <a:bodyPr/>
          <a:lstStyle>
            <a:lvl1pPr>
              <a:buNone/>
              <a:defRPr sz="2400" i="1">
                <a:solidFill>
                  <a:schemeClr val="bg1"/>
                </a:solidFill>
                <a:latin typeface="ConduitITCStd Light"/>
              </a:defRPr>
            </a:lvl1pPr>
          </a:lstStyle>
          <a:p>
            <a:pPr lvl="0"/>
            <a:r>
              <a:rPr lang="en-US" dirty="0" smtClean="0"/>
              <a:t>ioana.leu@bruegel.org</a:t>
            </a:r>
            <a:endParaRPr lang="en-GB" dirty="0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nduitITCStd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onduitITCStd Ligh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C831E25-198D-4AD5-A368-B71AD7A607D4}" type="datetime1">
              <a:rPr lang="fr-FR" smtClean="0"/>
              <a:pPr/>
              <a:t>12/22/13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09600"/>
          </a:xfrm>
          <a:prstGeom prst="rect">
            <a:avLst/>
          </a:prstGeom>
        </p:spPr>
        <p:txBody>
          <a:bodyPr/>
          <a:lstStyle>
            <a:lvl1pPr>
              <a:defRPr>
                <a:latin typeface="ConduitITCStd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duitITCStd Light"/>
              </a:defRPr>
            </a:lvl1pPr>
            <a:lvl2pPr>
              <a:defRPr baseline="0">
                <a:latin typeface="ConduitITCStd Light"/>
              </a:defRPr>
            </a:lvl2pPr>
            <a:lvl3pPr>
              <a:defRPr baseline="0">
                <a:latin typeface="ConduitITCStd Light"/>
              </a:defRPr>
            </a:lvl3pPr>
            <a:lvl4pPr>
              <a:defRPr baseline="0">
                <a:latin typeface="ConduitITCStd Light"/>
              </a:defRPr>
            </a:lvl4pPr>
            <a:lvl5pPr>
              <a:defRPr baseline="0">
                <a:latin typeface="ConduitITCStd 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30B0E90-2FF2-40A1-9026-18A46740D5FE}" type="datetime1">
              <a:rPr lang="fr-FR" smtClean="0"/>
              <a:pPr/>
              <a:t>12/22/13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8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bruegel.org/about/person/view/172-anna-ekstrom/" TargetMode="External"/><Relationship Id="rId20" Type="http://schemas.openxmlformats.org/officeDocument/2006/relationships/image" Target="../media/image13.jpeg"/><Relationship Id="rId21" Type="http://schemas.openxmlformats.org/officeDocument/2006/relationships/hyperlink" Target="http://www.bruegel.org/about/person/view/285-jean-claude-trichet/" TargetMode="External"/><Relationship Id="rId22" Type="http://schemas.openxmlformats.org/officeDocument/2006/relationships/image" Target="../media/image14.jpeg"/><Relationship Id="rId10" Type="http://schemas.openxmlformats.org/officeDocument/2006/relationships/image" Target="../media/image8.jpeg"/><Relationship Id="rId11" Type="http://schemas.openxmlformats.org/officeDocument/2006/relationships/hyperlink" Target="http://www.bruegel.org/about/person/view/208-wolfgang-kopf/" TargetMode="External"/><Relationship Id="rId12" Type="http://schemas.openxmlformats.org/officeDocument/2006/relationships/image" Target="../media/image9.jpeg"/><Relationship Id="rId13" Type="http://schemas.openxmlformats.org/officeDocument/2006/relationships/hyperlink" Target="http://www.bruegel.org/about/person/view/330-vincenzo-la-via/" TargetMode="External"/><Relationship Id="rId14" Type="http://schemas.openxmlformats.org/officeDocument/2006/relationships/image" Target="../media/image10.jpeg"/><Relationship Id="rId15" Type="http://schemas.openxmlformats.org/officeDocument/2006/relationships/hyperlink" Target="http://www.bruegel.org/about/person/view/15-lars-hendrik-roller/" TargetMode="External"/><Relationship Id="rId16" Type="http://schemas.openxmlformats.org/officeDocument/2006/relationships/image" Target="../media/image11.jpeg"/><Relationship Id="rId17" Type="http://schemas.openxmlformats.org/officeDocument/2006/relationships/hyperlink" Target="http://www.bruegel.org/about/person/view/211-dariusz-rosati/" TargetMode="External"/><Relationship Id="rId18" Type="http://schemas.openxmlformats.org/officeDocument/2006/relationships/image" Target="../media/image12.jpeg"/><Relationship Id="rId19" Type="http://schemas.openxmlformats.org/officeDocument/2006/relationships/hyperlink" Target="http://www.bruegel.org/about/person/view/179-helen-wallace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bruegel.org/about/person/view/331-per-callesen/" TargetMode="External"/><Relationship Id="rId4" Type="http://schemas.openxmlformats.org/officeDocument/2006/relationships/image" Target="../media/image5.jpeg"/><Relationship Id="rId5" Type="http://schemas.openxmlformats.org/officeDocument/2006/relationships/hyperlink" Target="http://www.bruegel.org/about/person/view/358-andreas-penk/" TargetMode="External"/><Relationship Id="rId6" Type="http://schemas.openxmlformats.org/officeDocument/2006/relationships/image" Target="../media/image6.jpeg"/><Relationship Id="rId7" Type="http://schemas.openxmlformats.org/officeDocument/2006/relationships/hyperlink" Target="http://www.bruegel.org/about/person/view/205-jose-manuel-campa/" TargetMode="External"/><Relationship Id="rId8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9" Type="http://schemas.openxmlformats.org/officeDocument/2006/relationships/image" Target="../media/image21.jpeg"/><Relationship Id="rId1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hyperlink" Target="http://www.bruegel.org/pages/asi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uegel.org/index.php?id=242" TargetMode="External"/><Relationship Id="rId4" Type="http://schemas.openxmlformats.org/officeDocument/2006/relationships/image" Target="../media/image25.jpeg"/><Relationship Id="rId5" Type="http://schemas.microsoft.com/office/2007/relationships/hdphoto" Target="../media/hdphoto1.wdp"/><Relationship Id="rId6" Type="http://schemas.openxmlformats.org/officeDocument/2006/relationships/image" Target="../media/image26.jpeg"/><Relationship Id="rId7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BE" sz="5400" dirty="0" smtClean="0">
                <a:latin typeface="ConduitITC TT" pitchFamily="2" charset="0"/>
              </a:rPr>
              <a:t>Bruegel</a:t>
            </a:r>
            <a:endParaRPr lang="fr-BE" sz="5400" dirty="0">
              <a:latin typeface="ConduitITC T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3050688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bg1"/>
                </a:solidFill>
                <a:latin typeface="+mj-lt"/>
              </a:rPr>
              <a:t>Improving economic policy</a:t>
            </a:r>
            <a:endParaRPr lang="en-GB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160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5536" y="1455148"/>
            <a:ext cx="8352928" cy="461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Bruegel recognizes that effective communication is necessary to inform members and influence policy-makers, and thus employs a variety of media outlets to publicize its work. </a:t>
            </a: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Media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presence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and social media are </a:t>
            </a:r>
            <a:endParaRPr lang="en-US" sz="1600" b="1" kern="0" baseline="0" dirty="0">
              <a:solidFill>
                <a:srgbClr val="B80028"/>
              </a:solidFill>
              <a:latin typeface="+mj-lt"/>
              <a:ea typeface="+mn-ea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200" b="1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0" baseline="0" dirty="0" smtClean="0">
              <a:latin typeface="+mj-lt"/>
              <a:ea typeface="+mn-ea"/>
            </a:endParaRPr>
          </a:p>
          <a:p>
            <a:pPr marL="271463" indent="-180975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kern="0" baseline="0" dirty="0" smtClean="0">
              <a:latin typeface="Calibri" pitchFamily="34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>
                <a:latin typeface="+mj-lt"/>
              </a:rPr>
              <a:t>Bruegel’s</a:t>
            </a:r>
            <a:r>
              <a:rPr lang="en-GB" sz="2400" dirty="0">
                <a:latin typeface="+mj-lt"/>
              </a:rPr>
              <a:t> </a:t>
            </a:r>
            <a:r>
              <a:rPr lang="en-GB" sz="2400" dirty="0" smtClean="0">
                <a:latin typeface="+mj-lt"/>
              </a:rPr>
              <a:t>Output – Communicating effectively</a:t>
            </a:r>
            <a:endParaRPr lang="en-GB" sz="2400" dirty="0"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25191" y="2560172"/>
            <a:ext cx="3672408" cy="2578326"/>
            <a:chOff x="4860032" y="4221088"/>
            <a:chExt cx="4104456" cy="2762779"/>
          </a:xfrm>
        </p:grpSpPr>
        <p:graphicFrame>
          <p:nvGraphicFramePr>
            <p:cNvPr id="9" name="Chart 8"/>
            <p:cNvGraphicFramePr/>
            <p:nvPr/>
          </p:nvGraphicFramePr>
          <p:xfrm>
            <a:off x="4860032" y="4221088"/>
            <a:ext cx="4104456" cy="24928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" name="TextBox 11"/>
            <p:cNvSpPr txBox="1"/>
            <p:nvPr/>
          </p:nvSpPr>
          <p:spPr>
            <a:xfrm>
              <a:off x="6789762" y="4797152"/>
              <a:ext cx="590550" cy="18097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>
                  <a:solidFill>
                    <a:sysClr val="windowText" lastClr="000000"/>
                  </a:solidFill>
                </a:rPr>
                <a:t>3166</a:t>
              </a: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7956376" y="4437112"/>
              <a:ext cx="590550" cy="18097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solidFill>
                    <a:sysClr val="windowText" lastClr="000000"/>
                  </a:solidFill>
                </a:rPr>
                <a:t>3950</a:t>
              </a:r>
              <a:endParaRPr lang="en-US" sz="11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80112" y="5373216"/>
              <a:ext cx="590550" cy="180975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 baseline="300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dirty="0" smtClean="0">
                  <a:solidFill>
                    <a:sysClr val="windowText" lastClr="000000"/>
                  </a:solidFill>
                </a:rPr>
                <a:t>1895</a:t>
              </a:r>
              <a:endParaRPr lang="en-US" sz="11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38063" y="6690189"/>
              <a:ext cx="2743547" cy="29367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 baseline="300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r>
                <a:rPr lang="fr-BE" sz="1100" b="1" baseline="0" dirty="0" smtClean="0">
                  <a:solidFill>
                    <a:srgbClr val="60BBCE"/>
                  </a:solidFill>
                  <a:latin typeface="Calibri" pitchFamily="34" charset="0"/>
                </a:rPr>
                <a:t>Total Press Mentions 2010-2012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39552" y="2469470"/>
            <a:ext cx="4032447" cy="3867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baseline="0" dirty="0">
                <a:latin typeface="+mn-lt"/>
              </a:rPr>
              <a:t>Website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>
                <a:latin typeface="+mn-lt"/>
              </a:rPr>
              <a:t>154,423 visits from 189 countries in January 2013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>
                <a:latin typeface="+mn-lt"/>
              </a:rPr>
              <a:t>The top ten nationalities visiting include Belgian,</a:t>
            </a:r>
            <a:r>
              <a:rPr lang="en-US" sz="1200" kern="0" baseline="0" dirty="0">
                <a:latin typeface="+mn-lt"/>
              </a:rPr>
              <a:t> </a:t>
            </a:r>
            <a:r>
              <a:rPr lang="en-GB" sz="1200" kern="0" baseline="0" dirty="0">
                <a:latin typeface="+mn-lt"/>
              </a:rPr>
              <a:t>American, British, French, Italian, German, Spanish, Greek, Dutch and Polish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0" baseline="0" dirty="0">
              <a:latin typeface="+mn-lt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baseline="0" dirty="0">
                <a:latin typeface="+mn-lt"/>
              </a:rPr>
              <a:t>Social Media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>
                <a:latin typeface="+mn-lt"/>
              </a:rPr>
              <a:t>Over </a:t>
            </a:r>
            <a:r>
              <a:rPr lang="en-GB" sz="1200" kern="0" baseline="0" dirty="0" smtClean="0">
                <a:latin typeface="+mn-lt"/>
              </a:rPr>
              <a:t>15,500 </a:t>
            </a:r>
            <a:r>
              <a:rPr lang="en-GB" sz="1200" kern="0" baseline="0" dirty="0">
                <a:latin typeface="+mn-lt"/>
              </a:rPr>
              <a:t>followers on Twitter 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 err="1">
                <a:latin typeface="+mn-lt"/>
              </a:rPr>
              <a:t>BruegelTV</a:t>
            </a:r>
            <a:r>
              <a:rPr lang="en-GB" sz="1200" kern="0" baseline="0" dirty="0">
                <a:latin typeface="+mn-lt"/>
              </a:rPr>
              <a:t> YouTube channel since </a:t>
            </a:r>
            <a:r>
              <a:rPr lang="en-GB" sz="1200" kern="0" baseline="0" dirty="0" smtClean="0">
                <a:latin typeface="+mn-lt"/>
              </a:rPr>
              <a:t>2011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0" baseline="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baseline="0" dirty="0">
                <a:latin typeface="+mn-lt"/>
              </a:rPr>
              <a:t>Mobile Access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 err="1">
                <a:latin typeface="+mn-lt"/>
              </a:rPr>
              <a:t>iPad</a:t>
            </a:r>
            <a:r>
              <a:rPr lang="en-GB" sz="1200" kern="0" baseline="0" dirty="0">
                <a:latin typeface="+mn-lt"/>
              </a:rPr>
              <a:t> app launched in 2012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>
                <a:latin typeface="+mn-lt"/>
              </a:rPr>
              <a:t>User-friendly mobile version of the </a:t>
            </a:r>
            <a:r>
              <a:rPr lang="en-GB" sz="1200" kern="0" baseline="0" dirty="0" smtClean="0">
                <a:latin typeface="+mn-lt"/>
              </a:rPr>
              <a:t>website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200" kern="0" baseline="0" dirty="0">
              <a:latin typeface="+mn-lt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b="1" kern="0" baseline="0" dirty="0" smtClean="0">
                <a:latin typeface="+mn-lt"/>
              </a:rPr>
              <a:t>Media</a:t>
            </a:r>
            <a:endParaRPr lang="en-GB" sz="1200" kern="0" baseline="0" dirty="0" smtClean="0">
              <a:latin typeface="+mn-lt"/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 smtClean="0">
                <a:latin typeface="+mn-lt"/>
              </a:rPr>
              <a:t>Dynamic relations with the media community at the national, EU and global level 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kern="0" baseline="0" dirty="0" smtClean="0">
                <a:latin typeface="+mn-lt"/>
              </a:rPr>
              <a:t>Syndicated columns in European and Asian media</a:t>
            </a:r>
            <a:endParaRPr lang="en-GB" sz="1200" kern="0" baseline="0" dirty="0">
              <a:latin typeface="+mn-lt"/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100" kern="0" baseline="0" dirty="0"/>
          </a:p>
          <a:p>
            <a:endParaRPr lang="fr-BE" sz="1100" dirty="0"/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100" kern="0" baseline="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803993" y="5588695"/>
            <a:ext cx="768260" cy="7682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884621" y="5580964"/>
            <a:ext cx="783723" cy="78372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63890" y="5585658"/>
            <a:ext cx="768260" cy="7682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076056" y="5575580"/>
            <a:ext cx="783723" cy="78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8857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 txBox="1">
            <a:spLocks/>
          </p:cNvSpPr>
          <p:nvPr/>
        </p:nvSpPr>
        <p:spPr>
          <a:xfrm>
            <a:off x="446856" y="274638"/>
            <a:ext cx="8229600" cy="5620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ConduitITCStd Ligh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400" baseline="0" dirty="0" smtClean="0">
                <a:latin typeface="+mn-lt"/>
              </a:rPr>
              <a:t>Evaluation of </a:t>
            </a:r>
            <a:r>
              <a:rPr lang="en-GB" sz="2400" baseline="0" dirty="0" err="1" smtClean="0">
                <a:latin typeface="+mn-lt"/>
              </a:rPr>
              <a:t>Bruegel’s</a:t>
            </a:r>
            <a:r>
              <a:rPr lang="en-GB" sz="2400" baseline="0" dirty="0" smtClean="0">
                <a:latin typeface="+mn-lt"/>
              </a:rPr>
              <a:t> work</a:t>
            </a:r>
            <a:endParaRPr lang="fr-BE" sz="2400" baseline="0" dirty="0">
              <a:latin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1455148"/>
            <a:ext cx="9144000" cy="821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Bruegel</a:t>
            </a:r>
            <a:r>
              <a:rPr lang="en-US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is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highly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attentive to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measuring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its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impact on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policymakers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and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thought-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leaders.</a:t>
            </a: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Since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its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inception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,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it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has put in place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several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evaluation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processes</a:t>
            </a:r>
            <a:r>
              <a:rPr lang="fr-BE" sz="1600" b="1" kern="0" baseline="0" dirty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endParaRPr lang="fr-BE" sz="1600" b="1" kern="0" baseline="0" dirty="0" smtClean="0">
              <a:solidFill>
                <a:srgbClr val="B80028"/>
              </a:solidFill>
              <a:latin typeface="+mj-lt"/>
              <a:ea typeface="+mn-ea"/>
            </a:endParaRPr>
          </a:p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to monitor impact and guide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research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 </a:t>
            </a:r>
            <a:r>
              <a:rPr lang="fr-BE" sz="1600" b="1" kern="0" baseline="0" dirty="0" err="1" smtClean="0">
                <a:solidFill>
                  <a:srgbClr val="B80028"/>
                </a:solidFill>
                <a:latin typeface="+mj-lt"/>
                <a:ea typeface="+mn-ea"/>
              </a:rPr>
              <a:t>investments</a:t>
            </a:r>
            <a:r>
              <a:rPr lang="fr-BE" sz="1600" b="1" kern="0" baseline="0" dirty="0" smtClean="0">
                <a:solidFill>
                  <a:srgbClr val="B80028"/>
                </a:solidFill>
                <a:latin typeface="+mj-lt"/>
                <a:ea typeface="+mn-ea"/>
              </a:rPr>
              <a:t>.</a:t>
            </a:r>
            <a:endParaRPr lang="en-US" sz="1600" b="1" kern="0" baseline="0" dirty="0">
              <a:solidFill>
                <a:srgbClr val="B80028"/>
              </a:solidFill>
              <a:latin typeface="+mj-lt"/>
              <a:ea typeface="+mn-ea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200" b="1" i="0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200" kern="0" baseline="0" dirty="0" smtClean="0">
              <a:latin typeface="+mj-lt"/>
              <a:ea typeface="+mn-ea"/>
            </a:endParaRPr>
          </a:p>
          <a:p>
            <a:pPr marL="271463" indent="-180975" eaLnBrk="1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kern="0" baseline="0" dirty="0" smtClean="0">
              <a:latin typeface="Calibri" pitchFamily="34" charset="0"/>
              <a:ea typeface="+mn-ea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671948"/>
              </p:ext>
            </p:extLst>
          </p:nvPr>
        </p:nvGraphicFramePr>
        <p:xfrm>
          <a:off x="685800" y="1981200"/>
          <a:ext cx="8153400" cy="452812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424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+mn-lt"/>
              </a:rPr>
              <a:t>Bruegel’s</a:t>
            </a:r>
            <a:r>
              <a:rPr lang="en-US" sz="2400" dirty="0">
                <a:latin typeface="+mn-lt"/>
              </a:rPr>
              <a:t> Finances</a:t>
            </a:r>
            <a:endParaRPr lang="en-GB" sz="2400" dirty="0">
              <a:latin typeface="+mn-lt"/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95536" y="2132856"/>
            <a:ext cx="4176464" cy="3240360"/>
          </a:xfrm>
          <a:prstGeom prst="rect">
            <a:avLst/>
          </a:prstGeom>
        </p:spPr>
        <p:txBody>
          <a:bodyPr/>
          <a:lstStyle/>
          <a:p>
            <a:pPr marL="180975" marR="0" lvl="0" indent="-161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9050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Bruegel’s financial structure aims to</a:t>
            </a:r>
          </a:p>
          <a:p>
            <a:pPr marL="581025" marR="0" lvl="2" indent="-161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Provide a balance between public and private funds </a:t>
            </a:r>
          </a:p>
          <a:p>
            <a:pPr marL="581025" marR="0" lvl="2" indent="-161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Protect independence (no member provides more than 3-5% of the budget, depending on budget year)</a:t>
            </a:r>
          </a:p>
          <a:p>
            <a:pPr marL="581025" lvl="2" indent="-161925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BE" sz="1200" baseline="0" noProof="0" dirty="0" err="1" smtClean="0">
                <a:latin typeface="+mj-lt"/>
                <a:ea typeface="+mn-ea"/>
              </a:rPr>
              <a:t>Reflect</a:t>
            </a:r>
            <a:r>
              <a:rPr lang="fr-BE" sz="1200" baseline="0" noProof="0" dirty="0" smtClean="0">
                <a:latin typeface="+mj-lt"/>
                <a:ea typeface="+mn-ea"/>
              </a:rPr>
              <a:t> </a:t>
            </a:r>
            <a:r>
              <a:rPr lang="fr-BE" sz="1200" baseline="0" noProof="0" dirty="0" err="1" smtClean="0">
                <a:latin typeface="+mj-lt"/>
                <a:ea typeface="+mn-ea"/>
              </a:rPr>
              <a:t>transparency</a:t>
            </a:r>
            <a:r>
              <a:rPr lang="fr-BE" sz="1200" baseline="0" dirty="0">
                <a:latin typeface="+mj-lt"/>
                <a:ea typeface="+mn-ea"/>
              </a:rPr>
              <a:t> </a:t>
            </a:r>
            <a:r>
              <a:rPr lang="fr-BE" sz="1200" baseline="0" dirty="0" smtClean="0">
                <a:latin typeface="+mj-lt"/>
                <a:ea typeface="+mn-ea"/>
              </a:rPr>
              <a:t>(</a:t>
            </a:r>
            <a:r>
              <a:rPr lang="fr-BE" sz="1200" baseline="0" dirty="0" err="1" smtClean="0">
                <a:latin typeface="+mj-lt"/>
                <a:ea typeface="+mn-ea"/>
              </a:rPr>
              <a:t>financial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statements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disclosed</a:t>
            </a:r>
            <a:r>
              <a:rPr lang="fr-BE" sz="1200" baseline="0" dirty="0" smtClean="0">
                <a:latin typeface="+mj-lt"/>
                <a:ea typeface="+mn-ea"/>
              </a:rPr>
              <a:t> in the </a:t>
            </a:r>
            <a:r>
              <a:rPr lang="fr-BE" sz="1200" baseline="0" dirty="0" err="1" smtClean="0">
                <a:latin typeface="+mj-lt"/>
                <a:ea typeface="+mn-ea"/>
              </a:rPr>
              <a:t>Annual</a:t>
            </a:r>
            <a:r>
              <a:rPr lang="fr-BE" sz="1200" baseline="0" dirty="0" smtClean="0">
                <a:latin typeface="+mj-lt"/>
                <a:ea typeface="+mn-ea"/>
              </a:rPr>
              <a:t> Report, </a:t>
            </a:r>
            <a:r>
              <a:rPr lang="fr-BE" sz="1200" baseline="0" dirty="0" err="1" smtClean="0">
                <a:latin typeface="+mj-lt"/>
                <a:ea typeface="+mn-ea"/>
              </a:rPr>
              <a:t>Scholars</a:t>
            </a:r>
            <a:r>
              <a:rPr lang="fr-BE" sz="1200" baseline="0" dirty="0" smtClean="0">
                <a:latin typeface="+mj-lt"/>
                <a:ea typeface="+mn-ea"/>
              </a:rPr>
              <a:t>’ </a:t>
            </a:r>
            <a:r>
              <a:rPr lang="fr-BE" sz="1200" baseline="0" dirty="0" err="1" smtClean="0">
                <a:latin typeface="+mj-lt"/>
                <a:ea typeface="+mn-ea"/>
              </a:rPr>
              <a:t>external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interests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disclosed</a:t>
            </a:r>
            <a:r>
              <a:rPr lang="fr-BE" sz="1200" baseline="0" dirty="0" smtClean="0">
                <a:latin typeface="+mj-lt"/>
                <a:ea typeface="+mn-ea"/>
              </a:rPr>
              <a:t> on </a:t>
            </a:r>
            <a:r>
              <a:rPr lang="fr-BE" sz="1200" baseline="0" dirty="0" err="1" smtClean="0">
                <a:latin typeface="+mj-lt"/>
                <a:ea typeface="+mn-ea"/>
              </a:rPr>
              <a:t>their</a:t>
            </a:r>
            <a:r>
              <a:rPr lang="fr-BE" sz="1200" baseline="0" dirty="0" smtClean="0">
                <a:latin typeface="+mj-lt"/>
                <a:ea typeface="+mn-ea"/>
              </a:rPr>
              <a:t> bio page, </a:t>
            </a:r>
            <a:r>
              <a:rPr lang="fr-BE" sz="1200" baseline="0" dirty="0" err="1" smtClean="0">
                <a:latin typeface="+mj-lt"/>
                <a:ea typeface="+mn-ea"/>
              </a:rPr>
              <a:t>Private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funding</a:t>
            </a:r>
            <a:r>
              <a:rPr lang="fr-BE" sz="1200" baseline="0" dirty="0" smtClean="0">
                <a:latin typeface="+mj-lt"/>
                <a:ea typeface="+mn-ea"/>
              </a:rPr>
              <a:t> </a:t>
            </a:r>
            <a:r>
              <a:rPr lang="fr-BE" sz="1200" baseline="0" dirty="0" err="1" smtClean="0">
                <a:latin typeface="+mj-lt"/>
                <a:ea typeface="+mn-ea"/>
              </a:rPr>
              <a:t>disclosed</a:t>
            </a:r>
            <a:r>
              <a:rPr lang="fr-BE" sz="1200" baseline="0" dirty="0" smtClean="0">
                <a:latin typeface="+mj-lt"/>
                <a:ea typeface="+mn-ea"/>
              </a:rPr>
              <a:t> on the </a:t>
            </a:r>
            <a:r>
              <a:rPr lang="fr-BE" sz="1200" baseline="0" dirty="0" err="1" smtClean="0">
                <a:latin typeface="+mj-lt"/>
                <a:ea typeface="+mn-ea"/>
              </a:rPr>
              <a:t>Membership</a:t>
            </a:r>
            <a:r>
              <a:rPr lang="fr-BE" sz="1200" baseline="0" dirty="0" smtClean="0">
                <a:latin typeface="+mj-lt"/>
                <a:ea typeface="+mn-ea"/>
              </a:rPr>
              <a:t> Page...)</a:t>
            </a:r>
          </a:p>
          <a:p>
            <a:pPr marL="419100" lvl="2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80975" marR="0" lvl="1" indent="-161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Bruegel receives occasional project funding, but over 85% of income is core funding provided through the Membership Program</a:t>
            </a:r>
          </a:p>
          <a:p>
            <a:pPr marL="180975" marR="0" lvl="1" indent="-1619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Bruegel is currently exploring new funding sources, including the possibility of building up an endowment.</a:t>
            </a:r>
          </a:p>
          <a:p>
            <a:pPr marL="180975" lvl="1" indent="-161925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baseline="0" dirty="0" smtClean="0">
                <a:latin typeface="+mj-lt"/>
                <a:ea typeface="+mn-ea"/>
              </a:rPr>
              <a:t>Income for 2012: €</a:t>
            </a:r>
            <a:r>
              <a:rPr lang="en-GB" sz="1200" baseline="0" dirty="0" smtClean="0">
                <a:latin typeface="+mj-lt"/>
              </a:rPr>
              <a:t>3,831,311.14</a:t>
            </a:r>
          </a:p>
          <a:p>
            <a:pPr marL="180975" lvl="1" indent="-161925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Budget for 2012: €</a:t>
            </a:r>
            <a:r>
              <a:rPr lang="en-GB" sz="1200" baseline="0" dirty="0" smtClean="0">
                <a:latin typeface="+mj-lt"/>
              </a:rPr>
              <a:t>3,667,174.40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4545097"/>
              </p:ext>
            </p:extLst>
          </p:nvPr>
        </p:nvGraphicFramePr>
        <p:xfrm>
          <a:off x="4741143" y="2456892"/>
          <a:ext cx="417646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395536" y="1486525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baseline="0" dirty="0" err="1">
                <a:solidFill>
                  <a:srgbClr val="B80028"/>
                </a:solidFill>
                <a:latin typeface="+mj-lt"/>
              </a:rPr>
              <a:t>Bruegel</a:t>
            </a:r>
            <a:r>
              <a:rPr lang="en-US" sz="1600" b="1" baseline="0" dirty="0">
                <a:solidFill>
                  <a:srgbClr val="B80028"/>
                </a:solidFill>
                <a:latin typeface="+mj-lt"/>
              </a:rPr>
              <a:t> believes it is important to disclose its financial records and prevent itself from becoming overly dependent on a single funding source in order to maintain the credibility and independence of its work</a:t>
            </a:r>
            <a:r>
              <a:rPr lang="en-US" sz="1200" b="1" baseline="0" dirty="0">
                <a:solidFill>
                  <a:srgbClr val="B80028"/>
                </a:solidFill>
                <a:latin typeface="+mj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941512" y="1556792"/>
            <a:ext cx="4934743" cy="719137"/>
          </a:xfrm>
        </p:spPr>
        <p:txBody>
          <a:bodyPr/>
          <a:lstStyle/>
          <a:p>
            <a:r>
              <a:rPr lang="fr-BE" dirty="0" smtClean="0"/>
              <a:t>For more information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67744" y="2348880"/>
            <a:ext cx="4176464" cy="504825"/>
          </a:xfrm>
        </p:spPr>
        <p:txBody>
          <a:bodyPr/>
          <a:lstStyle/>
          <a:p>
            <a:r>
              <a:rPr lang="fr-BE" sz="2200" i="0" dirty="0" smtClean="0"/>
              <a:t>Pauline.labib@bruegel.org</a:t>
            </a:r>
            <a:endParaRPr lang="en-US" sz="2200" i="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252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251520" y="1412776"/>
            <a:ext cx="8640960" cy="3816424"/>
          </a:xfrm>
        </p:spPr>
        <p:txBody>
          <a:bodyPr>
            <a:noAutofit/>
          </a:bodyPr>
          <a:lstStyle/>
          <a:p>
            <a:pPr eaLnBrk="1" hangingPunct="1"/>
            <a:endParaRPr lang="en-GB" sz="1100" noProof="0" dirty="0" smtClean="0">
              <a:latin typeface="+mj-lt"/>
            </a:endParaRPr>
          </a:p>
          <a:p>
            <a:pPr eaLnBrk="1" hangingPunct="1"/>
            <a:endParaRPr lang="en-GB" sz="1100" dirty="0">
              <a:latin typeface="+mj-lt"/>
            </a:endParaRPr>
          </a:p>
          <a:p>
            <a:pPr eaLnBrk="1" hangingPunct="1"/>
            <a:endParaRPr lang="en-GB" sz="1100" noProof="0" dirty="0" smtClean="0">
              <a:latin typeface="+mj-lt"/>
            </a:endParaRPr>
          </a:p>
          <a:p>
            <a:pPr eaLnBrk="1" hangingPunct="1"/>
            <a:endParaRPr lang="en-GB" sz="1100" dirty="0">
              <a:latin typeface="+mj-lt"/>
            </a:endParaRPr>
          </a:p>
          <a:p>
            <a:pPr eaLnBrk="1" hangingPunct="1"/>
            <a:endParaRPr lang="en-GB" sz="1100" noProof="0" dirty="0" smtClean="0">
              <a:latin typeface="+mj-lt"/>
            </a:endParaRPr>
          </a:p>
          <a:p>
            <a:pPr marL="0" indent="0" eaLnBrk="1" hangingPunct="1">
              <a:buNone/>
            </a:pPr>
            <a:r>
              <a:rPr lang="en-GB" sz="1200" b="1" dirty="0" smtClean="0">
                <a:latin typeface="+mj-lt"/>
              </a:rPr>
              <a:t>What we do</a:t>
            </a:r>
            <a:r>
              <a:rPr lang="en-GB" sz="1200" dirty="0">
                <a:latin typeface="+mj-lt"/>
              </a:rPr>
              <a:t>	</a:t>
            </a:r>
            <a:r>
              <a:rPr lang="en-GB" sz="1200" dirty="0" smtClean="0">
                <a:latin typeface="+mj-lt"/>
              </a:rPr>
              <a:t>	</a:t>
            </a:r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Research 		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Fact-based, policy-oriented research</a:t>
            </a:r>
          </a:p>
          <a:p>
            <a:pPr marL="457200" lvl="1" indent="0" eaLnBrk="1" hangingPunct="1">
              <a:buNone/>
            </a:pPr>
            <a:r>
              <a:rPr lang="en-GB" sz="1200" b="1" dirty="0" smtClean="0">
                <a:latin typeface="+mj-lt"/>
              </a:rPr>
              <a:t>		Impact 		</a:t>
            </a:r>
            <a:r>
              <a:rPr lang="en-GB" sz="1200" dirty="0" smtClean="0">
                <a:latin typeface="+mj-lt"/>
              </a:rPr>
              <a:t>Policy shaping at every governance level and contribution to the public 				debate</a:t>
            </a:r>
          </a:p>
          <a:p>
            <a:pPr eaLnBrk="1" hangingPunct="1"/>
            <a:endParaRPr lang="en-GB" sz="1200" dirty="0" smtClean="0">
              <a:latin typeface="+mj-lt"/>
            </a:endParaRPr>
          </a:p>
          <a:p>
            <a:pPr marL="0" indent="0" eaLnBrk="1" hangingPunct="1">
              <a:buNone/>
            </a:pPr>
            <a:r>
              <a:rPr lang="en-GB" sz="1200" b="1" dirty="0" smtClean="0">
                <a:latin typeface="+mj-lt"/>
              </a:rPr>
              <a:t>Values		</a:t>
            </a:r>
            <a:r>
              <a:rPr lang="en-GB" sz="1200" b="1" dirty="0" smtClean="0">
                <a:solidFill>
                  <a:srgbClr val="000000"/>
                </a:solidFill>
                <a:latin typeface="+mj-lt"/>
              </a:rPr>
              <a:t>Independence	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Demand-driven questions, independent answers</a:t>
            </a:r>
          </a:p>
          <a:p>
            <a:pPr marL="457200" lvl="1" indent="0">
              <a:buNone/>
            </a:pPr>
            <a:r>
              <a:rPr lang="en-GB" sz="1200" b="1" dirty="0" smtClean="0">
                <a:solidFill>
                  <a:srgbClr val="000000"/>
                </a:solidFill>
                <a:latin typeface="+mj-lt"/>
              </a:rPr>
              <a:t>		Openness		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No</a:t>
            </a:r>
            <a:r>
              <a:rPr lang="en-GB" sz="1200" i="1" dirty="0" smtClean="0">
                <a:solidFill>
                  <a:srgbClr val="000000"/>
                </a:solidFill>
                <a:latin typeface="+mj-lt"/>
              </a:rPr>
              <a:t> a priori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stance, partisanship, or euro-centric bias</a:t>
            </a:r>
          </a:p>
          <a:p>
            <a:pPr marL="457200" lvl="1" indent="0" eaLnBrk="1" hangingPunct="1">
              <a:buNone/>
            </a:pPr>
            <a:r>
              <a:rPr lang="en-GB" sz="1200" b="1" dirty="0" smtClean="0">
                <a:solidFill>
                  <a:srgbClr val="000000"/>
                </a:solidFill>
                <a:latin typeface="+mj-lt"/>
              </a:rPr>
              <a:t>		Collaboration 	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Linking research, government, business, and civil society</a:t>
            </a:r>
          </a:p>
          <a:p>
            <a:pPr marL="457200" lvl="1" indent="0" eaLnBrk="1" hangingPunct="1">
              <a:buNone/>
            </a:pPr>
            <a:r>
              <a:rPr lang="en-GB" sz="1200" b="1" dirty="0" smtClean="0">
                <a:solidFill>
                  <a:srgbClr val="000000"/>
                </a:solidFill>
                <a:latin typeface="+mj-lt"/>
              </a:rPr>
              <a:t>		Pluralism</a:t>
            </a:r>
            <a:r>
              <a:rPr lang="en-US" sz="1200" b="1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		</a:t>
            </a:r>
            <a:r>
              <a:rPr lang="en-US" sz="1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No institutional position</a:t>
            </a:r>
            <a:r>
              <a:rPr lang="en-GB" sz="12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+mj-lt"/>
              </a:rPr>
              <a:t>(recommendations made by individual fellows only)</a:t>
            </a:r>
          </a:p>
          <a:p>
            <a:pPr marL="457200" lvl="1" indent="0" eaLnBrk="1" hangingPunct="1">
              <a:buNone/>
            </a:pPr>
            <a:r>
              <a:rPr lang="en-GB" sz="1200" b="1" dirty="0" smtClean="0">
                <a:latin typeface="+mj-lt"/>
              </a:rPr>
              <a:t>		Transparency</a:t>
            </a:r>
            <a:r>
              <a:rPr lang="en-GB" sz="1200" dirty="0" smtClean="0">
                <a:latin typeface="+mj-lt"/>
              </a:rPr>
              <a:t> 	Statement of Research Integrity and annual disclosure of fellows’ 					external interests</a:t>
            </a:r>
          </a:p>
          <a:p>
            <a:pPr marL="0" indent="0">
              <a:buNone/>
            </a:pPr>
            <a:endParaRPr lang="en-GB" sz="1200" b="1" dirty="0" smtClean="0">
              <a:latin typeface="+mj-lt"/>
            </a:endParaRPr>
          </a:p>
          <a:p>
            <a:pPr marL="0" indent="0">
              <a:buNone/>
            </a:pPr>
            <a:r>
              <a:rPr lang="en-GB" sz="1200" b="1" dirty="0" smtClean="0">
                <a:latin typeface="+mj-lt"/>
              </a:rPr>
              <a:t>Awards		</a:t>
            </a:r>
            <a:r>
              <a:rPr lang="en-GB" sz="1200" dirty="0" smtClean="0">
                <a:solidFill>
                  <a:schemeClr val="tx1"/>
                </a:solidFill>
                <a:latin typeface="+mj-lt"/>
              </a:rPr>
              <a:t>The 2012 “Global Go To Think Tanks Report” (a peer-ranked survey with 1950 participants, 				published annually by the Think Tanks and Civil Societies Program of the University of 				Pennsylvania) ranked Bruegel:</a:t>
            </a:r>
          </a:p>
          <a:p>
            <a:pPr lvl="2" indent="0" algn="ctr">
              <a:spcBef>
                <a:spcPts val="0"/>
              </a:spcBef>
              <a:buNone/>
            </a:pPr>
            <a:endParaRPr lang="en-GB" sz="1200" dirty="0" smtClean="0">
              <a:latin typeface="+mj-lt"/>
            </a:endParaRPr>
          </a:p>
          <a:p>
            <a:pPr lvl="2" indent="0" algn="ctr">
              <a:spcBef>
                <a:spcPts val="0"/>
              </a:spcBef>
              <a:buNone/>
            </a:pPr>
            <a:r>
              <a:rPr lang="en-GB" sz="1200" b="1" dirty="0" smtClean="0">
                <a:latin typeface="+mj-lt"/>
              </a:rPr>
              <a:t>#1 Think Tank in Western Europe</a:t>
            </a:r>
          </a:p>
          <a:p>
            <a:pPr lvl="2" indent="0" algn="ctr">
              <a:spcBef>
                <a:spcPts val="0"/>
              </a:spcBef>
              <a:buNone/>
            </a:pPr>
            <a:r>
              <a:rPr lang="en-GB" sz="1200" b="1" dirty="0" smtClean="0">
                <a:latin typeface="+mj-lt"/>
              </a:rPr>
              <a:t>#2 Think Tank in the World (non-US)</a:t>
            </a:r>
          </a:p>
          <a:p>
            <a:pPr lvl="2" indent="0" algn="ctr">
              <a:spcBef>
                <a:spcPts val="0"/>
              </a:spcBef>
              <a:buNone/>
            </a:pPr>
            <a:r>
              <a:rPr lang="en-GB" sz="1200" b="1" dirty="0" smtClean="0">
                <a:latin typeface="+mj-lt"/>
              </a:rPr>
              <a:t>#1 International Economic Policy Think Tank in the World</a:t>
            </a:r>
          </a:p>
          <a:p>
            <a:pPr lvl="1">
              <a:buNone/>
            </a:pPr>
            <a:endParaRPr lang="en-GB" sz="1200" dirty="0" smtClean="0">
              <a:latin typeface="+mj-lt"/>
            </a:endParaRPr>
          </a:p>
          <a:p>
            <a:pPr lvl="1" algn="ctr">
              <a:buNone/>
            </a:pPr>
            <a:r>
              <a:rPr lang="en-GB" sz="1200" dirty="0" smtClean="0">
                <a:latin typeface="+mj-lt"/>
              </a:rPr>
              <a:t>Bruegel also received the European Think Tank of the Year and Global Think Tank of the Year</a:t>
            </a:r>
          </a:p>
          <a:p>
            <a:pPr lvl="1" algn="ctr">
              <a:buNone/>
            </a:pPr>
            <a:r>
              <a:rPr lang="en-GB" sz="1200" dirty="0" smtClean="0">
                <a:latin typeface="+mj-lt"/>
              </a:rPr>
              <a:t> awards from </a:t>
            </a:r>
            <a:r>
              <a:rPr lang="en-GB" sz="1200" i="1" dirty="0" smtClean="0">
                <a:latin typeface="+mj-lt"/>
              </a:rPr>
              <a:t>Prospect Magazine</a:t>
            </a:r>
            <a:r>
              <a:rPr lang="en-US" sz="1200" i="1" dirty="0" smtClean="0">
                <a:latin typeface="+mj-lt"/>
              </a:rPr>
              <a:t> </a:t>
            </a:r>
            <a:r>
              <a:rPr lang="en-GB" sz="1200" dirty="0" smtClean="0">
                <a:latin typeface="+mj-lt"/>
              </a:rPr>
              <a:t>in 2012. </a:t>
            </a:r>
            <a:endParaRPr lang="en-GB" sz="1200" noProof="0" dirty="0" smtClean="0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>
                <a:latin typeface="ConduitITC TT" pitchFamily="2" charset="0"/>
              </a:rPr>
              <a:t>About Bruegel</a:t>
            </a:r>
            <a:endParaRPr lang="en-US" sz="1900" dirty="0">
              <a:latin typeface="ConduitITC TT" pitchFamily="2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486525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algn="ctr">
              <a:buNone/>
            </a:pPr>
            <a:r>
              <a:rPr lang="en-GB" sz="1800" b="1" baseline="0" dirty="0" err="1">
                <a:solidFill>
                  <a:srgbClr val="B80028"/>
                </a:solidFill>
              </a:rPr>
              <a:t>Bruegel’s</a:t>
            </a:r>
            <a:r>
              <a:rPr lang="en-GB" sz="1800" b="1" baseline="0" dirty="0">
                <a:solidFill>
                  <a:srgbClr val="B80028"/>
                </a:solidFill>
              </a:rPr>
              <a:t> mission is to contribute to the quality of economic policy</a:t>
            </a:r>
            <a:r>
              <a:rPr lang="en-US" sz="1800" b="1" baseline="0" dirty="0">
                <a:solidFill>
                  <a:srgbClr val="B80028"/>
                </a:solidFill>
              </a:rPr>
              <a:t> through open and fact-based research, analysis and debate</a:t>
            </a:r>
            <a:endParaRPr lang="en-GB" sz="1800" b="1" baseline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535596" y="2492896"/>
            <a:ext cx="2664296" cy="3672408"/>
          </a:xfrm>
          <a:ln w="12700">
            <a:noFill/>
          </a:ln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Board *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Per Callesen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José Manuel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Campa</a:t>
            </a: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Anna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Ekström</a:t>
            </a: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Wolfgang Kopf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Andreas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Penk</a:t>
            </a: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Lars-Hendrik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Röller</a:t>
            </a: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Dariusz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Rosati</a:t>
            </a: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Jean-Claude </a:t>
            </a:r>
            <a:r>
              <a:rPr lang="en-US" sz="1200" b="1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Trichet</a:t>
            </a:r>
            <a:r>
              <a:rPr lang="en-US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, Chairman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Vincenzo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La Via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Helen Wallace</a:t>
            </a:r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sz="1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200" b="1" dirty="0">
                <a:solidFill>
                  <a:schemeClr val="tx1"/>
                </a:solidFill>
                <a:latin typeface="+mj-lt"/>
                <a:cs typeface="Arial" pitchFamily="34" charset="0"/>
              </a:rPr>
              <a:t>Executive Management*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Guntram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B. Wolff, Director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Matt </a:t>
            </a:r>
            <a:r>
              <a:rPr lang="en-US" sz="1200" dirty="0" err="1">
                <a:solidFill>
                  <a:schemeClr val="tx1"/>
                </a:solidFill>
                <a:latin typeface="+mj-lt"/>
                <a:cs typeface="Arial" pitchFamily="34" charset="0"/>
              </a:rPr>
              <a:t>Dann</a:t>
            </a:r>
            <a:r>
              <a:rPr lang="en-US" sz="1200" dirty="0">
                <a:solidFill>
                  <a:schemeClr val="tx1"/>
                </a:solidFill>
                <a:latin typeface="+mj-lt"/>
                <a:cs typeface="Arial" pitchFamily="34" charset="0"/>
              </a:rPr>
              <a:t>, Secretary 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General</a:t>
            </a:r>
            <a:endParaRPr lang="en-US" sz="1200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+mj-lt"/>
                <a:cs typeface="Arial" pitchFamily="34" charset="0"/>
              </a:rPr>
              <a:t>Bruegel’s Structure</a:t>
            </a:r>
            <a:endParaRPr lang="en-US" sz="1900" dirty="0">
              <a:latin typeface="+mj-lt"/>
              <a:cs typeface="Arial" pitchFamily="34" charset="0"/>
            </a:endParaRPr>
          </a:p>
        </p:txBody>
      </p:sp>
      <p:sp>
        <p:nvSpPr>
          <p:cNvPr id="16386" name="AutoShape 2" descr="https://mail-attachment.googleusercontent.com/attachment/?ui=2&amp;ik=87a7668d2a&amp;view=att&amp;th=13ff240ed7b447ec&amp;attid=0.2&amp;disp=inline&amp;safe=1&amp;zw&amp;saduie=AG9B_P_JEaK5ucWr3dIyd9w5F6pi&amp;sadet=1374158945950&amp;sads=GYY78miJg61csxif2d1Rp-4D_y8"/>
          <p:cNvSpPr>
            <a:spLocks noChangeAspect="1" noChangeArrowheads="1"/>
          </p:cNvSpPr>
          <p:nvPr/>
        </p:nvSpPr>
        <p:spPr bwMode="auto">
          <a:xfrm>
            <a:off x="155575" y="-4205288"/>
            <a:ext cx="5314950" cy="877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6388" name="AutoShape 4" descr="https://mail-attachment.googleusercontent.com/attachment/?ui=2&amp;ik=87a7668d2a&amp;view=att&amp;th=13ff240ed7b447ec&amp;attid=0.2&amp;disp=inline&amp;safe=1&amp;zw&amp;saduie=AG9B_P_JEaK5ucWr3dIyd9w5F6pi&amp;sadet=1374158945950&amp;sads=GYY78miJg61csxif2d1Rp-4D_y8"/>
          <p:cNvSpPr>
            <a:spLocks noChangeAspect="1" noChangeArrowheads="1"/>
          </p:cNvSpPr>
          <p:nvPr/>
        </p:nvSpPr>
        <p:spPr bwMode="auto">
          <a:xfrm>
            <a:off x="155575" y="-4205288"/>
            <a:ext cx="5314950" cy="8772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859162" y="2505768"/>
            <a:ext cx="2551038" cy="3312368"/>
          </a:xfrm>
          <a:prstGeom prst="rect">
            <a:avLst/>
          </a:prstGeom>
          <a:ln w="12700">
            <a:noFill/>
          </a:ln>
        </p:spPr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Scientific Council*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Giuseppe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Bertola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Sergei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Guriev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Kai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Konrad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Philippe Martin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Kevin O’Rourke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Lucrezia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Reichlin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, Chair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Paul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Arial" pitchFamily="34" charset="0"/>
              </a:rPr>
              <a:t>Seabright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baseline="0" dirty="0" smtClean="0"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baseline="0" dirty="0" smtClean="0"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baseline="0" dirty="0" smtClean="0"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baseline="0" dirty="0" smtClean="0"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b="1" baseline="0" dirty="0" smtClean="0">
              <a:latin typeface="+mj-lt"/>
              <a:ea typeface="+mn-ea"/>
              <a:cs typeface="Arial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baseline="0" dirty="0" smtClean="0">
                <a:latin typeface="+mj-lt"/>
                <a:ea typeface="+mn-ea"/>
                <a:cs typeface="Arial" pitchFamily="34" charset="0"/>
              </a:rPr>
              <a:t>Members</a:t>
            </a:r>
            <a:r>
              <a:rPr lang="en-US" sz="1200" b="1" baseline="0" dirty="0">
                <a:latin typeface="+mj-lt"/>
                <a:ea typeface="+mn-ea"/>
                <a:cs typeface="Arial" pitchFamily="34" charset="0"/>
              </a:rPr>
              <a:t>*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aseline="0" dirty="0">
                <a:latin typeface="+mj-lt"/>
                <a:ea typeface="+mn-ea"/>
                <a:cs typeface="Arial" pitchFamily="34" charset="0"/>
              </a:rPr>
              <a:t>17 state members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aseline="0" dirty="0" smtClean="0">
                <a:latin typeface="+mj-lt"/>
                <a:ea typeface="+mn-ea"/>
                <a:cs typeface="Arial" pitchFamily="34" charset="0"/>
              </a:rPr>
              <a:t>28 </a:t>
            </a:r>
            <a:r>
              <a:rPr lang="en-US" sz="1200" baseline="0" dirty="0">
                <a:latin typeface="+mj-lt"/>
                <a:ea typeface="+mn-ea"/>
                <a:cs typeface="Arial" pitchFamily="34" charset="0"/>
              </a:rPr>
              <a:t>corporate members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aseline="0" dirty="0">
                <a:latin typeface="+mj-lt"/>
                <a:ea typeface="+mn-ea"/>
                <a:cs typeface="Arial" pitchFamily="34" charset="0"/>
              </a:rPr>
              <a:t>8</a:t>
            </a:r>
            <a:r>
              <a:rPr lang="en-US" sz="1200" baseline="0" dirty="0" smtClean="0">
                <a:latin typeface="+mj-lt"/>
                <a:ea typeface="+mn-ea"/>
                <a:cs typeface="Arial" pitchFamily="34" charset="0"/>
              </a:rPr>
              <a:t> </a:t>
            </a:r>
            <a:r>
              <a:rPr lang="en-US" sz="1200" baseline="0" dirty="0">
                <a:latin typeface="+mj-lt"/>
                <a:ea typeface="+mn-ea"/>
                <a:cs typeface="Arial" pitchFamily="34" charset="0"/>
              </a:rPr>
              <a:t>institutional members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627168"/>
            <a:ext cx="1656184" cy="23083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900" baseline="0" dirty="0" smtClean="0">
                <a:latin typeface="+mj-lt"/>
              </a:rPr>
              <a:t>* </a:t>
            </a:r>
            <a:r>
              <a:rPr lang="en-GB" sz="900" baseline="0" dirty="0" smtClean="0">
                <a:solidFill>
                  <a:schemeClr val="tx1"/>
                </a:solidFill>
                <a:latin typeface="+mj-lt"/>
              </a:rPr>
              <a:t>As of </a:t>
            </a:r>
            <a:fld id="{89E16824-79D2-4CA3-A37B-E6CACA153AA8}" type="datetime4">
              <a:rPr lang="en-GB" sz="900" baseline="0" smtClean="0">
                <a:solidFill>
                  <a:schemeClr val="tx1"/>
                </a:solidFill>
                <a:latin typeface="+mj-lt"/>
              </a:rPr>
              <a:pPr/>
              <a:t>December 24, 2013</a:t>
            </a:fld>
            <a:endParaRPr lang="fr-BE" sz="900" baseline="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469800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Bruegel strives for a geographically diverse representation among its Scientific Council and Board members. The Board also represents a variety of occupations and backgrounds.</a:t>
            </a:r>
            <a:endParaRPr lang="en-GB" sz="1600" b="1" baseline="0" dirty="0">
              <a:solidFill>
                <a:srgbClr val="B80028"/>
              </a:solidFill>
              <a:latin typeface="+mj-lt"/>
            </a:endParaRPr>
          </a:p>
        </p:txBody>
      </p:sp>
      <p:pic>
        <p:nvPicPr>
          <p:cNvPr id="1027" name="Picture 3" descr="Per Callese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8587" y="2923406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dreas Penk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9256" y="4229844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José Manuel Campa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8587" y="5515694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nna Ekström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2626" y="2923406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Wolfgang Kopf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7525" y="2923406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incenzo La Via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9385" y="4248150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Lars-Hendrik Röller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7525" y="5515694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ariusz Rosati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4858" y="5515694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elen Wallace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6718" y="4219550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084168" y="2644055"/>
            <a:ext cx="21602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Jean-Claude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Trichet</a:t>
            </a:r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, Chairman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pic>
        <p:nvPicPr>
          <p:cNvPr id="24" name="Picture 2" descr="Jean-Claude Trichet">
            <a:hlinkClick r:id="rId21"/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2220" y="1419920"/>
            <a:ext cx="1224135" cy="12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506106" y="3931120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Anna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Ekström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5996" y="3931120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Per Callesen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96718" y="5219202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Helen Wallace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85996" y="5219202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Andreas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Penk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2400" y="5239494"/>
            <a:ext cx="11674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900" b="1" baseline="0" dirty="0" smtClean="0">
                <a:solidFill>
                  <a:srgbClr val="60BBCE"/>
                </a:solidFill>
                <a:latin typeface="+mj-lt"/>
              </a:rPr>
              <a:t>Vincenzo La Via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67525" y="3931120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Wolfgang Kopf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9993" y="6511752"/>
            <a:ext cx="10903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José Manuel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Campa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10198" y="6508404"/>
            <a:ext cx="9961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Dariusz</a:t>
            </a:r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Rosati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76354" y="6525344"/>
            <a:ext cx="11881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Lars-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Hendrik</a:t>
            </a:r>
            <a:r>
              <a:rPr lang="en-US" sz="900" b="1" baseline="0" dirty="0">
                <a:solidFill>
                  <a:srgbClr val="60BBCE"/>
                </a:solidFill>
                <a:latin typeface="+mj-lt"/>
              </a:rPr>
              <a:t> </a:t>
            </a:r>
            <a:r>
              <a:rPr lang="en-US" sz="900" b="1" baseline="0" dirty="0" err="1" smtClean="0">
                <a:solidFill>
                  <a:srgbClr val="60BBCE"/>
                </a:solidFill>
                <a:latin typeface="+mj-lt"/>
              </a:rPr>
              <a:t>Röller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561854" y="2319615"/>
            <a:ext cx="5380855" cy="4133721"/>
          </a:xfrm>
          <a:ln w="12700">
            <a:noFill/>
          </a:ln>
        </p:spPr>
        <p:txBody>
          <a:bodyPr/>
          <a:lstStyle/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Director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endParaRPr lang="en-GB" sz="1200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Guntram B. Wolff</a:t>
            </a: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Resident scholars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André Sapir, Nicolas Véron, Reinhilde Veugelers, Karen Wilson (Senior Fellows)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Zsolt Darvas, Mario Mariniello, Georg Zachmann (Research Fellows) </a:t>
            </a: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Non-resident scholars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Philippe Aghion (Harvard), Alan Ahearne (Dublin), Carlo Altomonte (Milan), Jürgen von Hagen (Bonn), Mark Hallerberg (Berlin),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Henrik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Horn (Stockholm), Dalia Marin (Munich),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Ashoka</a:t>
            </a:r>
            <a:r>
              <a:rPr lang="en-US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Mody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(Princeton), Rainer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Münz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(St.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Gallen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), Jim O’Neill, Gianmarco Ottaviano (London), Bruno van Pottelsberghe (Brussels), Jörg Rocholl (Berlin),</a:t>
            </a: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Affiliate fellows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Tommaso Aquilante (Brussels), Jérémie Cohen-Setton (Berkeley), Francesco Papadia, David C. Saha (Berlin) </a:t>
            </a: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Fellows at large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Ignazio Angeloni (Frankfurt), Benedicta Marzinotto (Brussels), Shahin Vallée (Brussels), Jakob von Weizsäcker (Erfurt)</a:t>
            </a:r>
            <a:endParaRPr lang="en-GB" sz="1200" dirty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Visiting scholars</a:t>
            </a:r>
          </a:p>
          <a:p>
            <a:pPr marL="361950" indent="0">
              <a:spcBef>
                <a:spcPts val="0"/>
              </a:spcBef>
              <a:buNone/>
              <a:tabLst>
                <a:tab pos="361950" algn="l"/>
              </a:tabLst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Michiel Bijlsma,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Dimitris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Drougkas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, Michał Grajek, Mark Huberty,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Suparna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+mj-lt"/>
                <a:cs typeface="Arial" pitchFamily="34" charset="0"/>
              </a:rPr>
              <a:t>Karmakar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, Éric Monnet, Francesco Papadia, Karen Wilson</a:t>
            </a:r>
            <a:endParaRPr lang="en-GB" sz="1200" b="1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en-GB" sz="1200" b="1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Research assistants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Team of </a:t>
            </a:r>
            <a:r>
              <a:rPr lang="en-GB" sz="1200" dirty="0">
                <a:solidFill>
                  <a:schemeClr val="tx1"/>
                </a:solidFill>
                <a:latin typeface="+mj-lt"/>
                <a:cs typeface="Arial" pitchFamily="34" charset="0"/>
              </a:rPr>
              <a:t>M</a:t>
            </a:r>
            <a:r>
              <a:rPr lang="en-GB" sz="1200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asters-level and PhD candidate assistants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ConduitITC TT" pitchFamily="2" charset="0"/>
              </a:rPr>
              <a:t>Bruegel’s People</a:t>
            </a:r>
            <a:endParaRPr lang="en-US" sz="1900" dirty="0">
              <a:latin typeface="ConduitITC TT" pitchFamily="2" charset="0"/>
            </a:endParaRPr>
          </a:p>
        </p:txBody>
      </p:sp>
      <p:pic>
        <p:nvPicPr>
          <p:cNvPr id="14338" name="Picture 2" descr="Portrait of Guntram B. Wol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447800"/>
            <a:ext cx="1009650" cy="1009650"/>
          </a:xfrm>
          <a:prstGeom prst="rect">
            <a:avLst/>
          </a:prstGeom>
          <a:noFill/>
        </p:spPr>
      </p:pic>
      <p:pic>
        <p:nvPicPr>
          <p:cNvPr id="14340" name="Picture 4" descr="Portrait of André Sapi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780928"/>
            <a:ext cx="1009650" cy="1009650"/>
          </a:xfrm>
          <a:prstGeom prst="rect">
            <a:avLst/>
          </a:prstGeom>
          <a:noFill/>
        </p:spPr>
      </p:pic>
      <p:pic>
        <p:nvPicPr>
          <p:cNvPr id="14342" name="Picture 6" descr="Portrait of Nicolas Vér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780928"/>
            <a:ext cx="1009650" cy="1009650"/>
          </a:xfrm>
          <a:prstGeom prst="rect">
            <a:avLst/>
          </a:prstGeom>
          <a:noFill/>
        </p:spPr>
      </p:pic>
      <p:pic>
        <p:nvPicPr>
          <p:cNvPr id="14344" name="Picture 8" descr="Portrait of Reinhilde Veugele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038600"/>
            <a:ext cx="1009650" cy="1009650"/>
          </a:xfrm>
          <a:prstGeom prst="rect">
            <a:avLst/>
          </a:prstGeom>
          <a:noFill/>
        </p:spPr>
      </p:pic>
      <p:pic>
        <p:nvPicPr>
          <p:cNvPr id="14346" name="Picture 10" descr="Portrait of Zsolt Darva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56376" y="4038600"/>
            <a:ext cx="1009650" cy="1009650"/>
          </a:xfrm>
          <a:prstGeom prst="rect">
            <a:avLst/>
          </a:prstGeom>
          <a:noFill/>
        </p:spPr>
      </p:pic>
      <p:pic>
        <p:nvPicPr>
          <p:cNvPr id="14348" name="Picture 12" descr="Portrait of Mario Mariniell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5445224"/>
            <a:ext cx="1009650" cy="1009650"/>
          </a:xfrm>
          <a:prstGeom prst="rect">
            <a:avLst/>
          </a:prstGeom>
          <a:noFill/>
        </p:spPr>
      </p:pic>
      <p:pic>
        <p:nvPicPr>
          <p:cNvPr id="14350" name="Picture 14" descr="Portrait of Georg Zachman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56376" y="5410200"/>
            <a:ext cx="1009650" cy="10096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588224" y="2438400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Guntram B. Wolff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8224" y="3789040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André Sapir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56376" y="3789040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Nicolas Véron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216" y="5029200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Reinhilde Veugelers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56376" y="5105400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Zsolt Darvas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8224" y="6453336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Mario Mariniello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56376" y="6453336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Georg Zachmann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1412776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Bruegel strives for a geographically diverse representation among its team. Permanent staff members come from over 20 countries in Europe and beyond. Visiting Fellows add to this diversity.</a:t>
            </a:r>
            <a:endParaRPr lang="en-GB" sz="1600" b="1" baseline="0" dirty="0">
              <a:solidFill>
                <a:srgbClr val="B80028"/>
              </a:solidFill>
              <a:latin typeface="+mj-lt"/>
            </a:endParaRPr>
          </a:p>
        </p:txBody>
      </p:sp>
      <p:pic>
        <p:nvPicPr>
          <p:cNvPr id="2050" name="Picture 2" descr="Portrait of Karen Wilso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28750"/>
            <a:ext cx="1009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956376" y="2493476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baseline="0" dirty="0" smtClean="0">
                <a:solidFill>
                  <a:srgbClr val="60BBCE"/>
                </a:solidFill>
                <a:latin typeface="+mj-lt"/>
              </a:rPr>
              <a:t>Karen Wilson</a:t>
            </a:r>
            <a:endParaRPr lang="en-GB" sz="900" b="1" baseline="0" dirty="0">
              <a:solidFill>
                <a:srgbClr val="60BBCE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433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4644008" y="4038600"/>
            <a:ext cx="4392488" cy="237626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z="1400" b="1" baseline="0" dirty="0" smtClean="0">
                <a:solidFill>
                  <a:schemeClr val="tx1"/>
                </a:solidFill>
                <a:latin typeface="+mj-lt"/>
              </a:rPr>
              <a:t>4. Competition, innovation &amp; sustainable growth</a:t>
            </a:r>
          </a:p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0" baseline="0" dirty="0" smtClean="0">
              <a:solidFill>
                <a:schemeClr val="tx1"/>
              </a:solidFill>
              <a:latin typeface="+mj-lt"/>
            </a:endParaRPr>
          </a:p>
          <a:p>
            <a:pPr marL="174625" lvl="1" indent="-174625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Long-term economic growth and Europe’s competitiveness map: addressing competitiveness and long-term growth potential in Europe</a:t>
            </a:r>
          </a:p>
          <a:p>
            <a:pPr marL="174625" lvl="1" indent="-174625">
              <a:buFont typeface="Arial" pitchFamily="34" charset="0"/>
              <a:buChar char="•"/>
              <a:tabLst>
                <a:tab pos="90488" algn="l"/>
              </a:tabLst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Innovation and entrepreneurship – keys to economic growth: Finding ways that innovation can be boosted and entrepreneurship encouraged</a:t>
            </a:r>
          </a:p>
          <a:p>
            <a:pPr marL="174625" lvl="1" indent="-174625">
              <a:buFont typeface="Arial" pitchFamily="34" charset="0"/>
              <a:buChar char="•"/>
              <a:tabLst>
                <a:tab pos="90488" algn="l"/>
              </a:tabLst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Entry and competition as drivers of growth and competitiveness: Analysing how growth is affected by competition policy</a:t>
            </a:r>
          </a:p>
          <a:p>
            <a:pPr marL="174625" lvl="1" indent="-174625">
              <a:buFont typeface="Arial" pitchFamily="34" charset="0"/>
              <a:buChar char="•"/>
              <a:tabLst>
                <a:tab pos="90488" algn="l"/>
              </a:tabLst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Policies and governance mechanisms as growth barriers: Studying how government policies can be improved to encourage growth</a:t>
            </a:r>
            <a:endParaRPr lang="en-GB" sz="1200" i="1" baseline="0" dirty="0" smtClean="0">
              <a:solidFill>
                <a:schemeClr val="tx1"/>
              </a:solidFill>
              <a:latin typeface="Calibri" pitchFamily="34" charset="0"/>
              <a:ea typeface="ＭＳ Ｐゴシック" pitchFamily="1" charset="-128"/>
            </a:endParaRPr>
          </a:p>
          <a:p>
            <a:pPr marL="457200" lvl="2" indent="274320"/>
            <a:endParaRPr lang="en-US" sz="1200" baseline="0" dirty="0" smtClean="0">
              <a:latin typeface="Calibri" pitchFamily="34" charset="0"/>
              <a:ea typeface="ＭＳ Ｐゴシック" pitchFamily="1" charset="-128"/>
            </a:endParaRPr>
          </a:p>
          <a:p>
            <a:pPr marL="91440" lvl="1" indent="274320">
              <a:buFont typeface="Arial" pitchFamily="34" charset="0"/>
              <a:buChar char="•"/>
            </a:pPr>
            <a:endParaRPr lang="en-US" sz="1100" i="1" baseline="0" dirty="0" smtClean="0">
              <a:solidFill>
                <a:srgbClr val="000000"/>
              </a:solidFill>
              <a:latin typeface="Calibri" pitchFamily="34" charset="0"/>
              <a:ea typeface="ＭＳ Ｐゴシック" pitchFamily="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 smtClean="0">
                <a:latin typeface="+mj-lt"/>
              </a:rPr>
              <a:t>Bruegel’s</a:t>
            </a:r>
            <a:r>
              <a:rPr lang="en-GB" sz="2400" dirty="0" smtClean="0">
                <a:latin typeface="+mj-lt"/>
              </a:rPr>
              <a:t> Research</a:t>
            </a:r>
            <a:endParaRPr lang="en-GB" sz="24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1414517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Bruegel’s annual research agenda is based on a “core-halo model”:</a:t>
            </a:r>
            <a:r>
              <a:rPr lang="en-US" sz="1600" b="1" baseline="0" dirty="0" smtClean="0">
                <a:solidFill>
                  <a:srgbClr val="B80028"/>
                </a:solidFill>
                <a:latin typeface="+mj-lt"/>
              </a:rPr>
              <a:t> </a:t>
            </a:r>
            <a:endParaRPr lang="en-GB" sz="1600" b="1" baseline="0" dirty="0" smtClean="0">
              <a:solidFill>
                <a:srgbClr val="B80028"/>
              </a:solidFill>
              <a:latin typeface="+mj-lt"/>
            </a:endParaRPr>
          </a:p>
          <a:p>
            <a:pPr algn="ctr"/>
            <a:r>
              <a:rPr lang="en-GB" sz="1600" b="1" baseline="0" dirty="0">
                <a:solidFill>
                  <a:srgbClr val="B80028"/>
                </a:solidFill>
                <a:latin typeface="+mj-lt"/>
              </a:rPr>
              <a:t>i</a:t>
            </a:r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t builds on four research pillars to develop comprehensive, transversal and wide-reaching studies.</a:t>
            </a:r>
            <a:r>
              <a:rPr lang="en-US" sz="1600" b="1" baseline="0" dirty="0" smtClean="0">
                <a:solidFill>
                  <a:srgbClr val="B80028"/>
                </a:solidFill>
                <a:latin typeface="+mj-lt"/>
              </a:rPr>
              <a:t> </a:t>
            </a:r>
            <a:endParaRPr lang="en-GB" sz="1600" b="1" baseline="0" dirty="0" smtClean="0">
              <a:solidFill>
                <a:srgbClr val="B80028"/>
              </a:solidFill>
              <a:latin typeface="+mj-lt"/>
            </a:endParaRPr>
          </a:p>
          <a:p>
            <a:pPr algn="ctr"/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Research focuses for 2013-2014 are detailed below.</a:t>
            </a:r>
            <a:endParaRPr lang="en-GB" sz="1600" b="1" baseline="0" dirty="0">
              <a:solidFill>
                <a:srgbClr val="B80028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07504" y="4634136"/>
            <a:ext cx="4392488" cy="2376264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baseline="0" dirty="0" smtClean="0">
                <a:solidFill>
                  <a:schemeClr val="tx1"/>
                </a:solidFill>
                <a:latin typeface="+mj-lt"/>
              </a:rPr>
              <a:t>3. Financial Regulation</a:t>
            </a:r>
          </a:p>
          <a:p>
            <a:pPr marL="91440" lvl="1" indent="274320"/>
            <a:endParaRPr lang="en-GB" sz="1200" baseline="0" dirty="0" smtClean="0">
              <a:solidFill>
                <a:schemeClr val="tx1"/>
              </a:solidFill>
              <a:latin typeface="+mj-lt"/>
              <a:ea typeface="ＭＳ Ｐゴシック" pitchFamily="1" charset="-128"/>
            </a:endParaRP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European Banking Union: Contributing to the European banking union debate</a:t>
            </a: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Global accounting and auditing reform: Analysing regulatory and accounting practices around the world</a:t>
            </a: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Transformation of the European financial system: Looking at European economic trends that have resulted from the 2007 crisis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644008" y="2420888"/>
            <a:ext cx="4392488" cy="1872208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baseline="0" dirty="0" smtClean="0">
                <a:solidFill>
                  <a:schemeClr val="tx1"/>
                </a:solidFill>
                <a:latin typeface="+mj-lt"/>
              </a:rPr>
              <a:t>2. Global Economics</a:t>
            </a:r>
          </a:p>
          <a:p>
            <a:pPr marL="91440" marR="0" lvl="1" indent="27432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GB" sz="1200" kern="0" baseline="0" dirty="0" smtClean="0">
              <a:solidFill>
                <a:schemeClr val="tx1"/>
              </a:solidFill>
              <a:latin typeface="+mj-lt"/>
            </a:endParaRPr>
          </a:p>
          <a:p>
            <a:pPr marL="174625" lvl="1" indent="-174625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Asia-Europe Programme: Facilitating economic discussion between Asia and Europe (see focus on page 6)</a:t>
            </a:r>
          </a:p>
          <a:p>
            <a:pPr marL="174625" lvl="1" indent="-174625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Global governance: Analysing global trade and trade agreements</a:t>
            </a:r>
          </a:p>
          <a:p>
            <a:pPr marL="174625" lvl="1" indent="-174625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Major regional players: analysing economic relations between the EU and its neighbourhood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07504" y="2420888"/>
            <a:ext cx="4392488" cy="1944216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z="1400" b="1" baseline="0" dirty="0" smtClean="0">
                <a:solidFill>
                  <a:schemeClr val="tx1"/>
                </a:solidFill>
                <a:latin typeface="+mj-lt"/>
              </a:rPr>
              <a:t>1. European</a:t>
            </a:r>
            <a:r>
              <a:rPr lang="en-US" sz="1400" b="1" baseline="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en-GB" sz="1400" b="1" baseline="0" dirty="0" smtClean="0">
                <a:solidFill>
                  <a:schemeClr val="tx1"/>
                </a:solidFill>
                <a:latin typeface="+mj-lt"/>
              </a:rPr>
              <a:t>Macroeconomics</a:t>
            </a:r>
          </a:p>
          <a:p>
            <a:pPr marL="176213" lvl="1" indent="-176213">
              <a:buFont typeface="Arial" pitchFamily="34" charset="0"/>
              <a:buChar char="•"/>
            </a:pPr>
            <a:endParaRPr lang="en-GB" sz="120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+mj-lt"/>
              <a:ea typeface="ＭＳ Ｐゴシック" pitchFamily="1" charset="-128"/>
            </a:endParaRP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Macroeconomic policy and adjustments in the EMU: Addressing fiscal policies in the European Union</a:t>
            </a: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Evolving governance of the EU: Looking at how EU treaties and policies affect the European economy</a:t>
            </a: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Further enlargement of the euro area: Using the past experiences of euro countries to prepare for the euro’s expansion</a:t>
            </a:r>
          </a:p>
          <a:p>
            <a:pPr marL="176213" lvl="1" indent="-176213">
              <a:buFont typeface="Arial" pitchFamily="34" charset="0"/>
              <a:buChar char="•"/>
            </a:pPr>
            <a:r>
              <a:rPr lang="en-GB" sz="1200" baseline="0" dirty="0" smtClean="0">
                <a:solidFill>
                  <a:schemeClr val="tx1"/>
                </a:solidFill>
                <a:latin typeface="+mj-lt"/>
                <a:ea typeface="ＭＳ Ｐゴシック" pitchFamily="1" charset="-128"/>
              </a:rPr>
              <a:t>Priorities for the new European Commission: Making policy suggestions to the new European Commission in 2014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181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norris.org.au/sail/maps/wm_ais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904" r="1646"/>
          <a:stretch/>
        </p:blipFill>
        <p:spPr bwMode="auto">
          <a:xfrm>
            <a:off x="1" y="1290246"/>
            <a:ext cx="9143999" cy="556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52400" y="1402140"/>
            <a:ext cx="31523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baseline="0" dirty="0" smtClean="0">
                <a:solidFill>
                  <a:srgbClr val="B80028"/>
                </a:solidFill>
                <a:latin typeface="+mj-lt"/>
              </a:rPr>
              <a:t>Since 2006, </a:t>
            </a:r>
            <a:r>
              <a:rPr lang="en-US" sz="1600" b="1" baseline="0" dirty="0" err="1">
                <a:solidFill>
                  <a:srgbClr val="B80028"/>
                </a:solidFill>
                <a:latin typeface="+mj-lt"/>
              </a:rPr>
              <a:t>Bruegel</a:t>
            </a:r>
            <a:r>
              <a:rPr lang="en-US" sz="1600" b="1" baseline="0" dirty="0">
                <a:solidFill>
                  <a:srgbClr val="B80028"/>
                </a:solidFill>
                <a:latin typeface="+mj-lt"/>
              </a:rPr>
              <a:t> has </a:t>
            </a:r>
            <a:r>
              <a:rPr lang="en-US" sz="1600" b="1" baseline="0" dirty="0" smtClean="0">
                <a:solidFill>
                  <a:srgbClr val="B80028"/>
                </a:solidFill>
                <a:latin typeface="+mj-lt"/>
              </a:rPr>
              <a:t>made Asia-Europe economic relations a </a:t>
            </a:r>
            <a:r>
              <a:rPr lang="en-US" sz="1600" b="1" baseline="0" dirty="0">
                <a:solidFill>
                  <a:srgbClr val="B80028"/>
                </a:solidFill>
                <a:latin typeface="+mj-lt"/>
              </a:rPr>
              <a:t>strategic </a:t>
            </a:r>
            <a:r>
              <a:rPr lang="en-US" sz="1600" b="1" baseline="0" dirty="0" smtClean="0">
                <a:solidFill>
                  <a:srgbClr val="B80028"/>
                </a:solidFill>
                <a:latin typeface="+mj-lt"/>
              </a:rPr>
              <a:t>priority for its research, and it has become a key European hub for Asian economists.</a:t>
            </a:r>
            <a:endParaRPr lang="en-GB" sz="1600" b="1" baseline="0" dirty="0">
              <a:solidFill>
                <a:srgbClr val="B80028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200" y="3200400"/>
            <a:ext cx="3429000" cy="3416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aseline="0" dirty="0" smtClean="0">
                <a:latin typeface="+mj-lt"/>
              </a:rPr>
              <a:t>Partnerships with high-level research organizations in Asia: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Japan: Kobe University, National Institute for Research Advancement (NIRA), Asian Development Bank Institute (ABDI), IDE-JETRO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Korea: Centre for East Asian Studies, Korea University, Korea Institute for Finance (KIF), Korea Institute for International Economic Policy (KIEP), Samsung Economic Research Institute, Korea Development Institute (KDI)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China: Academy of Macroeconomic Research (NDRC, P.R. China), Institute of World Economics and Politics (IWEP), Chinese Academy of Social Sciences (CASS)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India: Indian Council for Research on International Economic Relations (ICRIER)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Asia: Asia-Europe Foundation (ASEF)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506359" y="5715000"/>
            <a:ext cx="32754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These</a:t>
            </a:r>
            <a:r>
              <a:rPr lang="en-US" sz="1200" baseline="0" dirty="0" smtClean="0">
                <a:latin typeface="+mj-lt"/>
              </a:rPr>
              <a:t> </a:t>
            </a:r>
            <a:r>
              <a:rPr lang="en-GB" sz="1200" baseline="0" dirty="0" smtClean="0">
                <a:latin typeface="+mj-lt"/>
              </a:rPr>
              <a:t>include blog posts, policy contributions, policy briefs, blueprints, and books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Bruegel is currently pursuing possibilities for translation of future publications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>
                <a:latin typeface="ConduitITC TT" pitchFamily="2" charset="0"/>
              </a:rPr>
              <a:t> </a:t>
            </a:r>
            <a:r>
              <a:rPr lang="en-GB" sz="2400" dirty="0" err="1" smtClean="0">
                <a:latin typeface="ConduitITC TT" pitchFamily="2" charset="0"/>
              </a:rPr>
              <a:t>Bruegel’s</a:t>
            </a:r>
            <a:r>
              <a:rPr lang="en-GB" sz="2400" dirty="0" smtClean="0">
                <a:latin typeface="ConduitITC TT" pitchFamily="2" charset="0"/>
              </a:rPr>
              <a:t> Research – focus on the Asia-Europe Program</a:t>
            </a:r>
            <a:endParaRPr lang="en-US" sz="2400" dirty="0">
              <a:latin typeface="ConduitITC TT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94015" y="1600200"/>
            <a:ext cx="45593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Annual forum launched by Bruegel in 2006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Organized alternatively in Asia and Europe</a:t>
            </a:r>
          </a:p>
          <a:p>
            <a:pPr marL="171450" indent="-171450" algn="just"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Partnership with five high-level organizations from Europe and Asia: Asian Development Bank Institute (ABDI), Bertelsmann Stiftung, Centre d'Etudes Prospectives et d'Information Internationale (CEPII), Chinese Academy of Social Sciences (CASS), Korea University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263032" y="2743200"/>
            <a:ext cx="2652368" cy="2912715"/>
            <a:chOff x="6238681" y="3192053"/>
            <a:chExt cx="2652368" cy="2912715"/>
          </a:xfrm>
        </p:grpSpPr>
        <p:sp>
          <p:nvSpPr>
            <p:cNvPr id="15" name="Rectangle 14"/>
            <p:cNvSpPr/>
            <p:nvPr/>
          </p:nvSpPr>
          <p:spPr>
            <a:xfrm>
              <a:off x="6263265" y="3488667"/>
              <a:ext cx="2627784" cy="26161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Agreements with leading organizations to host visiting fellows at Bruegel for 1 to 18 months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In 2013, Bruegel will host fellows from: </a:t>
              </a:r>
            </a:p>
            <a:p>
              <a:pPr marL="3619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Institute of World Economics and Politics (IWEP)</a:t>
              </a:r>
            </a:p>
            <a:p>
              <a:pPr marL="3619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Chinese Academy of Social Sciences (CASS)</a:t>
              </a:r>
            </a:p>
            <a:p>
              <a:pPr marL="3619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Japanese National Institute for Research Advancement (NIRA)</a:t>
              </a:r>
            </a:p>
            <a:p>
              <a:pPr marL="3619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Kobe University</a:t>
              </a:r>
            </a:p>
            <a:p>
              <a:pPr marL="361950" indent="-171450">
                <a:buFont typeface="Arial" pitchFamily="34" charset="0"/>
                <a:buChar char="•"/>
              </a:pPr>
              <a:r>
                <a:rPr lang="en-GB" sz="1200" baseline="0" dirty="0" smtClean="0">
                  <a:latin typeface="+mj-lt"/>
                </a:rPr>
                <a:t>India (non-affiliated economist)</a:t>
              </a:r>
            </a:p>
            <a:p>
              <a:pPr marL="171450" indent="-171450" algn="just">
                <a:buFont typeface="Arial" pitchFamily="34" charset="0"/>
                <a:buChar char="•"/>
              </a:pPr>
              <a:endParaRPr lang="fr-BE" sz="1000" baseline="0" dirty="0" smtClean="0">
                <a:latin typeface="+mj-lt"/>
              </a:endParaRPr>
            </a:p>
            <a:p>
              <a:pPr algn="just"/>
              <a:endParaRPr lang="fr-BE" sz="1000" baseline="0" dirty="0" smtClean="0">
                <a:latin typeface="+mj-lt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238681" y="3192053"/>
              <a:ext cx="115717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fr-BE" sz="1400" b="1" baseline="0" dirty="0" smtClean="0">
                  <a:latin typeface="+mj-lt"/>
                </a:rPr>
                <a:t>2. </a:t>
              </a:r>
              <a:r>
                <a:rPr lang="fr-BE" sz="1400" b="1" baseline="0" dirty="0" err="1" smtClean="0">
                  <a:latin typeface="+mj-lt"/>
                </a:rPr>
                <a:t>Fellowships</a:t>
              </a:r>
              <a:endParaRPr lang="en-US" sz="1400" baseline="0" dirty="0">
                <a:latin typeface="+mj-lt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76200" y="2968823"/>
            <a:ext cx="1944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BE" sz="1400" b="1" baseline="0" dirty="0" smtClean="0">
                <a:latin typeface="+mj-lt"/>
              </a:rPr>
              <a:t>4. </a:t>
            </a:r>
            <a:r>
              <a:rPr lang="fr-BE" sz="1400" b="1" baseline="0" dirty="0" err="1" smtClean="0">
                <a:latin typeface="+mj-lt"/>
              </a:rPr>
              <a:t>Partnerships</a:t>
            </a:r>
            <a:endParaRPr lang="en-US" sz="1400" baseline="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28175" y="5486400"/>
            <a:ext cx="1196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BE" sz="1400" b="1" baseline="0" dirty="0" smtClean="0">
                <a:latin typeface="+mj-lt"/>
              </a:rPr>
              <a:t>3. Publications</a:t>
            </a:r>
            <a:endParaRPr lang="en-US" sz="1400" baseline="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81400" y="1371600"/>
            <a:ext cx="35609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BE" sz="1400" b="1" baseline="0" dirty="0" smtClean="0">
                <a:latin typeface="+mj-lt"/>
              </a:rPr>
              <a:t>1. </a:t>
            </a:r>
            <a:r>
              <a:rPr lang="fr-BE" sz="1400" b="1" baseline="0" dirty="0" err="1" smtClean="0">
                <a:latin typeface="+mj-lt"/>
              </a:rPr>
              <a:t>Asia</a:t>
            </a:r>
            <a:r>
              <a:rPr lang="fr-BE" sz="1400" b="1" baseline="0" dirty="0" smtClean="0">
                <a:latin typeface="+mj-lt"/>
              </a:rPr>
              <a:t> Europe Economic Forum</a:t>
            </a:r>
            <a:endParaRPr lang="en-US" sz="1400" baseline="0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532051" y="3061705"/>
            <a:ext cx="2487749" cy="2424695"/>
            <a:chOff x="3236379" y="2444465"/>
            <a:chExt cx="2487749" cy="2424695"/>
          </a:xfrm>
        </p:grpSpPr>
        <p:sp>
          <p:nvSpPr>
            <p:cNvPr id="4" name="Oval 3"/>
            <p:cNvSpPr/>
            <p:nvPr/>
          </p:nvSpPr>
          <p:spPr>
            <a:xfrm>
              <a:off x="3728110" y="2444465"/>
              <a:ext cx="1512168" cy="144016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236379" y="2957151"/>
              <a:ext cx="1512168" cy="144016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728110" y="3429000"/>
              <a:ext cx="1512168" cy="144016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4211960" y="2957151"/>
              <a:ext cx="1512168" cy="1440160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7106455" y="6624101"/>
            <a:ext cx="2037545" cy="235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4"/>
              </a:rPr>
              <a:t>http://www.bruegel.org/pages/asia/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040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s-ES_tradnl" smtClean="0">
                <a:latin typeface="ConduitITCStd Light"/>
                <a:cs typeface="ConduitITCStd Light"/>
              </a:rPr>
              <a:t>© Bruegel 2013</a:t>
            </a:r>
            <a:endParaRPr lang="en-US" smtClean="0">
              <a:latin typeface="ConduitITCStd Light"/>
              <a:cs typeface="ConduitITCStd Light"/>
            </a:endParaRPr>
          </a:p>
          <a:p>
            <a:endParaRPr lang="en-GB" dirty="0">
              <a:latin typeface="ConduitITCStd Ligh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F17CF-19D7-4704-88CD-4F11EC76B25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5536" y="1556792"/>
            <a:ext cx="8281615" cy="432048"/>
          </a:xfrm>
        </p:spPr>
        <p:txBody>
          <a:bodyPr/>
          <a:lstStyle/>
          <a:p>
            <a:pPr algn="ctr">
              <a:buNone/>
            </a:pPr>
            <a:r>
              <a:rPr lang="en-GB" sz="1600" b="1" dirty="0" smtClean="0">
                <a:latin typeface="ConduitITC TT" panose="00000300000000000000" pitchFamily="2" charset="0"/>
              </a:rPr>
              <a:t>Bruegel</a:t>
            </a:r>
            <a:r>
              <a:rPr lang="en-US" sz="1600" b="1" dirty="0" smtClean="0">
                <a:latin typeface="ConduitITC TT" panose="00000300000000000000" pitchFamily="2" charset="0"/>
              </a:rPr>
              <a:t> </a:t>
            </a:r>
            <a:r>
              <a:rPr lang="en-GB" sz="1600" b="1" dirty="0" smtClean="0">
                <a:latin typeface="ConduitITC TT" panose="00000300000000000000" pitchFamily="2" charset="0"/>
              </a:rPr>
              <a:t>publications offer both in-depth analysis and timely responses to economic developments</a:t>
            </a:r>
          </a:p>
          <a:p>
            <a:pPr algn="ctr">
              <a:buNone/>
            </a:pPr>
            <a:endParaRPr lang="en-GB" sz="1600" dirty="0" smtClean="0"/>
          </a:p>
          <a:p>
            <a:endParaRPr lang="en-GB" sz="16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>
                <a:latin typeface="+mn-lt"/>
              </a:rPr>
              <a:t>Bruegel’s</a:t>
            </a:r>
            <a:r>
              <a:rPr lang="en-US" sz="2400" dirty="0" smtClean="0">
                <a:latin typeface="+mn-lt"/>
              </a:rPr>
              <a:t> Output - Publications</a:t>
            </a:r>
            <a:endParaRPr lang="en-GB" sz="2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1512" y="2276871"/>
            <a:ext cx="4320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/>
            <a:r>
              <a:rPr lang="en-US" sz="1200" b="1" baseline="0" dirty="0" smtClean="0">
                <a:latin typeface="+mj-lt"/>
              </a:rPr>
              <a:t>Bruegel publishes:</a:t>
            </a:r>
          </a:p>
          <a:p>
            <a:pPr marL="171450" indent="-171450"/>
            <a:endParaRPr lang="en-GB" sz="1200" b="1" baseline="0" dirty="0" smtClean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Blog posts</a:t>
            </a:r>
            <a:r>
              <a:rPr lang="en-GB" sz="1200" baseline="0" dirty="0" smtClean="0">
                <a:latin typeface="+mj-lt"/>
              </a:rPr>
              <a:t> on new economic developments (weekly)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Policy contributions </a:t>
            </a:r>
            <a:r>
              <a:rPr lang="en-GB" sz="1200" baseline="0" dirty="0" smtClean="0">
                <a:latin typeface="+mj-lt"/>
              </a:rPr>
              <a:t>(20+ per year)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Working papers </a:t>
            </a:r>
            <a:r>
              <a:rPr lang="en-GB" sz="1200" baseline="0" dirty="0" smtClean="0">
                <a:latin typeface="+mj-lt"/>
              </a:rPr>
              <a:t>(10+ per year) on topical policy issues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Policy briefs </a:t>
            </a:r>
            <a:r>
              <a:rPr lang="en-GB" sz="1200" baseline="0" dirty="0" smtClean="0">
                <a:latin typeface="+mj-lt"/>
              </a:rPr>
              <a:t>(6+ per year): short, easy to read, timely research-based insights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Blueprints</a:t>
            </a:r>
            <a:r>
              <a:rPr lang="en-GB" sz="1200" baseline="0" dirty="0" smtClean="0">
                <a:latin typeface="+mj-lt"/>
              </a:rPr>
              <a:t> (3-4 per year) for in-depth, policy-oriented analyses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sz="1200" b="1" baseline="0" dirty="0" smtClean="0">
                <a:latin typeface="+mj-lt"/>
              </a:rPr>
              <a:t>Books</a:t>
            </a:r>
            <a:r>
              <a:rPr lang="en-GB" sz="1200" baseline="0" dirty="0" smtClean="0">
                <a:latin typeface="+mj-lt"/>
              </a:rPr>
              <a:t> (1-2 per year)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 smtClean="0">
                <a:latin typeface="+mj-lt"/>
              </a:rPr>
              <a:t>Newsletters</a:t>
            </a:r>
            <a:r>
              <a:rPr lang="en-US" sz="1200" baseline="0" dirty="0" smtClean="0">
                <a:latin typeface="+mj-lt"/>
              </a:rPr>
              <a:t> for all and newsletters for members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 smtClean="0">
                <a:latin typeface="+mj-lt"/>
              </a:rPr>
              <a:t>Publication alerts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 smtClean="0">
                <a:latin typeface="+mj-lt"/>
              </a:rPr>
              <a:t>Reviews</a:t>
            </a:r>
            <a:r>
              <a:rPr lang="en-US" sz="1200" baseline="0" dirty="0" smtClean="0">
                <a:latin typeface="+mj-lt"/>
              </a:rPr>
              <a:t> of economic blogs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>
              <a:latin typeface="+mj-lt"/>
            </a:endParaRPr>
          </a:p>
          <a:p>
            <a:r>
              <a:rPr lang="en-US" sz="1200" baseline="0" dirty="0" smtClean="0">
                <a:latin typeface="+mj-lt"/>
              </a:rPr>
              <a:t>In addition:</a:t>
            </a: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>
                <a:latin typeface="+mn-lt"/>
              </a:rPr>
              <a:t>Individual scholars </a:t>
            </a:r>
            <a:r>
              <a:rPr lang="en-US" sz="1200" baseline="0" dirty="0">
                <a:latin typeface="+mn-lt"/>
              </a:rPr>
              <a:t>at Bruegel also have a high profile in target media through their published</a:t>
            </a:r>
            <a:r>
              <a:rPr lang="en-GB" sz="1200" baseline="0" dirty="0">
                <a:latin typeface="+mn-lt"/>
              </a:rPr>
              <a:t> articles and columns</a:t>
            </a:r>
            <a:r>
              <a:rPr lang="en-GB" sz="1200" baseline="0" dirty="0" smtClean="0">
                <a:latin typeface="+mn-lt"/>
              </a:rPr>
              <a:t>. </a:t>
            </a:r>
            <a:endParaRPr lang="fr-BE" sz="1200" baseline="0" dirty="0">
              <a:latin typeface="+mn-lt"/>
            </a:endParaRPr>
          </a:p>
          <a:p>
            <a:endParaRPr lang="en-US" sz="1200" baseline="0" dirty="0" smtClean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 smtClean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>
              <a:latin typeface="+mj-lt"/>
            </a:endParaRPr>
          </a:p>
          <a:p>
            <a:endParaRPr lang="en-US" sz="1200" baseline="0" dirty="0" smtClean="0">
              <a:latin typeface="+mj-lt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sz="1200" baseline="0" dirty="0" smtClean="0">
              <a:latin typeface="+mj-lt"/>
            </a:endParaRPr>
          </a:p>
          <a:p>
            <a:pPr marL="171450" indent="-171450"/>
            <a:endParaRPr lang="en-GB" sz="1200" baseline="0" dirty="0" smtClean="0">
              <a:latin typeface="+mj-lt"/>
            </a:endParaRPr>
          </a:p>
          <a:p>
            <a:endParaRPr lang="en-GB" sz="1200" baseline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10064" y="2132546"/>
            <a:ext cx="3024336" cy="4268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>
                <a:latin typeface="ConduitITC TT" pitchFamily="2" charset="0"/>
              </a:rPr>
              <a:t>Bruegel’s</a:t>
            </a:r>
            <a:r>
              <a:rPr lang="en-GB" sz="2400" dirty="0">
                <a:latin typeface="ConduitITC TT" pitchFamily="2" charset="0"/>
              </a:rPr>
              <a:t> Output </a:t>
            </a:r>
            <a:r>
              <a:rPr lang="en-GB" sz="2400" noProof="0" dirty="0" smtClean="0">
                <a:latin typeface="ConduitITC TT" pitchFamily="2" charset="0"/>
              </a:rPr>
              <a:t>- Direct contributions to the policy sphere</a:t>
            </a:r>
            <a:r>
              <a:rPr lang="en-GB" sz="1900" b="1" noProof="0" dirty="0" smtClean="0">
                <a:latin typeface="ConduitITC TT" pitchFamily="2" charset="0"/>
              </a:rPr>
              <a:t/>
            </a:r>
            <a:br>
              <a:rPr lang="en-GB" sz="1900" b="1" noProof="0" dirty="0" smtClean="0">
                <a:latin typeface="ConduitITC TT" pitchFamily="2" charset="0"/>
              </a:rPr>
            </a:br>
            <a:endParaRPr lang="en-GB" sz="1900" noProof="0" dirty="0" smtClean="0">
              <a:latin typeface="ConduitITC TT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981200" y="2133600"/>
            <a:ext cx="5112568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</a:pPr>
            <a:endParaRPr lang="en-GB" sz="1200" b="1" baseline="0" dirty="0" smtClean="0">
              <a:latin typeface="+mj-lt"/>
            </a:endParaRP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Conferences and large-scale events organized annually in G20 cities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Contributions to rotating EU presidencies 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>
                <a:latin typeface="+mj-lt"/>
              </a:rPr>
              <a:t>P</a:t>
            </a:r>
            <a:r>
              <a:rPr lang="en-GB" sz="1200" baseline="0" dirty="0" smtClean="0">
                <a:latin typeface="+mj-lt"/>
              </a:rPr>
              <a:t>resentations to the informal ECOFIN meetings (Copenhagen and Nicosia in 2012,</a:t>
            </a:r>
            <a:r>
              <a:rPr lang="en-US" sz="1200" baseline="0" dirty="0" smtClean="0">
                <a:latin typeface="+mj-lt"/>
              </a:rPr>
              <a:t> </a:t>
            </a:r>
            <a:r>
              <a:rPr lang="en-GB" sz="1200" baseline="0" dirty="0" smtClean="0">
                <a:latin typeface="+mj-lt"/>
              </a:rPr>
              <a:t>Dublin and Vilnius in 2013)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Parliamentary testimonies in the US, the EU, and EU member states (full list of parliamentary testimonies available </a:t>
            </a:r>
            <a:r>
              <a:rPr lang="en-GB" sz="1200" baseline="0" dirty="0" smtClean="0">
                <a:latin typeface="+mj-lt"/>
                <a:hlinkClick r:id="rId3"/>
              </a:rPr>
              <a:t>here</a:t>
            </a:r>
            <a:r>
              <a:rPr lang="en-GB" sz="1200" baseline="0" dirty="0" smtClean="0">
                <a:latin typeface="+mj-lt"/>
              </a:rPr>
              <a:t>)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Participation of fellows in national government advisory groups (e.g. </a:t>
            </a:r>
            <a:r>
              <a:rPr lang="en-GB" sz="1200" baseline="0" dirty="0" err="1" smtClean="0">
                <a:latin typeface="+mj-lt"/>
              </a:rPr>
              <a:t>Conseil</a:t>
            </a:r>
            <a:r>
              <a:rPr lang="en-GB" sz="1200" baseline="0" dirty="0" smtClean="0">
                <a:latin typeface="+mj-lt"/>
              </a:rPr>
              <a:t> </a:t>
            </a:r>
            <a:r>
              <a:rPr lang="en-GB" sz="1200" baseline="0" dirty="0" err="1" smtClean="0">
                <a:latin typeface="+mj-lt"/>
              </a:rPr>
              <a:t>d’Analyse</a:t>
            </a:r>
            <a:r>
              <a:rPr lang="en-GB" sz="1200" baseline="0" dirty="0" smtClean="0">
                <a:latin typeface="+mj-lt"/>
              </a:rPr>
              <a:t> </a:t>
            </a:r>
            <a:r>
              <a:rPr lang="en-GB" sz="1200" baseline="0" dirty="0" err="1" smtClean="0">
                <a:latin typeface="+mj-lt"/>
              </a:rPr>
              <a:t>Economique</a:t>
            </a:r>
            <a:r>
              <a:rPr lang="en-GB" sz="1200" baseline="0" dirty="0" smtClean="0">
                <a:latin typeface="+mj-lt"/>
              </a:rPr>
              <a:t>, advisor group for the </a:t>
            </a:r>
            <a:r>
              <a:rPr lang="en-GB" sz="1200" baseline="0" dirty="0">
                <a:latin typeface="+mj-lt"/>
              </a:rPr>
              <a:t>F</a:t>
            </a:r>
            <a:r>
              <a:rPr lang="en-GB" sz="1200" baseline="0" dirty="0" smtClean="0">
                <a:latin typeface="+mj-lt"/>
              </a:rPr>
              <a:t>rench prime minister)</a:t>
            </a:r>
          </a:p>
          <a:p>
            <a:pPr marL="171450" indent="-171450">
              <a:spcBef>
                <a:spcPts val="0"/>
              </a:spcBef>
              <a:buFont typeface="Arial" pitchFamily="34" charset="0"/>
              <a:buChar char="•"/>
            </a:pPr>
            <a:r>
              <a:rPr lang="en-GB" sz="1200" baseline="0" dirty="0" smtClean="0">
                <a:latin typeface="+mj-lt"/>
              </a:rPr>
              <a:t>Bilateral meetings with policymakers at the national and EU levels</a:t>
            </a:r>
          </a:p>
          <a:p>
            <a:pPr marL="171450" indent="-171450">
              <a:spcBef>
                <a:spcPts val="0"/>
              </a:spcBef>
            </a:pPr>
            <a:endParaRPr lang="en-GB" sz="1150" baseline="0" dirty="0" smtClean="0">
              <a:latin typeface="+mj-lt"/>
            </a:endParaRPr>
          </a:p>
          <a:p>
            <a:endParaRPr lang="en-GB" sz="1150" baseline="0" dirty="0" smtClean="0">
              <a:latin typeface="+mj-lt"/>
            </a:endParaRPr>
          </a:p>
          <a:p>
            <a:endParaRPr lang="en-GB" sz="1150" baseline="0" dirty="0" smtClean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396481" y="6019800"/>
            <a:ext cx="2422919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Mario </a:t>
            </a:r>
            <a:r>
              <a:rPr lang="fr-BE" sz="900" b="1" baseline="0" dirty="0" err="1" smtClean="0">
                <a:solidFill>
                  <a:srgbClr val="60BBCE"/>
                </a:solidFill>
                <a:latin typeface="ConduitITC TT" pitchFamily="2" charset="0"/>
              </a:rPr>
              <a:t>Draghi</a:t>
            </a:r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 and Mario </a:t>
            </a:r>
            <a:r>
              <a:rPr lang="fr-BE" sz="900" b="1" baseline="0" dirty="0" err="1" smtClean="0">
                <a:solidFill>
                  <a:srgbClr val="60BBCE"/>
                </a:solidFill>
                <a:latin typeface="ConduitITC TT" pitchFamily="2" charset="0"/>
              </a:rPr>
              <a:t>Montii</a:t>
            </a:r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 (2011)</a:t>
            </a:r>
            <a:endParaRPr lang="en-US" sz="900" b="1" baseline="0" dirty="0">
              <a:solidFill>
                <a:srgbClr val="60BBCE"/>
              </a:solidFill>
              <a:latin typeface="ConduitITC TT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0" y="1524000"/>
            <a:ext cx="4646290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baseline="0" dirty="0">
                <a:solidFill>
                  <a:srgbClr val="B80028"/>
                </a:solidFill>
                <a:latin typeface="+mj-lt"/>
              </a:rPr>
              <a:t>Bruegel uses events and direct interactions with policy-makers to fulfil its mission to improve economic policy.</a:t>
            </a:r>
          </a:p>
          <a:p>
            <a:endParaRPr lang="fr-BE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91761" y="4330954"/>
            <a:ext cx="2427639" cy="1612646"/>
          </a:xfrm>
          <a:prstGeom prst="rect">
            <a:avLst/>
          </a:prstGeom>
        </p:spPr>
      </p:pic>
      <p:pic>
        <p:nvPicPr>
          <p:cNvPr id="14" name="Picture 13" descr="\\bruegel-nas\Bruegel\Bruegel photo archive\Events pictures\2013\Annual meeting\Photos\2013.09.09-Bruegel-Annual-Meeting_w-036.jpg"/>
          <p:cNvPicPr/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-1" r="2511"/>
          <a:stretch/>
        </p:blipFill>
        <p:spPr bwMode="auto">
          <a:xfrm>
            <a:off x="6248400" y="4343400"/>
            <a:ext cx="2427283" cy="15934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sp>
        <p:nvSpPr>
          <p:cNvPr id="15" name="TextBox 14"/>
          <p:cNvSpPr txBox="1"/>
          <p:nvPr/>
        </p:nvSpPr>
        <p:spPr>
          <a:xfrm flipH="1">
            <a:off x="6263881" y="6019800"/>
            <a:ext cx="2422919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Jean-Claude Trichet &amp; Enrico </a:t>
            </a:r>
            <a:r>
              <a:rPr lang="fr-BE" sz="900" b="1" baseline="0" dirty="0" err="1" smtClean="0">
                <a:solidFill>
                  <a:srgbClr val="60BBCE"/>
                </a:solidFill>
                <a:latin typeface="ConduitITC TT" pitchFamily="2" charset="0"/>
              </a:rPr>
              <a:t>Letta</a:t>
            </a:r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 (2013)</a:t>
            </a:r>
            <a:endParaRPr lang="en-US" sz="900" b="1" baseline="0" dirty="0">
              <a:solidFill>
                <a:srgbClr val="60BBCE"/>
              </a:solidFill>
              <a:latin typeface="ConduitITC TT" pitchFamily="2" charset="0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7" cstate="print">
            <a:grayscl/>
          </a:blip>
          <a:srcRect l="37595" t="45466" r="10662" b="3683"/>
          <a:stretch/>
        </p:blipFill>
        <p:spPr bwMode="auto">
          <a:xfrm>
            <a:off x="3359198" y="4343400"/>
            <a:ext cx="2432002" cy="159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 flipH="1">
            <a:off x="3124200" y="6019800"/>
            <a:ext cx="269090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Wolfgang Schaüble and Jean Pisani-Ferry (2011)</a:t>
            </a:r>
            <a:endParaRPr lang="en-US" sz="900" b="1" baseline="0" dirty="0">
              <a:solidFill>
                <a:srgbClr val="60BBCE"/>
              </a:solidFill>
              <a:latin typeface="ConduitITC T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2569" y="1295400"/>
            <a:ext cx="5688631" cy="1800200"/>
          </a:xfrm>
        </p:spPr>
        <p:txBody>
          <a:bodyPr/>
          <a:lstStyle/>
          <a:p>
            <a:pPr marL="0" indent="0">
              <a:buNone/>
            </a:pPr>
            <a:r>
              <a:rPr lang="en-US" sz="1600" b="1" dirty="0">
                <a:latin typeface="+mn-lt"/>
              </a:rPr>
              <a:t> </a:t>
            </a:r>
            <a:r>
              <a:rPr lang="en-US" sz="1600" b="1" dirty="0" smtClean="0">
                <a:latin typeface="+mn-lt"/>
              </a:rPr>
              <a:t>     </a:t>
            </a:r>
            <a:r>
              <a:rPr lang="en-GB" sz="1600" b="1" dirty="0" smtClean="0">
                <a:latin typeface="+mn-lt"/>
              </a:rPr>
              <a:t> Bruegel </a:t>
            </a:r>
            <a:r>
              <a:rPr lang="en-GB" sz="1600" b="1" dirty="0">
                <a:latin typeface="+mn-lt"/>
              </a:rPr>
              <a:t>gathers key </a:t>
            </a:r>
            <a:r>
              <a:rPr lang="en-GB" sz="1600" b="1" dirty="0" smtClean="0">
                <a:latin typeface="+mn-lt"/>
              </a:rPr>
              <a:t>decision-makers at </a:t>
            </a:r>
            <a:r>
              <a:rPr lang="en-GB" sz="1600" b="1" dirty="0">
                <a:latin typeface="+mn-lt"/>
              </a:rPr>
              <a:t>over 60 	</a:t>
            </a:r>
            <a:r>
              <a:rPr lang="en-GB" sz="1600" b="1" dirty="0" smtClean="0">
                <a:latin typeface="+mn-lt"/>
              </a:rPr>
              <a:t>events a year</a:t>
            </a:r>
            <a:endParaRPr lang="en-GB" sz="1000" b="1" dirty="0">
              <a:latin typeface="+mn-lt"/>
            </a:endParaRPr>
          </a:p>
          <a:p>
            <a:pPr lvl="0"/>
            <a:r>
              <a:rPr lang="en-GB" sz="1200" b="1" dirty="0" err="1" smtClean="0">
                <a:solidFill>
                  <a:schemeClr val="tx1"/>
                </a:solidFill>
                <a:latin typeface="+mn-lt"/>
              </a:rPr>
              <a:t>Bruegel’s</a:t>
            </a:r>
            <a:r>
              <a:rPr lang="en-GB" sz="1200" b="1" dirty="0" smtClean="0">
                <a:solidFill>
                  <a:schemeClr val="tx1"/>
                </a:solidFill>
                <a:latin typeface="+mn-lt"/>
              </a:rPr>
              <a:t> Annual Meeting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gathers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Members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and senior policy-makers and features keynote speeches and panel discussions with high-level guests–</a:t>
            </a:r>
            <a:r>
              <a:rPr lang="en-US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in 2013 the dinner speech was made by Enrico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Letta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and panellists included Charles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Goodhart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,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Martin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Hellwig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Gert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-Jan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Koopman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Ignazio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Angeloni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GB" sz="1200" dirty="0" err="1">
                <a:solidFill>
                  <a:schemeClr val="tx1"/>
                </a:solidFill>
                <a:latin typeface="+mn-lt"/>
              </a:rPr>
              <a:t>Jörg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Asmussen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, Alvaro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Nadal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, Paul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Sheard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 and Anne Ruth </a:t>
            </a:r>
            <a:r>
              <a:rPr lang="en-GB" sz="1200" dirty="0" err="1" smtClean="0">
                <a:solidFill>
                  <a:schemeClr val="tx1"/>
                </a:solidFill>
                <a:latin typeface="+mn-lt"/>
              </a:rPr>
              <a:t>Herkes</a:t>
            </a:r>
            <a:endParaRPr lang="en-GB" sz="1200" dirty="0" smtClean="0">
              <a:solidFill>
                <a:schemeClr val="tx1"/>
              </a:solidFill>
              <a:latin typeface="+mn-lt"/>
            </a:endParaRPr>
          </a:p>
          <a:p>
            <a:pPr lvl="0"/>
            <a:r>
              <a:rPr lang="en-GB" sz="1200" b="1" dirty="0" smtClean="0">
                <a:solidFill>
                  <a:schemeClr val="tx1"/>
                </a:solidFill>
                <a:latin typeface="+mn-lt"/>
              </a:rPr>
              <a:t>Bruegel </a:t>
            </a:r>
            <a:r>
              <a:rPr lang="en-GB" sz="1200" b="1" dirty="0">
                <a:solidFill>
                  <a:schemeClr val="tx1"/>
                </a:solidFill>
                <a:latin typeface="+mn-lt"/>
              </a:rPr>
              <a:t>Economic Club dinners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provide an informal forum for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20 to 25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high-level European policy-makers and senior representatives from the business world and academia</a:t>
            </a:r>
            <a:endParaRPr lang="fr-BE" sz="1200" dirty="0">
              <a:solidFill>
                <a:schemeClr val="tx1"/>
              </a:solidFill>
              <a:latin typeface="+mn-lt"/>
            </a:endParaRPr>
          </a:p>
          <a:p>
            <a:pPr lvl="0"/>
            <a:endParaRPr lang="fr-BE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>
                <a:latin typeface="+mn-lt"/>
              </a:rPr>
              <a:t>Bruegel’s</a:t>
            </a:r>
            <a:r>
              <a:rPr lang="en-GB" sz="2400" dirty="0">
                <a:latin typeface="+mn-lt"/>
              </a:rPr>
              <a:t> Output </a:t>
            </a:r>
            <a:r>
              <a:rPr lang="en-GB" sz="2400" dirty="0" smtClean="0">
                <a:latin typeface="+mn-lt"/>
              </a:rPr>
              <a:t>- Events</a:t>
            </a:r>
            <a:endParaRPr lang="fr-BE" sz="24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1" y="3200401"/>
            <a:ext cx="5562600" cy="3416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baseline="0" dirty="0" smtClean="0">
                <a:latin typeface="+mn-lt"/>
              </a:rPr>
              <a:t>Conferences </a:t>
            </a:r>
            <a:r>
              <a:rPr lang="en-US" sz="1200" baseline="0" dirty="0">
                <a:latin typeface="+mn-lt"/>
              </a:rPr>
              <a:t>take place in many G20 cities several times a year in collaboration with </a:t>
            </a:r>
            <a:r>
              <a:rPr lang="en-US" sz="1200" baseline="0" dirty="0" smtClean="0">
                <a:latin typeface="+mn-lt"/>
              </a:rPr>
              <a:t>European, US and Asian </a:t>
            </a:r>
            <a:r>
              <a:rPr lang="en-US" sz="1200" baseline="0" dirty="0">
                <a:latin typeface="+mn-lt"/>
              </a:rPr>
              <a:t>institutions – topics in 2013 included Japan and the UE in the global economy and the Single Resolution </a:t>
            </a:r>
            <a:r>
              <a:rPr lang="en-US" sz="1200" baseline="0" dirty="0" smtClean="0">
                <a:latin typeface="+mn-lt"/>
              </a:rPr>
              <a:t>Mechanism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baseline="0" dirty="0" smtClean="0">
                <a:latin typeface="+mn-lt"/>
              </a:rPr>
              <a:t>Workshops </a:t>
            </a:r>
            <a:r>
              <a:rPr lang="en-US" sz="1200" baseline="0" dirty="0">
                <a:latin typeface="+mn-lt"/>
              </a:rPr>
              <a:t>gather </a:t>
            </a:r>
            <a:r>
              <a:rPr lang="en-US" sz="1200" baseline="0" dirty="0" smtClean="0">
                <a:latin typeface="+mn-lt"/>
              </a:rPr>
              <a:t>high-level policymakers</a:t>
            </a:r>
            <a:r>
              <a:rPr lang="en-US" sz="1200" baseline="0" dirty="0">
                <a:latin typeface="+mn-lt"/>
              </a:rPr>
              <a:t>, experts and members to work closely together on issues such as new European macro-prudential instruments, the TTIP, banking crises, financial stability and state aid – in 2013 participants included </a:t>
            </a:r>
            <a:r>
              <a:rPr lang="en-US" sz="1200" baseline="0" dirty="0" smtClean="0">
                <a:latin typeface="+mn-lt"/>
              </a:rPr>
              <a:t>Joaquin </a:t>
            </a:r>
            <a:r>
              <a:rPr lang="en-US" sz="1200" baseline="0" dirty="0" err="1" smtClean="0">
                <a:latin typeface="+mn-lt"/>
              </a:rPr>
              <a:t>Almunia</a:t>
            </a:r>
            <a:r>
              <a:rPr lang="en-US" sz="1200" baseline="0" dirty="0" smtClean="0">
                <a:latin typeface="+mn-lt"/>
              </a:rPr>
              <a:t>, Peter </a:t>
            </a:r>
            <a:r>
              <a:rPr lang="en-US" sz="1200" baseline="0" dirty="0" err="1" smtClean="0">
                <a:latin typeface="+mn-lt"/>
              </a:rPr>
              <a:t>Praet</a:t>
            </a:r>
            <a:r>
              <a:rPr lang="en-US" sz="1200" baseline="0" dirty="0" smtClean="0">
                <a:latin typeface="+mn-lt"/>
              </a:rPr>
              <a:t> and Sony </a:t>
            </a:r>
            <a:r>
              <a:rPr lang="en-US" sz="1200" baseline="0" dirty="0" err="1" smtClean="0">
                <a:latin typeface="+mn-lt"/>
              </a:rPr>
              <a:t>Kapoor</a:t>
            </a:r>
            <a:endParaRPr lang="en-US" sz="1200" baseline="0" dirty="0" smtClean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aseline="0" dirty="0" smtClean="0">
                <a:latin typeface="+mn-lt"/>
              </a:rPr>
              <a:t>The </a:t>
            </a:r>
            <a:r>
              <a:rPr lang="en-GB" sz="1200" b="1" baseline="0" dirty="0" smtClean="0">
                <a:latin typeface="+mn-lt"/>
              </a:rPr>
              <a:t>Energy &amp; Climate Exchange series</a:t>
            </a:r>
            <a:r>
              <a:rPr lang="en-GB" sz="1200" baseline="0" dirty="0" smtClean="0">
                <a:latin typeface="+mn-lt"/>
              </a:rPr>
              <a:t> explores </a:t>
            </a:r>
            <a:r>
              <a:rPr lang="en-US" sz="1200" baseline="0" dirty="0" smtClean="0">
                <a:latin typeface="+mn-lt"/>
              </a:rPr>
              <a:t>topics </a:t>
            </a:r>
            <a:r>
              <a:rPr lang="en-US" sz="1200" baseline="0" dirty="0">
                <a:latin typeface="+mn-lt"/>
              </a:rPr>
              <a:t>such as post-election energy policy in </a:t>
            </a:r>
            <a:r>
              <a:rPr lang="en-US" sz="1200" baseline="0" dirty="0" smtClean="0">
                <a:latin typeface="+mn-lt"/>
              </a:rPr>
              <a:t>Germany, emission trading beyond </a:t>
            </a:r>
            <a:r>
              <a:rPr lang="en-US" sz="1200" baseline="0" dirty="0" err="1" smtClean="0">
                <a:latin typeface="+mn-lt"/>
              </a:rPr>
              <a:t>backloading</a:t>
            </a:r>
            <a:r>
              <a:rPr lang="en-US" sz="1200" baseline="0" dirty="0" smtClean="0">
                <a:latin typeface="+mn-lt"/>
              </a:rPr>
              <a:t> and </a:t>
            </a:r>
            <a:r>
              <a:rPr lang="en-US" sz="1200" baseline="0" dirty="0">
                <a:latin typeface="+mn-lt"/>
              </a:rPr>
              <a:t>developments in European energy </a:t>
            </a:r>
            <a:r>
              <a:rPr lang="en-US" sz="1200" baseline="0" dirty="0" smtClean="0">
                <a:latin typeface="+mn-lt"/>
              </a:rPr>
              <a:t>markets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="1" baseline="0" dirty="0" smtClean="0">
                <a:latin typeface="+mn-lt"/>
              </a:rPr>
              <a:t>Competition Policy Labs </a:t>
            </a:r>
            <a:r>
              <a:rPr lang="en-US" sz="1200" baseline="0" dirty="0">
                <a:latin typeface="+mn-lt"/>
              </a:rPr>
              <a:t>have in 2013 covered </a:t>
            </a:r>
            <a:r>
              <a:rPr lang="en-US" sz="1200" baseline="0" dirty="0" smtClean="0">
                <a:latin typeface="+mn-lt"/>
              </a:rPr>
              <a:t>topics </a:t>
            </a:r>
            <a:r>
              <a:rPr lang="en-US" sz="1200" baseline="0" dirty="0">
                <a:latin typeface="+mn-lt"/>
              </a:rPr>
              <a:t>including regulatory challenges in European telecoms, minority shareholding in merger control and new competition rules for technology transfer agreements </a:t>
            </a:r>
            <a:endParaRPr lang="en-US" sz="1200" baseline="0" dirty="0" smtClean="0">
              <a:latin typeface="+mn-lt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b="1" baseline="0" dirty="0" smtClean="0">
                <a:latin typeface="+mn-lt"/>
              </a:rPr>
              <a:t>Finance Focus Breakfasts </a:t>
            </a:r>
            <a:r>
              <a:rPr lang="en-US" sz="1200" baseline="0" dirty="0">
                <a:latin typeface="+mn-lt"/>
              </a:rPr>
              <a:t>are regular short discussions chaired by Bruegel </a:t>
            </a:r>
            <a:r>
              <a:rPr lang="en-US" sz="1200" baseline="0" dirty="0" smtClean="0">
                <a:latin typeface="+mn-lt"/>
              </a:rPr>
              <a:t>fellow Nicolas </a:t>
            </a:r>
            <a:r>
              <a:rPr lang="en-US" sz="1200" baseline="0" dirty="0" err="1" smtClean="0">
                <a:latin typeface="+mn-lt"/>
              </a:rPr>
              <a:t>Véron</a:t>
            </a:r>
            <a:r>
              <a:rPr lang="en-US" sz="1200" baseline="0" dirty="0" smtClean="0">
                <a:latin typeface="+mn-lt"/>
              </a:rPr>
              <a:t> – </a:t>
            </a:r>
            <a:r>
              <a:rPr lang="en-US" sz="1200" baseline="0" dirty="0">
                <a:latin typeface="+mn-lt"/>
              </a:rPr>
              <a:t>recent topics have included bond market development and the transformation of China’s financial system, unleashing investment in innovative firms in Europe and the EU debate about audit </a:t>
            </a:r>
            <a:r>
              <a:rPr lang="en-US" sz="1200" baseline="0" dirty="0" smtClean="0">
                <a:latin typeface="+mn-lt"/>
              </a:rPr>
              <a:t>reform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6322263" y="2971800"/>
            <a:ext cx="2427282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fr-BE" sz="900" b="1" baseline="0" dirty="0" smtClean="0">
                <a:solidFill>
                  <a:srgbClr val="60BBCE"/>
                </a:solidFill>
                <a:latin typeface="ConduitITC TT" pitchFamily="2" charset="0"/>
              </a:rPr>
              <a:t>Pierre Moscovici (2012)</a:t>
            </a:r>
            <a:endParaRPr lang="en-US" sz="900" b="1" baseline="0" dirty="0">
              <a:solidFill>
                <a:srgbClr val="60BBCE"/>
              </a:solidFill>
              <a:latin typeface="ConduitITC TT" pitchFamily="2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917"/>
          <a:stretch/>
        </p:blipFill>
        <p:spPr>
          <a:xfrm>
            <a:off x="6321906" y="1371600"/>
            <a:ext cx="2427639" cy="1600462"/>
          </a:xfrm>
          <a:prstGeom prst="rect">
            <a:avLst/>
          </a:prstGeom>
        </p:spPr>
      </p:pic>
      <p:pic>
        <p:nvPicPr>
          <p:cNvPr id="17" name="Picture 3" descr="\\bruegel-nas\Bruegel\Bruegel photo archive\Events pictures\2013\Annual meeting\Photos\2013.09.09-Bruegel-Annual-Meeting_w-08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329" t="4952" r="5728" b="6149"/>
          <a:stretch/>
        </p:blipFill>
        <p:spPr bwMode="auto">
          <a:xfrm>
            <a:off x="381000" y="3429000"/>
            <a:ext cx="2944223" cy="295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81000" y="6372036"/>
            <a:ext cx="2944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baseline="0" dirty="0" err="1" smtClean="0">
                <a:solidFill>
                  <a:srgbClr val="60BBCE"/>
                </a:solidFill>
                <a:latin typeface="ConduitITC TT" panose="00000300000000000000" pitchFamily="2" charset="0"/>
              </a:rPr>
              <a:t>Guntram</a:t>
            </a:r>
            <a:r>
              <a:rPr lang="en-US" sz="900" b="1" baseline="0" dirty="0" smtClean="0">
                <a:solidFill>
                  <a:srgbClr val="60BBCE"/>
                </a:solidFill>
                <a:latin typeface="ConduitITC TT" panose="00000300000000000000" pitchFamily="2" charset="0"/>
              </a:rPr>
              <a:t> Wolff, Martin </a:t>
            </a:r>
            <a:r>
              <a:rPr lang="en-US" sz="900" b="1" baseline="0" dirty="0" err="1" smtClean="0">
                <a:solidFill>
                  <a:srgbClr val="60BBCE"/>
                </a:solidFill>
                <a:latin typeface="ConduitITC TT" panose="00000300000000000000" pitchFamily="2" charset="0"/>
              </a:rPr>
              <a:t>Hellwig</a:t>
            </a:r>
            <a:r>
              <a:rPr lang="en-US" sz="900" b="1" baseline="0" dirty="0" smtClean="0">
                <a:solidFill>
                  <a:srgbClr val="60BBCE"/>
                </a:solidFill>
                <a:latin typeface="ConduitITC TT" panose="00000300000000000000" pitchFamily="2" charset="0"/>
              </a:rPr>
              <a:t>, Nicolas Veron , </a:t>
            </a:r>
            <a:r>
              <a:rPr lang="en-US" sz="900" b="1" baseline="0" dirty="0">
                <a:solidFill>
                  <a:srgbClr val="60BBCE"/>
                </a:solidFill>
                <a:latin typeface="ConduitITC TT" panose="00000300000000000000" pitchFamily="2" charset="0"/>
              </a:rPr>
              <a:t>Philippe </a:t>
            </a:r>
            <a:r>
              <a:rPr lang="en-US" sz="900" b="1" baseline="0" dirty="0" err="1" smtClean="0">
                <a:solidFill>
                  <a:srgbClr val="60BBCE"/>
                </a:solidFill>
                <a:latin typeface="ConduitITC TT" panose="00000300000000000000" pitchFamily="2" charset="0"/>
              </a:rPr>
              <a:t>Lespinard</a:t>
            </a:r>
            <a:r>
              <a:rPr lang="en-US" sz="900" b="1" baseline="0" dirty="0" smtClean="0">
                <a:solidFill>
                  <a:srgbClr val="60BBCE"/>
                </a:solidFill>
                <a:latin typeface="ConduitITC TT" panose="00000300000000000000" pitchFamily="2" charset="0"/>
              </a:rPr>
              <a:t>, </a:t>
            </a:r>
            <a:r>
              <a:rPr lang="en-US" sz="900" b="1" baseline="0" dirty="0" err="1">
                <a:solidFill>
                  <a:srgbClr val="60BBCE"/>
                </a:solidFill>
                <a:latin typeface="ConduitITC TT" panose="00000300000000000000" pitchFamily="2" charset="0"/>
              </a:rPr>
              <a:t>Ignazio</a:t>
            </a:r>
            <a:r>
              <a:rPr lang="en-US" sz="900" b="1" baseline="0" dirty="0">
                <a:solidFill>
                  <a:srgbClr val="60BBCE"/>
                </a:solidFill>
                <a:latin typeface="ConduitITC TT" panose="00000300000000000000" pitchFamily="2" charset="0"/>
              </a:rPr>
              <a:t> </a:t>
            </a:r>
            <a:r>
              <a:rPr lang="en-US" sz="900" b="1" baseline="0" dirty="0" err="1" smtClean="0">
                <a:solidFill>
                  <a:srgbClr val="60BBCE"/>
                </a:solidFill>
                <a:latin typeface="ConduitITC TT" panose="00000300000000000000" pitchFamily="2" charset="0"/>
              </a:rPr>
              <a:t>Angeloni</a:t>
            </a:r>
            <a:r>
              <a:rPr lang="en-US" sz="900" b="1" baseline="0" dirty="0" smtClean="0">
                <a:solidFill>
                  <a:srgbClr val="60BBCE"/>
                </a:solidFill>
                <a:latin typeface="ConduitITC TT" panose="00000300000000000000" pitchFamily="2" charset="0"/>
              </a:rPr>
              <a:t>, Matthias </a:t>
            </a:r>
            <a:r>
              <a:rPr lang="en-US" sz="900" b="1" baseline="0" dirty="0" err="1" smtClean="0">
                <a:solidFill>
                  <a:srgbClr val="60BBCE"/>
                </a:solidFill>
                <a:latin typeface="ConduitITC TT" panose="00000300000000000000" pitchFamily="2" charset="0"/>
              </a:rPr>
              <a:t>Güldner</a:t>
            </a:r>
            <a:r>
              <a:rPr lang="en-US" sz="900" b="1" baseline="0" dirty="0">
                <a:solidFill>
                  <a:srgbClr val="60BBCE"/>
                </a:solidFill>
                <a:latin typeface="ConduitITC TT" panose="00000300000000000000" pitchFamily="2" charset="0"/>
              </a:rPr>
              <a:t> </a:t>
            </a:r>
            <a:r>
              <a:rPr lang="en-US" sz="900" b="1" baseline="0" dirty="0" smtClean="0">
                <a:solidFill>
                  <a:srgbClr val="60BBCE"/>
                </a:solidFill>
                <a:latin typeface="ConduitITC TT" panose="00000300000000000000" pitchFamily="2" charset="0"/>
              </a:rPr>
              <a:t>(2013)</a:t>
            </a:r>
            <a:endParaRPr lang="en-US" sz="900" b="1" baseline="0" dirty="0">
              <a:solidFill>
                <a:srgbClr val="60BBCE"/>
              </a:solidFill>
              <a:latin typeface="ConduitITC T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1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uegel ppt updated">
  <a:themeElements>
    <a:clrScheme name="Bruegel housestyle">
      <a:dk1>
        <a:srgbClr val="000000"/>
      </a:dk1>
      <a:lt1>
        <a:srgbClr val="FFFFFF"/>
      </a:lt1>
      <a:dk2>
        <a:srgbClr val="A21636"/>
      </a:dk2>
      <a:lt2>
        <a:srgbClr val="60BBCE"/>
      </a:lt2>
      <a:accent1>
        <a:srgbClr val="A21636"/>
      </a:accent1>
      <a:accent2>
        <a:srgbClr val="60BBCE"/>
      </a:accent2>
      <a:accent3>
        <a:srgbClr val="30368B"/>
      </a:accent3>
      <a:accent4>
        <a:srgbClr val="89B440"/>
      </a:accent4>
      <a:accent5>
        <a:srgbClr val="DA8E33"/>
      </a:accent5>
      <a:accent6>
        <a:srgbClr val="C5235B"/>
      </a:accent6>
      <a:hlink>
        <a:srgbClr val="60BBCE"/>
      </a:hlink>
      <a:folHlink>
        <a:srgbClr val="A21636"/>
      </a:folHlink>
    </a:clrScheme>
    <a:fontScheme name="Bruegel external">
      <a:majorFont>
        <a:latin typeface="ConduitITC TT"/>
        <a:ea typeface=""/>
        <a:cs typeface=""/>
      </a:majorFont>
      <a:minorFont>
        <a:latin typeface="ConduitITC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19488</TotalTime>
  <Words>2509</Words>
  <Application>Microsoft Macintosh PowerPoint</Application>
  <PresentationFormat>On-screen Show (4:3)</PresentationFormat>
  <Paragraphs>272</Paragraphs>
  <Slides>13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Bruegel ppt updated</vt:lpstr>
      <vt:lpstr>Slide 1</vt:lpstr>
      <vt:lpstr>About Bruegel</vt:lpstr>
      <vt:lpstr>Bruegel’s Structure</vt:lpstr>
      <vt:lpstr>Bruegel’s People</vt:lpstr>
      <vt:lpstr>Bruegel’s Research</vt:lpstr>
      <vt:lpstr> Bruegel’s Research – focus on the Asia-Europe Program</vt:lpstr>
      <vt:lpstr>Bruegel’s Output - Publications</vt:lpstr>
      <vt:lpstr>Bruegel’s Output - Direct contributions to the policy sphere </vt:lpstr>
      <vt:lpstr>Bruegel’s Output - Events</vt:lpstr>
      <vt:lpstr>Bruegel’s Output – Communicating effectively</vt:lpstr>
      <vt:lpstr>Slide 11</vt:lpstr>
      <vt:lpstr>Bruegel’s Finances</vt:lpstr>
      <vt:lpstr>Slide 13</vt:lpstr>
    </vt:vector>
  </TitlesOfParts>
  <Company>Jean-Yves Verdu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Jean-Yves Verdu</dc:creator>
  <cp:lastModifiedBy>Fadwa Kingsbury</cp:lastModifiedBy>
  <cp:revision>1755</cp:revision>
  <cp:lastPrinted>2013-10-14T16:01:55Z</cp:lastPrinted>
  <dcterms:created xsi:type="dcterms:W3CDTF">2013-12-22T18:36:39Z</dcterms:created>
  <dcterms:modified xsi:type="dcterms:W3CDTF">2013-12-24T16:36:28Z</dcterms:modified>
</cp:coreProperties>
</file>