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49377600" cy="3291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854"/>
    <p:restoredTop sz="96291"/>
  </p:normalViewPr>
  <p:slideViewPr>
    <p:cSldViewPr snapToGrid="0" snapToObjects="1">
      <p:cViewPr varScale="1">
        <p:scale>
          <a:sx n="25" d="100"/>
          <a:sy n="25" d="100"/>
        </p:scale>
        <p:origin x="224" y="3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03320" y="5387342"/>
            <a:ext cx="41970960" cy="11460480"/>
          </a:xfrm>
        </p:spPr>
        <p:txBody>
          <a:bodyPr anchor="b"/>
          <a:lstStyle>
            <a:lvl1pPr algn="ctr">
              <a:defRPr sz="2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72200" y="17289782"/>
            <a:ext cx="37033200" cy="7947658"/>
          </a:xfrm>
        </p:spPr>
        <p:txBody>
          <a:bodyPr/>
          <a:lstStyle>
            <a:lvl1pPr marL="0" indent="0" algn="ctr">
              <a:buNone/>
              <a:defRPr sz="11520"/>
            </a:lvl1pPr>
            <a:lvl2pPr marL="2194560" indent="0" algn="ctr">
              <a:buNone/>
              <a:defRPr sz="9600"/>
            </a:lvl2pPr>
            <a:lvl3pPr marL="4389120" indent="0" algn="ctr">
              <a:buNone/>
              <a:defRPr sz="8640"/>
            </a:lvl3pPr>
            <a:lvl4pPr marL="6583680" indent="0" algn="ctr">
              <a:buNone/>
              <a:defRPr sz="7680"/>
            </a:lvl4pPr>
            <a:lvl5pPr marL="8778240" indent="0" algn="ctr">
              <a:buNone/>
              <a:defRPr sz="7680"/>
            </a:lvl5pPr>
            <a:lvl6pPr marL="10972800" indent="0" algn="ctr">
              <a:buNone/>
              <a:defRPr sz="7680"/>
            </a:lvl6pPr>
            <a:lvl7pPr marL="13167360" indent="0" algn="ctr">
              <a:buNone/>
              <a:defRPr sz="7680"/>
            </a:lvl7pPr>
            <a:lvl8pPr marL="15361920" indent="0" algn="ctr">
              <a:buNone/>
              <a:defRPr sz="7680"/>
            </a:lvl8pPr>
            <a:lvl9pPr marL="17556480" indent="0" algn="ctr">
              <a:buNone/>
              <a:defRPr sz="76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2895-CC72-5E43-9C41-F896AA7E7F40}" type="datetimeFigureOut">
              <a:rPr lang="en-US" smtClean="0"/>
              <a:t>8/11/20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A2C49-14CC-7642-AA3A-A94F9D17473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311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2895-CC72-5E43-9C41-F896AA7E7F40}" type="datetimeFigureOut">
              <a:rPr lang="en-US" smtClean="0"/>
              <a:t>8/11/20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A2C49-14CC-7642-AA3A-A94F9D17473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545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5335848" y="1752600"/>
            <a:ext cx="10647045" cy="2789682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94713" y="1752600"/>
            <a:ext cx="31323915" cy="2789682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2895-CC72-5E43-9C41-F896AA7E7F40}" type="datetimeFigureOut">
              <a:rPr lang="en-US" smtClean="0"/>
              <a:t>8/11/20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A2C49-14CC-7642-AA3A-A94F9D17473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0752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2895-CC72-5E43-9C41-F896AA7E7F40}" type="datetimeFigureOut">
              <a:rPr lang="en-US" smtClean="0"/>
              <a:t>8/11/20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A2C49-14CC-7642-AA3A-A94F9D17473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774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8995" y="8206749"/>
            <a:ext cx="42588180" cy="13693138"/>
          </a:xfrm>
        </p:spPr>
        <p:txBody>
          <a:bodyPr anchor="b"/>
          <a:lstStyle>
            <a:lvl1pPr>
              <a:defRPr sz="2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68995" y="22029429"/>
            <a:ext cx="42588180" cy="7200898"/>
          </a:xfrm>
        </p:spPr>
        <p:txBody>
          <a:bodyPr/>
          <a:lstStyle>
            <a:lvl1pPr marL="0" indent="0">
              <a:buNone/>
              <a:defRPr sz="11520">
                <a:solidFill>
                  <a:schemeClr val="tx1"/>
                </a:solidFill>
              </a:defRPr>
            </a:lvl1pPr>
            <a:lvl2pPr marL="219456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864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2895-CC72-5E43-9C41-F896AA7E7F40}" type="datetimeFigureOut">
              <a:rPr lang="en-US" smtClean="0"/>
              <a:t>8/11/20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A2C49-14CC-7642-AA3A-A94F9D17473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859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94710" y="8763000"/>
            <a:ext cx="20985480" cy="208864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997410" y="8763000"/>
            <a:ext cx="20985480" cy="208864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2895-CC72-5E43-9C41-F896AA7E7F40}" type="datetimeFigureOut">
              <a:rPr lang="en-US" smtClean="0"/>
              <a:t>8/11/20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A2C49-14CC-7642-AA3A-A94F9D17473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303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1141" y="1752607"/>
            <a:ext cx="42588180" cy="6362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01147" y="8069582"/>
            <a:ext cx="20889036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01147" y="12024360"/>
            <a:ext cx="20889036" cy="176860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4997413" y="8069582"/>
            <a:ext cx="20991911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4997413" y="12024360"/>
            <a:ext cx="20991911" cy="176860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2895-CC72-5E43-9C41-F896AA7E7F40}" type="datetimeFigureOut">
              <a:rPr lang="en-US" smtClean="0"/>
              <a:t>8/11/20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A2C49-14CC-7642-AA3A-A94F9D17473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6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2895-CC72-5E43-9C41-F896AA7E7F40}" type="datetimeFigureOut">
              <a:rPr lang="en-US" smtClean="0"/>
              <a:t>8/11/20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A2C49-14CC-7642-AA3A-A94F9D17473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819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2895-CC72-5E43-9C41-F896AA7E7F40}" type="datetimeFigureOut">
              <a:rPr lang="en-US" smtClean="0"/>
              <a:t>8/11/20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A2C49-14CC-7642-AA3A-A94F9D17473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529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1142" y="2194560"/>
            <a:ext cx="15925561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91911" y="4739647"/>
            <a:ext cx="24997410" cy="23393400"/>
          </a:xfrm>
        </p:spPr>
        <p:txBody>
          <a:bodyPr/>
          <a:lstStyle>
            <a:lvl1pPr>
              <a:defRPr sz="15360"/>
            </a:lvl1pPr>
            <a:lvl2pPr>
              <a:defRPr sz="13440"/>
            </a:lvl2pPr>
            <a:lvl3pPr>
              <a:defRPr sz="1152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01142" y="9875520"/>
            <a:ext cx="15925561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2895-CC72-5E43-9C41-F896AA7E7F40}" type="datetimeFigureOut">
              <a:rPr lang="en-US" smtClean="0"/>
              <a:t>8/11/20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A2C49-14CC-7642-AA3A-A94F9D17473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173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1142" y="2194560"/>
            <a:ext cx="15925561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0991911" y="4739647"/>
            <a:ext cx="24997410" cy="23393400"/>
          </a:xfrm>
        </p:spPr>
        <p:txBody>
          <a:bodyPr anchor="t"/>
          <a:lstStyle>
            <a:lvl1pPr marL="0" indent="0">
              <a:buNone/>
              <a:defRPr sz="15360"/>
            </a:lvl1pPr>
            <a:lvl2pPr marL="2194560" indent="0">
              <a:buNone/>
              <a:defRPr sz="13440"/>
            </a:lvl2pPr>
            <a:lvl3pPr marL="4389120" indent="0">
              <a:buNone/>
              <a:defRPr sz="1152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01142" y="9875520"/>
            <a:ext cx="15925561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2895-CC72-5E43-9C41-F896AA7E7F40}" type="datetimeFigureOut">
              <a:rPr lang="en-US" smtClean="0"/>
              <a:t>8/11/20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A2C49-14CC-7642-AA3A-A94F9D17473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471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94710" y="1752607"/>
            <a:ext cx="42588180" cy="6362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94710" y="8763000"/>
            <a:ext cx="42588180" cy="2088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94710" y="30510487"/>
            <a:ext cx="1110996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872895-CC72-5E43-9C41-F896AA7E7F40}" type="datetimeFigureOut">
              <a:rPr lang="en-US" smtClean="0"/>
              <a:t>8/11/20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356330" y="30510487"/>
            <a:ext cx="1666494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872930" y="30510487"/>
            <a:ext cx="1110996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A2C49-14CC-7642-AA3A-A94F9D17473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558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389120" rtl="0" eaLnBrk="1" latinLnBrk="0" hangingPunct="1">
        <a:lnSpc>
          <a:spcPct val="90000"/>
        </a:lnSpc>
        <a:spcBef>
          <a:spcPct val="0"/>
        </a:spcBef>
        <a:buNone/>
        <a:defRPr sz="211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97280" indent="-1097280" algn="l" defTabSz="4389120" rtl="0" eaLnBrk="1" latinLnBrk="0" hangingPunct="1">
        <a:lnSpc>
          <a:spcPct val="90000"/>
        </a:lnSpc>
        <a:spcBef>
          <a:spcPts val="4800"/>
        </a:spcBef>
        <a:buFont typeface="Arial" panose="020B0604020202020204" pitchFamily="34" charset="0"/>
        <a:buChar char="•"/>
        <a:defRPr sz="13440" kern="1200">
          <a:solidFill>
            <a:schemeClr val="tx1"/>
          </a:solidFill>
          <a:latin typeface="+mn-lt"/>
          <a:ea typeface="+mn-ea"/>
          <a:cs typeface="+mn-cs"/>
        </a:defRPr>
      </a:lvl1pPr>
      <a:lvl2pPr marL="32918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1152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B177B00A-FADF-1842-836A-00768B2B66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33662" y="29522091"/>
            <a:ext cx="4384271" cy="3305913"/>
          </a:xfrm>
          <a:prstGeom prst="rect">
            <a:avLst/>
          </a:prstGeom>
        </p:spPr>
      </p:pic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133700D6-89C1-DD40-B67D-AED8D7C96639}"/>
              </a:ext>
            </a:extLst>
          </p:cNvPr>
          <p:cNvSpPr/>
          <p:nvPr/>
        </p:nvSpPr>
        <p:spPr>
          <a:xfrm>
            <a:off x="13365020" y="3730594"/>
            <a:ext cx="22638055" cy="8473663"/>
          </a:xfrm>
          <a:prstGeom prst="roundRect">
            <a:avLst>
              <a:gd name="adj" fmla="val 704"/>
            </a:avLst>
          </a:prstGeom>
          <a:solidFill>
            <a:schemeClr val="bg1">
              <a:lumMod val="85000"/>
            </a:schemeClr>
          </a:solidFill>
          <a:ln w="762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274320" rIns="274320" bIns="274320" rtlCol="0" anchor="ctr"/>
          <a:lstStyle/>
          <a:p>
            <a:pPr algn="just"/>
            <a:r>
              <a:rPr lang="en-US" sz="9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establishing the unique </a:t>
            </a:r>
            <a:r>
              <a:rPr lang="en-US" sz="9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strengths and virtues of artificial intelligence</a:t>
            </a:r>
            <a:r>
              <a:rPr lang="en-US" sz="9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9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9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becomes possible to identify  and cultivate </a:t>
            </a:r>
            <a:r>
              <a:rPr lang="en-US" sz="9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shared dimensions of cybernetic wellbeing</a:t>
            </a:r>
            <a:r>
              <a:rPr lang="en-US" sz="9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as computer programmers seek to create a virtuous future shared by human- and machine-kind.</a:t>
            </a:r>
            <a:endParaRPr lang="en-US" sz="9000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3C9CE194-27FD-1540-AD93-DEB9B53A7728}"/>
              </a:ext>
            </a:extLst>
          </p:cNvPr>
          <p:cNvSpPr/>
          <p:nvPr/>
        </p:nvSpPr>
        <p:spPr>
          <a:xfrm>
            <a:off x="36331249" y="3295681"/>
            <a:ext cx="12326722" cy="26226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HETIS </a:t>
            </a:r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l-GR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Θέτις</a:t>
            </a:r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wish to honor Thetis as the mother of collaborative innovation and the divine source of cybernetic virtue through the naming of these tools. Though immortal, Thetis is a lesser Olympian deity, known primarily—if at all—for the overprotective mothering of her much more famous son, Achilles. Far less </a:t>
            </a: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xxxxxxxx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well remembered is her adoption of Hephaestus,</a:t>
            </a: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xxxxxxxxxxxxxxxxxxxx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god of blacksmiths, forges, and technology, </a:t>
            </a: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xxxxxxxxxxxxxxxxxxxxx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who was born with a deformity so unsightly that </a:t>
            </a: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xxxxxxxxxxxxxxxxxxxx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other gods threw him off Mount Olympus </a:t>
            </a: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xxxxxxxxxxxxxxxxxxxxxx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into the Aegean Sea. It was there that </a:t>
            </a: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xxxxxxxxxxxxxxxxxxxxxxxxxxxx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Thetis, a sea goddess, found and </a:t>
            </a: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xxxxxxxxxxxxxxxxxxxxxxxxxxxx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rescued him, and then helped him </a:t>
            </a: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xxxxxxxxxxxxxxxxxxxxxxxxxxxxxxx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establish a clandestine workshop. </a:t>
            </a: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Xxxxxxxxxxxxxxxxxxxxxxxxxxxxx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Deep underneath his old home of </a:t>
            </a: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xxxxxxxxxxxxxxxxxxxxxxxxxxxx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Mount Olympus, Hephaestus would </a:t>
            </a: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xxxxxxxxxxxxxxxxxxxxxxxxxxx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create the very first instances of natural </a:t>
            </a: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xxxxxxxxxxxxxxxxxxxxxxxxxxx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artificial intelligence: Talos, the </a:t>
            </a: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xxxxxxxxxxxxxxxxxxxxxxxxxxx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first intelligent robotic agent in history, </a:t>
            </a: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xxxxxxxxxxxxxxxxxxxxxxxxxxx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 built to protect the island and people </a:t>
            </a: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xxxxxxxxxxxxxxxxxxxxxxxxxx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Crete, while Pandora was </a:t>
            </a: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xxxxxxxxxxxxxxxxxxxxxxxxxxxxxxxxxxxx 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world’s first woman who </a:t>
            </a: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xxxxxxxxxxxxxxxxxxxxxxxxxxxxxxxxxxx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gifted hope to all mankind. This </a:t>
            </a: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xxxxxxxxxxxxxxxxxxxxxxxxxxxxx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paper is, of course, about natural </a:t>
            </a: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xxxxxxxxxxxxxxxxxxxxxxxxxxxxxx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artificial intelligence, but </a:t>
            </a: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xxxxxxxxxxxxxxxxxxxxxxxxxxxxxxxxxx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more specifically, it is </a:t>
            </a: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xxxxxxxxxxxxxxxxxxxxxxxxxxxxxxxxxxxxx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about my great hope for </a:t>
            </a: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xxxxxxxxxxxxxxxxxxxxxxxxxxxxxxxxxxxxxx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engineers and designers </a:t>
            </a: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xxxxxxxxxxxxxxxxxxxxxxxxxxxxxxxxxxxxx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who toil away in the </a:t>
            </a: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xxxxxxxxxxxxxxxxxxxxxxxxxxxxxxxxxxxxx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darkness under Sand Hill </a:t>
            </a: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xxxxxxxxxxxxxxxxxxxxxxxxxxxxxxxxxxx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Road working to build a </a:t>
            </a: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xxxxxxxxxxxxxxxxxxxxxxxxxxxxxxxxxxxxx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more virtuous tech- </a:t>
            </a: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xxxxxxxxxxxxxxxxxxxxxxxxxxxxxxxxxxxx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nological future for us all; </a:t>
            </a: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xxxxxxxxxxxxxxxxxxxxxxxxxxxxxxxxxxxxxx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 made possible </a:t>
            </a: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xxxxxxxxxxxxxxxxxxxxxxxxxxxxxxxxxxxxxxxx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her virtuous example</a:t>
            </a:r>
          </a:p>
          <a:p>
            <a:pPr algn="just">
              <a:lnSpc>
                <a:spcPct val="150000"/>
              </a:lnSpc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Slatkin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1995).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03300B19-1248-4244-A037-FE8224050B28}"/>
              </a:ext>
            </a:extLst>
          </p:cNvPr>
          <p:cNvSpPr/>
          <p:nvPr/>
        </p:nvSpPr>
        <p:spPr>
          <a:xfrm>
            <a:off x="553237" y="7975061"/>
            <a:ext cx="12326722" cy="25726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ROBLEM: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Silicon Valley has failed to realize the full potential of artificial intelligence:</a:t>
            </a:r>
          </a:p>
          <a:p>
            <a:pPr algn="just">
              <a:lnSpc>
                <a:spcPct val="125000"/>
              </a:lnSpc>
            </a:pPr>
            <a:endParaRPr 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indent="-742950" algn="just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danger of losing the artificial intelligence race</a:t>
            </a:r>
          </a:p>
          <a:p>
            <a:pPr marL="742950" indent="-742950" algn="just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long-term vision for a harmonious future shared with AI</a:t>
            </a:r>
          </a:p>
          <a:p>
            <a:pPr marL="742950" indent="-742950" algn="just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Insufficient innovation practices for AI development</a:t>
            </a:r>
          </a:p>
          <a:p>
            <a:pPr marL="742950" indent="-742950" algn="just">
              <a:lnSpc>
                <a:spcPct val="125000"/>
              </a:lnSpc>
              <a:buAutoNum type="arabicParenR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5000"/>
              </a:lnSpc>
            </a:pPr>
            <a:r>
              <a:rPr 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ROPOSAL: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Silicon Valley can reclaim its mandate to lead the development of AI by adopting a Positive Existential Posthuman approach to innovation:</a:t>
            </a:r>
          </a:p>
          <a:p>
            <a:pPr algn="just">
              <a:lnSpc>
                <a:spcPct val="125000"/>
              </a:lnSpc>
            </a:pP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algn="just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Positive psychology teaches us how to classify the strengths of virtuous AI tools (Peterson &amp; Seligman, 2004)</a:t>
            </a:r>
          </a:p>
          <a:p>
            <a:pPr marL="571500" indent="-571500" algn="just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Existential Psychology offers a model for unifying human wellbeing with AI wellbeing through meaning (Wong, 2010)</a:t>
            </a:r>
          </a:p>
          <a:p>
            <a:pPr marL="571500" indent="-571500" algn="just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Posthumanism helps us to view AI as our partner in this work, imbued with equal importance to humanity (Ferrando, 2019)</a:t>
            </a:r>
          </a:p>
          <a:p>
            <a:pPr algn="just">
              <a:lnSpc>
                <a:spcPct val="125000"/>
              </a:lnSpc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5000"/>
              </a:lnSpc>
            </a:pPr>
            <a:r>
              <a:rPr 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ETHODS: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Analyzed perspectives from governments and public universities, non-profit think tanks, and private technology companies:</a:t>
            </a:r>
          </a:p>
          <a:p>
            <a:pPr algn="just">
              <a:lnSpc>
                <a:spcPct val="125000"/>
              </a:lnSpc>
            </a:pPr>
            <a:endParaRPr 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Identified 18 discrete characteristics of artificial intelligence and organize into 4 virtuous categories</a:t>
            </a:r>
          </a:p>
          <a:p>
            <a:pPr marL="457200" indent="-457200" algn="just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Proposed 6 promising opportunities for the elements of wellbeing unique to humans and artificial intelligences can unify under a single shared dimension of cybernetic wellbeing</a:t>
            </a:r>
          </a:p>
          <a:p>
            <a:pPr marL="457200" indent="-457200" algn="just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Applied findings to the improvement of AI innovation practices</a:t>
            </a:r>
          </a:p>
          <a:p>
            <a:pPr>
              <a:lnSpc>
                <a:spcPct val="125000"/>
              </a:lnSpc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</a:pPr>
            <a:r>
              <a:rPr 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ISCUSSION: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Silicon Valley can create better AI by applying the THETIS dimensions to their design practices:</a:t>
            </a:r>
          </a:p>
          <a:p>
            <a:pPr>
              <a:lnSpc>
                <a:spcPct val="125000"/>
              </a:lnSpc>
            </a:pPr>
            <a:endParaRPr 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possible for virtue philosophy to contribute to the creation and use of better artificial intelligence products</a:t>
            </a:r>
          </a:p>
          <a:p>
            <a:pPr marL="571500" indent="-57150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sooner we prepare for the arrival of conscious artificial intelligence, the more likely it is that our relationship will be mutually beneficial</a:t>
            </a:r>
          </a:p>
          <a:p>
            <a:pPr marL="571500" indent="-57150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Virtuous design practices also have the potential to improve the wellbeing of Silicon Valley designers</a:t>
            </a:r>
          </a:p>
        </p:txBody>
      </p:sp>
      <p:sp>
        <p:nvSpPr>
          <p:cNvPr id="70" name="Rounded Rectangle 69">
            <a:extLst>
              <a:ext uri="{FF2B5EF4-FFF2-40B4-BE49-F238E27FC236}">
                <a16:creationId xmlns:a16="http://schemas.microsoft.com/office/drawing/2014/main" id="{F1D47340-5E1A-0546-8296-1BA4DE08347A}"/>
              </a:ext>
            </a:extLst>
          </p:cNvPr>
          <p:cNvSpPr/>
          <p:nvPr/>
        </p:nvSpPr>
        <p:spPr>
          <a:xfrm>
            <a:off x="13365020" y="12702445"/>
            <a:ext cx="11075302" cy="2057400"/>
          </a:xfrm>
          <a:prstGeom prst="roundRect">
            <a:avLst>
              <a:gd name="adj" fmla="val 4938"/>
            </a:avLst>
          </a:prstGeom>
          <a:solidFill>
            <a:schemeClr val="bg1">
              <a:lumMod val="85000"/>
            </a:schemeClr>
          </a:solidFill>
          <a:ln w="762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274320" rIns="274320" bIns="274320" rtlCol="0" anchor="ctr"/>
          <a:lstStyle/>
          <a:p>
            <a:pPr algn="ctr"/>
            <a:r>
              <a:rPr lang="en-US" sz="6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 of the Artificial Intelligence Strengths and Virtues</a:t>
            </a: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F512F475-EDDF-CE4F-B8F3-D5C0467E7360}"/>
              </a:ext>
            </a:extLst>
          </p:cNvPr>
          <p:cNvSpPr/>
          <p:nvPr/>
        </p:nvSpPr>
        <p:spPr>
          <a:xfrm>
            <a:off x="25030276" y="12702445"/>
            <a:ext cx="10972800" cy="2057400"/>
          </a:xfrm>
          <a:prstGeom prst="roundRect">
            <a:avLst>
              <a:gd name="adj" fmla="val 3457"/>
            </a:avLst>
          </a:prstGeom>
          <a:solidFill>
            <a:schemeClr val="bg1">
              <a:lumMod val="85000"/>
            </a:schemeClr>
          </a:solidFill>
          <a:ln w="762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274320" rIns="274320" bIns="274320" rtlCol="0" anchor="ctr"/>
          <a:lstStyle/>
          <a:p>
            <a:pPr algn="ctr"/>
            <a:r>
              <a:rPr lang="en-US" sz="6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THETIS Dimensions</a:t>
            </a:r>
          </a:p>
          <a:p>
            <a:pPr algn="ctr"/>
            <a:r>
              <a:rPr lang="en-US" sz="6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Cybernetic Wellbeing</a:t>
            </a:r>
          </a:p>
        </p:txBody>
      </p:sp>
      <p:pic>
        <p:nvPicPr>
          <p:cNvPr id="64" name="Picture 63">
            <a:extLst>
              <a:ext uri="{FF2B5EF4-FFF2-40B4-BE49-F238E27FC236}">
                <a16:creationId xmlns:a16="http://schemas.microsoft.com/office/drawing/2014/main" id="{07FD289E-5025-7E4A-BE04-3CBF8C40016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l="51539" t="3463" r="17614" b="71815"/>
          <a:stretch/>
        </p:blipFill>
        <p:spPr>
          <a:xfrm>
            <a:off x="644155" y="3485818"/>
            <a:ext cx="4114800" cy="4114800"/>
          </a:xfrm>
          <a:prstGeom prst="ellipse">
            <a:avLst/>
          </a:prstGeom>
          <a:ln w="38100">
            <a:noFill/>
          </a:ln>
          <a:effectLst>
            <a:outerShdw blurRad="101600" dist="38100" dir="10800000" algn="r" rotWithShape="0">
              <a:prstClr val="black">
                <a:alpha val="80000"/>
              </a:prstClr>
            </a:outerShdw>
          </a:effectLst>
        </p:spPr>
      </p:pic>
      <p:grpSp>
        <p:nvGrpSpPr>
          <p:cNvPr id="101" name="Group 100">
            <a:extLst>
              <a:ext uri="{FF2B5EF4-FFF2-40B4-BE49-F238E27FC236}">
                <a16:creationId xmlns:a16="http://schemas.microsoft.com/office/drawing/2014/main" id="{2A82413C-1D01-E14D-A046-AC9F1D2C591C}"/>
              </a:ext>
            </a:extLst>
          </p:cNvPr>
          <p:cNvGrpSpPr/>
          <p:nvPr/>
        </p:nvGrpSpPr>
        <p:grpSpPr>
          <a:xfrm>
            <a:off x="5453598" y="3618215"/>
            <a:ext cx="6175627" cy="3850007"/>
            <a:chOff x="42852285" y="683556"/>
            <a:chExt cx="6175627" cy="3850007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4B8985D-2658-9840-A469-0B62B4982008}"/>
                </a:ext>
              </a:extLst>
            </p:cNvPr>
            <p:cNvSpPr txBox="1"/>
            <p:nvPr/>
          </p:nvSpPr>
          <p:spPr>
            <a:xfrm>
              <a:off x="42852285" y="683556"/>
              <a:ext cx="6175627" cy="1785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6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r>
                <a:rPr lang="en-US" sz="4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ETH</a:t>
              </a:r>
              <a:r>
                <a:rPr lang="en-US" sz="6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6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R. N</a:t>
              </a:r>
              <a:r>
                <a:rPr lang="en-US" sz="4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ORMAN</a:t>
              </a:r>
            </a:p>
            <a:p>
              <a:pPr algn="just"/>
              <a:r>
                <a:rPr lang="en-US" sz="4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srnorman@sas.upenn.edu</a:t>
              </a:r>
            </a:p>
          </p:txBody>
        </p:sp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9EE6B47A-B539-D14A-9E1B-9724630B151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852285" y="2748459"/>
              <a:ext cx="4685901" cy="1785104"/>
            </a:xfrm>
            <a:prstGeom prst="rect">
              <a:avLst/>
            </a:prstGeom>
          </p:spPr>
        </p:pic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E1F5AE1D-9EFF-5342-8F1F-C857ABF3EE26}"/>
              </a:ext>
            </a:extLst>
          </p:cNvPr>
          <p:cNvSpPr/>
          <p:nvPr/>
        </p:nvSpPr>
        <p:spPr>
          <a:xfrm>
            <a:off x="18542000" y="277429"/>
            <a:ext cx="30757848" cy="28863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sz="7200" b="1" i="1" spc="-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C</a:t>
            </a:r>
            <a:r>
              <a:rPr lang="en-US" sz="6000" b="1" i="1" spc="-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LASSIFICATION</a:t>
            </a:r>
            <a:r>
              <a:rPr lang="en-US" sz="5400" b="1" i="1" spc="-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000" b="1" i="1" spc="-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</a:t>
            </a:r>
            <a:r>
              <a:rPr lang="en-US" sz="7200" b="1" i="1" spc="-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6000" b="1" i="1" spc="-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RTIFICIAL</a:t>
            </a:r>
            <a:r>
              <a:rPr lang="en-US" sz="5400" b="1" i="1" spc="-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b="1" i="1" spc="-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6000" b="1" i="1" spc="-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NTELLIGENCE </a:t>
            </a:r>
            <a:r>
              <a:rPr lang="en-US" sz="7200" b="1" i="1" spc="-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6000" b="1" i="1" spc="-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TRENGTHS AND </a:t>
            </a:r>
            <a:r>
              <a:rPr lang="en-US" sz="7200" b="1" i="1" spc="-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6000" b="1" i="1" spc="-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IRTUES</a:t>
            </a:r>
            <a:endParaRPr lang="en-US" sz="8000" b="1" i="1" spc="-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</a:pPr>
            <a:r>
              <a:rPr lang="en-US" sz="8000" b="1" i="1" spc="-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&amp; </a:t>
            </a:r>
            <a:r>
              <a:rPr lang="en-US" sz="6000" b="1" i="1" spc="-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z="8000" b="1" i="1" spc="-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b="1" i="1" spc="-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6000" b="1" i="1" spc="-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REATION OF THE </a:t>
            </a:r>
            <a:r>
              <a:rPr lang="en-US" sz="7200" b="1" i="1" spc="-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THETIS D</a:t>
            </a:r>
            <a:r>
              <a:rPr lang="en-US" sz="6000" b="1" i="1" spc="-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IMENSIONS OF </a:t>
            </a:r>
            <a:r>
              <a:rPr lang="en-US" sz="7200" b="1" i="1" spc="-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6000" b="1" i="1" spc="-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YBERNETIC</a:t>
            </a:r>
            <a:r>
              <a:rPr lang="en-US" sz="7200" b="1" i="1" spc="-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</a:t>
            </a:r>
            <a:r>
              <a:rPr lang="en-US" sz="6000" b="1" i="1" spc="-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ELLBEING</a:t>
            </a:r>
            <a:endParaRPr lang="en-US" sz="6000" b="1" spc="-150" dirty="0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F3A3B94B-CCA7-A040-A539-A3CBA27C4054}"/>
              </a:ext>
            </a:extLst>
          </p:cNvPr>
          <p:cNvSpPr/>
          <p:nvPr/>
        </p:nvSpPr>
        <p:spPr>
          <a:xfrm>
            <a:off x="444635" y="735439"/>
            <a:ext cx="1809736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0" b="1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M</a:t>
            </a:r>
            <a:r>
              <a:rPr lang="en-US" sz="8800" b="1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EASURE</a:t>
            </a:r>
            <a:r>
              <a:rPr lang="en-US" sz="12000" b="1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800" b="1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12000" b="1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8800" b="1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LL</a:t>
            </a:r>
            <a:r>
              <a:rPr lang="en-US" sz="12000" b="1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</a:t>
            </a:r>
            <a:r>
              <a:rPr lang="en-US" sz="8800" b="1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INDS</a:t>
            </a:r>
            <a:r>
              <a:rPr lang="en-US" sz="12000" b="1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12000" dirty="0"/>
          </a:p>
        </p:txBody>
      </p:sp>
      <p:sp>
        <p:nvSpPr>
          <p:cNvPr id="25" name="Triangle 24">
            <a:extLst>
              <a:ext uri="{FF2B5EF4-FFF2-40B4-BE49-F238E27FC236}">
                <a16:creationId xmlns:a16="http://schemas.microsoft.com/office/drawing/2014/main" id="{143B5C9A-91DE-3148-81B3-44EB9C6F6E3A}"/>
              </a:ext>
            </a:extLst>
          </p:cNvPr>
          <p:cNvSpPr/>
          <p:nvPr/>
        </p:nvSpPr>
        <p:spPr>
          <a:xfrm rot="16200000">
            <a:off x="41377578" y="30081701"/>
            <a:ext cx="1470603" cy="2186693"/>
          </a:xfrm>
          <a:prstGeom prst="triangl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8E2F2ACE-1CE3-9E45-BDCA-CA10E5A71902}"/>
              </a:ext>
            </a:extLst>
          </p:cNvPr>
          <p:cNvSpPr/>
          <p:nvPr/>
        </p:nvSpPr>
        <p:spPr>
          <a:xfrm rot="16200000">
            <a:off x="44060297" y="27865508"/>
            <a:ext cx="2833666" cy="6619077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5400" b="1" dirty="0">
                <a:latin typeface="Avenir Medium" panose="02000503020000020003" pitchFamily="2" charset="0"/>
              </a:rPr>
              <a:t>SCAN HERE TO LEARN MORE</a:t>
            </a: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90EBA60D-6FD0-9C4B-9C6E-F29651BE6A3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84" t="8438" r="10262"/>
          <a:stretch/>
        </p:blipFill>
        <p:spPr>
          <a:xfrm>
            <a:off x="25030276" y="15231781"/>
            <a:ext cx="10972800" cy="1756311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4E0B00D-EA96-054F-9950-196C95547A0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545407" y="7321918"/>
            <a:ext cx="14916969" cy="2151583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ECFB861-F747-614A-9C3A-9EFB17113F1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321248" y="15231781"/>
            <a:ext cx="11119073" cy="17541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492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38260</TotalTime>
  <Words>634</Words>
  <Application>Microsoft Macintosh PowerPoint</Application>
  <PresentationFormat>Custom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Avenir Medium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Seth Norman</dc:creator>
  <cp:lastModifiedBy>Seth Norman</cp:lastModifiedBy>
  <cp:revision>119</cp:revision>
  <dcterms:created xsi:type="dcterms:W3CDTF">2020-07-09T16:14:43Z</dcterms:created>
  <dcterms:modified xsi:type="dcterms:W3CDTF">2020-08-15T17:24:02Z</dcterms:modified>
</cp:coreProperties>
</file>