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  <p:sldMasterId id="214748366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80" r:id="rId9"/>
    <p:sldId id="281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003A63"/>
    <a:srgbClr val="BA9765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3030" autoAdjust="0"/>
    <p:restoredTop sz="94628" autoAdjust="0"/>
  </p:normalViewPr>
  <p:slideViewPr>
    <p:cSldViewPr>
      <p:cViewPr varScale="1">
        <p:scale>
          <a:sx n="99" d="100"/>
          <a:sy n="99" d="100"/>
        </p:scale>
        <p:origin x="-608" y="-96"/>
      </p:cViewPr>
      <p:guideLst>
        <p:guide orient="horz" pos="216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29290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22425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38707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85631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04278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4676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53338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98939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75215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6930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8807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348906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58985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11505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25261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55701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93487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17124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91854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3554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049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58572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99820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pPr/>
              <a:t>11/24/13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3792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2311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7372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negie.ru/" TargetMode="External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4.xml"/><Relationship Id="rId3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gimo.ru/" TargetMode="External"/><Relationship Id="rId4" Type="http://schemas.openxmlformats.org/officeDocument/2006/relationships/image" Target="../media/image14.png"/><Relationship Id="rId5" Type="http://schemas.openxmlformats.org/officeDocument/2006/relationships/hyperlink" Target="NULL" TargetMode="External"/><Relationship Id="rId6" Type="http://schemas.openxmlformats.org/officeDocument/2006/relationships/image" Target="../media/image15.jpeg"/><Relationship Id="rId7" Type="http://schemas.openxmlformats.org/officeDocument/2006/relationships/image" Target="../media/image16.jpeg"/><Relationship Id="rId8" Type="http://schemas.openxmlformats.org/officeDocument/2006/relationships/image" Target="../media/image17.jpe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oleObject" Target="../embeddings/oleObject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2508" y="2895600"/>
            <a:ext cx="8125691" cy="2698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Moscow Center</a:t>
            </a:r>
          </a:p>
          <a:p>
            <a:endParaRPr lang="en-US" sz="5400" b="1" baseline="-25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400" b="1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 Debate Impact</a:t>
            </a:r>
          </a:p>
          <a:p>
            <a:endParaRPr lang="en-US" sz="6600" b="1" baseline="-25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baseline="-25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4201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Publications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184400"/>
            <a:ext cx="6019800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record 37 “major genre” publications in FY’12: books, reports, Working 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Papers, </a:t>
            </a: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and Briefings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In FY’12 we produced over a dozen books </a:t>
            </a:r>
            <a:r>
              <a:rPr lang="en-US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all authored and/or edited by our scholars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In Russian, English, and occasionally in other languages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Books on most topical issues: Russia’s relations with the West, Russia’s development, Islam and Islamism, Euro-Atlantic security and nonproliferation, and Asia-Pacific cooperation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381000" y="5800436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ru-RU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texts of all our books/reports since 1998 are freely available on our website, </a:t>
            </a:r>
            <a:r>
              <a:rPr lang="en-US" altLang="ru-RU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Carnegie.ru</a:t>
            </a:r>
            <a:endParaRPr lang="en-US" altLang="ru-RU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553199" y="2209800"/>
            <a:ext cx="1926611" cy="3234294"/>
          </a:xfrm>
          <a:prstGeom prst="rect">
            <a:avLst/>
          </a:prstGeom>
          <a:noFill/>
          <a:ln w="57150" cmpd="thinThick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4180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Recent Publications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2393" y="1752600"/>
            <a:ext cx="59436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Unconditional Peace: The 21</a:t>
            </a:r>
            <a:r>
              <a:rPr lang="en-U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Century Euro-Atlantic as a Security Community, by Dmitri Trenin (in Russian)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Missile Defense: Confrontation and Cooperation, (Russian eds. Alexei Arbatov, Vladimir Dvorkin;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ed. Natalia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Bubnova)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Central Asia and Russia’s Expectations,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by Alexey Malashenko (in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Russian and English)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Post-Imperium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: a Eurasian Story, by Dmitri Trenin (in Russian and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English)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Russia-2020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eds. Nikolay Petrov and Maria Lipman (in Russian and English)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World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Their Hands: Ideas From the Next Generation, by Carnegie Moscow Center’s interns and visiting scholars, ed. Natalia Bubnova (in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English)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Years Without the Berlin Wall, ed. Natalia Bubnova (in Russian and English)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Resetting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U.S.–Russian Nuclear Relations, eds. Alexei Arbatov, Vladimir Dvorkin, and Natalia Bubnova (in Russian and English; English ed. Natalia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Bubnova)</a:t>
            </a:r>
          </a:p>
        </p:txBody>
      </p:sp>
      <p:sp>
        <p:nvSpPr>
          <p:cNvPr id="2" name="Rectangle 1"/>
          <p:cNvSpPr/>
          <p:nvPr/>
        </p:nvSpPr>
        <p:spPr>
          <a:xfrm>
            <a:off x="361507" y="6253508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ru-RU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Summer or </a:t>
            </a:r>
            <a:r>
              <a:rPr lang="en-US" altLang="ru-RU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winter, it is hot in Moscow!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133600"/>
            <a:ext cx="2174598" cy="3182937"/>
          </a:xfrm>
          <a:prstGeom prst="rect">
            <a:avLst/>
          </a:prstGeom>
          <a:noFill/>
          <a:ln w="57150" cmpd="thinThick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4180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Reports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912" y="1752600"/>
            <a:ext cx="5943600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Russia’s Military Reform: Current Situation and Prospects, by Alexei Arbatov and Vladimir Dvorkin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Strengths and Weaknesses of Pakistan, by Vladimir Moskalenko and Petr Topychkanov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Crisis: Russia and the West in the Time of Troubles, by Lilia Shevtsova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Russian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Awakening, by Dmitri Trenin, Maria Lipman, Alexey Malashenko, Nikolay Petrov, and Lilia Shevtsova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Russia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XXI: The Logic of Suicide and Rebirth, by Lila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Shevtsova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Russia’s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Pacific Future: Solving the South Kuril Islands Dispute to Secure Russia's Pacific Future and Improve Japan’s Position vis-à-vis Asia, by Dmitri Trenin and Yuval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Weber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 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21st Century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Myth</a:t>
            </a:r>
            <a:r>
              <a:rPr lang="en-US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Authoritarian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Modernization in Russia and China, by Bobo Lo and Lilia Shevtsova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514600"/>
            <a:ext cx="2103469" cy="3024187"/>
          </a:xfrm>
          <a:prstGeom prst="rect">
            <a:avLst/>
          </a:prstGeom>
          <a:noFill/>
          <a:ln w="57150" cmpd="thinThick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388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Book and report series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848936"/>
            <a:ext cx="672686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4400">
              <a:spcBef>
                <a:spcPts val="600"/>
              </a:spcBef>
              <a:spcAft>
                <a:spcPts val="600"/>
              </a:spcAft>
            </a:pPr>
            <a:r>
              <a:rPr lang="en-US" altLang="ru-RU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Book </a:t>
            </a:r>
            <a:r>
              <a:rPr lang="en-US" altLang="ru-RU" sz="1300" b="1" dirty="0">
                <a:latin typeface="Arial" panose="020B0604020202020204" pitchFamily="34" charset="0"/>
                <a:cs typeface="Arial" panose="020B0604020202020204" pitchFamily="34" charset="0"/>
              </a:rPr>
              <a:t>series Religion in Eurasia, </a:t>
            </a:r>
            <a:r>
              <a:rPr lang="en-US" altLang="ru-RU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eds</a:t>
            </a:r>
            <a:r>
              <a:rPr lang="en-US" altLang="ru-RU" sz="1300" b="1" dirty="0">
                <a:latin typeface="Arial" panose="020B0604020202020204" pitchFamily="34" charset="0"/>
                <a:cs typeface="Arial" panose="020B0604020202020204" pitchFamily="34" charset="0"/>
              </a:rPr>
              <a:t>. Alexey Malashenko and Sergei Filatov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Religion and Globalization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Religion and Conflict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Twenty Years of Religious Freedom in Russia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Russian Orthodox Church Under the New Patriarch</a:t>
            </a:r>
          </a:p>
          <a:p>
            <a:pPr marL="284400" indent="-284400">
              <a:spcBef>
                <a:spcPts val="600"/>
              </a:spcBef>
            </a:pPr>
            <a:endParaRPr lang="en-US" alt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4400">
              <a:spcBef>
                <a:spcPts val="600"/>
              </a:spcBef>
            </a:pPr>
            <a:r>
              <a:rPr lang="en-US" altLang="ru-RU" sz="1300" b="1" dirty="0">
                <a:latin typeface="Arial" panose="020B0604020202020204" pitchFamily="34" charset="0"/>
                <a:cs typeface="Arial" panose="020B0604020202020204" pitchFamily="34" charset="0"/>
              </a:rPr>
              <a:t>Report Series on Russia-China </a:t>
            </a:r>
            <a:r>
              <a:rPr lang="en-US" altLang="ru-RU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 </a:t>
            </a:r>
          </a:p>
          <a:p>
            <a:pPr marL="284400" indent="-284400">
              <a:spcBef>
                <a:spcPts val="600"/>
              </a:spcBef>
              <a:spcAft>
                <a:spcPts val="600"/>
              </a:spcAft>
            </a:pPr>
            <a:r>
              <a:rPr lang="en-US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(together with the Centre for European Reform in London)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Russia</a:t>
            </a: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, China and the Geopolitics of Energy in Central Asia, by </a:t>
            </a:r>
            <a:r>
              <a:rPr lang="en-US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Alexandros </a:t>
            </a: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Petersen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True Partners? How Russia and China </a:t>
            </a:r>
            <a:r>
              <a:rPr lang="en-US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ach </a:t>
            </a: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ther</a:t>
            </a: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, by Dmitri Trenin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Russia, China and Global Governance, by Charles Grant</a:t>
            </a:r>
          </a:p>
          <a:p>
            <a:pPr marL="284400" indent="-284400">
              <a:spcBef>
                <a:spcPts val="600"/>
              </a:spcBef>
            </a:pPr>
            <a:endParaRPr lang="en-US" alt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4400">
              <a:spcBef>
                <a:spcPts val="600"/>
              </a:spcBef>
              <a:spcAft>
                <a:spcPts val="600"/>
              </a:spcAft>
            </a:pPr>
            <a:r>
              <a:rPr lang="en-US" altLang="ru-RU" sz="1300" b="1" dirty="0">
                <a:latin typeface="Arial" panose="020B0604020202020204" pitchFamily="34" charset="0"/>
                <a:cs typeface="Arial" panose="020B0604020202020204" pitchFamily="34" charset="0"/>
              </a:rPr>
              <a:t>Report series View from Russia 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Afghanistan: a View from the North, by Dmitri Trenin and Alexey Malashenko 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Iran, a View from Moscow, by Dmitri Trenin and Alexey Malashenko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The Arctic: a View from Moscow, by Dmitri Trenin and Pavel K. Baev </a:t>
            </a:r>
          </a:p>
        </p:txBody>
      </p:sp>
      <p:pic>
        <p:nvPicPr>
          <p:cNvPr id="6" name="Picture 8" descr="iran_view_mosc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955466" y="2590800"/>
            <a:ext cx="1965095" cy="2806426"/>
          </a:xfrm>
          <a:prstGeom prst="rect">
            <a:avLst/>
          </a:prstGeom>
          <a:noFill/>
          <a:ln w="57150" cmpd="thinThick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388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Translations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752600"/>
            <a:ext cx="82296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publish Russian translations of select Carnegie </a:t>
            </a:r>
            <a:r>
              <a:rPr lang="en-US" sz="135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Endowment publications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Silver Bullet? Asking the Right Questions About Conventional Prompt Global Strike, by James Acton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Georgia’s 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Choices: Charting a Future for Georgia in Uncertain Times, report by Thomas de </a:t>
            </a: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Waal</a:t>
            </a:r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Indispensable Institutions: The Obama-Medvedev Commission and Five Decades of U.S.-Russian Dialogue, </a:t>
            </a: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Matthew Rojansky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Russia’s Neglected Energy Reserve, by John Millhone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Reading Khamenei, by Karim Sadjadpour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Central Asia’s Second </a:t>
            </a: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Chance, 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by Martha </a:t>
            </a: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Olcott</a:t>
            </a:r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135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Carnegie </a:t>
            </a: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Endowment publishes translations of our select books/reports in DC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Russia-2020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, eds. Nikolay Petrov and Maria Lipman (in Russian and English)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Lonely 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Power. Why Russia Has Not Become the West and Why the West Is Difficult for Russia, by Lilia Shevtsova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Outer Space: Weapons, Diplomacy and Security, eds. Alexei Arbatov and Vladimir </a:t>
            </a: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Dvorkin</a:t>
            </a:r>
          </a:p>
          <a:p>
            <a:pPr>
              <a:defRPr/>
            </a:pP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Carnegie </a:t>
            </a: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Endowment/Carnegie Global Offices publish our experts’ publications written in </a:t>
            </a:r>
            <a:r>
              <a:rPr lang="en-US" sz="135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Post-Imperium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: Russia and Its Neighbors, by Dmitri Trenin </a:t>
            </a:r>
            <a:endParaRPr lang="en-US" sz="135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or Decay. Russia’s Dilemma and the West’s Response, by Lilia Shevtsova &amp; Andrew Wood</a:t>
            </a:r>
          </a:p>
        </p:txBody>
      </p:sp>
      <p:sp>
        <p:nvSpPr>
          <p:cNvPr id="2" name="Rectangle 1"/>
          <p:cNvSpPr/>
          <p:nvPr/>
        </p:nvSpPr>
        <p:spPr>
          <a:xfrm>
            <a:off x="415834" y="5943600"/>
            <a:ext cx="7848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sz="14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books have been published in the United States, China, Poland, Latvia, Saudi Arabia, Syria, Great Britain, Germany, Italy, Japan, Canada, among others</a:t>
            </a:r>
            <a:r>
              <a:rPr lang="en-US" altLang="ru-RU" sz="14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388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199"/>
            <a:ext cx="634245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Carnegie Papers, Briefings, and </a:t>
            </a:r>
          </a:p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Moscow Center Newsletter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1828800"/>
            <a:ext cx="6853505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Carnegie Papers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provide ready access to timely research on the domestic and foreign policies of Russia and neighboring countries</a:t>
            </a:r>
          </a:p>
          <a:p>
            <a:pPr>
              <a:spcAft>
                <a:spcPts val="600"/>
              </a:spcAft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Briefings and Policy Outlooks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offer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analysis and practical policy recommendations for Russian foreign and domestic policies, economic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policy,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and security</a:t>
            </a:r>
          </a:p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Moscow Center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Newsletter</a:t>
            </a:r>
            <a:r>
              <a:rPr lang="en-US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a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bilingual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monthly electronic bulletin presenting news tied in with the Carnegie events and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publications</a:t>
            </a:r>
          </a:p>
          <a:p>
            <a:endParaRPr lang="en-US" sz="1400" dirty="0">
              <a:latin typeface="Arial" pitchFamily="34" charset="0"/>
              <a:cs typeface="Arial" pitchFamily="34" charset="0"/>
            </a:endParaRPr>
          </a:p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Recent issues of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the Carnegie Papers 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Mythical Alliance: Russia’s Syria Policy, by Dmitri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Trenin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Russia and the Arab Spring, by Alexei Malashenko (in Russian &amp; English)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Great Strategic Triangle,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by Alexei Arbatov and Vladimir Dvorkin (in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Russian)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Nuclear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Weapons and Strategic Security in South Asia, by Peter Topychkanov (in English)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“Green” Economy, by Boris Porfyriev (in Russian and English) 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/>
            </a:r>
            <a:br>
              <a:rPr lang="en-US" sz="1400" dirty="0">
                <a:latin typeface="Arial" pitchFamily="34" charset="0"/>
                <a:cs typeface="Arial" pitchFamily="34" charset="0"/>
              </a:rPr>
            </a:br>
            <a:endParaRPr lang="en-US" sz="1400" dirty="0">
              <a:latin typeface="Arial" pitchFamily="34" charset="0"/>
              <a:cs typeface="Arial" pitchFamily="34" charset="0"/>
            </a:endParaRPr>
          </a:p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Most recent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Briefings: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North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Caucasus: Russia’s Internal Abroad? by Alexey Malashenko (in Russian &amp;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English)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Series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of briefings on Central Asian countries: Turkmenistan, Kazakhstan, Uzbekistan, Kyrgyzstan, Tajikistan, by Alexey Malashenko (in Russian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&amp; English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070879" y="2590800"/>
            <a:ext cx="1852217" cy="2438400"/>
          </a:xfrm>
          <a:prstGeom prst="rect">
            <a:avLst/>
          </a:prstGeom>
          <a:noFill/>
          <a:ln w="57150" cmpd="thinThick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388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 </a:t>
            </a:r>
            <a:r>
              <a:rPr lang="en-US" sz="29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et</a:t>
            </a:r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Contra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177" y="1981200"/>
            <a:ext cx="6477000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Leading </a:t>
            </a: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political journal, published for 15 years, recognized as country’s best periodical with expert analysis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Over 4000 subscribers in 100 cities in Russia and abroad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Analysis of Russia’s domestic and foreign policy, economics and international relations, social trends, socio-political institutions, and the media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Conflicting view points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Seminars around most issues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Full texts, in Russian, on the website </a:t>
            </a:r>
            <a:r>
              <a:rPr lang="en-US" altLang="ru-RU" sz="1600" dirty="0" smtClean="0">
                <a:solidFill>
                  <a:srgbClr val="003A63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www.carnegie.ru</a:t>
            </a:r>
            <a:r>
              <a:rPr lang="en-US" altLang="ru-RU" sz="1600" dirty="0" smtClean="0">
                <a:solidFill>
                  <a:srgbClr val="003A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summaries in English; redesigned electronic version </a:t>
            </a:r>
          </a:p>
          <a:p>
            <a:pPr marL="285750" indent="-285750">
              <a:spcBef>
                <a:spcPts val="600"/>
              </a:spcBef>
              <a:spcAft>
                <a:spcPct val="30000"/>
              </a:spcAft>
              <a:buFont typeface="Arial" panose="020B0604020202020204" pitchFamily="34" charset="0"/>
              <a:buChar char="•"/>
            </a:pP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English translations of select issues including “The Power of Oil &amp; the Power of Gas,” and “Two Crises: Consequences &amp; Outlook”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03079959"/>
              </p:ext>
            </p:extLst>
          </p:nvPr>
        </p:nvGraphicFramePr>
        <p:xfrm>
          <a:off x="7162800" y="1983538"/>
          <a:ext cx="1447800" cy="3807662"/>
        </p:xfrm>
        <a:graphic>
          <a:graphicData uri="http://schemas.openxmlformats.org/presentationml/2006/ole">
            <p:oleObj spid="_x0000_s1054" r:id="rId4" imgW="2114845" imgH="5563377" progId="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76200" y="6019800"/>
            <a:ext cx="8015177" cy="56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spcBef>
                <a:spcPct val="0"/>
              </a:spcBef>
            </a:pPr>
            <a:r>
              <a:rPr lang="en-US" altLang="ru-RU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</a:t>
            </a:r>
            <a:r>
              <a:rPr lang="en-US" altLang="ru-RU" sz="1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 on the Center’s </a:t>
            </a:r>
            <a:r>
              <a:rPr lang="en-US" altLang="ru-RU" sz="1600" b="1" i="1" dirty="0" smtClean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15th </a:t>
            </a:r>
            <a:r>
              <a:rPr lang="en-US" altLang="ru-RU" sz="1600" b="1" i="1" dirty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anniversary </a:t>
            </a:r>
            <a:r>
              <a:rPr lang="en-US" altLang="ru-RU" sz="1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ru-RU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for the New Presidency” </a:t>
            </a:r>
          </a:p>
          <a:p>
            <a:pPr algn="ctr">
              <a:lnSpc>
                <a:spcPct val="75000"/>
              </a:lnSpc>
              <a:spcBef>
                <a:spcPct val="40000"/>
              </a:spcBef>
            </a:pPr>
            <a:r>
              <a:rPr lang="en-US" altLang="ru-RU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Subscriptions to the redesigned electronic version </a:t>
            </a:r>
            <a:r>
              <a:rPr lang="en-US" altLang="ru-RU" sz="1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Carnegie.ru</a:t>
            </a:r>
            <a:endParaRPr lang="en-US" altLang="ru-RU" sz="1600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388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9353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Promotion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508" y="1752600"/>
            <a:ext cx="494429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40000"/>
              </a:spcBef>
              <a:buFont typeface="Arial" panose="020B0604020202020204" pitchFamily="34" charset="0"/>
              <a:buChar char="•"/>
            </a:pPr>
            <a:r>
              <a:rPr lang="en-US" alt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altLang="ru-RU" sz="1700" dirty="0">
                <a:latin typeface="Arial" panose="020B0604020202020204" pitchFamily="34" charset="0"/>
                <a:cs typeface="Arial" panose="020B0604020202020204" pitchFamily="34" charset="0"/>
              </a:rPr>
              <a:t>print-runs to 3000-4000</a:t>
            </a:r>
          </a:p>
          <a:p>
            <a:pPr marL="285750" indent="-285750">
              <a:spcBef>
                <a:spcPct val="40000"/>
              </a:spcBef>
              <a:buFont typeface="Arial" panose="020B0604020202020204" pitchFamily="34" charset="0"/>
              <a:buChar char="•"/>
            </a:pPr>
            <a:r>
              <a:rPr lang="en-US" altLang="ru-RU" sz="1700" dirty="0">
                <a:latin typeface="Arial" panose="020B0604020202020204" pitchFamily="34" charset="0"/>
                <a:cs typeface="Arial" panose="020B0604020202020204" pitchFamily="34" charset="0"/>
              </a:rPr>
              <a:t>Better advertising: </a:t>
            </a:r>
            <a:r>
              <a:rPr lang="en-US" alt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bookstores</a:t>
            </a:r>
            <a:r>
              <a:rPr lang="en-US" altLang="ru-RU" sz="1700" dirty="0">
                <a:latin typeface="Arial" panose="020B0604020202020204" pitchFamily="34" charset="0"/>
                <a:cs typeface="Arial" panose="020B0604020202020204" pitchFamily="34" charset="0"/>
              </a:rPr>
              <a:t>, catalogs, internet, book fairs, </a:t>
            </a:r>
            <a:r>
              <a:rPr lang="en-US" alt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meetings </a:t>
            </a:r>
            <a:r>
              <a:rPr lang="en-US" altLang="ru-RU" sz="17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alt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readers</a:t>
            </a:r>
            <a:endParaRPr lang="en-US" alt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40000"/>
              </a:spcBef>
              <a:buFont typeface="Arial" panose="020B0604020202020204" pitchFamily="34" charset="0"/>
              <a:buChar char="•"/>
            </a:pPr>
            <a:r>
              <a:rPr lang="en-US" altLang="ru-RU" sz="1700" dirty="0">
                <a:latin typeface="Arial" panose="020B0604020202020204" pitchFamily="34" charset="0"/>
                <a:cs typeface="Arial" panose="020B0604020202020204" pitchFamily="34" charset="0"/>
              </a:rPr>
              <a:t>Free distribution to major universities, libraries, research centers, and state institutions</a:t>
            </a:r>
          </a:p>
          <a:p>
            <a:pPr marL="285750" indent="-285750">
              <a:spcBef>
                <a:spcPct val="40000"/>
              </a:spcBef>
              <a:buFont typeface="Arial" panose="020B0604020202020204" pitchFamily="34" charset="0"/>
              <a:buChar char="•"/>
            </a:pPr>
            <a:r>
              <a:rPr lang="en-US" altLang="ru-RU" sz="1700" dirty="0">
                <a:latin typeface="Arial" panose="020B0604020202020204" pitchFamily="34" charset="0"/>
                <a:cs typeface="Arial" panose="020B0604020202020204" pitchFamily="34" charset="0"/>
              </a:rPr>
              <a:t>Creation of targeted lists for distribution of each book distributed in Russia, Ukraine, Kazakhstan, U.S., China, and others</a:t>
            </a:r>
            <a:endParaRPr lang="en-US" altLang="ru-RU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40000"/>
              </a:spcBef>
              <a:buFont typeface="Arial" panose="020B0604020202020204" pitchFamily="34" charset="0"/>
              <a:buChar char="•"/>
            </a:pPr>
            <a:r>
              <a:rPr lang="en-US" altLang="ru-RU" sz="1700" dirty="0">
                <a:latin typeface="Arial" panose="020B0604020202020204" pitchFamily="34" charset="0"/>
                <a:cs typeface="Arial" panose="020B0604020202020204" pitchFamily="34" charset="0"/>
              </a:rPr>
              <a:t>Non/fiction Book Exhibition – Russia’s leading annual event for intellectual literature is one of our main yearly venues for book </a:t>
            </a:r>
            <a:r>
              <a:rPr lang="en-US" alt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promotion</a:t>
            </a:r>
          </a:p>
          <a:p>
            <a:pPr marL="285750" indent="-285750">
              <a:spcBef>
                <a:spcPct val="400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Promotion through Facebook and Twitter</a:t>
            </a:r>
            <a:endParaRPr lang="en-US" sz="1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412508" y="2362200"/>
            <a:ext cx="3392839" cy="2546498"/>
          </a:xfrm>
          <a:prstGeom prst="rect">
            <a:avLst/>
          </a:prstGeom>
          <a:noFill/>
          <a:ln w="57150" cmpd="thinThick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36600" y="5867400"/>
            <a:ext cx="8077200" cy="596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ts val="438"/>
              </a:spcBef>
            </a:pPr>
            <a:r>
              <a:rPr lang="en-US" altLang="ru-RU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publications have been featured in the Non/Fiction, </a:t>
            </a:r>
            <a:endParaRPr lang="en-US" altLang="ru-RU" b="1" i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80000"/>
              </a:lnSpc>
              <a:spcBef>
                <a:spcPts val="438"/>
              </a:spcBef>
            </a:pPr>
            <a:r>
              <a:rPr lang="en-US" altLang="ru-RU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Nezavisimaya </a:t>
            </a:r>
            <a:r>
              <a:rPr lang="en-US" altLang="ru-RU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Gazeta</a:t>
            </a:r>
            <a:r>
              <a:rPr lang="en-US" altLang="ru-RU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altLang="ru-RU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 Libris top lists on multiple occasions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601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70104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Events at the Carnegie Moscow Center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4617" y="3886200"/>
            <a:ext cx="4038600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Elections 2012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Russia </a:t>
            </a: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on the Eve of </a:t>
            </a:r>
            <a:r>
              <a:rPr lang="en-US" alt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Elections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Ministerial </a:t>
            </a: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Club with DCMs of Embassies in Moscow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Roundtable on Elections in </a:t>
            </a:r>
            <a:r>
              <a:rPr lang="en-US" alt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Russia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Videoconference </a:t>
            </a: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together with the Institute of </a:t>
            </a:r>
            <a:r>
              <a:rPr lang="en-US" alt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World Policy</a:t>
            </a: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: Elections–2012: Impact on Russia and </a:t>
            </a:r>
            <a:r>
              <a:rPr lang="en-US" alt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Post-Soviet </a:t>
            </a: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r>
              <a:rPr lang="en-US" alt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ru-RU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Corruption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Corruption in Russia. An event with Elena Panfilova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Russian Opposition About the Russian Authorities, 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Upcoming Elections, the Current Situation, Foreign </a:t>
            </a:r>
            <a:r>
              <a:rPr lang="en-US" alt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, and Themselves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78593781"/>
              </p:ext>
            </p:extLst>
          </p:nvPr>
        </p:nvGraphicFramePr>
        <p:xfrm>
          <a:off x="685800" y="1600200"/>
          <a:ext cx="3352800" cy="2067988"/>
        </p:xfrm>
        <a:graphic>
          <a:graphicData uri="http://schemas.openxmlformats.org/presentationml/2006/ole">
            <p:oleObj spid="_x0000_s2074" name="Image" r:id="rId3" imgW="3724663" imgH="2297808" progId="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4572000" y="1524000"/>
            <a:ext cx="4191000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U.S.-Russia Relations &amp; European Missile Defense </a:t>
            </a:r>
            <a:endParaRPr lang="en-US" altLang="ru-RU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Conference on Ballistic Missile Defense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Meeting with military attachés regarding Dmitri Medvedev’s statement on Russia’s countermeasures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What Comes After the New START: the Goals for Future Arms Control and Security Cooperation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Conditions and Prospects for Further Progress in Nuclear Disarmament and Nonproliferation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U.S.–Russia Security Relations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The Euro-Atlantic Security </a:t>
            </a:r>
            <a:r>
              <a:rPr lang="en-US" alt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The role of nuclear weapons in European security and the NATO-Russian Strategic Dialogue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Transatlantic Security in the 21st Century: Do New Threats Require New Approaches?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Carnegie Russian–European Forum “The Upcoming Decade: What Kind of Partner Russia May Become?”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NATO–Russia: Partners for the Future – NATO Secretary General Anders Fogh Rasmussen’s speech 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Videoconference of the Euro-Atlantic Security Initiative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Situation in the Middle </a:t>
            </a:r>
            <a:r>
              <a:rPr lang="en-US" alt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East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Arab Spring and Regional Security in </a:t>
            </a:r>
            <a:r>
              <a:rPr lang="en-US" alt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</a:p>
          <a:p>
            <a:pPr>
              <a:spcBef>
                <a:spcPct val="0"/>
              </a:spcBef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Middle East. A </a:t>
            </a: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View from Israel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The Future of Afghanistan and Obama’s </a:t>
            </a:r>
            <a:endParaRPr lang="en-US" alt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Foreign </a:t>
            </a:r>
            <a:r>
              <a:rPr lang="en-US" altLang="ru-RU" sz="1100" dirty="0"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601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73152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We partner with other organizations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921907"/>
            <a:ext cx="6019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70000"/>
              </a:lnSpc>
              <a:spcBef>
                <a:spcPct val="45000"/>
              </a:spcBef>
              <a:defRPr/>
            </a:pPr>
            <a:r>
              <a:rPr lang="en-US" sz="2000" b="1" dirty="0">
                <a:solidFill>
                  <a:srgbClr val="003A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 </a:t>
            </a:r>
            <a:r>
              <a:rPr lang="en-US" sz="2000" b="1" dirty="0" smtClean="0">
                <a:solidFill>
                  <a:srgbClr val="003A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publications</a:t>
            </a:r>
          </a:p>
          <a:p>
            <a:pPr algn="just">
              <a:lnSpc>
                <a:spcPct val="70000"/>
              </a:lnSpc>
              <a:spcBef>
                <a:spcPct val="45000"/>
              </a:spcBef>
              <a:defRPr/>
            </a:pPr>
            <a:endParaRPr lang="en-US" sz="2000" b="1" dirty="0">
              <a:solidFill>
                <a:srgbClr val="003A6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Russia-China reports together with the London-based Centre for European Reform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Report on Russia-Georgia relations, published together with the Georgian Foundation for Strategic International Studies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 reports produced jointly with the Lithuanian Center for Geopolitical Studies</a:t>
            </a:r>
          </a:p>
          <a:p>
            <a:pPr marL="284400" indent="-2844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Book “A Path to Europe,” coedited by Lilia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Shevtsova,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produced jointly with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Liberal Mission Foundation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44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Black Sea reports together with the  Black </a:t>
            </a:r>
            <a:r>
              <a:rPr lang="en-US" sz="1600" dirty="0">
                <a:latin typeface="Arial" panose="020B0604020202020204" pitchFamily="34" charset="0"/>
                <a:ea typeface="Times CY"/>
                <a:cs typeface="Arial" panose="020B0604020202020204" pitchFamily="34" charset="0"/>
              </a:rPr>
              <a:t>Sea Peacebuilding Network, (a project of the Crisis Management Institute, Helsinki/Brussels)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44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Rosspen Publishing House</a:t>
            </a:r>
          </a:p>
          <a:p>
            <a:pPr marL="284400" indent="-284400"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Ves Mir Publishing House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366054"/>
            <a:ext cx="2330584" cy="3405187"/>
          </a:xfrm>
          <a:prstGeom prst="rect">
            <a:avLst/>
          </a:prstGeom>
          <a:noFill/>
          <a:ln w="57150" cmpd="thinThick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601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71628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About the Carnegie Moscow Center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905000"/>
            <a:ext cx="80010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center within the Carnegie Endowment global organization which marked its Centennial in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2010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Yeltsin’s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decree signed 1992, Moscow Center established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1994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Staffed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Russians;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publications in Russian and other languages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Director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Dmitri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Trenin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Leading scholars in their respective fields</a:t>
            </a:r>
            <a:endParaRPr lang="en-US" sz="2000" dirty="0" smtClean="0"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57150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№1 Think Tank in Russia &amp; Central/Eastern Europe from 2009 to 2012, (University of Pennsylvania rating</a:t>
            </a:r>
            <a:r>
              <a:rPr lang="en-US" b="1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b="1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1285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7467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We partner with other organizations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752600"/>
            <a:ext cx="6324600" cy="47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4400">
              <a:spcAft>
                <a:spcPts val="400"/>
              </a:spcAft>
              <a:defRPr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Joint events and projects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Polish Institute of International Affairs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Liberal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Mission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Foundation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Moscow Institute of International Relations (MGIMO)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Stanford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en-US" alt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Russia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Forum (SURF)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Gorbachev Fund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Weapons of Mass Destruction Commission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Nuclear Threat Initiative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Evans-Kawaguchi Commission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Chatham House</a:t>
            </a:r>
          </a:p>
          <a:p>
            <a:pPr marL="284400" indent="-2844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American National Security Archive</a:t>
            </a:r>
          </a:p>
          <a:p>
            <a:pPr marL="284400" indent="-284400">
              <a:spcAft>
                <a:spcPts val="600"/>
              </a:spcAft>
              <a:defRPr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Internships</a:t>
            </a:r>
          </a:p>
          <a:p>
            <a:pPr marL="284400" indent="-28440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Interns come to the Center independently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through partner organizations: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Stanford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School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Russian and Asian Studies (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SRAS)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Middlebury College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Association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American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Universities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Economic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School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Alfa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Fellowship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</a:p>
          <a:p>
            <a:pPr marL="284400" indent="-284400"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Moscow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State University</a:t>
            </a:r>
          </a:p>
        </p:txBody>
      </p:sp>
      <p:pic>
        <p:nvPicPr>
          <p:cNvPr id="6" name="Picture 15" descr="http://upload.wikimedia.org/wikipedia/ru/8/85/Logo_Gorbachev_Founda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047181" y="2396282"/>
            <a:ext cx="124142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Информационный портал Московского государственного института международных отношений МИД России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720080" y="2985244"/>
            <a:ext cx="10160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File:2SURF Logo.jpg">
            <a:hlinkClick r:id="rId5" invalidUrl="file://localhost%5C%5Cupload.wikimedia.org%5Cwikipedia%5Ccommons%5C2%5C2a%5C2SURF_Logo.jpg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094662" y="4191000"/>
            <a:ext cx="893762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http://www.liberal.ru/images/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001737"/>
            <a:ext cx="97948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http://upload.wikimedia.org/wikipedia/en/2/2f/Chatham-House-logo-3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654675" y="5542258"/>
            <a:ext cx="210185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031181" y="1854856"/>
            <a:ext cx="2597500" cy="313757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7388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72390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Carnegie Moscow Center’s website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828800"/>
            <a:ext cx="53340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0000" indent="-27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A new platform fully integrated with the Carnegie’s sites in Washington, Brussels, and Beirut </a:t>
            </a:r>
            <a:endParaRPr lang="en-US" alt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Fresh </a:t>
            </a: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and user friendly format </a:t>
            </a:r>
            <a:endParaRPr lang="en-US" alt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Seamless </a:t>
            </a: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navigation throughout the world of analysis and insight that the Endowment provides</a:t>
            </a:r>
          </a:p>
          <a:p>
            <a:pPr marL="270000" indent="-27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Work in Moscow integrated into the global context in which it rightfully belongs</a:t>
            </a:r>
          </a:p>
          <a:p>
            <a:pPr marL="270000" indent="-27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Exclusive </a:t>
            </a:r>
            <a:r>
              <a:rPr lang="en-US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web-articles on </a:t>
            </a: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daily events by Carnegie </a:t>
            </a:r>
            <a:r>
              <a:rPr lang="en-US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experts</a:t>
            </a:r>
          </a:p>
          <a:p>
            <a:pPr marL="270000" indent="-27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Eurasia Outlook blog with daily insights on events</a:t>
            </a:r>
            <a:endParaRPr lang="en-US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Updated daily in Russian and in </a:t>
            </a:r>
            <a:r>
              <a:rPr lang="en-US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endParaRPr lang="en-US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4673" y="5257799"/>
            <a:ext cx="9448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redesign in 2013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provided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 to better present timely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analysis.</a:t>
            </a:r>
          </a:p>
          <a:p>
            <a:pPr algn="ctr"/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Carnegie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Endowment in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2010 was named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among world’s Think Tanks </a:t>
            </a:r>
          </a:p>
          <a:p>
            <a:pPr algn="ctr"/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use of the internet.</a:t>
            </a:r>
            <a:endParaRPr lang="en-US" sz="1600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843451" y="2362200"/>
            <a:ext cx="2743200" cy="1885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38720921"/>
              </p:ext>
            </p:extLst>
          </p:nvPr>
        </p:nvGraphicFramePr>
        <p:xfrm>
          <a:off x="6934200" y="3304840"/>
          <a:ext cx="1964531" cy="1569656"/>
        </p:xfrm>
        <a:graphic>
          <a:graphicData uri="http://schemas.openxmlformats.org/presentationml/2006/ole">
            <p:oleObj spid="_x0000_s3103" name="Chart" r:id="rId4" imgW="8140700" imgH="5435600" progId="MSGraph.Chart.8">
              <p:embed followColorScheme="full"/>
            </p:oleObj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7388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72390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Looking to the future – new projects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921906"/>
            <a:ext cx="8001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Promoting </a:t>
            </a:r>
            <a:r>
              <a:rPr lang="en-US" dirty="0">
                <a:latin typeface="Arial" pitchFamily="34" charset="0"/>
                <a:cs typeface="Arial" pitchFamily="34" charset="0"/>
              </a:rPr>
              <a:t>Euro-Atlantic security space and Asia-Pacific Security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Launching the rating </a:t>
            </a:r>
            <a:r>
              <a:rPr lang="en-US" dirty="0">
                <a:latin typeface="Arial" pitchFamily="34" charset="0"/>
                <a:cs typeface="Arial" pitchFamily="34" charset="0"/>
              </a:rPr>
              <a:t>of the level of modernization of Russia’s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regions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Videos </a:t>
            </a:r>
            <a:r>
              <a:rPr lang="en-US" dirty="0">
                <a:latin typeface="Arial" pitchFamily="34" charset="0"/>
                <a:cs typeface="Arial" pitchFamily="34" charset="0"/>
              </a:rPr>
              <a:t>of interviews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on the Carnegie Moscow Center’s new publications with their authors – </a:t>
            </a:r>
            <a:r>
              <a:rPr lang="en-US" dirty="0">
                <a:latin typeface="Arial" pitchFamily="34" charset="0"/>
                <a:cs typeface="Arial" pitchFamily="34" charset="0"/>
              </a:rPr>
              <a:t>for the website and YouTube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Expanding </a:t>
            </a:r>
            <a:r>
              <a:rPr lang="en-US" dirty="0">
                <a:latin typeface="Arial" pitchFamily="34" charset="0"/>
                <a:cs typeface="Arial" pitchFamily="34" charset="0"/>
              </a:rPr>
              <a:t>use of social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networking and engaging younger people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Focus on electronic publications to facilitate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access to broader </a:t>
            </a:r>
            <a:r>
              <a:rPr lang="en-US" dirty="0">
                <a:latin typeface="Arial" pitchFamily="34" charset="0"/>
                <a:cs typeface="Arial" pitchFamily="34" charset="0"/>
              </a:rPr>
              <a:t>audiences and enhanced interactive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communication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95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758" y="2159726"/>
            <a:ext cx="84174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i="1" dirty="0" smtClean="0">
              <a:cs typeface="Arial" pitchFamily="34" charset="0"/>
            </a:endParaRPr>
          </a:p>
          <a:p>
            <a:pPr algn="ctr"/>
            <a:endParaRPr lang="en-US" sz="2000" b="1" i="1" dirty="0">
              <a:cs typeface="Arial" pitchFamily="34" charset="0"/>
            </a:endParaRPr>
          </a:p>
          <a:p>
            <a:pPr algn="ctr"/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Be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the change you wish to see in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the world.</a:t>
            </a:r>
            <a:endParaRPr lang="en-US" sz="2400" b="1" i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Mahatma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Gandhi</a:t>
            </a:r>
          </a:p>
          <a:p>
            <a:pPr algn="ctr"/>
            <a:endParaRPr lang="en-US" sz="2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2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At the Carnegie Moscow Center,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we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make an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impact.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00000"/>
              </a:lnSpc>
              <a:buFont typeface="+mj-lt"/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95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Global Vision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921907"/>
            <a:ext cx="8534400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4400">
              <a:spcBef>
                <a:spcPts val="600"/>
              </a:spcBef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Pioneering in Moscow’s first Global Think Tank</a:t>
            </a:r>
          </a:p>
          <a:p>
            <a:pPr marL="284400" indent="-284400">
              <a:spcBef>
                <a:spcPts val="600"/>
              </a:spcBef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Conduct activities as a member of a global Carnegie organization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Joint projects with 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Carnegie offices </a:t>
            </a: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in DC, Brussels, Beirut, Beijing, 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and Almaty</a:t>
            </a:r>
            <a:endParaRPr lang="en-US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Locally-based, multi-lingual scholars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Global quality standards and uniform visual identity requirements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Innovative research methodologies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Advanced use of modern technologies: videoconferencing; live internet transmissions of events; interactive online discussions; polls and ratings; and social media networking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57150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Carnegie offices </a:t>
            </a:r>
            <a:r>
              <a:rPr lang="en-US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DC, Brussels, Beirut, Beijing, and 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Almaty 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 office to be opened soon in New 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Delhi 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993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Our Mission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921907"/>
            <a:ext cx="75438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4400">
              <a:spcBef>
                <a:spcPts val="600"/>
              </a:spcBef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To impact debate and policy through promoting independent 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and disseminating its results to a global audience of media, government, academics, and 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  <a:endParaRPr lang="en-US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To provide a free and open forum for the discussion and debate of critical national and regional issues of Russia and Eurasia, as well as world 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affairs</a:t>
            </a:r>
            <a:endParaRPr lang="en-US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To promote a security community in the Euro-Atlantic, help build a credible security arrangement in the Asia-Pacific, and further dialogue and understanding with the Muslim 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world</a:t>
            </a:r>
            <a:endParaRPr lang="en-US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5867400"/>
            <a:ext cx="76997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principles: </a:t>
            </a:r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independence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neutrality, and quality analysis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993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Our Programs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286000"/>
            <a:ext cx="80772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Russian Domestic Politics and Political Institutions (</a:t>
            </a:r>
            <a:r>
              <a:rPr lang="en-US" alt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Lilia Shevtsova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Foreign and Security Policy (</a:t>
            </a:r>
            <a:r>
              <a:rPr lang="en-US" alt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Dmitri Trenin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Nonproliferation (</a:t>
            </a:r>
            <a:r>
              <a:rPr lang="en-US" alt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Alexei Arbatov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Society and Regions </a:t>
            </a:r>
            <a:r>
              <a:rPr lang="en-US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(under the general supervision of the director)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Religion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Society and Security (</a:t>
            </a:r>
            <a:r>
              <a:rPr lang="en-US" alt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Alexey Malashenko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" name="Rectangle 1"/>
          <p:cNvSpPr/>
          <p:nvPr/>
        </p:nvSpPr>
        <p:spPr>
          <a:xfrm>
            <a:off x="396240" y="5931932"/>
            <a:ext cx="792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0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chairs – each a leading expert in their field</a:t>
            </a:r>
            <a:endParaRPr lang="ru-RU" altLang="ru-RU" sz="2000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993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What we do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746934"/>
            <a:ext cx="8305800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endParaRPr lang="en-US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Consultations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Publications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Website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Articles and interviews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Activities in social networks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Outreach</a:t>
            </a:r>
            <a:endParaRPr lang="en-US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Interns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Library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+mj-lt"/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9" descr="Building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588523" y="1746933"/>
            <a:ext cx="2738059" cy="410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1000" y="6024300"/>
            <a:ext cx="7692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0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real world outcomes in all our activities</a:t>
            </a:r>
            <a:endParaRPr lang="ru-RU" altLang="ru-RU" sz="2000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993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715962"/>
          </a:xfrm>
        </p:spPr>
        <p:txBody>
          <a:bodyPr/>
          <a:lstStyle/>
          <a:p>
            <a:pPr algn="l"/>
            <a:r>
              <a:rPr lang="en-US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Measuring Impact</a:t>
            </a:r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799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Measuring impact through real life outcomes</a:t>
            </a:r>
          </a:p>
          <a:p>
            <a:pPr marL="270000" indent="-270000">
              <a:spcBef>
                <a:spcPts val="600"/>
              </a:spcBef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Our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EASI initiative in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2009-2012, aimed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at helping construct the intellectual basis for a security community in the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Euro-Atlantic,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initative got the U.S., Russian, and European leaderships interested at the highest level, its result was arguably the best set of joint U.S.-European-Russian proposals on moving toward a security community; and the EASI iniative received public praise from the foreign ministers of Germany, Russia, the United States, and the secretary general of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NATO.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Bef>
                <a:spcPts val="600"/>
              </a:spcBef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explored the Asia-Pacific dimension of Russia’s foreign and security policy formulating ideas for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 increased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cooperation with China and for a settlement of Russian-Japanese territorial dispute so as to forge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partnerships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with these countries while promoting the development of Russia’s eastern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provinces.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Bef>
                <a:spcPts val="600"/>
              </a:spcBef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 conducted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analysis of the implications of the Arab Spring and the conflict in Syria on Russia’s foreign policy and its relations with other global and regional players, including Turkey, Iran, and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Afghanistan.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Bef>
                <a:spcPts val="600"/>
              </a:spcBef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 investigated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continued evolution of the Russian political regime and the ruling elite, emphasizing the interrelationship between domestic politics and foreign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policy.</a:t>
            </a:r>
          </a:p>
          <a:p>
            <a:pPr marL="270000" indent="-270000">
              <a:spcBef>
                <a:spcPts val="600"/>
              </a:spcBef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 developed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Russia-2020, scenarios of the country’s likely evolution through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end of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decade.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2391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39762"/>
          </a:xfrm>
        </p:spPr>
        <p:txBody>
          <a:bodyPr/>
          <a:lstStyle/>
          <a:p>
            <a:pPr algn="l"/>
            <a:r>
              <a:rPr lang="en-US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Measuring Impact</a:t>
            </a:r>
            <a:endParaRPr lang="ru-RU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Measuring impact through real life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 (continued)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conducted, for almost ten years, a unique monitoring of Russia’s regions, covering key social, economic and political developments, with a focus on the comparative levels of democracy of Russia’s regions, the regional elites, the growing social society, and the electoral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 provided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monthly briefings for the Ministerial Club of Moscow-based deputy chiefs of mission of foreign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embassies.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 pioneered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study of the religious and ethnic aspect of the “Russian Awakening” in Russia and the expanding Islamic trends in the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country.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 suggested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ways for realistic U.S.-Russian collaboration on nuclear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reduction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strengthening strategic stability; offered recommendations for establishing a framework for U.S.-Russian-Chinese dialogue on strategic stability issues; and provided ideas for U.S.-Russia dialogue on BMD and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 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multilateralization of the nuclear arms reduction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 generated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practical recommendations for strengthening nonproliferation regime, with a particular emphasis on the Middle East,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North-East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South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Asia.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0000" indent="-270000">
              <a:spcBef>
                <a:spcPts val="0"/>
              </a:spcBef>
              <a:spcAft>
                <a:spcPts val="600"/>
              </a:spcAft>
            </a:pPr>
            <a:endParaRPr lang="ru-RU" sz="18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1934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5943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Media activities</a:t>
            </a:r>
            <a:endParaRPr lang="en-US" sz="29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921907"/>
            <a:ext cx="83058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4400">
              <a:spcBef>
                <a:spcPts val="600"/>
              </a:spcBef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Over 400 op-eds and interviews in Russian and English in FY 2012 – in leading Russian press and academic journals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Quoted over 2000 times a year in Russian and English press and academic journals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10-20 press at each of our events, up to 3-5 TV crews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Our experts – Dmitri Trenin, Alexei Arbatov, and Alexey Malashenko – regularly appear in prime time on national TV stations</a:t>
            </a: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Activities over social networks: Facebook, Twitter, </a:t>
            </a:r>
            <a:r>
              <a:rPr lang="en-US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Carnegie Moscow Center’s Eurasia Outlook, and other blogs</a:t>
            </a:r>
            <a:endParaRPr lang="en-US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5943600"/>
            <a:ext cx="8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ru-RU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the newsmaker – our events &amp; pubs considered newsworthy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993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1449</TotalTime>
  <Words>2741</Words>
  <Application>Microsoft Macintosh PowerPoint</Application>
  <PresentationFormat>On-screen Show (4:3)</PresentationFormat>
  <Paragraphs>260</Paragraphs>
  <Slides>23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Office Theme</vt:lpstr>
      <vt:lpstr>Custom Design</vt:lpstr>
      <vt:lpstr>Image</vt:lpstr>
      <vt:lpstr>Chart</vt:lpstr>
      <vt:lpstr>Slide 1</vt:lpstr>
      <vt:lpstr>Slide 2</vt:lpstr>
      <vt:lpstr>Slide 3</vt:lpstr>
      <vt:lpstr>Slide 4</vt:lpstr>
      <vt:lpstr>Slide 5</vt:lpstr>
      <vt:lpstr>Slide 6</vt:lpstr>
      <vt:lpstr>Measuring Impact</vt:lpstr>
      <vt:lpstr>Measuring Impact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Courtney Griffith</dc:creator>
  <cp:lastModifiedBy>Fadwa Kingsbury</cp:lastModifiedBy>
  <cp:revision>62</cp:revision>
  <dcterms:created xsi:type="dcterms:W3CDTF">2013-11-24T19:02:53Z</dcterms:created>
  <dcterms:modified xsi:type="dcterms:W3CDTF">2013-11-24T19:15:56Z</dcterms:modified>
</cp:coreProperties>
</file>