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56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9BBB59"/>
    <a:srgbClr val="8064A2"/>
    <a:srgbClr val="F79646"/>
    <a:srgbClr val="4BACC6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56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A3B3C-BF6D-4096-8149-873B4506B906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9DC9F-C6E0-4C33-9FC7-6A35CA2CC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9DC9F-C6E0-4C33-9FC7-6A35CA2CC4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66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9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42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51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32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0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246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94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7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82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8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3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F13-4272-4A6F-ABD0-B4BC6AE020EE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5C0AB-8233-4A42-97EC-471CAD3AD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8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swipp@upenn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share-your-work/public-domain/freeworks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choose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reativecommons.org/share-your-work/" TargetMode="Externa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guides.library.upenn.edu/open_access_imag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swipp@upenn.edu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Creative Commons: </a:t>
            </a:r>
            <a:br>
              <a:rPr lang="en-US" dirty="0" smtClean="0"/>
            </a:br>
            <a:r>
              <a:rPr lang="en-US" dirty="0" smtClean="0"/>
              <a:t>A License to Share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6248400" cy="14506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Sarah Wipperman</a:t>
            </a:r>
          </a:p>
          <a:p>
            <a:r>
              <a:rPr lang="en-US" sz="2600" dirty="0" smtClean="0"/>
              <a:t>Scholarly Communication &amp; Digital Repository Librarian</a:t>
            </a:r>
          </a:p>
          <a:p>
            <a:r>
              <a:rPr lang="en-US" sz="2600" dirty="0" smtClean="0"/>
              <a:t>University of Pennsylvania</a:t>
            </a:r>
          </a:p>
          <a:p>
            <a:r>
              <a:rPr lang="en-US" dirty="0" smtClean="0">
                <a:hlinkClick r:id="rId2"/>
              </a:rPr>
              <a:t>swipp@upenn.edu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Image result for cc by s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251960"/>
            <a:ext cx="1540213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72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Licenses: Attribution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CC BY</a:t>
            </a:r>
          </a:p>
          <a:p>
            <a:r>
              <a:rPr lang="en-US" dirty="0" smtClean="0"/>
              <a:t>“Credit me”</a:t>
            </a:r>
          </a:p>
          <a:p>
            <a:r>
              <a:rPr lang="en-US" dirty="0" smtClean="0"/>
              <a:t>Most Open</a:t>
            </a:r>
          </a:p>
          <a:p>
            <a:r>
              <a:rPr lang="en-US" dirty="0" smtClean="0"/>
              <a:t>Part of all CC licenses</a:t>
            </a:r>
          </a:p>
          <a:p>
            <a:r>
              <a:rPr lang="en-US" dirty="0" smtClean="0"/>
              <a:t>NOT the same as academic integrity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8555" y="2119313"/>
            <a:ext cx="2871440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5184383"/>
            <a:ext cx="2582779" cy="90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5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Licenses: Share-Alike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CC BY-SA</a:t>
            </a:r>
          </a:p>
          <a:p>
            <a:r>
              <a:rPr lang="en-US" dirty="0" smtClean="0"/>
              <a:t>“Do as I do”</a:t>
            </a:r>
          </a:p>
          <a:p>
            <a:r>
              <a:rPr lang="en-US" dirty="0" smtClean="0"/>
              <a:t>Supports open licensing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3984" y="2119313"/>
            <a:ext cx="2840581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y-s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600539"/>
            <a:ext cx="3053457" cy="106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Licenses: </a:t>
            </a:r>
            <a:r>
              <a:rPr lang="en-US" dirty="0" err="1" smtClean="0"/>
              <a:t>NonCommercial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CC BY-NC</a:t>
            </a:r>
          </a:p>
          <a:p>
            <a:r>
              <a:rPr lang="en-US" dirty="0" smtClean="0"/>
              <a:t>“You can’t make money off my work”</a:t>
            </a:r>
          </a:p>
          <a:p>
            <a:r>
              <a:rPr lang="en-US" dirty="0" smtClean="0"/>
              <a:t>Restricts who can use it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5900" y="2119313"/>
            <a:ext cx="2856750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by-n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572000"/>
            <a:ext cx="3124200" cy="109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Licenses: </a:t>
            </a:r>
            <a:r>
              <a:rPr lang="en-US" dirty="0" err="1" smtClean="0"/>
              <a:t>NoDerivatives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CC BY-ND</a:t>
            </a:r>
          </a:p>
          <a:p>
            <a:r>
              <a:rPr lang="en-US" dirty="0" smtClean="0"/>
              <a:t>“You can’t distribute remixed works that include my materials”</a:t>
            </a:r>
          </a:p>
          <a:p>
            <a:r>
              <a:rPr lang="en-US" dirty="0" smtClean="0"/>
              <a:t>Restricts reuse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8732" y="2119313"/>
            <a:ext cx="2831086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by-n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800600"/>
            <a:ext cx="3007430" cy="105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6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Licenses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8448" y="2667000"/>
            <a:ext cx="3200400" cy="3057142"/>
          </a:xfrm>
        </p:spPr>
        <p:txBody>
          <a:bodyPr/>
          <a:lstStyle/>
          <a:p>
            <a:r>
              <a:rPr lang="en-US" dirty="0" smtClean="0"/>
              <a:t>“Mix-and-Match”</a:t>
            </a:r>
          </a:p>
          <a:p>
            <a:r>
              <a:rPr lang="en-US" dirty="0" smtClean="0"/>
              <a:t>CC BY-NC-SA</a:t>
            </a:r>
          </a:p>
          <a:p>
            <a:r>
              <a:rPr lang="en-US" dirty="0" smtClean="0"/>
              <a:t>CC BY-NC-ND</a:t>
            </a:r>
          </a:p>
          <a:p>
            <a:pPr lvl="1"/>
            <a:r>
              <a:rPr lang="en-US" dirty="0" smtClean="0"/>
              <a:t>Most restrictive</a:t>
            </a:r>
            <a:endParaRPr lang="en-US" dirty="0"/>
          </a:p>
        </p:txBody>
      </p:sp>
      <p:pic>
        <p:nvPicPr>
          <p:cNvPr id="5" name="Picture 4" descr="by-nc-s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392642"/>
            <a:ext cx="2819400" cy="986440"/>
          </a:xfrm>
          <a:prstGeom prst="rect">
            <a:avLst/>
          </a:prstGeom>
        </p:spPr>
      </p:pic>
      <p:pic>
        <p:nvPicPr>
          <p:cNvPr id="6" name="Picture 5" descr="by-nc-n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51" y="4128190"/>
            <a:ext cx="2861612" cy="100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7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Rights Reserved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298448" y="2362199"/>
            <a:ext cx="3200400" cy="3361943"/>
          </a:xfrm>
        </p:spPr>
        <p:txBody>
          <a:bodyPr/>
          <a:lstStyle/>
          <a:p>
            <a:r>
              <a:rPr lang="en-US" dirty="0" smtClean="0"/>
              <a:t>You choose to give up your rights to the work</a:t>
            </a:r>
          </a:p>
          <a:p>
            <a:r>
              <a:rPr lang="en-US" dirty="0" smtClean="0"/>
              <a:t>Anyone can use the work in any way, even commercially</a:t>
            </a:r>
            <a:endParaRPr lang="en-US" dirty="0"/>
          </a:p>
        </p:txBody>
      </p:sp>
      <p:pic>
        <p:nvPicPr>
          <p:cNvPr id="5" name="Picture 4" descr="cc-zer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34" y="4267200"/>
            <a:ext cx="3388038" cy="1193800"/>
          </a:xfrm>
          <a:prstGeom prst="rect">
            <a:avLst/>
          </a:prstGeom>
        </p:spPr>
      </p:pic>
      <p:pic>
        <p:nvPicPr>
          <p:cNvPr id="6" name="Picture 5" descr="publicdoma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34" y="2362200"/>
            <a:ext cx="3388038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Open Is It?</a:t>
            </a:r>
            <a:endParaRPr lang="en-US" dirty="0"/>
          </a:p>
        </p:txBody>
      </p:sp>
      <p:pic>
        <p:nvPicPr>
          <p:cNvPr id="12290" name="Picture 2" descr="https://creativecommons.org/wp-content/uploads/2013/09/spectrum-with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4364" y="2119313"/>
            <a:ext cx="1854634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589668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000" dirty="0">
                <a:hlinkClick r:id="rId3"/>
              </a:rPr>
              <a:t>https://creativecommons.org/share-your-work/public-domain/freeworks</a:t>
            </a:r>
            <a:r>
              <a:rPr lang="en-US" sz="1000" dirty="0" smtClean="0">
                <a:hlinkClick r:id="rId3"/>
              </a:rPr>
              <a:t>/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572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Licensing Your Content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2133600"/>
            <a:ext cx="3200400" cy="240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>
            <a:hlinkClick r:id="rId3"/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2133600"/>
            <a:ext cx="2756266" cy="36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48006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hlinkClick r:id="rId5"/>
              </a:rPr>
              <a:t>https://creativecommons.org/share-your-work/</a:t>
            </a:r>
            <a:endParaRPr lang="en-US" sz="1600" dirty="0" smtClean="0"/>
          </a:p>
          <a:p>
            <a:pPr algn="ctr"/>
            <a:r>
              <a:rPr lang="en-US" sz="1600" dirty="0" smtClean="0">
                <a:hlinkClick r:id="rId3"/>
              </a:rPr>
              <a:t>https://creativecommons.org/choose/</a:t>
            </a:r>
            <a:r>
              <a:rPr lang="en-US" sz="1600" dirty="0" smtClean="0"/>
              <a:t>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19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Find CC Licensed Content?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the CC symbol</a:t>
            </a:r>
            <a:endParaRPr lang="en-US" dirty="0"/>
          </a:p>
        </p:txBody>
      </p:sp>
      <p:pic>
        <p:nvPicPr>
          <p:cNvPr id="7" name="Picture 6" descr="Screen Shot 2014-10-21 at 12.34.53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6" t="18653" r="1986"/>
          <a:stretch/>
        </p:blipFill>
        <p:spPr>
          <a:xfrm>
            <a:off x="1066800" y="2971800"/>
            <a:ext cx="7123708" cy="290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LibGuide</a:t>
            </a:r>
            <a:r>
              <a:rPr lang="en-US" dirty="0" smtClean="0"/>
              <a:t>: Finding Open Access Images</a:t>
            </a:r>
            <a:endParaRPr lang="en-US" dirty="0"/>
          </a:p>
        </p:txBody>
      </p:sp>
      <p:pic>
        <p:nvPicPr>
          <p:cNvPr id="4" name="Content Placeholder 3" descr="Screen Shot 2015-10-20 at 11.40.42 AM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060871"/>
            <a:ext cx="5630062" cy="376610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52600" y="5825724"/>
            <a:ext cx="6172200" cy="515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hlinkClick r:id="rId2"/>
              </a:rPr>
              <a:t>http://guides.library.upenn.edu/open_access_images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074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has copyright?</a:t>
            </a:r>
          </a:p>
          <a:p>
            <a:pPr lvl="1"/>
            <a:r>
              <a:rPr lang="en-US" dirty="0" smtClean="0"/>
              <a:t>Work in a fixed, tangible form</a:t>
            </a:r>
          </a:p>
          <a:p>
            <a:r>
              <a:rPr lang="en-US" dirty="0" smtClean="0"/>
              <a:t>When does copyright happen?</a:t>
            </a:r>
          </a:p>
          <a:p>
            <a:pPr lvl="1"/>
            <a:r>
              <a:rPr lang="en-US" dirty="0" smtClean="0"/>
              <a:t>Immediately</a:t>
            </a:r>
          </a:p>
          <a:p>
            <a:r>
              <a:rPr lang="en-US" dirty="0" smtClean="0"/>
              <a:t>What does it protect?</a:t>
            </a:r>
          </a:p>
          <a:p>
            <a:pPr lvl="1"/>
            <a:r>
              <a:rPr lang="en-US" dirty="0" smtClean="0"/>
              <a:t>Rights to reproduction, distribution, and reuse</a:t>
            </a:r>
          </a:p>
          <a:p>
            <a:r>
              <a:rPr lang="en-US" dirty="0" smtClean="0"/>
              <a:t>Restricts reuse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32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swipp@upenn.edu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copyright?</a:t>
            </a:r>
            <a:endParaRPr lang="en-US" dirty="0"/>
          </a:p>
        </p:txBody>
      </p:sp>
      <p:pic>
        <p:nvPicPr>
          <p:cNvPr id="5" name="Picture 2" descr="C:\Users\swipp\Documents\IE\Temporary Internet Files\Content.IE5\QZSSG18B\1024px-Copyright.svg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488" y="3352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61" y="464581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24" y="410433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413" y="2869224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88022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17" y="3868616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64770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slide has animations and should be viewed in presentation mode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2093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488" y="3352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61" y="464581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24" y="410433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413" y="2869224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88022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17" y="3868616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208802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1028" name="Picture 4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8101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8600" y="64770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slide has animations and should be viewed in presentation mode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9576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2945E-6 L 0.35503 0.0013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4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488" y="3352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61" y="464581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24" y="410433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413" y="2869224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88022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17" y="3868616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2964185" y="2708031"/>
            <a:ext cx="1158229" cy="1060938"/>
            <a:chOff x="2964185" y="2708031"/>
            <a:chExt cx="1158229" cy="1060938"/>
          </a:xfrm>
        </p:grpSpPr>
        <p:sp>
          <p:nvSpPr>
            <p:cNvPr id="13" name="Oval 12"/>
            <p:cNvSpPr/>
            <p:nvPr/>
          </p:nvSpPr>
          <p:spPr>
            <a:xfrm>
              <a:off x="3012831" y="2708031"/>
              <a:ext cx="1060938" cy="1060938"/>
            </a:xfrm>
            <a:prstGeom prst="ellipse">
              <a:avLst/>
            </a:prstGeom>
            <a:solidFill>
              <a:srgbClr val="C0504D">
                <a:alpha val="89804"/>
              </a:srgb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64185" y="3106423"/>
              <a:ext cx="11582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edistribute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71060" y="2177562"/>
            <a:ext cx="1078085" cy="1060938"/>
            <a:chOff x="4171060" y="2177562"/>
            <a:chExt cx="1078085" cy="1060938"/>
          </a:xfrm>
        </p:grpSpPr>
        <p:sp>
          <p:nvSpPr>
            <p:cNvPr id="14" name="Oval 13"/>
            <p:cNvSpPr/>
            <p:nvPr/>
          </p:nvSpPr>
          <p:spPr>
            <a:xfrm>
              <a:off x="4171060" y="2177562"/>
              <a:ext cx="1060938" cy="1060938"/>
            </a:xfrm>
            <a:prstGeom prst="ellipse">
              <a:avLst/>
            </a:prstGeom>
            <a:solidFill>
              <a:srgbClr val="4BACC6">
                <a:alpha val="89804"/>
              </a:srgb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71060" y="2547359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epublish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180888" y="2995439"/>
            <a:ext cx="1107063" cy="1060938"/>
            <a:chOff x="5180888" y="2995439"/>
            <a:chExt cx="1107063" cy="1060938"/>
          </a:xfrm>
        </p:grpSpPr>
        <p:sp>
          <p:nvSpPr>
            <p:cNvPr id="15" name="Oval 14"/>
            <p:cNvSpPr/>
            <p:nvPr/>
          </p:nvSpPr>
          <p:spPr>
            <a:xfrm>
              <a:off x="5180888" y="2995439"/>
              <a:ext cx="1060938" cy="1060938"/>
            </a:xfrm>
            <a:prstGeom prst="ellipse">
              <a:avLst/>
            </a:prstGeom>
            <a:solidFill>
              <a:srgbClr val="F79646">
                <a:alpha val="89804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09866" y="3245749"/>
              <a:ext cx="10780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Make a movie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895600" y="4000500"/>
            <a:ext cx="1078086" cy="1060938"/>
            <a:chOff x="2895600" y="4000500"/>
            <a:chExt cx="1078086" cy="1060938"/>
          </a:xfrm>
        </p:grpSpPr>
        <p:sp>
          <p:nvSpPr>
            <p:cNvPr id="16" name="Oval 15"/>
            <p:cNvSpPr/>
            <p:nvPr/>
          </p:nvSpPr>
          <p:spPr>
            <a:xfrm>
              <a:off x="2912748" y="4000500"/>
              <a:ext cx="1060938" cy="1060938"/>
            </a:xfrm>
            <a:prstGeom prst="ellipse">
              <a:avLst/>
            </a:prstGeom>
            <a:solidFill>
              <a:srgbClr val="8064A2">
                <a:alpha val="89804"/>
              </a:srgb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95600" y="4377080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Post online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928792" y="4752037"/>
            <a:ext cx="1078085" cy="1060938"/>
            <a:chOff x="3928792" y="4752037"/>
            <a:chExt cx="1078085" cy="1060938"/>
          </a:xfrm>
        </p:grpSpPr>
        <p:sp>
          <p:nvSpPr>
            <p:cNvPr id="17" name="Oval 16"/>
            <p:cNvSpPr/>
            <p:nvPr/>
          </p:nvSpPr>
          <p:spPr>
            <a:xfrm>
              <a:off x="3928792" y="4752037"/>
              <a:ext cx="1060938" cy="1060938"/>
            </a:xfrm>
            <a:prstGeom prst="ellipse">
              <a:avLst/>
            </a:prstGeom>
            <a:solidFill>
              <a:srgbClr val="9BBB59">
                <a:alpha val="89804"/>
              </a:srgb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8792" y="5128617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Translate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043855" y="4232579"/>
            <a:ext cx="1087643" cy="1060938"/>
            <a:chOff x="5043855" y="4232579"/>
            <a:chExt cx="1087643" cy="1060938"/>
          </a:xfrm>
        </p:grpSpPr>
        <p:sp>
          <p:nvSpPr>
            <p:cNvPr id="18" name="Oval 17"/>
            <p:cNvSpPr/>
            <p:nvPr/>
          </p:nvSpPr>
          <p:spPr>
            <a:xfrm>
              <a:off x="5043855" y="4232579"/>
              <a:ext cx="1060938" cy="1060938"/>
            </a:xfrm>
            <a:prstGeom prst="ellipse">
              <a:avLst/>
            </a:prstGeom>
            <a:solidFill>
              <a:srgbClr val="4F81BD">
                <a:alpha val="8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53413" y="4598148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Remix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4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29" y="2986645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28600" y="64770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slide has animations and should be viewed in presentation mode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1993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4677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2" y="4901679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199" y="4905925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656" y="1752599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488" y="3352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8" name="Group 1027"/>
          <p:cNvGrpSpPr/>
          <p:nvPr/>
        </p:nvGrpSpPr>
        <p:grpSpPr>
          <a:xfrm>
            <a:off x="2895600" y="2590800"/>
            <a:ext cx="1295400" cy="1295400"/>
            <a:chOff x="2895600" y="2590800"/>
            <a:chExt cx="1295400" cy="1295400"/>
          </a:xfrm>
        </p:grpSpPr>
        <p:pic>
          <p:nvPicPr>
            <p:cNvPr id="9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2964185" y="2708031"/>
              <a:ext cx="1158229" cy="1060938"/>
              <a:chOff x="2964185" y="2708031"/>
              <a:chExt cx="1158229" cy="1060938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64185" y="3106423"/>
                <a:ext cx="11582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14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038600" y="2088022"/>
            <a:ext cx="1295400" cy="1295400"/>
            <a:chOff x="4038600" y="2088022"/>
            <a:chExt cx="1295400" cy="1295400"/>
          </a:xfrm>
        </p:grpSpPr>
        <p:pic>
          <p:nvPicPr>
            <p:cNvPr id="8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2088022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4171060" y="2177562"/>
              <a:ext cx="1078085" cy="1060938"/>
              <a:chOff x="4171060" y="2177562"/>
              <a:chExt cx="1078085" cy="1060938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171060" y="2177562"/>
                <a:ext cx="1060938" cy="1060938"/>
              </a:xfrm>
              <a:prstGeom prst="ellipse">
                <a:avLst/>
              </a:prstGeom>
              <a:solidFill>
                <a:srgbClr val="4BACC6">
                  <a:alpha val="89804"/>
                </a:srgbClr>
              </a:solidFill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171060" y="2547359"/>
                <a:ext cx="10780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1400" b="1" dirty="0" smtClean="0">
                    <a:solidFill>
                      <a:schemeClr val="bg1"/>
                    </a:solidFill>
                  </a:rPr>
                  <a:t>epublish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053413" y="2869224"/>
            <a:ext cx="1295400" cy="1295400"/>
            <a:chOff x="5053413" y="2869224"/>
            <a:chExt cx="1295400" cy="1295400"/>
          </a:xfrm>
        </p:grpSpPr>
        <p:pic>
          <p:nvPicPr>
            <p:cNvPr id="7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3413" y="2869224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5180888" y="2995439"/>
              <a:ext cx="1107063" cy="1060938"/>
              <a:chOff x="5180888" y="2995439"/>
              <a:chExt cx="1107063" cy="1060938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180888" y="2995439"/>
                <a:ext cx="1060938" cy="1060938"/>
              </a:xfrm>
              <a:prstGeom prst="ellipse">
                <a:avLst/>
              </a:prstGeom>
              <a:solidFill>
                <a:srgbClr val="F79646">
                  <a:alpha val="89804"/>
                </a:srgb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209866" y="3245749"/>
                <a:ext cx="107808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Make a movie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27" name="Group 1026"/>
          <p:cNvGrpSpPr/>
          <p:nvPr/>
        </p:nvGrpSpPr>
        <p:grpSpPr>
          <a:xfrm>
            <a:off x="2795517" y="3868616"/>
            <a:ext cx="1295400" cy="1295400"/>
            <a:chOff x="2795517" y="3868616"/>
            <a:chExt cx="1295400" cy="1295400"/>
          </a:xfrm>
        </p:grpSpPr>
        <p:pic>
          <p:nvPicPr>
            <p:cNvPr id="10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5517" y="3868616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Group 19"/>
            <p:cNvGrpSpPr/>
            <p:nvPr/>
          </p:nvGrpSpPr>
          <p:grpSpPr>
            <a:xfrm>
              <a:off x="2895600" y="4000500"/>
              <a:ext cx="1078086" cy="1060938"/>
              <a:chOff x="2895600" y="4000500"/>
              <a:chExt cx="1078086" cy="1060938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912748" y="4000500"/>
                <a:ext cx="1060938" cy="1060938"/>
              </a:xfrm>
              <a:prstGeom prst="ellipse">
                <a:avLst/>
              </a:prstGeom>
              <a:solidFill>
                <a:srgbClr val="8064A2">
                  <a:alpha val="89804"/>
                </a:srgb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895600" y="4377080"/>
                <a:ext cx="10780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Post online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25" name="Group 1024"/>
          <p:cNvGrpSpPr/>
          <p:nvPr/>
        </p:nvGrpSpPr>
        <p:grpSpPr>
          <a:xfrm>
            <a:off x="3811561" y="4645817"/>
            <a:ext cx="1295400" cy="1295400"/>
            <a:chOff x="3811561" y="4645817"/>
            <a:chExt cx="1295400" cy="1295400"/>
          </a:xfrm>
        </p:grpSpPr>
        <p:pic>
          <p:nvPicPr>
            <p:cNvPr id="5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561" y="4645817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" name="Group 22"/>
            <p:cNvGrpSpPr/>
            <p:nvPr/>
          </p:nvGrpSpPr>
          <p:grpSpPr>
            <a:xfrm>
              <a:off x="3928792" y="4752037"/>
              <a:ext cx="1078085" cy="1060938"/>
              <a:chOff x="3928792" y="4752037"/>
              <a:chExt cx="1078085" cy="1060938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928792" y="4752037"/>
                <a:ext cx="1060938" cy="1060938"/>
              </a:xfrm>
              <a:prstGeom prst="ellipse">
                <a:avLst/>
              </a:prstGeom>
              <a:solidFill>
                <a:srgbClr val="9BBB59">
                  <a:alpha val="89804"/>
                </a:srgb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928792" y="5128617"/>
                <a:ext cx="10780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Translate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24" name="Group 1023"/>
          <p:cNvGrpSpPr/>
          <p:nvPr/>
        </p:nvGrpSpPr>
        <p:grpSpPr>
          <a:xfrm>
            <a:off x="4926624" y="4104337"/>
            <a:ext cx="1295400" cy="1295400"/>
            <a:chOff x="4926624" y="4104337"/>
            <a:chExt cx="1295400" cy="1295400"/>
          </a:xfrm>
        </p:grpSpPr>
        <p:pic>
          <p:nvPicPr>
            <p:cNvPr id="6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624" y="4104337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6" name="Group 25"/>
            <p:cNvGrpSpPr/>
            <p:nvPr/>
          </p:nvGrpSpPr>
          <p:grpSpPr>
            <a:xfrm>
              <a:off x="5043855" y="4232579"/>
              <a:ext cx="1087643" cy="1060938"/>
              <a:chOff x="5043855" y="4232579"/>
              <a:chExt cx="1087643" cy="1060938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5043855" y="4232579"/>
                <a:ext cx="1060938" cy="1060938"/>
              </a:xfrm>
              <a:prstGeom prst="ellipse">
                <a:avLst/>
              </a:prstGeom>
              <a:solidFill>
                <a:srgbClr val="4F81BD">
                  <a:alpha val="8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053413" y="4598148"/>
                <a:ext cx="10780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Remix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9" name="Picture 4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29" y="2986645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7661821" y="2456004"/>
            <a:ext cx="628266" cy="628266"/>
            <a:chOff x="4038600" y="2088022"/>
            <a:chExt cx="1295400" cy="1295400"/>
          </a:xfrm>
        </p:grpSpPr>
        <p:pic>
          <p:nvPicPr>
            <p:cNvPr id="37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2088022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8" name="Group 37"/>
            <p:cNvGrpSpPr/>
            <p:nvPr/>
          </p:nvGrpSpPr>
          <p:grpSpPr>
            <a:xfrm>
              <a:off x="4171060" y="2177562"/>
              <a:ext cx="1078085" cy="1060938"/>
              <a:chOff x="4171060" y="2177562"/>
              <a:chExt cx="1078085" cy="1060938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4171060" y="2177562"/>
                <a:ext cx="1060939" cy="1060938"/>
              </a:xfrm>
              <a:prstGeom prst="ellipse">
                <a:avLst/>
              </a:prstGeom>
              <a:solidFill>
                <a:srgbClr val="4BACC6">
                  <a:alpha val="89804"/>
                </a:srgbClr>
              </a:solidFill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171060" y="2547360"/>
                <a:ext cx="1078085" cy="380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epublish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739896" y="5582836"/>
            <a:ext cx="588128" cy="588128"/>
            <a:chOff x="2795517" y="3868616"/>
            <a:chExt cx="1295400" cy="1295400"/>
          </a:xfrm>
        </p:grpSpPr>
        <p:pic>
          <p:nvPicPr>
            <p:cNvPr id="45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5517" y="3868616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2912747" y="4000497"/>
              <a:ext cx="1078085" cy="1060937"/>
              <a:chOff x="2912747" y="4000497"/>
              <a:chExt cx="1078085" cy="1060937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2912748" y="4000497"/>
                <a:ext cx="1060937" cy="1060937"/>
              </a:xfrm>
              <a:prstGeom prst="ellipse">
                <a:avLst/>
              </a:prstGeom>
              <a:solidFill>
                <a:srgbClr val="8064A2">
                  <a:alpha val="89804"/>
                </a:srgb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912747" y="4211258"/>
                <a:ext cx="1078085" cy="610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 smtClean="0">
                    <a:solidFill>
                      <a:schemeClr val="bg1"/>
                    </a:solidFill>
                  </a:rPr>
                  <a:t>Post online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681631" y="2559853"/>
            <a:ext cx="603729" cy="603729"/>
            <a:chOff x="2895599" y="2590800"/>
            <a:chExt cx="1295401" cy="1295400"/>
          </a:xfrm>
        </p:grpSpPr>
        <p:pic>
          <p:nvPicPr>
            <p:cNvPr id="54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Group 54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7710346" y="5582836"/>
            <a:ext cx="579741" cy="579741"/>
            <a:chOff x="4926624" y="4104337"/>
            <a:chExt cx="1295400" cy="1295400"/>
          </a:xfrm>
        </p:grpSpPr>
        <p:pic>
          <p:nvPicPr>
            <p:cNvPr id="59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624" y="4104337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Group 59"/>
            <p:cNvGrpSpPr/>
            <p:nvPr/>
          </p:nvGrpSpPr>
          <p:grpSpPr>
            <a:xfrm>
              <a:off x="5043855" y="4232579"/>
              <a:ext cx="1087643" cy="1060938"/>
              <a:chOff x="5043855" y="4232579"/>
              <a:chExt cx="1087643" cy="1060938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5043855" y="4232579"/>
                <a:ext cx="1060938" cy="1060938"/>
              </a:xfrm>
              <a:prstGeom prst="ellipse">
                <a:avLst/>
              </a:prstGeom>
              <a:solidFill>
                <a:srgbClr val="4F81BD">
                  <a:alpha val="8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053414" y="4522349"/>
                <a:ext cx="1078084" cy="481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solidFill>
                      <a:schemeClr val="bg1"/>
                    </a:solidFill>
                  </a:rPr>
                  <a:t>Remix</a:t>
                </a:r>
                <a:endParaRPr lang="en-US" sz="8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228600" y="64770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slide has animations and should be viewed in presentation mode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731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0.00115 L 0.09653 -0.0391 C 0.11719 -0.04835 0.1474 -0.05436 0.17917 -0.05436 C 0.21528 -0.05436 0.24427 -0.04881 0.26476 -0.0391 L 0.3625 0.0004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27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89151E-6 L -0.04357 0.11497 C -0.05521 0.13671 -0.07517 0.15915 -0.09896 0.17534 C -0.12552 0.19454 -0.14965 0.20357 -0.16909 0.2031 L -0.2618 0.20333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90" y="10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371 L -0.07187 -0.05204 C -0.08663 -0.06453 -0.10972 -0.07356 -0.1342 -0.07772 C -0.16215 -0.08327 -0.18524 -0.08142 -0.20174 -0.07402 L -0.28108 -0.04464 " pathEditMode="relative" rAng="11242083" ptsTypes="FffFF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5" y="-5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L 0.04288 0.10757 C 0.05139 0.13139 0.06892 0.15291 0.09062 0.16702 C 0.11528 0.18344 0.13854 0.18922 0.15781 0.18413 L 0.26614 0.16193 " pathEditMode="relative" rAng="0" ptsTypes="FffFF">
                                      <p:cBhvr>
                                        <p:cTn id="41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99" y="94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you want to give away rights automatically?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0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" y="2830447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</a:t>
            </a:r>
            <a:endParaRPr lang="en-US" dirty="0"/>
          </a:p>
        </p:txBody>
      </p:sp>
      <p:pic>
        <p:nvPicPr>
          <p:cNvPr id="6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488" y="3352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61" y="464581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24" y="4104337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413" y="2869224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88022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wipp\Documents\IE\Temporary Internet Files\Content.IE5\QZSSG18B\1024px-Copyright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17" y="3868616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964185" y="2708031"/>
            <a:ext cx="1158229" cy="1060938"/>
            <a:chOff x="2964185" y="2708031"/>
            <a:chExt cx="1158229" cy="1060938"/>
          </a:xfrm>
        </p:grpSpPr>
        <p:sp>
          <p:nvSpPr>
            <p:cNvPr id="14" name="Oval 13"/>
            <p:cNvSpPr/>
            <p:nvPr/>
          </p:nvSpPr>
          <p:spPr>
            <a:xfrm>
              <a:off x="3012831" y="2708031"/>
              <a:ext cx="1060938" cy="1060938"/>
            </a:xfrm>
            <a:prstGeom prst="ellipse">
              <a:avLst/>
            </a:prstGeom>
            <a:solidFill>
              <a:srgbClr val="C0504D">
                <a:alpha val="89804"/>
              </a:srgb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64185" y="3106423"/>
              <a:ext cx="11582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edistribute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71060" y="2177562"/>
            <a:ext cx="1078085" cy="1060938"/>
            <a:chOff x="4171060" y="2177562"/>
            <a:chExt cx="1078085" cy="1060938"/>
          </a:xfrm>
        </p:grpSpPr>
        <p:sp>
          <p:nvSpPr>
            <p:cNvPr id="17" name="Oval 16"/>
            <p:cNvSpPr/>
            <p:nvPr/>
          </p:nvSpPr>
          <p:spPr>
            <a:xfrm>
              <a:off x="4171060" y="2177562"/>
              <a:ext cx="1060938" cy="1060938"/>
            </a:xfrm>
            <a:prstGeom prst="ellipse">
              <a:avLst/>
            </a:prstGeom>
            <a:solidFill>
              <a:srgbClr val="4BACC6">
                <a:alpha val="89804"/>
              </a:srgb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71060" y="2547359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R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epublish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80888" y="2995439"/>
            <a:ext cx="1107063" cy="1060938"/>
            <a:chOff x="5180888" y="2995439"/>
            <a:chExt cx="1107063" cy="1060938"/>
          </a:xfrm>
        </p:grpSpPr>
        <p:sp>
          <p:nvSpPr>
            <p:cNvPr id="20" name="Oval 19"/>
            <p:cNvSpPr/>
            <p:nvPr/>
          </p:nvSpPr>
          <p:spPr>
            <a:xfrm>
              <a:off x="5180888" y="2995439"/>
              <a:ext cx="1060938" cy="1060938"/>
            </a:xfrm>
            <a:prstGeom prst="ellipse">
              <a:avLst/>
            </a:prstGeom>
            <a:solidFill>
              <a:srgbClr val="F79646">
                <a:alpha val="89804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09866" y="3245749"/>
              <a:ext cx="10780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Make a movie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95600" y="4000500"/>
            <a:ext cx="1078086" cy="1060938"/>
            <a:chOff x="2895600" y="4000500"/>
            <a:chExt cx="1078086" cy="1060938"/>
          </a:xfrm>
        </p:grpSpPr>
        <p:sp>
          <p:nvSpPr>
            <p:cNvPr id="23" name="Oval 22"/>
            <p:cNvSpPr/>
            <p:nvPr/>
          </p:nvSpPr>
          <p:spPr>
            <a:xfrm>
              <a:off x="2912748" y="4000500"/>
              <a:ext cx="1060938" cy="1060938"/>
            </a:xfrm>
            <a:prstGeom prst="ellipse">
              <a:avLst/>
            </a:prstGeom>
            <a:solidFill>
              <a:srgbClr val="8064A2">
                <a:alpha val="89804"/>
              </a:srgb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95600" y="4377080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Post online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28792" y="4752037"/>
            <a:ext cx="1078085" cy="1060938"/>
            <a:chOff x="3928792" y="4752037"/>
            <a:chExt cx="1078085" cy="1060938"/>
          </a:xfrm>
        </p:grpSpPr>
        <p:sp>
          <p:nvSpPr>
            <p:cNvPr id="26" name="Oval 25"/>
            <p:cNvSpPr/>
            <p:nvPr/>
          </p:nvSpPr>
          <p:spPr>
            <a:xfrm>
              <a:off x="3928792" y="4752037"/>
              <a:ext cx="1060938" cy="1060938"/>
            </a:xfrm>
            <a:prstGeom prst="ellipse">
              <a:avLst/>
            </a:prstGeom>
            <a:solidFill>
              <a:srgbClr val="9BBB59">
                <a:alpha val="89804"/>
              </a:srgb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28792" y="5128617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Translate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43855" y="4232579"/>
            <a:ext cx="1087643" cy="1060938"/>
            <a:chOff x="5043855" y="4232579"/>
            <a:chExt cx="1087643" cy="1060938"/>
          </a:xfrm>
        </p:grpSpPr>
        <p:sp>
          <p:nvSpPr>
            <p:cNvPr id="29" name="Oval 28"/>
            <p:cNvSpPr/>
            <p:nvPr/>
          </p:nvSpPr>
          <p:spPr>
            <a:xfrm>
              <a:off x="5043855" y="4232579"/>
              <a:ext cx="1060938" cy="1060938"/>
            </a:xfrm>
            <a:prstGeom prst="ellipse">
              <a:avLst/>
            </a:prstGeom>
            <a:solidFill>
              <a:srgbClr val="4F81BD">
                <a:alpha val="8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53413" y="4598148"/>
              <a:ext cx="1078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Remix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1" name="Picture 4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29" y="2986645"/>
            <a:ext cx="186903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" y="4880071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3241435" y="2911205"/>
            <a:ext cx="603729" cy="603729"/>
            <a:chOff x="2895599" y="2590800"/>
            <a:chExt cx="1295401" cy="1295400"/>
          </a:xfrm>
        </p:grpSpPr>
        <p:pic>
          <p:nvPicPr>
            <p:cNvPr id="34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5" name="Group 34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39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301" y="4880070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302" y="2767879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" y="609600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swipp\Documents\IE\Temporary Internet Files\Content.IE5\BK1R86BK\paw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303" y="609600"/>
            <a:ext cx="1052597" cy="135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43"/>
          <p:cNvGrpSpPr/>
          <p:nvPr/>
        </p:nvGrpSpPr>
        <p:grpSpPr>
          <a:xfrm>
            <a:off x="3230569" y="2922179"/>
            <a:ext cx="603729" cy="603729"/>
            <a:chOff x="2895599" y="2590800"/>
            <a:chExt cx="1295401" cy="1295400"/>
          </a:xfrm>
        </p:grpSpPr>
        <p:pic>
          <p:nvPicPr>
            <p:cNvPr id="45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3241435" y="2905508"/>
            <a:ext cx="603729" cy="603729"/>
            <a:chOff x="2895599" y="2590800"/>
            <a:chExt cx="1295401" cy="1295400"/>
          </a:xfrm>
        </p:grpSpPr>
        <p:pic>
          <p:nvPicPr>
            <p:cNvPr id="50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1" name="Group 50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3241435" y="2915581"/>
            <a:ext cx="603729" cy="603729"/>
            <a:chOff x="2895599" y="2590800"/>
            <a:chExt cx="1295401" cy="1295400"/>
          </a:xfrm>
        </p:grpSpPr>
        <p:pic>
          <p:nvPicPr>
            <p:cNvPr id="55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6" name="Group 55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3241435" y="2915580"/>
            <a:ext cx="603729" cy="603729"/>
            <a:chOff x="2895599" y="2590800"/>
            <a:chExt cx="1295401" cy="1295400"/>
          </a:xfrm>
        </p:grpSpPr>
        <p:pic>
          <p:nvPicPr>
            <p:cNvPr id="60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" name="Group 60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230568" y="2915579"/>
            <a:ext cx="603729" cy="603729"/>
            <a:chOff x="2895599" y="2590800"/>
            <a:chExt cx="1295401" cy="1295400"/>
          </a:xfrm>
        </p:grpSpPr>
        <p:pic>
          <p:nvPicPr>
            <p:cNvPr id="65" name="Picture 2" descr="C:\Users\swipp\Documents\IE\Temporary Internet Files\Content.IE5\QZSSG18B\1024px-Copyright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0" y="2590800"/>
              <a:ext cx="1295400" cy="129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6" name="Group 65"/>
            <p:cNvGrpSpPr/>
            <p:nvPr/>
          </p:nvGrpSpPr>
          <p:grpSpPr>
            <a:xfrm>
              <a:off x="2895599" y="2708031"/>
              <a:ext cx="1295399" cy="1060938"/>
              <a:chOff x="2895599" y="2708031"/>
              <a:chExt cx="1295399" cy="1060938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3012831" y="2708031"/>
                <a:ext cx="1060938" cy="1060938"/>
              </a:xfrm>
              <a:prstGeom prst="ellipse">
                <a:avLst/>
              </a:prstGeom>
              <a:solidFill>
                <a:srgbClr val="C0504D">
                  <a:alpha val="89804"/>
                </a:srgbClr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895599" y="3106423"/>
                <a:ext cx="1295399" cy="3962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chemeClr val="bg1"/>
                    </a:solidFill>
                  </a:rPr>
                  <a:t>R</a:t>
                </a:r>
                <a:r>
                  <a:rPr lang="en-US" sz="600" b="1" dirty="0" smtClean="0">
                    <a:solidFill>
                      <a:schemeClr val="bg1"/>
                    </a:solidFill>
                  </a:rPr>
                  <a:t>edistribute</a:t>
                </a:r>
                <a:endParaRPr lang="en-US" sz="6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228600" y="64770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slide has animations and should be viewed in presentation mode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8000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63012E-6 L -0.28628 0.3851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3" y="19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38422E-6 L -0.2875 0.08698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89914E-6 L -0.2875 -0.234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-117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65325E-6 L 0.4875 -0.23572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-117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65325E-6 L 0.47917 0.0751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58" y="3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65325E-6 L 0.48872 0.3860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27" y="19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8448" y="2438400"/>
            <a:ext cx="3200400" cy="3285742"/>
          </a:xfrm>
        </p:spPr>
        <p:txBody>
          <a:bodyPr/>
          <a:lstStyle/>
          <a:p>
            <a:r>
              <a:rPr lang="en-US" dirty="0" smtClean="0"/>
              <a:t>Public</a:t>
            </a:r>
          </a:p>
          <a:p>
            <a:r>
              <a:rPr lang="en-US" dirty="0" smtClean="0"/>
              <a:t>Widely recognized</a:t>
            </a:r>
          </a:p>
          <a:p>
            <a:r>
              <a:rPr lang="en-US" dirty="0" smtClean="0"/>
              <a:t>“Some rights reserved” vs “all rights reserved”</a:t>
            </a:r>
          </a:p>
          <a:p>
            <a:r>
              <a:rPr lang="en-US" dirty="0" smtClean="0"/>
              <a:t>Three “layers”</a:t>
            </a:r>
          </a:p>
        </p:txBody>
      </p:sp>
      <p:pic>
        <p:nvPicPr>
          <p:cNvPr id="3074" name="Picture 2" descr="layers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4587" y="2340769"/>
            <a:ext cx="2619375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0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347</Words>
  <Application>Microsoft Office PowerPoint</Application>
  <PresentationFormat>On-screen Show (4:3)</PresentationFormat>
  <Paragraphs>94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Pushpin</vt:lpstr>
      <vt:lpstr>Office Theme</vt:lpstr>
      <vt:lpstr>Creative Commons:  A License to Share</vt:lpstr>
      <vt:lpstr>Copyright</vt:lpstr>
      <vt:lpstr>What is copyright?</vt:lpstr>
      <vt:lpstr>PowerPoint Presentation</vt:lpstr>
      <vt:lpstr>PowerPoint Presentation</vt:lpstr>
      <vt:lpstr> </vt:lpstr>
      <vt:lpstr>What if you want to give away rights automatically?</vt:lpstr>
      <vt:lpstr>Creative Commons</vt:lpstr>
      <vt:lpstr>Creative Commons Licenses</vt:lpstr>
      <vt:lpstr>Types of Licenses: Attribution</vt:lpstr>
      <vt:lpstr>Types of Licenses: Share-Alike</vt:lpstr>
      <vt:lpstr>Types of Licenses: NonCommercial</vt:lpstr>
      <vt:lpstr>Types of Licenses: NoDerivatives</vt:lpstr>
      <vt:lpstr>Combining Licenses</vt:lpstr>
      <vt:lpstr>No Rights Reserved</vt:lpstr>
      <vt:lpstr>How Open Is It?</vt:lpstr>
      <vt:lpstr>Licensing Your Content</vt:lpstr>
      <vt:lpstr>Where Can I Find CC Licensed Content?</vt:lpstr>
      <vt:lpstr>LibGuide: Finding Open Access Images</vt:lpstr>
      <vt:lpstr>Questions?</vt:lpstr>
    </vt:vector>
  </TitlesOfParts>
  <Company>University of Pennsylvania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 Libraries</dc:creator>
  <cp:lastModifiedBy>Penn Libraries</cp:lastModifiedBy>
  <cp:revision>16</cp:revision>
  <dcterms:created xsi:type="dcterms:W3CDTF">2016-10-19T14:04:39Z</dcterms:created>
  <dcterms:modified xsi:type="dcterms:W3CDTF">2016-10-20T16:10:30Z</dcterms:modified>
</cp:coreProperties>
</file>