
<file path=[Content_Types].xml><?xml version="1.0" encoding="utf-8"?>
<Types xmlns="http://schemas.openxmlformats.org/package/2006/content-types">
  <Default Extension="emf" ContentType="image/x-emf"/>
  <Override PartName="/docProps/core.xml" ContentType="application/vnd.openxmlformats-package.core-properties+xml"/>
  <Override PartName="/ppt/slideLayouts/slideLayout6.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handoutMasters/handoutMaster1.xml" ContentType="application/vnd.openxmlformats-officedocument.presentationml.handoutMaster+xml"/>
  <Override PartName="/ppt/slideLayouts/slideLayout1.xml" ContentType="application/vnd.openxmlformats-officedocument.presentationml.slideLayout+xml"/>
  <Default Extension="png" ContentType="image/png"/>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docProps/app.xml" ContentType="application/vnd.openxmlformats-officedocument.extended-properties+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theme/theme2.xml" ContentType="application/vnd.openxmlformats-officedocument.theme+xml"/>
  <Override PartName="/ppt/viewProps.xml" ContentType="application/vnd.openxmlformats-officedocument.presentationml.viewProps+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tableStyles.xml" ContentType="application/vnd.openxmlformats-officedocument.presentationml.tableStyles+xml"/>
  <Override PartName="/ppt/slideLayouts/slideLayout4.xml" ContentType="application/vnd.openxmlformats-officedocument.presentationml.slideLayout+xml"/>
  <Override PartName="/ppt/theme/theme1.xml" ContentType="application/vnd.openxmlformats-officedocument.them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3"/>
  </p:notesMasterIdLst>
  <p:handoutMasterIdLst>
    <p:handoutMasterId r:id="rId4"/>
  </p:handoutMasterIdLst>
  <p:sldIdLst>
    <p:sldId id="260" r:id="rId2"/>
  </p:sldIdLst>
  <p:sldSz cx="43891200" cy="32918400"/>
  <p:notesSz cx="7010400" cy="9223375"/>
  <p:defaultTextStyle>
    <a:defPPr>
      <a:defRPr lang="en-US"/>
    </a:defPPr>
    <a:lvl1pPr marL="0" algn="l" defTabSz="4388419" rtl="0" eaLnBrk="1" latinLnBrk="0" hangingPunct="1">
      <a:defRPr sz="8600" kern="1200">
        <a:solidFill>
          <a:schemeClr val="tx1"/>
        </a:solidFill>
        <a:latin typeface="+mn-lt"/>
        <a:ea typeface="+mn-ea"/>
        <a:cs typeface="+mn-cs"/>
      </a:defRPr>
    </a:lvl1pPr>
    <a:lvl2pPr marL="2194210" algn="l" defTabSz="4388419" rtl="0" eaLnBrk="1" latinLnBrk="0" hangingPunct="1">
      <a:defRPr sz="8600" kern="1200">
        <a:solidFill>
          <a:schemeClr val="tx1"/>
        </a:solidFill>
        <a:latin typeface="+mn-lt"/>
        <a:ea typeface="+mn-ea"/>
        <a:cs typeface="+mn-cs"/>
      </a:defRPr>
    </a:lvl2pPr>
    <a:lvl3pPr marL="4388419" algn="l" defTabSz="4388419" rtl="0" eaLnBrk="1" latinLnBrk="0" hangingPunct="1">
      <a:defRPr sz="8600" kern="1200">
        <a:solidFill>
          <a:schemeClr val="tx1"/>
        </a:solidFill>
        <a:latin typeface="+mn-lt"/>
        <a:ea typeface="+mn-ea"/>
        <a:cs typeface="+mn-cs"/>
      </a:defRPr>
    </a:lvl3pPr>
    <a:lvl4pPr marL="6582629" algn="l" defTabSz="4388419" rtl="0" eaLnBrk="1" latinLnBrk="0" hangingPunct="1">
      <a:defRPr sz="8600" kern="1200">
        <a:solidFill>
          <a:schemeClr val="tx1"/>
        </a:solidFill>
        <a:latin typeface="+mn-lt"/>
        <a:ea typeface="+mn-ea"/>
        <a:cs typeface="+mn-cs"/>
      </a:defRPr>
    </a:lvl4pPr>
    <a:lvl5pPr marL="8776834" algn="l" defTabSz="4388419" rtl="0" eaLnBrk="1" latinLnBrk="0" hangingPunct="1">
      <a:defRPr sz="8600" kern="1200">
        <a:solidFill>
          <a:schemeClr val="tx1"/>
        </a:solidFill>
        <a:latin typeface="+mn-lt"/>
        <a:ea typeface="+mn-ea"/>
        <a:cs typeface="+mn-cs"/>
      </a:defRPr>
    </a:lvl5pPr>
    <a:lvl6pPr marL="10971043" algn="l" defTabSz="4388419" rtl="0" eaLnBrk="1" latinLnBrk="0" hangingPunct="1">
      <a:defRPr sz="8600" kern="1200">
        <a:solidFill>
          <a:schemeClr val="tx1"/>
        </a:solidFill>
        <a:latin typeface="+mn-lt"/>
        <a:ea typeface="+mn-ea"/>
        <a:cs typeface="+mn-cs"/>
      </a:defRPr>
    </a:lvl6pPr>
    <a:lvl7pPr marL="13165253" algn="l" defTabSz="4388419" rtl="0" eaLnBrk="1" latinLnBrk="0" hangingPunct="1">
      <a:defRPr sz="8600" kern="1200">
        <a:solidFill>
          <a:schemeClr val="tx1"/>
        </a:solidFill>
        <a:latin typeface="+mn-lt"/>
        <a:ea typeface="+mn-ea"/>
        <a:cs typeface="+mn-cs"/>
      </a:defRPr>
    </a:lvl7pPr>
    <a:lvl8pPr marL="15359462" algn="l" defTabSz="4388419" rtl="0" eaLnBrk="1" latinLnBrk="0" hangingPunct="1">
      <a:defRPr sz="8600" kern="1200">
        <a:solidFill>
          <a:schemeClr val="tx1"/>
        </a:solidFill>
        <a:latin typeface="+mn-lt"/>
        <a:ea typeface="+mn-ea"/>
        <a:cs typeface="+mn-cs"/>
      </a:defRPr>
    </a:lvl8pPr>
    <a:lvl9pPr marL="17553672" algn="l" defTabSz="4388419" rtl="0" eaLnBrk="1" latinLnBrk="0" hangingPunct="1">
      <a:defRPr sz="86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showPr showNarration="1">
    <p:present/>
    <p:sldAll/>
    <p:penClr>
      <a:prstClr val="red"/>
    </p:penClr>
    <p:extLst>
      <p:ext uri="{EC167BDD-8182-4AB7-AECC-EB403E3ABB37}">
        <p14:laserClr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a:srgbClr val="FF0000"/>
        </p14:laserClr>
      </p:ext>
      <p:ext uri="{2FDB2607-1784-4EEB-B798-7EB5836EED8A}">
        <p14:showMediaCtrls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
      </p:ext>
    </p:extLst>
  </p:showPr>
  <p:clrMru>
    <a:srgbClr val="44358B"/>
    <a:srgbClr val="080855"/>
    <a:srgbClr val="0D0E79"/>
  </p:clrMru>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0155" autoAdjust="0"/>
    <p:restoredTop sz="99383" autoAdjust="0"/>
  </p:normalViewPr>
  <p:slideViewPr>
    <p:cSldViewPr snapToObjects="1">
      <p:cViewPr>
        <p:scale>
          <a:sx n="33" d="100"/>
          <a:sy n="33" d="100"/>
        </p:scale>
        <p:origin x="-456" y="-88"/>
      </p:cViewPr>
      <p:guideLst>
        <p:guide orient="horz" pos="10368"/>
        <p:guide pos="13824"/>
      </p:guideLst>
    </p:cSldViewPr>
  </p:slideViewPr>
  <p:notesTextViewPr>
    <p:cViewPr>
      <p:scale>
        <a:sx n="100" d="100"/>
        <a:sy n="100" d="100"/>
      </p:scale>
      <p:origin x="0" y="0"/>
    </p:cViewPr>
  </p:notesTextViewPr>
  <p:gridSpacing cx="77716063" cy="77716063"/>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handoutMaster" Target="handoutMasters/handoutMaster1.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148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9" y="0"/>
            <a:ext cx="3038475" cy="461484"/>
          </a:xfrm>
          <a:prstGeom prst="rect">
            <a:avLst/>
          </a:prstGeom>
        </p:spPr>
        <p:txBody>
          <a:bodyPr vert="horz" lIns="91440" tIns="45720" rIns="91440" bIns="45720" rtlCol="0"/>
          <a:lstStyle>
            <a:lvl1pPr algn="r">
              <a:defRPr sz="1200"/>
            </a:lvl1pPr>
          </a:lstStyle>
          <a:p>
            <a:fld id="{3FB201BC-E1EB-4CE6-8D56-CF0B2756F603}" type="datetimeFigureOut">
              <a:rPr lang="en-US" smtClean="0"/>
              <a:pPr/>
              <a:t>11/28/15</a:t>
            </a:fld>
            <a:endParaRPr lang="en-US"/>
          </a:p>
        </p:txBody>
      </p:sp>
      <p:sp>
        <p:nvSpPr>
          <p:cNvPr id="4" name="Footer Placeholder 3"/>
          <p:cNvSpPr>
            <a:spLocks noGrp="1"/>
          </p:cNvSpPr>
          <p:nvPr>
            <p:ph type="ftr" sz="quarter" idx="2"/>
          </p:nvPr>
        </p:nvSpPr>
        <p:spPr>
          <a:xfrm>
            <a:off x="0" y="8760316"/>
            <a:ext cx="3038475" cy="46148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9" y="8760316"/>
            <a:ext cx="3038475" cy="461484"/>
          </a:xfrm>
          <a:prstGeom prst="rect">
            <a:avLst/>
          </a:prstGeom>
        </p:spPr>
        <p:txBody>
          <a:bodyPr vert="horz" lIns="91440" tIns="45720" rIns="91440" bIns="45720" rtlCol="0" anchor="b"/>
          <a:lstStyle>
            <a:lvl1pPr algn="r">
              <a:defRPr sz="1200"/>
            </a:lvl1pPr>
          </a:lstStyle>
          <a:p>
            <a:fld id="{A280F82F-4877-47FE-B230-A29C3989E7F4}"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9123531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1169"/>
          </a:xfrm>
          <a:prstGeom prst="rect">
            <a:avLst/>
          </a:prstGeom>
        </p:spPr>
        <p:txBody>
          <a:bodyPr vert="horz" lIns="93176" tIns="46588" rIns="93176" bIns="46588" rtlCol="0"/>
          <a:lstStyle>
            <a:lvl1pPr algn="l">
              <a:defRPr sz="1200"/>
            </a:lvl1pPr>
          </a:lstStyle>
          <a:p>
            <a:endParaRPr lang="en-US" dirty="0"/>
          </a:p>
        </p:txBody>
      </p:sp>
      <p:sp>
        <p:nvSpPr>
          <p:cNvPr id="3" name="Date Placeholder 2"/>
          <p:cNvSpPr>
            <a:spLocks noGrp="1"/>
          </p:cNvSpPr>
          <p:nvPr>
            <p:ph type="dt" idx="1"/>
          </p:nvPr>
        </p:nvSpPr>
        <p:spPr>
          <a:xfrm>
            <a:off x="3970939" y="0"/>
            <a:ext cx="3037840" cy="461169"/>
          </a:xfrm>
          <a:prstGeom prst="rect">
            <a:avLst/>
          </a:prstGeom>
        </p:spPr>
        <p:txBody>
          <a:bodyPr vert="horz" lIns="93176" tIns="46588" rIns="93176" bIns="46588" rtlCol="0"/>
          <a:lstStyle>
            <a:lvl1pPr algn="r">
              <a:defRPr sz="1200"/>
            </a:lvl1pPr>
          </a:lstStyle>
          <a:p>
            <a:fld id="{BFEB28B6-8389-4D5A-B0CE-D0B162BC4EFA}" type="datetimeFigureOut">
              <a:rPr lang="en-US" smtClean="0"/>
              <a:pPr/>
              <a:t>11/28/15</a:t>
            </a:fld>
            <a:endParaRPr lang="en-US" dirty="0"/>
          </a:p>
        </p:txBody>
      </p:sp>
      <p:sp>
        <p:nvSpPr>
          <p:cNvPr id="4" name="Slide Image Placeholder 3"/>
          <p:cNvSpPr>
            <a:spLocks noGrp="1" noRot="1" noChangeAspect="1"/>
          </p:cNvSpPr>
          <p:nvPr>
            <p:ph type="sldImg" idx="2"/>
          </p:nvPr>
        </p:nvSpPr>
        <p:spPr>
          <a:xfrm>
            <a:off x="1200150" y="692150"/>
            <a:ext cx="4610100" cy="3457575"/>
          </a:xfrm>
          <a:prstGeom prst="rect">
            <a:avLst/>
          </a:prstGeom>
          <a:noFill/>
          <a:ln w="12700">
            <a:solidFill>
              <a:prstClr val="black"/>
            </a:solidFill>
          </a:ln>
        </p:spPr>
        <p:txBody>
          <a:bodyPr vert="horz" lIns="93176" tIns="46588" rIns="93176" bIns="46588" rtlCol="0" anchor="ctr"/>
          <a:lstStyle/>
          <a:p>
            <a:endParaRPr lang="en-US" dirty="0"/>
          </a:p>
        </p:txBody>
      </p:sp>
      <p:sp>
        <p:nvSpPr>
          <p:cNvPr id="5" name="Notes Placeholder 4"/>
          <p:cNvSpPr>
            <a:spLocks noGrp="1"/>
          </p:cNvSpPr>
          <p:nvPr>
            <p:ph type="body" sz="quarter" idx="3"/>
          </p:nvPr>
        </p:nvSpPr>
        <p:spPr>
          <a:xfrm>
            <a:off x="701041" y="4381104"/>
            <a:ext cx="5608320" cy="4150519"/>
          </a:xfrm>
          <a:prstGeom prst="rect">
            <a:avLst/>
          </a:prstGeom>
        </p:spPr>
        <p:txBody>
          <a:bodyPr vert="horz" lIns="93176" tIns="46588" rIns="93176" bIns="4658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60605"/>
            <a:ext cx="3037840" cy="461169"/>
          </a:xfrm>
          <a:prstGeom prst="rect">
            <a:avLst/>
          </a:prstGeom>
        </p:spPr>
        <p:txBody>
          <a:bodyPr vert="horz" lIns="93176" tIns="46588" rIns="93176" bIns="46588"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9" y="8760605"/>
            <a:ext cx="3037840" cy="461169"/>
          </a:xfrm>
          <a:prstGeom prst="rect">
            <a:avLst/>
          </a:prstGeom>
        </p:spPr>
        <p:txBody>
          <a:bodyPr vert="horz" lIns="93176" tIns="46588" rIns="93176" bIns="46588" rtlCol="0" anchor="b"/>
          <a:lstStyle>
            <a:lvl1pPr algn="r">
              <a:defRPr sz="1200"/>
            </a:lvl1pPr>
          </a:lstStyle>
          <a:p>
            <a:fld id="{23B56CC5-1C5E-4787-AFA4-AECF15ABECCA}" type="slidenum">
              <a:rPr lang="en-US" smtClean="0"/>
              <a:pPr/>
              <a:t>‹#›</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964876959"/>
      </p:ext>
    </p:extLst>
  </p:cSld>
  <p:clrMap bg1="lt1" tx1="dk1" bg2="lt2" tx2="dk2" accent1="accent1" accent2="accent2" accent3="accent3" accent4="accent4" accent5="accent5" accent6="accent6" hlink="hlink" folHlink="folHlink"/>
  <p:notesStyle>
    <a:lvl1pPr marL="0" algn="l" defTabSz="914256" rtl="0" eaLnBrk="1" latinLnBrk="0" hangingPunct="1">
      <a:defRPr sz="1000" kern="1200">
        <a:solidFill>
          <a:schemeClr val="tx1"/>
        </a:solidFill>
        <a:latin typeface="+mn-lt"/>
        <a:ea typeface="+mn-ea"/>
        <a:cs typeface="+mn-cs"/>
      </a:defRPr>
    </a:lvl1pPr>
    <a:lvl2pPr marL="457128" algn="l" defTabSz="914256" rtl="0" eaLnBrk="1" latinLnBrk="0" hangingPunct="1">
      <a:defRPr sz="1000" kern="1200">
        <a:solidFill>
          <a:schemeClr val="tx1"/>
        </a:solidFill>
        <a:latin typeface="+mn-lt"/>
        <a:ea typeface="+mn-ea"/>
        <a:cs typeface="+mn-cs"/>
      </a:defRPr>
    </a:lvl2pPr>
    <a:lvl3pPr marL="914256" algn="l" defTabSz="914256" rtl="0" eaLnBrk="1" latinLnBrk="0" hangingPunct="1">
      <a:defRPr sz="1000" kern="1200">
        <a:solidFill>
          <a:schemeClr val="tx1"/>
        </a:solidFill>
        <a:latin typeface="+mn-lt"/>
        <a:ea typeface="+mn-ea"/>
        <a:cs typeface="+mn-cs"/>
      </a:defRPr>
    </a:lvl3pPr>
    <a:lvl4pPr marL="1371379" algn="l" defTabSz="914256" rtl="0" eaLnBrk="1" latinLnBrk="0" hangingPunct="1">
      <a:defRPr sz="1000" kern="1200">
        <a:solidFill>
          <a:schemeClr val="tx1"/>
        </a:solidFill>
        <a:latin typeface="+mn-lt"/>
        <a:ea typeface="+mn-ea"/>
        <a:cs typeface="+mn-cs"/>
      </a:defRPr>
    </a:lvl4pPr>
    <a:lvl5pPr marL="1828507" algn="l" defTabSz="914256" rtl="0" eaLnBrk="1" latinLnBrk="0" hangingPunct="1">
      <a:defRPr sz="1000" kern="1200">
        <a:solidFill>
          <a:schemeClr val="tx1"/>
        </a:solidFill>
        <a:latin typeface="+mn-lt"/>
        <a:ea typeface="+mn-ea"/>
        <a:cs typeface="+mn-cs"/>
      </a:defRPr>
    </a:lvl5pPr>
    <a:lvl6pPr marL="2285635" algn="l" defTabSz="914256" rtl="0" eaLnBrk="1" latinLnBrk="0" hangingPunct="1">
      <a:defRPr sz="1000" kern="1200">
        <a:solidFill>
          <a:schemeClr val="tx1"/>
        </a:solidFill>
        <a:latin typeface="+mn-lt"/>
        <a:ea typeface="+mn-ea"/>
        <a:cs typeface="+mn-cs"/>
      </a:defRPr>
    </a:lvl6pPr>
    <a:lvl7pPr marL="2742763" algn="l" defTabSz="914256" rtl="0" eaLnBrk="1" latinLnBrk="0" hangingPunct="1">
      <a:defRPr sz="1000" kern="1200">
        <a:solidFill>
          <a:schemeClr val="tx1"/>
        </a:solidFill>
        <a:latin typeface="+mn-lt"/>
        <a:ea typeface="+mn-ea"/>
        <a:cs typeface="+mn-cs"/>
      </a:defRPr>
    </a:lvl7pPr>
    <a:lvl8pPr marL="3199886" algn="l" defTabSz="914256" rtl="0" eaLnBrk="1" latinLnBrk="0" hangingPunct="1">
      <a:defRPr sz="1000" kern="1200">
        <a:solidFill>
          <a:schemeClr val="tx1"/>
        </a:solidFill>
        <a:latin typeface="+mn-lt"/>
        <a:ea typeface="+mn-ea"/>
        <a:cs typeface="+mn-cs"/>
      </a:defRPr>
    </a:lvl8pPr>
    <a:lvl9pPr marL="3657014" algn="l" defTabSz="91425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B56CC5-1C5E-4787-AFA4-AECF15ABECCA}" type="slidenum">
              <a:rPr lang="en-US" smtClean="0"/>
              <a:pPr/>
              <a:t>1</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000233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210" indent="0" algn="ctr">
              <a:buNone/>
              <a:defRPr>
                <a:solidFill>
                  <a:schemeClr val="tx1">
                    <a:tint val="75000"/>
                  </a:schemeClr>
                </a:solidFill>
              </a:defRPr>
            </a:lvl2pPr>
            <a:lvl3pPr marL="4388419" indent="0" algn="ctr">
              <a:buNone/>
              <a:defRPr>
                <a:solidFill>
                  <a:schemeClr val="tx1">
                    <a:tint val="75000"/>
                  </a:schemeClr>
                </a:solidFill>
              </a:defRPr>
            </a:lvl3pPr>
            <a:lvl4pPr marL="6582629" indent="0" algn="ctr">
              <a:buNone/>
              <a:defRPr>
                <a:solidFill>
                  <a:schemeClr val="tx1">
                    <a:tint val="75000"/>
                  </a:schemeClr>
                </a:solidFill>
              </a:defRPr>
            </a:lvl4pPr>
            <a:lvl5pPr marL="8776834" indent="0" algn="ctr">
              <a:buNone/>
              <a:defRPr>
                <a:solidFill>
                  <a:schemeClr val="tx1">
                    <a:tint val="75000"/>
                  </a:schemeClr>
                </a:solidFill>
              </a:defRPr>
            </a:lvl5pPr>
            <a:lvl6pPr marL="10971043" indent="0" algn="ctr">
              <a:buNone/>
              <a:defRPr>
                <a:solidFill>
                  <a:schemeClr val="tx1">
                    <a:tint val="75000"/>
                  </a:schemeClr>
                </a:solidFill>
              </a:defRPr>
            </a:lvl6pPr>
            <a:lvl7pPr marL="13165253" indent="0" algn="ctr">
              <a:buNone/>
              <a:defRPr>
                <a:solidFill>
                  <a:schemeClr val="tx1">
                    <a:tint val="75000"/>
                  </a:schemeClr>
                </a:solidFill>
              </a:defRPr>
            </a:lvl7pPr>
            <a:lvl8pPr marL="15359462" indent="0" algn="ctr">
              <a:buNone/>
              <a:defRPr>
                <a:solidFill>
                  <a:schemeClr val="tx1">
                    <a:tint val="75000"/>
                  </a:schemeClr>
                </a:solidFill>
              </a:defRPr>
            </a:lvl8pPr>
            <a:lvl9pPr marL="17553672"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4514A12-E413-4D6F-B5EC-82854B4D1C62}" type="datetimeFigureOut">
              <a:rPr lang="en-US" smtClean="0"/>
              <a:pPr/>
              <a:t>11/28/15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42187E0-1F8A-4386-A071-D60B2D53F05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514A12-E413-4D6F-B5EC-82854B4D1C62}" type="datetimeFigureOut">
              <a:rPr lang="en-US" smtClean="0"/>
              <a:pPr/>
              <a:t>11/28/15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42187E0-1F8A-4386-A071-D60B2D53F05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70"/>
            <a:ext cx="9875520" cy="2808732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318270"/>
            <a:ext cx="28895040" cy="280873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514A12-E413-4D6F-B5EC-82854B4D1C62}" type="datetimeFigureOut">
              <a:rPr lang="en-US" smtClean="0"/>
              <a:pPr/>
              <a:t>11/28/15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42187E0-1F8A-4386-A071-D60B2D53F05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514A12-E413-4D6F-B5EC-82854B4D1C62}" type="datetimeFigureOut">
              <a:rPr lang="en-US" smtClean="0"/>
              <a:pPr/>
              <a:t>11/28/15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42187E0-1F8A-4386-A071-D60B2D53F05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9"/>
            <a:ext cx="37307520" cy="7200898"/>
          </a:xfrm>
        </p:spPr>
        <p:txBody>
          <a:bodyPr anchor="b"/>
          <a:lstStyle>
            <a:lvl1pPr marL="0" indent="0">
              <a:buNone/>
              <a:defRPr sz="9600">
                <a:solidFill>
                  <a:schemeClr val="tx1">
                    <a:tint val="75000"/>
                  </a:schemeClr>
                </a:solidFill>
              </a:defRPr>
            </a:lvl1pPr>
            <a:lvl2pPr marL="2194210" indent="0">
              <a:buNone/>
              <a:defRPr sz="8600">
                <a:solidFill>
                  <a:schemeClr val="tx1">
                    <a:tint val="75000"/>
                  </a:schemeClr>
                </a:solidFill>
              </a:defRPr>
            </a:lvl2pPr>
            <a:lvl3pPr marL="4388419" indent="0">
              <a:buNone/>
              <a:defRPr sz="7700">
                <a:solidFill>
                  <a:schemeClr val="tx1">
                    <a:tint val="75000"/>
                  </a:schemeClr>
                </a:solidFill>
              </a:defRPr>
            </a:lvl3pPr>
            <a:lvl4pPr marL="6582629" indent="0">
              <a:buNone/>
              <a:defRPr sz="6700">
                <a:solidFill>
                  <a:schemeClr val="tx1">
                    <a:tint val="75000"/>
                  </a:schemeClr>
                </a:solidFill>
              </a:defRPr>
            </a:lvl4pPr>
            <a:lvl5pPr marL="8776834" indent="0">
              <a:buNone/>
              <a:defRPr sz="6700">
                <a:solidFill>
                  <a:schemeClr val="tx1">
                    <a:tint val="75000"/>
                  </a:schemeClr>
                </a:solidFill>
              </a:defRPr>
            </a:lvl5pPr>
            <a:lvl6pPr marL="10971043" indent="0">
              <a:buNone/>
              <a:defRPr sz="6700">
                <a:solidFill>
                  <a:schemeClr val="tx1">
                    <a:tint val="75000"/>
                  </a:schemeClr>
                </a:solidFill>
              </a:defRPr>
            </a:lvl6pPr>
            <a:lvl7pPr marL="13165253" indent="0">
              <a:buNone/>
              <a:defRPr sz="6700">
                <a:solidFill>
                  <a:schemeClr val="tx1">
                    <a:tint val="75000"/>
                  </a:schemeClr>
                </a:solidFill>
              </a:defRPr>
            </a:lvl7pPr>
            <a:lvl8pPr marL="15359462" indent="0">
              <a:buNone/>
              <a:defRPr sz="6700">
                <a:solidFill>
                  <a:schemeClr val="tx1">
                    <a:tint val="75000"/>
                  </a:schemeClr>
                </a:solidFill>
              </a:defRPr>
            </a:lvl8pPr>
            <a:lvl9pPr marL="17553672"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514A12-E413-4D6F-B5EC-82854B4D1C62}" type="datetimeFigureOut">
              <a:rPr lang="en-US" smtClean="0"/>
              <a:pPr/>
              <a:t>11/28/15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42187E0-1F8A-4386-A071-D60B2D53F05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7680967"/>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7680967"/>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4514A12-E413-4D6F-B5EC-82854B4D1C62}" type="datetimeFigureOut">
              <a:rPr lang="en-US" smtClean="0"/>
              <a:pPr/>
              <a:t>11/28/15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42187E0-1F8A-4386-A071-D60B2D53F05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210" indent="0">
              <a:buNone/>
              <a:defRPr sz="9600" b="1"/>
            </a:lvl2pPr>
            <a:lvl3pPr marL="4388419" indent="0">
              <a:buNone/>
              <a:defRPr sz="8600" b="1"/>
            </a:lvl3pPr>
            <a:lvl4pPr marL="6582629" indent="0">
              <a:buNone/>
              <a:defRPr sz="7700" b="1"/>
            </a:lvl4pPr>
            <a:lvl5pPr marL="8776834" indent="0">
              <a:buNone/>
              <a:defRPr sz="7700" b="1"/>
            </a:lvl5pPr>
            <a:lvl6pPr marL="10971043" indent="0">
              <a:buNone/>
              <a:defRPr sz="7700" b="1"/>
            </a:lvl6pPr>
            <a:lvl7pPr marL="13165253" indent="0">
              <a:buNone/>
              <a:defRPr sz="7700" b="1"/>
            </a:lvl7pPr>
            <a:lvl8pPr marL="15359462" indent="0">
              <a:buNone/>
              <a:defRPr sz="7700" b="1"/>
            </a:lvl8pPr>
            <a:lvl9pPr marL="17553672"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210" indent="0">
              <a:buNone/>
              <a:defRPr sz="9600" b="1"/>
            </a:lvl2pPr>
            <a:lvl3pPr marL="4388419" indent="0">
              <a:buNone/>
              <a:defRPr sz="8600" b="1"/>
            </a:lvl3pPr>
            <a:lvl4pPr marL="6582629" indent="0">
              <a:buNone/>
              <a:defRPr sz="7700" b="1"/>
            </a:lvl4pPr>
            <a:lvl5pPr marL="8776834" indent="0">
              <a:buNone/>
              <a:defRPr sz="7700" b="1"/>
            </a:lvl5pPr>
            <a:lvl6pPr marL="10971043" indent="0">
              <a:buNone/>
              <a:defRPr sz="7700" b="1"/>
            </a:lvl6pPr>
            <a:lvl7pPr marL="13165253" indent="0">
              <a:buNone/>
              <a:defRPr sz="7700" b="1"/>
            </a:lvl7pPr>
            <a:lvl8pPr marL="15359462" indent="0">
              <a:buNone/>
              <a:defRPr sz="7700" b="1"/>
            </a:lvl8pPr>
            <a:lvl9pPr marL="17553672"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4514A12-E413-4D6F-B5EC-82854B4D1C62}" type="datetimeFigureOut">
              <a:rPr lang="en-US" smtClean="0"/>
              <a:pPr/>
              <a:t>11/28/15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42187E0-1F8A-4386-A071-D60B2D53F05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4514A12-E413-4D6F-B5EC-82854B4D1C62}" type="datetimeFigureOut">
              <a:rPr lang="en-US" smtClean="0"/>
              <a:pPr/>
              <a:t>11/28/15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42187E0-1F8A-4386-A071-D60B2D53F05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514A12-E413-4D6F-B5EC-82854B4D1C62}" type="datetimeFigureOut">
              <a:rPr lang="en-US" smtClean="0"/>
              <a:pPr/>
              <a:t>11/28/15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42187E0-1F8A-4386-A071-D60B2D53F05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7" y="1310640"/>
            <a:ext cx="14439902"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7"/>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7" y="6888487"/>
            <a:ext cx="14439902" cy="22517102"/>
          </a:xfrm>
        </p:spPr>
        <p:txBody>
          <a:bodyPr/>
          <a:lstStyle>
            <a:lvl1pPr marL="0" indent="0">
              <a:buNone/>
              <a:defRPr sz="6700"/>
            </a:lvl1pPr>
            <a:lvl2pPr marL="2194210" indent="0">
              <a:buNone/>
              <a:defRPr sz="5800"/>
            </a:lvl2pPr>
            <a:lvl3pPr marL="4388419" indent="0">
              <a:buNone/>
              <a:defRPr sz="4800"/>
            </a:lvl3pPr>
            <a:lvl4pPr marL="6582629" indent="0">
              <a:buNone/>
              <a:defRPr sz="4300"/>
            </a:lvl4pPr>
            <a:lvl5pPr marL="8776834" indent="0">
              <a:buNone/>
              <a:defRPr sz="4300"/>
            </a:lvl5pPr>
            <a:lvl6pPr marL="10971043" indent="0">
              <a:buNone/>
              <a:defRPr sz="4300"/>
            </a:lvl6pPr>
            <a:lvl7pPr marL="13165253" indent="0">
              <a:buNone/>
              <a:defRPr sz="4300"/>
            </a:lvl7pPr>
            <a:lvl8pPr marL="15359462" indent="0">
              <a:buNone/>
              <a:defRPr sz="4300"/>
            </a:lvl8pPr>
            <a:lvl9pPr marL="17553672"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514A12-E413-4D6F-B5EC-82854B4D1C62}" type="datetimeFigureOut">
              <a:rPr lang="en-US" smtClean="0"/>
              <a:pPr/>
              <a:t>11/28/15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42187E0-1F8A-4386-A071-D60B2D53F05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210" indent="0">
              <a:buNone/>
              <a:defRPr sz="13400"/>
            </a:lvl2pPr>
            <a:lvl3pPr marL="4388419" indent="0">
              <a:buNone/>
              <a:defRPr sz="11500"/>
            </a:lvl3pPr>
            <a:lvl4pPr marL="6582629" indent="0">
              <a:buNone/>
              <a:defRPr sz="9600"/>
            </a:lvl4pPr>
            <a:lvl5pPr marL="8776834" indent="0">
              <a:buNone/>
              <a:defRPr sz="9600"/>
            </a:lvl5pPr>
            <a:lvl6pPr marL="10971043" indent="0">
              <a:buNone/>
              <a:defRPr sz="9600"/>
            </a:lvl6pPr>
            <a:lvl7pPr marL="13165253" indent="0">
              <a:buNone/>
              <a:defRPr sz="9600"/>
            </a:lvl7pPr>
            <a:lvl8pPr marL="15359462" indent="0">
              <a:buNone/>
              <a:defRPr sz="9600"/>
            </a:lvl8pPr>
            <a:lvl9pPr marL="17553672" indent="0">
              <a:buNone/>
              <a:defRPr sz="9600"/>
            </a:lvl9pPr>
          </a:lstStyle>
          <a:p>
            <a:endParaRPr lang="en-US" dirty="0"/>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210" indent="0">
              <a:buNone/>
              <a:defRPr sz="5800"/>
            </a:lvl2pPr>
            <a:lvl3pPr marL="4388419" indent="0">
              <a:buNone/>
              <a:defRPr sz="4800"/>
            </a:lvl3pPr>
            <a:lvl4pPr marL="6582629" indent="0">
              <a:buNone/>
              <a:defRPr sz="4300"/>
            </a:lvl4pPr>
            <a:lvl5pPr marL="8776834" indent="0">
              <a:buNone/>
              <a:defRPr sz="4300"/>
            </a:lvl5pPr>
            <a:lvl6pPr marL="10971043" indent="0">
              <a:buNone/>
              <a:defRPr sz="4300"/>
            </a:lvl6pPr>
            <a:lvl7pPr marL="13165253" indent="0">
              <a:buNone/>
              <a:defRPr sz="4300"/>
            </a:lvl7pPr>
            <a:lvl8pPr marL="15359462" indent="0">
              <a:buNone/>
              <a:defRPr sz="4300"/>
            </a:lvl8pPr>
            <a:lvl9pPr marL="17553672"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514A12-E413-4D6F-B5EC-82854B4D1C62}" type="datetimeFigureOut">
              <a:rPr lang="en-US" smtClean="0"/>
              <a:pPr/>
              <a:t>11/28/15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42187E0-1F8A-4386-A071-D60B2D53F05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840" tIns="219422" rIns="438840" bIns="219422"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7"/>
            <a:ext cx="39502080" cy="21724622"/>
          </a:xfrm>
          <a:prstGeom prst="rect">
            <a:avLst/>
          </a:prstGeom>
        </p:spPr>
        <p:txBody>
          <a:bodyPr vert="horz" lIns="438840" tIns="219422" rIns="438840" bIns="21942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840" tIns="219422" rIns="438840" bIns="219422" rtlCol="0" anchor="ctr"/>
          <a:lstStyle>
            <a:lvl1pPr algn="l">
              <a:defRPr sz="5800">
                <a:solidFill>
                  <a:schemeClr val="tx1">
                    <a:tint val="75000"/>
                  </a:schemeClr>
                </a:solidFill>
              </a:defRPr>
            </a:lvl1pPr>
          </a:lstStyle>
          <a:p>
            <a:fld id="{B4514A12-E413-4D6F-B5EC-82854B4D1C62}" type="datetimeFigureOut">
              <a:rPr lang="en-US" smtClean="0"/>
              <a:pPr/>
              <a:t>11/28/15</a:t>
            </a:fld>
            <a:endParaRPr lang="en-US" dirty="0"/>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840" tIns="219422" rIns="438840" bIns="219422" rtlCol="0" anchor="ctr"/>
          <a:lstStyle>
            <a:lvl1pPr algn="ctr">
              <a:defRPr sz="58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840" tIns="219422" rIns="438840" bIns="219422" rtlCol="0" anchor="ctr"/>
          <a:lstStyle>
            <a:lvl1pPr algn="r">
              <a:defRPr sz="5800">
                <a:solidFill>
                  <a:schemeClr val="tx1">
                    <a:tint val="75000"/>
                  </a:schemeClr>
                </a:solidFill>
              </a:defRPr>
            </a:lvl1pPr>
          </a:lstStyle>
          <a:p>
            <a:fld id="{D42187E0-1F8A-4386-A071-D60B2D53F05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8419" rtl="0" eaLnBrk="1" latinLnBrk="0" hangingPunct="1">
        <a:spcBef>
          <a:spcPct val="0"/>
        </a:spcBef>
        <a:buNone/>
        <a:defRPr sz="21100" kern="1200">
          <a:solidFill>
            <a:schemeClr val="tx1"/>
          </a:solidFill>
          <a:latin typeface="+mj-lt"/>
          <a:ea typeface="+mj-ea"/>
          <a:cs typeface="+mj-cs"/>
        </a:defRPr>
      </a:lvl1pPr>
    </p:titleStyle>
    <p:bodyStyle>
      <a:lvl1pPr marL="1645656" indent="-1645656" algn="l" defTabSz="4388419"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589" indent="-1371379" algn="l" defTabSz="4388419"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5522" indent="-1097102" algn="l" defTabSz="4388419"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9731" indent="-1097102" algn="l" defTabSz="4388419"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3941" indent="-1097102" algn="l" defTabSz="4388419"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8150" indent="-1097102" algn="l" defTabSz="4388419"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2360" indent="-1097102" algn="l" defTabSz="4388419"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6565" indent="-1097102" algn="l" defTabSz="4388419"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0774" indent="-1097102" algn="l" defTabSz="4388419"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419" rtl="0" eaLnBrk="1" latinLnBrk="0" hangingPunct="1">
        <a:defRPr sz="8600" kern="1200">
          <a:solidFill>
            <a:schemeClr val="tx1"/>
          </a:solidFill>
          <a:latin typeface="+mn-lt"/>
          <a:ea typeface="+mn-ea"/>
          <a:cs typeface="+mn-cs"/>
        </a:defRPr>
      </a:lvl1pPr>
      <a:lvl2pPr marL="2194210" algn="l" defTabSz="4388419" rtl="0" eaLnBrk="1" latinLnBrk="0" hangingPunct="1">
        <a:defRPr sz="8600" kern="1200">
          <a:solidFill>
            <a:schemeClr val="tx1"/>
          </a:solidFill>
          <a:latin typeface="+mn-lt"/>
          <a:ea typeface="+mn-ea"/>
          <a:cs typeface="+mn-cs"/>
        </a:defRPr>
      </a:lvl2pPr>
      <a:lvl3pPr marL="4388419" algn="l" defTabSz="4388419" rtl="0" eaLnBrk="1" latinLnBrk="0" hangingPunct="1">
        <a:defRPr sz="8600" kern="1200">
          <a:solidFill>
            <a:schemeClr val="tx1"/>
          </a:solidFill>
          <a:latin typeface="+mn-lt"/>
          <a:ea typeface="+mn-ea"/>
          <a:cs typeface="+mn-cs"/>
        </a:defRPr>
      </a:lvl3pPr>
      <a:lvl4pPr marL="6582629" algn="l" defTabSz="4388419" rtl="0" eaLnBrk="1" latinLnBrk="0" hangingPunct="1">
        <a:defRPr sz="8600" kern="1200">
          <a:solidFill>
            <a:schemeClr val="tx1"/>
          </a:solidFill>
          <a:latin typeface="+mn-lt"/>
          <a:ea typeface="+mn-ea"/>
          <a:cs typeface="+mn-cs"/>
        </a:defRPr>
      </a:lvl4pPr>
      <a:lvl5pPr marL="8776834" algn="l" defTabSz="4388419" rtl="0" eaLnBrk="1" latinLnBrk="0" hangingPunct="1">
        <a:defRPr sz="8600" kern="1200">
          <a:solidFill>
            <a:schemeClr val="tx1"/>
          </a:solidFill>
          <a:latin typeface="+mn-lt"/>
          <a:ea typeface="+mn-ea"/>
          <a:cs typeface="+mn-cs"/>
        </a:defRPr>
      </a:lvl5pPr>
      <a:lvl6pPr marL="10971043" algn="l" defTabSz="4388419" rtl="0" eaLnBrk="1" latinLnBrk="0" hangingPunct="1">
        <a:defRPr sz="8600" kern="1200">
          <a:solidFill>
            <a:schemeClr val="tx1"/>
          </a:solidFill>
          <a:latin typeface="+mn-lt"/>
          <a:ea typeface="+mn-ea"/>
          <a:cs typeface="+mn-cs"/>
        </a:defRPr>
      </a:lvl6pPr>
      <a:lvl7pPr marL="13165253" algn="l" defTabSz="4388419" rtl="0" eaLnBrk="1" latinLnBrk="0" hangingPunct="1">
        <a:defRPr sz="8600" kern="1200">
          <a:solidFill>
            <a:schemeClr val="tx1"/>
          </a:solidFill>
          <a:latin typeface="+mn-lt"/>
          <a:ea typeface="+mn-ea"/>
          <a:cs typeface="+mn-cs"/>
        </a:defRPr>
      </a:lvl7pPr>
      <a:lvl8pPr marL="15359462" algn="l" defTabSz="4388419" rtl="0" eaLnBrk="1" latinLnBrk="0" hangingPunct="1">
        <a:defRPr sz="8600" kern="1200">
          <a:solidFill>
            <a:schemeClr val="tx1"/>
          </a:solidFill>
          <a:latin typeface="+mn-lt"/>
          <a:ea typeface="+mn-ea"/>
          <a:cs typeface="+mn-cs"/>
        </a:defRPr>
      </a:lvl8pPr>
      <a:lvl9pPr marL="17553672" algn="l" defTabSz="4388419"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emf"/><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a:alphaModFix amt="10000"/>
          </a:blip>
          <a:stretch>
            <a:fillRect/>
          </a:stretch>
        </p:blipFill>
        <p:spPr>
          <a:xfrm>
            <a:off x="6934200" y="6976078"/>
            <a:ext cx="33376989" cy="22014906"/>
          </a:xfrm>
          <a:prstGeom prst="rect">
            <a:avLst/>
          </a:prstGeom>
        </p:spPr>
      </p:pic>
      <p:grpSp>
        <p:nvGrpSpPr>
          <p:cNvPr id="63" name="Group 62"/>
          <p:cNvGrpSpPr/>
          <p:nvPr/>
        </p:nvGrpSpPr>
        <p:grpSpPr>
          <a:xfrm>
            <a:off x="10864930" y="4801725"/>
            <a:ext cx="17230958" cy="19353675"/>
            <a:chOff x="176271" y="4612490"/>
            <a:chExt cx="2550482" cy="1654660"/>
          </a:xfrm>
        </p:grpSpPr>
        <p:sp>
          <p:nvSpPr>
            <p:cNvPr id="65" name="Rectangle 4"/>
            <p:cNvSpPr>
              <a:spLocks noChangeArrowheads="1"/>
            </p:cNvSpPr>
            <p:nvPr/>
          </p:nvSpPr>
          <p:spPr bwMode="auto">
            <a:xfrm>
              <a:off x="176271" y="4612490"/>
              <a:ext cx="2550482" cy="1654660"/>
            </a:xfrm>
            <a:prstGeom prst="rect">
              <a:avLst/>
            </a:prstGeom>
            <a:noFill/>
            <a:ln w="38100">
              <a:solidFill>
                <a:srgbClr val="0D0E79"/>
              </a:solidFill>
              <a:miter lim="800000"/>
              <a:headEnd/>
              <a:tailEnd/>
            </a:ln>
            <a:effectLst/>
          </p:spPr>
          <p:txBody>
            <a:bodyPr wrap="none" lIns="19047" tIns="9523" rIns="19047" bIns="9523" anchor="ctr"/>
            <a:lstStyle/>
            <a:p>
              <a:pPr algn="just"/>
              <a:endParaRPr lang="en-US" dirty="0">
                <a:latin typeface="Cambria" pitchFamily="18" charset="0"/>
              </a:endParaRPr>
            </a:p>
          </p:txBody>
        </p:sp>
        <p:sp>
          <p:nvSpPr>
            <p:cNvPr id="66" name="Rectangle 65"/>
            <p:cNvSpPr/>
            <p:nvPr/>
          </p:nvSpPr>
          <p:spPr>
            <a:xfrm>
              <a:off x="267348" y="4947399"/>
              <a:ext cx="2389308" cy="93440"/>
            </a:xfrm>
            <a:prstGeom prst="rect">
              <a:avLst/>
            </a:prstGeom>
          </p:spPr>
          <p:txBody>
            <a:bodyPr wrap="square" lIns="19047" tIns="9523" rIns="19047" bIns="9523">
              <a:spAutoFit/>
            </a:bodyPr>
            <a:lstStyle/>
            <a:p>
              <a:endParaRPr lang="en-US" sz="3400" b="1" dirty="0">
                <a:solidFill>
                  <a:srgbClr val="FF0000"/>
                </a:solidFill>
                <a:latin typeface="Cambria" pitchFamily="18" charset="0"/>
                <a:cs typeface="Times New Roman" pitchFamily="18" charset="0"/>
              </a:endParaRPr>
            </a:p>
          </p:txBody>
        </p:sp>
      </p:grpSp>
      <p:sp>
        <p:nvSpPr>
          <p:cNvPr id="36" name="Round Diagonal Corner Rectangle 35"/>
          <p:cNvSpPr/>
          <p:nvPr/>
        </p:nvSpPr>
        <p:spPr>
          <a:xfrm>
            <a:off x="7829130" y="457202"/>
            <a:ext cx="28252512" cy="3733800"/>
          </a:xfrm>
          <a:prstGeom prst="round2DiagRect">
            <a:avLst>
              <a:gd name="adj1" fmla="val 10833"/>
              <a:gd name="adj2" fmla="val 12500"/>
            </a:avLst>
          </a:prstGeom>
          <a:solidFill>
            <a:srgbClr val="800000"/>
          </a:solidFill>
          <a:ln>
            <a:solidFill>
              <a:srgbClr val="0D0E79"/>
            </a:solidFill>
          </a:ln>
          <a:effectLst>
            <a:outerShdw blurRad="50800" dist="38100" dir="2700000" sx="65000" sy="6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6" tIns="45710" rIns="91426" bIns="45710" rtlCol="0" anchor="ctr"/>
          <a:lstStyle/>
          <a:p>
            <a:pPr algn="just"/>
            <a:endParaRPr lang="en-US" dirty="0">
              <a:latin typeface="Cambria" pitchFamily="18" charset="0"/>
            </a:endParaRPr>
          </a:p>
        </p:txBody>
      </p:sp>
      <p:sp>
        <p:nvSpPr>
          <p:cNvPr id="37" name="TextBox 36"/>
          <p:cNvSpPr txBox="1"/>
          <p:nvPr/>
        </p:nvSpPr>
        <p:spPr>
          <a:xfrm>
            <a:off x="6159440" y="739391"/>
            <a:ext cx="31565856" cy="2862302"/>
          </a:xfrm>
          <a:prstGeom prst="rect">
            <a:avLst/>
          </a:prstGeom>
          <a:noFill/>
        </p:spPr>
        <p:txBody>
          <a:bodyPr wrap="square" lIns="91426" tIns="45710" rIns="91426" bIns="45710" rtlCol="0">
            <a:spAutoFit/>
          </a:bodyPr>
          <a:lstStyle/>
          <a:p>
            <a:pPr algn="ctr"/>
            <a:r>
              <a:rPr lang="en-US" sz="7200" dirty="0" smtClean="0">
                <a:solidFill>
                  <a:schemeClr val="bg1"/>
                </a:solidFill>
                <a:latin typeface="Arial"/>
                <a:cs typeface="Arial"/>
              </a:rPr>
              <a:t>Pilot Your Life Decisively For Well-Being and Flourishing!</a:t>
            </a:r>
          </a:p>
          <a:p>
            <a:pPr algn="ctr"/>
            <a:r>
              <a:rPr lang="en-US" sz="4800" dirty="0" smtClean="0">
                <a:solidFill>
                  <a:schemeClr val="bg1"/>
                </a:solidFill>
                <a:latin typeface="Arial"/>
                <a:cs typeface="Arial"/>
              </a:rPr>
              <a:t>Examining Models of Adaptive Decision-Making and Aviation Methodology as Tools for Flourishing</a:t>
            </a:r>
          </a:p>
          <a:p>
            <a:pPr algn="ctr"/>
            <a:r>
              <a:rPr lang="en-US" sz="5400" dirty="0" smtClean="0">
                <a:solidFill>
                  <a:schemeClr val="bg1"/>
                </a:solidFill>
                <a:latin typeface="Arial"/>
                <a:cs typeface="Arial"/>
              </a:rPr>
              <a:t>By David St. George      Advisor Dr. Barry Schwartz</a:t>
            </a:r>
          </a:p>
        </p:txBody>
      </p:sp>
      <p:grpSp>
        <p:nvGrpSpPr>
          <p:cNvPr id="49" name="Group 48"/>
          <p:cNvGrpSpPr/>
          <p:nvPr/>
        </p:nvGrpSpPr>
        <p:grpSpPr>
          <a:xfrm>
            <a:off x="1143000" y="16664226"/>
            <a:ext cx="9314672" cy="15277553"/>
            <a:chOff x="203382" y="4379949"/>
            <a:chExt cx="2547138" cy="2005739"/>
          </a:xfrm>
        </p:grpSpPr>
        <p:grpSp>
          <p:nvGrpSpPr>
            <p:cNvPr id="42" name="Group 41"/>
            <p:cNvGrpSpPr/>
            <p:nvPr/>
          </p:nvGrpSpPr>
          <p:grpSpPr>
            <a:xfrm>
              <a:off x="203382" y="4379949"/>
              <a:ext cx="2547138" cy="2005739"/>
              <a:chOff x="203382" y="4379949"/>
              <a:chExt cx="2547138" cy="2005739"/>
            </a:xfrm>
          </p:grpSpPr>
          <p:sp>
            <p:nvSpPr>
              <p:cNvPr id="57" name="Rectangle 4"/>
              <p:cNvSpPr>
                <a:spLocks noChangeArrowheads="1"/>
              </p:cNvSpPr>
              <p:nvPr/>
            </p:nvSpPr>
            <p:spPr bwMode="auto">
              <a:xfrm>
                <a:off x="203382" y="4379949"/>
                <a:ext cx="2547138" cy="2005739"/>
              </a:xfrm>
              <a:prstGeom prst="rect">
                <a:avLst/>
              </a:prstGeom>
              <a:noFill/>
              <a:ln w="38100">
                <a:solidFill>
                  <a:srgbClr val="0D0E79"/>
                </a:solidFill>
                <a:miter lim="800000"/>
                <a:headEnd/>
                <a:tailEnd/>
              </a:ln>
              <a:effectLst/>
            </p:spPr>
            <p:txBody>
              <a:bodyPr wrap="none" lIns="19047" tIns="9523" rIns="19047" bIns="9523" anchor="ctr"/>
              <a:lstStyle/>
              <a:p>
                <a:pPr algn="just"/>
                <a:endParaRPr lang="en-US" dirty="0">
                  <a:latin typeface="Cambria" pitchFamily="18" charset="0"/>
                </a:endParaRPr>
              </a:p>
            </p:txBody>
          </p:sp>
          <p:sp>
            <p:nvSpPr>
              <p:cNvPr id="86" name="Rectangle 85"/>
              <p:cNvSpPr/>
              <p:nvPr/>
            </p:nvSpPr>
            <p:spPr>
              <a:xfrm>
                <a:off x="250019" y="4543476"/>
                <a:ext cx="2370357" cy="147990"/>
              </a:xfrm>
              <a:prstGeom prst="rect">
                <a:avLst/>
              </a:prstGeom>
            </p:spPr>
            <p:txBody>
              <a:bodyPr wrap="square" lIns="19047" tIns="9523" rIns="19047" bIns="9523">
                <a:spAutoFit/>
              </a:bodyPr>
              <a:lstStyle/>
              <a:p>
                <a:pPr marL="289560" indent="-289560">
                  <a:buFont typeface="Arial" pitchFamily="34" charset="0"/>
                  <a:buChar char="•"/>
                </a:pPr>
                <a:endParaRPr lang="en-US" sz="3800" dirty="0">
                  <a:latin typeface="Cambria" pitchFamily="18" charset="0"/>
                  <a:cs typeface="Times New Roman" pitchFamily="18" charset="0"/>
                </a:endParaRPr>
              </a:p>
              <a:p>
                <a:endParaRPr lang="en-US" sz="3400" i="1" dirty="0">
                  <a:latin typeface="Cambria" pitchFamily="18" charset="0"/>
                  <a:cs typeface="Times New Roman" pitchFamily="18" charset="0"/>
                </a:endParaRPr>
              </a:p>
            </p:txBody>
          </p:sp>
        </p:grpSp>
        <p:sp>
          <p:nvSpPr>
            <p:cNvPr id="47" name="TextBox 46"/>
            <p:cNvSpPr txBox="1"/>
            <p:nvPr/>
          </p:nvSpPr>
          <p:spPr>
            <a:xfrm>
              <a:off x="204670" y="5934143"/>
              <a:ext cx="2439070" cy="64145"/>
            </a:xfrm>
            <a:prstGeom prst="rect">
              <a:avLst/>
            </a:prstGeom>
            <a:noFill/>
          </p:spPr>
          <p:txBody>
            <a:bodyPr wrap="square" lIns="19047" tIns="9523" rIns="19047" bIns="9523" rtlCol="0">
              <a:spAutoFit/>
            </a:bodyPr>
            <a:lstStyle/>
            <a:p>
              <a:endParaRPr lang="en-US" sz="3800" dirty="0">
                <a:latin typeface="Cambria" pitchFamily="18" charset="0"/>
                <a:cs typeface="Times New Roman" pitchFamily="18" charset="0"/>
              </a:endParaRPr>
            </a:p>
          </p:txBody>
        </p:sp>
      </p:grpSp>
      <p:grpSp>
        <p:nvGrpSpPr>
          <p:cNvPr id="80" name="Group 79"/>
          <p:cNvGrpSpPr/>
          <p:nvPr/>
        </p:nvGrpSpPr>
        <p:grpSpPr>
          <a:xfrm>
            <a:off x="28471405" y="4805755"/>
            <a:ext cx="14495945" cy="21960246"/>
            <a:chOff x="6163088" y="3589297"/>
            <a:chExt cx="2743577" cy="2790709"/>
          </a:xfrm>
        </p:grpSpPr>
        <p:sp>
          <p:nvSpPr>
            <p:cNvPr id="52" name="Rectangle 4"/>
            <p:cNvSpPr>
              <a:spLocks noChangeArrowheads="1"/>
            </p:cNvSpPr>
            <p:nvPr/>
          </p:nvSpPr>
          <p:spPr bwMode="auto">
            <a:xfrm>
              <a:off x="6163088" y="3589297"/>
              <a:ext cx="2738790" cy="126432"/>
            </a:xfrm>
            <a:prstGeom prst="rect">
              <a:avLst/>
            </a:prstGeom>
            <a:solidFill>
              <a:srgbClr val="800000"/>
            </a:solidFill>
            <a:ln w="38100">
              <a:solidFill>
                <a:srgbClr val="0D0E79"/>
              </a:solidFill>
              <a:miter lim="800000"/>
              <a:headEnd/>
              <a:tailEnd/>
            </a:ln>
            <a:effectLst/>
          </p:spPr>
          <p:txBody>
            <a:bodyPr wrap="none" lIns="19047" tIns="9523" rIns="19047" bIns="9523" anchor="ctr"/>
            <a:lstStyle/>
            <a:p>
              <a:pPr algn="ctr"/>
              <a:r>
                <a:rPr lang="en-US" sz="4400" b="1" i="1" dirty="0" smtClean="0">
                  <a:solidFill>
                    <a:schemeClr val="bg1"/>
                  </a:solidFill>
                  <a:latin typeface="Cambria" pitchFamily="18" charset="0"/>
                </a:rPr>
                <a:t>Recommendations for Flourishing</a:t>
              </a:r>
              <a:endParaRPr lang="en-US" sz="4800" dirty="0">
                <a:latin typeface="Cambria" pitchFamily="18" charset="0"/>
              </a:endParaRPr>
            </a:p>
          </p:txBody>
        </p:sp>
        <p:sp>
          <p:nvSpPr>
            <p:cNvPr id="54" name="Rectangle 4"/>
            <p:cNvSpPr>
              <a:spLocks noChangeArrowheads="1"/>
            </p:cNvSpPr>
            <p:nvPr/>
          </p:nvSpPr>
          <p:spPr bwMode="auto">
            <a:xfrm>
              <a:off x="6163931" y="3593438"/>
              <a:ext cx="2742734" cy="2786568"/>
            </a:xfrm>
            <a:prstGeom prst="rect">
              <a:avLst/>
            </a:prstGeom>
            <a:noFill/>
            <a:ln w="38100">
              <a:solidFill>
                <a:srgbClr val="0D0E79"/>
              </a:solidFill>
              <a:miter lim="800000"/>
              <a:headEnd/>
              <a:tailEnd/>
            </a:ln>
            <a:effectLst/>
          </p:spPr>
          <p:txBody>
            <a:bodyPr wrap="none" lIns="19047" tIns="9523" rIns="19047" bIns="9523" anchor="ctr"/>
            <a:lstStyle/>
            <a:p>
              <a:pPr algn="just"/>
              <a:endParaRPr lang="en-US" dirty="0">
                <a:latin typeface="Cambria" pitchFamily="18" charset="0"/>
              </a:endParaRPr>
            </a:p>
          </p:txBody>
        </p:sp>
      </p:grpSp>
      <p:sp>
        <p:nvSpPr>
          <p:cNvPr id="68" name="Rectangle 4"/>
          <p:cNvSpPr>
            <a:spLocks noChangeArrowheads="1"/>
          </p:cNvSpPr>
          <p:nvPr/>
        </p:nvSpPr>
        <p:spPr bwMode="auto">
          <a:xfrm>
            <a:off x="28475275" y="26733415"/>
            <a:ext cx="14493240" cy="5212573"/>
          </a:xfrm>
          <a:prstGeom prst="rect">
            <a:avLst/>
          </a:prstGeom>
          <a:noFill/>
          <a:ln w="38100">
            <a:solidFill>
              <a:srgbClr val="0D0E79"/>
            </a:solidFill>
            <a:miter lim="800000"/>
            <a:headEnd/>
            <a:tailEnd/>
          </a:ln>
          <a:effectLst/>
        </p:spPr>
        <p:txBody>
          <a:bodyPr wrap="none" lIns="91426" tIns="45710" rIns="91426" bIns="45710" anchor="ctr"/>
          <a:lstStyle/>
          <a:p>
            <a:pPr algn="just"/>
            <a:endParaRPr lang="en-US" dirty="0">
              <a:latin typeface="Cambria" pitchFamily="18" charset="0"/>
            </a:endParaRPr>
          </a:p>
        </p:txBody>
      </p:sp>
      <p:sp>
        <p:nvSpPr>
          <p:cNvPr id="44" name="Rectangle 4"/>
          <p:cNvSpPr>
            <a:spLocks noChangeArrowheads="1"/>
          </p:cNvSpPr>
          <p:nvPr/>
        </p:nvSpPr>
        <p:spPr bwMode="auto">
          <a:xfrm>
            <a:off x="1143000" y="4801724"/>
            <a:ext cx="9313931" cy="11301802"/>
          </a:xfrm>
          <a:prstGeom prst="rect">
            <a:avLst/>
          </a:prstGeom>
          <a:noFill/>
          <a:ln w="38100">
            <a:solidFill>
              <a:srgbClr val="0D0E79"/>
            </a:solidFill>
            <a:miter lim="800000"/>
            <a:headEnd/>
            <a:tailEnd/>
          </a:ln>
          <a:effectLst/>
        </p:spPr>
        <p:txBody>
          <a:bodyPr wrap="none" lIns="91426" tIns="45710" rIns="91426" bIns="45710" anchor="ctr"/>
          <a:lstStyle/>
          <a:p>
            <a:pPr algn="just"/>
            <a:endParaRPr lang="en-US" sz="6700" dirty="0">
              <a:latin typeface="Cambria" pitchFamily="18" charset="0"/>
            </a:endParaRPr>
          </a:p>
        </p:txBody>
      </p:sp>
      <p:sp>
        <p:nvSpPr>
          <p:cNvPr id="73" name="Rectangle 4"/>
          <p:cNvSpPr>
            <a:spLocks noChangeArrowheads="1"/>
          </p:cNvSpPr>
          <p:nvPr/>
        </p:nvSpPr>
        <p:spPr bwMode="auto">
          <a:xfrm>
            <a:off x="1161288" y="4801724"/>
            <a:ext cx="9313931" cy="998931"/>
          </a:xfrm>
          <a:prstGeom prst="rect">
            <a:avLst/>
          </a:prstGeom>
          <a:solidFill>
            <a:srgbClr val="800000"/>
          </a:solidFill>
          <a:ln w="38100">
            <a:solidFill>
              <a:srgbClr val="0D0E79"/>
            </a:solidFill>
            <a:miter lim="800000"/>
            <a:headEnd/>
            <a:tailEnd/>
          </a:ln>
          <a:effectLst/>
        </p:spPr>
        <p:txBody>
          <a:bodyPr wrap="none" lIns="91426" tIns="45710" rIns="91426" bIns="45710" anchor="ctr"/>
          <a:lstStyle/>
          <a:p>
            <a:pPr algn="ctr"/>
            <a:r>
              <a:rPr lang="en-US" sz="4400" b="1" i="1" dirty="0" smtClean="0">
                <a:solidFill>
                  <a:schemeClr val="bg1"/>
                </a:solidFill>
                <a:latin typeface="Cambria" pitchFamily="18" charset="0"/>
              </a:rPr>
              <a:t>Abstract</a:t>
            </a:r>
            <a:endParaRPr lang="en-US" sz="4800" dirty="0">
              <a:latin typeface="Cambria" pitchFamily="18" charset="0"/>
            </a:endParaRPr>
          </a:p>
        </p:txBody>
      </p:sp>
      <p:sp>
        <p:nvSpPr>
          <p:cNvPr id="48" name="Rectangle 4"/>
          <p:cNvSpPr>
            <a:spLocks noChangeArrowheads="1"/>
          </p:cNvSpPr>
          <p:nvPr/>
        </p:nvSpPr>
        <p:spPr bwMode="auto">
          <a:xfrm>
            <a:off x="1143000" y="16507820"/>
            <a:ext cx="9313931" cy="1399179"/>
          </a:xfrm>
          <a:prstGeom prst="rect">
            <a:avLst/>
          </a:prstGeom>
          <a:solidFill>
            <a:srgbClr val="800000"/>
          </a:solidFill>
          <a:ln w="38100">
            <a:solidFill>
              <a:srgbClr val="0D0E79"/>
            </a:solidFill>
            <a:miter lim="800000"/>
            <a:headEnd/>
            <a:tailEnd/>
          </a:ln>
          <a:effectLst/>
        </p:spPr>
        <p:txBody>
          <a:bodyPr wrap="none" lIns="91426" tIns="45710" rIns="91426" bIns="45710" anchor="ctr"/>
          <a:lstStyle/>
          <a:p>
            <a:pPr algn="ctr"/>
            <a:r>
              <a:rPr lang="en-US" sz="4400" b="1" i="1" dirty="0" smtClean="0">
                <a:solidFill>
                  <a:schemeClr val="bg1"/>
                </a:solidFill>
                <a:latin typeface="Cambria" pitchFamily="18" charset="0"/>
              </a:rPr>
              <a:t>Problem to Solve:</a:t>
            </a:r>
          </a:p>
          <a:p>
            <a:pPr algn="ctr"/>
            <a:r>
              <a:rPr lang="en-US" sz="3600" b="1" i="1" dirty="0" smtClean="0">
                <a:solidFill>
                  <a:schemeClr val="bg1"/>
                </a:solidFill>
                <a:latin typeface="Cambria" pitchFamily="18" charset="0"/>
              </a:rPr>
              <a:t>Failure to Decide is Failure to Live</a:t>
            </a:r>
            <a:endParaRPr lang="en-US" sz="3600" dirty="0">
              <a:latin typeface="Cambria" pitchFamily="18" charset="0"/>
            </a:endParaRPr>
          </a:p>
        </p:txBody>
      </p:sp>
      <p:pic>
        <p:nvPicPr>
          <p:cNvPr id="14" name="Picture 13" descr="penn_fulllogo.EPS"/>
          <p:cNvPicPr>
            <a:picLocks noChangeAspect="1"/>
          </p:cNvPicPr>
          <p:nvPr/>
        </p:nvPicPr>
        <p:blipFill>
          <a:blip r:embed="rId4">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1524000" y="990600"/>
            <a:ext cx="5696712" cy="1877563"/>
          </a:xfrm>
          <a:prstGeom prst="rect">
            <a:avLst/>
          </a:prstGeom>
        </p:spPr>
      </p:pic>
      <p:grpSp>
        <p:nvGrpSpPr>
          <p:cNvPr id="71" name="Group 70"/>
          <p:cNvGrpSpPr/>
          <p:nvPr/>
        </p:nvGrpSpPr>
        <p:grpSpPr>
          <a:xfrm>
            <a:off x="10820400" y="23926798"/>
            <a:ext cx="17227880" cy="7986673"/>
            <a:chOff x="176271" y="4819647"/>
            <a:chExt cx="2550482" cy="1447503"/>
          </a:xfrm>
        </p:grpSpPr>
        <p:sp>
          <p:nvSpPr>
            <p:cNvPr id="72" name="Rectangle 4"/>
            <p:cNvSpPr>
              <a:spLocks noChangeArrowheads="1"/>
            </p:cNvSpPr>
            <p:nvPr/>
          </p:nvSpPr>
          <p:spPr bwMode="auto">
            <a:xfrm>
              <a:off x="176271" y="4819647"/>
              <a:ext cx="2550482" cy="1447503"/>
            </a:xfrm>
            <a:prstGeom prst="rect">
              <a:avLst/>
            </a:prstGeom>
            <a:noFill/>
            <a:ln w="38100">
              <a:solidFill>
                <a:srgbClr val="0D0E79"/>
              </a:solidFill>
              <a:miter lim="800000"/>
              <a:headEnd/>
              <a:tailEnd/>
            </a:ln>
            <a:effectLst/>
          </p:spPr>
          <p:txBody>
            <a:bodyPr wrap="none" lIns="19047" tIns="9523" rIns="19047" bIns="9523" anchor="ctr"/>
            <a:lstStyle/>
            <a:p>
              <a:pPr algn="just"/>
              <a:endParaRPr lang="en-US" dirty="0">
                <a:latin typeface="Cambria" pitchFamily="18" charset="0"/>
              </a:endParaRPr>
            </a:p>
          </p:txBody>
        </p:sp>
        <p:sp>
          <p:nvSpPr>
            <p:cNvPr id="84" name="Rectangle 83"/>
            <p:cNvSpPr/>
            <p:nvPr/>
          </p:nvSpPr>
          <p:spPr>
            <a:xfrm>
              <a:off x="267348" y="4947399"/>
              <a:ext cx="2389308" cy="93440"/>
            </a:xfrm>
            <a:prstGeom prst="rect">
              <a:avLst/>
            </a:prstGeom>
          </p:spPr>
          <p:txBody>
            <a:bodyPr wrap="square" lIns="19047" tIns="9523" rIns="19047" bIns="9523">
              <a:spAutoFit/>
            </a:bodyPr>
            <a:lstStyle/>
            <a:p>
              <a:endParaRPr lang="en-US" sz="3400" b="1" dirty="0">
                <a:solidFill>
                  <a:srgbClr val="FF0000"/>
                </a:solidFill>
                <a:latin typeface="Cambria" pitchFamily="18" charset="0"/>
                <a:cs typeface="Times New Roman" pitchFamily="18" charset="0"/>
              </a:endParaRPr>
            </a:p>
          </p:txBody>
        </p:sp>
      </p:grpSp>
      <p:sp>
        <p:nvSpPr>
          <p:cNvPr id="88" name="Rectangle 4"/>
          <p:cNvSpPr>
            <a:spLocks noChangeArrowheads="1"/>
          </p:cNvSpPr>
          <p:nvPr/>
        </p:nvSpPr>
        <p:spPr bwMode="auto">
          <a:xfrm>
            <a:off x="10865244" y="4805754"/>
            <a:ext cx="17230958" cy="994901"/>
          </a:xfrm>
          <a:prstGeom prst="rect">
            <a:avLst/>
          </a:prstGeom>
          <a:solidFill>
            <a:srgbClr val="800000"/>
          </a:solidFill>
          <a:ln w="38100">
            <a:solidFill>
              <a:srgbClr val="0D0E79"/>
            </a:solidFill>
            <a:miter lim="800000"/>
            <a:headEnd/>
            <a:tailEnd/>
          </a:ln>
          <a:effectLst/>
        </p:spPr>
        <p:txBody>
          <a:bodyPr wrap="none" lIns="91426" tIns="45710" rIns="91426" bIns="45710" anchor="ctr"/>
          <a:lstStyle/>
          <a:p>
            <a:pPr algn="ctr"/>
            <a:r>
              <a:rPr lang="en-US" sz="4400" b="1" i="1" dirty="0" smtClean="0">
                <a:solidFill>
                  <a:schemeClr val="bg1"/>
                </a:solidFill>
                <a:latin typeface="Cambria" pitchFamily="18" charset="0"/>
              </a:rPr>
              <a:t>Decision Models for Daily Decisive Empowerment</a:t>
            </a:r>
            <a:endParaRPr lang="en-US" sz="4400" b="1" i="1" dirty="0">
              <a:solidFill>
                <a:schemeClr val="bg1"/>
              </a:solidFill>
              <a:latin typeface="Cambria" pitchFamily="18" charset="0"/>
            </a:endParaRPr>
          </a:p>
        </p:txBody>
      </p:sp>
      <p:sp>
        <p:nvSpPr>
          <p:cNvPr id="55" name="Rectangle 4"/>
          <p:cNvSpPr>
            <a:spLocks noChangeArrowheads="1"/>
          </p:cNvSpPr>
          <p:nvPr/>
        </p:nvSpPr>
        <p:spPr bwMode="auto">
          <a:xfrm>
            <a:off x="10896600" y="24003000"/>
            <a:ext cx="17230958" cy="996696"/>
          </a:xfrm>
          <a:prstGeom prst="rect">
            <a:avLst/>
          </a:prstGeom>
          <a:solidFill>
            <a:srgbClr val="800000"/>
          </a:solidFill>
          <a:ln w="38100">
            <a:solidFill>
              <a:srgbClr val="0D0E79"/>
            </a:solidFill>
            <a:miter lim="800000"/>
            <a:headEnd/>
            <a:tailEnd/>
          </a:ln>
          <a:effectLst/>
        </p:spPr>
        <p:txBody>
          <a:bodyPr wrap="none" lIns="91426" tIns="45710" rIns="91426" bIns="45710" anchor="ctr"/>
          <a:lstStyle/>
          <a:p>
            <a:pPr algn="ctr"/>
            <a:r>
              <a:rPr lang="en-US" sz="4400" b="1" i="1" dirty="0" smtClean="0">
                <a:solidFill>
                  <a:schemeClr val="bg1"/>
                </a:solidFill>
                <a:latin typeface="Cambria" pitchFamily="18" charset="0"/>
              </a:rPr>
              <a:t>Aviation Tools for Decisively Piloting Your Life</a:t>
            </a:r>
            <a:endParaRPr lang="en-US" sz="4400" b="1" i="1" dirty="0">
              <a:solidFill>
                <a:schemeClr val="bg1"/>
              </a:solidFill>
              <a:latin typeface="Cambria" pitchFamily="18" charset="0"/>
            </a:endParaRPr>
          </a:p>
        </p:txBody>
      </p:sp>
      <p:sp>
        <p:nvSpPr>
          <p:cNvPr id="67" name="Rectangle 4"/>
          <p:cNvSpPr>
            <a:spLocks noChangeArrowheads="1"/>
          </p:cNvSpPr>
          <p:nvPr/>
        </p:nvSpPr>
        <p:spPr bwMode="auto">
          <a:xfrm>
            <a:off x="28422600" y="21787104"/>
            <a:ext cx="14493240" cy="996696"/>
          </a:xfrm>
          <a:prstGeom prst="rect">
            <a:avLst/>
          </a:prstGeom>
          <a:solidFill>
            <a:srgbClr val="800000"/>
          </a:solidFill>
          <a:ln w="38100">
            <a:solidFill>
              <a:srgbClr val="0D0E79"/>
            </a:solidFill>
            <a:miter lim="800000"/>
            <a:headEnd/>
            <a:tailEnd/>
          </a:ln>
          <a:effectLst/>
        </p:spPr>
        <p:txBody>
          <a:bodyPr wrap="none" lIns="91426" tIns="45710" rIns="91426" bIns="45710" anchor="ctr"/>
          <a:lstStyle/>
          <a:p>
            <a:pPr algn="ctr"/>
            <a:r>
              <a:rPr lang="en-US" sz="4400" b="1" i="1" dirty="0" smtClean="0">
                <a:solidFill>
                  <a:schemeClr val="bg1"/>
                </a:solidFill>
                <a:latin typeface="Cambria" pitchFamily="18" charset="0"/>
              </a:rPr>
              <a:t>Future Exploration</a:t>
            </a:r>
            <a:endParaRPr lang="en-US" sz="4800" dirty="0">
              <a:latin typeface="Cambria" pitchFamily="18" charset="0"/>
            </a:endParaRPr>
          </a:p>
        </p:txBody>
      </p:sp>
      <p:sp>
        <p:nvSpPr>
          <p:cNvPr id="56" name="TextBox 55"/>
          <p:cNvSpPr txBox="1"/>
          <p:nvPr/>
        </p:nvSpPr>
        <p:spPr>
          <a:xfrm>
            <a:off x="1504976" y="13651085"/>
            <a:ext cx="8748021" cy="1077218"/>
          </a:xfrm>
          <a:prstGeom prst="rect">
            <a:avLst/>
          </a:prstGeom>
          <a:noFill/>
        </p:spPr>
        <p:txBody>
          <a:bodyPr wrap="square" rtlCol="0">
            <a:spAutoFit/>
          </a:bodyPr>
          <a:lstStyle/>
          <a:p>
            <a:endParaRPr lang="en-US" sz="3200" dirty="0" smtClean="0">
              <a:latin typeface="Cambria" pitchFamily="18" charset="0"/>
            </a:endParaRPr>
          </a:p>
          <a:p>
            <a:endParaRPr lang="en-US" sz="3200" dirty="0" smtClean="0">
              <a:latin typeface="Cambria" pitchFamily="18" charset="0"/>
            </a:endParaRPr>
          </a:p>
        </p:txBody>
      </p:sp>
      <p:sp>
        <p:nvSpPr>
          <p:cNvPr id="82" name="TextBox 81"/>
          <p:cNvSpPr txBox="1"/>
          <p:nvPr/>
        </p:nvSpPr>
        <p:spPr>
          <a:xfrm>
            <a:off x="11157740" y="6081354"/>
            <a:ext cx="16727435" cy="19728482"/>
          </a:xfrm>
          <a:prstGeom prst="rect">
            <a:avLst/>
          </a:prstGeom>
          <a:noFill/>
        </p:spPr>
        <p:txBody>
          <a:bodyPr wrap="square" rtlCol="0">
            <a:spAutoFit/>
          </a:bodyPr>
          <a:lstStyle/>
          <a:p>
            <a:pPr marL="0" lvl="1"/>
            <a:r>
              <a:rPr lang="en-US" sz="4400" b="1" dirty="0" smtClean="0">
                <a:solidFill>
                  <a:srgbClr val="000090"/>
                </a:solidFill>
                <a:latin typeface="Arial"/>
                <a:cs typeface="Arial"/>
              </a:rPr>
              <a:t>Herbert Simon</a:t>
            </a:r>
            <a:r>
              <a:rPr lang="en-US" sz="4400" dirty="0" smtClean="0">
                <a:solidFill>
                  <a:srgbClr val="000090"/>
                </a:solidFill>
                <a:latin typeface="Arial"/>
                <a:cs typeface="Arial"/>
              </a:rPr>
              <a:t>, developed “Behavioral Economics”, promoting “fast and frugal” decision-making using heuristic modeling. We have limited time, data and processing capacity, we must “</a:t>
            </a:r>
            <a:r>
              <a:rPr lang="en-US" sz="4400" dirty="0" err="1" smtClean="0">
                <a:solidFill>
                  <a:srgbClr val="000090"/>
                </a:solidFill>
                <a:latin typeface="Arial"/>
                <a:cs typeface="Arial"/>
              </a:rPr>
              <a:t>satisfice</a:t>
            </a:r>
            <a:r>
              <a:rPr lang="en-US" sz="4400" dirty="0" smtClean="0">
                <a:solidFill>
                  <a:srgbClr val="000090"/>
                </a:solidFill>
                <a:latin typeface="Arial"/>
                <a:cs typeface="Arial"/>
              </a:rPr>
              <a:t>” and resist the urge optimize.</a:t>
            </a:r>
          </a:p>
          <a:p>
            <a:pPr marL="0" lvl="1"/>
            <a:r>
              <a:rPr lang="en-US" sz="4400" b="1" dirty="0" err="1" smtClean="0">
                <a:solidFill>
                  <a:srgbClr val="000090"/>
                </a:solidFill>
                <a:latin typeface="Arial"/>
                <a:cs typeface="Arial"/>
              </a:rPr>
              <a:t>Gerd</a:t>
            </a:r>
            <a:r>
              <a:rPr lang="en-US" sz="4400" b="1" dirty="0" smtClean="0">
                <a:solidFill>
                  <a:srgbClr val="000090"/>
                </a:solidFill>
                <a:latin typeface="Arial"/>
                <a:cs typeface="Arial"/>
              </a:rPr>
              <a:t> </a:t>
            </a:r>
            <a:r>
              <a:rPr lang="en-US" sz="4400" b="1" dirty="0" err="1" smtClean="0">
                <a:solidFill>
                  <a:srgbClr val="000090"/>
                </a:solidFill>
                <a:latin typeface="Arial"/>
                <a:cs typeface="Arial"/>
              </a:rPr>
              <a:t>Gigerenzer</a:t>
            </a:r>
            <a:r>
              <a:rPr lang="en-US" sz="4400" dirty="0" smtClean="0">
                <a:solidFill>
                  <a:srgbClr val="000090"/>
                </a:solidFill>
                <a:latin typeface="Arial"/>
                <a:cs typeface="Arial"/>
              </a:rPr>
              <a:t>, expanded and developed Simon’s work advocating heuristic decision-making. His “adaptive toolkit” of decision methods leads to highly-effective “ecological rationality”.</a:t>
            </a:r>
          </a:p>
          <a:p>
            <a:pPr marL="0" lvl="1"/>
            <a:r>
              <a:rPr lang="en-US" sz="4400" b="1" dirty="0" smtClean="0">
                <a:solidFill>
                  <a:srgbClr val="000090"/>
                </a:solidFill>
                <a:latin typeface="Arial"/>
                <a:cs typeface="Arial"/>
              </a:rPr>
              <a:t>Daniel </a:t>
            </a:r>
            <a:r>
              <a:rPr lang="en-US" sz="4400" b="1" dirty="0" err="1" smtClean="0">
                <a:solidFill>
                  <a:srgbClr val="000090"/>
                </a:solidFill>
                <a:latin typeface="Arial"/>
                <a:cs typeface="Arial"/>
              </a:rPr>
              <a:t>Kahneman</a:t>
            </a:r>
            <a:r>
              <a:rPr lang="en-US" sz="4400" b="1" dirty="0" smtClean="0">
                <a:solidFill>
                  <a:srgbClr val="000090"/>
                </a:solidFill>
                <a:latin typeface="Arial"/>
                <a:cs typeface="Arial"/>
              </a:rPr>
              <a:t> </a:t>
            </a:r>
            <a:r>
              <a:rPr lang="en-US" sz="4400" dirty="0" smtClean="0">
                <a:solidFill>
                  <a:srgbClr val="000090"/>
                </a:solidFill>
                <a:latin typeface="Arial"/>
                <a:cs typeface="Arial"/>
              </a:rPr>
              <a:t>demonstrated</a:t>
            </a:r>
            <a:r>
              <a:rPr lang="en-US" sz="4400" b="1" dirty="0" smtClean="0">
                <a:solidFill>
                  <a:srgbClr val="000090"/>
                </a:solidFill>
                <a:latin typeface="Arial"/>
                <a:cs typeface="Arial"/>
              </a:rPr>
              <a:t> </a:t>
            </a:r>
            <a:r>
              <a:rPr lang="en-US" sz="4400" dirty="0" smtClean="0">
                <a:solidFill>
                  <a:srgbClr val="000090"/>
                </a:solidFill>
                <a:latin typeface="Arial"/>
                <a:cs typeface="Arial"/>
              </a:rPr>
              <a:t>humans are “predictably irrational”. Our fast, intuitive decision-making process used for most daily decisions is subject to many biases. Analytic review is seldom invoked and often too late to correct errors.</a:t>
            </a:r>
          </a:p>
          <a:p>
            <a:pPr marL="0" lvl="1"/>
            <a:r>
              <a:rPr lang="en-US" sz="4400" b="1" dirty="0" smtClean="0">
                <a:solidFill>
                  <a:srgbClr val="000090"/>
                </a:solidFill>
                <a:latin typeface="Arial"/>
                <a:cs typeface="Arial"/>
              </a:rPr>
              <a:t>Gary Klein</a:t>
            </a:r>
            <a:r>
              <a:rPr lang="en-US" sz="4400" dirty="0" smtClean="0">
                <a:solidFill>
                  <a:srgbClr val="000090"/>
                </a:solidFill>
                <a:latin typeface="Arial"/>
                <a:cs typeface="Arial"/>
              </a:rPr>
              <a:t>, uses cognitive task analysis to deconstruct expert performances in time-critical (mostly emergency) situations. Experts claim “no decision” but recall intuitively from vast reservoir of experience to immediately profile and select optimal solutions</a:t>
            </a:r>
          </a:p>
          <a:p>
            <a:pPr marL="0" lvl="1"/>
            <a:r>
              <a:rPr lang="en-US" sz="4400" b="1" dirty="0" smtClean="0">
                <a:solidFill>
                  <a:srgbClr val="000090"/>
                </a:solidFill>
                <a:latin typeface="Arial"/>
                <a:cs typeface="Arial"/>
              </a:rPr>
              <a:t>William Duggan</a:t>
            </a:r>
            <a:r>
              <a:rPr lang="en-US" sz="4400" dirty="0" smtClean="0">
                <a:solidFill>
                  <a:srgbClr val="000090"/>
                </a:solidFill>
                <a:latin typeface="Arial"/>
                <a:cs typeface="Arial"/>
              </a:rPr>
              <a:t> formulated “strategic intuition” blending intuitive and analytic into an inspirational, generative moment of creative insight. Distinct from </a:t>
            </a:r>
            <a:r>
              <a:rPr lang="en-US" sz="4400" dirty="0" err="1" smtClean="0">
                <a:solidFill>
                  <a:srgbClr val="000090"/>
                </a:solidFill>
                <a:latin typeface="Arial"/>
                <a:cs typeface="Arial"/>
              </a:rPr>
              <a:t>Malcom</a:t>
            </a:r>
            <a:r>
              <a:rPr lang="en-US" sz="4400" dirty="0" smtClean="0">
                <a:solidFill>
                  <a:srgbClr val="000090"/>
                </a:solidFill>
                <a:latin typeface="Arial"/>
                <a:cs typeface="Arial"/>
              </a:rPr>
              <a:t> </a:t>
            </a:r>
            <a:r>
              <a:rPr lang="en-US" sz="4400" dirty="0" err="1" smtClean="0">
                <a:solidFill>
                  <a:srgbClr val="000090"/>
                </a:solidFill>
                <a:latin typeface="Arial"/>
                <a:cs typeface="Arial"/>
              </a:rPr>
              <a:t>Gladwell’s</a:t>
            </a:r>
            <a:r>
              <a:rPr lang="en-US" sz="4400" dirty="0" smtClean="0">
                <a:solidFill>
                  <a:srgbClr val="000090"/>
                </a:solidFill>
                <a:latin typeface="Arial"/>
                <a:cs typeface="Arial"/>
              </a:rPr>
              <a:t> “Blink” Or </a:t>
            </a:r>
            <a:r>
              <a:rPr lang="en-US" sz="4400" dirty="0" err="1" smtClean="0">
                <a:solidFill>
                  <a:srgbClr val="000090"/>
                </a:solidFill>
                <a:latin typeface="Arial"/>
                <a:cs typeface="Arial"/>
              </a:rPr>
              <a:t>Gigerenzer’s</a:t>
            </a:r>
            <a:r>
              <a:rPr lang="en-US" sz="4400" dirty="0" smtClean="0">
                <a:solidFill>
                  <a:srgbClr val="000090"/>
                </a:solidFill>
                <a:latin typeface="Arial"/>
                <a:cs typeface="Arial"/>
              </a:rPr>
              <a:t> “Gut Feeling”  this “flash of intuition” appears by surprise when the mind is unfettered</a:t>
            </a:r>
          </a:p>
          <a:p>
            <a:pPr marL="0" lvl="1"/>
            <a:r>
              <a:rPr lang="en-US" sz="4400" b="1" dirty="0" smtClean="0">
                <a:solidFill>
                  <a:srgbClr val="000090"/>
                </a:solidFill>
                <a:latin typeface="Arial"/>
                <a:cs typeface="Arial"/>
              </a:rPr>
              <a:t>John Boyd </a:t>
            </a:r>
            <a:r>
              <a:rPr lang="en-US" sz="4400" dirty="0" smtClean="0">
                <a:solidFill>
                  <a:srgbClr val="000090"/>
                </a:solidFill>
                <a:latin typeface="Arial"/>
                <a:cs typeface="Arial"/>
              </a:rPr>
              <a:t>developed the “Observe-Orient-Decide-Act” fast iterative, decision process used in modern military warfare. This model has been extensively adapted and applied in the world of business strategy for success in fast-changing environments.</a:t>
            </a:r>
          </a:p>
          <a:p>
            <a:pPr marL="0" lvl="1"/>
            <a:r>
              <a:rPr lang="en-US" sz="4400" b="1" dirty="0" smtClean="0">
                <a:solidFill>
                  <a:srgbClr val="000090"/>
                </a:solidFill>
                <a:latin typeface="Arial"/>
                <a:cs typeface="Arial"/>
              </a:rPr>
              <a:t>Tony Kern </a:t>
            </a:r>
            <a:r>
              <a:rPr lang="en-US" sz="4400" dirty="0" smtClean="0">
                <a:solidFill>
                  <a:srgbClr val="000090"/>
                </a:solidFill>
                <a:latin typeface="Arial"/>
                <a:cs typeface="Arial"/>
              </a:rPr>
              <a:t>in </a:t>
            </a:r>
            <a:r>
              <a:rPr lang="en-US" sz="4400" i="1" dirty="0" smtClean="0">
                <a:solidFill>
                  <a:srgbClr val="000090"/>
                </a:solidFill>
                <a:latin typeface="Arial"/>
                <a:cs typeface="Arial"/>
              </a:rPr>
              <a:t>Blue Threat </a:t>
            </a:r>
            <a:r>
              <a:rPr lang="en-US" sz="4400" dirty="0" smtClean="0">
                <a:solidFill>
                  <a:srgbClr val="000090"/>
                </a:solidFill>
                <a:latin typeface="Arial"/>
                <a:cs typeface="Arial"/>
              </a:rPr>
              <a:t>advocates for “empowered accountability” a key component of Positive Psychological theory.</a:t>
            </a:r>
          </a:p>
          <a:p>
            <a:pPr marL="0" lvl="1"/>
            <a:endParaRPr lang="en-US" sz="4400" dirty="0" smtClean="0">
              <a:latin typeface="Arial"/>
              <a:cs typeface="Arial"/>
            </a:endParaRPr>
          </a:p>
          <a:p>
            <a:pPr marL="0" lvl="1"/>
            <a:endParaRPr lang="en-US" sz="4400" dirty="0" smtClean="0">
              <a:latin typeface="Arial"/>
              <a:cs typeface="Arial"/>
            </a:endParaRPr>
          </a:p>
          <a:p>
            <a:pPr marL="0" lvl="1"/>
            <a:endParaRPr lang="en-US" sz="4400" dirty="0">
              <a:latin typeface="Arial"/>
              <a:cs typeface="Arial"/>
            </a:endParaRPr>
          </a:p>
        </p:txBody>
      </p:sp>
      <p:sp>
        <p:nvSpPr>
          <p:cNvPr id="51" name="Rectangle 4"/>
          <p:cNvSpPr>
            <a:spLocks noChangeArrowheads="1"/>
          </p:cNvSpPr>
          <p:nvPr/>
        </p:nvSpPr>
        <p:spPr bwMode="auto">
          <a:xfrm>
            <a:off x="28498800" y="26733415"/>
            <a:ext cx="14493240" cy="996696"/>
          </a:xfrm>
          <a:prstGeom prst="rect">
            <a:avLst/>
          </a:prstGeom>
          <a:solidFill>
            <a:srgbClr val="800000"/>
          </a:solidFill>
          <a:ln w="38100">
            <a:solidFill>
              <a:srgbClr val="0D0E79"/>
            </a:solidFill>
            <a:miter lim="800000"/>
            <a:headEnd/>
            <a:tailEnd/>
          </a:ln>
          <a:effectLst/>
        </p:spPr>
        <p:txBody>
          <a:bodyPr wrap="none" lIns="91426" tIns="45710" rIns="91426" bIns="45710" anchor="ctr"/>
          <a:lstStyle/>
          <a:p>
            <a:pPr algn="ctr"/>
            <a:r>
              <a:rPr lang="en-US" sz="4400" b="1" i="1" dirty="0" smtClean="0">
                <a:solidFill>
                  <a:schemeClr val="bg1"/>
                </a:solidFill>
                <a:latin typeface="Cambria" pitchFamily="18" charset="0"/>
              </a:rPr>
              <a:t>References</a:t>
            </a:r>
            <a:endParaRPr lang="en-US" sz="4800" dirty="0">
              <a:latin typeface="Cambria" pitchFamily="18" charset="0"/>
            </a:endParaRPr>
          </a:p>
        </p:txBody>
      </p:sp>
      <p:sp>
        <p:nvSpPr>
          <p:cNvPr id="9" name="TextBox 8"/>
          <p:cNvSpPr txBox="1"/>
          <p:nvPr/>
        </p:nvSpPr>
        <p:spPr>
          <a:xfrm>
            <a:off x="28850130" y="27895690"/>
            <a:ext cx="13744695" cy="5632311"/>
          </a:xfrm>
          <a:prstGeom prst="rect">
            <a:avLst/>
          </a:prstGeom>
          <a:noFill/>
        </p:spPr>
        <p:txBody>
          <a:bodyPr wrap="square" rtlCol="0">
            <a:spAutoFit/>
          </a:bodyPr>
          <a:lstStyle/>
          <a:p>
            <a:r>
              <a:rPr lang="en-US" sz="3600" dirty="0" err="1" smtClean="0">
                <a:solidFill>
                  <a:srgbClr val="000090"/>
                </a:solidFill>
                <a:latin typeface="Arial"/>
                <a:cs typeface="Arial"/>
              </a:rPr>
              <a:t>Beaty</a:t>
            </a:r>
            <a:r>
              <a:rPr lang="en-US" sz="3600" dirty="0" smtClean="0">
                <a:solidFill>
                  <a:srgbClr val="000090"/>
                </a:solidFill>
                <a:latin typeface="Arial"/>
                <a:cs typeface="Arial"/>
              </a:rPr>
              <a:t>, R., </a:t>
            </a:r>
            <a:r>
              <a:rPr lang="en-US" sz="3600" dirty="0" err="1" smtClean="0">
                <a:solidFill>
                  <a:srgbClr val="000090"/>
                </a:solidFill>
                <a:latin typeface="Arial"/>
                <a:cs typeface="Arial"/>
              </a:rPr>
              <a:t>Benedek</a:t>
            </a:r>
            <a:r>
              <a:rPr lang="en-US" sz="3600" dirty="0" smtClean="0">
                <a:solidFill>
                  <a:srgbClr val="000090"/>
                </a:solidFill>
                <a:latin typeface="Arial"/>
                <a:cs typeface="Arial"/>
              </a:rPr>
              <a:t>, M., Kaufman, S., Silva, P.</a:t>
            </a:r>
            <a:r>
              <a:rPr lang="en-US" sz="3600" i="1" dirty="0" smtClean="0">
                <a:solidFill>
                  <a:srgbClr val="000090"/>
                </a:solidFill>
                <a:latin typeface="Arial"/>
                <a:cs typeface="Arial"/>
              </a:rPr>
              <a:t>,</a:t>
            </a:r>
            <a:r>
              <a:rPr lang="en-US" sz="3600" dirty="0" smtClean="0">
                <a:solidFill>
                  <a:srgbClr val="000090"/>
                </a:solidFill>
                <a:latin typeface="Arial"/>
                <a:cs typeface="Arial"/>
              </a:rPr>
              <a:t> (2015). Default and Executive</a:t>
            </a:r>
            <a:r>
              <a:rPr lang="en-US" sz="3600" dirty="0" smtClean="0">
                <a:solidFill>
                  <a:srgbClr val="000090"/>
                </a:solidFill>
                <a:latin typeface="Arial"/>
                <a:cs typeface="Arial"/>
              </a:rPr>
              <a:t> Network </a:t>
            </a:r>
            <a:r>
              <a:rPr lang="en-US" sz="3600" dirty="0" smtClean="0">
                <a:solidFill>
                  <a:srgbClr val="000090"/>
                </a:solidFill>
                <a:latin typeface="Arial"/>
                <a:cs typeface="Arial"/>
              </a:rPr>
              <a:t>Coupling Supports Creative Idea Production. </a:t>
            </a:r>
            <a:r>
              <a:rPr lang="en-US" sz="3600" i="1" dirty="0" smtClean="0">
                <a:solidFill>
                  <a:srgbClr val="000090"/>
                </a:solidFill>
                <a:latin typeface="Arial"/>
                <a:cs typeface="Arial"/>
              </a:rPr>
              <a:t>Scientific Reports</a:t>
            </a:r>
            <a:r>
              <a:rPr lang="en-US" sz="3600" dirty="0" smtClean="0">
                <a:solidFill>
                  <a:srgbClr val="000090"/>
                </a:solidFill>
                <a:latin typeface="Arial"/>
                <a:cs typeface="Arial"/>
              </a:rPr>
              <a:t>. 5,</a:t>
            </a:r>
            <a:r>
              <a:rPr lang="en-US" sz="3600" dirty="0" smtClean="0">
                <a:solidFill>
                  <a:srgbClr val="000090"/>
                </a:solidFill>
                <a:latin typeface="Arial"/>
                <a:cs typeface="Arial"/>
              </a:rPr>
              <a:t> 10964</a:t>
            </a:r>
            <a:r>
              <a:rPr lang="en-US" sz="3600" dirty="0" smtClean="0">
                <a:solidFill>
                  <a:srgbClr val="000090"/>
                </a:solidFill>
                <a:latin typeface="Arial"/>
                <a:cs typeface="Arial"/>
              </a:rPr>
              <a:t>; </a:t>
            </a:r>
            <a:r>
              <a:rPr lang="en-US" sz="3600" dirty="0" err="1" smtClean="0">
                <a:solidFill>
                  <a:srgbClr val="000090"/>
                </a:solidFill>
                <a:latin typeface="Arial"/>
                <a:cs typeface="Arial"/>
              </a:rPr>
              <a:t>doi</a:t>
            </a:r>
            <a:r>
              <a:rPr lang="en-US" sz="3600" dirty="0" smtClean="0">
                <a:solidFill>
                  <a:srgbClr val="000090"/>
                </a:solidFill>
                <a:latin typeface="Arial"/>
                <a:cs typeface="Arial"/>
              </a:rPr>
              <a:t>: 10.1038/srep10964.</a:t>
            </a:r>
          </a:p>
          <a:p>
            <a:pPr marL="477838" indent="-477838"/>
            <a:endParaRPr lang="en-US" sz="3600" dirty="0" smtClean="0">
              <a:solidFill>
                <a:srgbClr val="000090"/>
              </a:solidFill>
              <a:latin typeface="Arial"/>
              <a:cs typeface="Arial"/>
            </a:endParaRPr>
          </a:p>
          <a:p>
            <a:pPr marL="477838" indent="-477838"/>
            <a:r>
              <a:rPr lang="en-US" sz="3600" dirty="0" smtClean="0">
                <a:solidFill>
                  <a:srgbClr val="000090"/>
                </a:solidFill>
                <a:latin typeface="Arial"/>
                <a:cs typeface="Arial"/>
              </a:rPr>
              <a:t>Kern</a:t>
            </a:r>
            <a:r>
              <a:rPr lang="en-US" sz="3600" dirty="0" smtClean="0">
                <a:solidFill>
                  <a:srgbClr val="000090"/>
                </a:solidFill>
                <a:latin typeface="Arial"/>
                <a:cs typeface="Arial"/>
              </a:rPr>
              <a:t>, T. (2009). Blue Threat: Why to Err is Inhuman. Monument, CO: Pygmy  Books.</a:t>
            </a:r>
            <a:endParaRPr lang="en-US" sz="3600" dirty="0" smtClean="0">
              <a:solidFill>
                <a:srgbClr val="000090"/>
              </a:solidFill>
              <a:latin typeface="Arial"/>
              <a:cs typeface="Arial"/>
            </a:endParaRPr>
          </a:p>
          <a:p>
            <a:pPr marL="477838" indent="-477838"/>
            <a:r>
              <a:rPr lang="en-US" sz="3600" dirty="0" smtClean="0">
                <a:solidFill>
                  <a:srgbClr val="000090"/>
                </a:solidFill>
                <a:latin typeface="Arial"/>
                <a:cs typeface="Arial"/>
              </a:rPr>
              <a:t>.</a:t>
            </a:r>
          </a:p>
          <a:p>
            <a:pPr marL="477838" indent="-477838"/>
            <a:endParaRPr lang="en-US" sz="4400" dirty="0" smtClean="0">
              <a:latin typeface="Arial"/>
              <a:cs typeface="Arial"/>
            </a:endParaRPr>
          </a:p>
          <a:p>
            <a:pPr marL="477838" indent="-477838"/>
            <a:endParaRPr lang="en-US" sz="3200" dirty="0" smtClean="0">
              <a:latin typeface="Cambria" pitchFamily="18" charset="0"/>
            </a:endParaRPr>
          </a:p>
          <a:p>
            <a:endParaRPr lang="en-US" sz="3200" dirty="0"/>
          </a:p>
        </p:txBody>
      </p:sp>
      <p:sp>
        <p:nvSpPr>
          <p:cNvPr id="58" name="TextBox 57"/>
          <p:cNvSpPr txBox="1"/>
          <p:nvPr/>
        </p:nvSpPr>
        <p:spPr>
          <a:xfrm>
            <a:off x="1371600" y="5949373"/>
            <a:ext cx="8991600" cy="10433627"/>
          </a:xfrm>
          <a:prstGeom prst="rect">
            <a:avLst/>
          </a:prstGeom>
          <a:noFill/>
        </p:spPr>
        <p:txBody>
          <a:bodyPr wrap="square" rtlCol="0">
            <a:spAutoFit/>
          </a:bodyPr>
          <a:lstStyle/>
          <a:p>
            <a:r>
              <a:rPr lang="en-US" sz="3200" dirty="0" smtClean="0">
                <a:solidFill>
                  <a:srgbClr val="000090"/>
                </a:solidFill>
                <a:latin typeface="Arial"/>
                <a:cs typeface="Arial"/>
              </a:rPr>
              <a:t>     I have been a pilot, aviation instructor and FAA Pilot Examiner for over 40 years. Aviation requires a “pilot in command” mindset consistent with the tenets of positive psychology. This paper explains and advocates for this daily empowered, adaptive decision making process used by pilots in aviation as a necessary life skill to eliminate mind wandering and disengagement and optimize human performance consistent with the goals of positive psychology. Exploring the concepts of “pilot-in-command” (decisive control and self-efficacy) and “situational awareness” (alert mental functioning) I will offer techniques and suggestions for developing and deploying these critical skills in everyday life.  I will examine the heuristic-based, “fast and frugal” (time and data limited) decision-making used every day in aviation and apply this to life for optimal performance and flourishing for individual lives and organizational effectiveness. </a:t>
            </a:r>
          </a:p>
          <a:p>
            <a:endParaRPr lang="en-US" sz="3200" dirty="0">
              <a:latin typeface="Arial"/>
              <a:cs typeface="Arial"/>
            </a:endParaRPr>
          </a:p>
        </p:txBody>
      </p:sp>
      <p:sp>
        <p:nvSpPr>
          <p:cNvPr id="62" name="TextBox 61"/>
          <p:cNvSpPr txBox="1"/>
          <p:nvPr/>
        </p:nvSpPr>
        <p:spPr>
          <a:xfrm>
            <a:off x="1143000" y="17909799"/>
            <a:ext cx="9313931" cy="21144244"/>
          </a:xfrm>
          <a:prstGeom prst="rect">
            <a:avLst/>
          </a:prstGeom>
          <a:noFill/>
        </p:spPr>
        <p:txBody>
          <a:bodyPr wrap="square" rtlCol="0">
            <a:spAutoFit/>
          </a:bodyPr>
          <a:lstStyle/>
          <a:p>
            <a:r>
              <a:rPr lang="en-US" sz="3600" dirty="0" err="1" smtClean="0">
                <a:solidFill>
                  <a:srgbClr val="000090"/>
                </a:solidFill>
                <a:latin typeface="Wingdings"/>
                <a:ea typeface="Wingdings"/>
                <a:cs typeface="Wingdings"/>
              </a:rPr>
              <a:t></a:t>
            </a:r>
            <a:r>
              <a:rPr lang="en-US" sz="3600" dirty="0" smtClean="0">
                <a:solidFill>
                  <a:srgbClr val="000090"/>
                </a:solidFill>
                <a:latin typeface="Wingdings"/>
                <a:ea typeface="Wingdings"/>
                <a:cs typeface="Wingdings"/>
              </a:rPr>
              <a:t> </a:t>
            </a:r>
            <a:r>
              <a:rPr lang="en-US" sz="3600" b="1" dirty="0" smtClean="0">
                <a:solidFill>
                  <a:srgbClr val="000090"/>
                </a:solidFill>
                <a:latin typeface="Arial"/>
                <a:cs typeface="Arial"/>
              </a:rPr>
              <a:t>We make 10,000 decisions everyday</a:t>
            </a:r>
          </a:p>
          <a:p>
            <a:r>
              <a:rPr lang="en-US" sz="3600" b="1" dirty="0" smtClean="0">
                <a:solidFill>
                  <a:srgbClr val="000090"/>
                </a:solidFill>
                <a:latin typeface="Arial"/>
                <a:cs typeface="Arial"/>
              </a:rPr>
              <a:t> </a:t>
            </a:r>
          </a:p>
          <a:p>
            <a:r>
              <a:rPr lang="en-US" sz="3600" dirty="0" err="1" smtClean="0">
                <a:solidFill>
                  <a:srgbClr val="000090"/>
                </a:solidFill>
                <a:latin typeface="Wingdings"/>
                <a:ea typeface="Wingdings"/>
                <a:cs typeface="Wingdings"/>
              </a:rPr>
              <a:t></a:t>
            </a:r>
            <a:r>
              <a:rPr lang="en-US" sz="3600" dirty="0" smtClean="0">
                <a:solidFill>
                  <a:srgbClr val="000090"/>
                </a:solidFill>
                <a:latin typeface="Wingdings"/>
                <a:ea typeface="Wingdings"/>
                <a:cs typeface="Wingdings"/>
              </a:rPr>
              <a:t> </a:t>
            </a:r>
            <a:r>
              <a:rPr lang="en-US" sz="3600" b="1" dirty="0" smtClean="0">
                <a:solidFill>
                  <a:srgbClr val="000090"/>
                </a:solidFill>
                <a:latin typeface="Arial"/>
                <a:cs typeface="Arial"/>
              </a:rPr>
              <a:t>95% of our daily decisions are made sub-consciously without thoughtful consideration </a:t>
            </a:r>
          </a:p>
          <a:p>
            <a:endParaRPr lang="en-US" sz="3600" dirty="0" smtClean="0">
              <a:solidFill>
                <a:srgbClr val="000090"/>
              </a:solidFill>
            </a:endParaRPr>
          </a:p>
          <a:p>
            <a:r>
              <a:rPr lang="en-US" sz="3600" dirty="0" err="1" smtClean="0">
                <a:solidFill>
                  <a:srgbClr val="000090"/>
                </a:solidFill>
                <a:latin typeface="Wingdings"/>
                <a:ea typeface="Wingdings"/>
                <a:cs typeface="Wingdings"/>
              </a:rPr>
              <a:t></a:t>
            </a:r>
            <a:r>
              <a:rPr lang="en-US" sz="3600" dirty="0" smtClean="0">
                <a:solidFill>
                  <a:srgbClr val="000090"/>
                </a:solidFill>
                <a:latin typeface="Wingdings"/>
                <a:ea typeface="Wingdings"/>
                <a:cs typeface="Wingdings"/>
              </a:rPr>
              <a:t> </a:t>
            </a:r>
            <a:r>
              <a:rPr lang="en-US" sz="3600" b="1" dirty="0" smtClean="0">
                <a:solidFill>
                  <a:srgbClr val="000090"/>
                </a:solidFill>
                <a:latin typeface="Arial"/>
                <a:cs typeface="Arial"/>
              </a:rPr>
              <a:t>We spend over 47% of their time “mind wandering” out of touch with external stimuli</a:t>
            </a:r>
          </a:p>
          <a:p>
            <a:endParaRPr lang="en-US" sz="3600" dirty="0" smtClean="0">
              <a:solidFill>
                <a:srgbClr val="000090"/>
              </a:solidFill>
            </a:endParaRPr>
          </a:p>
          <a:p>
            <a:r>
              <a:rPr lang="en-US" sz="3600" dirty="0" err="1" smtClean="0">
                <a:solidFill>
                  <a:srgbClr val="000090"/>
                </a:solidFill>
                <a:latin typeface="Wingdings"/>
                <a:ea typeface="Wingdings"/>
                <a:cs typeface="Wingdings"/>
              </a:rPr>
              <a:t></a:t>
            </a:r>
            <a:r>
              <a:rPr lang="en-US" sz="3600" dirty="0" smtClean="0">
                <a:solidFill>
                  <a:srgbClr val="000090"/>
                </a:solidFill>
                <a:latin typeface="Wingdings"/>
                <a:ea typeface="Wingdings"/>
                <a:cs typeface="Wingdings"/>
              </a:rPr>
              <a:t> </a:t>
            </a:r>
            <a:r>
              <a:rPr lang="en-US" sz="3600" b="1" dirty="0" smtClean="0">
                <a:solidFill>
                  <a:srgbClr val="000090"/>
                </a:solidFill>
                <a:latin typeface="Arial"/>
                <a:cs typeface="Arial"/>
              </a:rPr>
              <a:t>Our disengaged, “default mode network” of brain functioning is associated with very negative depressive tendencies…our modern epidemic</a:t>
            </a:r>
          </a:p>
          <a:p>
            <a:endParaRPr lang="en-US" sz="3600" dirty="0" smtClean="0">
              <a:solidFill>
                <a:srgbClr val="000090"/>
              </a:solidFill>
            </a:endParaRPr>
          </a:p>
          <a:p>
            <a:r>
              <a:rPr lang="en-US" sz="3600" dirty="0" err="1" smtClean="0">
                <a:solidFill>
                  <a:srgbClr val="000090"/>
                </a:solidFill>
                <a:latin typeface="Wingdings"/>
                <a:ea typeface="Wingdings"/>
                <a:cs typeface="Wingdings"/>
              </a:rPr>
              <a:t></a:t>
            </a:r>
            <a:r>
              <a:rPr lang="en-US" sz="3600" dirty="0" smtClean="0">
                <a:solidFill>
                  <a:srgbClr val="000090"/>
                </a:solidFill>
                <a:latin typeface="Wingdings"/>
                <a:ea typeface="Wingdings"/>
                <a:cs typeface="Wingdings"/>
              </a:rPr>
              <a:t> </a:t>
            </a:r>
            <a:r>
              <a:rPr lang="en-US" sz="3600" b="1" dirty="0" smtClean="0">
                <a:solidFill>
                  <a:srgbClr val="000090"/>
                </a:solidFill>
                <a:latin typeface="Arial"/>
                <a:cs typeface="Arial"/>
              </a:rPr>
              <a:t>Only 13% of workers worldwide are engaged in their daily jobs and 26% are actually actively disengaged</a:t>
            </a:r>
            <a:r>
              <a:rPr lang="en-US" sz="3600" dirty="0" smtClean="0">
                <a:solidFill>
                  <a:srgbClr val="000090"/>
                </a:solidFill>
                <a:latin typeface="Arial"/>
                <a:cs typeface="Arial"/>
              </a:rPr>
              <a:t>. </a:t>
            </a:r>
          </a:p>
          <a:p>
            <a:endParaRPr lang="en-US" sz="3600" dirty="0" smtClean="0">
              <a:solidFill>
                <a:srgbClr val="000090"/>
              </a:solidFill>
            </a:endParaRPr>
          </a:p>
          <a:p>
            <a:r>
              <a:rPr lang="en-US" sz="3600" dirty="0" err="1" smtClean="0">
                <a:solidFill>
                  <a:srgbClr val="000090"/>
                </a:solidFill>
                <a:latin typeface="Wingdings"/>
                <a:ea typeface="Wingdings"/>
                <a:cs typeface="Wingdings"/>
              </a:rPr>
              <a:t></a:t>
            </a:r>
            <a:r>
              <a:rPr lang="en-US" sz="3600" dirty="0" smtClean="0">
                <a:solidFill>
                  <a:srgbClr val="000090"/>
                </a:solidFill>
                <a:latin typeface="Wingdings"/>
                <a:ea typeface="Wingdings"/>
                <a:cs typeface="Wingdings"/>
              </a:rPr>
              <a:t> </a:t>
            </a:r>
            <a:r>
              <a:rPr lang="en-US" sz="3600" dirty="0" smtClean="0">
                <a:solidFill>
                  <a:srgbClr val="000090"/>
                </a:solidFill>
                <a:latin typeface="Arial"/>
                <a:cs typeface="Arial"/>
              </a:rPr>
              <a:t>“</a:t>
            </a:r>
            <a:r>
              <a:rPr lang="en-US" sz="3600" b="1" dirty="0" err="1" smtClean="0">
                <a:solidFill>
                  <a:srgbClr val="000090"/>
                </a:solidFill>
                <a:latin typeface="Arial"/>
                <a:cs typeface="Arial"/>
              </a:rPr>
              <a:t>Neuromarketers</a:t>
            </a:r>
            <a:r>
              <a:rPr lang="en-US" sz="3600" b="1" dirty="0" smtClean="0">
                <a:solidFill>
                  <a:srgbClr val="000090"/>
                </a:solidFill>
                <a:latin typeface="Arial"/>
                <a:cs typeface="Arial"/>
              </a:rPr>
              <a:t>” cleverly access our neurological landscape, controlling our behavior through advertising </a:t>
            </a:r>
          </a:p>
          <a:p>
            <a:endParaRPr lang="en-US" sz="3600" dirty="0" smtClean="0">
              <a:solidFill>
                <a:srgbClr val="000090"/>
              </a:solidFill>
            </a:endParaRPr>
          </a:p>
          <a:p>
            <a:r>
              <a:rPr lang="en-US" sz="3600" dirty="0" err="1" smtClean="0">
                <a:solidFill>
                  <a:srgbClr val="000090"/>
                </a:solidFill>
                <a:latin typeface="Wingdings"/>
                <a:ea typeface="Wingdings"/>
                <a:cs typeface="Wingdings"/>
              </a:rPr>
              <a:t></a:t>
            </a:r>
            <a:r>
              <a:rPr lang="en-US" sz="3600" dirty="0" smtClean="0">
                <a:solidFill>
                  <a:srgbClr val="000090"/>
                </a:solidFill>
                <a:latin typeface="Wingdings"/>
                <a:ea typeface="Wingdings"/>
                <a:cs typeface="Wingdings"/>
              </a:rPr>
              <a:t> </a:t>
            </a:r>
            <a:r>
              <a:rPr lang="en-US" sz="3600" b="1" dirty="0" smtClean="0">
                <a:solidFill>
                  <a:srgbClr val="000090"/>
                </a:solidFill>
                <a:latin typeface="Arial"/>
                <a:cs typeface="Arial"/>
              </a:rPr>
              <a:t>Our modern deluge of information leads to “paralysis by analysis</a:t>
            </a:r>
            <a:r>
              <a:rPr lang="en-US" sz="3600" b="1" dirty="0" smtClean="0">
                <a:latin typeface="Arial"/>
                <a:cs typeface="Arial"/>
              </a:rPr>
              <a:t>” </a:t>
            </a:r>
          </a:p>
          <a:p>
            <a:endParaRPr lang="en-US" sz="3600" dirty="0" smtClean="0"/>
          </a:p>
          <a:p>
            <a:endParaRPr lang="en-US" sz="3600" dirty="0" smtClean="0"/>
          </a:p>
          <a:p>
            <a:endParaRPr lang="en-US" sz="3600" dirty="0" smtClean="0"/>
          </a:p>
          <a:p>
            <a:endParaRPr lang="en-US" sz="3600" dirty="0" smtClean="0"/>
          </a:p>
          <a:p>
            <a:endParaRPr lang="en-US" sz="3600" dirty="0" smtClean="0"/>
          </a:p>
          <a:p>
            <a:endParaRPr lang="en-US" sz="3600" dirty="0" smtClean="0"/>
          </a:p>
          <a:p>
            <a:endParaRPr lang="en-US" sz="3600" dirty="0" smtClean="0"/>
          </a:p>
          <a:p>
            <a:endParaRPr lang="en-US" sz="3600" dirty="0" smtClean="0"/>
          </a:p>
          <a:p>
            <a:endParaRPr lang="en-US" sz="3600" dirty="0" smtClean="0"/>
          </a:p>
          <a:p>
            <a:endParaRPr lang="en-US" sz="3600" dirty="0" smtClean="0"/>
          </a:p>
          <a:p>
            <a:r>
              <a:rPr lang="en-US" sz="3600" dirty="0" smtClean="0"/>
              <a:t> </a:t>
            </a:r>
            <a:endParaRPr lang="en-US" sz="3600" dirty="0" smtClean="0">
              <a:latin typeface="Arial"/>
              <a:cs typeface="Arial"/>
            </a:endParaRPr>
          </a:p>
          <a:p>
            <a:endParaRPr lang="en-US" sz="3600" dirty="0">
              <a:latin typeface="Arial"/>
              <a:cs typeface="Arial"/>
            </a:endParaRPr>
          </a:p>
        </p:txBody>
      </p:sp>
      <p:sp>
        <p:nvSpPr>
          <p:cNvPr id="75" name="TextBox 74"/>
          <p:cNvSpPr txBox="1"/>
          <p:nvPr/>
        </p:nvSpPr>
        <p:spPr>
          <a:xfrm>
            <a:off x="10896601" y="25069800"/>
            <a:ext cx="17145000" cy="6863416"/>
          </a:xfrm>
          <a:prstGeom prst="rect">
            <a:avLst/>
          </a:prstGeom>
          <a:noFill/>
        </p:spPr>
        <p:txBody>
          <a:bodyPr wrap="square" rtlCol="0">
            <a:spAutoFit/>
          </a:bodyPr>
          <a:lstStyle/>
          <a:p>
            <a:r>
              <a:rPr lang="en-US" sz="4400" b="1" dirty="0" smtClean="0">
                <a:solidFill>
                  <a:srgbClr val="000090"/>
                </a:solidFill>
                <a:latin typeface="Arial"/>
                <a:cs typeface="Arial"/>
              </a:rPr>
              <a:t>Pilot in Command authority</a:t>
            </a:r>
            <a:r>
              <a:rPr lang="en-US" sz="4400" dirty="0" smtClean="0">
                <a:solidFill>
                  <a:srgbClr val="000090"/>
                </a:solidFill>
                <a:latin typeface="Arial"/>
                <a:cs typeface="Arial"/>
              </a:rPr>
              <a:t>: A pilot is absolutely “in charge” (no excuses) This requires decisive adaptive control and self-efficacy. Remember </a:t>
            </a:r>
            <a:r>
              <a:rPr lang="en-US" sz="4400" dirty="0" err="1" smtClean="0">
                <a:solidFill>
                  <a:srgbClr val="000090"/>
                </a:solidFill>
                <a:latin typeface="Arial"/>
                <a:cs typeface="Arial"/>
              </a:rPr>
              <a:t>Sullenberger</a:t>
            </a:r>
            <a:r>
              <a:rPr lang="en-US" sz="4400" dirty="0" smtClean="0">
                <a:solidFill>
                  <a:srgbClr val="000090"/>
                </a:solidFill>
                <a:latin typeface="Arial"/>
                <a:cs typeface="Arial"/>
              </a:rPr>
              <a:t> and his amazing, creative piloting skills?</a:t>
            </a:r>
          </a:p>
          <a:p>
            <a:r>
              <a:rPr lang="en-US" sz="4400" b="1" dirty="0" smtClean="0">
                <a:solidFill>
                  <a:srgbClr val="000090"/>
                </a:solidFill>
                <a:latin typeface="Arial"/>
                <a:cs typeface="Arial"/>
              </a:rPr>
              <a:t>Situational Awareness</a:t>
            </a:r>
            <a:r>
              <a:rPr lang="en-US" sz="4400" dirty="0" smtClean="0">
                <a:solidFill>
                  <a:srgbClr val="000090"/>
                </a:solidFill>
                <a:latin typeface="Arial"/>
                <a:cs typeface="Arial"/>
              </a:rPr>
              <a:t>: This alert mental functioning uses higher executive functions enabling constant vigilant analysis of the whole environment, both the “big picture” and the details simultaneously.</a:t>
            </a:r>
          </a:p>
          <a:p>
            <a:r>
              <a:rPr lang="en-US" sz="4400" b="1" dirty="0" err="1" smtClean="0">
                <a:solidFill>
                  <a:srgbClr val="000090"/>
                </a:solidFill>
                <a:latin typeface="Arial"/>
                <a:cs typeface="Arial"/>
              </a:rPr>
              <a:t>Metacognition</a:t>
            </a:r>
            <a:r>
              <a:rPr lang="en-US" sz="4400" b="1" dirty="0" smtClean="0">
                <a:solidFill>
                  <a:srgbClr val="000090"/>
                </a:solidFill>
                <a:latin typeface="Arial"/>
                <a:cs typeface="Arial"/>
              </a:rPr>
              <a:t>: </a:t>
            </a:r>
            <a:r>
              <a:rPr lang="en-US" sz="4400" dirty="0" smtClean="0">
                <a:solidFill>
                  <a:srgbClr val="000090"/>
                </a:solidFill>
                <a:latin typeface="Arial"/>
                <a:cs typeface="Arial"/>
              </a:rPr>
              <a:t>Using a constant shifting “micro/macro/meta” processing system, pilots maintain constant vigilance, leveraging executive functioning to defeat fatigue and sensory adaptation and engender </a:t>
            </a:r>
            <a:r>
              <a:rPr lang="en-US" sz="4400" dirty="0" err="1" smtClean="0">
                <a:solidFill>
                  <a:srgbClr val="000090"/>
                </a:solidFill>
                <a:latin typeface="Arial"/>
                <a:cs typeface="Arial"/>
              </a:rPr>
              <a:t>metacognitive</a:t>
            </a:r>
            <a:r>
              <a:rPr lang="en-US" sz="4400" dirty="0" smtClean="0">
                <a:solidFill>
                  <a:srgbClr val="000090"/>
                </a:solidFill>
                <a:latin typeface="Arial"/>
                <a:cs typeface="Arial"/>
              </a:rPr>
              <a:t> awareness of the thought process itself.</a:t>
            </a:r>
            <a:endParaRPr lang="en-US" sz="4400" dirty="0">
              <a:solidFill>
                <a:srgbClr val="000090"/>
              </a:solidFill>
              <a:latin typeface="Arial"/>
              <a:cs typeface="Arial"/>
            </a:endParaRPr>
          </a:p>
        </p:txBody>
      </p:sp>
      <p:sp>
        <p:nvSpPr>
          <p:cNvPr id="76" name="TextBox 75"/>
          <p:cNvSpPr txBox="1"/>
          <p:nvPr/>
        </p:nvSpPr>
        <p:spPr>
          <a:xfrm>
            <a:off x="28422600" y="23088600"/>
            <a:ext cx="14554200" cy="3477875"/>
          </a:xfrm>
          <a:prstGeom prst="rect">
            <a:avLst/>
          </a:prstGeom>
          <a:noFill/>
        </p:spPr>
        <p:txBody>
          <a:bodyPr wrap="square" rtlCol="0">
            <a:spAutoFit/>
          </a:bodyPr>
          <a:lstStyle/>
          <a:p>
            <a:pPr marL="0" lvl="1"/>
            <a:r>
              <a:rPr lang="en-US" sz="4400" dirty="0" smtClean="0">
                <a:solidFill>
                  <a:srgbClr val="000090"/>
                </a:solidFill>
                <a:latin typeface="Arial"/>
                <a:cs typeface="Arial"/>
              </a:rPr>
              <a:t>Recent </a:t>
            </a:r>
            <a:r>
              <a:rPr lang="en-US" sz="4400" dirty="0" err="1" smtClean="0">
                <a:solidFill>
                  <a:srgbClr val="000090"/>
                </a:solidFill>
                <a:latin typeface="Arial"/>
                <a:cs typeface="Arial"/>
              </a:rPr>
              <a:t>fMRI</a:t>
            </a:r>
            <a:r>
              <a:rPr lang="en-US" sz="4400" dirty="0" smtClean="0">
                <a:solidFill>
                  <a:srgbClr val="000090"/>
                </a:solidFill>
                <a:latin typeface="Arial"/>
                <a:cs typeface="Arial"/>
              </a:rPr>
              <a:t> imaging at </a:t>
            </a:r>
            <a:r>
              <a:rPr lang="en-US" sz="4400" b="1" dirty="0" smtClean="0">
                <a:solidFill>
                  <a:srgbClr val="000090"/>
                </a:solidFill>
                <a:latin typeface="Arial"/>
                <a:cs typeface="Arial"/>
              </a:rPr>
              <a:t>Imagination Institute at Penn </a:t>
            </a:r>
            <a:r>
              <a:rPr lang="en-US" sz="4400" dirty="0" smtClean="0">
                <a:solidFill>
                  <a:srgbClr val="000090"/>
                </a:solidFill>
                <a:latin typeface="Arial"/>
                <a:cs typeface="Arial"/>
              </a:rPr>
              <a:t>show the collaborative functioning of intuitive (default network) with analytical executive functioning during divergent (creative) thought </a:t>
            </a:r>
            <a:r>
              <a:rPr lang="en-US" sz="4400" dirty="0" smtClean="0">
                <a:solidFill>
                  <a:srgbClr val="000090"/>
                </a:solidFill>
                <a:latin typeface="Arial"/>
                <a:cs typeface="Arial"/>
              </a:rPr>
              <a:t>processes </a:t>
            </a:r>
            <a:r>
              <a:rPr lang="en-US" sz="4400" dirty="0" smtClean="0">
                <a:solidFill>
                  <a:srgbClr val="000090"/>
                </a:solidFill>
              </a:rPr>
              <a:t>(</a:t>
            </a:r>
            <a:r>
              <a:rPr lang="en-US" sz="4400" dirty="0" err="1" smtClean="0">
                <a:solidFill>
                  <a:srgbClr val="000090"/>
                </a:solidFill>
              </a:rPr>
              <a:t>Beaty</a:t>
            </a:r>
            <a:r>
              <a:rPr lang="en-US" sz="4400" dirty="0" smtClean="0">
                <a:solidFill>
                  <a:srgbClr val="000090"/>
                </a:solidFill>
              </a:rPr>
              <a:t>, </a:t>
            </a:r>
            <a:r>
              <a:rPr lang="en-US" sz="4400" dirty="0" err="1" smtClean="0">
                <a:solidFill>
                  <a:srgbClr val="000090"/>
                </a:solidFill>
              </a:rPr>
              <a:t>Benedek</a:t>
            </a:r>
            <a:r>
              <a:rPr lang="en-US" sz="4400" dirty="0" smtClean="0">
                <a:solidFill>
                  <a:srgbClr val="000090"/>
                </a:solidFill>
              </a:rPr>
              <a:t>, Kauffman, Silva, 2015) </a:t>
            </a:r>
            <a:r>
              <a:rPr lang="en-US" sz="4400" dirty="0" smtClean="0">
                <a:solidFill>
                  <a:srgbClr val="000090"/>
                </a:solidFill>
                <a:latin typeface="Arial"/>
                <a:cs typeface="Arial"/>
              </a:rPr>
              <a:t>.</a:t>
            </a:r>
            <a:endParaRPr lang="en-US" sz="4400" dirty="0" smtClean="0">
              <a:solidFill>
                <a:srgbClr val="000090"/>
              </a:solidFill>
              <a:latin typeface="Arial"/>
              <a:cs typeface="Arial"/>
            </a:endParaRPr>
          </a:p>
        </p:txBody>
      </p:sp>
      <p:sp>
        <p:nvSpPr>
          <p:cNvPr id="77" name="TextBox 76"/>
          <p:cNvSpPr txBox="1"/>
          <p:nvPr/>
        </p:nvSpPr>
        <p:spPr>
          <a:xfrm>
            <a:off x="28498800" y="6019800"/>
            <a:ext cx="14478000" cy="15665827"/>
          </a:xfrm>
          <a:prstGeom prst="rect">
            <a:avLst/>
          </a:prstGeom>
          <a:noFill/>
        </p:spPr>
        <p:txBody>
          <a:bodyPr wrap="square" rtlCol="0">
            <a:spAutoFit/>
          </a:bodyPr>
          <a:lstStyle/>
          <a:p>
            <a:r>
              <a:rPr lang="en-US" sz="4400" dirty="0" smtClean="0">
                <a:solidFill>
                  <a:srgbClr val="000090"/>
                </a:solidFill>
                <a:latin typeface="Arial"/>
                <a:cs typeface="Arial"/>
              </a:rPr>
              <a:t>     An optimistic “growth mindset” is the essential starting point for progress toward meaning and fulfillment in our lives. If we are going to cower and howl like Seligman’s helpless dogs, nothing is going to move forward. It is essential in life to engage obstacles as “opportunities for growth” and embrace change as a necessary and positive event. Only then can we take the next step and achieve meaningful change. It does take effort and courage to become an assertive empowered decision-maker. </a:t>
            </a:r>
          </a:p>
          <a:p>
            <a:r>
              <a:rPr lang="en-US" sz="4400" dirty="0" smtClean="0">
                <a:solidFill>
                  <a:srgbClr val="000090"/>
                </a:solidFill>
                <a:latin typeface="Arial"/>
                <a:cs typeface="Arial"/>
              </a:rPr>
              <a:t>     We most commonly sabotage our own best efforts for improvement and fulfillment in life. The central focus is to take assertive charge of our lives:  “Life is not something that happens to you, you are something that shapes the present and future of your personal and professional life. You intentionally and mindfully create your future by systematically structuring and learning from experience, mindfully living in the present…and seeing and seizing new opportunities in real time.” (Kern, 2009).  I think this is the essence of living a fully optimized life, the heart of positive psychology, and my best wish for the successful piloting of your life. Go for it; grab it and growl!     </a:t>
            </a:r>
          </a:p>
          <a:p>
            <a:endParaRPr lang="en-US" sz="4400" dirty="0">
              <a:latin typeface="Arial"/>
              <a:cs typeface="Arial"/>
            </a:endParaRPr>
          </a:p>
        </p:txBody>
      </p:sp>
      <p:sp>
        <p:nvSpPr>
          <p:cNvPr id="78" name="TextBox 77"/>
          <p:cNvSpPr txBox="1"/>
          <p:nvPr/>
        </p:nvSpPr>
        <p:spPr>
          <a:xfrm>
            <a:off x="1752600" y="2819400"/>
            <a:ext cx="5698096" cy="1569660"/>
          </a:xfrm>
          <a:prstGeom prst="rect">
            <a:avLst/>
          </a:prstGeom>
          <a:noFill/>
        </p:spPr>
        <p:txBody>
          <a:bodyPr wrap="square" rtlCol="0">
            <a:spAutoFit/>
          </a:bodyPr>
          <a:lstStyle/>
          <a:p>
            <a:pPr algn="ctr"/>
            <a:r>
              <a:rPr lang="en-US" sz="9600" b="1" dirty="0" smtClean="0">
                <a:solidFill>
                  <a:srgbClr val="800000"/>
                </a:solidFill>
                <a:latin typeface="Arial"/>
                <a:cs typeface="Arial"/>
              </a:rPr>
              <a:t>MAPP</a:t>
            </a:r>
            <a:endParaRPr lang="en-US" sz="9600" b="1" dirty="0">
              <a:solidFill>
                <a:srgbClr val="800000"/>
              </a:solidFill>
              <a:latin typeface="Arial"/>
              <a:cs typeface="Arial"/>
            </a:endParaRPr>
          </a:p>
        </p:txBody>
      </p:sp>
      <p:sp>
        <p:nvSpPr>
          <p:cNvPr id="43" name="TextBox 42"/>
          <p:cNvSpPr txBox="1"/>
          <p:nvPr/>
        </p:nvSpPr>
        <p:spPr>
          <a:xfrm>
            <a:off x="37725296" y="990600"/>
            <a:ext cx="5190544" cy="1415772"/>
          </a:xfrm>
          <a:prstGeom prst="rect">
            <a:avLst/>
          </a:prstGeom>
          <a:noFill/>
        </p:spPr>
        <p:txBody>
          <a:bodyPr wrap="square" rtlCol="0">
            <a:spAutoFit/>
          </a:bodyPr>
          <a:lstStyle/>
          <a:p>
            <a:endParaRPr lang="en-US" dirty="0"/>
          </a:p>
        </p:txBody>
      </p:sp>
      <p:pic>
        <p:nvPicPr>
          <p:cNvPr id="45" name="Picture 44" descr="Plane-Silhouette-Png-09.png"/>
          <p:cNvPicPr>
            <a:picLocks noChangeAspect="1"/>
          </p:cNvPicPr>
          <p:nvPr/>
        </p:nvPicPr>
        <p:blipFill>
          <a:blip r:embed="rId5"/>
          <a:stretch>
            <a:fillRect/>
          </a:stretch>
        </p:blipFill>
        <p:spPr>
          <a:xfrm>
            <a:off x="36762721" y="609600"/>
            <a:ext cx="5833079" cy="3847402"/>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43398134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8467</TotalTime>
  <Words>1070</Words>
  <Application>Microsoft Macintosh PowerPoint</Application>
  <PresentationFormat>Custom</PresentationFormat>
  <Paragraphs>57</Paragraphs>
  <Slides>1</Slides>
  <Notes>1</Notes>
  <HiddenSlides>0</HiddenSlides>
  <MMClips>0</MMClips>
  <ScaleCrop>false</ScaleCrop>
  <HeadingPairs>
    <vt:vector size="4" baseType="variant">
      <vt:variant>
        <vt:lpstr>Design Template</vt:lpstr>
      </vt:variant>
      <vt:variant>
        <vt:i4>1</vt:i4>
      </vt:variant>
      <vt:variant>
        <vt:lpstr>Slide Titles</vt:lpstr>
      </vt:variant>
      <vt:variant>
        <vt:i4>1</vt:i4>
      </vt:variant>
    </vt:vector>
  </HeadingPairs>
  <TitlesOfParts>
    <vt:vector size="2" baseType="lpstr">
      <vt:lpstr>Office Theme</vt:lpstr>
      <vt:lpstr>Slide 1</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Danny</dc:creator>
  <cp:lastModifiedBy>Office 2004 Test Drive User</cp:lastModifiedBy>
  <cp:revision>988</cp:revision>
  <cp:lastPrinted>2013-05-14T16:34:36Z</cp:lastPrinted>
  <dcterms:created xsi:type="dcterms:W3CDTF">2015-11-28T14:47:55Z</dcterms:created>
  <dcterms:modified xsi:type="dcterms:W3CDTF">2015-11-28T14:53:42Z</dcterms:modified>
</cp:coreProperties>
</file>