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4"/>
  </p:notesMasterIdLst>
  <p:handoutMasterIdLst>
    <p:handoutMasterId r:id="rId25"/>
  </p:handoutMasterIdLst>
  <p:sldIdLst>
    <p:sldId id="316" r:id="rId2"/>
    <p:sldId id="328" r:id="rId3"/>
    <p:sldId id="318" r:id="rId4"/>
    <p:sldId id="320" r:id="rId5"/>
    <p:sldId id="321" r:id="rId6"/>
    <p:sldId id="323" r:id="rId7"/>
    <p:sldId id="257" r:id="rId8"/>
    <p:sldId id="345" r:id="rId9"/>
    <p:sldId id="340" r:id="rId10"/>
    <p:sldId id="341" r:id="rId11"/>
    <p:sldId id="350" r:id="rId12"/>
    <p:sldId id="332" r:id="rId13"/>
    <p:sldId id="343" r:id="rId14"/>
    <p:sldId id="333" r:id="rId15"/>
    <p:sldId id="347" r:id="rId16"/>
    <p:sldId id="349" r:id="rId17"/>
    <p:sldId id="351" r:id="rId18"/>
    <p:sldId id="336" r:id="rId19"/>
    <p:sldId id="344" r:id="rId20"/>
    <p:sldId id="337" r:id="rId21"/>
    <p:sldId id="352" r:id="rId22"/>
    <p:sldId id="353" r:id="rId23"/>
  </p:sldIdLst>
  <p:sldSz cx="9144000" cy="6858000" type="screen4x3"/>
  <p:notesSz cx="6985000" cy="92837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" initials="" lastIdx="1" clrIdx="0"/>
  <p:cmAuthor id="1" name="Abigail Gray" initials="AG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4" autoAdjust="0"/>
    <p:restoredTop sz="95827" autoAdjust="0"/>
  </p:normalViewPr>
  <p:slideViewPr>
    <p:cSldViewPr snapToGrid="0" snapToObjects="1">
      <p:cViewPr varScale="1">
        <p:scale>
          <a:sx n="56" d="100"/>
          <a:sy n="56" d="100"/>
        </p:scale>
        <p:origin x="135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gse1.gse.upenn.edu\groups\research\CPRE%20Projects\NSF%20OGAP\SREE%202016%20proposal\Graphs%20of%20student%20distribu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gse1.gse.upenn.edu\groups\research\CPRE%20Projects\NSF%20OGAP\SREE%202016%20proposal\Graphs%20of%20student%20distribu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123026251442268E-2"/>
          <c:y val="4.9978010983064369E-2"/>
          <c:w val="0.84092785366051481"/>
          <c:h val="0.82827640439518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Correctness!$D$31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1"/>
              <c:layout>
                <c:manualLayout>
                  <c:x val="-1.009884944682955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AB-43F4-947C-CDDD40D6B678}"/>
                </c:ext>
              </c:extLst>
            </c:dLbl>
            <c:dLbl>
              <c:idx val="2"/>
              <c:layout>
                <c:manualLayout>
                  <c:x val="-8.0790795574636459E-3"/>
                  <c:y val="-6.34413502656582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AB-43F4-947C-CDDD40D6B678}"/>
                </c:ext>
              </c:extLst>
            </c:dLbl>
            <c:dLbl>
              <c:idx val="3"/>
              <c:layout>
                <c:manualLayout>
                  <c:x val="-1.0098849446829558E-2"/>
                  <c:y val="3.46047726248455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AB-43F4-947C-CDDD40D6B6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Correctness!$E$30:$H$30</c:f>
              <c:strCache>
                <c:ptCount val="4"/>
                <c:pt idx="0">
                  <c:v>0</c:v>
                </c:pt>
                <c:pt idx="1">
                  <c:v>.1- .6</c:v>
                </c:pt>
                <c:pt idx="2">
                  <c:v>.61-1</c:v>
                </c:pt>
                <c:pt idx="3">
                  <c:v>1.1-2</c:v>
                </c:pt>
              </c:strCache>
            </c:strRef>
          </c:cat>
          <c:val>
            <c:numRef>
              <c:f>Correctness!$E$31:$H$31</c:f>
              <c:numCache>
                <c:formatCode>0%</c:formatCode>
                <c:ptCount val="4"/>
                <c:pt idx="0">
                  <c:v>0.25011389521640093</c:v>
                </c:pt>
                <c:pt idx="1">
                  <c:v>0.43963553530751709</c:v>
                </c:pt>
                <c:pt idx="2">
                  <c:v>0.17357630979498861</c:v>
                </c:pt>
                <c:pt idx="3">
                  <c:v>0.1366742596810934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AB-43F4-947C-CDDD40D6B678}"/>
            </c:ext>
          </c:extLst>
        </c:ser>
        <c:ser>
          <c:idx val="1"/>
          <c:order val="1"/>
          <c:tx>
            <c:strRef>
              <c:f>Correctness!$D$32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0"/>
              <c:layout>
                <c:manualLayout>
                  <c:x val="6.0593096680977348E-3"/>
                  <c:y val="1.0381431787453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AB-43F4-947C-CDDD40D6B678}"/>
                </c:ext>
              </c:extLst>
            </c:dLbl>
            <c:dLbl>
              <c:idx val="1"/>
              <c:layout>
                <c:manualLayout>
                  <c:x val="8.0790795574636459E-3"/>
                  <c:y val="-3.46047726248455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AB-43F4-947C-CDDD40D6B678}"/>
                </c:ext>
              </c:extLst>
            </c:dLbl>
            <c:dLbl>
              <c:idx val="2"/>
              <c:layout>
                <c:manualLayout>
                  <c:x val="4.0395397787318229E-3"/>
                  <c:y val="-6.92122700349371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AB-43F4-947C-CDDD40D6B6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Correctness!$E$30:$H$30</c:f>
              <c:strCache>
                <c:ptCount val="4"/>
                <c:pt idx="0">
                  <c:v>0</c:v>
                </c:pt>
                <c:pt idx="1">
                  <c:v>.1- .6</c:v>
                </c:pt>
                <c:pt idx="2">
                  <c:v>.61-1</c:v>
                </c:pt>
                <c:pt idx="3">
                  <c:v>1.1-2</c:v>
                </c:pt>
              </c:strCache>
            </c:strRef>
          </c:cat>
          <c:val>
            <c:numRef>
              <c:f>Correctness!$E$32:$H$32</c:f>
              <c:numCache>
                <c:formatCode>0%</c:formatCode>
                <c:ptCount val="4"/>
                <c:pt idx="0">
                  <c:v>0.18297197250132205</c:v>
                </c:pt>
                <c:pt idx="1">
                  <c:v>0.45690111052353255</c:v>
                </c:pt>
                <c:pt idx="2">
                  <c:v>0.18508725542041249</c:v>
                </c:pt>
                <c:pt idx="3">
                  <c:v>0.17503966155473294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8AB-43F4-947C-CDDD40D6B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98432"/>
        <c:axId val="87300736"/>
      </c:barChart>
      <c:catAx>
        <c:axId val="87298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7300736"/>
        <c:crosses val="autoZero"/>
        <c:auto val="1"/>
        <c:lblAlgn val="ctr"/>
        <c:lblOffset val="100"/>
        <c:noMultiLvlLbl val="0"/>
      </c:catAx>
      <c:valAx>
        <c:axId val="87300736"/>
        <c:scaling>
          <c:orientation val="minMax"/>
          <c:max val="0.60000000000000009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7298432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63814470617516816"/>
          <c:y val="0.21037140457774825"/>
          <c:w val="0.17603646400316803"/>
          <c:h val="0.1709208738713258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631889763779525E-2"/>
          <c:y val="5.4386482939632545E-2"/>
          <c:w val="0.85120151647710696"/>
          <c:h val="0.820636482939632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Sophistication!$C$20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layout>
                <c:manualLayout>
                  <c:x val="-1.5483947548050223E-2"/>
                  <c:y val="5.37736336404961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304-46F4-9298-05C7EC9DED0E}"/>
                </c:ext>
              </c:extLst>
            </c:dLbl>
            <c:dLbl>
              <c:idx val="3"/>
              <c:layout>
                <c:manualLayout>
                  <c:x val="-9.6912331159355724E-3"/>
                  <c:y val="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304-46F4-9298-05C7EC9DED0E}"/>
                </c:ext>
              </c:extLst>
            </c:dLbl>
            <c:dLbl>
              <c:idx val="4"/>
              <c:layout>
                <c:manualLayout>
                  <c:x val="-8.889516811880743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04-46F4-9298-05C7EC9DED0E}"/>
                </c:ext>
              </c:extLst>
            </c:dLbl>
            <c:dLbl>
              <c:idx val="5"/>
              <c:layout>
                <c:manualLayout>
                  <c:x val="-3.3699910920310652E-3"/>
                  <c:y val="1.0727497639085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304-46F4-9298-05C7EC9DED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Sophistication!$D$20:$I$20</c:f>
              <c:numCache>
                <c:formatCode>0%</c:formatCode>
                <c:ptCount val="6"/>
                <c:pt idx="0">
                  <c:v>9.9772209567198178E-2</c:v>
                </c:pt>
                <c:pt idx="1">
                  <c:v>0.35261958997722098</c:v>
                </c:pt>
                <c:pt idx="2">
                  <c:v>0.19179954441913441</c:v>
                </c:pt>
                <c:pt idx="3">
                  <c:v>0.16993166287015946</c:v>
                </c:pt>
                <c:pt idx="4">
                  <c:v>0.12072892938496584</c:v>
                </c:pt>
                <c:pt idx="5">
                  <c:v>6.514806378132118E-2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04-46F4-9298-05C7EC9DED0E}"/>
            </c:ext>
          </c:extLst>
        </c:ser>
        <c:ser>
          <c:idx val="1"/>
          <c:order val="1"/>
          <c:tx>
            <c:strRef>
              <c:f>Sophistication!$C$21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453684967390335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304-46F4-9298-05C7EC9DED0E}"/>
                </c:ext>
              </c:extLst>
            </c:dLbl>
            <c:dLbl>
              <c:idx val="1"/>
              <c:layout>
                <c:manualLayout>
                  <c:x val="1.695965795288725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304-46F4-9298-05C7EC9DED0E}"/>
                </c:ext>
              </c:extLst>
            </c:dLbl>
            <c:dLbl>
              <c:idx val="2"/>
              <c:layout>
                <c:manualLayout>
                  <c:x val="2.1805274510855038E-2"/>
                  <c:y val="-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304-46F4-9298-05C7EC9DED0E}"/>
                </c:ext>
              </c:extLst>
            </c:dLbl>
            <c:dLbl>
              <c:idx val="3"/>
              <c:layout>
                <c:manualLayout>
                  <c:x val="9.691233115935572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304-46F4-9298-05C7EC9DED0E}"/>
                </c:ext>
              </c:extLst>
            </c:dLbl>
            <c:dLbl>
              <c:idx val="5"/>
              <c:layout>
                <c:manualLayout>
                  <c:x val="1.21140413949194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304-46F4-9298-05C7EC9DED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Sophistication!$D$21:$I$21</c:f>
              <c:numCache>
                <c:formatCode>0%</c:formatCode>
                <c:ptCount val="6"/>
                <c:pt idx="0">
                  <c:v>7.2977260708619776E-2</c:v>
                </c:pt>
                <c:pt idx="1">
                  <c:v>0.27551560021152827</c:v>
                </c:pt>
                <c:pt idx="2">
                  <c:v>0.21047065044949761</c:v>
                </c:pt>
                <c:pt idx="3">
                  <c:v>0.19090428344791116</c:v>
                </c:pt>
                <c:pt idx="4">
                  <c:v>0.15282919090428346</c:v>
                </c:pt>
                <c:pt idx="5">
                  <c:v>9.7303014278159711E-2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304-46F4-9298-05C7EC9DED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810816"/>
        <c:axId val="44438272"/>
      </c:barChart>
      <c:catAx>
        <c:axId val="91810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4438272"/>
        <c:crosses val="autoZero"/>
        <c:auto val="1"/>
        <c:lblAlgn val="ctr"/>
        <c:lblOffset val="100"/>
        <c:noMultiLvlLbl val="0"/>
      </c:catAx>
      <c:valAx>
        <c:axId val="44438272"/>
        <c:scaling>
          <c:orientation val="minMax"/>
          <c:max val="0.4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1810816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70632141544999116"/>
          <c:y val="0.15574074074074074"/>
          <c:w val="0.17770975503062117"/>
          <c:h val="0.17925925925925926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02T11:36:46.492" idx="2">
    <p:pos x="5264" y="931"/>
    <p:text>These do not add to 14,000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953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ECF7AC99-DA83-498E-A0ED-029DB71AC0C5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953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6817160F-9246-49F3-BD33-088BFDF82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71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5C60CFB8-E97A-43CF-8A17-596E5F3BE6E7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CC52B0CB-3457-4E55-B20E-D4B9E548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8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205">
              <a:defRPr/>
            </a:pPr>
            <a:r>
              <a:rPr lang="en-US" dirty="0"/>
              <a:t>a student who has a correct, but less-sophisticated response to the problem, and a student who demonstrates conceptual weakness in the response.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B0CB-3457-4E55-B20E-D4B9E54854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6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05200"/>
            <a:ext cx="5220148" cy="1752600"/>
          </a:xfrm>
        </p:spPr>
        <p:txBody>
          <a:bodyPr/>
          <a:lstStyle>
            <a:lvl1pPr marL="0" indent="0" algn="l">
              <a:buNone/>
              <a:defRPr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cap="small" dirty="0"/>
              <a:t>Researchers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University Foote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629" y="6331878"/>
            <a:ext cx="6330114" cy="330825"/>
          </a:xfrm>
          <a:prstGeom prst="rect">
            <a:avLst/>
          </a:prstGeom>
        </p:spPr>
      </p:pic>
      <p:pic>
        <p:nvPicPr>
          <p:cNvPr id="10" name="Picture 9" descr="Linear with UR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6" y="502466"/>
            <a:ext cx="6998152" cy="549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 cap="sm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cap="small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i="0" u="none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5870"/>
            <a:ext cx="7966710" cy="1927225"/>
          </a:xfrm>
        </p:spPr>
        <p:txBody>
          <a:bodyPr/>
          <a:lstStyle/>
          <a:p>
            <a:br>
              <a:rPr lang="en-US" sz="3200" dirty="0"/>
            </a:br>
            <a:r>
              <a:rPr lang="en-US" sz="2800" dirty="0">
                <a:latin typeface="+mn-lt"/>
              </a:rPr>
              <a:t>The impact of </a:t>
            </a:r>
            <a:r>
              <a:rPr lang="en-US" sz="2800" dirty="0" err="1">
                <a:latin typeface="+mn-lt"/>
              </a:rPr>
              <a:t>ogap</a:t>
            </a:r>
            <a:r>
              <a:rPr lang="en-US" sz="2800" dirty="0">
                <a:latin typeface="+mn-lt"/>
              </a:rPr>
              <a:t> on elementary math teacher knowledge and student achievement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861412" cy="1577439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Abigail Gray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913860" y="4851651"/>
            <a:ext cx="6620540" cy="253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 cap="small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tx2"/>
                </a:solidFill>
                <a:latin typeface="+mj-lt"/>
              </a:rPr>
              <a:t>March 3, 2016</a:t>
            </a:r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FD8C35-B44E-4BD4-BC6A-6965303AC808}"/>
              </a:ext>
            </a:extLst>
          </p:cNvPr>
          <p:cNvSpPr txBox="1"/>
          <p:nvPr/>
        </p:nvSpPr>
        <p:spPr>
          <a:xfrm>
            <a:off x="3567794" y="5661138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1987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497606" y="3516421"/>
            <a:ext cx="3631452" cy="2726194"/>
            <a:chOff x="5425888" y="4044184"/>
            <a:chExt cx="3631452" cy="272619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33" t="27704" r="33084" b="18222"/>
            <a:stretch/>
          </p:blipFill>
          <p:spPr bwMode="auto">
            <a:xfrm>
              <a:off x="5425888" y="4044184"/>
              <a:ext cx="3502973" cy="2726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631951" y="4188759"/>
              <a:ext cx="1324910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74106" y="4696759"/>
              <a:ext cx="982756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0505" y="5306359"/>
              <a:ext cx="576357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754782" y="6046650"/>
              <a:ext cx="302558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0" y="241300"/>
            <a:ext cx="912905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4316" y="191597"/>
            <a:ext cx="4684372" cy="84609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TASK Scoring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8" t="28389" r="12612" b="8987"/>
          <a:stretch/>
        </p:blipFill>
        <p:spPr bwMode="auto">
          <a:xfrm>
            <a:off x="4997875" y="411053"/>
            <a:ext cx="4088651" cy="260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469606" y="3067654"/>
            <a:ext cx="3530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Rubric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316" y="979636"/>
            <a:ext cx="5025030" cy="5504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Assesses 3 Domains: </a:t>
            </a:r>
          </a:p>
          <a:p>
            <a:endParaRPr lang="en-US" sz="11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1</a:t>
            </a:r>
            <a:r>
              <a:rPr lang="en-US" sz="2000" i="1" dirty="0">
                <a:solidFill>
                  <a:srgbClr val="002060"/>
                </a:solidFill>
              </a:rPr>
              <a:t>. </a:t>
            </a:r>
            <a:r>
              <a:rPr lang="en-US" sz="2000" u="sng" dirty="0">
                <a:solidFill>
                  <a:srgbClr val="002060"/>
                </a:solidFill>
              </a:rPr>
              <a:t>Analysis of Student Thinking</a:t>
            </a:r>
          </a:p>
          <a:p>
            <a:pPr marL="233363">
              <a:spcBef>
                <a:spcPts val="400"/>
              </a:spcBef>
            </a:pPr>
            <a:r>
              <a:rPr lang="en-US" sz="2000" dirty="0">
                <a:solidFill>
                  <a:srgbClr val="002060"/>
                </a:solidFill>
              </a:rPr>
              <a:t>Teachers comment on what students’ solution strategies suggest about their understanding of numbers and operations 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2. </a:t>
            </a:r>
            <a:r>
              <a:rPr lang="en-US" sz="2000" u="sng" dirty="0">
                <a:solidFill>
                  <a:srgbClr val="002060"/>
                </a:solidFill>
              </a:rPr>
              <a:t>Learning Trajectory Orientation</a:t>
            </a:r>
          </a:p>
          <a:p>
            <a:pPr marL="233363">
              <a:spcBef>
                <a:spcPts val="400"/>
              </a:spcBef>
            </a:pPr>
            <a:r>
              <a:rPr lang="en-US" sz="2000" dirty="0">
                <a:solidFill>
                  <a:srgbClr val="002060"/>
                </a:solidFill>
              </a:rPr>
              <a:t>Teachers rank student solutions based on sophistication of mathematical thinking and explain their rationales</a:t>
            </a:r>
          </a:p>
          <a:p>
            <a:pPr marL="233363">
              <a:spcBef>
                <a:spcPts val="4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3. </a:t>
            </a:r>
            <a:r>
              <a:rPr lang="en-US" sz="2000" u="sng" dirty="0">
                <a:solidFill>
                  <a:srgbClr val="002060"/>
                </a:solidFill>
              </a:rPr>
              <a:t>Informed Instructional Decision-Making</a:t>
            </a:r>
          </a:p>
          <a:p>
            <a:pPr marL="233363">
              <a:spcBef>
                <a:spcPts val="400"/>
              </a:spcBef>
            </a:pPr>
            <a:r>
              <a:rPr lang="en-US" sz="2000" dirty="0">
                <a:solidFill>
                  <a:srgbClr val="002060"/>
                </a:solidFill>
              </a:rPr>
              <a:t>Teachers suggest instructional next steps and explain their rationales</a:t>
            </a:r>
          </a:p>
          <a:p>
            <a:pPr marL="233363">
              <a:spcBef>
                <a:spcPts val="400"/>
              </a:spcBef>
            </a:pPr>
            <a:r>
              <a:rPr lang="en-US" sz="20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30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06" y="256942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OGAP Assessment Scoring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163817"/>
              </p:ext>
            </p:extLst>
          </p:nvPr>
        </p:nvGraphicFramePr>
        <p:xfrm>
          <a:off x="457200" y="1573620"/>
          <a:ext cx="8240233" cy="14020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41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98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164">
                <a:tc grid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CORRECTNESS</a:t>
                      </a: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Incorrect answer</a:t>
                      </a:r>
                      <a:endParaRPr lang="en-US" sz="20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Correct answer with no label or incorrect label</a:t>
                      </a:r>
                      <a:endParaRPr lang="en-US" sz="20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Correct answer with label</a:t>
                      </a:r>
                      <a:endParaRPr lang="en-US" sz="20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44990"/>
              </p:ext>
            </p:extLst>
          </p:nvPr>
        </p:nvGraphicFramePr>
        <p:xfrm>
          <a:off x="457200" y="3466214"/>
          <a:ext cx="8240233" cy="24536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41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98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SOPHISTICATION</a:t>
                      </a: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Non-multiplicative</a:t>
                      </a:r>
                      <a:r>
                        <a:rPr lang="en-US" sz="2000" u="none" strike="noStrike" baseline="0" dirty="0">
                          <a:solidFill>
                            <a:srgbClr val="002060"/>
                          </a:solidFill>
                          <a:effectLst/>
                        </a:rPr>
                        <a:t> solution or no response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Early additive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Additive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Early transitional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Transitional (models)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Multiplicative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384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2015 Sample: Teachers (</a:t>
            </a:r>
            <a:r>
              <a:rPr lang="en-US" i="1" dirty="0">
                <a:latin typeface="+mn-lt"/>
              </a:rPr>
              <a:t>N</a:t>
            </a:r>
            <a:r>
              <a:rPr lang="en-US" dirty="0">
                <a:latin typeface="+mn-lt"/>
              </a:rPr>
              <a:t>=603)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32076"/>
              </p:ext>
            </p:extLst>
          </p:nvPr>
        </p:nvGraphicFramePr>
        <p:xfrm>
          <a:off x="504496" y="1704757"/>
          <a:ext cx="8022816" cy="429377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951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7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9978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                                                     Treatment                 Control 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34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Mean Baseline TASK Score (SD)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2.21 (.38)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2.18 (.37)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Mean TASK Post Score (SD)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2.57 (.56)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2.26 (.35)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Mean Years Teaching (SD) 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13.7 (8.3)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13.4 (8.3)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ESL teacher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10.6%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10.0%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SPED teacher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21.9%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15.8%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3rd grade teacher</a:t>
                      </a:r>
                      <a:endParaRPr lang="en-US" sz="20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34.2</a:t>
                      </a:r>
                      <a:endParaRPr lang="en-US" sz="20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36.9%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2000" baseline="30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2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grade teacher</a:t>
                      </a:r>
                      <a:endParaRPr lang="en-US" sz="20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34.8%</a:t>
                      </a:r>
                      <a:endParaRPr lang="en-US" sz="20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35.2%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7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US" sz="2000" baseline="30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grade teacher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32.8%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29.3%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2510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2015 Sample: Schools (n=60)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92884"/>
              </p:ext>
            </p:extLst>
          </p:nvPr>
        </p:nvGraphicFramePr>
        <p:xfrm>
          <a:off x="361507" y="1690577"/>
          <a:ext cx="8325293" cy="440244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56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2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8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132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Treatment </a:t>
                      </a:r>
                      <a:b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(n=30)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Control 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(n=30)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676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Total students in school</a:t>
                      </a:r>
                      <a:r>
                        <a:rPr lang="en-US" sz="2000" kern="12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Mean (SD)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567</a:t>
                      </a:r>
                      <a:b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(221)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594 </a:t>
                      </a:r>
                      <a:b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(188)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931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School District of</a:t>
                      </a:r>
                      <a:r>
                        <a:rPr lang="en-US" sz="2000" kern="12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Philadelphia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2502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Philadelphia Charter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005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Upper Darby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256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86" y="182526"/>
            <a:ext cx="8389089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Teacher Impacts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353470"/>
              </p:ext>
            </p:extLst>
          </p:nvPr>
        </p:nvGraphicFramePr>
        <p:xfrm>
          <a:off x="648587" y="1088065"/>
          <a:ext cx="7814929" cy="497254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547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5182">
                <a:tc gridSpan="3"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Fixed-Effect Estimates for Model Predicting TASK Performance</a:t>
                      </a:r>
                    </a:p>
                  </a:txBody>
                  <a:tcPr marL="68580" marR="6858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Coefficient</a:t>
                      </a: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</a:t>
                      </a: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81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Intercept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1.541***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.225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683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1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83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83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TASK Baseline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74675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.423***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.058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Treatment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7063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.359***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.043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Years of Experience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74675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-.003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.003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ELL Teacher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7063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.018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.074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SPED Teacher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74675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-.008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.056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683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2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83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83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School Size (per 100 students)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74675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-.001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.000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err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Pct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Free/Reduced Lunch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7063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.222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4320" algn="dec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.155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Charter School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74675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-.001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.074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5182">
                <a:tc>
                  <a:txBody>
                    <a:bodyPr/>
                    <a:lstStyle/>
                    <a:p>
                      <a:pPr marL="342900" marR="3683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Upper Darby School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l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7063" algn="l"/>
                        </a:tabLs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.148*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83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.064</a:t>
                      </a: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132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676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OGAP Assessment: Pre- and Post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41527"/>
              </p:ext>
            </p:extLst>
          </p:nvPr>
        </p:nvGraphicFramePr>
        <p:xfrm>
          <a:off x="276444" y="1183739"/>
          <a:ext cx="8410354" cy="524788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73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5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9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94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044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800" baseline="30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rd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Grade 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800" i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lang="en-US" sz="1800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=4,122)</a:t>
                      </a:r>
                      <a:endParaRPr lang="en-US" dirty="0"/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800" baseline="30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Grade 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800" i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lang="en-US" sz="1800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=4,086)</a:t>
                      </a:r>
                      <a:endParaRPr lang="en-US" dirty="0"/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US" sz="2000" baseline="30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Grade 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2000" i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lang="en-US" sz="2000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=3,455)</a:t>
                      </a:r>
                      <a:endParaRPr lang="en-US" sz="2000" dirty="0"/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Treatment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Control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Treatment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Control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Treatment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Control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Correctness (0-2)</a:t>
                      </a: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Mean Baseline</a:t>
                      </a:r>
                      <a:r>
                        <a:rPr lang="en-US" sz="18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(SD)</a:t>
                      </a:r>
                      <a:endParaRPr lang="en-US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.489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(.506)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.493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(.504)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.364 (.431)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.372 (.460)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.603 (.553)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.599 (.566)</a:t>
                      </a: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Mean Post (SD)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.650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(.558)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.547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/>
                        </a:rPr>
                        <a:t>(.500)</a:t>
                      </a:r>
                      <a:endParaRPr lang="en-US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.568 (.500)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.492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(.493)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.603 (.508)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.453 (.451)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Sophistication (1-5)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endParaRPr lang="en-US" sz="16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Mean Baseline (SD)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.610</a:t>
                      </a:r>
                      <a:b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(.676)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dirty="0"/>
                        <a:t>.</a:t>
                      </a: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626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(.719)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1.10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(1.11)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1.09 (1.11)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1.89 (1.47)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1.89 (1.49)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233363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Mean Post (SD)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1.36 (1.09)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1.21 (1.05)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1.95 (1.43)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1.65 (1.37)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2.38 (1.44)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1.99 (1.41)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375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4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Posttest Score Distribution: 4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Grade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55474" y="5568609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Score Range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7311" y="3314549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of Students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67537" y="1250347"/>
            <a:ext cx="720458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+mn-lt"/>
              </a:rPr>
              <a:t>Correctness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223955"/>
              </p:ext>
            </p:extLst>
          </p:nvPr>
        </p:nvGraphicFramePr>
        <p:xfrm>
          <a:off x="1762018" y="1866322"/>
          <a:ext cx="6287845" cy="3670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5332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4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Posttest Score Distribution: 4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Grade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70380"/>
              </p:ext>
            </p:extLst>
          </p:nvPr>
        </p:nvGraphicFramePr>
        <p:xfrm>
          <a:off x="988829" y="1992713"/>
          <a:ext cx="7262037" cy="3929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167537" y="1250347"/>
            <a:ext cx="720458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+mn-lt"/>
              </a:rPr>
              <a:t>Solution Sophistication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426881" y="3465097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of Students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9046" y="5833085"/>
            <a:ext cx="1308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Non-</a:t>
            </a:r>
            <a:br>
              <a:rPr lang="en-US" sz="1400" dirty="0"/>
            </a:br>
            <a:r>
              <a:rPr lang="en-US" sz="1400" dirty="0"/>
              <a:t>Multiplicative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7546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</a:t>
            </a:r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08732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69827" y="5828220"/>
            <a:ext cx="1132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 </a:t>
            </a:r>
            <a:br>
              <a:rPr lang="en-US" sz="1400" dirty="0"/>
            </a:br>
            <a:r>
              <a:rPr lang="en-US" sz="1400" dirty="0"/>
              <a:t>Transitional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009" y="5833085"/>
            <a:ext cx="1132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Transitional</a:t>
            </a:r>
            <a:br>
              <a:rPr lang="en-US" sz="1400" dirty="0"/>
            </a:br>
            <a:r>
              <a:rPr lang="en-US" sz="1400" dirty="0"/>
              <a:t>(Models)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5850" y="6043663"/>
            <a:ext cx="1308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Multiplicative</a:t>
            </a:r>
          </a:p>
        </p:txBody>
      </p:sp>
    </p:spTree>
    <p:extLst>
      <p:ext uri="{BB962C8B-B14F-4D97-AF65-F5344CB8AC3E}">
        <p14:creationId xmlns:p14="http://schemas.microsoft.com/office/powerpoint/2010/main" val="237345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6145620"/>
            <a:ext cx="6305107" cy="712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17" y="122275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Student Impacts: Correctness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497960"/>
              </p:ext>
            </p:extLst>
          </p:nvPr>
        </p:nvGraphicFramePr>
        <p:xfrm>
          <a:off x="510361" y="1031357"/>
          <a:ext cx="7953156" cy="557454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81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2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5796"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3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4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5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714">
                <a:tc>
                  <a:txBody>
                    <a:bodyPr/>
                    <a:lstStyle/>
                    <a:p>
                      <a:pPr marL="381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Intercept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	.772***</a:t>
                      </a:r>
                      <a:b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(.173)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.561***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(.141)</a:t>
                      </a: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.495***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(.099)</a:t>
                      </a: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183"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1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936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Pre-Test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.389***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.496****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.433***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(.013)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870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Treatment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	.088</a:t>
                      </a:r>
                      <a:b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	(.060)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.113*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(.049)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.143***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(.035)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274"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2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5140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School Size (per 100 students)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-.010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-.005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(.000)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.009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(.008)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0183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Pct Free/Reduced Lunch</a:t>
                      </a:r>
                      <a:endParaRPr lang="en-US" sz="1800" b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-.388*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(.195)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-.415**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(.159)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-.351**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(.111)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0809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Charter School</a:t>
                      </a:r>
                      <a:endParaRPr lang="en-US" sz="1800" b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.003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(.077)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-.160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(.063)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-.133**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(.044)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6182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Upper Darby School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   -.095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(.099)</a:t>
                      </a: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-.130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(.081)</a:t>
                      </a: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-.028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(.056)</a:t>
                      </a: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381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6145620"/>
            <a:ext cx="6305107" cy="712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17" y="12227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Student Impacts: Sophistication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846824"/>
              </p:ext>
            </p:extLst>
          </p:nvPr>
        </p:nvGraphicFramePr>
        <p:xfrm>
          <a:off x="531620" y="999459"/>
          <a:ext cx="7921259" cy="557454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796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5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5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5796"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3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4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Grade 5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714">
                <a:tc>
                  <a:txBody>
                    <a:bodyPr/>
                    <a:lstStyle/>
                    <a:p>
                      <a:pPr marL="381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Intercept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1.766***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(.346)</a:t>
                      </a: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2.028***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(.391)</a:t>
                      </a: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1.835***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(.273)</a:t>
                      </a:r>
                    </a:p>
                  </a:txBody>
                  <a:tcPr marL="68580" marR="68580" marT="0" marB="0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183"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1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936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Pre-Test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.542***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(.023)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.556***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.524***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(.014)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870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Treatment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.066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(.121)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.350*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(.176)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.376***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(.096)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274">
                <a:tc>
                  <a:txBody>
                    <a:bodyPr/>
                    <a:lstStyle/>
                    <a:p>
                      <a:pPr marL="36830" marR="3683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Level 2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5140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School Size (per 100 students)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-.003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(.003)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-.002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(.003)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-.001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(.002)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0183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Pct Free/Reduced Lunch</a:t>
                      </a:r>
                      <a:endParaRPr lang="en-US" sz="1800" b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-.885*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(.390)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-1.306**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(.439)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-.901**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(.304)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0809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Charter School</a:t>
                      </a:r>
                      <a:endParaRPr lang="en-US" sz="1800" b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.102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(.156)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-.382*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(.176)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-.392**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(.122)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6182">
                <a:tc>
                  <a:txBody>
                    <a:bodyPr/>
                    <a:lstStyle/>
                    <a:p>
                      <a:pPr marL="342900" marR="3683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Upper Darby School</a:t>
                      </a:r>
                      <a:endParaRPr lang="en-US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-.340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(.198)</a:t>
                      </a: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.359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(.224)</a:t>
                      </a: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683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3363" algn="l"/>
                          <a:tab pos="339725" algn="l"/>
                        </a:tabLst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-.068</a:t>
                      </a:r>
                      <a:b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(.153)</a:t>
                      </a:r>
                    </a:p>
                  </a:txBody>
                  <a:tcPr marL="68580" marR="68580" marT="0" marB="0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66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7745"/>
            <a:ext cx="8229600" cy="4890610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sz="3600" dirty="0">
                <a:latin typeface="+mn-lt"/>
              </a:rPr>
              <a:t>The OGAP study is an NSF-funded two-year RCT and implementation study of a mathematics formative assessment initiative in two Philadelphia-area school districts </a:t>
            </a:r>
            <a:br>
              <a:rPr lang="en-US" sz="3600" dirty="0">
                <a:latin typeface="+mn-lt"/>
              </a:rPr>
            </a:b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005" y="367145"/>
            <a:ext cx="8813109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Study Overview</a:t>
            </a:r>
          </a:p>
        </p:txBody>
      </p:sp>
    </p:spTree>
    <p:extLst>
      <p:ext uri="{BB962C8B-B14F-4D97-AF65-F5344CB8AC3E}">
        <p14:creationId xmlns:p14="http://schemas.microsoft.com/office/powerpoint/2010/main" val="2632000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14" y="416442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162" y="1453867"/>
            <a:ext cx="823835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61963" algn="l"/>
              </a:tabLst>
            </a:pPr>
            <a:r>
              <a:rPr lang="en-US" sz="2200" dirty="0"/>
              <a:t>We see impacts on:</a:t>
            </a:r>
            <a:br>
              <a:rPr lang="en-US" sz="2200" dirty="0"/>
            </a:br>
            <a:r>
              <a:rPr lang="en-US" sz="2200" dirty="0"/>
              <a:t>	1) Teacher knowledge of formative assessment practices </a:t>
            </a:r>
            <a:br>
              <a:rPr lang="en-US" sz="2200" dirty="0"/>
            </a:br>
            <a:r>
              <a:rPr lang="en-US" sz="2200" dirty="0"/>
              <a:t>	2) Student outcomes on OGAP-aligned assessment</a:t>
            </a:r>
          </a:p>
          <a:p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5814" y="275537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Next Steps</a:t>
            </a:r>
          </a:p>
        </p:txBody>
      </p:sp>
      <p:sp>
        <p:nvSpPr>
          <p:cNvPr id="6" name="Rectangle 5"/>
          <p:cNvSpPr/>
          <p:nvPr/>
        </p:nvSpPr>
        <p:spPr>
          <a:xfrm>
            <a:off x="769902" y="3745974"/>
            <a:ext cx="75641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What are the relationships between teacher practice and student outcomes?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What are the impacts on student state test performance?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What are the influence of hypothesized moderators (amount of </a:t>
            </a:r>
            <a:r>
              <a:rPr lang="en-US" sz="2200" dirty="0" err="1"/>
              <a:t>pd</a:t>
            </a:r>
            <a:r>
              <a:rPr lang="en-US" sz="2200" dirty="0"/>
              <a:t>, teacher practice variables, school support and other school characteristics, MKT)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What predicts school-level variation?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760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6" t="760" r="14616" b="13908"/>
          <a:stretch/>
        </p:blipFill>
        <p:spPr bwMode="auto">
          <a:xfrm>
            <a:off x="1100616" y="1052777"/>
            <a:ext cx="7010650" cy="519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-426881" y="3465097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TASK SCORE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35351" y="6263878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School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5814" y="255077"/>
            <a:ext cx="8706064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School-Level Variation on TASK</a:t>
            </a:r>
          </a:p>
        </p:txBody>
      </p:sp>
    </p:spTree>
    <p:extLst>
      <p:ext uri="{BB962C8B-B14F-4D97-AF65-F5344CB8AC3E}">
        <p14:creationId xmlns:p14="http://schemas.microsoft.com/office/powerpoint/2010/main" val="7165150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5870"/>
            <a:ext cx="7966710" cy="1927225"/>
          </a:xfrm>
        </p:spPr>
        <p:txBody>
          <a:bodyPr/>
          <a:lstStyle/>
          <a:p>
            <a:br>
              <a:rPr lang="en-US" sz="3200" dirty="0"/>
            </a:br>
            <a:r>
              <a:rPr lang="en-US" sz="2800" dirty="0">
                <a:latin typeface="+mn-lt"/>
              </a:rPr>
              <a:t>The impact of </a:t>
            </a:r>
            <a:r>
              <a:rPr lang="en-US" sz="2800" dirty="0" err="1">
                <a:latin typeface="+mn-lt"/>
              </a:rPr>
              <a:t>ogap</a:t>
            </a:r>
            <a:r>
              <a:rPr lang="en-US" sz="2800" dirty="0">
                <a:latin typeface="+mn-lt"/>
              </a:rPr>
              <a:t> on elementary math teacher knowledge and student achievement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861412" cy="1577439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Abigail Gray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8CDC51-B608-49F7-B593-92A19C67842D}"/>
              </a:ext>
            </a:extLst>
          </p:cNvPr>
          <p:cNvSpPr txBox="1"/>
          <p:nvPr/>
        </p:nvSpPr>
        <p:spPr>
          <a:xfrm>
            <a:off x="3567794" y="5613874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262290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41" y="271448"/>
            <a:ext cx="8813109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What is OGAP?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953" y="3111456"/>
            <a:ext cx="3663713" cy="354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005" y="1255803"/>
            <a:ext cx="8486162" cy="49067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>
                <a:solidFill>
                  <a:srgbClr val="002060"/>
                </a:solidFill>
              </a:rPr>
              <a:t>A formative assessment system </a:t>
            </a:r>
          </a:p>
          <a:p>
            <a:pPr lvl="1"/>
            <a:r>
              <a:rPr lang="en-US" sz="2600" dirty="0">
                <a:solidFill>
                  <a:srgbClr val="002060"/>
                </a:solidFill>
              </a:rPr>
              <a:t>Supplements existing curriculum</a:t>
            </a:r>
          </a:p>
          <a:p>
            <a:pPr marL="0" indent="0">
              <a:spcBef>
                <a:spcPts val="1100"/>
              </a:spcBef>
              <a:buNone/>
              <a:tabLst>
                <a:tab pos="5426075" algn="l"/>
              </a:tabLst>
            </a:pPr>
            <a:r>
              <a:rPr lang="en-US" sz="3500" b="1" dirty="0">
                <a:solidFill>
                  <a:srgbClr val="002060"/>
                </a:solidFill>
              </a:rPr>
              <a:t>Ongoing professional development 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Multiplication and fractions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4 days of PD on how students  			                learn math and how to analyze				 student work to guide instruction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Ongoing support through 			                  PLC meetings facilitated by 				  trained teacher leaders</a:t>
            </a:r>
          </a:p>
        </p:txBody>
      </p:sp>
    </p:spTree>
    <p:extLst>
      <p:ext uri="{BB962C8B-B14F-4D97-AF65-F5344CB8AC3E}">
        <p14:creationId xmlns:p14="http://schemas.microsoft.com/office/powerpoint/2010/main" val="690453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540" y="352639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Formative Assessment Cycle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7201" y="2771345"/>
            <a:ext cx="8248692" cy="655559"/>
            <a:chOff x="457201" y="2771345"/>
            <a:chExt cx="8248692" cy="655559"/>
          </a:xfrm>
        </p:grpSpPr>
        <p:sp>
          <p:nvSpPr>
            <p:cNvPr id="6" name="TextBox 5"/>
            <p:cNvSpPr txBox="1"/>
            <p:nvPr/>
          </p:nvSpPr>
          <p:spPr>
            <a:xfrm>
              <a:off x="457201" y="2771345"/>
              <a:ext cx="2090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Learner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576911" y="3076252"/>
              <a:ext cx="4535286" cy="0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360016" y="2780573"/>
              <a:ext cx="13458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Goal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54048" y="2134242"/>
            <a:ext cx="352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29042" y="3417676"/>
            <a:ext cx="5124816" cy="776249"/>
            <a:chOff x="2229042" y="3417676"/>
            <a:chExt cx="5124816" cy="776249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439122" y="3417676"/>
              <a:ext cx="45537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29042" y="3547594"/>
              <a:ext cx="5124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Learning Progression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8420" y="1671928"/>
            <a:ext cx="7809173" cy="4757985"/>
            <a:chOff x="528420" y="1671928"/>
            <a:chExt cx="7809173" cy="4757985"/>
          </a:xfrm>
        </p:grpSpPr>
        <p:grpSp>
          <p:nvGrpSpPr>
            <p:cNvPr id="10" name="Group 9"/>
            <p:cNvGrpSpPr/>
            <p:nvPr/>
          </p:nvGrpSpPr>
          <p:grpSpPr>
            <a:xfrm>
              <a:off x="528420" y="1671928"/>
              <a:ext cx="7809173" cy="4757985"/>
              <a:chOff x="528420" y="1671928"/>
              <a:chExt cx="7809173" cy="4757985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528420" y="1671928"/>
                <a:ext cx="7338298" cy="2198831"/>
              </a:xfrm>
              <a:prstGeom prst="arc">
                <a:avLst>
                  <a:gd name="adj1" fmla="val 17230108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42011" y="5783582"/>
                <a:ext cx="2347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Teacher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5676900" y="3425830"/>
                <a:ext cx="2189819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1458123" y="3425830"/>
                <a:ext cx="2237577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Arc 31"/>
              <p:cNvSpPr/>
              <p:nvPr/>
            </p:nvSpPr>
            <p:spPr>
              <a:xfrm flipH="1">
                <a:off x="1245307" y="1671929"/>
                <a:ext cx="7092286" cy="2198831"/>
              </a:xfrm>
              <a:prstGeom prst="arc">
                <a:avLst>
                  <a:gd name="adj1" fmla="val 16958189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1245307" y="2688469"/>
              <a:ext cx="0" cy="184208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35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5" y="2443750"/>
            <a:ext cx="3321415" cy="225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5554" y="1224516"/>
            <a:ext cx="59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One tricycle has three wheels. How many wheels do 29 tricycles have?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53" y="4702640"/>
            <a:ext cx="4648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93" y="2295599"/>
            <a:ext cx="3120538" cy="149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24553" y="2285458"/>
            <a:ext cx="357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Sam’s Response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2850" y="2299348"/>
            <a:ext cx="351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Samir’s Response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5273" y="4789267"/>
            <a:ext cx="4316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Ava’s Response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57900" y="1893030"/>
            <a:ext cx="2347329" cy="3939817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4" name="Rounded Rectangle 13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</a:t>
              </a:r>
              <a:br>
                <a:rPr lang="en-US" b="1" dirty="0"/>
              </a:br>
              <a:r>
                <a:rPr lang="en-US" b="1" dirty="0"/>
                <a:t>Multiplicative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1776" y="228600"/>
            <a:ext cx="8147823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OGAP: Analysis of Student Work</a:t>
            </a:r>
          </a:p>
        </p:txBody>
      </p:sp>
    </p:spTree>
    <p:extLst>
      <p:ext uri="{BB962C8B-B14F-4D97-AF65-F5344CB8AC3E}">
        <p14:creationId xmlns:p14="http://schemas.microsoft.com/office/powerpoint/2010/main" val="80827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584648" y="1052116"/>
            <a:ext cx="2985194" cy="5497389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3" name="Rounded Rectangle 12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 Strategies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 Strategies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71628" y="4122922"/>
            <a:ext cx="3533416" cy="2042441"/>
            <a:chOff x="1532397" y="3734973"/>
            <a:chExt cx="3533416" cy="2042441"/>
          </a:xfrm>
        </p:grpSpPr>
        <p:grpSp>
          <p:nvGrpSpPr>
            <p:cNvPr id="11" name="Group 10"/>
            <p:cNvGrpSpPr/>
            <p:nvPr/>
          </p:nvGrpSpPr>
          <p:grpSpPr>
            <a:xfrm>
              <a:off x="1532397" y="3734973"/>
              <a:ext cx="2754377" cy="2042441"/>
              <a:chOff x="379725" y="4324748"/>
              <a:chExt cx="2754377" cy="2042441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534" y="4540323"/>
                <a:ext cx="2686568" cy="18268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79725" y="4324748"/>
                <a:ext cx="24931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Sam’s Response</a:t>
                </a:r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>
              <a:off x="4338244" y="4210486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267513" y="2624588"/>
            <a:ext cx="4068002" cy="1277716"/>
            <a:chOff x="987020" y="2454634"/>
            <a:chExt cx="3955074" cy="1277716"/>
          </a:xfrm>
        </p:grpSpPr>
        <p:grpSp>
          <p:nvGrpSpPr>
            <p:cNvPr id="3" name="Group 2"/>
            <p:cNvGrpSpPr/>
            <p:nvPr/>
          </p:nvGrpSpPr>
          <p:grpSpPr>
            <a:xfrm>
              <a:off x="987020" y="2454634"/>
              <a:ext cx="3444419" cy="1277716"/>
              <a:chOff x="343573" y="3275958"/>
              <a:chExt cx="3070195" cy="1031786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573" y="3275958"/>
                <a:ext cx="3070195" cy="1031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39208" y="3307641"/>
                <a:ext cx="2065793" cy="32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Ava’s Response</a:t>
                </a: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4224623" y="2874605"/>
              <a:ext cx="717471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403508" y="1077763"/>
            <a:ext cx="3921620" cy="1345986"/>
            <a:chOff x="1550979" y="707972"/>
            <a:chExt cx="3921620" cy="1345986"/>
          </a:xfrm>
        </p:grpSpPr>
        <p:grpSp>
          <p:nvGrpSpPr>
            <p:cNvPr id="2" name="Group 1"/>
            <p:cNvGrpSpPr/>
            <p:nvPr/>
          </p:nvGrpSpPr>
          <p:grpSpPr>
            <a:xfrm>
              <a:off x="1550979" y="707972"/>
              <a:ext cx="3399514" cy="1345986"/>
              <a:chOff x="904103" y="1387707"/>
              <a:chExt cx="2626634" cy="996530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87" t="18471"/>
              <a:stretch/>
            </p:blipFill>
            <p:spPr bwMode="auto">
              <a:xfrm>
                <a:off x="1306646" y="1574928"/>
                <a:ext cx="1891101" cy="809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904103" y="1387707"/>
                <a:ext cx="2626634" cy="296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Samir’s Response</a:t>
                </a: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4745030" y="1214949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06326" y="228600"/>
            <a:ext cx="8123274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OGAP: Classification of Student Work </a:t>
            </a:r>
          </a:p>
        </p:txBody>
      </p:sp>
    </p:spTree>
    <p:extLst>
      <p:ext uri="{BB962C8B-B14F-4D97-AF65-F5344CB8AC3E}">
        <p14:creationId xmlns:p14="http://schemas.microsoft.com/office/powerpoint/2010/main" val="297225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361395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Implementation and Impact Study: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2137" y="1251233"/>
            <a:ext cx="8379725" cy="5445402"/>
          </a:xfrm>
        </p:spPr>
        <p:txBody>
          <a:bodyPr>
            <a:normAutofit lnSpcReduction="10000"/>
          </a:bodyPr>
          <a:lstStyle/>
          <a:p>
            <a:pPr marL="0" lvl="1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Implementation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Teacher Log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Teacher Survey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Qualitative data from fieldwork in schools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State test data</a:t>
            </a:r>
          </a:p>
          <a:p>
            <a:pPr marL="0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Teacher Outcome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CPRE’s Teacher Analysis of Student Knowledge (TASK)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Mathematical Knowledge for Teaching (Ball &amp; Hill)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Set of Scales (trust, comfort with technology, formative assessment practice, etc.)</a:t>
            </a:r>
          </a:p>
          <a:p>
            <a:pPr marL="274320" lvl="1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Student Outcome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Project-developed assessment scores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State Test Data</a:t>
            </a:r>
          </a:p>
          <a:p>
            <a:pPr marL="274320" lvl="1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3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233799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Outcome Measures for Today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2771" y="1158939"/>
            <a:ext cx="8676169" cy="5445402"/>
          </a:xfrm>
        </p:spPr>
        <p:txBody>
          <a:bodyPr>
            <a:no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Teacher Outcome</a:t>
            </a:r>
          </a:p>
          <a:p>
            <a:pPr marL="0" lvl="2" indent="0">
              <a:buClr>
                <a:schemeClr val="tx2"/>
              </a:buClr>
              <a:buNone/>
            </a:pPr>
            <a:r>
              <a:rPr lang="en-US" dirty="0">
                <a:solidFill>
                  <a:srgbClr val="002060"/>
                </a:solidFill>
              </a:rPr>
              <a:t>Teacher Analysis of Student Thinking (TASK)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Previously developed and piloted by CPRE 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Measures teachers ability to analyze student work, assess their developmental levels, and plan responsive instruction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Seven-item open-ended assessment </a:t>
            </a:r>
          </a:p>
          <a:p>
            <a:pPr marL="0" indent="0">
              <a:buClr>
                <a:schemeClr val="tx2"/>
              </a:buClr>
              <a:buNone/>
            </a:pPr>
            <a:endParaRPr lang="en-US" sz="1200" u="sng" dirty="0">
              <a:solidFill>
                <a:srgbClr val="00206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Student Outcome</a:t>
            </a:r>
          </a:p>
          <a:p>
            <a:pPr marL="0" lvl="1" indent="0">
              <a:buClr>
                <a:schemeClr val="tx2"/>
              </a:buClr>
              <a:buNone/>
            </a:pPr>
            <a:r>
              <a:rPr lang="en-US" dirty="0">
                <a:solidFill>
                  <a:srgbClr val="002060"/>
                </a:solidFill>
              </a:rPr>
              <a:t>OGAP Assessment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Vertically scaled open-ended assessment developed &amp; piloted by CPRE 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7 items, multiplicative reasoning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Scored for both correctness and sophistication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Pre-test: 3 items; Fall, 2014 (&amp; Fall 2015 for incoming 3</a:t>
            </a:r>
            <a:r>
              <a:rPr lang="en-US" baseline="30000" dirty="0">
                <a:solidFill>
                  <a:srgbClr val="002060"/>
                </a:solidFill>
              </a:rPr>
              <a:t>rd</a:t>
            </a:r>
            <a:r>
              <a:rPr lang="en-US" dirty="0">
                <a:solidFill>
                  <a:srgbClr val="002060"/>
                </a:solidFill>
              </a:rPr>
              <a:t> graders)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Post-test: 7 items; Spring, 2015 &amp; 2016</a:t>
            </a:r>
          </a:p>
          <a:p>
            <a:pPr marL="401638" lvl="2" indent="-182563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~14,000 Year 1 assessments scored by trained raters in Summer, 2015</a:t>
            </a:r>
          </a:p>
        </p:txBody>
      </p:sp>
    </p:spTree>
    <p:extLst>
      <p:ext uri="{BB962C8B-B14F-4D97-AF65-F5344CB8AC3E}">
        <p14:creationId xmlns:p14="http://schemas.microsoft.com/office/powerpoint/2010/main" val="1436619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8" t="28389" r="12612" b="8987"/>
          <a:stretch/>
        </p:blipFill>
        <p:spPr bwMode="auto">
          <a:xfrm>
            <a:off x="815546" y="1840479"/>
            <a:ext cx="7903250" cy="494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1541" y="1101816"/>
            <a:ext cx="8737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rgbClr val="002060"/>
                </a:solidFill>
              </a:rPr>
              <a:t>There are 8 oranges and 7 bananas in the bowl. How many pieces of fruit are there all together in the bowl? Show your work.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241300"/>
            <a:ext cx="912905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6095"/>
          </a:xfrm>
        </p:spPr>
        <p:txBody>
          <a:bodyPr>
            <a:normAutofit/>
          </a:bodyPr>
          <a:lstStyle/>
          <a:p>
            <a:pPr algn="ctr"/>
            <a:r>
              <a:rPr lang="en-US" sz="3500" dirty="0">
                <a:latin typeface="+mn-lt"/>
              </a:rPr>
              <a:t>Teacher Analysis of Student Thinking (TASK)</a:t>
            </a:r>
          </a:p>
        </p:txBody>
      </p:sp>
    </p:spTree>
    <p:extLst>
      <p:ext uri="{BB962C8B-B14F-4D97-AF65-F5344CB8AC3E}">
        <p14:creationId xmlns:p14="http://schemas.microsoft.com/office/powerpoint/2010/main" val="17992171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 - &amp;quot; The impact of ogap on elementary math teacher knowledge and student achievement&amp;quot;&quot;/&gt;&lt;property id=&quot;20307&quot; value=&quot;316&quot;/&gt;&lt;/object&gt;&lt;object type=&quot;3&quot; unique_id=&quot;10014&quot;&gt;&lt;property id=&quot;20148&quot; value=&quot;5&quot;/&gt;&lt;property id=&quot;20300&quot; value=&quot;Slide 3 - &amp;quot;What is OGAP? &amp;quot;&quot;/&gt;&lt;property id=&quot;20307&quot; value=&quot;318&quot;/&gt;&lt;/object&gt;&lt;object type=&quot;3&quot; unique_id=&quot;10016&quot;&gt;&lt;property id=&quot;20148&quot; value=&quot;5&quot;/&gt;&lt;property id=&quot;20300&quot; value=&quot;Slide 4 - &amp;quot;Formative Assessment Cycle&amp;quot;&quot;/&gt;&lt;property id=&quot;20307&quot; value=&quot;320&quot;/&gt;&lt;/object&gt;&lt;object type=&quot;3&quot; unique_id=&quot;10017&quot;&gt;&lt;property id=&quot;20148&quot; value=&quot;5&quot;/&gt;&lt;property id=&quot;20300&quot; value=&quot;Slide 5 - &amp;quot;OGAP: Analysis of Student Work&amp;quot;&quot;/&gt;&lt;property id=&quot;20307&quot; value=&quot;321&quot;/&gt;&lt;/object&gt;&lt;object type=&quot;3&quot; unique_id=&quot;10019&quot;&gt;&lt;property id=&quot;20148&quot; value=&quot;5&quot;/&gt;&lt;property id=&quot;20300&quot; value=&quot;Slide 6 - &amp;quot;OGAP: Classification of Student Work &amp;quot;&quot;/&gt;&lt;property id=&quot;20307&quot; value=&quot;323&quot;/&gt;&lt;/object&gt;&lt;object type=&quot;3&quot; unique_id=&quot;10023&quot;&gt;&lt;property id=&quot;20148&quot; value=&quot;5&quot;/&gt;&lt;property id=&quot;20300&quot; value=&quot;Slide 7 - &amp;quot;Implementation and Impact Study: Data&amp;quot;&quot;/&gt;&lt;property id=&quot;20307&quot; value=&quot;257&quot;/&gt;&lt;/object&gt;&lt;object type=&quot;3&quot; unique_id=&quot;12119&quot;&gt;&lt;property id=&quot;20148&quot; value=&quot;5&quot;/&gt;&lt;property id=&quot;20300&quot; value=&quot;Slide 2 - &amp;quot; The OGAP study is an NSF-funded two-year RCT and implementation study of a mathematics formative assessment initia&quot;/&gt;&lt;property id=&quot;20307&quot; value=&quot;328&quot;/&gt;&lt;/object&gt;&lt;object type=&quot;3&quot; unique_id=&quot;12228&quot;&gt;&lt;property id=&quot;20148&quot; value=&quot;5&quot;/&gt;&lt;property id=&quot;20300&quot; value=&quot;Slide 12 - &amp;quot;2015 Sample: Teachers (N=603)&amp;quot;&quot;/&gt;&lt;property id=&quot;20307&quot; value=&quot;332&quot;/&gt;&lt;/object&gt;&lt;object type=&quot;3&quot; unique_id=&quot;12229&quot;&gt;&lt;property id=&quot;20148&quot; value=&quot;5&quot;/&gt;&lt;property id=&quot;20300&quot; value=&quot;Slide 14 - &amp;quot;Teacher Impacts&amp;quot;&quot;/&gt;&lt;property id=&quot;20307&quot; value=&quot;333&quot;/&gt;&lt;/object&gt;&lt;object type=&quot;3&quot; unique_id=&quot;12232&quot;&gt;&lt;property id=&quot;20148&quot; value=&quot;5&quot;/&gt;&lt;property id=&quot;20300&quot; value=&quot;Slide 18 - &amp;quot;Student Impacts: Correctness&amp;quot;&quot;/&gt;&lt;property id=&quot;20307&quot; value=&quot;336&quot;/&gt;&lt;/object&gt;&lt;object type=&quot;3&quot; unique_id=&quot;12233&quot;&gt;&lt;property id=&quot;20148&quot; value=&quot;5&quot;/&gt;&lt;property id=&quot;20300&quot; value=&quot;Slide 20 - &amp;quot;Summary&amp;quot;&quot;/&gt;&lt;property id=&quot;20307&quot; value=&quot;337&quot;/&gt;&lt;/object&gt;&lt;object type=&quot;3&quot; unique_id=&quot;12585&quot;&gt;&lt;property id=&quot;20148&quot; value=&quot;5&quot;/&gt;&lt;property id=&quot;20300&quot; value=&quot;Slide 9 - &amp;quot;Teacher Analysis of Student Thinking (TASK)&amp;quot;&quot;/&gt;&lt;property id=&quot;20307&quot; value=&quot;340&quot;/&gt;&lt;/object&gt;&lt;object type=&quot;3&quot; unique_id=&quot;12586&quot;&gt;&lt;property id=&quot;20148&quot; value=&quot;5&quot;/&gt;&lt;property id=&quot;20300&quot; value=&quot;Slide 10 - &amp;quot;TASK Scoring&amp;quot;&quot;/&gt;&lt;property id=&quot;20307&quot; value=&quot;341&quot;/&gt;&lt;/object&gt;&lt;object type=&quot;3&quot; unique_id=&quot;14661&quot;&gt;&lt;property id=&quot;20148&quot; value=&quot;5&quot;/&gt;&lt;property id=&quot;20300&quot; value=&quot;Slide 13 - &amp;quot;2015 Sample: Schools (n=60)&amp;quot;&quot;/&gt;&lt;property id=&quot;20307&quot; value=&quot;343&quot;/&gt;&lt;/object&gt;&lt;object type=&quot;3&quot; unique_id=&quot;14726&quot;&gt;&lt;property id=&quot;20148&quot; value=&quot;5&quot;/&gt;&lt;property id=&quot;20300&quot; value=&quot;Slide 19 - &amp;quot;Student Impacts: Sophistication&amp;quot;&quot;/&gt;&lt;property id=&quot;20307&quot; value=&quot;344&quot;/&gt;&lt;/object&gt;&lt;object type=&quot;3&quot; unique_id=&quot;14728&quot;&gt;&lt;property id=&quot;20148&quot; value=&quot;5&quot;/&gt;&lt;property id=&quot;20300&quot; value=&quot;Slide 8 - &amp;quot;Outcome Measures for Today&amp;quot;&quot;/&gt;&lt;property id=&quot;20307&quot; value=&quot;345&quot;/&gt;&lt;/object&gt;&lt;object type=&quot;3&quot; unique_id=&quot;14730&quot;&gt;&lt;property id=&quot;20148&quot; value=&quot;5&quot;/&gt;&lt;property id=&quot;20300&quot; value=&quot;Slide 15 - &amp;quot;OGAP Assessment: Pre- and Post&amp;quot;&quot;/&gt;&lt;property id=&quot;20307&quot; value=&quot;347&quot;/&gt;&lt;/object&gt;&lt;object type=&quot;3&quot; unique_id=&quot;14732&quot;&gt;&lt;property id=&quot;20148&quot; value=&quot;5&quot;/&gt;&lt;property id=&quot;20300&quot; value=&quot;Slide 16 - &amp;quot;Posttest Score Distribution: 4th Grade&amp;quot;&quot;/&gt;&lt;property id=&quot;20307&quot; value=&quot;349&quot;/&gt;&lt;/object&gt;&lt;object type=&quot;3&quot; unique_id=&quot;14879&quot;&gt;&lt;property id=&quot;20148&quot; value=&quot;5&quot;/&gt;&lt;property id=&quot;20300&quot; value=&quot;Slide 11 - &amp;quot;OGAP Assessment Scoring&amp;quot;&quot;/&gt;&lt;property id=&quot;20307&quot; value=&quot;350&quot;/&gt;&lt;/object&gt;&lt;object type=&quot;3&quot; unique_id=&quot;14880&quot;&gt;&lt;property id=&quot;20148&quot; value=&quot;5&quot;/&gt;&lt;property id=&quot;20300&quot; value=&quot;Slide 17 - &amp;quot;Posttest Score Distribution: 4th Grade&amp;quot;&quot;/&gt;&lt;property id=&quot;20307&quot; value=&quot;351&quot;/&gt;&lt;/object&gt;&lt;object type=&quot;3&quot; unique_id=&quot;14881&quot;&gt;&lt;property id=&quot;20148&quot; value=&quot;5&quot;/&gt;&lt;property id=&quot;20300&quot; value=&quot;Slide 21 - &amp;quot;School Variation of TASK Performance&amp;quot;&quot;/&gt;&lt;property id=&quot;20307&quot; value=&quot;352&quot;/&gt;&lt;/object&gt;&lt;object type=&quot;3&quot; unique_id=&quot;14882&quot;&gt;&lt;property id=&quot;20148&quot; value=&quot;5&quot;/&gt;&lt;property id=&quot;20300&quot; value=&quot;Slide 22 - &amp;quot; The impact of ogap on elementary math teacher knowledge and student achievement&amp;quot;&quot;/&gt;&lt;property id=&quot;20307&quot; value=&quot;353&quot;/&gt;&lt;/object&gt;&lt;/object&gt;&lt;object type=&quot;8&quot; unique_id=&quot;10037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2356</TotalTime>
  <Words>996</Words>
  <Application>Microsoft Office PowerPoint</Application>
  <PresentationFormat>On-screen Show (4:3)</PresentationFormat>
  <Paragraphs>347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Palatino Linotype</vt:lpstr>
      <vt:lpstr>Times New Roman</vt:lpstr>
      <vt:lpstr>Clarity</vt:lpstr>
      <vt:lpstr> The impact of ogap on elementary math teacher knowledge and student achievement</vt:lpstr>
      <vt:lpstr> The OGAP study is an NSF-funded two-year RCT and implementation study of a mathematics formative assessment initiative in two Philadelphia-area school districts  </vt:lpstr>
      <vt:lpstr>What is OGAP? </vt:lpstr>
      <vt:lpstr>Formative Assessment Cycle</vt:lpstr>
      <vt:lpstr>OGAP: Analysis of Student Work</vt:lpstr>
      <vt:lpstr>OGAP: Classification of Student Work </vt:lpstr>
      <vt:lpstr>Implementation and Impact Study: Data</vt:lpstr>
      <vt:lpstr>Outcome Measures for Today</vt:lpstr>
      <vt:lpstr>Teacher Analysis of Student Thinking (TASK)</vt:lpstr>
      <vt:lpstr>TASK Scoring</vt:lpstr>
      <vt:lpstr>OGAP Assessment Scoring</vt:lpstr>
      <vt:lpstr>2015 Sample: Teachers (N=603)</vt:lpstr>
      <vt:lpstr>2015 Sample: Schools (n=60)</vt:lpstr>
      <vt:lpstr>Teacher Impacts</vt:lpstr>
      <vt:lpstr>OGAP Assessment: Pre- and Post</vt:lpstr>
      <vt:lpstr>Posttest Score Distribution: 4th Grade</vt:lpstr>
      <vt:lpstr>Posttest Score Distribution: 4th Grade</vt:lpstr>
      <vt:lpstr>Student Impacts: Correctness</vt:lpstr>
      <vt:lpstr>Student Impacts: Sophistication</vt:lpstr>
      <vt:lpstr>Summary</vt:lpstr>
      <vt:lpstr>School-Level Variation on TASK</vt:lpstr>
      <vt:lpstr> The impact of ogap on elementary math teacher knowledge and student achievement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</dc:creator>
  <cp:lastModifiedBy>Jonathan Supovitz</cp:lastModifiedBy>
  <cp:revision>204</cp:revision>
  <cp:lastPrinted>2016-02-26T15:30:27Z</cp:lastPrinted>
  <dcterms:created xsi:type="dcterms:W3CDTF">2013-04-12T13:34:45Z</dcterms:created>
  <dcterms:modified xsi:type="dcterms:W3CDTF">2017-12-05T19:53:30Z</dcterms:modified>
</cp:coreProperties>
</file>