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89" r:id="rId2"/>
    <p:sldId id="283" r:id="rId3"/>
    <p:sldId id="257" r:id="rId4"/>
    <p:sldId id="260" r:id="rId5"/>
    <p:sldId id="264" r:id="rId6"/>
    <p:sldId id="288" r:id="rId7"/>
    <p:sldId id="265" r:id="rId8"/>
    <p:sldId id="267" r:id="rId9"/>
    <p:sldId id="290" r:id="rId10"/>
    <p:sldId id="269" r:id="rId11"/>
    <p:sldId id="270" r:id="rId12"/>
    <p:sldId id="271" r:id="rId13"/>
    <p:sldId id="272" r:id="rId14"/>
    <p:sldId id="287" r:id="rId15"/>
    <p:sldId id="273" r:id="rId16"/>
    <p:sldId id="274" r:id="rId17"/>
    <p:sldId id="286" r:id="rId18"/>
    <p:sldId id="284" r:id="rId19"/>
    <p:sldId id="280" r:id="rId20"/>
    <p:sldId id="281" r:id="rId21"/>
    <p:sldId id="282" r:id="rId22"/>
    <p:sldId id="291" r:id="rId23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Genevieve Cory" initials="GC" lastIdx="1" clrIdx="0"/>
  <p:cmAuthor id="1" name="KUEFER" initials="K" lastIdx="0" clrIdx="1"/>
  <p:cmAuthor id="2" name="KAEMPFE, Birgit" initials="bk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A5D8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6954" autoAdjust="0"/>
    <p:restoredTop sz="86391" autoAdjust="0"/>
  </p:normalViewPr>
  <p:slideViewPr>
    <p:cSldViewPr>
      <p:cViewPr>
        <p:scale>
          <a:sx n="100" d="100"/>
          <a:sy n="100" d="100"/>
        </p:scale>
        <p:origin x="-952" y="-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71472" y="2928934"/>
            <a:ext cx="6912768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27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5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 userDrawn="1"/>
        </p:nvSpPr>
        <p:spPr>
          <a:xfrm>
            <a:off x="500034" y="2071678"/>
            <a:ext cx="6912768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25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Unit Rounded Offc" pitchFamily="34" charset="0"/>
                <a:ea typeface="+mj-ea"/>
                <a:cs typeface="+mj-cs"/>
              </a:rPr>
              <a:t>Titelmasterformat durch Klicken bearbeiten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Unit Rounded Off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85720" y="2071678"/>
            <a:ext cx="8280920" cy="388843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Unit Rounded Offc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PowerPoint-Hintergru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6912768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8280920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49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700" kern="1200">
          <a:solidFill>
            <a:schemeClr val="bg1"/>
          </a:solidFill>
          <a:latin typeface="Unit Rounded Offc Medium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Unit Rounded Off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Unit Rounded Off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Unit Rounded Off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Unit Rounded Off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Unit Rounded Off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7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512" y="5589240"/>
            <a:ext cx="7286676" cy="428628"/>
          </a:xfrm>
        </p:spPr>
        <p:txBody>
          <a:bodyPr>
            <a:noAutofit/>
          </a:bodyPr>
          <a:lstStyle/>
          <a:p>
            <a:r>
              <a:rPr lang="en-US" sz="2500" dirty="0" smtClean="0">
                <a:latin typeface="Big Caslon"/>
                <a:cs typeface="Big Caslon"/>
              </a:rPr>
              <a:t>In the service of democracy, peace, and development</a:t>
            </a:r>
            <a:endParaRPr lang="de-DE" sz="2500" dirty="0">
              <a:latin typeface="Big Caslon"/>
              <a:cs typeface="Big Caslon"/>
            </a:endParaRPr>
          </a:p>
        </p:txBody>
      </p:sp>
      <p:pic>
        <p:nvPicPr>
          <p:cNvPr id="5" name="Grafik 4" descr="Begabtenfoerderung Kop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060848"/>
            <a:ext cx="2160240" cy="1633539"/>
          </a:xfrm>
          <a:prstGeom prst="rect">
            <a:avLst/>
          </a:prstGeom>
        </p:spPr>
      </p:pic>
      <p:pic>
        <p:nvPicPr>
          <p:cNvPr id="6" name="Grafik 5" descr="Bild_Jahresbericht Kop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068085"/>
            <a:ext cx="3995936" cy="3347946"/>
          </a:xfrm>
          <a:prstGeom prst="rect">
            <a:avLst/>
          </a:prstGeom>
        </p:spPr>
      </p:pic>
      <p:pic>
        <p:nvPicPr>
          <p:cNvPr id="7" name="Grafik 6" descr="IIZ Kop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46371" y="2060849"/>
            <a:ext cx="2179998" cy="1656184"/>
          </a:xfrm>
          <a:prstGeom prst="rect">
            <a:avLst/>
          </a:prstGeom>
        </p:spPr>
      </p:pic>
      <p:pic>
        <p:nvPicPr>
          <p:cNvPr id="8" name="Grafik 7" descr="PolitischeBildung Kopi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3789039"/>
            <a:ext cx="2160240" cy="1618271"/>
          </a:xfrm>
          <a:prstGeom prst="rect">
            <a:avLst/>
          </a:prstGeom>
        </p:spPr>
      </p:pic>
      <p:pic>
        <p:nvPicPr>
          <p:cNvPr id="10" name="Grafik 9" descr="HSS_GROS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8224" y="4077072"/>
            <a:ext cx="1944216" cy="1107033"/>
          </a:xfrm>
          <a:prstGeom prst="rect">
            <a:avLst/>
          </a:prstGeom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179512" y="69269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Hanns Seidel Foundation 2013</a:t>
            </a:r>
            <a:endParaRPr kumimoji="0" lang="en-US" sz="27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28596" y="2000240"/>
            <a:ext cx="6357982" cy="2724160"/>
          </a:xfrm>
        </p:spPr>
        <p:txBody>
          <a:bodyPr>
            <a:noAutofit/>
          </a:bodyPr>
          <a:lstStyle/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Orientation in changing times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Articulation of normative principles and shared values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Instruction in political basics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Encouragement in citizen engagement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Big Caslon"/>
                <a:cs typeface="Big Caslon"/>
              </a:rPr>
              <a:t>Focus 2013: The home country today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endParaRPr lang="en-US" sz="2000" dirty="0">
              <a:latin typeface="Big Caslon"/>
              <a:cs typeface="Big Caslon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28596" y="709597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de-DE" sz="2700" dirty="0" smtClean="0">
                <a:solidFill>
                  <a:schemeClr val="bg1"/>
                </a:solidFill>
                <a:latin typeface="Big Caslon"/>
                <a:cs typeface="Big Caslon"/>
              </a:rPr>
              <a:t>Political Education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28596" y="2000240"/>
            <a:ext cx="8429684" cy="3357586"/>
          </a:xfrm>
        </p:spPr>
        <p:txBody>
          <a:bodyPr>
            <a:noAutofit/>
          </a:bodyPr>
          <a:lstStyle/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Political management, rhetoric, public relations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Local history, values, and culture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Ethics and religion, integration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Women, young people, family, and seniors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European and foreign affairs, security policy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Energy and environmental questions, agricultural policy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Media, new technologies, consumer protection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46107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Political Education − Themes</a:t>
            </a:r>
            <a:endParaRPr kumimoji="0" lang="en-US" sz="27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685800" y="1772816"/>
            <a:ext cx="4357718" cy="870366"/>
          </a:xfrm>
        </p:spPr>
        <p:txBody>
          <a:bodyPr>
            <a:normAutofit/>
          </a:bodyPr>
          <a:lstStyle/>
          <a:p>
            <a:pPr algn="ctr">
              <a:spcBef>
                <a:spcPct val="35000"/>
              </a:spcBef>
            </a:pPr>
            <a:r>
              <a:rPr lang="en-US" sz="2000" dirty="0" smtClean="0">
                <a:latin typeface="Big Caslon"/>
                <a:cs typeface="Big Caslon"/>
              </a:rPr>
              <a:t>Stipends currently for 1000 gifted and politically active students</a:t>
            </a:r>
          </a:p>
          <a:p>
            <a:pPr marL="381000" indent="-381000">
              <a:spcBef>
                <a:spcPct val="0"/>
              </a:spcBef>
            </a:pPr>
            <a:endParaRPr lang="de-DE" sz="2000" dirty="0" smtClean="0"/>
          </a:p>
          <a:p>
            <a:pPr marL="381000" indent="-381000">
              <a:spcBef>
                <a:spcPct val="0"/>
              </a:spcBef>
            </a:pPr>
            <a:endParaRPr lang="de-DE" sz="2000" dirty="0" smtClean="0"/>
          </a:p>
          <a:p>
            <a:endParaRPr lang="de-DE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28596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Institute for Scholarship </a:t>
            </a:r>
            <a:r>
              <a:rPr lang="en-US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Programmes</a:t>
            </a:r>
            <a:endParaRPr kumimoji="0" lang="en-US" sz="27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4815314"/>
              </p:ext>
            </p:extLst>
          </p:nvPr>
        </p:nvGraphicFramePr>
        <p:xfrm>
          <a:off x="533400" y="2763738"/>
          <a:ext cx="4752528" cy="279886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504989"/>
                <a:gridCol w="1247539"/>
              </a:tblGrid>
              <a:tr h="553941"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Program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Scholarship recipients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</a:tr>
              <a:tr h="320703"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University scholarships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407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</a:tr>
              <a:tr h="320703"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College scholarships</a:t>
                      </a:r>
                      <a:r>
                        <a:rPr lang="en-US" sz="1500" baseline="0" noProof="0" dirty="0" smtClean="0">
                          <a:latin typeface="Big Caslon"/>
                          <a:cs typeface="Big Caslon"/>
                        </a:rPr>
                        <a:t> </a:t>
                      </a:r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(HAW)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226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</a:tr>
              <a:tr h="320703"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Doctoral scholarships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189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</a:tr>
              <a:tr h="320703"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Journalism scholarships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  76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</a:tr>
              <a:tr h="320703"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BIL / MIG Program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 63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</a:tr>
              <a:tr h="320703"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International study courses (IS)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61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</a:tr>
              <a:tr h="320703"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Study</a:t>
                      </a:r>
                      <a:r>
                        <a:rPr lang="en-US" sz="1500" baseline="0" noProof="0" dirty="0" smtClean="0">
                          <a:latin typeface="Big Caslon"/>
                          <a:cs typeface="Big Caslon"/>
                        </a:rPr>
                        <a:t> Abroad scholarships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noProof="0" dirty="0" smtClean="0">
                          <a:latin typeface="Big Caslon"/>
                          <a:cs typeface="Big Caslon"/>
                        </a:rPr>
                        <a:t>87</a:t>
                      </a:r>
                      <a:endParaRPr lang="en-US" sz="1500" noProof="0" dirty="0">
                        <a:latin typeface="Big Caslon"/>
                        <a:cs typeface="Big Caslon"/>
                      </a:endParaRPr>
                    </a:p>
                  </a:txBody>
                  <a:tcPr marL="87464" marR="87464" marT="43732" marB="43732"/>
                </a:tc>
              </a:tr>
            </a:tbl>
          </a:graphicData>
        </a:graphic>
      </p:graphicFrame>
      <p:pic>
        <p:nvPicPr>
          <p:cNvPr id="8" name="Grafik 7" descr="Frau unterrichtet Hochformat Fotolia_25211096_XL ©press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2204864"/>
            <a:ext cx="2121301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500034" y="1700808"/>
            <a:ext cx="7215238" cy="3643338"/>
          </a:xfrm>
        </p:spPr>
        <p:txBody>
          <a:bodyPr>
            <a:normAutofit/>
          </a:bodyPr>
          <a:lstStyle/>
          <a:p>
            <a:pPr marL="381000" indent="-381000">
              <a:spcBef>
                <a:spcPct val="0"/>
              </a:spcBef>
            </a:pPr>
            <a:endParaRPr lang="en-GB" sz="2000" dirty="0" smtClean="0">
              <a:latin typeface="Big Caslon"/>
              <a:cs typeface="Big Caslon"/>
            </a:endParaRPr>
          </a:p>
          <a:p>
            <a:pPr marL="381000" indent="-381000">
              <a:spcBef>
                <a:spcPct val="0"/>
              </a:spcBef>
            </a:pPr>
            <a:endParaRPr lang="en-GB" sz="2000" dirty="0" smtClean="0">
              <a:latin typeface="Big Caslon"/>
              <a:cs typeface="Big Caslon"/>
            </a:endParaRPr>
          </a:p>
          <a:p>
            <a:pPr marL="381000" indent="-381000">
              <a:spcBef>
                <a:spcPct val="0"/>
              </a:spcBef>
            </a:pPr>
            <a:r>
              <a:rPr lang="en-GB" sz="2000" dirty="0" smtClean="0">
                <a:latin typeface="Big Caslon"/>
                <a:cs typeface="Big Caslon"/>
              </a:rPr>
              <a:t>103 development cooperation projects in around</a:t>
            </a:r>
          </a:p>
          <a:p>
            <a:pPr marL="381000" indent="-381000">
              <a:spcBef>
                <a:spcPct val="0"/>
              </a:spcBef>
            </a:pPr>
            <a:r>
              <a:rPr lang="en-GB" sz="2000" dirty="0" smtClean="0">
                <a:latin typeface="Big Caslon"/>
                <a:cs typeface="Big Caslon"/>
              </a:rPr>
              <a:t>70 states worldwide</a:t>
            </a:r>
          </a:p>
          <a:p>
            <a:pPr marL="381000" indent="-381000">
              <a:lnSpc>
                <a:spcPct val="80000"/>
              </a:lnSpc>
              <a:spcBef>
                <a:spcPct val="0"/>
              </a:spcBef>
            </a:pPr>
            <a:endParaRPr lang="en-GB" sz="2000" dirty="0" smtClean="0">
              <a:latin typeface="Big Caslon"/>
              <a:cs typeface="Big Caslon"/>
            </a:endParaRPr>
          </a:p>
          <a:p>
            <a:pPr marL="381000" indent="-381000">
              <a:lnSpc>
                <a:spcPct val="80000"/>
              </a:lnSpc>
              <a:spcBef>
                <a:spcPct val="0"/>
              </a:spcBef>
            </a:pPr>
            <a:r>
              <a:rPr lang="en-GB" sz="2000" dirty="0" smtClean="0">
                <a:latin typeface="Big Caslon"/>
                <a:cs typeface="Big Caslon"/>
              </a:rPr>
              <a:t>4,600 seminars with ca. 190,000 participants per year</a:t>
            </a:r>
          </a:p>
          <a:p>
            <a:pPr marL="381000" indent="-381000">
              <a:lnSpc>
                <a:spcPct val="0"/>
              </a:lnSpc>
            </a:pPr>
            <a:endParaRPr lang="en-GB" sz="2000" dirty="0" smtClean="0">
              <a:latin typeface="Big Caslon"/>
              <a:cs typeface="Big Caslon"/>
            </a:endParaRPr>
          </a:p>
          <a:p>
            <a:pPr marL="381000" indent="-381000">
              <a:lnSpc>
                <a:spcPct val="0"/>
              </a:lnSpc>
            </a:pPr>
            <a:endParaRPr lang="en-GB" sz="2000" dirty="0" smtClean="0">
              <a:latin typeface="Big Caslon"/>
              <a:cs typeface="Big Caslon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28596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Institute for International Cooperation</a:t>
            </a:r>
            <a:endParaRPr kumimoji="0" lang="en-US" sz="27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  <p:pic>
        <p:nvPicPr>
          <p:cNvPr id="5" name="Grafik 4" descr="iiz-leis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933056"/>
            <a:ext cx="6963926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28596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700" dirty="0" smtClean="0">
                <a:solidFill>
                  <a:schemeClr val="bg1"/>
                </a:solidFill>
                <a:latin typeface="Unit Rounded Offc Medium" pitchFamily="34" charset="0"/>
                <a:ea typeface="+mj-ea"/>
                <a:cs typeface="+mj-cs"/>
              </a:rPr>
              <a:t>Institut für Internationale Zusammenarbeit</a:t>
            </a:r>
            <a:endParaRPr kumimoji="0" lang="de-DE" sz="2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Unit Rounded Offc Medium" pitchFamily="34" charset="0"/>
              <a:ea typeface="+mj-ea"/>
              <a:cs typeface="+mj-cs"/>
            </a:endParaRPr>
          </a:p>
        </p:txBody>
      </p:sp>
      <p:pic>
        <p:nvPicPr>
          <p:cNvPr id="5" name="Grafik 4" descr="Kar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-36130"/>
            <a:ext cx="9749077" cy="6894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8390736" cy="4085076"/>
          </a:xfrm>
        </p:spPr>
        <p:txBody>
          <a:bodyPr>
            <a:normAutofit/>
          </a:bodyPr>
          <a:lstStyle/>
          <a:p>
            <a:pPr marL="381000" indent="-381000"/>
            <a:r>
              <a:rPr lang="en-GB" sz="2000" dirty="0" smtClean="0">
                <a:latin typeface="Big Caslon"/>
                <a:cs typeface="Big Caslon"/>
              </a:rPr>
              <a:t>Core areas:</a:t>
            </a:r>
            <a:br>
              <a:rPr lang="en-GB" sz="2000" dirty="0" smtClean="0">
                <a:latin typeface="Big Caslon"/>
                <a:cs typeface="Big Caslon"/>
              </a:rPr>
            </a:br>
            <a:endParaRPr lang="en-GB" sz="2000" dirty="0" smtClean="0">
              <a:latin typeface="Big Caslon"/>
              <a:cs typeface="Big Caslon"/>
            </a:endParaRPr>
          </a:p>
          <a:p>
            <a:pPr marL="381000" indent="-381000"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Strengthening civil society and its organizations</a:t>
            </a:r>
          </a:p>
          <a:p>
            <a:pPr marL="381000" indent="-381000"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Decentralisation and citizen participation</a:t>
            </a:r>
          </a:p>
          <a:p>
            <a:pPr marL="381000" indent="-381000"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Supporting the rule of law</a:t>
            </a:r>
          </a:p>
          <a:p>
            <a:pPr marL="381000" indent="-381000">
              <a:spcBef>
                <a:spcPct val="40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Advising decision makers in politics, economy, and administration</a:t>
            </a:r>
          </a:p>
          <a:p>
            <a:pPr marL="381000" indent="-381000">
              <a:spcBef>
                <a:spcPct val="40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Promoting women</a:t>
            </a:r>
          </a:p>
          <a:p>
            <a:pPr marL="381000" indent="-381000">
              <a:spcBef>
                <a:spcPct val="40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Job education and management training</a:t>
            </a:r>
          </a:p>
          <a:p>
            <a:pPr marL="381000" indent="-381000">
              <a:spcBef>
                <a:spcPct val="40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Overcoming social and ethnic cleavages</a:t>
            </a:r>
          </a:p>
          <a:p>
            <a:pPr marL="381000" indent="-381000">
              <a:spcBef>
                <a:spcPct val="40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Encouraging environmental awareness in the population</a:t>
            </a:r>
          </a:p>
          <a:p>
            <a:endParaRPr lang="de-DE" dirty="0">
              <a:latin typeface="Big Caslon"/>
              <a:cs typeface="Big Caslon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28596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700" dirty="0">
                <a:solidFill>
                  <a:schemeClr val="bg1"/>
                </a:solidFill>
                <a:latin typeface="Big Caslon"/>
                <a:cs typeface="Big Caslon"/>
              </a:rPr>
              <a:t>Institute for International Cooperation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357158" y="1928802"/>
            <a:ext cx="4714908" cy="3571900"/>
          </a:xfrm>
        </p:spPr>
        <p:txBody>
          <a:bodyPr>
            <a:normAutofit/>
          </a:bodyPr>
          <a:lstStyle/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Specialist meetings and conferences in Germany and abroad with high-ranking political contacts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Liaison bureaus located in Washington, Brussels, Athens and Moscow</a:t>
            </a:r>
            <a:endParaRPr lang="en-GB" sz="2000" dirty="0" smtClean="0">
              <a:latin typeface="Big Caslon"/>
              <a:cs typeface="Big Caslon"/>
            </a:endParaRP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80 events with more than 5,500 participants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28597" y="428604"/>
            <a:ext cx="5286412" cy="1071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Liaison Bureaus</a:t>
            </a:r>
            <a:r>
              <a:rPr kumimoji="0" lang="en-GB" sz="2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/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International Conferences</a:t>
            </a: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  <p:pic>
        <p:nvPicPr>
          <p:cNvPr id="5" name="Picture 6" descr="C:\Dokumente und Einstellungen\KUEFER\Desktop\Bruess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5442" y="2039944"/>
            <a:ext cx="3581400" cy="2389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228600" y="1981200"/>
            <a:ext cx="5791200" cy="3000396"/>
          </a:xfrm>
        </p:spPr>
        <p:txBody>
          <a:bodyPr>
            <a:normAutofit/>
          </a:bodyPr>
          <a:lstStyle/>
          <a:p>
            <a:pPr marL="455613" indent="-455613" defTabSz="0">
              <a:spcBef>
                <a:spcPts val="96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Holds conferences in the federal capital as </a:t>
            </a:r>
            <a:br>
              <a:rPr lang="en-GB" sz="2000" dirty="0" smtClean="0">
                <a:latin typeface="Big Caslon"/>
                <a:cs typeface="Big Caslon"/>
              </a:rPr>
            </a:br>
            <a:r>
              <a:rPr lang="en-GB" sz="2000" dirty="0" smtClean="0">
                <a:latin typeface="Big Caslon"/>
                <a:cs typeface="Big Caslon"/>
              </a:rPr>
              <a:t>a contribution to political discourse</a:t>
            </a:r>
          </a:p>
          <a:p>
            <a:pPr marL="455613" indent="-455613" defTabSz="0">
              <a:spcBef>
                <a:spcPts val="96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Maintains contact to parliament, ministries, </a:t>
            </a:r>
            <a:br>
              <a:rPr lang="en-GB" sz="2000" dirty="0" smtClean="0">
                <a:latin typeface="Big Caslon"/>
                <a:cs typeface="Big Caslon"/>
              </a:rPr>
            </a:br>
            <a:r>
              <a:rPr lang="en-GB" sz="2000" dirty="0" smtClean="0">
                <a:latin typeface="Big Caslon"/>
                <a:cs typeface="Big Caslon"/>
              </a:rPr>
              <a:t>and diplomacy</a:t>
            </a:r>
          </a:p>
          <a:p>
            <a:pPr marL="455613" indent="-455613">
              <a:spcBef>
                <a:spcPts val="96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Receives groups of foreign visitors</a:t>
            </a:r>
            <a:endParaRPr lang="en-GB" sz="2000" dirty="0">
              <a:latin typeface="Big Caslon"/>
              <a:cs typeface="Big Caslon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28596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Berlin Office</a:t>
            </a:r>
            <a:endParaRPr kumimoji="0" lang="en-US" sz="27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  <p:pic>
        <p:nvPicPr>
          <p:cNvPr id="6" name="Picture 2" descr="Büro Berl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348880"/>
            <a:ext cx="2643772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85720" y="2071678"/>
            <a:ext cx="6000792" cy="3888432"/>
          </a:xfrm>
        </p:spPr>
        <p:txBody>
          <a:bodyPr>
            <a:normAutofit/>
          </a:bodyPr>
          <a:lstStyle/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Central institution for the</a:t>
            </a:r>
            <a:br>
              <a:rPr lang="en-GB" sz="2000" dirty="0" smtClean="0">
                <a:latin typeface="Big Caslon"/>
                <a:cs typeface="Big Caslon"/>
              </a:rPr>
            </a:br>
            <a:r>
              <a:rPr lang="en-GB" sz="2000" dirty="0" smtClean="0">
                <a:latin typeface="Big Caslon"/>
                <a:cs typeface="Big Caslon"/>
              </a:rPr>
              <a:t>complete archives </a:t>
            </a:r>
            <a:br>
              <a:rPr lang="en-GB" sz="2000" dirty="0" smtClean="0">
                <a:latin typeface="Big Caslon"/>
                <a:cs typeface="Big Caslon"/>
              </a:rPr>
            </a:br>
            <a:r>
              <a:rPr lang="en-GB" sz="2000" dirty="0" smtClean="0">
                <a:latin typeface="Big Caslon"/>
                <a:cs typeface="Big Caslon"/>
              </a:rPr>
              <a:t>of the CSU and </a:t>
            </a:r>
            <a:br>
              <a:rPr lang="en-GB" sz="2000" dirty="0" smtClean="0">
                <a:latin typeface="Big Caslon"/>
                <a:cs typeface="Big Caslon"/>
              </a:rPr>
            </a:br>
            <a:r>
              <a:rPr lang="en-GB" sz="2000" dirty="0" smtClean="0">
                <a:latin typeface="Big Caslon"/>
                <a:cs typeface="Big Caslon"/>
              </a:rPr>
              <a:t>their representatives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Comprises 4,000 metres</a:t>
            </a:r>
            <a:br>
              <a:rPr lang="en-GB" sz="2000" dirty="0" smtClean="0">
                <a:latin typeface="Big Caslon"/>
                <a:cs typeface="Big Caslon"/>
              </a:rPr>
            </a:br>
            <a:r>
              <a:rPr lang="en-GB" sz="2000" dirty="0" smtClean="0">
                <a:latin typeface="Big Caslon"/>
                <a:cs typeface="Big Caslon"/>
              </a:rPr>
              <a:t>of shelves of files </a:t>
            </a:r>
            <a:br>
              <a:rPr lang="en-GB" sz="2000" dirty="0" smtClean="0">
                <a:latin typeface="Big Caslon"/>
                <a:cs typeface="Big Caslon"/>
              </a:rPr>
            </a:br>
            <a:r>
              <a:rPr lang="en-GB" sz="2000" dirty="0" smtClean="0">
                <a:latin typeface="Big Caslon"/>
                <a:cs typeface="Big Caslon"/>
              </a:rPr>
              <a:t>as well as several</a:t>
            </a:r>
            <a:br>
              <a:rPr lang="en-GB" sz="2000" dirty="0" smtClean="0">
                <a:latin typeface="Big Caslon"/>
                <a:cs typeface="Big Caslon"/>
              </a:rPr>
            </a:br>
            <a:r>
              <a:rPr lang="en-GB" sz="2000" dirty="0" smtClean="0">
                <a:latin typeface="Big Caslon"/>
                <a:cs typeface="Big Caslon"/>
              </a:rPr>
              <a:t>collections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Documentation centre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Public library for </a:t>
            </a:r>
            <a:br>
              <a:rPr lang="en-GB" sz="2000" dirty="0" smtClean="0">
                <a:latin typeface="Big Caslon"/>
                <a:cs typeface="Big Caslon"/>
              </a:rPr>
            </a:br>
            <a:r>
              <a:rPr lang="en-GB" sz="2000" dirty="0" smtClean="0">
                <a:latin typeface="Big Caslon"/>
                <a:cs typeface="Big Caslon"/>
              </a:rPr>
              <a:t>political literature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28596" y="709597"/>
            <a:ext cx="6911975" cy="576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ig Caslon"/>
                <a:cs typeface="Big Caslon"/>
              </a:rPr>
              <a:t>Archives for Christian-Social Politics</a:t>
            </a:r>
            <a:endParaRPr lang="en-US" dirty="0">
              <a:latin typeface="Big Caslon"/>
              <a:cs typeface="Big Caslon"/>
            </a:endParaRPr>
          </a:p>
        </p:txBody>
      </p:sp>
      <p:pic>
        <p:nvPicPr>
          <p:cNvPr id="5" name="Grafik 4" descr="2A-Tag der Archive-Magazinfuehru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204864"/>
            <a:ext cx="4969263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28597" y="714356"/>
            <a:ext cx="2571768" cy="6429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Publications</a:t>
            </a:r>
            <a:endParaRPr kumimoji="0" lang="de-DE" sz="2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  <p:pic>
        <p:nvPicPr>
          <p:cNvPr id="10" name="Grafik 9" descr="L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7896" y="2204864"/>
            <a:ext cx="2051704" cy="2958400"/>
          </a:xfrm>
          <a:prstGeom prst="rect">
            <a:avLst/>
          </a:prstGeom>
        </p:spPr>
      </p:pic>
      <p:pic>
        <p:nvPicPr>
          <p:cNvPr id="11" name="Grafik 10" descr="PS_447_Intern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09800"/>
            <a:ext cx="2057400" cy="2932130"/>
          </a:xfrm>
          <a:prstGeom prst="rect">
            <a:avLst/>
          </a:prstGeom>
        </p:spPr>
      </p:pic>
      <p:pic>
        <p:nvPicPr>
          <p:cNvPr id="12" name="Grafik 11" descr="HSS-Seminarprogramm_2013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2209800"/>
            <a:ext cx="2057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28600" y="1928802"/>
            <a:ext cx="5867400" cy="37147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2400" dirty="0" smtClean="0">
                <a:latin typeface="Big Caslon"/>
                <a:cs typeface="Big Caslon"/>
              </a:rPr>
              <a:t>Dr. Hanns Seidel (1901-1961)</a:t>
            </a: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2000" dirty="0" smtClean="0">
                <a:latin typeface="Big Caslon"/>
                <a:cs typeface="Big Caslon"/>
              </a:rPr>
              <a:t>Minister-President of Bavaria (1957 – 1960)</a:t>
            </a: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2000" dirty="0" smtClean="0">
                <a:latin typeface="Big Caslon"/>
                <a:cs typeface="Big Caslon"/>
              </a:rPr>
              <a:t>CSU Chairman (1955 – 1961)</a:t>
            </a: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2000" dirty="0" smtClean="0">
                <a:latin typeface="Big Caslon"/>
                <a:cs typeface="Big Caslon"/>
              </a:rPr>
              <a:t>Establishment of the Hanns Seidel Foundation (1967)</a:t>
            </a:r>
            <a:endParaRPr lang="en-US" sz="2000" dirty="0">
              <a:latin typeface="Big Caslon"/>
              <a:cs typeface="Big Caslon"/>
            </a:endParaRPr>
          </a:p>
        </p:txBody>
      </p:sp>
      <p:pic>
        <p:nvPicPr>
          <p:cNvPr id="3" name="Picture 6" descr="C:\Dokumente und Einstellungen\KUEFER\Desktop\Sei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2071678"/>
            <a:ext cx="2519362" cy="3581400"/>
          </a:xfrm>
          <a:prstGeom prst="rect">
            <a:avLst/>
          </a:prstGeom>
          <a:noFill/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28596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Named</a:t>
            </a:r>
            <a:r>
              <a:rPr lang="de-DE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 in </a:t>
            </a:r>
            <a:r>
              <a:rPr lang="de-DE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honor</a:t>
            </a:r>
            <a:r>
              <a:rPr lang="de-DE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 of:</a:t>
            </a:r>
            <a:endParaRPr kumimoji="0" lang="de-DE" sz="2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500034" y="3501008"/>
            <a:ext cx="6952286" cy="2385588"/>
          </a:xfrm>
        </p:spPr>
        <p:txBody>
          <a:bodyPr>
            <a:noAutofit/>
          </a:bodyPr>
          <a:lstStyle/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de-DE" sz="2000" dirty="0" smtClean="0">
                <a:latin typeface="Big Caslon"/>
                <a:cs typeface="Big Caslon"/>
              </a:rPr>
              <a:t>Franz Josef Strauß Award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School newspaper prize </a:t>
            </a:r>
            <a:r>
              <a:rPr lang="de-DE" sz="2000" dirty="0" smtClean="0">
                <a:latin typeface="Big Caslon"/>
                <a:cs typeface="Big Caslon"/>
              </a:rPr>
              <a:t>DIE RAUTE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de-DE" sz="2000" dirty="0" smtClean="0">
                <a:latin typeface="Big Caslon"/>
                <a:cs typeface="Big Caslon"/>
              </a:rPr>
              <a:t>Patronage Award </a:t>
            </a:r>
            <a:r>
              <a:rPr lang="de-DE" sz="2000" dirty="0" smtClean="0">
                <a:latin typeface="Big Caslon"/>
                <a:cs typeface="Big Caslon"/>
              </a:rPr>
              <a:t>for</a:t>
            </a:r>
            <a:r>
              <a:rPr lang="de-DE" sz="2000" dirty="0" smtClean="0">
                <a:latin typeface="Big Caslon"/>
                <a:cs typeface="Big Caslon"/>
              </a:rPr>
              <a:t> Young Song </a:t>
            </a:r>
            <a:r>
              <a:rPr lang="de-DE" sz="2000" dirty="0" smtClean="0">
                <a:latin typeface="Big Caslon"/>
                <a:cs typeface="Big Caslon"/>
              </a:rPr>
              <a:t>Poets</a:t>
            </a:r>
            <a:endParaRPr lang="de-DE" sz="2000" dirty="0" smtClean="0">
              <a:latin typeface="Big Caslon"/>
              <a:cs typeface="Big Caslon"/>
            </a:endParaRP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>
                <a:latin typeface="Big Caslon"/>
                <a:cs typeface="Big Caslon"/>
              </a:rPr>
              <a:t>Patronage Award for Political </a:t>
            </a:r>
            <a:r>
              <a:rPr lang="en-US" sz="2000" dirty="0" smtClean="0">
                <a:latin typeface="Big Caslon"/>
                <a:cs typeface="Big Caslon"/>
              </a:rPr>
              <a:t>Journalism</a:t>
            </a:r>
            <a:endParaRPr lang="de-DE" sz="2000" dirty="0" smtClean="0">
              <a:latin typeface="Big Caslon"/>
              <a:cs typeface="Big Caslon"/>
            </a:endParaRP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>
                <a:latin typeface="Big Caslon"/>
                <a:cs typeface="Big Caslon"/>
              </a:rPr>
              <a:t>Patronage Award for Young </a:t>
            </a:r>
            <a:r>
              <a:rPr lang="en-US" sz="2000" dirty="0" smtClean="0">
                <a:latin typeface="Big Caslon"/>
                <a:cs typeface="Big Caslon"/>
              </a:rPr>
              <a:t>Journalists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Patronage Award for Economic Ethics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28597" y="714356"/>
            <a:ext cx="4071966" cy="6429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Prizes and Competitions</a:t>
            </a:r>
            <a:endParaRPr kumimoji="0" lang="en-US" sz="27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  <p:pic>
        <p:nvPicPr>
          <p:cNvPr id="5" name="Grafik 4" descr="Galerie_2 Kop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19006"/>
            <a:ext cx="7416824" cy="1609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28597" y="642937"/>
            <a:ext cx="3429024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Website,</a:t>
            </a:r>
            <a:r>
              <a:rPr kumimoji="0" lang="de-DE" sz="2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 www.hss.de</a:t>
            </a:r>
            <a:endParaRPr kumimoji="0" lang="de-DE" sz="2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  <p:pic>
        <p:nvPicPr>
          <p:cNvPr id="5" name="Grafik 4" descr="Screensh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3999" y="1600200"/>
            <a:ext cx="5562601" cy="4572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Socialmedia Kop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918" y="1676400"/>
            <a:ext cx="7019482" cy="4480520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323528" y="548680"/>
            <a:ext cx="661342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700" dirty="0" smtClean="0">
                <a:solidFill>
                  <a:schemeClr val="bg1"/>
                </a:solidFill>
                <a:latin typeface="Big Caslon"/>
                <a:cs typeface="Big Caslon"/>
              </a:rPr>
              <a:t>Social</a:t>
            </a:r>
            <a:r>
              <a:rPr lang="de-DE" sz="2700" dirty="0" smtClean="0">
                <a:solidFill>
                  <a:schemeClr val="bg1"/>
                </a:solidFill>
                <a:latin typeface="Big Caslon"/>
                <a:cs typeface="Big Caslon"/>
              </a:rPr>
              <a:t> Media: </a:t>
            </a:r>
            <a:r>
              <a:rPr lang="de-DE" sz="2700" dirty="0" smtClean="0">
                <a:solidFill>
                  <a:schemeClr val="bg1"/>
                </a:solidFill>
                <a:latin typeface="Big Caslon"/>
                <a:cs typeface="Big Caslon"/>
              </a:rPr>
              <a:t>Facebook</a:t>
            </a:r>
            <a:r>
              <a:rPr lang="de-DE" sz="2700" dirty="0" smtClean="0">
                <a:solidFill>
                  <a:schemeClr val="bg1"/>
                </a:solidFill>
                <a:latin typeface="Big Caslon"/>
                <a:cs typeface="Big Caslon"/>
              </a:rPr>
              <a:t>, </a:t>
            </a:r>
            <a:r>
              <a:rPr lang="de-DE" sz="2700" dirty="0" smtClean="0">
                <a:solidFill>
                  <a:schemeClr val="bg1"/>
                </a:solidFill>
                <a:latin typeface="Big Caslon"/>
                <a:cs typeface="Big Caslon"/>
              </a:rPr>
              <a:t>Twitter</a:t>
            </a:r>
            <a:r>
              <a:rPr lang="de-DE" sz="2700" dirty="0" smtClean="0">
                <a:solidFill>
                  <a:schemeClr val="bg1"/>
                </a:solidFill>
                <a:latin typeface="Big Caslon"/>
                <a:cs typeface="Big Caslon"/>
              </a:rPr>
              <a:t>, YouTube</a:t>
            </a:r>
            <a:endParaRPr lang="de-DE" sz="2700" dirty="0">
              <a:latin typeface="Big Caslon"/>
              <a:cs typeface="Big Caslo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34484" y="1928802"/>
            <a:ext cx="8602012" cy="3888432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Established 1967 as a political foundation, close to the </a:t>
            </a:r>
            <a:r>
              <a:rPr lang="de-DE" sz="2000" dirty="0" smtClean="0">
                <a:latin typeface="Big Caslon"/>
                <a:cs typeface="Big Caslon"/>
              </a:rPr>
              <a:t>Hanns-Seidel-Foundation </a:t>
            </a:r>
            <a:endParaRPr lang="en-US" sz="2000" dirty="0" smtClean="0">
              <a:latin typeface="Big Caslon"/>
              <a:cs typeface="Big Caslon"/>
            </a:endParaRPr>
          </a:p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Oriented to the Christian ideal in our work</a:t>
            </a:r>
          </a:p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Providing political education in Germany and 60 other states worldwide</a:t>
            </a:r>
          </a:p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250,000 participants yearly in events around the world</a:t>
            </a:r>
          </a:p>
          <a:p>
            <a:endParaRPr lang="en-US" dirty="0">
              <a:latin typeface="Big Caslon"/>
              <a:cs typeface="Big Caslon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28596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700" dirty="0" smtClean="0">
                <a:solidFill>
                  <a:schemeClr val="bg1"/>
                </a:solidFill>
                <a:latin typeface="Big Caslon"/>
                <a:ea typeface="+mj-ea"/>
                <a:cs typeface="Big Caslon"/>
              </a:rPr>
              <a:t>The Foundation</a:t>
            </a:r>
            <a:endParaRPr kumimoji="0" lang="en-US" sz="27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34484" y="2000240"/>
            <a:ext cx="8352358" cy="3857652"/>
          </a:xfrm>
        </p:spPr>
        <p:txBody>
          <a:bodyPr>
            <a:normAutofit/>
          </a:bodyPr>
          <a:lstStyle/>
          <a:p>
            <a:pPr marL="457200" indent="-457200">
              <a:spcBef>
                <a:spcPct val="70000"/>
              </a:spcBef>
            </a:pPr>
            <a:r>
              <a:rPr lang="de-DE" sz="2000" dirty="0" smtClean="0">
                <a:latin typeface="Big Caslon"/>
                <a:cs typeface="Big Caslon"/>
              </a:rPr>
              <a:t>Hanns-Seidel-Foundation</a:t>
            </a:r>
            <a:r>
              <a:rPr lang="de-DE" sz="2000" dirty="0" smtClean="0">
                <a:latin typeface="Big Caslon"/>
                <a:cs typeface="Big Caslon"/>
              </a:rPr>
              <a:t> (CSU)</a:t>
            </a:r>
          </a:p>
          <a:p>
            <a:pPr marL="457200" indent="-457200">
              <a:spcBef>
                <a:spcPct val="70000"/>
              </a:spcBef>
            </a:pPr>
            <a:r>
              <a:rPr lang="de-DE" sz="2000" dirty="0" smtClean="0">
                <a:latin typeface="Big Caslon"/>
                <a:cs typeface="Big Caslon"/>
              </a:rPr>
              <a:t>Friedrich-Ebert-Foundation</a:t>
            </a:r>
            <a:r>
              <a:rPr lang="de-DE" sz="2000" dirty="0" smtClean="0">
                <a:latin typeface="Big Caslon"/>
                <a:cs typeface="Big Caslon"/>
              </a:rPr>
              <a:t> (SPD)</a:t>
            </a:r>
          </a:p>
          <a:p>
            <a:pPr marL="457200" indent="-457200">
              <a:buSzPct val="70000"/>
            </a:pPr>
            <a:r>
              <a:rPr lang="de-DE" sz="2000" dirty="0" smtClean="0">
                <a:latin typeface="Big Caslon"/>
                <a:cs typeface="Big Caslon"/>
              </a:rPr>
              <a:t>Heinrich-Böll-Foundation</a:t>
            </a:r>
            <a:r>
              <a:rPr lang="de-DE" sz="2000" dirty="0" smtClean="0">
                <a:latin typeface="Big Caslon"/>
                <a:cs typeface="Big Caslon"/>
              </a:rPr>
              <a:t> (Bündnis 90/Die Grünen)</a:t>
            </a:r>
          </a:p>
          <a:p>
            <a:pPr marL="457200" indent="-457200">
              <a:buSzPct val="70000"/>
            </a:pPr>
            <a:r>
              <a:rPr lang="de-DE" sz="2000" dirty="0" smtClean="0">
                <a:latin typeface="Big Caslon"/>
                <a:cs typeface="Big Caslon"/>
              </a:rPr>
              <a:t>Konrad-Adenauer-Foundation</a:t>
            </a:r>
            <a:r>
              <a:rPr lang="de-DE" sz="2000" dirty="0" smtClean="0">
                <a:latin typeface="Big Caslon"/>
                <a:cs typeface="Big Caslon"/>
              </a:rPr>
              <a:t> (CDU)</a:t>
            </a:r>
          </a:p>
          <a:p>
            <a:pPr marL="457200" indent="-457200">
              <a:buSzPct val="70000"/>
            </a:pPr>
            <a:r>
              <a:rPr lang="de-DE" sz="2000" dirty="0" smtClean="0">
                <a:latin typeface="Big Caslon"/>
                <a:cs typeface="Big Caslon"/>
              </a:rPr>
              <a:t>Rosa-Luxemburg-Foundation</a:t>
            </a:r>
            <a:r>
              <a:rPr lang="de-DE" sz="2000" dirty="0" smtClean="0">
                <a:latin typeface="Big Caslon"/>
                <a:cs typeface="Big Caslon"/>
              </a:rPr>
              <a:t> (Die Linke)</a:t>
            </a:r>
          </a:p>
          <a:p>
            <a:pPr marL="457200" indent="-457200">
              <a:buSzPct val="70000"/>
            </a:pPr>
            <a:r>
              <a:rPr lang="de-DE" sz="2000" dirty="0" smtClean="0">
                <a:latin typeface="Big Caslon"/>
                <a:cs typeface="Big Caslon"/>
              </a:rPr>
              <a:t>Stiftung für die Freiheit (FDP)</a:t>
            </a:r>
          </a:p>
          <a:p>
            <a:pPr marL="381000" indent="-381000">
              <a:buSzPct val="70000"/>
              <a:buAutoNum type="arabicPeriod" startAt="6"/>
            </a:pPr>
            <a:endParaRPr lang="en-US" sz="2000" dirty="0" smtClean="0">
              <a:latin typeface="Big Caslon"/>
              <a:cs typeface="Big Caslon"/>
            </a:endParaRPr>
          </a:p>
          <a:p>
            <a:pPr marL="381000" indent="-381000">
              <a:buSzPct val="70000"/>
            </a:pPr>
            <a:r>
              <a:rPr lang="en-US" sz="2000" dirty="0" smtClean="0">
                <a:latin typeface="Big Caslon"/>
                <a:cs typeface="Big Caslon"/>
              </a:rPr>
              <a:t>The political foundations are financed in relation to their associated party’s </a:t>
            </a:r>
          </a:p>
          <a:p>
            <a:pPr marL="381000" indent="-381000">
              <a:buSzPct val="70000"/>
            </a:pPr>
            <a:r>
              <a:rPr lang="en-US" sz="2000" dirty="0" smtClean="0">
                <a:latin typeface="Big Caslon"/>
                <a:cs typeface="Big Caslon"/>
              </a:rPr>
              <a:t>election results for the national parliament.	</a:t>
            </a:r>
          </a:p>
          <a:p>
            <a:endParaRPr lang="de-DE" dirty="0">
              <a:latin typeface="Big Caslon"/>
              <a:cs typeface="Big Caslon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28596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Political Foundations in Germany</a:t>
            </a:r>
            <a:endParaRPr kumimoji="0" lang="en-US" sz="27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500034" y="2040898"/>
            <a:ext cx="8280920" cy="3888432"/>
          </a:xfrm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2000" dirty="0">
                <a:latin typeface="Big Caslon"/>
                <a:cs typeface="Big Caslon"/>
              </a:rPr>
              <a:t>The object of the association </a:t>
            </a:r>
            <a:r>
              <a:rPr lang="en-US" sz="2000" dirty="0" smtClean="0">
                <a:latin typeface="Big Caslon"/>
                <a:cs typeface="Big Caslon"/>
              </a:rPr>
              <a:t>is</a:t>
            </a:r>
            <a:r>
              <a:rPr lang="de-DE" sz="2000" dirty="0" smtClean="0">
                <a:latin typeface="Big Caslon"/>
                <a:cs typeface="Big Caslon"/>
              </a:rPr>
              <a:t>:</a:t>
            </a:r>
            <a:endParaRPr lang="de-DE" sz="2000" dirty="0" smtClean="0">
              <a:latin typeface="Big Caslon"/>
              <a:cs typeface="Big Caslon"/>
            </a:endParaRPr>
          </a:p>
          <a:p>
            <a:pPr>
              <a:spcBef>
                <a:spcPct val="0"/>
              </a:spcBef>
            </a:pPr>
            <a:endParaRPr lang="de-DE" sz="2000" dirty="0" smtClean="0">
              <a:latin typeface="Big Caslon"/>
              <a:cs typeface="Big Caslon"/>
            </a:endParaRPr>
          </a:p>
          <a:p>
            <a:pPr algn="ctr">
              <a:spcBef>
                <a:spcPct val="0"/>
              </a:spcBef>
            </a:pPr>
            <a:r>
              <a:rPr lang="en-US" sz="2000" i="1" dirty="0">
                <a:latin typeface="Big Caslon"/>
                <a:cs typeface="Big Caslon"/>
              </a:rPr>
              <a:t>to foster the democratic and civic education of the German people on the basis of Christianity</a:t>
            </a:r>
            <a:endParaRPr lang="de-DE" sz="2000" i="1" dirty="0" smtClean="0">
              <a:latin typeface="Big Caslon"/>
              <a:cs typeface="Big Caslon"/>
            </a:endParaRPr>
          </a:p>
          <a:p>
            <a:pPr>
              <a:spcBef>
                <a:spcPct val="0"/>
              </a:spcBef>
            </a:pPr>
            <a:endParaRPr lang="de-DE" sz="2000" dirty="0" smtClean="0">
              <a:latin typeface="Big Caslon"/>
              <a:cs typeface="Big Caslon"/>
            </a:endParaRPr>
          </a:p>
          <a:p>
            <a:pPr algn="r">
              <a:spcBef>
                <a:spcPct val="0"/>
              </a:spcBef>
            </a:pPr>
            <a:r>
              <a:rPr lang="en-US" dirty="0" smtClean="0">
                <a:latin typeface="Big Caslon"/>
                <a:cs typeface="Big Caslon"/>
              </a:rPr>
              <a:t>-Excerpt from the Statutes § 2</a:t>
            </a:r>
          </a:p>
          <a:p>
            <a:pPr>
              <a:spcBef>
                <a:spcPct val="0"/>
              </a:spcBef>
            </a:pPr>
            <a:endParaRPr lang="en-US" sz="2000" dirty="0" smtClean="0">
              <a:latin typeface="Big Caslon"/>
              <a:cs typeface="Big Caslon"/>
            </a:endParaRPr>
          </a:p>
          <a:p>
            <a:endParaRPr lang="de-DE" dirty="0">
              <a:latin typeface="Big Caslon"/>
              <a:cs typeface="Big Caslon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 idx="4294967295"/>
          </p:nvPr>
        </p:nvSpPr>
        <p:spPr>
          <a:xfrm>
            <a:off x="446107" y="709597"/>
            <a:ext cx="6911975" cy="576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ig Caslon"/>
                <a:cs typeface="Big Caslon"/>
              </a:rPr>
              <a:t>Hanns Seidel Foundation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28596" y="714356"/>
            <a:ext cx="6911975" cy="57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ig Caslon"/>
                <a:ea typeface="+mj-ea"/>
                <a:cs typeface="Big Caslon"/>
              </a:rPr>
              <a:t>Organization</a:t>
            </a:r>
            <a:endParaRPr kumimoji="0" lang="en-US" sz="27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ig Caslon"/>
              <a:ea typeface="+mj-ea"/>
              <a:cs typeface="Big Caslon"/>
            </a:endParaRPr>
          </a:p>
        </p:txBody>
      </p:sp>
      <p:pic>
        <p:nvPicPr>
          <p:cNvPr id="6" name="Grafik 5" descr="Organigramm_kurz Kop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972265"/>
            <a:ext cx="9001000" cy="3489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Bild_Publik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1571612"/>
            <a:ext cx="7786710" cy="4643470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67544" y="709796"/>
            <a:ext cx="6912768" cy="576064"/>
          </a:xfrm>
        </p:spPr>
        <p:txBody>
          <a:bodyPr>
            <a:normAutofit/>
          </a:bodyPr>
          <a:lstStyle/>
          <a:p>
            <a:r>
              <a:rPr lang="en-US" sz="2700" dirty="0">
                <a:latin typeface="Big Caslon"/>
                <a:cs typeface="Big Caslon"/>
              </a:rPr>
              <a:t>Academy for Politics and Current </a:t>
            </a:r>
            <a:r>
              <a:rPr lang="en-US" sz="2700" dirty="0" smtClean="0">
                <a:latin typeface="Big Caslon"/>
                <a:cs typeface="Big Caslon"/>
              </a:rPr>
              <a:t>Affairs</a:t>
            </a:r>
            <a:endParaRPr lang="de-DE" sz="2700" dirty="0">
              <a:latin typeface="Big Caslon"/>
              <a:cs typeface="Big Caslon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500034" y="1928802"/>
            <a:ext cx="7286676" cy="3786214"/>
          </a:xfrm>
        </p:spPr>
        <p:txBody>
          <a:bodyPr>
            <a:normAutofit/>
          </a:bodyPr>
          <a:lstStyle/>
          <a:p>
            <a:pPr marL="381000" indent="-381000">
              <a:lnSpc>
                <a:spcPct val="150000"/>
              </a:lnSpc>
              <a:spcBef>
                <a:spcPts val="1000"/>
              </a:spcBef>
            </a:pPr>
            <a:r>
              <a:rPr lang="en-GB" sz="2000" dirty="0" smtClean="0">
                <a:latin typeface="Big Caslon"/>
                <a:cs typeface="Big Caslon"/>
              </a:rPr>
              <a:t>Think tank for political advice</a:t>
            </a:r>
          </a:p>
          <a:p>
            <a:pPr marL="381000" indent="-381000"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Expert meetings, symposia, and workshops on socio-political topics</a:t>
            </a:r>
          </a:p>
          <a:p>
            <a:pPr marL="381000" indent="-381000">
              <a:lnSpc>
                <a:spcPct val="15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104 events with ca. 7,800 participants every year</a:t>
            </a:r>
          </a:p>
          <a:p>
            <a:pPr marL="381000" indent="-381000">
              <a:lnSpc>
                <a:spcPct val="15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Trend analysis and identification</a:t>
            </a:r>
          </a:p>
          <a:p>
            <a:pPr marL="381000" indent="-381000">
              <a:lnSpc>
                <a:spcPct val="15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Big Caslon"/>
                <a:cs typeface="Big Caslon"/>
              </a:rPr>
              <a:t>Development of political strategies and solutions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81000" y="1764670"/>
            <a:ext cx="5000660" cy="4255130"/>
          </a:xfrm>
        </p:spPr>
        <p:txBody>
          <a:bodyPr>
            <a:normAutofit/>
          </a:bodyPr>
          <a:lstStyle/>
          <a:p>
            <a:pPr marL="381000" indent="-381000"/>
            <a:endParaRPr lang="de-DE" sz="2000" dirty="0" smtClean="0">
              <a:latin typeface="Big Caslon"/>
              <a:cs typeface="Big Caslon"/>
            </a:endParaRPr>
          </a:p>
          <a:p>
            <a:pPr marL="381000" indent="-381000"/>
            <a:r>
              <a:rPr lang="en-US" sz="2000" dirty="0" smtClean="0">
                <a:latin typeface="Big Caslon"/>
                <a:cs typeface="Big Caslon"/>
              </a:rPr>
              <a:t>Political Education</a:t>
            </a:r>
          </a:p>
          <a:p>
            <a:pPr marL="381000" indent="-381000">
              <a:spcBef>
                <a:spcPct val="7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ca. 1,400 seminars </a:t>
            </a:r>
          </a:p>
          <a:p>
            <a:pPr marL="381000" indent="-381000">
              <a:lnSpc>
                <a:spcPct val="50000"/>
              </a:lnSpc>
              <a:spcBef>
                <a:spcPct val="7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Big Caslon"/>
                <a:cs typeface="Big Caslon"/>
              </a:rPr>
              <a:t>ca. 52,000 participants</a:t>
            </a:r>
          </a:p>
          <a:p>
            <a:endParaRPr lang="en-US" sz="2000" dirty="0" smtClean="0">
              <a:latin typeface="Big Caslon"/>
              <a:cs typeface="Big Caslon"/>
            </a:endParaRPr>
          </a:p>
          <a:p>
            <a:endParaRPr lang="en-US" sz="2000" dirty="0" smtClean="0">
              <a:latin typeface="Big Caslon"/>
              <a:cs typeface="Big Caslon"/>
            </a:endParaRPr>
          </a:p>
          <a:p>
            <a:endParaRPr lang="en-US" sz="2000" dirty="0" smtClean="0">
              <a:latin typeface="Big Caslon"/>
              <a:cs typeface="Big Caslon"/>
            </a:endParaRPr>
          </a:p>
          <a:p>
            <a:endParaRPr lang="en-US" sz="2000" dirty="0" smtClean="0">
              <a:latin typeface="Big Caslon"/>
              <a:cs typeface="Big Caslon"/>
            </a:endParaRPr>
          </a:p>
          <a:p>
            <a:r>
              <a:rPr lang="en-US" dirty="0" smtClean="0">
                <a:latin typeface="Big Caslon"/>
                <a:cs typeface="Big Caslon"/>
              </a:rPr>
              <a:t>Order the latest Seminar Program or visit:  www.hss.de/veranstaltungen.html </a:t>
            </a:r>
            <a:br>
              <a:rPr lang="en-US" dirty="0" smtClean="0">
                <a:latin typeface="Big Caslon"/>
                <a:cs typeface="Big Caslon"/>
              </a:rPr>
            </a:br>
            <a:r>
              <a:rPr lang="en-US" dirty="0" smtClean="0">
                <a:latin typeface="Big Caslon"/>
                <a:cs typeface="Big Caslon"/>
              </a:rPr>
              <a:t>for the current database.</a:t>
            </a:r>
          </a:p>
          <a:p>
            <a:endParaRPr lang="de-DE" dirty="0">
              <a:latin typeface="Big Caslon"/>
              <a:cs typeface="Big Caslon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46107" y="692150"/>
            <a:ext cx="6911975" cy="576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ig Caslon"/>
                <a:cs typeface="Big Caslon"/>
              </a:rPr>
              <a:t>Institute for Political Education</a:t>
            </a:r>
            <a:endParaRPr lang="en-US" dirty="0">
              <a:latin typeface="Big Caslon"/>
              <a:cs typeface="Big Caslon"/>
            </a:endParaRPr>
          </a:p>
        </p:txBody>
      </p:sp>
      <p:pic>
        <p:nvPicPr>
          <p:cNvPr id="5" name="Grafik 4" descr="HSS-Seminarprogramm_2013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76216" y="1830760"/>
            <a:ext cx="2400984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46107" y="692150"/>
            <a:ext cx="6911975" cy="576263"/>
          </a:xfrm>
        </p:spPr>
        <p:txBody>
          <a:bodyPr/>
          <a:lstStyle/>
          <a:p>
            <a:r>
              <a:rPr lang="de-DE" dirty="0" smtClean="0">
                <a:latin typeface="Big Caslon"/>
                <a:cs typeface="Big Caslon"/>
              </a:rPr>
              <a:t>Political Education – Educational Centers</a:t>
            </a:r>
            <a:endParaRPr lang="de-DE" dirty="0">
              <a:latin typeface="Big Caslon"/>
              <a:cs typeface="Big Caslon"/>
            </a:endParaRPr>
          </a:p>
        </p:txBody>
      </p:sp>
      <p:pic>
        <p:nvPicPr>
          <p:cNvPr id="6" name="Picture 16" descr="C:\Dokumente und Einstellungen\KUEFER\Desktop\Konferenzzentrum_Nacht.jpg"/>
          <p:cNvPicPr>
            <a:picLocks noChangeAspect="1" noChangeArrowheads="1"/>
          </p:cNvPicPr>
          <p:nvPr/>
        </p:nvPicPr>
        <p:blipFill>
          <a:blip r:embed="rId2" cstate="print"/>
          <a:srcRect t="7126" b="3563"/>
          <a:stretch>
            <a:fillRect/>
          </a:stretch>
        </p:blipFill>
        <p:spPr bwMode="auto">
          <a:xfrm>
            <a:off x="467544" y="3170972"/>
            <a:ext cx="2160240" cy="1410156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>
          <a:xfrm>
            <a:off x="2699792" y="2174557"/>
            <a:ext cx="162448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latin typeface="Big Caslon"/>
                <a:cs typeface="Big Caslon"/>
              </a:rPr>
              <a:t>Educational Center</a:t>
            </a:r>
            <a:br>
              <a:rPr lang="en-US" sz="1300" dirty="0" smtClean="0">
                <a:latin typeface="Big Caslon"/>
                <a:cs typeface="Big Caslon"/>
              </a:rPr>
            </a:br>
            <a:r>
              <a:rPr lang="en-US" sz="1300" dirty="0" smtClean="0">
                <a:latin typeface="Big Caslon"/>
                <a:cs typeface="Big Caslon"/>
              </a:rPr>
              <a:t>Banz</a:t>
            </a:r>
            <a:r>
              <a:rPr lang="en-US" sz="1300" dirty="0" smtClean="0">
                <a:latin typeface="Big Caslon"/>
                <a:cs typeface="Big Caslon"/>
              </a:rPr>
              <a:t> Monastery</a:t>
            </a:r>
          </a:p>
        </p:txBody>
      </p:sp>
      <p:sp>
        <p:nvSpPr>
          <p:cNvPr id="8" name="Rechteck 7"/>
          <p:cNvSpPr/>
          <p:nvPr/>
        </p:nvSpPr>
        <p:spPr>
          <a:xfrm>
            <a:off x="2743200" y="5181600"/>
            <a:ext cx="15841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de-DE" sz="1300" dirty="0" smtClean="0">
                <a:latin typeface="Big Caslon"/>
                <a:cs typeface="Big Caslon"/>
              </a:rPr>
              <a:t>Educational Center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sz="1300" dirty="0" smtClean="0">
                <a:latin typeface="Big Caslon"/>
                <a:cs typeface="Big Caslon"/>
              </a:rPr>
              <a:t>Wildbad Kreuth</a:t>
            </a:r>
            <a:endParaRPr lang="de-DE" sz="1300" dirty="0">
              <a:latin typeface="Big Caslon"/>
              <a:cs typeface="Big Caslon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722592" y="3739056"/>
            <a:ext cx="2857520" cy="375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dirty="0" smtClean="0">
                <a:latin typeface="Big Caslon"/>
                <a:cs typeface="Big Caslon"/>
              </a:rPr>
              <a:t>Conference Center Munich</a:t>
            </a:r>
          </a:p>
        </p:txBody>
      </p:sp>
      <p:pic>
        <p:nvPicPr>
          <p:cNvPr id="11" name="Picture 13" descr="R:\KB\Kloster_Banz_300dpi.JPG"/>
          <p:cNvPicPr>
            <a:picLocks noChangeAspect="1" noChangeArrowheads="1"/>
          </p:cNvPicPr>
          <p:nvPr/>
        </p:nvPicPr>
        <p:blipFill>
          <a:blip r:embed="rId3" cstate="print"/>
          <a:srcRect t="10514" b="1868"/>
          <a:stretch>
            <a:fillRect/>
          </a:stretch>
        </p:blipFill>
        <p:spPr bwMode="auto">
          <a:xfrm>
            <a:off x="467544" y="1700808"/>
            <a:ext cx="2160240" cy="1406416"/>
          </a:xfrm>
          <a:prstGeom prst="rect">
            <a:avLst/>
          </a:prstGeom>
          <a:noFill/>
        </p:spPr>
      </p:pic>
      <p:pic>
        <p:nvPicPr>
          <p:cNvPr id="12" name="Grafik 11" descr="Kloster-Banz_Luftbil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700808"/>
            <a:ext cx="2160240" cy="1435150"/>
          </a:xfrm>
          <a:prstGeom prst="rect">
            <a:avLst/>
          </a:prstGeom>
        </p:spPr>
      </p:pic>
      <p:pic>
        <p:nvPicPr>
          <p:cNvPr id="14" name="Grafik 13" descr="HSS-Zentra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158643"/>
            <a:ext cx="2160240" cy="1444677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5940152" y="3068960"/>
            <a:ext cx="2071702" cy="1203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nit Rounded Offc" pitchFamily="34" charset="0"/>
              </a:rPr>
              <a:t>Additional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nit Rounded Offc" pitchFamily="34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nit Rounded Offc" pitchFamily="34" charset="0"/>
              </a:rPr>
              <a:t>seminars in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nit Rounded Offc" pitchFamily="34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nit Rounded Offc" pitchFamily="34" charset="0"/>
              </a:rPr>
              <a:t>Bavarian 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nit Rounded Offc" pitchFamily="34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nit Rounded Offc" pitchFamily="34" charset="0"/>
              </a:rPr>
              <a:t>regions</a:t>
            </a:r>
          </a:p>
        </p:txBody>
      </p:sp>
      <p:pic>
        <p:nvPicPr>
          <p:cNvPr id="16" name="Grafik 15" descr="Unbenannt-1 Kopi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4048" y="1988840"/>
            <a:ext cx="3756792" cy="3816424"/>
          </a:xfrm>
          <a:prstGeom prst="rect">
            <a:avLst/>
          </a:prstGeom>
        </p:spPr>
      </p:pic>
      <p:pic>
        <p:nvPicPr>
          <p:cNvPr id="15" name="Grafik 14" descr="WBK_Jubilaeu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4" y="4653136"/>
            <a:ext cx="2160240" cy="143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S_Powerpoint_Folien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HSS_Powerpoint_FolienMaster</Template>
  <TotalTime>25</TotalTime>
  <Words>667</Words>
  <Application>Microsoft Macintosh PowerPoint</Application>
  <PresentationFormat>On-screen Show (4:3)</PresentationFormat>
  <Paragraphs>126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HSS_Powerpoint_FolienMaster</vt:lpstr>
      <vt:lpstr>Slide 1</vt:lpstr>
      <vt:lpstr>Slide 2</vt:lpstr>
      <vt:lpstr>Slide 3</vt:lpstr>
      <vt:lpstr>Slide 4</vt:lpstr>
      <vt:lpstr>Hanns Seidel Foundation</vt:lpstr>
      <vt:lpstr>Slide 6</vt:lpstr>
      <vt:lpstr>Academy for Politics and Current Affairs</vt:lpstr>
      <vt:lpstr>Institute for Political Education</vt:lpstr>
      <vt:lpstr>Political Education – Educational Centers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Archives for Christian-Social Politics</vt:lpstr>
      <vt:lpstr>Slide 19</vt:lpstr>
      <vt:lpstr>Slide 20</vt:lpstr>
      <vt:lpstr>Slide 21</vt:lpstr>
      <vt:lpstr>Slide 22</vt:lpstr>
    </vt:vector>
  </TitlesOfParts>
  <Company>Hanns-Seidel-Stiftung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Hanns-Seidel-Stiftung 2011</dc:title>
  <dc:creator>Isabel Pantke</dc:creator>
  <cp:lastModifiedBy>Fadwa Kingsbury</cp:lastModifiedBy>
  <cp:revision>293</cp:revision>
  <cp:lastPrinted>2013-03-04T14:06:08Z</cp:lastPrinted>
  <dcterms:created xsi:type="dcterms:W3CDTF">2013-11-02T15:46:19Z</dcterms:created>
  <dcterms:modified xsi:type="dcterms:W3CDTF">2013-11-02T16:11:26Z</dcterms:modified>
</cp:coreProperties>
</file>