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
  </p:notesMasterIdLst>
  <p:sldIdLst>
    <p:sldId id="256" r:id="rId2"/>
  </p:sldIdLst>
  <p:sldSz cx="32918400" cy="219456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EBFC16D-FAE2-E5D3-5607-DD8D128B0875}" name="Dhar, Jonmejoy Agniva" initials="" userId="S::dharj@upenn.edu::ed9df7dd-1f34-493d-a98d-b3711c579979" providerId="AD"/>
  <p188:author id="{CAD4E4B2-3A74-DE9B-A06B-92764B4721FD}" name="Frank-kamenetskii, Anastasia M" initials="AF" userId="S::FRANKKAMEA@CHOP.EDU::92a77c33-7197-49c0-a0c1-41b9ee7a8e4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672"/>
    <p:restoredTop sz="94726"/>
  </p:normalViewPr>
  <p:slideViewPr>
    <p:cSldViewPr snapToGrid="0">
      <p:cViewPr>
        <p:scale>
          <a:sx n="82" d="100"/>
          <a:sy n="82" d="100"/>
        </p:scale>
        <p:origin x="-6608" y="-23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microsoft.com/office/2018/10/relationships/authors" Target="authors.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Users/dharj/Downloads/08.15.25m%20siRNA%20killing%20assay.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Users/dharj/Downloads/08.05.2025%20MilR1%20Incucyte%20and%20siRNA%202.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Users/dharj/Downloads/08.18.25%20Prf%20siRNA%20PCR.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2760238055532681E-2"/>
          <c:y val="1.4440856845398232E-2"/>
          <c:w val="0.90266135565902594"/>
          <c:h val="0.85027116972759764"/>
        </c:manualLayout>
      </c:layout>
      <c:scatterChart>
        <c:scatterStyle val="lineMarker"/>
        <c:varyColors val="0"/>
        <c:ser>
          <c:idx val="0"/>
          <c:order val="0"/>
          <c:tx>
            <c:v>Nalm6 + "PrfKO" CD8</c:v>
          </c:tx>
          <c:spPr>
            <a:ln w="38100" cap="rnd">
              <a:solidFill>
                <a:schemeClr val="accent1"/>
              </a:solidFill>
              <a:round/>
            </a:ln>
            <a:effectLst/>
          </c:spPr>
          <c:marker>
            <c:symbol val="circle"/>
            <c:size val="5"/>
            <c:spPr>
              <a:solidFill>
                <a:schemeClr val="accent1"/>
              </a:solidFill>
              <a:ln w="9525">
                <a:solidFill>
                  <a:schemeClr val="accent1"/>
                </a:solidFill>
              </a:ln>
              <a:effectLst/>
            </c:spPr>
          </c:marker>
          <c:errBars>
            <c:errDir val="y"/>
            <c:errBarType val="both"/>
            <c:errValType val="cust"/>
            <c:noEndCap val="0"/>
            <c:plus>
              <c:numRef>
                <c:f>Sheet1!$C$3:$C$8</c:f>
                <c:numCache>
                  <c:formatCode>General</c:formatCode>
                  <c:ptCount val="6"/>
                  <c:pt idx="0">
                    <c:v>0.15561800000000001</c:v>
                  </c:pt>
                  <c:pt idx="1">
                    <c:v>18.843250000000001</c:v>
                  </c:pt>
                  <c:pt idx="2">
                    <c:v>18.933979999999998</c:v>
                  </c:pt>
                  <c:pt idx="3">
                    <c:v>18.482669999999999</c:v>
                  </c:pt>
                  <c:pt idx="4">
                    <c:v>19.35408</c:v>
                  </c:pt>
                  <c:pt idx="5">
                    <c:v>20.603639999999999</c:v>
                  </c:pt>
                </c:numCache>
              </c:numRef>
            </c:plus>
            <c:minus>
              <c:numRef>
                <c:f>Sheet1!$C$3:$C$8</c:f>
                <c:numCache>
                  <c:formatCode>General</c:formatCode>
                  <c:ptCount val="6"/>
                  <c:pt idx="0">
                    <c:v>0.15561800000000001</c:v>
                  </c:pt>
                  <c:pt idx="1">
                    <c:v>18.843250000000001</c:v>
                  </c:pt>
                  <c:pt idx="2">
                    <c:v>18.933979999999998</c:v>
                  </c:pt>
                  <c:pt idx="3">
                    <c:v>18.482669999999999</c:v>
                  </c:pt>
                  <c:pt idx="4">
                    <c:v>19.35408</c:v>
                  </c:pt>
                  <c:pt idx="5">
                    <c:v>20.603639999999999</c:v>
                  </c:pt>
                </c:numCache>
              </c:numRef>
            </c:minus>
            <c:spPr>
              <a:noFill/>
              <a:ln w="9525" cap="flat" cmpd="sng" algn="ctr">
                <a:solidFill>
                  <a:schemeClr val="tx1">
                    <a:lumMod val="65000"/>
                    <a:lumOff val="35000"/>
                  </a:schemeClr>
                </a:solidFill>
                <a:round/>
              </a:ln>
              <a:effectLst/>
            </c:spPr>
          </c:errBars>
          <c:xVal>
            <c:numRef>
              <c:f>Sheet1!$L$8:$L$13</c:f>
              <c:numCache>
                <c:formatCode>General</c:formatCode>
                <c:ptCount val="6"/>
                <c:pt idx="0">
                  <c:v>0</c:v>
                </c:pt>
                <c:pt idx="1">
                  <c:v>4</c:v>
                </c:pt>
                <c:pt idx="2">
                  <c:v>8</c:v>
                </c:pt>
                <c:pt idx="3">
                  <c:v>12</c:v>
                </c:pt>
                <c:pt idx="4">
                  <c:v>16</c:v>
                </c:pt>
                <c:pt idx="5">
                  <c:v>20</c:v>
                </c:pt>
              </c:numCache>
            </c:numRef>
          </c:xVal>
          <c:yVal>
            <c:numRef>
              <c:f>Sheet1!$M$8:$M$13</c:f>
              <c:numCache>
                <c:formatCode>General</c:formatCode>
                <c:ptCount val="6"/>
                <c:pt idx="0">
                  <c:v>100</c:v>
                </c:pt>
                <c:pt idx="1">
                  <c:v>103.9216</c:v>
                </c:pt>
                <c:pt idx="2">
                  <c:v>117.724</c:v>
                </c:pt>
                <c:pt idx="3">
                  <c:v>127.4318</c:v>
                </c:pt>
                <c:pt idx="4">
                  <c:v>139.23490000000001</c:v>
                </c:pt>
                <c:pt idx="5">
                  <c:v>148.90430000000001</c:v>
                </c:pt>
              </c:numCache>
            </c:numRef>
          </c:yVal>
          <c:smooth val="0"/>
          <c:extLst>
            <c:ext xmlns:c16="http://schemas.microsoft.com/office/drawing/2014/chart" uri="{C3380CC4-5D6E-409C-BE32-E72D297353CC}">
              <c16:uniqueId val="{00000000-213F-254D-8BEC-BA3132178A63}"/>
            </c:ext>
          </c:extLst>
        </c:ser>
        <c:ser>
          <c:idx val="1"/>
          <c:order val="1"/>
          <c:tx>
            <c:v>Nalm6 + "Scr" CD8</c:v>
          </c:tx>
          <c:spPr>
            <a:ln w="25400" cap="rnd">
              <a:solidFill>
                <a:srgbClr val="00B050"/>
              </a:solidFill>
              <a:round/>
            </a:ln>
            <a:effectLst/>
          </c:spPr>
          <c:marker>
            <c:symbol val="circle"/>
            <c:size val="5"/>
            <c:spPr>
              <a:solidFill>
                <a:srgbClr val="00B050"/>
              </a:solidFill>
              <a:ln w="9525">
                <a:solidFill>
                  <a:srgbClr val="00B050"/>
                </a:solidFill>
              </a:ln>
              <a:effectLst/>
            </c:spPr>
          </c:marker>
          <c:errBars>
            <c:errDir val="y"/>
            <c:errBarType val="both"/>
            <c:errValType val="cust"/>
            <c:noEndCap val="0"/>
            <c:plus>
              <c:numRef>
                <c:f>Sheet1!$F$3:$F$8</c:f>
                <c:numCache>
                  <c:formatCode>General</c:formatCode>
                  <c:ptCount val="6"/>
                  <c:pt idx="0">
                    <c:v>4.9137E-2</c:v>
                  </c:pt>
                  <c:pt idx="1">
                    <c:v>8.0808479999999996</c:v>
                  </c:pt>
                  <c:pt idx="2">
                    <c:v>8.3927440000000004</c:v>
                  </c:pt>
                  <c:pt idx="3">
                    <c:v>9.0701780000000003</c:v>
                  </c:pt>
                  <c:pt idx="4">
                    <c:v>9.8304220000000004</c:v>
                  </c:pt>
                  <c:pt idx="5">
                    <c:v>10.84605</c:v>
                  </c:pt>
                </c:numCache>
              </c:numRef>
            </c:plus>
            <c:minus>
              <c:numRef>
                <c:f>Sheet1!$F$3:$F$8</c:f>
                <c:numCache>
                  <c:formatCode>General</c:formatCode>
                  <c:ptCount val="6"/>
                  <c:pt idx="0">
                    <c:v>4.9137E-2</c:v>
                  </c:pt>
                  <c:pt idx="1">
                    <c:v>8.0808479999999996</c:v>
                  </c:pt>
                  <c:pt idx="2">
                    <c:v>8.3927440000000004</c:v>
                  </c:pt>
                  <c:pt idx="3">
                    <c:v>9.0701780000000003</c:v>
                  </c:pt>
                  <c:pt idx="4">
                    <c:v>9.8304220000000004</c:v>
                  </c:pt>
                  <c:pt idx="5">
                    <c:v>10.84605</c:v>
                  </c:pt>
                </c:numCache>
              </c:numRef>
            </c:minus>
            <c:spPr>
              <a:noFill/>
              <a:ln w="9525" cap="flat" cmpd="sng" algn="ctr">
                <a:solidFill>
                  <a:schemeClr val="tx1">
                    <a:lumMod val="65000"/>
                    <a:lumOff val="35000"/>
                  </a:schemeClr>
                </a:solidFill>
                <a:round/>
              </a:ln>
              <a:effectLst/>
            </c:spPr>
          </c:errBars>
          <c:xVal>
            <c:numRef>
              <c:f>Sheet1!$L$8:$L$13</c:f>
              <c:numCache>
                <c:formatCode>General</c:formatCode>
                <c:ptCount val="6"/>
                <c:pt idx="0">
                  <c:v>0</c:v>
                </c:pt>
                <c:pt idx="1">
                  <c:v>4</c:v>
                </c:pt>
                <c:pt idx="2">
                  <c:v>8</c:v>
                </c:pt>
                <c:pt idx="3">
                  <c:v>12</c:v>
                </c:pt>
                <c:pt idx="4">
                  <c:v>16</c:v>
                </c:pt>
                <c:pt idx="5">
                  <c:v>20</c:v>
                </c:pt>
              </c:numCache>
            </c:numRef>
          </c:xVal>
          <c:yVal>
            <c:numRef>
              <c:f>Sheet1!$N$8:$N$13</c:f>
              <c:numCache>
                <c:formatCode>General</c:formatCode>
                <c:ptCount val="6"/>
                <c:pt idx="0">
                  <c:v>100</c:v>
                </c:pt>
                <c:pt idx="1">
                  <c:v>77.022710000000004</c:v>
                </c:pt>
                <c:pt idx="2">
                  <c:v>56.938600000000001</c:v>
                </c:pt>
                <c:pt idx="3">
                  <c:v>48.494529999999997</c:v>
                </c:pt>
                <c:pt idx="4">
                  <c:v>54.432299999999998</c:v>
                </c:pt>
                <c:pt idx="5">
                  <c:v>66.391930000000002</c:v>
                </c:pt>
              </c:numCache>
            </c:numRef>
          </c:yVal>
          <c:smooth val="0"/>
          <c:extLst>
            <c:ext xmlns:c16="http://schemas.microsoft.com/office/drawing/2014/chart" uri="{C3380CC4-5D6E-409C-BE32-E72D297353CC}">
              <c16:uniqueId val="{00000001-213F-254D-8BEC-BA3132178A63}"/>
            </c:ext>
          </c:extLst>
        </c:ser>
        <c:ser>
          <c:idx val="2"/>
          <c:order val="2"/>
          <c:tx>
            <c:v>Nalm6</c:v>
          </c:tx>
          <c:spPr>
            <a:ln w="25400" cap="rnd">
              <a:solidFill>
                <a:srgbClr val="FF0000"/>
              </a:solidFill>
              <a:round/>
            </a:ln>
            <a:effectLst/>
          </c:spPr>
          <c:marker>
            <c:symbol val="circle"/>
            <c:size val="5"/>
            <c:spPr>
              <a:solidFill>
                <a:srgbClr val="FF0000"/>
              </a:solidFill>
              <a:ln w="9525">
                <a:noFill/>
              </a:ln>
              <a:effectLst/>
            </c:spPr>
          </c:marker>
          <c:errBars>
            <c:errDir val="y"/>
            <c:errBarType val="both"/>
            <c:errValType val="cust"/>
            <c:noEndCap val="0"/>
            <c:plus>
              <c:numRef>
                <c:f>Sheet1!$I$3:$I$8</c:f>
                <c:numCache>
                  <c:formatCode>General</c:formatCode>
                  <c:ptCount val="6"/>
                  <c:pt idx="0">
                    <c:v>8.8723999999999997E-2</c:v>
                  </c:pt>
                  <c:pt idx="1">
                    <c:v>19.224049999999998</c:v>
                  </c:pt>
                  <c:pt idx="2">
                    <c:v>16.988959999999999</c:v>
                  </c:pt>
                  <c:pt idx="3">
                    <c:v>17.852360000000001</c:v>
                  </c:pt>
                  <c:pt idx="4">
                    <c:v>17.06006</c:v>
                  </c:pt>
                  <c:pt idx="5">
                    <c:v>18.720089999999999</c:v>
                  </c:pt>
                </c:numCache>
              </c:numRef>
            </c:plus>
            <c:minus>
              <c:numRef>
                <c:f>Sheet1!$I$3:$I$8</c:f>
                <c:numCache>
                  <c:formatCode>General</c:formatCode>
                  <c:ptCount val="6"/>
                  <c:pt idx="0">
                    <c:v>8.8723999999999997E-2</c:v>
                  </c:pt>
                  <c:pt idx="1">
                    <c:v>19.224049999999998</c:v>
                  </c:pt>
                  <c:pt idx="2">
                    <c:v>16.988959999999999</c:v>
                  </c:pt>
                  <c:pt idx="3">
                    <c:v>17.852360000000001</c:v>
                  </c:pt>
                  <c:pt idx="4">
                    <c:v>17.06006</c:v>
                  </c:pt>
                  <c:pt idx="5">
                    <c:v>18.720089999999999</c:v>
                  </c:pt>
                </c:numCache>
              </c:numRef>
            </c:minus>
            <c:spPr>
              <a:noFill/>
              <a:ln w="9525" cap="flat" cmpd="sng" algn="ctr">
                <a:solidFill>
                  <a:schemeClr val="tx1">
                    <a:lumMod val="65000"/>
                    <a:lumOff val="35000"/>
                  </a:schemeClr>
                </a:solidFill>
                <a:round/>
              </a:ln>
              <a:effectLst/>
            </c:spPr>
          </c:errBars>
          <c:xVal>
            <c:numRef>
              <c:f>Sheet1!$L$8:$L$13</c:f>
              <c:numCache>
                <c:formatCode>General</c:formatCode>
                <c:ptCount val="6"/>
                <c:pt idx="0">
                  <c:v>0</c:v>
                </c:pt>
                <c:pt idx="1">
                  <c:v>4</c:v>
                </c:pt>
                <c:pt idx="2">
                  <c:v>8</c:v>
                </c:pt>
                <c:pt idx="3">
                  <c:v>12</c:v>
                </c:pt>
                <c:pt idx="4">
                  <c:v>16</c:v>
                </c:pt>
                <c:pt idx="5">
                  <c:v>20</c:v>
                </c:pt>
              </c:numCache>
            </c:numRef>
          </c:xVal>
          <c:yVal>
            <c:numRef>
              <c:f>Sheet1!$O$8:$O$13</c:f>
              <c:numCache>
                <c:formatCode>General</c:formatCode>
                <c:ptCount val="6"/>
                <c:pt idx="0">
                  <c:v>100</c:v>
                </c:pt>
                <c:pt idx="1">
                  <c:v>127.00839999999999</c:v>
                </c:pt>
                <c:pt idx="2">
                  <c:v>125.9419</c:v>
                </c:pt>
                <c:pt idx="3">
                  <c:v>154.2749</c:v>
                </c:pt>
                <c:pt idx="4">
                  <c:v>171.78739999999999</c:v>
                </c:pt>
                <c:pt idx="5">
                  <c:v>184.0874</c:v>
                </c:pt>
              </c:numCache>
            </c:numRef>
          </c:yVal>
          <c:smooth val="0"/>
          <c:extLst>
            <c:ext xmlns:c16="http://schemas.microsoft.com/office/drawing/2014/chart" uri="{C3380CC4-5D6E-409C-BE32-E72D297353CC}">
              <c16:uniqueId val="{00000002-213F-254D-8BEC-BA3132178A63}"/>
            </c:ext>
          </c:extLst>
        </c:ser>
        <c:dLbls>
          <c:showLegendKey val="0"/>
          <c:showVal val="0"/>
          <c:showCatName val="0"/>
          <c:showSerName val="0"/>
          <c:showPercent val="0"/>
          <c:showBubbleSize val="0"/>
        </c:dLbls>
        <c:axId val="1869877360"/>
        <c:axId val="1870481184"/>
      </c:scatterChart>
      <c:valAx>
        <c:axId val="1869877360"/>
        <c:scaling>
          <c:orientation val="minMax"/>
          <c:max val="20"/>
          <c:min val="0"/>
        </c:scaling>
        <c:delete val="0"/>
        <c:axPos val="b"/>
        <c:minorGridlines>
          <c:spPr>
            <a:ln w="9525" cap="flat" cmpd="sng" algn="ctr">
              <a:solidFill>
                <a:schemeClr val="tx1">
                  <a:lumMod val="5000"/>
                  <a:lumOff val="95000"/>
                </a:schemeClr>
              </a:solidFill>
              <a:round/>
            </a:ln>
            <a:effectLst/>
          </c:spPr>
        </c:minorGridlines>
        <c:title>
          <c:tx>
            <c:rich>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r>
                  <a:rPr lang="en-US" sz="2000"/>
                  <a:t>Hours</a:t>
                </a:r>
              </a:p>
            </c:rich>
          </c:tx>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70481184"/>
        <c:crosses val="autoZero"/>
        <c:crossBetween val="midCat"/>
      </c:valAx>
      <c:valAx>
        <c:axId val="1870481184"/>
        <c:scaling>
          <c:orientation val="minMax"/>
        </c:scaling>
        <c:delete val="0"/>
        <c:axPos val="l"/>
        <c:minorGridlines>
          <c:spPr>
            <a:ln w="9525" cap="flat" cmpd="sng" algn="ctr">
              <a:solidFill>
                <a:schemeClr val="tx1">
                  <a:lumMod val="5000"/>
                  <a:lumOff val="95000"/>
                </a:schemeClr>
              </a:solidFill>
              <a:round/>
            </a:ln>
            <a:effectLst/>
          </c:spPr>
        </c:minorGridlines>
        <c:title>
          <c:tx>
            <c:rich>
              <a:bodyPr rot="-54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r>
                  <a:rPr lang="en-US" sz="2000"/>
                  <a:t>%</a:t>
                </a:r>
                <a:r>
                  <a:rPr lang="en-US" sz="2000" baseline="0"/>
                  <a:t> Nalm-6 B Cells Alive from Assay Start</a:t>
                </a:r>
                <a:endParaRPr lang="en-US" sz="2000"/>
              </a:p>
            </c:rich>
          </c:tx>
          <c:overlay val="0"/>
          <c:spPr>
            <a:noFill/>
            <a:ln>
              <a:noFill/>
            </a:ln>
            <a:effectLst/>
          </c:spPr>
          <c:txPr>
            <a:bodyPr rot="-54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69877360"/>
        <c:crosses val="autoZero"/>
        <c:crossBetween val="midCat"/>
      </c:valAx>
      <c:spPr>
        <a:noFill/>
        <a:ln>
          <a:noFill/>
        </a:ln>
        <a:effectLst/>
      </c:spPr>
    </c:plotArea>
    <c:legend>
      <c:legendPos val="b"/>
      <c:layout>
        <c:manualLayout>
          <c:xMode val="edge"/>
          <c:yMode val="edge"/>
          <c:x val="9.1066847435506804E-2"/>
          <c:y val="0.93667956131631558"/>
          <c:w val="0.82363745713953984"/>
          <c:h val="6.3320438683684449E-2"/>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5336912318807292E-2"/>
          <c:y val="3.3641353809201767E-2"/>
          <c:w val="0.88692907225775297"/>
          <c:h val="0.77717105377767703"/>
        </c:manualLayout>
      </c:layout>
      <c:scatterChart>
        <c:scatterStyle val="lineMarker"/>
        <c:varyColors val="0"/>
        <c:ser>
          <c:idx val="0"/>
          <c:order val="0"/>
          <c:tx>
            <c:strRef>
              <c:f>Sheet1!$C$48</c:f>
              <c:strCache>
                <c:ptCount val="1"/>
                <c:pt idx="0">
                  <c:v>Nalm6 (1) 50K / well</c:v>
                </c:pt>
              </c:strCache>
            </c:strRef>
          </c:tx>
          <c:spPr>
            <a:ln w="12700" cap="rnd">
              <a:solidFill>
                <a:schemeClr val="tx1"/>
              </a:solidFill>
              <a:round/>
            </a:ln>
            <a:effectLst/>
          </c:spPr>
          <c:marker>
            <c:symbol val="circle"/>
            <c:size val="5"/>
            <c:spPr>
              <a:solidFill>
                <a:schemeClr val="tx1"/>
              </a:solidFill>
              <a:ln w="9525">
                <a:solidFill>
                  <a:schemeClr val="tx1"/>
                </a:solidFill>
              </a:ln>
              <a:effectLst/>
            </c:spPr>
          </c:marker>
          <c:errBars>
            <c:errDir val="y"/>
            <c:errBarType val="both"/>
            <c:errValType val="cust"/>
            <c:noEndCap val="0"/>
            <c:plus>
              <c:numRef>
                <c:f>Sheet1!$R$49:$R$63</c:f>
                <c:numCache>
                  <c:formatCode>General</c:formatCode>
                  <c:ptCount val="15"/>
                  <c:pt idx="0">
                    <c:v>21.489177433592811</c:v>
                  </c:pt>
                  <c:pt idx="1">
                    <c:v>21.749535350292916</c:v>
                  </c:pt>
                  <c:pt idx="2">
                    <c:v>23.226437685579008</c:v>
                  </c:pt>
                  <c:pt idx="3">
                    <c:v>24.820094695449804</c:v>
                  </c:pt>
                  <c:pt idx="4">
                    <c:v>26.232231763100877</c:v>
                  </c:pt>
                  <c:pt idx="5">
                    <c:v>26.83078404622422</c:v>
                  </c:pt>
                  <c:pt idx="6">
                    <c:v>26.9979488002568</c:v>
                  </c:pt>
                  <c:pt idx="7">
                    <c:v>26.98992376213787</c:v>
                  </c:pt>
                  <c:pt idx="8">
                    <c:v>27.325164914533346</c:v>
                  </c:pt>
                  <c:pt idx="9">
                    <c:v>27.84923200385202</c:v>
                  </c:pt>
                  <c:pt idx="10">
                    <c:v>27.984514886445709</c:v>
                  </c:pt>
                  <c:pt idx="11">
                    <c:v>27.632247813177113</c:v>
                  </c:pt>
                  <c:pt idx="12">
                    <c:v>27.781166840542493</c:v>
                  </c:pt>
                  <c:pt idx="13">
                    <c:v>27.843120134820641</c:v>
                  </c:pt>
                  <c:pt idx="14">
                    <c:v>27.943131369874006</c:v>
                  </c:pt>
                </c:numCache>
              </c:numRef>
            </c:plus>
            <c:minus>
              <c:numRef>
                <c:f>Sheet1!$R$49:$R$63</c:f>
                <c:numCache>
                  <c:formatCode>General</c:formatCode>
                  <c:ptCount val="15"/>
                  <c:pt idx="0">
                    <c:v>21.489177433592811</c:v>
                  </c:pt>
                  <c:pt idx="1">
                    <c:v>21.749535350292916</c:v>
                  </c:pt>
                  <c:pt idx="2">
                    <c:v>23.226437685579008</c:v>
                  </c:pt>
                  <c:pt idx="3">
                    <c:v>24.820094695449804</c:v>
                  </c:pt>
                  <c:pt idx="4">
                    <c:v>26.232231763100877</c:v>
                  </c:pt>
                  <c:pt idx="5">
                    <c:v>26.83078404622422</c:v>
                  </c:pt>
                  <c:pt idx="6">
                    <c:v>26.9979488002568</c:v>
                  </c:pt>
                  <c:pt idx="7">
                    <c:v>26.98992376213787</c:v>
                  </c:pt>
                  <c:pt idx="8">
                    <c:v>27.325164914533346</c:v>
                  </c:pt>
                  <c:pt idx="9">
                    <c:v>27.84923200385202</c:v>
                  </c:pt>
                  <c:pt idx="10">
                    <c:v>27.984514886445709</c:v>
                  </c:pt>
                  <c:pt idx="11">
                    <c:v>27.632247813177113</c:v>
                  </c:pt>
                  <c:pt idx="12">
                    <c:v>27.781166840542493</c:v>
                  </c:pt>
                  <c:pt idx="13">
                    <c:v>27.843120134820641</c:v>
                  </c:pt>
                  <c:pt idx="14">
                    <c:v>27.943131369874006</c:v>
                  </c:pt>
                </c:numCache>
              </c:numRef>
            </c:minus>
            <c:spPr>
              <a:noFill/>
              <a:ln w="9525" cap="flat" cmpd="sng" algn="ctr">
                <a:solidFill>
                  <a:schemeClr val="tx1"/>
                </a:solidFill>
                <a:round/>
              </a:ln>
              <a:effectLst/>
            </c:spPr>
          </c:errBars>
          <c:xVal>
            <c:numRef>
              <c:f>Sheet1!$B$49:$B$63</c:f>
              <c:numCache>
                <c:formatCode>General</c:formatCode>
                <c:ptCount val="15"/>
                <c:pt idx="0">
                  <c:v>0</c:v>
                </c:pt>
                <c:pt idx="1">
                  <c:v>4</c:v>
                </c:pt>
                <c:pt idx="2">
                  <c:v>8</c:v>
                </c:pt>
                <c:pt idx="3">
                  <c:v>12</c:v>
                </c:pt>
                <c:pt idx="4">
                  <c:v>16</c:v>
                </c:pt>
                <c:pt idx="5">
                  <c:v>20</c:v>
                </c:pt>
                <c:pt idx="6">
                  <c:v>24</c:v>
                </c:pt>
                <c:pt idx="7">
                  <c:v>28</c:v>
                </c:pt>
                <c:pt idx="8">
                  <c:v>32</c:v>
                </c:pt>
                <c:pt idx="9">
                  <c:v>36</c:v>
                </c:pt>
                <c:pt idx="10">
                  <c:v>40</c:v>
                </c:pt>
                <c:pt idx="11">
                  <c:v>44</c:v>
                </c:pt>
                <c:pt idx="12">
                  <c:v>48</c:v>
                </c:pt>
                <c:pt idx="13">
                  <c:v>52</c:v>
                </c:pt>
                <c:pt idx="14">
                  <c:v>56</c:v>
                </c:pt>
              </c:numCache>
            </c:numRef>
          </c:xVal>
          <c:yVal>
            <c:numRef>
              <c:f>Sheet1!$C$49:$C$63</c:f>
              <c:numCache>
                <c:formatCode>General</c:formatCode>
                <c:ptCount val="15"/>
                <c:pt idx="0">
                  <c:v>100</c:v>
                </c:pt>
                <c:pt idx="1">
                  <c:v>104.20511997431989</c:v>
                </c:pt>
                <c:pt idx="2">
                  <c:v>112.59128480860284</c:v>
                </c:pt>
                <c:pt idx="3">
                  <c:v>123.9467137468903</c:v>
                </c:pt>
                <c:pt idx="4">
                  <c:v>133.60892384238826</c:v>
                </c:pt>
                <c:pt idx="5">
                  <c:v>141.47346119894073</c:v>
                </c:pt>
                <c:pt idx="6">
                  <c:v>146.83418666238666</c:v>
                </c:pt>
                <c:pt idx="7">
                  <c:v>150.82256640719044</c:v>
                </c:pt>
                <c:pt idx="8">
                  <c:v>157.53149827461681</c:v>
                </c:pt>
                <c:pt idx="9">
                  <c:v>166.10223898563518</c:v>
                </c:pt>
                <c:pt idx="10">
                  <c:v>175.95698579568253</c:v>
                </c:pt>
                <c:pt idx="11">
                  <c:v>183.05111949281758</c:v>
                </c:pt>
                <c:pt idx="12">
                  <c:v>191.50154883235697</c:v>
                </c:pt>
                <c:pt idx="13">
                  <c:v>199.78338817109383</c:v>
                </c:pt>
                <c:pt idx="14">
                  <c:v>210.59305031698901</c:v>
                </c:pt>
              </c:numCache>
            </c:numRef>
          </c:yVal>
          <c:smooth val="0"/>
          <c:extLst>
            <c:ext xmlns:c16="http://schemas.microsoft.com/office/drawing/2014/chart" uri="{C3380CC4-5D6E-409C-BE32-E72D297353CC}">
              <c16:uniqueId val="{00000000-3BDA-6840-A8BB-65886D847B91}"/>
            </c:ext>
          </c:extLst>
        </c:ser>
        <c:ser>
          <c:idx val="1"/>
          <c:order val="1"/>
          <c:tx>
            <c:strRef>
              <c:f>Sheet1!$D$48</c:f>
              <c:strCache>
                <c:ptCount val="1"/>
                <c:pt idx="0">
                  <c:v>Blina 1 mg/ml,Nalm6 (1) 50K / well</c:v>
                </c:pt>
              </c:strCache>
            </c:strRef>
          </c:tx>
          <c:spPr>
            <a:ln w="12700" cap="rnd">
              <a:solidFill>
                <a:schemeClr val="bg1">
                  <a:lumMod val="65000"/>
                </a:schemeClr>
              </a:solidFill>
              <a:round/>
            </a:ln>
            <a:effectLst/>
          </c:spPr>
          <c:marker>
            <c:symbol val="circle"/>
            <c:size val="5"/>
            <c:spPr>
              <a:solidFill>
                <a:schemeClr val="bg2">
                  <a:lumMod val="75000"/>
                </a:schemeClr>
              </a:solidFill>
              <a:ln w="9525">
                <a:noFill/>
              </a:ln>
              <a:effectLst/>
            </c:spPr>
          </c:marker>
          <c:errBars>
            <c:errDir val="y"/>
            <c:errBarType val="both"/>
            <c:errValType val="cust"/>
            <c:noEndCap val="0"/>
            <c:plus>
              <c:numRef>
                <c:f>Sheet1!$S$49:$S$63</c:f>
                <c:numCache>
                  <c:formatCode>General</c:formatCode>
                  <c:ptCount val="15"/>
                  <c:pt idx="0">
                    <c:v>14.639645736346088</c:v>
                  </c:pt>
                  <c:pt idx="1">
                    <c:v>14.333398433064609</c:v>
                  </c:pt>
                  <c:pt idx="2">
                    <c:v>15.493166799137047</c:v>
                  </c:pt>
                  <c:pt idx="3">
                    <c:v>16.769605995231068</c:v>
                  </c:pt>
                  <c:pt idx="4">
                    <c:v>17.565827182922678</c:v>
                  </c:pt>
                  <c:pt idx="5">
                    <c:v>18.103217894856364</c:v>
                  </c:pt>
                  <c:pt idx="6">
                    <c:v>18.058217327126151</c:v>
                  </c:pt>
                  <c:pt idx="7">
                    <c:v>18.226674236402857</c:v>
                  </c:pt>
                  <c:pt idx="8">
                    <c:v>17.727580333825365</c:v>
                  </c:pt>
                  <c:pt idx="9">
                    <c:v>16.999804700806177</c:v>
                  </c:pt>
                  <c:pt idx="10">
                    <c:v>16.567802884069494</c:v>
                  </c:pt>
                  <c:pt idx="11">
                    <c:v>16.043410923129329</c:v>
                  </c:pt>
                  <c:pt idx="12">
                    <c:v>15.481385261723629</c:v>
                  </c:pt>
                  <c:pt idx="13">
                    <c:v>14.876666288179859</c:v>
                  </c:pt>
                  <c:pt idx="14">
                    <c:v>14.149608266151924</c:v>
                  </c:pt>
                </c:numCache>
              </c:numRef>
            </c:plus>
            <c:minus>
              <c:numRef>
                <c:f>Sheet1!$S$49:$S$63</c:f>
                <c:numCache>
                  <c:formatCode>General</c:formatCode>
                  <c:ptCount val="15"/>
                  <c:pt idx="0">
                    <c:v>14.639645736346088</c:v>
                  </c:pt>
                  <c:pt idx="1">
                    <c:v>14.333398433064609</c:v>
                  </c:pt>
                  <c:pt idx="2">
                    <c:v>15.493166799137047</c:v>
                  </c:pt>
                  <c:pt idx="3">
                    <c:v>16.769605995231068</c:v>
                  </c:pt>
                  <c:pt idx="4">
                    <c:v>17.565827182922678</c:v>
                  </c:pt>
                  <c:pt idx="5">
                    <c:v>18.103217894856364</c:v>
                  </c:pt>
                  <c:pt idx="6">
                    <c:v>18.058217327126151</c:v>
                  </c:pt>
                  <c:pt idx="7">
                    <c:v>18.226674236402857</c:v>
                  </c:pt>
                  <c:pt idx="8">
                    <c:v>17.727580333825365</c:v>
                  </c:pt>
                  <c:pt idx="9">
                    <c:v>16.999804700806177</c:v>
                  </c:pt>
                  <c:pt idx="10">
                    <c:v>16.567802884069494</c:v>
                  </c:pt>
                  <c:pt idx="11">
                    <c:v>16.043410923129329</c:v>
                  </c:pt>
                  <c:pt idx="12">
                    <c:v>15.481385261723629</c:v>
                  </c:pt>
                  <c:pt idx="13">
                    <c:v>14.876666288179859</c:v>
                  </c:pt>
                  <c:pt idx="14">
                    <c:v>14.149608266151924</c:v>
                  </c:pt>
                </c:numCache>
              </c:numRef>
            </c:minus>
            <c:spPr>
              <a:noFill/>
              <a:ln w="9525" cap="flat" cmpd="sng" algn="ctr">
                <a:solidFill>
                  <a:schemeClr val="tx1">
                    <a:lumMod val="65000"/>
                    <a:lumOff val="35000"/>
                  </a:schemeClr>
                </a:solidFill>
                <a:round/>
              </a:ln>
              <a:effectLst/>
            </c:spPr>
          </c:errBars>
          <c:xVal>
            <c:numRef>
              <c:f>Sheet1!$B$49:$B$63</c:f>
              <c:numCache>
                <c:formatCode>General</c:formatCode>
                <c:ptCount val="15"/>
                <c:pt idx="0">
                  <c:v>0</c:v>
                </c:pt>
                <c:pt idx="1">
                  <c:v>4</c:v>
                </c:pt>
                <c:pt idx="2">
                  <c:v>8</c:v>
                </c:pt>
                <c:pt idx="3">
                  <c:v>12</c:v>
                </c:pt>
                <c:pt idx="4">
                  <c:v>16</c:v>
                </c:pt>
                <c:pt idx="5">
                  <c:v>20</c:v>
                </c:pt>
                <c:pt idx="6">
                  <c:v>24</c:v>
                </c:pt>
                <c:pt idx="7">
                  <c:v>28</c:v>
                </c:pt>
                <c:pt idx="8">
                  <c:v>32</c:v>
                </c:pt>
                <c:pt idx="9">
                  <c:v>36</c:v>
                </c:pt>
                <c:pt idx="10">
                  <c:v>40</c:v>
                </c:pt>
                <c:pt idx="11">
                  <c:v>44</c:v>
                </c:pt>
                <c:pt idx="12">
                  <c:v>48</c:v>
                </c:pt>
                <c:pt idx="13">
                  <c:v>52</c:v>
                </c:pt>
                <c:pt idx="14">
                  <c:v>56</c:v>
                </c:pt>
              </c:numCache>
            </c:numRef>
          </c:xVal>
          <c:yVal>
            <c:numRef>
              <c:f>Sheet1!$D$49:$D$63</c:f>
              <c:numCache>
                <c:formatCode>General</c:formatCode>
                <c:ptCount val="15"/>
                <c:pt idx="0">
                  <c:v>100</c:v>
                </c:pt>
                <c:pt idx="1">
                  <c:v>102.37311229703644</c:v>
                </c:pt>
                <c:pt idx="2">
                  <c:v>112.55256046326787</c:v>
                </c:pt>
                <c:pt idx="3">
                  <c:v>121.82927216986489</c:v>
                </c:pt>
                <c:pt idx="4">
                  <c:v>132.50823208811173</c:v>
                </c:pt>
                <c:pt idx="5">
                  <c:v>139.87737027364597</c:v>
                </c:pt>
                <c:pt idx="6">
                  <c:v>145.44684909730898</c:v>
                </c:pt>
                <c:pt idx="7">
                  <c:v>150.58476212104009</c:v>
                </c:pt>
                <c:pt idx="8">
                  <c:v>156.98312705802203</c:v>
                </c:pt>
                <c:pt idx="9">
                  <c:v>165.731804246622</c:v>
                </c:pt>
                <c:pt idx="10">
                  <c:v>173.7935732939707</c:v>
                </c:pt>
                <c:pt idx="11">
                  <c:v>181.22520722152834</c:v>
                </c:pt>
                <c:pt idx="12">
                  <c:v>187.05575110707392</c:v>
                </c:pt>
                <c:pt idx="13">
                  <c:v>193.96507323719769</c:v>
                </c:pt>
                <c:pt idx="14">
                  <c:v>200.32928352446916</c:v>
                </c:pt>
              </c:numCache>
            </c:numRef>
          </c:yVal>
          <c:smooth val="0"/>
          <c:extLst>
            <c:ext xmlns:c16="http://schemas.microsoft.com/office/drawing/2014/chart" uri="{C3380CC4-5D6E-409C-BE32-E72D297353CC}">
              <c16:uniqueId val="{00000001-3BDA-6840-A8BB-65886D847B91}"/>
            </c:ext>
          </c:extLst>
        </c:ser>
        <c:ser>
          <c:idx val="2"/>
          <c:order val="2"/>
          <c:tx>
            <c:strRef>
              <c:f>Sheet1!$E$48</c:f>
              <c:strCache>
                <c:ptCount val="1"/>
                <c:pt idx="0">
                  <c:v>Nalm6 (1) 50K / well,PBMC (1) 50K / well</c:v>
                </c:pt>
              </c:strCache>
            </c:strRef>
          </c:tx>
          <c:spPr>
            <a:ln w="12700" cap="rnd">
              <a:solidFill>
                <a:schemeClr val="accent3"/>
              </a:solidFill>
              <a:round/>
            </a:ln>
            <a:effectLst/>
          </c:spPr>
          <c:marker>
            <c:symbol val="circle"/>
            <c:size val="5"/>
            <c:spPr>
              <a:solidFill>
                <a:schemeClr val="accent3"/>
              </a:solidFill>
              <a:ln w="9525">
                <a:solidFill>
                  <a:schemeClr val="accent3"/>
                </a:solidFill>
              </a:ln>
              <a:effectLst/>
            </c:spPr>
          </c:marker>
          <c:errBars>
            <c:errDir val="y"/>
            <c:errBarType val="both"/>
            <c:errValType val="cust"/>
            <c:noEndCap val="0"/>
            <c:plus>
              <c:numRef>
                <c:f>Sheet1!$T$49:$T$63</c:f>
                <c:numCache>
                  <c:formatCode>General</c:formatCode>
                  <c:ptCount val="15"/>
                  <c:pt idx="0">
                    <c:v>11.929778610777099</c:v>
                  </c:pt>
                  <c:pt idx="1">
                    <c:v>12.088605011488701</c:v>
                  </c:pt>
                  <c:pt idx="2">
                    <c:v>12.873952538314095</c:v>
                  </c:pt>
                  <c:pt idx="3">
                    <c:v>13.068537626983733</c:v>
                  </c:pt>
                  <c:pt idx="4">
                    <c:v>12.668584568234039</c:v>
                  </c:pt>
                  <c:pt idx="5">
                    <c:v>11.815793009495399</c:v>
                  </c:pt>
                  <c:pt idx="6">
                    <c:v>11.274038257118997</c:v>
                  </c:pt>
                  <c:pt idx="7">
                    <c:v>10.241909012209828</c:v>
                  </c:pt>
                  <c:pt idx="8">
                    <c:v>9.5787788131687215</c:v>
                  </c:pt>
                  <c:pt idx="9">
                    <c:v>8.5925533489010455</c:v>
                  </c:pt>
                  <c:pt idx="10">
                    <c:v>7.2570730769819498</c:v>
                  </c:pt>
                  <c:pt idx="11">
                    <c:v>6.4829191675071307</c:v>
                  </c:pt>
                  <c:pt idx="12">
                    <c:v>5.4338783167139759</c:v>
                  </c:pt>
                  <c:pt idx="13">
                    <c:v>4.7932535558847489</c:v>
                  </c:pt>
                  <c:pt idx="14">
                    <c:v>4.2921905746731541</c:v>
                  </c:pt>
                </c:numCache>
              </c:numRef>
            </c:plus>
            <c:minus>
              <c:numRef>
                <c:f>Sheet1!$T$49:$T$63</c:f>
                <c:numCache>
                  <c:formatCode>General</c:formatCode>
                  <c:ptCount val="15"/>
                  <c:pt idx="0">
                    <c:v>11.929778610777099</c:v>
                  </c:pt>
                  <c:pt idx="1">
                    <c:v>12.088605011488701</c:v>
                  </c:pt>
                  <c:pt idx="2">
                    <c:v>12.873952538314095</c:v>
                  </c:pt>
                  <c:pt idx="3">
                    <c:v>13.068537626983733</c:v>
                  </c:pt>
                  <c:pt idx="4">
                    <c:v>12.668584568234039</c:v>
                  </c:pt>
                  <c:pt idx="5">
                    <c:v>11.815793009495399</c:v>
                  </c:pt>
                  <c:pt idx="6">
                    <c:v>11.274038257118997</c:v>
                  </c:pt>
                  <c:pt idx="7">
                    <c:v>10.241909012209828</c:v>
                  </c:pt>
                  <c:pt idx="8">
                    <c:v>9.5787788131687215</c:v>
                  </c:pt>
                  <c:pt idx="9">
                    <c:v>8.5925533489010455</c:v>
                  </c:pt>
                  <c:pt idx="10">
                    <c:v>7.2570730769819498</c:v>
                  </c:pt>
                  <c:pt idx="11">
                    <c:v>6.4829191675071307</c:v>
                  </c:pt>
                  <c:pt idx="12">
                    <c:v>5.4338783167139759</c:v>
                  </c:pt>
                  <c:pt idx="13">
                    <c:v>4.7932535558847489</c:v>
                  </c:pt>
                  <c:pt idx="14">
                    <c:v>4.2921905746731541</c:v>
                  </c:pt>
                </c:numCache>
              </c:numRef>
            </c:minus>
            <c:spPr>
              <a:noFill/>
              <a:ln w="9525" cap="flat" cmpd="sng" algn="ctr">
                <a:solidFill>
                  <a:schemeClr val="tx1">
                    <a:lumMod val="65000"/>
                    <a:lumOff val="35000"/>
                  </a:schemeClr>
                </a:solidFill>
                <a:round/>
              </a:ln>
              <a:effectLst/>
            </c:spPr>
          </c:errBars>
          <c:xVal>
            <c:numRef>
              <c:f>Sheet1!$B$49:$B$63</c:f>
              <c:numCache>
                <c:formatCode>General</c:formatCode>
                <c:ptCount val="15"/>
                <c:pt idx="0">
                  <c:v>0</c:v>
                </c:pt>
                <c:pt idx="1">
                  <c:v>4</c:v>
                </c:pt>
                <c:pt idx="2">
                  <c:v>8</c:v>
                </c:pt>
                <c:pt idx="3">
                  <c:v>12</c:v>
                </c:pt>
                <c:pt idx="4">
                  <c:v>16</c:v>
                </c:pt>
                <c:pt idx="5">
                  <c:v>20</c:v>
                </c:pt>
                <c:pt idx="6">
                  <c:v>24</c:v>
                </c:pt>
                <c:pt idx="7">
                  <c:v>28</c:v>
                </c:pt>
                <c:pt idx="8">
                  <c:v>32</c:v>
                </c:pt>
                <c:pt idx="9">
                  <c:v>36</c:v>
                </c:pt>
                <c:pt idx="10">
                  <c:v>40</c:v>
                </c:pt>
                <c:pt idx="11">
                  <c:v>44</c:v>
                </c:pt>
                <c:pt idx="12">
                  <c:v>48</c:v>
                </c:pt>
                <c:pt idx="13">
                  <c:v>52</c:v>
                </c:pt>
                <c:pt idx="14">
                  <c:v>56</c:v>
                </c:pt>
              </c:numCache>
            </c:numRef>
          </c:xVal>
          <c:yVal>
            <c:numRef>
              <c:f>Sheet1!$E$49:$E$63</c:f>
              <c:numCache>
                <c:formatCode>General</c:formatCode>
                <c:ptCount val="15"/>
                <c:pt idx="0">
                  <c:v>100</c:v>
                </c:pt>
                <c:pt idx="1">
                  <c:v>105.71348149307191</c:v>
                </c:pt>
                <c:pt idx="2">
                  <c:v>114.18016936267048</c:v>
                </c:pt>
                <c:pt idx="3">
                  <c:v>123.5131444004701</c:v>
                </c:pt>
                <c:pt idx="4">
                  <c:v>128.95560820383389</c:v>
                </c:pt>
                <c:pt idx="5">
                  <c:v>132.50060802525303</c:v>
                </c:pt>
                <c:pt idx="6">
                  <c:v>133.2713119229075</c:v>
                </c:pt>
                <c:pt idx="7">
                  <c:v>134.56279157574633</c:v>
                </c:pt>
                <c:pt idx="8">
                  <c:v>136.68875399893531</c:v>
                </c:pt>
                <c:pt idx="9">
                  <c:v>139.52164144708308</c:v>
                </c:pt>
                <c:pt idx="10">
                  <c:v>142.5511379001274</c:v>
                </c:pt>
                <c:pt idx="11">
                  <c:v>145.36803811085278</c:v>
                </c:pt>
                <c:pt idx="12">
                  <c:v>147.13785930890913</c:v>
                </c:pt>
                <c:pt idx="13">
                  <c:v>151.1506559019268</c:v>
                </c:pt>
                <c:pt idx="14">
                  <c:v>154.3555017356357</c:v>
                </c:pt>
              </c:numCache>
            </c:numRef>
          </c:yVal>
          <c:smooth val="0"/>
          <c:extLst>
            <c:ext xmlns:c16="http://schemas.microsoft.com/office/drawing/2014/chart" uri="{C3380CC4-5D6E-409C-BE32-E72D297353CC}">
              <c16:uniqueId val="{00000002-3BDA-6840-A8BB-65886D847B91}"/>
            </c:ext>
          </c:extLst>
        </c:ser>
        <c:ser>
          <c:idx val="3"/>
          <c:order val="3"/>
          <c:tx>
            <c:strRef>
              <c:f>Sheet1!$F$48</c:f>
              <c:strCache>
                <c:ptCount val="1"/>
                <c:pt idx="0">
                  <c:v>Blina 1 mg/ml,Nalm6 (1) 50K / well,PBMC (1) 50K / well</c:v>
                </c:pt>
              </c:strCache>
            </c:strRef>
          </c:tx>
          <c:spPr>
            <a:ln w="12700" cap="rnd">
              <a:solidFill>
                <a:srgbClr val="C00000"/>
              </a:solidFill>
              <a:round/>
            </a:ln>
            <a:effectLst/>
          </c:spPr>
          <c:marker>
            <c:symbol val="circle"/>
            <c:size val="5"/>
            <c:spPr>
              <a:solidFill>
                <a:srgbClr val="C00000"/>
              </a:solidFill>
              <a:ln w="9525">
                <a:noFill/>
              </a:ln>
              <a:effectLst/>
            </c:spPr>
          </c:marker>
          <c:errBars>
            <c:errDir val="y"/>
            <c:errBarType val="both"/>
            <c:errValType val="cust"/>
            <c:noEndCap val="0"/>
            <c:plus>
              <c:numRef>
                <c:f>Sheet1!$U$49:$U$63</c:f>
                <c:numCache>
                  <c:formatCode>General</c:formatCode>
                  <c:ptCount val="15"/>
                  <c:pt idx="0">
                    <c:v>10.249133466007576</c:v>
                  </c:pt>
                  <c:pt idx="1">
                    <c:v>9.7821495795082498</c:v>
                  </c:pt>
                  <c:pt idx="2">
                    <c:v>8.8743773512229573</c:v>
                  </c:pt>
                  <c:pt idx="3">
                    <c:v>5.7150147011619694</c:v>
                  </c:pt>
                  <c:pt idx="4">
                    <c:v>2.0341149130127754</c:v>
                  </c:pt>
                  <c:pt idx="5">
                    <c:v>1.5381919496693843</c:v>
                  </c:pt>
                  <c:pt idx="6">
                    <c:v>1.0638197342235347</c:v>
                  </c:pt>
                  <c:pt idx="7">
                    <c:v>0.67592681517622133</c:v>
                  </c:pt>
                  <c:pt idx="8">
                    <c:v>0.44412844578545291</c:v>
                  </c:pt>
                  <c:pt idx="9">
                    <c:v>0.39617887911664634</c:v>
                  </c:pt>
                  <c:pt idx="10">
                    <c:v>0.26841810361430313</c:v>
                  </c:pt>
                  <c:pt idx="11">
                    <c:v>0.23720562367593245</c:v>
                  </c:pt>
                  <c:pt idx="12">
                    <c:v>0.14855327726776657</c:v>
                  </c:pt>
                  <c:pt idx="13">
                    <c:v>0.15745121653720229</c:v>
                  </c:pt>
                  <c:pt idx="14">
                    <c:v>0.11663185465750785</c:v>
                  </c:pt>
                </c:numCache>
              </c:numRef>
            </c:plus>
            <c:minus>
              <c:numRef>
                <c:f>Sheet1!$U$49:$U$63</c:f>
                <c:numCache>
                  <c:formatCode>General</c:formatCode>
                  <c:ptCount val="15"/>
                  <c:pt idx="0">
                    <c:v>10.249133466007576</c:v>
                  </c:pt>
                  <c:pt idx="1">
                    <c:v>9.7821495795082498</c:v>
                  </c:pt>
                  <c:pt idx="2">
                    <c:v>8.8743773512229573</c:v>
                  </c:pt>
                  <c:pt idx="3">
                    <c:v>5.7150147011619694</c:v>
                  </c:pt>
                  <c:pt idx="4">
                    <c:v>2.0341149130127754</c:v>
                  </c:pt>
                  <c:pt idx="5">
                    <c:v>1.5381919496693843</c:v>
                  </c:pt>
                  <c:pt idx="6">
                    <c:v>1.0638197342235347</c:v>
                  </c:pt>
                  <c:pt idx="7">
                    <c:v>0.67592681517622133</c:v>
                  </c:pt>
                  <c:pt idx="8">
                    <c:v>0.44412844578545291</c:v>
                  </c:pt>
                  <c:pt idx="9">
                    <c:v>0.39617887911664634</c:v>
                  </c:pt>
                  <c:pt idx="10">
                    <c:v>0.26841810361430313</c:v>
                  </c:pt>
                  <c:pt idx="11">
                    <c:v>0.23720562367593245</c:v>
                  </c:pt>
                  <c:pt idx="12">
                    <c:v>0.14855327726776657</c:v>
                  </c:pt>
                  <c:pt idx="13">
                    <c:v>0.15745121653720229</c:v>
                  </c:pt>
                  <c:pt idx="14">
                    <c:v>0.11663185465750785</c:v>
                  </c:pt>
                </c:numCache>
              </c:numRef>
            </c:minus>
            <c:spPr>
              <a:noFill/>
              <a:ln w="9525" cap="flat" cmpd="sng" algn="ctr">
                <a:solidFill>
                  <a:schemeClr val="tx1">
                    <a:lumMod val="65000"/>
                    <a:lumOff val="35000"/>
                  </a:schemeClr>
                </a:solidFill>
                <a:round/>
              </a:ln>
              <a:effectLst/>
            </c:spPr>
          </c:errBars>
          <c:xVal>
            <c:numRef>
              <c:f>Sheet1!$B$49:$B$63</c:f>
              <c:numCache>
                <c:formatCode>General</c:formatCode>
                <c:ptCount val="15"/>
                <c:pt idx="0">
                  <c:v>0</c:v>
                </c:pt>
                <c:pt idx="1">
                  <c:v>4</c:v>
                </c:pt>
                <c:pt idx="2">
                  <c:v>8</c:v>
                </c:pt>
                <c:pt idx="3">
                  <c:v>12</c:v>
                </c:pt>
                <c:pt idx="4">
                  <c:v>16</c:v>
                </c:pt>
                <c:pt idx="5">
                  <c:v>20</c:v>
                </c:pt>
                <c:pt idx="6">
                  <c:v>24</c:v>
                </c:pt>
                <c:pt idx="7">
                  <c:v>28</c:v>
                </c:pt>
                <c:pt idx="8">
                  <c:v>32</c:v>
                </c:pt>
                <c:pt idx="9">
                  <c:v>36</c:v>
                </c:pt>
                <c:pt idx="10">
                  <c:v>40</c:v>
                </c:pt>
                <c:pt idx="11">
                  <c:v>44</c:v>
                </c:pt>
                <c:pt idx="12">
                  <c:v>48</c:v>
                </c:pt>
                <c:pt idx="13">
                  <c:v>52</c:v>
                </c:pt>
                <c:pt idx="14">
                  <c:v>56</c:v>
                </c:pt>
              </c:numCache>
            </c:numRef>
          </c:xVal>
          <c:yVal>
            <c:numRef>
              <c:f>Sheet1!$F$49:$F$63</c:f>
              <c:numCache>
                <c:formatCode>General</c:formatCode>
                <c:ptCount val="15"/>
                <c:pt idx="0">
                  <c:v>100</c:v>
                </c:pt>
                <c:pt idx="1">
                  <c:v>98.221737176606538</c:v>
                </c:pt>
                <c:pt idx="2">
                  <c:v>91.596584708223659</c:v>
                </c:pt>
                <c:pt idx="3">
                  <c:v>71.03421711497721</c:v>
                </c:pt>
                <c:pt idx="4">
                  <c:v>39.404249855556266</c:v>
                </c:pt>
                <c:pt idx="5">
                  <c:v>18.796944212621174</c:v>
                </c:pt>
                <c:pt idx="6">
                  <c:v>8.4804519483854399</c:v>
                </c:pt>
                <c:pt idx="7">
                  <c:v>4.5259035757848105</c:v>
                </c:pt>
                <c:pt idx="8">
                  <c:v>2.4908518970276692</c:v>
                </c:pt>
                <c:pt idx="9">
                  <c:v>1.7269050523207292</c:v>
                </c:pt>
                <c:pt idx="10">
                  <c:v>1.3288823265070295</c:v>
                </c:pt>
                <c:pt idx="11">
                  <c:v>1.0720934711433523</c:v>
                </c:pt>
                <c:pt idx="12">
                  <c:v>0.7703665660910316</c:v>
                </c:pt>
                <c:pt idx="13">
                  <c:v>0.67407074532965272</c:v>
                </c:pt>
                <c:pt idx="14">
                  <c:v>0.5456763176478141</c:v>
                </c:pt>
              </c:numCache>
            </c:numRef>
          </c:yVal>
          <c:smooth val="0"/>
          <c:extLst>
            <c:ext xmlns:c16="http://schemas.microsoft.com/office/drawing/2014/chart" uri="{C3380CC4-5D6E-409C-BE32-E72D297353CC}">
              <c16:uniqueId val="{00000003-3BDA-6840-A8BB-65886D847B91}"/>
            </c:ext>
          </c:extLst>
        </c:ser>
        <c:dLbls>
          <c:showLegendKey val="0"/>
          <c:showVal val="0"/>
          <c:showCatName val="0"/>
          <c:showSerName val="0"/>
          <c:showPercent val="0"/>
          <c:showBubbleSize val="0"/>
        </c:dLbls>
        <c:axId val="150711823"/>
        <c:axId val="150708943"/>
      </c:scatterChart>
      <c:valAx>
        <c:axId val="150711823"/>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Time (h)</a:t>
                </a:r>
              </a:p>
            </c:rich>
          </c:tx>
          <c:layout>
            <c:manualLayout>
              <c:xMode val="edge"/>
              <c:yMode val="edge"/>
              <c:x val="0.4336197079772649"/>
              <c:y val="0.86332551197527696"/>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0708943"/>
        <c:crosses val="autoZero"/>
        <c:crossBetween val="midCat"/>
      </c:valAx>
      <c:valAx>
        <c:axId val="150708943"/>
        <c:scaling>
          <c:orientation val="minMax"/>
          <c:max val="25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r>
                  <a:rPr lang="en-US" sz="2000"/>
                  <a:t>% cells alive</a:t>
                </a:r>
              </a:p>
            </c:rich>
          </c:tx>
          <c:overlay val="0"/>
          <c:spPr>
            <a:noFill/>
            <a:ln>
              <a:noFill/>
            </a:ln>
            <a:effectLst/>
          </c:spPr>
          <c:txPr>
            <a:bodyPr rot="-54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0711823"/>
        <c:crosses val="autoZero"/>
        <c:crossBetween val="midCat"/>
      </c:valAx>
      <c:spPr>
        <a:noFill/>
        <a:ln>
          <a:noFill/>
        </a:ln>
        <a:effectLst/>
      </c:spPr>
    </c:plotArea>
    <c:legend>
      <c:legendPos val="b"/>
      <c:layout>
        <c:manualLayout>
          <c:xMode val="edge"/>
          <c:yMode val="edge"/>
          <c:x val="2.98250380147078E-3"/>
          <c:y val="0.88647897374180595"/>
          <c:w val="0.9736692022382456"/>
          <c:h val="0.10385972706449412"/>
        </c:manualLayout>
      </c:layout>
      <c:overlay val="0"/>
      <c:spPr>
        <a:noFill/>
        <a:ln>
          <a:noFill/>
        </a:ln>
        <a:effectLst/>
      </c:spPr>
      <c:txPr>
        <a:bodyPr rot="0" spcFirstLastPara="1" vertOverflow="ellipsis" vert="horz" wrap="square" anchor="ctr" anchorCtr="1"/>
        <a:lstStyle/>
        <a:p>
          <a:pPr>
            <a:defRPr sz="15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647424297379399"/>
          <c:y val="4.0957119650723198E-2"/>
          <c:w val="0.80408121693446877"/>
          <c:h val="0.84204505686789155"/>
        </c:manualLayout>
      </c:layout>
      <c:barChart>
        <c:barDir val="col"/>
        <c:grouping val="clustered"/>
        <c:varyColors val="1"/>
        <c:ser>
          <c:idx val="0"/>
          <c:order val="0"/>
          <c:invertIfNegative val="0"/>
          <c:dPt>
            <c:idx val="0"/>
            <c:invertIfNegative val="0"/>
            <c:bubble3D val="0"/>
            <c:spPr>
              <a:solidFill>
                <a:srgbClr val="00B050"/>
              </a:solidFill>
              <a:ln>
                <a:noFill/>
              </a:ln>
              <a:effectLst/>
            </c:spPr>
            <c:extLst>
              <c:ext xmlns:c16="http://schemas.microsoft.com/office/drawing/2014/chart" uri="{C3380CC4-5D6E-409C-BE32-E72D297353CC}">
                <c16:uniqueId val="{00000001-00AA-BB4F-83D8-454FFB28925D}"/>
              </c:ext>
            </c:extLst>
          </c:dPt>
          <c:dPt>
            <c:idx val="1"/>
            <c:invertIfNegative val="0"/>
            <c:bubble3D val="0"/>
            <c:spPr>
              <a:solidFill>
                <a:srgbClr val="002060"/>
              </a:solidFill>
              <a:ln>
                <a:noFill/>
              </a:ln>
              <a:effectLst/>
            </c:spPr>
            <c:extLst>
              <c:ext xmlns:c16="http://schemas.microsoft.com/office/drawing/2014/chart" uri="{C3380CC4-5D6E-409C-BE32-E72D297353CC}">
                <c16:uniqueId val="{00000003-00AA-BB4F-83D8-454FFB28925D}"/>
              </c:ext>
            </c:extLst>
          </c:dPt>
          <c:cat>
            <c:strRef>
              <c:f>Sheet1!$J$24:$J$25</c:f>
              <c:strCache>
                <c:ptCount val="2"/>
                <c:pt idx="0">
                  <c:v>Scr</c:v>
                </c:pt>
                <c:pt idx="1">
                  <c:v>Prf</c:v>
                </c:pt>
              </c:strCache>
            </c:strRef>
          </c:cat>
          <c:val>
            <c:numRef>
              <c:f>Sheet1!$K$24:$K$25</c:f>
              <c:numCache>
                <c:formatCode>General</c:formatCode>
                <c:ptCount val="2"/>
                <c:pt idx="0">
                  <c:v>1.7203060635207781</c:v>
                </c:pt>
                <c:pt idx="1">
                  <c:v>0.36810935426584024</c:v>
                </c:pt>
              </c:numCache>
            </c:numRef>
          </c:val>
          <c:extLst>
            <c:ext xmlns:c16="http://schemas.microsoft.com/office/drawing/2014/chart" uri="{C3380CC4-5D6E-409C-BE32-E72D297353CC}">
              <c16:uniqueId val="{00000004-00AA-BB4F-83D8-454FFB28925D}"/>
            </c:ext>
          </c:extLst>
        </c:ser>
        <c:dLbls>
          <c:showLegendKey val="0"/>
          <c:showVal val="0"/>
          <c:showCatName val="0"/>
          <c:showSerName val="0"/>
          <c:showPercent val="0"/>
          <c:showBubbleSize val="0"/>
        </c:dLbls>
        <c:gapWidth val="219"/>
        <c:overlap val="-27"/>
        <c:axId val="1173415392"/>
        <c:axId val="1173416352"/>
      </c:barChart>
      <c:catAx>
        <c:axId val="117341539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1173416352"/>
        <c:crosses val="autoZero"/>
        <c:auto val="1"/>
        <c:lblAlgn val="ctr"/>
        <c:lblOffset val="100"/>
        <c:noMultiLvlLbl val="0"/>
      </c:catAx>
      <c:valAx>
        <c:axId val="117341635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r>
                  <a:rPr lang="en-US" sz="2000" b="0" i="0" u="none" strike="noStrike" kern="1200" baseline="0">
                    <a:solidFill>
                      <a:sysClr val="windowText" lastClr="000000">
                        <a:lumMod val="65000"/>
                        <a:lumOff val="35000"/>
                      </a:sysClr>
                    </a:solidFill>
                  </a:rPr>
                  <a:t>Prf1  (normolized by 18s)</a:t>
                </a:r>
              </a:p>
            </c:rich>
          </c:tx>
          <c:overlay val="0"/>
          <c:spPr>
            <a:noFill/>
            <a:ln>
              <a:noFill/>
            </a:ln>
            <a:effectLst/>
          </c:spPr>
          <c:txPr>
            <a:bodyPr rot="-54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7341539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7883C0-CDE5-534B-873D-1E507BFF7446}" type="datetimeFigureOut">
              <a:rPr lang="en-US" smtClean="0"/>
              <a:t>8/22/25</a:t>
            </a:fld>
            <a:endParaRPr lang="en-US"/>
          </a:p>
        </p:txBody>
      </p:sp>
      <p:sp>
        <p:nvSpPr>
          <p:cNvPr id="4" name="Slide Image Placeholder 3"/>
          <p:cNvSpPr>
            <a:spLocks noGrp="1" noRot="1" noChangeAspect="1"/>
          </p:cNvSpPr>
          <p:nvPr>
            <p:ph type="sldImg" idx="2"/>
          </p:nvPr>
        </p:nvSpPr>
        <p:spPr>
          <a:xfrm>
            <a:off x="1114425" y="1143000"/>
            <a:ext cx="462915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BBDCFE-8311-3647-A998-A909F4B3D108}" type="slidenum">
              <a:rPr lang="en-US" smtClean="0"/>
              <a:t>‹#›</a:t>
            </a:fld>
            <a:endParaRPr lang="en-US"/>
          </a:p>
        </p:txBody>
      </p:sp>
    </p:spTree>
    <p:extLst>
      <p:ext uri="{BB962C8B-B14F-4D97-AF65-F5344CB8AC3E}">
        <p14:creationId xmlns:p14="http://schemas.microsoft.com/office/powerpoint/2010/main" val="3554784272"/>
      </p:ext>
    </p:extLst>
  </p:cSld>
  <p:clrMap bg1="lt1" tx1="dk1" bg2="lt2" tx2="dk2" accent1="accent1" accent2="accent2" accent3="accent3" accent4="accent4" accent5="accent5" accent6="accent6" hlink="hlink" folHlink="folHlink"/>
  <p:notesStyle>
    <a:lvl1pPr marL="0" algn="l" defTabSz="2633472" rtl="0" eaLnBrk="1" latinLnBrk="0" hangingPunct="1">
      <a:defRPr sz="3456" kern="1200">
        <a:solidFill>
          <a:schemeClr val="tx1"/>
        </a:solidFill>
        <a:latin typeface="+mn-lt"/>
        <a:ea typeface="+mn-ea"/>
        <a:cs typeface="+mn-cs"/>
      </a:defRPr>
    </a:lvl1pPr>
    <a:lvl2pPr marL="1316736" algn="l" defTabSz="2633472" rtl="0" eaLnBrk="1" latinLnBrk="0" hangingPunct="1">
      <a:defRPr sz="3456" kern="1200">
        <a:solidFill>
          <a:schemeClr val="tx1"/>
        </a:solidFill>
        <a:latin typeface="+mn-lt"/>
        <a:ea typeface="+mn-ea"/>
        <a:cs typeface="+mn-cs"/>
      </a:defRPr>
    </a:lvl2pPr>
    <a:lvl3pPr marL="2633472" algn="l" defTabSz="2633472" rtl="0" eaLnBrk="1" latinLnBrk="0" hangingPunct="1">
      <a:defRPr sz="3456" kern="1200">
        <a:solidFill>
          <a:schemeClr val="tx1"/>
        </a:solidFill>
        <a:latin typeface="+mn-lt"/>
        <a:ea typeface="+mn-ea"/>
        <a:cs typeface="+mn-cs"/>
      </a:defRPr>
    </a:lvl3pPr>
    <a:lvl4pPr marL="3950208" algn="l" defTabSz="2633472" rtl="0" eaLnBrk="1" latinLnBrk="0" hangingPunct="1">
      <a:defRPr sz="3456" kern="1200">
        <a:solidFill>
          <a:schemeClr val="tx1"/>
        </a:solidFill>
        <a:latin typeface="+mn-lt"/>
        <a:ea typeface="+mn-ea"/>
        <a:cs typeface="+mn-cs"/>
      </a:defRPr>
    </a:lvl4pPr>
    <a:lvl5pPr marL="5266944" algn="l" defTabSz="2633472" rtl="0" eaLnBrk="1" latinLnBrk="0" hangingPunct="1">
      <a:defRPr sz="3456" kern="1200">
        <a:solidFill>
          <a:schemeClr val="tx1"/>
        </a:solidFill>
        <a:latin typeface="+mn-lt"/>
        <a:ea typeface="+mn-ea"/>
        <a:cs typeface="+mn-cs"/>
      </a:defRPr>
    </a:lvl5pPr>
    <a:lvl6pPr marL="6583680" algn="l" defTabSz="2633472" rtl="0" eaLnBrk="1" latinLnBrk="0" hangingPunct="1">
      <a:defRPr sz="3456" kern="1200">
        <a:solidFill>
          <a:schemeClr val="tx1"/>
        </a:solidFill>
        <a:latin typeface="+mn-lt"/>
        <a:ea typeface="+mn-ea"/>
        <a:cs typeface="+mn-cs"/>
      </a:defRPr>
    </a:lvl6pPr>
    <a:lvl7pPr marL="7900416" algn="l" defTabSz="2633472" rtl="0" eaLnBrk="1" latinLnBrk="0" hangingPunct="1">
      <a:defRPr sz="3456" kern="1200">
        <a:solidFill>
          <a:schemeClr val="tx1"/>
        </a:solidFill>
        <a:latin typeface="+mn-lt"/>
        <a:ea typeface="+mn-ea"/>
        <a:cs typeface="+mn-cs"/>
      </a:defRPr>
    </a:lvl7pPr>
    <a:lvl8pPr marL="9217152" algn="l" defTabSz="2633472" rtl="0" eaLnBrk="1" latinLnBrk="0" hangingPunct="1">
      <a:defRPr sz="3456" kern="1200">
        <a:solidFill>
          <a:schemeClr val="tx1"/>
        </a:solidFill>
        <a:latin typeface="+mn-lt"/>
        <a:ea typeface="+mn-ea"/>
        <a:cs typeface="+mn-cs"/>
      </a:defRPr>
    </a:lvl8pPr>
    <a:lvl9pPr marL="10533888" algn="l" defTabSz="2633472" rtl="0" eaLnBrk="1" latinLnBrk="0" hangingPunct="1">
      <a:defRPr sz="345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BBBDCFE-8311-3647-A998-A909F4B3D108}" type="slidenum">
              <a:rPr lang="en-US" smtClean="0"/>
              <a:t>1</a:t>
            </a:fld>
            <a:endParaRPr lang="en-US"/>
          </a:p>
        </p:txBody>
      </p:sp>
    </p:spTree>
    <p:extLst>
      <p:ext uri="{BB962C8B-B14F-4D97-AF65-F5344CB8AC3E}">
        <p14:creationId xmlns:p14="http://schemas.microsoft.com/office/powerpoint/2010/main" val="38321853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3591562"/>
            <a:ext cx="27980640" cy="7640320"/>
          </a:xfrm>
        </p:spPr>
        <p:txBody>
          <a:bodyPr anchor="b"/>
          <a:lstStyle>
            <a:lvl1pPr algn="ctr">
              <a:defRPr sz="19200"/>
            </a:lvl1pPr>
          </a:lstStyle>
          <a:p>
            <a:r>
              <a:rPr lang="en-US"/>
              <a:t>Click to edit Master title style</a:t>
            </a:r>
            <a:endParaRPr lang="en-US" dirty="0"/>
          </a:p>
        </p:txBody>
      </p:sp>
      <p:sp>
        <p:nvSpPr>
          <p:cNvPr id="3" name="Subtitle 2"/>
          <p:cNvSpPr>
            <a:spLocks noGrp="1"/>
          </p:cNvSpPr>
          <p:nvPr>
            <p:ph type="subTitle" idx="1"/>
          </p:nvPr>
        </p:nvSpPr>
        <p:spPr>
          <a:xfrm>
            <a:off x="4114800" y="11526522"/>
            <a:ext cx="24688800" cy="5298438"/>
          </a:xfrm>
        </p:spPr>
        <p:txBody>
          <a:bodyPr/>
          <a:lstStyle>
            <a:lvl1pPr marL="0" indent="0" algn="ctr">
              <a:buNone/>
              <a:defRPr sz="7680"/>
            </a:lvl1pPr>
            <a:lvl2pPr marL="1463040" indent="0" algn="ctr">
              <a:buNone/>
              <a:defRPr sz="6400"/>
            </a:lvl2pPr>
            <a:lvl3pPr marL="2926080" indent="0" algn="ctr">
              <a:buNone/>
              <a:defRPr sz="5760"/>
            </a:lvl3pPr>
            <a:lvl4pPr marL="4389120" indent="0" algn="ctr">
              <a:buNone/>
              <a:defRPr sz="5120"/>
            </a:lvl4pPr>
            <a:lvl5pPr marL="5852160" indent="0" algn="ctr">
              <a:buNone/>
              <a:defRPr sz="5120"/>
            </a:lvl5pPr>
            <a:lvl6pPr marL="7315200" indent="0" algn="ctr">
              <a:buNone/>
              <a:defRPr sz="5120"/>
            </a:lvl6pPr>
            <a:lvl7pPr marL="8778240" indent="0" algn="ctr">
              <a:buNone/>
              <a:defRPr sz="5120"/>
            </a:lvl7pPr>
            <a:lvl8pPr marL="10241280" indent="0" algn="ctr">
              <a:buNone/>
              <a:defRPr sz="5120"/>
            </a:lvl8pPr>
            <a:lvl9pPr marL="11704320" indent="0" algn="ctr">
              <a:buNone/>
              <a:defRPr sz="512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B180FA5-832C-D448-8E13-04D7D2771D4D}" type="datetimeFigureOut">
              <a:rPr lang="en-US" smtClean="0"/>
              <a:t>8/22/25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DBD4A1-677F-E043-942E-7A0742548F5D}" type="slidenum">
              <a:rPr lang="en-US" smtClean="0"/>
              <a:t>‹#›</a:t>
            </a:fld>
            <a:endParaRPr lang="en-US"/>
          </a:p>
        </p:txBody>
      </p:sp>
    </p:spTree>
    <p:extLst>
      <p:ext uri="{BB962C8B-B14F-4D97-AF65-F5344CB8AC3E}">
        <p14:creationId xmlns:p14="http://schemas.microsoft.com/office/powerpoint/2010/main" val="11334931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B180FA5-832C-D448-8E13-04D7D2771D4D}" type="datetimeFigureOut">
              <a:rPr lang="en-US" smtClean="0"/>
              <a:t>8/22/25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DBD4A1-677F-E043-942E-7A0742548F5D}" type="slidenum">
              <a:rPr lang="en-US" smtClean="0"/>
              <a:t>‹#›</a:t>
            </a:fld>
            <a:endParaRPr lang="en-US"/>
          </a:p>
        </p:txBody>
      </p:sp>
    </p:spTree>
    <p:extLst>
      <p:ext uri="{BB962C8B-B14F-4D97-AF65-F5344CB8AC3E}">
        <p14:creationId xmlns:p14="http://schemas.microsoft.com/office/powerpoint/2010/main" val="34222069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1168400"/>
            <a:ext cx="7098030" cy="1859788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142" y="1168400"/>
            <a:ext cx="20882610" cy="1859788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B180FA5-832C-D448-8E13-04D7D2771D4D}" type="datetimeFigureOut">
              <a:rPr lang="en-US" smtClean="0"/>
              <a:t>8/22/25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DBD4A1-677F-E043-942E-7A0742548F5D}" type="slidenum">
              <a:rPr lang="en-US" smtClean="0"/>
              <a:t>‹#›</a:t>
            </a:fld>
            <a:endParaRPr lang="en-US"/>
          </a:p>
        </p:txBody>
      </p:sp>
    </p:spTree>
    <p:extLst>
      <p:ext uri="{BB962C8B-B14F-4D97-AF65-F5344CB8AC3E}">
        <p14:creationId xmlns:p14="http://schemas.microsoft.com/office/powerpoint/2010/main" val="13222306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B180FA5-832C-D448-8E13-04D7D2771D4D}" type="datetimeFigureOut">
              <a:rPr lang="en-US" smtClean="0"/>
              <a:t>8/22/25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DBD4A1-677F-E043-942E-7A0742548F5D}" type="slidenum">
              <a:rPr lang="en-US" smtClean="0"/>
              <a:t>‹#›</a:t>
            </a:fld>
            <a:endParaRPr lang="en-US"/>
          </a:p>
        </p:txBody>
      </p:sp>
    </p:spTree>
    <p:extLst>
      <p:ext uri="{BB962C8B-B14F-4D97-AF65-F5344CB8AC3E}">
        <p14:creationId xmlns:p14="http://schemas.microsoft.com/office/powerpoint/2010/main" val="33478175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5471167"/>
            <a:ext cx="28392120" cy="9128758"/>
          </a:xfrm>
        </p:spPr>
        <p:txBody>
          <a:bodyPr anchor="b"/>
          <a:lstStyle>
            <a:lvl1pPr>
              <a:defRPr sz="19200"/>
            </a:lvl1pPr>
          </a:lstStyle>
          <a:p>
            <a:r>
              <a:rPr lang="en-US"/>
              <a:t>Click to edit Master title style</a:t>
            </a:r>
            <a:endParaRPr lang="en-US" dirty="0"/>
          </a:p>
        </p:txBody>
      </p:sp>
      <p:sp>
        <p:nvSpPr>
          <p:cNvPr id="3" name="Text Placeholder 2"/>
          <p:cNvSpPr>
            <a:spLocks noGrp="1"/>
          </p:cNvSpPr>
          <p:nvPr>
            <p:ph type="body" idx="1"/>
          </p:nvPr>
        </p:nvSpPr>
        <p:spPr>
          <a:xfrm>
            <a:off x="2245997" y="14686287"/>
            <a:ext cx="28392120" cy="4800598"/>
          </a:xfrm>
        </p:spPr>
        <p:txBody>
          <a:bodyPr/>
          <a:lstStyle>
            <a:lvl1pPr marL="0" indent="0">
              <a:buNone/>
              <a:defRPr sz="7680">
                <a:solidFill>
                  <a:schemeClr val="tx1">
                    <a:tint val="82000"/>
                  </a:schemeClr>
                </a:solidFill>
              </a:defRPr>
            </a:lvl1pPr>
            <a:lvl2pPr marL="1463040" indent="0">
              <a:buNone/>
              <a:defRPr sz="6400">
                <a:solidFill>
                  <a:schemeClr val="tx1">
                    <a:tint val="82000"/>
                  </a:schemeClr>
                </a:solidFill>
              </a:defRPr>
            </a:lvl2pPr>
            <a:lvl3pPr marL="2926080" indent="0">
              <a:buNone/>
              <a:defRPr sz="5760">
                <a:solidFill>
                  <a:schemeClr val="tx1">
                    <a:tint val="82000"/>
                  </a:schemeClr>
                </a:solidFill>
              </a:defRPr>
            </a:lvl3pPr>
            <a:lvl4pPr marL="4389120" indent="0">
              <a:buNone/>
              <a:defRPr sz="5120">
                <a:solidFill>
                  <a:schemeClr val="tx1">
                    <a:tint val="82000"/>
                  </a:schemeClr>
                </a:solidFill>
              </a:defRPr>
            </a:lvl4pPr>
            <a:lvl5pPr marL="5852160" indent="0">
              <a:buNone/>
              <a:defRPr sz="5120">
                <a:solidFill>
                  <a:schemeClr val="tx1">
                    <a:tint val="82000"/>
                  </a:schemeClr>
                </a:solidFill>
              </a:defRPr>
            </a:lvl5pPr>
            <a:lvl6pPr marL="7315200" indent="0">
              <a:buNone/>
              <a:defRPr sz="5120">
                <a:solidFill>
                  <a:schemeClr val="tx1">
                    <a:tint val="82000"/>
                  </a:schemeClr>
                </a:solidFill>
              </a:defRPr>
            </a:lvl6pPr>
            <a:lvl7pPr marL="8778240" indent="0">
              <a:buNone/>
              <a:defRPr sz="5120">
                <a:solidFill>
                  <a:schemeClr val="tx1">
                    <a:tint val="82000"/>
                  </a:schemeClr>
                </a:solidFill>
              </a:defRPr>
            </a:lvl7pPr>
            <a:lvl8pPr marL="10241280" indent="0">
              <a:buNone/>
              <a:defRPr sz="5120">
                <a:solidFill>
                  <a:schemeClr val="tx1">
                    <a:tint val="82000"/>
                  </a:schemeClr>
                </a:solidFill>
              </a:defRPr>
            </a:lvl8pPr>
            <a:lvl9pPr marL="11704320" indent="0">
              <a:buNone/>
              <a:defRPr sz="512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B180FA5-832C-D448-8E13-04D7D2771D4D}" type="datetimeFigureOut">
              <a:rPr lang="en-US" smtClean="0"/>
              <a:t>8/22/25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DBD4A1-677F-E043-942E-7A0742548F5D}" type="slidenum">
              <a:rPr lang="en-US" smtClean="0"/>
              <a:t>‹#›</a:t>
            </a:fld>
            <a:endParaRPr lang="en-US"/>
          </a:p>
        </p:txBody>
      </p:sp>
    </p:spTree>
    <p:extLst>
      <p:ext uri="{BB962C8B-B14F-4D97-AF65-F5344CB8AC3E}">
        <p14:creationId xmlns:p14="http://schemas.microsoft.com/office/powerpoint/2010/main" val="37736967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140" y="5842000"/>
            <a:ext cx="13990320" cy="139242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4940" y="5842000"/>
            <a:ext cx="13990320" cy="139242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B180FA5-832C-D448-8E13-04D7D2771D4D}" type="datetimeFigureOut">
              <a:rPr lang="en-US" smtClean="0"/>
              <a:t>8/22/25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DBD4A1-677F-E043-942E-7A0742548F5D}" type="slidenum">
              <a:rPr lang="en-US" smtClean="0"/>
              <a:t>‹#›</a:t>
            </a:fld>
            <a:endParaRPr lang="en-US"/>
          </a:p>
        </p:txBody>
      </p:sp>
    </p:spTree>
    <p:extLst>
      <p:ext uri="{BB962C8B-B14F-4D97-AF65-F5344CB8AC3E}">
        <p14:creationId xmlns:p14="http://schemas.microsoft.com/office/powerpoint/2010/main" val="15584877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1168405"/>
            <a:ext cx="28392120" cy="42418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431" y="5379722"/>
            <a:ext cx="13926024" cy="2636518"/>
          </a:xfrm>
        </p:spPr>
        <p:txBody>
          <a:bodyPr anchor="b"/>
          <a:lstStyle>
            <a:lvl1pPr marL="0" indent="0">
              <a:buNone/>
              <a:defRPr sz="7680" b="1"/>
            </a:lvl1pPr>
            <a:lvl2pPr marL="1463040" indent="0">
              <a:buNone/>
              <a:defRPr sz="6400" b="1"/>
            </a:lvl2pPr>
            <a:lvl3pPr marL="2926080" indent="0">
              <a:buNone/>
              <a:defRPr sz="5760" b="1"/>
            </a:lvl3pPr>
            <a:lvl4pPr marL="4389120" indent="0">
              <a:buNone/>
              <a:defRPr sz="5120" b="1"/>
            </a:lvl4pPr>
            <a:lvl5pPr marL="5852160" indent="0">
              <a:buNone/>
              <a:defRPr sz="5120" b="1"/>
            </a:lvl5pPr>
            <a:lvl6pPr marL="7315200" indent="0">
              <a:buNone/>
              <a:defRPr sz="5120" b="1"/>
            </a:lvl6pPr>
            <a:lvl7pPr marL="8778240" indent="0">
              <a:buNone/>
              <a:defRPr sz="5120" b="1"/>
            </a:lvl7pPr>
            <a:lvl8pPr marL="10241280" indent="0">
              <a:buNone/>
              <a:defRPr sz="5120" b="1"/>
            </a:lvl8pPr>
            <a:lvl9pPr marL="11704320" indent="0">
              <a:buNone/>
              <a:defRPr sz="5120" b="1"/>
            </a:lvl9pPr>
          </a:lstStyle>
          <a:p>
            <a:pPr lvl="0"/>
            <a:r>
              <a:rPr lang="en-US"/>
              <a:t>Click to edit Master text styles</a:t>
            </a:r>
          </a:p>
        </p:txBody>
      </p:sp>
      <p:sp>
        <p:nvSpPr>
          <p:cNvPr id="4" name="Content Placeholder 3"/>
          <p:cNvSpPr>
            <a:spLocks noGrp="1"/>
          </p:cNvSpPr>
          <p:nvPr>
            <p:ph sz="half" idx="2"/>
          </p:nvPr>
        </p:nvSpPr>
        <p:spPr>
          <a:xfrm>
            <a:off x="2267431" y="8016240"/>
            <a:ext cx="13926024" cy="117906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4942" y="5379722"/>
            <a:ext cx="13994608" cy="2636518"/>
          </a:xfrm>
        </p:spPr>
        <p:txBody>
          <a:bodyPr anchor="b"/>
          <a:lstStyle>
            <a:lvl1pPr marL="0" indent="0">
              <a:buNone/>
              <a:defRPr sz="7680" b="1"/>
            </a:lvl1pPr>
            <a:lvl2pPr marL="1463040" indent="0">
              <a:buNone/>
              <a:defRPr sz="6400" b="1"/>
            </a:lvl2pPr>
            <a:lvl3pPr marL="2926080" indent="0">
              <a:buNone/>
              <a:defRPr sz="5760" b="1"/>
            </a:lvl3pPr>
            <a:lvl4pPr marL="4389120" indent="0">
              <a:buNone/>
              <a:defRPr sz="5120" b="1"/>
            </a:lvl4pPr>
            <a:lvl5pPr marL="5852160" indent="0">
              <a:buNone/>
              <a:defRPr sz="5120" b="1"/>
            </a:lvl5pPr>
            <a:lvl6pPr marL="7315200" indent="0">
              <a:buNone/>
              <a:defRPr sz="5120" b="1"/>
            </a:lvl6pPr>
            <a:lvl7pPr marL="8778240" indent="0">
              <a:buNone/>
              <a:defRPr sz="5120" b="1"/>
            </a:lvl7pPr>
            <a:lvl8pPr marL="10241280" indent="0">
              <a:buNone/>
              <a:defRPr sz="5120" b="1"/>
            </a:lvl8pPr>
            <a:lvl9pPr marL="11704320" indent="0">
              <a:buNone/>
              <a:defRPr sz="5120" b="1"/>
            </a:lvl9pPr>
          </a:lstStyle>
          <a:p>
            <a:pPr lvl="0"/>
            <a:r>
              <a:rPr lang="en-US"/>
              <a:t>Click to edit Master text styles</a:t>
            </a:r>
          </a:p>
        </p:txBody>
      </p:sp>
      <p:sp>
        <p:nvSpPr>
          <p:cNvPr id="6" name="Content Placeholder 5"/>
          <p:cNvSpPr>
            <a:spLocks noGrp="1"/>
          </p:cNvSpPr>
          <p:nvPr>
            <p:ph sz="quarter" idx="4"/>
          </p:nvPr>
        </p:nvSpPr>
        <p:spPr>
          <a:xfrm>
            <a:off x="16664942" y="8016240"/>
            <a:ext cx="13994608" cy="117906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B180FA5-832C-D448-8E13-04D7D2771D4D}" type="datetimeFigureOut">
              <a:rPr lang="en-US" smtClean="0"/>
              <a:t>8/22/25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6DBD4A1-677F-E043-942E-7A0742548F5D}" type="slidenum">
              <a:rPr lang="en-US" smtClean="0"/>
              <a:t>‹#›</a:t>
            </a:fld>
            <a:endParaRPr lang="en-US"/>
          </a:p>
        </p:txBody>
      </p:sp>
    </p:spTree>
    <p:extLst>
      <p:ext uri="{BB962C8B-B14F-4D97-AF65-F5344CB8AC3E}">
        <p14:creationId xmlns:p14="http://schemas.microsoft.com/office/powerpoint/2010/main" val="21699486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B180FA5-832C-D448-8E13-04D7D2771D4D}" type="datetimeFigureOut">
              <a:rPr lang="en-US" smtClean="0"/>
              <a:t>8/22/25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6DBD4A1-677F-E043-942E-7A0742548F5D}" type="slidenum">
              <a:rPr lang="en-US" smtClean="0"/>
              <a:t>‹#›</a:t>
            </a:fld>
            <a:endParaRPr lang="en-US"/>
          </a:p>
        </p:txBody>
      </p:sp>
    </p:spTree>
    <p:extLst>
      <p:ext uri="{BB962C8B-B14F-4D97-AF65-F5344CB8AC3E}">
        <p14:creationId xmlns:p14="http://schemas.microsoft.com/office/powerpoint/2010/main" val="14889591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180FA5-832C-D448-8E13-04D7D2771D4D}" type="datetimeFigureOut">
              <a:rPr lang="en-US" smtClean="0"/>
              <a:t>8/22/25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6DBD4A1-677F-E043-942E-7A0742548F5D}" type="slidenum">
              <a:rPr lang="en-US" smtClean="0"/>
              <a:t>‹#›</a:t>
            </a:fld>
            <a:endParaRPr lang="en-US"/>
          </a:p>
        </p:txBody>
      </p:sp>
    </p:spTree>
    <p:extLst>
      <p:ext uri="{BB962C8B-B14F-4D97-AF65-F5344CB8AC3E}">
        <p14:creationId xmlns:p14="http://schemas.microsoft.com/office/powerpoint/2010/main" val="15825531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1463040"/>
            <a:ext cx="10617041" cy="5120640"/>
          </a:xfrm>
        </p:spPr>
        <p:txBody>
          <a:bodyPr anchor="b"/>
          <a:lstStyle>
            <a:lvl1pPr>
              <a:defRPr sz="10240"/>
            </a:lvl1pPr>
          </a:lstStyle>
          <a:p>
            <a:r>
              <a:rPr lang="en-US"/>
              <a:t>Click to edit Master title style</a:t>
            </a:r>
            <a:endParaRPr lang="en-US" dirty="0"/>
          </a:p>
        </p:txBody>
      </p:sp>
      <p:sp>
        <p:nvSpPr>
          <p:cNvPr id="3" name="Content Placeholder 2"/>
          <p:cNvSpPr>
            <a:spLocks noGrp="1"/>
          </p:cNvSpPr>
          <p:nvPr>
            <p:ph idx="1"/>
          </p:nvPr>
        </p:nvSpPr>
        <p:spPr>
          <a:xfrm>
            <a:off x="13994608" y="3159765"/>
            <a:ext cx="16664940" cy="15595600"/>
          </a:xfrm>
        </p:spPr>
        <p:txBody>
          <a:bodyPr/>
          <a:lstStyle>
            <a:lvl1pPr>
              <a:defRPr sz="10240"/>
            </a:lvl1pPr>
            <a:lvl2pPr>
              <a:defRPr sz="8960"/>
            </a:lvl2pPr>
            <a:lvl3pPr>
              <a:defRPr sz="7680"/>
            </a:lvl3pPr>
            <a:lvl4pPr>
              <a:defRPr sz="6400"/>
            </a:lvl4pPr>
            <a:lvl5pPr>
              <a:defRPr sz="6400"/>
            </a:lvl5pPr>
            <a:lvl6pPr>
              <a:defRPr sz="6400"/>
            </a:lvl6pPr>
            <a:lvl7pPr>
              <a:defRPr sz="6400"/>
            </a:lvl7pPr>
            <a:lvl8pPr>
              <a:defRPr sz="6400"/>
            </a:lvl8pPr>
            <a:lvl9pPr>
              <a:defRPr sz="6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428" y="6583680"/>
            <a:ext cx="10617041" cy="12197082"/>
          </a:xfrm>
        </p:spPr>
        <p:txBody>
          <a:bodyPr/>
          <a:lstStyle>
            <a:lvl1pPr marL="0" indent="0">
              <a:buNone/>
              <a:defRPr sz="5120"/>
            </a:lvl1pPr>
            <a:lvl2pPr marL="1463040" indent="0">
              <a:buNone/>
              <a:defRPr sz="4480"/>
            </a:lvl2pPr>
            <a:lvl3pPr marL="2926080" indent="0">
              <a:buNone/>
              <a:defRPr sz="3840"/>
            </a:lvl3pPr>
            <a:lvl4pPr marL="4389120" indent="0">
              <a:buNone/>
              <a:defRPr sz="3200"/>
            </a:lvl4pPr>
            <a:lvl5pPr marL="5852160" indent="0">
              <a:buNone/>
              <a:defRPr sz="3200"/>
            </a:lvl5pPr>
            <a:lvl6pPr marL="7315200" indent="0">
              <a:buNone/>
              <a:defRPr sz="3200"/>
            </a:lvl6pPr>
            <a:lvl7pPr marL="8778240" indent="0">
              <a:buNone/>
              <a:defRPr sz="3200"/>
            </a:lvl7pPr>
            <a:lvl8pPr marL="10241280" indent="0">
              <a:buNone/>
              <a:defRPr sz="3200"/>
            </a:lvl8pPr>
            <a:lvl9pPr marL="11704320" indent="0">
              <a:buNone/>
              <a:defRPr sz="3200"/>
            </a:lvl9pPr>
          </a:lstStyle>
          <a:p>
            <a:pPr lvl="0"/>
            <a:r>
              <a:rPr lang="en-US"/>
              <a:t>Click to edit Master text styles</a:t>
            </a:r>
          </a:p>
        </p:txBody>
      </p:sp>
      <p:sp>
        <p:nvSpPr>
          <p:cNvPr id="5" name="Date Placeholder 4"/>
          <p:cNvSpPr>
            <a:spLocks noGrp="1"/>
          </p:cNvSpPr>
          <p:nvPr>
            <p:ph type="dt" sz="half" idx="10"/>
          </p:nvPr>
        </p:nvSpPr>
        <p:spPr/>
        <p:txBody>
          <a:bodyPr/>
          <a:lstStyle/>
          <a:p>
            <a:fld id="{6B180FA5-832C-D448-8E13-04D7D2771D4D}" type="datetimeFigureOut">
              <a:rPr lang="en-US" smtClean="0"/>
              <a:t>8/22/25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DBD4A1-677F-E043-942E-7A0742548F5D}" type="slidenum">
              <a:rPr lang="en-US" smtClean="0"/>
              <a:t>‹#›</a:t>
            </a:fld>
            <a:endParaRPr lang="en-US"/>
          </a:p>
        </p:txBody>
      </p:sp>
    </p:spTree>
    <p:extLst>
      <p:ext uri="{BB962C8B-B14F-4D97-AF65-F5344CB8AC3E}">
        <p14:creationId xmlns:p14="http://schemas.microsoft.com/office/powerpoint/2010/main" val="32746401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1463040"/>
            <a:ext cx="10617041" cy="5120640"/>
          </a:xfrm>
        </p:spPr>
        <p:txBody>
          <a:bodyPr anchor="b"/>
          <a:lstStyle>
            <a:lvl1pPr>
              <a:defRPr sz="1024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4608" y="3159765"/>
            <a:ext cx="16664940" cy="15595600"/>
          </a:xfrm>
        </p:spPr>
        <p:txBody>
          <a:bodyPr anchor="t"/>
          <a:lstStyle>
            <a:lvl1pPr marL="0" indent="0">
              <a:buNone/>
              <a:defRPr sz="10240"/>
            </a:lvl1pPr>
            <a:lvl2pPr marL="1463040" indent="0">
              <a:buNone/>
              <a:defRPr sz="8960"/>
            </a:lvl2pPr>
            <a:lvl3pPr marL="2926080" indent="0">
              <a:buNone/>
              <a:defRPr sz="7680"/>
            </a:lvl3pPr>
            <a:lvl4pPr marL="4389120" indent="0">
              <a:buNone/>
              <a:defRPr sz="6400"/>
            </a:lvl4pPr>
            <a:lvl5pPr marL="5852160" indent="0">
              <a:buNone/>
              <a:defRPr sz="6400"/>
            </a:lvl5pPr>
            <a:lvl6pPr marL="7315200" indent="0">
              <a:buNone/>
              <a:defRPr sz="6400"/>
            </a:lvl6pPr>
            <a:lvl7pPr marL="8778240" indent="0">
              <a:buNone/>
              <a:defRPr sz="6400"/>
            </a:lvl7pPr>
            <a:lvl8pPr marL="10241280" indent="0">
              <a:buNone/>
              <a:defRPr sz="6400"/>
            </a:lvl8pPr>
            <a:lvl9pPr marL="11704320" indent="0">
              <a:buNone/>
              <a:defRPr sz="6400"/>
            </a:lvl9pPr>
          </a:lstStyle>
          <a:p>
            <a:r>
              <a:rPr lang="en-US"/>
              <a:t>Click icon to add picture</a:t>
            </a:r>
            <a:endParaRPr lang="en-US" dirty="0"/>
          </a:p>
        </p:txBody>
      </p:sp>
      <p:sp>
        <p:nvSpPr>
          <p:cNvPr id="4" name="Text Placeholder 3"/>
          <p:cNvSpPr>
            <a:spLocks noGrp="1"/>
          </p:cNvSpPr>
          <p:nvPr>
            <p:ph type="body" sz="half" idx="2"/>
          </p:nvPr>
        </p:nvSpPr>
        <p:spPr>
          <a:xfrm>
            <a:off x="2267428" y="6583680"/>
            <a:ext cx="10617041" cy="12197082"/>
          </a:xfrm>
        </p:spPr>
        <p:txBody>
          <a:bodyPr/>
          <a:lstStyle>
            <a:lvl1pPr marL="0" indent="0">
              <a:buNone/>
              <a:defRPr sz="5120"/>
            </a:lvl1pPr>
            <a:lvl2pPr marL="1463040" indent="0">
              <a:buNone/>
              <a:defRPr sz="4480"/>
            </a:lvl2pPr>
            <a:lvl3pPr marL="2926080" indent="0">
              <a:buNone/>
              <a:defRPr sz="3840"/>
            </a:lvl3pPr>
            <a:lvl4pPr marL="4389120" indent="0">
              <a:buNone/>
              <a:defRPr sz="3200"/>
            </a:lvl4pPr>
            <a:lvl5pPr marL="5852160" indent="0">
              <a:buNone/>
              <a:defRPr sz="3200"/>
            </a:lvl5pPr>
            <a:lvl6pPr marL="7315200" indent="0">
              <a:buNone/>
              <a:defRPr sz="3200"/>
            </a:lvl6pPr>
            <a:lvl7pPr marL="8778240" indent="0">
              <a:buNone/>
              <a:defRPr sz="3200"/>
            </a:lvl7pPr>
            <a:lvl8pPr marL="10241280" indent="0">
              <a:buNone/>
              <a:defRPr sz="3200"/>
            </a:lvl8pPr>
            <a:lvl9pPr marL="11704320" indent="0">
              <a:buNone/>
              <a:defRPr sz="3200"/>
            </a:lvl9pPr>
          </a:lstStyle>
          <a:p>
            <a:pPr lvl="0"/>
            <a:r>
              <a:rPr lang="en-US"/>
              <a:t>Click to edit Master text styles</a:t>
            </a:r>
          </a:p>
        </p:txBody>
      </p:sp>
      <p:sp>
        <p:nvSpPr>
          <p:cNvPr id="5" name="Date Placeholder 4"/>
          <p:cNvSpPr>
            <a:spLocks noGrp="1"/>
          </p:cNvSpPr>
          <p:nvPr>
            <p:ph type="dt" sz="half" idx="10"/>
          </p:nvPr>
        </p:nvSpPr>
        <p:spPr/>
        <p:txBody>
          <a:bodyPr/>
          <a:lstStyle/>
          <a:p>
            <a:fld id="{6B180FA5-832C-D448-8E13-04D7D2771D4D}" type="datetimeFigureOut">
              <a:rPr lang="en-US" smtClean="0"/>
              <a:t>8/22/25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DBD4A1-677F-E043-942E-7A0742548F5D}" type="slidenum">
              <a:rPr lang="en-US" smtClean="0"/>
              <a:t>‹#›</a:t>
            </a:fld>
            <a:endParaRPr lang="en-US"/>
          </a:p>
        </p:txBody>
      </p:sp>
    </p:spTree>
    <p:extLst>
      <p:ext uri="{BB962C8B-B14F-4D97-AF65-F5344CB8AC3E}">
        <p14:creationId xmlns:p14="http://schemas.microsoft.com/office/powerpoint/2010/main" val="25421841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1168405"/>
            <a:ext cx="28392120" cy="42418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140" y="5842000"/>
            <a:ext cx="28392120" cy="1392428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140" y="20340325"/>
            <a:ext cx="7406640" cy="1168400"/>
          </a:xfrm>
          <a:prstGeom prst="rect">
            <a:avLst/>
          </a:prstGeom>
        </p:spPr>
        <p:txBody>
          <a:bodyPr vert="horz" lIns="91440" tIns="45720" rIns="91440" bIns="45720" rtlCol="0" anchor="ctr"/>
          <a:lstStyle>
            <a:lvl1pPr algn="l">
              <a:defRPr sz="3840">
                <a:solidFill>
                  <a:schemeClr val="tx1">
                    <a:tint val="82000"/>
                  </a:schemeClr>
                </a:solidFill>
              </a:defRPr>
            </a:lvl1pPr>
          </a:lstStyle>
          <a:p>
            <a:fld id="{6B180FA5-832C-D448-8E13-04D7D2771D4D}" type="datetimeFigureOut">
              <a:rPr lang="en-US" smtClean="0"/>
              <a:t>8/22/25</a:t>
            </a:fld>
            <a:endParaRPr lang="en-US"/>
          </a:p>
        </p:txBody>
      </p:sp>
      <p:sp>
        <p:nvSpPr>
          <p:cNvPr id="5" name="Footer Placeholder 4"/>
          <p:cNvSpPr>
            <a:spLocks noGrp="1"/>
          </p:cNvSpPr>
          <p:nvPr>
            <p:ph type="ftr" sz="quarter" idx="3"/>
          </p:nvPr>
        </p:nvSpPr>
        <p:spPr>
          <a:xfrm>
            <a:off x="10904220" y="20340325"/>
            <a:ext cx="11109960" cy="1168400"/>
          </a:xfrm>
          <a:prstGeom prst="rect">
            <a:avLst/>
          </a:prstGeom>
        </p:spPr>
        <p:txBody>
          <a:bodyPr vert="horz" lIns="91440" tIns="45720" rIns="91440" bIns="45720" rtlCol="0" anchor="ctr"/>
          <a:lstStyle>
            <a:lvl1pPr algn="ctr">
              <a:defRPr sz="384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23248620" y="20340325"/>
            <a:ext cx="7406640" cy="1168400"/>
          </a:xfrm>
          <a:prstGeom prst="rect">
            <a:avLst/>
          </a:prstGeom>
        </p:spPr>
        <p:txBody>
          <a:bodyPr vert="horz" lIns="91440" tIns="45720" rIns="91440" bIns="45720" rtlCol="0" anchor="ctr"/>
          <a:lstStyle>
            <a:lvl1pPr algn="r">
              <a:defRPr sz="3840">
                <a:solidFill>
                  <a:schemeClr val="tx1">
                    <a:tint val="82000"/>
                  </a:schemeClr>
                </a:solidFill>
              </a:defRPr>
            </a:lvl1pPr>
          </a:lstStyle>
          <a:p>
            <a:fld id="{E6DBD4A1-677F-E043-942E-7A0742548F5D}" type="slidenum">
              <a:rPr lang="en-US" smtClean="0"/>
              <a:t>‹#›</a:t>
            </a:fld>
            <a:endParaRPr lang="en-US"/>
          </a:p>
        </p:txBody>
      </p:sp>
    </p:spTree>
    <p:extLst>
      <p:ext uri="{BB962C8B-B14F-4D97-AF65-F5344CB8AC3E}">
        <p14:creationId xmlns:p14="http://schemas.microsoft.com/office/powerpoint/2010/main" val="277815819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2926080" rtl="0" eaLnBrk="1" latinLnBrk="0" hangingPunct="1">
        <a:lnSpc>
          <a:spcPct val="90000"/>
        </a:lnSpc>
        <a:spcBef>
          <a:spcPct val="0"/>
        </a:spcBef>
        <a:buNone/>
        <a:defRPr sz="14080" kern="1200">
          <a:solidFill>
            <a:schemeClr val="tx1"/>
          </a:solidFill>
          <a:latin typeface="+mj-lt"/>
          <a:ea typeface="+mj-ea"/>
          <a:cs typeface="+mj-cs"/>
        </a:defRPr>
      </a:lvl1pPr>
    </p:titleStyle>
    <p:bodyStyle>
      <a:lvl1pPr marL="731520" indent="-731520" algn="l" defTabSz="2926080" rtl="0" eaLnBrk="1" latinLnBrk="0" hangingPunct="1">
        <a:lnSpc>
          <a:spcPct val="90000"/>
        </a:lnSpc>
        <a:spcBef>
          <a:spcPts val="3200"/>
        </a:spcBef>
        <a:buFont typeface="Arial" panose="020B0604020202020204" pitchFamily="34" charset="0"/>
        <a:buChar char="•"/>
        <a:defRPr sz="8960" kern="1200">
          <a:solidFill>
            <a:schemeClr val="tx1"/>
          </a:solidFill>
          <a:latin typeface="+mn-lt"/>
          <a:ea typeface="+mn-ea"/>
          <a:cs typeface="+mn-cs"/>
        </a:defRPr>
      </a:lvl1pPr>
      <a:lvl2pPr marL="2194560" indent="-731520" algn="l" defTabSz="2926080" rtl="0" eaLnBrk="1" latinLnBrk="0" hangingPunct="1">
        <a:lnSpc>
          <a:spcPct val="90000"/>
        </a:lnSpc>
        <a:spcBef>
          <a:spcPts val="1600"/>
        </a:spcBef>
        <a:buFont typeface="Arial" panose="020B0604020202020204" pitchFamily="34" charset="0"/>
        <a:buChar char="•"/>
        <a:defRPr sz="7680" kern="1200">
          <a:solidFill>
            <a:schemeClr val="tx1"/>
          </a:solidFill>
          <a:latin typeface="+mn-lt"/>
          <a:ea typeface="+mn-ea"/>
          <a:cs typeface="+mn-cs"/>
        </a:defRPr>
      </a:lvl2pPr>
      <a:lvl3pPr marL="3657600" indent="-731520" algn="l" defTabSz="2926080" rtl="0" eaLnBrk="1" latinLnBrk="0" hangingPunct="1">
        <a:lnSpc>
          <a:spcPct val="90000"/>
        </a:lnSpc>
        <a:spcBef>
          <a:spcPts val="1600"/>
        </a:spcBef>
        <a:buFont typeface="Arial" panose="020B0604020202020204" pitchFamily="34" charset="0"/>
        <a:buChar char="•"/>
        <a:defRPr sz="6400" kern="1200">
          <a:solidFill>
            <a:schemeClr val="tx1"/>
          </a:solidFill>
          <a:latin typeface="+mn-lt"/>
          <a:ea typeface="+mn-ea"/>
          <a:cs typeface="+mn-cs"/>
        </a:defRPr>
      </a:lvl3pPr>
      <a:lvl4pPr marL="5120640" indent="-731520" algn="l" defTabSz="2926080"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4pPr>
      <a:lvl5pPr marL="6583680" indent="-731520" algn="l" defTabSz="2926080"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5pPr>
      <a:lvl6pPr marL="8046720" indent="-731520" algn="l" defTabSz="2926080"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6pPr>
      <a:lvl7pPr marL="9509760" indent="-731520" algn="l" defTabSz="2926080"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7pPr>
      <a:lvl8pPr marL="10972800" indent="-731520" algn="l" defTabSz="2926080"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8pPr>
      <a:lvl9pPr marL="12435840" indent="-731520" algn="l" defTabSz="2926080"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9pPr>
    </p:bodyStyle>
    <p:otherStyle>
      <a:defPPr>
        <a:defRPr lang="en-US"/>
      </a:defPPr>
      <a:lvl1pPr marL="0" algn="l" defTabSz="2926080" rtl="0" eaLnBrk="1" latinLnBrk="0" hangingPunct="1">
        <a:defRPr sz="5760" kern="1200">
          <a:solidFill>
            <a:schemeClr val="tx1"/>
          </a:solidFill>
          <a:latin typeface="+mn-lt"/>
          <a:ea typeface="+mn-ea"/>
          <a:cs typeface="+mn-cs"/>
        </a:defRPr>
      </a:lvl1pPr>
      <a:lvl2pPr marL="1463040" algn="l" defTabSz="2926080" rtl="0" eaLnBrk="1" latinLnBrk="0" hangingPunct="1">
        <a:defRPr sz="5760" kern="1200">
          <a:solidFill>
            <a:schemeClr val="tx1"/>
          </a:solidFill>
          <a:latin typeface="+mn-lt"/>
          <a:ea typeface="+mn-ea"/>
          <a:cs typeface="+mn-cs"/>
        </a:defRPr>
      </a:lvl2pPr>
      <a:lvl3pPr marL="2926080" algn="l" defTabSz="2926080" rtl="0" eaLnBrk="1" latinLnBrk="0" hangingPunct="1">
        <a:defRPr sz="5760" kern="1200">
          <a:solidFill>
            <a:schemeClr val="tx1"/>
          </a:solidFill>
          <a:latin typeface="+mn-lt"/>
          <a:ea typeface="+mn-ea"/>
          <a:cs typeface="+mn-cs"/>
        </a:defRPr>
      </a:lvl3pPr>
      <a:lvl4pPr marL="4389120" algn="l" defTabSz="2926080" rtl="0" eaLnBrk="1" latinLnBrk="0" hangingPunct="1">
        <a:defRPr sz="5760" kern="1200">
          <a:solidFill>
            <a:schemeClr val="tx1"/>
          </a:solidFill>
          <a:latin typeface="+mn-lt"/>
          <a:ea typeface="+mn-ea"/>
          <a:cs typeface="+mn-cs"/>
        </a:defRPr>
      </a:lvl4pPr>
      <a:lvl5pPr marL="5852160" algn="l" defTabSz="2926080" rtl="0" eaLnBrk="1" latinLnBrk="0" hangingPunct="1">
        <a:defRPr sz="5760" kern="1200">
          <a:solidFill>
            <a:schemeClr val="tx1"/>
          </a:solidFill>
          <a:latin typeface="+mn-lt"/>
          <a:ea typeface="+mn-ea"/>
          <a:cs typeface="+mn-cs"/>
        </a:defRPr>
      </a:lvl5pPr>
      <a:lvl6pPr marL="7315200" algn="l" defTabSz="2926080" rtl="0" eaLnBrk="1" latinLnBrk="0" hangingPunct="1">
        <a:defRPr sz="5760" kern="1200">
          <a:solidFill>
            <a:schemeClr val="tx1"/>
          </a:solidFill>
          <a:latin typeface="+mn-lt"/>
          <a:ea typeface="+mn-ea"/>
          <a:cs typeface="+mn-cs"/>
        </a:defRPr>
      </a:lvl6pPr>
      <a:lvl7pPr marL="8778240" algn="l" defTabSz="2926080" rtl="0" eaLnBrk="1" latinLnBrk="0" hangingPunct="1">
        <a:defRPr sz="5760" kern="1200">
          <a:solidFill>
            <a:schemeClr val="tx1"/>
          </a:solidFill>
          <a:latin typeface="+mn-lt"/>
          <a:ea typeface="+mn-ea"/>
          <a:cs typeface="+mn-cs"/>
        </a:defRPr>
      </a:lvl7pPr>
      <a:lvl8pPr marL="10241280" algn="l" defTabSz="2926080" rtl="0" eaLnBrk="1" latinLnBrk="0" hangingPunct="1">
        <a:defRPr sz="5760" kern="1200">
          <a:solidFill>
            <a:schemeClr val="tx1"/>
          </a:solidFill>
          <a:latin typeface="+mn-lt"/>
          <a:ea typeface="+mn-ea"/>
          <a:cs typeface="+mn-cs"/>
        </a:defRPr>
      </a:lvl8pPr>
      <a:lvl9pPr marL="11704320" algn="l" defTabSz="2926080" rtl="0" eaLnBrk="1" latinLnBrk="0" hangingPunct="1">
        <a:defRPr sz="57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chart" Target="../charts/chart1.xml"/><Relationship Id="rId13" Type="http://schemas.microsoft.com/office/2007/relationships/hdphoto" Target="../media/hdphoto1.wdp"/><Relationship Id="rId18" Type="http://schemas.openxmlformats.org/officeDocument/2006/relationships/image" Target="../media/image12.tiff"/><Relationship Id="rId3" Type="http://schemas.openxmlformats.org/officeDocument/2006/relationships/image" Target="../media/image1.png"/><Relationship Id="rId7" Type="http://schemas.openxmlformats.org/officeDocument/2006/relationships/image" Target="../media/image5.jpeg"/><Relationship Id="rId12" Type="http://schemas.openxmlformats.org/officeDocument/2006/relationships/image" Target="../media/image9.png"/><Relationship Id="rId17" Type="http://schemas.openxmlformats.org/officeDocument/2006/relationships/image" Target="../media/image11.tiff"/><Relationship Id="rId2" Type="http://schemas.openxmlformats.org/officeDocument/2006/relationships/notesSlide" Target="../notesSlides/notesSlide1.xml"/><Relationship Id="rId16" Type="http://schemas.openxmlformats.org/officeDocument/2006/relationships/image" Target="../media/image10.png"/><Relationship Id="rId1" Type="http://schemas.openxmlformats.org/officeDocument/2006/relationships/slideLayout" Target="../slideLayouts/slideLayout1.xml"/><Relationship Id="rId6" Type="http://schemas.openxmlformats.org/officeDocument/2006/relationships/image" Target="../media/image4.jpeg"/><Relationship Id="rId11" Type="http://schemas.openxmlformats.org/officeDocument/2006/relationships/image" Target="../media/image8.png"/><Relationship Id="rId5" Type="http://schemas.openxmlformats.org/officeDocument/2006/relationships/image" Target="../media/image3.png"/><Relationship Id="rId15" Type="http://schemas.openxmlformats.org/officeDocument/2006/relationships/chart" Target="../charts/chart3.xml"/><Relationship Id="rId10" Type="http://schemas.openxmlformats.org/officeDocument/2006/relationships/image" Target="../media/image7.png"/><Relationship Id="rId4" Type="http://schemas.openxmlformats.org/officeDocument/2006/relationships/image" Target="../media/image2.png"/><Relationship Id="rId9" Type="http://schemas.openxmlformats.org/officeDocument/2006/relationships/image" Target="../media/image6.png"/><Relationship Id="rId14" Type="http://schemas.openxmlformats.org/officeDocument/2006/relationships/chart" Target="../charts/char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 name="Picture 4" descr="Protocol for PBMC isolation from buffy coat samples">
            <a:extLst>
              <a:ext uri="{FF2B5EF4-FFF2-40B4-BE49-F238E27FC236}">
                <a16:creationId xmlns:a16="http://schemas.microsoft.com/office/drawing/2014/main" id="{314A7C7E-3074-D65C-2E26-21063B48C12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1249" r="7670"/>
          <a:stretch>
            <a:fillRect/>
          </a:stretch>
        </p:blipFill>
        <p:spPr bwMode="auto">
          <a:xfrm>
            <a:off x="929359" y="16394721"/>
            <a:ext cx="1223110" cy="200249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6" descr="STEMCELL Technologies EasyEights EasySep Magnet, Size: 1 Unit, Quantity: |  Fisher Scientific">
            <a:extLst>
              <a:ext uri="{FF2B5EF4-FFF2-40B4-BE49-F238E27FC236}">
                <a16:creationId xmlns:a16="http://schemas.microsoft.com/office/drawing/2014/main" id="{71FE39FA-12AD-7F42-911E-A60B5D6B397C}"/>
              </a:ext>
            </a:extLst>
          </p:cNvPr>
          <p:cNvPicPr>
            <a:picLocks noChangeAspect="1" noChangeArrowheads="1"/>
          </p:cNvPicPr>
          <p:nvPr/>
        </p:nvPicPr>
        <p:blipFill rotWithShape="1">
          <a:blip r:embed="rId4">
            <a:alphaModFix/>
            <a:extLst>
              <a:ext uri="{28A0092B-C50C-407E-A947-70E740481C1C}">
                <a14:useLocalDpi xmlns:a14="http://schemas.microsoft.com/office/drawing/2010/main" val="0"/>
              </a:ext>
            </a:extLst>
          </a:blip>
          <a:srcRect t="31101" b="17259"/>
          <a:stretch>
            <a:fillRect/>
          </a:stretch>
        </p:blipFill>
        <p:spPr bwMode="auto">
          <a:xfrm>
            <a:off x="5913" y="19143554"/>
            <a:ext cx="3052670" cy="121259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Transfection solutions for highly reliable and effective gene silencing  with siRNA and co. - Polyplus">
            <a:extLst>
              <a:ext uri="{FF2B5EF4-FFF2-40B4-BE49-F238E27FC236}">
                <a16:creationId xmlns:a16="http://schemas.microsoft.com/office/drawing/2014/main" id="{01D2B4D4-6423-DC5E-A784-CFCEA61EA23E}"/>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33070" r="8700"/>
          <a:stretch>
            <a:fillRect/>
          </a:stretch>
        </p:blipFill>
        <p:spPr bwMode="auto">
          <a:xfrm>
            <a:off x="60247" y="20141990"/>
            <a:ext cx="2048484" cy="180361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The essential guide to RT-PCR | INTEGRA">
            <a:extLst>
              <a:ext uri="{FF2B5EF4-FFF2-40B4-BE49-F238E27FC236}">
                <a16:creationId xmlns:a16="http://schemas.microsoft.com/office/drawing/2014/main" id="{01483966-F93A-8F6D-04F6-BD461618D6F9}"/>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8323" t="4736" r="23706" b="6620"/>
          <a:stretch>
            <a:fillRect/>
          </a:stretch>
        </p:blipFill>
        <p:spPr bwMode="auto">
          <a:xfrm>
            <a:off x="5043572" y="16436484"/>
            <a:ext cx="3609981" cy="1863009"/>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40F7F3FE-AA2D-2972-DE1B-FD98CAD13421}"/>
              </a:ext>
            </a:extLst>
          </p:cNvPr>
          <p:cNvSpPr txBox="1"/>
          <p:nvPr/>
        </p:nvSpPr>
        <p:spPr>
          <a:xfrm>
            <a:off x="9487511" y="14689026"/>
            <a:ext cx="10809109" cy="923330"/>
          </a:xfrm>
          <a:prstGeom prst="rect">
            <a:avLst/>
          </a:prstGeom>
          <a:noFill/>
        </p:spPr>
        <p:txBody>
          <a:bodyPr wrap="square" rtlCol="0">
            <a:spAutoFit/>
          </a:bodyPr>
          <a:lstStyle/>
          <a:p>
            <a:r>
              <a:rPr lang="en-US" b="1" dirty="0"/>
              <a:t>Figure 2</a:t>
            </a:r>
            <a:r>
              <a:rPr lang="en-US" dirty="0"/>
              <a:t>:  A flow cytometry graph to measure the percentage of CD8 T-cells after negative selection.  The gating strategy employed selected for lymphocytes, live cells, and then cells that expressed both CD3 and CD8. From this, 86.2% of the cells after selection were found to be CD8 T-cells.</a:t>
            </a:r>
          </a:p>
        </p:txBody>
      </p:sp>
      <p:sp>
        <p:nvSpPr>
          <p:cNvPr id="21" name="TextBox 20">
            <a:extLst>
              <a:ext uri="{FF2B5EF4-FFF2-40B4-BE49-F238E27FC236}">
                <a16:creationId xmlns:a16="http://schemas.microsoft.com/office/drawing/2014/main" id="{50D3028D-08C2-0546-0035-617E86B4DFF7}"/>
              </a:ext>
            </a:extLst>
          </p:cNvPr>
          <p:cNvSpPr txBox="1"/>
          <p:nvPr/>
        </p:nvSpPr>
        <p:spPr>
          <a:xfrm>
            <a:off x="9487510" y="9520436"/>
            <a:ext cx="10762488" cy="1200329"/>
          </a:xfrm>
          <a:prstGeom prst="rect">
            <a:avLst/>
          </a:prstGeom>
          <a:solidFill>
            <a:schemeClr val="accent1">
              <a:lumMod val="50000"/>
            </a:schemeClr>
          </a:solidFill>
        </p:spPr>
        <p:txBody>
          <a:bodyPr wrap="square" rtlCol="0">
            <a:spAutoFit/>
          </a:bodyPr>
          <a:lstStyle/>
          <a:p>
            <a:pPr algn="ctr"/>
            <a:r>
              <a:rPr lang="en-US" sz="3600" dirty="0">
                <a:solidFill>
                  <a:schemeClr val="bg1"/>
                </a:solidFill>
              </a:rPr>
              <a:t>2. Negative Selection for CD8 T-Cells Resulted in 86% Purity </a:t>
            </a:r>
          </a:p>
        </p:txBody>
      </p:sp>
      <p:sp>
        <p:nvSpPr>
          <p:cNvPr id="23" name="TextBox 22">
            <a:extLst>
              <a:ext uri="{FF2B5EF4-FFF2-40B4-BE49-F238E27FC236}">
                <a16:creationId xmlns:a16="http://schemas.microsoft.com/office/drawing/2014/main" id="{15D670EC-87A9-2DAE-E1CB-9EE6573CC36D}"/>
              </a:ext>
            </a:extLst>
          </p:cNvPr>
          <p:cNvSpPr txBox="1"/>
          <p:nvPr/>
        </p:nvSpPr>
        <p:spPr>
          <a:xfrm>
            <a:off x="9475124" y="15630447"/>
            <a:ext cx="10758559" cy="1200329"/>
          </a:xfrm>
          <a:prstGeom prst="rect">
            <a:avLst/>
          </a:prstGeom>
          <a:solidFill>
            <a:schemeClr val="accent1">
              <a:lumMod val="50000"/>
            </a:schemeClr>
          </a:solidFill>
        </p:spPr>
        <p:txBody>
          <a:bodyPr wrap="square" rtlCol="0">
            <a:spAutoFit/>
          </a:bodyPr>
          <a:lstStyle/>
          <a:p>
            <a:pPr algn="ctr"/>
            <a:r>
              <a:rPr lang="en-US" sz="3600" dirty="0">
                <a:solidFill>
                  <a:schemeClr val="bg1"/>
                </a:solidFill>
              </a:rPr>
              <a:t>3. Simulating FHL2 CTLS with siRNA knockdown of perforin</a:t>
            </a:r>
          </a:p>
        </p:txBody>
      </p:sp>
      <p:sp>
        <p:nvSpPr>
          <p:cNvPr id="24" name="TextBox 23">
            <a:extLst>
              <a:ext uri="{FF2B5EF4-FFF2-40B4-BE49-F238E27FC236}">
                <a16:creationId xmlns:a16="http://schemas.microsoft.com/office/drawing/2014/main" id="{88FD8716-6688-842A-74B6-2710A98A19D9}"/>
              </a:ext>
            </a:extLst>
          </p:cNvPr>
          <p:cNvSpPr txBox="1"/>
          <p:nvPr/>
        </p:nvSpPr>
        <p:spPr>
          <a:xfrm>
            <a:off x="9475451" y="21022270"/>
            <a:ext cx="10758558" cy="923330"/>
          </a:xfrm>
          <a:prstGeom prst="rect">
            <a:avLst/>
          </a:prstGeom>
          <a:noFill/>
        </p:spPr>
        <p:txBody>
          <a:bodyPr wrap="square" rtlCol="0">
            <a:spAutoFit/>
          </a:bodyPr>
          <a:lstStyle/>
          <a:p>
            <a:r>
              <a:rPr lang="en-US" b="1" dirty="0"/>
              <a:t>Figure 3</a:t>
            </a:r>
            <a:r>
              <a:rPr lang="en-US" dirty="0"/>
              <a:t>:  After siRNA transfection, the expression of Perforin was assessed via qPCR . The ”</a:t>
            </a:r>
            <a:r>
              <a:rPr lang="en-US" dirty="0" err="1"/>
              <a:t>Scr</a:t>
            </a:r>
            <a:r>
              <a:rPr lang="en-US" dirty="0"/>
              <a:t>” condition refers to scramble siRNA which does not affect any functional mRNA in the cell. The comparison was normalized against expression of housekeeping gene - 18s, a ribosomal protein expressed in all cell</a:t>
            </a:r>
          </a:p>
        </p:txBody>
      </p:sp>
      <p:sp>
        <p:nvSpPr>
          <p:cNvPr id="26" name="TextBox 25">
            <a:extLst>
              <a:ext uri="{FF2B5EF4-FFF2-40B4-BE49-F238E27FC236}">
                <a16:creationId xmlns:a16="http://schemas.microsoft.com/office/drawing/2014/main" id="{A715BC0D-0A5D-4463-DE75-F7E9DAA06C45}"/>
              </a:ext>
            </a:extLst>
          </p:cNvPr>
          <p:cNvSpPr txBox="1"/>
          <p:nvPr/>
        </p:nvSpPr>
        <p:spPr>
          <a:xfrm>
            <a:off x="20905831" y="3796541"/>
            <a:ext cx="11887072" cy="1200329"/>
          </a:xfrm>
          <a:prstGeom prst="rect">
            <a:avLst/>
          </a:prstGeom>
          <a:solidFill>
            <a:schemeClr val="accent1">
              <a:lumMod val="50000"/>
            </a:schemeClr>
          </a:solidFill>
        </p:spPr>
        <p:txBody>
          <a:bodyPr wrap="square" rtlCol="0">
            <a:spAutoFit/>
          </a:bodyPr>
          <a:lstStyle/>
          <a:p>
            <a:pPr algn="ctr"/>
            <a:r>
              <a:rPr lang="en-US" sz="3600" dirty="0">
                <a:solidFill>
                  <a:schemeClr val="bg1"/>
                </a:solidFill>
              </a:rPr>
              <a:t>4. CD8 T-cells lacking perforin were significantly less cytotoxic than functional CD8 T-cells</a:t>
            </a:r>
          </a:p>
        </p:txBody>
      </p:sp>
      <p:sp>
        <p:nvSpPr>
          <p:cNvPr id="27" name="TextBox 26">
            <a:extLst>
              <a:ext uri="{FF2B5EF4-FFF2-40B4-BE49-F238E27FC236}">
                <a16:creationId xmlns:a16="http://schemas.microsoft.com/office/drawing/2014/main" id="{497CB922-7765-8548-6A40-8D02FFF6EF64}"/>
              </a:ext>
            </a:extLst>
          </p:cNvPr>
          <p:cNvSpPr txBox="1"/>
          <p:nvPr/>
        </p:nvSpPr>
        <p:spPr>
          <a:xfrm>
            <a:off x="21099624" y="12512312"/>
            <a:ext cx="11499357" cy="1200329"/>
          </a:xfrm>
          <a:prstGeom prst="rect">
            <a:avLst/>
          </a:prstGeom>
          <a:noFill/>
        </p:spPr>
        <p:txBody>
          <a:bodyPr wrap="square" rtlCol="0">
            <a:spAutoFit/>
          </a:bodyPr>
          <a:lstStyle/>
          <a:p>
            <a:r>
              <a:rPr lang="en-US" b="1" dirty="0"/>
              <a:t>Figure 4</a:t>
            </a:r>
            <a:r>
              <a:rPr lang="en-US" dirty="0"/>
              <a:t>:  GFP-positive Nalm6 cells were incubated in the following three conditions: Nalm6 alone, Nalm6 with “</a:t>
            </a:r>
            <a:r>
              <a:rPr lang="en-US" dirty="0" err="1"/>
              <a:t>Scr</a:t>
            </a:r>
            <a:r>
              <a:rPr lang="en-US" dirty="0"/>
              <a:t>” CD8 T-Cells, and Nalm6 with ”</a:t>
            </a:r>
            <a:r>
              <a:rPr lang="en-US" dirty="0" err="1"/>
              <a:t>PrfKO</a:t>
            </a:r>
            <a:r>
              <a:rPr lang="en-US" dirty="0"/>
              <a:t>” CD8 Cells (cell that lack Prf1 expression).  Using the Incucyte SX5, GFP-positive cells were counted every 4 hours. The results of this assay indicate a significant difference between the T-cells whose perforin expression was silenced and T-Cells that had normal perforin levels</a:t>
            </a:r>
          </a:p>
        </p:txBody>
      </p:sp>
      <p:sp>
        <p:nvSpPr>
          <p:cNvPr id="29" name="TextBox 28">
            <a:extLst>
              <a:ext uri="{FF2B5EF4-FFF2-40B4-BE49-F238E27FC236}">
                <a16:creationId xmlns:a16="http://schemas.microsoft.com/office/drawing/2014/main" id="{7EA6BB0C-0199-3517-4C4F-B2C84F4FD195}"/>
              </a:ext>
            </a:extLst>
          </p:cNvPr>
          <p:cNvSpPr txBox="1"/>
          <p:nvPr/>
        </p:nvSpPr>
        <p:spPr>
          <a:xfrm>
            <a:off x="2347213" y="16461444"/>
            <a:ext cx="2055283" cy="369332"/>
          </a:xfrm>
          <a:prstGeom prst="rect">
            <a:avLst/>
          </a:prstGeom>
          <a:noFill/>
        </p:spPr>
        <p:txBody>
          <a:bodyPr wrap="square" rtlCol="0">
            <a:spAutoFit/>
          </a:bodyPr>
          <a:lstStyle/>
          <a:p>
            <a:r>
              <a:rPr lang="en-US" dirty="0"/>
              <a:t>1. PBMC isolation</a:t>
            </a:r>
          </a:p>
        </p:txBody>
      </p:sp>
      <p:sp>
        <p:nvSpPr>
          <p:cNvPr id="30" name="TextBox 29">
            <a:extLst>
              <a:ext uri="{FF2B5EF4-FFF2-40B4-BE49-F238E27FC236}">
                <a16:creationId xmlns:a16="http://schemas.microsoft.com/office/drawing/2014/main" id="{5450D84B-1FCE-E371-7031-DC89C0B13146}"/>
              </a:ext>
            </a:extLst>
          </p:cNvPr>
          <p:cNvSpPr txBox="1"/>
          <p:nvPr/>
        </p:nvSpPr>
        <p:spPr>
          <a:xfrm>
            <a:off x="2341784" y="18467020"/>
            <a:ext cx="2142048" cy="646331"/>
          </a:xfrm>
          <a:prstGeom prst="rect">
            <a:avLst/>
          </a:prstGeom>
          <a:noFill/>
        </p:spPr>
        <p:txBody>
          <a:bodyPr wrap="square" rtlCol="0">
            <a:spAutoFit/>
          </a:bodyPr>
          <a:lstStyle/>
          <a:p>
            <a:r>
              <a:rPr lang="en-US" dirty="0"/>
              <a:t>2. CD8 magnetic negative selection</a:t>
            </a:r>
          </a:p>
        </p:txBody>
      </p:sp>
      <p:sp>
        <p:nvSpPr>
          <p:cNvPr id="31" name="TextBox 30">
            <a:extLst>
              <a:ext uri="{FF2B5EF4-FFF2-40B4-BE49-F238E27FC236}">
                <a16:creationId xmlns:a16="http://schemas.microsoft.com/office/drawing/2014/main" id="{AC90EEEC-A03D-1E75-A803-C348349CD582}"/>
              </a:ext>
            </a:extLst>
          </p:cNvPr>
          <p:cNvSpPr txBox="1"/>
          <p:nvPr/>
        </p:nvSpPr>
        <p:spPr>
          <a:xfrm>
            <a:off x="2341874" y="20286832"/>
            <a:ext cx="1895158" cy="1754326"/>
          </a:xfrm>
          <a:prstGeom prst="rect">
            <a:avLst/>
          </a:prstGeom>
          <a:noFill/>
        </p:spPr>
        <p:txBody>
          <a:bodyPr wrap="square" rtlCol="0">
            <a:spAutoFit/>
          </a:bodyPr>
          <a:lstStyle/>
          <a:p>
            <a:r>
              <a:rPr lang="en-US" dirty="0"/>
              <a:t>3. siRNA transfection for Prf1 or Scrambled (</a:t>
            </a:r>
            <a:r>
              <a:rPr lang="en-US" dirty="0" err="1"/>
              <a:t>Scr</a:t>
            </a:r>
            <a:r>
              <a:rPr lang="en-US" dirty="0"/>
              <a:t>) – negative control</a:t>
            </a:r>
          </a:p>
        </p:txBody>
      </p:sp>
      <p:sp>
        <p:nvSpPr>
          <p:cNvPr id="35" name="TextBox 34">
            <a:extLst>
              <a:ext uri="{FF2B5EF4-FFF2-40B4-BE49-F238E27FC236}">
                <a16:creationId xmlns:a16="http://schemas.microsoft.com/office/drawing/2014/main" id="{D8734EAB-13D3-0DF8-CB62-2D26AB0AA078}"/>
              </a:ext>
            </a:extLst>
          </p:cNvPr>
          <p:cNvSpPr txBox="1"/>
          <p:nvPr/>
        </p:nvSpPr>
        <p:spPr>
          <a:xfrm>
            <a:off x="4565662" y="18492297"/>
            <a:ext cx="3808053" cy="646331"/>
          </a:xfrm>
          <a:prstGeom prst="rect">
            <a:avLst/>
          </a:prstGeom>
          <a:noFill/>
        </p:spPr>
        <p:txBody>
          <a:bodyPr wrap="square" rtlCol="0">
            <a:spAutoFit/>
          </a:bodyPr>
          <a:lstStyle/>
          <a:p>
            <a:r>
              <a:rPr lang="en-US" dirty="0"/>
              <a:t>5. Co-culture and NALM6 quantitation using </a:t>
            </a:r>
            <a:r>
              <a:rPr lang="en-US" dirty="0" err="1"/>
              <a:t>incucyte</a:t>
            </a:r>
            <a:endParaRPr lang="en-US" dirty="0"/>
          </a:p>
        </p:txBody>
      </p:sp>
      <p:sp>
        <p:nvSpPr>
          <p:cNvPr id="37" name="TextBox 36">
            <a:extLst>
              <a:ext uri="{FF2B5EF4-FFF2-40B4-BE49-F238E27FC236}">
                <a16:creationId xmlns:a16="http://schemas.microsoft.com/office/drawing/2014/main" id="{A7BC8492-3C9B-85FE-745B-69AAF4239C6D}"/>
              </a:ext>
            </a:extLst>
          </p:cNvPr>
          <p:cNvSpPr txBox="1"/>
          <p:nvPr/>
        </p:nvSpPr>
        <p:spPr>
          <a:xfrm>
            <a:off x="77830" y="3800339"/>
            <a:ext cx="8897112" cy="861774"/>
          </a:xfrm>
          <a:prstGeom prst="rect">
            <a:avLst/>
          </a:prstGeom>
          <a:solidFill>
            <a:schemeClr val="accent1">
              <a:lumMod val="50000"/>
            </a:schemeClr>
          </a:solidFill>
        </p:spPr>
        <p:txBody>
          <a:bodyPr wrap="square" rtlCol="0">
            <a:spAutoFit/>
          </a:bodyPr>
          <a:lstStyle/>
          <a:p>
            <a:pPr algn="ctr"/>
            <a:r>
              <a:rPr lang="en-US" sz="5000" dirty="0">
                <a:solidFill>
                  <a:schemeClr val="bg1"/>
                </a:solidFill>
              </a:rPr>
              <a:t>Abstract</a:t>
            </a:r>
          </a:p>
        </p:txBody>
      </p:sp>
      <p:sp>
        <p:nvSpPr>
          <p:cNvPr id="39" name="TextBox 38">
            <a:extLst>
              <a:ext uri="{FF2B5EF4-FFF2-40B4-BE49-F238E27FC236}">
                <a16:creationId xmlns:a16="http://schemas.microsoft.com/office/drawing/2014/main" id="{B73593F7-726F-8B7D-5A90-75CF55EC477A}"/>
              </a:ext>
            </a:extLst>
          </p:cNvPr>
          <p:cNvSpPr txBox="1"/>
          <p:nvPr/>
        </p:nvSpPr>
        <p:spPr>
          <a:xfrm>
            <a:off x="20905703" y="13774094"/>
            <a:ext cx="11887200" cy="859536"/>
          </a:xfrm>
          <a:prstGeom prst="rect">
            <a:avLst/>
          </a:prstGeom>
          <a:solidFill>
            <a:schemeClr val="accent1">
              <a:lumMod val="50000"/>
            </a:schemeClr>
          </a:solidFill>
        </p:spPr>
        <p:txBody>
          <a:bodyPr wrap="square" rtlCol="0">
            <a:spAutoFit/>
          </a:bodyPr>
          <a:lstStyle/>
          <a:p>
            <a:pPr algn="ctr"/>
            <a:r>
              <a:rPr lang="en-US" sz="5000" dirty="0">
                <a:solidFill>
                  <a:schemeClr val="bg1"/>
                </a:solidFill>
              </a:rPr>
              <a:t>Conclusions</a:t>
            </a:r>
          </a:p>
        </p:txBody>
      </p:sp>
      <p:sp>
        <p:nvSpPr>
          <p:cNvPr id="40" name="TextBox 39">
            <a:extLst>
              <a:ext uri="{FF2B5EF4-FFF2-40B4-BE49-F238E27FC236}">
                <a16:creationId xmlns:a16="http://schemas.microsoft.com/office/drawing/2014/main" id="{DAB39138-6605-5D56-EE46-8A3CF6AE92AF}"/>
              </a:ext>
            </a:extLst>
          </p:cNvPr>
          <p:cNvSpPr txBox="1"/>
          <p:nvPr/>
        </p:nvSpPr>
        <p:spPr>
          <a:xfrm>
            <a:off x="33577" y="4651666"/>
            <a:ext cx="8920468" cy="8956298"/>
          </a:xfrm>
          <a:prstGeom prst="rect">
            <a:avLst/>
          </a:prstGeom>
          <a:noFill/>
        </p:spPr>
        <p:txBody>
          <a:bodyPr wrap="square" rtlCol="0">
            <a:spAutoFit/>
          </a:bodyPr>
          <a:lstStyle/>
          <a:p>
            <a:r>
              <a:rPr lang="en-US" sz="1600" dirty="0"/>
              <a:t>	</a:t>
            </a:r>
            <a:r>
              <a:rPr lang="en-US" dirty="0"/>
              <a:t>Familial Hemophagocytic Lymphohistiocytosis (HLH) is a biallelic genetic disorder that may cause disruptions in the assembly and transport of perforin-containing granules in CD8 T-Cells and NK Cells, and this lack of perforin-containing granules may result in reduced cytotoxicity and hyperinflammation. Current methods for detecting HLH in patients are poor due to the prolonged length of genetic testing and the high rate of false positives for NK Cell chromium-51 assays. Measuring cytotoxicity from CD8 T-Cells is ideal due to their prominent role in fighting infections as they occur, but the antigenic specificity of T-Cell receptors has made developing an assay difficult. Blinatumomab, a bispecific monoclonal antibody developed to combat B-Cell acute lymphoblastic leukemia (ALL), may offer a potential solution. Through its anti-CD3 and anti-CD19 portions, it can join any CD8 T-Cell with a B Cell. This triggers the CD8 T-Cell to release its granules and induce cell apoptosis while ignoring the T-Cell receptor’s antigenic specificity. Thus, we aimed to develop an assay for detecting HLH by co-culturing CD8-T-Cells obtained from their blood with B-Cells in the presence of Blinatumomab. We hypothesized that the memory T-cells from HLH patients with granule-mediated cytotoxicity mutations will have a prolonged immune synapse duration and increased production of cytokines when compared to functional memory T cells. </a:t>
            </a:r>
          </a:p>
          <a:p>
            <a:r>
              <a:rPr lang="en-US" dirty="0"/>
              <a:t> 	To develop this assay, CD8 T-cells were isolated from a blood sample and were transfected with siRNA. One portion of the cells was transfected with siRNA that silenced the expression of perforin to simulate the phenotype of an HLH patient and the other with siRNA, which did not silence the expression of any protein, to simulate the phenotype of a non-HLH patient. Through RNA extraction, cDNA amplification, and qPCR, the expression of perforin was measured for both groups. Then, these CD8 T-Cells were co-cultured with Nalm6 cells (a B Cell precursor to ALL) and Blinatumomab in a killing assay. From the results of the killing assay, we found a substantial difference in the cytotoxicity between the T-Cells with functional perforin and the T-cells that lacked perforin, which indicates promise in using Blina to detect HLH from a killing assay performed on CD8 T-Cells. For future research, the cytotoxicity of CD8 T-Cells obtained directly from the blood samples of HLH patients should also be measured in a killing assay with Nalm6 and Blinatumomab to determine if this potential assay can detect a difference in cytotoxicity for non-simulated HLH. </a:t>
            </a:r>
          </a:p>
          <a:p>
            <a:endParaRPr lang="en-US" dirty="0"/>
          </a:p>
        </p:txBody>
      </p:sp>
      <p:sp>
        <p:nvSpPr>
          <p:cNvPr id="42" name="TextBox 41">
            <a:extLst>
              <a:ext uri="{FF2B5EF4-FFF2-40B4-BE49-F238E27FC236}">
                <a16:creationId xmlns:a16="http://schemas.microsoft.com/office/drawing/2014/main" id="{E04D6605-C5BB-C211-EC45-0F6A0501E867}"/>
              </a:ext>
            </a:extLst>
          </p:cNvPr>
          <p:cNvSpPr txBox="1"/>
          <p:nvPr/>
        </p:nvSpPr>
        <p:spPr>
          <a:xfrm>
            <a:off x="60247" y="15621474"/>
            <a:ext cx="8897112" cy="646331"/>
          </a:xfrm>
          <a:prstGeom prst="rect">
            <a:avLst/>
          </a:prstGeom>
          <a:solidFill>
            <a:schemeClr val="accent1">
              <a:lumMod val="50000"/>
            </a:schemeClr>
          </a:solidFill>
        </p:spPr>
        <p:txBody>
          <a:bodyPr wrap="square" rtlCol="0">
            <a:spAutoFit/>
          </a:bodyPr>
          <a:lstStyle/>
          <a:p>
            <a:pPr algn="ctr"/>
            <a:r>
              <a:rPr lang="en-US" sz="3600" dirty="0">
                <a:solidFill>
                  <a:schemeClr val="bg1"/>
                </a:solidFill>
              </a:rPr>
              <a:t>Methods</a:t>
            </a:r>
          </a:p>
        </p:txBody>
      </p:sp>
      <p:sp>
        <p:nvSpPr>
          <p:cNvPr id="43" name="TextBox 42">
            <a:extLst>
              <a:ext uri="{FF2B5EF4-FFF2-40B4-BE49-F238E27FC236}">
                <a16:creationId xmlns:a16="http://schemas.microsoft.com/office/drawing/2014/main" id="{90F2D574-1491-5E4C-8145-50527BE64E55}"/>
              </a:ext>
            </a:extLst>
          </p:cNvPr>
          <p:cNvSpPr txBox="1"/>
          <p:nvPr/>
        </p:nvSpPr>
        <p:spPr>
          <a:xfrm>
            <a:off x="21062627" y="14397721"/>
            <a:ext cx="11573350" cy="4708981"/>
          </a:xfrm>
          <a:prstGeom prst="rect">
            <a:avLst/>
          </a:prstGeom>
          <a:noFill/>
        </p:spPr>
        <p:txBody>
          <a:bodyPr wrap="square" rtlCol="0">
            <a:spAutoFit/>
          </a:bodyPr>
          <a:lstStyle/>
          <a:p>
            <a:pPr algn="ctr"/>
            <a:endParaRPr lang="en-US" sz="2000" dirty="0"/>
          </a:p>
          <a:p>
            <a:pPr marL="342900" indent="-342900">
              <a:buFont typeface="Arial" panose="020B0604020202020204" pitchFamily="34" charset="0"/>
              <a:buChar char="•"/>
            </a:pPr>
            <a:r>
              <a:rPr lang="en-US" sz="2000" dirty="0"/>
              <a:t>There was a significant difference in the initial cytotoxicity between CD8 T-Cells with functional and dysfunctional perforin when co-cultured with Nalm6 and Blinatumomab</a:t>
            </a:r>
          </a:p>
          <a:p>
            <a:pPr marL="342900" indent="-342900">
              <a:buFont typeface="Arial" panose="020B0604020202020204" pitchFamily="34" charset="0"/>
              <a:buChar char="•"/>
            </a:pPr>
            <a:r>
              <a:rPr lang="en-US" sz="2000" dirty="0"/>
              <a:t>This affirms the potential Blinatumomab may have in the development of a detection assay for familial HLH </a:t>
            </a:r>
          </a:p>
          <a:p>
            <a:pPr marL="342900" indent="-342900">
              <a:buFont typeface="Arial" panose="020B0604020202020204" pitchFamily="34" charset="0"/>
              <a:buChar char="•"/>
            </a:pPr>
            <a:r>
              <a:rPr lang="en-US" sz="2000" dirty="0"/>
              <a:t>Areas for future research to develop this potential assay may include conducting this assay again using CD8 T-Cells directly obtained from blood samples of HLH patients and comparing their cytotoxicity to the CD8 T-Cells obtained from the blood samples of a healthy donor</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endParaRPr lang="en-US" sz="2000" dirty="0"/>
          </a:p>
          <a:p>
            <a:endParaRPr lang="en-US" sz="2000" dirty="0"/>
          </a:p>
          <a:p>
            <a:endParaRPr lang="en-US" sz="2000" dirty="0"/>
          </a:p>
          <a:p>
            <a:endParaRPr lang="en-US" sz="2000" dirty="0"/>
          </a:p>
          <a:p>
            <a:endParaRPr lang="en-US" sz="2000" dirty="0"/>
          </a:p>
          <a:p>
            <a:endParaRPr lang="en-US" sz="2000" dirty="0"/>
          </a:p>
        </p:txBody>
      </p:sp>
      <p:sp>
        <p:nvSpPr>
          <p:cNvPr id="44" name="TextBox 43">
            <a:extLst>
              <a:ext uri="{FF2B5EF4-FFF2-40B4-BE49-F238E27FC236}">
                <a16:creationId xmlns:a16="http://schemas.microsoft.com/office/drawing/2014/main" id="{C9B31308-A94F-887E-CF08-D2B962C39F80}"/>
              </a:ext>
            </a:extLst>
          </p:cNvPr>
          <p:cNvSpPr txBox="1"/>
          <p:nvPr/>
        </p:nvSpPr>
        <p:spPr>
          <a:xfrm>
            <a:off x="20894572" y="17018823"/>
            <a:ext cx="11887200" cy="707886"/>
          </a:xfrm>
          <a:prstGeom prst="rect">
            <a:avLst/>
          </a:prstGeom>
          <a:solidFill>
            <a:schemeClr val="accent1">
              <a:lumMod val="50000"/>
            </a:schemeClr>
          </a:solidFill>
        </p:spPr>
        <p:txBody>
          <a:bodyPr wrap="square" rtlCol="0">
            <a:spAutoFit/>
          </a:bodyPr>
          <a:lstStyle/>
          <a:p>
            <a:pPr algn="ctr"/>
            <a:r>
              <a:rPr lang="en-US" sz="4000" dirty="0">
                <a:solidFill>
                  <a:schemeClr val="bg1"/>
                </a:solidFill>
              </a:rPr>
              <a:t>Acknowledgements</a:t>
            </a:r>
          </a:p>
        </p:txBody>
      </p:sp>
      <p:sp>
        <p:nvSpPr>
          <p:cNvPr id="46" name="TextBox 45">
            <a:extLst>
              <a:ext uri="{FF2B5EF4-FFF2-40B4-BE49-F238E27FC236}">
                <a16:creationId xmlns:a16="http://schemas.microsoft.com/office/drawing/2014/main" id="{2FFE6CF0-F2FD-6614-4923-01AF646EAC0E}"/>
              </a:ext>
            </a:extLst>
          </p:cNvPr>
          <p:cNvSpPr txBox="1"/>
          <p:nvPr/>
        </p:nvSpPr>
        <p:spPr>
          <a:xfrm>
            <a:off x="21025632" y="17803652"/>
            <a:ext cx="11573349" cy="923330"/>
          </a:xfrm>
          <a:prstGeom prst="rect">
            <a:avLst/>
          </a:prstGeom>
          <a:noFill/>
        </p:spPr>
        <p:txBody>
          <a:bodyPr wrap="square" rtlCol="0">
            <a:spAutoFit/>
          </a:bodyPr>
          <a:lstStyle/>
          <a:p>
            <a:r>
              <a:rPr lang="en-US" dirty="0"/>
              <a:t>Project supported by Penn’s Center for Undergraduate Research &amp; Fellowship (CURF) </a:t>
            </a:r>
            <a:r>
              <a:rPr lang="en-US" dirty="0" err="1"/>
              <a:t>GfMUR</a:t>
            </a:r>
            <a:r>
              <a:rPr lang="en-US" dirty="0"/>
              <a:t> grant, (PI-Canna) &amp; the CHOP Research Institute. I would also especially like to thank Dr. Frank-</a:t>
            </a:r>
            <a:r>
              <a:rPr lang="en-US" dirty="0" err="1"/>
              <a:t>Kamenetskii</a:t>
            </a:r>
            <a:r>
              <a:rPr lang="en-US" dirty="0"/>
              <a:t> for her mentorship on this project.</a:t>
            </a:r>
          </a:p>
        </p:txBody>
      </p:sp>
      <p:sp>
        <p:nvSpPr>
          <p:cNvPr id="47" name="TextBox 46">
            <a:extLst>
              <a:ext uri="{FF2B5EF4-FFF2-40B4-BE49-F238E27FC236}">
                <a16:creationId xmlns:a16="http://schemas.microsoft.com/office/drawing/2014/main" id="{F5F9B438-402B-1361-5852-C03F8B74EC74}"/>
              </a:ext>
            </a:extLst>
          </p:cNvPr>
          <p:cNvSpPr txBox="1"/>
          <p:nvPr/>
        </p:nvSpPr>
        <p:spPr>
          <a:xfrm>
            <a:off x="20894572" y="18765454"/>
            <a:ext cx="11887200" cy="707886"/>
          </a:xfrm>
          <a:prstGeom prst="rect">
            <a:avLst/>
          </a:prstGeom>
          <a:solidFill>
            <a:schemeClr val="accent1">
              <a:lumMod val="50000"/>
            </a:schemeClr>
          </a:solidFill>
        </p:spPr>
        <p:txBody>
          <a:bodyPr wrap="square" rtlCol="0">
            <a:spAutoFit/>
          </a:bodyPr>
          <a:lstStyle/>
          <a:p>
            <a:pPr algn="ctr"/>
            <a:r>
              <a:rPr lang="en-US" sz="4000" dirty="0">
                <a:solidFill>
                  <a:schemeClr val="bg1"/>
                </a:solidFill>
              </a:rPr>
              <a:t>References</a:t>
            </a:r>
          </a:p>
        </p:txBody>
      </p:sp>
      <p:sp>
        <p:nvSpPr>
          <p:cNvPr id="48" name="TextBox 47">
            <a:extLst>
              <a:ext uri="{FF2B5EF4-FFF2-40B4-BE49-F238E27FC236}">
                <a16:creationId xmlns:a16="http://schemas.microsoft.com/office/drawing/2014/main" id="{9FF564A9-F8CF-C54A-F987-D53BE8800E04}"/>
              </a:ext>
            </a:extLst>
          </p:cNvPr>
          <p:cNvSpPr txBox="1"/>
          <p:nvPr/>
        </p:nvSpPr>
        <p:spPr>
          <a:xfrm>
            <a:off x="20905703" y="19573906"/>
            <a:ext cx="7091968" cy="2462213"/>
          </a:xfrm>
          <a:prstGeom prst="rect">
            <a:avLst/>
          </a:prstGeom>
          <a:noFill/>
        </p:spPr>
        <p:txBody>
          <a:bodyPr wrap="square" rtlCol="0">
            <a:spAutoFit/>
          </a:bodyPr>
          <a:lstStyle/>
          <a:p>
            <a:r>
              <a:rPr lang="en-US" sz="1200" dirty="0"/>
              <a:t>1. Van Der Kraak LA, Schneider C, Dang V, et al. Genetic and commensal induction of IL-18 drive</a:t>
            </a:r>
          </a:p>
          <a:p>
            <a:r>
              <a:rPr lang="en-US" sz="1200" dirty="0"/>
              <a:t>intestinal epithelial MHCII via </a:t>
            </a:r>
            <a:r>
              <a:rPr lang="en-US" sz="1200" dirty="0" err="1"/>
              <a:t>IFNgamma</a:t>
            </a:r>
            <a:r>
              <a:rPr lang="en-US" sz="1200" dirty="0"/>
              <a:t>. Mucosal Immunol. 2021;14(5):1100-1112.</a:t>
            </a:r>
          </a:p>
          <a:p>
            <a:r>
              <a:rPr lang="en-US" sz="1200" dirty="0"/>
              <a:t>2. Landy E, Varghese J, Dang V, Szymczak-Workman A, Kane LP, Canna SW. Complementary HLH</a:t>
            </a:r>
          </a:p>
          <a:p>
            <a:r>
              <a:rPr lang="en-US" sz="1200" dirty="0"/>
              <a:t>susceptibility factors converge on CD8 T-cell hyperactivation. Blood Adv. 2023;7(22):6949-6963.</a:t>
            </a:r>
          </a:p>
          <a:p>
            <a:r>
              <a:rPr lang="en-US" sz="1200" dirty="0"/>
              <a:t>3. Carol HA, Mayer AS, Zhang MS, et al. </a:t>
            </a:r>
            <a:r>
              <a:rPr lang="en-US" sz="1200" dirty="0" err="1"/>
              <a:t>Hyperferritinemia</a:t>
            </a:r>
            <a:r>
              <a:rPr lang="en-US" sz="1200" dirty="0"/>
              <a:t> Screening to Aid Identification and</a:t>
            </a:r>
          </a:p>
          <a:p>
            <a:r>
              <a:rPr lang="en-US" sz="1200" dirty="0"/>
              <a:t>Di]</a:t>
            </a:r>
            <a:r>
              <a:rPr lang="en-US" sz="1200" dirty="0" err="1"/>
              <a:t>erentiation</a:t>
            </a:r>
            <a:r>
              <a:rPr lang="en-US" sz="1200" dirty="0"/>
              <a:t> of Patients with Hyperinflammatory Disorders. J Clin Immunol. 2024;45(1):4.</a:t>
            </a:r>
          </a:p>
          <a:p>
            <a:r>
              <a:rPr lang="en-US" sz="1200" dirty="0"/>
              <a:t>4. </a:t>
            </a:r>
            <a:r>
              <a:rPr lang="en-US" sz="1200" dirty="0" err="1"/>
              <a:t>Nakandakari</a:t>
            </a:r>
            <a:r>
              <a:rPr lang="en-US" sz="1200" dirty="0"/>
              <a:t>-Higa S, Walker S, </a:t>
            </a:r>
            <a:r>
              <a:rPr lang="en-US" sz="1200" dirty="0" err="1"/>
              <a:t>Canesso</a:t>
            </a:r>
            <a:r>
              <a:rPr lang="en-US" sz="1200" dirty="0"/>
              <a:t> MCC, et al. Universal recording of immune cell interactions in vivo. Nature. 2024;627(8003):399-406.</a:t>
            </a:r>
          </a:p>
          <a:p>
            <a:r>
              <a:rPr lang="en-US" sz="1200" dirty="0"/>
              <a:t>5. Chiang S, Covill L, Bianca T, et al. Efficacy of T-cell assays for the diagnosis of primary defects in cytotoxic lymphocyte exocytosis. Blood. 2024;144(8): 873-887</a:t>
            </a:r>
          </a:p>
          <a:p>
            <a:r>
              <a:rPr lang="en-US" sz="1200" dirty="0"/>
              <a:t>6. Diorio C, Teachey DT, Canna SW. Cytokine Storm Syndromes in Pediatric Patients. J Allergy Clin</a:t>
            </a:r>
          </a:p>
          <a:p>
            <a:r>
              <a:rPr lang="en-US" sz="1200" dirty="0"/>
              <a:t>Immunol </a:t>
            </a:r>
            <a:r>
              <a:rPr lang="en-US" sz="1200" dirty="0" err="1"/>
              <a:t>Pract</a:t>
            </a:r>
            <a:r>
              <a:rPr lang="en-US" sz="1200" dirty="0"/>
              <a:t>. 2023;11(6):1636-1644.</a:t>
            </a:r>
          </a:p>
          <a:p>
            <a:endParaRPr lang="en-US" sz="1000" dirty="0"/>
          </a:p>
        </p:txBody>
      </p:sp>
      <p:sp>
        <p:nvSpPr>
          <p:cNvPr id="49" name="TextBox 48">
            <a:extLst>
              <a:ext uri="{FF2B5EF4-FFF2-40B4-BE49-F238E27FC236}">
                <a16:creationId xmlns:a16="http://schemas.microsoft.com/office/drawing/2014/main" id="{C9F6E0D0-A265-4A86-EC3F-3330E5EAB917}"/>
              </a:ext>
            </a:extLst>
          </p:cNvPr>
          <p:cNvSpPr txBox="1"/>
          <p:nvPr/>
        </p:nvSpPr>
        <p:spPr>
          <a:xfrm>
            <a:off x="-2519" y="-12732"/>
            <a:ext cx="32923438" cy="3785652"/>
          </a:xfrm>
          <a:prstGeom prst="rect">
            <a:avLst/>
          </a:prstGeom>
          <a:solidFill>
            <a:schemeClr val="accent1">
              <a:lumMod val="50000"/>
            </a:schemeClr>
          </a:solidFill>
        </p:spPr>
        <p:txBody>
          <a:bodyPr wrap="square" rtlCol="0">
            <a:spAutoFit/>
          </a:bodyPr>
          <a:lstStyle/>
          <a:p>
            <a:pPr algn="ctr"/>
            <a:r>
              <a:rPr lang="en-US" sz="7000" dirty="0">
                <a:solidFill>
                  <a:schemeClr val="bg1"/>
                </a:solidFill>
              </a:rPr>
              <a:t>     </a:t>
            </a:r>
            <a:r>
              <a:rPr lang="en-US" sz="6000" dirty="0">
                <a:solidFill>
                  <a:schemeClr val="bg1"/>
                </a:solidFill>
              </a:rPr>
              <a:t>Assessing human Cytotoxic T-Lymphocyte Killing  </a:t>
            </a:r>
          </a:p>
          <a:p>
            <a:pPr algn="ctr"/>
            <a:r>
              <a:rPr lang="en-US" sz="6000" dirty="0">
                <a:solidFill>
                  <a:schemeClr val="bg1"/>
                </a:solidFill>
              </a:rPr>
              <a:t>using a CD3/CD19 Bispecific Antibody</a:t>
            </a:r>
          </a:p>
          <a:p>
            <a:pPr algn="ctr"/>
            <a:r>
              <a:rPr lang="en-US" sz="2400" b="1" dirty="0">
                <a:solidFill>
                  <a:schemeClr val="bg1"/>
                </a:solidFill>
              </a:rPr>
              <a:t>Jonmejoy Dhar</a:t>
            </a:r>
            <a:r>
              <a:rPr lang="en-US" sz="2400" b="1" baseline="30000" dirty="0">
                <a:solidFill>
                  <a:schemeClr val="bg1"/>
                </a:solidFill>
              </a:rPr>
              <a:t>2,4 </a:t>
            </a:r>
            <a:r>
              <a:rPr lang="en-US" sz="2400" b="1" dirty="0">
                <a:solidFill>
                  <a:schemeClr val="bg1"/>
                </a:solidFill>
              </a:rPr>
              <a:t>, </a:t>
            </a:r>
            <a:r>
              <a:rPr lang="en-US" sz="2400" b="1" i="0" strike="noStrike" dirty="0">
                <a:solidFill>
                  <a:srgbClr val="FFFFFF"/>
                </a:solidFill>
                <a:effectLst/>
                <a:latin typeface="Times New Roman" panose="02020603050405020304" pitchFamily="18" charset="0"/>
                <a:cs typeface="Times New Roman" panose="02020603050405020304" pitchFamily="18" charset="0"/>
              </a:rPr>
              <a:t>Anastasia Frank-Kamenetskii</a:t>
            </a:r>
            <a:r>
              <a:rPr lang="en-US" sz="2400" b="1" i="0" strike="noStrike" baseline="30000" dirty="0">
                <a:solidFill>
                  <a:srgbClr val="FFFFFF"/>
                </a:solidFill>
                <a:effectLst/>
                <a:latin typeface="Times New Roman" panose="02020603050405020304" pitchFamily="18" charset="0"/>
                <a:cs typeface="Times New Roman" panose="02020603050405020304" pitchFamily="18" charset="0"/>
              </a:rPr>
              <a:t>1</a:t>
            </a:r>
            <a:r>
              <a:rPr lang="en-US" sz="2400" b="1" i="0" strike="noStrike" dirty="0">
                <a:solidFill>
                  <a:srgbClr val="FFFFFF"/>
                </a:solidFill>
                <a:effectLst/>
                <a:latin typeface="Times New Roman" panose="02020603050405020304" pitchFamily="18" charset="0"/>
                <a:cs typeface="Times New Roman" panose="02020603050405020304" pitchFamily="18" charset="0"/>
              </a:rPr>
              <a:t>, </a:t>
            </a:r>
            <a:r>
              <a:rPr lang="en-US" sz="2400" b="1" i="0" u="none" strike="noStrike" dirty="0">
                <a:solidFill>
                  <a:srgbClr val="FFFFFF"/>
                </a:solidFill>
                <a:effectLst/>
                <a:latin typeface="Times New Roman" panose="02020603050405020304" pitchFamily="18" charset="0"/>
                <a:cs typeface="Times New Roman" panose="02020603050405020304" pitchFamily="18" charset="0"/>
              </a:rPr>
              <a:t>Leonardo Huang</a:t>
            </a:r>
            <a:r>
              <a:rPr lang="en-US" sz="2400" b="1" i="0" u="none" strike="noStrike" baseline="30000" dirty="0">
                <a:solidFill>
                  <a:srgbClr val="FFFFFF"/>
                </a:solidFill>
                <a:effectLst/>
                <a:latin typeface="Times New Roman" panose="02020603050405020304" pitchFamily="18" charset="0"/>
                <a:cs typeface="Times New Roman" panose="02020603050405020304" pitchFamily="18" charset="0"/>
              </a:rPr>
              <a:t>1</a:t>
            </a:r>
            <a:r>
              <a:rPr lang="en-US" sz="2400" b="1" i="0" u="none" strike="noStrike" dirty="0">
                <a:solidFill>
                  <a:srgbClr val="FFFFFF"/>
                </a:solidFill>
                <a:effectLst/>
                <a:latin typeface="Times New Roman" panose="02020603050405020304" pitchFamily="18" charset="0"/>
                <a:cs typeface="Times New Roman" panose="02020603050405020304" pitchFamily="18" charset="0"/>
              </a:rPr>
              <a:t>, </a:t>
            </a:r>
            <a:r>
              <a:rPr lang="en-US" sz="2400" b="1" dirty="0">
                <a:solidFill>
                  <a:srgbClr val="FFFFFF"/>
                </a:solidFill>
                <a:latin typeface="Times New Roman" panose="02020603050405020304" pitchFamily="18" charset="0"/>
                <a:cs typeface="Times New Roman" panose="02020603050405020304" pitchFamily="18" charset="0"/>
              </a:rPr>
              <a:t>Jeremy Morrissette</a:t>
            </a:r>
            <a:r>
              <a:rPr lang="en-US" sz="2400" b="1" baseline="30000" dirty="0">
                <a:solidFill>
                  <a:srgbClr val="FFFFFF"/>
                </a:solidFill>
                <a:latin typeface="Times New Roman" panose="02020603050405020304" pitchFamily="18" charset="0"/>
                <a:cs typeface="Times New Roman" panose="02020603050405020304" pitchFamily="18" charset="0"/>
              </a:rPr>
              <a:t>3</a:t>
            </a:r>
            <a:r>
              <a:rPr lang="en-US" sz="2400" b="1" dirty="0">
                <a:solidFill>
                  <a:srgbClr val="FFFFFF"/>
                </a:solidFill>
                <a:latin typeface="Times New Roman" panose="02020603050405020304" pitchFamily="18" charset="0"/>
                <a:cs typeface="Times New Roman" panose="02020603050405020304" pitchFamily="18" charset="0"/>
              </a:rPr>
              <a:t>, </a:t>
            </a:r>
            <a:r>
              <a:rPr lang="en-US" sz="2400" b="1" i="0" u="none" strike="noStrike" dirty="0">
                <a:solidFill>
                  <a:srgbClr val="FFFFFF"/>
                </a:solidFill>
                <a:effectLst/>
                <a:latin typeface="Times New Roman" panose="02020603050405020304" pitchFamily="18" charset="0"/>
                <a:cs typeface="Times New Roman" panose="02020603050405020304" pitchFamily="18" charset="0"/>
              </a:rPr>
              <a:t>Scott Canna</a:t>
            </a:r>
            <a:r>
              <a:rPr lang="en-US" sz="2400" b="1" i="0" u="none" strike="noStrike" baseline="30000" dirty="0">
                <a:solidFill>
                  <a:srgbClr val="FFFFFF"/>
                </a:solidFill>
                <a:effectLst/>
                <a:latin typeface="Times New Roman" panose="02020603050405020304" pitchFamily="18" charset="0"/>
                <a:cs typeface="Times New Roman" panose="02020603050405020304" pitchFamily="18" charset="0"/>
              </a:rPr>
              <a:t>1,3</a:t>
            </a:r>
            <a:endParaRPr lang="en-US" sz="2400" b="1" i="0" u="none" strike="noStrike" dirty="0">
              <a:solidFill>
                <a:srgbClr val="FFFFFF"/>
              </a:solidFill>
              <a:effectLst/>
              <a:latin typeface="Times New Roman" panose="02020603050405020304" pitchFamily="18" charset="0"/>
              <a:cs typeface="Times New Roman" panose="02020603050405020304" pitchFamily="18" charset="0"/>
            </a:endParaRPr>
          </a:p>
          <a:p>
            <a:pPr algn="ctr"/>
            <a:r>
              <a:rPr lang="en-US" sz="1400" dirty="0">
                <a:solidFill>
                  <a:srgbClr val="FFFFFF"/>
                </a:solidFill>
                <a:latin typeface="Times New Roman" panose="02020603050405020304" pitchFamily="18" charset="0"/>
                <a:cs typeface="Times New Roman" panose="02020603050405020304" pitchFamily="18" charset="0"/>
              </a:rPr>
              <a:t>1.Division of Rheumatology, Department of Pediatrics, Children’s Hospital of Philadelphia, Philadelphia, PA</a:t>
            </a:r>
            <a:endParaRPr lang="en-US" sz="1400" dirty="0">
              <a:solidFill>
                <a:srgbClr val="000000"/>
              </a:solidFill>
              <a:latin typeface="Times New Roman" panose="02020603050405020304" pitchFamily="18" charset="0"/>
              <a:cs typeface="Times New Roman" panose="02020603050405020304" pitchFamily="18" charset="0"/>
            </a:endParaRPr>
          </a:p>
          <a:p>
            <a:pPr algn="ctr"/>
            <a:r>
              <a:rPr lang="en-US" sz="1400" dirty="0">
                <a:solidFill>
                  <a:srgbClr val="FFFFFF"/>
                </a:solidFill>
                <a:latin typeface="Times New Roman" panose="02020603050405020304" pitchFamily="18" charset="0"/>
                <a:cs typeface="Times New Roman" panose="02020603050405020304" pitchFamily="18" charset="0"/>
              </a:rPr>
              <a:t>2. Department of Biology, University of Pennsylvania, Philadelphia, PA</a:t>
            </a:r>
            <a:endParaRPr lang="en-US" sz="1400" dirty="0">
              <a:solidFill>
                <a:srgbClr val="000000"/>
              </a:solidFill>
              <a:latin typeface="Times New Roman" panose="02020603050405020304" pitchFamily="18" charset="0"/>
              <a:cs typeface="Times New Roman" panose="02020603050405020304" pitchFamily="18" charset="0"/>
            </a:endParaRPr>
          </a:p>
          <a:p>
            <a:pPr algn="ctr"/>
            <a:r>
              <a:rPr lang="en-US" sz="1400" dirty="0">
                <a:solidFill>
                  <a:srgbClr val="FFFFFF"/>
                </a:solidFill>
                <a:latin typeface="Times New Roman" panose="02020603050405020304" pitchFamily="18" charset="0"/>
                <a:cs typeface="Times New Roman" panose="02020603050405020304" pitchFamily="18" charset="0"/>
              </a:rPr>
              <a:t>3. Perelman School of Medicine, University of Pennsylvania, Philadelphia, PA</a:t>
            </a:r>
          </a:p>
          <a:p>
            <a:pPr algn="ctr"/>
            <a:r>
              <a:rPr lang="en-US" sz="1400" dirty="0">
                <a:solidFill>
                  <a:srgbClr val="FFFFFF"/>
                </a:solidFill>
                <a:latin typeface="Times New Roman" panose="02020603050405020304" pitchFamily="18" charset="0"/>
                <a:cs typeface="Times New Roman" panose="02020603050405020304" pitchFamily="18" charset="0"/>
              </a:rPr>
              <a:t>4. College of Arts and Sciences (Class of 2027)</a:t>
            </a:r>
            <a:endParaRPr lang="en-US" sz="1400" dirty="0">
              <a:solidFill>
                <a:srgbClr val="000000"/>
              </a:solidFill>
              <a:latin typeface="Times New Roman" panose="02020603050405020304" pitchFamily="18" charset="0"/>
              <a:cs typeface="Times New Roman" panose="02020603050405020304" pitchFamily="18" charset="0"/>
            </a:endParaRPr>
          </a:p>
          <a:p>
            <a:pPr algn="ctr"/>
            <a:r>
              <a:rPr lang="en-US" sz="1400" i="1" dirty="0">
                <a:solidFill>
                  <a:schemeClr val="bg1"/>
                </a:solidFill>
              </a:rPr>
              <a:t>Pediatric Rheumatology, Children’s Hospital of Philadelphia  </a:t>
            </a:r>
          </a:p>
          <a:p>
            <a:pPr algn="ctr"/>
            <a:endParaRPr lang="en-US" sz="2400" b="1" baseline="30000" dirty="0">
              <a:solidFill>
                <a:srgbClr val="000000"/>
              </a:solidFill>
              <a:latin typeface="Times New Roman" panose="02020603050405020304" pitchFamily="18" charset="0"/>
              <a:cs typeface="Times New Roman" panose="02020603050405020304" pitchFamily="18" charset="0"/>
            </a:endParaRPr>
          </a:p>
        </p:txBody>
      </p:sp>
      <p:sp>
        <p:nvSpPr>
          <p:cNvPr id="51" name="TextBox 50">
            <a:extLst>
              <a:ext uri="{FF2B5EF4-FFF2-40B4-BE49-F238E27FC236}">
                <a16:creationId xmlns:a16="http://schemas.microsoft.com/office/drawing/2014/main" id="{10884FAA-44EF-F2F6-A12A-532FFDBF37AD}"/>
              </a:ext>
            </a:extLst>
          </p:cNvPr>
          <p:cNvSpPr txBox="1"/>
          <p:nvPr/>
        </p:nvSpPr>
        <p:spPr>
          <a:xfrm>
            <a:off x="11038758" y="10788134"/>
            <a:ext cx="2618509" cy="369332"/>
          </a:xfrm>
          <a:prstGeom prst="rect">
            <a:avLst/>
          </a:prstGeom>
          <a:noFill/>
        </p:spPr>
        <p:txBody>
          <a:bodyPr wrap="square" rtlCol="0">
            <a:spAutoFit/>
          </a:bodyPr>
          <a:lstStyle/>
          <a:p>
            <a:pPr algn="ctr"/>
            <a:r>
              <a:rPr lang="en-US" dirty="0"/>
              <a:t>Before CD8 Isolation</a:t>
            </a:r>
          </a:p>
        </p:txBody>
      </p:sp>
      <p:sp>
        <p:nvSpPr>
          <p:cNvPr id="52" name="TextBox 51">
            <a:extLst>
              <a:ext uri="{FF2B5EF4-FFF2-40B4-BE49-F238E27FC236}">
                <a16:creationId xmlns:a16="http://schemas.microsoft.com/office/drawing/2014/main" id="{726DD522-5B10-380E-658D-4FF4C8317FB6}"/>
              </a:ext>
            </a:extLst>
          </p:cNvPr>
          <p:cNvSpPr txBox="1"/>
          <p:nvPr/>
        </p:nvSpPr>
        <p:spPr>
          <a:xfrm>
            <a:off x="16670285" y="10803465"/>
            <a:ext cx="2618509" cy="369332"/>
          </a:xfrm>
          <a:prstGeom prst="rect">
            <a:avLst/>
          </a:prstGeom>
          <a:noFill/>
        </p:spPr>
        <p:txBody>
          <a:bodyPr wrap="square" rtlCol="0">
            <a:spAutoFit/>
          </a:bodyPr>
          <a:lstStyle/>
          <a:p>
            <a:pPr algn="ctr"/>
            <a:r>
              <a:rPr lang="en-US" dirty="0"/>
              <a:t>After CD8 Isolation</a:t>
            </a:r>
          </a:p>
        </p:txBody>
      </p:sp>
      <p:pic>
        <p:nvPicPr>
          <p:cNvPr id="1030" name="Picture 6" descr="Sartorius Launches the New Incucyte SX5® for Live-Cell Analysis | Lab  Manager">
            <a:extLst>
              <a:ext uri="{FF2B5EF4-FFF2-40B4-BE49-F238E27FC236}">
                <a16:creationId xmlns:a16="http://schemas.microsoft.com/office/drawing/2014/main" id="{46FA3857-2CD2-97BC-685B-430CAD13519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41508" y="20342583"/>
            <a:ext cx="3150137" cy="157506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C3AFF75C-E03D-FE49-E07A-9D491BCD406B}"/>
              </a:ext>
            </a:extLst>
          </p:cNvPr>
          <p:cNvSpPr txBox="1"/>
          <p:nvPr/>
        </p:nvSpPr>
        <p:spPr>
          <a:xfrm>
            <a:off x="4533929" y="16431541"/>
            <a:ext cx="3440831" cy="369332"/>
          </a:xfrm>
          <a:prstGeom prst="rect">
            <a:avLst/>
          </a:prstGeom>
          <a:noFill/>
        </p:spPr>
        <p:txBody>
          <a:bodyPr wrap="square" rtlCol="0">
            <a:spAutoFit/>
          </a:bodyPr>
          <a:lstStyle/>
          <a:p>
            <a:r>
              <a:rPr lang="en-US" dirty="0"/>
              <a:t>4.</a:t>
            </a:r>
          </a:p>
        </p:txBody>
      </p:sp>
      <p:sp>
        <p:nvSpPr>
          <p:cNvPr id="5" name="TextBox 4">
            <a:extLst>
              <a:ext uri="{FF2B5EF4-FFF2-40B4-BE49-F238E27FC236}">
                <a16:creationId xmlns:a16="http://schemas.microsoft.com/office/drawing/2014/main" id="{72B1BA38-3133-69BA-F83C-6E5458EDB58F}"/>
              </a:ext>
            </a:extLst>
          </p:cNvPr>
          <p:cNvSpPr txBox="1"/>
          <p:nvPr/>
        </p:nvSpPr>
        <p:spPr>
          <a:xfrm>
            <a:off x="9471224" y="3800339"/>
            <a:ext cx="10762780" cy="1200329"/>
          </a:xfrm>
          <a:prstGeom prst="rect">
            <a:avLst/>
          </a:prstGeom>
          <a:solidFill>
            <a:schemeClr val="accent1">
              <a:lumMod val="50000"/>
            </a:schemeClr>
          </a:solidFill>
        </p:spPr>
        <p:txBody>
          <a:bodyPr wrap="square" rtlCol="0">
            <a:spAutoFit/>
          </a:bodyPr>
          <a:lstStyle/>
          <a:p>
            <a:pPr algn="ctr"/>
            <a:r>
              <a:rPr lang="en-US" sz="3600" dirty="0">
                <a:solidFill>
                  <a:schemeClr val="bg1"/>
                </a:solidFill>
              </a:rPr>
              <a:t>1. Incucyte Killing Assay showed results using unsorted PBMCs</a:t>
            </a:r>
          </a:p>
        </p:txBody>
      </p:sp>
      <p:graphicFrame>
        <p:nvGraphicFramePr>
          <p:cNvPr id="6" name="Chart 5">
            <a:extLst>
              <a:ext uri="{FF2B5EF4-FFF2-40B4-BE49-F238E27FC236}">
                <a16:creationId xmlns:a16="http://schemas.microsoft.com/office/drawing/2014/main" id="{13AB0016-29C8-8FEC-D01B-89C2FA0787BF}"/>
              </a:ext>
            </a:extLst>
          </p:cNvPr>
          <p:cNvGraphicFramePr>
            <a:graphicFrameLocks/>
          </p:cNvGraphicFramePr>
          <p:nvPr>
            <p:extLst>
              <p:ext uri="{D42A27DB-BD31-4B8C-83A1-F6EECF244321}">
                <p14:modId xmlns:p14="http://schemas.microsoft.com/office/powerpoint/2010/main" val="3362348005"/>
              </p:ext>
            </p:extLst>
          </p:nvPr>
        </p:nvGraphicFramePr>
        <p:xfrm>
          <a:off x="21045656" y="5088804"/>
          <a:ext cx="11590371" cy="7244882"/>
        </p:xfrm>
        <a:graphic>
          <a:graphicData uri="http://schemas.openxmlformats.org/drawingml/2006/chart">
            <c:chart xmlns:c="http://schemas.openxmlformats.org/drawingml/2006/chart" xmlns:r="http://schemas.openxmlformats.org/officeDocument/2006/relationships" r:id="rId8"/>
          </a:graphicData>
        </a:graphic>
      </p:graphicFrame>
      <p:sp>
        <p:nvSpPr>
          <p:cNvPr id="9" name="TextBox 8">
            <a:extLst>
              <a:ext uri="{FF2B5EF4-FFF2-40B4-BE49-F238E27FC236}">
                <a16:creationId xmlns:a16="http://schemas.microsoft.com/office/drawing/2014/main" id="{B6B4B708-CAE6-813C-DAEA-F4C2D1E8F3DC}"/>
              </a:ext>
            </a:extLst>
          </p:cNvPr>
          <p:cNvSpPr txBox="1"/>
          <p:nvPr/>
        </p:nvSpPr>
        <p:spPr>
          <a:xfrm>
            <a:off x="9373328" y="8858230"/>
            <a:ext cx="11082850" cy="646331"/>
          </a:xfrm>
          <a:prstGeom prst="rect">
            <a:avLst/>
          </a:prstGeom>
          <a:noFill/>
        </p:spPr>
        <p:txBody>
          <a:bodyPr wrap="square" rtlCol="0">
            <a:spAutoFit/>
          </a:bodyPr>
          <a:lstStyle/>
          <a:p>
            <a:r>
              <a:rPr lang="en-US" b="1" dirty="0"/>
              <a:t>Figure 1</a:t>
            </a:r>
            <a:r>
              <a:rPr lang="en-US" dirty="0"/>
              <a:t>:  A killing assay performed on unsorted PBMCs which indicates that presence of Blinatumomab was necessary for  T-Cells to kill Nalm6 Cells.</a:t>
            </a:r>
          </a:p>
        </p:txBody>
      </p:sp>
      <p:sp>
        <p:nvSpPr>
          <p:cNvPr id="18" name="TextBox 17">
            <a:extLst>
              <a:ext uri="{FF2B5EF4-FFF2-40B4-BE49-F238E27FC236}">
                <a16:creationId xmlns:a16="http://schemas.microsoft.com/office/drawing/2014/main" id="{57976619-F330-4B30-B6BA-E9F927909F0C}"/>
              </a:ext>
            </a:extLst>
          </p:cNvPr>
          <p:cNvSpPr txBox="1"/>
          <p:nvPr/>
        </p:nvSpPr>
        <p:spPr>
          <a:xfrm>
            <a:off x="11383712" y="14446065"/>
            <a:ext cx="1965096" cy="338554"/>
          </a:xfrm>
          <a:prstGeom prst="rect">
            <a:avLst/>
          </a:prstGeom>
          <a:noFill/>
        </p:spPr>
        <p:txBody>
          <a:bodyPr wrap="square" rtlCol="0">
            <a:spAutoFit/>
          </a:bodyPr>
          <a:lstStyle/>
          <a:p>
            <a:r>
              <a:rPr lang="en-US" sz="1600" dirty="0"/>
              <a:t>CD8 – PerCCY5.5</a:t>
            </a:r>
          </a:p>
        </p:txBody>
      </p:sp>
      <p:sp>
        <p:nvSpPr>
          <p:cNvPr id="22" name="TextBox 21">
            <a:extLst>
              <a:ext uri="{FF2B5EF4-FFF2-40B4-BE49-F238E27FC236}">
                <a16:creationId xmlns:a16="http://schemas.microsoft.com/office/drawing/2014/main" id="{78CB8C11-FE55-B879-EC50-D0C8486D59B6}"/>
              </a:ext>
            </a:extLst>
          </p:cNvPr>
          <p:cNvSpPr txBox="1"/>
          <p:nvPr/>
        </p:nvSpPr>
        <p:spPr>
          <a:xfrm rot="16200000">
            <a:off x="9650711" y="12673060"/>
            <a:ext cx="1557581" cy="338554"/>
          </a:xfrm>
          <a:prstGeom prst="rect">
            <a:avLst/>
          </a:prstGeom>
          <a:noFill/>
        </p:spPr>
        <p:txBody>
          <a:bodyPr wrap="square" rtlCol="0">
            <a:spAutoFit/>
          </a:bodyPr>
          <a:lstStyle/>
          <a:p>
            <a:r>
              <a:rPr lang="en-US" sz="1600" dirty="0"/>
              <a:t>CD3 - APC</a:t>
            </a:r>
          </a:p>
        </p:txBody>
      </p:sp>
      <p:sp>
        <p:nvSpPr>
          <p:cNvPr id="25" name="TextBox 24">
            <a:extLst>
              <a:ext uri="{FF2B5EF4-FFF2-40B4-BE49-F238E27FC236}">
                <a16:creationId xmlns:a16="http://schemas.microsoft.com/office/drawing/2014/main" id="{7D29E633-66A3-8348-62BD-03A2A8C3574B}"/>
              </a:ext>
            </a:extLst>
          </p:cNvPr>
          <p:cNvSpPr txBox="1"/>
          <p:nvPr/>
        </p:nvSpPr>
        <p:spPr>
          <a:xfrm rot="16200000">
            <a:off x="15266209" y="12659896"/>
            <a:ext cx="1557581" cy="338554"/>
          </a:xfrm>
          <a:prstGeom prst="rect">
            <a:avLst/>
          </a:prstGeom>
          <a:noFill/>
        </p:spPr>
        <p:txBody>
          <a:bodyPr wrap="square" rtlCol="0">
            <a:spAutoFit/>
          </a:bodyPr>
          <a:lstStyle/>
          <a:p>
            <a:r>
              <a:rPr lang="en-US" sz="1600" dirty="0"/>
              <a:t>CD3 - APC</a:t>
            </a:r>
          </a:p>
        </p:txBody>
      </p:sp>
      <p:sp>
        <p:nvSpPr>
          <p:cNvPr id="28" name="TextBox 27">
            <a:extLst>
              <a:ext uri="{FF2B5EF4-FFF2-40B4-BE49-F238E27FC236}">
                <a16:creationId xmlns:a16="http://schemas.microsoft.com/office/drawing/2014/main" id="{8C61F91F-BE18-F88D-AEF9-51B7FBFB2291}"/>
              </a:ext>
            </a:extLst>
          </p:cNvPr>
          <p:cNvSpPr txBox="1"/>
          <p:nvPr/>
        </p:nvSpPr>
        <p:spPr>
          <a:xfrm>
            <a:off x="16991725" y="14411075"/>
            <a:ext cx="1965096" cy="338554"/>
          </a:xfrm>
          <a:prstGeom prst="rect">
            <a:avLst/>
          </a:prstGeom>
          <a:noFill/>
        </p:spPr>
        <p:txBody>
          <a:bodyPr wrap="square" rtlCol="0">
            <a:spAutoFit/>
          </a:bodyPr>
          <a:lstStyle/>
          <a:p>
            <a:r>
              <a:rPr lang="en-US" sz="1600" dirty="0"/>
              <a:t>CD8 – PerCCY5.5</a:t>
            </a:r>
          </a:p>
        </p:txBody>
      </p:sp>
      <p:grpSp>
        <p:nvGrpSpPr>
          <p:cNvPr id="7" name="Group 6">
            <a:extLst>
              <a:ext uri="{FF2B5EF4-FFF2-40B4-BE49-F238E27FC236}">
                <a16:creationId xmlns:a16="http://schemas.microsoft.com/office/drawing/2014/main" id="{619958B3-699D-1AEB-4097-AFEC1A27EC51}"/>
              </a:ext>
            </a:extLst>
          </p:cNvPr>
          <p:cNvGrpSpPr/>
          <p:nvPr/>
        </p:nvGrpSpPr>
        <p:grpSpPr>
          <a:xfrm>
            <a:off x="27453067" y="302309"/>
            <a:ext cx="4301774" cy="2507882"/>
            <a:chOff x="28538125" y="136267"/>
            <a:chExt cx="4301774" cy="2507882"/>
          </a:xfrm>
        </p:grpSpPr>
        <p:pic>
          <p:nvPicPr>
            <p:cNvPr id="1028" name="Picture 4" descr="University Of Pennsylvania Logo transparent PNG - StickPNG">
              <a:extLst>
                <a:ext uri="{FF2B5EF4-FFF2-40B4-BE49-F238E27FC236}">
                  <a16:creationId xmlns:a16="http://schemas.microsoft.com/office/drawing/2014/main" id="{8A96B1EB-F7B2-AD11-16F0-38D0E0973EB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8892112" y="136267"/>
              <a:ext cx="3560667" cy="1190596"/>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The Institute for Immunology and Immune Health (I3H)">
              <a:extLst>
                <a:ext uri="{FF2B5EF4-FFF2-40B4-BE49-F238E27FC236}">
                  <a16:creationId xmlns:a16="http://schemas.microsoft.com/office/drawing/2014/main" id="{625A8174-03F5-AC0E-99B7-5F1BA9D9AF58}"/>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8538125" y="1267581"/>
              <a:ext cx="4301774" cy="1376568"/>
            </a:xfrm>
            <a:prstGeom prst="rect">
              <a:avLst/>
            </a:prstGeom>
            <a:noFill/>
            <a:extLst>
              <a:ext uri="{909E8E84-426E-40DD-AFC4-6F175D3DCCD1}">
                <a14:hiddenFill xmlns:a14="http://schemas.microsoft.com/office/drawing/2010/main">
                  <a:solidFill>
                    <a:srgbClr val="FFFFFF"/>
                  </a:solidFill>
                </a14:hiddenFill>
              </a:ext>
            </a:extLst>
          </p:spPr>
        </p:pic>
      </p:grpSp>
      <p:pic>
        <p:nvPicPr>
          <p:cNvPr id="33" name="Picture 32" descr="A close-up of a logo&#10;&#10;AI-generated content may be incorrect.">
            <a:extLst>
              <a:ext uri="{FF2B5EF4-FFF2-40B4-BE49-F238E27FC236}">
                <a16:creationId xmlns:a16="http://schemas.microsoft.com/office/drawing/2014/main" id="{BA4B5646-5FAB-6764-235E-137CAD33C232}"/>
              </a:ext>
            </a:extLst>
          </p:cNvPr>
          <p:cNvPicPr>
            <a:picLocks noChangeAspect="1"/>
          </p:cNvPicPr>
          <p:nvPr/>
        </p:nvPicPr>
        <p:blipFill>
          <a:blip r:embed="rId11"/>
          <a:stretch>
            <a:fillRect/>
          </a:stretch>
        </p:blipFill>
        <p:spPr>
          <a:xfrm>
            <a:off x="621361" y="350715"/>
            <a:ext cx="6122389" cy="2082445"/>
          </a:xfrm>
          <a:prstGeom prst="rect">
            <a:avLst/>
          </a:prstGeom>
        </p:spPr>
      </p:pic>
      <p:sp>
        <p:nvSpPr>
          <p:cNvPr id="34" name="TextBox 33">
            <a:extLst>
              <a:ext uri="{FF2B5EF4-FFF2-40B4-BE49-F238E27FC236}">
                <a16:creationId xmlns:a16="http://schemas.microsoft.com/office/drawing/2014/main" id="{6C7B3F19-2ECA-1313-69B7-09AA6236333D}"/>
              </a:ext>
            </a:extLst>
          </p:cNvPr>
          <p:cNvSpPr txBox="1"/>
          <p:nvPr/>
        </p:nvSpPr>
        <p:spPr>
          <a:xfrm>
            <a:off x="75467" y="13196867"/>
            <a:ext cx="8897112" cy="646331"/>
          </a:xfrm>
          <a:prstGeom prst="rect">
            <a:avLst/>
          </a:prstGeom>
          <a:solidFill>
            <a:schemeClr val="accent1">
              <a:lumMod val="50000"/>
            </a:schemeClr>
          </a:solidFill>
        </p:spPr>
        <p:txBody>
          <a:bodyPr wrap="square" rtlCol="0">
            <a:spAutoFit/>
          </a:bodyPr>
          <a:lstStyle/>
          <a:p>
            <a:pPr algn="ctr"/>
            <a:r>
              <a:rPr lang="en-US" sz="3600" dirty="0">
                <a:solidFill>
                  <a:schemeClr val="bg1"/>
                </a:solidFill>
              </a:rPr>
              <a:t>What is </a:t>
            </a:r>
            <a:r>
              <a:rPr lang="en-US" sz="3600" dirty="0" err="1">
                <a:solidFill>
                  <a:schemeClr val="bg1"/>
                </a:solidFill>
              </a:rPr>
              <a:t>fHLH</a:t>
            </a:r>
            <a:r>
              <a:rPr lang="en-US" sz="3600" dirty="0">
                <a:solidFill>
                  <a:schemeClr val="bg1"/>
                </a:solidFill>
              </a:rPr>
              <a:t>?</a:t>
            </a:r>
          </a:p>
        </p:txBody>
      </p:sp>
      <p:pic>
        <p:nvPicPr>
          <p:cNvPr id="36" name="Picture 12" descr="The Role of T Cells in the Body">
            <a:extLst>
              <a:ext uri="{FF2B5EF4-FFF2-40B4-BE49-F238E27FC236}">
                <a16:creationId xmlns:a16="http://schemas.microsoft.com/office/drawing/2014/main" id="{BB45CFC8-ED22-5DA9-6ECF-5ADD4E7B5433}"/>
              </a:ext>
            </a:extLst>
          </p:cNvPr>
          <p:cNvPicPr>
            <a:picLocks noChangeAspect="1" noChangeArrowheads="1"/>
          </p:cNvPicPr>
          <p:nvPr/>
        </p:nvPicPr>
        <p:blipFill rotWithShape="1">
          <a:blip r:embed="rId12">
            <a:extLst>
              <a:ext uri="{BEBA8EAE-BF5A-486C-A8C5-ECC9F3942E4B}">
                <a14:imgProps xmlns:a14="http://schemas.microsoft.com/office/drawing/2010/main">
                  <a14:imgLayer r:embed="rId13">
                    <a14:imgEffect>
                      <a14:backgroundRemoval t="5900" b="93000" l="9902" r="89872">
                        <a14:foregroundMark x1="49362" y1="10400" x2="59940" y2="7700"/>
                        <a14:foregroundMark x1="59940" y1="7700" x2="63916" y2="2800"/>
                        <a14:foregroundMark x1="63916" y1="2800" x2="68567" y2="5900"/>
                        <a14:foregroundMark x1="68567" y1="5900" x2="68717" y2="9900"/>
                        <a14:foregroundMark x1="24606" y1="88500" x2="24981" y2="88100"/>
                        <a14:foregroundMark x1="26932" y1="91000" x2="37209" y2="94400"/>
                        <a14:foregroundMark x1="37209" y1="94400" x2="42461" y2="93000"/>
                        <a14:foregroundMark x1="42461" y1="93000" x2="47262" y2="89800"/>
                        <a14:foregroundMark x1="47262" y1="89800" x2="47262" y2="89800"/>
                      </a14:backgroundRemoval>
                    </a14:imgEffect>
                  </a14:imgLayer>
                </a14:imgProps>
              </a:ext>
              <a:ext uri="{28A0092B-C50C-407E-A947-70E740481C1C}">
                <a14:useLocalDpi xmlns:a14="http://schemas.microsoft.com/office/drawing/2010/main" val="0"/>
              </a:ext>
            </a:extLst>
          </a:blip>
          <a:srcRect l="17751" t="1" b="1257"/>
          <a:stretch>
            <a:fillRect/>
          </a:stretch>
        </p:blipFill>
        <p:spPr bwMode="auto">
          <a:xfrm rot="3221141">
            <a:off x="5640312" y="18934399"/>
            <a:ext cx="2206877" cy="1987365"/>
          </a:xfrm>
          <a:prstGeom prst="rect">
            <a:avLst/>
          </a:prstGeom>
          <a:noFill/>
          <a:extLst>
            <a:ext uri="{909E8E84-426E-40DD-AFC4-6F175D3DCCD1}">
              <a14:hiddenFill xmlns:a14="http://schemas.microsoft.com/office/drawing/2010/main">
                <a:solidFill>
                  <a:srgbClr val="FFFFFF"/>
                </a:solidFill>
              </a14:hiddenFill>
            </a:ext>
          </a:extLst>
        </p:spPr>
      </p:pic>
      <p:sp>
        <p:nvSpPr>
          <p:cNvPr id="41" name="TextBox 40">
            <a:extLst>
              <a:ext uri="{FF2B5EF4-FFF2-40B4-BE49-F238E27FC236}">
                <a16:creationId xmlns:a16="http://schemas.microsoft.com/office/drawing/2014/main" id="{10559D3F-EFDA-F3CD-A91F-2DC766801BF6}"/>
              </a:ext>
            </a:extLst>
          </p:cNvPr>
          <p:cNvSpPr txBox="1"/>
          <p:nvPr/>
        </p:nvSpPr>
        <p:spPr>
          <a:xfrm>
            <a:off x="5805041" y="19486613"/>
            <a:ext cx="378630" cy="553998"/>
          </a:xfrm>
          <a:prstGeom prst="rect">
            <a:avLst/>
          </a:prstGeom>
          <a:noFill/>
        </p:spPr>
        <p:txBody>
          <a:bodyPr wrap="none" rtlCol="0">
            <a:spAutoFit/>
          </a:bodyPr>
          <a:lstStyle/>
          <a:p>
            <a:r>
              <a:rPr lang="en-US" sz="3000" b="1" dirty="0">
                <a:solidFill>
                  <a:schemeClr val="bg1"/>
                </a:solidFill>
              </a:rPr>
              <a:t>T</a:t>
            </a:r>
          </a:p>
        </p:txBody>
      </p:sp>
      <p:sp>
        <p:nvSpPr>
          <p:cNvPr id="45" name="TextBox 44">
            <a:extLst>
              <a:ext uri="{FF2B5EF4-FFF2-40B4-BE49-F238E27FC236}">
                <a16:creationId xmlns:a16="http://schemas.microsoft.com/office/drawing/2014/main" id="{2BE51C7B-5708-65B9-7A6D-B43470AEADB4}"/>
              </a:ext>
            </a:extLst>
          </p:cNvPr>
          <p:cNvSpPr txBox="1"/>
          <p:nvPr/>
        </p:nvSpPr>
        <p:spPr>
          <a:xfrm>
            <a:off x="6529689" y="19594487"/>
            <a:ext cx="1007007" cy="400110"/>
          </a:xfrm>
          <a:prstGeom prst="rect">
            <a:avLst/>
          </a:prstGeom>
          <a:noFill/>
        </p:spPr>
        <p:txBody>
          <a:bodyPr wrap="none" rtlCol="0">
            <a:spAutoFit/>
          </a:bodyPr>
          <a:lstStyle/>
          <a:p>
            <a:r>
              <a:rPr lang="en-US" sz="2000" b="1" dirty="0">
                <a:solidFill>
                  <a:schemeClr val="bg1"/>
                </a:solidFill>
              </a:rPr>
              <a:t>NALM6</a:t>
            </a:r>
          </a:p>
        </p:txBody>
      </p:sp>
      <p:graphicFrame>
        <p:nvGraphicFramePr>
          <p:cNvPr id="2" name="Chart 1">
            <a:extLst>
              <a:ext uri="{FF2B5EF4-FFF2-40B4-BE49-F238E27FC236}">
                <a16:creationId xmlns:a16="http://schemas.microsoft.com/office/drawing/2014/main" id="{BA30AB6B-0563-5D6B-8A5B-F6EFCABDFE03}"/>
              </a:ext>
            </a:extLst>
          </p:cNvPr>
          <p:cNvGraphicFramePr>
            <a:graphicFrameLocks/>
          </p:cNvGraphicFramePr>
          <p:nvPr>
            <p:extLst>
              <p:ext uri="{D42A27DB-BD31-4B8C-83A1-F6EECF244321}">
                <p14:modId xmlns:p14="http://schemas.microsoft.com/office/powerpoint/2010/main" val="1278299919"/>
              </p:ext>
            </p:extLst>
          </p:nvPr>
        </p:nvGraphicFramePr>
        <p:xfrm>
          <a:off x="9775615" y="5114823"/>
          <a:ext cx="10539165" cy="3811355"/>
        </p:xfrm>
        <a:graphic>
          <a:graphicData uri="http://schemas.openxmlformats.org/drawingml/2006/chart">
            <c:chart xmlns:c="http://schemas.openxmlformats.org/drawingml/2006/chart" xmlns:r="http://schemas.openxmlformats.org/officeDocument/2006/relationships" r:id="rId14"/>
          </a:graphicData>
        </a:graphic>
      </p:graphicFrame>
      <p:graphicFrame>
        <p:nvGraphicFramePr>
          <p:cNvPr id="3" name="Chart 2">
            <a:extLst>
              <a:ext uri="{FF2B5EF4-FFF2-40B4-BE49-F238E27FC236}">
                <a16:creationId xmlns:a16="http://schemas.microsoft.com/office/drawing/2014/main" id="{F6BE1908-6B40-2815-F202-602A68BB5254}"/>
              </a:ext>
            </a:extLst>
          </p:cNvPr>
          <p:cNvGraphicFramePr>
            <a:graphicFrameLocks/>
          </p:cNvGraphicFramePr>
          <p:nvPr>
            <p:extLst>
              <p:ext uri="{D42A27DB-BD31-4B8C-83A1-F6EECF244321}">
                <p14:modId xmlns:p14="http://schemas.microsoft.com/office/powerpoint/2010/main" val="835340964"/>
              </p:ext>
            </p:extLst>
          </p:nvPr>
        </p:nvGraphicFramePr>
        <p:xfrm>
          <a:off x="11355946" y="17003633"/>
          <a:ext cx="6213573" cy="4037903"/>
        </p:xfrm>
        <a:graphic>
          <a:graphicData uri="http://schemas.openxmlformats.org/drawingml/2006/chart">
            <c:chart xmlns:c="http://schemas.openxmlformats.org/drawingml/2006/chart" xmlns:r="http://schemas.openxmlformats.org/officeDocument/2006/relationships" r:id="rId15"/>
          </a:graphicData>
        </a:graphic>
      </p:graphicFrame>
      <p:pic>
        <p:nvPicPr>
          <p:cNvPr id="8" name="Picture 2" descr="Frontiers | Insights into the cellular pathophysiology of familial  hemophagocytic lymphohistiocytosis">
            <a:extLst>
              <a:ext uri="{FF2B5EF4-FFF2-40B4-BE49-F238E27FC236}">
                <a16:creationId xmlns:a16="http://schemas.microsoft.com/office/drawing/2014/main" id="{56EE1628-EF67-DF88-A0AF-0433F6958680}"/>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68694" y="13903320"/>
            <a:ext cx="2480026" cy="1692618"/>
          </a:xfrm>
          <a:prstGeom prst="rect">
            <a:avLst/>
          </a:prstGeom>
          <a:noFill/>
          <a:extLst>
            <a:ext uri="{909E8E84-426E-40DD-AFC4-6F175D3DCCD1}">
              <a14:hiddenFill xmlns:a14="http://schemas.microsoft.com/office/drawing/2010/main">
                <a:solidFill>
                  <a:srgbClr val="FFFFFF"/>
                </a:solidFill>
              </a14:hiddenFill>
            </a:ext>
          </a:extLst>
        </p:spPr>
      </p:pic>
      <p:cxnSp>
        <p:nvCxnSpPr>
          <p:cNvPr id="55" name="Straight Connector 54">
            <a:extLst>
              <a:ext uri="{FF2B5EF4-FFF2-40B4-BE49-F238E27FC236}">
                <a16:creationId xmlns:a16="http://schemas.microsoft.com/office/drawing/2014/main" id="{F0BAEE4B-F3CC-F1C2-729D-BE4CAAC8E04F}"/>
              </a:ext>
            </a:extLst>
          </p:cNvPr>
          <p:cNvCxnSpPr>
            <a:cxnSpLocks/>
          </p:cNvCxnSpPr>
          <p:nvPr/>
        </p:nvCxnSpPr>
        <p:spPr>
          <a:xfrm>
            <a:off x="4304938" y="16267805"/>
            <a:ext cx="0" cy="5677795"/>
          </a:xfrm>
          <a:prstGeom prst="line">
            <a:avLst/>
          </a:prstGeom>
        </p:spPr>
        <p:style>
          <a:lnRef idx="2">
            <a:schemeClr val="accent1"/>
          </a:lnRef>
          <a:fillRef idx="0">
            <a:schemeClr val="accent1"/>
          </a:fillRef>
          <a:effectRef idx="1">
            <a:schemeClr val="accent1"/>
          </a:effectRef>
          <a:fontRef idx="minor">
            <a:schemeClr val="tx1"/>
          </a:fontRef>
        </p:style>
      </p:cxnSp>
      <p:cxnSp>
        <p:nvCxnSpPr>
          <p:cNvPr id="57" name="Straight Connector 56">
            <a:extLst>
              <a:ext uri="{FF2B5EF4-FFF2-40B4-BE49-F238E27FC236}">
                <a16:creationId xmlns:a16="http://schemas.microsoft.com/office/drawing/2014/main" id="{99A8BC5A-A593-46E9-6E34-BD9E09533BE2}"/>
              </a:ext>
            </a:extLst>
          </p:cNvPr>
          <p:cNvCxnSpPr>
            <a:cxnSpLocks/>
          </p:cNvCxnSpPr>
          <p:nvPr/>
        </p:nvCxnSpPr>
        <p:spPr>
          <a:xfrm>
            <a:off x="0" y="18423845"/>
            <a:ext cx="893339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60" name="Straight Connector 59">
            <a:extLst>
              <a:ext uri="{FF2B5EF4-FFF2-40B4-BE49-F238E27FC236}">
                <a16:creationId xmlns:a16="http://schemas.microsoft.com/office/drawing/2014/main" id="{8D25CC3E-7B19-6483-5052-86CCC7D8A048}"/>
              </a:ext>
            </a:extLst>
          </p:cNvPr>
          <p:cNvCxnSpPr>
            <a:cxnSpLocks/>
          </p:cNvCxnSpPr>
          <p:nvPr/>
        </p:nvCxnSpPr>
        <p:spPr>
          <a:xfrm>
            <a:off x="0" y="20286832"/>
            <a:ext cx="4304938"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025" name="Straight Connector 1024">
            <a:extLst>
              <a:ext uri="{FF2B5EF4-FFF2-40B4-BE49-F238E27FC236}">
                <a16:creationId xmlns:a16="http://schemas.microsoft.com/office/drawing/2014/main" id="{2352B531-9B01-5FE2-ED4D-05782EF2BA95}"/>
              </a:ext>
            </a:extLst>
          </p:cNvPr>
          <p:cNvCxnSpPr>
            <a:cxnSpLocks/>
          </p:cNvCxnSpPr>
          <p:nvPr/>
        </p:nvCxnSpPr>
        <p:spPr>
          <a:xfrm>
            <a:off x="8933391" y="16267805"/>
            <a:ext cx="0" cy="5677795"/>
          </a:xfrm>
          <a:prstGeom prst="line">
            <a:avLst/>
          </a:prstGeom>
        </p:spPr>
        <p:style>
          <a:lnRef idx="2">
            <a:schemeClr val="accent1"/>
          </a:lnRef>
          <a:fillRef idx="0">
            <a:schemeClr val="accent1"/>
          </a:fillRef>
          <a:effectRef idx="1">
            <a:schemeClr val="accent1"/>
          </a:effectRef>
          <a:fontRef idx="minor">
            <a:schemeClr val="tx1"/>
          </a:fontRef>
        </p:style>
      </p:cxnSp>
      <p:cxnSp>
        <p:nvCxnSpPr>
          <p:cNvPr id="1029" name="Straight Connector 1028">
            <a:extLst>
              <a:ext uri="{FF2B5EF4-FFF2-40B4-BE49-F238E27FC236}">
                <a16:creationId xmlns:a16="http://schemas.microsoft.com/office/drawing/2014/main" id="{0019ABC4-40EE-3957-02A5-6ED9D19CC5DC}"/>
              </a:ext>
            </a:extLst>
          </p:cNvPr>
          <p:cNvCxnSpPr>
            <a:cxnSpLocks/>
          </p:cNvCxnSpPr>
          <p:nvPr/>
        </p:nvCxnSpPr>
        <p:spPr>
          <a:xfrm>
            <a:off x="9194114" y="3763119"/>
            <a:ext cx="9439" cy="18050997"/>
          </a:xfrm>
          <a:prstGeom prst="line">
            <a:avLst/>
          </a:prstGeom>
        </p:spPr>
        <p:style>
          <a:lnRef idx="2">
            <a:schemeClr val="accent1"/>
          </a:lnRef>
          <a:fillRef idx="0">
            <a:schemeClr val="accent1"/>
          </a:fillRef>
          <a:effectRef idx="1">
            <a:schemeClr val="accent1"/>
          </a:effectRef>
          <a:fontRef idx="minor">
            <a:schemeClr val="tx1"/>
          </a:fontRef>
        </p:style>
      </p:cxnSp>
      <p:cxnSp>
        <p:nvCxnSpPr>
          <p:cNvPr id="1031" name="Straight Connector 1030">
            <a:extLst>
              <a:ext uri="{FF2B5EF4-FFF2-40B4-BE49-F238E27FC236}">
                <a16:creationId xmlns:a16="http://schemas.microsoft.com/office/drawing/2014/main" id="{93AF5F49-25B5-2F56-26E4-2EBEF3A3D750}"/>
              </a:ext>
            </a:extLst>
          </p:cNvPr>
          <p:cNvCxnSpPr>
            <a:cxnSpLocks/>
          </p:cNvCxnSpPr>
          <p:nvPr/>
        </p:nvCxnSpPr>
        <p:spPr>
          <a:xfrm>
            <a:off x="20564290" y="3772920"/>
            <a:ext cx="0" cy="17997973"/>
          </a:xfrm>
          <a:prstGeom prst="line">
            <a:avLst/>
          </a:prstGeom>
        </p:spPr>
        <p:style>
          <a:lnRef idx="2">
            <a:schemeClr val="accent1"/>
          </a:lnRef>
          <a:fillRef idx="0">
            <a:schemeClr val="accent1"/>
          </a:fillRef>
          <a:effectRef idx="1">
            <a:schemeClr val="accent1"/>
          </a:effectRef>
          <a:fontRef idx="minor">
            <a:schemeClr val="tx1"/>
          </a:fontRef>
        </p:style>
      </p:cxnSp>
      <p:sp>
        <p:nvSpPr>
          <p:cNvPr id="17" name="TextBox 16">
            <a:extLst>
              <a:ext uri="{FF2B5EF4-FFF2-40B4-BE49-F238E27FC236}">
                <a16:creationId xmlns:a16="http://schemas.microsoft.com/office/drawing/2014/main" id="{5C75991F-0814-FB64-E5F4-57D278C8E5A7}"/>
              </a:ext>
            </a:extLst>
          </p:cNvPr>
          <p:cNvSpPr txBox="1"/>
          <p:nvPr/>
        </p:nvSpPr>
        <p:spPr>
          <a:xfrm>
            <a:off x="27779773" y="19496961"/>
            <a:ext cx="5078511" cy="2616101"/>
          </a:xfrm>
          <a:prstGeom prst="rect">
            <a:avLst/>
          </a:prstGeom>
          <a:noFill/>
        </p:spPr>
        <p:txBody>
          <a:bodyPr wrap="square" rtlCol="0">
            <a:spAutoFit/>
          </a:bodyPr>
          <a:lstStyle/>
          <a:p>
            <a:r>
              <a:rPr lang="en-US" sz="1100" dirty="0"/>
              <a:t>Figure 1: Zara </a:t>
            </a:r>
            <a:r>
              <a:rPr lang="en-US" sz="1100" dirty="0" err="1"/>
              <a:t>Puckrin</a:t>
            </a:r>
            <a:r>
              <a:rPr lang="en-US" sz="1100" dirty="0"/>
              <a:t>. “How to isolate PBMCs from whole blood using density centrifugation” 19 October 2022  https://</a:t>
            </a:r>
            <a:r>
              <a:rPr lang="en-US" sz="1100" dirty="0" err="1"/>
              <a:t>www.reprocell.com</a:t>
            </a:r>
            <a:r>
              <a:rPr lang="en-US" sz="1100" dirty="0"/>
              <a:t>/blog/</a:t>
            </a:r>
            <a:r>
              <a:rPr lang="en-US" sz="1100" dirty="0" err="1"/>
              <a:t>cls</a:t>
            </a:r>
            <a:r>
              <a:rPr lang="en-US" sz="1100" dirty="0"/>
              <a:t>/protocol-isolating-</a:t>
            </a:r>
            <a:r>
              <a:rPr lang="en-US" sz="1100" dirty="0" err="1"/>
              <a:t>pbmcs</a:t>
            </a:r>
            <a:r>
              <a:rPr lang="en-US" sz="1100" dirty="0"/>
              <a:t>-whole-blood</a:t>
            </a:r>
          </a:p>
          <a:p>
            <a:r>
              <a:rPr lang="en-US" sz="1100" dirty="0"/>
              <a:t>Figure 2: </a:t>
            </a:r>
            <a:r>
              <a:rPr lang="en-US" sz="1100" dirty="0" err="1"/>
              <a:t>StemCell</a:t>
            </a:r>
            <a:r>
              <a:rPr lang="en-US" sz="1100" dirty="0"/>
              <a:t> Technologies. “</a:t>
            </a:r>
            <a:r>
              <a:rPr lang="en-US" sz="1100" dirty="0" err="1"/>
              <a:t>EasyEights</a:t>
            </a:r>
            <a:r>
              <a:rPr lang="en-US" sz="1100" dirty="0"/>
              <a:t> </a:t>
            </a:r>
            <a:r>
              <a:rPr lang="en-US" sz="1100" dirty="0" err="1"/>
              <a:t>EasySep</a:t>
            </a:r>
            <a:r>
              <a:rPr lang="en-US" sz="1100" dirty="0"/>
              <a:t> Magnet.” https://www.selectscience.net/product/easyeights-tm-easysep-tm-magnet</a:t>
            </a:r>
          </a:p>
          <a:p>
            <a:r>
              <a:rPr lang="en-US" sz="1100" dirty="0"/>
              <a:t>Figure 3: </a:t>
            </a:r>
            <a:r>
              <a:rPr lang="en-US" sz="1100" dirty="0" err="1"/>
              <a:t>Polyplus</a:t>
            </a:r>
            <a:r>
              <a:rPr lang="en-US" sz="1100" dirty="0"/>
              <a:t>. “Transfection solutions for highly reliable and effective gene silencing with siRNA and co” May 3, 2021. https://www.polyplus-sartorius.com/gene-silencing-sirna</a:t>
            </a:r>
          </a:p>
          <a:p>
            <a:r>
              <a:rPr lang="en-US" sz="1100" dirty="0"/>
              <a:t>Figure 4: Werner, Anina. “From RNA to Results: The essential guide to RT-PCR” https://www.integra-biosciences.com/global/en/blog/article/rna-results-essential-guide-rt-pcr</a:t>
            </a:r>
          </a:p>
          <a:p>
            <a:r>
              <a:rPr lang="en-US" sz="1100" dirty="0"/>
              <a:t>Figure 5: Sartorius. “Incucyte S3 Live-Cell Analysis Instrument” https://</a:t>
            </a:r>
            <a:r>
              <a:rPr lang="en-US" sz="1100" dirty="0" err="1"/>
              <a:t>www.sartorius.com</a:t>
            </a:r>
            <a:r>
              <a:rPr lang="en-US" sz="1100" dirty="0"/>
              <a:t>/</a:t>
            </a:r>
            <a:r>
              <a:rPr lang="en-US" sz="1100" dirty="0" err="1"/>
              <a:t>en</a:t>
            </a:r>
            <a:r>
              <a:rPr lang="en-US" sz="1100" dirty="0"/>
              <a:t>/products/live-cell-imaging-analysis/live-cell-analysis-instruments/s3-live-cell-analysis-instrument</a:t>
            </a:r>
          </a:p>
          <a:p>
            <a:endParaRPr lang="en-US" sz="1000" dirty="0"/>
          </a:p>
        </p:txBody>
      </p:sp>
      <p:sp>
        <p:nvSpPr>
          <p:cNvPr id="19" name="TextBox 18">
            <a:extLst>
              <a:ext uri="{FF2B5EF4-FFF2-40B4-BE49-F238E27FC236}">
                <a16:creationId xmlns:a16="http://schemas.microsoft.com/office/drawing/2014/main" id="{B89486CD-7E2A-932F-28C3-8E21280E3631}"/>
              </a:ext>
            </a:extLst>
          </p:cNvPr>
          <p:cNvSpPr txBox="1"/>
          <p:nvPr/>
        </p:nvSpPr>
        <p:spPr>
          <a:xfrm>
            <a:off x="3047144" y="14175375"/>
            <a:ext cx="1404073" cy="1477328"/>
          </a:xfrm>
          <a:prstGeom prst="rect">
            <a:avLst/>
          </a:prstGeom>
          <a:noFill/>
        </p:spPr>
        <p:txBody>
          <a:bodyPr wrap="square" rtlCol="0">
            <a:spAutoFit/>
          </a:bodyPr>
          <a:lstStyle/>
          <a:p>
            <a:r>
              <a:rPr lang="en-US" dirty="0"/>
              <a:t>FHl1 Gene</a:t>
            </a:r>
          </a:p>
          <a:p>
            <a:endParaRPr lang="en-US" dirty="0"/>
          </a:p>
          <a:p>
            <a:r>
              <a:rPr lang="en-US" dirty="0"/>
              <a:t>FHl2 Gene</a:t>
            </a:r>
          </a:p>
          <a:p>
            <a:endParaRPr lang="en-US" dirty="0"/>
          </a:p>
          <a:p>
            <a:r>
              <a:rPr lang="en-US" dirty="0"/>
              <a:t>FHl3 Gene</a:t>
            </a:r>
          </a:p>
        </p:txBody>
      </p:sp>
      <p:sp>
        <p:nvSpPr>
          <p:cNvPr id="32" name="TextBox 31">
            <a:extLst>
              <a:ext uri="{FF2B5EF4-FFF2-40B4-BE49-F238E27FC236}">
                <a16:creationId xmlns:a16="http://schemas.microsoft.com/office/drawing/2014/main" id="{E005FFC1-CFBB-0F48-EE31-CCA5275C14D8}"/>
              </a:ext>
            </a:extLst>
          </p:cNvPr>
          <p:cNvSpPr txBox="1"/>
          <p:nvPr/>
        </p:nvSpPr>
        <p:spPr>
          <a:xfrm>
            <a:off x="3075726" y="13835649"/>
            <a:ext cx="4899027" cy="369332"/>
          </a:xfrm>
          <a:prstGeom prst="rect">
            <a:avLst/>
          </a:prstGeom>
          <a:noFill/>
        </p:spPr>
        <p:txBody>
          <a:bodyPr wrap="square" rtlCol="0">
            <a:spAutoFit/>
          </a:bodyPr>
          <a:lstStyle/>
          <a:p>
            <a:r>
              <a:rPr lang="en-US" b="1" u="sng" dirty="0"/>
              <a:t>Mutation</a:t>
            </a:r>
            <a:r>
              <a:rPr lang="en-US" dirty="0"/>
              <a:t>                          </a:t>
            </a:r>
            <a:r>
              <a:rPr lang="en-US" b="1" u="sng" dirty="0"/>
              <a:t>Effect                        </a:t>
            </a:r>
          </a:p>
        </p:txBody>
      </p:sp>
      <p:sp>
        <p:nvSpPr>
          <p:cNvPr id="50" name="TextBox 49">
            <a:extLst>
              <a:ext uri="{FF2B5EF4-FFF2-40B4-BE49-F238E27FC236}">
                <a16:creationId xmlns:a16="http://schemas.microsoft.com/office/drawing/2014/main" id="{A6EA2530-8BEC-BA29-FA1E-F1F5023F29A8}"/>
              </a:ext>
            </a:extLst>
          </p:cNvPr>
          <p:cNvSpPr txBox="1"/>
          <p:nvPr/>
        </p:nvSpPr>
        <p:spPr>
          <a:xfrm>
            <a:off x="5239491" y="14175375"/>
            <a:ext cx="3958538" cy="1477328"/>
          </a:xfrm>
          <a:prstGeom prst="rect">
            <a:avLst/>
          </a:prstGeom>
          <a:noFill/>
        </p:spPr>
        <p:txBody>
          <a:bodyPr wrap="square" rtlCol="0">
            <a:spAutoFit/>
          </a:bodyPr>
          <a:lstStyle/>
          <a:p>
            <a:r>
              <a:rPr lang="en-US" dirty="0"/>
              <a:t>Unknown</a:t>
            </a:r>
          </a:p>
          <a:p>
            <a:endParaRPr lang="en-US" dirty="0"/>
          </a:p>
          <a:p>
            <a:r>
              <a:rPr lang="en-US" dirty="0"/>
              <a:t>Perforin Deficiency</a:t>
            </a:r>
          </a:p>
          <a:p>
            <a:endParaRPr lang="en-US" dirty="0"/>
          </a:p>
          <a:p>
            <a:r>
              <a:rPr lang="en-US" dirty="0"/>
              <a:t>Granule Formation and Assembly</a:t>
            </a:r>
          </a:p>
        </p:txBody>
      </p:sp>
      <p:sp>
        <p:nvSpPr>
          <p:cNvPr id="56" name="Right Arrow 55">
            <a:extLst>
              <a:ext uri="{FF2B5EF4-FFF2-40B4-BE49-F238E27FC236}">
                <a16:creationId xmlns:a16="http://schemas.microsoft.com/office/drawing/2014/main" id="{B2EA97C3-4AE1-55CA-BA9E-F3E34A57ABA2}"/>
              </a:ext>
            </a:extLst>
          </p:cNvPr>
          <p:cNvSpPr/>
          <p:nvPr/>
        </p:nvSpPr>
        <p:spPr>
          <a:xfrm>
            <a:off x="4399603" y="14723317"/>
            <a:ext cx="785220" cy="264368"/>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8" name="Picture 37" descr="A screen shot of a graph&#10;&#10;AI-generated content may be incorrect.">
            <a:extLst>
              <a:ext uri="{FF2B5EF4-FFF2-40B4-BE49-F238E27FC236}">
                <a16:creationId xmlns:a16="http://schemas.microsoft.com/office/drawing/2014/main" id="{70486A79-3E46-2592-FF69-E8E9085D3F03}"/>
              </a:ext>
            </a:extLst>
          </p:cNvPr>
          <p:cNvPicPr>
            <a:picLocks/>
          </p:cNvPicPr>
          <p:nvPr/>
        </p:nvPicPr>
        <p:blipFill>
          <a:blip r:embed="rId17"/>
          <a:stretch>
            <a:fillRect/>
          </a:stretch>
        </p:blipFill>
        <p:spPr>
          <a:xfrm>
            <a:off x="10427773" y="11034546"/>
            <a:ext cx="3840480" cy="3474720"/>
          </a:xfrm>
          <a:prstGeom prst="rect">
            <a:avLst/>
          </a:prstGeom>
        </p:spPr>
      </p:pic>
      <p:pic>
        <p:nvPicPr>
          <p:cNvPr id="54" name="Picture 53" descr="A screen shot of a graph&#10;&#10;AI-generated content may be incorrect.">
            <a:extLst>
              <a:ext uri="{FF2B5EF4-FFF2-40B4-BE49-F238E27FC236}">
                <a16:creationId xmlns:a16="http://schemas.microsoft.com/office/drawing/2014/main" id="{C4C6AC34-5F5B-8A0B-9956-B986FD64BD5C}"/>
              </a:ext>
            </a:extLst>
          </p:cNvPr>
          <p:cNvPicPr>
            <a:picLocks/>
          </p:cNvPicPr>
          <p:nvPr/>
        </p:nvPicPr>
        <p:blipFill>
          <a:blip r:embed="rId18"/>
          <a:stretch>
            <a:fillRect/>
          </a:stretch>
        </p:blipFill>
        <p:spPr>
          <a:xfrm>
            <a:off x="16047150" y="11068386"/>
            <a:ext cx="3840480" cy="3474720"/>
          </a:xfrm>
          <a:prstGeom prst="rect">
            <a:avLst/>
          </a:prstGeom>
        </p:spPr>
      </p:pic>
    </p:spTree>
    <p:extLst>
      <p:ext uri="{BB962C8B-B14F-4D97-AF65-F5344CB8AC3E}">
        <p14:creationId xmlns:p14="http://schemas.microsoft.com/office/powerpoint/2010/main" val="347637930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534</TotalTime>
  <Words>1367</Words>
  <Application>Microsoft Macintosh PowerPoint</Application>
  <PresentationFormat>Custom</PresentationFormat>
  <Paragraphs>79</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Aptos</vt:lpstr>
      <vt:lpstr>Aptos Display</vt:lpstr>
      <vt:lpstr>Arial</vt:lpstr>
      <vt:lpstr>Times New Roman</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Dhar, Jonmejoy Agniva</dc:creator>
  <cp:lastModifiedBy>Dhar, Jonmejoy Agniva</cp:lastModifiedBy>
  <cp:revision>14</cp:revision>
  <dcterms:created xsi:type="dcterms:W3CDTF">2025-08-19T01:08:07Z</dcterms:created>
  <dcterms:modified xsi:type="dcterms:W3CDTF">2025-08-23T03:40:51Z</dcterms:modified>
</cp:coreProperties>
</file>