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Default Extension="tiff" ContentType="image/tiff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Default Extension="wdp" ContentType="image/vnd.ms-photo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96" r:id="rId2"/>
    <p:sldId id="309" r:id="rId3"/>
    <p:sldId id="285" r:id="rId4"/>
    <p:sldId id="258" r:id="rId5"/>
    <p:sldId id="306" r:id="rId6"/>
    <p:sldId id="311" r:id="rId7"/>
    <p:sldId id="288" r:id="rId8"/>
    <p:sldId id="310" r:id="rId9"/>
    <p:sldId id="286" r:id="rId10"/>
    <p:sldId id="308" r:id="rId11"/>
    <p:sldId id="262" r:id="rId12"/>
    <p:sldId id="294" r:id="rId13"/>
    <p:sldId id="264" r:id="rId14"/>
    <p:sldId id="263" r:id="rId15"/>
    <p:sldId id="290" r:id="rId16"/>
    <p:sldId id="300" r:id="rId17"/>
    <p:sldId id="29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Peg Schumacher" initials="P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753CAE"/>
    <a:srgbClr val="6FC2F3"/>
    <a:srgbClr val="FFFEF6"/>
    <a:srgbClr val="A77B2C"/>
    <a:srgbClr val="F2CE46"/>
    <a:srgbClr val="3F802E"/>
    <a:srgbClr val="F1E47C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45" autoAdjust="0"/>
    <p:restoredTop sz="90876" autoAdjust="0"/>
  </p:normalViewPr>
  <p:slideViewPr>
    <p:cSldViewPr snapToGrid="0">
      <p:cViewPr>
        <p:scale>
          <a:sx n="100" d="100"/>
          <a:sy n="100" d="100"/>
        </p:scale>
        <p:origin x="-464" y="-208"/>
      </p:cViewPr>
      <p:guideLst>
        <p:guide orient="horz" pos="1567"/>
        <p:guide orient="horz" pos="143"/>
        <p:guide orient="horz" pos="4179"/>
        <p:guide orient="horz" pos="2769"/>
        <p:guide orient="horz" pos="1382"/>
        <p:guide orient="horz" pos="2914"/>
        <p:guide pos="4217"/>
        <p:guide pos="4"/>
        <p:guide pos="2018"/>
        <p:guide pos="145"/>
        <p:guide pos="3744"/>
        <p:guide pos="1872"/>
        <p:guide pos="38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0622782729082"/>
          <c:y val="0.103021966879168"/>
          <c:w val="0.595238167344467"/>
          <c:h val="0.89285715444566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spPr>
              <a:solidFill>
                <a:schemeClr val="accent1"/>
              </a:solidFill>
              <a:effectLst/>
            </c:spPr>
          </c:dPt>
          <c:dPt>
            <c:idx val="1"/>
            <c:spPr>
              <a:solidFill>
                <a:srgbClr val="C0504D">
                  <a:lumMod val="75000"/>
                </a:srgbClr>
              </a:solidFill>
              <a:effectLst/>
            </c:spPr>
          </c:dPt>
          <c:dPt>
            <c:idx val="2"/>
            <c:spPr>
              <a:solidFill>
                <a:srgbClr val="9BBB59"/>
              </a:solidFill>
              <a:effectLst/>
            </c:spPr>
          </c:dPt>
          <c:dPt>
            <c:idx val="3"/>
            <c:spPr>
              <a:solidFill>
                <a:srgbClr val="F79646"/>
              </a:solidFill>
              <a:effectLst/>
            </c:spPr>
          </c:dPt>
          <c:cat>
            <c:strRef>
              <c:f>Sheet1!$A$2:$A$15</c:f>
              <c:strCache>
                <c:ptCount val="4"/>
                <c:pt idx="0">
                  <c:v>Bachelros</c:v>
                </c:pt>
                <c:pt idx="1">
                  <c:v>Masters</c:v>
                </c:pt>
                <c:pt idx="2">
                  <c:v>Doctorate</c:v>
                </c:pt>
                <c:pt idx="3">
                  <c:v>MD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4"/>
                <c:pt idx="0">
                  <c:v>9.0</c:v>
                </c:pt>
                <c:pt idx="1">
                  <c:v>32.0</c:v>
                </c:pt>
                <c:pt idx="2">
                  <c:v>57.0</c:v>
                </c:pt>
                <c:pt idx="3">
                  <c:v>2.0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>
        <c:manualLayout>
          <c:layoutTarget val="inner"/>
          <c:xMode val="edge"/>
          <c:yMode val="edge"/>
          <c:x val="0.210622782729082"/>
          <c:y val="0.103021966879168"/>
          <c:w val="0.595238167344467"/>
          <c:h val="0.89285715444566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spPr>
              <a:solidFill>
                <a:schemeClr val="accent1"/>
              </a:solidFill>
              <a:effectLst/>
            </c:spPr>
          </c:dPt>
          <c:dPt>
            <c:idx val="1"/>
            <c:spPr>
              <a:solidFill>
                <a:srgbClr val="F2CE46"/>
              </a:solidFill>
              <a:effectLst/>
            </c:spPr>
          </c:dPt>
          <c:dPt>
            <c:idx val="2"/>
            <c:spPr>
              <a:solidFill>
                <a:schemeClr val="tx2">
                  <a:lumMod val="50000"/>
                </a:schemeClr>
              </a:solidFill>
              <a:effectLst/>
            </c:spPr>
          </c:dPt>
          <c:dPt>
            <c:idx val="3"/>
            <c:spPr>
              <a:solidFill>
                <a:schemeClr val="bg2">
                  <a:lumMod val="90000"/>
                </a:schemeClr>
              </a:solidFill>
              <a:effectLst/>
            </c:spPr>
          </c:dPt>
          <c:dPt>
            <c:idx val="4"/>
            <c:spPr>
              <a:solidFill>
                <a:schemeClr val="accent6">
                  <a:lumMod val="50000"/>
                </a:schemeClr>
              </a:solidFill>
              <a:effectLst/>
            </c:spPr>
          </c:dPt>
          <c:dPt>
            <c:idx val="5"/>
            <c:spPr>
              <a:solidFill>
                <a:schemeClr val="accent2">
                  <a:lumMod val="50000"/>
                </a:schemeClr>
              </a:solidFill>
              <a:effectLst/>
            </c:spPr>
          </c:dPt>
          <c:dPt>
            <c:idx val="6"/>
            <c:spPr>
              <a:solidFill>
                <a:schemeClr val="bg2">
                  <a:lumMod val="50000"/>
                </a:schemeClr>
              </a:solidFill>
              <a:effectLst/>
            </c:spPr>
          </c:dPt>
          <c:dPt>
            <c:idx val="7"/>
            <c:spPr>
              <a:solidFill>
                <a:schemeClr val="accent3"/>
              </a:solidFill>
              <a:effectLst/>
            </c:spPr>
          </c:dPt>
          <c:dPt>
            <c:idx val="8"/>
            <c:spPr>
              <a:solidFill>
                <a:schemeClr val="accent2">
                  <a:lumMod val="75000"/>
                </a:schemeClr>
              </a:solidFill>
              <a:effectLst/>
            </c:spPr>
          </c:dPt>
          <c:dPt>
            <c:idx val="9"/>
            <c:spPr>
              <a:solidFill>
                <a:schemeClr val="accent4"/>
              </a:solidFill>
              <a:effectLst/>
            </c:spPr>
          </c:dPt>
          <c:dPt>
            <c:idx val="10"/>
            <c:spPr>
              <a:solidFill>
                <a:schemeClr val="accent5">
                  <a:lumMod val="60000"/>
                  <a:lumOff val="40000"/>
                </a:schemeClr>
              </a:solidFill>
              <a:effectLst/>
            </c:spPr>
          </c:dPt>
          <c:dPt>
            <c:idx val="11"/>
            <c:spPr>
              <a:solidFill>
                <a:schemeClr val="accent3">
                  <a:lumMod val="50000"/>
                </a:schemeClr>
              </a:solidFill>
              <a:effectLst/>
            </c:spPr>
          </c:dPt>
          <c:dPt>
            <c:idx val="12"/>
            <c:spPr>
              <a:solidFill>
                <a:schemeClr val="accent6"/>
              </a:solidFill>
              <a:effectLst/>
            </c:spPr>
          </c:dPt>
          <c:cat>
            <c:strRef>
              <c:f>Sheet1!$A$2:$A$15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3"/>
                <c:pt idx="0">
                  <c:v>6.0</c:v>
                </c:pt>
                <c:pt idx="1">
                  <c:v>8.0</c:v>
                </c:pt>
                <c:pt idx="2">
                  <c:v>6.0</c:v>
                </c:pt>
                <c:pt idx="3">
                  <c:v>6.0</c:v>
                </c:pt>
                <c:pt idx="4">
                  <c:v>14.0</c:v>
                </c:pt>
                <c:pt idx="5">
                  <c:v>8.0</c:v>
                </c:pt>
                <c:pt idx="6">
                  <c:v>7.0</c:v>
                </c:pt>
                <c:pt idx="7">
                  <c:v>4.0</c:v>
                </c:pt>
                <c:pt idx="8">
                  <c:v>7.0</c:v>
                </c:pt>
                <c:pt idx="9">
                  <c:v>5.0</c:v>
                </c:pt>
                <c:pt idx="10">
                  <c:v>10.0</c:v>
                </c:pt>
                <c:pt idx="11">
                  <c:v>7.0</c:v>
                </c:pt>
                <c:pt idx="12">
                  <c:v>11.0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E8E69-6F96-8342-92ED-2AF5EBC0EEB1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77CCF-CBD3-3E42-85B9-A7096F8D83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50970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6DF85-A830-194B-807F-9D59F0CD3C6B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FA195-B60B-E44C-ADB8-94FBD731D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811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A7F063-FFEF-634B-B075-9FB90A157703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47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D4E373F-22FF-EF4B-8E29-76E2619CEF61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81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828FC-D489-AD40-9A33-057E03BC95A7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828FC-D489-AD40-9A33-057E03BC95A7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F8DC9-3C08-C04E-8AD2-345F40085E3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6BF6A0-F424-0849-935A-250F13CED21F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9D945F2-53FD-D845-98DE-3F73BD84AF44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028432-8D5E-264C-85D7-6E1F6702E4B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FA195-B60B-E44C-ADB8-94FBD731D87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7917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,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randcorp_267u.ai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5048" t="26390" r="28977" b="26110"/>
          <a:stretch/>
        </p:blipFill>
        <p:spPr>
          <a:xfrm>
            <a:off x="228433" y="250145"/>
            <a:ext cx="914733" cy="90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26386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/>
              </a:defRPr>
            </a:lvl1pPr>
          </a:lstStyle>
          <a:p>
            <a:fld id="{BC11426A-04AD-6C45-B6C3-5C2A30ABC9F2}" type="datetime1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63578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/>
              </a:defRPr>
            </a:lvl1pPr>
          </a:lstStyle>
          <a:p>
            <a:fld id="{D9EABBF9-CDDF-5D40-BA7A-087B90A3C28A}" type="datetime1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78598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3079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End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ndcorp_267u.ai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5048" t="26390" r="28977" b="26110"/>
          <a:stretch/>
        </p:blipFill>
        <p:spPr>
          <a:xfrm>
            <a:off x="3830321" y="2383963"/>
            <a:ext cx="1483358" cy="14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23371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378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6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0413" y="-2460"/>
            <a:ext cx="4573587" cy="68604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4769200" y="178974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0" name="Picture Placeholder 37"/>
          <p:cNvSpPr>
            <a:spLocks noGrp="1"/>
          </p:cNvSpPr>
          <p:nvPr>
            <p:ph type="pic" sz="quarter" idx="12"/>
          </p:nvPr>
        </p:nvSpPr>
        <p:spPr>
          <a:xfrm>
            <a:off x="4769200" y="2403613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2" name="Picture Placeholder 37"/>
          <p:cNvSpPr>
            <a:spLocks noGrp="1"/>
          </p:cNvSpPr>
          <p:nvPr>
            <p:ph type="pic" sz="quarter" idx="14"/>
          </p:nvPr>
        </p:nvSpPr>
        <p:spPr>
          <a:xfrm>
            <a:off x="4769200" y="4628252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-10662" y="-2460"/>
            <a:ext cx="4581075" cy="6860460"/>
          </a:xfrm>
          <a:noFill/>
          <a:ln>
            <a:solidFill>
              <a:schemeClr val="tx2"/>
            </a:solidFill>
          </a:ln>
        </p:spPr>
        <p:txBody>
          <a:bodyPr lIns="274320" tIns="731520" anchor="t" anchorCtr="0"/>
          <a:lstStyle>
            <a:lvl1pPr algn="l"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3" name="Picture 22" descr="randcorp_267u.ai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6832" t="28995" r="30925" b="28692"/>
          <a:stretch/>
        </p:blipFill>
        <p:spPr>
          <a:xfrm>
            <a:off x="277814" y="5775325"/>
            <a:ext cx="819830" cy="80690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192317" y="2578332"/>
            <a:ext cx="4014583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0" name="Picture Placeholder 37"/>
          <p:cNvSpPr>
            <a:spLocks noGrp="1"/>
          </p:cNvSpPr>
          <p:nvPr>
            <p:ph type="pic" sz="quarter" idx="15"/>
          </p:nvPr>
        </p:nvSpPr>
        <p:spPr>
          <a:xfrm>
            <a:off x="6965219" y="178974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1" name="Picture Placeholder 37"/>
          <p:cNvSpPr>
            <a:spLocks noGrp="1"/>
          </p:cNvSpPr>
          <p:nvPr>
            <p:ph type="pic" sz="quarter" idx="16"/>
          </p:nvPr>
        </p:nvSpPr>
        <p:spPr>
          <a:xfrm>
            <a:off x="6965219" y="2404843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52" name="Picture Placeholder 37"/>
          <p:cNvSpPr>
            <a:spLocks noGrp="1"/>
          </p:cNvSpPr>
          <p:nvPr>
            <p:ph type="pic" sz="quarter" idx="17"/>
          </p:nvPr>
        </p:nvSpPr>
        <p:spPr>
          <a:xfrm>
            <a:off x="6965219" y="4630712"/>
            <a:ext cx="1995388" cy="2056527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30776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landscape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60800"/>
            <a:ext cx="9144000" cy="2997200"/>
          </a:xfrm>
          <a:noFill/>
        </p:spPr>
        <p:txBody>
          <a:bodyPr lIns="91440" tIns="41148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371600" y="5212080"/>
            <a:ext cx="6400800" cy="151257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randcorp_267u.ai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6832" t="28995" r="30925" b="28692"/>
          <a:stretch/>
        </p:blipFill>
        <p:spPr>
          <a:xfrm>
            <a:off x="277814" y="5775325"/>
            <a:ext cx="819830" cy="80690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6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4114800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8227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ortrait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-1" y="0"/>
            <a:ext cx="4572000" cy="6858000"/>
          </a:xfrm>
          <a:noFill/>
          <a:ln>
            <a:noFill/>
          </a:ln>
        </p:spPr>
        <p:txBody>
          <a:bodyPr lIns="274320" tIns="731520"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Picture Placeholder 37"/>
          <p:cNvSpPr>
            <a:spLocks noGrp="1"/>
          </p:cNvSpPr>
          <p:nvPr>
            <p:ph type="pic" sz="quarter" idx="14"/>
          </p:nvPr>
        </p:nvSpPr>
        <p:spPr>
          <a:xfrm>
            <a:off x="4571999" y="0"/>
            <a:ext cx="4572000" cy="6885432"/>
          </a:xfrm>
          <a:solidFill>
            <a:srgbClr val="FFFFFF"/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pic>
        <p:nvPicPr>
          <p:cNvPr id="6" name="Picture 5" descr="randcorp_267u.ai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6832" t="28995" r="30925" b="28692"/>
          <a:stretch/>
        </p:blipFill>
        <p:spPr>
          <a:xfrm>
            <a:off x="277814" y="5775325"/>
            <a:ext cx="819830" cy="80690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81293" y="2489664"/>
            <a:ext cx="4014583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93766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532198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702492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341903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356571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5051529"/>
            <a:ext cx="2133600" cy="365125"/>
          </a:xfrm>
          <a:prstGeom prst="rect">
            <a:avLst/>
          </a:prstGeom>
        </p:spPr>
        <p:txBody>
          <a:bodyPr/>
          <a:lstStyle/>
          <a:p>
            <a:fld id="{1D90F161-435F-7544-8BCB-5B7549399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942184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071" y="0"/>
            <a:ext cx="8871858" cy="11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889" y="1176338"/>
            <a:ext cx="8371209" cy="5221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121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2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b="0" i="0" kern="1200">
          <a:solidFill>
            <a:schemeClr val="tx2"/>
          </a:solidFill>
          <a:latin typeface="Franklin Gothic Medium" pitchFamily="34" charset="0"/>
          <a:ea typeface="+mj-ea"/>
          <a:cs typeface="Franklin Gothic Medium" pitchFamily="34" charset="0"/>
        </a:defRPr>
      </a:lvl1pPr>
    </p:titleStyle>
    <p:bodyStyle>
      <a:lvl1pPr marL="227013" indent="-227013" algn="l" defTabSz="457200" rtl="0" eaLnBrk="1" latinLnBrk="0" hangingPunct="1">
        <a:spcBef>
          <a:spcPts val="2800"/>
        </a:spcBef>
        <a:buClr>
          <a:schemeClr val="tx2"/>
        </a:buClr>
        <a:buFont typeface="Arial"/>
        <a:buChar char="•"/>
        <a:defRPr sz="3200" b="0" i="0" kern="1200">
          <a:solidFill>
            <a:schemeClr val="tx1"/>
          </a:solidFill>
          <a:latin typeface="Franklin Gothic Book" pitchFamily="34" charset="0"/>
          <a:ea typeface="+mn-ea"/>
          <a:cs typeface="Franklin Gothic Book" pitchFamily="34" charset="0"/>
        </a:defRPr>
      </a:lvl1pPr>
      <a:lvl2pPr marL="742950" indent="-285750" algn="l" defTabSz="457200" rtl="0" eaLnBrk="1" latinLnBrk="0" hangingPunct="1">
        <a:spcBef>
          <a:spcPts val="300"/>
        </a:spcBef>
        <a:buClr>
          <a:schemeClr val="tx2"/>
        </a:buClr>
        <a:buFont typeface="Arial"/>
        <a:buChar char="–"/>
        <a:defRPr sz="2800" b="0" i="0" kern="1200">
          <a:solidFill>
            <a:schemeClr val="tx1"/>
          </a:solidFill>
          <a:latin typeface="Franklin Gothic Book" pitchFamily="34" charset="0"/>
          <a:ea typeface="+mn-ea"/>
          <a:cs typeface="Franklin Gothic Book" pitchFamily="34" charset="0"/>
        </a:defRPr>
      </a:lvl2pPr>
      <a:lvl3pPr marL="1143000" indent="-228600" algn="l" defTabSz="457200" rtl="0" eaLnBrk="1" latinLnBrk="0" hangingPunct="1">
        <a:spcBef>
          <a:spcPts val="600"/>
        </a:spcBef>
        <a:buClr>
          <a:schemeClr val="tx2"/>
        </a:buClr>
        <a:buSzPct val="80000"/>
        <a:buFont typeface="Arial"/>
        <a:buChar char="•"/>
        <a:defRPr sz="2800" b="0" i="0" kern="1200">
          <a:solidFill>
            <a:schemeClr val="tx1"/>
          </a:solidFill>
          <a:latin typeface="Franklin Gothic Book" pitchFamily="34" charset="0"/>
          <a:ea typeface="+mn-ea"/>
          <a:cs typeface="Franklin Gothic Book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microsoft.com/office/2007/relationships/hdphoto" Target="../media/hdphoto1.wdp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microsoft.com/office/2007/relationships/hdphoto" Target="../media/hdphoto2.wdp"/><Relationship Id="rId9" Type="http://schemas.openxmlformats.org/officeDocument/2006/relationships/image" Target="../media/image7.jpeg"/><Relationship Id="rId10" Type="http://schemas.openxmlformats.org/officeDocument/2006/relationships/image" Target="../media/image8.jpeg"/><Relationship Id="rId11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jpeg"/><Relationship Id="rId6" Type="http://schemas.openxmlformats.org/officeDocument/2006/relationships/image" Target="../media/image40.gif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microsoft.com/office/2007/relationships/hdphoto" Target="../media/hdphoto3.wdp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pn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9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7" Type="http://schemas.openxmlformats.org/officeDocument/2006/relationships/image" Target="../media/image27.tiff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tIns="1051560">
            <a:normAutofit/>
          </a:bodyPr>
          <a:lstStyle/>
          <a:p>
            <a:r>
              <a:rPr lang="en-US" sz="7200" dirty="0" smtClean="0">
                <a:solidFill>
                  <a:schemeClr val="bg1">
                    <a:lumMod val="75000"/>
                  </a:schemeClr>
                </a:solidFill>
                <a:latin typeface="+mj-lt"/>
                <a:cs typeface="Franklin Gothic Book"/>
              </a:rPr>
              <a:t>About</a:t>
            </a:r>
            <a:br>
              <a:rPr lang="en-US" sz="7200" dirty="0" smtClean="0">
                <a:solidFill>
                  <a:schemeClr val="bg1">
                    <a:lumMod val="75000"/>
                  </a:schemeClr>
                </a:solidFill>
                <a:latin typeface="+mj-lt"/>
                <a:cs typeface="Franklin Gothic Book"/>
              </a:rPr>
            </a:br>
            <a:r>
              <a:rPr lang="en-US" sz="7200" dirty="0" smtClean="0">
                <a:latin typeface="+mj-lt"/>
                <a:cs typeface="Franklin Gothic Book"/>
              </a:rPr>
              <a:t>RAND</a:t>
            </a:r>
            <a:endParaRPr lang="en-US" sz="7200" dirty="0">
              <a:latin typeface="+mj-lt"/>
              <a:cs typeface="Franklin Gothic Book"/>
            </a:endParaRPr>
          </a:p>
        </p:txBody>
      </p:sp>
      <p:pic>
        <p:nvPicPr>
          <p:cNvPr id="10" name="Picture 9" descr="03 Airplane (TS_93772809) No Credi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935499" y="1826656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03 Student (iStock_000009511846) No Credit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4706632" y="5195224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03 Justice (TS_78433282) No Credit.jpg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9468"/>
          <a:stretch/>
        </p:blipFill>
        <p:spPr>
          <a:xfrm>
            <a:off x="4706632" y="1826656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03 Satellite (TS_99021849) No Credit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4706632" y="142372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200275123-001.jpg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935499" y="142372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03 Corn (TS_92042873) No Credit.jpg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935499" y="5195224"/>
            <a:ext cx="2083744" cy="152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98185540.jpg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r="-1"/>
          <a:stretch/>
        </p:blipFill>
        <p:spPr>
          <a:xfrm>
            <a:off x="6935499" y="3510940"/>
            <a:ext cx="2083744" cy="1522817"/>
          </a:xfrm>
          <a:prstGeom prst="rect">
            <a:avLst/>
          </a:prstGeom>
        </p:spPr>
      </p:pic>
      <p:pic>
        <p:nvPicPr>
          <p:cNvPr id="17" name="Picture 16" descr="78052070.jp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4706632" y="3510940"/>
            <a:ext cx="2077423" cy="152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30663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133" t="863"/>
          <a:stretch/>
        </p:blipFill>
        <p:spPr>
          <a:xfrm>
            <a:off x="432371" y="862215"/>
            <a:ext cx="4406227" cy="57549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067" t="14924" r="7429" b="8549"/>
          <a:stretch/>
        </p:blipFill>
        <p:spPr>
          <a:xfrm>
            <a:off x="5229003" y="777264"/>
            <a:ext cx="3521810" cy="588891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-1" y="-2"/>
            <a:ext cx="9144001" cy="6858004"/>
            <a:chOff x="-1" y="-2"/>
            <a:chExt cx="9144001" cy="6858004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44000" cy="227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6630641"/>
              <a:ext cx="9144000" cy="227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-3315322" y="3315321"/>
              <a:ext cx="6858002" cy="227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5601319" y="3315319"/>
              <a:ext cx="6858002" cy="227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1" y="13510"/>
            <a:ext cx="9144000" cy="65249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0" i="0" kern="1200">
                <a:solidFill>
                  <a:schemeClr val="tx2"/>
                </a:solidFill>
                <a:latin typeface="Franklin Gothic Medium" pitchFamily="34" charset="0"/>
                <a:ea typeface="+mj-ea"/>
                <a:cs typeface="Franklin Gothic Medium" pitchFamily="34" charset="0"/>
              </a:defRPr>
            </a:lvl1pPr>
          </a:lstStyle>
          <a:p>
            <a:r>
              <a:rPr lang="en-US" sz="3600" dirty="0" smtClean="0"/>
              <a:t> Flagship magazine extends RAND’s reach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129420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764640" y="1359254"/>
            <a:ext cx="6291461" cy="3149287"/>
          </a:xfrm>
          <a:prstGeom prst="rect">
            <a:avLst/>
          </a:prstGeom>
          <a:noFill/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endParaRPr lang="en-US" sz="22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none" lIns="86151" tIns="42320" rIns="86151" bIns="4232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 smtClean="0">
                <a:ea typeface="ＭＳ Ｐゴシック" charset="0"/>
              </a:rPr>
              <a:t>RAND reaches </a:t>
            </a:r>
            <a:r>
              <a:rPr lang="en-US" sz="3600" dirty="0">
                <a:ea typeface="ＭＳ Ｐゴシック" charset="0"/>
              </a:rPr>
              <a:t>b</a:t>
            </a:r>
            <a:r>
              <a:rPr lang="en-US" sz="3600" dirty="0" smtClean="0">
                <a:ea typeface="ＭＳ Ｐゴシック" charset="0"/>
              </a:rPr>
              <a:t>eyond the written</a:t>
            </a:r>
            <a:br>
              <a:rPr lang="en-US" sz="3600" dirty="0" smtClean="0">
                <a:ea typeface="ＭＳ Ｐゴシック" charset="0"/>
              </a:rPr>
            </a:br>
            <a:r>
              <a:rPr lang="en-US" sz="3600" dirty="0" smtClean="0">
                <a:ea typeface="ＭＳ Ｐゴシック" charset="0"/>
              </a:rPr>
              <a:t>page to share </a:t>
            </a:r>
            <a:r>
              <a:rPr lang="en-US" sz="3600" dirty="0">
                <a:ea typeface="ＭＳ Ｐゴシック" charset="0"/>
              </a:rPr>
              <a:t>i</a:t>
            </a:r>
            <a:r>
              <a:rPr lang="en-US" sz="3600" dirty="0" smtClean="0">
                <a:ea typeface="ＭＳ Ｐゴシック" charset="0"/>
              </a:rPr>
              <a:t>ts </a:t>
            </a:r>
            <a:r>
              <a:rPr lang="en-US" sz="3600" dirty="0">
                <a:ea typeface="ＭＳ Ｐゴシック" charset="0"/>
              </a:rPr>
              <a:t>w</a:t>
            </a:r>
            <a:r>
              <a:rPr lang="en-US" sz="3600" dirty="0" smtClean="0">
                <a:ea typeface="ＭＳ Ｐゴシック" charset="0"/>
              </a:rPr>
              <a:t>ork</a:t>
            </a:r>
            <a:endParaRPr lang="en-US" sz="3600" dirty="0">
              <a:ea typeface="ＭＳ Ｐゴシック" charset="0"/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773312" y="1473200"/>
            <a:ext cx="4038600" cy="2604303"/>
          </a:xfrm>
          <a:noFill/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800" dirty="0">
                <a:latin typeface="Franklin Gothic Book"/>
                <a:ea typeface="ＭＳ Ｐゴシック" charset="0"/>
                <a:cs typeface="Franklin Gothic Book"/>
              </a:rPr>
              <a:t>Research presentations and discussions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800" dirty="0">
                <a:latin typeface="Franklin Gothic Book"/>
                <a:ea typeface="ＭＳ Ｐゴシック" charset="0"/>
                <a:cs typeface="Franklin Gothic Book"/>
              </a:rPr>
              <a:t>Briefings and testimony for policymakers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800" dirty="0">
                <a:latin typeface="Franklin Gothic Book"/>
                <a:ea typeface="ＭＳ Ｐゴシック" charset="0"/>
                <a:cs typeface="Franklin Gothic Book"/>
              </a:rPr>
              <a:t>Visitors program</a:t>
            </a:r>
          </a:p>
        </p:txBody>
      </p:sp>
      <p:pic>
        <p:nvPicPr>
          <p:cNvPr id="13318" name="Picture 28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236754" y="4564676"/>
            <a:ext cx="2935224" cy="20675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319" name="Picture 2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-4615"/>
          <a:stretch/>
        </p:blipFill>
        <p:spPr bwMode="auto">
          <a:xfrm>
            <a:off x="236754" y="1055411"/>
            <a:ext cx="2944368" cy="16798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236754" y="2825047"/>
            <a:ext cx="2935947" cy="1649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9400" y="367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Franklin Gothic Book"/>
            </a:endParaRPr>
          </a:p>
        </p:txBody>
      </p:sp>
      <p:pic>
        <p:nvPicPr>
          <p:cNvPr id="13" name="Picture 24" descr="slide18wounds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3374660" y="4560878"/>
            <a:ext cx="2596446" cy="20713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1" name="Picture 10" descr="Inside_Cong_10_13_02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173788" y="4558475"/>
            <a:ext cx="2767584" cy="207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393031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There are many ways to explore</a:t>
            </a:r>
            <a:br>
              <a:rPr lang="en-US" dirty="0" smtClean="0"/>
            </a:br>
            <a:r>
              <a:rPr lang="en-US" dirty="0" smtClean="0"/>
              <a:t>RAND research</a:t>
            </a:r>
            <a:endParaRPr lang="en-US" dirty="0"/>
          </a:p>
        </p:txBody>
      </p:sp>
      <p:pic>
        <p:nvPicPr>
          <p:cNvPr id="4" name="Picture 3" descr="Fotolia_50641289_Subscription_Monthly_XX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1916" t="10426" r="45951" b="66920"/>
          <a:stretch/>
        </p:blipFill>
        <p:spPr>
          <a:xfrm>
            <a:off x="912788" y="1490142"/>
            <a:ext cx="4581574" cy="3328828"/>
          </a:xfrm>
          <a:prstGeom prst="rect">
            <a:avLst/>
          </a:prstGeom>
        </p:spPr>
      </p:pic>
      <p:pic>
        <p:nvPicPr>
          <p:cNvPr id="5" name="Picture 4" descr="Screen Shot 2013-10-28 at 7.43.00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278673" y="1930017"/>
            <a:ext cx="3849803" cy="2551204"/>
          </a:xfrm>
          <a:prstGeom prst="rect">
            <a:avLst/>
          </a:prstGeom>
        </p:spPr>
      </p:pic>
      <p:pic>
        <p:nvPicPr>
          <p:cNvPr id="7" name="Picture 6" descr="iPhone_4S_Vert_sRGB_multimedia.psd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1572" t="6357" r="10696" b="13869"/>
          <a:stretch/>
        </p:blipFill>
        <p:spPr>
          <a:xfrm>
            <a:off x="6359237" y="1591449"/>
            <a:ext cx="1499370" cy="2730544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6390379" y="4625975"/>
            <a:ext cx="1437086" cy="539432"/>
            <a:chOff x="7911967" y="5042997"/>
            <a:chExt cx="784795" cy="348688"/>
          </a:xfrm>
        </p:grpSpPr>
        <p:sp>
          <p:nvSpPr>
            <p:cNvPr id="9" name="Rounded Rectangle 8"/>
            <p:cNvSpPr/>
            <p:nvPr/>
          </p:nvSpPr>
          <p:spPr>
            <a:xfrm>
              <a:off x="7911967" y="5042997"/>
              <a:ext cx="784795" cy="34868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>
              <a:reflection blurRad="6350" stA="28000" endA="300" endPos="8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440" tIns="91440" rIns="91440" bIns="91440" anchor="ctr" anchorCtr="1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-15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>
                    <a:lumMod val="85000"/>
                  </a:sys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ea typeface="+mn-ea"/>
                <a:cs typeface="Futura Std Book"/>
              </a:endParaRPr>
            </a:p>
          </p:txBody>
        </p:sp>
        <p:pic>
          <p:nvPicPr>
            <p:cNvPr id="10" name="Picture 9" descr="youtube_icon.jp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 t="17324" b="17148"/>
            <a:stretch/>
          </p:blipFill>
          <p:spPr>
            <a:xfrm>
              <a:off x="7960212" y="5057806"/>
              <a:ext cx="688304" cy="319071"/>
            </a:xfrm>
            <a:prstGeom prst="rect">
              <a:avLst/>
            </a:prstGeom>
          </p:spPr>
        </p:pic>
      </p:grpSp>
      <p:pic>
        <p:nvPicPr>
          <p:cNvPr id="11" name="Picture 10" descr="facebook_logo_detail.gif"/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3136" b="3575"/>
          <a:stretch/>
        </p:blipFill>
        <p:spPr>
          <a:xfrm>
            <a:off x="230188" y="5527739"/>
            <a:ext cx="1108760" cy="1106424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Twitter-Logo-Icon-by-Jon-Bennallick-02.png"/>
          <p:cNvPicPr>
            <a:picLocks noChangeAspect="1"/>
          </p:cNvPicPr>
          <p:nvPr/>
        </p:nvPicPr>
        <p:blipFill rotWithShape="1">
          <a:blip r:embed="rId7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2981" t="450" r="381" b="3031"/>
          <a:stretch/>
        </p:blipFill>
        <p:spPr>
          <a:xfrm>
            <a:off x="2065169" y="5518595"/>
            <a:ext cx="1116933" cy="1115568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Google-Plus-Logo.png"/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835BAA"/>
              </a:clrFrom>
              <a:clrTo>
                <a:srgbClr val="835BAA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b="3443"/>
          <a:stretch/>
        </p:blipFill>
        <p:spPr>
          <a:xfrm>
            <a:off x="3908323" y="5473766"/>
            <a:ext cx="1201773" cy="1160397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free-vector-rss-logo-clip-art_117279_Rss_Logo_clip_art_hight.png"/>
          <p:cNvPicPr>
            <a:picLocks noChangeAspect="1"/>
          </p:cNvPicPr>
          <p:nvPr/>
        </p:nvPicPr>
        <p:blipFill>
          <a:blip r:embed="rId9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836317" y="5536883"/>
            <a:ext cx="1097280" cy="109728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5" name="Picture 14" descr="url7.jpg"/>
          <p:cNvPicPr>
            <a:picLocks noChangeAspect="1"/>
          </p:cNvPicPr>
          <p:nvPr/>
        </p:nvPicPr>
        <p:blipFill>
          <a:blip r:embed="rId10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7659819" y="5406195"/>
            <a:ext cx="1258756" cy="12587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954504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Oval 115"/>
          <p:cNvSpPr>
            <a:spLocks noChangeArrowheads="1"/>
          </p:cNvSpPr>
          <p:nvPr/>
        </p:nvSpPr>
        <p:spPr bwMode="auto">
          <a:xfrm>
            <a:off x="1634594" y="2432051"/>
            <a:ext cx="2754312" cy="2754312"/>
          </a:xfrm>
          <a:prstGeom prst="ellipse">
            <a:avLst/>
          </a:prstGeom>
          <a:solidFill>
            <a:schemeClr val="tx1"/>
          </a:solidFill>
          <a:ln w="12700">
            <a:solidFill>
              <a:srgbClr val="FFFFFF"/>
            </a:solidFill>
            <a:round/>
            <a:headEnd/>
            <a:tailEnd/>
          </a:ln>
          <a:effectLst>
            <a:outerShdw blurRad="276225" dist="88900" dir="2700000">
              <a:srgbClr val="000000">
                <a:alpha val="37000"/>
              </a:srgbClr>
            </a:outerShdw>
          </a:effectLst>
          <a:extLst/>
        </p:spPr>
        <p:txBody>
          <a:bodyPr wrap="none" anchor="ctr"/>
          <a:lstStyle/>
          <a:p>
            <a:pPr>
              <a:lnSpc>
                <a:spcPct val="90000"/>
              </a:lnSpc>
              <a:defRPr/>
            </a:pPr>
            <a:endParaRPr lang="en-US" sz="1400" dirty="0">
              <a:latin typeface="Franklin Gothic Book"/>
              <a:cs typeface="Franklin Gothic Book"/>
            </a:endParaRPr>
          </a:p>
        </p:txBody>
      </p:sp>
      <p:sp>
        <p:nvSpPr>
          <p:cNvPr id="48" name="Oval 115"/>
          <p:cNvSpPr>
            <a:spLocks noChangeArrowheads="1"/>
          </p:cNvSpPr>
          <p:nvPr/>
        </p:nvSpPr>
        <p:spPr bwMode="auto">
          <a:xfrm>
            <a:off x="5768817" y="2427570"/>
            <a:ext cx="2754312" cy="2754312"/>
          </a:xfrm>
          <a:prstGeom prst="ellipse">
            <a:avLst/>
          </a:prstGeom>
          <a:solidFill>
            <a:schemeClr val="tx1"/>
          </a:solidFill>
          <a:ln w="12700">
            <a:solidFill>
              <a:srgbClr val="FFFFFF"/>
            </a:solidFill>
            <a:round/>
            <a:headEnd/>
            <a:tailEnd/>
          </a:ln>
          <a:effectLst>
            <a:outerShdw blurRad="276225" dist="88900" dir="2700000">
              <a:srgbClr val="000000">
                <a:alpha val="37000"/>
              </a:srgbClr>
            </a:outerShdw>
          </a:effectLst>
          <a:extLst/>
        </p:spPr>
        <p:txBody>
          <a:bodyPr wrap="none" anchor="ctr"/>
          <a:lstStyle/>
          <a:p>
            <a:pPr>
              <a:lnSpc>
                <a:spcPct val="90000"/>
              </a:lnSpc>
              <a:defRPr/>
            </a:pPr>
            <a:endParaRPr lang="en-US" sz="1400" dirty="0">
              <a:latin typeface="Franklin Gothic Book"/>
              <a:cs typeface="Franklin Gothic Book"/>
            </a:endParaRPr>
          </a:p>
        </p:txBody>
      </p:sp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2558064"/>
              </p:ext>
            </p:extLst>
          </p:nvPr>
        </p:nvGraphicFramePr>
        <p:xfrm>
          <a:off x="4797794" y="2106894"/>
          <a:ext cx="4622800" cy="3081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2101849"/>
              </p:ext>
            </p:extLst>
          </p:nvPr>
        </p:nvGraphicFramePr>
        <p:xfrm>
          <a:off x="663572" y="2111375"/>
          <a:ext cx="4622800" cy="3081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8355" name="Oval 115"/>
          <p:cNvSpPr>
            <a:spLocks noChangeArrowheads="1"/>
          </p:cNvSpPr>
          <p:nvPr/>
        </p:nvSpPr>
        <p:spPr bwMode="auto">
          <a:xfrm>
            <a:off x="1643060" y="2432050"/>
            <a:ext cx="2754312" cy="2754312"/>
          </a:xfrm>
          <a:prstGeom prst="ellips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  <a:defRPr/>
            </a:pPr>
            <a:endParaRPr lang="en-US" sz="1400" dirty="0">
              <a:latin typeface="Franklin Gothic Book"/>
              <a:cs typeface="Franklin Gothic Book"/>
            </a:endParaRP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6749865" y="1874877"/>
            <a:ext cx="48362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600" dirty="0">
                <a:latin typeface="Franklin Gothic Book"/>
                <a:cs typeface="Franklin Gothic Book"/>
              </a:rPr>
              <a:t>MD</a:t>
            </a:r>
          </a:p>
          <a:p>
            <a:pPr algn="r">
              <a:defRPr/>
            </a:pPr>
            <a:r>
              <a:rPr lang="en-US" sz="1400" dirty="0">
                <a:latin typeface="Franklin Gothic Book"/>
                <a:cs typeface="Franklin Gothic Book"/>
              </a:rPr>
              <a:t>2%</a:t>
            </a:r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0" y="5970588"/>
            <a:ext cx="9143999" cy="338554"/>
          </a:xfrm>
          <a:prstGeom prst="rect">
            <a:avLst/>
          </a:prstGeom>
          <a:gradFill flip="none" rotWithShape="1">
            <a:gsLst>
              <a:gs pos="47000">
                <a:srgbClr val="F1E47C"/>
              </a:gs>
              <a:gs pos="88000">
                <a:srgbClr val="FFFFFF"/>
              </a:gs>
              <a:gs pos="14000">
                <a:srgbClr val="FFFFFF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Franklin Gothic Book"/>
                <a:cs typeface="Franklin Gothic Book"/>
              </a:rPr>
              <a:t>Supplemented by </a:t>
            </a:r>
            <a:r>
              <a:rPr lang="en-US" sz="1600" dirty="0" smtClean="0">
                <a:latin typeface="Franklin Gothic Book"/>
                <a:cs typeface="Franklin Gothic Book"/>
              </a:rPr>
              <a:t>~500 </a:t>
            </a:r>
            <a:r>
              <a:rPr lang="en-US" sz="1600" dirty="0">
                <a:latin typeface="Franklin Gothic Book"/>
                <a:cs typeface="Franklin Gothic Book"/>
              </a:rPr>
              <a:t>adjunct staff</a:t>
            </a:r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2975159" y="1886884"/>
            <a:ext cx="744014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Arts </a:t>
            </a:r>
            <a:r>
              <a:rPr lang="en-US" sz="1600" dirty="0" smtClean="0">
                <a:latin typeface="Franklin Gothic Book"/>
                <a:cs typeface="Franklin Gothic Book"/>
              </a:rPr>
              <a:t>&amp;</a:t>
            </a:r>
            <a:br>
              <a:rPr lang="en-US" sz="1600" dirty="0" smtClean="0">
                <a:latin typeface="Franklin Gothic Book"/>
                <a:cs typeface="Franklin Gothic Book"/>
              </a:rPr>
            </a:br>
            <a:r>
              <a:rPr lang="en-US" sz="1600" dirty="0" smtClean="0">
                <a:latin typeface="Franklin Gothic Book"/>
                <a:cs typeface="Franklin Gothic Book"/>
              </a:rPr>
              <a:t>letters</a:t>
            </a:r>
            <a:endParaRPr lang="en-US" sz="1600" dirty="0">
              <a:latin typeface="Franklin Gothic Book"/>
              <a:cs typeface="Franklin Gothic Book"/>
            </a:endParaRPr>
          </a:p>
        </p:txBody>
      </p:sp>
      <p:sp>
        <p:nvSpPr>
          <p:cNvPr id="138267" name="Text Box 27"/>
          <p:cNvSpPr txBox="1">
            <a:spLocks noChangeArrowheads="1"/>
          </p:cNvSpPr>
          <p:nvPr/>
        </p:nvSpPr>
        <p:spPr bwMode="auto">
          <a:xfrm>
            <a:off x="3756582" y="2414867"/>
            <a:ext cx="2000250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Behavioral sciences</a:t>
            </a: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4213222" y="2884488"/>
            <a:ext cx="18192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Franklin Gothic Book"/>
                <a:cs typeface="Franklin Gothic Book"/>
              </a:rPr>
              <a:t>Business &amp; law</a:t>
            </a:r>
          </a:p>
        </p:txBody>
      </p:sp>
      <p:sp>
        <p:nvSpPr>
          <p:cNvPr id="138269" name="Text Box 29"/>
          <p:cNvSpPr txBox="1">
            <a:spLocks noChangeArrowheads="1"/>
          </p:cNvSpPr>
          <p:nvPr/>
        </p:nvSpPr>
        <p:spPr bwMode="auto">
          <a:xfrm>
            <a:off x="4395785" y="3376613"/>
            <a:ext cx="1103312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Computer sciences</a:t>
            </a:r>
          </a:p>
        </p:txBody>
      </p:sp>
      <p:sp>
        <p:nvSpPr>
          <p:cNvPr id="138270" name="Text Box 30"/>
          <p:cNvSpPr txBox="1">
            <a:spLocks noChangeArrowheads="1"/>
          </p:cNvSpPr>
          <p:nvPr/>
        </p:nvSpPr>
        <p:spPr bwMode="auto">
          <a:xfrm>
            <a:off x="4232272" y="4330700"/>
            <a:ext cx="1121742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Economics</a:t>
            </a:r>
          </a:p>
        </p:txBody>
      </p:sp>
      <p:sp>
        <p:nvSpPr>
          <p:cNvPr id="138271" name="Text Box 31"/>
          <p:cNvSpPr txBox="1">
            <a:spLocks noChangeArrowheads="1"/>
          </p:cNvSpPr>
          <p:nvPr/>
        </p:nvSpPr>
        <p:spPr bwMode="auto">
          <a:xfrm>
            <a:off x="3584395" y="5024261"/>
            <a:ext cx="1246494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Engineering</a:t>
            </a:r>
          </a:p>
        </p:txBody>
      </p:sp>
      <p:sp>
        <p:nvSpPr>
          <p:cNvPr id="138272" name="Text Box 32"/>
          <p:cNvSpPr txBox="1">
            <a:spLocks noChangeArrowheads="1"/>
          </p:cNvSpPr>
          <p:nvPr/>
        </p:nvSpPr>
        <p:spPr bwMode="auto">
          <a:xfrm>
            <a:off x="2455860" y="5219700"/>
            <a:ext cx="1370012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International</a:t>
            </a:r>
          </a:p>
          <a:p>
            <a:pPr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relations</a:t>
            </a:r>
          </a:p>
        </p:txBody>
      </p:sp>
      <p:sp>
        <p:nvSpPr>
          <p:cNvPr id="138273" name="Text Box 33"/>
          <p:cNvSpPr txBox="1">
            <a:spLocks noChangeArrowheads="1"/>
          </p:cNvSpPr>
          <p:nvPr/>
        </p:nvSpPr>
        <p:spPr bwMode="auto">
          <a:xfrm>
            <a:off x="730247" y="5113338"/>
            <a:ext cx="1766888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    </a:t>
            </a:r>
            <a:r>
              <a:rPr lang="en-US" sz="1600" dirty="0" smtClean="0">
                <a:latin typeface="Franklin Gothic Book"/>
                <a:cs typeface="Franklin Gothic Book"/>
              </a:rPr>
              <a:t>Life sciences</a:t>
            </a:r>
            <a:endParaRPr lang="en-US" sz="1600" dirty="0">
              <a:latin typeface="Franklin Gothic Book"/>
              <a:cs typeface="Franklin Gothic Book"/>
            </a:endParaRPr>
          </a:p>
        </p:txBody>
      </p:sp>
      <p:sp>
        <p:nvSpPr>
          <p:cNvPr id="138274" name="Text Box 34"/>
          <p:cNvSpPr txBox="1">
            <a:spLocks noChangeArrowheads="1"/>
          </p:cNvSpPr>
          <p:nvPr/>
        </p:nvSpPr>
        <p:spPr bwMode="auto">
          <a:xfrm>
            <a:off x="195260" y="4608513"/>
            <a:ext cx="1828800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Math, operations </a:t>
            </a:r>
          </a:p>
          <a:p>
            <a:pPr algn="r"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research, statistics</a:t>
            </a:r>
          </a:p>
        </p:txBody>
      </p:sp>
      <p:sp>
        <p:nvSpPr>
          <p:cNvPr id="138275" name="Text Box 35"/>
          <p:cNvSpPr txBox="1">
            <a:spLocks noChangeArrowheads="1"/>
          </p:cNvSpPr>
          <p:nvPr/>
        </p:nvSpPr>
        <p:spPr bwMode="auto">
          <a:xfrm>
            <a:off x="781324" y="4105275"/>
            <a:ext cx="938077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 smtClean="0">
                <a:latin typeface="Franklin Gothic Book"/>
                <a:cs typeface="Franklin Gothic Book"/>
              </a:rPr>
              <a:t>Physical</a:t>
            </a:r>
            <a:br>
              <a:rPr lang="en-US" sz="1600" dirty="0" smtClean="0">
                <a:latin typeface="Franklin Gothic Book"/>
                <a:cs typeface="Franklin Gothic Book"/>
              </a:rPr>
            </a:br>
            <a:r>
              <a:rPr lang="en-US" sz="1600" dirty="0" smtClean="0">
                <a:latin typeface="Franklin Gothic Book"/>
                <a:cs typeface="Franklin Gothic Book"/>
              </a:rPr>
              <a:t>sciences</a:t>
            </a:r>
            <a:endParaRPr lang="en-US" sz="1600" dirty="0">
              <a:latin typeface="Franklin Gothic Book"/>
              <a:cs typeface="Franklin Gothic Book"/>
            </a:endParaRPr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771999" y="3413125"/>
            <a:ext cx="902811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Policy</a:t>
            </a:r>
            <a:br>
              <a:rPr lang="en-US" sz="1600" dirty="0">
                <a:latin typeface="Franklin Gothic Book"/>
                <a:cs typeface="Franklin Gothic Book"/>
              </a:rPr>
            </a:br>
            <a:r>
              <a:rPr lang="en-US" sz="1600" dirty="0">
                <a:latin typeface="Franklin Gothic Book"/>
                <a:cs typeface="Franklin Gothic Book"/>
              </a:rPr>
              <a:t>analysis</a:t>
            </a: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939797" y="2563813"/>
            <a:ext cx="979488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>
                <a:latin typeface="Franklin Gothic Book"/>
                <a:cs typeface="Franklin Gothic Book"/>
              </a:rPr>
              <a:t>Political sciences</a:t>
            </a: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1113302" y="2010708"/>
            <a:ext cx="1581150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1600" dirty="0" smtClean="0">
                <a:latin typeface="Franklin Gothic Book"/>
                <a:cs typeface="Franklin Gothic Book"/>
              </a:rPr>
              <a:t>Social</a:t>
            </a:r>
            <a:br>
              <a:rPr lang="en-US" sz="1600" dirty="0" smtClean="0">
                <a:latin typeface="Franklin Gothic Book"/>
                <a:cs typeface="Franklin Gothic Book"/>
              </a:rPr>
            </a:br>
            <a:r>
              <a:rPr lang="en-US" sz="1600" dirty="0" smtClean="0">
                <a:latin typeface="Franklin Gothic Book"/>
                <a:cs typeface="Franklin Gothic Book"/>
              </a:rPr>
              <a:t>sciences</a:t>
            </a:r>
            <a:endParaRPr lang="en-US" sz="1600" dirty="0">
              <a:latin typeface="Franklin Gothic Book"/>
              <a:cs typeface="Franklin Gothic Book"/>
            </a:endParaRPr>
          </a:p>
        </p:txBody>
      </p:sp>
      <p:sp>
        <p:nvSpPr>
          <p:cNvPr id="43042" name="Text Box 40"/>
          <p:cNvSpPr txBox="1">
            <a:spLocks noChangeAspect="1" noChangeArrowheads="1"/>
          </p:cNvSpPr>
          <p:nvPr/>
        </p:nvSpPr>
        <p:spPr bwMode="auto">
          <a:xfrm>
            <a:off x="3013072" y="2503488"/>
            <a:ext cx="452438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6%</a:t>
            </a:r>
          </a:p>
        </p:txBody>
      </p:sp>
      <p:sp>
        <p:nvSpPr>
          <p:cNvPr id="43043" name="Text Box 41"/>
          <p:cNvSpPr txBox="1">
            <a:spLocks noChangeAspect="1" noChangeArrowheads="1"/>
          </p:cNvSpPr>
          <p:nvPr/>
        </p:nvSpPr>
        <p:spPr bwMode="auto">
          <a:xfrm>
            <a:off x="3494085" y="2730500"/>
            <a:ext cx="674687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8%</a:t>
            </a:r>
          </a:p>
        </p:txBody>
      </p:sp>
      <p:sp>
        <p:nvSpPr>
          <p:cNvPr id="43044" name="Text Box 42"/>
          <p:cNvSpPr txBox="1">
            <a:spLocks noChangeAspect="1" noChangeArrowheads="1"/>
          </p:cNvSpPr>
          <p:nvPr/>
        </p:nvSpPr>
        <p:spPr bwMode="auto">
          <a:xfrm>
            <a:off x="3802060" y="3122613"/>
            <a:ext cx="533400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6%</a:t>
            </a:r>
          </a:p>
        </p:txBody>
      </p:sp>
      <p:sp>
        <p:nvSpPr>
          <p:cNvPr id="43045" name="Text Box 43"/>
          <p:cNvSpPr txBox="1">
            <a:spLocks noChangeAspect="1" noChangeArrowheads="1"/>
          </p:cNvSpPr>
          <p:nvPr/>
        </p:nvSpPr>
        <p:spPr bwMode="auto">
          <a:xfrm>
            <a:off x="3940172" y="3533775"/>
            <a:ext cx="509588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6%</a:t>
            </a:r>
          </a:p>
        </p:txBody>
      </p:sp>
      <p:sp>
        <p:nvSpPr>
          <p:cNvPr id="43046" name="Text Box 44"/>
          <p:cNvSpPr txBox="1">
            <a:spLocks noChangeAspect="1" noChangeArrowheads="1"/>
          </p:cNvSpPr>
          <p:nvPr/>
        </p:nvSpPr>
        <p:spPr bwMode="auto">
          <a:xfrm>
            <a:off x="3695697" y="4168775"/>
            <a:ext cx="565150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14%</a:t>
            </a:r>
          </a:p>
        </p:txBody>
      </p:sp>
      <p:sp>
        <p:nvSpPr>
          <p:cNvPr id="43047" name="Text Box 45"/>
          <p:cNvSpPr txBox="1">
            <a:spLocks noChangeAspect="1" noChangeArrowheads="1"/>
          </p:cNvSpPr>
          <p:nvPr/>
        </p:nvSpPr>
        <p:spPr bwMode="auto">
          <a:xfrm>
            <a:off x="3252785" y="4668838"/>
            <a:ext cx="452437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8%</a:t>
            </a:r>
          </a:p>
        </p:txBody>
      </p:sp>
      <p:sp>
        <p:nvSpPr>
          <p:cNvPr id="43048" name="Text Box 46"/>
          <p:cNvSpPr txBox="1">
            <a:spLocks noChangeAspect="1" noChangeArrowheads="1"/>
          </p:cNvSpPr>
          <p:nvPr/>
        </p:nvSpPr>
        <p:spPr bwMode="auto">
          <a:xfrm>
            <a:off x="2752722" y="4792663"/>
            <a:ext cx="506413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7%</a:t>
            </a:r>
          </a:p>
        </p:txBody>
      </p:sp>
      <p:sp>
        <p:nvSpPr>
          <p:cNvPr id="43049" name="Text Box 47"/>
          <p:cNvSpPr txBox="1">
            <a:spLocks noChangeAspect="1" noChangeArrowheads="1"/>
          </p:cNvSpPr>
          <p:nvPr/>
        </p:nvSpPr>
        <p:spPr bwMode="auto">
          <a:xfrm>
            <a:off x="2336797" y="4691063"/>
            <a:ext cx="550863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4%</a:t>
            </a:r>
          </a:p>
        </p:txBody>
      </p:sp>
      <p:sp>
        <p:nvSpPr>
          <p:cNvPr id="43050" name="Text Box 48"/>
          <p:cNvSpPr txBox="1">
            <a:spLocks noChangeAspect="1" noChangeArrowheads="1"/>
          </p:cNvSpPr>
          <p:nvPr/>
        </p:nvSpPr>
        <p:spPr bwMode="auto">
          <a:xfrm>
            <a:off x="2052635" y="4467225"/>
            <a:ext cx="646112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7%</a:t>
            </a:r>
          </a:p>
        </p:txBody>
      </p:sp>
      <p:sp>
        <p:nvSpPr>
          <p:cNvPr id="43051" name="Text Box 49"/>
          <p:cNvSpPr txBox="1">
            <a:spLocks noChangeAspect="1" noChangeArrowheads="1"/>
          </p:cNvSpPr>
          <p:nvPr/>
        </p:nvSpPr>
        <p:spPr bwMode="auto">
          <a:xfrm>
            <a:off x="1792285" y="4130675"/>
            <a:ext cx="874712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5%</a:t>
            </a:r>
          </a:p>
        </p:txBody>
      </p:sp>
      <p:sp>
        <p:nvSpPr>
          <p:cNvPr id="43052" name="Text Box 50"/>
          <p:cNvSpPr txBox="1">
            <a:spLocks noChangeAspect="1" noChangeArrowheads="1"/>
          </p:cNvSpPr>
          <p:nvPr/>
        </p:nvSpPr>
        <p:spPr bwMode="auto">
          <a:xfrm>
            <a:off x="1673222" y="3633788"/>
            <a:ext cx="633413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10%</a:t>
            </a:r>
          </a:p>
        </p:txBody>
      </p:sp>
      <p:sp>
        <p:nvSpPr>
          <p:cNvPr id="43053" name="Text Box 51"/>
          <p:cNvSpPr txBox="1">
            <a:spLocks noChangeAspect="1" noChangeArrowheads="1"/>
          </p:cNvSpPr>
          <p:nvPr/>
        </p:nvSpPr>
        <p:spPr bwMode="auto">
          <a:xfrm>
            <a:off x="1879597" y="3028950"/>
            <a:ext cx="493713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7%</a:t>
            </a:r>
          </a:p>
        </p:txBody>
      </p:sp>
      <p:sp>
        <p:nvSpPr>
          <p:cNvPr id="43054" name="Text Box 52"/>
          <p:cNvSpPr txBox="1">
            <a:spLocks noChangeAspect="1" noChangeArrowheads="1"/>
          </p:cNvSpPr>
          <p:nvPr/>
        </p:nvSpPr>
        <p:spPr bwMode="auto">
          <a:xfrm>
            <a:off x="2324097" y="2598738"/>
            <a:ext cx="596900" cy="28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Franklin Gothic Book"/>
                <a:cs typeface="Franklin Gothic Book"/>
              </a:rPr>
              <a:t>11%</a:t>
            </a:r>
          </a:p>
        </p:txBody>
      </p:sp>
      <p:sp>
        <p:nvSpPr>
          <p:cNvPr id="43058" name="Text Box 5"/>
          <p:cNvSpPr txBox="1">
            <a:spLocks noChangeArrowheads="1"/>
          </p:cNvSpPr>
          <p:nvPr/>
        </p:nvSpPr>
        <p:spPr bwMode="auto">
          <a:xfrm>
            <a:off x="7539038" y="3391181"/>
            <a:ext cx="93507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Master’s</a:t>
            </a:r>
          </a:p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   31%</a:t>
            </a:r>
          </a:p>
        </p:txBody>
      </p:sp>
      <p:sp>
        <p:nvSpPr>
          <p:cNvPr id="43065" name="Text Box 62"/>
          <p:cNvSpPr txBox="1">
            <a:spLocks noChangeArrowheads="1"/>
          </p:cNvSpPr>
          <p:nvPr/>
        </p:nvSpPr>
        <p:spPr bwMode="auto">
          <a:xfrm>
            <a:off x="5981172" y="3586443"/>
            <a:ext cx="1044183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dirty="0" smtClean="0">
                <a:latin typeface="Franklin Gothic Book"/>
                <a:cs typeface="Franklin Gothic Book"/>
              </a:rPr>
              <a:t>Doctorate</a:t>
            </a:r>
          </a:p>
          <a:p>
            <a:pPr>
              <a:defRPr/>
            </a:pPr>
            <a:r>
              <a:rPr lang="en-US" sz="1600" dirty="0" smtClean="0">
                <a:latin typeface="Franklin Gothic Book"/>
                <a:cs typeface="Franklin Gothic Book"/>
              </a:rPr>
              <a:t>  </a:t>
            </a:r>
            <a:r>
              <a:rPr lang="en-US" sz="1400" dirty="0" smtClean="0">
                <a:latin typeface="Franklin Gothic Book"/>
                <a:cs typeface="Franklin Gothic Book"/>
              </a:rPr>
              <a:t>   57%</a:t>
            </a:r>
          </a:p>
        </p:txBody>
      </p:sp>
      <p:sp>
        <p:nvSpPr>
          <p:cNvPr id="43067" name="Text Box 6"/>
          <p:cNvSpPr txBox="1">
            <a:spLocks noChangeArrowheads="1"/>
          </p:cNvSpPr>
          <p:nvPr/>
        </p:nvSpPr>
        <p:spPr bwMode="auto">
          <a:xfrm>
            <a:off x="7030104" y="2582956"/>
            <a:ext cx="109827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Bachelor’s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   </a:t>
            </a: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 9%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71" y="0"/>
            <a:ext cx="8871858" cy="1176338"/>
          </a:xfrm>
        </p:spPr>
        <p:txBody>
          <a:bodyPr>
            <a:noAutofit/>
          </a:bodyPr>
          <a:lstStyle/>
          <a:p>
            <a:r>
              <a:rPr lang="en-US" sz="4000" dirty="0" smtClean="0"/>
              <a:t>RAND’s key resource is its</a:t>
            </a:r>
            <a:br>
              <a:rPr lang="en-US" sz="4000" dirty="0" smtClean="0"/>
            </a:br>
            <a:r>
              <a:rPr lang="en-US" sz="4000" dirty="0" smtClean="0"/>
              <a:t>~800 professional staff</a:t>
            </a:r>
            <a:endParaRPr lang="en-US" sz="4000" dirty="0"/>
          </a:p>
        </p:txBody>
      </p:sp>
      <p:sp>
        <p:nvSpPr>
          <p:cNvPr id="49" name="Oval 115"/>
          <p:cNvSpPr>
            <a:spLocks noChangeArrowheads="1"/>
          </p:cNvSpPr>
          <p:nvPr/>
        </p:nvSpPr>
        <p:spPr bwMode="auto">
          <a:xfrm>
            <a:off x="5769813" y="2428875"/>
            <a:ext cx="2754312" cy="2754312"/>
          </a:xfrm>
          <a:prstGeom prst="ellips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  <a:defRPr/>
            </a:pPr>
            <a:endParaRPr lang="en-US" sz="1400" dirty="0"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14891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27590"/>
            <a:ext cx="9144000" cy="1387058"/>
          </a:xfrm>
        </p:spPr>
        <p:txBody>
          <a:bodyPr>
            <a:normAutofit/>
          </a:bodyPr>
          <a:lstStyle/>
          <a:p>
            <a:r>
              <a:rPr lang="en-US" sz="3800" dirty="0" err="1" smtClean="0"/>
              <a:t>Pardee</a:t>
            </a:r>
            <a:r>
              <a:rPr lang="en-US" sz="3800" dirty="0" smtClean="0"/>
              <a:t> RAND Graduate School is training the next generation of policy analysts</a:t>
            </a:r>
            <a:endParaRPr lang="en-US" sz="3800" dirty="0"/>
          </a:p>
        </p:txBody>
      </p:sp>
      <p:sp>
        <p:nvSpPr>
          <p:cNvPr id="15362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060288" y="1442238"/>
            <a:ext cx="4745356" cy="4525963"/>
          </a:xfrm>
        </p:spPr>
        <p:txBody>
          <a:bodyPr/>
          <a:lstStyle/>
          <a:p>
            <a:pPr>
              <a:spcBef>
                <a:spcPts val="1600"/>
              </a:spcBef>
            </a:pPr>
            <a:r>
              <a:rPr lang="en-US" sz="2400" dirty="0" smtClean="0"/>
              <a:t>Produces the largest number of PhDs in policy analysis</a:t>
            </a:r>
          </a:p>
          <a:p>
            <a:pPr>
              <a:spcBef>
                <a:spcPts val="1600"/>
              </a:spcBef>
            </a:pPr>
            <a:r>
              <a:rPr lang="en-US" sz="2400" dirty="0" smtClean="0"/>
              <a:t>Curriculum combines cutting-edge courses with on-the-job training at RAND</a:t>
            </a:r>
          </a:p>
          <a:p>
            <a:pPr>
              <a:spcBef>
                <a:spcPts val="1600"/>
              </a:spcBef>
            </a:pPr>
            <a:r>
              <a:rPr lang="en-US" sz="2400" dirty="0" smtClean="0"/>
              <a:t>PRGS has 101 current fellows,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313 </a:t>
            </a:r>
            <a:r>
              <a:rPr lang="en-US" sz="2400" dirty="0" smtClean="0"/>
              <a:t>alumni</a:t>
            </a:r>
          </a:p>
          <a:p>
            <a:pPr>
              <a:spcBef>
                <a:spcPts val="1600"/>
              </a:spcBef>
            </a:pPr>
            <a:r>
              <a:rPr lang="en-US" sz="2400" dirty="0" smtClean="0"/>
              <a:t>Graduates can be found in government, business, academia, and nonprofit organizations</a:t>
            </a:r>
          </a:p>
          <a:p>
            <a:endParaRPr lang="en-US" sz="2400" dirty="0"/>
          </a:p>
        </p:txBody>
      </p:sp>
      <p:pic>
        <p:nvPicPr>
          <p:cNvPr id="15363" name="Picture 11" descr="slide25pr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295802" y="1578822"/>
            <a:ext cx="3657600" cy="3400281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41575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Our research has yielded enduring</a:t>
            </a:r>
            <a:br>
              <a:rPr lang="en-US" smtClean="0"/>
            </a:br>
            <a:r>
              <a:rPr lang="en-US" smtClean="0"/>
              <a:t>contributions to knowledge</a:t>
            </a:r>
            <a:endParaRPr lang="en-US" dirty="0"/>
          </a:p>
        </p:txBody>
      </p:sp>
      <p:sp>
        <p:nvSpPr>
          <p:cNvPr id="80901" name="Rectangle 5"/>
          <p:cNvSpPr>
            <a:spLocks noGrp="1" noChangeArrowheads="1"/>
          </p:cNvSpPr>
          <p:nvPr>
            <p:ph idx="1"/>
          </p:nvPr>
        </p:nvSpPr>
        <p:spPr>
          <a:xfrm>
            <a:off x="2526605" y="1423084"/>
            <a:ext cx="5463843" cy="16351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/>
              <a:t>Game theory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Linear and dynamic programming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Measures of health status and quality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Exploratory modeling</a:t>
            </a:r>
            <a:endParaRPr lang="en-US" sz="2400" dirty="0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2526605" y="4852987"/>
            <a:ext cx="661739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Practical use of reconnaissance satellites</a:t>
            </a:r>
          </a:p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"Slippery water"</a:t>
            </a:r>
          </a:p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Aerial refueling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2526605" y="3321136"/>
            <a:ext cx="6333342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Digital computing</a:t>
            </a:r>
          </a:p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Time-shared computing (seed of </a:t>
            </a:r>
            <a:r>
              <a:rPr lang="en-US" sz="2400" dirty="0" smtClean="0">
                <a:latin typeface="Franklin Gothic Book"/>
                <a:cs typeface="Franklin Gothic Book"/>
              </a:rPr>
              <a:t>email</a:t>
            </a:r>
            <a:r>
              <a:rPr lang="en-US" sz="2400" dirty="0">
                <a:latin typeface="Franklin Gothic Book"/>
                <a:cs typeface="Franklin Gothic Book"/>
              </a:rPr>
              <a:t>)</a:t>
            </a:r>
          </a:p>
          <a:p>
            <a:pPr marL="285750" indent="-222250">
              <a:buClr>
                <a:schemeClr val="tx2"/>
              </a:buClr>
              <a:buFontTx/>
              <a:buChar char="•"/>
              <a:defRPr/>
            </a:pPr>
            <a:r>
              <a:rPr lang="en-US" sz="2400" dirty="0">
                <a:latin typeface="Franklin Gothic Book"/>
                <a:cs typeface="Franklin Gothic Book"/>
              </a:rPr>
              <a:t>Packet switching (seed of Internet)</a:t>
            </a:r>
          </a:p>
        </p:txBody>
      </p:sp>
      <p:pic>
        <p:nvPicPr>
          <p:cNvPr id="36869" name="Picture 308" descr="the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94748" y="1555649"/>
            <a:ext cx="1461030" cy="1461030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309" descr="pack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86282" y="3109283"/>
            <a:ext cx="1469496" cy="1469496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310" descr="wa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903214" y="4688315"/>
            <a:ext cx="1452563" cy="1452563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672511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01158" y="1088971"/>
            <a:ext cx="2481082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82880" tIns="45720" rIns="91440" bIns="4572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Franklin Gothic Book"/>
                <a:cs typeface="Franklin Gothic Book"/>
              </a:rPr>
              <a:t>Richard J. Danzig</a:t>
            </a:r>
            <a:br>
              <a:rPr lang="en-US" dirty="0" smtClean="0">
                <a:latin typeface="Franklin Gothic Book"/>
                <a:cs typeface="Franklin Gothic Book"/>
              </a:rPr>
            </a:br>
            <a:r>
              <a:rPr lang="en-US" sz="1600" i="1" dirty="0" smtClean="0">
                <a:latin typeface="Franklin Gothic Book"/>
                <a:cs typeface="Franklin Gothic Book"/>
              </a:rPr>
              <a:t>Vice chair</a:t>
            </a:r>
            <a:endParaRPr lang="en-US" sz="1600" i="1" dirty="0">
              <a:latin typeface="Franklin Gothic Book"/>
              <a:cs typeface="Franklin Gothic Book"/>
            </a:endParaRPr>
          </a:p>
          <a:p>
            <a:pPr marL="227013" indent="-169863">
              <a:spcAft>
                <a:spcPts val="300"/>
              </a:spcAft>
              <a:buFont typeface="Arial"/>
              <a:buChar char="•"/>
            </a:pPr>
            <a:r>
              <a:rPr lang="en-US" sz="1300" dirty="0" smtClean="0">
                <a:latin typeface="Franklin Gothic Book"/>
                <a:cs typeface="Franklin Gothic Book"/>
              </a:rPr>
              <a:t>Chairman, Center for a New American Security</a:t>
            </a:r>
            <a:endParaRPr lang="en-US" sz="1300" dirty="0">
              <a:latin typeface="Franklin Gothic Book"/>
              <a:cs typeface="Franklin Gothic Book"/>
            </a:endParaRPr>
          </a:p>
          <a:p>
            <a:pPr marL="227013" indent="-169863">
              <a:buFont typeface="Arial"/>
              <a:buChar char="•"/>
            </a:pPr>
            <a:r>
              <a:rPr lang="en-US" sz="1300" dirty="0" smtClean="0">
                <a:latin typeface="Franklin Gothic Book"/>
                <a:cs typeface="Franklin Gothic Book"/>
              </a:rPr>
              <a:t>Former U.S. Secretary</a:t>
            </a:r>
            <a:br>
              <a:rPr lang="en-US" sz="1300" dirty="0" smtClean="0">
                <a:latin typeface="Franklin Gothic Book"/>
                <a:cs typeface="Franklin Gothic Book"/>
              </a:rPr>
            </a:br>
            <a:r>
              <a:rPr lang="en-US" sz="1300" dirty="0" smtClean="0">
                <a:latin typeface="Franklin Gothic Book"/>
                <a:cs typeface="Franklin Gothic Book"/>
              </a:rPr>
              <a:t>of the Navy</a:t>
            </a:r>
          </a:p>
        </p:txBody>
      </p:sp>
      <p:sp>
        <p:nvSpPr>
          <p:cNvPr id="6" name="Rectangle 5"/>
          <p:cNvSpPr/>
          <p:nvPr/>
        </p:nvSpPr>
        <p:spPr>
          <a:xfrm>
            <a:off x="1990364" y="1088971"/>
            <a:ext cx="2478877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82880" tIns="45720" rIns="91440" bIns="4572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Franklin Gothic Book"/>
                <a:cs typeface="Franklin Gothic Book"/>
              </a:rPr>
              <a:t>Karen Elliott House</a:t>
            </a:r>
            <a:br>
              <a:rPr lang="en-US" dirty="0" smtClean="0">
                <a:latin typeface="Franklin Gothic Book"/>
                <a:cs typeface="Franklin Gothic Book"/>
              </a:rPr>
            </a:br>
            <a:r>
              <a:rPr lang="en-US" sz="1600" i="1" dirty="0" smtClean="0">
                <a:latin typeface="Franklin Gothic Book"/>
                <a:cs typeface="Franklin Gothic Book"/>
              </a:rPr>
              <a:t>Chair</a:t>
            </a:r>
          </a:p>
          <a:p>
            <a:pPr marL="227013" indent="-169863">
              <a:spcAft>
                <a:spcPts val="300"/>
              </a:spcAft>
              <a:buFont typeface="Arial"/>
              <a:buChar char="•"/>
            </a:pPr>
            <a:r>
              <a:rPr lang="en-US" sz="1300" dirty="0">
                <a:latin typeface="Franklin Gothic Book"/>
                <a:cs typeface="Franklin Gothic Book"/>
              </a:rPr>
              <a:t>Former publisher, </a:t>
            </a:r>
            <a:br>
              <a:rPr lang="en-US" sz="1300" dirty="0">
                <a:latin typeface="Franklin Gothic Book"/>
                <a:cs typeface="Franklin Gothic Book"/>
              </a:rPr>
            </a:br>
            <a:r>
              <a:rPr lang="en-US" sz="1300" dirty="0">
                <a:latin typeface="Franklin Gothic Book"/>
                <a:cs typeface="Franklin Gothic Book"/>
              </a:rPr>
              <a:t>The Wall Street Journal</a:t>
            </a:r>
          </a:p>
          <a:p>
            <a:pPr marL="227013" indent="-169863">
              <a:buFont typeface="Arial"/>
              <a:buChar char="•"/>
            </a:pPr>
            <a:r>
              <a:rPr lang="en-US" sz="1300" dirty="0">
                <a:latin typeface="Franklin Gothic Book"/>
                <a:cs typeface="Franklin Gothic Book"/>
              </a:rPr>
              <a:t>Former </a:t>
            </a:r>
            <a:r>
              <a:rPr lang="en-US" sz="1300" dirty="0" smtClean="0">
                <a:latin typeface="Franklin Gothic Book"/>
                <a:cs typeface="Franklin Gothic Book"/>
              </a:rPr>
              <a:t>senior vice president, </a:t>
            </a:r>
            <a:r>
              <a:rPr lang="en-US" sz="1300" dirty="0">
                <a:latin typeface="Franklin Gothic Book"/>
                <a:cs typeface="Franklin Gothic Book"/>
              </a:rPr>
              <a:t>Dow </a:t>
            </a:r>
            <a:r>
              <a:rPr lang="en-US" sz="1300" dirty="0" smtClean="0">
                <a:latin typeface="Franklin Gothic Book"/>
                <a:cs typeface="Franklin Gothic Book"/>
              </a:rPr>
              <a:t>Jones</a:t>
            </a:r>
            <a:br>
              <a:rPr lang="en-US" sz="1300" dirty="0" smtClean="0">
                <a:latin typeface="Franklin Gothic Book"/>
                <a:cs typeface="Franklin Gothic Book"/>
              </a:rPr>
            </a:br>
            <a:r>
              <a:rPr lang="en-US" sz="1300" dirty="0" smtClean="0">
                <a:latin typeface="Franklin Gothic Book"/>
                <a:cs typeface="Franklin Gothic Book"/>
              </a:rPr>
              <a:t>and </a:t>
            </a:r>
            <a:r>
              <a:rPr lang="en-US" sz="1300" dirty="0">
                <a:latin typeface="Franklin Gothic Book"/>
                <a:cs typeface="Franklin Gothic Book"/>
              </a:rPr>
              <a:t>Company, </a:t>
            </a:r>
            <a:r>
              <a:rPr lang="en-US" sz="1300" dirty="0" smtClean="0">
                <a:latin typeface="Franklin Gothic Book"/>
                <a:cs typeface="Franklin Gothic Book"/>
              </a:rPr>
              <a:t>Inc</a:t>
            </a:r>
            <a:r>
              <a:rPr lang="en-US" sz="1300" dirty="0">
                <a:latin typeface="Franklin Gothic Book"/>
                <a:cs typeface="Franklin Gothic Book"/>
              </a:rPr>
              <a:t>.</a:t>
            </a:r>
          </a:p>
        </p:txBody>
      </p:sp>
      <p:pic>
        <p:nvPicPr>
          <p:cNvPr id="7" name="Picture 3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687004" y="1088971"/>
            <a:ext cx="130788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11262" y="3415586"/>
            <a:ext cx="2743200" cy="268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effectLst/>
                <a:latin typeface="Franklin Gothic Book"/>
                <a:cs typeface="Franklin Gothic Book"/>
              </a:rPr>
              <a:t>Barbara 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Barrett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/>
              <a:t>Kenneth R. </a:t>
            </a:r>
            <a:r>
              <a:rPr lang="en-US" sz="1600" dirty="0" smtClean="0"/>
              <a:t>Feinberg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effectLst/>
                <a:latin typeface="Franklin Gothic Book"/>
                <a:cs typeface="Franklin Gothic Book"/>
              </a:rPr>
              <a:t>Francis 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Fukuyama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effectLst/>
                <a:latin typeface="Franklin Gothic Book"/>
                <a:cs typeface="Franklin Gothic Book"/>
              </a:rPr>
              <a:t>Pedro Jos</a:t>
            </a:r>
            <a:r>
              <a:rPr lang="en-US" sz="1600" dirty="0">
                <a:latin typeface="Franklin Gothic Book"/>
                <a:cs typeface="Franklin Gothic Book"/>
              </a:rPr>
              <a:t>é</a:t>
            </a:r>
            <a:r>
              <a:rPr lang="en-US" sz="1600" dirty="0" smtClean="0">
                <a:effectLst/>
                <a:latin typeface="Franklin Gothic Book"/>
                <a:cs typeface="Franklin Gothic Book"/>
              </a:rPr>
              <a:t> 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Greer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>
                <a:effectLst/>
                <a:latin typeface="Franklin Gothic Book"/>
                <a:cs typeface="Franklin Gothic Book"/>
              </a:rPr>
              <a:t>Bonnie Hill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effectLst/>
                <a:latin typeface="Franklin Gothic Book"/>
                <a:cs typeface="Franklin Gothic Book"/>
              </a:rPr>
              <a:t>Ann 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McLaughlin </a:t>
            </a:r>
            <a:r>
              <a:rPr lang="en-US" sz="1600" dirty="0" err="1" smtClean="0">
                <a:effectLst/>
                <a:latin typeface="Franklin Gothic Book"/>
                <a:cs typeface="Franklin Gothic Book"/>
              </a:rPr>
              <a:t>Korologos</a:t>
            </a:r>
            <a:endParaRPr lang="en-US" sz="1600" dirty="0" smtClean="0">
              <a:effectLst/>
              <a:latin typeface="Franklin Gothic Book"/>
              <a:cs typeface="Franklin Gothic Book"/>
            </a:endParaRP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latin typeface="Franklin Gothic Book"/>
                <a:cs typeface="Franklin Gothic Book"/>
              </a:rPr>
              <a:t>Philip </a:t>
            </a:r>
            <a:r>
              <a:rPr lang="en-US" sz="1600" dirty="0" err="1" smtClean="0">
                <a:latin typeface="Franklin Gothic Book"/>
                <a:cs typeface="Franklin Gothic Book"/>
              </a:rPr>
              <a:t>Lader</a:t>
            </a:r>
            <a:endParaRPr lang="en-US" sz="1600" dirty="0">
              <a:effectLst/>
              <a:latin typeface="Franklin Gothic Book"/>
              <a:cs typeface="Franklin Gothic Book"/>
            </a:endParaRP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endParaRPr lang="en-US" sz="1600" dirty="0" smtClean="0">
              <a:latin typeface="Franklin Gothic Book"/>
              <a:cs typeface="Franklin Gothic Book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710848" y="3415586"/>
            <a:ext cx="2743200" cy="248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 defTabSz="923925">
              <a:spcAft>
                <a:spcPts val="800"/>
              </a:spcAft>
            </a:pPr>
            <a:r>
              <a:rPr lang="en-US" sz="1600" dirty="0">
                <a:latin typeface="Franklin Gothic Book"/>
                <a:cs typeface="Franklin Gothic Book"/>
              </a:rPr>
              <a:t>Michael D. Rich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 smtClean="0">
                <a:latin typeface="Franklin Gothic Book"/>
                <a:cs typeface="Franklin Gothic Book"/>
              </a:rPr>
              <a:t>David </a:t>
            </a:r>
            <a:r>
              <a:rPr lang="en-US" sz="1600" dirty="0">
                <a:latin typeface="Franklin Gothic Book"/>
                <a:cs typeface="Franklin Gothic Book"/>
              </a:rPr>
              <a:t>K. Richards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 smtClean="0">
                <a:latin typeface="Franklin Gothic Book"/>
                <a:cs typeface="Franklin Gothic Book"/>
              </a:rPr>
              <a:t>Hector </a:t>
            </a:r>
            <a:r>
              <a:rPr lang="en-US" sz="1600" dirty="0">
                <a:latin typeface="Franklin Gothic Book"/>
                <a:cs typeface="Franklin Gothic Book"/>
              </a:rPr>
              <a:t>Ruiz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 smtClean="0">
                <a:latin typeface="Franklin Gothic Book"/>
                <a:cs typeface="Franklin Gothic Book"/>
              </a:rPr>
              <a:t>Leonard </a:t>
            </a:r>
            <a:r>
              <a:rPr lang="en-US" sz="1600" dirty="0">
                <a:latin typeface="Franklin Gothic Book"/>
                <a:cs typeface="Franklin Gothic Book"/>
              </a:rPr>
              <a:t>D. Schaeffer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 smtClean="0">
                <a:effectLst/>
                <a:latin typeface="Franklin Gothic Book"/>
                <a:cs typeface="Franklin Gothic Book"/>
              </a:rPr>
              <a:t>Harold 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Brown </a:t>
            </a:r>
            <a:r>
              <a:rPr lang="en-US" sz="1600" dirty="0" smtClean="0">
                <a:effectLst/>
                <a:latin typeface="Franklin Gothic Book"/>
                <a:cs typeface="Franklin Gothic Book"/>
              </a:rPr>
              <a:t/>
            </a:r>
            <a:br>
              <a:rPr lang="en-US" sz="1600" dirty="0" smtClean="0">
                <a:effectLst/>
                <a:latin typeface="Franklin Gothic Book"/>
                <a:cs typeface="Franklin Gothic Book"/>
              </a:rPr>
            </a:br>
            <a:r>
              <a:rPr lang="en-US" sz="1600" dirty="0" smtClean="0">
                <a:effectLst/>
                <a:latin typeface="Franklin Gothic Book"/>
                <a:cs typeface="Franklin Gothic Book"/>
              </a:rPr>
              <a:t>(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Emeritus)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>
                <a:effectLst/>
                <a:latin typeface="Franklin Gothic Book"/>
                <a:cs typeface="Franklin Gothic Book"/>
              </a:rPr>
              <a:t>Frank C. </a:t>
            </a:r>
            <a:r>
              <a:rPr lang="en-US" sz="1600" dirty="0" smtClean="0">
                <a:effectLst/>
                <a:latin typeface="Franklin Gothic Book"/>
                <a:cs typeface="Franklin Gothic Book"/>
              </a:rPr>
              <a:t>Carlucci </a:t>
            </a:r>
            <a:br>
              <a:rPr lang="en-US" sz="1600" dirty="0" smtClean="0">
                <a:effectLst/>
                <a:latin typeface="Franklin Gothic Book"/>
                <a:cs typeface="Franklin Gothic Book"/>
              </a:rPr>
            </a:br>
            <a:r>
              <a:rPr lang="en-US" sz="1600" dirty="0" smtClean="0">
                <a:effectLst/>
                <a:latin typeface="Franklin Gothic Book"/>
                <a:cs typeface="Franklin Gothic Book"/>
              </a:rPr>
              <a:t>(</a:t>
            </a:r>
            <a:r>
              <a:rPr lang="en-US" sz="1600" dirty="0">
                <a:effectLst/>
                <a:latin typeface="Franklin Gothic Book"/>
                <a:cs typeface="Franklin Gothic Book"/>
              </a:rPr>
              <a:t>Emeritus)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01664" y="1091324"/>
            <a:ext cx="1368020" cy="1824026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11055" y="3440986"/>
            <a:ext cx="2743200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>
                <a:latin typeface="Franklin Gothic Book"/>
                <a:cs typeface="Franklin Gothic Book"/>
              </a:rPr>
              <a:t>Michael E. </a:t>
            </a:r>
            <a:r>
              <a:rPr lang="en-US" sz="1600" dirty="0" err="1">
                <a:latin typeface="Franklin Gothic Book"/>
                <a:cs typeface="Franklin Gothic Book"/>
              </a:rPr>
              <a:t>Leiter</a:t>
            </a:r>
            <a:endParaRPr lang="en-US" sz="1600" dirty="0">
              <a:latin typeface="Franklin Gothic Book"/>
              <a:cs typeface="Franklin Gothic Book"/>
            </a:endParaRP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latin typeface="Franklin Gothic Book"/>
                <a:cs typeface="Franklin Gothic Book"/>
              </a:rPr>
              <a:t>Peter </a:t>
            </a:r>
            <a:r>
              <a:rPr lang="en-US" sz="1600" dirty="0">
                <a:latin typeface="Franklin Gothic Book"/>
                <a:cs typeface="Franklin Gothic Book"/>
              </a:rPr>
              <a:t>Lowy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 smtClean="0">
                <a:latin typeface="Franklin Gothic Book"/>
                <a:cs typeface="Franklin Gothic Book"/>
              </a:rPr>
              <a:t>James </a:t>
            </a:r>
            <a:r>
              <a:rPr lang="en-US" sz="1600" dirty="0">
                <a:latin typeface="Franklin Gothic Book"/>
                <a:cs typeface="Franklin Gothic Book"/>
              </a:rPr>
              <a:t>M. Loy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>
                <a:latin typeface="Franklin Gothic Book"/>
                <a:cs typeface="Franklin Gothic Book"/>
              </a:rPr>
              <a:t>Michael Lynton</a:t>
            </a:r>
          </a:p>
          <a:p>
            <a:pPr indent="-220663" algn="ctr" defTabSz="889000">
              <a:spcAft>
                <a:spcPts val="800"/>
              </a:spcAft>
              <a:buClr>
                <a:schemeClr val="tx2"/>
              </a:buClr>
              <a:buSzPct val="115000"/>
            </a:pPr>
            <a:r>
              <a:rPr lang="en-US" sz="1600" dirty="0">
                <a:latin typeface="Franklin Gothic Book"/>
                <a:cs typeface="Franklin Gothic Book"/>
              </a:rPr>
              <a:t>Ronald L. Olson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 smtClean="0">
                <a:latin typeface="Franklin Gothic Book"/>
                <a:cs typeface="Franklin Gothic Book"/>
              </a:rPr>
              <a:t>Mary </a:t>
            </a:r>
            <a:r>
              <a:rPr lang="en-US" sz="1600" dirty="0">
                <a:latin typeface="Franklin Gothic Book"/>
                <a:cs typeface="Franklin Gothic Book"/>
              </a:rPr>
              <a:t>E. Peters</a:t>
            </a:r>
          </a:p>
          <a:p>
            <a:pPr algn="ctr" defTabSz="923925">
              <a:spcAft>
                <a:spcPts val="800"/>
              </a:spcAft>
            </a:pPr>
            <a:r>
              <a:rPr lang="en-US" sz="1600" dirty="0">
                <a:latin typeface="Franklin Gothic Book"/>
                <a:cs typeface="Franklin Gothic Book"/>
              </a:rPr>
              <a:t>Donald B. </a:t>
            </a:r>
            <a:r>
              <a:rPr lang="en-US" sz="1600" dirty="0" smtClean="0">
                <a:latin typeface="Franklin Gothic Book"/>
                <a:cs typeface="Franklin Gothic Book"/>
              </a:rPr>
              <a:t>Rice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392059" y="3225158"/>
            <a:ext cx="4359882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6071" y="-1"/>
            <a:ext cx="8871858" cy="1088971"/>
          </a:xfrm>
        </p:spPr>
        <p:txBody>
          <a:bodyPr>
            <a:normAutofit/>
          </a:bodyPr>
          <a:lstStyle/>
          <a:p>
            <a:r>
              <a:rPr lang="en-US" dirty="0" smtClean="0"/>
              <a:t>RAND Board of Trustees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285195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681539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203576" y="2487613"/>
            <a:ext cx="5714999" cy="19081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lIns="182880" tIns="0" rIns="182880" bIns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cs typeface="Futura Std Book"/>
              </a:rPr>
              <a:t>To help improve policy and decisionmaking through </a:t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cs typeface="Futura Std Book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cs typeface="Futura Std Book"/>
              </a:rPr>
              <a:t>research and analysis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cs typeface="Futura Std Book"/>
              </a:rPr>
              <a:t>—RAND’s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Std Book"/>
                <a:cs typeface="Futura Std Book"/>
              </a:rPr>
              <a:t>mission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utura Std Book"/>
              <a:cs typeface="Futura Std Book"/>
            </a:endParaRPr>
          </a:p>
        </p:txBody>
      </p:sp>
      <p:pic>
        <p:nvPicPr>
          <p:cNvPr id="14" name="Picture 13" descr="119257583.jp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5952" t="-25" r="17107" b="29407"/>
          <a:stretch/>
        </p:blipFill>
        <p:spPr>
          <a:xfrm>
            <a:off x="3203575" y="4625253"/>
            <a:ext cx="2740025" cy="2011680"/>
          </a:xfrm>
          <a:prstGeom prst="rect">
            <a:avLst/>
          </a:prstGeom>
        </p:spPr>
      </p:pic>
      <p:pic>
        <p:nvPicPr>
          <p:cNvPr id="16" name="Picture 15" descr="136323985.jp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154" t="-1" r="1564" b="53522"/>
          <a:stretch/>
        </p:blipFill>
        <p:spPr>
          <a:xfrm>
            <a:off x="6173788" y="236537"/>
            <a:ext cx="2744787" cy="2029968"/>
          </a:xfrm>
          <a:prstGeom prst="rect">
            <a:avLst/>
          </a:prstGeom>
        </p:spPr>
      </p:pic>
      <p:pic>
        <p:nvPicPr>
          <p:cNvPr id="22" name="Picture 21" descr="134039934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39243" t="3916" r="14629" b="2672"/>
          <a:stretch/>
        </p:blipFill>
        <p:spPr>
          <a:xfrm flipH="1">
            <a:off x="230188" y="236537"/>
            <a:ext cx="2741612" cy="4157663"/>
          </a:xfrm>
          <a:prstGeom prst="rect">
            <a:avLst/>
          </a:prstGeom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30188" y="4625254"/>
            <a:ext cx="2741612" cy="2008909"/>
          </a:xfrm>
          <a:prstGeom prst="rect">
            <a:avLst/>
          </a:prstGeom>
          <a:solidFill>
            <a:srgbClr val="753C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173787" y="4625254"/>
            <a:ext cx="2744787" cy="2008909"/>
          </a:xfrm>
          <a:prstGeom prst="rect">
            <a:avLst/>
          </a:prstGeom>
          <a:solidFill>
            <a:srgbClr val="753C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>
            <a:spLocks/>
          </p:cNvSpPr>
          <p:nvPr/>
        </p:nvSpPr>
        <p:spPr>
          <a:xfrm>
            <a:off x="3203575" y="236537"/>
            <a:ext cx="2741612" cy="2029968"/>
          </a:xfrm>
          <a:prstGeom prst="rect">
            <a:avLst/>
          </a:prstGeom>
          <a:solidFill>
            <a:srgbClr val="753C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580473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RAND?</a:t>
            </a:r>
            <a:endParaRPr lang="en-US" dirty="0"/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independent, nonprofit research institution</a:t>
            </a:r>
          </a:p>
          <a:p>
            <a:r>
              <a:rPr lang="en-US" dirty="0" smtClean="0"/>
              <a:t>A unique collection of men and women focused on the critical issues of our time</a:t>
            </a:r>
          </a:p>
          <a:p>
            <a:r>
              <a:rPr lang="en-US" dirty="0" smtClean="0"/>
              <a:t>A center for education and training in policy analysis</a:t>
            </a:r>
          </a:p>
          <a:p>
            <a:r>
              <a:rPr lang="en-US" dirty="0" smtClean="0"/>
              <a:t>Not a university and not a management consultant—but with the capabilities of both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887180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SE MAP-2.pn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-33868" y="969433"/>
            <a:ext cx="9226907" cy="5456316"/>
          </a:xfrm>
          <a:prstGeom prst="rect">
            <a:avLst/>
          </a:prstGeom>
        </p:spPr>
      </p:pic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>
          <a:xfrm>
            <a:off x="136071" y="0"/>
            <a:ext cx="8871858" cy="902423"/>
          </a:xfrm>
        </p:spPr>
        <p:txBody>
          <a:bodyPr/>
          <a:lstStyle/>
          <a:p>
            <a:r>
              <a:rPr lang="en-US" dirty="0" smtClean="0"/>
              <a:t>RAND’s presence is global</a:t>
            </a:r>
            <a:endParaRPr lang="en-US" dirty="0"/>
          </a:p>
        </p:txBody>
      </p:sp>
      <p:sp>
        <p:nvSpPr>
          <p:cNvPr id="392201" name="Rectangle 9"/>
          <p:cNvSpPr>
            <a:spLocks noChangeArrowheads="1"/>
          </p:cNvSpPr>
          <p:nvPr/>
        </p:nvSpPr>
        <p:spPr bwMode="auto">
          <a:xfrm>
            <a:off x="2429343" y="3355415"/>
            <a:ext cx="1766886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defTabSz="86995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Washington DC</a:t>
            </a:r>
          </a:p>
        </p:txBody>
      </p:sp>
      <p:sp>
        <p:nvSpPr>
          <p:cNvPr id="392211" name="Rectangle 19"/>
          <p:cNvSpPr>
            <a:spLocks noChangeArrowheads="1"/>
          </p:cNvSpPr>
          <p:nvPr/>
        </p:nvSpPr>
        <p:spPr bwMode="auto">
          <a:xfrm>
            <a:off x="3098801" y="2673880"/>
            <a:ext cx="1369484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algn="r" defTabSz="86995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Cambridge</a:t>
            </a:r>
          </a:p>
        </p:txBody>
      </p:sp>
      <p:sp>
        <p:nvSpPr>
          <p:cNvPr id="392214" name="Rectangle 22"/>
          <p:cNvSpPr>
            <a:spLocks noChangeArrowheads="1"/>
          </p:cNvSpPr>
          <p:nvPr/>
        </p:nvSpPr>
        <p:spPr bwMode="auto">
          <a:xfrm>
            <a:off x="1060824" y="2988795"/>
            <a:ext cx="1271776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defTabSz="88900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Pittsburgh</a:t>
            </a:r>
          </a:p>
        </p:txBody>
      </p:sp>
      <p:sp>
        <p:nvSpPr>
          <p:cNvPr id="392216" name="Rectangle 24"/>
          <p:cNvSpPr>
            <a:spLocks noChangeArrowheads="1"/>
          </p:cNvSpPr>
          <p:nvPr/>
        </p:nvSpPr>
        <p:spPr bwMode="auto">
          <a:xfrm>
            <a:off x="2276942" y="3564778"/>
            <a:ext cx="996420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defTabSz="86995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Jackson</a:t>
            </a:r>
          </a:p>
        </p:txBody>
      </p:sp>
      <p:sp>
        <p:nvSpPr>
          <p:cNvPr id="392217" name="Rectangle 25"/>
          <p:cNvSpPr>
            <a:spLocks noChangeArrowheads="1"/>
          </p:cNvSpPr>
          <p:nvPr/>
        </p:nvSpPr>
        <p:spPr bwMode="auto">
          <a:xfrm>
            <a:off x="2256492" y="3818218"/>
            <a:ext cx="1701800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defTabSz="869950">
              <a:lnSpc>
                <a:spcPct val="90000"/>
              </a:lnSpc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New Orleans</a:t>
            </a:r>
            <a:endParaRPr lang="en-US" dirty="0">
              <a:solidFill>
                <a:srgbClr val="FFFFFF"/>
              </a:solidFill>
              <a:effectLst>
                <a:outerShdw blurRad="50800" dist="50800" dir="2700000" algn="tl" rotWithShape="0">
                  <a:srgbClr val="000000">
                    <a:alpha val="43000"/>
                  </a:srgbClr>
                </a:outerShdw>
              </a:effectLst>
              <a:latin typeface="Franklin Gothic Medium"/>
              <a:ea typeface="+mn-ea"/>
              <a:cs typeface="Franklin Gothic Medium"/>
            </a:endParaRPr>
          </a:p>
        </p:txBody>
      </p:sp>
      <p:sp>
        <p:nvSpPr>
          <p:cNvPr id="392221" name="Rectangle 29"/>
          <p:cNvSpPr>
            <a:spLocks noChangeArrowheads="1"/>
          </p:cNvSpPr>
          <p:nvPr/>
        </p:nvSpPr>
        <p:spPr bwMode="auto">
          <a:xfrm>
            <a:off x="4646552" y="2809098"/>
            <a:ext cx="1031096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defTabSz="86995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Brussels</a:t>
            </a:r>
          </a:p>
        </p:txBody>
      </p:sp>
      <p:sp>
        <p:nvSpPr>
          <p:cNvPr id="392223" name="Rectangle 31"/>
          <p:cNvSpPr>
            <a:spLocks noChangeArrowheads="1"/>
          </p:cNvSpPr>
          <p:nvPr/>
        </p:nvSpPr>
        <p:spPr bwMode="auto">
          <a:xfrm>
            <a:off x="2435507" y="2903911"/>
            <a:ext cx="1046162" cy="34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971" tIns="43214" rIns="87971" bIns="43214">
            <a:spAutoFit/>
          </a:bodyPr>
          <a:lstStyle/>
          <a:p>
            <a:pPr defTabSz="88900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ea typeface="+mn-ea"/>
                <a:cs typeface="Franklin Gothic Medium"/>
              </a:rPr>
              <a:t>Boston</a:t>
            </a:r>
          </a:p>
        </p:txBody>
      </p:sp>
      <p:sp>
        <p:nvSpPr>
          <p:cNvPr id="392229" name="Line 37"/>
          <p:cNvSpPr>
            <a:spLocks noChangeShapeType="1"/>
          </p:cNvSpPr>
          <p:nvPr/>
        </p:nvSpPr>
        <p:spPr bwMode="auto">
          <a:xfrm>
            <a:off x="0" y="977900"/>
            <a:ext cx="9144000" cy="0"/>
          </a:xfrm>
          <a:prstGeom prst="line">
            <a:avLst/>
          </a:prstGeom>
          <a:solidFill>
            <a:schemeClr val="tx2"/>
          </a:solidFill>
          <a:ln w="38100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48" name="Line 37"/>
          <p:cNvSpPr>
            <a:spLocks noChangeShapeType="1"/>
          </p:cNvSpPr>
          <p:nvPr/>
        </p:nvSpPr>
        <p:spPr bwMode="auto">
          <a:xfrm>
            <a:off x="-1" y="6430433"/>
            <a:ext cx="9228667" cy="4233"/>
          </a:xfrm>
          <a:prstGeom prst="line">
            <a:avLst/>
          </a:prstGeom>
          <a:solidFill>
            <a:schemeClr val="tx2"/>
          </a:solidFill>
          <a:ln w="38100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313266" y="3280833"/>
            <a:ext cx="958322" cy="590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7971" tIns="43214" rIns="87971" bIns="43214">
            <a:spAutoFit/>
          </a:bodyPr>
          <a:lstStyle/>
          <a:p>
            <a:pPr algn="r" defTabSz="869950">
              <a:lnSpc>
                <a:spcPct val="90000"/>
              </a:lnSpc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cs typeface="Franklin Gothic Medium"/>
              </a:rPr>
              <a:t>Santa </a:t>
            </a:r>
            <a:r>
              <a:rPr lang="en-US" dirty="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latin typeface="Franklin Gothic Medium"/>
                <a:cs typeface="Franklin Gothic Medium"/>
              </a:rPr>
              <a:t>Monica</a:t>
            </a:r>
          </a:p>
        </p:txBody>
      </p:sp>
      <p:sp>
        <p:nvSpPr>
          <p:cNvPr id="75" name="Oval 5"/>
          <p:cNvSpPr>
            <a:spLocks noChangeArrowheads="1"/>
          </p:cNvSpPr>
          <p:nvPr/>
        </p:nvSpPr>
        <p:spPr bwMode="auto">
          <a:xfrm>
            <a:off x="2393950" y="3402013"/>
            <a:ext cx="96838" cy="96837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4" name="Oval 17"/>
          <p:cNvSpPr>
            <a:spLocks noChangeArrowheads="1"/>
          </p:cNvSpPr>
          <p:nvPr/>
        </p:nvSpPr>
        <p:spPr bwMode="auto">
          <a:xfrm>
            <a:off x="2366963" y="3321050"/>
            <a:ext cx="96837" cy="95250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5" name="Oval 18"/>
          <p:cNvSpPr>
            <a:spLocks noChangeArrowheads="1"/>
          </p:cNvSpPr>
          <p:nvPr/>
        </p:nvSpPr>
        <p:spPr bwMode="auto">
          <a:xfrm>
            <a:off x="4449763" y="2847975"/>
            <a:ext cx="98425" cy="98425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7" name="Oval 23"/>
          <p:cNvSpPr>
            <a:spLocks noChangeArrowheads="1"/>
          </p:cNvSpPr>
          <p:nvPr/>
        </p:nvSpPr>
        <p:spPr bwMode="auto">
          <a:xfrm>
            <a:off x="2078038" y="3552825"/>
            <a:ext cx="96837" cy="95250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8" name="Oval 26"/>
          <p:cNvSpPr>
            <a:spLocks noChangeArrowheads="1"/>
          </p:cNvSpPr>
          <p:nvPr/>
        </p:nvSpPr>
        <p:spPr bwMode="auto">
          <a:xfrm>
            <a:off x="2081213" y="3667125"/>
            <a:ext cx="96837" cy="95250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9" name="Line 27"/>
          <p:cNvSpPr>
            <a:spLocks noChangeShapeType="1"/>
          </p:cNvSpPr>
          <p:nvPr/>
        </p:nvSpPr>
        <p:spPr bwMode="auto">
          <a:xfrm flipH="1" flipV="1">
            <a:off x="2182532" y="3598490"/>
            <a:ext cx="170703" cy="12186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stealth" w="med" len="sm"/>
          </a:ln>
          <a:effectLst>
            <a:outerShdw dist="25398" dir="3779947" algn="ctr" rotWithShape="0">
              <a:srgbClr val="000000"/>
            </a:outerShdw>
          </a:effectLst>
        </p:spPr>
        <p:txBody>
          <a:bodyPr wrap="none" anchor="ctr"/>
          <a:lstStyle/>
          <a:p>
            <a:pPr defTabSz="914400"/>
            <a:endParaRPr lang="en-US" kern="0" dirty="0">
              <a:solidFill>
                <a:sysClr val="windowText" lastClr="000000"/>
              </a:solidFill>
              <a:latin typeface="Franklin Gothic Book"/>
            </a:endParaRPr>
          </a:p>
        </p:txBody>
      </p:sp>
      <p:sp>
        <p:nvSpPr>
          <p:cNvPr id="90" name="Oval 28"/>
          <p:cNvSpPr>
            <a:spLocks noChangeArrowheads="1"/>
          </p:cNvSpPr>
          <p:nvPr/>
        </p:nvSpPr>
        <p:spPr bwMode="auto">
          <a:xfrm>
            <a:off x="4591050" y="2932113"/>
            <a:ext cx="98425" cy="96837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1" name="Oval 30"/>
          <p:cNvSpPr>
            <a:spLocks noChangeArrowheads="1"/>
          </p:cNvSpPr>
          <p:nvPr/>
        </p:nvSpPr>
        <p:spPr bwMode="auto">
          <a:xfrm>
            <a:off x="2589213" y="3257550"/>
            <a:ext cx="96837" cy="95250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6" name="Line 41"/>
          <p:cNvSpPr>
            <a:spLocks noChangeShapeType="1"/>
          </p:cNvSpPr>
          <p:nvPr/>
        </p:nvSpPr>
        <p:spPr bwMode="auto">
          <a:xfrm>
            <a:off x="2178050" y="3230563"/>
            <a:ext cx="177800" cy="952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stealth" w="med" len="sm"/>
          </a:ln>
          <a:effectLst>
            <a:outerShdw dist="25398" dir="3779947" algn="ctr" rotWithShape="0">
              <a:srgbClr val="000000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95401" y="3462866"/>
            <a:ext cx="143933" cy="14393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sp>
        <p:nvSpPr>
          <p:cNvPr id="82" name="Rectangle 15"/>
          <p:cNvSpPr>
            <a:spLocks noChangeArrowheads="1"/>
          </p:cNvSpPr>
          <p:nvPr/>
        </p:nvSpPr>
        <p:spPr bwMode="auto">
          <a:xfrm>
            <a:off x="544631" y="5398745"/>
            <a:ext cx="1220695" cy="5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151" tIns="42320" rIns="86151" bIns="42320">
            <a:spAutoFit/>
          </a:bodyPr>
          <a:lstStyle/>
          <a:p>
            <a:pPr marL="0" marR="0" lvl="0" indent="0" defTabSz="86995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Franklin Gothic Medium"/>
                <a:cs typeface="Franklin Gothic Medium"/>
              </a:rPr>
              <a:t>Headquarters</a:t>
            </a:r>
          </a:p>
          <a:p>
            <a:pPr marL="0" marR="0" lvl="0" indent="0" defTabSz="86995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Franklin Gothic Medium"/>
                <a:cs typeface="Franklin Gothic Medium"/>
              </a:rPr>
              <a:t>Other offices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16279" y="5524376"/>
            <a:ext cx="143933" cy="14393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sp>
        <p:nvSpPr>
          <p:cNvPr id="74" name="Oval 17"/>
          <p:cNvSpPr>
            <a:spLocks noChangeArrowheads="1"/>
          </p:cNvSpPr>
          <p:nvPr/>
        </p:nvSpPr>
        <p:spPr bwMode="auto">
          <a:xfrm>
            <a:off x="454768" y="5795806"/>
            <a:ext cx="96837" cy="95250"/>
          </a:xfrm>
          <a:prstGeom prst="ellipse">
            <a:avLst/>
          </a:prstGeom>
          <a:solidFill>
            <a:srgbClr val="41A545"/>
          </a:solidFill>
          <a:ln w="9525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37" name="Line 27"/>
          <p:cNvSpPr>
            <a:spLocks noChangeShapeType="1"/>
          </p:cNvSpPr>
          <p:nvPr/>
        </p:nvSpPr>
        <p:spPr bwMode="auto">
          <a:xfrm flipH="1" flipV="1">
            <a:off x="2181412" y="3757704"/>
            <a:ext cx="149412" cy="15688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stealth" w="med" len="sm"/>
          </a:ln>
          <a:effectLst>
            <a:outerShdw dist="25398" dir="3779947" algn="ctr" rotWithShape="0">
              <a:srgbClr val="000000"/>
            </a:outerShdw>
          </a:effectLst>
        </p:spPr>
        <p:txBody>
          <a:bodyPr wrap="none" anchor="ctr"/>
          <a:lstStyle/>
          <a:p>
            <a:pPr defTabSz="914400"/>
            <a:endParaRPr lang="en-US" kern="0" dirty="0">
              <a:solidFill>
                <a:sysClr val="windowText" lastClr="00000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554107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Clients and grantors </a:t>
            </a:r>
            <a:r>
              <a:rPr lang="en-US" dirty="0"/>
              <a:t>v</a:t>
            </a:r>
            <a:r>
              <a:rPr lang="en-US" dirty="0" smtClean="0"/>
              <a:t>alue RAND as a trusted </a:t>
            </a:r>
            <a:r>
              <a:rPr lang="en-US" dirty="0"/>
              <a:t>r</a:t>
            </a:r>
            <a:r>
              <a:rPr lang="en-US" dirty="0" smtClean="0"/>
              <a:t>esource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1215898"/>
            <a:ext cx="9025773" cy="5620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dirty="0">
                <a:solidFill>
                  <a:schemeClr val="accent3"/>
                </a:solidFill>
                <a:latin typeface="Futura Std Book"/>
                <a:cs typeface="Futura Std Book"/>
              </a:rPr>
              <a:t>CONSUMER FINANCIAL PROTECTION BUREAU 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DEPARTMENT OF COMMERCE </a:t>
            </a:r>
            <a:r>
              <a:rPr lang="en-US" dirty="0">
                <a:solidFill>
                  <a:schemeClr val="accent4"/>
                </a:solidFill>
                <a:latin typeface="Futura Std Heavy"/>
                <a:cs typeface="Futura Std Book"/>
              </a:rPr>
              <a:t>FORD FOUNDATION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DEPARTMENT OF THE AIR FORCE 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DEPARTMENT OF THE ARMY </a:t>
            </a:r>
            <a:r>
              <a:rPr lang="en-US" dirty="0">
                <a:solidFill>
                  <a:schemeClr val="accent5"/>
                </a:solidFill>
                <a:latin typeface="Futura Std Book"/>
                <a:cs typeface="Futura Std Book"/>
              </a:rPr>
              <a:t>DEPARTMENT OF THE NAVY 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JOINT STAFF </a:t>
            </a:r>
            <a:r>
              <a:rPr lang="en-US" dirty="0">
                <a:solidFill>
                  <a:schemeClr val="accent4"/>
                </a:solidFill>
                <a:latin typeface="Futura Std Book"/>
                <a:cs typeface="Futura Std Book"/>
              </a:rPr>
              <a:t>OFFICE OF THE SECRETARY OF DEFENSE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DEFENSE ADVANCED RESEARCH PROJECTS AGENCY 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DEPARTMENT OF LABOR 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DEPARTMENT OF EDUCATION </a:t>
            </a:r>
            <a:r>
              <a:rPr lang="en-US" dirty="0">
                <a:solidFill>
                  <a:schemeClr val="accent3"/>
                </a:solidFill>
                <a:latin typeface="Futura Std Book"/>
                <a:cs typeface="Futura Std Book"/>
              </a:rPr>
              <a:t>DEPARTMENT OF HEALTH AND HUMAN SERVICES </a:t>
            </a:r>
            <a:r>
              <a:rPr lang="en-US" dirty="0">
                <a:solidFill>
                  <a:schemeClr val="accent1"/>
                </a:solidFill>
                <a:latin typeface="Futura Std Heavy"/>
                <a:cs typeface="Futura Std Heavy"/>
              </a:rPr>
              <a:t>CENTERS FOR MEDICARE AND MEDICAID SERVICES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 </a:t>
            </a:r>
            <a:r>
              <a:rPr lang="en-US" dirty="0">
                <a:solidFill>
                  <a:schemeClr val="accent4"/>
                </a:solidFill>
                <a:latin typeface="Futura Std Book"/>
                <a:cs typeface="Futura Std Book"/>
              </a:rPr>
              <a:t>CENTERS FOR DISEASE CONTROL AND PREVENTION</a:t>
            </a:r>
            <a:r>
              <a:rPr lang="en-US" dirty="0">
                <a:latin typeface="Futura Std Book"/>
                <a:cs typeface="Futura Std Book"/>
              </a:rPr>
              <a:t>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NATIONAL INSTITUTES OF HEALTH </a:t>
            </a:r>
            <a:r>
              <a:rPr lang="en-US" dirty="0">
                <a:solidFill>
                  <a:schemeClr val="accent3"/>
                </a:solidFill>
                <a:latin typeface="Futura Std Book"/>
                <a:cs typeface="Futura Std Book"/>
              </a:rPr>
              <a:t>THE MACARTHUR FOUNDATION </a:t>
            </a:r>
            <a:r>
              <a:rPr lang="en-US" dirty="0">
                <a:solidFill>
                  <a:schemeClr val="accent2"/>
                </a:solidFill>
                <a:latin typeface="Futura Std Heavy"/>
                <a:cs typeface="Futura Std Heavy"/>
              </a:rPr>
              <a:t>DEPARTMENT OF HOMELAND SECURITY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 </a:t>
            </a:r>
            <a:r>
              <a:rPr lang="en-US" dirty="0">
                <a:solidFill>
                  <a:schemeClr val="accent5"/>
                </a:solidFill>
                <a:latin typeface="Futura Std Book"/>
                <a:cs typeface="Futura Std Book"/>
              </a:rPr>
              <a:t>U.S. COAST GUARD  </a:t>
            </a:r>
            <a:r>
              <a:rPr lang="en-US" dirty="0">
                <a:solidFill>
                  <a:schemeClr val="accent1"/>
                </a:solidFill>
                <a:latin typeface="Futura Std Heavy"/>
                <a:cs typeface="Futura Std Heavy"/>
              </a:rPr>
              <a:t>DEPARTMENT OF DEFENSE </a:t>
            </a:r>
            <a:r>
              <a:rPr lang="en-US" dirty="0">
                <a:solidFill>
                  <a:schemeClr val="accent5"/>
                </a:solidFill>
                <a:latin typeface="Futura Std Book"/>
                <a:cs typeface="Futura Std Book"/>
              </a:rPr>
              <a:t>DEPARTMENT OF ENERGY </a:t>
            </a:r>
            <a:r>
              <a:rPr lang="en-US" dirty="0">
                <a:solidFill>
                  <a:schemeClr val="accent3"/>
                </a:solidFill>
                <a:latin typeface="Futura Std Book"/>
                <a:cs typeface="Futura Std Book"/>
              </a:rPr>
              <a:t>DEPARTMENT OF JUSTICE </a:t>
            </a:r>
            <a:r>
              <a:rPr lang="en-US" dirty="0">
                <a:solidFill>
                  <a:schemeClr val="accent6"/>
                </a:solidFill>
                <a:latin typeface="Futura Std Heavy"/>
                <a:cs typeface="Futura Std Heavy"/>
              </a:rPr>
              <a:t>DEPARTMENT OF VETERANS AFFAIRS 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MEDICARE PAYMENT ADVISORY COMMISSION </a:t>
            </a:r>
            <a:r>
              <a:rPr lang="en-US" dirty="0">
                <a:solidFill>
                  <a:schemeClr val="accent5"/>
                </a:solidFill>
                <a:latin typeface="Futura Std Book"/>
                <a:cs typeface="Futura Std Book"/>
              </a:rPr>
              <a:t>NATIONAL AERONAUTICS AND SPACE ADMINISTRATION </a:t>
            </a:r>
            <a:r>
              <a:rPr lang="en-US" dirty="0" smtClean="0">
                <a:solidFill>
                  <a:schemeClr val="accent6"/>
                </a:solidFill>
                <a:latin typeface="Futura Std Book"/>
                <a:cs typeface="Futura Std Book"/>
              </a:rPr>
              <a:t>THE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COMMONWEALTH FUND </a:t>
            </a:r>
            <a:r>
              <a:rPr lang="en-US" dirty="0">
                <a:solidFill>
                  <a:schemeClr val="accent3"/>
                </a:solidFill>
                <a:latin typeface="Futura Std Heavy"/>
                <a:cs typeface="Futura Std Heavy"/>
              </a:rPr>
              <a:t>NATIONAL SCIENCE FOUNDATION 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UNITED </a:t>
            </a:r>
            <a:r>
              <a:rPr lang="en-US" dirty="0" smtClean="0">
                <a:solidFill>
                  <a:schemeClr val="accent1"/>
                </a:solidFill>
                <a:latin typeface="Futura Std Book"/>
                <a:cs typeface="Futura Std Book"/>
              </a:rPr>
              <a:t>STATES AGENCY </a:t>
            </a:r>
            <a:r>
              <a:rPr lang="en-US" dirty="0">
                <a:solidFill>
                  <a:schemeClr val="accent1"/>
                </a:solidFill>
                <a:latin typeface="Futura Std Book"/>
                <a:cs typeface="Futura Std Book"/>
              </a:rPr>
              <a:t>FOR INTERNATIONAL DEVELOPMENT </a:t>
            </a:r>
            <a:r>
              <a:rPr lang="en-US" dirty="0">
                <a:solidFill>
                  <a:schemeClr val="accent4"/>
                </a:solidFill>
                <a:latin typeface="Futura Std Heavy"/>
                <a:cs typeface="Futura Std Heavy"/>
              </a:rPr>
              <a:t>COMMONWEALTH OF AUSTRALIA </a:t>
            </a:r>
            <a:r>
              <a:rPr lang="en-US" dirty="0" smtClean="0">
                <a:solidFill>
                  <a:schemeClr val="accent4"/>
                </a:solidFill>
                <a:latin typeface="Futura Std Heavy"/>
                <a:cs typeface="Futura Std Heavy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Futura Std Book"/>
                <a:cs typeface="Futura Std Book"/>
              </a:rPr>
              <a:t>EUROPEAN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CENTRE FOR THE DEVELOPMENT OF VOCATIONAL TRAINING </a:t>
            </a:r>
            <a:r>
              <a:rPr lang="en-US" dirty="0">
                <a:solidFill>
                  <a:schemeClr val="accent4"/>
                </a:solidFill>
                <a:latin typeface="Futura Std Book"/>
                <a:cs typeface="Futura Std Book"/>
              </a:rPr>
              <a:t>ELIZABETH DOLE FOUNDATION 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EUROPEAN COMMISSION </a:t>
            </a:r>
            <a:r>
              <a:rPr lang="en-US" dirty="0">
                <a:solidFill>
                  <a:schemeClr val="accent6"/>
                </a:solidFill>
                <a:latin typeface="Futura Std Book"/>
                <a:cs typeface="Futura Std Book"/>
              </a:rPr>
              <a:t>DARTMOUTH COLLEGE </a:t>
            </a:r>
            <a:r>
              <a:rPr lang="en-US" dirty="0" smtClean="0">
                <a:solidFill>
                  <a:schemeClr val="accent5"/>
                </a:solidFill>
                <a:latin typeface="Futura Std Heavy"/>
                <a:cs typeface="Futura Std Heavy"/>
              </a:rPr>
              <a:t>EUROPEAN </a:t>
            </a:r>
            <a:r>
              <a:rPr lang="en-US" dirty="0">
                <a:solidFill>
                  <a:schemeClr val="accent5"/>
                </a:solidFill>
                <a:latin typeface="Futura Std Heavy"/>
                <a:cs typeface="Futura Std Heavy"/>
              </a:rPr>
              <a:t>DEFENCE AGENCY</a:t>
            </a:r>
            <a:r>
              <a:rPr lang="en-US" dirty="0">
                <a:solidFill>
                  <a:schemeClr val="accent5"/>
                </a:solidFill>
                <a:latin typeface="Futura Std Book"/>
                <a:cs typeface="Futura Std Book"/>
              </a:rPr>
              <a:t> </a:t>
            </a:r>
            <a:r>
              <a:rPr lang="en-US" dirty="0" smtClean="0">
                <a:solidFill>
                  <a:schemeClr val="accent4"/>
                </a:solidFill>
                <a:latin typeface="Futura Std Book"/>
                <a:cs typeface="Futura Std Book"/>
              </a:rPr>
              <a:t>IRAQ </a:t>
            </a:r>
            <a:r>
              <a:rPr lang="en-US" dirty="0">
                <a:solidFill>
                  <a:schemeClr val="accent2"/>
                </a:solidFill>
                <a:latin typeface="Futura Std Book"/>
                <a:cs typeface="Futura Std Book"/>
              </a:rPr>
              <a:t>STATE OF QATAR </a:t>
            </a:r>
            <a:r>
              <a:rPr lang="en-US" dirty="0" smtClean="0">
                <a:solidFill>
                  <a:schemeClr val="accent6"/>
                </a:solidFill>
                <a:latin typeface="Futura Std Heavy"/>
                <a:cs typeface="Futura Std Heavy"/>
              </a:rPr>
              <a:t>KURDISTAN </a:t>
            </a:r>
            <a:r>
              <a:rPr lang="en-US" dirty="0">
                <a:solidFill>
                  <a:schemeClr val="accent6"/>
                </a:solidFill>
                <a:latin typeface="Futura Std Heavy"/>
                <a:cs typeface="Futura Std Heavy"/>
              </a:rPr>
              <a:t>REGIONAL </a:t>
            </a:r>
            <a:r>
              <a:rPr lang="en-US" dirty="0" smtClean="0">
                <a:solidFill>
                  <a:schemeClr val="accent6"/>
                </a:solidFill>
                <a:latin typeface="Futura Std Heavy"/>
                <a:cs typeface="Futura Std Heavy"/>
              </a:rPr>
              <a:t>GOVERNMENT</a:t>
            </a:r>
            <a:endParaRPr lang="en-US" dirty="0">
              <a:solidFill>
                <a:schemeClr val="accent5"/>
              </a:solidFill>
              <a:latin typeface="Futura Std Book"/>
              <a:cs typeface="Futura Std Book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644709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00488800-001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2704" t="5397" r="22612"/>
          <a:stretch/>
        </p:blipFill>
        <p:spPr>
          <a:xfrm>
            <a:off x="227357" y="236538"/>
            <a:ext cx="2001801" cy="1953131"/>
          </a:xfrm>
          <a:prstGeom prst="rect">
            <a:avLst/>
          </a:prstGeom>
        </p:spPr>
      </p:pic>
      <p:pic>
        <p:nvPicPr>
          <p:cNvPr id="14" name="Picture 13" descr="12648291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42113" t="9804" r="15427" b="26712"/>
          <a:stretch/>
        </p:blipFill>
        <p:spPr>
          <a:xfrm>
            <a:off x="4685679" y="228600"/>
            <a:ext cx="2001800" cy="1965325"/>
          </a:xfrm>
          <a:prstGeom prst="rect">
            <a:avLst/>
          </a:prstGeom>
        </p:spPr>
      </p:pic>
      <p:pic>
        <p:nvPicPr>
          <p:cNvPr id="18" name="Picture 17" descr="Fotolia_35715872_Subscription_Monthly_M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4547" t="9571" r="35091"/>
          <a:stretch/>
        </p:blipFill>
        <p:spPr>
          <a:xfrm>
            <a:off x="6914840" y="227014"/>
            <a:ext cx="2001800" cy="1966912"/>
          </a:xfrm>
          <a:prstGeom prst="rect">
            <a:avLst/>
          </a:prstGeom>
        </p:spPr>
      </p:pic>
      <p:pic>
        <p:nvPicPr>
          <p:cNvPr id="24" name="Picture 23" descr="136323985.jpg"/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4135" b="43928"/>
          <a:stretch/>
        </p:blipFill>
        <p:spPr>
          <a:xfrm>
            <a:off x="4685678" y="4622483"/>
            <a:ext cx="2001801" cy="2011680"/>
          </a:xfrm>
          <a:prstGeom prst="rect">
            <a:avLst/>
          </a:prstGeom>
        </p:spPr>
      </p:pic>
      <p:pic>
        <p:nvPicPr>
          <p:cNvPr id="27" name="Picture 26" descr="03 Airplane (TS_93772809) No Credit.jpg"/>
          <p:cNvPicPr>
            <a:picLocks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20070" t="349" r="8152" b="-349"/>
          <a:stretch/>
        </p:blipFill>
        <p:spPr>
          <a:xfrm>
            <a:off x="6914839" y="4625975"/>
            <a:ext cx="2001801" cy="2029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 descr="Fotolia_45998177_Subscription_Monthly_M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1069" r="26205" b="2742"/>
          <a:stretch/>
        </p:blipFill>
        <p:spPr>
          <a:xfrm>
            <a:off x="2456518" y="228600"/>
            <a:ext cx="2001800" cy="1961069"/>
          </a:xfrm>
          <a:prstGeom prst="rect">
            <a:avLst/>
          </a:prstGeom>
        </p:spPr>
      </p:pic>
      <p:pic>
        <p:nvPicPr>
          <p:cNvPr id="29" name="Picture 28" descr="Fotolia_49320092_Subscription_Monthly_M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47164" t="3086" r="7815"/>
          <a:stretch/>
        </p:blipFill>
        <p:spPr>
          <a:xfrm>
            <a:off x="2456518" y="4625975"/>
            <a:ext cx="2001800" cy="2008188"/>
          </a:xfrm>
          <a:prstGeom prst="rect">
            <a:avLst/>
          </a:prstGeom>
        </p:spPr>
      </p:pic>
      <p:pic>
        <p:nvPicPr>
          <p:cNvPr id="30" name="Picture 29" descr="134039934.jpg"/>
          <p:cNvPicPr>
            <a:picLocks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1622" t="21222" r="28763" b="2907"/>
          <a:stretch/>
        </p:blipFill>
        <p:spPr>
          <a:xfrm flipH="1">
            <a:off x="227357" y="4625975"/>
            <a:ext cx="2002536" cy="200000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30188" y="2411540"/>
            <a:ext cx="8689283" cy="1993392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800" kern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 Std Book"/>
                <a:cs typeface="Futura Std Book"/>
              </a:rPr>
              <a:t>RAND relies on philanthropic dollars to reach beyond the scope of client-sponsored work</a:t>
            </a:r>
            <a:endParaRPr lang="en-US" sz="2800" dirty="0">
              <a:solidFill>
                <a:schemeClr val="bg1"/>
              </a:solidFill>
              <a:latin typeface="Futura Std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03549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Oval 3"/>
          <p:cNvSpPr>
            <a:spLocks noChangeArrowheads="1"/>
          </p:cNvSpPr>
          <p:nvPr/>
        </p:nvSpPr>
        <p:spPr bwMode="auto">
          <a:xfrm>
            <a:off x="1887537" y="1001713"/>
            <a:ext cx="5418137" cy="5419725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8898" tIns="44449" rIns="88898" bIns="44449" anchor="ctr"/>
          <a:lstStyle/>
          <a:p>
            <a:pPr algn="ctr" defTabSz="869950">
              <a:lnSpc>
                <a:spcPct val="90000"/>
              </a:lnSpc>
              <a:defRPr/>
            </a:pPr>
            <a:endParaRPr lang="en-US" sz="2300" dirty="0">
              <a:solidFill>
                <a:srgbClr val="FCF305"/>
              </a:solidFill>
              <a:latin typeface="Franklin Gothic Book"/>
              <a:cs typeface="+mn-cs"/>
            </a:endParaRP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5602048" y="1801813"/>
            <a:ext cx="935517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Education 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and </a:t>
            </a: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/>
            </a:r>
            <a:b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the Arts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6135158" y="2745316"/>
            <a:ext cx="1127125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Energy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Environment</a:t>
            </a: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2583560" y="1773340"/>
            <a:ext cx="1024046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Science</a:t>
            </a:r>
            <a:b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Technology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3530589" y="5382623"/>
            <a:ext cx="865211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Law</a:t>
            </a:r>
            <a:b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Business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66" name="Rectangle 10"/>
          <p:cNvSpPr>
            <a:spLocks noChangeArrowheads="1"/>
          </p:cNvSpPr>
          <p:nvPr/>
        </p:nvSpPr>
        <p:spPr bwMode="auto">
          <a:xfrm>
            <a:off x="6114522" y="3956579"/>
            <a:ext cx="1216025" cy="49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Health 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Health Care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5544349" y="4788958"/>
            <a:ext cx="1278986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Infrastructure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  <a:b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Transportation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69" name="Rectangle 13"/>
          <p:cNvSpPr>
            <a:spLocks noChangeArrowheads="1"/>
          </p:cNvSpPr>
          <p:nvPr/>
        </p:nvSpPr>
        <p:spPr bwMode="auto">
          <a:xfrm>
            <a:off x="4459288" y="5506508"/>
            <a:ext cx="1376362" cy="49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International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Affairs</a:t>
            </a:r>
          </a:p>
        </p:txBody>
      </p:sp>
      <p:sp>
        <p:nvSpPr>
          <p:cNvPr id="70670" name="Rectangle 14"/>
          <p:cNvSpPr>
            <a:spLocks noChangeArrowheads="1"/>
          </p:cNvSpPr>
          <p:nvPr/>
        </p:nvSpPr>
        <p:spPr bwMode="auto">
          <a:xfrm>
            <a:off x="2195609" y="2820283"/>
            <a:ext cx="664973" cy="49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Public </a:t>
            </a:r>
            <a:b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Safety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2030589" y="4887913"/>
            <a:ext cx="1901825" cy="498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National</a:t>
            </a:r>
            <a:b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Security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3103563" y="1225550"/>
            <a:ext cx="1901825" cy="90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Terrorism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Homeland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Security</a:t>
            </a:r>
          </a:p>
        </p:txBody>
      </p:sp>
      <p:sp>
        <p:nvSpPr>
          <p:cNvPr id="70685" name="Rectangle 29"/>
          <p:cNvSpPr>
            <a:spLocks noChangeArrowheads="1"/>
          </p:cNvSpPr>
          <p:nvPr/>
        </p:nvSpPr>
        <p:spPr bwMode="auto">
          <a:xfrm>
            <a:off x="4645193" y="1293813"/>
            <a:ext cx="807703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Children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Families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70686" name="Rectangle 30"/>
          <p:cNvSpPr>
            <a:spLocks noChangeArrowheads="1"/>
          </p:cNvSpPr>
          <p:nvPr/>
        </p:nvSpPr>
        <p:spPr bwMode="auto">
          <a:xfrm>
            <a:off x="1932075" y="3801534"/>
            <a:ext cx="985135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Population</a:t>
            </a:r>
            <a:b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  <a:b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</a:b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Aging</a:t>
            </a:r>
          </a:p>
        </p:txBody>
      </p:sp>
      <p:sp>
        <p:nvSpPr>
          <p:cNvPr id="16413" name="Rectangle 32"/>
          <p:cNvSpPr>
            <a:spLocks noChangeArrowheads="1"/>
          </p:cNvSpPr>
          <p:nvPr/>
        </p:nvSpPr>
        <p:spPr bwMode="auto">
          <a:xfrm>
            <a:off x="3073400" y="2657475"/>
            <a:ext cx="2976563" cy="2095500"/>
          </a:xfrm>
          <a:prstGeom prst="rect">
            <a:avLst/>
          </a:prstGeom>
          <a:noFill/>
          <a:ln>
            <a:noFill/>
          </a:ln>
          <a:effectLst>
            <a:outerShdw dist="38099" dir="2700000" algn="ctr" rotWithShape="0">
              <a:schemeClr val="bg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lvl="1" defTabSz="950913">
              <a:lnSpc>
                <a:spcPct val="95000"/>
              </a:lnSpc>
              <a:spcBef>
                <a:spcPct val="10000"/>
              </a:spcBef>
              <a:buClr>
                <a:schemeClr val="tx2"/>
              </a:buClr>
            </a:pPr>
            <a:endParaRPr lang="en-US" sz="1600" dirty="0">
              <a:latin typeface="Franklin Gothic Book"/>
              <a:cs typeface="Franklin Gothic Book"/>
            </a:endParaRPr>
          </a:p>
        </p:txBody>
      </p:sp>
      <p:sp>
        <p:nvSpPr>
          <p:cNvPr id="16414" name="Rectangle 33"/>
          <p:cNvSpPr>
            <a:spLocks noGrp="1" noChangeArrowheads="1"/>
          </p:cNvSpPr>
          <p:nvPr>
            <p:ph type="title"/>
          </p:nvPr>
        </p:nvSpPr>
        <p:spPr>
          <a:xfrm>
            <a:off x="136071" y="0"/>
            <a:ext cx="8871858" cy="852289"/>
          </a:xfrm>
        </p:spPr>
        <p:txBody>
          <a:bodyPr/>
          <a:lstStyle/>
          <a:p>
            <a:r>
              <a:rPr lang="en-US" dirty="0" smtClean="0"/>
              <a:t>Our research agenda is broad</a:t>
            </a:r>
            <a:endParaRPr lang="en-US" dirty="0"/>
          </a:p>
        </p:txBody>
      </p:sp>
      <p:sp>
        <p:nvSpPr>
          <p:cNvPr id="70681" name="Line 25"/>
          <p:cNvSpPr>
            <a:spLocks noChangeShapeType="1"/>
          </p:cNvSpPr>
          <p:nvPr/>
        </p:nvSpPr>
        <p:spPr bwMode="auto">
          <a:xfrm rot="20700000">
            <a:off x="3920715" y="1088349"/>
            <a:ext cx="1370303" cy="522316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rot="20700000">
            <a:off x="2732017" y="1736116"/>
            <a:ext cx="3747699" cy="38091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 rot="20700000">
            <a:off x="1938340" y="2920315"/>
            <a:ext cx="5250386" cy="1406836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 rot="20700000" flipH="1">
            <a:off x="3872388" y="1103646"/>
            <a:ext cx="1365358" cy="522644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rot="4500000">
            <a:off x="3836052" y="969821"/>
            <a:ext cx="1370303" cy="522316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40" name="Line 25"/>
          <p:cNvSpPr>
            <a:spLocks noChangeShapeType="1"/>
          </p:cNvSpPr>
          <p:nvPr/>
        </p:nvSpPr>
        <p:spPr bwMode="auto">
          <a:xfrm rot="4500000">
            <a:off x="2636318" y="1747143"/>
            <a:ext cx="3795171" cy="379551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70660" name="Oval 4"/>
          <p:cNvSpPr>
            <a:spLocks noChangeArrowheads="1"/>
          </p:cNvSpPr>
          <p:nvPr/>
        </p:nvSpPr>
        <p:spPr bwMode="auto">
          <a:xfrm>
            <a:off x="3048000" y="2130777"/>
            <a:ext cx="3146778" cy="3104445"/>
          </a:xfrm>
          <a:prstGeom prst="ellipse">
            <a:avLst/>
          </a:prstGeom>
          <a:solidFill>
            <a:srgbClr val="1F497D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Franklin Gothic Book"/>
              </a:rPr>
              <a:t>Providing practical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Franklin Gothic Book"/>
              </a:rPr>
              <a:t>solutions to</a:t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Franklin Gothic Book"/>
              </a:rPr>
            </a:b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Franklin Gothic Book"/>
              </a:rPr>
              <a:t>complex problems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027189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3103563" y="1225550"/>
            <a:ext cx="1901825" cy="90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Terrorism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Homeland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Security</a:t>
            </a:r>
          </a:p>
        </p:txBody>
      </p:sp>
      <p:sp>
        <p:nvSpPr>
          <p:cNvPr id="70685" name="Rectangle 29"/>
          <p:cNvSpPr>
            <a:spLocks noChangeArrowheads="1"/>
          </p:cNvSpPr>
          <p:nvPr/>
        </p:nvSpPr>
        <p:spPr bwMode="auto">
          <a:xfrm>
            <a:off x="4645193" y="1293813"/>
            <a:ext cx="807703" cy="70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00D4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971" tIns="43214" rIns="87971" bIns="43214">
            <a:spAutoFit/>
          </a:bodyPr>
          <a:lstStyle/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Children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</a:p>
          <a:p>
            <a:pPr algn="ctr" defTabSz="889000">
              <a:lnSpc>
                <a:spcPct val="95000"/>
              </a:lnSpc>
              <a:defRPr/>
            </a:pPr>
            <a:r>
              <a:rPr lang="en-US" sz="14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Families</a:t>
            </a:r>
            <a:endParaRPr lang="en-US" sz="14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414" name="Rectangle 33"/>
          <p:cNvSpPr>
            <a:spLocks noGrp="1" noChangeArrowheads="1"/>
          </p:cNvSpPr>
          <p:nvPr>
            <p:ph type="title"/>
          </p:nvPr>
        </p:nvSpPr>
        <p:spPr>
          <a:xfrm>
            <a:off x="136071" y="121590"/>
            <a:ext cx="8871858" cy="8522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RAND provides research services, systematic analysis, and innovative thinking</a:t>
            </a:r>
            <a:endParaRPr lang="en-US" dirty="0"/>
          </a:p>
        </p:txBody>
      </p:sp>
      <p:sp>
        <p:nvSpPr>
          <p:cNvPr id="70681" name="Line 25"/>
          <p:cNvSpPr>
            <a:spLocks noChangeShapeType="1"/>
          </p:cNvSpPr>
          <p:nvPr/>
        </p:nvSpPr>
        <p:spPr bwMode="auto">
          <a:xfrm rot="20700000">
            <a:off x="3920715" y="1088349"/>
            <a:ext cx="1370303" cy="522316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rot="20700000">
            <a:off x="2732017" y="1736116"/>
            <a:ext cx="3747699" cy="38091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 rot="20700000" flipH="1">
            <a:off x="3872388" y="1103646"/>
            <a:ext cx="1365358" cy="522644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40" name="Line 25"/>
          <p:cNvSpPr>
            <a:spLocks noChangeShapeType="1"/>
          </p:cNvSpPr>
          <p:nvPr/>
        </p:nvSpPr>
        <p:spPr bwMode="auto">
          <a:xfrm rot="4500000">
            <a:off x="2636318" y="1747143"/>
            <a:ext cx="3795171" cy="379551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230188" y="1707273"/>
            <a:ext cx="1965960" cy="1965960"/>
          </a:xfrm>
          <a:prstGeom prst="rect">
            <a:avLst/>
          </a:prstGeom>
          <a:solidFill>
            <a:schemeClr val="accent2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Primary </a:t>
            </a:r>
          </a:p>
          <a:p>
            <a:pPr algn="ctr"/>
            <a:r>
              <a:rPr lang="en-US" dirty="0" smtClean="0">
                <a:latin typeface="Futura Std Medium"/>
                <a:cs typeface="Futura Std Medium"/>
              </a:rPr>
              <a:t>Data </a:t>
            </a:r>
          </a:p>
          <a:p>
            <a:pPr algn="ctr"/>
            <a:r>
              <a:rPr lang="en-US" dirty="0" smtClean="0">
                <a:latin typeface="Futura Std Medium"/>
                <a:cs typeface="Futura Std Medium"/>
              </a:rPr>
              <a:t>Collection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2470997" y="1707273"/>
            <a:ext cx="1965960" cy="1965960"/>
          </a:xfrm>
          <a:prstGeom prst="rect">
            <a:avLst/>
          </a:prstGeom>
          <a:solidFill>
            <a:schemeClr val="accent5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Policy </a:t>
            </a:r>
          </a:p>
          <a:p>
            <a:pPr algn="ctr"/>
            <a:r>
              <a:rPr lang="en-US" dirty="0" smtClean="0">
                <a:latin typeface="Futura Std Medium"/>
                <a:cs typeface="Futura Std Medium"/>
              </a:rPr>
              <a:t>Option Development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27" name="Rectangle 26"/>
          <p:cNvSpPr>
            <a:spLocks noChangeAspect="1"/>
          </p:cNvSpPr>
          <p:nvPr/>
        </p:nvSpPr>
        <p:spPr>
          <a:xfrm>
            <a:off x="4711806" y="1707273"/>
            <a:ext cx="1965960" cy="1965960"/>
          </a:xfrm>
          <a:prstGeom prst="rect">
            <a:avLst/>
          </a:prstGeom>
          <a:solidFill>
            <a:schemeClr val="accent3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International Benchmarking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6952615" y="1707273"/>
            <a:ext cx="1965960" cy="1965960"/>
          </a:xfrm>
          <a:prstGeom prst="rect">
            <a:avLst/>
          </a:prstGeom>
          <a:solidFill>
            <a:schemeClr val="accent6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Implementation and Capacity Building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230188" y="4226455"/>
            <a:ext cx="1965960" cy="1965960"/>
          </a:xfrm>
          <a:prstGeom prst="rect">
            <a:avLst/>
          </a:prstGeom>
          <a:solidFill>
            <a:schemeClr val="accent6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Modeling and Simulation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470997" y="4226455"/>
            <a:ext cx="1965960" cy="1965960"/>
          </a:xfrm>
          <a:prstGeom prst="rect">
            <a:avLst/>
          </a:prstGeom>
          <a:solidFill>
            <a:schemeClr val="accent3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pc="-50" dirty="0" smtClean="0">
                <a:latin typeface="Futura Std Medium"/>
                <a:cs typeface="Futura Std Medium"/>
              </a:rPr>
              <a:t>Communications</a:t>
            </a:r>
            <a:r>
              <a:rPr lang="en-US" dirty="0" smtClean="0">
                <a:latin typeface="Futura Std Medium"/>
                <a:cs typeface="Futura Std Medium"/>
              </a:rPr>
              <a:t/>
            </a:r>
            <a:br>
              <a:rPr lang="en-US" dirty="0" smtClean="0">
                <a:latin typeface="Futura Std Medium"/>
                <a:cs typeface="Futura Std Medium"/>
              </a:rPr>
            </a:br>
            <a:r>
              <a:rPr lang="en-US" dirty="0" smtClean="0">
                <a:latin typeface="Futura Std Medium"/>
                <a:cs typeface="Futura Std Medium"/>
              </a:rPr>
              <a:t>and Dissemination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31" name="Rectangle 30"/>
          <p:cNvSpPr>
            <a:spLocks noChangeAspect="1"/>
          </p:cNvSpPr>
          <p:nvPr/>
        </p:nvSpPr>
        <p:spPr>
          <a:xfrm>
            <a:off x="4711806" y="4226455"/>
            <a:ext cx="1965960" cy="1965960"/>
          </a:xfrm>
          <a:prstGeom prst="rect">
            <a:avLst/>
          </a:prstGeom>
          <a:solidFill>
            <a:schemeClr val="accent5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Historical</a:t>
            </a:r>
            <a:br>
              <a:rPr lang="en-US" dirty="0" smtClean="0">
                <a:latin typeface="Futura Std Medium"/>
                <a:cs typeface="Futura Std Medium"/>
              </a:rPr>
            </a:br>
            <a:r>
              <a:rPr lang="en-US" dirty="0" smtClean="0">
                <a:latin typeface="Futura Std Medium"/>
                <a:cs typeface="Futura Std Medium"/>
              </a:rPr>
              <a:t>Analysis</a:t>
            </a:r>
            <a:endParaRPr lang="en-US" dirty="0">
              <a:latin typeface="Futura Std Medium"/>
              <a:cs typeface="Futura Std Medium"/>
            </a:endParaRPr>
          </a:p>
        </p:txBody>
      </p:sp>
      <p:sp>
        <p:nvSpPr>
          <p:cNvPr id="32" name="Rectangle 31"/>
          <p:cNvSpPr>
            <a:spLocks noChangeAspect="1"/>
          </p:cNvSpPr>
          <p:nvPr/>
        </p:nvSpPr>
        <p:spPr>
          <a:xfrm>
            <a:off x="6952615" y="4226455"/>
            <a:ext cx="1965960" cy="1965960"/>
          </a:xfrm>
          <a:prstGeom prst="rect">
            <a:avLst/>
          </a:prstGeom>
          <a:solidFill>
            <a:schemeClr val="accent2"/>
          </a:solidFill>
          <a:ln w="76200">
            <a:noFill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Futura Std Medium"/>
                <a:cs typeface="Futura Std Medium"/>
              </a:rPr>
              <a:t>Cost</a:t>
            </a:r>
          </a:p>
          <a:p>
            <a:pPr algn="ctr"/>
            <a:r>
              <a:rPr lang="en-US" dirty="0" smtClean="0">
                <a:latin typeface="Futura Std Medium"/>
                <a:cs typeface="Futura Std Medium"/>
              </a:rPr>
              <a:t>Analysis</a:t>
            </a:r>
            <a:endParaRPr lang="en-US" dirty="0">
              <a:latin typeface="Futura Std Medium"/>
              <a:cs typeface="Futura Std Medium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4897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6" y="0"/>
            <a:ext cx="9007929" cy="65249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RAND research addresses critical issues </a:t>
            </a:r>
            <a:endParaRPr lang="en-US" sz="3600" dirty="0"/>
          </a:p>
        </p:txBody>
      </p:sp>
      <p:pic>
        <p:nvPicPr>
          <p:cNvPr id="11" name="Picture Placeholder 13" descr="Screen shot 2013-01-25 at 7.58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656" b="2656"/>
          <a:stretch>
            <a:fillRect/>
          </a:stretch>
        </p:blipFill>
        <p:spPr>
          <a:xfrm>
            <a:off x="7206038" y="999612"/>
            <a:ext cx="1712537" cy="2446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 descr="Screen shot 2013-01-25 at 8.08.26 AM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230188" y="999612"/>
            <a:ext cx="1712537" cy="2446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Screen shot 2013-01-25 at 8.06.49 A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879966" y="999612"/>
            <a:ext cx="1712423" cy="2450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 descr="Screen shot 2013-01-25 at 7.37.38 AM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065985" y="3950229"/>
            <a:ext cx="1718539" cy="2450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20" descr="Screen shot 2013-01-25 at 7.52.24 AM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-1" r="2416" b="2643"/>
          <a:stretch/>
        </p:blipFill>
        <p:spPr>
          <a:xfrm>
            <a:off x="2556373" y="999612"/>
            <a:ext cx="1709945" cy="2450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378342" y="3950229"/>
            <a:ext cx="1713868" cy="2450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Screen shot 2013-01-25 at 8.03.07 AM.pn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3724498" y="3950229"/>
            <a:ext cx="1709199" cy="2450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95413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tura Std Book template for Internal and Laptop use V2">
  <a:themeElements>
    <a:clrScheme name="About RAN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753CA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anklin Gothic Medium and Book for external use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bout RAND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753CAE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Futura Std Book">
    <a:majorFont>
      <a:latin typeface="Futura Std Book"/>
      <a:ea typeface=""/>
      <a:cs typeface=""/>
    </a:majorFont>
    <a:minorFont>
      <a:latin typeface="Futura Std Book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Futura Std Book template for Internal and Laptop use V2.thmx</Template>
  <TotalTime>2871</TotalTime>
  <Words>719</Words>
  <Application>Microsoft Macintosh PowerPoint</Application>
  <PresentationFormat>On-screen Show (4:3)</PresentationFormat>
  <Paragraphs>167</Paragraphs>
  <Slides>17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Futura Std Book template for Internal and Laptop use V2</vt:lpstr>
      <vt:lpstr>About RAND</vt:lpstr>
      <vt:lpstr>Slide 2</vt:lpstr>
      <vt:lpstr>What is RAND?</vt:lpstr>
      <vt:lpstr>RAND’s presence is global</vt:lpstr>
      <vt:lpstr>Clients and grantors value RAND as a trusted resource</vt:lpstr>
      <vt:lpstr>Slide 6</vt:lpstr>
      <vt:lpstr>Our research agenda is broad</vt:lpstr>
      <vt:lpstr>RAND provides research services, systematic analysis, and innovative thinking</vt:lpstr>
      <vt:lpstr>RAND research addresses critical issues </vt:lpstr>
      <vt:lpstr>Slide 10</vt:lpstr>
      <vt:lpstr>RAND reaches beyond the written page to share its work</vt:lpstr>
      <vt:lpstr>There are many ways to explore RAND research</vt:lpstr>
      <vt:lpstr>RAND’s key resource is its ~800 professional staff</vt:lpstr>
      <vt:lpstr>Pardee RAND Graduate School is training the next generation of policy analysts</vt:lpstr>
      <vt:lpstr>Our research has yielded enduring contributions to knowledge</vt:lpstr>
      <vt:lpstr>RAND Board of Trustees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Wrazen</dc:creator>
  <cp:lastModifiedBy>Fadwa Kingsbury</cp:lastModifiedBy>
  <cp:revision>231</cp:revision>
  <cp:lastPrinted>2013-12-30T18:55:26Z</cp:lastPrinted>
  <dcterms:created xsi:type="dcterms:W3CDTF">2014-01-07T16:52:35Z</dcterms:created>
  <dcterms:modified xsi:type="dcterms:W3CDTF">2014-01-07T19:21:44Z</dcterms:modified>
</cp:coreProperties>
</file>