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4"/>
  </p:notesMasterIdLst>
  <p:sldIdLst>
    <p:sldId id="256" r:id="rId2"/>
    <p:sldId id="257" r:id="rId3"/>
    <p:sldId id="260" r:id="rId4"/>
    <p:sldId id="263" r:id="rId5"/>
    <p:sldId id="272" r:id="rId6"/>
    <p:sldId id="264" r:id="rId7"/>
    <p:sldId id="265" r:id="rId8"/>
    <p:sldId id="266" r:id="rId9"/>
    <p:sldId id="267" r:id="rId10"/>
    <p:sldId id="269" r:id="rId11"/>
    <p:sldId id="270" r:id="rId12"/>
    <p:sldId id="271" r:id="rId13"/>
  </p:sldIdLst>
  <p:sldSz cx="9144000" cy="5143500" type="screen16x9"/>
  <p:notesSz cx="6858000" cy="9144000"/>
  <p:embeddedFontLst>
    <p:embeddedFont>
      <p:font typeface="Roboto" panose="020B0604020202020204"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24E9AB2-555B-451D-B2F0-B4D3ACAABE38}">
  <a:tblStyle styleId="{524E9AB2-555B-451D-B2F0-B4D3ACAABE3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516" autoAdjust="0"/>
  </p:normalViewPr>
  <p:slideViewPr>
    <p:cSldViewPr snapToGrid="0">
      <p:cViewPr varScale="1">
        <p:scale>
          <a:sx n="53" d="100"/>
          <a:sy n="53" d="100"/>
        </p:scale>
        <p:origin x="36" y="3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29fee5defa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29fee5defa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29d6c8130cc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29d6c8130cc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9ca3854df7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29ca3854df7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29bd5cff951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29bd5cff951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29bd5cff951_0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29bd5cff951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We have created an audiovisual format specific CURATE(D) checklist that can be used by curators who are reviewing audiovisual formats. One task that I will point out in the Understand step is the “Review the video payload information to check formats, codecs, etc.” This is not unique to what curators do with other file formats, but the software and method of checking the files will be very different than many may be used to. </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29d5d7311b0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29d5d7311b0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29d5d7311b0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29d5d7311b0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29d6c8130cc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29d6c8130cc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29d6c8130cc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29d6c8130cc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29d6c8130cc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29d6c8130cc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p2"/>
          <p:cNvSpPr txBox="1">
            <a:spLocks noGrp="1"/>
          </p:cNvSpPr>
          <p:nvPr>
            <p:ph type="ctrTitle"/>
          </p:nvPr>
        </p:nvSpPr>
        <p:spPr>
          <a:xfrm>
            <a:off x="598100" y="1775222"/>
            <a:ext cx="8222100" cy="8388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4200"/>
              <a:buNone/>
              <a:defRPr sz="42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17" name="Google Shape;17;p2"/>
          <p:cNvSpPr txBox="1">
            <a:spLocks noGrp="1"/>
          </p:cNvSpPr>
          <p:nvPr>
            <p:ph type="subTitle" idx="1"/>
          </p:nvPr>
        </p:nvSpPr>
        <p:spPr>
          <a:xfrm>
            <a:off x="598088" y="2715913"/>
            <a:ext cx="8222100" cy="4329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Clr>
                <a:schemeClr val="lt1"/>
              </a:buClr>
              <a:buSzPts val="2100"/>
              <a:buNone/>
              <a:defRPr sz="2100">
                <a:solidFill>
                  <a:schemeClr val="lt1"/>
                </a:solidFill>
              </a:defRPr>
            </a:lvl1pPr>
            <a:lvl2pPr lvl="1" rtl="0">
              <a:lnSpc>
                <a:spcPct val="100000"/>
              </a:lnSpc>
              <a:spcBef>
                <a:spcPts val="0"/>
              </a:spcBef>
              <a:spcAft>
                <a:spcPts val="0"/>
              </a:spcAft>
              <a:buClr>
                <a:schemeClr val="lt1"/>
              </a:buClr>
              <a:buSzPts val="2100"/>
              <a:buNone/>
              <a:defRPr sz="2100">
                <a:solidFill>
                  <a:schemeClr val="lt1"/>
                </a:solidFill>
              </a:defRPr>
            </a:lvl2pPr>
            <a:lvl3pPr lvl="2" rtl="0">
              <a:lnSpc>
                <a:spcPct val="100000"/>
              </a:lnSpc>
              <a:spcBef>
                <a:spcPts val="0"/>
              </a:spcBef>
              <a:spcAft>
                <a:spcPts val="0"/>
              </a:spcAft>
              <a:buClr>
                <a:schemeClr val="lt1"/>
              </a:buClr>
              <a:buSzPts val="2100"/>
              <a:buNone/>
              <a:defRPr sz="2100">
                <a:solidFill>
                  <a:schemeClr val="lt1"/>
                </a:solidFill>
              </a:defRPr>
            </a:lvl3pPr>
            <a:lvl4pPr lvl="3" rtl="0">
              <a:lnSpc>
                <a:spcPct val="100000"/>
              </a:lnSpc>
              <a:spcBef>
                <a:spcPts val="0"/>
              </a:spcBef>
              <a:spcAft>
                <a:spcPts val="0"/>
              </a:spcAft>
              <a:buClr>
                <a:schemeClr val="lt1"/>
              </a:buClr>
              <a:buSzPts val="2100"/>
              <a:buNone/>
              <a:defRPr sz="2100">
                <a:solidFill>
                  <a:schemeClr val="lt1"/>
                </a:solidFill>
              </a:defRPr>
            </a:lvl4pPr>
            <a:lvl5pPr lvl="4" rtl="0">
              <a:lnSpc>
                <a:spcPct val="100000"/>
              </a:lnSpc>
              <a:spcBef>
                <a:spcPts val="0"/>
              </a:spcBef>
              <a:spcAft>
                <a:spcPts val="0"/>
              </a:spcAft>
              <a:buClr>
                <a:schemeClr val="lt1"/>
              </a:buClr>
              <a:buSzPts val="2100"/>
              <a:buNone/>
              <a:defRPr sz="2100">
                <a:solidFill>
                  <a:schemeClr val="lt1"/>
                </a:solidFill>
              </a:defRPr>
            </a:lvl5pPr>
            <a:lvl6pPr lvl="5" rtl="0">
              <a:lnSpc>
                <a:spcPct val="100000"/>
              </a:lnSpc>
              <a:spcBef>
                <a:spcPts val="0"/>
              </a:spcBef>
              <a:spcAft>
                <a:spcPts val="0"/>
              </a:spcAft>
              <a:buClr>
                <a:schemeClr val="lt1"/>
              </a:buClr>
              <a:buSzPts val="2100"/>
              <a:buNone/>
              <a:defRPr sz="2100">
                <a:solidFill>
                  <a:schemeClr val="lt1"/>
                </a:solidFill>
              </a:defRPr>
            </a:lvl6pPr>
            <a:lvl7pPr lvl="6" rtl="0">
              <a:lnSpc>
                <a:spcPct val="100000"/>
              </a:lnSpc>
              <a:spcBef>
                <a:spcPts val="0"/>
              </a:spcBef>
              <a:spcAft>
                <a:spcPts val="0"/>
              </a:spcAft>
              <a:buClr>
                <a:schemeClr val="lt1"/>
              </a:buClr>
              <a:buSzPts val="2100"/>
              <a:buNone/>
              <a:defRPr sz="2100">
                <a:solidFill>
                  <a:schemeClr val="lt1"/>
                </a:solidFill>
              </a:defRPr>
            </a:lvl7pPr>
            <a:lvl8pPr lvl="7" rtl="0">
              <a:lnSpc>
                <a:spcPct val="100000"/>
              </a:lnSpc>
              <a:spcBef>
                <a:spcPts val="0"/>
              </a:spcBef>
              <a:spcAft>
                <a:spcPts val="0"/>
              </a:spcAft>
              <a:buClr>
                <a:schemeClr val="lt1"/>
              </a:buClr>
              <a:buSzPts val="2100"/>
              <a:buNone/>
              <a:defRPr sz="2100">
                <a:solidFill>
                  <a:schemeClr val="lt1"/>
                </a:solidFill>
              </a:defRPr>
            </a:lvl8pPr>
            <a:lvl9pPr lvl="8"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8" name="Google Shape;18;p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1"/>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 name="Google Shape;76;p11"/>
          <p:cNvSpPr txBox="1">
            <a:spLocks noGrp="1"/>
          </p:cNvSpPr>
          <p:nvPr>
            <p:ph type="title" hasCustomPrompt="1"/>
          </p:nvPr>
        </p:nvSpPr>
        <p:spPr>
          <a:xfrm>
            <a:off x="311700" y="1256050"/>
            <a:ext cx="8520600" cy="20307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chemeClr val="lt1"/>
              </a:buClr>
              <a:buSzPts val="12000"/>
              <a:buNone/>
              <a:defRPr sz="12000">
                <a:solidFill>
                  <a:schemeClr val="lt1"/>
                </a:solidFill>
              </a:defRPr>
            </a:lvl1pPr>
            <a:lvl2pPr lvl="1" algn="ctr" rtl="0">
              <a:spcBef>
                <a:spcPts val="0"/>
              </a:spcBef>
              <a:spcAft>
                <a:spcPts val="0"/>
              </a:spcAft>
              <a:buClr>
                <a:schemeClr val="lt1"/>
              </a:buClr>
              <a:buSzPts val="12000"/>
              <a:buNone/>
              <a:defRPr sz="12000">
                <a:solidFill>
                  <a:schemeClr val="lt1"/>
                </a:solidFill>
              </a:defRPr>
            </a:lvl2pPr>
            <a:lvl3pPr lvl="2" algn="ctr" rtl="0">
              <a:spcBef>
                <a:spcPts val="0"/>
              </a:spcBef>
              <a:spcAft>
                <a:spcPts val="0"/>
              </a:spcAft>
              <a:buClr>
                <a:schemeClr val="lt1"/>
              </a:buClr>
              <a:buSzPts val="12000"/>
              <a:buNone/>
              <a:defRPr sz="12000">
                <a:solidFill>
                  <a:schemeClr val="lt1"/>
                </a:solidFill>
              </a:defRPr>
            </a:lvl3pPr>
            <a:lvl4pPr lvl="3" algn="ctr" rtl="0">
              <a:spcBef>
                <a:spcPts val="0"/>
              </a:spcBef>
              <a:spcAft>
                <a:spcPts val="0"/>
              </a:spcAft>
              <a:buClr>
                <a:schemeClr val="lt1"/>
              </a:buClr>
              <a:buSzPts val="12000"/>
              <a:buNone/>
              <a:defRPr sz="12000">
                <a:solidFill>
                  <a:schemeClr val="lt1"/>
                </a:solidFill>
              </a:defRPr>
            </a:lvl4pPr>
            <a:lvl5pPr lvl="4" algn="ctr" rtl="0">
              <a:spcBef>
                <a:spcPts val="0"/>
              </a:spcBef>
              <a:spcAft>
                <a:spcPts val="0"/>
              </a:spcAft>
              <a:buClr>
                <a:schemeClr val="lt1"/>
              </a:buClr>
              <a:buSzPts val="12000"/>
              <a:buNone/>
              <a:defRPr sz="12000">
                <a:solidFill>
                  <a:schemeClr val="lt1"/>
                </a:solidFill>
              </a:defRPr>
            </a:lvl5pPr>
            <a:lvl6pPr lvl="5" algn="ctr" rtl="0">
              <a:spcBef>
                <a:spcPts val="0"/>
              </a:spcBef>
              <a:spcAft>
                <a:spcPts val="0"/>
              </a:spcAft>
              <a:buClr>
                <a:schemeClr val="lt1"/>
              </a:buClr>
              <a:buSzPts val="12000"/>
              <a:buNone/>
              <a:defRPr sz="12000">
                <a:solidFill>
                  <a:schemeClr val="lt1"/>
                </a:solidFill>
              </a:defRPr>
            </a:lvl6pPr>
            <a:lvl7pPr lvl="6" algn="ctr" rtl="0">
              <a:spcBef>
                <a:spcPts val="0"/>
              </a:spcBef>
              <a:spcAft>
                <a:spcPts val="0"/>
              </a:spcAft>
              <a:buClr>
                <a:schemeClr val="lt1"/>
              </a:buClr>
              <a:buSzPts val="12000"/>
              <a:buNone/>
              <a:defRPr sz="12000">
                <a:solidFill>
                  <a:schemeClr val="lt1"/>
                </a:solidFill>
              </a:defRPr>
            </a:lvl7pPr>
            <a:lvl8pPr lvl="7" algn="ctr" rtl="0">
              <a:spcBef>
                <a:spcPts val="0"/>
              </a:spcBef>
              <a:spcAft>
                <a:spcPts val="0"/>
              </a:spcAft>
              <a:buClr>
                <a:schemeClr val="lt1"/>
              </a:buClr>
              <a:buSzPts val="12000"/>
              <a:buNone/>
              <a:defRPr sz="12000">
                <a:solidFill>
                  <a:schemeClr val="lt1"/>
                </a:solidFill>
              </a:defRPr>
            </a:lvl8pPr>
            <a:lvl9pPr lvl="8" algn="ctr" rtl="0">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a:spLocks noGrp="1"/>
          </p:cNvSpPr>
          <p:nvPr>
            <p:ph type="body" idx="1"/>
          </p:nvPr>
        </p:nvSpPr>
        <p:spPr>
          <a:xfrm>
            <a:off x="311700" y="3369225"/>
            <a:ext cx="8520600" cy="12819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Clr>
                <a:schemeClr val="lt1"/>
              </a:buClr>
              <a:buSzPts val="1800"/>
              <a:buChar char="●"/>
              <a:defRPr>
                <a:solidFill>
                  <a:schemeClr val="lt1"/>
                </a:solidFill>
              </a:defRPr>
            </a:lvl1pPr>
            <a:lvl2pPr marL="914400" lvl="1" indent="-317500" algn="ctr" rtl="0">
              <a:spcBef>
                <a:spcPts val="0"/>
              </a:spcBef>
              <a:spcAft>
                <a:spcPts val="0"/>
              </a:spcAft>
              <a:buClr>
                <a:schemeClr val="lt1"/>
              </a:buClr>
              <a:buSzPts val="1400"/>
              <a:buChar char="○"/>
              <a:defRPr>
                <a:solidFill>
                  <a:schemeClr val="lt1"/>
                </a:solidFill>
              </a:defRPr>
            </a:lvl2pPr>
            <a:lvl3pPr marL="1371600" lvl="2" indent="-317500" algn="ctr" rtl="0">
              <a:spcBef>
                <a:spcPts val="0"/>
              </a:spcBef>
              <a:spcAft>
                <a:spcPts val="0"/>
              </a:spcAft>
              <a:buClr>
                <a:schemeClr val="lt1"/>
              </a:buClr>
              <a:buSzPts val="1400"/>
              <a:buChar char="■"/>
              <a:defRPr>
                <a:solidFill>
                  <a:schemeClr val="lt1"/>
                </a:solidFill>
              </a:defRPr>
            </a:lvl3pPr>
            <a:lvl4pPr marL="1828800" lvl="3" indent="-317500" algn="ctr" rtl="0">
              <a:spcBef>
                <a:spcPts val="0"/>
              </a:spcBef>
              <a:spcAft>
                <a:spcPts val="0"/>
              </a:spcAft>
              <a:buClr>
                <a:schemeClr val="lt1"/>
              </a:buClr>
              <a:buSzPts val="1400"/>
              <a:buChar char="●"/>
              <a:defRPr>
                <a:solidFill>
                  <a:schemeClr val="lt1"/>
                </a:solidFill>
              </a:defRPr>
            </a:lvl4pPr>
            <a:lvl5pPr marL="2286000" lvl="4" indent="-317500" algn="ctr" rtl="0">
              <a:spcBef>
                <a:spcPts val="0"/>
              </a:spcBef>
              <a:spcAft>
                <a:spcPts val="0"/>
              </a:spcAft>
              <a:buClr>
                <a:schemeClr val="lt1"/>
              </a:buClr>
              <a:buSzPts val="1400"/>
              <a:buChar char="○"/>
              <a:defRPr>
                <a:solidFill>
                  <a:schemeClr val="lt1"/>
                </a:solidFill>
              </a:defRPr>
            </a:lvl5pPr>
            <a:lvl6pPr marL="2743200" lvl="5" indent="-317500" algn="ctr" rtl="0">
              <a:spcBef>
                <a:spcPts val="0"/>
              </a:spcBef>
              <a:spcAft>
                <a:spcPts val="0"/>
              </a:spcAft>
              <a:buClr>
                <a:schemeClr val="lt1"/>
              </a:buClr>
              <a:buSzPts val="1400"/>
              <a:buChar char="■"/>
              <a:defRPr>
                <a:solidFill>
                  <a:schemeClr val="lt1"/>
                </a:solidFill>
              </a:defRPr>
            </a:lvl6pPr>
            <a:lvl7pPr marL="3200400" lvl="6" indent="-317500" algn="ctr" rtl="0">
              <a:spcBef>
                <a:spcPts val="0"/>
              </a:spcBef>
              <a:spcAft>
                <a:spcPts val="0"/>
              </a:spcAft>
              <a:buClr>
                <a:schemeClr val="lt1"/>
              </a:buClr>
              <a:buSzPts val="1400"/>
              <a:buChar char="●"/>
              <a:defRPr>
                <a:solidFill>
                  <a:schemeClr val="lt1"/>
                </a:solidFill>
              </a:defRPr>
            </a:lvl7pPr>
            <a:lvl8pPr marL="3657600" lvl="7" indent="-317500" algn="ctr" rtl="0">
              <a:spcBef>
                <a:spcPts val="0"/>
              </a:spcBef>
              <a:spcAft>
                <a:spcPts val="0"/>
              </a:spcAft>
              <a:buClr>
                <a:schemeClr val="lt1"/>
              </a:buClr>
              <a:buSzPts val="1400"/>
              <a:buChar char="○"/>
              <a:defRPr>
                <a:solidFill>
                  <a:schemeClr val="lt1"/>
                </a:solidFill>
              </a:defRPr>
            </a:lvl8pPr>
            <a:lvl9pPr marL="4114800" lvl="8" indent="-317500" algn="ctr" rtl="0">
              <a:spcBef>
                <a:spcPts val="0"/>
              </a:spcBef>
              <a:spcAft>
                <a:spcPts val="0"/>
              </a:spcAft>
              <a:buClr>
                <a:schemeClr val="lt1"/>
              </a:buClr>
              <a:buSzPts val="1400"/>
              <a:buChar char="■"/>
              <a:defRPr>
                <a:solidFill>
                  <a:schemeClr val="lt1"/>
                </a:solidFill>
              </a:defRPr>
            </a:lvl9pPr>
          </a:lstStyle>
          <a:p>
            <a:endParaRPr/>
          </a:p>
        </p:txBody>
      </p:sp>
      <p:sp>
        <p:nvSpPr>
          <p:cNvPr id="78" name="Google Shape;78;p11"/>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9"/>
        <p:cNvGrpSpPr/>
        <p:nvPr/>
      </p:nvGrpSpPr>
      <p:grpSpPr>
        <a:xfrm>
          <a:off x="0" y="0"/>
          <a:ext cx="0" cy="0"/>
          <a:chOff x="0" y="0"/>
          <a:chExt cx="0" cy="0"/>
        </a:xfrm>
      </p:grpSpPr>
      <p:sp>
        <p:nvSpPr>
          <p:cNvPr id="80" name="Google Shape;80;p1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26;p3"/>
          <p:cNvSpPr txBox="1">
            <a:spLocks noGrp="1"/>
          </p:cNvSpPr>
          <p:nvPr>
            <p:ph type="title"/>
          </p:nvPr>
        </p:nvSpPr>
        <p:spPr>
          <a:xfrm>
            <a:off x="598100" y="2152347"/>
            <a:ext cx="8222100" cy="838800"/>
          </a:xfrm>
          <a:prstGeom prst="rect">
            <a:avLst/>
          </a:prstGeom>
        </p:spPr>
        <p:txBody>
          <a:bodyPr spcFirstLastPara="1" wrap="square" lIns="91425" tIns="91425" rIns="91425" bIns="91425" anchor="ctr" anchorCtr="0">
            <a:normAutofit/>
          </a:bodyPr>
          <a:lstStyle>
            <a:lvl1pPr lvl="0" rtl="0">
              <a:spcBef>
                <a:spcPts val="0"/>
              </a:spcBef>
              <a:spcAft>
                <a:spcPts val="0"/>
              </a:spcAft>
              <a:buClr>
                <a:schemeClr val="lt1"/>
              </a:buClr>
              <a:buSzPts val="4200"/>
              <a:buNone/>
              <a:defRPr sz="42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27" name="Google Shape;27;p3"/>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7170274" y="3903669"/>
              <a:ext cx="989100" cy="987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0" y="4891594"/>
              <a:ext cx="9144000" cy="252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6" name="Google Shape;36;p4"/>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37" name="Google Shape;37;p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8"/>
        <p:cNvGrpSpPr/>
        <p:nvPr/>
      </p:nvGrpSpPr>
      <p:grpSpPr>
        <a:xfrm>
          <a:off x="0" y="0"/>
          <a:ext cx="0" cy="0"/>
          <a:chOff x="0" y="0"/>
          <a:chExt cx="0" cy="0"/>
        </a:xfrm>
      </p:grpSpPr>
      <p:sp>
        <p:nvSpPr>
          <p:cNvPr id="39" name="Google Shape;39;p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0" name="Google Shape;40;p5"/>
          <p:cNvSpPr txBox="1">
            <a:spLocks noGrp="1"/>
          </p:cNvSpPr>
          <p:nvPr>
            <p:ph type="body" idx="1"/>
          </p:nvPr>
        </p:nvSpPr>
        <p:spPr>
          <a:xfrm>
            <a:off x="311700" y="1229975"/>
            <a:ext cx="3999900" cy="33390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41" name="Google Shape;41;p5"/>
          <p:cNvSpPr txBox="1">
            <a:spLocks noGrp="1"/>
          </p:cNvSpPr>
          <p:nvPr>
            <p:ph type="body" idx="2"/>
          </p:nvPr>
        </p:nvSpPr>
        <p:spPr>
          <a:xfrm>
            <a:off x="4832400" y="1229975"/>
            <a:ext cx="3999900" cy="33390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42" name="Google Shape;42;p5"/>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5" name="Google Shape;45;p6"/>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6"/>
        <p:cNvGrpSpPr/>
        <p:nvPr/>
      </p:nvGrpSpPr>
      <p:grpSpPr>
        <a:xfrm>
          <a:off x="0" y="0"/>
          <a:ext cx="0" cy="0"/>
          <a:chOff x="0" y="0"/>
          <a:chExt cx="0" cy="0"/>
        </a:xfrm>
      </p:grpSpPr>
      <p:sp>
        <p:nvSpPr>
          <p:cNvPr id="47" name="Google Shape;47;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8" name="Google Shape;48;p7"/>
          <p:cNvSpPr txBox="1">
            <a:spLocks noGrp="1"/>
          </p:cNvSpPr>
          <p:nvPr>
            <p:ph type="body" idx="1"/>
          </p:nvPr>
        </p:nvSpPr>
        <p:spPr>
          <a:xfrm>
            <a:off x="311700" y="1465804"/>
            <a:ext cx="2808000" cy="31032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49" name="Google Shape;49;p7"/>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8"/>
            <p:cNvSpPr/>
            <p:nvPr/>
          </p:nvSpPr>
          <p:spPr>
            <a:xfrm rot="10800000" flipH="1">
              <a:off x="7113588" y="107"/>
              <a:ext cx="1015200" cy="10152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 name="Google Shape;57;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58" name="Google Shape;58;p8"/>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1" name="Google Shape;6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62" name="Google Shape;62;p9"/>
          <p:cNvSpPr txBox="1">
            <a:spLocks noGrp="1"/>
          </p:cNvSpPr>
          <p:nvPr>
            <p:ph type="title"/>
          </p:nvPr>
        </p:nvSpPr>
        <p:spPr>
          <a:xfrm>
            <a:off x="265500" y="1151100"/>
            <a:ext cx="4045200" cy="1564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63" name="Google Shape;63;p9"/>
          <p:cNvSpPr txBox="1">
            <a:spLocks noGrp="1"/>
          </p:cNvSpPr>
          <p:nvPr>
            <p:ph type="subTitle" idx="1"/>
          </p:nvPr>
        </p:nvSpPr>
        <p:spPr>
          <a:xfrm>
            <a:off x="265500" y="2769001"/>
            <a:ext cx="4045200" cy="1269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64" name="Google Shape;6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Clr>
                <a:schemeClr val="lt1"/>
              </a:buClr>
              <a:buSzPts val="1800"/>
              <a:buChar char="●"/>
              <a:defRPr>
                <a:solidFill>
                  <a:schemeClr val="lt1"/>
                </a:solidFill>
              </a:defRPr>
            </a:lvl1pPr>
            <a:lvl2pPr marL="914400" lvl="1" indent="-317500" rtl="0">
              <a:spcBef>
                <a:spcPts val="0"/>
              </a:spcBef>
              <a:spcAft>
                <a:spcPts val="0"/>
              </a:spcAft>
              <a:buClr>
                <a:schemeClr val="lt1"/>
              </a:buClr>
              <a:buSzPts val="1400"/>
              <a:buChar char="○"/>
              <a:defRPr>
                <a:solidFill>
                  <a:schemeClr val="lt1"/>
                </a:solidFill>
              </a:defRPr>
            </a:lvl2pPr>
            <a:lvl3pPr marL="1371600" lvl="2" indent="-317500" rtl="0">
              <a:spcBef>
                <a:spcPts val="0"/>
              </a:spcBef>
              <a:spcAft>
                <a:spcPts val="0"/>
              </a:spcAft>
              <a:buClr>
                <a:schemeClr val="lt1"/>
              </a:buClr>
              <a:buSzPts val="1400"/>
              <a:buChar char="■"/>
              <a:defRPr>
                <a:solidFill>
                  <a:schemeClr val="lt1"/>
                </a:solidFill>
              </a:defRPr>
            </a:lvl3pPr>
            <a:lvl4pPr marL="1828800" lvl="3" indent="-317500" rtl="0">
              <a:spcBef>
                <a:spcPts val="0"/>
              </a:spcBef>
              <a:spcAft>
                <a:spcPts val="0"/>
              </a:spcAft>
              <a:buClr>
                <a:schemeClr val="lt1"/>
              </a:buClr>
              <a:buSzPts val="1400"/>
              <a:buChar char="●"/>
              <a:defRPr>
                <a:solidFill>
                  <a:schemeClr val="lt1"/>
                </a:solidFill>
              </a:defRPr>
            </a:lvl4pPr>
            <a:lvl5pPr marL="2286000" lvl="4" indent="-317500" rtl="0">
              <a:spcBef>
                <a:spcPts val="0"/>
              </a:spcBef>
              <a:spcAft>
                <a:spcPts val="0"/>
              </a:spcAft>
              <a:buClr>
                <a:schemeClr val="lt1"/>
              </a:buClr>
              <a:buSzPts val="1400"/>
              <a:buChar char="○"/>
              <a:defRPr>
                <a:solidFill>
                  <a:schemeClr val="lt1"/>
                </a:solidFill>
              </a:defRPr>
            </a:lvl5pPr>
            <a:lvl6pPr marL="2743200" lvl="5" indent="-317500" rtl="0">
              <a:spcBef>
                <a:spcPts val="0"/>
              </a:spcBef>
              <a:spcAft>
                <a:spcPts val="0"/>
              </a:spcAft>
              <a:buClr>
                <a:schemeClr val="lt1"/>
              </a:buClr>
              <a:buSzPts val="1400"/>
              <a:buChar char="■"/>
              <a:defRPr>
                <a:solidFill>
                  <a:schemeClr val="lt1"/>
                </a:solidFill>
              </a:defRPr>
            </a:lvl6pPr>
            <a:lvl7pPr marL="3200400" lvl="6" indent="-317500" rtl="0">
              <a:spcBef>
                <a:spcPts val="0"/>
              </a:spcBef>
              <a:spcAft>
                <a:spcPts val="0"/>
              </a:spcAft>
              <a:buClr>
                <a:schemeClr val="lt1"/>
              </a:buClr>
              <a:buSzPts val="1400"/>
              <a:buChar char="●"/>
              <a:defRPr>
                <a:solidFill>
                  <a:schemeClr val="lt1"/>
                </a:solidFill>
              </a:defRPr>
            </a:lvl7pPr>
            <a:lvl8pPr marL="3657600" lvl="7" indent="-317500" rtl="0">
              <a:spcBef>
                <a:spcPts val="0"/>
              </a:spcBef>
              <a:spcAft>
                <a:spcPts val="0"/>
              </a:spcAft>
              <a:buClr>
                <a:schemeClr val="lt1"/>
              </a:buClr>
              <a:buSzPts val="1400"/>
              <a:buChar char="○"/>
              <a:defRPr>
                <a:solidFill>
                  <a:schemeClr val="lt1"/>
                </a:solidFill>
              </a:defRPr>
            </a:lvl8pPr>
            <a:lvl9pPr marL="4114800" lvl="8" indent="-317500" rtl="0">
              <a:spcBef>
                <a:spcPts val="0"/>
              </a:spcBef>
              <a:spcAft>
                <a:spcPts val="0"/>
              </a:spcAft>
              <a:buClr>
                <a:schemeClr val="lt1"/>
              </a:buClr>
              <a:buSzPts val="1400"/>
              <a:buChar char="■"/>
              <a:defRPr>
                <a:solidFill>
                  <a:schemeClr val="lt1"/>
                </a:solidFill>
              </a:defRPr>
            </a:lvl9pPr>
          </a:lstStyle>
          <a:p>
            <a:endParaRPr/>
          </a:p>
        </p:txBody>
      </p:sp>
      <p:sp>
        <p:nvSpPr>
          <p:cNvPr id="65" name="Google Shape;65;p9"/>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6"/>
        <p:cNvGrpSpPr/>
        <p:nvPr/>
      </p:nvGrpSpPr>
      <p:grpSpPr>
        <a:xfrm>
          <a:off x="0" y="0"/>
          <a:ext cx="0" cy="0"/>
          <a:chOff x="0" y="0"/>
          <a:chExt cx="0" cy="0"/>
        </a:xfrm>
      </p:grpSpPr>
      <p:sp>
        <p:nvSpPr>
          <p:cNvPr id="67" name="Google Shape;67;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None/>
              <a:defRPr/>
            </a:lvl1pPr>
          </a:lstStyle>
          <a:p>
            <a:endParaRPr/>
          </a:p>
        </p:txBody>
      </p:sp>
      <p:sp>
        <p:nvSpPr>
          <p:cNvPr id="68" name="Google Shape;68;p10"/>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eometric">
    <p:bg>
      <p:bgPr>
        <a:solidFill>
          <a:srgbClr val="FFFFF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311700" y="1229875"/>
            <a:ext cx="8520600" cy="33390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lt1"/>
                </a:solidFill>
                <a:latin typeface="Roboto"/>
                <a:ea typeface="Roboto"/>
                <a:cs typeface="Roboto"/>
                <a:sym typeface="Roboto"/>
              </a:defRPr>
            </a:lvl1pPr>
            <a:lvl2pPr lvl="1" algn="r" rtl="0">
              <a:buNone/>
              <a:defRPr sz="1000">
                <a:solidFill>
                  <a:schemeClr val="lt1"/>
                </a:solidFill>
                <a:latin typeface="Roboto"/>
                <a:ea typeface="Roboto"/>
                <a:cs typeface="Roboto"/>
                <a:sym typeface="Roboto"/>
              </a:defRPr>
            </a:lvl2pPr>
            <a:lvl3pPr lvl="2" algn="r" rtl="0">
              <a:buNone/>
              <a:defRPr sz="1000">
                <a:solidFill>
                  <a:schemeClr val="lt1"/>
                </a:solidFill>
                <a:latin typeface="Roboto"/>
                <a:ea typeface="Roboto"/>
                <a:cs typeface="Roboto"/>
                <a:sym typeface="Roboto"/>
              </a:defRPr>
            </a:lvl3pPr>
            <a:lvl4pPr lvl="3" algn="r" rtl="0">
              <a:buNone/>
              <a:defRPr sz="1000">
                <a:solidFill>
                  <a:schemeClr val="lt1"/>
                </a:solidFill>
                <a:latin typeface="Roboto"/>
                <a:ea typeface="Roboto"/>
                <a:cs typeface="Roboto"/>
                <a:sym typeface="Roboto"/>
              </a:defRPr>
            </a:lvl4pPr>
            <a:lvl5pPr lvl="4" algn="r" rtl="0">
              <a:buNone/>
              <a:defRPr sz="1000">
                <a:solidFill>
                  <a:schemeClr val="lt1"/>
                </a:solidFill>
                <a:latin typeface="Roboto"/>
                <a:ea typeface="Roboto"/>
                <a:cs typeface="Roboto"/>
                <a:sym typeface="Roboto"/>
              </a:defRPr>
            </a:lvl5pPr>
            <a:lvl6pPr lvl="5" algn="r" rtl="0">
              <a:buNone/>
              <a:defRPr sz="1000">
                <a:solidFill>
                  <a:schemeClr val="lt1"/>
                </a:solidFill>
                <a:latin typeface="Roboto"/>
                <a:ea typeface="Roboto"/>
                <a:cs typeface="Roboto"/>
                <a:sym typeface="Roboto"/>
              </a:defRPr>
            </a:lvl6pPr>
            <a:lvl7pPr lvl="6" algn="r" rtl="0">
              <a:buNone/>
              <a:defRPr sz="1000">
                <a:solidFill>
                  <a:schemeClr val="lt1"/>
                </a:solidFill>
                <a:latin typeface="Roboto"/>
                <a:ea typeface="Roboto"/>
                <a:cs typeface="Roboto"/>
                <a:sym typeface="Roboto"/>
              </a:defRPr>
            </a:lvl7pPr>
            <a:lvl8pPr lvl="7" algn="r" rtl="0">
              <a:buNone/>
              <a:defRPr sz="1000">
                <a:solidFill>
                  <a:schemeClr val="lt1"/>
                </a:solidFill>
                <a:latin typeface="Roboto"/>
                <a:ea typeface="Roboto"/>
                <a:cs typeface="Roboto"/>
                <a:sym typeface="Roboto"/>
              </a:defRPr>
            </a:lvl8pPr>
            <a:lvl9pPr lvl="8" algn="r" rtl="0">
              <a:buNone/>
              <a:defRPr sz="1000">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github.com/DataCurationNetwork/data-primers/blob/master/Human%20Participants%20Data%20Essentials%20Data%20Curation%20Primer/human-participants-data-essentials-data-curation-primer.md"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hyperlink" Target="https://github.com/DataCurationNetwork/data-primers/blob/c6ec438e76fea49eaaf2806bc79ec2c8c12de7f3/Oral%20History%20Interviews%20Data%20Curation%20Primer/oral-history-interviews-data-curation-primer.md" TargetMode="External"/><Relationship Id="rId4" Type="http://schemas.openxmlformats.org/officeDocument/2006/relationships/hyperlink" Target="https://github.com/mikalaraethelib/data-primers/blob/master/Audiovisual%20Data%20Curation%20Primer/AV-data-curation-primer.md"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mailto:mjerrild@umich.edu" TargetMode="External"/><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hyperlink" Target="mailto:lphegley@upenn.edu" TargetMode="External"/><Relationship Id="rId4" Type="http://schemas.openxmlformats.org/officeDocument/2006/relationships/hyperlink" Target="mailto:madina.grace@duke.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3.jp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4"/>
        <p:cNvGrpSpPr/>
        <p:nvPr/>
      </p:nvGrpSpPr>
      <p:grpSpPr>
        <a:xfrm>
          <a:off x="0" y="0"/>
          <a:ext cx="0" cy="0"/>
          <a:chOff x="0" y="0"/>
          <a:chExt cx="0" cy="0"/>
        </a:xfrm>
      </p:grpSpPr>
      <p:sp>
        <p:nvSpPr>
          <p:cNvPr id="85" name="Google Shape;85;p13"/>
          <p:cNvSpPr txBox="1">
            <a:spLocks noGrp="1"/>
          </p:cNvSpPr>
          <p:nvPr>
            <p:ph type="ctrTitle"/>
          </p:nvPr>
        </p:nvSpPr>
        <p:spPr>
          <a:xfrm>
            <a:off x="598100" y="1163550"/>
            <a:ext cx="8222100" cy="14505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SzPts val="990"/>
              <a:buNone/>
            </a:pPr>
            <a:r>
              <a:rPr lang="en-US" sz="3680" dirty="0"/>
              <a:t>Audiovisual Data Curation</a:t>
            </a:r>
            <a:endParaRPr sz="3680" dirty="0"/>
          </a:p>
        </p:txBody>
      </p:sp>
      <p:sp>
        <p:nvSpPr>
          <p:cNvPr id="86" name="Google Shape;86;p13"/>
          <p:cNvSpPr txBox="1">
            <a:spLocks noGrp="1"/>
          </p:cNvSpPr>
          <p:nvPr>
            <p:ph type="subTitle" idx="1"/>
          </p:nvPr>
        </p:nvSpPr>
        <p:spPr>
          <a:xfrm>
            <a:off x="642450" y="2698207"/>
            <a:ext cx="8222100" cy="673500"/>
          </a:xfrm>
          <a:prstGeom prst="rect">
            <a:avLst/>
          </a:prstGeom>
        </p:spPr>
        <p:txBody>
          <a:bodyPr spcFirstLastPara="1" wrap="square" lIns="91425" tIns="91425" rIns="91425" bIns="91425" anchor="t" anchorCtr="0">
            <a:noAutofit/>
          </a:bodyPr>
          <a:lstStyle/>
          <a:p>
            <a:pPr marL="0" lvl="0" indent="0" algn="l" rtl="0">
              <a:lnSpc>
                <a:spcPct val="80000"/>
              </a:lnSpc>
              <a:spcBef>
                <a:spcPts val="0"/>
              </a:spcBef>
              <a:spcAft>
                <a:spcPts val="0"/>
              </a:spcAft>
              <a:buSzPts val="523"/>
              <a:buNone/>
            </a:pPr>
            <a:r>
              <a:rPr lang="en-US" sz="1897" dirty="0"/>
              <a:t>Primer by</a:t>
            </a:r>
            <a:r>
              <a:rPr lang="en" sz="1897" dirty="0"/>
              <a:t> Madina Grace, Lauren Phegley, Meg Valade</a:t>
            </a:r>
            <a:endParaRPr sz="1897"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700" dirty="0">
                <a:solidFill>
                  <a:srgbClr val="2A3990"/>
                </a:solidFill>
              </a:rPr>
              <a:t>Special considerations</a:t>
            </a:r>
            <a:endParaRPr dirty="0"/>
          </a:p>
        </p:txBody>
      </p:sp>
      <p:sp>
        <p:nvSpPr>
          <p:cNvPr id="175" name="Google Shape;175;p26"/>
          <p:cNvSpPr txBox="1">
            <a:spLocks noGrp="1"/>
          </p:cNvSpPr>
          <p:nvPr>
            <p:ph type="body" idx="1"/>
          </p:nvPr>
        </p:nvSpPr>
        <p:spPr>
          <a:xfrm>
            <a:off x="311700" y="1229875"/>
            <a:ext cx="4669374" cy="33390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sz="2400" dirty="0"/>
              <a:t>Communication with a depositor</a:t>
            </a:r>
            <a:endParaRPr sz="2400" dirty="0"/>
          </a:p>
          <a:p>
            <a:pPr marL="457200" lvl="0" indent="-342900" algn="l" rtl="0">
              <a:spcBef>
                <a:spcPts val="0"/>
              </a:spcBef>
              <a:spcAft>
                <a:spcPts val="0"/>
              </a:spcAft>
              <a:buSzPts val="1800"/>
              <a:buChar char="●"/>
            </a:pPr>
            <a:r>
              <a:rPr lang="en-US" sz="2400" dirty="0"/>
              <a:t>Staffing requirements </a:t>
            </a:r>
            <a:endParaRPr lang="en" sz="2400" dirty="0"/>
          </a:p>
          <a:p>
            <a:pPr marL="457200" lvl="0" indent="-342900" algn="l" rtl="0">
              <a:spcBef>
                <a:spcPts val="0"/>
              </a:spcBef>
              <a:spcAft>
                <a:spcPts val="0"/>
              </a:spcAft>
              <a:buSzPts val="1800"/>
              <a:buChar char="●"/>
            </a:pPr>
            <a:r>
              <a:rPr lang="en" sz="2400" dirty="0"/>
              <a:t>Preservation actions</a:t>
            </a:r>
            <a:endParaRPr sz="2400" dirty="0"/>
          </a:p>
        </p:txBody>
      </p:sp>
      <p:pic>
        <p:nvPicPr>
          <p:cNvPr id="176" name="Google Shape;176;p26"/>
          <p:cNvPicPr preferRelativeResize="0"/>
          <p:nvPr/>
        </p:nvPicPr>
        <p:blipFill>
          <a:blip r:embed="rId3">
            <a:alphaModFix/>
          </a:blip>
          <a:stretch>
            <a:fillRect/>
          </a:stretch>
        </p:blipFill>
        <p:spPr>
          <a:xfrm>
            <a:off x="4774300" y="410000"/>
            <a:ext cx="3667275" cy="36672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7"/>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References:</a:t>
            </a:r>
            <a:endParaRPr/>
          </a:p>
        </p:txBody>
      </p:sp>
      <p:sp>
        <p:nvSpPr>
          <p:cNvPr id="182" name="Google Shape;182;p27"/>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457200" lvl="0" indent="-311150" algn="l" rtl="0">
              <a:spcBef>
                <a:spcPts val="0"/>
              </a:spcBef>
              <a:spcAft>
                <a:spcPts val="0"/>
              </a:spcAft>
              <a:buSzPts val="1300"/>
              <a:buFont typeface="Arial"/>
              <a:buChar char="●"/>
            </a:pPr>
            <a:r>
              <a:rPr lang="en" sz="1300">
                <a:solidFill>
                  <a:srgbClr val="000000"/>
                </a:solidFill>
                <a:latin typeface="Arial"/>
                <a:ea typeface="Arial"/>
                <a:cs typeface="Arial"/>
                <a:sym typeface="Arial"/>
              </a:rPr>
              <a:t>Darragh, J., Hofelich Mohr, A., Hunt, S., Woodbrook, R., Fearon, D., Moore, J., &amp; Hadley, H. (2020, October 6). </a:t>
            </a:r>
            <a:r>
              <a:rPr lang="en" sz="1300" i="1">
                <a:solidFill>
                  <a:srgbClr val="000000"/>
                </a:solidFill>
                <a:latin typeface="Arial"/>
                <a:ea typeface="Arial"/>
                <a:cs typeface="Arial"/>
                <a:sym typeface="Arial"/>
              </a:rPr>
              <a:t>Human Participants Data Essentials Data Curation Primer</a:t>
            </a:r>
            <a:r>
              <a:rPr lang="en" sz="1300">
                <a:solidFill>
                  <a:srgbClr val="000000"/>
                </a:solidFill>
                <a:latin typeface="Arial"/>
                <a:ea typeface="Arial"/>
                <a:cs typeface="Arial"/>
                <a:sym typeface="Arial"/>
              </a:rPr>
              <a:t>. GitHub. </a:t>
            </a:r>
            <a:r>
              <a:rPr lang="en" sz="1300" u="sng">
                <a:solidFill>
                  <a:schemeClr val="hlink"/>
                </a:solidFill>
                <a:latin typeface="Arial"/>
                <a:ea typeface="Arial"/>
                <a:cs typeface="Arial"/>
                <a:sym typeface="Arial"/>
                <a:hlinkClick r:id="rId3"/>
              </a:rPr>
              <a:t>https://github.com/DataCurationNetwork/data-primers/blob/master/Human%20Participants%20Data%20Essentials%20Data%20Curation%20Primer/human-participants-data-essentials-data-curation-primer.md</a:t>
            </a:r>
            <a:endParaRPr sz="1300">
              <a:solidFill>
                <a:srgbClr val="000000"/>
              </a:solidFill>
              <a:latin typeface="Arial"/>
              <a:ea typeface="Arial"/>
              <a:cs typeface="Arial"/>
              <a:sym typeface="Arial"/>
            </a:endParaRPr>
          </a:p>
          <a:p>
            <a:pPr marL="457200" lvl="0" indent="-311150" algn="l" rtl="0">
              <a:spcBef>
                <a:spcPts val="0"/>
              </a:spcBef>
              <a:spcAft>
                <a:spcPts val="0"/>
              </a:spcAft>
              <a:buClr>
                <a:srgbClr val="000000"/>
              </a:buClr>
              <a:buSzPts val="1300"/>
              <a:buFont typeface="Arial"/>
              <a:buChar char="●"/>
            </a:pPr>
            <a:r>
              <a:rPr lang="en" sz="1300">
                <a:solidFill>
                  <a:srgbClr val="000000"/>
                </a:solidFill>
                <a:latin typeface="Arial"/>
                <a:ea typeface="Arial"/>
                <a:cs typeface="Arial"/>
                <a:sym typeface="Arial"/>
              </a:rPr>
              <a:t>Grace, Madina; Jerrild, Meg; Phegley, Lauren. (2023). </a:t>
            </a:r>
            <a:r>
              <a:rPr lang="en" sz="1300" i="1">
                <a:solidFill>
                  <a:srgbClr val="000000"/>
                </a:solidFill>
                <a:latin typeface="Arial"/>
                <a:ea typeface="Arial"/>
                <a:cs typeface="Arial"/>
                <a:sym typeface="Arial"/>
              </a:rPr>
              <a:t>Audiovisual Data Curation Primer</a:t>
            </a:r>
            <a:r>
              <a:rPr lang="en" sz="1300">
                <a:solidFill>
                  <a:srgbClr val="000000"/>
                </a:solidFill>
                <a:latin typeface="Arial"/>
                <a:ea typeface="Arial"/>
                <a:cs typeface="Arial"/>
                <a:sym typeface="Arial"/>
              </a:rPr>
              <a:t>. Data Curation Network. GitHub. </a:t>
            </a:r>
            <a:r>
              <a:rPr lang="en" sz="1300" u="sng">
                <a:solidFill>
                  <a:schemeClr val="hlink"/>
                </a:solidFill>
                <a:latin typeface="Arial"/>
                <a:ea typeface="Arial"/>
                <a:cs typeface="Arial"/>
                <a:sym typeface="Arial"/>
                <a:hlinkClick r:id="rId4"/>
              </a:rPr>
              <a:t>https://github.com/mikalaraethelib/data-primers/blob/master/Audiovisual%20Data%20Curation%20Primer/AV-data-curation-primer.md</a:t>
            </a:r>
            <a:r>
              <a:rPr lang="en" sz="1300">
                <a:solidFill>
                  <a:srgbClr val="000000"/>
                </a:solidFill>
                <a:latin typeface="Arial"/>
                <a:ea typeface="Arial"/>
                <a:cs typeface="Arial"/>
                <a:sym typeface="Arial"/>
              </a:rPr>
              <a:t> </a:t>
            </a:r>
            <a:endParaRPr sz="1300">
              <a:solidFill>
                <a:srgbClr val="000000"/>
              </a:solidFill>
              <a:latin typeface="Arial"/>
              <a:ea typeface="Arial"/>
              <a:cs typeface="Arial"/>
              <a:sym typeface="Arial"/>
            </a:endParaRPr>
          </a:p>
          <a:p>
            <a:pPr marL="457200" lvl="0" indent="-311150" algn="l" rtl="0">
              <a:spcBef>
                <a:spcPts val="0"/>
              </a:spcBef>
              <a:spcAft>
                <a:spcPts val="0"/>
              </a:spcAft>
              <a:buSzPts val="1300"/>
              <a:buFont typeface="Arial"/>
              <a:buChar char="●"/>
            </a:pPr>
            <a:r>
              <a:rPr lang="en" sz="1300">
                <a:solidFill>
                  <a:srgbClr val="000000"/>
                </a:solidFill>
                <a:latin typeface="Arial"/>
                <a:ea typeface="Arial"/>
                <a:cs typeface="Arial"/>
                <a:sym typeface="Arial"/>
              </a:rPr>
              <a:t>Pryse, J. A., Harp, M., Mannheimer, S., Marsolek, W., &amp; Cowles, W. (2022, December 2). </a:t>
            </a:r>
            <a:r>
              <a:rPr lang="en" sz="1300" i="1">
                <a:solidFill>
                  <a:srgbClr val="000000"/>
                </a:solidFill>
                <a:latin typeface="Arial"/>
                <a:ea typeface="Arial"/>
                <a:cs typeface="Arial"/>
                <a:sym typeface="Arial"/>
              </a:rPr>
              <a:t>Oral History Interview Data Curation Primer</a:t>
            </a:r>
            <a:r>
              <a:rPr lang="en" sz="1300">
                <a:solidFill>
                  <a:srgbClr val="000000"/>
                </a:solidFill>
                <a:latin typeface="Arial"/>
                <a:ea typeface="Arial"/>
                <a:cs typeface="Arial"/>
                <a:sym typeface="Arial"/>
              </a:rPr>
              <a:t>. GitHub.</a:t>
            </a:r>
            <a:r>
              <a:rPr lang="en" sz="1300">
                <a:solidFill>
                  <a:srgbClr val="000000"/>
                </a:solidFill>
                <a:uFill>
                  <a:noFill/>
                </a:uFill>
                <a:latin typeface="Arial"/>
                <a:ea typeface="Arial"/>
                <a:cs typeface="Arial"/>
                <a:sym typeface="Arial"/>
                <a:hlinkClick r:id="rId5">
                  <a:extLst>
                    <a:ext uri="{A12FA001-AC4F-418D-AE19-62706E023703}">
                      <ahyp:hlinkClr xmlns:ahyp="http://schemas.microsoft.com/office/drawing/2018/hyperlinkcolor" val="tx"/>
                    </a:ext>
                  </a:extLst>
                </a:hlinkClick>
              </a:rPr>
              <a:t> </a:t>
            </a:r>
            <a:r>
              <a:rPr lang="en" sz="1300" u="sng">
                <a:solidFill>
                  <a:schemeClr val="hlink"/>
                </a:solidFill>
                <a:latin typeface="Arial"/>
                <a:ea typeface="Arial"/>
                <a:cs typeface="Arial"/>
                <a:sym typeface="Arial"/>
                <a:hlinkClick r:id="rId5"/>
              </a:rPr>
              <a:t>https://github.com/DataCurationNetwork/data-primers/blob/c6ec438e76fea49eaaf2806bc79ec2c8c12de7f3/Oral%20History%20Interviews%20Data%20Curation%20Primer/oral-history-interviews-data-curation-primer.md</a:t>
            </a:r>
            <a:r>
              <a:rPr lang="en" sz="1300">
                <a:solidFill>
                  <a:srgbClr val="000000"/>
                </a:solidFill>
                <a:latin typeface="Arial"/>
                <a:ea typeface="Arial"/>
                <a:cs typeface="Arial"/>
                <a:sym typeface="Arial"/>
              </a:rPr>
              <a:t> (Original work published 2018)</a:t>
            </a:r>
            <a:endParaRPr sz="1300">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8"/>
          <p:cNvSpPr txBox="1">
            <a:spLocks noGrp="1"/>
          </p:cNvSpPr>
          <p:nvPr>
            <p:ph type="title"/>
          </p:nvPr>
        </p:nvSpPr>
        <p:spPr>
          <a:xfrm>
            <a:off x="385750" y="273100"/>
            <a:ext cx="8520600" cy="20307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7000">
                <a:solidFill>
                  <a:schemeClr val="dk2"/>
                </a:solidFill>
              </a:rPr>
              <a:t>Thank you!</a:t>
            </a:r>
            <a:endParaRPr sz="7000">
              <a:solidFill>
                <a:schemeClr val="dk2"/>
              </a:solidFill>
            </a:endParaRPr>
          </a:p>
        </p:txBody>
      </p:sp>
      <p:sp>
        <p:nvSpPr>
          <p:cNvPr id="188" name="Google Shape;188;p28"/>
          <p:cNvSpPr txBox="1">
            <a:spLocks noGrp="1"/>
          </p:cNvSpPr>
          <p:nvPr>
            <p:ph type="body" idx="1"/>
          </p:nvPr>
        </p:nvSpPr>
        <p:spPr>
          <a:xfrm>
            <a:off x="311700" y="2756575"/>
            <a:ext cx="8520600" cy="2094900"/>
          </a:xfrm>
          <a:prstGeom prst="rect">
            <a:avLst/>
          </a:prstGeom>
        </p:spPr>
        <p:txBody>
          <a:bodyPr spcFirstLastPara="1" wrap="square" lIns="91425" tIns="91425" rIns="91425" bIns="91425" anchor="t" anchorCtr="0">
            <a:noAutofit/>
          </a:bodyPr>
          <a:lstStyle/>
          <a:p>
            <a:pPr marL="0" lvl="0" indent="0" algn="ctr" rtl="0">
              <a:lnSpc>
                <a:spcPct val="105000"/>
              </a:lnSpc>
              <a:spcBef>
                <a:spcPts val="0"/>
              </a:spcBef>
              <a:spcAft>
                <a:spcPts val="0"/>
              </a:spcAft>
              <a:buSzPts val="605"/>
              <a:buNone/>
            </a:pPr>
            <a:r>
              <a:rPr lang="en" sz="1790">
                <a:solidFill>
                  <a:schemeClr val="dk2"/>
                </a:solidFill>
              </a:rPr>
              <a:t>Contact us:</a:t>
            </a:r>
            <a:endParaRPr sz="1790">
              <a:solidFill>
                <a:schemeClr val="dk2"/>
              </a:solidFill>
            </a:endParaRPr>
          </a:p>
          <a:p>
            <a:pPr marL="0" lvl="0" indent="0" algn="ctr" rtl="0">
              <a:lnSpc>
                <a:spcPct val="105000"/>
              </a:lnSpc>
              <a:spcBef>
                <a:spcPts val="1200"/>
              </a:spcBef>
              <a:spcAft>
                <a:spcPts val="0"/>
              </a:spcAft>
              <a:buSzPts val="605"/>
              <a:buNone/>
            </a:pPr>
            <a:r>
              <a:rPr lang="en" sz="1790">
                <a:solidFill>
                  <a:schemeClr val="dk2"/>
                </a:solidFill>
              </a:rPr>
              <a:t>Meg Valade - </a:t>
            </a:r>
            <a:r>
              <a:rPr lang="en" sz="1790" u="sng">
                <a:solidFill>
                  <a:schemeClr val="hlink"/>
                </a:solidFill>
                <a:hlinkClick r:id="rId3"/>
              </a:rPr>
              <a:t>mjerrild@umich.edu</a:t>
            </a:r>
            <a:endParaRPr sz="1790"/>
          </a:p>
          <a:p>
            <a:pPr marL="0" lvl="0" indent="0" algn="ctr" rtl="0">
              <a:lnSpc>
                <a:spcPct val="105000"/>
              </a:lnSpc>
              <a:spcBef>
                <a:spcPts val="1200"/>
              </a:spcBef>
              <a:spcAft>
                <a:spcPts val="0"/>
              </a:spcAft>
              <a:buSzPts val="605"/>
              <a:buNone/>
            </a:pPr>
            <a:r>
              <a:rPr lang="en" sz="1790">
                <a:solidFill>
                  <a:schemeClr val="dk2"/>
                </a:solidFill>
              </a:rPr>
              <a:t>Madina Grace - </a:t>
            </a:r>
            <a:r>
              <a:rPr lang="en" sz="1790" u="sng">
                <a:solidFill>
                  <a:schemeClr val="hlink"/>
                </a:solidFill>
                <a:hlinkClick r:id="rId4"/>
              </a:rPr>
              <a:t>madina.grace@duke.edu</a:t>
            </a:r>
            <a:endParaRPr sz="1790">
              <a:solidFill>
                <a:schemeClr val="dk2"/>
              </a:solidFill>
            </a:endParaRPr>
          </a:p>
          <a:p>
            <a:pPr marL="0" lvl="0" indent="0" algn="ctr" rtl="0">
              <a:lnSpc>
                <a:spcPct val="105000"/>
              </a:lnSpc>
              <a:spcBef>
                <a:spcPts val="1200"/>
              </a:spcBef>
              <a:spcAft>
                <a:spcPts val="0"/>
              </a:spcAft>
              <a:buSzPts val="605"/>
              <a:buNone/>
            </a:pPr>
            <a:r>
              <a:rPr lang="en" sz="1790">
                <a:solidFill>
                  <a:schemeClr val="dk2"/>
                </a:solidFill>
              </a:rPr>
              <a:t>Lauren Phegley - </a:t>
            </a:r>
            <a:r>
              <a:rPr lang="en" sz="1790" u="sng">
                <a:solidFill>
                  <a:schemeClr val="hlink"/>
                </a:solidFill>
                <a:hlinkClick r:id="rId5"/>
              </a:rPr>
              <a:t>lphegley@upenn.edu</a:t>
            </a:r>
            <a:r>
              <a:rPr lang="en" sz="1790">
                <a:solidFill>
                  <a:schemeClr val="dk2"/>
                </a:solidFill>
              </a:rPr>
              <a:t> </a:t>
            </a:r>
            <a:endParaRPr sz="1790"/>
          </a:p>
          <a:p>
            <a:pPr marL="0" lvl="0" indent="0" algn="ctr" rtl="0">
              <a:lnSpc>
                <a:spcPct val="105000"/>
              </a:lnSpc>
              <a:spcBef>
                <a:spcPts val="1200"/>
              </a:spcBef>
              <a:spcAft>
                <a:spcPts val="1200"/>
              </a:spcAft>
              <a:buSzPts val="605"/>
              <a:buNone/>
            </a:pPr>
            <a:endParaRPr sz="1390">
              <a:highlight>
                <a:schemeClr val="dk2"/>
              </a:highligh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Our Team</a:t>
            </a:r>
            <a:endParaRPr/>
          </a:p>
        </p:txBody>
      </p:sp>
      <p:sp>
        <p:nvSpPr>
          <p:cNvPr id="92" name="Google Shape;92;p14"/>
          <p:cNvSpPr txBox="1">
            <a:spLocks noGrp="1"/>
          </p:cNvSpPr>
          <p:nvPr>
            <p:ph type="body" idx="1"/>
          </p:nvPr>
        </p:nvSpPr>
        <p:spPr>
          <a:xfrm>
            <a:off x="472300" y="1229975"/>
            <a:ext cx="2509200" cy="3664242"/>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dirty="0"/>
              <a:t>Madina Grace</a:t>
            </a:r>
            <a:endParaRPr dirty="0"/>
          </a:p>
          <a:p>
            <a:pPr marL="0" lvl="0" indent="0" algn="ctr" rtl="0">
              <a:spcBef>
                <a:spcPts val="1200"/>
              </a:spcBef>
              <a:spcAft>
                <a:spcPts val="0"/>
              </a:spcAft>
              <a:buNone/>
            </a:pPr>
            <a:r>
              <a:rPr lang="en" dirty="0"/>
              <a:t>Repository Services Analyst</a:t>
            </a:r>
            <a:endParaRPr dirty="0"/>
          </a:p>
          <a:p>
            <a:pPr marL="0" lvl="0" indent="0" algn="ctr" rtl="0">
              <a:spcBef>
                <a:spcPts val="1200"/>
              </a:spcBef>
              <a:spcAft>
                <a:spcPts val="1200"/>
              </a:spcAft>
              <a:buNone/>
            </a:pPr>
            <a:r>
              <a:rPr lang="en" dirty="0"/>
              <a:t>Duke University</a:t>
            </a:r>
            <a:endParaRPr dirty="0"/>
          </a:p>
        </p:txBody>
      </p:sp>
      <p:sp>
        <p:nvSpPr>
          <p:cNvPr id="93" name="Google Shape;93;p14"/>
          <p:cNvSpPr txBox="1">
            <a:spLocks noGrp="1"/>
          </p:cNvSpPr>
          <p:nvPr>
            <p:ph type="body" idx="2"/>
          </p:nvPr>
        </p:nvSpPr>
        <p:spPr>
          <a:xfrm>
            <a:off x="6528650" y="1251474"/>
            <a:ext cx="2457900" cy="3482025"/>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t>Meg Valade</a:t>
            </a:r>
            <a:endParaRPr/>
          </a:p>
          <a:p>
            <a:pPr marL="0" lvl="0" indent="0" algn="ctr" rtl="0">
              <a:spcBef>
                <a:spcPts val="1200"/>
              </a:spcBef>
              <a:spcAft>
                <a:spcPts val="0"/>
              </a:spcAft>
              <a:buNone/>
            </a:pPr>
            <a:r>
              <a:rPr lang="en"/>
              <a:t>Data Project Assistant</a:t>
            </a:r>
            <a:endParaRPr/>
          </a:p>
          <a:p>
            <a:pPr marL="0" lvl="0" indent="0" algn="ctr" rtl="0">
              <a:spcBef>
                <a:spcPts val="1200"/>
              </a:spcBef>
              <a:spcAft>
                <a:spcPts val="1200"/>
              </a:spcAft>
              <a:buNone/>
            </a:pPr>
            <a:r>
              <a:rPr lang="en" sz="1100"/>
              <a:t>ICPSR at the University of Michigan</a:t>
            </a:r>
            <a:endParaRPr sz="1100"/>
          </a:p>
        </p:txBody>
      </p:sp>
      <p:sp>
        <p:nvSpPr>
          <p:cNvPr id="94" name="Google Shape;94;p14"/>
          <p:cNvSpPr txBox="1">
            <a:spLocks noGrp="1"/>
          </p:cNvSpPr>
          <p:nvPr>
            <p:ph type="body" idx="2"/>
          </p:nvPr>
        </p:nvSpPr>
        <p:spPr>
          <a:xfrm>
            <a:off x="3526125" y="1251475"/>
            <a:ext cx="2457900" cy="3642742"/>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dirty="0"/>
              <a:t>Lauren Phegley</a:t>
            </a:r>
            <a:endParaRPr dirty="0"/>
          </a:p>
          <a:p>
            <a:pPr marL="0" lvl="0" indent="0" algn="ctr" rtl="0">
              <a:spcBef>
                <a:spcPts val="1200"/>
              </a:spcBef>
              <a:spcAft>
                <a:spcPts val="0"/>
              </a:spcAft>
              <a:buNone/>
            </a:pPr>
            <a:r>
              <a:rPr lang="en" dirty="0"/>
              <a:t>Research Data Engineer</a:t>
            </a:r>
            <a:endParaRPr dirty="0"/>
          </a:p>
          <a:p>
            <a:pPr marL="0" lvl="0" indent="0" algn="ctr" rtl="0">
              <a:spcBef>
                <a:spcPts val="1200"/>
              </a:spcBef>
              <a:spcAft>
                <a:spcPts val="1200"/>
              </a:spcAft>
              <a:buNone/>
            </a:pPr>
            <a:r>
              <a:rPr lang="en" dirty="0"/>
              <a:t>University of Pennsylvania</a:t>
            </a:r>
            <a:endParaRPr dirty="0"/>
          </a:p>
        </p:txBody>
      </p:sp>
      <p:pic>
        <p:nvPicPr>
          <p:cNvPr id="95" name="Google Shape;95;p14"/>
          <p:cNvPicPr preferRelativeResize="0"/>
          <p:nvPr/>
        </p:nvPicPr>
        <p:blipFill>
          <a:blip r:embed="rId3">
            <a:alphaModFix/>
          </a:blip>
          <a:stretch>
            <a:fillRect/>
          </a:stretch>
        </p:blipFill>
        <p:spPr>
          <a:xfrm>
            <a:off x="3745027" y="1208463"/>
            <a:ext cx="1898884" cy="2057251"/>
          </a:xfrm>
          <a:prstGeom prst="rect">
            <a:avLst/>
          </a:prstGeom>
          <a:noFill/>
          <a:ln>
            <a:noFill/>
          </a:ln>
        </p:spPr>
      </p:pic>
      <p:pic>
        <p:nvPicPr>
          <p:cNvPr id="96" name="Google Shape;96;p14"/>
          <p:cNvPicPr preferRelativeResize="0"/>
          <p:nvPr/>
        </p:nvPicPr>
        <p:blipFill>
          <a:blip r:embed="rId4">
            <a:alphaModFix/>
          </a:blip>
          <a:stretch>
            <a:fillRect/>
          </a:stretch>
        </p:blipFill>
        <p:spPr>
          <a:xfrm>
            <a:off x="909399" y="1143950"/>
            <a:ext cx="1603585" cy="2138113"/>
          </a:xfrm>
          <a:prstGeom prst="rect">
            <a:avLst/>
          </a:prstGeom>
          <a:noFill/>
          <a:ln>
            <a:noFill/>
          </a:ln>
        </p:spPr>
      </p:pic>
      <p:pic>
        <p:nvPicPr>
          <p:cNvPr id="97" name="Google Shape;97;p14"/>
          <p:cNvPicPr preferRelativeResize="0"/>
          <p:nvPr/>
        </p:nvPicPr>
        <p:blipFill rotWithShape="1">
          <a:blip r:embed="rId5">
            <a:alphaModFix/>
          </a:blip>
          <a:srcRect l="2353" b="22522"/>
          <a:stretch/>
        </p:blipFill>
        <p:spPr>
          <a:xfrm>
            <a:off x="6723225" y="1195418"/>
            <a:ext cx="2020101" cy="213710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7"/>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Audiovisual </a:t>
            </a:r>
            <a:r>
              <a:rPr lang="en-US" dirty="0"/>
              <a:t>Primer</a:t>
            </a:r>
            <a:endParaRPr dirty="0"/>
          </a:p>
        </p:txBody>
      </p:sp>
      <p:sp>
        <p:nvSpPr>
          <p:cNvPr id="117" name="Google Shape;117;p17"/>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SzPts val="1800"/>
              <a:buChar char="●"/>
            </a:pPr>
            <a:r>
              <a:rPr lang="en-US" sz="2000" dirty="0"/>
              <a:t>Audiovisual data includes a video payload that includes components of audio, captions, time code, etc. </a:t>
            </a:r>
          </a:p>
          <a:p>
            <a:pPr marL="457200" lvl="0" indent="-342900" algn="l" rtl="0">
              <a:lnSpc>
                <a:spcPct val="150000"/>
              </a:lnSpc>
              <a:spcBef>
                <a:spcPts val="0"/>
              </a:spcBef>
              <a:spcAft>
                <a:spcPts val="0"/>
              </a:spcAft>
              <a:buSzPts val="1800"/>
              <a:buChar char="●"/>
            </a:pPr>
            <a:r>
              <a:rPr lang="en-US" sz="2000" dirty="0"/>
              <a:t>Primer focuses on areas we found as the largest challenges for AV data</a:t>
            </a:r>
          </a:p>
          <a:p>
            <a:pPr marL="457200" lvl="0" indent="-342900" algn="l" rtl="0">
              <a:lnSpc>
                <a:spcPct val="150000"/>
              </a:lnSpc>
              <a:spcBef>
                <a:spcPts val="0"/>
              </a:spcBef>
              <a:spcAft>
                <a:spcPts val="0"/>
              </a:spcAft>
              <a:buSzPts val="1800"/>
              <a:buChar char="●"/>
            </a:pPr>
            <a:r>
              <a:rPr lang="en-US" sz="2000" dirty="0"/>
              <a:t>Scope: </a:t>
            </a:r>
            <a:r>
              <a:rPr lang="en" sz="2000" dirty="0"/>
              <a:t>previously digitized or born digital materials</a:t>
            </a:r>
          </a:p>
          <a:p>
            <a:pPr marL="457200" lvl="0" indent="-342900" algn="l" rtl="0">
              <a:spcBef>
                <a:spcPts val="0"/>
              </a:spcBef>
              <a:spcAft>
                <a:spcPts val="0"/>
              </a:spcAft>
              <a:buSzPts val="1800"/>
              <a:buChar char="●"/>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0"/>
          <p:cNvSpPr txBox="1">
            <a:spLocks noGrp="1"/>
          </p:cNvSpPr>
          <p:nvPr>
            <p:ph type="title" idx="4294967295"/>
          </p:nvPr>
        </p:nvSpPr>
        <p:spPr>
          <a:xfrm>
            <a:off x="123175" y="221475"/>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CURATE(D) Steps</a:t>
            </a:r>
            <a:endParaRPr/>
          </a:p>
        </p:txBody>
      </p:sp>
      <p:graphicFrame>
        <p:nvGraphicFramePr>
          <p:cNvPr id="135" name="Google Shape;135;p20"/>
          <p:cNvGraphicFramePr/>
          <p:nvPr/>
        </p:nvGraphicFramePr>
        <p:xfrm>
          <a:off x="49125" y="929050"/>
          <a:ext cx="9049650" cy="4064747"/>
        </p:xfrm>
        <a:graphic>
          <a:graphicData uri="http://schemas.openxmlformats.org/drawingml/2006/table">
            <a:tbl>
              <a:tblPr>
                <a:noFill/>
                <a:tableStyleId>{524E9AB2-555B-451D-B2F0-B4D3ACAABE38}</a:tableStyleId>
              </a:tblPr>
              <a:tblGrid>
                <a:gridCol w="3140775">
                  <a:extLst>
                    <a:ext uri="{9D8B030D-6E8A-4147-A177-3AD203B41FA5}">
                      <a16:colId xmlns:a16="http://schemas.microsoft.com/office/drawing/2014/main" val="20000"/>
                    </a:ext>
                  </a:extLst>
                </a:gridCol>
                <a:gridCol w="5908875">
                  <a:extLst>
                    <a:ext uri="{9D8B030D-6E8A-4147-A177-3AD203B41FA5}">
                      <a16:colId xmlns:a16="http://schemas.microsoft.com/office/drawing/2014/main" val="20001"/>
                    </a:ext>
                  </a:extLst>
                </a:gridCol>
              </a:tblGrid>
              <a:tr h="393550">
                <a:tc>
                  <a:txBody>
                    <a:bodyPr/>
                    <a:lstStyle/>
                    <a:p>
                      <a:pPr marL="0" lvl="0" indent="0" algn="l" rtl="0">
                        <a:spcBef>
                          <a:spcPts val="0"/>
                        </a:spcBef>
                        <a:spcAft>
                          <a:spcPts val="0"/>
                        </a:spcAft>
                        <a:buNone/>
                      </a:pPr>
                      <a:r>
                        <a:rPr lang="en" b="1"/>
                        <a:t>Step</a:t>
                      </a:r>
                      <a:endParaRPr b="1"/>
                    </a:p>
                  </a:txBody>
                  <a:tcPr marL="91425" marR="91425" marT="91425" marB="91425">
                    <a:solidFill>
                      <a:srgbClr val="D9D9D9"/>
                    </a:solidFill>
                  </a:tcPr>
                </a:tc>
                <a:tc>
                  <a:txBody>
                    <a:bodyPr/>
                    <a:lstStyle/>
                    <a:p>
                      <a:pPr marL="0" lvl="0" indent="0" algn="l" rtl="0">
                        <a:spcBef>
                          <a:spcPts val="0"/>
                        </a:spcBef>
                        <a:spcAft>
                          <a:spcPts val="0"/>
                        </a:spcAft>
                        <a:buNone/>
                      </a:pPr>
                      <a:r>
                        <a:rPr lang="en" b="1"/>
                        <a:t>Tasks for Audiovisual Data Curation</a:t>
                      </a:r>
                      <a:endParaRPr b="1"/>
                    </a:p>
                  </a:txBody>
                  <a:tcPr marL="91425" marR="91425" marT="91425" marB="91425">
                    <a:solidFill>
                      <a:srgbClr val="D9D9D9"/>
                    </a:solidFill>
                  </a:tcPr>
                </a:tc>
                <a:extLst>
                  <a:ext uri="{0D108BD9-81ED-4DB2-BD59-A6C34878D82A}">
                    <a16:rowId xmlns:a16="http://schemas.microsoft.com/office/drawing/2014/main" val="10000"/>
                  </a:ext>
                </a:extLst>
              </a:tr>
              <a:tr h="474525">
                <a:tc>
                  <a:txBody>
                    <a:bodyPr/>
                    <a:lstStyle/>
                    <a:p>
                      <a:pPr marL="0" lvl="0" indent="0" algn="l" rtl="0">
                        <a:spcBef>
                          <a:spcPts val="0"/>
                        </a:spcBef>
                        <a:spcAft>
                          <a:spcPts val="0"/>
                        </a:spcAft>
                        <a:buNone/>
                      </a:pPr>
                      <a:r>
                        <a:rPr lang="en" b="1"/>
                        <a:t>C</a:t>
                      </a:r>
                      <a:r>
                        <a:rPr lang="en" sz="1300"/>
                        <a:t>heck files and read documentation</a:t>
                      </a:r>
                      <a:endParaRPr sz="1300"/>
                    </a:p>
                  </a:txBody>
                  <a:tcPr marL="91425" marR="91425" marT="91425" marB="91425"/>
                </a:tc>
                <a:tc>
                  <a:txBody>
                    <a:bodyPr/>
                    <a:lstStyle/>
                    <a:p>
                      <a:pPr marL="457200" lvl="0" indent="-285750" algn="l" rtl="0">
                        <a:lnSpc>
                          <a:spcPct val="115000"/>
                        </a:lnSpc>
                        <a:spcBef>
                          <a:spcPts val="0"/>
                        </a:spcBef>
                        <a:spcAft>
                          <a:spcPts val="0"/>
                        </a:spcAft>
                        <a:buClr>
                          <a:srgbClr val="1F2328"/>
                        </a:buClr>
                        <a:buSzPts val="900"/>
                        <a:buChar char="●"/>
                      </a:pPr>
                      <a:r>
                        <a:rPr lang="en" sz="900">
                          <a:solidFill>
                            <a:srgbClr val="1F2328"/>
                          </a:solidFill>
                          <a:highlight>
                            <a:srgbClr val="FFFFFF"/>
                          </a:highlight>
                        </a:rPr>
                        <a:t>Review if your repository is able to handle the type/volume/required preservation level of the data</a:t>
                      </a:r>
                      <a:endParaRPr sz="900">
                        <a:solidFill>
                          <a:srgbClr val="1F2328"/>
                        </a:solidFill>
                        <a:highlight>
                          <a:srgbClr val="FFFFFF"/>
                        </a:highlight>
                      </a:endParaRPr>
                    </a:p>
                    <a:p>
                      <a:pPr marL="457200" lvl="0" indent="-285750" algn="l" rtl="0">
                        <a:lnSpc>
                          <a:spcPct val="115000"/>
                        </a:lnSpc>
                        <a:spcBef>
                          <a:spcPts val="0"/>
                        </a:spcBef>
                        <a:spcAft>
                          <a:spcPts val="0"/>
                        </a:spcAft>
                        <a:buClr>
                          <a:srgbClr val="1F2328"/>
                        </a:buClr>
                        <a:buSzPts val="900"/>
                        <a:buChar char="●"/>
                      </a:pPr>
                      <a:r>
                        <a:rPr lang="en" sz="900">
                          <a:solidFill>
                            <a:srgbClr val="1F2328"/>
                          </a:solidFill>
                          <a:highlight>
                            <a:srgbClr val="FFFFFF"/>
                          </a:highlight>
                        </a:rPr>
                        <a:t>Check to see if files open</a:t>
                      </a:r>
                      <a:endParaRPr sz="900"/>
                    </a:p>
                  </a:txBody>
                  <a:tcPr marL="91425" marR="91425" marT="91425" marB="91425"/>
                </a:tc>
                <a:extLst>
                  <a:ext uri="{0D108BD9-81ED-4DB2-BD59-A6C34878D82A}">
                    <a16:rowId xmlns:a16="http://schemas.microsoft.com/office/drawing/2014/main" val="10001"/>
                  </a:ext>
                </a:extLst>
              </a:tr>
              <a:tr h="684725">
                <a:tc>
                  <a:txBody>
                    <a:bodyPr/>
                    <a:lstStyle/>
                    <a:p>
                      <a:pPr marL="0" lvl="0" indent="0" algn="l" rtl="0">
                        <a:spcBef>
                          <a:spcPts val="0"/>
                        </a:spcBef>
                        <a:spcAft>
                          <a:spcPts val="0"/>
                        </a:spcAft>
                        <a:buNone/>
                      </a:pPr>
                      <a:r>
                        <a:rPr lang="en" b="1"/>
                        <a:t>U</a:t>
                      </a:r>
                      <a:r>
                        <a:rPr lang="en" sz="1200"/>
                        <a:t>nderstand the data</a:t>
                      </a:r>
                      <a:endParaRPr sz="1200"/>
                    </a:p>
                  </a:txBody>
                  <a:tcPr marL="91425" marR="91425" marT="91425" marB="91425"/>
                </a:tc>
                <a:tc>
                  <a:txBody>
                    <a:bodyPr/>
                    <a:lstStyle/>
                    <a:p>
                      <a:pPr marL="457200" lvl="0" indent="-285750" algn="l" rtl="0">
                        <a:lnSpc>
                          <a:spcPct val="115000"/>
                        </a:lnSpc>
                        <a:spcBef>
                          <a:spcPts val="0"/>
                        </a:spcBef>
                        <a:spcAft>
                          <a:spcPts val="0"/>
                        </a:spcAft>
                        <a:buClr>
                          <a:srgbClr val="1F2328"/>
                        </a:buClr>
                        <a:buSzPts val="900"/>
                        <a:buChar char="●"/>
                      </a:pPr>
                      <a:r>
                        <a:rPr lang="en" sz="900">
                          <a:solidFill>
                            <a:srgbClr val="1F2328"/>
                          </a:solidFill>
                          <a:highlight>
                            <a:srgbClr val="FFFFFF"/>
                          </a:highlight>
                        </a:rPr>
                        <a:t>Check to see if audiovisual materials have obvious technical issues</a:t>
                      </a:r>
                      <a:endParaRPr sz="900">
                        <a:solidFill>
                          <a:srgbClr val="1F2328"/>
                        </a:solidFill>
                        <a:highlight>
                          <a:srgbClr val="FFFFFF"/>
                        </a:highlight>
                      </a:endParaRPr>
                    </a:p>
                    <a:p>
                      <a:pPr marL="457200" lvl="0" indent="-285750" algn="l" rtl="0">
                        <a:lnSpc>
                          <a:spcPct val="115000"/>
                        </a:lnSpc>
                        <a:spcBef>
                          <a:spcPts val="0"/>
                        </a:spcBef>
                        <a:spcAft>
                          <a:spcPts val="0"/>
                        </a:spcAft>
                        <a:buClr>
                          <a:srgbClr val="1F2328"/>
                        </a:buClr>
                        <a:buSzPts val="900"/>
                        <a:buChar char="●"/>
                      </a:pPr>
                      <a:r>
                        <a:rPr lang="en" sz="900">
                          <a:solidFill>
                            <a:srgbClr val="1F2328"/>
                          </a:solidFill>
                          <a:highlight>
                            <a:srgbClr val="FFFFFF"/>
                          </a:highlight>
                        </a:rPr>
                        <a:t>Review the video payload information to check formats, codecs, etc.</a:t>
                      </a:r>
                      <a:endParaRPr sz="900">
                        <a:solidFill>
                          <a:srgbClr val="1F2328"/>
                        </a:solidFill>
                        <a:highlight>
                          <a:srgbClr val="FFFFFF"/>
                        </a:highlight>
                      </a:endParaRPr>
                    </a:p>
                    <a:p>
                      <a:pPr marL="457200" lvl="0" indent="-285750" algn="l" rtl="0">
                        <a:lnSpc>
                          <a:spcPct val="115000"/>
                        </a:lnSpc>
                        <a:spcBef>
                          <a:spcPts val="0"/>
                        </a:spcBef>
                        <a:spcAft>
                          <a:spcPts val="0"/>
                        </a:spcAft>
                        <a:buClr>
                          <a:srgbClr val="1F2328"/>
                        </a:buClr>
                        <a:buSzPts val="900"/>
                        <a:buChar char="●"/>
                      </a:pPr>
                      <a:r>
                        <a:rPr lang="en" sz="900">
                          <a:solidFill>
                            <a:srgbClr val="1F2328"/>
                          </a:solidFill>
                          <a:highlight>
                            <a:srgbClr val="FFFFFF"/>
                          </a:highlight>
                        </a:rPr>
                        <a:t>Determine if there are ethical issues that need to be addressed</a:t>
                      </a:r>
                      <a:endParaRPr sz="900"/>
                    </a:p>
                  </a:txBody>
                  <a:tcPr marL="91425" marR="91425" marT="91425" marB="91425"/>
                </a:tc>
                <a:extLst>
                  <a:ext uri="{0D108BD9-81ED-4DB2-BD59-A6C34878D82A}">
                    <a16:rowId xmlns:a16="http://schemas.microsoft.com/office/drawing/2014/main" val="10002"/>
                  </a:ext>
                </a:extLst>
              </a:tr>
              <a:tr h="393550">
                <a:tc>
                  <a:txBody>
                    <a:bodyPr/>
                    <a:lstStyle/>
                    <a:p>
                      <a:pPr marL="0" lvl="0" indent="0" algn="l" rtl="0">
                        <a:spcBef>
                          <a:spcPts val="0"/>
                        </a:spcBef>
                        <a:spcAft>
                          <a:spcPts val="0"/>
                        </a:spcAft>
                        <a:buNone/>
                      </a:pPr>
                      <a:r>
                        <a:rPr lang="en" b="1"/>
                        <a:t>R</a:t>
                      </a:r>
                      <a:r>
                        <a:rPr lang="en" sz="1200"/>
                        <a:t>equest missing information or changes</a:t>
                      </a:r>
                      <a:endParaRPr sz="1200"/>
                    </a:p>
                  </a:txBody>
                  <a:tcPr marL="91425" marR="91425" marT="91425" marB="91425"/>
                </a:tc>
                <a:tc>
                  <a:txBody>
                    <a:bodyPr/>
                    <a:lstStyle/>
                    <a:p>
                      <a:pPr marL="457200" lvl="0" indent="-285750" algn="l" rtl="0">
                        <a:lnSpc>
                          <a:spcPct val="115000"/>
                        </a:lnSpc>
                        <a:spcBef>
                          <a:spcPts val="0"/>
                        </a:spcBef>
                        <a:spcAft>
                          <a:spcPts val="0"/>
                        </a:spcAft>
                        <a:buClr>
                          <a:srgbClr val="1F2328"/>
                        </a:buClr>
                        <a:buSzPts val="900"/>
                        <a:buChar char="●"/>
                      </a:pPr>
                      <a:r>
                        <a:rPr lang="en" sz="900">
                          <a:solidFill>
                            <a:srgbClr val="1F2328"/>
                          </a:solidFill>
                          <a:highlight>
                            <a:srgbClr val="FFFFFF"/>
                          </a:highlight>
                        </a:rPr>
                        <a:t>Are the changes that need completion within the abilities of the depositor?</a:t>
                      </a:r>
                      <a:endParaRPr sz="900"/>
                    </a:p>
                  </a:txBody>
                  <a:tcPr marL="91425" marR="91425" marT="91425" marB="91425"/>
                </a:tc>
                <a:extLst>
                  <a:ext uri="{0D108BD9-81ED-4DB2-BD59-A6C34878D82A}">
                    <a16:rowId xmlns:a16="http://schemas.microsoft.com/office/drawing/2014/main" val="10003"/>
                  </a:ext>
                </a:extLst>
              </a:tr>
              <a:tr h="474525">
                <a:tc>
                  <a:txBody>
                    <a:bodyPr/>
                    <a:lstStyle/>
                    <a:p>
                      <a:pPr marL="0" lvl="0" indent="0" algn="l" rtl="0">
                        <a:spcBef>
                          <a:spcPts val="0"/>
                        </a:spcBef>
                        <a:spcAft>
                          <a:spcPts val="0"/>
                        </a:spcAft>
                        <a:buNone/>
                      </a:pPr>
                      <a:r>
                        <a:rPr lang="en" b="1"/>
                        <a:t>A</a:t>
                      </a:r>
                      <a:r>
                        <a:rPr lang="en" sz="1200"/>
                        <a:t>ugment metadata for findability</a:t>
                      </a:r>
                      <a:endParaRPr sz="1200"/>
                    </a:p>
                  </a:txBody>
                  <a:tcPr marL="91425" marR="91425" marT="91425" marB="91425"/>
                </a:tc>
                <a:tc>
                  <a:txBody>
                    <a:bodyPr/>
                    <a:lstStyle/>
                    <a:p>
                      <a:pPr marL="457200" lvl="0" indent="-285750" algn="l" rtl="0">
                        <a:lnSpc>
                          <a:spcPct val="115000"/>
                        </a:lnSpc>
                        <a:spcBef>
                          <a:spcPts val="0"/>
                        </a:spcBef>
                        <a:spcAft>
                          <a:spcPts val="0"/>
                        </a:spcAft>
                        <a:buClr>
                          <a:srgbClr val="1F2328"/>
                        </a:buClr>
                        <a:buSzPts val="900"/>
                        <a:buChar char="●"/>
                      </a:pPr>
                      <a:r>
                        <a:rPr lang="en" sz="900">
                          <a:solidFill>
                            <a:srgbClr val="1F2328"/>
                          </a:solidFill>
                          <a:highlight>
                            <a:srgbClr val="FFFFFF"/>
                          </a:highlight>
                        </a:rPr>
                        <a:t>Appropriately describe content of the video, such as with keywords</a:t>
                      </a:r>
                      <a:endParaRPr sz="900">
                        <a:solidFill>
                          <a:srgbClr val="1F2328"/>
                        </a:solidFill>
                        <a:highlight>
                          <a:srgbClr val="FFFFFF"/>
                        </a:highlight>
                      </a:endParaRPr>
                    </a:p>
                    <a:p>
                      <a:pPr marL="457200" lvl="0" indent="-285750" algn="l" rtl="0">
                        <a:lnSpc>
                          <a:spcPct val="115000"/>
                        </a:lnSpc>
                        <a:spcBef>
                          <a:spcPts val="0"/>
                        </a:spcBef>
                        <a:spcAft>
                          <a:spcPts val="0"/>
                        </a:spcAft>
                        <a:buClr>
                          <a:srgbClr val="1F2328"/>
                        </a:buClr>
                        <a:buSzPts val="900"/>
                        <a:buChar char="●"/>
                      </a:pPr>
                      <a:r>
                        <a:rPr lang="en" sz="900">
                          <a:solidFill>
                            <a:srgbClr val="1F2328"/>
                          </a:solidFill>
                          <a:highlight>
                            <a:srgbClr val="FFFFFF"/>
                          </a:highlight>
                        </a:rPr>
                        <a:t>Link to existing publications, project information, and other datasets</a:t>
                      </a:r>
                      <a:endParaRPr sz="900"/>
                    </a:p>
                  </a:txBody>
                  <a:tcPr marL="91425" marR="91425" marT="91425" marB="91425"/>
                </a:tc>
                <a:extLst>
                  <a:ext uri="{0D108BD9-81ED-4DB2-BD59-A6C34878D82A}">
                    <a16:rowId xmlns:a16="http://schemas.microsoft.com/office/drawing/2014/main" val="10004"/>
                  </a:ext>
                </a:extLst>
              </a:tr>
              <a:tr h="631225">
                <a:tc>
                  <a:txBody>
                    <a:bodyPr/>
                    <a:lstStyle/>
                    <a:p>
                      <a:pPr marL="0" lvl="0" indent="0" algn="l" rtl="0">
                        <a:spcBef>
                          <a:spcPts val="0"/>
                        </a:spcBef>
                        <a:spcAft>
                          <a:spcPts val="0"/>
                        </a:spcAft>
                        <a:buNone/>
                      </a:pPr>
                      <a:r>
                        <a:rPr lang="en" b="1"/>
                        <a:t>T</a:t>
                      </a:r>
                      <a:r>
                        <a:rPr lang="en" sz="1200"/>
                        <a:t>ransform file formats for reuse</a:t>
                      </a:r>
                      <a:endParaRPr sz="1200"/>
                    </a:p>
                  </a:txBody>
                  <a:tcPr marL="91425" marR="91425" marT="91425" marB="91425"/>
                </a:tc>
                <a:tc>
                  <a:txBody>
                    <a:bodyPr/>
                    <a:lstStyle/>
                    <a:p>
                      <a:pPr marL="457200" lvl="0" indent="-285750" algn="l" rtl="0">
                        <a:lnSpc>
                          <a:spcPct val="115000"/>
                        </a:lnSpc>
                        <a:spcBef>
                          <a:spcPts val="0"/>
                        </a:spcBef>
                        <a:spcAft>
                          <a:spcPts val="0"/>
                        </a:spcAft>
                        <a:buClr>
                          <a:srgbClr val="1F2328"/>
                        </a:buClr>
                        <a:buSzPts val="900"/>
                        <a:buChar char="●"/>
                      </a:pPr>
                      <a:r>
                        <a:rPr lang="en" sz="900">
                          <a:solidFill>
                            <a:srgbClr val="1F2328"/>
                          </a:solidFill>
                          <a:highlight>
                            <a:srgbClr val="FFFFFF"/>
                          </a:highlight>
                        </a:rPr>
                        <a:t>Transform into a well-established open access file format. If you compress the file, use lossless compression.</a:t>
                      </a:r>
                      <a:endParaRPr sz="900">
                        <a:solidFill>
                          <a:srgbClr val="1F2328"/>
                        </a:solidFill>
                        <a:highlight>
                          <a:srgbClr val="FFFFFF"/>
                        </a:highlight>
                      </a:endParaRPr>
                    </a:p>
                    <a:p>
                      <a:pPr marL="457200" lvl="0" indent="-285750" algn="l" rtl="0">
                        <a:lnSpc>
                          <a:spcPct val="115000"/>
                        </a:lnSpc>
                        <a:spcBef>
                          <a:spcPts val="0"/>
                        </a:spcBef>
                        <a:spcAft>
                          <a:spcPts val="0"/>
                        </a:spcAft>
                        <a:buClr>
                          <a:srgbClr val="1F2328"/>
                        </a:buClr>
                        <a:buSzPts val="900"/>
                        <a:buChar char="●"/>
                      </a:pPr>
                      <a:r>
                        <a:rPr lang="en" sz="900">
                          <a:solidFill>
                            <a:srgbClr val="1F2328"/>
                          </a:solidFill>
                          <a:highlight>
                            <a:srgbClr val="FFFFFF"/>
                          </a:highlight>
                        </a:rPr>
                        <a:t>Retain original format file</a:t>
                      </a:r>
                      <a:endParaRPr sz="900"/>
                    </a:p>
                  </a:txBody>
                  <a:tcPr marL="91425" marR="91425" marT="91425" marB="91425">
                    <a:solidFill>
                      <a:schemeClr val="lt1"/>
                    </a:solidFill>
                  </a:tcPr>
                </a:tc>
                <a:extLst>
                  <a:ext uri="{0D108BD9-81ED-4DB2-BD59-A6C34878D82A}">
                    <a16:rowId xmlns:a16="http://schemas.microsoft.com/office/drawing/2014/main" val="10005"/>
                  </a:ext>
                </a:extLst>
              </a:tr>
              <a:tr h="393550">
                <a:tc>
                  <a:txBody>
                    <a:bodyPr/>
                    <a:lstStyle/>
                    <a:p>
                      <a:pPr marL="0" lvl="0" indent="0" algn="l" rtl="0">
                        <a:spcBef>
                          <a:spcPts val="0"/>
                        </a:spcBef>
                        <a:spcAft>
                          <a:spcPts val="0"/>
                        </a:spcAft>
                        <a:buNone/>
                      </a:pPr>
                      <a:r>
                        <a:rPr lang="en" b="1"/>
                        <a:t>E</a:t>
                      </a:r>
                      <a:r>
                        <a:rPr lang="en" sz="1200"/>
                        <a:t>valuate for FAIRness</a:t>
                      </a:r>
                      <a:endParaRPr sz="1200"/>
                    </a:p>
                  </a:txBody>
                  <a:tcPr marL="91425" marR="91425" marT="91425" marB="91425"/>
                </a:tc>
                <a:tc>
                  <a:txBody>
                    <a:bodyPr/>
                    <a:lstStyle/>
                    <a:p>
                      <a:pPr marL="457200" lvl="0" indent="-285750" algn="l" rtl="0">
                        <a:lnSpc>
                          <a:spcPct val="115000"/>
                        </a:lnSpc>
                        <a:spcBef>
                          <a:spcPts val="0"/>
                        </a:spcBef>
                        <a:spcAft>
                          <a:spcPts val="0"/>
                        </a:spcAft>
                        <a:buClr>
                          <a:srgbClr val="1F2328"/>
                        </a:buClr>
                        <a:buSzPts val="900"/>
                        <a:buChar char="●"/>
                      </a:pPr>
                      <a:r>
                        <a:rPr lang="en" sz="900">
                          <a:solidFill>
                            <a:srgbClr val="1F2328"/>
                          </a:solidFill>
                          <a:highlight>
                            <a:srgbClr val="FFFFFF"/>
                          </a:highlight>
                        </a:rPr>
                        <a:t>Review your actions thus far to see how you can improve the dataset’s FAIRness</a:t>
                      </a:r>
                      <a:endParaRPr sz="900"/>
                    </a:p>
                  </a:txBody>
                  <a:tcPr marL="91425" marR="91425" marT="91425" marB="91425">
                    <a:solidFill>
                      <a:schemeClr val="lt1"/>
                    </a:solidFill>
                  </a:tcPr>
                </a:tc>
                <a:extLst>
                  <a:ext uri="{0D108BD9-81ED-4DB2-BD59-A6C34878D82A}">
                    <a16:rowId xmlns:a16="http://schemas.microsoft.com/office/drawing/2014/main" val="10006"/>
                  </a:ext>
                </a:extLst>
              </a:tr>
              <a:tr h="575200">
                <a:tc>
                  <a:txBody>
                    <a:bodyPr/>
                    <a:lstStyle/>
                    <a:p>
                      <a:pPr marL="0" lvl="0" indent="0" algn="l" rtl="0">
                        <a:spcBef>
                          <a:spcPts val="0"/>
                        </a:spcBef>
                        <a:spcAft>
                          <a:spcPts val="0"/>
                        </a:spcAft>
                        <a:buNone/>
                      </a:pPr>
                      <a:r>
                        <a:rPr lang="en" b="1"/>
                        <a:t>D</a:t>
                      </a:r>
                      <a:r>
                        <a:rPr lang="en" sz="1200"/>
                        <a:t>ocument all curation activities throughout the process</a:t>
                      </a:r>
                      <a:endParaRPr sz="1200"/>
                    </a:p>
                  </a:txBody>
                  <a:tcPr marL="91425" marR="91425" marT="91425" marB="91425">
                    <a:solidFill>
                      <a:schemeClr val="lt1"/>
                    </a:solidFill>
                  </a:tcPr>
                </a:tc>
                <a:tc>
                  <a:txBody>
                    <a:bodyPr/>
                    <a:lstStyle/>
                    <a:p>
                      <a:pPr marL="457200" lvl="0" indent="-285750" algn="l" rtl="0">
                        <a:lnSpc>
                          <a:spcPct val="115000"/>
                        </a:lnSpc>
                        <a:spcBef>
                          <a:spcPts val="0"/>
                        </a:spcBef>
                        <a:spcAft>
                          <a:spcPts val="0"/>
                        </a:spcAft>
                        <a:buClr>
                          <a:srgbClr val="1F2328"/>
                        </a:buClr>
                        <a:buSzPts val="900"/>
                        <a:buChar char="●"/>
                      </a:pPr>
                      <a:r>
                        <a:rPr lang="en" sz="900">
                          <a:solidFill>
                            <a:srgbClr val="1F2328"/>
                          </a:solidFill>
                          <a:highlight>
                            <a:srgbClr val="FFFFFF"/>
                          </a:highlight>
                        </a:rPr>
                        <a:t>Record actions from metadata changes to depositor communications in your Curators Log</a:t>
                      </a:r>
                      <a:endParaRPr sz="900"/>
                    </a:p>
                  </a:txBody>
                  <a:tcPr marL="91425" marR="91425" marT="91425" marB="91425">
                    <a:solidFill>
                      <a:schemeClr val="lt1"/>
                    </a:solid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9EED78-885C-4E16-AC7A-B1CBC1B5EA6E}"/>
              </a:ext>
            </a:extLst>
          </p:cNvPr>
          <p:cNvSpPr>
            <a:spLocks noGrp="1"/>
          </p:cNvSpPr>
          <p:nvPr>
            <p:ph type="title"/>
          </p:nvPr>
        </p:nvSpPr>
        <p:spPr/>
        <p:txBody>
          <a:bodyPr/>
          <a:lstStyle/>
          <a:p>
            <a:pPr algn="ctr"/>
            <a:r>
              <a:rPr lang="en-US" dirty="0">
                <a:solidFill>
                  <a:schemeClr val="bg2"/>
                </a:solidFill>
              </a:rPr>
              <a:t>Highlights of Primer</a:t>
            </a:r>
          </a:p>
        </p:txBody>
      </p:sp>
    </p:spTree>
    <p:extLst>
      <p:ext uri="{BB962C8B-B14F-4D97-AF65-F5344CB8AC3E}">
        <p14:creationId xmlns:p14="http://schemas.microsoft.com/office/powerpoint/2010/main" val="224428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pic>
        <p:nvPicPr>
          <p:cNvPr id="140" name="Google Shape;140;p21"/>
          <p:cNvPicPr preferRelativeResize="0"/>
          <p:nvPr/>
        </p:nvPicPr>
        <p:blipFill rotWithShape="1">
          <a:blip r:embed="rId3">
            <a:alphaModFix/>
          </a:blip>
          <a:srcRect l="10508" t="14563" r="17714" b="11169"/>
          <a:stretch/>
        </p:blipFill>
        <p:spPr>
          <a:xfrm>
            <a:off x="4572000" y="989550"/>
            <a:ext cx="3691599" cy="3819849"/>
          </a:xfrm>
          <a:prstGeom prst="rect">
            <a:avLst/>
          </a:prstGeom>
          <a:noFill/>
          <a:ln>
            <a:noFill/>
          </a:ln>
        </p:spPr>
      </p:pic>
      <p:sp>
        <p:nvSpPr>
          <p:cNvPr id="141" name="Google Shape;141;p21"/>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Ethical Issues - Human Participants</a:t>
            </a:r>
            <a:endParaRPr/>
          </a:p>
        </p:txBody>
      </p:sp>
      <p:sp>
        <p:nvSpPr>
          <p:cNvPr id="142" name="Google Shape;142;p21"/>
          <p:cNvSpPr txBox="1">
            <a:spLocks noGrp="1"/>
          </p:cNvSpPr>
          <p:nvPr>
            <p:ph type="body" idx="1"/>
          </p:nvPr>
        </p:nvSpPr>
        <p:spPr>
          <a:xfrm>
            <a:off x="311700" y="1229975"/>
            <a:ext cx="3999900" cy="3339000"/>
          </a:xfrm>
          <a:prstGeom prst="rect">
            <a:avLst/>
          </a:prstGeom>
        </p:spPr>
        <p:txBody>
          <a:bodyPr spcFirstLastPara="1" wrap="square" lIns="91425" tIns="91425" rIns="91425" bIns="91425" anchor="t" anchorCtr="0">
            <a:normAutofit/>
          </a:bodyPr>
          <a:lstStyle/>
          <a:p>
            <a:pPr marL="457200" lvl="0" indent="-336550" algn="l" rtl="0">
              <a:spcBef>
                <a:spcPts val="0"/>
              </a:spcBef>
              <a:spcAft>
                <a:spcPts val="0"/>
              </a:spcAft>
              <a:buSzPts val="1700"/>
              <a:buChar char="●"/>
            </a:pPr>
            <a:r>
              <a:rPr lang="en" sz="2400" dirty="0"/>
              <a:t>Human participants are common in video data, especially when dealing with the social sciences</a:t>
            </a:r>
            <a:endParaRPr sz="2400" dirty="0"/>
          </a:p>
          <a:p>
            <a:pPr marL="457200" lvl="0" indent="-336550" algn="l" rtl="0">
              <a:spcBef>
                <a:spcPts val="0"/>
              </a:spcBef>
              <a:spcAft>
                <a:spcPts val="0"/>
              </a:spcAft>
              <a:buSzPts val="1700"/>
              <a:buChar char="●"/>
            </a:pPr>
            <a:r>
              <a:rPr lang="en" sz="2400" dirty="0"/>
              <a:t>Level of reuse availability: restricted, public-use, combination</a:t>
            </a:r>
            <a:endParaRPr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2"/>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Ethical Issues -  What to consider</a:t>
            </a:r>
            <a:endParaRPr/>
          </a:p>
        </p:txBody>
      </p:sp>
      <p:sp>
        <p:nvSpPr>
          <p:cNvPr id="148" name="Google Shape;148;p22"/>
          <p:cNvSpPr txBox="1">
            <a:spLocks noGrp="1"/>
          </p:cNvSpPr>
          <p:nvPr>
            <p:ph type="body" idx="2"/>
          </p:nvPr>
        </p:nvSpPr>
        <p:spPr>
          <a:xfrm>
            <a:off x="3121850" y="1229975"/>
            <a:ext cx="5710500" cy="3339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000" dirty="0"/>
              <a:t>Questions to ask yourself</a:t>
            </a:r>
            <a:endParaRPr sz="2000" dirty="0"/>
          </a:p>
          <a:p>
            <a:pPr marL="457200" lvl="0" indent="-317500" algn="l" rtl="0">
              <a:spcBef>
                <a:spcPts val="0"/>
              </a:spcBef>
              <a:spcAft>
                <a:spcPts val="600"/>
              </a:spcAft>
              <a:buSzPts val="1400"/>
              <a:buChar char="●"/>
            </a:pPr>
            <a:r>
              <a:rPr lang="en" sz="1800" dirty="0"/>
              <a:t>How will the data be utilized? Will different types of DUAs be needed for different use types?</a:t>
            </a:r>
            <a:endParaRPr sz="1800" dirty="0"/>
          </a:p>
          <a:p>
            <a:pPr marL="457200" lvl="0" indent="-317500" algn="l" rtl="0">
              <a:spcBef>
                <a:spcPts val="0"/>
              </a:spcBef>
              <a:spcAft>
                <a:spcPts val="600"/>
              </a:spcAft>
              <a:buSzPts val="1400"/>
              <a:buChar char="●"/>
            </a:pPr>
            <a:r>
              <a:rPr lang="en" sz="1800" dirty="0"/>
              <a:t>What kinds of data has the researcher been given permission to share and at what level (e.g., transcript-only, audio-only files, audio-video files; at a public or restricted level)?</a:t>
            </a:r>
            <a:endParaRPr sz="1800" dirty="0"/>
          </a:p>
        </p:txBody>
      </p:sp>
      <p:pic>
        <p:nvPicPr>
          <p:cNvPr id="149" name="Google Shape;149;p22"/>
          <p:cNvPicPr preferRelativeResize="0"/>
          <p:nvPr/>
        </p:nvPicPr>
        <p:blipFill rotWithShape="1">
          <a:blip r:embed="rId3">
            <a:alphaModFix/>
          </a:blip>
          <a:srcRect l="15813" t="8409" r="15164" b="50389"/>
          <a:stretch/>
        </p:blipFill>
        <p:spPr>
          <a:xfrm>
            <a:off x="390975" y="1642588"/>
            <a:ext cx="2404873" cy="1858324"/>
          </a:xfrm>
          <a:prstGeom prst="rect">
            <a:avLst/>
          </a:prstGeom>
          <a:noFill/>
          <a:ln w="28575" cap="flat" cmpd="sng">
            <a:solidFill>
              <a:schemeClr val="dk1"/>
            </a:solidFill>
            <a:prstDash val="solid"/>
            <a:round/>
            <a:headEnd type="none" w="sm" len="sm"/>
            <a:tailEnd type="none" w="sm" len="sm"/>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3"/>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700">
                <a:solidFill>
                  <a:srgbClr val="2A3990"/>
                </a:solidFill>
              </a:rPr>
              <a:t>Technical concerns </a:t>
            </a:r>
            <a:endParaRPr/>
          </a:p>
        </p:txBody>
      </p:sp>
      <p:sp>
        <p:nvSpPr>
          <p:cNvPr id="155" name="Google Shape;155;p23"/>
          <p:cNvSpPr txBox="1">
            <a:spLocks noGrp="1"/>
          </p:cNvSpPr>
          <p:nvPr>
            <p:ph type="body" idx="1"/>
          </p:nvPr>
        </p:nvSpPr>
        <p:spPr>
          <a:xfrm>
            <a:off x="252150" y="949300"/>
            <a:ext cx="8580300" cy="3619500"/>
          </a:xfrm>
          <a:prstGeom prst="rect">
            <a:avLst/>
          </a:prstGeom>
        </p:spPr>
        <p:txBody>
          <a:bodyPr spcFirstLastPara="1" wrap="square" lIns="91425" tIns="91425" rIns="91425" bIns="91425" anchor="t" anchorCtr="0">
            <a:normAutofit/>
          </a:bodyPr>
          <a:lstStyle/>
          <a:p>
            <a:pPr marL="457200" lvl="0" indent="-330200" algn="l" rtl="0">
              <a:lnSpc>
                <a:spcPct val="115000"/>
              </a:lnSpc>
              <a:spcBef>
                <a:spcPts val="0"/>
              </a:spcBef>
              <a:spcAft>
                <a:spcPts val="0"/>
              </a:spcAft>
              <a:buSzPts val="1600"/>
              <a:buChar char="●"/>
            </a:pPr>
            <a:r>
              <a:rPr lang="en-US" sz="2400" dirty="0"/>
              <a:t>Staff expertise</a:t>
            </a:r>
          </a:p>
          <a:p>
            <a:pPr marL="457200" lvl="0" indent="-330200" algn="l" rtl="0">
              <a:lnSpc>
                <a:spcPct val="115000"/>
              </a:lnSpc>
              <a:spcBef>
                <a:spcPts val="0"/>
              </a:spcBef>
              <a:spcAft>
                <a:spcPts val="0"/>
              </a:spcAft>
              <a:buSzPts val="1600"/>
              <a:buChar char="●"/>
            </a:pPr>
            <a:r>
              <a:rPr lang="en-US" sz="2400" dirty="0"/>
              <a:t>Software</a:t>
            </a:r>
          </a:p>
          <a:p>
            <a:pPr marL="457200" lvl="0" indent="-330200" algn="l" rtl="0">
              <a:lnSpc>
                <a:spcPct val="115000"/>
              </a:lnSpc>
              <a:spcBef>
                <a:spcPts val="0"/>
              </a:spcBef>
              <a:spcAft>
                <a:spcPts val="0"/>
              </a:spcAft>
              <a:buSzPts val="1600"/>
              <a:buChar char="●"/>
            </a:pPr>
            <a:r>
              <a:rPr lang="en-US" sz="2400" dirty="0"/>
              <a:t>Storage space</a:t>
            </a:r>
          </a:p>
          <a:p>
            <a:pPr marL="12700" lvl="0" indent="0" algn="l" rtl="0">
              <a:lnSpc>
                <a:spcPct val="115000"/>
              </a:lnSpc>
              <a:spcBef>
                <a:spcPts val="0"/>
              </a:spcBef>
              <a:spcAft>
                <a:spcPts val="0"/>
              </a:spcAft>
              <a:buNone/>
            </a:pPr>
            <a:endParaRPr sz="2800" dirty="0"/>
          </a:p>
          <a:p>
            <a:pPr marL="12700" lvl="0" indent="0" algn="l" rtl="0">
              <a:lnSpc>
                <a:spcPct val="115000"/>
              </a:lnSpc>
              <a:spcBef>
                <a:spcPts val="0"/>
              </a:spcBef>
              <a:spcAft>
                <a:spcPts val="0"/>
              </a:spcAft>
              <a:buNone/>
            </a:pPr>
            <a:r>
              <a:rPr lang="en" sz="2800" dirty="0"/>
              <a:t>Questions to ask:</a:t>
            </a:r>
            <a:endParaRPr sz="2800" dirty="0"/>
          </a:p>
          <a:p>
            <a:pPr marL="457200" lvl="0" indent="-317500" algn="l" rtl="0">
              <a:lnSpc>
                <a:spcPct val="115000"/>
              </a:lnSpc>
              <a:spcBef>
                <a:spcPts val="0"/>
              </a:spcBef>
              <a:spcAft>
                <a:spcPts val="0"/>
              </a:spcAft>
              <a:buSzPts val="1400"/>
              <a:buChar char="●"/>
            </a:pPr>
            <a:r>
              <a:rPr lang="en" sz="2000" dirty="0"/>
              <a:t>Is there sufficient storage in your network?</a:t>
            </a:r>
            <a:endParaRPr sz="2000" dirty="0"/>
          </a:p>
          <a:p>
            <a:pPr marL="457200" lvl="0" indent="-317500" algn="l" rtl="0">
              <a:lnSpc>
                <a:spcPct val="115000"/>
              </a:lnSpc>
              <a:spcBef>
                <a:spcPts val="0"/>
              </a:spcBef>
              <a:spcAft>
                <a:spcPts val="0"/>
              </a:spcAft>
              <a:buSzPts val="1400"/>
              <a:buChar char="●"/>
            </a:pPr>
            <a:r>
              <a:rPr lang="en" sz="2000" dirty="0"/>
              <a:t>Is there a way to transfer files from a depositor?</a:t>
            </a:r>
            <a:endParaRPr sz="2000" dirty="0"/>
          </a:p>
          <a:p>
            <a:pPr marL="457200" lvl="0" indent="-317500" algn="l" rtl="0">
              <a:lnSpc>
                <a:spcPct val="115000"/>
              </a:lnSpc>
              <a:spcBef>
                <a:spcPts val="0"/>
              </a:spcBef>
              <a:spcAft>
                <a:spcPts val="0"/>
              </a:spcAft>
              <a:buSzPts val="1400"/>
              <a:buChar char="●"/>
            </a:pPr>
            <a:r>
              <a:rPr lang="en" sz="2000" dirty="0"/>
              <a:t>What level of curation is needed?</a:t>
            </a:r>
            <a:endParaRPr sz="2000" dirty="0"/>
          </a:p>
          <a:p>
            <a:pPr marL="0" lvl="0" indent="0" algn="l" rtl="0">
              <a:spcBef>
                <a:spcPts val="0"/>
              </a:spcBef>
              <a:spcAft>
                <a:spcPts val="1200"/>
              </a:spcAft>
              <a:buNone/>
            </a:pPr>
            <a:endParaRPr dirty="0"/>
          </a:p>
        </p:txBody>
      </p:sp>
      <p:pic>
        <p:nvPicPr>
          <p:cNvPr id="156" name="Google Shape;156;p23"/>
          <p:cNvPicPr preferRelativeResize="0"/>
          <p:nvPr/>
        </p:nvPicPr>
        <p:blipFill>
          <a:blip r:embed="rId3">
            <a:alphaModFix/>
          </a:blip>
          <a:stretch>
            <a:fillRect/>
          </a:stretch>
        </p:blipFill>
        <p:spPr>
          <a:xfrm>
            <a:off x="5120825" y="538075"/>
            <a:ext cx="2769949" cy="276994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2700">
                <a:solidFill>
                  <a:srgbClr val="2A3990"/>
                </a:solidFill>
              </a:rPr>
              <a:t>Documentation</a:t>
            </a:r>
            <a:endParaRPr/>
          </a:p>
        </p:txBody>
      </p:sp>
      <p:sp>
        <p:nvSpPr>
          <p:cNvPr id="162" name="Google Shape;162;p24"/>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fontScale="92500"/>
          </a:bodyPr>
          <a:lstStyle/>
          <a:p>
            <a:pPr marL="12700" lvl="0" indent="0" algn="l" rtl="0">
              <a:lnSpc>
                <a:spcPct val="115000"/>
              </a:lnSpc>
              <a:spcBef>
                <a:spcPts val="0"/>
              </a:spcBef>
              <a:spcAft>
                <a:spcPts val="0"/>
              </a:spcAft>
              <a:buNone/>
            </a:pPr>
            <a:r>
              <a:rPr lang="en"/>
              <a:t>Submitted by a depositor:</a:t>
            </a:r>
            <a:endParaRPr/>
          </a:p>
          <a:p>
            <a:pPr marL="457200" lvl="0" indent="-342900" algn="l" rtl="0">
              <a:lnSpc>
                <a:spcPct val="115000"/>
              </a:lnSpc>
              <a:spcBef>
                <a:spcPts val="0"/>
              </a:spcBef>
              <a:spcAft>
                <a:spcPts val="0"/>
              </a:spcAft>
              <a:buSzPts val="1800"/>
              <a:buChar char="●"/>
            </a:pPr>
            <a:r>
              <a:rPr lang="en"/>
              <a:t>README file</a:t>
            </a:r>
            <a:endParaRPr/>
          </a:p>
          <a:p>
            <a:pPr marL="457200" lvl="0" indent="-342900" algn="l" rtl="0">
              <a:lnSpc>
                <a:spcPct val="115000"/>
              </a:lnSpc>
              <a:spcBef>
                <a:spcPts val="0"/>
              </a:spcBef>
              <a:spcAft>
                <a:spcPts val="0"/>
              </a:spcAft>
              <a:buSzPts val="1800"/>
              <a:buChar char="●"/>
            </a:pPr>
            <a:r>
              <a:rPr lang="en"/>
              <a:t>Human Subjects Documentation (blank informed consent, etc.)</a:t>
            </a:r>
            <a:endParaRPr/>
          </a:p>
          <a:p>
            <a:pPr marL="0" lvl="0" indent="0" algn="l" rtl="0">
              <a:lnSpc>
                <a:spcPct val="115000"/>
              </a:lnSpc>
              <a:spcBef>
                <a:spcPts val="0"/>
              </a:spcBef>
              <a:spcAft>
                <a:spcPts val="0"/>
              </a:spcAft>
              <a:buNone/>
            </a:pPr>
            <a:endParaRPr/>
          </a:p>
          <a:p>
            <a:pPr marL="0" lvl="0" indent="0" algn="l" rtl="0">
              <a:lnSpc>
                <a:spcPct val="115000"/>
              </a:lnSpc>
              <a:spcBef>
                <a:spcPts val="0"/>
              </a:spcBef>
              <a:spcAft>
                <a:spcPts val="0"/>
              </a:spcAft>
              <a:buNone/>
            </a:pPr>
            <a:r>
              <a:rPr lang="en"/>
              <a:t>Internal documentation:</a:t>
            </a:r>
            <a:endParaRPr/>
          </a:p>
          <a:p>
            <a:pPr marL="457200" lvl="0" indent="-342900" algn="l" rtl="0">
              <a:lnSpc>
                <a:spcPct val="115000"/>
              </a:lnSpc>
              <a:spcBef>
                <a:spcPts val="0"/>
              </a:spcBef>
              <a:spcAft>
                <a:spcPts val="0"/>
              </a:spcAft>
              <a:buSzPts val="1800"/>
              <a:buChar char="●"/>
            </a:pPr>
            <a:r>
              <a:rPr lang="en"/>
              <a:t>Data Use Agreements (DUA) for any human subject audiovisual data provided by a depositor.</a:t>
            </a:r>
            <a:endParaRPr/>
          </a:p>
          <a:p>
            <a:pPr marL="457200" lvl="0" indent="-342900" algn="l" rtl="0">
              <a:lnSpc>
                <a:spcPct val="115000"/>
              </a:lnSpc>
              <a:spcBef>
                <a:spcPts val="0"/>
              </a:spcBef>
              <a:spcAft>
                <a:spcPts val="0"/>
              </a:spcAft>
              <a:buSzPts val="1800"/>
              <a:buChar char="●"/>
            </a:pPr>
            <a:r>
              <a:rPr lang="en"/>
              <a:t>Curation log documenting any edits and additions</a:t>
            </a:r>
            <a:endParaRPr/>
          </a:p>
          <a:p>
            <a:pPr marL="457200" lvl="0" indent="-342900" algn="l" rtl="0">
              <a:lnSpc>
                <a:spcPct val="115000"/>
              </a:lnSpc>
              <a:spcBef>
                <a:spcPts val="0"/>
              </a:spcBef>
              <a:spcAft>
                <a:spcPts val="0"/>
              </a:spcAft>
              <a:buSzPts val="1800"/>
              <a:buChar char="●"/>
            </a:pPr>
            <a:r>
              <a:rPr lang="en"/>
              <a:t>User agreements for any legal access requirements</a:t>
            </a:r>
            <a:endParaRPr/>
          </a:p>
          <a:p>
            <a:pPr marL="457200" lvl="0" indent="-342900" algn="l" rtl="0">
              <a:lnSpc>
                <a:spcPct val="115000"/>
              </a:lnSpc>
              <a:spcBef>
                <a:spcPts val="0"/>
              </a:spcBef>
              <a:spcAft>
                <a:spcPts val="0"/>
              </a:spcAft>
              <a:buSzPts val="1800"/>
              <a:buChar char="●"/>
            </a:pPr>
            <a:r>
              <a:rPr lang="en"/>
              <a:t>Manifests</a:t>
            </a:r>
            <a:endParaRPr/>
          </a:p>
          <a:p>
            <a:pPr marL="457200" lvl="0" indent="-342900" algn="l" rtl="0">
              <a:lnSpc>
                <a:spcPct val="115000"/>
              </a:lnSpc>
              <a:spcBef>
                <a:spcPts val="0"/>
              </a:spcBef>
              <a:spcAft>
                <a:spcPts val="0"/>
              </a:spcAft>
              <a:buSzPts val="1800"/>
              <a:buChar char="●"/>
            </a:pPr>
            <a:r>
              <a:rPr lang="en"/>
              <a:t>Any preservation documents, e.g. checksum logs</a:t>
            </a:r>
            <a:endParaRPr/>
          </a:p>
          <a:p>
            <a:pPr marL="0" lvl="0" indent="0" algn="l" rtl="0">
              <a:spcBef>
                <a:spcPts val="0"/>
              </a:spcBef>
              <a:spcAft>
                <a:spcPts val="1200"/>
              </a:spcAft>
              <a:buNone/>
            </a:pPr>
            <a:endParaRPr/>
          </a:p>
        </p:txBody>
      </p:sp>
    </p:spTree>
  </p:cSld>
  <p:clrMapOvr>
    <a:masterClrMapping/>
  </p:clrMapOvr>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796</Words>
  <Application>Microsoft Office PowerPoint</Application>
  <PresentationFormat>On-screen Show (16:9)</PresentationFormat>
  <Paragraphs>80</Paragraphs>
  <Slides>12</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Roboto</vt:lpstr>
      <vt:lpstr>Geometric</vt:lpstr>
      <vt:lpstr>Audiovisual Data Curation</vt:lpstr>
      <vt:lpstr>Our Team</vt:lpstr>
      <vt:lpstr>Audiovisual Primer</vt:lpstr>
      <vt:lpstr>CURATE(D) Steps</vt:lpstr>
      <vt:lpstr>Highlights of Primer</vt:lpstr>
      <vt:lpstr>Ethical Issues - Human Participants</vt:lpstr>
      <vt:lpstr>Ethical Issues -  What to consider</vt:lpstr>
      <vt:lpstr>Technical concerns </vt:lpstr>
      <vt:lpstr>Documentation</vt:lpstr>
      <vt:lpstr>Special considerations</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Audiovisual Data Curation</dc:title>
  <dc:creator>Lauren Phegley</dc:creator>
  <cp:lastModifiedBy>Lauren Phegley</cp:lastModifiedBy>
  <cp:revision>6</cp:revision>
  <dcterms:modified xsi:type="dcterms:W3CDTF">2023-12-11T16:46:14Z</dcterms:modified>
</cp:coreProperties>
</file>