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74" r:id="rId6"/>
    <p:sldId id="260" r:id="rId7"/>
    <p:sldId id="261" r:id="rId8"/>
    <p:sldId id="262" r:id="rId9"/>
    <p:sldId id="264" r:id="rId10"/>
    <p:sldId id="263" r:id="rId11"/>
    <p:sldId id="272" r:id="rId12"/>
    <p:sldId id="265" r:id="rId13"/>
    <p:sldId id="271" r:id="rId14"/>
    <p:sldId id="266" r:id="rId15"/>
    <p:sldId id="276" r:id="rId16"/>
    <p:sldId id="267" r:id="rId17"/>
    <p:sldId id="275" r:id="rId18"/>
    <p:sldId id="270" r:id="rId19"/>
    <p:sldId id="268" r:id="rId20"/>
    <p:sldId id="269" r:id="rId21"/>
    <p:sldId id="273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F0567-16F0-8E40-95D9-A5283432F716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A539C-E3BB-AD44-B754-F2E4BC0A7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78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8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06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6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21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95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87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31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195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87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954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1007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468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what if I want people to use and reuse it?  How will they get my consent? If it is super-awesome, how will I keep up with all the requests to use it?</a:t>
            </a:r>
          </a:p>
          <a:p>
            <a:r>
              <a:rPr lang="en-US" dirty="0" smtClean="0"/>
              <a:t>What if it is just what Another Person needs to use for their collection of expressions?  What do they do?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04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is where Creative Commons Licenses are helpful.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6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11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By – Attribution - SA – Share Alike - ND – No </a:t>
            </a:r>
            <a:r>
              <a:rPr lang="en-US" dirty="0" err="1" smtClean="0"/>
              <a:t>Deririv</a:t>
            </a:r>
            <a:r>
              <a:rPr lang="en-US" dirty="0" smtClean="0"/>
              <a:t> s- NC – </a:t>
            </a:r>
            <a:r>
              <a:rPr lang="en-US" dirty="0" err="1" smtClean="0"/>
              <a:t>NonCommercial</a:t>
            </a:r>
            <a:r>
              <a:rPr lang="en-US" dirty="0" smtClean="0"/>
              <a:t> - CC-0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08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56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12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39C-E3BB-AD44-B754-F2E4BC0A7A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594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728701E-CAF4-4159-9B3E-41C86DFFA30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Creative Commons: </a:t>
            </a:r>
            <a:br>
              <a:rPr lang="en-US" dirty="0" smtClean="0"/>
            </a:br>
            <a:r>
              <a:rPr lang="en-US" dirty="0" smtClean="0"/>
              <a:t>The License to </a:t>
            </a:r>
            <a:br>
              <a:rPr lang="en-US" dirty="0" smtClean="0"/>
            </a:br>
            <a:r>
              <a:rPr lang="en-US" dirty="0" smtClean="0"/>
              <a:t>Share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Sarah </a:t>
            </a:r>
            <a:r>
              <a:rPr lang="en-US" dirty="0" err="1" smtClean="0"/>
              <a:t>Wipperman</a:t>
            </a:r>
            <a:r>
              <a:rPr lang="en-US" dirty="0" smtClean="0"/>
              <a:t> </a:t>
            </a:r>
            <a:r>
              <a:rPr lang="en-US" smtClean="0"/>
              <a:t>and Katie </a:t>
            </a:r>
            <a:r>
              <a:rPr lang="en-US" dirty="0" smtClean="0"/>
              <a:t>Rawson</a:t>
            </a:r>
          </a:p>
          <a:p>
            <a:r>
              <a:rPr lang="en-US" dirty="0" smtClean="0"/>
              <a:t>October 20,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3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NC – Non-Commercial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what you will, but don’t sell it!</a:t>
            </a:r>
            <a:endParaRPr lang="en-US" dirty="0"/>
          </a:p>
        </p:txBody>
      </p:sp>
      <p:pic>
        <p:nvPicPr>
          <p:cNvPr id="4" name="Picture 3" descr="by-n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280" y="2757141"/>
            <a:ext cx="5755305" cy="201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31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Mix-and-Match</a:t>
            </a:r>
            <a:endParaRPr lang="en-US" dirty="0"/>
          </a:p>
        </p:txBody>
      </p:sp>
      <p:pic>
        <p:nvPicPr>
          <p:cNvPr id="6" name="Picture 5" descr="by-nc-s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726" y="2283151"/>
            <a:ext cx="4137771" cy="1447706"/>
          </a:xfrm>
          <a:prstGeom prst="rect">
            <a:avLst/>
          </a:prstGeom>
        </p:spPr>
      </p:pic>
      <p:pic>
        <p:nvPicPr>
          <p:cNvPr id="7" name="Picture 6" descr="by-nc-n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777" y="4011794"/>
            <a:ext cx="4199721" cy="146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70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0 – No rights reserved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459" y="1735138"/>
            <a:ext cx="7313613" cy="40560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https://</a:t>
            </a:r>
            <a:r>
              <a:rPr lang="en-US" dirty="0" err="1"/>
              <a:t>wiki.creativecommons.org</a:t>
            </a:r>
            <a:r>
              <a:rPr lang="en-US" dirty="0"/>
              <a:t>/CC0_FAQ</a:t>
            </a:r>
          </a:p>
        </p:txBody>
      </p:sp>
      <p:pic>
        <p:nvPicPr>
          <p:cNvPr id="5" name="Picture 4" descr="cc-zer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12" y="2359984"/>
            <a:ext cx="5118100" cy="1803400"/>
          </a:xfrm>
          <a:prstGeom prst="rect">
            <a:avLst/>
          </a:prstGeom>
        </p:spPr>
      </p:pic>
      <p:pic>
        <p:nvPicPr>
          <p:cNvPr id="6" name="Picture 5" descr="publicdoma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12" y="4566124"/>
            <a:ext cx="51181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93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9518"/>
            <a:ext cx="7313613" cy="868362"/>
          </a:xfrm>
        </p:spPr>
        <p:txBody>
          <a:bodyPr/>
          <a:lstStyle/>
          <a:p>
            <a:r>
              <a:rPr lang="en-US" dirty="0" smtClean="0"/>
              <a:t>Adding a CC License</a:t>
            </a:r>
            <a:endParaRPr lang="en-US" dirty="0"/>
          </a:p>
        </p:txBody>
      </p:sp>
      <p:pic>
        <p:nvPicPr>
          <p:cNvPr id="6" name="Picture 5" descr="Screen Shot 2014-10-20 at 9.49.54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015" y="937880"/>
            <a:ext cx="5859889" cy="51822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77124" y="6120147"/>
            <a:ext cx="67994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https://</a:t>
            </a:r>
            <a:r>
              <a:rPr lang="en-US" sz="3200" dirty="0" err="1"/>
              <a:t>creativecommons.org</a:t>
            </a:r>
            <a:r>
              <a:rPr lang="en-US" sz="3200" dirty="0"/>
              <a:t>/choose/#</a:t>
            </a:r>
          </a:p>
        </p:txBody>
      </p:sp>
    </p:spTree>
    <p:extLst>
      <p:ext uri="{BB962C8B-B14F-4D97-AF65-F5344CB8AC3E}">
        <p14:creationId xmlns:p14="http://schemas.microsoft.com/office/powerpoint/2010/main" val="722210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CC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Looking for the CC symbol</a:t>
            </a:r>
            <a:endParaRPr lang="en-US" dirty="0"/>
          </a:p>
        </p:txBody>
      </p:sp>
      <p:pic>
        <p:nvPicPr>
          <p:cNvPr id="4" name="Picture 3" descr="Screen Shot 2014-10-21 at 12.34.53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6" t="18653" r="1986"/>
          <a:stretch/>
        </p:blipFill>
        <p:spPr>
          <a:xfrm>
            <a:off x="187677" y="2656358"/>
            <a:ext cx="8764831" cy="357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08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236" y="362110"/>
            <a:ext cx="8696391" cy="868362"/>
          </a:xfrm>
        </p:spPr>
        <p:txBody>
          <a:bodyPr/>
          <a:lstStyle/>
          <a:p>
            <a:r>
              <a:rPr lang="en-US" sz="4000" dirty="0" err="1" smtClean="0"/>
              <a:t>LibGuide</a:t>
            </a:r>
            <a:r>
              <a:rPr lang="en-US" sz="4000" dirty="0" smtClean="0"/>
              <a:t>: Finding Open Access Images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3282" y="6021934"/>
            <a:ext cx="7764352" cy="1105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/>
              <a:t>g</a:t>
            </a:r>
            <a:r>
              <a:rPr lang="en-US" sz="3200" dirty="0" err="1" smtClean="0"/>
              <a:t>uides.library.upenn.edu</a:t>
            </a:r>
            <a:r>
              <a:rPr lang="en-US" sz="3200" dirty="0" smtClean="0"/>
              <a:t>/</a:t>
            </a:r>
            <a:r>
              <a:rPr lang="en-US" sz="3200" dirty="0" err="1" smtClean="0"/>
              <a:t>open_access_images</a:t>
            </a:r>
            <a:endParaRPr lang="en-US" sz="3200" dirty="0"/>
          </a:p>
        </p:txBody>
      </p:sp>
      <p:pic>
        <p:nvPicPr>
          <p:cNvPr id="4" name="Picture 3" descr="Screen Shot 2015-10-20 at 11.40.42 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73" y="1292688"/>
            <a:ext cx="7023620" cy="470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469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282" y="6059630"/>
            <a:ext cx="8304306" cy="12082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http://</a:t>
            </a:r>
            <a:r>
              <a:rPr lang="en-US" sz="3200" dirty="0" err="1" smtClean="0"/>
              <a:t>search.creativecommons.org</a:t>
            </a:r>
            <a:r>
              <a:rPr lang="en-US" sz="3200" dirty="0" smtClean="0"/>
              <a:t>/</a:t>
            </a:r>
            <a:endParaRPr lang="en-US" sz="3200" dirty="0"/>
          </a:p>
        </p:txBody>
      </p:sp>
      <p:pic>
        <p:nvPicPr>
          <p:cNvPr id="4" name="Picture 3" descr="Screen Shot 2014-10-21 at 12.18.52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94" y="1429344"/>
            <a:ext cx="8755529" cy="43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75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On CC Commons, you can search: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941" y="1735138"/>
            <a:ext cx="7948705" cy="4181568"/>
          </a:xfrm>
        </p:spPr>
        <p:txBody>
          <a:bodyPr numCol="3">
            <a:normAutofit fontScale="85000" lnSpcReduction="10000"/>
          </a:bodyPr>
          <a:lstStyle/>
          <a:p>
            <a:pPr marL="0" indent="0">
              <a:buNone/>
            </a:pPr>
            <a:r>
              <a:rPr lang="en-US" sz="3100" dirty="0" smtClean="0"/>
              <a:t>Media:</a:t>
            </a:r>
          </a:p>
          <a:p>
            <a:r>
              <a:rPr lang="en-US" sz="3100" dirty="0" err="1" smtClean="0"/>
              <a:t>Europeana</a:t>
            </a:r>
            <a:endParaRPr lang="en-US" sz="3100" dirty="0" smtClean="0"/>
          </a:p>
          <a:p>
            <a:r>
              <a:rPr lang="en-US" sz="3100" dirty="0" smtClean="0"/>
              <a:t>Wikimedia Commons</a:t>
            </a:r>
          </a:p>
          <a:p>
            <a:r>
              <a:rPr lang="en-US" sz="3100" dirty="0"/>
              <a:t>Google</a:t>
            </a:r>
          </a:p>
          <a:p>
            <a:pPr marL="0" indent="0">
              <a:buNone/>
            </a:pPr>
            <a:r>
              <a:rPr lang="en-US" sz="3100" dirty="0" smtClean="0"/>
              <a:t>Video</a:t>
            </a:r>
            <a:r>
              <a:rPr lang="en-US" sz="3100" dirty="0"/>
              <a:t>:</a:t>
            </a:r>
          </a:p>
          <a:p>
            <a:r>
              <a:rPr lang="en-US" sz="3100" dirty="0" smtClean="0"/>
              <a:t>YouTube</a:t>
            </a:r>
          </a:p>
          <a:p>
            <a:pPr marL="0" indent="0">
              <a:buNone/>
            </a:pPr>
            <a:r>
              <a:rPr lang="en-US" sz="3100" dirty="0" smtClean="0"/>
              <a:t>Images:</a:t>
            </a:r>
          </a:p>
          <a:p>
            <a:r>
              <a:rPr lang="en-US" sz="3100" dirty="0"/>
              <a:t>Google Images</a:t>
            </a:r>
          </a:p>
          <a:p>
            <a:r>
              <a:rPr lang="en-US" sz="3100" dirty="0" smtClean="0"/>
              <a:t>Flickr</a:t>
            </a:r>
          </a:p>
          <a:p>
            <a:r>
              <a:rPr lang="en-US" sz="3100" dirty="0" err="1" smtClean="0"/>
              <a:t>Fotopedia</a:t>
            </a:r>
            <a:endParaRPr lang="en-US" sz="3100" dirty="0" smtClean="0"/>
          </a:p>
          <a:p>
            <a:r>
              <a:rPr lang="en-US" sz="3100" dirty="0" smtClean="0"/>
              <a:t>Open Clip Art Library</a:t>
            </a:r>
          </a:p>
          <a:p>
            <a:r>
              <a:rPr lang="en-US" sz="3100" dirty="0" err="1" smtClean="0"/>
              <a:t>Pixabay</a:t>
            </a:r>
            <a:endParaRPr lang="en-US" sz="3100" dirty="0" smtClean="0"/>
          </a:p>
          <a:p>
            <a:pPr marL="0" indent="0">
              <a:buNone/>
            </a:pPr>
            <a:r>
              <a:rPr lang="en-US" sz="3100" dirty="0" smtClean="0"/>
              <a:t>Music:</a:t>
            </a:r>
          </a:p>
          <a:p>
            <a:r>
              <a:rPr lang="en-US" sz="3100" dirty="0" smtClean="0"/>
              <a:t>Spin Express</a:t>
            </a:r>
          </a:p>
          <a:p>
            <a:r>
              <a:rPr lang="en-US" sz="3100" dirty="0" err="1" smtClean="0"/>
              <a:t>SoundCloud</a:t>
            </a:r>
            <a:endParaRPr lang="en-US" sz="3100" dirty="0" smtClean="0"/>
          </a:p>
          <a:p>
            <a:r>
              <a:rPr lang="en-US" sz="3100" dirty="0" err="1" smtClean="0"/>
              <a:t>Jamendo</a:t>
            </a:r>
            <a:endParaRPr lang="en-US" sz="3100" dirty="0" smtClean="0"/>
          </a:p>
          <a:p>
            <a:r>
              <a:rPr lang="en-US" sz="3100" dirty="0" err="1" smtClean="0"/>
              <a:t>ccMixter</a:t>
            </a:r>
            <a:endParaRPr lang="en-US" sz="31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587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4418"/>
            <a:ext cx="7313613" cy="868362"/>
          </a:xfrm>
        </p:spPr>
        <p:txBody>
          <a:bodyPr/>
          <a:lstStyle/>
          <a:p>
            <a:r>
              <a:rPr lang="en-US" dirty="0" smtClean="0"/>
              <a:t>Wikimedia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882" y="5963491"/>
            <a:ext cx="8576236" cy="8945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http://</a:t>
            </a:r>
            <a:r>
              <a:rPr lang="en-US" sz="3200" dirty="0" err="1"/>
              <a:t>commons.wikimedia.org</a:t>
            </a:r>
            <a:r>
              <a:rPr lang="en-US" sz="3200" dirty="0" smtClean="0"/>
              <a:t>/</a:t>
            </a:r>
            <a:endParaRPr lang="en-US" sz="3200" dirty="0"/>
          </a:p>
        </p:txBody>
      </p:sp>
      <p:pic>
        <p:nvPicPr>
          <p:cNvPr id="4" name="Picture 3" descr="Screen Shot 2014-10-21 at 12.32.19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66" y="1248094"/>
            <a:ext cx="7455647" cy="464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62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9005"/>
            <a:ext cx="7313613" cy="868362"/>
          </a:xfrm>
        </p:spPr>
        <p:txBody>
          <a:bodyPr/>
          <a:lstStyle/>
          <a:p>
            <a:r>
              <a:rPr lang="en-US" dirty="0" err="1" smtClean="0"/>
              <a:t>Vimeo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4312" y="5997215"/>
            <a:ext cx="7313613" cy="969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http://</a:t>
            </a:r>
            <a:r>
              <a:rPr lang="en-US" sz="3200" dirty="0" err="1"/>
              <a:t>vimeo.com</a:t>
            </a:r>
            <a:r>
              <a:rPr lang="en-US" sz="3200" dirty="0"/>
              <a:t>/</a:t>
            </a:r>
            <a:r>
              <a:rPr lang="en-US" sz="3200" dirty="0" err="1"/>
              <a:t>creativecommons</a:t>
            </a:r>
            <a:endParaRPr lang="en-US" sz="3200" dirty="0"/>
          </a:p>
        </p:txBody>
      </p:sp>
      <p:pic>
        <p:nvPicPr>
          <p:cNvPr id="4" name="Picture 3" descr="Screen Shot 2014-10-21 at 12.28.42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34" y="1177367"/>
            <a:ext cx="7634963" cy="476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844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and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4748941"/>
          </a:xfrm>
        </p:spPr>
        <p:txBody>
          <a:bodyPr>
            <a:normAutofit/>
          </a:bodyPr>
          <a:lstStyle/>
          <a:p>
            <a:r>
              <a:rPr lang="en-US" dirty="0" smtClean="0"/>
              <a:t>I have an idea… (it has no legal protection)</a:t>
            </a:r>
          </a:p>
          <a:p>
            <a:r>
              <a:rPr lang="en-US" dirty="0" smtClean="0"/>
              <a:t>But then I write it down or draw a picture or turn it into a song…  (now my </a:t>
            </a:r>
            <a:r>
              <a:rPr lang="en-US" sz="3600" b="1" i="1" dirty="0" smtClean="0">
                <a:solidFill>
                  <a:srgbClr val="AF0C0C"/>
                </a:solidFill>
              </a:rPr>
              <a:t>expression</a:t>
            </a:r>
            <a:r>
              <a:rPr lang="en-US" dirty="0" smtClean="0"/>
              <a:t> has legal protection – just by expressing in a durable form!)</a:t>
            </a:r>
          </a:p>
          <a:p>
            <a:r>
              <a:rPr lang="en-US" dirty="0" smtClean="0"/>
              <a:t>My expression cannot be copied without my consent! (*except in cases of fair use)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904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9595"/>
            <a:ext cx="7313613" cy="868362"/>
          </a:xfrm>
        </p:spPr>
        <p:txBody>
          <a:bodyPr/>
          <a:lstStyle/>
          <a:p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3930" y="6187608"/>
            <a:ext cx="7313613" cy="730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https://</a:t>
            </a:r>
            <a:r>
              <a:rPr lang="en-US" sz="3200" dirty="0" err="1"/>
              <a:t>www.flickr.com</a:t>
            </a:r>
            <a:r>
              <a:rPr lang="en-US" sz="3200" dirty="0"/>
              <a:t>/</a:t>
            </a:r>
            <a:r>
              <a:rPr lang="en-US" sz="3200" dirty="0" err="1"/>
              <a:t>creativecommons</a:t>
            </a:r>
            <a:r>
              <a:rPr lang="en-US" sz="3200" dirty="0"/>
              <a:t>/</a:t>
            </a:r>
          </a:p>
        </p:txBody>
      </p:sp>
      <p:pic>
        <p:nvPicPr>
          <p:cNvPr id="4" name="Picture 3" descr="Screen Shot 2014-10-21 at 12.30.26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88" y="1014537"/>
            <a:ext cx="7978588" cy="511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Licenses, Rights, and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 smtClean="0"/>
              <a:t>https</a:t>
            </a:r>
            <a:r>
              <a:rPr lang="en-US" sz="3200" dirty="0"/>
              <a:t>://creativecommons.org</a:t>
            </a:r>
            <a:r>
              <a:rPr lang="en-US" sz="3200" dirty="0" smtClean="0"/>
              <a:t>/</a:t>
            </a:r>
          </a:p>
          <a:p>
            <a:pPr marL="0" indent="0" algn="ctr">
              <a:buNone/>
            </a:pPr>
            <a:r>
              <a:rPr lang="en-US" sz="3200" dirty="0" smtClean="0"/>
              <a:t>https</a:t>
            </a:r>
            <a:r>
              <a:rPr lang="en-US" sz="3200" dirty="0"/>
              <a:t>://wiki.creativecommons.org/</a:t>
            </a:r>
            <a:r>
              <a:rPr lang="en-US" sz="3200" dirty="0" smtClean="0"/>
              <a:t>FAQ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44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Rights and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Copyright is </a:t>
            </a:r>
            <a:r>
              <a:rPr lang="en-US" b="1" dirty="0" smtClean="0">
                <a:solidFill>
                  <a:srgbClr val="AF0C0C"/>
                </a:solidFill>
              </a:rPr>
              <a:t>a collection of rights </a:t>
            </a:r>
            <a:r>
              <a:rPr lang="en-US" dirty="0" smtClean="0"/>
              <a:t>that you hold, whether you want to or not, when you create something.  </a:t>
            </a:r>
          </a:p>
          <a:p>
            <a:r>
              <a:rPr lang="en-US" dirty="0" smtClean="0"/>
              <a:t>They protect reproduction, distribution, and reuse.  While they </a:t>
            </a:r>
            <a:r>
              <a:rPr lang="en-US" b="1" dirty="0" smtClean="0">
                <a:solidFill>
                  <a:srgbClr val="AF0C0C"/>
                </a:solidFill>
              </a:rPr>
              <a:t>protect</a:t>
            </a:r>
            <a:r>
              <a:rPr lang="en-US" dirty="0" smtClean="0"/>
              <a:t> your work, they also </a:t>
            </a:r>
            <a:r>
              <a:rPr lang="en-US" b="1" dirty="0" smtClean="0">
                <a:solidFill>
                  <a:srgbClr val="AF0C0C"/>
                </a:solidFill>
              </a:rPr>
              <a:t>restrict</a:t>
            </a:r>
            <a:r>
              <a:rPr lang="en-US" dirty="0" smtClean="0"/>
              <a:t> use of your work.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26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License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people get </a:t>
            </a:r>
            <a:r>
              <a:rPr lang="en-US" b="1" dirty="0" smtClean="0">
                <a:solidFill>
                  <a:srgbClr val="AF0C0C"/>
                </a:solidFill>
              </a:rPr>
              <a:t>permission to use copyrighted material</a:t>
            </a:r>
            <a:r>
              <a:rPr lang="en-US" dirty="0" smtClean="0"/>
              <a:t> – from the copyright holder for free or for a fee – that permission comes in the form of a license. These licenses are </a:t>
            </a:r>
            <a:r>
              <a:rPr lang="en-US" b="1" dirty="0" smtClean="0">
                <a:solidFill>
                  <a:srgbClr val="AF0C0C"/>
                </a:solidFill>
              </a:rPr>
              <a:t>agreements between the copyright holder and the user</a:t>
            </a:r>
            <a:r>
              <a:rPr lang="en-US" dirty="0" smtClean="0"/>
              <a:t> about what they can do with the material.</a:t>
            </a:r>
          </a:p>
          <a:p>
            <a:r>
              <a:rPr lang="en-US" dirty="0" smtClean="0"/>
              <a:t>Creative Commons licenses allow creators to </a:t>
            </a:r>
            <a:r>
              <a:rPr lang="en-US" b="1" dirty="0" smtClean="0">
                <a:solidFill>
                  <a:srgbClr val="AF0C0C"/>
                </a:solidFill>
              </a:rPr>
              <a:t>give everyone a license</a:t>
            </a:r>
            <a:r>
              <a:rPr lang="en-US" dirty="0" smtClean="0"/>
              <a:t> and allow users to know exactly what they can and cannot do with the work!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38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 Licenses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3733333"/>
          </a:xfrm>
        </p:spPr>
        <p:txBody>
          <a:bodyPr>
            <a:normAutofit/>
          </a:bodyPr>
          <a:lstStyle/>
          <a:p>
            <a:r>
              <a:rPr lang="en-US" dirty="0" smtClean="0"/>
              <a:t>Public</a:t>
            </a:r>
          </a:p>
          <a:p>
            <a:r>
              <a:rPr lang="en-US" dirty="0"/>
              <a:t>License particular forms of </a:t>
            </a:r>
            <a:r>
              <a:rPr lang="en-US" dirty="0" smtClean="0"/>
              <a:t>use</a:t>
            </a:r>
          </a:p>
          <a:p>
            <a:r>
              <a:rPr lang="en-US" dirty="0" smtClean="0"/>
              <a:t>Three Layers:</a:t>
            </a:r>
          </a:p>
          <a:p>
            <a:pPr lvl="1"/>
            <a:r>
              <a:rPr lang="en-US" sz="2400" dirty="0" smtClean="0"/>
              <a:t>Legal Code - Effective</a:t>
            </a:r>
          </a:p>
          <a:p>
            <a:pPr lvl="1"/>
            <a:r>
              <a:rPr lang="en-US" sz="2400" dirty="0" smtClean="0"/>
              <a:t>Human Readable - Understandable</a:t>
            </a:r>
          </a:p>
          <a:p>
            <a:pPr lvl="1"/>
            <a:r>
              <a:rPr lang="en-US" sz="2400" dirty="0" smtClean="0"/>
              <a:t>Machine Readable – Findable</a:t>
            </a:r>
          </a:p>
        </p:txBody>
      </p:sp>
    </p:spTree>
    <p:extLst>
      <p:ext uri="{BB962C8B-B14F-4D97-AF65-F5344CB8AC3E}">
        <p14:creationId xmlns:p14="http://schemas.microsoft.com/office/powerpoint/2010/main" val="2146203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CC Licenses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235" y="1735138"/>
            <a:ext cx="3436472" cy="4056062"/>
          </a:xfrm>
        </p:spPr>
        <p:txBody>
          <a:bodyPr/>
          <a:lstStyle/>
          <a:p>
            <a:r>
              <a:rPr lang="en-US" dirty="0" smtClean="0"/>
              <a:t>By – Attribution</a:t>
            </a:r>
          </a:p>
          <a:p>
            <a:r>
              <a:rPr lang="en-US" dirty="0" smtClean="0"/>
              <a:t>SA – Share Alike</a:t>
            </a:r>
          </a:p>
          <a:p>
            <a:r>
              <a:rPr lang="en-US" dirty="0" smtClean="0"/>
              <a:t>ND – Non-derivative</a:t>
            </a:r>
          </a:p>
          <a:p>
            <a:r>
              <a:rPr lang="en-US" dirty="0" smtClean="0"/>
              <a:t>NC – Non-commercial</a:t>
            </a:r>
          </a:p>
          <a:p>
            <a:r>
              <a:rPr lang="en-US" dirty="0" smtClean="0"/>
              <a:t>CC-0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8" name="Picture 7" descr="logo-creative-commons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" r="4788" b="9185"/>
          <a:stretch/>
        </p:blipFill>
        <p:spPr>
          <a:xfrm>
            <a:off x="4168588" y="1615611"/>
            <a:ext cx="4228353" cy="41755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8236" y="5880847"/>
            <a:ext cx="794870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https://</a:t>
            </a:r>
            <a:r>
              <a:rPr lang="en-US" sz="3200" dirty="0" err="1"/>
              <a:t>creativecommons.org</a:t>
            </a:r>
            <a:r>
              <a:rPr lang="en-US" sz="3200" dirty="0"/>
              <a:t>/licenses/</a:t>
            </a:r>
          </a:p>
        </p:txBody>
      </p:sp>
    </p:spTree>
    <p:extLst>
      <p:ext uri="{BB962C8B-B14F-4D97-AF65-F5344CB8AC3E}">
        <p14:creationId xmlns:p14="http://schemas.microsoft.com/office/powerpoint/2010/main" val="1622678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By - Attribution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Say who it is by</a:t>
            </a:r>
          </a:p>
          <a:p>
            <a:r>
              <a:rPr lang="en-US" dirty="0" smtClean="0"/>
              <a:t>Copyright and Academic Integrity are not the same thing! </a:t>
            </a:r>
          </a:p>
        </p:txBody>
      </p:sp>
      <p:pic>
        <p:nvPicPr>
          <p:cNvPr id="4" name="Picture 3" descr="b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824" y="3872372"/>
            <a:ext cx="6324758" cy="221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86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ND – Non-Derivative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Leave it unchanged, distribute it whole</a:t>
            </a:r>
          </a:p>
          <a:p>
            <a:r>
              <a:rPr lang="en-US" dirty="0" smtClean="0"/>
              <a:t>(Also, say who it is by)</a:t>
            </a:r>
            <a:endParaRPr lang="en-US" dirty="0"/>
          </a:p>
        </p:txBody>
      </p:sp>
      <p:pic>
        <p:nvPicPr>
          <p:cNvPr id="4" name="Picture 3" descr="by-n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870" y="3022589"/>
            <a:ext cx="6014857" cy="210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91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 SA – Share Alike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what you will – but if you make something with it, you have to also CC license it! (and say who it is by)</a:t>
            </a:r>
            <a:endParaRPr lang="en-US" dirty="0"/>
          </a:p>
        </p:txBody>
      </p:sp>
      <p:pic>
        <p:nvPicPr>
          <p:cNvPr id="4" name="Picture 3" descr="by-s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885" y="3113400"/>
            <a:ext cx="5262241" cy="184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541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0.0.2212"/>
  <p:tag name="PPTVERSION" val="14"/>
  <p:tag name="TPOS" val="2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4316</TotalTime>
  <Words>545</Words>
  <Application>Microsoft Office PowerPoint</Application>
  <PresentationFormat>On-screen Show (4:3)</PresentationFormat>
  <Paragraphs>104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Inkwell</vt:lpstr>
      <vt:lpstr>Creative Commons:  The License to  Share Knowledge</vt:lpstr>
      <vt:lpstr>Copyright and Representation</vt:lpstr>
      <vt:lpstr>Rights and Restrictions</vt:lpstr>
      <vt:lpstr>A License</vt:lpstr>
      <vt:lpstr>Creative Commons Licenses</vt:lpstr>
      <vt:lpstr>Elements of CC Licenses</vt:lpstr>
      <vt:lpstr>CC By - Attribution</vt:lpstr>
      <vt:lpstr>CC ND – Non-Derivative</vt:lpstr>
      <vt:lpstr>CC SA – Share Alike</vt:lpstr>
      <vt:lpstr>CC NC – Non-Commercial</vt:lpstr>
      <vt:lpstr>CC Mix-and-Match</vt:lpstr>
      <vt:lpstr>CC 0 – No rights reserved</vt:lpstr>
      <vt:lpstr>Adding a CC License</vt:lpstr>
      <vt:lpstr>Finding CC Material</vt:lpstr>
      <vt:lpstr>LibGuide: Finding Open Access Images</vt:lpstr>
      <vt:lpstr>Creative Commons </vt:lpstr>
      <vt:lpstr>On CC Commons, you can search:</vt:lpstr>
      <vt:lpstr>Wikimedia</vt:lpstr>
      <vt:lpstr>Vimeo</vt:lpstr>
      <vt:lpstr>Flickr</vt:lpstr>
      <vt:lpstr>Licenses, Rights, and Ideas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Commons:  The License to  Share Knowledge</dc:title>
  <dc:creator>Katie Rawson</dc:creator>
  <cp:lastModifiedBy>Penn Libraries</cp:lastModifiedBy>
  <cp:revision>26</cp:revision>
  <cp:lastPrinted>2014-10-21T18:45:30Z</cp:lastPrinted>
  <dcterms:created xsi:type="dcterms:W3CDTF">2014-10-17T15:27:35Z</dcterms:created>
  <dcterms:modified xsi:type="dcterms:W3CDTF">2015-10-27T20:00:05Z</dcterms:modified>
</cp:coreProperties>
</file>