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7" r:id="rId2"/>
    <p:sldId id="258" r:id="rId3"/>
    <p:sldId id="279" r:id="rId4"/>
    <p:sldId id="277" r:id="rId5"/>
    <p:sldId id="286" r:id="rId6"/>
    <p:sldId id="272" r:id="rId7"/>
    <p:sldId id="273" r:id="rId8"/>
    <p:sldId id="275" r:id="rId9"/>
    <p:sldId id="287" r:id="rId10"/>
    <p:sldId id="288" r:id="rId11"/>
    <p:sldId id="263" r:id="rId12"/>
    <p:sldId id="291" r:id="rId13"/>
    <p:sldId id="292" r:id="rId14"/>
    <p:sldId id="290" r:id="rId15"/>
    <p:sldId id="280" r:id="rId16"/>
    <p:sldId id="282" r:id="rId17"/>
    <p:sldId id="283"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94" d="100"/>
          <a:sy n="94" d="100"/>
        </p:scale>
        <p:origin x="-640"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9FAB284-E38D-4C41-8340-36AB7196A1A4}" type="datetimeFigureOut">
              <a:rPr lang="en-US" smtClean="0"/>
              <a:pPr/>
              <a:t>5/14/14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FD924CC5-F858-4D22-B44E-100DC9B6A1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FAB284-E38D-4C41-8340-36AB7196A1A4}" type="datetimeFigureOut">
              <a:rPr lang="en-US" smtClean="0"/>
              <a:pPr/>
              <a:t>5/14/14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24CC5-F858-4D22-B44E-100DC9B6A1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FAB284-E38D-4C41-8340-36AB7196A1A4}" type="datetimeFigureOut">
              <a:rPr lang="en-US" smtClean="0"/>
              <a:pPr/>
              <a:t>5/14/14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24CC5-F858-4D22-B44E-100DC9B6A1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9FAB284-E38D-4C41-8340-36AB7196A1A4}" type="datetimeFigureOut">
              <a:rPr lang="en-US" smtClean="0"/>
              <a:pPr/>
              <a:t>5/14/14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24CC5-F858-4D22-B44E-100DC9B6A1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9FAB284-E38D-4C41-8340-36AB7196A1A4}" type="datetimeFigureOut">
              <a:rPr lang="en-US" smtClean="0"/>
              <a:pPr/>
              <a:t>5/14/14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924CC5-F858-4D22-B44E-100DC9B6A1B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FAB284-E38D-4C41-8340-36AB7196A1A4}" type="datetimeFigureOut">
              <a:rPr lang="en-US" smtClean="0"/>
              <a:pPr/>
              <a:t>5/14/14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24CC5-F858-4D22-B44E-100DC9B6A1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9FAB284-E38D-4C41-8340-36AB7196A1A4}" type="datetimeFigureOut">
              <a:rPr lang="en-US" smtClean="0"/>
              <a:pPr/>
              <a:t>5/14/14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924CC5-F858-4D22-B44E-100DC9B6A1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9FAB284-E38D-4C41-8340-36AB7196A1A4}" type="datetimeFigureOut">
              <a:rPr lang="en-US" smtClean="0"/>
              <a:pPr/>
              <a:t>5/14/14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924CC5-F858-4D22-B44E-100DC9B6A1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FAB284-E38D-4C41-8340-36AB7196A1A4}" type="datetimeFigureOut">
              <a:rPr lang="en-US" smtClean="0"/>
              <a:pPr/>
              <a:t>5/14/14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924CC5-F858-4D22-B44E-100DC9B6A1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9FAB284-E38D-4C41-8340-36AB7196A1A4}" type="datetimeFigureOut">
              <a:rPr lang="en-US" smtClean="0"/>
              <a:pPr/>
              <a:t>5/14/14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924CC5-F858-4D22-B44E-100DC9B6A1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9FAB284-E38D-4C41-8340-36AB7196A1A4}" type="datetimeFigureOut">
              <a:rPr lang="en-US" smtClean="0"/>
              <a:pPr/>
              <a:t>5/14/14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FD924CC5-F858-4D22-B44E-100DC9B6A1B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9FAB284-E38D-4C41-8340-36AB7196A1A4}" type="datetimeFigureOut">
              <a:rPr lang="en-US" smtClean="0"/>
              <a:pPr/>
              <a:t>5/14/14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D924CC5-F858-4D22-B44E-100DC9B6A1B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914400"/>
          </a:xfrm>
        </p:spPr>
        <p:txBody>
          <a:bodyPr>
            <a:noAutofit/>
          </a:bodyPr>
          <a:lstStyle/>
          <a:p>
            <a:pPr algn="ctr"/>
            <a:r>
              <a:rPr lang="en-US" sz="2800" b="1" dirty="0" smtClean="0"/>
              <a:t>Horn Economic and Social Policy Institute (HESPI)</a:t>
            </a:r>
            <a:br>
              <a:rPr lang="en-US" sz="2800" b="1" dirty="0" smtClean="0"/>
            </a:br>
            <a:r>
              <a:rPr lang="en-US" sz="2800" b="1" dirty="0" smtClean="0"/>
              <a:t>Institutional Profile </a:t>
            </a:r>
            <a:endParaRPr lang="en-US" sz="2800" b="1" dirty="0"/>
          </a:p>
        </p:txBody>
      </p:sp>
      <p:sp>
        <p:nvSpPr>
          <p:cNvPr id="3" name="Content Placeholder 2"/>
          <p:cNvSpPr>
            <a:spLocks noGrp="1"/>
          </p:cNvSpPr>
          <p:nvPr>
            <p:ph idx="1"/>
          </p:nvPr>
        </p:nvSpPr>
        <p:spPr>
          <a:xfrm>
            <a:off x="0" y="1524000"/>
            <a:ext cx="9144000" cy="5334000"/>
          </a:xfrm>
        </p:spPr>
        <p:txBody>
          <a:bodyPr>
            <a:normAutofit/>
          </a:bodyPr>
          <a:lstStyle/>
          <a:p>
            <a:pPr>
              <a:buNone/>
            </a:pPr>
            <a:endParaRPr lang="en-US" sz="800" b="1" dirty="0" smtClean="0"/>
          </a:p>
          <a:p>
            <a:pPr>
              <a:buNone/>
            </a:pPr>
            <a:r>
              <a:rPr lang="en-US" sz="2400" b="1" dirty="0" smtClean="0">
                <a:solidFill>
                  <a:srgbClr val="7030A0"/>
                </a:solidFill>
              </a:rPr>
              <a:t>Contents: </a:t>
            </a:r>
          </a:p>
          <a:p>
            <a:pPr marL="850392" lvl="1" indent="-457200">
              <a:buAutoNum type="arabicPeriod"/>
            </a:pPr>
            <a:r>
              <a:rPr lang="en-US" dirty="0" smtClean="0">
                <a:solidFill>
                  <a:srgbClr val="7030A0"/>
                </a:solidFill>
              </a:rPr>
              <a:t>History and Purpose</a:t>
            </a:r>
          </a:p>
          <a:p>
            <a:pPr marL="850392" lvl="1" indent="-457200">
              <a:buAutoNum type="arabicPeriod"/>
            </a:pPr>
            <a:r>
              <a:rPr lang="en-US" dirty="0" smtClean="0">
                <a:solidFill>
                  <a:srgbClr val="7030A0"/>
                </a:solidFill>
              </a:rPr>
              <a:t> Mission of HESPI </a:t>
            </a:r>
          </a:p>
          <a:p>
            <a:pPr marL="850392" lvl="1" indent="-457200">
              <a:buAutoNum type="arabicPeriod"/>
            </a:pPr>
            <a:r>
              <a:rPr lang="en-US" dirty="0" smtClean="0">
                <a:solidFill>
                  <a:srgbClr val="7030A0"/>
                </a:solidFill>
              </a:rPr>
              <a:t> Location, Target groups and stakeholders </a:t>
            </a:r>
          </a:p>
          <a:p>
            <a:pPr marL="850392" lvl="1" indent="-457200">
              <a:buAutoNum type="arabicPeriod"/>
            </a:pPr>
            <a:r>
              <a:rPr lang="en-US" dirty="0" smtClean="0">
                <a:solidFill>
                  <a:srgbClr val="7030A0"/>
                </a:solidFill>
              </a:rPr>
              <a:t>Organizational Model  </a:t>
            </a:r>
          </a:p>
          <a:p>
            <a:pPr marL="850392" lvl="1" indent="-457200">
              <a:buAutoNum type="arabicPeriod"/>
            </a:pPr>
            <a:r>
              <a:rPr lang="en-US" dirty="0" smtClean="0">
                <a:solidFill>
                  <a:srgbClr val="7030A0"/>
                </a:solidFill>
              </a:rPr>
              <a:t>Senior Leadership </a:t>
            </a:r>
          </a:p>
          <a:p>
            <a:pPr marL="850392" lvl="1" indent="-457200">
              <a:buAutoNum type="arabicPeriod"/>
            </a:pPr>
            <a:r>
              <a:rPr lang="en-US" dirty="0" smtClean="0">
                <a:solidFill>
                  <a:srgbClr val="7030A0"/>
                </a:solidFill>
              </a:rPr>
              <a:t>Approaches and strategies </a:t>
            </a:r>
          </a:p>
          <a:p>
            <a:pPr marL="850392" lvl="1" indent="-457200">
              <a:buAutoNum type="arabicPeriod"/>
            </a:pPr>
            <a:r>
              <a:rPr lang="en-US" dirty="0" smtClean="0">
                <a:solidFill>
                  <a:srgbClr val="7030A0"/>
                </a:solidFill>
              </a:rPr>
              <a:t>Priority Areas </a:t>
            </a:r>
          </a:p>
          <a:p>
            <a:pPr marL="850392" lvl="1" indent="-457200">
              <a:buAutoNum type="arabicPeriod"/>
            </a:pPr>
            <a:r>
              <a:rPr lang="en-US" dirty="0" smtClean="0">
                <a:solidFill>
                  <a:srgbClr val="7030A0"/>
                </a:solidFill>
              </a:rPr>
              <a:t>Research Programs </a:t>
            </a:r>
          </a:p>
          <a:p>
            <a:pPr marL="850392" lvl="1" indent="-457200">
              <a:buAutoNum type="arabicPeriod"/>
            </a:pPr>
            <a:r>
              <a:rPr lang="en-US" dirty="0" smtClean="0">
                <a:solidFill>
                  <a:srgbClr val="7030A0"/>
                </a:solidFill>
              </a:rPr>
              <a:t>Funding</a:t>
            </a:r>
          </a:p>
          <a:p>
            <a:pPr marL="850392" lvl="1" indent="-457200">
              <a:buAutoNum type="arabicPeriod"/>
            </a:pPr>
            <a:r>
              <a:rPr lang="en-US" dirty="0" smtClean="0">
                <a:solidFill>
                  <a:srgbClr val="7030A0"/>
                </a:solidFill>
              </a:rPr>
              <a:t>Performance statistics</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dirty="0" smtClean="0"/>
              <a:t>9. Funding </a:t>
            </a:r>
            <a:endParaRPr lang="en-US" sz="4000" b="1" dirty="0"/>
          </a:p>
        </p:txBody>
      </p:sp>
      <p:sp>
        <p:nvSpPr>
          <p:cNvPr id="3" name="Content Placeholder 2"/>
          <p:cNvSpPr>
            <a:spLocks noGrp="1"/>
          </p:cNvSpPr>
          <p:nvPr>
            <p:ph idx="1"/>
          </p:nvPr>
        </p:nvSpPr>
        <p:spPr/>
        <p:txBody>
          <a:bodyPr>
            <a:normAutofit/>
          </a:bodyPr>
          <a:lstStyle/>
          <a:p>
            <a:pPr>
              <a:buNone/>
            </a:pPr>
            <a:r>
              <a:rPr lang="en-US" dirty="0" smtClean="0"/>
              <a:t>HESPI has been receiving funding and Planning to continue funding relationships with the following:</a:t>
            </a:r>
          </a:p>
          <a:p>
            <a:pPr lvl="2"/>
            <a:r>
              <a:rPr lang="en-US" dirty="0" smtClean="0"/>
              <a:t>African Capacity Building  Foundation-a pan African Capacity Building organization</a:t>
            </a:r>
          </a:p>
          <a:p>
            <a:pPr lvl="2"/>
            <a:r>
              <a:rPr lang="en-US" dirty="0" smtClean="0"/>
              <a:t>The African Development Bank (</a:t>
            </a:r>
            <a:r>
              <a:rPr lang="en-US" dirty="0" err="1" smtClean="0"/>
              <a:t>AfDB</a:t>
            </a:r>
            <a:r>
              <a:rPr lang="en-US" dirty="0" smtClean="0"/>
              <a:t>)</a:t>
            </a:r>
          </a:p>
          <a:p>
            <a:pPr lvl="2"/>
            <a:r>
              <a:rPr lang="en-US" dirty="0" smtClean="0"/>
              <a:t>IGAD governments</a:t>
            </a:r>
          </a:p>
          <a:p>
            <a:pPr lvl="2"/>
            <a:r>
              <a:rPr lang="en-US" dirty="0" smtClean="0"/>
              <a:t>UN ECA</a:t>
            </a:r>
          </a:p>
          <a:p>
            <a:pPr lvl="2"/>
            <a:r>
              <a:rPr lang="en-US" dirty="0" smtClean="0"/>
              <a:t>HESPI own resources and </a:t>
            </a:r>
          </a:p>
          <a:p>
            <a:pPr lvl="2"/>
            <a:r>
              <a:rPr lang="en-US" dirty="0" smtClean="0"/>
              <a:t>Other (new) donors</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Autofit/>
          </a:bodyPr>
          <a:lstStyle/>
          <a:p>
            <a:r>
              <a:rPr lang="en-US" sz="3600" b="1" dirty="0" smtClean="0"/>
              <a:t>10. Examples of Key Performance statistics  </a:t>
            </a:r>
            <a:endParaRPr lang="en-US" sz="3600" b="1" dirty="0"/>
          </a:p>
        </p:txBody>
      </p:sp>
      <p:sp>
        <p:nvSpPr>
          <p:cNvPr id="3" name="Content Placeholder 2"/>
          <p:cNvSpPr>
            <a:spLocks noGrp="1"/>
          </p:cNvSpPr>
          <p:nvPr>
            <p:ph idx="1"/>
          </p:nvPr>
        </p:nvSpPr>
        <p:spPr>
          <a:xfrm>
            <a:off x="0" y="1447800"/>
            <a:ext cx="9144000" cy="5410200"/>
          </a:xfrm>
        </p:spPr>
        <p:txBody>
          <a:bodyPr>
            <a:normAutofit fontScale="70000" lnSpcReduction="20000"/>
          </a:bodyPr>
          <a:lstStyle/>
          <a:p>
            <a:pPr marL="0" indent="-742950" algn="just">
              <a:spcBef>
                <a:spcPts val="0"/>
              </a:spcBef>
              <a:buNone/>
            </a:pPr>
            <a:r>
              <a:rPr lang="en-US" sz="4000" b="1" dirty="0" smtClean="0">
                <a:solidFill>
                  <a:srgbClr val="0070C0"/>
                </a:solidFill>
              </a:rPr>
              <a:t>A. Institutional Capacity Building </a:t>
            </a:r>
          </a:p>
          <a:p>
            <a:pPr marL="0" indent="-742950" algn="just">
              <a:spcBef>
                <a:spcPts val="0"/>
              </a:spcBef>
              <a:buNone/>
            </a:pPr>
            <a:endParaRPr lang="en-US" sz="800" b="1" dirty="0" smtClean="0">
              <a:solidFill>
                <a:srgbClr val="7030A0"/>
              </a:solidFill>
            </a:endParaRPr>
          </a:p>
          <a:p>
            <a:pPr marL="0" indent="-742950" algn="just">
              <a:spcBef>
                <a:spcPts val="0"/>
              </a:spcBef>
              <a:buNone/>
            </a:pPr>
            <a:endParaRPr lang="en-US" sz="1300" b="1" dirty="0" smtClean="0">
              <a:solidFill>
                <a:srgbClr val="7030A0"/>
              </a:solidFill>
            </a:endParaRPr>
          </a:p>
          <a:p>
            <a:pPr marL="0" indent="-742950" algn="just">
              <a:spcBef>
                <a:spcPts val="0"/>
              </a:spcBef>
              <a:buNone/>
            </a:pPr>
            <a:r>
              <a:rPr lang="en-US" sz="3400" b="1" dirty="0" smtClean="0">
                <a:solidFill>
                  <a:srgbClr val="7030A0"/>
                </a:solidFill>
              </a:rPr>
              <a:t>I. </a:t>
            </a:r>
            <a:r>
              <a:rPr lang="en-US" sz="2900" b="1" dirty="0" smtClean="0">
                <a:solidFill>
                  <a:srgbClr val="7030A0"/>
                </a:solidFill>
              </a:rPr>
              <a:t>HESPI initiated and facilitated Conference on Somalia state building: A consultative meeting on Rebuilding Viable State and Effective Institutions in Somalia:</a:t>
            </a:r>
          </a:p>
          <a:p>
            <a:pPr lvl="1" algn="just"/>
            <a:r>
              <a:rPr lang="en-GB" sz="3200" dirty="0" smtClean="0"/>
              <a:t>Internal and External assessment and M&amp;E reports  with the current Somalia government indicated that policy recommendations made at the Somalia reconstruction conference contributed to the enhancement of the formulation of the New Deal with the EU as well as  strengthening the on-going political reconciliation with regional political entities under the overarching Federal governance structure</a:t>
            </a:r>
          </a:p>
          <a:p>
            <a:pPr lvl="1" algn="just">
              <a:buNone/>
            </a:pPr>
            <a:endParaRPr lang="en-GB" sz="1100" dirty="0" smtClean="0"/>
          </a:p>
          <a:p>
            <a:pPr lvl="1" algn="just"/>
            <a:r>
              <a:rPr lang="en-GB" sz="3200" dirty="0" smtClean="0"/>
              <a:t>It also helped the Somalia government in the process of starting up PFM institutions which are currently taking roots.  A joint government and donor process is now being put in place to further enhance financial integrity; which are influenced by the policy recommendations and adoption from the conference  </a:t>
            </a:r>
            <a:endParaRPr lang="en-US" sz="32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a:bodyPr>
          <a:lstStyle/>
          <a:p>
            <a:r>
              <a:rPr lang="en-US" sz="3600" b="1" dirty="0" smtClean="0"/>
              <a:t>10. Examples … contd. </a:t>
            </a:r>
            <a:endParaRPr lang="en-US" sz="3600" b="1" dirty="0"/>
          </a:p>
        </p:txBody>
      </p:sp>
      <p:sp>
        <p:nvSpPr>
          <p:cNvPr id="3" name="Content Placeholder 2"/>
          <p:cNvSpPr>
            <a:spLocks noGrp="1"/>
          </p:cNvSpPr>
          <p:nvPr>
            <p:ph idx="1"/>
          </p:nvPr>
        </p:nvSpPr>
        <p:spPr>
          <a:xfrm>
            <a:off x="0" y="1600200"/>
            <a:ext cx="8991600" cy="5257800"/>
          </a:xfrm>
        </p:spPr>
        <p:txBody>
          <a:bodyPr>
            <a:normAutofit/>
          </a:bodyPr>
          <a:lstStyle/>
          <a:p>
            <a:pPr>
              <a:buNone/>
            </a:pPr>
            <a:r>
              <a:rPr lang="en-GB" sz="2800" b="1" dirty="0" smtClean="0">
                <a:solidFill>
                  <a:srgbClr val="7030A0"/>
                </a:solidFill>
              </a:rPr>
              <a:t>II. The Financial integrity institutions capacity assessment and building  in South Sudan </a:t>
            </a:r>
          </a:p>
          <a:p>
            <a:pPr lvl="1"/>
            <a:r>
              <a:rPr lang="en-GB" sz="2200" dirty="0" smtClean="0"/>
              <a:t>HESPI helped the Ministry of Finance, Bank of South Sudan, Anti-corruption commission, Public Accounts Committee of the legislative, National Audit Chamber, etc  in South Sudan in identifying the capacity gaps </a:t>
            </a:r>
          </a:p>
          <a:p>
            <a:pPr lvl="1"/>
            <a:r>
              <a:rPr lang="en-GB" sz="2200" dirty="0" smtClean="0"/>
              <a:t>Over  13 policy and technical recommendations  and Technical Assistances made by HESPI are now helping the Financial Institutions to revamp their operations</a:t>
            </a:r>
          </a:p>
          <a:p>
            <a:pPr lvl="1"/>
            <a:r>
              <a:rPr lang="en-GB" sz="2200" dirty="0" smtClean="0"/>
              <a:t>The  South Sudan Government and Financial Integrity Institutions started to develop useful internal policies, operational manuals, revitalizing the IT systems and acquiring more qualified  Human Resources  following technical recommendations and supports</a:t>
            </a:r>
            <a:endParaRPr lang="en-US" sz="2200"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lstStyle/>
          <a:p>
            <a:r>
              <a:rPr lang="en-US" b="1" dirty="0" smtClean="0"/>
              <a:t>10. Examples …Contd. </a:t>
            </a:r>
            <a:endParaRPr lang="en-US" b="1" dirty="0"/>
          </a:p>
        </p:txBody>
      </p:sp>
      <p:sp>
        <p:nvSpPr>
          <p:cNvPr id="3" name="Content Placeholder 2"/>
          <p:cNvSpPr>
            <a:spLocks noGrp="1"/>
          </p:cNvSpPr>
          <p:nvPr>
            <p:ph idx="1"/>
          </p:nvPr>
        </p:nvSpPr>
        <p:spPr>
          <a:xfrm>
            <a:off x="152400" y="1600200"/>
            <a:ext cx="8763000" cy="4724400"/>
          </a:xfrm>
        </p:spPr>
        <p:txBody>
          <a:bodyPr/>
          <a:lstStyle/>
          <a:p>
            <a:pPr>
              <a:buNone/>
            </a:pPr>
            <a:r>
              <a:rPr lang="en-US" sz="2400" b="1" dirty="0" smtClean="0">
                <a:solidFill>
                  <a:srgbClr val="7030A0"/>
                </a:solidFill>
              </a:rPr>
              <a:t>III. Leadership and Public Finance Management (PFM) in a post-conflict country</a:t>
            </a:r>
            <a:r>
              <a:rPr lang="en-US" sz="2400" dirty="0" smtClean="0">
                <a:solidFill>
                  <a:srgbClr val="7030A0"/>
                </a:solidFill>
              </a:rPr>
              <a:t>: </a:t>
            </a:r>
            <a:r>
              <a:rPr lang="en-US" sz="2400" b="1" dirty="0" smtClean="0">
                <a:solidFill>
                  <a:srgbClr val="7030A0"/>
                </a:solidFill>
              </a:rPr>
              <a:t>Training in Leadership and PFM for Senior Officials of the Government of Somalia  </a:t>
            </a:r>
          </a:p>
          <a:p>
            <a:pPr>
              <a:buNone/>
            </a:pPr>
            <a:endParaRPr lang="en-US" sz="800" b="1" dirty="0" smtClean="0">
              <a:solidFill>
                <a:srgbClr val="7030A0"/>
              </a:solidFill>
            </a:endParaRPr>
          </a:p>
          <a:p>
            <a:pPr lvl="1"/>
            <a:r>
              <a:rPr lang="en-US" sz="2200" dirty="0" smtClean="0"/>
              <a:t>This  training created high level of understanding  with the participated Director Generals of the government Ministries of Somalia  on the role of leadership and PFM, which has been helpful in the post-conflict nation building</a:t>
            </a:r>
          </a:p>
          <a:p>
            <a:pPr lvl="1">
              <a:buNone/>
            </a:pPr>
            <a:endParaRPr lang="en-US" sz="800" dirty="0" smtClean="0"/>
          </a:p>
          <a:p>
            <a:pPr lvl="1"/>
            <a:r>
              <a:rPr lang="en-US" sz="2200" dirty="0" smtClean="0"/>
              <a:t>The Training Seminar was organized with the support of the Uganda Management Institute (UMI) in Kampala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743712"/>
          </a:xfrm>
        </p:spPr>
        <p:txBody>
          <a:bodyPr>
            <a:normAutofit fontScale="90000"/>
          </a:bodyPr>
          <a:lstStyle/>
          <a:p>
            <a:r>
              <a:rPr lang="en-US" dirty="0" smtClean="0"/>
              <a:t>10. Examples … Contd. </a:t>
            </a:r>
            <a:endParaRPr lang="en-US" dirty="0"/>
          </a:p>
        </p:txBody>
      </p:sp>
      <p:sp>
        <p:nvSpPr>
          <p:cNvPr id="3" name="Content Placeholder 2"/>
          <p:cNvSpPr>
            <a:spLocks noGrp="1"/>
          </p:cNvSpPr>
          <p:nvPr>
            <p:ph idx="1"/>
          </p:nvPr>
        </p:nvSpPr>
        <p:spPr>
          <a:xfrm>
            <a:off x="0" y="1524000"/>
            <a:ext cx="8991600" cy="4800600"/>
          </a:xfrm>
        </p:spPr>
        <p:txBody>
          <a:bodyPr>
            <a:normAutofit/>
          </a:bodyPr>
          <a:lstStyle/>
          <a:p>
            <a:pPr algn="just">
              <a:buNone/>
            </a:pPr>
            <a:r>
              <a:rPr lang="en-US" sz="2400" dirty="0" smtClean="0">
                <a:solidFill>
                  <a:srgbClr val="7030A0"/>
                </a:solidFill>
              </a:rPr>
              <a:t>III. A training workshop on Computing and Accounting Principles by HESPI associates and consultants to the Transitional Government of Somalia (TFG) mid-level officials in Mogadishu, which markedly improved operation system in the process of institution building </a:t>
            </a:r>
          </a:p>
          <a:p>
            <a:pPr algn="just">
              <a:buNone/>
            </a:pPr>
            <a:endParaRPr lang="en-US" sz="2400" dirty="0" smtClean="0">
              <a:solidFill>
                <a:srgbClr val="7030A0"/>
              </a:solidFill>
            </a:endParaRPr>
          </a:p>
          <a:p>
            <a:pPr algn="just">
              <a:buNone/>
            </a:pPr>
            <a:r>
              <a:rPr lang="en-US" sz="2400" dirty="0" smtClean="0">
                <a:solidFill>
                  <a:srgbClr val="7030A0"/>
                </a:solidFill>
              </a:rPr>
              <a:t>IV. A hands-on-training on Treasury functions for the Ministry of Finance of Somalia, Uganda, Kampala provided by HESPI. The participants are the nucleus of the Treasury Department of the Ministry of Finance of Somalia and the training contributed a lot in ensuring transparency and accountability in the Treasury </a:t>
            </a:r>
          </a:p>
          <a:p>
            <a:pPr algn="just">
              <a:buNone/>
            </a:pPr>
            <a:endParaRPr lang="en-US" sz="2800" dirty="0" smtClean="0">
              <a:solidFill>
                <a:srgbClr val="7030A0"/>
              </a:solidFill>
            </a:endParaRPr>
          </a:p>
          <a:p>
            <a:pPr>
              <a:buNone/>
            </a:pPr>
            <a:endParaRPr lang="en-US" sz="2800"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fontScale="90000"/>
          </a:bodyPr>
          <a:lstStyle/>
          <a:p>
            <a:r>
              <a:rPr lang="en-US" dirty="0" smtClean="0"/>
              <a:t>10. Examples … Contd.  </a:t>
            </a:r>
            <a:endParaRPr lang="en-US" dirty="0"/>
          </a:p>
        </p:txBody>
      </p:sp>
      <p:sp>
        <p:nvSpPr>
          <p:cNvPr id="3" name="Content Placeholder 2"/>
          <p:cNvSpPr>
            <a:spLocks noGrp="1"/>
          </p:cNvSpPr>
          <p:nvPr>
            <p:ph idx="1"/>
          </p:nvPr>
        </p:nvSpPr>
        <p:spPr>
          <a:xfrm>
            <a:off x="0" y="1447800"/>
            <a:ext cx="8991600" cy="4876800"/>
          </a:xfrm>
        </p:spPr>
        <p:txBody>
          <a:bodyPr>
            <a:normAutofit fontScale="92500" lnSpcReduction="20000"/>
          </a:bodyPr>
          <a:lstStyle/>
          <a:p>
            <a:pPr marL="571500" indent="-571500">
              <a:buAutoNum type="romanUcPeriod" startAt="5"/>
            </a:pPr>
            <a:r>
              <a:rPr lang="en-US" dirty="0" smtClean="0">
                <a:solidFill>
                  <a:srgbClr val="7030A0"/>
                </a:solidFill>
              </a:rPr>
              <a:t>HESPI organized Budget Training for TFG officials in Addis Ababa, Ethiopia and  assisted in  how to formulate National Budgets and get approved by the cabinet and parliament </a:t>
            </a:r>
          </a:p>
          <a:p>
            <a:pPr marL="571500" indent="-571500">
              <a:buNone/>
            </a:pPr>
            <a:endParaRPr lang="en-US" sz="900" dirty="0" smtClean="0">
              <a:solidFill>
                <a:srgbClr val="7030A0"/>
              </a:solidFill>
            </a:endParaRPr>
          </a:p>
          <a:p>
            <a:pPr marL="571500" indent="-571500">
              <a:buNone/>
            </a:pPr>
            <a:endParaRPr lang="en-US" sz="800" dirty="0" smtClean="0">
              <a:solidFill>
                <a:srgbClr val="7030A0"/>
              </a:solidFill>
            </a:endParaRPr>
          </a:p>
          <a:p>
            <a:pPr marL="571500" indent="-571500">
              <a:buNone/>
            </a:pPr>
            <a:r>
              <a:rPr lang="en-US" dirty="0" smtClean="0">
                <a:solidFill>
                  <a:srgbClr val="7030A0"/>
                </a:solidFill>
              </a:rPr>
              <a:t>VI.  HESPI in association with IGAD office for Somalia Peace and National Reconciliation  conducted Consultative Meeting for </a:t>
            </a:r>
            <a:r>
              <a:rPr lang="en-US" dirty="0" err="1" smtClean="0">
                <a:solidFill>
                  <a:srgbClr val="7030A0"/>
                </a:solidFill>
              </a:rPr>
              <a:t>Puntland</a:t>
            </a:r>
            <a:r>
              <a:rPr lang="en-US" dirty="0" smtClean="0">
                <a:solidFill>
                  <a:srgbClr val="7030A0"/>
                </a:solidFill>
              </a:rPr>
              <a:t> and Somaliland cooperation and collaboration in Djibouti and assisted development of  the Road Map for PL and SL  cooperation</a:t>
            </a:r>
          </a:p>
          <a:p>
            <a:pPr marL="571500" indent="-571500">
              <a:buNone/>
            </a:pPr>
            <a:endParaRPr lang="en-US" sz="900" dirty="0" smtClean="0">
              <a:solidFill>
                <a:srgbClr val="7030A0"/>
              </a:solidFill>
            </a:endParaRPr>
          </a:p>
          <a:p>
            <a:pPr marL="571500" indent="-571500">
              <a:buNone/>
            </a:pPr>
            <a:r>
              <a:rPr lang="en-US" dirty="0" smtClean="0">
                <a:solidFill>
                  <a:srgbClr val="7030A0"/>
                </a:solidFill>
              </a:rPr>
              <a:t>VII. With financial support from the African Development Bank (</a:t>
            </a:r>
            <a:r>
              <a:rPr lang="en-US" dirty="0" err="1" smtClean="0">
                <a:solidFill>
                  <a:srgbClr val="7030A0"/>
                </a:solidFill>
              </a:rPr>
              <a:t>AfDB</a:t>
            </a:r>
            <a:r>
              <a:rPr lang="en-US" dirty="0" smtClean="0">
                <a:solidFill>
                  <a:srgbClr val="7030A0"/>
                </a:solidFill>
              </a:rPr>
              <a:t>), HESPI organized PFM and Financial Sector Reforms training for the TFG in Somalia. The training helped the staff of the  Budget Unit in Formulation of the National budget which is approved by Cabinet and Parliament</a:t>
            </a:r>
          </a:p>
          <a:p>
            <a:pPr marL="571500" indent="-571500">
              <a:buNone/>
            </a:pPr>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91312"/>
          </a:xfrm>
        </p:spPr>
        <p:txBody>
          <a:bodyPr>
            <a:normAutofit fontScale="90000"/>
          </a:bodyPr>
          <a:lstStyle/>
          <a:p>
            <a:r>
              <a:rPr lang="en-US" b="1" dirty="0" smtClean="0"/>
              <a:t>10. Examples …Contd. </a:t>
            </a:r>
            <a:endParaRPr lang="en-US" b="1" dirty="0"/>
          </a:p>
        </p:txBody>
      </p:sp>
      <p:sp>
        <p:nvSpPr>
          <p:cNvPr id="3" name="Content Placeholder 2"/>
          <p:cNvSpPr>
            <a:spLocks noGrp="1"/>
          </p:cNvSpPr>
          <p:nvPr>
            <p:ph idx="1"/>
          </p:nvPr>
        </p:nvSpPr>
        <p:spPr>
          <a:xfrm>
            <a:off x="152400" y="1447800"/>
            <a:ext cx="8991600" cy="5410200"/>
          </a:xfrm>
        </p:spPr>
        <p:txBody>
          <a:bodyPr>
            <a:normAutofit/>
          </a:bodyPr>
          <a:lstStyle/>
          <a:p>
            <a:pPr>
              <a:buNone/>
            </a:pPr>
            <a:r>
              <a:rPr lang="en-US" b="1" dirty="0" smtClean="0">
                <a:solidFill>
                  <a:srgbClr val="0070C0"/>
                </a:solidFill>
              </a:rPr>
              <a:t>B. Research </a:t>
            </a:r>
            <a:r>
              <a:rPr lang="en-US" dirty="0" smtClean="0">
                <a:solidFill>
                  <a:srgbClr val="0070C0"/>
                </a:solidFill>
              </a:rPr>
              <a:t>HESPI has been conducting several researches and developed various products which influenced the policy understanding and the way governments, regional institutions and policy makers  the way they make decisions. Such  research products include: </a:t>
            </a:r>
          </a:p>
          <a:p>
            <a:pPr lvl="1" algn="just"/>
            <a:r>
              <a:rPr lang="en-US" sz="2000" dirty="0" smtClean="0">
                <a:solidFill>
                  <a:srgbClr val="0070C0"/>
                </a:solidFill>
              </a:rPr>
              <a:t>HESPI conducted research on Reports on Financial Sector Developments in IGAD Member Countries on access to finance in African Regional Economic Communities and produced report on Financial Sector Development in IGAD member countries. It also produced a first paper that also assesses the case for a regional development bank for IGAD </a:t>
            </a:r>
          </a:p>
          <a:p>
            <a:pPr lvl="1" algn="just"/>
            <a:r>
              <a:rPr lang="en-US" sz="2000" dirty="0" smtClean="0">
                <a:solidFill>
                  <a:srgbClr val="0070C0"/>
                </a:solidFill>
              </a:rPr>
              <a:t>Conflict - Poverty Nexus: Breaking the Cycle in Low Income Countries (LICs). This study provided analysis of the linkage between conflict and poverty in LICs so that the cycle can be broken.  The study recommends reforms to end the conflict-poverty cycle in LICs, including those in the Horn of Africa</a:t>
            </a: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667512"/>
          </a:xfrm>
        </p:spPr>
        <p:txBody>
          <a:bodyPr>
            <a:normAutofit fontScale="90000"/>
          </a:bodyPr>
          <a:lstStyle/>
          <a:p>
            <a:r>
              <a:rPr lang="en-US" dirty="0" smtClean="0"/>
              <a:t>10. Examples … Contd. </a:t>
            </a:r>
            <a:endParaRPr lang="en-US" dirty="0"/>
          </a:p>
        </p:txBody>
      </p:sp>
      <p:sp>
        <p:nvSpPr>
          <p:cNvPr id="3" name="Content Placeholder 2"/>
          <p:cNvSpPr>
            <a:spLocks noGrp="1"/>
          </p:cNvSpPr>
          <p:nvPr>
            <p:ph idx="1"/>
          </p:nvPr>
        </p:nvSpPr>
        <p:spPr>
          <a:xfrm>
            <a:off x="0" y="1447800"/>
            <a:ext cx="9144000" cy="5410200"/>
          </a:xfrm>
        </p:spPr>
        <p:txBody>
          <a:bodyPr>
            <a:normAutofit/>
          </a:bodyPr>
          <a:lstStyle/>
          <a:p>
            <a:pPr>
              <a:buNone/>
            </a:pPr>
            <a:r>
              <a:rPr lang="en-US" dirty="0" smtClean="0">
                <a:solidFill>
                  <a:srgbClr val="0070C0"/>
                </a:solidFill>
              </a:rPr>
              <a:t>IX. </a:t>
            </a:r>
            <a:r>
              <a:rPr lang="en-US" sz="2200" dirty="0" smtClean="0">
                <a:solidFill>
                  <a:srgbClr val="0070C0"/>
                </a:solidFill>
              </a:rPr>
              <a:t>HESPI did Assessment of Economic Integration in IGAD and Enhancing the Regional Efforts. This was a comprehensive assessment of the state economic integration in IGAD, and made recommendations on measures that would enhance the regional efforts</a:t>
            </a:r>
          </a:p>
          <a:p>
            <a:pPr>
              <a:buNone/>
            </a:pPr>
            <a:endParaRPr lang="en-US" sz="800" dirty="0" smtClean="0">
              <a:solidFill>
                <a:srgbClr val="0070C0"/>
              </a:solidFill>
            </a:endParaRPr>
          </a:p>
          <a:p>
            <a:pPr>
              <a:buNone/>
            </a:pPr>
            <a:r>
              <a:rPr lang="en-US" sz="2200" dirty="0" smtClean="0">
                <a:solidFill>
                  <a:srgbClr val="0070C0"/>
                </a:solidFill>
              </a:rPr>
              <a:t>X. HESPI contributed to the assessment of external reserves management in the Sudan, to advise on the respective proper mandates of the Bank of Sudan and the Bank of Southern Sudan</a:t>
            </a:r>
          </a:p>
          <a:p>
            <a:pPr>
              <a:buNone/>
            </a:pPr>
            <a:endParaRPr lang="en-US" sz="800" dirty="0" smtClean="0">
              <a:solidFill>
                <a:srgbClr val="0070C0"/>
              </a:solidFill>
            </a:endParaRPr>
          </a:p>
          <a:p>
            <a:pPr>
              <a:buNone/>
            </a:pPr>
            <a:r>
              <a:rPr lang="en-US" sz="2200" dirty="0" smtClean="0">
                <a:solidFill>
                  <a:srgbClr val="0070C0"/>
                </a:solidFill>
              </a:rPr>
              <a:t>XI. HESPI contributed to a study of aid management in 10 selected African countries and produced report entitled Effective Aid Management in Selected African Countries and submitted to the African Economic Research Council. The researched helped in  developing the understanding of Rebuilding Institutional Capacity for Effective Aid Management in Africa </a:t>
            </a:r>
          </a:p>
          <a:p>
            <a:pPr>
              <a:buNone/>
            </a:pPr>
            <a:endParaRPr lang="en-US" dirty="0" smtClean="0">
              <a:solidFill>
                <a:srgbClr val="0070C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r>
              <a:rPr lang="en-US" b="1" dirty="0" smtClean="0"/>
              <a:t>1.History and Purpose </a:t>
            </a:r>
            <a:endParaRPr lang="en-US" b="1" dirty="0"/>
          </a:p>
        </p:txBody>
      </p:sp>
      <p:sp>
        <p:nvSpPr>
          <p:cNvPr id="3" name="Content Placeholder 2"/>
          <p:cNvSpPr>
            <a:spLocks noGrp="1"/>
          </p:cNvSpPr>
          <p:nvPr>
            <p:ph idx="1"/>
          </p:nvPr>
        </p:nvSpPr>
        <p:spPr>
          <a:xfrm>
            <a:off x="0" y="1447800"/>
            <a:ext cx="9144000" cy="4876800"/>
          </a:xfrm>
        </p:spPr>
        <p:txBody>
          <a:bodyPr>
            <a:normAutofit fontScale="92500" lnSpcReduction="10000"/>
          </a:bodyPr>
          <a:lstStyle/>
          <a:p>
            <a:pPr algn="just">
              <a:buNone/>
            </a:pPr>
            <a:endParaRPr lang="en-US" sz="800" dirty="0" smtClean="0"/>
          </a:p>
          <a:p>
            <a:r>
              <a:rPr lang="en-US" sz="2400" dirty="0" smtClean="0"/>
              <a:t>HESPI  is an independent, non-profit think tank and consultancy firm established in 2006 by professionals who know the IGAD context and committed to enhance its development </a:t>
            </a:r>
          </a:p>
          <a:p>
            <a:pPr>
              <a:buNone/>
            </a:pPr>
            <a:endParaRPr lang="en-US" sz="2400" dirty="0" smtClean="0"/>
          </a:p>
          <a:p>
            <a:pPr>
              <a:buNone/>
            </a:pPr>
            <a:r>
              <a:rPr lang="en-US" sz="2400" dirty="0" smtClean="0"/>
              <a:t>HESPI aims to: </a:t>
            </a:r>
          </a:p>
          <a:p>
            <a:pPr lvl="1" algn="just"/>
            <a:r>
              <a:rPr lang="en-US" dirty="0" smtClean="0"/>
              <a:t>Promote high-quality policy research, analysis and provide advisory services to assist African Governments, the private sector and other stakeholders to facilitate broad-based economic growth and poverty reduction </a:t>
            </a:r>
          </a:p>
          <a:p>
            <a:pPr lvl="1" algn="just">
              <a:buNone/>
            </a:pPr>
            <a:endParaRPr lang="en-US" sz="900" dirty="0" smtClean="0"/>
          </a:p>
          <a:p>
            <a:pPr lvl="1" algn="just"/>
            <a:r>
              <a:rPr lang="en-US" dirty="0" smtClean="0"/>
              <a:t>Advocate and promote sound polices and to assist with the formulation and implementation of relevant economic and social policies to improve economic and social policy making  for economic growth and poverty reduction </a:t>
            </a:r>
          </a:p>
          <a:p>
            <a:pPr>
              <a:buNone/>
            </a:pPr>
            <a:endParaRPr lang="en-US" sz="2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7620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t>
            </a:r>
            <a:r>
              <a:rPr lang="en-US" b="1" dirty="0" smtClean="0"/>
              <a:t>2. Mission of HESPI </a:t>
            </a:r>
            <a:endParaRPr lang="en-US" b="1" dirty="0"/>
          </a:p>
        </p:txBody>
      </p:sp>
      <p:sp>
        <p:nvSpPr>
          <p:cNvPr id="3" name="Content Placeholder 2"/>
          <p:cNvSpPr>
            <a:spLocks noGrp="1"/>
          </p:cNvSpPr>
          <p:nvPr>
            <p:ph idx="1"/>
          </p:nvPr>
        </p:nvSpPr>
        <p:spPr>
          <a:xfrm>
            <a:off x="457200" y="1447800"/>
            <a:ext cx="8229600" cy="4876800"/>
          </a:xfrm>
        </p:spPr>
        <p:txBody>
          <a:bodyPr>
            <a:normAutofit/>
          </a:bodyPr>
          <a:lstStyle/>
          <a:p>
            <a:pPr algn="just"/>
            <a:r>
              <a:rPr lang="en-US" sz="2400" dirty="0" smtClean="0"/>
              <a:t>To contribute to the achievement of regional and national development goals, facilitate broad based economic growth and poverty reduction through:</a:t>
            </a:r>
          </a:p>
          <a:p>
            <a:pPr lvl="1" algn="just"/>
            <a:r>
              <a:rPr lang="en-US" sz="2200" i="1" dirty="0" smtClean="0"/>
              <a:t>Conducting objective economic and social policy research  to improve policy formulation and implementation for broad-based economic growth and poverty reduction</a:t>
            </a:r>
          </a:p>
          <a:p>
            <a:pPr lvl="1" algn="just">
              <a:buNone/>
            </a:pPr>
            <a:endParaRPr lang="en-US" sz="800" i="1" dirty="0" smtClean="0"/>
          </a:p>
          <a:p>
            <a:pPr lvl="1" algn="just"/>
            <a:r>
              <a:rPr lang="en-US" sz="2200" i="1" dirty="0" smtClean="0"/>
              <a:t>Enhancing institutional capacity for sound management,  promoting regional integration, stability&amp; conflict prevention</a:t>
            </a:r>
          </a:p>
          <a:p>
            <a:pPr lvl="1" algn="just">
              <a:buNone/>
            </a:pPr>
            <a:endParaRPr lang="en-US" sz="800" i="1" dirty="0" smtClean="0"/>
          </a:p>
          <a:p>
            <a:pPr lvl="1"/>
            <a:r>
              <a:rPr lang="en-US" sz="2200" i="1" dirty="0" smtClean="0"/>
              <a:t>Advocate and promote sound policies and to assist with the formulation and implementation of sound economic and social policies and interacts with principal institutions and entities to address the challenges the region faces</a:t>
            </a:r>
          </a:p>
          <a:p>
            <a:pPr lvl="1"/>
            <a:endParaRPr lang="en-US" sz="2200" dirty="0" smtClean="0"/>
          </a:p>
          <a:p>
            <a:pPr algn="just"/>
            <a:endParaRPr lang="en-US" sz="2400" dirty="0" smtClean="0"/>
          </a:p>
          <a:p>
            <a:pPr algn="just"/>
            <a:endParaRPr lang="en-US" sz="2400" dirty="0" smtClean="0"/>
          </a:p>
          <a:p>
            <a:pPr algn="just"/>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762000"/>
          </a:xfrm>
        </p:spPr>
        <p:txBody>
          <a:bodyPr>
            <a:normAutofit/>
          </a:bodyPr>
          <a:lstStyle/>
          <a:p>
            <a:r>
              <a:rPr lang="en-US" sz="3600" b="1" dirty="0" smtClean="0"/>
              <a:t>3. Location, Target groups and stakeholders  </a:t>
            </a:r>
            <a:endParaRPr lang="en-US" sz="3600" b="1" dirty="0"/>
          </a:p>
        </p:txBody>
      </p:sp>
      <p:sp>
        <p:nvSpPr>
          <p:cNvPr id="3" name="Content Placeholder 2"/>
          <p:cNvSpPr>
            <a:spLocks noGrp="1"/>
          </p:cNvSpPr>
          <p:nvPr>
            <p:ph idx="1"/>
          </p:nvPr>
        </p:nvSpPr>
        <p:spPr>
          <a:xfrm>
            <a:off x="152400" y="1524000"/>
            <a:ext cx="8763000" cy="4800600"/>
          </a:xfrm>
        </p:spPr>
        <p:txBody>
          <a:bodyPr>
            <a:normAutofit/>
          </a:bodyPr>
          <a:lstStyle/>
          <a:p>
            <a:pPr algn="just"/>
            <a:r>
              <a:rPr lang="en-US" sz="2400" dirty="0" smtClean="0"/>
              <a:t>HESPI’s HQ is in Addis Ababa, Ethiopia and it focuses on 8 IGAD region countries (Ethiopia, Kenya, Uganda, Eritrea, Somalia, South Sudan, Sudan and Djibouti) </a:t>
            </a:r>
          </a:p>
          <a:p>
            <a:pPr algn="just">
              <a:buNone/>
            </a:pPr>
            <a:endParaRPr lang="en-US" sz="800" dirty="0" smtClean="0"/>
          </a:p>
          <a:p>
            <a:pPr algn="just"/>
            <a:r>
              <a:rPr lang="en-US" sz="2400" dirty="0" smtClean="0"/>
              <a:t>HESPI’s target groups include policy makers at regional and national levels, development partners, and the non-state actors such as CSOs, the private sector, </a:t>
            </a:r>
            <a:r>
              <a:rPr lang="en-GB" sz="2400" dirty="0" smtClean="0"/>
              <a:t>Regional Economic Communities, IGAD Member Country Governments,</a:t>
            </a:r>
            <a:r>
              <a:rPr lang="en-US" sz="2400" dirty="0" smtClean="0"/>
              <a:t> Academic and Research institutions and citizens of the IGAD sub-region and the developing world</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743712"/>
          </a:xfrm>
        </p:spPr>
        <p:txBody>
          <a:bodyPr>
            <a:normAutofit/>
          </a:bodyPr>
          <a:lstStyle/>
          <a:p>
            <a:r>
              <a:rPr lang="en-US" sz="3600" b="1" dirty="0" smtClean="0"/>
              <a:t>4. Organizational Model </a:t>
            </a:r>
            <a:endParaRPr lang="en-US" sz="3600" b="1" dirty="0"/>
          </a:p>
        </p:txBody>
      </p:sp>
      <p:sp>
        <p:nvSpPr>
          <p:cNvPr id="3" name="Content Placeholder 2"/>
          <p:cNvSpPr>
            <a:spLocks noGrp="1"/>
          </p:cNvSpPr>
          <p:nvPr>
            <p:ph idx="1"/>
          </p:nvPr>
        </p:nvSpPr>
        <p:spPr>
          <a:xfrm>
            <a:off x="152400" y="1295400"/>
            <a:ext cx="8839200" cy="5410200"/>
          </a:xfrm>
        </p:spPr>
        <p:txBody>
          <a:bodyPr>
            <a:noAutofit/>
          </a:bodyPr>
          <a:lstStyle/>
          <a:p>
            <a:r>
              <a:rPr lang="en-US" sz="1800" dirty="0" smtClean="0"/>
              <a:t>Head quartered in Addis Ababa, Diplomatic Capital of Africa; HESPI staffed with Highly experienced and qualified senior policy Researches and research fellows  </a:t>
            </a:r>
          </a:p>
          <a:p>
            <a:r>
              <a:rPr lang="en-US" sz="1800" dirty="0" smtClean="0"/>
              <a:t>HESPI has sub offices in IGAD member states to work closely with the policy makers  including in Djibouti with the IGAD Secretariat </a:t>
            </a:r>
          </a:p>
          <a:p>
            <a:r>
              <a:rPr lang="en-US" sz="1800" dirty="0" smtClean="0"/>
              <a:t>Formal partnership with the African Capacity Building Foundation –a pan African organization, the UNECA, The African Union, </a:t>
            </a:r>
            <a:r>
              <a:rPr lang="en-US" sz="1800" dirty="0" err="1" smtClean="0"/>
              <a:t>AfDB</a:t>
            </a:r>
            <a:r>
              <a:rPr lang="en-US" sz="1800" dirty="0" smtClean="0"/>
              <a:t> and other policy research and capacity building institutions</a:t>
            </a:r>
          </a:p>
          <a:p>
            <a:r>
              <a:rPr lang="en-US" sz="1800" dirty="0" smtClean="0"/>
              <a:t>HESPI  has General Assembly, which comprises founding members, senior associates, and 10 Board members currently composed of the Managing Director  (MD) and Deputy Managing Director</a:t>
            </a:r>
          </a:p>
          <a:p>
            <a:r>
              <a:rPr lang="en-US" sz="1800" dirty="0" smtClean="0"/>
              <a:t>HESPI also has an international advisory panel which comprises a prestigious group of experts from the sub-region and abroad who have a strong commitment and passion for  the development of the Horn of Africa and other low income countries</a:t>
            </a:r>
          </a:p>
          <a:p>
            <a:r>
              <a:rPr lang="en-US" sz="1800" dirty="0" smtClean="0"/>
              <a:t>The MD </a:t>
            </a:r>
            <a:r>
              <a:rPr lang="en-US" sz="1800" dirty="0" smtClean="0">
                <a:solidFill>
                  <a:srgbClr val="FF0000"/>
                </a:solidFill>
              </a:rPr>
              <a:t>(former IMF Economist and Policy Person) </a:t>
            </a:r>
            <a:r>
              <a:rPr lang="en-US" sz="1800" dirty="0" smtClean="0"/>
              <a:t>and department directors manage and run the day to day activities of the Institute</a:t>
            </a:r>
          </a:p>
          <a:p>
            <a:r>
              <a:rPr lang="en-US" sz="1800" dirty="0" smtClean="0"/>
              <a:t>The Board meets at least twice a year and exercises oversight over the strategies, policies, operations, and finances of HESPI</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normAutofit/>
          </a:bodyPr>
          <a:lstStyle/>
          <a:p>
            <a:r>
              <a:rPr lang="en-US" sz="4000" b="1" dirty="0" smtClean="0"/>
              <a:t>5. Approaches and Strategies </a:t>
            </a:r>
            <a:endParaRPr lang="en-US" sz="4000" b="1" dirty="0"/>
          </a:p>
        </p:txBody>
      </p:sp>
      <p:sp>
        <p:nvSpPr>
          <p:cNvPr id="3" name="Content Placeholder 2"/>
          <p:cNvSpPr>
            <a:spLocks noGrp="1"/>
          </p:cNvSpPr>
          <p:nvPr>
            <p:ph idx="1"/>
          </p:nvPr>
        </p:nvSpPr>
        <p:spPr>
          <a:xfrm>
            <a:off x="152400" y="1600200"/>
            <a:ext cx="8991600" cy="4953000"/>
          </a:xfrm>
        </p:spPr>
        <p:txBody>
          <a:bodyPr>
            <a:normAutofit/>
          </a:bodyPr>
          <a:lstStyle/>
          <a:p>
            <a:pPr>
              <a:buNone/>
            </a:pPr>
            <a:endParaRPr lang="en-US" sz="800" dirty="0" smtClean="0"/>
          </a:p>
          <a:p>
            <a:r>
              <a:rPr lang="en-US" sz="2000" dirty="0" smtClean="0"/>
              <a:t>Conducts  high quality socio-economic policy research and studies  on country specific and core areas of common regional policy issues</a:t>
            </a:r>
          </a:p>
          <a:p>
            <a:pPr>
              <a:buNone/>
            </a:pPr>
            <a:endParaRPr lang="en-US" sz="2000" dirty="0" smtClean="0"/>
          </a:p>
          <a:p>
            <a:r>
              <a:rPr lang="en-US" sz="2000" dirty="0" smtClean="0"/>
              <a:t>Creates Policy forums, produces publications, interact with principal institutions and entities to maximize dissemination  and impacts of sound-policy options and research products </a:t>
            </a:r>
          </a:p>
          <a:p>
            <a:pPr>
              <a:buNone/>
            </a:pPr>
            <a:endParaRPr lang="en-US" sz="2000" dirty="0" smtClean="0"/>
          </a:p>
          <a:p>
            <a:r>
              <a:rPr lang="en-US" sz="2000" dirty="0" smtClean="0"/>
              <a:t>Works with IGAD member states and regional organizations for institutional and human capacity building and instilling values for better management of growth  through advise and skills development </a:t>
            </a:r>
          </a:p>
          <a:p>
            <a:pPr>
              <a:buNone/>
            </a:pPr>
            <a:endParaRPr lang="en-US" sz="2000" dirty="0" smtClean="0"/>
          </a:p>
          <a:p>
            <a:r>
              <a:rPr lang="en-US" sz="2000" dirty="0" smtClean="0"/>
              <a:t>Assist in development, Evaluation and Monitoring of economic and social policies of the IGAD region </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819912"/>
          </a:xfrm>
        </p:spPr>
        <p:txBody>
          <a:bodyPr/>
          <a:lstStyle/>
          <a:p>
            <a:r>
              <a:rPr lang="en-US" dirty="0" smtClean="0"/>
              <a:t>6. </a:t>
            </a:r>
            <a:r>
              <a:rPr lang="en-US" sz="4000" b="1" dirty="0" smtClean="0"/>
              <a:t>Priority areas </a:t>
            </a:r>
            <a:endParaRPr lang="en-US" sz="4000" b="1" dirty="0"/>
          </a:p>
        </p:txBody>
      </p:sp>
      <p:sp>
        <p:nvSpPr>
          <p:cNvPr id="3" name="Content Placeholder 2"/>
          <p:cNvSpPr>
            <a:spLocks noGrp="1"/>
          </p:cNvSpPr>
          <p:nvPr>
            <p:ph idx="1"/>
          </p:nvPr>
        </p:nvSpPr>
        <p:spPr>
          <a:xfrm>
            <a:off x="228600" y="1676400"/>
            <a:ext cx="8763000" cy="4648200"/>
          </a:xfrm>
        </p:spPr>
        <p:txBody>
          <a:bodyPr>
            <a:normAutofit/>
          </a:bodyPr>
          <a:lstStyle/>
          <a:p>
            <a:r>
              <a:rPr lang="en-US" dirty="0" smtClean="0"/>
              <a:t>Objective and high quality research in economic growth;  and institutional building, social progress </a:t>
            </a:r>
          </a:p>
          <a:p>
            <a:endParaRPr lang="en-US" sz="800" dirty="0" smtClean="0"/>
          </a:p>
          <a:p>
            <a:r>
              <a:rPr lang="en-US" dirty="0" smtClean="0"/>
              <a:t>Engagement in productive sectors, and programs that address the needs of the private sector</a:t>
            </a:r>
          </a:p>
          <a:p>
            <a:endParaRPr lang="en-US" sz="800" dirty="0" smtClean="0"/>
          </a:p>
          <a:p>
            <a:r>
              <a:rPr lang="en-US" dirty="0" smtClean="0"/>
              <a:t>Strengthening advocacy and promotion of appropriate and sound policies</a:t>
            </a:r>
          </a:p>
          <a:p>
            <a:r>
              <a:rPr lang="en-US" dirty="0" smtClean="0"/>
              <a:t>N.B. </a:t>
            </a:r>
            <a:r>
              <a:rPr lang="en-US" sz="2000" i="1" dirty="0" smtClean="0">
                <a:solidFill>
                  <a:schemeClr val="accent6">
                    <a:lumMod val="75000"/>
                  </a:schemeClr>
                </a:solidFill>
              </a:rPr>
              <a:t>The research, policy advice and capacity building programs focus on economic and financial governance; macroeconomic and social sector policies, including education, environmental sustainability and health policies; trade and regional integration; private sector development and conflict management </a:t>
            </a:r>
          </a:p>
          <a:p>
            <a:pPr>
              <a:buNone/>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762000"/>
          </a:xfrm>
        </p:spPr>
        <p:txBody>
          <a:bodyPr>
            <a:normAutofit fontScale="90000"/>
          </a:bodyPr>
          <a:lstStyle/>
          <a:p>
            <a:pPr lvl="0"/>
            <a:r>
              <a:rPr lang="en-US" sz="4000" b="1" dirty="0" smtClean="0"/>
              <a:t/>
            </a:r>
            <a:br>
              <a:rPr lang="en-US" sz="4000" b="1" dirty="0" smtClean="0"/>
            </a:br>
            <a:r>
              <a:rPr lang="en-US" sz="4000" b="1" dirty="0" smtClean="0"/>
              <a:t/>
            </a:r>
            <a:br>
              <a:rPr lang="en-US" sz="4000" b="1" dirty="0" smtClean="0"/>
            </a:br>
            <a:r>
              <a:rPr lang="en-US" sz="2000" dirty="0" smtClean="0"/>
              <a:t/>
            </a:r>
            <a:br>
              <a:rPr lang="en-US" sz="2000" dirty="0" smtClean="0"/>
            </a:br>
            <a:r>
              <a:rPr lang="en-US" sz="4400" b="1" dirty="0" smtClean="0"/>
              <a:t>7. Priority Areas contd. </a:t>
            </a:r>
            <a:endParaRPr lang="en-US" sz="4400" b="1" dirty="0"/>
          </a:p>
        </p:txBody>
      </p:sp>
      <p:sp>
        <p:nvSpPr>
          <p:cNvPr id="3" name="Content Placeholder 2"/>
          <p:cNvSpPr>
            <a:spLocks noGrp="1"/>
          </p:cNvSpPr>
          <p:nvPr>
            <p:ph idx="1"/>
          </p:nvPr>
        </p:nvSpPr>
        <p:spPr>
          <a:xfrm>
            <a:off x="152400" y="1219200"/>
            <a:ext cx="8839200" cy="5105400"/>
          </a:xfrm>
        </p:spPr>
        <p:txBody>
          <a:bodyPr>
            <a:normAutofit fontScale="85000" lnSpcReduction="20000"/>
          </a:bodyPr>
          <a:lstStyle/>
          <a:p>
            <a:pPr lvl="1">
              <a:buNone/>
            </a:pPr>
            <a:r>
              <a:rPr lang="en-US" sz="2600" dirty="0" smtClean="0"/>
              <a:t>Through its researches, HESPI assist in building and strengthening effective institutional capacities and processes of socio-economic policy formulation to: </a:t>
            </a:r>
          </a:p>
          <a:p>
            <a:pPr lvl="1">
              <a:buNone/>
            </a:pPr>
            <a:endParaRPr lang="en-US" sz="1000" dirty="0" smtClean="0"/>
          </a:p>
          <a:p>
            <a:pPr lvl="2"/>
            <a:r>
              <a:rPr lang="en-US" sz="2200" dirty="0" smtClean="0"/>
              <a:t>Promote creation of capable IGAD states with improved public services; enhanced public finance management by promoting accountability, transparency, and anti-corruption measures; </a:t>
            </a:r>
          </a:p>
          <a:p>
            <a:pPr lvl="2"/>
            <a:r>
              <a:rPr lang="en-US" sz="2200" dirty="0" smtClean="0"/>
              <a:t>Build capacity in policy analysis to inform and advise the policy making and implementation processes; </a:t>
            </a:r>
          </a:p>
          <a:p>
            <a:pPr lvl="2"/>
            <a:r>
              <a:rPr lang="en-US" sz="2200" dirty="0" smtClean="0"/>
              <a:t>Strengthen institutional and human capacity to analyze, formulate and implement sound broad-based economic and social policies; </a:t>
            </a:r>
          </a:p>
          <a:p>
            <a:pPr lvl="2"/>
            <a:r>
              <a:rPr lang="en-US" sz="2200" dirty="0" smtClean="0"/>
              <a:t>Promote financial sector reforms to increase savings and to provide credit efficiently;</a:t>
            </a:r>
          </a:p>
          <a:p>
            <a:pPr lvl="2"/>
            <a:r>
              <a:rPr lang="en-US" sz="2200" dirty="0" smtClean="0"/>
              <a:t>Promote national and regional food security and sustainable agricultural production;</a:t>
            </a:r>
          </a:p>
          <a:p>
            <a:pPr lvl="2"/>
            <a:r>
              <a:rPr lang="en-US" sz="2200" dirty="0" smtClean="0"/>
              <a:t>Encourage and facilitate regional economic and social integration; </a:t>
            </a:r>
          </a:p>
          <a:p>
            <a:pPr lvl="2"/>
            <a:r>
              <a:rPr lang="en-US" sz="2200" dirty="0" smtClean="0"/>
              <a:t>Work towards prevention of intra-State and inter-State conflicts and facilitating dialogue to resolve emerging challenges before they develop into full-fledged conflict;</a:t>
            </a:r>
          </a:p>
          <a:p>
            <a:pPr lvl="1"/>
            <a:endParaRPr lang="en-US" sz="2000" dirty="0" smtClean="0"/>
          </a:p>
          <a:p>
            <a:pPr lvl="1">
              <a:buNone/>
            </a:pPr>
            <a:endParaRPr lang="en-US" sz="20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819912"/>
          </a:xfrm>
        </p:spPr>
        <p:txBody>
          <a:bodyPr>
            <a:normAutofit/>
          </a:bodyPr>
          <a:lstStyle/>
          <a:p>
            <a:r>
              <a:rPr lang="en-US" sz="4000" b="1" dirty="0" smtClean="0"/>
              <a:t>8. Research Programs </a:t>
            </a:r>
            <a:endParaRPr lang="en-US" sz="4000" b="1" dirty="0"/>
          </a:p>
        </p:txBody>
      </p:sp>
      <p:sp>
        <p:nvSpPr>
          <p:cNvPr id="3" name="Content Placeholder 2"/>
          <p:cNvSpPr>
            <a:spLocks noGrp="1"/>
          </p:cNvSpPr>
          <p:nvPr>
            <p:ph idx="1"/>
          </p:nvPr>
        </p:nvSpPr>
        <p:spPr>
          <a:xfrm>
            <a:off x="152400" y="1447800"/>
            <a:ext cx="8991600" cy="5410200"/>
          </a:xfrm>
        </p:spPr>
        <p:txBody>
          <a:bodyPr>
            <a:normAutofit/>
          </a:bodyPr>
          <a:lstStyle/>
          <a:p>
            <a:pPr lvl="0">
              <a:buNone/>
            </a:pPr>
            <a:r>
              <a:rPr lang="en-US" b="1" i="1" dirty="0" smtClean="0">
                <a:solidFill>
                  <a:schemeClr val="accent6"/>
                </a:solidFill>
              </a:rPr>
              <a:t>HESPI’s research programs are organized under the following broad headings: </a:t>
            </a:r>
          </a:p>
          <a:p>
            <a:r>
              <a:rPr lang="en-US" sz="2800" dirty="0" smtClean="0"/>
              <a:t>Economic  and Financial policy Researches pertinent for wider policy understanding and recommendations </a:t>
            </a:r>
          </a:p>
          <a:p>
            <a:pPr lvl="0"/>
            <a:r>
              <a:rPr lang="en-US" sz="2800" dirty="0" smtClean="0"/>
              <a:t>Analysis of institutional capacities and processes on policy formulation with technical assistance in such processes</a:t>
            </a:r>
          </a:p>
          <a:p>
            <a:pPr lvl="0"/>
            <a:r>
              <a:rPr lang="en-US" sz="2800" dirty="0" smtClean="0"/>
              <a:t>To build mechanisms and capacity for knowledge dissemination and stakeholders outreach</a:t>
            </a:r>
          </a:p>
          <a:p>
            <a:r>
              <a:rPr lang="en-US" sz="2800" dirty="0" smtClean="0"/>
              <a:t>Social and productive sectors and strengthen thriving private sector in the IGAD region (new initiatives) </a:t>
            </a:r>
            <a:endParaRPr lang="en-US"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905</TotalTime>
  <Words>1860</Words>
  <Application>Microsoft Macintosh PowerPoint</Application>
  <PresentationFormat>On-screen Show (4:3)</PresentationFormat>
  <Paragraphs>126</Paragraphs>
  <Slides>17</Slides>
  <Notes>0</Notes>
  <HiddenSlides>0</HiddenSlides>
  <MMClips>0</MMClips>
  <ScaleCrop>false</ScaleCrop>
  <HeadingPairs>
    <vt:vector size="4" baseType="variant">
      <vt:variant>
        <vt:lpstr>Design Template</vt:lpstr>
      </vt:variant>
      <vt:variant>
        <vt:i4>1</vt:i4>
      </vt:variant>
      <vt:variant>
        <vt:lpstr>Slide Titles</vt:lpstr>
      </vt:variant>
      <vt:variant>
        <vt:i4>17</vt:i4>
      </vt:variant>
    </vt:vector>
  </HeadingPairs>
  <TitlesOfParts>
    <vt:vector size="18" baseType="lpstr">
      <vt:lpstr>Flow</vt:lpstr>
      <vt:lpstr>Horn Economic and Social Policy Institute (HESPI) Institutional Profile </vt:lpstr>
      <vt:lpstr>1.History and Purpose </vt:lpstr>
      <vt:lpstr>     2. Mission of HESPI </vt:lpstr>
      <vt:lpstr>3. Location, Target groups and stakeholders  </vt:lpstr>
      <vt:lpstr>4. Organizational Model </vt:lpstr>
      <vt:lpstr>5. Approaches and Strategies </vt:lpstr>
      <vt:lpstr>6. Priority areas </vt:lpstr>
      <vt:lpstr>   7. Priority Areas contd. </vt:lpstr>
      <vt:lpstr>8. Research Programs </vt:lpstr>
      <vt:lpstr>9. Funding </vt:lpstr>
      <vt:lpstr>10. Examples of Key Performance statistics  </vt:lpstr>
      <vt:lpstr>10. Examples … contd. </vt:lpstr>
      <vt:lpstr>10. Examples …Contd. </vt:lpstr>
      <vt:lpstr>10. Examples … Contd. </vt:lpstr>
      <vt:lpstr>10. Examples … Contd.  </vt:lpstr>
      <vt:lpstr>10. Examples …Contd. </vt:lpstr>
      <vt:lpstr>10. Examples … Contd.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overview of your organizational model, stakeholders, funding, research programs, political affiliations, strategy, new initiatives, senior leadership, and impact. These are just suggestions not intended to limit your content or creativity in how you present your organization’s strategy, structure and programs.   Slides might also include but are not limited to the following: a statement of the history, mission and purpose of the think tank including the date of establishment, an institutional overview including key profile facts and performance statistics; a list of major programs with illustrative examples; examples of innovative and/or high impact and policy proposals, ideas and programs; a statement regarding the methods the think tank uses to evaluate its performance and impact, the role and importance of the policy research conducted by the think tank; and finally any significant partnerships--international or domestic that the think tank has forged with other institutions.</dc:title>
  <dc:creator>dell</dc:creator>
  <cp:lastModifiedBy>Fadwa Kingsbury</cp:lastModifiedBy>
  <cp:revision>94</cp:revision>
  <dcterms:created xsi:type="dcterms:W3CDTF">2014-05-14T21:10:59Z</dcterms:created>
  <dcterms:modified xsi:type="dcterms:W3CDTF">2014-05-14T21:12:24Z</dcterms:modified>
</cp:coreProperties>
</file>