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diagrams/quickStyle1.xml" ContentType="application/vnd.openxmlformats-officedocument.drawingml.diagramStyl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diagrams/colors1.xml" ContentType="application/vnd.openxmlformats-officedocument.drawingml.diagramColors+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diagrams/data1.xml" ContentType="application/vnd.openxmlformats-officedocument.drawingml.diagramData+xml"/>
  <Override PartName="/ppt/diagrams/drawing1.xml" ContentType="application/vnd.ms-office.drawingml.diagramDrawing+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diagrams/layout1.xml" ContentType="application/vnd.openxmlformats-officedocument.drawingml.diagram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docProps/custom.xml" ContentType="application/vnd.openxmlformats-officedocument.custom-properties+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72" r:id="rId1"/>
  </p:sldMasterIdLst>
  <p:notesMasterIdLst>
    <p:notesMasterId r:id="rId12"/>
  </p:notesMasterIdLst>
  <p:handoutMasterIdLst>
    <p:handoutMasterId r:id="rId13"/>
  </p:handoutMasterIdLst>
  <p:sldIdLst>
    <p:sldId id="334" r:id="rId2"/>
    <p:sldId id="258" r:id="rId3"/>
    <p:sldId id="336" r:id="rId4"/>
    <p:sldId id="338" r:id="rId5"/>
    <p:sldId id="335" r:id="rId6"/>
    <p:sldId id="343" r:id="rId7"/>
    <p:sldId id="341" r:id="rId8"/>
    <p:sldId id="348" r:id="rId9"/>
    <p:sldId id="340" r:id="rId10"/>
    <p:sldId id="337" r:id="rId11"/>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A6BB59"/>
    <a:srgbClr val="DADE36"/>
    <a:srgbClr val="F48618"/>
    <a:srgbClr val="EAEAEA"/>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4397" autoAdjust="0"/>
    <p:restoredTop sz="94628" autoAdjust="0"/>
  </p:normalViewPr>
  <p:slideViewPr>
    <p:cSldViewPr>
      <p:cViewPr>
        <p:scale>
          <a:sx n="77" d="100"/>
          <a:sy n="77" d="100"/>
        </p:scale>
        <p:origin x="-1184" y="-5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6" d="100"/>
          <a:sy n="76" d="100"/>
        </p:scale>
        <p:origin x="-2214"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3A81E5-3F54-4E0E-A087-89BED07A04CB}" type="doc">
      <dgm:prSet loTypeId="urn:microsoft.com/office/officeart/2005/8/layout/cycle2" loCatId="cycle" qsTypeId="urn:microsoft.com/office/officeart/2005/8/quickstyle/simple1#6" qsCatId="simple" csTypeId="urn:microsoft.com/office/officeart/2005/8/colors/accent1_2#6" csCatId="accent1" phldr="1"/>
      <dgm:spPr/>
      <dgm:t>
        <a:bodyPr/>
        <a:lstStyle/>
        <a:p>
          <a:endParaRPr lang="de-DE"/>
        </a:p>
      </dgm:t>
    </dgm:pt>
    <dgm:pt modelId="{796270A6-8E8F-4A6B-9834-856E36A3B820}">
      <dgm:prSet phldrT="[Text]" custT="1"/>
      <dgm:spPr>
        <a:solidFill>
          <a:srgbClr val="92D050"/>
        </a:solidFill>
        <a:ln>
          <a:solidFill>
            <a:srgbClr val="00B050"/>
          </a:solidFill>
        </a:ln>
      </dgm:spPr>
      <dgm:t>
        <a:bodyPr/>
        <a:lstStyle/>
        <a:p>
          <a:r>
            <a:rPr lang="de-DE" sz="1400" b="1" dirty="0" smtClean="0">
              <a:solidFill>
                <a:schemeClr val="bg1"/>
              </a:solidFill>
              <a:latin typeface="Calibri" pitchFamily="34" charset="0"/>
              <a:cs typeface="Calibri" pitchFamily="34" charset="0"/>
            </a:rPr>
            <a:t>Problem </a:t>
          </a:r>
          <a:r>
            <a:rPr lang="de-DE" sz="1400" b="1" dirty="0" err="1" smtClean="0">
              <a:solidFill>
                <a:schemeClr val="bg1"/>
              </a:solidFill>
              <a:latin typeface="Calibri" pitchFamily="34" charset="0"/>
              <a:cs typeface="Calibri" pitchFamily="34" charset="0"/>
            </a:rPr>
            <a:t>definition</a:t>
          </a:r>
          <a:endParaRPr lang="de-DE" sz="1400" b="1" dirty="0">
            <a:latin typeface="Calibri" pitchFamily="34" charset="0"/>
            <a:cs typeface="Calibri" pitchFamily="34" charset="0"/>
          </a:endParaRPr>
        </a:p>
      </dgm:t>
    </dgm:pt>
    <dgm:pt modelId="{BE327D8A-B681-46AD-9918-5EEB1C1F8766}" type="parTrans" cxnId="{E2C8CF16-EA55-4E2C-BA55-A5017C926A72}">
      <dgm:prSet/>
      <dgm:spPr/>
      <dgm:t>
        <a:bodyPr/>
        <a:lstStyle/>
        <a:p>
          <a:endParaRPr lang="de-DE"/>
        </a:p>
      </dgm:t>
    </dgm:pt>
    <dgm:pt modelId="{B0D6AA46-D15E-49E0-B77A-E045D7848CA0}" type="sibTrans" cxnId="{E2C8CF16-EA55-4E2C-BA55-A5017C926A72}">
      <dgm:prSet/>
      <dgm:spPr/>
      <dgm:t>
        <a:bodyPr/>
        <a:lstStyle/>
        <a:p>
          <a:endParaRPr lang="de-DE"/>
        </a:p>
      </dgm:t>
    </dgm:pt>
    <dgm:pt modelId="{00FD4CAE-5A4C-4F7E-8233-E45BB8D8BCF1}">
      <dgm:prSet phldrT="[Text]" custT="1"/>
      <dgm:spPr>
        <a:solidFill>
          <a:srgbClr val="92D050"/>
        </a:solidFill>
        <a:ln>
          <a:solidFill>
            <a:srgbClr val="00B050"/>
          </a:solidFill>
        </a:ln>
      </dgm:spPr>
      <dgm:t>
        <a:bodyPr/>
        <a:lstStyle/>
        <a:p>
          <a:r>
            <a:rPr lang="de-DE" sz="1400" b="1" dirty="0" smtClean="0">
              <a:solidFill>
                <a:schemeClr val="bg1"/>
              </a:solidFill>
              <a:latin typeface="Calibri" pitchFamily="34" charset="0"/>
              <a:cs typeface="Calibri" pitchFamily="34" charset="0"/>
            </a:rPr>
            <a:t>Agenda </a:t>
          </a:r>
          <a:r>
            <a:rPr lang="de-DE" sz="1400" b="1" dirty="0" err="1" smtClean="0">
              <a:solidFill>
                <a:schemeClr val="bg1"/>
              </a:solidFill>
              <a:latin typeface="Calibri" pitchFamily="34" charset="0"/>
              <a:cs typeface="Calibri" pitchFamily="34" charset="0"/>
            </a:rPr>
            <a:t>setting</a:t>
          </a:r>
          <a:endParaRPr lang="de-DE" sz="1400" b="1" dirty="0">
            <a:solidFill>
              <a:schemeClr val="bg1"/>
            </a:solidFill>
            <a:latin typeface="Calibri" pitchFamily="34" charset="0"/>
            <a:cs typeface="Calibri" pitchFamily="34" charset="0"/>
          </a:endParaRPr>
        </a:p>
      </dgm:t>
    </dgm:pt>
    <dgm:pt modelId="{EC2DA3CF-DB3A-4D9F-BD23-490C830DCB09}" type="parTrans" cxnId="{4DF1BF24-B81E-4AB4-A24A-EC1C9A5706B8}">
      <dgm:prSet/>
      <dgm:spPr/>
      <dgm:t>
        <a:bodyPr/>
        <a:lstStyle/>
        <a:p>
          <a:endParaRPr lang="de-DE"/>
        </a:p>
      </dgm:t>
    </dgm:pt>
    <dgm:pt modelId="{B2DB3D61-9F6F-4B21-AAC5-9583AB6BDD92}" type="sibTrans" cxnId="{4DF1BF24-B81E-4AB4-A24A-EC1C9A5706B8}">
      <dgm:prSet/>
      <dgm:spPr/>
      <dgm:t>
        <a:bodyPr/>
        <a:lstStyle/>
        <a:p>
          <a:endParaRPr lang="de-DE"/>
        </a:p>
      </dgm:t>
    </dgm:pt>
    <dgm:pt modelId="{8EC1BF4E-9DF1-469F-A3BD-CAEFC2298FC3}">
      <dgm:prSet phldrT="[Text]" custT="1"/>
      <dgm:spPr>
        <a:solidFill>
          <a:srgbClr val="92D050"/>
        </a:solidFill>
        <a:ln>
          <a:solidFill>
            <a:srgbClr val="00B050"/>
          </a:solidFill>
        </a:ln>
      </dgm:spPr>
      <dgm:t>
        <a:bodyPr/>
        <a:lstStyle/>
        <a:p>
          <a:r>
            <a:rPr lang="de-DE" sz="1400" b="1" dirty="0" err="1" smtClean="0">
              <a:solidFill>
                <a:schemeClr val="bg1"/>
              </a:solidFill>
              <a:latin typeface="Calibri" pitchFamily="34" charset="0"/>
              <a:cs typeface="Calibri" pitchFamily="34" charset="0"/>
            </a:rPr>
            <a:t>Policy</a:t>
          </a:r>
          <a:r>
            <a:rPr lang="de-DE" sz="1400" b="1" dirty="0" smtClean="0">
              <a:solidFill>
                <a:schemeClr val="bg1"/>
              </a:solidFill>
              <a:latin typeface="Calibri" pitchFamily="34" charset="0"/>
              <a:cs typeface="Calibri" pitchFamily="34" charset="0"/>
            </a:rPr>
            <a:t> </a:t>
          </a:r>
          <a:r>
            <a:rPr lang="de-DE" sz="1400" b="1" dirty="0" err="1" smtClean="0">
              <a:solidFill>
                <a:schemeClr val="bg1"/>
              </a:solidFill>
              <a:latin typeface="Calibri" pitchFamily="34" charset="0"/>
              <a:cs typeface="Calibri" pitchFamily="34" charset="0"/>
            </a:rPr>
            <a:t>formulation</a:t>
          </a:r>
          <a:endParaRPr lang="de-DE" sz="1400" b="1" dirty="0">
            <a:solidFill>
              <a:schemeClr val="bg1"/>
            </a:solidFill>
            <a:latin typeface="Calibri" pitchFamily="34" charset="0"/>
            <a:cs typeface="Calibri" pitchFamily="34" charset="0"/>
          </a:endParaRPr>
        </a:p>
      </dgm:t>
    </dgm:pt>
    <dgm:pt modelId="{01D07685-9AEF-4409-A156-92013AF58E11}" type="parTrans" cxnId="{AA89ABEA-9135-4C37-AE04-6D2F9B018666}">
      <dgm:prSet/>
      <dgm:spPr/>
      <dgm:t>
        <a:bodyPr/>
        <a:lstStyle/>
        <a:p>
          <a:endParaRPr lang="de-DE"/>
        </a:p>
      </dgm:t>
    </dgm:pt>
    <dgm:pt modelId="{E8F9F294-4430-4155-B13C-8FB11D9C6C24}" type="sibTrans" cxnId="{AA89ABEA-9135-4C37-AE04-6D2F9B018666}">
      <dgm:prSet/>
      <dgm:spPr/>
      <dgm:t>
        <a:bodyPr/>
        <a:lstStyle/>
        <a:p>
          <a:endParaRPr lang="de-DE"/>
        </a:p>
      </dgm:t>
    </dgm:pt>
    <dgm:pt modelId="{BC30EAC7-C993-46A2-84AA-9C1FE3CD8F92}">
      <dgm:prSet phldrT="[Text]" custT="1"/>
      <dgm:spPr>
        <a:solidFill>
          <a:srgbClr val="92D050"/>
        </a:solidFill>
        <a:ln>
          <a:solidFill>
            <a:srgbClr val="00B050"/>
          </a:solidFill>
        </a:ln>
      </dgm:spPr>
      <dgm:t>
        <a:bodyPr/>
        <a:lstStyle/>
        <a:p>
          <a:r>
            <a:rPr lang="de-DE" sz="1400" b="1" dirty="0" err="1" smtClean="0">
              <a:solidFill>
                <a:schemeClr val="bg1"/>
              </a:solidFill>
              <a:latin typeface="Calibri" pitchFamily="34" charset="0"/>
              <a:cs typeface="Calibri" pitchFamily="34" charset="0"/>
            </a:rPr>
            <a:t>Policy</a:t>
          </a:r>
          <a:r>
            <a:rPr lang="de-DE" sz="1400" b="1" dirty="0" smtClean="0">
              <a:solidFill>
                <a:schemeClr val="bg1"/>
              </a:solidFill>
              <a:latin typeface="Calibri" pitchFamily="34" charset="0"/>
              <a:cs typeface="Calibri" pitchFamily="34" charset="0"/>
            </a:rPr>
            <a:t> </a:t>
          </a:r>
          <a:r>
            <a:rPr lang="de-DE" sz="1400" b="1" dirty="0" err="1" smtClean="0">
              <a:solidFill>
                <a:schemeClr val="bg1"/>
              </a:solidFill>
              <a:latin typeface="Calibri" pitchFamily="34" charset="0"/>
              <a:cs typeface="Calibri" pitchFamily="34" charset="0"/>
            </a:rPr>
            <a:t>implementation</a:t>
          </a:r>
          <a:endParaRPr lang="de-DE" sz="1400" b="1" dirty="0">
            <a:solidFill>
              <a:schemeClr val="bg1"/>
            </a:solidFill>
            <a:latin typeface="Calibri" pitchFamily="34" charset="0"/>
            <a:cs typeface="Calibri" pitchFamily="34" charset="0"/>
          </a:endParaRPr>
        </a:p>
      </dgm:t>
    </dgm:pt>
    <dgm:pt modelId="{46BC17F5-FC08-4E80-9E36-AA6F8D9B75AE}" type="parTrans" cxnId="{82EDFEC4-A9AD-4040-85C1-937D9F8D7413}">
      <dgm:prSet/>
      <dgm:spPr/>
      <dgm:t>
        <a:bodyPr/>
        <a:lstStyle/>
        <a:p>
          <a:endParaRPr lang="de-DE"/>
        </a:p>
      </dgm:t>
    </dgm:pt>
    <dgm:pt modelId="{B5FB8C22-B264-4316-97F0-CF5B6972B299}" type="sibTrans" cxnId="{82EDFEC4-A9AD-4040-85C1-937D9F8D7413}">
      <dgm:prSet/>
      <dgm:spPr/>
      <dgm:t>
        <a:bodyPr/>
        <a:lstStyle/>
        <a:p>
          <a:endParaRPr lang="de-DE"/>
        </a:p>
      </dgm:t>
    </dgm:pt>
    <dgm:pt modelId="{87D8891B-17F7-FA44-BBB1-AC7B25A27B15}">
      <dgm:prSet phldrT="[Text]" custT="1"/>
      <dgm:spPr>
        <a:solidFill>
          <a:srgbClr val="92D050"/>
        </a:solidFill>
        <a:ln>
          <a:solidFill>
            <a:srgbClr val="00B050"/>
          </a:solidFill>
        </a:ln>
      </dgm:spPr>
      <dgm:t>
        <a:bodyPr/>
        <a:lstStyle/>
        <a:p>
          <a:r>
            <a:rPr lang="de-DE" sz="1400" b="1" dirty="0">
              <a:solidFill>
                <a:schemeClr val="bg1"/>
              </a:solidFill>
              <a:latin typeface="Calibri" pitchFamily="34" charset="0"/>
              <a:cs typeface="Calibri" pitchFamily="34" charset="0"/>
            </a:rPr>
            <a:t>Evaluation</a:t>
          </a:r>
        </a:p>
      </dgm:t>
    </dgm:pt>
    <dgm:pt modelId="{81BF3127-A8A3-0141-8527-FF37B1597FB4}" type="parTrans" cxnId="{103E97A3-34EA-9045-875D-60B5C72BD327}">
      <dgm:prSet/>
      <dgm:spPr/>
      <dgm:t>
        <a:bodyPr/>
        <a:lstStyle/>
        <a:p>
          <a:endParaRPr lang="en-US"/>
        </a:p>
      </dgm:t>
    </dgm:pt>
    <dgm:pt modelId="{C469CB43-6680-D644-9529-F2154CB8BFD2}" type="sibTrans" cxnId="{103E97A3-34EA-9045-875D-60B5C72BD327}">
      <dgm:prSet/>
      <dgm:spPr/>
      <dgm:t>
        <a:bodyPr/>
        <a:lstStyle/>
        <a:p>
          <a:endParaRPr lang="en-US"/>
        </a:p>
      </dgm:t>
    </dgm:pt>
    <dgm:pt modelId="{ECD2A259-C33D-4E4E-A34C-F1958D5AA158}" type="pres">
      <dgm:prSet presAssocID="{F73A81E5-3F54-4E0E-A087-89BED07A04CB}" presName="cycle" presStyleCnt="0">
        <dgm:presLayoutVars>
          <dgm:dir/>
          <dgm:resizeHandles val="exact"/>
        </dgm:presLayoutVars>
      </dgm:prSet>
      <dgm:spPr/>
      <dgm:t>
        <a:bodyPr/>
        <a:lstStyle/>
        <a:p>
          <a:endParaRPr lang="de-DE"/>
        </a:p>
      </dgm:t>
    </dgm:pt>
    <dgm:pt modelId="{CECCFB61-B459-4DA1-8FAD-E2BD9BD5689C}" type="pres">
      <dgm:prSet presAssocID="{796270A6-8E8F-4A6B-9834-856E36A3B820}" presName="node" presStyleLbl="node1" presStyleIdx="0" presStyleCnt="5" custScaleX="121938" custRadScaleRad="100078" custRadScaleInc="-6302">
        <dgm:presLayoutVars>
          <dgm:bulletEnabled val="1"/>
        </dgm:presLayoutVars>
      </dgm:prSet>
      <dgm:spPr/>
      <dgm:t>
        <a:bodyPr/>
        <a:lstStyle/>
        <a:p>
          <a:endParaRPr lang="de-DE"/>
        </a:p>
      </dgm:t>
    </dgm:pt>
    <dgm:pt modelId="{32D1A7A1-78AD-48F1-A341-97CAFCE66376}" type="pres">
      <dgm:prSet presAssocID="{B0D6AA46-D15E-49E0-B77A-E045D7848CA0}" presName="sibTrans" presStyleLbl="sibTrans2D1" presStyleIdx="0" presStyleCnt="5"/>
      <dgm:spPr/>
      <dgm:t>
        <a:bodyPr/>
        <a:lstStyle/>
        <a:p>
          <a:endParaRPr lang="de-DE"/>
        </a:p>
      </dgm:t>
    </dgm:pt>
    <dgm:pt modelId="{4D0F0573-BA1C-4F18-8E04-4C24C10E5D8F}" type="pres">
      <dgm:prSet presAssocID="{B0D6AA46-D15E-49E0-B77A-E045D7848CA0}" presName="connectorText" presStyleLbl="sibTrans2D1" presStyleIdx="0" presStyleCnt="5"/>
      <dgm:spPr/>
      <dgm:t>
        <a:bodyPr/>
        <a:lstStyle/>
        <a:p>
          <a:endParaRPr lang="de-DE"/>
        </a:p>
      </dgm:t>
    </dgm:pt>
    <dgm:pt modelId="{9345E60C-8B9C-445D-A6AA-5B6F92195A8E}" type="pres">
      <dgm:prSet presAssocID="{00FD4CAE-5A4C-4F7E-8233-E45BB8D8BCF1}" presName="node" presStyleLbl="node1" presStyleIdx="1" presStyleCnt="5" custScaleX="121763" custRadScaleRad="95943" custRadScaleInc="61">
        <dgm:presLayoutVars>
          <dgm:bulletEnabled val="1"/>
        </dgm:presLayoutVars>
      </dgm:prSet>
      <dgm:spPr/>
      <dgm:t>
        <a:bodyPr/>
        <a:lstStyle/>
        <a:p>
          <a:endParaRPr lang="de-DE"/>
        </a:p>
      </dgm:t>
    </dgm:pt>
    <dgm:pt modelId="{1AF106DF-910C-4C2E-BC2A-B5E7DDFD471A}" type="pres">
      <dgm:prSet presAssocID="{B2DB3D61-9F6F-4B21-AAC5-9583AB6BDD92}" presName="sibTrans" presStyleLbl="sibTrans2D1" presStyleIdx="1" presStyleCnt="5"/>
      <dgm:spPr/>
      <dgm:t>
        <a:bodyPr/>
        <a:lstStyle/>
        <a:p>
          <a:endParaRPr lang="de-DE"/>
        </a:p>
      </dgm:t>
    </dgm:pt>
    <dgm:pt modelId="{83A7C579-14C5-46FF-92BC-4D33901BB529}" type="pres">
      <dgm:prSet presAssocID="{B2DB3D61-9F6F-4B21-AAC5-9583AB6BDD92}" presName="connectorText" presStyleLbl="sibTrans2D1" presStyleIdx="1" presStyleCnt="5"/>
      <dgm:spPr/>
      <dgm:t>
        <a:bodyPr/>
        <a:lstStyle/>
        <a:p>
          <a:endParaRPr lang="de-DE"/>
        </a:p>
      </dgm:t>
    </dgm:pt>
    <dgm:pt modelId="{7B4546DD-6235-4B09-A45F-FD7D105E4B35}" type="pres">
      <dgm:prSet presAssocID="{8EC1BF4E-9DF1-469F-A3BD-CAEFC2298FC3}" presName="node" presStyleLbl="node1" presStyleIdx="2" presStyleCnt="5" custScaleX="119296" custRadScaleRad="92564" custRadScaleInc="-15179">
        <dgm:presLayoutVars>
          <dgm:bulletEnabled val="1"/>
        </dgm:presLayoutVars>
      </dgm:prSet>
      <dgm:spPr/>
      <dgm:t>
        <a:bodyPr/>
        <a:lstStyle/>
        <a:p>
          <a:endParaRPr lang="de-DE"/>
        </a:p>
      </dgm:t>
    </dgm:pt>
    <dgm:pt modelId="{EB04888B-29F9-49C4-82C8-E05F1158DE2C}" type="pres">
      <dgm:prSet presAssocID="{E8F9F294-4430-4155-B13C-8FB11D9C6C24}" presName="sibTrans" presStyleLbl="sibTrans2D1" presStyleIdx="2" presStyleCnt="5"/>
      <dgm:spPr/>
      <dgm:t>
        <a:bodyPr/>
        <a:lstStyle/>
        <a:p>
          <a:endParaRPr lang="de-DE"/>
        </a:p>
      </dgm:t>
    </dgm:pt>
    <dgm:pt modelId="{C54C2980-A488-456F-84A3-813B495251D9}" type="pres">
      <dgm:prSet presAssocID="{E8F9F294-4430-4155-B13C-8FB11D9C6C24}" presName="connectorText" presStyleLbl="sibTrans2D1" presStyleIdx="2" presStyleCnt="5"/>
      <dgm:spPr/>
      <dgm:t>
        <a:bodyPr/>
        <a:lstStyle/>
        <a:p>
          <a:endParaRPr lang="de-DE"/>
        </a:p>
      </dgm:t>
    </dgm:pt>
    <dgm:pt modelId="{D79C0991-635A-43C7-8D3D-5BEF2899980E}" type="pres">
      <dgm:prSet presAssocID="{BC30EAC7-C993-46A2-84AA-9C1FE3CD8F92}" presName="node" presStyleLbl="node1" presStyleIdx="3" presStyleCnt="5" custScaleX="120249" custRadScaleRad="93007" custRadScaleInc="14862">
        <dgm:presLayoutVars>
          <dgm:bulletEnabled val="1"/>
        </dgm:presLayoutVars>
      </dgm:prSet>
      <dgm:spPr/>
      <dgm:t>
        <a:bodyPr/>
        <a:lstStyle/>
        <a:p>
          <a:endParaRPr lang="de-DE"/>
        </a:p>
      </dgm:t>
    </dgm:pt>
    <dgm:pt modelId="{B96DB7CC-5B07-40C7-911D-A2BECDD06161}" type="pres">
      <dgm:prSet presAssocID="{B5FB8C22-B264-4316-97F0-CF5B6972B299}" presName="sibTrans" presStyleLbl="sibTrans2D1" presStyleIdx="3" presStyleCnt="5"/>
      <dgm:spPr/>
      <dgm:t>
        <a:bodyPr/>
        <a:lstStyle/>
        <a:p>
          <a:endParaRPr lang="de-DE"/>
        </a:p>
      </dgm:t>
    </dgm:pt>
    <dgm:pt modelId="{AD7DB3F5-25A1-4A85-85FA-7B8D32396FA8}" type="pres">
      <dgm:prSet presAssocID="{B5FB8C22-B264-4316-97F0-CF5B6972B299}" presName="connectorText" presStyleLbl="sibTrans2D1" presStyleIdx="3" presStyleCnt="5"/>
      <dgm:spPr/>
      <dgm:t>
        <a:bodyPr/>
        <a:lstStyle/>
        <a:p>
          <a:endParaRPr lang="de-DE"/>
        </a:p>
      </dgm:t>
    </dgm:pt>
    <dgm:pt modelId="{9620E9FD-69E6-8443-A373-1E256BBC7A11}" type="pres">
      <dgm:prSet presAssocID="{87D8891B-17F7-FA44-BBB1-AC7B25A27B15}" presName="node" presStyleLbl="node1" presStyleIdx="4" presStyleCnt="5" custScaleX="120249" custRadScaleRad="94357" custRadScaleInc="808">
        <dgm:presLayoutVars>
          <dgm:bulletEnabled val="1"/>
        </dgm:presLayoutVars>
      </dgm:prSet>
      <dgm:spPr/>
      <dgm:t>
        <a:bodyPr/>
        <a:lstStyle/>
        <a:p>
          <a:endParaRPr lang="en-US"/>
        </a:p>
      </dgm:t>
    </dgm:pt>
    <dgm:pt modelId="{98A27CB6-E5DD-4E49-9143-A0139A767B52}" type="pres">
      <dgm:prSet presAssocID="{C469CB43-6680-D644-9529-F2154CB8BFD2}" presName="sibTrans" presStyleLbl="sibTrans2D1" presStyleIdx="4" presStyleCnt="5"/>
      <dgm:spPr/>
    </dgm:pt>
    <dgm:pt modelId="{A879F9AC-C613-F84A-A138-22B4726F2423}" type="pres">
      <dgm:prSet presAssocID="{C469CB43-6680-D644-9529-F2154CB8BFD2}" presName="connectorText" presStyleLbl="sibTrans2D1" presStyleIdx="4" presStyleCnt="5"/>
      <dgm:spPr/>
    </dgm:pt>
  </dgm:ptLst>
  <dgm:cxnLst>
    <dgm:cxn modelId="{0D3B2DCF-18E5-48EA-B9F5-765B4A66BD30}" type="presOf" srcId="{E8F9F294-4430-4155-B13C-8FB11D9C6C24}" destId="{EB04888B-29F9-49C4-82C8-E05F1158DE2C}" srcOrd="0" destOrd="0" presId="urn:microsoft.com/office/officeart/2005/8/layout/cycle2"/>
    <dgm:cxn modelId="{1EA29CA9-5B98-D447-9D6A-5F5A2E7EE734}" type="presOf" srcId="{C469CB43-6680-D644-9529-F2154CB8BFD2}" destId="{98A27CB6-E5DD-4E49-9143-A0139A767B52}" srcOrd="0" destOrd="0" presId="urn:microsoft.com/office/officeart/2005/8/layout/cycle2"/>
    <dgm:cxn modelId="{E2C8CF16-EA55-4E2C-BA55-A5017C926A72}" srcId="{F73A81E5-3F54-4E0E-A087-89BED07A04CB}" destId="{796270A6-8E8F-4A6B-9834-856E36A3B820}" srcOrd="0" destOrd="0" parTransId="{BE327D8A-B681-46AD-9918-5EEB1C1F8766}" sibTransId="{B0D6AA46-D15E-49E0-B77A-E045D7848CA0}"/>
    <dgm:cxn modelId="{F3EC6409-BB07-4C51-A5E5-84FE8B66570B}" type="presOf" srcId="{B5FB8C22-B264-4316-97F0-CF5B6972B299}" destId="{AD7DB3F5-25A1-4A85-85FA-7B8D32396FA8}" srcOrd="1" destOrd="0" presId="urn:microsoft.com/office/officeart/2005/8/layout/cycle2"/>
    <dgm:cxn modelId="{D0E50E7A-E7E8-41B4-8392-5F03AC0F7AEB}" type="presOf" srcId="{796270A6-8E8F-4A6B-9834-856E36A3B820}" destId="{CECCFB61-B459-4DA1-8FAD-E2BD9BD5689C}" srcOrd="0" destOrd="0" presId="urn:microsoft.com/office/officeart/2005/8/layout/cycle2"/>
    <dgm:cxn modelId="{72C605E0-4B52-4078-ABC0-C39A5AD046D0}" type="presOf" srcId="{8EC1BF4E-9DF1-469F-A3BD-CAEFC2298FC3}" destId="{7B4546DD-6235-4B09-A45F-FD7D105E4B35}" srcOrd="0" destOrd="0" presId="urn:microsoft.com/office/officeart/2005/8/layout/cycle2"/>
    <dgm:cxn modelId="{15451540-B494-47AE-99C7-BED4253169E2}" type="presOf" srcId="{B0D6AA46-D15E-49E0-B77A-E045D7848CA0}" destId="{32D1A7A1-78AD-48F1-A341-97CAFCE66376}" srcOrd="0" destOrd="0" presId="urn:microsoft.com/office/officeart/2005/8/layout/cycle2"/>
    <dgm:cxn modelId="{0DD007FC-8235-46E7-9570-3BFA2896C4F6}" type="presOf" srcId="{B2DB3D61-9F6F-4B21-AAC5-9583AB6BDD92}" destId="{1AF106DF-910C-4C2E-BC2A-B5E7DDFD471A}" srcOrd="0" destOrd="0" presId="urn:microsoft.com/office/officeart/2005/8/layout/cycle2"/>
    <dgm:cxn modelId="{103E97A3-34EA-9045-875D-60B5C72BD327}" srcId="{F73A81E5-3F54-4E0E-A087-89BED07A04CB}" destId="{87D8891B-17F7-FA44-BBB1-AC7B25A27B15}" srcOrd="4" destOrd="0" parTransId="{81BF3127-A8A3-0141-8527-FF37B1597FB4}" sibTransId="{C469CB43-6680-D644-9529-F2154CB8BFD2}"/>
    <dgm:cxn modelId="{4DF1BF24-B81E-4AB4-A24A-EC1C9A5706B8}" srcId="{F73A81E5-3F54-4E0E-A087-89BED07A04CB}" destId="{00FD4CAE-5A4C-4F7E-8233-E45BB8D8BCF1}" srcOrd="1" destOrd="0" parTransId="{EC2DA3CF-DB3A-4D9F-BD23-490C830DCB09}" sibTransId="{B2DB3D61-9F6F-4B21-AAC5-9583AB6BDD92}"/>
    <dgm:cxn modelId="{8AE22090-9C4C-4406-BEC9-C819D6FB6D1E}" type="presOf" srcId="{B5FB8C22-B264-4316-97F0-CF5B6972B299}" destId="{B96DB7CC-5B07-40C7-911D-A2BECDD06161}" srcOrd="0" destOrd="0" presId="urn:microsoft.com/office/officeart/2005/8/layout/cycle2"/>
    <dgm:cxn modelId="{95C11845-F679-D44E-8F81-DE4DA3487CD2}" type="presOf" srcId="{C469CB43-6680-D644-9529-F2154CB8BFD2}" destId="{A879F9AC-C613-F84A-A138-22B4726F2423}" srcOrd="1" destOrd="0" presId="urn:microsoft.com/office/officeart/2005/8/layout/cycle2"/>
    <dgm:cxn modelId="{82EDFEC4-A9AD-4040-85C1-937D9F8D7413}" srcId="{F73A81E5-3F54-4E0E-A087-89BED07A04CB}" destId="{BC30EAC7-C993-46A2-84AA-9C1FE3CD8F92}" srcOrd="3" destOrd="0" parTransId="{46BC17F5-FC08-4E80-9E36-AA6F8D9B75AE}" sibTransId="{B5FB8C22-B264-4316-97F0-CF5B6972B299}"/>
    <dgm:cxn modelId="{82D1C92F-E2DB-4367-A729-675D16643448}" type="presOf" srcId="{B0D6AA46-D15E-49E0-B77A-E045D7848CA0}" destId="{4D0F0573-BA1C-4F18-8E04-4C24C10E5D8F}" srcOrd="1" destOrd="0" presId="urn:microsoft.com/office/officeart/2005/8/layout/cycle2"/>
    <dgm:cxn modelId="{4954195A-BA67-42DC-9039-A5DF70A8C601}" type="presOf" srcId="{F73A81E5-3F54-4E0E-A087-89BED07A04CB}" destId="{ECD2A259-C33D-4E4E-A34C-F1958D5AA158}" srcOrd="0" destOrd="0" presId="urn:microsoft.com/office/officeart/2005/8/layout/cycle2"/>
    <dgm:cxn modelId="{31E4AC95-6E1E-48B9-B07B-FD02AFBEEBEC}" type="presOf" srcId="{BC30EAC7-C993-46A2-84AA-9C1FE3CD8F92}" destId="{D79C0991-635A-43C7-8D3D-5BEF2899980E}" srcOrd="0" destOrd="0" presId="urn:microsoft.com/office/officeart/2005/8/layout/cycle2"/>
    <dgm:cxn modelId="{AA89ABEA-9135-4C37-AE04-6D2F9B018666}" srcId="{F73A81E5-3F54-4E0E-A087-89BED07A04CB}" destId="{8EC1BF4E-9DF1-469F-A3BD-CAEFC2298FC3}" srcOrd="2" destOrd="0" parTransId="{01D07685-9AEF-4409-A156-92013AF58E11}" sibTransId="{E8F9F294-4430-4155-B13C-8FB11D9C6C24}"/>
    <dgm:cxn modelId="{38BA6EBC-959B-9841-82DB-381BD706ECE1}" type="presOf" srcId="{87D8891B-17F7-FA44-BBB1-AC7B25A27B15}" destId="{9620E9FD-69E6-8443-A373-1E256BBC7A11}" srcOrd="0" destOrd="0" presId="urn:microsoft.com/office/officeart/2005/8/layout/cycle2"/>
    <dgm:cxn modelId="{2CA7E8F2-E37F-424F-9986-BD047F6FFA18}" type="presOf" srcId="{00FD4CAE-5A4C-4F7E-8233-E45BB8D8BCF1}" destId="{9345E60C-8B9C-445D-A6AA-5B6F92195A8E}" srcOrd="0" destOrd="0" presId="urn:microsoft.com/office/officeart/2005/8/layout/cycle2"/>
    <dgm:cxn modelId="{ECCCADD2-FA6F-4A21-A31B-D74EE9F03269}" type="presOf" srcId="{B2DB3D61-9F6F-4B21-AAC5-9583AB6BDD92}" destId="{83A7C579-14C5-46FF-92BC-4D33901BB529}" srcOrd="1" destOrd="0" presId="urn:microsoft.com/office/officeart/2005/8/layout/cycle2"/>
    <dgm:cxn modelId="{3F3AD714-5F6D-4FD6-B458-2D20A073F03C}" type="presOf" srcId="{E8F9F294-4430-4155-B13C-8FB11D9C6C24}" destId="{C54C2980-A488-456F-84A3-813B495251D9}" srcOrd="1" destOrd="0" presId="urn:microsoft.com/office/officeart/2005/8/layout/cycle2"/>
    <dgm:cxn modelId="{B6BA017D-4280-4B86-B38F-9C44E2CE162D}" type="presParOf" srcId="{ECD2A259-C33D-4E4E-A34C-F1958D5AA158}" destId="{CECCFB61-B459-4DA1-8FAD-E2BD9BD5689C}" srcOrd="0" destOrd="0" presId="urn:microsoft.com/office/officeart/2005/8/layout/cycle2"/>
    <dgm:cxn modelId="{E17A4AB0-73B1-4CCE-B9DE-5FE161BBF28C}" type="presParOf" srcId="{ECD2A259-C33D-4E4E-A34C-F1958D5AA158}" destId="{32D1A7A1-78AD-48F1-A341-97CAFCE66376}" srcOrd="1" destOrd="0" presId="urn:microsoft.com/office/officeart/2005/8/layout/cycle2"/>
    <dgm:cxn modelId="{7B6B10C2-C0B7-4F4B-B9DD-6E780E6F6158}" type="presParOf" srcId="{32D1A7A1-78AD-48F1-A341-97CAFCE66376}" destId="{4D0F0573-BA1C-4F18-8E04-4C24C10E5D8F}" srcOrd="0" destOrd="0" presId="urn:microsoft.com/office/officeart/2005/8/layout/cycle2"/>
    <dgm:cxn modelId="{672D1BD9-8181-4542-BCA6-3270FFA3F746}" type="presParOf" srcId="{ECD2A259-C33D-4E4E-A34C-F1958D5AA158}" destId="{9345E60C-8B9C-445D-A6AA-5B6F92195A8E}" srcOrd="2" destOrd="0" presId="urn:microsoft.com/office/officeart/2005/8/layout/cycle2"/>
    <dgm:cxn modelId="{99F784CC-DD42-4DB1-BB7C-A2B3619841BB}" type="presParOf" srcId="{ECD2A259-C33D-4E4E-A34C-F1958D5AA158}" destId="{1AF106DF-910C-4C2E-BC2A-B5E7DDFD471A}" srcOrd="3" destOrd="0" presId="urn:microsoft.com/office/officeart/2005/8/layout/cycle2"/>
    <dgm:cxn modelId="{B625761D-EF66-47BF-9713-46FB53FB5972}" type="presParOf" srcId="{1AF106DF-910C-4C2E-BC2A-B5E7DDFD471A}" destId="{83A7C579-14C5-46FF-92BC-4D33901BB529}" srcOrd="0" destOrd="0" presId="urn:microsoft.com/office/officeart/2005/8/layout/cycle2"/>
    <dgm:cxn modelId="{A5A0173C-C7B1-4B8A-962F-416CB0618A80}" type="presParOf" srcId="{ECD2A259-C33D-4E4E-A34C-F1958D5AA158}" destId="{7B4546DD-6235-4B09-A45F-FD7D105E4B35}" srcOrd="4" destOrd="0" presId="urn:microsoft.com/office/officeart/2005/8/layout/cycle2"/>
    <dgm:cxn modelId="{989049B8-EE14-4B30-A64C-A63DDC02C31B}" type="presParOf" srcId="{ECD2A259-C33D-4E4E-A34C-F1958D5AA158}" destId="{EB04888B-29F9-49C4-82C8-E05F1158DE2C}" srcOrd="5" destOrd="0" presId="urn:microsoft.com/office/officeart/2005/8/layout/cycle2"/>
    <dgm:cxn modelId="{54525F80-8F5A-4C34-9A0A-159C278009FE}" type="presParOf" srcId="{EB04888B-29F9-49C4-82C8-E05F1158DE2C}" destId="{C54C2980-A488-456F-84A3-813B495251D9}" srcOrd="0" destOrd="0" presId="urn:microsoft.com/office/officeart/2005/8/layout/cycle2"/>
    <dgm:cxn modelId="{F2EE6150-23FB-4CC4-927C-F2981239D9EE}" type="presParOf" srcId="{ECD2A259-C33D-4E4E-A34C-F1958D5AA158}" destId="{D79C0991-635A-43C7-8D3D-5BEF2899980E}" srcOrd="6" destOrd="0" presId="urn:microsoft.com/office/officeart/2005/8/layout/cycle2"/>
    <dgm:cxn modelId="{9A0FC33A-91BB-45B3-B6F0-E37CB4EB6466}" type="presParOf" srcId="{ECD2A259-C33D-4E4E-A34C-F1958D5AA158}" destId="{B96DB7CC-5B07-40C7-911D-A2BECDD06161}" srcOrd="7" destOrd="0" presId="urn:microsoft.com/office/officeart/2005/8/layout/cycle2"/>
    <dgm:cxn modelId="{9E2B9B3E-3C8D-42EB-A001-EAA2E177F902}" type="presParOf" srcId="{B96DB7CC-5B07-40C7-911D-A2BECDD06161}" destId="{AD7DB3F5-25A1-4A85-85FA-7B8D32396FA8}" srcOrd="0" destOrd="0" presId="urn:microsoft.com/office/officeart/2005/8/layout/cycle2"/>
    <dgm:cxn modelId="{97166312-BB6D-5247-9A3B-2D9F0EF7897A}" type="presParOf" srcId="{ECD2A259-C33D-4E4E-A34C-F1958D5AA158}" destId="{9620E9FD-69E6-8443-A373-1E256BBC7A11}" srcOrd="8" destOrd="0" presId="urn:microsoft.com/office/officeart/2005/8/layout/cycle2"/>
    <dgm:cxn modelId="{B0877546-CC25-D04A-AB9B-FB157A560D8D}" type="presParOf" srcId="{ECD2A259-C33D-4E4E-A34C-F1958D5AA158}" destId="{98A27CB6-E5DD-4E49-9143-A0139A767B52}" srcOrd="9" destOrd="0" presId="urn:microsoft.com/office/officeart/2005/8/layout/cycle2"/>
    <dgm:cxn modelId="{30D60B8D-F821-6842-A5DF-06DBC1F87599}" type="presParOf" srcId="{98A27CB6-E5DD-4E49-9143-A0139A767B52}" destId="{A879F9AC-C613-F84A-A138-22B4726F2423}"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ECCFB61-B459-4DA1-8FAD-E2BD9BD5689C}">
      <dsp:nvSpPr>
        <dsp:cNvPr id="0" name=""/>
        <dsp:cNvSpPr/>
      </dsp:nvSpPr>
      <dsp:spPr>
        <a:xfrm>
          <a:off x="2356395" y="1108"/>
          <a:ext cx="1755218" cy="1439435"/>
        </a:xfrm>
        <a:prstGeom prst="ellipse">
          <a:avLst/>
        </a:prstGeom>
        <a:solidFill>
          <a:srgbClr val="92D050"/>
        </a:solidFill>
        <a:ln w="1905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de-DE" sz="1400" b="1" kern="1200" dirty="0" smtClean="0">
              <a:solidFill>
                <a:schemeClr val="bg1"/>
              </a:solidFill>
              <a:latin typeface="Calibri" pitchFamily="34" charset="0"/>
              <a:cs typeface="Calibri" pitchFamily="34" charset="0"/>
            </a:rPr>
            <a:t>Problem </a:t>
          </a:r>
          <a:r>
            <a:rPr lang="de-DE" sz="1400" b="1" kern="1200" dirty="0" err="1" smtClean="0">
              <a:solidFill>
                <a:schemeClr val="bg1"/>
              </a:solidFill>
              <a:latin typeface="Calibri" pitchFamily="34" charset="0"/>
              <a:cs typeface="Calibri" pitchFamily="34" charset="0"/>
            </a:rPr>
            <a:t>definition</a:t>
          </a:r>
          <a:endParaRPr lang="de-DE" sz="1400" b="1" kern="1200" dirty="0">
            <a:latin typeface="Calibri" pitchFamily="34" charset="0"/>
            <a:cs typeface="Calibri" pitchFamily="34" charset="0"/>
          </a:endParaRPr>
        </a:p>
      </dsp:txBody>
      <dsp:txXfrm>
        <a:off x="2356395" y="1108"/>
        <a:ext cx="1755218" cy="1439435"/>
      </dsp:txXfrm>
    </dsp:sp>
    <dsp:sp modelId="{32D1A7A1-78AD-48F1-A341-97CAFCE66376}">
      <dsp:nvSpPr>
        <dsp:cNvPr id="0" name=""/>
        <dsp:cNvSpPr/>
      </dsp:nvSpPr>
      <dsp:spPr>
        <a:xfrm rot="2188301">
          <a:off x="3955544" y="1120431"/>
          <a:ext cx="295323" cy="485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de-DE" sz="2000" kern="1200"/>
        </a:p>
      </dsp:txBody>
      <dsp:txXfrm rot="2188301">
        <a:off x="3955544" y="1120431"/>
        <a:ext cx="295323" cy="485809"/>
      </dsp:txXfrm>
    </dsp:sp>
    <dsp:sp modelId="{9345E60C-8B9C-445D-A6AA-5B6F92195A8E}">
      <dsp:nvSpPr>
        <dsp:cNvPr id="0" name=""/>
        <dsp:cNvSpPr/>
      </dsp:nvSpPr>
      <dsp:spPr>
        <a:xfrm>
          <a:off x="4108983" y="1295684"/>
          <a:ext cx="1752699" cy="1439435"/>
        </a:xfrm>
        <a:prstGeom prst="ellipse">
          <a:avLst/>
        </a:prstGeom>
        <a:solidFill>
          <a:srgbClr val="92D050"/>
        </a:solidFill>
        <a:ln w="1905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de-DE" sz="1400" b="1" kern="1200" dirty="0" smtClean="0">
              <a:solidFill>
                <a:schemeClr val="bg1"/>
              </a:solidFill>
              <a:latin typeface="Calibri" pitchFamily="34" charset="0"/>
              <a:cs typeface="Calibri" pitchFamily="34" charset="0"/>
            </a:rPr>
            <a:t>Agenda </a:t>
          </a:r>
          <a:r>
            <a:rPr lang="de-DE" sz="1400" b="1" kern="1200" dirty="0" err="1" smtClean="0">
              <a:solidFill>
                <a:schemeClr val="bg1"/>
              </a:solidFill>
              <a:latin typeface="Calibri" pitchFamily="34" charset="0"/>
              <a:cs typeface="Calibri" pitchFamily="34" charset="0"/>
            </a:rPr>
            <a:t>setting</a:t>
          </a:r>
          <a:endParaRPr lang="de-DE" sz="1400" b="1" kern="1200" dirty="0">
            <a:solidFill>
              <a:schemeClr val="bg1"/>
            </a:solidFill>
            <a:latin typeface="Calibri" pitchFamily="34" charset="0"/>
            <a:cs typeface="Calibri" pitchFamily="34" charset="0"/>
          </a:endParaRPr>
        </a:p>
      </dsp:txBody>
      <dsp:txXfrm>
        <a:off x="4108983" y="1295684"/>
        <a:ext cx="1752699" cy="1439435"/>
      </dsp:txXfrm>
    </dsp:sp>
    <dsp:sp modelId="{1AF106DF-910C-4C2E-BC2A-B5E7DDFD471A}">
      <dsp:nvSpPr>
        <dsp:cNvPr id="0" name=""/>
        <dsp:cNvSpPr/>
      </dsp:nvSpPr>
      <dsp:spPr>
        <a:xfrm rot="6410667">
          <a:off x="4594049" y="2676771"/>
          <a:ext cx="235004" cy="485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de-DE" sz="2000" kern="1200"/>
        </a:p>
      </dsp:txBody>
      <dsp:txXfrm rot="6410667">
        <a:off x="4594049" y="2676771"/>
        <a:ext cx="235004" cy="485809"/>
      </dsp:txXfrm>
    </dsp:sp>
    <dsp:sp modelId="{7B4546DD-6235-4B09-A45F-FD7D105E4B35}">
      <dsp:nvSpPr>
        <dsp:cNvPr id="0" name=""/>
        <dsp:cNvSpPr/>
      </dsp:nvSpPr>
      <dsp:spPr>
        <a:xfrm>
          <a:off x="3575577" y="3116115"/>
          <a:ext cx="1717188" cy="1439435"/>
        </a:xfrm>
        <a:prstGeom prst="ellipse">
          <a:avLst/>
        </a:prstGeom>
        <a:solidFill>
          <a:srgbClr val="92D050"/>
        </a:solidFill>
        <a:ln w="1905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de-DE" sz="1400" b="1" kern="1200" dirty="0" err="1" smtClean="0">
              <a:solidFill>
                <a:schemeClr val="bg1"/>
              </a:solidFill>
              <a:latin typeface="Calibri" pitchFamily="34" charset="0"/>
              <a:cs typeface="Calibri" pitchFamily="34" charset="0"/>
            </a:rPr>
            <a:t>Policy</a:t>
          </a:r>
          <a:r>
            <a:rPr lang="de-DE" sz="1400" b="1" kern="1200" dirty="0" smtClean="0">
              <a:solidFill>
                <a:schemeClr val="bg1"/>
              </a:solidFill>
              <a:latin typeface="Calibri" pitchFamily="34" charset="0"/>
              <a:cs typeface="Calibri" pitchFamily="34" charset="0"/>
            </a:rPr>
            <a:t> </a:t>
          </a:r>
          <a:r>
            <a:rPr lang="de-DE" sz="1400" b="1" kern="1200" dirty="0" err="1" smtClean="0">
              <a:solidFill>
                <a:schemeClr val="bg1"/>
              </a:solidFill>
              <a:latin typeface="Calibri" pitchFamily="34" charset="0"/>
              <a:cs typeface="Calibri" pitchFamily="34" charset="0"/>
            </a:rPr>
            <a:t>formulation</a:t>
          </a:r>
          <a:endParaRPr lang="de-DE" sz="1400" b="1" kern="1200" dirty="0">
            <a:solidFill>
              <a:schemeClr val="bg1"/>
            </a:solidFill>
            <a:latin typeface="Calibri" pitchFamily="34" charset="0"/>
            <a:cs typeface="Calibri" pitchFamily="34" charset="0"/>
          </a:endParaRPr>
        </a:p>
      </dsp:txBody>
      <dsp:txXfrm>
        <a:off x="3575577" y="3116115"/>
        <a:ext cx="1717188" cy="1439435"/>
      </dsp:txXfrm>
    </dsp:sp>
    <dsp:sp modelId="{EB04888B-29F9-49C4-82C8-E05F1158DE2C}">
      <dsp:nvSpPr>
        <dsp:cNvPr id="0" name=""/>
        <dsp:cNvSpPr/>
      </dsp:nvSpPr>
      <dsp:spPr>
        <a:xfrm rot="10787270">
          <a:off x="3175526" y="3597066"/>
          <a:ext cx="282709" cy="485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de-DE" sz="2000" kern="1200"/>
        </a:p>
      </dsp:txBody>
      <dsp:txXfrm rot="10787270">
        <a:off x="3175526" y="3597066"/>
        <a:ext cx="282709" cy="485809"/>
      </dsp:txXfrm>
    </dsp:sp>
    <dsp:sp modelId="{D79C0991-635A-43C7-8D3D-5BEF2899980E}">
      <dsp:nvSpPr>
        <dsp:cNvPr id="0" name=""/>
        <dsp:cNvSpPr/>
      </dsp:nvSpPr>
      <dsp:spPr>
        <a:xfrm>
          <a:off x="1311276" y="3124474"/>
          <a:ext cx="1730906" cy="1439435"/>
        </a:xfrm>
        <a:prstGeom prst="ellipse">
          <a:avLst/>
        </a:prstGeom>
        <a:solidFill>
          <a:srgbClr val="92D050"/>
        </a:solidFill>
        <a:ln w="1905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de-DE" sz="1400" b="1" kern="1200" dirty="0" err="1" smtClean="0">
              <a:solidFill>
                <a:schemeClr val="bg1"/>
              </a:solidFill>
              <a:latin typeface="Calibri" pitchFamily="34" charset="0"/>
              <a:cs typeface="Calibri" pitchFamily="34" charset="0"/>
            </a:rPr>
            <a:t>Policy</a:t>
          </a:r>
          <a:r>
            <a:rPr lang="de-DE" sz="1400" b="1" kern="1200" dirty="0" smtClean="0">
              <a:solidFill>
                <a:schemeClr val="bg1"/>
              </a:solidFill>
              <a:latin typeface="Calibri" pitchFamily="34" charset="0"/>
              <a:cs typeface="Calibri" pitchFamily="34" charset="0"/>
            </a:rPr>
            <a:t> </a:t>
          </a:r>
          <a:r>
            <a:rPr lang="de-DE" sz="1400" b="1" kern="1200" dirty="0" err="1" smtClean="0">
              <a:solidFill>
                <a:schemeClr val="bg1"/>
              </a:solidFill>
              <a:latin typeface="Calibri" pitchFamily="34" charset="0"/>
              <a:cs typeface="Calibri" pitchFamily="34" charset="0"/>
            </a:rPr>
            <a:t>implementation</a:t>
          </a:r>
          <a:endParaRPr lang="de-DE" sz="1400" b="1" kern="1200" dirty="0">
            <a:solidFill>
              <a:schemeClr val="bg1"/>
            </a:solidFill>
            <a:latin typeface="Calibri" pitchFamily="34" charset="0"/>
            <a:cs typeface="Calibri" pitchFamily="34" charset="0"/>
          </a:endParaRPr>
        </a:p>
      </dsp:txBody>
      <dsp:txXfrm>
        <a:off x="1311276" y="3124474"/>
        <a:ext cx="1730906" cy="1439435"/>
      </dsp:txXfrm>
    </dsp:sp>
    <dsp:sp modelId="{B96DB7CC-5B07-40C7-911D-A2BECDD06161}">
      <dsp:nvSpPr>
        <dsp:cNvPr id="0" name=""/>
        <dsp:cNvSpPr/>
      </dsp:nvSpPr>
      <dsp:spPr>
        <a:xfrm rot="15251772">
          <a:off x="1801953" y="2693306"/>
          <a:ext cx="235557" cy="485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de-DE" sz="2000" kern="1200"/>
        </a:p>
      </dsp:txBody>
      <dsp:txXfrm rot="15251772">
        <a:off x="1801953" y="2693306"/>
        <a:ext cx="235557" cy="485809"/>
      </dsp:txXfrm>
    </dsp:sp>
    <dsp:sp modelId="{9620E9FD-69E6-8443-A373-1E256BBC7A11}">
      <dsp:nvSpPr>
        <dsp:cNvPr id="0" name=""/>
        <dsp:cNvSpPr/>
      </dsp:nvSpPr>
      <dsp:spPr>
        <a:xfrm>
          <a:off x="793649" y="1295682"/>
          <a:ext cx="1730906" cy="1439435"/>
        </a:xfrm>
        <a:prstGeom prst="ellipse">
          <a:avLst/>
        </a:prstGeom>
        <a:solidFill>
          <a:srgbClr val="92D050"/>
        </a:solidFill>
        <a:ln w="1905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de-DE" sz="1400" b="1" kern="1200" dirty="0">
              <a:solidFill>
                <a:schemeClr val="bg1"/>
              </a:solidFill>
              <a:latin typeface="Calibri" pitchFamily="34" charset="0"/>
              <a:cs typeface="Calibri" pitchFamily="34" charset="0"/>
            </a:rPr>
            <a:t>Evaluation</a:t>
          </a:r>
        </a:p>
      </dsp:txBody>
      <dsp:txXfrm>
        <a:off x="793649" y="1295682"/>
        <a:ext cx="1730906" cy="1439435"/>
      </dsp:txXfrm>
    </dsp:sp>
    <dsp:sp modelId="{98A27CB6-E5DD-4E49-9143-A0139A767B52}">
      <dsp:nvSpPr>
        <dsp:cNvPr id="0" name=""/>
        <dsp:cNvSpPr/>
      </dsp:nvSpPr>
      <dsp:spPr>
        <a:xfrm rot="19234781">
          <a:off x="2322818" y="1131173"/>
          <a:ext cx="232957" cy="485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9234781">
        <a:off x="2322818" y="1131173"/>
        <a:ext cx="232957" cy="48580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78D8AC5-16E0-45A0-A666-01E238718467}" type="datetimeFigureOut">
              <a:rPr lang="de-DE"/>
              <a:pPr>
                <a:defRPr/>
              </a:pPr>
              <a:t>11/2/13</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B12AE2E-EBFF-42DA-BB78-89CCD4E94D7D}" type="slidenum">
              <a:rPr lang="de-DE"/>
              <a:pPr>
                <a:defRPr/>
              </a:pPr>
              <a:t>‹#›</a:t>
            </a:fld>
            <a:endParaRPr lang="de-DE"/>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8702306"/>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E2F0C3E-356A-4609-8EBE-D030525BE364}" type="datetimeFigureOut">
              <a:rPr lang="de-DE"/>
              <a:pPr>
                <a:defRPr/>
              </a:pPr>
              <a:t>11/2/13</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05C9DDB-EF1A-4A28-8D8A-6E544BC4A48F}" type="slidenum">
              <a:rPr lang="de-DE"/>
              <a:pPr>
                <a:defRPr/>
              </a:pPr>
              <a:t>‹#›</a:t>
            </a:fld>
            <a:endParaRPr lang="de-DE"/>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6490907"/>
      </p:ext>
    </p:extLst>
  </p:cSld>
  <p:clrMap bg1="lt1" tx1="dk1" bg2="lt2" tx2="dk2" accent1="accent1" accent2="accent2" accent3="accent3" accent4="accent4" accent5="accent5" accent6="accent6" hlink="hlink" folHlink="folHlink"/>
  <p:hf sldNum="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pPr>
              <a:defRPr/>
            </a:pPr>
            <a:endParaRPr lang="de-DE"/>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0645813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Kopfzeilenplatzhalter 3"/>
          <p:cNvSpPr>
            <a:spLocks noGrp="1"/>
          </p:cNvSpPr>
          <p:nvPr>
            <p:ph type="hdr" sz="quarter" idx="10"/>
          </p:nvPr>
        </p:nvSpPr>
        <p:spPr/>
        <p:txBody>
          <a:bodyPr/>
          <a:lstStyle/>
          <a:p>
            <a:pPr>
              <a:defRPr/>
            </a:pPr>
            <a:endParaRPr lang="de-DE"/>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2116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bg>
      <p:bgRef idx="1001">
        <a:schemeClr val="bg2"/>
      </p:bgRef>
    </p:bg>
    <p:spTree>
      <p:nvGrpSpPr>
        <p:cNvPr id="1" name=""/>
        <p:cNvGrpSpPr/>
        <p:nvPr/>
      </p:nvGrpSpPr>
      <p:grpSpPr>
        <a:xfrm>
          <a:off x="0" y="0"/>
          <a:ext cx="0" cy="0"/>
          <a:chOff x="0" y="0"/>
          <a:chExt cx="0" cy="0"/>
        </a:xfrm>
      </p:grpSpPr>
      <p:sp>
        <p:nvSpPr>
          <p:cNvPr id="7" name="Rechteck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latin typeface="Times New Roman" pitchFamily="18" charset="0"/>
              <a:cs typeface="Times New Roman" pitchFamily="18" charset="0"/>
            </a:endParaRPr>
          </a:p>
        </p:txBody>
      </p:sp>
      <p:sp>
        <p:nvSpPr>
          <p:cNvPr id="10" name="Rechteck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latin typeface="Times New Roman" pitchFamily="18" charset="0"/>
              <a:cs typeface="Times New Roman" pitchFamily="18" charset="0"/>
            </a:endParaRPr>
          </a:p>
        </p:txBody>
      </p:sp>
      <p:sp>
        <p:nvSpPr>
          <p:cNvPr id="11" name="Rechteck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latin typeface="Times New Roman" pitchFamily="18" charset="0"/>
              <a:cs typeface="Times New Roman" pitchFamily="18" charset="0"/>
            </a:endParaRPr>
          </a:p>
        </p:txBody>
      </p:sp>
      <p:sp>
        <p:nvSpPr>
          <p:cNvPr id="8" name="Titel 7"/>
          <p:cNvSpPr>
            <a:spLocks noGrp="1"/>
          </p:cNvSpPr>
          <p:nvPr>
            <p:ph type="ctrTitle"/>
          </p:nvPr>
        </p:nvSpPr>
        <p:spPr>
          <a:xfrm>
            <a:off x="2362200" y="4038600"/>
            <a:ext cx="6477000" cy="1828800"/>
          </a:xfrm>
        </p:spPr>
        <p:txBody>
          <a:bodyPr anchor="b"/>
          <a:lstStyle>
            <a:lvl1pPr>
              <a:defRPr cap="all" baseline="0">
                <a:latin typeface="Times New Roman" pitchFamily="18" charset="0"/>
                <a:cs typeface="Times New Roman" pitchFamily="18" charset="0"/>
              </a:defRPr>
            </a:lvl1pPr>
          </a:lstStyle>
          <a:p>
            <a:r>
              <a:rPr kumimoji="0" lang="de-DE" smtClean="0"/>
              <a:t>Titelmasterformat durch Klicken bearbeiten</a:t>
            </a:r>
            <a:endParaRPr kumimoji="0" lang="en-US"/>
          </a:p>
        </p:txBody>
      </p:sp>
      <p:sp>
        <p:nvSpPr>
          <p:cNvPr id="9" name="Untertitel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Times New Roman" pitchFamily="18" charset="0"/>
                <a:cs typeface="Times New Roman" pitchFamily="18"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Times New Roman" pitchFamily="18" charset="0"/>
                <a:cs typeface="Times New Roman" pitchFamily="18" charset="0"/>
              </a:defRPr>
            </a:lvl1pPr>
          </a:lstStyle>
          <a:p>
            <a:pPr>
              <a:defRPr/>
            </a:pPr>
            <a:fld id="{9AFA77DC-191D-4EEF-B986-C8F82AD2F63E}" type="datetime1">
              <a:rPr lang="de-DE" smtClean="0"/>
              <a:pPr>
                <a:defRPr/>
              </a:pPr>
              <a:t>11/2/13</a:t>
            </a:fld>
            <a:endParaRPr lang="de-DE"/>
          </a:p>
        </p:txBody>
      </p:sp>
      <p:sp>
        <p:nvSpPr>
          <p:cNvPr id="17" name="Fußzeilenplatzhalter 16"/>
          <p:cNvSpPr>
            <a:spLocks noGrp="1"/>
          </p:cNvSpPr>
          <p:nvPr>
            <p:ph type="ftr" sz="quarter" idx="11"/>
          </p:nvPr>
        </p:nvSpPr>
        <p:spPr>
          <a:xfrm>
            <a:off x="2085393" y="236538"/>
            <a:ext cx="5867400" cy="365125"/>
          </a:xfrm>
        </p:spPr>
        <p:txBody>
          <a:bodyPr/>
          <a:lstStyle>
            <a:lvl1pPr algn="r">
              <a:defRPr>
                <a:solidFill>
                  <a:schemeClr val="tx2"/>
                </a:solidFill>
                <a:latin typeface="Times New Roman" pitchFamily="18" charset="0"/>
                <a:cs typeface="Times New Roman" pitchFamily="18" charset="0"/>
              </a:defRPr>
            </a:lvl1pPr>
          </a:lstStyle>
          <a:p>
            <a:pPr>
              <a:defRPr/>
            </a:pPr>
            <a:endParaRPr lang="de-DE"/>
          </a:p>
        </p:txBody>
      </p:sp>
      <p:sp>
        <p:nvSpPr>
          <p:cNvPr id="29" name="Foliennummernplatzhalter 28"/>
          <p:cNvSpPr>
            <a:spLocks noGrp="1"/>
          </p:cNvSpPr>
          <p:nvPr>
            <p:ph type="sldNum" sz="quarter" idx="12"/>
          </p:nvPr>
        </p:nvSpPr>
        <p:spPr>
          <a:xfrm>
            <a:off x="8001000" y="228600"/>
            <a:ext cx="838200" cy="381000"/>
          </a:xfrm>
        </p:spPr>
        <p:txBody>
          <a:bodyPr/>
          <a:lstStyle>
            <a:lvl1pPr>
              <a:defRPr>
                <a:solidFill>
                  <a:schemeClr val="tx2"/>
                </a:solidFill>
                <a:latin typeface="Times New Roman" pitchFamily="18" charset="0"/>
                <a:cs typeface="Times New Roman" pitchFamily="18" charset="0"/>
              </a:defRPr>
            </a:lvl1pPr>
          </a:lstStyle>
          <a:p>
            <a:pPr>
              <a:defRPr/>
            </a:pPr>
            <a:fld id="{A3CC04E6-44AF-4B71-B0A2-917660228546}" type="slidenum">
              <a:rPr lang="de-DE" smtClean="0"/>
              <a:pPr>
                <a:defRPr/>
              </a:pPr>
              <a:t>‹#›</a:t>
            </a:fld>
            <a:endParaRPr lang="de-DE"/>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pPr>
              <a:defRPr/>
            </a:pPr>
            <a:fld id="{80B14439-F67E-4094-84CD-8B9E47705EDB}" type="datetime1">
              <a:rPr lang="de-DE" smtClean="0"/>
              <a:pPr>
                <a:defRPr/>
              </a:pPr>
              <a:t>11/2/13</a:t>
            </a:fld>
            <a:endParaRPr lang="de-DE"/>
          </a:p>
        </p:txBody>
      </p:sp>
      <p:sp>
        <p:nvSpPr>
          <p:cNvPr id="5" name="Fußzeilenplatzhalter 4"/>
          <p:cNvSpPr>
            <a:spLocks noGrp="1"/>
          </p:cNvSpPr>
          <p:nvPr>
            <p:ph type="ftr" sz="quarter" idx="11"/>
          </p:nvPr>
        </p:nvSpPr>
        <p:spPr/>
        <p:txBody>
          <a:bodyPr/>
          <a:lstStyle/>
          <a:p>
            <a:pPr>
              <a:defRPr/>
            </a:pPr>
            <a:endParaRPr lang="de-DE"/>
          </a:p>
        </p:txBody>
      </p:sp>
      <p:sp>
        <p:nvSpPr>
          <p:cNvPr id="6" name="Foliennummernplatzhalter 5"/>
          <p:cNvSpPr>
            <a:spLocks noGrp="1"/>
          </p:cNvSpPr>
          <p:nvPr>
            <p:ph type="sldNum" sz="quarter" idx="12"/>
          </p:nvPr>
        </p:nvSpPr>
        <p:spPr/>
        <p:txBody>
          <a:bodyPr/>
          <a:lstStyle/>
          <a:p>
            <a:pPr>
              <a:defRPr/>
            </a:pPr>
            <a:fld id="{4A4D2CD2-708C-4E34-8715-C175DDC86292}" type="slidenum">
              <a:rPr lang="de-DE" smtClean="0"/>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kaler Titel und Text">
    <p:bg>
      <p:bgRef idx="1001">
        <a:schemeClr val="bg1"/>
      </p:bgRef>
    </p:bg>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53200" y="609600"/>
            <a:ext cx="2057400" cy="5516563"/>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609600"/>
            <a:ext cx="5562600" cy="5516564"/>
          </a:xfrm>
        </p:spPr>
        <p:txBody>
          <a:bodyPr vert="eaVer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6553200" y="6248402"/>
            <a:ext cx="2209800" cy="365125"/>
          </a:xfrm>
        </p:spPr>
        <p:txBody>
          <a:bodyPr/>
          <a:lstStyle/>
          <a:p>
            <a:pPr>
              <a:defRPr/>
            </a:pPr>
            <a:fld id="{4D67345A-DF78-453D-8D5E-74FB0043EA9B}" type="datetime1">
              <a:rPr lang="de-DE" smtClean="0"/>
              <a:pPr>
                <a:defRPr/>
              </a:pPr>
              <a:t>11/2/13</a:t>
            </a:fld>
            <a:endParaRPr lang="de-DE"/>
          </a:p>
        </p:txBody>
      </p:sp>
      <p:sp>
        <p:nvSpPr>
          <p:cNvPr id="5" name="Fußzeilenplatzhalter 4"/>
          <p:cNvSpPr>
            <a:spLocks noGrp="1"/>
          </p:cNvSpPr>
          <p:nvPr>
            <p:ph type="ftr" sz="quarter" idx="11"/>
          </p:nvPr>
        </p:nvSpPr>
        <p:spPr>
          <a:xfrm>
            <a:off x="457201" y="6248207"/>
            <a:ext cx="5573483" cy="365125"/>
          </a:xfrm>
        </p:spPr>
        <p:txBody>
          <a:bodyPr/>
          <a:lstStyle/>
          <a:p>
            <a:pPr>
              <a:defRPr/>
            </a:pPr>
            <a:endParaRPr lang="de-DE"/>
          </a:p>
        </p:txBody>
      </p:sp>
      <p:sp>
        <p:nvSpPr>
          <p:cNvPr id="7" name="Rechteck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hteck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hteck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liennummernplatzhalter 5"/>
          <p:cNvSpPr>
            <a:spLocks noGrp="1"/>
          </p:cNvSpPr>
          <p:nvPr>
            <p:ph type="sldNum" sz="quarter" idx="12"/>
          </p:nvPr>
        </p:nvSpPr>
        <p:spPr>
          <a:xfrm rot="5400000">
            <a:off x="5989638" y="144462"/>
            <a:ext cx="533400" cy="244476"/>
          </a:xfrm>
        </p:spPr>
        <p:txBody>
          <a:bodyPr/>
          <a:lstStyle/>
          <a:p>
            <a:pPr>
              <a:defRPr/>
            </a:pPr>
            <a:fld id="{73A7A3C8-C00C-48D9-B35D-C134415824DC}" type="slidenum">
              <a:rPr lang="de-DE" smtClean="0"/>
              <a:pPr>
                <a:defRPr/>
              </a:pPr>
              <a:t>‹#›</a:t>
            </a:fld>
            <a:endParaRPr lang="de-DE"/>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12648" y="228600"/>
            <a:ext cx="8153400" cy="990600"/>
          </a:xfrm>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pPr>
              <a:defRPr/>
            </a:pPr>
            <a:fld id="{192DDE7D-EE3B-4B51-AD14-EDA40F8CD536}" type="datetime1">
              <a:rPr lang="de-DE" smtClean="0"/>
              <a:pPr>
                <a:defRPr/>
              </a:pPr>
              <a:t>11/2/13</a:t>
            </a:fld>
            <a:endParaRPr lang="de-DE"/>
          </a:p>
        </p:txBody>
      </p:sp>
      <p:sp>
        <p:nvSpPr>
          <p:cNvPr id="5" name="Fußzeilenplatzhalter 4"/>
          <p:cNvSpPr>
            <a:spLocks noGrp="1"/>
          </p:cNvSpPr>
          <p:nvPr>
            <p:ph type="ftr" sz="quarter" idx="11"/>
          </p:nvPr>
        </p:nvSpPr>
        <p:spPr/>
        <p:txBody>
          <a:bodyPr/>
          <a:lstStyle/>
          <a:p>
            <a:pPr>
              <a:defRPr/>
            </a:pPr>
            <a:endParaRPr lang="de-DE"/>
          </a:p>
        </p:txBody>
      </p:sp>
      <p:sp>
        <p:nvSpPr>
          <p:cNvPr id="6" name="Foliennummernplatzhalter 5"/>
          <p:cNvSpPr>
            <a:spLocks noGrp="1"/>
          </p:cNvSpPr>
          <p:nvPr>
            <p:ph type="sldNum" sz="quarter" idx="12"/>
          </p:nvPr>
        </p:nvSpPr>
        <p:spPr/>
        <p:txBody>
          <a:bodyPr/>
          <a:lstStyle>
            <a:lvl1pPr>
              <a:defRPr>
                <a:solidFill>
                  <a:srgbClr val="FFFFFF"/>
                </a:solidFill>
              </a:defRPr>
            </a:lvl1pPr>
          </a:lstStyle>
          <a:p>
            <a:pPr>
              <a:defRPr/>
            </a:pPr>
            <a:fld id="{6457CCB2-8F92-4524-B9D6-69EA082458CD}" type="slidenum">
              <a:rPr lang="de-DE" smtClean="0"/>
              <a:pPr>
                <a:defRPr/>
              </a:pPr>
              <a:t>‹#›</a:t>
            </a:fld>
            <a:endParaRPr lang="de-DE"/>
          </a:p>
        </p:txBody>
      </p:sp>
      <p:sp>
        <p:nvSpPr>
          <p:cNvPr id="8" name="Inhaltsplatzhalter 7"/>
          <p:cNvSpPr>
            <a:spLocks noGrp="1"/>
          </p:cNvSpPr>
          <p:nvPr>
            <p:ph sz="quarter" idx="1"/>
          </p:nvPr>
        </p:nvSpPr>
        <p:spPr>
          <a:xfrm>
            <a:off x="612648" y="1600200"/>
            <a:ext cx="8153400" cy="44958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Abschnitts-&#10;überschrift">
    <p:bg>
      <p:bgRef idx="1003">
        <a:schemeClr val="bg1"/>
      </p:bgRef>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 bearbeiten</a:t>
            </a:r>
          </a:p>
        </p:txBody>
      </p:sp>
      <p:sp>
        <p:nvSpPr>
          <p:cNvPr id="7" name="Rechteck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de-DE" smtClean="0"/>
              <a:t>Titelmasterformat durch Klicken bearbeiten</a:t>
            </a:r>
            <a:endParaRPr kumimoji="0" lang="en-US"/>
          </a:p>
        </p:txBody>
      </p:sp>
      <p:sp>
        <p:nvSpPr>
          <p:cNvPr id="12" name="Datumsplatzhalter 11"/>
          <p:cNvSpPr>
            <a:spLocks noGrp="1"/>
          </p:cNvSpPr>
          <p:nvPr>
            <p:ph type="dt" sz="half" idx="10"/>
          </p:nvPr>
        </p:nvSpPr>
        <p:spPr/>
        <p:txBody>
          <a:bodyPr/>
          <a:lstStyle/>
          <a:p>
            <a:pPr>
              <a:defRPr/>
            </a:pPr>
            <a:fld id="{AA46E8B5-C723-47A4-A2B0-CF4A286935A3}" type="datetime1">
              <a:rPr lang="de-DE" smtClean="0"/>
              <a:pPr>
                <a:defRPr/>
              </a:pPr>
              <a:t>11/2/13</a:t>
            </a:fld>
            <a:endParaRPr lang="de-DE"/>
          </a:p>
        </p:txBody>
      </p:sp>
      <p:sp>
        <p:nvSpPr>
          <p:cNvPr id="13" name="Foliennummernplatzhalt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BD36161B-53D9-4977-AF4F-572BAB05DDD4}" type="slidenum">
              <a:rPr lang="de-DE" smtClean="0"/>
              <a:pPr>
                <a:defRPr/>
              </a:pPr>
              <a:t>‹#›</a:t>
            </a:fld>
            <a:endParaRPr lang="de-DE"/>
          </a:p>
        </p:txBody>
      </p:sp>
      <p:sp>
        <p:nvSpPr>
          <p:cNvPr id="14" name="Fußzeilenplatzhalter 13"/>
          <p:cNvSpPr>
            <a:spLocks noGrp="1"/>
          </p:cNvSpPr>
          <p:nvPr>
            <p:ph type="ftr" sz="quarter" idx="12"/>
          </p:nvPr>
        </p:nvSpPr>
        <p:spPr/>
        <p:txBody>
          <a:bodyPr/>
          <a:lstStyle/>
          <a:p>
            <a:pPr>
              <a:defRPr/>
            </a:pPr>
            <a:endParaRPr lang="de-DE"/>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9" name="Inhaltsplatzhalter 8"/>
          <p:cNvSpPr>
            <a:spLocks noGrp="1"/>
          </p:cNvSpPr>
          <p:nvPr>
            <p:ph sz="quarter" idx="1"/>
          </p:nvPr>
        </p:nvSpPr>
        <p:spPr>
          <a:xfrm>
            <a:off x="609600" y="1589567"/>
            <a:ext cx="3886200" cy="45720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844901" y="1589567"/>
            <a:ext cx="3886200" cy="45720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8" name="Datumsplatzhalter 7"/>
          <p:cNvSpPr>
            <a:spLocks noGrp="1"/>
          </p:cNvSpPr>
          <p:nvPr>
            <p:ph type="dt" sz="half" idx="15"/>
          </p:nvPr>
        </p:nvSpPr>
        <p:spPr/>
        <p:txBody>
          <a:bodyPr rtlCol="0"/>
          <a:lstStyle/>
          <a:p>
            <a:pPr>
              <a:defRPr/>
            </a:pPr>
            <a:fld id="{681A206B-7295-445E-8E41-488DFDD3A14A}" type="datetime1">
              <a:rPr lang="de-DE" smtClean="0"/>
              <a:pPr>
                <a:defRPr/>
              </a:pPr>
              <a:t>11/2/13</a:t>
            </a:fld>
            <a:endParaRPr lang="de-DE"/>
          </a:p>
        </p:txBody>
      </p:sp>
      <p:sp>
        <p:nvSpPr>
          <p:cNvPr id="10" name="Foliennummernplatzhalter 9"/>
          <p:cNvSpPr>
            <a:spLocks noGrp="1"/>
          </p:cNvSpPr>
          <p:nvPr>
            <p:ph type="sldNum" sz="quarter" idx="16"/>
          </p:nvPr>
        </p:nvSpPr>
        <p:spPr/>
        <p:txBody>
          <a:bodyPr rtlCol="0"/>
          <a:lstStyle/>
          <a:p>
            <a:pPr>
              <a:defRPr/>
            </a:pPr>
            <a:fld id="{3A637E66-8E37-409C-A87C-1AF36596CC5D}" type="slidenum">
              <a:rPr lang="de-DE" smtClean="0"/>
              <a:pPr>
                <a:defRPr/>
              </a:pPr>
              <a:t>‹#›</a:t>
            </a:fld>
            <a:endParaRPr lang="de-DE"/>
          </a:p>
        </p:txBody>
      </p:sp>
      <p:sp>
        <p:nvSpPr>
          <p:cNvPr id="12" name="Fußzeilenplatzhalter 11"/>
          <p:cNvSpPr>
            <a:spLocks noGrp="1"/>
          </p:cNvSpPr>
          <p:nvPr>
            <p:ph type="ftr" sz="quarter" idx="17"/>
          </p:nvPr>
        </p:nvSpPr>
        <p:spPr/>
        <p:txBody>
          <a:bodyPr rtlCol="0"/>
          <a:lstStyle/>
          <a:p>
            <a:pPr>
              <a:defRPr/>
            </a:pPr>
            <a:endParaRPr lang="de-D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3400" y="273050"/>
            <a:ext cx="8153400" cy="869950"/>
          </a:xfrm>
        </p:spPr>
        <p:txBody>
          <a:bodyPr anchor="ctr"/>
          <a:lstStyle>
            <a:lvl1pPr>
              <a:defRPr/>
            </a:lvl1pPr>
          </a:lstStyle>
          <a:p>
            <a:r>
              <a:rPr kumimoji="0" lang="de-DE" smtClean="0"/>
              <a:t>Titelmasterformat durch Klicken bearbeiten</a:t>
            </a:r>
            <a:endParaRPr kumimoji="0" lang="en-US"/>
          </a:p>
        </p:txBody>
      </p:sp>
      <p:sp>
        <p:nvSpPr>
          <p:cNvPr id="11" name="Inhaltsplatzhalter 10"/>
          <p:cNvSpPr>
            <a:spLocks noGrp="1"/>
          </p:cNvSpPr>
          <p:nvPr>
            <p:ph sz="quarter" idx="2"/>
          </p:nvPr>
        </p:nvSpPr>
        <p:spPr>
          <a:xfrm>
            <a:off x="609600" y="2438400"/>
            <a:ext cx="3886200" cy="35814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quarter" idx="4"/>
          </p:nvPr>
        </p:nvSpPr>
        <p:spPr>
          <a:xfrm>
            <a:off x="4800600" y="2438400"/>
            <a:ext cx="3886200" cy="35814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0" name="Datumsplatzhalter 9"/>
          <p:cNvSpPr>
            <a:spLocks noGrp="1"/>
          </p:cNvSpPr>
          <p:nvPr>
            <p:ph type="dt" sz="half" idx="15"/>
          </p:nvPr>
        </p:nvSpPr>
        <p:spPr/>
        <p:txBody>
          <a:bodyPr rtlCol="0"/>
          <a:lstStyle/>
          <a:p>
            <a:pPr>
              <a:defRPr/>
            </a:pPr>
            <a:fld id="{5E85ECA3-22A0-4364-BB27-AE319F953CC5}" type="datetime1">
              <a:rPr lang="de-DE" smtClean="0"/>
              <a:pPr>
                <a:defRPr/>
              </a:pPr>
              <a:t>11/2/13</a:t>
            </a:fld>
            <a:endParaRPr lang="de-DE"/>
          </a:p>
        </p:txBody>
      </p:sp>
      <p:sp>
        <p:nvSpPr>
          <p:cNvPr id="12" name="Foliennummernplatzhalter 11"/>
          <p:cNvSpPr>
            <a:spLocks noGrp="1"/>
          </p:cNvSpPr>
          <p:nvPr>
            <p:ph type="sldNum" sz="quarter" idx="16"/>
          </p:nvPr>
        </p:nvSpPr>
        <p:spPr/>
        <p:txBody>
          <a:bodyPr rtlCol="0"/>
          <a:lstStyle/>
          <a:p>
            <a:pPr>
              <a:defRPr/>
            </a:pPr>
            <a:fld id="{3D9A9B44-55DE-4277-A229-ED116157E66E}" type="slidenum">
              <a:rPr lang="de-DE" smtClean="0"/>
              <a:pPr>
                <a:defRPr/>
              </a:pPr>
              <a:t>‹#›</a:t>
            </a:fld>
            <a:endParaRPr lang="de-DE"/>
          </a:p>
        </p:txBody>
      </p:sp>
      <p:sp>
        <p:nvSpPr>
          <p:cNvPr id="14" name="Fußzeilenplatzhalter 13"/>
          <p:cNvSpPr>
            <a:spLocks noGrp="1"/>
          </p:cNvSpPr>
          <p:nvPr>
            <p:ph type="ftr" sz="quarter" idx="17"/>
          </p:nvPr>
        </p:nvSpPr>
        <p:spPr/>
        <p:txBody>
          <a:bodyPr rtlCol="0"/>
          <a:lstStyle/>
          <a:p>
            <a:pPr>
              <a:defRPr/>
            </a:pPr>
            <a:endParaRPr lang="de-DE"/>
          </a:p>
        </p:txBody>
      </p:sp>
      <p:sp>
        <p:nvSpPr>
          <p:cNvPr id="16" name="Textplatzhalt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de-DE" smtClean="0"/>
              <a:t>Textmasterformat bearbeiten</a:t>
            </a:r>
          </a:p>
        </p:txBody>
      </p:sp>
      <p:sp>
        <p:nvSpPr>
          <p:cNvPr id="15" name="Textplatzhalt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de-DE" smtClean="0"/>
              <a:t>Textmasterformat bearbeiten</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pPr>
              <a:defRPr/>
            </a:pPr>
            <a:fld id="{5A16CD8E-2DBC-4FA2-9AF8-B24BB0F72955}" type="datetime1">
              <a:rPr lang="de-DE" smtClean="0"/>
              <a:pPr>
                <a:defRPr/>
              </a:pPr>
              <a:t>11/2/13</a:t>
            </a:fld>
            <a:endParaRPr lang="de-DE"/>
          </a:p>
        </p:txBody>
      </p:sp>
      <p:sp>
        <p:nvSpPr>
          <p:cNvPr id="4" name="Fußzeilenplatzhalter 3"/>
          <p:cNvSpPr>
            <a:spLocks noGrp="1"/>
          </p:cNvSpPr>
          <p:nvPr>
            <p:ph type="ftr" sz="quarter" idx="11"/>
          </p:nvPr>
        </p:nvSpPr>
        <p:spPr/>
        <p:txBody>
          <a:bodyPr/>
          <a:lstStyle/>
          <a:p>
            <a:pPr>
              <a:defRPr/>
            </a:pPr>
            <a:endParaRPr lang="de-DE"/>
          </a:p>
        </p:txBody>
      </p:sp>
      <p:sp>
        <p:nvSpPr>
          <p:cNvPr id="5" name="Foliennummernplatzhalter 4"/>
          <p:cNvSpPr>
            <a:spLocks noGrp="1"/>
          </p:cNvSpPr>
          <p:nvPr>
            <p:ph type="sldNum" sz="quarter" idx="12"/>
          </p:nvPr>
        </p:nvSpPr>
        <p:spPr/>
        <p:txBody>
          <a:bodyPr/>
          <a:lstStyle>
            <a:lvl1pPr>
              <a:defRPr>
                <a:solidFill>
                  <a:srgbClr val="FFFFFF"/>
                </a:solidFill>
              </a:defRPr>
            </a:lvl1pPr>
          </a:lstStyle>
          <a:p>
            <a:pPr>
              <a:defRPr/>
            </a:pPr>
            <a:fld id="{76DEB44C-62F3-41CB-B32E-9954E4AD057E}"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pPr>
              <a:defRPr/>
            </a:pPr>
            <a:fld id="{10449DBD-69F8-48CC-9841-3F844D500953}" type="datetime1">
              <a:rPr lang="de-DE" smtClean="0"/>
              <a:pPr>
                <a:defRPr/>
              </a:pPr>
              <a:t>11/2/13</a:t>
            </a:fld>
            <a:endParaRPr lang="de-DE"/>
          </a:p>
        </p:txBody>
      </p:sp>
      <p:sp>
        <p:nvSpPr>
          <p:cNvPr id="3" name="Fußzeilenplatzhalter 2"/>
          <p:cNvSpPr>
            <a:spLocks noGrp="1"/>
          </p:cNvSpPr>
          <p:nvPr>
            <p:ph type="ftr" sz="quarter" idx="11"/>
          </p:nvPr>
        </p:nvSpPr>
        <p:spPr/>
        <p:txBody>
          <a:bodyPr/>
          <a:lstStyle/>
          <a:p>
            <a:pPr>
              <a:defRPr/>
            </a:pPr>
            <a:endParaRPr lang="de-DE"/>
          </a:p>
        </p:txBody>
      </p:sp>
      <p:sp>
        <p:nvSpPr>
          <p:cNvPr id="4" name="Foliennummernplatzhalt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2B2AD86C-4A3E-4BC5-971D-B7C83D4CD018}"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0" y="273050"/>
            <a:ext cx="8077200" cy="869950"/>
          </a:xfrm>
        </p:spPr>
        <p:txBody>
          <a:bodyPr anchor="ctr"/>
          <a:lstStyle>
            <a:lvl1pPr algn="l">
              <a:buNone/>
              <a:defRPr sz="4400" b="0"/>
            </a:lvl1p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pPr>
              <a:defRPr/>
            </a:pPr>
            <a:fld id="{7D7763BB-D506-4EC9-9975-F0749F4A6B52}" type="datetime1">
              <a:rPr lang="de-DE" smtClean="0"/>
              <a:pPr>
                <a:defRPr/>
              </a:pPr>
              <a:t>11/2/13</a:t>
            </a:fld>
            <a:endParaRPr lang="de-DE"/>
          </a:p>
        </p:txBody>
      </p:sp>
      <p:sp>
        <p:nvSpPr>
          <p:cNvPr id="6" name="Fußzeilenplatzhalter 5"/>
          <p:cNvSpPr>
            <a:spLocks noGrp="1"/>
          </p:cNvSpPr>
          <p:nvPr>
            <p:ph type="ftr" sz="quarter" idx="11"/>
          </p:nvPr>
        </p:nvSpPr>
        <p:spPr/>
        <p:txBody>
          <a:bodyPr/>
          <a:lstStyle/>
          <a:p>
            <a:pPr>
              <a:defRPr/>
            </a:pPr>
            <a:endParaRPr lang="de-DE"/>
          </a:p>
        </p:txBody>
      </p:sp>
      <p:sp>
        <p:nvSpPr>
          <p:cNvPr id="7" name="Foliennummernplatzhalter 6"/>
          <p:cNvSpPr>
            <a:spLocks noGrp="1"/>
          </p:cNvSpPr>
          <p:nvPr>
            <p:ph type="sldNum" sz="quarter" idx="12"/>
          </p:nvPr>
        </p:nvSpPr>
        <p:spPr/>
        <p:txBody>
          <a:bodyPr/>
          <a:lstStyle>
            <a:lvl1pPr>
              <a:defRPr>
                <a:solidFill>
                  <a:srgbClr val="FFFFFF"/>
                </a:solidFill>
              </a:defRPr>
            </a:lvl1pPr>
          </a:lstStyle>
          <a:p>
            <a:pPr>
              <a:defRPr/>
            </a:pPr>
            <a:fld id="{A9088577-CF20-4A9A-87AF-8562D77B3A4E}" type="slidenum">
              <a:rPr lang="de-DE" smtClean="0"/>
              <a:pPr>
                <a:defRPr/>
              </a:pPr>
              <a:t>‹#›</a:t>
            </a:fld>
            <a:endParaRPr lang="de-DE"/>
          </a:p>
        </p:txBody>
      </p:sp>
      <p:sp>
        <p:nvSpPr>
          <p:cNvPr id="3" name="Textplatzhalt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 bearbeiten</a:t>
            </a:r>
          </a:p>
        </p:txBody>
      </p:sp>
      <p:sp>
        <p:nvSpPr>
          <p:cNvPr id="9" name="Inhaltsplatzhalter 8"/>
          <p:cNvSpPr>
            <a:spLocks noGrp="1"/>
          </p:cNvSpPr>
          <p:nvPr>
            <p:ph sz="quarter" idx="1"/>
          </p:nvPr>
        </p:nvSpPr>
        <p:spPr>
          <a:xfrm>
            <a:off x="2362200" y="1752600"/>
            <a:ext cx="6400800" cy="4419600"/>
          </a:xfrm>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Bild mit Überschrift">
    <p:bg>
      <p:bgRef idx="1003">
        <a:schemeClr val="bg2"/>
      </p:bgRef>
    </p:bg>
    <p:spTree>
      <p:nvGrpSpPr>
        <p:cNvPr id="1" name=""/>
        <p:cNvGrpSpPr/>
        <p:nvPr/>
      </p:nvGrpSpPr>
      <p:grpSpPr>
        <a:xfrm>
          <a:off x="0" y="0"/>
          <a:ext cx="0" cy="0"/>
          <a:chOff x="0" y="0"/>
          <a:chExt cx="0" cy="0"/>
        </a:xfrm>
      </p:grpSpPr>
      <p:sp>
        <p:nvSpPr>
          <p:cNvPr id="4" name="Textplatzhalt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e-DE" smtClean="0"/>
              <a:t>Textmasterformat bearbeiten</a:t>
            </a:r>
          </a:p>
        </p:txBody>
      </p:sp>
      <p:sp>
        <p:nvSpPr>
          <p:cNvPr id="8" name="Rechteck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de-DE" smtClean="0"/>
              <a:t>Titelmasterformat durch Klicken bearbeiten</a:t>
            </a:r>
            <a:endParaRPr kumimoji="0" lang="en-US"/>
          </a:p>
        </p:txBody>
      </p:sp>
      <p:sp>
        <p:nvSpPr>
          <p:cNvPr id="11" name="Rechteck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umsplatzhalter 11"/>
          <p:cNvSpPr>
            <a:spLocks noGrp="1"/>
          </p:cNvSpPr>
          <p:nvPr>
            <p:ph type="dt" sz="half" idx="10"/>
          </p:nvPr>
        </p:nvSpPr>
        <p:spPr>
          <a:xfrm>
            <a:off x="6248400" y="6248400"/>
            <a:ext cx="2667000" cy="365125"/>
          </a:xfrm>
        </p:spPr>
        <p:txBody>
          <a:bodyPr rtlCol="0"/>
          <a:lstStyle/>
          <a:p>
            <a:pPr>
              <a:defRPr/>
            </a:pPr>
            <a:fld id="{A5F560E7-5527-4FAF-83BB-DD101CA988EC}" type="datetime1">
              <a:rPr lang="de-DE" smtClean="0"/>
              <a:pPr>
                <a:defRPr/>
              </a:pPr>
              <a:t>11/2/13</a:t>
            </a:fld>
            <a:endParaRPr lang="de-DE"/>
          </a:p>
        </p:txBody>
      </p:sp>
      <p:sp>
        <p:nvSpPr>
          <p:cNvPr id="13" name="Foliennummernplatzhalter 12"/>
          <p:cNvSpPr>
            <a:spLocks noGrp="1"/>
          </p:cNvSpPr>
          <p:nvPr>
            <p:ph type="sldNum" sz="quarter" idx="11"/>
          </p:nvPr>
        </p:nvSpPr>
        <p:spPr>
          <a:xfrm>
            <a:off x="0" y="4667249"/>
            <a:ext cx="1447800" cy="663578"/>
          </a:xfrm>
        </p:spPr>
        <p:txBody>
          <a:bodyPr rtlCol="0"/>
          <a:lstStyle>
            <a:lvl1pPr>
              <a:defRPr sz="2800"/>
            </a:lvl1pPr>
          </a:lstStyle>
          <a:p>
            <a:pPr>
              <a:defRPr/>
            </a:pPr>
            <a:fld id="{4E597ABC-E6DE-4DD9-80B4-3D00E27D4214}" type="slidenum">
              <a:rPr lang="de-DE" smtClean="0"/>
              <a:pPr>
                <a:defRPr/>
              </a:pPr>
              <a:t>‹#›</a:t>
            </a:fld>
            <a:endParaRPr lang="de-DE"/>
          </a:p>
        </p:txBody>
      </p:sp>
      <p:sp>
        <p:nvSpPr>
          <p:cNvPr id="14" name="Fußzeilenplatzhalter 13"/>
          <p:cNvSpPr>
            <a:spLocks noGrp="1"/>
          </p:cNvSpPr>
          <p:nvPr>
            <p:ph type="ftr" sz="quarter" idx="12"/>
          </p:nvPr>
        </p:nvSpPr>
        <p:spPr>
          <a:xfrm>
            <a:off x="1600200" y="6248206"/>
            <a:ext cx="4572000" cy="365125"/>
          </a:xfrm>
        </p:spPr>
        <p:txBody>
          <a:bodyPr rtlCol="0"/>
          <a:lstStyle/>
          <a:p>
            <a:pPr>
              <a:defRPr/>
            </a:pPr>
            <a:endParaRPr lang="de-DE"/>
          </a:p>
        </p:txBody>
      </p:sp>
      <p:sp>
        <p:nvSpPr>
          <p:cNvPr id="3" name="Bildplatzhalt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de-DE" smtClean="0"/>
              <a:t>Bild durch Klicken auf Symbol hinzufügen</a:t>
            </a:r>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609600" y="228600"/>
            <a:ext cx="8153400" cy="990600"/>
          </a:xfrm>
          <a:prstGeom prst="rect">
            <a:avLst/>
          </a:prstGeom>
        </p:spPr>
        <p:txBody>
          <a:bodyPr vert="horz" anchor="ctr">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de-DE" smtClean="0"/>
              <a:t>Textmasterformat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BF11B6B0-9B08-434C-9546-DB52FB18F160}" type="datetime1">
              <a:rPr lang="de-DE" smtClean="0"/>
              <a:pPr>
                <a:defRPr/>
              </a:pPr>
              <a:t>11/2/13</a:t>
            </a:fld>
            <a:endParaRPr lang="de-DE"/>
          </a:p>
        </p:txBody>
      </p:sp>
      <p:sp>
        <p:nvSpPr>
          <p:cNvPr id="3" name="Fußzeilenplatzhalt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de-DE"/>
          </a:p>
        </p:txBody>
      </p:sp>
      <p:sp>
        <p:nvSpPr>
          <p:cNvPr id="7" name="Rechteck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Foliennummernplatzhalt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6137825E-73F3-45DA-A663-EB625C2BE5BF}" type="slidenum">
              <a:rPr lang="de-DE" smtClean="0"/>
              <a:pPr>
                <a:defRPr/>
              </a:pPr>
              <a:t>‹#›</a:t>
            </a:fld>
            <a:endParaRPr lang="de-D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187058"/>
            <a:ext cx="4427984" cy="5670942"/>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427984" y="1187056"/>
            <a:ext cx="4761960" cy="5670944"/>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6" name="Picture 2" descr="O:\POWERPOINT\Bausteine_FOTOS\Rahmen.pn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4370"/>
            <a:ext cx="9144000" cy="118268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10" name="Inhaltsplatzhalter 7"/>
          <p:cNvSpPr txBox="1">
            <a:spLocks/>
          </p:cNvSpPr>
          <p:nvPr/>
        </p:nvSpPr>
        <p:spPr>
          <a:xfrm>
            <a:off x="5893296" y="817725"/>
            <a:ext cx="3250704" cy="369332"/>
          </a:xfrm>
          <a:prstGeom prst="rect">
            <a:avLst/>
          </a:prstGeom>
          <a:noFill/>
        </p:spPr>
        <p:txBody>
          <a:bodyPr vert="horz" wrap="square" lIns="91440" tIns="45720" rIns="91440" bIns="4572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fld id="{13FF6639-1940-48F9-A202-FAF2F7C4FB19}" type="datetime1">
              <a:rPr lang="de-DE" sz="1800" smtClean="0">
                <a:solidFill>
                  <a:schemeClr val="tx1"/>
                </a:solidFill>
                <a:latin typeface="Times New Roman" pitchFamily="18" charset="0"/>
                <a:cs typeface="Times New Roman" pitchFamily="18" charset="0"/>
              </a:rPr>
              <a:pPr algn="r"/>
              <a:t>11/2/13</a:t>
            </a:fld>
            <a:endParaRPr lang="de-DE" sz="1800" dirty="0">
              <a:solidFill>
                <a:schemeClr val="tx1"/>
              </a:solidFill>
              <a:latin typeface="Times New Roman" pitchFamily="18" charset="0"/>
              <a:cs typeface="Times New Roman" pitchFamily="18" charset="0"/>
            </a:endParaRPr>
          </a:p>
        </p:txBody>
      </p:sp>
      <p:sp>
        <p:nvSpPr>
          <p:cNvPr id="14" name="Textfeld 13"/>
          <p:cNvSpPr txBox="1"/>
          <p:nvPr/>
        </p:nvSpPr>
        <p:spPr>
          <a:xfrm>
            <a:off x="4427984" y="1210101"/>
            <a:ext cx="4761960" cy="5940087"/>
          </a:xfrm>
          <a:prstGeom prst="rect">
            <a:avLst/>
          </a:prstGeom>
          <a:noFill/>
        </p:spPr>
        <p:txBody>
          <a:bodyPr wrap="square" rtlCol="0">
            <a:spAutoFit/>
          </a:bodyPr>
          <a:lstStyle/>
          <a:p>
            <a:pPr algn="ctr"/>
            <a:r>
              <a:rPr lang="de-DE" sz="3600" dirty="0" smtClean="0">
                <a:latin typeface="+mj-lt"/>
                <a:cs typeface="Calibri"/>
              </a:rPr>
              <a:t>Friedrich-Ebert-Stiftung</a:t>
            </a:r>
          </a:p>
          <a:p>
            <a:pPr algn="ctr"/>
            <a:r>
              <a:rPr lang="de-DE" sz="4000" dirty="0">
                <a:solidFill>
                  <a:schemeClr val="bg1"/>
                </a:solidFill>
                <a:latin typeface="+mj-lt"/>
                <a:cs typeface="Calibri"/>
              </a:rPr>
              <a:t> </a:t>
            </a:r>
            <a:endParaRPr lang="de-DE" sz="4000" dirty="0" smtClean="0">
              <a:solidFill>
                <a:schemeClr val="bg1"/>
              </a:solidFill>
              <a:latin typeface="+mj-lt"/>
              <a:cs typeface="Calibri"/>
            </a:endParaRPr>
          </a:p>
          <a:p>
            <a:pPr algn="ctr"/>
            <a:r>
              <a:rPr lang="de-DE" sz="4000" b="1" dirty="0" smtClean="0">
                <a:latin typeface="+mj-lt"/>
                <a:cs typeface="Calibri"/>
              </a:rPr>
              <a:t>A Global </a:t>
            </a:r>
            <a:r>
              <a:rPr lang="de-DE" sz="4000" b="1" dirty="0">
                <a:latin typeface="+mj-lt"/>
                <a:cs typeface="Calibri"/>
              </a:rPr>
              <a:t>T</a:t>
            </a:r>
            <a:r>
              <a:rPr lang="de-DE" sz="4000" b="1" dirty="0" smtClean="0">
                <a:latin typeface="+mj-lt"/>
                <a:cs typeface="Calibri"/>
              </a:rPr>
              <a:t>hink </a:t>
            </a:r>
            <a:r>
              <a:rPr lang="de-DE" sz="4000" b="1" dirty="0">
                <a:latin typeface="+mj-lt"/>
                <a:cs typeface="Calibri"/>
              </a:rPr>
              <a:t>T</a:t>
            </a:r>
            <a:r>
              <a:rPr lang="de-DE" sz="4000" b="1" dirty="0" smtClean="0">
                <a:latin typeface="+mj-lt"/>
                <a:cs typeface="Calibri"/>
              </a:rPr>
              <a:t>ank</a:t>
            </a:r>
          </a:p>
          <a:p>
            <a:pPr algn="ctr"/>
            <a:endParaRPr lang="de-DE" sz="4000" b="1" dirty="0">
              <a:latin typeface="+mj-lt"/>
              <a:cs typeface="Calibri"/>
            </a:endParaRPr>
          </a:p>
          <a:p>
            <a:pPr algn="ctr"/>
            <a:endParaRPr lang="de-DE" sz="3200" b="1" dirty="0" err="1" smtClean="0">
              <a:latin typeface="+mj-lt"/>
              <a:cs typeface="Calibri"/>
            </a:endParaRPr>
          </a:p>
          <a:p>
            <a:pPr algn="ctr"/>
            <a:endParaRPr lang="de-DE" sz="3200" b="1" dirty="0" err="1" smtClean="0">
              <a:latin typeface="+mj-lt"/>
              <a:cs typeface="Calibri"/>
            </a:endParaRPr>
          </a:p>
          <a:p>
            <a:pPr algn="ctr"/>
            <a:endParaRPr lang="de-DE" sz="3200" b="1" dirty="0" err="1" smtClean="0">
              <a:latin typeface="+mj-lt"/>
              <a:cs typeface="Calibri"/>
            </a:endParaRPr>
          </a:p>
          <a:p>
            <a:pPr algn="ctr"/>
            <a:endParaRPr lang="de-DE" sz="3200" b="1" dirty="0" err="1" smtClean="0">
              <a:latin typeface="+mj-lt"/>
              <a:cs typeface="Calibri"/>
            </a:endParaRPr>
          </a:p>
          <a:p>
            <a:pPr algn="ctr"/>
            <a:endParaRPr lang="de-DE" b="1" dirty="0" err="1" smtClean="0">
              <a:latin typeface="+mj-lt"/>
              <a:cs typeface="Calibri"/>
            </a:endParaRPr>
          </a:p>
          <a:p>
            <a:pPr algn="ctr"/>
            <a:r>
              <a:rPr lang="de-DE" sz="3200" b="1" dirty="0" err="1" smtClean="0">
                <a:latin typeface="+mj-lt"/>
                <a:cs typeface="Calibri"/>
              </a:rPr>
              <a:t>Structures</a:t>
            </a:r>
            <a:r>
              <a:rPr lang="de-DE" sz="3200" b="1" dirty="0" smtClean="0">
                <a:latin typeface="+mj-lt"/>
                <a:cs typeface="Calibri"/>
              </a:rPr>
              <a:t>, </a:t>
            </a:r>
            <a:r>
              <a:rPr lang="de-DE" sz="3200" b="1" dirty="0" err="1" smtClean="0">
                <a:latin typeface="+mj-lt"/>
                <a:cs typeface="Calibri"/>
              </a:rPr>
              <a:t>instruments</a:t>
            </a:r>
            <a:r>
              <a:rPr lang="de-DE" sz="3200" b="1" dirty="0" smtClean="0">
                <a:latin typeface="+mj-lt"/>
                <a:cs typeface="Calibri"/>
              </a:rPr>
              <a:t> </a:t>
            </a:r>
            <a:r>
              <a:rPr lang="de-DE" sz="3200" b="1" dirty="0" err="1" smtClean="0">
                <a:latin typeface="+mj-lt"/>
                <a:cs typeface="Calibri"/>
              </a:rPr>
              <a:t>and</a:t>
            </a:r>
            <a:r>
              <a:rPr lang="de-DE" sz="3200" b="1" dirty="0" smtClean="0">
                <a:latin typeface="+mj-lt"/>
                <a:cs typeface="Calibri"/>
              </a:rPr>
              <a:t> </a:t>
            </a:r>
            <a:r>
              <a:rPr lang="de-DE" sz="3200" b="1" dirty="0" err="1" smtClean="0">
                <a:latin typeface="+mj-lt"/>
                <a:cs typeface="Calibri"/>
              </a:rPr>
              <a:t>topics</a:t>
            </a:r>
            <a:endParaRPr lang="de-DE" sz="3200" b="1" dirty="0" smtClean="0">
              <a:latin typeface="+mj-lt"/>
              <a:cs typeface="Calibri"/>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397897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28600"/>
            <a:ext cx="8153400" cy="990600"/>
          </a:xfrm>
        </p:spPr>
        <p:txBody>
          <a:bodyPr>
            <a:normAutofit/>
          </a:bodyPr>
          <a:lstStyle/>
          <a:p>
            <a:r>
              <a:rPr lang="de-DE" sz="3200" dirty="0" smtClean="0"/>
              <a:t>International </a:t>
            </a:r>
            <a:r>
              <a:rPr lang="de-DE" sz="3200" dirty="0" err="1" smtClean="0"/>
              <a:t>and</a:t>
            </a:r>
            <a:r>
              <a:rPr lang="de-DE" sz="3200" dirty="0" smtClean="0"/>
              <a:t> regional </a:t>
            </a:r>
            <a:r>
              <a:rPr lang="de-DE" sz="3200" dirty="0" err="1" smtClean="0"/>
              <a:t>organizations</a:t>
            </a:r>
            <a:endParaRPr lang="de-DE" sz="3200" dirty="0"/>
          </a:p>
        </p:txBody>
      </p:sp>
      <p:sp>
        <p:nvSpPr>
          <p:cNvPr id="3" name="Inhaltsplatzhalter 2"/>
          <p:cNvSpPr>
            <a:spLocks noGrp="1"/>
          </p:cNvSpPr>
          <p:nvPr>
            <p:ph sz="quarter" idx="1"/>
          </p:nvPr>
        </p:nvSpPr>
        <p:spPr>
          <a:xfrm>
            <a:off x="395536" y="980728"/>
            <a:ext cx="8354888" cy="4572000"/>
          </a:xfrm>
        </p:spPr>
        <p:txBody>
          <a:bodyPr>
            <a:normAutofit fontScale="25000" lnSpcReduction="20000"/>
          </a:bodyPr>
          <a:lstStyle/>
          <a:p>
            <a:pPr marL="0" indent="0">
              <a:buNone/>
            </a:pPr>
            <a:endParaRPr lang="en-US" sz="3500" b="1" dirty="0" smtClean="0"/>
          </a:p>
          <a:p>
            <a:pPr marL="0" indent="0" algn="ctr">
              <a:lnSpc>
                <a:spcPct val="120000"/>
              </a:lnSpc>
              <a:buNone/>
            </a:pPr>
            <a:endParaRPr lang="en-US" sz="7200" b="1" dirty="0" smtClean="0">
              <a:solidFill>
                <a:srgbClr val="002060"/>
              </a:solidFill>
              <a:latin typeface="Calibri" pitchFamily="34" charset="0"/>
              <a:cs typeface="Calibri" pitchFamily="34" charset="0"/>
            </a:endParaRPr>
          </a:p>
          <a:p>
            <a:pPr marL="0" indent="0" algn="ctr">
              <a:lnSpc>
                <a:spcPct val="120000"/>
              </a:lnSpc>
              <a:buNone/>
            </a:pPr>
            <a:r>
              <a:rPr lang="en-US" sz="7200" b="1" dirty="0" smtClean="0">
                <a:solidFill>
                  <a:srgbClr val="002060"/>
                </a:solidFill>
                <a:latin typeface="Calibri" pitchFamily="34" charset="0"/>
                <a:cs typeface="Calibri" pitchFamily="34" charset="0"/>
              </a:rPr>
              <a:t>Policy </a:t>
            </a:r>
            <a:r>
              <a:rPr lang="en-US" sz="7200" b="1" dirty="0">
                <a:solidFill>
                  <a:srgbClr val="002060"/>
                </a:solidFill>
                <a:latin typeface="Calibri" pitchFamily="34" charset="0"/>
                <a:cs typeface="Calibri" pitchFamily="34" charset="0"/>
              </a:rPr>
              <a:t>and issue-related cooperation with international and regional organizations and international civil society </a:t>
            </a:r>
            <a:r>
              <a:rPr lang="en-US" sz="7200" b="1" dirty="0" smtClean="0">
                <a:solidFill>
                  <a:srgbClr val="002060"/>
                </a:solidFill>
                <a:latin typeface="Calibri" pitchFamily="34" charset="0"/>
                <a:cs typeface="Calibri" pitchFamily="34" charset="0"/>
              </a:rPr>
              <a:t>networks</a:t>
            </a:r>
          </a:p>
          <a:p>
            <a:pPr marL="0" indent="0">
              <a:buNone/>
            </a:pPr>
            <a:r>
              <a:rPr lang="en-US" sz="4800" dirty="0">
                <a:latin typeface="Calibri" pitchFamily="34" charset="0"/>
                <a:cs typeface="Calibri" pitchFamily="34" charset="0"/>
              </a:rPr>
              <a:t> </a:t>
            </a:r>
            <a:endParaRPr lang="en-US" sz="4800" dirty="0" smtClean="0">
              <a:latin typeface="Calibri" pitchFamily="34" charset="0"/>
              <a:cs typeface="Calibri" pitchFamily="34" charset="0"/>
            </a:endParaRPr>
          </a:p>
          <a:p>
            <a:r>
              <a:rPr lang="en-US" sz="5600" b="1" dirty="0" smtClean="0">
                <a:latin typeface="Calibri" pitchFamily="34" charset="0"/>
                <a:cs typeface="Calibri" pitchFamily="34" charset="0"/>
              </a:rPr>
              <a:t>ITUC</a:t>
            </a:r>
            <a:r>
              <a:rPr lang="en-US" sz="5600" dirty="0" smtClean="0">
                <a:latin typeface="Calibri" pitchFamily="34" charset="0"/>
                <a:cs typeface="Calibri" pitchFamily="34" charset="0"/>
              </a:rPr>
              <a:t>: Decent Work Agenda, Sustainability and Labor</a:t>
            </a:r>
            <a:endParaRPr lang="de-DE" sz="5600" dirty="0" smtClean="0">
              <a:latin typeface="Calibri" pitchFamily="34" charset="0"/>
              <a:cs typeface="Calibri" pitchFamily="34" charset="0"/>
            </a:endParaRPr>
          </a:p>
          <a:p>
            <a:pPr lvl="0"/>
            <a:r>
              <a:rPr lang="en-US" sz="5600" b="1" dirty="0" smtClean="0">
                <a:latin typeface="Calibri" pitchFamily="34" charset="0"/>
                <a:cs typeface="Calibri" pitchFamily="34" charset="0"/>
              </a:rPr>
              <a:t>ILO</a:t>
            </a:r>
            <a:r>
              <a:rPr lang="en-US" sz="5600" dirty="0">
                <a:latin typeface="Calibri" pitchFamily="34" charset="0"/>
                <a:cs typeface="Calibri" pitchFamily="34" charset="0"/>
              </a:rPr>
              <a:t>: Social Protection Floor</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Global Union Federations</a:t>
            </a:r>
            <a:r>
              <a:rPr lang="en-US" sz="5600" dirty="0">
                <a:latin typeface="Calibri" pitchFamily="34" charset="0"/>
                <a:cs typeface="Calibri" pitchFamily="34" charset="0"/>
              </a:rPr>
              <a:t>: International Framework Agreements; Transnational Trade Union Networks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SIPRI</a:t>
            </a:r>
            <a:r>
              <a:rPr lang="en-US" sz="5600" dirty="0">
                <a:latin typeface="Calibri" pitchFamily="34" charset="0"/>
                <a:cs typeface="Calibri" pitchFamily="34" charset="0"/>
              </a:rPr>
              <a:t>: Peacekeeping and </a:t>
            </a:r>
            <a:r>
              <a:rPr lang="en-US" sz="5600" dirty="0" err="1">
                <a:latin typeface="Calibri" pitchFamily="34" charset="0"/>
                <a:cs typeface="Calibri" pitchFamily="34" charset="0"/>
              </a:rPr>
              <a:t>Peacebuilding</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UN DPKO</a:t>
            </a:r>
            <a:r>
              <a:rPr lang="en-US" sz="5600" dirty="0">
                <a:latin typeface="Calibri" pitchFamily="34" charset="0"/>
                <a:cs typeface="Calibri" pitchFamily="34" charset="0"/>
              </a:rPr>
              <a:t>: Peacekeeping</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Club of Rome</a:t>
            </a:r>
            <a:r>
              <a:rPr lang="en-US" sz="5600" dirty="0">
                <a:latin typeface="Calibri" pitchFamily="34" charset="0"/>
                <a:cs typeface="Calibri" pitchFamily="34" charset="0"/>
              </a:rPr>
              <a:t>: Growth and Sustainability</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UN – Executive Office of the Secretary General</a:t>
            </a:r>
            <a:r>
              <a:rPr lang="en-US" sz="5600" dirty="0">
                <a:latin typeface="Calibri" pitchFamily="34" charset="0"/>
                <a:cs typeface="Calibri" pitchFamily="34" charset="0"/>
              </a:rPr>
              <a:t>: UN Reform</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WTO</a:t>
            </a:r>
            <a:r>
              <a:rPr lang="en-US" sz="5600" dirty="0">
                <a:latin typeface="Calibri" pitchFamily="34" charset="0"/>
                <a:cs typeface="Calibri" pitchFamily="34" charset="0"/>
              </a:rPr>
              <a:t>: Challenges of the Multilateral Trading System</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Club de Madrid</a:t>
            </a:r>
            <a:r>
              <a:rPr lang="en-US" sz="5600" dirty="0">
                <a:latin typeface="Calibri" pitchFamily="34" charset="0"/>
                <a:cs typeface="Calibri" pitchFamily="34" charset="0"/>
              </a:rPr>
              <a:t>: Future of G20</a:t>
            </a:r>
            <a:endParaRPr lang="de-DE" sz="5600" dirty="0">
              <a:latin typeface="Calibri" pitchFamily="34" charset="0"/>
              <a:cs typeface="Calibri" pitchFamily="34" charset="0"/>
            </a:endParaRPr>
          </a:p>
          <a:p>
            <a:pPr lvl="0"/>
            <a:r>
              <a:rPr lang="fr-FR" sz="5600" b="1" dirty="0">
                <a:latin typeface="Calibri" pitchFamily="34" charset="0"/>
                <a:cs typeface="Calibri" pitchFamily="34" charset="0"/>
              </a:rPr>
              <a:t>Social Watch, Terre des Hommes, DAWN</a:t>
            </a:r>
            <a:r>
              <a:rPr lang="fr-FR" sz="5600" dirty="0">
                <a:latin typeface="Calibri" pitchFamily="34" charset="0"/>
                <a:cs typeface="Calibri" pitchFamily="34" charset="0"/>
              </a:rPr>
              <a:t>: Post-2015 </a:t>
            </a:r>
            <a:r>
              <a:rPr lang="fr-FR" sz="5600" dirty="0" err="1">
                <a:latin typeface="Calibri" pitchFamily="34" charset="0"/>
                <a:cs typeface="Calibri" pitchFamily="34" charset="0"/>
              </a:rPr>
              <a:t>Sustainability</a:t>
            </a:r>
            <a:r>
              <a:rPr lang="fr-FR" sz="5600" dirty="0">
                <a:latin typeface="Calibri" pitchFamily="34" charset="0"/>
                <a:cs typeface="Calibri" pitchFamily="34" charset="0"/>
              </a:rPr>
              <a:t> Goals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UN Major Group Women</a:t>
            </a:r>
            <a:r>
              <a:rPr lang="en-US" sz="5600" dirty="0">
                <a:latin typeface="Calibri" pitchFamily="34" charset="0"/>
                <a:cs typeface="Calibri" pitchFamily="34" charset="0"/>
              </a:rPr>
              <a:t>: “Just Transition” and Feminist Pathways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Climate Action Network, World Wildlife Fund, Bread for the World, </a:t>
            </a:r>
            <a:r>
              <a:rPr lang="en-US" sz="5600" b="1" dirty="0" err="1">
                <a:latin typeface="Calibri" pitchFamily="34" charset="0"/>
                <a:cs typeface="Calibri" pitchFamily="34" charset="0"/>
              </a:rPr>
              <a:t>Germanwatch</a:t>
            </a:r>
            <a:r>
              <a:rPr lang="en-US" sz="5600" dirty="0">
                <a:latin typeface="Calibri" pitchFamily="34" charset="0"/>
                <a:cs typeface="Calibri" pitchFamily="34" charset="0"/>
              </a:rPr>
              <a:t>: Low Carbon Economies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UNCTAD</a:t>
            </a:r>
            <a:r>
              <a:rPr lang="en-US" sz="5600" dirty="0">
                <a:latin typeface="Calibri" pitchFamily="34" charset="0"/>
                <a:cs typeface="Calibri" pitchFamily="34" charset="0"/>
              </a:rPr>
              <a:t>: Development Agenda</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Office of the High Commissioner for Human Rights (OHCHR</a:t>
            </a:r>
            <a:r>
              <a:rPr lang="en-US" sz="5600" dirty="0">
                <a:latin typeface="Calibri" pitchFamily="34" charset="0"/>
                <a:cs typeface="Calibri" pitchFamily="34" charset="0"/>
              </a:rPr>
              <a:t>): Business and Human Rights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Trade Union Advisory Committee OECD (TUAC</a:t>
            </a:r>
            <a:r>
              <a:rPr lang="en-US" sz="5600" dirty="0">
                <a:latin typeface="Calibri" pitchFamily="34" charset="0"/>
                <a:cs typeface="Calibri" pitchFamily="34" charset="0"/>
              </a:rPr>
              <a:t>): OECD-Guidelines for multinational enterprises</a:t>
            </a:r>
            <a:endParaRPr lang="de-DE" sz="5600" dirty="0">
              <a:latin typeface="Calibri" pitchFamily="34" charset="0"/>
              <a:cs typeface="Calibri" pitchFamily="34" charset="0"/>
            </a:endParaRPr>
          </a:p>
          <a:p>
            <a:pPr lvl="0"/>
            <a:r>
              <a:rPr lang="en-US" sz="5600" b="1" dirty="0">
                <a:latin typeface="Calibri" pitchFamily="34" charset="0"/>
                <a:cs typeface="Calibri" pitchFamily="34" charset="0"/>
              </a:rPr>
              <a:t>World Social Forum (WSF</a:t>
            </a:r>
            <a:r>
              <a:rPr lang="en-US" sz="5600" dirty="0">
                <a:latin typeface="Calibri" pitchFamily="34" charset="0"/>
                <a:cs typeface="Calibri" pitchFamily="34" charset="0"/>
              </a:rPr>
              <a:t>): Planning, Strategy, </a:t>
            </a:r>
            <a:r>
              <a:rPr lang="en-US" sz="5600" dirty="0" smtClean="0">
                <a:latin typeface="Calibri" pitchFamily="34" charset="0"/>
                <a:cs typeface="Calibri" pitchFamily="34" charset="0"/>
              </a:rPr>
              <a:t>Organizing</a:t>
            </a:r>
            <a:endParaRPr lang="de-DE" sz="5600" dirty="0">
              <a:latin typeface="Calibri" pitchFamily="34" charset="0"/>
              <a:cs typeface="Calibri" pitchFamily="34" charset="0"/>
            </a:endParaRPr>
          </a:p>
        </p:txBody>
      </p:sp>
      <p:pic>
        <p:nvPicPr>
          <p:cNvPr id="7"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13868318"/>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liennummernplatzhalter 1"/>
          <p:cNvSpPr>
            <a:spLocks noGrp="1"/>
          </p:cNvSpPr>
          <p:nvPr>
            <p:ph type="sldNum" sz="quarter" idx="16"/>
          </p:nvPr>
        </p:nvSpPr>
        <p:spPr>
          <a:xfrm>
            <a:off x="7020000" y="4370"/>
            <a:ext cx="2133600" cy="365125"/>
          </a:xfrm>
        </p:spPr>
        <p:txBody>
          <a:bodyPr/>
          <a:lstStyle/>
          <a:p>
            <a:pPr>
              <a:defRPr/>
            </a:pPr>
            <a:fld id="{3A637E66-8E37-409C-A87C-1AF36596CC5D}" type="slidenum">
              <a:rPr lang="de-DE" sz="1600" smtClean="0">
                <a:solidFill>
                  <a:schemeClr val="bg1"/>
                </a:solidFill>
                <a:latin typeface="Times New Roman" pitchFamily="18" charset="0"/>
                <a:cs typeface="Times New Roman" pitchFamily="18" charset="0"/>
              </a:rPr>
              <a:pPr>
                <a:defRPr/>
              </a:pPr>
              <a:t>2</a:t>
            </a:fld>
            <a:endParaRPr lang="de-DE" sz="1600" dirty="0">
              <a:solidFill>
                <a:schemeClr val="bg1"/>
              </a:solidFill>
              <a:latin typeface="Times New Roman" pitchFamily="18" charset="0"/>
              <a:cs typeface="Times New Roman" pitchFamily="18" charset="0"/>
            </a:endParaRPr>
          </a:p>
        </p:txBody>
      </p:sp>
      <p:sp>
        <p:nvSpPr>
          <p:cNvPr id="8" name="Foliennummernplatzhalter 3"/>
          <p:cNvSpPr txBox="1">
            <a:spLocks/>
          </p:cNvSpPr>
          <p:nvPr/>
        </p:nvSpPr>
        <p:spPr>
          <a:xfrm>
            <a:off x="0" y="1272222"/>
            <a:ext cx="533400" cy="244476"/>
          </a:xfrm>
          <a:prstGeom prst="rect">
            <a:avLst/>
          </a:prstGeom>
        </p:spPr>
        <p:txBody>
          <a:bodyPr vert="horz" rtlCol="0" anchor="ctr" anchorCtr="0">
            <a:normAutofit fontScale="77500" lnSpcReduction="20000"/>
          </a:bodyPr>
          <a:lstStyle>
            <a:defPPr>
              <a:defRPr lang="de-DE"/>
            </a:defPPr>
            <a:lvl1pPr algn="ctr" rtl="0" eaLnBrk="1" fontAlgn="base" latinLnBrk="0" hangingPunct="1">
              <a:spcBef>
                <a:spcPct val="0"/>
              </a:spcBef>
              <a:spcAft>
                <a:spcPct val="0"/>
              </a:spcAft>
              <a:defRPr kumimoji="0" sz="1400" b="1" kern="1200">
                <a:solidFill>
                  <a:srgbClr val="FFFFFF"/>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endParaRPr lang="de-DE" sz="1600" dirty="0">
              <a:solidFill>
                <a:schemeClr val="bg1"/>
              </a:solidFill>
              <a:latin typeface="Times New Roman" pitchFamily="18" charset="0"/>
              <a:cs typeface="Times New Roman" pitchFamily="18" charset="0"/>
            </a:endParaRPr>
          </a:p>
        </p:txBody>
      </p:sp>
      <p:sp>
        <p:nvSpPr>
          <p:cNvPr id="5" name="Textfeld 4"/>
          <p:cNvSpPr txBox="1"/>
          <p:nvPr/>
        </p:nvSpPr>
        <p:spPr>
          <a:xfrm>
            <a:off x="611560" y="1988840"/>
            <a:ext cx="7992888" cy="3416320"/>
          </a:xfrm>
          <a:prstGeom prst="rect">
            <a:avLst/>
          </a:prstGeom>
          <a:noFill/>
        </p:spPr>
        <p:txBody>
          <a:bodyPr wrap="square" rtlCol="0">
            <a:spAutoFit/>
          </a:bodyPr>
          <a:lstStyle/>
          <a:p>
            <a:r>
              <a:rPr lang="en-US" b="1" dirty="0"/>
              <a:t>Date established:</a:t>
            </a:r>
            <a:r>
              <a:rPr lang="en-US" dirty="0"/>
              <a:t> 1925</a:t>
            </a:r>
            <a:endParaRPr lang="de-DE" dirty="0"/>
          </a:p>
          <a:p>
            <a:endParaRPr lang="en-US" b="1" dirty="0"/>
          </a:p>
          <a:p>
            <a:r>
              <a:rPr lang="en-US" b="1" dirty="0" smtClean="0"/>
              <a:t>Number </a:t>
            </a:r>
            <a:r>
              <a:rPr lang="en-US" b="1" dirty="0"/>
              <a:t>of Research Staff:</a:t>
            </a:r>
            <a:r>
              <a:rPr lang="en-US" dirty="0"/>
              <a:t> </a:t>
            </a:r>
            <a:r>
              <a:rPr lang="en-US" dirty="0" smtClean="0"/>
              <a:t>229 (without local researchers at country offices)</a:t>
            </a:r>
          </a:p>
          <a:p>
            <a:endParaRPr lang="de-DE" dirty="0"/>
          </a:p>
          <a:p>
            <a:r>
              <a:rPr lang="en-US" b="1" dirty="0"/>
              <a:t>Number of Administrative Staff</a:t>
            </a:r>
            <a:r>
              <a:rPr lang="en-US" dirty="0"/>
              <a:t>: </a:t>
            </a:r>
            <a:r>
              <a:rPr lang="en-US" dirty="0" smtClean="0"/>
              <a:t>325 (</a:t>
            </a:r>
            <a:r>
              <a:rPr lang="en-US" dirty="0"/>
              <a:t>without local </a:t>
            </a:r>
            <a:r>
              <a:rPr lang="en-US" dirty="0" smtClean="0"/>
              <a:t>administrators at </a:t>
            </a:r>
            <a:r>
              <a:rPr lang="en-US" dirty="0"/>
              <a:t>country </a:t>
            </a:r>
            <a:endParaRPr lang="en-US" dirty="0" smtClean="0"/>
          </a:p>
          <a:p>
            <a:r>
              <a:rPr lang="en-US" dirty="0"/>
              <a:t>	</a:t>
            </a:r>
            <a:r>
              <a:rPr lang="en-US" dirty="0" smtClean="0"/>
              <a:t>		       offices</a:t>
            </a:r>
            <a:r>
              <a:rPr lang="en-US" dirty="0"/>
              <a:t>)</a:t>
            </a:r>
          </a:p>
          <a:p>
            <a:endParaRPr lang="en-US" dirty="0" smtClean="0"/>
          </a:p>
          <a:p>
            <a:r>
              <a:rPr lang="en-US" b="1" dirty="0" smtClean="0"/>
              <a:t>Organization:</a:t>
            </a:r>
            <a:endParaRPr lang="de-DE" dirty="0"/>
          </a:p>
          <a:p>
            <a:endParaRPr lang="en-US" dirty="0" smtClean="0"/>
          </a:p>
          <a:p>
            <a:r>
              <a:rPr lang="en-US" u="sng" dirty="0" smtClean="0"/>
              <a:t>Germany:</a:t>
            </a:r>
            <a:r>
              <a:rPr lang="en-US" dirty="0" smtClean="0"/>
              <a:t>  two </a:t>
            </a:r>
            <a:r>
              <a:rPr lang="en-US" dirty="0"/>
              <a:t>headquarter offices in </a:t>
            </a:r>
            <a:r>
              <a:rPr lang="en-US" b="1" dirty="0"/>
              <a:t>Berlin</a:t>
            </a:r>
            <a:r>
              <a:rPr lang="en-US" dirty="0"/>
              <a:t> and </a:t>
            </a:r>
            <a:r>
              <a:rPr lang="en-US" b="1" dirty="0"/>
              <a:t>Bonn</a:t>
            </a:r>
            <a:r>
              <a:rPr lang="en-US" dirty="0"/>
              <a:t> and 12 regional offices.</a:t>
            </a:r>
            <a:endParaRPr lang="de-DE" dirty="0"/>
          </a:p>
          <a:p>
            <a:endParaRPr lang="en-US" dirty="0" smtClean="0"/>
          </a:p>
          <a:p>
            <a:r>
              <a:rPr lang="en-US" u="sng" dirty="0" smtClean="0"/>
              <a:t>International:</a:t>
            </a:r>
            <a:r>
              <a:rPr lang="en-US" dirty="0" smtClean="0"/>
              <a:t>  112 </a:t>
            </a:r>
            <a:r>
              <a:rPr lang="en-US" dirty="0"/>
              <a:t>regional and country offices. </a:t>
            </a:r>
            <a:endParaRPr lang="de-DE" dirty="0"/>
          </a:p>
        </p:txBody>
      </p:sp>
      <p:pic>
        <p:nvPicPr>
          <p:cNvPr id="7" name="Picture 2" descr="O:\PRÄSENTATION\Alte Daten\LOGOS\FES_Logo_24mm.jpg"/>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Titel 5"/>
          <p:cNvSpPr>
            <a:spLocks noGrp="1"/>
          </p:cNvSpPr>
          <p:nvPr>
            <p:ph type="title"/>
          </p:nvPr>
        </p:nvSpPr>
        <p:spPr>
          <a:xfrm>
            <a:off x="451048" y="228600"/>
            <a:ext cx="8311952" cy="990600"/>
          </a:xfrm>
        </p:spPr>
        <p:txBody>
          <a:bodyPr>
            <a:normAutofit/>
          </a:bodyPr>
          <a:lstStyle/>
          <a:p>
            <a:r>
              <a:rPr lang="de-DE" sz="3600" dirty="0"/>
              <a:t>FES: </a:t>
            </a:r>
            <a:r>
              <a:rPr lang="de-DE" sz="3600" dirty="0" err="1"/>
              <a:t>Some</a:t>
            </a:r>
            <a:r>
              <a:rPr lang="de-DE" sz="3600" dirty="0"/>
              <a:t> </a:t>
            </a:r>
            <a:r>
              <a:rPr lang="de-DE" sz="3600" dirty="0" err="1"/>
              <a:t>basic</a:t>
            </a:r>
            <a:r>
              <a:rPr lang="de-DE" sz="3600" dirty="0"/>
              <a:t> </a:t>
            </a:r>
            <a:r>
              <a:rPr lang="de-DE" sz="3600" dirty="0" err="1"/>
              <a:t>facts</a:t>
            </a:r>
            <a:endParaRPr lang="de-DE" sz="3600" dirty="0"/>
          </a:p>
        </p:txBody>
      </p:sp>
      <p:sp>
        <p:nvSpPr>
          <p:cNvPr id="10" name="Titel 1"/>
          <p:cNvSpPr txBox="1">
            <a:spLocks/>
          </p:cNvSpPr>
          <p:nvPr/>
        </p:nvSpPr>
        <p:spPr>
          <a:xfrm>
            <a:off x="451048" y="228600"/>
            <a:ext cx="8153400"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endParaRPr lang="de-DE" sz="3600"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51048" y="228600"/>
            <a:ext cx="8153400" cy="990600"/>
          </a:xfrm>
        </p:spPr>
        <p:txBody>
          <a:bodyPr>
            <a:normAutofit/>
          </a:bodyPr>
          <a:lstStyle/>
          <a:p>
            <a:r>
              <a:rPr lang="en-US" sz="3600" dirty="0" smtClean="0"/>
              <a:t>FES: Guiding principles of our work</a:t>
            </a:r>
            <a:endParaRPr lang="de-DE" sz="3600" dirty="0"/>
          </a:p>
        </p:txBody>
      </p:sp>
      <p:sp>
        <p:nvSpPr>
          <p:cNvPr id="4" name="Inhaltsplatzhalter 3"/>
          <p:cNvSpPr>
            <a:spLocks noGrp="1"/>
          </p:cNvSpPr>
          <p:nvPr>
            <p:ph sz="quarter" idx="2"/>
          </p:nvPr>
        </p:nvSpPr>
        <p:spPr>
          <a:xfrm>
            <a:off x="539552" y="1589567"/>
            <a:ext cx="8191549" cy="4572000"/>
          </a:xfrm>
          <a:ln>
            <a:solidFill>
              <a:schemeClr val="accent1"/>
            </a:solidFill>
          </a:ln>
        </p:spPr>
        <p:txBody>
          <a:bodyPr>
            <a:normAutofit fontScale="25000" lnSpcReduction="20000"/>
          </a:bodyPr>
          <a:lstStyle/>
          <a:p>
            <a:endParaRPr lang="en-US" sz="4000" b="1" dirty="0" smtClean="0">
              <a:solidFill>
                <a:schemeClr val="accent2"/>
              </a:solidFill>
              <a:latin typeface="Calibri" pitchFamily="34" charset="0"/>
              <a:cs typeface="Calibri" pitchFamily="34" charset="0"/>
            </a:endParaRPr>
          </a:p>
          <a:p>
            <a:r>
              <a:rPr lang="en-US" sz="6400" b="1" dirty="0" smtClean="0">
                <a:solidFill>
                  <a:schemeClr val="accent2"/>
                </a:solidFill>
                <a:latin typeface="Calibri" pitchFamily="34" charset="0"/>
                <a:cs typeface="Calibri" pitchFamily="34" charset="0"/>
              </a:rPr>
              <a:t>Pluralism</a:t>
            </a:r>
            <a:endParaRPr lang="en-US" sz="6400" b="1" dirty="0">
              <a:solidFill>
                <a:schemeClr val="accent2"/>
              </a:solidFill>
              <a:latin typeface="Calibri" pitchFamily="34" charset="0"/>
              <a:cs typeface="Calibri" pitchFamily="34" charset="0"/>
            </a:endParaRPr>
          </a:p>
          <a:p>
            <a:pPr marL="0" indent="0">
              <a:buNone/>
            </a:pPr>
            <a:r>
              <a:rPr lang="en-US" sz="5600" b="1" dirty="0">
                <a:latin typeface="Calibri" pitchFamily="34" charset="0"/>
                <a:cs typeface="Calibri" pitchFamily="34" charset="0"/>
              </a:rPr>
              <a:t>In </a:t>
            </a:r>
            <a:r>
              <a:rPr lang="en-US" sz="5600" b="1" dirty="0" smtClean="0">
                <a:latin typeface="Calibri" pitchFamily="34" charset="0"/>
                <a:cs typeface="Calibri" pitchFamily="34" charset="0"/>
              </a:rPr>
              <a:t>modern societies </a:t>
            </a:r>
            <a:r>
              <a:rPr lang="en-US" sz="5600" b="1" dirty="0">
                <a:latin typeface="Calibri" pitchFamily="34" charset="0"/>
                <a:cs typeface="Calibri" pitchFamily="34" charset="0"/>
              </a:rPr>
              <a:t>exist a great diversity of interests and stake-holders which legitimately try to influence policy outcomes</a:t>
            </a:r>
            <a:r>
              <a:rPr lang="en-US" sz="5600" dirty="0">
                <a:latin typeface="Calibri" pitchFamily="34" charset="0"/>
                <a:cs typeface="Calibri" pitchFamily="34" charset="0"/>
              </a:rPr>
              <a:t>. </a:t>
            </a:r>
            <a:endParaRPr lang="en-US" sz="5600" dirty="0" smtClean="0">
              <a:latin typeface="Calibri" pitchFamily="34" charset="0"/>
              <a:cs typeface="Calibri" pitchFamily="34" charset="0"/>
            </a:endParaRPr>
          </a:p>
          <a:p>
            <a:pPr marL="0" indent="0">
              <a:buNone/>
            </a:pPr>
            <a:r>
              <a:rPr lang="en-US" sz="5600" dirty="0" smtClean="0">
                <a:latin typeface="Calibri" pitchFamily="34" charset="0"/>
                <a:cs typeface="Calibri" pitchFamily="34" charset="0"/>
                <a:sym typeface="Symbol"/>
              </a:rPr>
              <a:t> </a:t>
            </a:r>
            <a:r>
              <a:rPr lang="en-US" sz="5600" dirty="0" smtClean="0">
                <a:latin typeface="Calibri" pitchFamily="34" charset="0"/>
                <a:cs typeface="Calibri" pitchFamily="34" charset="0"/>
              </a:rPr>
              <a:t>We </a:t>
            </a:r>
            <a:r>
              <a:rPr lang="en-US" sz="5600" dirty="0">
                <a:latin typeface="Calibri" pitchFamily="34" charset="0"/>
                <a:cs typeface="Calibri" pitchFamily="34" charset="0"/>
              </a:rPr>
              <a:t>encourage a pluralistic understanding of political and social </a:t>
            </a:r>
            <a:r>
              <a:rPr lang="en-US" sz="5600" dirty="0" smtClean="0">
                <a:latin typeface="Calibri" pitchFamily="34" charset="0"/>
                <a:cs typeface="Calibri" pitchFamily="34" charset="0"/>
              </a:rPr>
              <a:t>organization </a:t>
            </a:r>
          </a:p>
          <a:p>
            <a:pPr marL="0" indent="0">
              <a:buNone/>
            </a:pPr>
            <a:r>
              <a:rPr lang="en-US" sz="5600" dirty="0" smtClean="0">
                <a:latin typeface="Calibri" pitchFamily="34" charset="0"/>
                <a:cs typeface="Calibri" pitchFamily="34" charset="0"/>
                <a:sym typeface="Symbol"/>
              </a:rPr>
              <a:t> </a:t>
            </a:r>
            <a:r>
              <a:rPr lang="en-US" sz="5600" dirty="0" smtClean="0">
                <a:latin typeface="Calibri" pitchFamily="34" charset="0"/>
                <a:cs typeface="Calibri" pitchFamily="34" charset="0"/>
              </a:rPr>
              <a:t>We </a:t>
            </a:r>
            <a:r>
              <a:rPr lang="en-US" sz="5600" dirty="0">
                <a:latin typeface="Calibri" pitchFamily="34" charset="0"/>
                <a:cs typeface="Calibri" pitchFamily="34" charset="0"/>
              </a:rPr>
              <a:t>are open and clear about our commitment to certain political principles and </a:t>
            </a:r>
            <a:r>
              <a:rPr lang="en-US" sz="5600" dirty="0" smtClean="0">
                <a:latin typeface="Calibri" pitchFamily="34" charset="0"/>
                <a:cs typeface="Calibri" pitchFamily="34" charset="0"/>
              </a:rPr>
              <a:t>political preferences </a:t>
            </a:r>
            <a:endParaRPr lang="en-US" sz="5600" dirty="0">
              <a:latin typeface="Calibri" pitchFamily="34" charset="0"/>
              <a:cs typeface="Calibri" pitchFamily="34" charset="0"/>
            </a:endParaRPr>
          </a:p>
          <a:p>
            <a:endParaRPr lang="en-US" dirty="0" smtClean="0">
              <a:latin typeface="Calibri" pitchFamily="34" charset="0"/>
              <a:cs typeface="Calibri" pitchFamily="34" charset="0"/>
            </a:endParaRPr>
          </a:p>
          <a:p>
            <a:endParaRPr lang="en-US" dirty="0" smtClean="0">
              <a:latin typeface="Calibri" pitchFamily="34" charset="0"/>
              <a:cs typeface="Calibri" pitchFamily="34" charset="0"/>
            </a:endParaRPr>
          </a:p>
          <a:p>
            <a:r>
              <a:rPr lang="en-US" sz="6400" b="1" dirty="0" smtClean="0">
                <a:solidFill>
                  <a:schemeClr val="accent2"/>
                </a:solidFill>
                <a:latin typeface="Calibri" pitchFamily="34" charset="0"/>
                <a:cs typeface="Calibri" pitchFamily="34" charset="0"/>
              </a:rPr>
              <a:t>Deliberation</a:t>
            </a:r>
            <a:endParaRPr lang="en-US" sz="6400" b="1" dirty="0">
              <a:solidFill>
                <a:schemeClr val="accent2"/>
              </a:solidFill>
              <a:latin typeface="Calibri" pitchFamily="34" charset="0"/>
              <a:cs typeface="Calibri" pitchFamily="34" charset="0"/>
            </a:endParaRPr>
          </a:p>
          <a:p>
            <a:pPr marL="0" indent="0">
              <a:buNone/>
            </a:pPr>
            <a:r>
              <a:rPr lang="en-US" sz="5600" b="1" dirty="0">
                <a:latin typeface="Calibri" pitchFamily="34" charset="0"/>
                <a:cs typeface="Calibri" pitchFamily="34" charset="0"/>
              </a:rPr>
              <a:t>In </a:t>
            </a:r>
            <a:r>
              <a:rPr lang="en-US" sz="5600" b="1" dirty="0" smtClean="0">
                <a:latin typeface="Calibri" pitchFamily="34" charset="0"/>
                <a:cs typeface="Calibri" pitchFamily="34" charset="0"/>
              </a:rPr>
              <a:t>modern societies</a:t>
            </a:r>
            <a:r>
              <a:rPr lang="en-US" sz="5600" b="1" dirty="0">
                <a:latin typeface="Calibri" pitchFamily="34" charset="0"/>
                <a:cs typeface="Calibri" pitchFamily="34" charset="0"/>
              </a:rPr>
              <a:t>, policy formulation is no longer feasible as a top down or </a:t>
            </a:r>
            <a:r>
              <a:rPr lang="en-US" sz="5600" b="1" dirty="0" smtClean="0">
                <a:latin typeface="Calibri" pitchFamily="34" charset="0"/>
                <a:cs typeface="Calibri" pitchFamily="34" charset="0"/>
              </a:rPr>
              <a:t>technocratic </a:t>
            </a:r>
            <a:r>
              <a:rPr lang="en-US" sz="5600" b="1" dirty="0">
                <a:latin typeface="Calibri" pitchFamily="34" charset="0"/>
                <a:cs typeface="Calibri" pitchFamily="34" charset="0"/>
              </a:rPr>
              <a:t>process. </a:t>
            </a:r>
            <a:r>
              <a:rPr lang="en-US" sz="5600" b="1" dirty="0" smtClean="0">
                <a:latin typeface="Calibri" pitchFamily="34" charset="0"/>
                <a:cs typeface="Calibri" pitchFamily="34" charset="0"/>
              </a:rPr>
              <a:t>Informed deliberation </a:t>
            </a:r>
            <a:r>
              <a:rPr lang="en-US" sz="5600" b="1" dirty="0">
                <a:latin typeface="Calibri" pitchFamily="34" charset="0"/>
                <a:cs typeface="Calibri" pitchFamily="34" charset="0"/>
              </a:rPr>
              <a:t>among the major stake holders and policy makers is necessary. </a:t>
            </a:r>
            <a:endParaRPr lang="en-US" sz="5600" b="1" dirty="0" smtClean="0">
              <a:latin typeface="Calibri" pitchFamily="34" charset="0"/>
              <a:cs typeface="Calibri" pitchFamily="34" charset="0"/>
            </a:endParaRPr>
          </a:p>
          <a:p>
            <a:pPr marL="0" indent="0">
              <a:buNone/>
            </a:pPr>
            <a:r>
              <a:rPr lang="en-US" sz="5600" dirty="0" smtClean="0">
                <a:latin typeface="Calibri" pitchFamily="34" charset="0"/>
                <a:cs typeface="Calibri" pitchFamily="34" charset="0"/>
                <a:sym typeface="Symbol"/>
              </a:rPr>
              <a:t> </a:t>
            </a:r>
            <a:r>
              <a:rPr lang="en-US" sz="5600" dirty="0" smtClean="0">
                <a:latin typeface="Calibri" pitchFamily="34" charset="0"/>
                <a:cs typeface="Calibri" pitchFamily="34" charset="0"/>
              </a:rPr>
              <a:t>Deliberation and debate </a:t>
            </a:r>
            <a:r>
              <a:rPr lang="en-US" sz="5600" dirty="0">
                <a:latin typeface="Calibri" pitchFamily="34" charset="0"/>
                <a:cs typeface="Calibri" pitchFamily="34" charset="0"/>
              </a:rPr>
              <a:t>are crucial elements </a:t>
            </a:r>
            <a:r>
              <a:rPr lang="en-US" sz="5600" dirty="0" smtClean="0">
                <a:latin typeface="Calibri" pitchFamily="34" charset="0"/>
                <a:cs typeface="Calibri" pitchFamily="34" charset="0"/>
              </a:rPr>
              <a:t>for the </a:t>
            </a:r>
            <a:r>
              <a:rPr lang="en-US" sz="5600" dirty="0">
                <a:latin typeface="Calibri" pitchFamily="34" charset="0"/>
                <a:cs typeface="Calibri" pitchFamily="34" charset="0"/>
              </a:rPr>
              <a:t>legitimacy and </a:t>
            </a:r>
            <a:r>
              <a:rPr lang="en-US" sz="5600" dirty="0" smtClean="0">
                <a:latin typeface="Calibri" pitchFamily="34" charset="0"/>
                <a:cs typeface="Calibri" pitchFamily="34" charset="0"/>
              </a:rPr>
              <a:t>ownership of political decisions </a:t>
            </a:r>
          </a:p>
          <a:p>
            <a:pPr marL="0" indent="0">
              <a:buNone/>
            </a:pPr>
            <a:r>
              <a:rPr lang="en-US" sz="5600" dirty="0" smtClean="0">
                <a:latin typeface="Calibri" pitchFamily="34" charset="0"/>
                <a:cs typeface="Calibri" pitchFamily="34" charset="0"/>
                <a:sym typeface="Symbol"/>
              </a:rPr>
              <a:t> </a:t>
            </a:r>
            <a:r>
              <a:rPr lang="en-US" sz="5600" dirty="0" smtClean="0">
                <a:latin typeface="Calibri" pitchFamily="34" charset="0"/>
                <a:cs typeface="Calibri" pitchFamily="34" charset="0"/>
              </a:rPr>
              <a:t>We </a:t>
            </a:r>
            <a:r>
              <a:rPr lang="en-US" sz="5600" dirty="0">
                <a:latin typeface="Calibri" pitchFamily="34" charset="0"/>
                <a:cs typeface="Calibri" pitchFamily="34" charset="0"/>
              </a:rPr>
              <a:t>try to inform and facilitate these deliberative </a:t>
            </a:r>
            <a:r>
              <a:rPr lang="en-US" sz="5600" dirty="0" smtClean="0">
                <a:latin typeface="Calibri" pitchFamily="34" charset="0"/>
                <a:cs typeface="Calibri" pitchFamily="34" charset="0"/>
              </a:rPr>
              <a:t>processes </a:t>
            </a:r>
            <a:r>
              <a:rPr lang="en-US" sz="5600" dirty="0">
                <a:latin typeface="Calibri" pitchFamily="34" charset="0"/>
                <a:cs typeface="Calibri" pitchFamily="34" charset="0"/>
              </a:rPr>
              <a:t>by expertise and </a:t>
            </a:r>
            <a:r>
              <a:rPr lang="en-US" sz="5600" dirty="0" smtClean="0">
                <a:latin typeface="Calibri" pitchFamily="34" charset="0"/>
                <a:cs typeface="Calibri" pitchFamily="34" charset="0"/>
              </a:rPr>
              <a:t>organizational support</a:t>
            </a:r>
            <a:endParaRPr lang="en-US" sz="5600" dirty="0">
              <a:latin typeface="Calibri" pitchFamily="34" charset="0"/>
              <a:cs typeface="Calibri" pitchFamily="34" charset="0"/>
            </a:endParaRPr>
          </a:p>
          <a:p>
            <a:endParaRPr lang="en-US" dirty="0" smtClean="0">
              <a:latin typeface="Calibri" pitchFamily="34" charset="0"/>
              <a:cs typeface="Calibri" pitchFamily="34" charset="0"/>
            </a:endParaRPr>
          </a:p>
          <a:p>
            <a:pPr marL="0" indent="0">
              <a:buNone/>
            </a:pPr>
            <a:endParaRPr lang="en-US" dirty="0">
              <a:latin typeface="Calibri" pitchFamily="34" charset="0"/>
              <a:cs typeface="Calibri" pitchFamily="34" charset="0"/>
            </a:endParaRPr>
          </a:p>
          <a:p>
            <a:r>
              <a:rPr lang="en-US" sz="6400" b="1" dirty="0" err="1">
                <a:solidFill>
                  <a:schemeClr val="accent2"/>
                </a:solidFill>
                <a:latin typeface="Calibri" pitchFamily="34" charset="0"/>
                <a:cs typeface="Calibri" pitchFamily="34" charset="0"/>
              </a:rPr>
              <a:t>Parliamentarism</a:t>
            </a:r>
            <a:endParaRPr lang="en-US" sz="6400" b="1" dirty="0">
              <a:solidFill>
                <a:schemeClr val="accent2"/>
              </a:solidFill>
              <a:latin typeface="Calibri" pitchFamily="34" charset="0"/>
              <a:cs typeface="Calibri" pitchFamily="34" charset="0"/>
            </a:endParaRPr>
          </a:p>
          <a:p>
            <a:pPr marL="0" indent="0">
              <a:buNone/>
            </a:pPr>
            <a:r>
              <a:rPr lang="en-US" sz="5600" b="1" dirty="0">
                <a:latin typeface="Calibri" pitchFamily="34" charset="0"/>
                <a:cs typeface="Calibri" pitchFamily="34" charset="0"/>
              </a:rPr>
              <a:t>Ultimately, the </a:t>
            </a:r>
            <a:r>
              <a:rPr lang="en-US" sz="5600" b="1" dirty="0" smtClean="0">
                <a:latin typeface="Calibri" pitchFamily="34" charset="0"/>
                <a:cs typeface="Calibri" pitchFamily="34" charset="0"/>
              </a:rPr>
              <a:t>ratification </a:t>
            </a:r>
            <a:r>
              <a:rPr lang="en-US" sz="5600" b="1" dirty="0">
                <a:latin typeface="Calibri" pitchFamily="34" charset="0"/>
                <a:cs typeface="Calibri" pitchFamily="34" charset="0"/>
              </a:rPr>
              <a:t>of policy choices </a:t>
            </a:r>
            <a:r>
              <a:rPr lang="en-US" sz="5600" b="1" dirty="0" smtClean="0">
                <a:latin typeface="Calibri" pitchFamily="34" charset="0"/>
                <a:cs typeface="Calibri" pitchFamily="34" charset="0"/>
              </a:rPr>
              <a:t>has to be done by parliaments and democratically legitimated institutions</a:t>
            </a:r>
          </a:p>
          <a:p>
            <a:pPr marL="0" indent="0">
              <a:buNone/>
            </a:pPr>
            <a:r>
              <a:rPr lang="en-US" sz="5600" dirty="0" smtClean="0">
                <a:latin typeface="Calibri" pitchFamily="34" charset="0"/>
                <a:cs typeface="Calibri" pitchFamily="34" charset="0"/>
                <a:sym typeface="Symbol"/>
              </a:rPr>
              <a:t> </a:t>
            </a:r>
            <a:r>
              <a:rPr lang="en-US" sz="5600" dirty="0" smtClean="0">
                <a:latin typeface="Calibri" pitchFamily="34" charset="0"/>
                <a:cs typeface="Calibri" pitchFamily="34" charset="0"/>
              </a:rPr>
              <a:t>We </a:t>
            </a:r>
            <a:r>
              <a:rPr lang="en-US" sz="5600" dirty="0">
                <a:latin typeface="Calibri" pitchFamily="34" charset="0"/>
                <a:cs typeface="Calibri" pitchFamily="34" charset="0"/>
              </a:rPr>
              <a:t>assist </a:t>
            </a:r>
            <a:r>
              <a:rPr lang="en-US" sz="5600" dirty="0" smtClean="0">
                <a:latin typeface="Calibri" pitchFamily="34" charset="0"/>
                <a:cs typeface="Calibri" pitchFamily="34" charset="0"/>
              </a:rPr>
              <a:t>parliaments </a:t>
            </a:r>
            <a:r>
              <a:rPr lang="en-US" sz="5600" dirty="0">
                <a:latin typeface="Calibri" pitchFamily="34" charset="0"/>
                <a:cs typeface="Calibri" pitchFamily="34" charset="0"/>
              </a:rPr>
              <a:t>and </a:t>
            </a:r>
            <a:r>
              <a:rPr lang="en-US" sz="5600" dirty="0" smtClean="0">
                <a:latin typeface="Calibri" pitchFamily="34" charset="0"/>
                <a:cs typeface="Calibri" pitchFamily="34" charset="0"/>
              </a:rPr>
              <a:t>civil servants in decision-taking processes, offering </a:t>
            </a:r>
            <a:r>
              <a:rPr lang="en-US" sz="5600" dirty="0">
                <a:latin typeface="Calibri" pitchFamily="34" charset="0"/>
                <a:cs typeface="Calibri" pitchFamily="34" charset="0"/>
              </a:rPr>
              <a:t>expertise and </a:t>
            </a:r>
            <a:r>
              <a:rPr lang="en-US" sz="5600" dirty="0" smtClean="0">
                <a:latin typeface="Calibri" pitchFamily="34" charset="0"/>
                <a:cs typeface="Calibri" pitchFamily="34" charset="0"/>
              </a:rPr>
              <a:t> knowledge</a:t>
            </a:r>
            <a:r>
              <a:rPr lang="en-US" sz="5600" dirty="0">
                <a:latin typeface="Calibri" pitchFamily="34" charset="0"/>
                <a:cs typeface="Calibri" pitchFamily="34" charset="0"/>
              </a:rPr>
              <a:t>. </a:t>
            </a:r>
          </a:p>
          <a:p>
            <a:endParaRPr lang="de-DE" sz="5600" dirty="0"/>
          </a:p>
        </p:txBody>
      </p:sp>
      <p:pic>
        <p:nvPicPr>
          <p:cNvPr id="6"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5796519"/>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28600"/>
            <a:ext cx="8208912" cy="990600"/>
          </a:xfrm>
        </p:spPr>
        <p:txBody>
          <a:bodyPr>
            <a:normAutofit fontScale="90000"/>
          </a:bodyPr>
          <a:lstStyle/>
          <a:p>
            <a:r>
              <a:rPr lang="de-DE" sz="3600" dirty="0" smtClean="0"/>
              <a:t>FES: </a:t>
            </a:r>
            <a:r>
              <a:rPr lang="de-DE" sz="3600" dirty="0" err="1" smtClean="0"/>
              <a:t>How</a:t>
            </a:r>
            <a:r>
              <a:rPr lang="de-DE" sz="3600" dirty="0" smtClean="0"/>
              <a:t> </a:t>
            </a:r>
            <a:r>
              <a:rPr lang="de-DE" sz="3600" dirty="0" err="1" smtClean="0"/>
              <a:t>we</a:t>
            </a:r>
            <a:r>
              <a:rPr lang="de-DE" sz="3600" dirty="0" smtClean="0"/>
              <a:t> </a:t>
            </a:r>
            <a:r>
              <a:rPr lang="de-DE" sz="3600" dirty="0" err="1" smtClean="0"/>
              <a:t>operate</a:t>
            </a:r>
            <a:r>
              <a:rPr lang="de-DE" sz="3600" dirty="0" smtClean="0"/>
              <a:t> </a:t>
            </a:r>
            <a:r>
              <a:rPr lang="de-DE" sz="3600" dirty="0" err="1" smtClean="0"/>
              <a:t>along</a:t>
            </a:r>
            <a:r>
              <a:rPr lang="de-DE" sz="3600" dirty="0" smtClean="0"/>
              <a:t> </a:t>
            </a:r>
            <a:r>
              <a:rPr lang="de-DE" sz="3600" dirty="0" err="1" smtClean="0"/>
              <a:t>the</a:t>
            </a:r>
            <a:r>
              <a:rPr lang="de-DE" sz="3600" dirty="0" smtClean="0"/>
              <a:t> </a:t>
            </a:r>
            <a:br>
              <a:rPr lang="de-DE" sz="3600" dirty="0" smtClean="0"/>
            </a:br>
            <a:r>
              <a:rPr lang="de-DE" sz="3600" dirty="0" err="1" smtClean="0"/>
              <a:t>policy</a:t>
            </a:r>
            <a:r>
              <a:rPr lang="de-DE" sz="3600" dirty="0" smtClean="0"/>
              <a:t> </a:t>
            </a:r>
            <a:r>
              <a:rPr lang="de-DE" sz="3600" dirty="0" err="1" smtClean="0"/>
              <a:t>cycle</a:t>
            </a:r>
            <a:r>
              <a:rPr lang="de-DE" sz="3600" dirty="0" smtClean="0"/>
              <a:t/>
            </a:r>
            <a:br>
              <a:rPr lang="de-DE" sz="3600" dirty="0" smtClean="0"/>
            </a:br>
            <a:endParaRPr lang="de-DE" sz="3600" dirty="0"/>
          </a:p>
        </p:txBody>
      </p:sp>
      <p:graphicFrame>
        <p:nvGraphicFramePr>
          <p:cNvPr id="7" name="Diagramm 6"/>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944782109"/>
              </p:ext>
            </p:extLst>
          </p:nvPr>
        </p:nvGraphicFramePr>
        <p:xfrm>
          <a:off x="1453610" y="1684486"/>
          <a:ext cx="6624638" cy="476885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Rechteckige Legende 7"/>
          <p:cNvSpPr/>
          <p:nvPr/>
        </p:nvSpPr>
        <p:spPr>
          <a:xfrm>
            <a:off x="5364088" y="980728"/>
            <a:ext cx="2808312" cy="1008112"/>
          </a:xfrm>
          <a:prstGeom prst="wedgeRectCallout">
            <a:avLst>
              <a:gd name="adj1" fmla="val -46439"/>
              <a:gd name="adj2" fmla="val 78938"/>
            </a:avLst>
          </a:prstGeom>
          <a:solidFill>
            <a:schemeClr val="tx2">
              <a:lumMod val="60000"/>
              <a:lumOff val="40000"/>
            </a:schemeClr>
          </a:solidFill>
          <a:ln>
            <a:solidFill>
              <a:schemeClr val="accent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i="1" dirty="0" err="1" smtClean="0">
                <a:latin typeface="Calibri" pitchFamily="34" charset="0"/>
                <a:cs typeface="Calibri" pitchFamily="34" charset="0"/>
              </a:rPr>
              <a:t>Identification</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and</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definition</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of</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problems</a:t>
            </a:r>
            <a:endParaRPr lang="de-DE" sz="1200" b="1" i="1" dirty="0" smtClean="0">
              <a:latin typeface="Calibri" pitchFamily="34" charset="0"/>
              <a:cs typeface="Calibri" pitchFamily="34" charset="0"/>
            </a:endParaRPr>
          </a:p>
          <a:p>
            <a:pPr algn="ctr"/>
            <a:endParaRPr lang="de-DE" sz="1200" b="1" dirty="0">
              <a:latin typeface="Calibri" pitchFamily="34" charset="0"/>
              <a:cs typeface="Calibri" pitchFamily="34" charset="0"/>
            </a:endParaRPr>
          </a:p>
          <a:p>
            <a:pPr algn="ctr"/>
            <a:r>
              <a:rPr lang="de-DE" sz="1200" b="1" dirty="0" smtClean="0">
                <a:latin typeface="Calibri" pitchFamily="34" charset="0"/>
                <a:cs typeface="Calibri" pitchFamily="34" charset="0"/>
              </a:rPr>
              <a:t>Research, </a:t>
            </a:r>
            <a:r>
              <a:rPr lang="de-DE" sz="1200" b="1" dirty="0" err="1" smtClean="0">
                <a:latin typeface="Calibri" pitchFamily="34" charset="0"/>
                <a:cs typeface="Calibri" pitchFamily="34" charset="0"/>
              </a:rPr>
              <a:t>expertise</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voice</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of</a:t>
            </a:r>
            <a:r>
              <a:rPr lang="de-DE" sz="1200" b="1" dirty="0" smtClean="0">
                <a:latin typeface="Calibri" pitchFamily="34" charset="0"/>
                <a:cs typeface="Calibri" pitchFamily="34" charset="0"/>
              </a:rPr>
              <a:t> stake holder </a:t>
            </a:r>
            <a:r>
              <a:rPr lang="de-DE" sz="1200" b="1" dirty="0" err="1" smtClean="0">
                <a:latin typeface="Calibri" pitchFamily="34" charset="0"/>
                <a:cs typeface="Calibri" pitchFamily="34" charset="0"/>
              </a:rPr>
              <a:t>and</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concerned</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people</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and</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institutions</a:t>
            </a:r>
            <a:endParaRPr lang="de-DE" sz="1200" b="1" dirty="0" smtClean="0">
              <a:latin typeface="Calibri" pitchFamily="34" charset="0"/>
              <a:cs typeface="Calibri" pitchFamily="34" charset="0"/>
            </a:endParaRPr>
          </a:p>
        </p:txBody>
      </p:sp>
      <p:sp>
        <p:nvSpPr>
          <p:cNvPr id="10" name="Rechteckige Legende 9"/>
          <p:cNvSpPr/>
          <p:nvPr/>
        </p:nvSpPr>
        <p:spPr>
          <a:xfrm>
            <a:off x="7020272" y="2636912"/>
            <a:ext cx="2088232" cy="1224135"/>
          </a:xfrm>
          <a:prstGeom prst="wedgeRectCallout">
            <a:avLst>
              <a:gd name="adj1" fmla="val -51523"/>
              <a:gd name="adj2" fmla="val 64041"/>
            </a:avLst>
          </a:prstGeom>
          <a:solidFill>
            <a:schemeClr val="tx2">
              <a:lumMod val="60000"/>
              <a:lumOff val="40000"/>
            </a:schemeClr>
          </a:solidFill>
          <a:ln>
            <a:solidFill>
              <a:schemeClr val="accent2"/>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smtClean="0"/>
          </a:p>
          <a:p>
            <a:r>
              <a:rPr lang="de-DE" sz="1200" b="1" i="1" dirty="0" err="1" smtClean="0">
                <a:latin typeface="Calibri" pitchFamily="34" charset="0"/>
                <a:cs typeface="Calibri" pitchFamily="34" charset="0"/>
              </a:rPr>
              <a:t>Awareness</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raising</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informa-tion</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of</a:t>
            </a:r>
            <a:r>
              <a:rPr lang="de-DE" sz="1200" b="1" i="1" dirty="0" smtClean="0">
                <a:latin typeface="Calibri" pitchFamily="34" charset="0"/>
                <a:cs typeface="Calibri" pitchFamily="34" charset="0"/>
              </a:rPr>
              <a:t> relevant </a:t>
            </a:r>
            <a:r>
              <a:rPr lang="de-DE" sz="1200" b="1" i="1" dirty="0" err="1" smtClean="0">
                <a:latin typeface="Calibri" pitchFamily="34" charset="0"/>
                <a:cs typeface="Calibri" pitchFamily="34" charset="0"/>
              </a:rPr>
              <a:t>decision</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takers</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and</a:t>
            </a:r>
            <a:r>
              <a:rPr lang="de-DE" sz="1200" b="1" i="1" dirty="0" smtClean="0">
                <a:latin typeface="Calibri" pitchFamily="34" charset="0"/>
                <a:cs typeface="Calibri" pitchFamily="34" charset="0"/>
              </a:rPr>
              <a:t> stake </a:t>
            </a:r>
            <a:r>
              <a:rPr lang="de-DE" sz="1200" b="1" i="1" dirty="0" err="1" smtClean="0">
                <a:latin typeface="Calibri" pitchFamily="34" charset="0"/>
                <a:cs typeface="Calibri" pitchFamily="34" charset="0"/>
              </a:rPr>
              <a:t>holders</a:t>
            </a:r>
            <a:endParaRPr lang="de-DE" sz="1200" b="1" i="1" dirty="0" smtClean="0">
              <a:latin typeface="Calibri" pitchFamily="34" charset="0"/>
              <a:cs typeface="Calibri" pitchFamily="34" charset="0"/>
            </a:endParaRPr>
          </a:p>
          <a:p>
            <a:endParaRPr lang="de-DE" sz="1200" b="1" i="1" dirty="0" smtClean="0">
              <a:latin typeface="Calibri" pitchFamily="34" charset="0"/>
              <a:cs typeface="Calibri" pitchFamily="34" charset="0"/>
            </a:endParaRPr>
          </a:p>
          <a:p>
            <a:r>
              <a:rPr lang="de-DE" sz="1200" b="1" dirty="0" smtClean="0">
                <a:latin typeface="Calibri" pitchFamily="34" charset="0"/>
                <a:cs typeface="Calibri" pitchFamily="34" charset="0"/>
              </a:rPr>
              <a:t>Studies, </a:t>
            </a:r>
            <a:r>
              <a:rPr lang="de-DE" sz="1200" b="1" dirty="0" err="1" smtClean="0">
                <a:latin typeface="Calibri" pitchFamily="34" charset="0"/>
                <a:cs typeface="Calibri" pitchFamily="34" charset="0"/>
              </a:rPr>
              <a:t>publications</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debates</a:t>
            </a:r>
            <a:endParaRPr lang="de-DE" sz="1200" b="1" dirty="0" smtClean="0">
              <a:latin typeface="Calibri" pitchFamily="34" charset="0"/>
              <a:cs typeface="Calibri" pitchFamily="34" charset="0"/>
            </a:endParaRPr>
          </a:p>
          <a:p>
            <a:pPr algn="ctr"/>
            <a:endParaRPr lang="de-DE" sz="1200" b="1" dirty="0">
              <a:latin typeface="Calibri" pitchFamily="34" charset="0"/>
              <a:cs typeface="Calibri" pitchFamily="34" charset="0"/>
            </a:endParaRPr>
          </a:p>
        </p:txBody>
      </p:sp>
      <p:sp>
        <p:nvSpPr>
          <p:cNvPr id="11" name="Rechteckige Legende 10"/>
          <p:cNvSpPr/>
          <p:nvPr/>
        </p:nvSpPr>
        <p:spPr>
          <a:xfrm>
            <a:off x="6660232" y="5229200"/>
            <a:ext cx="2448272" cy="1512168"/>
          </a:xfrm>
          <a:prstGeom prst="wedgeRectCallout">
            <a:avLst>
              <a:gd name="adj1" fmla="val -67821"/>
              <a:gd name="adj2" fmla="val 10780"/>
            </a:avLst>
          </a:prstGeom>
          <a:solidFill>
            <a:schemeClr val="tx2">
              <a:lumMod val="60000"/>
              <a:lumOff val="40000"/>
            </a:schemeClr>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i="1" dirty="0" err="1" smtClean="0">
                <a:latin typeface="Calibri" pitchFamily="34" charset="0"/>
                <a:cs typeface="Calibri" pitchFamily="34" charset="0"/>
              </a:rPr>
              <a:t>Formulation</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of</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solutions</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by</a:t>
            </a:r>
            <a:r>
              <a:rPr lang="de-DE" sz="1200" b="1" i="1" dirty="0" smtClean="0">
                <a:latin typeface="Calibri" pitchFamily="34" charset="0"/>
                <a:cs typeface="Calibri" pitchFamily="34" charset="0"/>
              </a:rPr>
              <a:t> stake </a:t>
            </a:r>
            <a:r>
              <a:rPr lang="de-DE" sz="1200" b="1" i="1" dirty="0" err="1" smtClean="0">
                <a:latin typeface="Calibri" pitchFamily="34" charset="0"/>
                <a:cs typeface="Calibri" pitchFamily="34" charset="0"/>
              </a:rPr>
              <a:t>holders</a:t>
            </a:r>
            <a:r>
              <a:rPr lang="de-DE" sz="1200" b="1" i="1" dirty="0" smtClean="0">
                <a:latin typeface="Calibri" pitchFamily="34" charset="0"/>
                <a:cs typeface="Calibri" pitchFamily="34" charset="0"/>
              </a:rPr>
              <a:t>, high </a:t>
            </a:r>
            <a:r>
              <a:rPr lang="de-DE" sz="1200" b="1" i="1" dirty="0" err="1" smtClean="0">
                <a:latin typeface="Calibri" pitchFamily="34" charset="0"/>
                <a:cs typeface="Calibri" pitchFamily="34" charset="0"/>
              </a:rPr>
              <a:t>relevance</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of</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expertise</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and</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deliberative</a:t>
            </a:r>
            <a:r>
              <a:rPr lang="de-DE" sz="1200" b="1" i="1" dirty="0" smtClean="0">
                <a:latin typeface="Calibri" pitchFamily="34" charset="0"/>
                <a:cs typeface="Calibri" pitchFamily="34" charset="0"/>
              </a:rPr>
              <a:t> </a:t>
            </a:r>
            <a:r>
              <a:rPr lang="de-DE" sz="1200" b="1" i="1" dirty="0" err="1" smtClean="0">
                <a:latin typeface="Calibri" pitchFamily="34" charset="0"/>
                <a:cs typeface="Calibri" pitchFamily="34" charset="0"/>
              </a:rPr>
              <a:t>processes</a:t>
            </a:r>
            <a:r>
              <a:rPr lang="de-DE" sz="1200" b="1" i="1" dirty="0" smtClean="0">
                <a:latin typeface="Calibri" pitchFamily="34" charset="0"/>
                <a:cs typeface="Calibri" pitchFamily="34" charset="0"/>
              </a:rPr>
              <a:t> </a:t>
            </a:r>
          </a:p>
          <a:p>
            <a:endParaRPr lang="de-DE" sz="1200" b="1" dirty="0" smtClean="0">
              <a:latin typeface="Calibri" pitchFamily="34" charset="0"/>
              <a:cs typeface="Calibri" pitchFamily="34" charset="0"/>
            </a:endParaRPr>
          </a:p>
          <a:p>
            <a:r>
              <a:rPr lang="de-DE" sz="1200" b="1" dirty="0">
                <a:latin typeface="Calibri" pitchFamily="34" charset="0"/>
                <a:cs typeface="Calibri" pitchFamily="34" charset="0"/>
              </a:rPr>
              <a:t>W</a:t>
            </a:r>
            <a:r>
              <a:rPr lang="de-DE" sz="1200" b="1" dirty="0" smtClean="0">
                <a:latin typeface="Calibri" pitchFamily="34" charset="0"/>
                <a:cs typeface="Calibri" pitchFamily="34" charset="0"/>
              </a:rPr>
              <a:t>orking </a:t>
            </a:r>
            <a:r>
              <a:rPr lang="de-DE" sz="1200" b="1" dirty="0" err="1" smtClean="0">
                <a:latin typeface="Calibri" pitchFamily="34" charset="0"/>
                <a:cs typeface="Calibri" pitchFamily="34" charset="0"/>
              </a:rPr>
              <a:t>groups</a:t>
            </a:r>
            <a:r>
              <a:rPr lang="de-DE" sz="1200" b="1" dirty="0" smtClean="0">
                <a:latin typeface="Calibri" pitchFamily="34" charset="0"/>
                <a:cs typeface="Calibri" pitchFamily="34" charset="0"/>
              </a:rPr>
              <a:t>,</a:t>
            </a:r>
            <a:r>
              <a:rPr lang="de-DE" sz="1200" b="1" dirty="0" smtClean="0">
                <a:latin typeface="Calibri" pitchFamily="34" charset="0"/>
                <a:cs typeface="Calibri" pitchFamily="34" charset="0"/>
              </a:rPr>
              <a:t> </a:t>
            </a:r>
            <a:r>
              <a:rPr lang="de-DE" sz="1200" b="1" dirty="0" err="1" smtClean="0">
                <a:latin typeface="Calibri" pitchFamily="34" charset="0"/>
                <a:cs typeface="Calibri" pitchFamily="34" charset="0"/>
              </a:rPr>
              <a:t>committees</a:t>
            </a:r>
            <a:r>
              <a:rPr lang="de-DE" sz="1200" b="1" dirty="0" smtClean="0">
                <a:latin typeface="Calibri" pitchFamily="34" charset="0"/>
                <a:cs typeface="Calibri" pitchFamily="34" charset="0"/>
              </a:rPr>
              <a:t>, expert </a:t>
            </a:r>
            <a:r>
              <a:rPr lang="de-DE" sz="1200" b="1" dirty="0" err="1" smtClean="0">
                <a:latin typeface="Calibri" pitchFamily="34" charset="0"/>
                <a:cs typeface="Calibri" pitchFamily="34" charset="0"/>
              </a:rPr>
              <a:t>networks</a:t>
            </a:r>
            <a:r>
              <a:rPr lang="de-DE" sz="1200" b="1" dirty="0" smtClean="0">
                <a:latin typeface="Calibri" pitchFamily="34" charset="0"/>
                <a:cs typeface="Calibri" pitchFamily="34" charset="0"/>
              </a:rPr>
              <a:t> </a:t>
            </a:r>
            <a:endParaRPr lang="de-DE" sz="1200" b="1" dirty="0">
              <a:latin typeface="Calibri" pitchFamily="34" charset="0"/>
              <a:cs typeface="Calibri" pitchFamily="34" charset="0"/>
            </a:endParaRPr>
          </a:p>
        </p:txBody>
      </p:sp>
      <p:sp>
        <p:nvSpPr>
          <p:cNvPr id="12" name="Rechteckige Legende 11"/>
          <p:cNvSpPr/>
          <p:nvPr/>
        </p:nvSpPr>
        <p:spPr>
          <a:xfrm>
            <a:off x="107504" y="5013176"/>
            <a:ext cx="2880320" cy="1728192"/>
          </a:xfrm>
          <a:prstGeom prst="wedgeRectCallout">
            <a:avLst>
              <a:gd name="adj1" fmla="val 60228"/>
              <a:gd name="adj2" fmla="val 8048"/>
            </a:avLst>
          </a:prstGeom>
          <a:solidFill>
            <a:schemeClr val="tx2">
              <a:lumMod val="60000"/>
              <a:lumOff val="40000"/>
            </a:schemeClr>
          </a:solidFill>
          <a:ln>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i="1" dirty="0">
                <a:latin typeface="Calibri" pitchFamily="34" charset="0"/>
                <a:cs typeface="Calibri" pitchFamily="34" charset="0"/>
              </a:rPr>
              <a:t>Legislative procedures and </a:t>
            </a:r>
            <a:r>
              <a:rPr lang="en-US" sz="1200" b="1" i="1" dirty="0" err="1" smtClean="0">
                <a:latin typeface="Calibri" pitchFamily="34" charset="0"/>
                <a:cs typeface="Calibri" pitchFamily="34" charset="0"/>
              </a:rPr>
              <a:t>operationalisation</a:t>
            </a:r>
            <a:r>
              <a:rPr lang="en-US" sz="1200" b="1" i="1" dirty="0">
                <a:latin typeface="Calibri" pitchFamily="34" charset="0"/>
                <a:cs typeface="Calibri" pitchFamily="34" charset="0"/>
              </a:rPr>
              <a:t> </a:t>
            </a:r>
            <a:r>
              <a:rPr lang="en-US" sz="1200" b="1" i="1" dirty="0" smtClean="0">
                <a:latin typeface="Calibri" pitchFamily="34" charset="0"/>
                <a:cs typeface="Calibri" pitchFamily="34" charset="0"/>
              </a:rPr>
              <a:t>by </a:t>
            </a:r>
            <a:r>
              <a:rPr lang="en-US" sz="1200" b="1" i="1" dirty="0">
                <a:latin typeface="Calibri" pitchFamily="34" charset="0"/>
                <a:cs typeface="Calibri" pitchFamily="34" charset="0"/>
              </a:rPr>
              <a:t>parliamentarians, public services and private stake holders</a:t>
            </a:r>
            <a:endParaRPr lang="de-DE" sz="1200" b="1" i="1" dirty="0">
              <a:latin typeface="Calibri" pitchFamily="34" charset="0"/>
              <a:cs typeface="Calibri" pitchFamily="34" charset="0"/>
            </a:endParaRPr>
          </a:p>
          <a:p>
            <a:endParaRPr lang="en-US" sz="1200" b="1" dirty="0" smtClean="0">
              <a:latin typeface="Calibri" pitchFamily="34" charset="0"/>
              <a:cs typeface="Calibri" pitchFamily="34" charset="0"/>
            </a:endParaRPr>
          </a:p>
          <a:p>
            <a:r>
              <a:rPr lang="en-US" sz="1200" b="1" dirty="0" smtClean="0">
                <a:latin typeface="Calibri" pitchFamily="34" charset="0"/>
                <a:cs typeface="Calibri" pitchFamily="34" charset="0"/>
              </a:rPr>
              <a:t>Expertise </a:t>
            </a:r>
            <a:r>
              <a:rPr lang="en-US" sz="1200" b="1" dirty="0">
                <a:latin typeface="Calibri" pitchFamily="34" charset="0"/>
                <a:cs typeface="Calibri" pitchFamily="34" charset="0"/>
              </a:rPr>
              <a:t>for parliamentarians and </a:t>
            </a:r>
            <a:r>
              <a:rPr lang="en-US" sz="1200" b="1" dirty="0" smtClean="0">
                <a:latin typeface="Calibri" pitchFamily="34" charset="0"/>
                <a:cs typeface="Calibri" pitchFamily="34" charset="0"/>
              </a:rPr>
              <a:t>stake </a:t>
            </a:r>
            <a:r>
              <a:rPr lang="en-US" sz="1200" b="1" dirty="0">
                <a:latin typeface="Calibri" pitchFamily="34" charset="0"/>
                <a:cs typeface="Calibri" pitchFamily="34" charset="0"/>
              </a:rPr>
              <a:t>holders, </a:t>
            </a:r>
            <a:r>
              <a:rPr lang="en-US" sz="1200" b="1" dirty="0" smtClean="0">
                <a:latin typeface="Calibri" pitchFamily="34" charset="0"/>
                <a:cs typeface="Calibri" pitchFamily="34" charset="0"/>
              </a:rPr>
              <a:t>accompanying </a:t>
            </a:r>
            <a:r>
              <a:rPr lang="en-US" sz="1200" b="1" dirty="0">
                <a:latin typeface="Calibri" pitchFamily="34" charset="0"/>
                <a:cs typeface="Calibri" pitchFamily="34" charset="0"/>
              </a:rPr>
              <a:t>spaces of debate and coordination</a:t>
            </a:r>
            <a:endParaRPr lang="de-DE" sz="1200" b="1" dirty="0">
              <a:latin typeface="Calibri" pitchFamily="34" charset="0"/>
              <a:cs typeface="Calibri" pitchFamily="34" charset="0"/>
            </a:endParaRPr>
          </a:p>
          <a:p>
            <a:pPr algn="ctr"/>
            <a:endParaRPr lang="de-DE" sz="1200" dirty="0"/>
          </a:p>
        </p:txBody>
      </p:sp>
      <p:sp>
        <p:nvSpPr>
          <p:cNvPr id="13" name="Rechteckige Legende 12"/>
          <p:cNvSpPr/>
          <p:nvPr/>
        </p:nvSpPr>
        <p:spPr>
          <a:xfrm>
            <a:off x="251520" y="2852936"/>
            <a:ext cx="2160240" cy="894184"/>
          </a:xfrm>
          <a:prstGeom prst="wedgeRectCallout">
            <a:avLst>
              <a:gd name="adj1" fmla="val 57983"/>
              <a:gd name="adj2" fmla="val -2034"/>
            </a:avLst>
          </a:prstGeom>
          <a:solidFill>
            <a:schemeClr val="tx2">
              <a:lumMod val="60000"/>
              <a:lumOff val="40000"/>
            </a:schemeClr>
          </a:solidFill>
          <a:ln>
            <a:solidFill>
              <a:schemeClr val="accent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i="1" dirty="0">
                <a:latin typeface="Calibri" pitchFamily="34" charset="0"/>
                <a:cs typeface="Calibri" pitchFamily="34" charset="0"/>
              </a:rPr>
              <a:t>Analysis and evaluation of effects and </a:t>
            </a:r>
            <a:r>
              <a:rPr lang="en-US" sz="1200" b="1" i="1" dirty="0" smtClean="0">
                <a:latin typeface="Calibri" pitchFamily="34" charset="0"/>
                <a:cs typeface="Calibri" pitchFamily="34" charset="0"/>
              </a:rPr>
              <a:t>impacts</a:t>
            </a:r>
          </a:p>
          <a:p>
            <a:endParaRPr lang="de-DE" sz="1200" b="1" dirty="0">
              <a:latin typeface="Calibri" pitchFamily="34" charset="0"/>
              <a:cs typeface="Calibri" pitchFamily="34" charset="0"/>
            </a:endParaRPr>
          </a:p>
          <a:p>
            <a:r>
              <a:rPr lang="en-US" sz="1200" b="1" dirty="0">
                <a:latin typeface="Calibri" pitchFamily="34" charset="0"/>
                <a:cs typeface="Calibri" pitchFamily="34" charset="0"/>
              </a:rPr>
              <a:t>S</a:t>
            </a:r>
            <a:r>
              <a:rPr lang="en-US" sz="1200" b="1" dirty="0" smtClean="0">
                <a:latin typeface="Calibri" pitchFamily="34" charset="0"/>
                <a:cs typeface="Calibri" pitchFamily="34" charset="0"/>
              </a:rPr>
              <a:t>tudies</a:t>
            </a:r>
            <a:r>
              <a:rPr lang="en-US" sz="1200" b="1" dirty="0">
                <a:latin typeface="Calibri" pitchFamily="34" charset="0"/>
                <a:cs typeface="Calibri" pitchFamily="34" charset="0"/>
              </a:rPr>
              <a:t>, </a:t>
            </a:r>
            <a:r>
              <a:rPr lang="en-US" sz="1200" b="1" dirty="0" smtClean="0">
                <a:latin typeface="Calibri" pitchFamily="34" charset="0"/>
                <a:cs typeface="Calibri" pitchFamily="34" charset="0"/>
              </a:rPr>
              <a:t>papers, workshops</a:t>
            </a:r>
            <a:endParaRPr lang="de-DE" sz="1200" b="1" dirty="0">
              <a:latin typeface="Calibri" pitchFamily="34" charset="0"/>
              <a:cs typeface="Calibri" pitchFamily="34" charset="0"/>
            </a:endParaRPr>
          </a:p>
        </p:txBody>
      </p:sp>
      <p:pic>
        <p:nvPicPr>
          <p:cNvPr id="16" name="Picture 2" descr="O:\PRÄSENTATION\Alte Daten\LOGOS\FES_Logo_24mm.jpg"/>
          <p:cNvPicPr>
            <a:picLocks noChangeAspect="1" noChangeArrowheads="1"/>
          </p:cNvPicPr>
          <p:nvPr/>
        </p:nvPicPr>
        <p:blipFill>
          <a:blip r:embed="rId7"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7007004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28600"/>
            <a:ext cx="8295456" cy="990600"/>
          </a:xfrm>
        </p:spPr>
        <p:txBody>
          <a:bodyPr>
            <a:normAutofit/>
          </a:bodyPr>
          <a:lstStyle/>
          <a:p>
            <a:r>
              <a:rPr lang="de-DE" sz="3600" dirty="0" smtClean="0"/>
              <a:t>FES: Topics </a:t>
            </a:r>
            <a:r>
              <a:rPr lang="de-DE" sz="3600" dirty="0" err="1" smtClean="0"/>
              <a:t>and</a:t>
            </a:r>
            <a:r>
              <a:rPr lang="de-DE" sz="3600" dirty="0" smtClean="0"/>
              <a:t> </a:t>
            </a:r>
            <a:r>
              <a:rPr lang="de-DE" sz="3600" dirty="0" err="1" smtClean="0"/>
              <a:t>issues</a:t>
            </a:r>
            <a:endParaRPr lang="de-DE" sz="3600" dirty="0"/>
          </a:p>
        </p:txBody>
      </p:sp>
      <p:sp>
        <p:nvSpPr>
          <p:cNvPr id="3" name="Inhaltsplatzhalter 2"/>
          <p:cNvSpPr>
            <a:spLocks noGrp="1"/>
          </p:cNvSpPr>
          <p:nvPr>
            <p:ph sz="quarter" idx="1"/>
          </p:nvPr>
        </p:nvSpPr>
        <p:spPr>
          <a:xfrm>
            <a:off x="609600" y="1589567"/>
            <a:ext cx="8210872" cy="4572000"/>
          </a:xfrm>
        </p:spPr>
        <p:txBody>
          <a:bodyPr>
            <a:normAutofit fontScale="62500" lnSpcReduction="20000"/>
          </a:bodyPr>
          <a:lstStyle/>
          <a:p>
            <a:endParaRPr lang="en-US" dirty="0" smtClean="0"/>
          </a:p>
          <a:p>
            <a:r>
              <a:rPr lang="en-US" dirty="0" smtClean="0">
                <a:latin typeface="Calibri" pitchFamily="34" charset="0"/>
                <a:cs typeface="Calibri" pitchFamily="34" charset="0"/>
              </a:rPr>
              <a:t>Economic </a:t>
            </a:r>
            <a:r>
              <a:rPr lang="en-US" dirty="0">
                <a:latin typeface="Calibri" pitchFamily="34" charset="0"/>
                <a:cs typeface="Calibri" pitchFamily="34" charset="0"/>
              </a:rPr>
              <a:t>policy</a:t>
            </a:r>
            <a:endParaRPr lang="de-DE" dirty="0">
              <a:latin typeface="Calibri" pitchFamily="34" charset="0"/>
              <a:cs typeface="Calibri" pitchFamily="34" charset="0"/>
            </a:endParaRPr>
          </a:p>
          <a:p>
            <a:r>
              <a:rPr lang="en-US" dirty="0">
                <a:latin typeface="Calibri" pitchFamily="34" charset="0"/>
                <a:cs typeface="Calibri" pitchFamily="34" charset="0"/>
              </a:rPr>
              <a:t>Social policy</a:t>
            </a:r>
            <a:endParaRPr lang="de-DE" dirty="0">
              <a:latin typeface="Calibri" pitchFamily="34" charset="0"/>
              <a:cs typeface="Calibri" pitchFamily="34" charset="0"/>
            </a:endParaRPr>
          </a:p>
          <a:p>
            <a:r>
              <a:rPr lang="en-US" dirty="0">
                <a:latin typeface="Calibri" pitchFamily="34" charset="0"/>
                <a:cs typeface="Calibri" pitchFamily="34" charset="0"/>
              </a:rPr>
              <a:t>Socio-cultural and </a:t>
            </a:r>
            <a:r>
              <a:rPr lang="en-US" dirty="0" smtClean="0">
                <a:latin typeface="Calibri" pitchFamily="34" charset="0"/>
                <a:cs typeface="Calibri" pitchFamily="34" charset="0"/>
              </a:rPr>
              <a:t>socio-economic </a:t>
            </a:r>
            <a:r>
              <a:rPr lang="en-US" dirty="0">
                <a:latin typeface="Calibri" pitchFamily="34" charset="0"/>
                <a:cs typeface="Calibri" pitchFamily="34" charset="0"/>
              </a:rPr>
              <a:t>questions</a:t>
            </a:r>
            <a:endParaRPr lang="de-DE" dirty="0">
              <a:latin typeface="Calibri" pitchFamily="34" charset="0"/>
              <a:cs typeface="Calibri" pitchFamily="34" charset="0"/>
            </a:endParaRPr>
          </a:p>
          <a:p>
            <a:r>
              <a:rPr lang="en-US" dirty="0">
                <a:latin typeface="Calibri" pitchFamily="34" charset="0"/>
                <a:cs typeface="Calibri" pitchFamily="34" charset="0"/>
              </a:rPr>
              <a:t>Local and regional policies</a:t>
            </a:r>
            <a:endParaRPr lang="de-DE" dirty="0">
              <a:latin typeface="Calibri" pitchFamily="34" charset="0"/>
              <a:cs typeface="Calibri" pitchFamily="34" charset="0"/>
            </a:endParaRPr>
          </a:p>
          <a:p>
            <a:r>
              <a:rPr lang="en-US" dirty="0">
                <a:latin typeface="Calibri" pitchFamily="34" charset="0"/>
                <a:cs typeface="Calibri" pitchFamily="34" charset="0"/>
              </a:rPr>
              <a:t>Education policy</a:t>
            </a:r>
            <a:endParaRPr lang="de-DE" dirty="0">
              <a:latin typeface="Calibri" pitchFamily="34" charset="0"/>
              <a:cs typeface="Calibri" pitchFamily="34" charset="0"/>
            </a:endParaRPr>
          </a:p>
          <a:p>
            <a:r>
              <a:rPr lang="en-US" dirty="0">
                <a:latin typeface="Calibri" pitchFamily="34" charset="0"/>
                <a:cs typeface="Calibri" pitchFamily="34" charset="0"/>
              </a:rPr>
              <a:t>European policy, European integration</a:t>
            </a:r>
            <a:endParaRPr lang="de-DE" dirty="0">
              <a:latin typeface="Calibri" pitchFamily="34" charset="0"/>
              <a:cs typeface="Calibri" pitchFamily="34" charset="0"/>
            </a:endParaRPr>
          </a:p>
          <a:p>
            <a:r>
              <a:rPr lang="en-US" dirty="0">
                <a:latin typeface="Calibri" pitchFamily="34" charset="0"/>
                <a:cs typeface="Calibri" pitchFamily="34" charset="0"/>
              </a:rPr>
              <a:t>Foreign and s</a:t>
            </a:r>
            <a:r>
              <a:rPr lang="en-US" dirty="0" smtClean="0">
                <a:latin typeface="Calibri" pitchFamily="34" charset="0"/>
                <a:cs typeface="Calibri" pitchFamily="34" charset="0"/>
              </a:rPr>
              <a:t>ecurity policy</a:t>
            </a:r>
            <a:endParaRPr lang="de-DE" dirty="0">
              <a:latin typeface="Calibri" pitchFamily="34" charset="0"/>
              <a:cs typeface="Calibri" pitchFamily="34" charset="0"/>
            </a:endParaRPr>
          </a:p>
          <a:p>
            <a:r>
              <a:rPr lang="en-US" dirty="0">
                <a:latin typeface="Calibri" pitchFamily="34" charset="0"/>
                <a:cs typeface="Calibri" pitchFamily="34" charset="0"/>
              </a:rPr>
              <a:t>Development policy</a:t>
            </a:r>
            <a:endParaRPr lang="de-DE" dirty="0">
              <a:latin typeface="Calibri" pitchFamily="34" charset="0"/>
              <a:cs typeface="Calibri" pitchFamily="34" charset="0"/>
            </a:endParaRPr>
          </a:p>
          <a:p>
            <a:r>
              <a:rPr lang="en-US" dirty="0">
                <a:latin typeface="Calibri" pitchFamily="34" charset="0"/>
                <a:cs typeface="Calibri" pitchFamily="34" charset="0"/>
              </a:rPr>
              <a:t>Ecological question and sustainability</a:t>
            </a:r>
            <a:endParaRPr lang="de-DE" dirty="0">
              <a:latin typeface="Calibri" pitchFamily="34" charset="0"/>
              <a:cs typeface="Calibri" pitchFamily="34" charset="0"/>
            </a:endParaRPr>
          </a:p>
          <a:p>
            <a:r>
              <a:rPr lang="en-US" dirty="0">
                <a:latin typeface="Calibri" pitchFamily="34" charset="0"/>
                <a:cs typeface="Calibri" pitchFamily="34" charset="0"/>
              </a:rPr>
              <a:t>Gender policy</a:t>
            </a:r>
            <a:endParaRPr lang="de-DE" dirty="0">
              <a:latin typeface="Calibri" pitchFamily="34" charset="0"/>
              <a:cs typeface="Calibri" pitchFamily="34" charset="0"/>
            </a:endParaRPr>
          </a:p>
          <a:p>
            <a:r>
              <a:rPr lang="en-US" dirty="0">
                <a:latin typeface="Calibri" pitchFamily="34" charset="0"/>
                <a:cs typeface="Calibri" pitchFamily="34" charset="0"/>
              </a:rPr>
              <a:t>Trade unions and industrial relations</a:t>
            </a:r>
            <a:endParaRPr lang="de-DE" dirty="0">
              <a:latin typeface="Calibri" pitchFamily="34" charset="0"/>
              <a:cs typeface="Calibri" pitchFamily="34" charset="0"/>
            </a:endParaRPr>
          </a:p>
          <a:p>
            <a:r>
              <a:rPr lang="en-US" dirty="0">
                <a:latin typeface="Calibri" pitchFamily="34" charset="0"/>
                <a:cs typeface="Calibri" pitchFamily="34" charset="0"/>
              </a:rPr>
              <a:t>Media </a:t>
            </a:r>
            <a:r>
              <a:rPr lang="en-US" dirty="0" smtClean="0">
                <a:latin typeface="Calibri" pitchFamily="34" charset="0"/>
                <a:cs typeface="Calibri" pitchFamily="34" charset="0"/>
              </a:rPr>
              <a:t>policy</a:t>
            </a:r>
          </a:p>
          <a:p>
            <a:r>
              <a:rPr lang="en-US" dirty="0" smtClean="0">
                <a:latin typeface="Calibri" pitchFamily="34" charset="0"/>
                <a:cs typeface="Calibri" pitchFamily="34" charset="0"/>
              </a:rPr>
              <a:t>Globalization and its economic and social implications</a:t>
            </a:r>
            <a:endParaRPr lang="de-DE" dirty="0">
              <a:latin typeface="Calibri" pitchFamily="34" charset="0"/>
              <a:cs typeface="Calibri" pitchFamily="34" charset="0"/>
            </a:endParaRPr>
          </a:p>
          <a:p>
            <a:pPr marL="0" indent="0">
              <a:buNone/>
            </a:pPr>
            <a:endParaRPr lang="de-DE" dirty="0"/>
          </a:p>
        </p:txBody>
      </p:sp>
      <p:pic>
        <p:nvPicPr>
          <p:cNvPr id="7"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8952637"/>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28600"/>
            <a:ext cx="8208912" cy="990600"/>
          </a:xfrm>
        </p:spPr>
        <p:txBody>
          <a:bodyPr>
            <a:normAutofit/>
          </a:bodyPr>
          <a:lstStyle/>
          <a:p>
            <a:r>
              <a:rPr lang="de-DE" sz="3600" dirty="0" smtClean="0"/>
              <a:t>FES: </a:t>
            </a:r>
            <a:r>
              <a:rPr lang="de-DE" sz="3600" dirty="0" err="1" smtClean="0"/>
              <a:t>How</a:t>
            </a:r>
            <a:r>
              <a:rPr lang="de-DE" sz="3600" dirty="0" smtClean="0"/>
              <a:t> </a:t>
            </a:r>
            <a:r>
              <a:rPr lang="de-DE" sz="3600" dirty="0" err="1" smtClean="0"/>
              <a:t>we</a:t>
            </a:r>
            <a:r>
              <a:rPr lang="de-DE" sz="3600" dirty="0" smtClean="0"/>
              <a:t> </a:t>
            </a:r>
            <a:r>
              <a:rPr lang="de-DE" sz="3600" dirty="0" err="1" smtClean="0"/>
              <a:t>work</a:t>
            </a:r>
            <a:r>
              <a:rPr lang="de-DE" sz="3600" dirty="0" smtClean="0"/>
              <a:t> in Germany</a:t>
            </a:r>
            <a:endParaRPr lang="de-DE" sz="3600" dirty="0"/>
          </a:p>
        </p:txBody>
      </p:sp>
      <p:sp>
        <p:nvSpPr>
          <p:cNvPr id="3" name="Inhaltsplatzhalter 2"/>
          <p:cNvSpPr>
            <a:spLocks noGrp="1"/>
          </p:cNvSpPr>
          <p:nvPr>
            <p:ph sz="quarter" idx="1"/>
          </p:nvPr>
        </p:nvSpPr>
        <p:spPr>
          <a:xfrm>
            <a:off x="249560" y="1665312"/>
            <a:ext cx="8714928" cy="4572000"/>
          </a:xfrm>
          <a:ln>
            <a:noFill/>
          </a:ln>
        </p:spPr>
        <p:txBody>
          <a:bodyPr>
            <a:noAutofit/>
          </a:bodyPr>
          <a:lstStyle/>
          <a:p>
            <a:pPr marL="0" lvl="0" indent="0">
              <a:buNone/>
            </a:pPr>
            <a:r>
              <a:rPr lang="en-US" sz="1400" b="1" dirty="0" smtClean="0">
                <a:latin typeface="Calibri" pitchFamily="34" charset="0"/>
                <a:cs typeface="Calibri" pitchFamily="34" charset="0"/>
              </a:rPr>
              <a:t>12 Regional </a:t>
            </a:r>
            <a:r>
              <a:rPr lang="en-US" sz="1400" b="1" dirty="0">
                <a:latin typeface="Calibri" pitchFamily="34" charset="0"/>
                <a:cs typeface="Calibri" pitchFamily="34" charset="0"/>
              </a:rPr>
              <a:t>offices</a:t>
            </a:r>
            <a:r>
              <a:rPr lang="en-US" sz="1400" dirty="0">
                <a:latin typeface="Calibri" pitchFamily="34" charset="0"/>
                <a:cs typeface="Calibri" pitchFamily="34" charset="0"/>
              </a:rPr>
              <a:t>: </a:t>
            </a:r>
            <a:r>
              <a:rPr lang="en-US" sz="1400" dirty="0" smtClean="0">
                <a:latin typeface="Calibri" pitchFamily="34" charset="0"/>
                <a:cs typeface="Calibri" pitchFamily="34" charset="0"/>
              </a:rPr>
              <a:t>Local </a:t>
            </a:r>
            <a:r>
              <a:rPr lang="en-US" sz="1400" dirty="0">
                <a:latin typeface="Calibri" pitchFamily="34" charset="0"/>
                <a:cs typeface="Calibri" pitchFamily="34" charset="0"/>
              </a:rPr>
              <a:t>and regional policy questions in cooperation with local political institutions and stake holder </a:t>
            </a:r>
            <a:endParaRPr lang="de-DE" sz="1400" dirty="0">
              <a:latin typeface="Calibri" pitchFamily="34" charset="0"/>
              <a:cs typeface="Calibri" pitchFamily="34" charset="0"/>
            </a:endParaRPr>
          </a:p>
          <a:p>
            <a:pPr marL="0" indent="0">
              <a:buNone/>
            </a:pPr>
            <a:r>
              <a:rPr lang="en-US" sz="1400" b="1" dirty="0">
                <a:latin typeface="Calibri" pitchFamily="34" charset="0"/>
                <a:cs typeface="Calibri" pitchFamily="34" charset="0"/>
              </a:rPr>
              <a:t>2 C</a:t>
            </a:r>
            <a:r>
              <a:rPr lang="en-US" sz="1400" b="1" dirty="0" smtClean="0">
                <a:latin typeface="Calibri" pitchFamily="34" charset="0"/>
                <a:cs typeface="Calibri" pitchFamily="34" charset="0"/>
              </a:rPr>
              <a:t>entral </a:t>
            </a:r>
            <a:r>
              <a:rPr lang="en-US" sz="1400" b="1" dirty="0">
                <a:latin typeface="Calibri" pitchFamily="34" charset="0"/>
                <a:cs typeface="Calibri" pitchFamily="34" charset="0"/>
              </a:rPr>
              <a:t>offices</a:t>
            </a:r>
            <a:r>
              <a:rPr lang="en-US" sz="1400" dirty="0">
                <a:latin typeface="Calibri" pitchFamily="34" charset="0"/>
                <a:cs typeface="Calibri" pitchFamily="34" charset="0"/>
              </a:rPr>
              <a:t>: </a:t>
            </a:r>
            <a:r>
              <a:rPr lang="en-US" sz="1400" dirty="0" smtClean="0">
                <a:latin typeface="Calibri" pitchFamily="34" charset="0"/>
                <a:cs typeface="Calibri" pitchFamily="34" charset="0"/>
              </a:rPr>
              <a:t>     Berlin and Bonn, aiming </a:t>
            </a:r>
            <a:r>
              <a:rPr lang="en-US" sz="1400" dirty="0">
                <a:latin typeface="Calibri" pitchFamily="34" charset="0"/>
                <a:cs typeface="Calibri" pitchFamily="34" charset="0"/>
              </a:rPr>
              <a:t>at federal and European level of policy </a:t>
            </a:r>
            <a:r>
              <a:rPr lang="en-US" sz="1400" dirty="0" smtClean="0">
                <a:latin typeface="Calibri" pitchFamily="34" charset="0"/>
                <a:cs typeface="Calibri" pitchFamily="34" charset="0"/>
              </a:rPr>
              <a:t>issues</a:t>
            </a:r>
            <a:endParaRPr lang="de-DE" sz="1400" dirty="0">
              <a:latin typeface="Calibri" pitchFamily="34" charset="0"/>
              <a:cs typeface="Calibri" pitchFamily="34" charset="0"/>
            </a:endParaRPr>
          </a:p>
          <a:p>
            <a:endParaRPr lang="en-US" sz="1400" dirty="0" smtClean="0">
              <a:latin typeface="Calibri" pitchFamily="34" charset="0"/>
              <a:cs typeface="Calibri" pitchFamily="34" charset="0"/>
            </a:endParaRPr>
          </a:p>
          <a:p>
            <a:pPr marL="0" indent="0">
              <a:buNone/>
            </a:pPr>
            <a:r>
              <a:rPr lang="en-US" sz="1400" b="1" dirty="0" smtClean="0">
                <a:latin typeface="Calibri" pitchFamily="34" charset="0"/>
                <a:cs typeface="Calibri" pitchFamily="34" charset="0"/>
              </a:rPr>
              <a:t>Instruments</a:t>
            </a:r>
            <a:r>
              <a:rPr lang="en-US" sz="1400" dirty="0">
                <a:latin typeface="Calibri" pitchFamily="34" charset="0"/>
                <a:cs typeface="Calibri" pitchFamily="34" charset="0"/>
              </a:rPr>
              <a:t>: </a:t>
            </a:r>
            <a:r>
              <a:rPr lang="en-US" sz="1400" dirty="0" smtClean="0">
                <a:latin typeface="Calibri" pitchFamily="34" charset="0"/>
                <a:cs typeface="Calibri" pitchFamily="34" charset="0"/>
              </a:rPr>
              <a:t>            Studies </a:t>
            </a:r>
            <a:r>
              <a:rPr lang="en-US" sz="1400" dirty="0">
                <a:latin typeface="Calibri" pitchFamily="34" charset="0"/>
                <a:cs typeface="Calibri" pitchFamily="34" charset="0"/>
              </a:rPr>
              <a:t>and papers</a:t>
            </a:r>
            <a:r>
              <a:rPr lang="en-US" sz="1400" dirty="0" smtClean="0">
                <a:latin typeface="Calibri" pitchFamily="34" charset="0"/>
                <a:cs typeface="Calibri" pitchFamily="34" charset="0"/>
              </a:rPr>
              <a:t>, expertise, </a:t>
            </a:r>
            <a:r>
              <a:rPr lang="en-US" sz="1400" dirty="0">
                <a:latin typeface="Calibri" pitchFamily="34" charset="0"/>
                <a:cs typeface="Calibri" pitchFamily="34" charset="0"/>
              </a:rPr>
              <a:t>expert groups </a:t>
            </a:r>
            <a:r>
              <a:rPr lang="en-US" sz="1400" dirty="0" smtClean="0">
                <a:latin typeface="Calibri" pitchFamily="34" charset="0"/>
                <a:cs typeface="Calibri" pitchFamily="34" charset="0"/>
              </a:rPr>
              <a:t>and issues </a:t>
            </a:r>
            <a:r>
              <a:rPr lang="en-US" sz="1400" dirty="0">
                <a:latin typeface="Calibri" pitchFamily="34" charset="0"/>
                <a:cs typeface="Calibri" pitchFamily="34" charset="0"/>
              </a:rPr>
              <a:t>networks, research projects, public and </a:t>
            </a:r>
            <a:r>
              <a:rPr lang="en-US" sz="1400" dirty="0" smtClean="0">
                <a:latin typeface="Calibri" pitchFamily="34" charset="0"/>
                <a:cs typeface="Calibri" pitchFamily="34" charset="0"/>
              </a:rPr>
              <a:t>	              expert debates</a:t>
            </a:r>
            <a:r>
              <a:rPr lang="en-US" sz="1400" dirty="0">
                <a:latin typeface="Calibri" pitchFamily="34" charset="0"/>
                <a:cs typeface="Calibri" pitchFamily="34" charset="0"/>
              </a:rPr>
              <a:t>, </a:t>
            </a:r>
            <a:r>
              <a:rPr lang="en-US" sz="1400" dirty="0" smtClean="0">
                <a:latin typeface="Calibri" pitchFamily="34" charset="0"/>
                <a:cs typeface="Calibri" pitchFamily="34" charset="0"/>
              </a:rPr>
              <a:t>conferences</a:t>
            </a:r>
            <a:r>
              <a:rPr lang="en-US" sz="1400" dirty="0">
                <a:latin typeface="Calibri" pitchFamily="34" charset="0"/>
                <a:cs typeface="Calibri" pitchFamily="34" charset="0"/>
              </a:rPr>
              <a:t>, opinion polls</a:t>
            </a:r>
            <a:endParaRPr lang="de-DE" sz="1400" dirty="0">
              <a:latin typeface="Calibri" pitchFamily="34" charset="0"/>
              <a:cs typeface="Calibri" pitchFamily="34" charset="0"/>
            </a:endParaRPr>
          </a:p>
          <a:p>
            <a:pPr marL="0" indent="0">
              <a:buNone/>
            </a:pPr>
            <a:r>
              <a:rPr lang="en-US" sz="1400" dirty="0">
                <a:latin typeface="Calibri" pitchFamily="34" charset="0"/>
                <a:cs typeface="Calibri" pitchFamily="34" charset="0"/>
              </a:rPr>
              <a:t> </a:t>
            </a:r>
            <a:endParaRPr lang="en-US" sz="1400" dirty="0" smtClean="0">
              <a:latin typeface="Calibri" pitchFamily="34" charset="0"/>
              <a:cs typeface="Calibri" pitchFamily="34" charset="0"/>
            </a:endParaRPr>
          </a:p>
          <a:p>
            <a:pPr marL="0" indent="0">
              <a:buNone/>
            </a:pPr>
            <a:r>
              <a:rPr lang="en-US" sz="1400" b="1" dirty="0" smtClean="0">
                <a:latin typeface="Calibri" pitchFamily="34" charset="0"/>
                <a:cs typeface="Calibri" pitchFamily="34" charset="0"/>
              </a:rPr>
              <a:t>Involving</a:t>
            </a:r>
            <a:r>
              <a:rPr lang="en-US" sz="1400" dirty="0" smtClean="0">
                <a:latin typeface="Calibri" pitchFamily="34" charset="0"/>
                <a:cs typeface="Calibri" pitchFamily="34" charset="0"/>
              </a:rPr>
              <a:t>:	             - Expert </a:t>
            </a:r>
            <a:r>
              <a:rPr lang="en-US" sz="1400" dirty="0">
                <a:latin typeface="Calibri" pitchFamily="34" charset="0"/>
                <a:cs typeface="Calibri" pitchFamily="34" charset="0"/>
              </a:rPr>
              <a:t>community (research institutions, universities, NGOs)</a:t>
            </a:r>
            <a:endParaRPr lang="de-DE" sz="1400" dirty="0">
              <a:latin typeface="Calibri" pitchFamily="34" charset="0"/>
              <a:cs typeface="Calibri" pitchFamily="34" charset="0"/>
            </a:endParaRPr>
          </a:p>
          <a:p>
            <a:pPr marL="0" indent="0">
              <a:buNone/>
            </a:pPr>
            <a:r>
              <a:rPr lang="en-US" sz="1400" dirty="0" smtClean="0">
                <a:latin typeface="Calibri" pitchFamily="34" charset="0"/>
                <a:cs typeface="Calibri" pitchFamily="34" charset="0"/>
              </a:rPr>
              <a:t>	             - Decisions takers (</a:t>
            </a:r>
            <a:r>
              <a:rPr lang="en-US" sz="1400" dirty="0">
                <a:latin typeface="Calibri" pitchFamily="34" charset="0"/>
                <a:cs typeface="Calibri" pitchFamily="34" charset="0"/>
              </a:rPr>
              <a:t>p</a:t>
            </a:r>
            <a:r>
              <a:rPr lang="en-US" sz="1400" dirty="0" smtClean="0">
                <a:latin typeface="Calibri" pitchFamily="34" charset="0"/>
                <a:cs typeface="Calibri" pitchFamily="34" charset="0"/>
              </a:rPr>
              <a:t>arliamentarians, </a:t>
            </a:r>
            <a:r>
              <a:rPr lang="en-US" sz="1400" dirty="0">
                <a:latin typeface="Calibri" pitchFamily="34" charset="0"/>
                <a:cs typeface="Calibri" pitchFamily="34" charset="0"/>
              </a:rPr>
              <a:t>political parties, </a:t>
            </a:r>
            <a:r>
              <a:rPr lang="en-US" sz="1400" dirty="0" smtClean="0">
                <a:latin typeface="Calibri" pitchFamily="34" charset="0"/>
                <a:cs typeface="Calibri" pitchFamily="34" charset="0"/>
              </a:rPr>
              <a:t>civil servants, local, regional, federal</a:t>
            </a:r>
          </a:p>
          <a:p>
            <a:pPr marL="0" indent="0">
              <a:spcBef>
                <a:spcPts val="0"/>
              </a:spcBef>
              <a:buNone/>
            </a:pPr>
            <a:r>
              <a:rPr lang="en-US" sz="1400" dirty="0" smtClean="0">
                <a:latin typeface="Calibri" pitchFamily="34" charset="0"/>
                <a:cs typeface="Calibri" pitchFamily="34" charset="0"/>
              </a:rPr>
              <a:t>      	                government bodies, business, interest </a:t>
            </a:r>
            <a:r>
              <a:rPr lang="en-US" sz="1400" dirty="0">
                <a:latin typeface="Calibri" pitchFamily="34" charset="0"/>
                <a:cs typeface="Calibri" pitchFamily="34" charset="0"/>
              </a:rPr>
              <a:t>groups and lobby </a:t>
            </a:r>
            <a:r>
              <a:rPr lang="en-US" sz="1400" dirty="0" smtClean="0">
                <a:latin typeface="Calibri" pitchFamily="34" charset="0"/>
                <a:cs typeface="Calibri" pitchFamily="34" charset="0"/>
              </a:rPr>
              <a:t>institutions, EU-institutions)</a:t>
            </a:r>
            <a:endParaRPr lang="de-DE" sz="1400" dirty="0">
              <a:latin typeface="Calibri" pitchFamily="34" charset="0"/>
              <a:cs typeface="Calibri" pitchFamily="34" charset="0"/>
            </a:endParaRPr>
          </a:p>
          <a:p>
            <a:pPr marL="0" indent="0">
              <a:buNone/>
            </a:pPr>
            <a:r>
              <a:rPr lang="en-US" sz="1400" dirty="0">
                <a:latin typeface="Calibri" pitchFamily="34" charset="0"/>
                <a:cs typeface="Calibri" pitchFamily="34" charset="0"/>
              </a:rPr>
              <a:t>	</a:t>
            </a:r>
            <a:r>
              <a:rPr lang="en-US" sz="1400" dirty="0" smtClean="0">
                <a:latin typeface="Calibri" pitchFamily="34" charset="0"/>
                <a:cs typeface="Calibri" pitchFamily="34" charset="0"/>
              </a:rPr>
              <a:t>             - Civil </a:t>
            </a:r>
            <a:r>
              <a:rPr lang="en-US" sz="1400" dirty="0">
                <a:latin typeface="Calibri" pitchFamily="34" charset="0"/>
                <a:cs typeface="Calibri" pitchFamily="34" charset="0"/>
              </a:rPr>
              <a:t>Society (interest groups, trade unions, NGOs, media)</a:t>
            </a:r>
            <a:endParaRPr lang="de-DE" sz="1400" dirty="0">
              <a:latin typeface="Calibri" pitchFamily="34" charset="0"/>
              <a:cs typeface="Calibri" pitchFamily="34" charset="0"/>
            </a:endParaRPr>
          </a:p>
          <a:p>
            <a:pPr marL="0" indent="0">
              <a:buNone/>
            </a:pPr>
            <a:r>
              <a:rPr lang="en-US" sz="1400" dirty="0">
                <a:latin typeface="Calibri" pitchFamily="34" charset="0"/>
                <a:cs typeface="Calibri" pitchFamily="34" charset="0"/>
              </a:rPr>
              <a:t>	</a:t>
            </a:r>
            <a:r>
              <a:rPr lang="en-US" sz="1400" dirty="0" smtClean="0">
                <a:latin typeface="Calibri" pitchFamily="34" charset="0"/>
                <a:cs typeface="Calibri" pitchFamily="34" charset="0"/>
              </a:rPr>
              <a:t>              - Concerned citizens</a:t>
            </a:r>
          </a:p>
          <a:p>
            <a:pPr marL="0" indent="0">
              <a:buNone/>
            </a:pPr>
            <a:r>
              <a:rPr lang="en-US" sz="1400" b="1" dirty="0" smtClean="0">
                <a:latin typeface="Calibri" pitchFamily="34" charset="0"/>
                <a:cs typeface="Calibri" pitchFamily="34" charset="0"/>
              </a:rPr>
              <a:t>Events</a:t>
            </a:r>
            <a:r>
              <a:rPr lang="en-US" sz="1400" dirty="0">
                <a:latin typeface="Calibri" pitchFamily="34" charset="0"/>
                <a:cs typeface="Calibri" pitchFamily="34" charset="0"/>
              </a:rPr>
              <a:t>: </a:t>
            </a:r>
            <a:r>
              <a:rPr lang="en-US" sz="1400" dirty="0" smtClean="0">
                <a:latin typeface="Calibri" pitchFamily="34" charset="0"/>
                <a:cs typeface="Calibri" pitchFamily="34" charset="0"/>
              </a:rPr>
              <a:t>	              2.500</a:t>
            </a:r>
            <a:r>
              <a:rPr lang="en-US" sz="1400" dirty="0">
                <a:latin typeface="Calibri" pitchFamily="34" charset="0"/>
                <a:cs typeface="Calibri" pitchFamily="34" charset="0"/>
              </a:rPr>
              <a:t>, with 200.000 participants (2012)</a:t>
            </a:r>
            <a:endParaRPr lang="de-DE" sz="1400" dirty="0">
              <a:latin typeface="Calibri" pitchFamily="34" charset="0"/>
              <a:cs typeface="Calibri" pitchFamily="34" charset="0"/>
            </a:endParaRPr>
          </a:p>
          <a:p>
            <a:pPr marL="0" indent="0">
              <a:buNone/>
            </a:pPr>
            <a:r>
              <a:rPr lang="en-US" sz="1400" b="1" dirty="0" smtClean="0">
                <a:latin typeface="Calibri" pitchFamily="34" charset="0"/>
                <a:cs typeface="Calibri" pitchFamily="34" charset="0"/>
              </a:rPr>
              <a:t>Publications</a:t>
            </a:r>
            <a:r>
              <a:rPr lang="en-US" sz="1400" dirty="0">
                <a:latin typeface="Calibri" pitchFamily="34" charset="0"/>
                <a:cs typeface="Calibri" pitchFamily="34" charset="0"/>
              </a:rPr>
              <a:t>: </a:t>
            </a:r>
            <a:r>
              <a:rPr lang="en-US" sz="1400" dirty="0" smtClean="0">
                <a:latin typeface="Calibri" pitchFamily="34" charset="0"/>
                <a:cs typeface="Calibri" pitchFamily="34" charset="0"/>
              </a:rPr>
              <a:t>            515 </a:t>
            </a:r>
            <a:r>
              <a:rPr lang="en-US" sz="1400" dirty="0">
                <a:latin typeface="Calibri" pitchFamily="34" charset="0"/>
                <a:cs typeface="Calibri" pitchFamily="34" charset="0"/>
              </a:rPr>
              <a:t>in Germany, 635 in other </a:t>
            </a:r>
            <a:r>
              <a:rPr lang="en-US" sz="1400" dirty="0" smtClean="0">
                <a:latin typeface="Calibri" pitchFamily="34" charset="0"/>
                <a:cs typeface="Calibri" pitchFamily="34" charset="0"/>
              </a:rPr>
              <a:t>countries (2012) </a:t>
            </a:r>
          </a:p>
          <a:p>
            <a:pPr marL="0" indent="0">
              <a:buNone/>
            </a:pPr>
            <a:r>
              <a:rPr lang="en-US" sz="1400" b="1" dirty="0" smtClean="0">
                <a:latin typeface="Calibri" pitchFamily="34" charset="0"/>
                <a:cs typeface="Calibri" pitchFamily="34" charset="0"/>
              </a:rPr>
              <a:t>Web statistics</a:t>
            </a:r>
            <a:r>
              <a:rPr lang="en-US" sz="1400" dirty="0" smtClean="0">
                <a:latin typeface="Calibri" pitchFamily="34" charset="0"/>
                <a:cs typeface="Calibri" pitchFamily="34" charset="0"/>
              </a:rPr>
              <a:t>:          Hits </a:t>
            </a:r>
            <a:r>
              <a:rPr lang="en-US" sz="1400" dirty="0">
                <a:latin typeface="Calibri" pitchFamily="34" charset="0"/>
                <a:cs typeface="Calibri" pitchFamily="34" charset="0"/>
              </a:rPr>
              <a:t>per month (average 2013)  </a:t>
            </a:r>
            <a:r>
              <a:rPr lang="en-US" sz="1400" dirty="0" smtClean="0">
                <a:latin typeface="Calibri" pitchFamily="34" charset="0"/>
                <a:cs typeface="Calibri" pitchFamily="34" charset="0"/>
              </a:rPr>
              <a:t>for  </a:t>
            </a:r>
            <a:r>
              <a:rPr lang="en-US" sz="1400" dirty="0">
                <a:latin typeface="Calibri" pitchFamily="34" charset="0"/>
                <a:cs typeface="Calibri" pitchFamily="34" charset="0"/>
              </a:rPr>
              <a:t>FES.de-site</a:t>
            </a:r>
            <a:r>
              <a:rPr lang="en-US" sz="1400" dirty="0" smtClean="0">
                <a:latin typeface="Calibri" pitchFamily="34" charset="0"/>
                <a:cs typeface="Calibri" pitchFamily="34" charset="0"/>
              </a:rPr>
              <a:t>:  5,27 Mio.</a:t>
            </a:r>
            <a:endParaRPr lang="de-DE" sz="1400" dirty="0">
              <a:latin typeface="Calibri" pitchFamily="34" charset="0"/>
              <a:cs typeface="Calibri" pitchFamily="34" charset="0"/>
            </a:endParaRPr>
          </a:p>
          <a:p>
            <a:pPr marL="0" indent="0">
              <a:buNone/>
            </a:pPr>
            <a:r>
              <a:rPr lang="de-DE" sz="1400" dirty="0">
                <a:latin typeface="Calibri" pitchFamily="34" charset="0"/>
                <a:cs typeface="Calibri" pitchFamily="34" charset="0"/>
              </a:rPr>
              <a:t>	</a:t>
            </a:r>
            <a:r>
              <a:rPr lang="de-DE" sz="1400" dirty="0" smtClean="0">
                <a:latin typeface="Calibri" pitchFamily="34" charset="0"/>
                <a:cs typeface="Calibri" pitchFamily="34" charset="0"/>
              </a:rPr>
              <a:t>              </a:t>
            </a:r>
            <a:r>
              <a:rPr lang="en-US" sz="1400" dirty="0" smtClean="0">
                <a:latin typeface="Calibri" pitchFamily="34" charset="0"/>
                <a:cs typeface="Calibri" pitchFamily="34" charset="0"/>
              </a:rPr>
              <a:t>1,2 Mio. monthly </a:t>
            </a:r>
            <a:r>
              <a:rPr lang="en-US" sz="1400" dirty="0">
                <a:latin typeface="Calibri" pitchFamily="34" charset="0"/>
                <a:cs typeface="Calibri" pitchFamily="34" charset="0"/>
              </a:rPr>
              <a:t>page views for digital </a:t>
            </a:r>
            <a:r>
              <a:rPr lang="en-US" sz="1400" dirty="0" smtClean="0">
                <a:latin typeface="Calibri" pitchFamily="34" charset="0"/>
                <a:cs typeface="Calibri" pitchFamily="34" charset="0"/>
              </a:rPr>
              <a:t>library of 9.300 FES-publications (library.fes.de).</a:t>
            </a:r>
            <a:endParaRPr lang="de-DE" sz="1400" dirty="0">
              <a:latin typeface="Calibri" pitchFamily="34" charset="0"/>
              <a:cs typeface="Calibri" pitchFamily="34" charset="0"/>
            </a:endParaRPr>
          </a:p>
          <a:p>
            <a:pPr marL="0" indent="0">
              <a:spcBef>
                <a:spcPts val="600"/>
              </a:spcBef>
              <a:buNone/>
            </a:pPr>
            <a:r>
              <a:rPr lang="de-DE" sz="1200" dirty="0">
                <a:latin typeface="Calibri" pitchFamily="34" charset="0"/>
                <a:cs typeface="Calibri" pitchFamily="34" charset="0"/>
              </a:rPr>
              <a:t>	 </a:t>
            </a:r>
            <a:r>
              <a:rPr lang="de-DE" sz="1200" dirty="0" smtClean="0">
                <a:latin typeface="Calibri" pitchFamily="34" charset="0"/>
                <a:cs typeface="Calibri" pitchFamily="34" charset="0"/>
              </a:rPr>
              <a:t>                </a:t>
            </a:r>
          </a:p>
          <a:p>
            <a:pPr marL="0" indent="0" algn="ctr">
              <a:spcBef>
                <a:spcPts val="600"/>
              </a:spcBef>
              <a:buNone/>
            </a:pPr>
            <a:r>
              <a:rPr lang="en-US" sz="1200" b="1" dirty="0" smtClean="0">
                <a:solidFill>
                  <a:schemeClr val="tx2"/>
                </a:solidFill>
                <a:latin typeface="Calibri" pitchFamily="34" charset="0"/>
                <a:cs typeface="Calibri" pitchFamily="34" charset="0"/>
              </a:rPr>
              <a:t>Google-PageRank-Data</a:t>
            </a:r>
            <a:r>
              <a:rPr lang="en-US" sz="1200" dirty="0" smtClean="0">
                <a:solidFill>
                  <a:schemeClr val="tx2"/>
                </a:solidFill>
                <a:latin typeface="Calibri" pitchFamily="34" charset="0"/>
                <a:cs typeface="Calibri" pitchFamily="34" charset="0"/>
              </a:rPr>
              <a:t> </a:t>
            </a:r>
            <a:r>
              <a:rPr lang="en-US" sz="1200" dirty="0">
                <a:solidFill>
                  <a:schemeClr val="tx2"/>
                </a:solidFill>
                <a:latin typeface="Calibri" pitchFamily="34" charset="0"/>
                <a:cs typeface="Calibri" pitchFamily="34" charset="0"/>
              </a:rPr>
              <a:t>(</a:t>
            </a:r>
            <a:r>
              <a:rPr lang="en-US" sz="1200" dirty="0" smtClean="0">
                <a:solidFill>
                  <a:schemeClr val="tx2"/>
                </a:solidFill>
                <a:latin typeface="Calibri" pitchFamily="34" charset="0"/>
                <a:cs typeface="Calibri" pitchFamily="34" charset="0"/>
              </a:rPr>
              <a:t>1, </a:t>
            </a:r>
            <a:r>
              <a:rPr lang="en-US" sz="1200" dirty="0">
                <a:solidFill>
                  <a:schemeClr val="tx2"/>
                </a:solidFill>
                <a:latin typeface="Calibri" pitchFamily="34" charset="0"/>
                <a:cs typeface="Calibri" pitchFamily="34" charset="0"/>
              </a:rPr>
              <a:t>unpopular to 10, </a:t>
            </a:r>
            <a:r>
              <a:rPr lang="en-US" sz="1200" dirty="0" smtClean="0">
                <a:solidFill>
                  <a:schemeClr val="tx2"/>
                </a:solidFill>
                <a:latin typeface="Calibri" pitchFamily="34" charset="0"/>
                <a:cs typeface="Calibri" pitchFamily="34" charset="0"/>
              </a:rPr>
              <a:t>highest):      </a:t>
            </a:r>
            <a:r>
              <a:rPr lang="en-US" sz="1200" u="sng" dirty="0" smtClean="0">
                <a:solidFill>
                  <a:schemeClr val="tx2"/>
                </a:solidFill>
                <a:latin typeface="Calibri" pitchFamily="34" charset="0"/>
                <a:cs typeface="Calibri" pitchFamily="34" charset="0"/>
              </a:rPr>
              <a:t>www.fes.de</a:t>
            </a:r>
            <a:r>
              <a:rPr lang="en-US" sz="1200" dirty="0">
                <a:solidFill>
                  <a:schemeClr val="tx2"/>
                </a:solidFill>
                <a:latin typeface="Calibri" pitchFamily="34" charset="0"/>
                <a:cs typeface="Calibri" pitchFamily="34" charset="0"/>
              </a:rPr>
              <a:t>: </a:t>
            </a:r>
            <a:r>
              <a:rPr lang="en-US" sz="1200" b="1" dirty="0">
                <a:solidFill>
                  <a:schemeClr val="tx2"/>
                </a:solidFill>
                <a:latin typeface="Calibri" pitchFamily="34" charset="0"/>
                <a:cs typeface="Calibri" pitchFamily="34" charset="0"/>
              </a:rPr>
              <a:t>8</a:t>
            </a:r>
            <a:r>
              <a:rPr lang="en-US" sz="1200" dirty="0">
                <a:solidFill>
                  <a:schemeClr val="tx2"/>
                </a:solidFill>
                <a:latin typeface="Calibri" pitchFamily="34" charset="0"/>
                <a:cs typeface="Calibri" pitchFamily="34" charset="0"/>
              </a:rPr>
              <a:t>; </a:t>
            </a:r>
            <a:r>
              <a:rPr lang="en-US" sz="1200" dirty="0" smtClean="0">
                <a:solidFill>
                  <a:schemeClr val="tx2"/>
                </a:solidFill>
                <a:latin typeface="Calibri" pitchFamily="34" charset="0"/>
                <a:cs typeface="Calibri" pitchFamily="34" charset="0"/>
              </a:rPr>
              <a:t>   </a:t>
            </a:r>
            <a:r>
              <a:rPr lang="en-US" sz="1200" u="sng" dirty="0" smtClean="0">
                <a:solidFill>
                  <a:schemeClr val="tx2"/>
                </a:solidFill>
                <a:latin typeface="Calibri" pitchFamily="34" charset="0"/>
                <a:cs typeface="Calibri" pitchFamily="34" charset="0"/>
              </a:rPr>
              <a:t>www.kas.de</a:t>
            </a:r>
            <a:r>
              <a:rPr lang="en-US" sz="1200" dirty="0">
                <a:solidFill>
                  <a:schemeClr val="tx2"/>
                </a:solidFill>
                <a:latin typeface="Calibri" pitchFamily="34" charset="0"/>
                <a:cs typeface="Calibri" pitchFamily="34" charset="0"/>
              </a:rPr>
              <a:t>: </a:t>
            </a:r>
            <a:r>
              <a:rPr lang="en-US" sz="1200" b="1" dirty="0">
                <a:solidFill>
                  <a:schemeClr val="tx2"/>
                </a:solidFill>
                <a:latin typeface="Calibri" pitchFamily="34" charset="0"/>
                <a:cs typeface="Calibri" pitchFamily="34" charset="0"/>
              </a:rPr>
              <a:t>7</a:t>
            </a:r>
            <a:r>
              <a:rPr lang="en-US" sz="1200" dirty="0">
                <a:solidFill>
                  <a:schemeClr val="tx2"/>
                </a:solidFill>
                <a:latin typeface="Calibri" pitchFamily="34" charset="0"/>
                <a:cs typeface="Calibri" pitchFamily="34" charset="0"/>
              </a:rPr>
              <a:t>; </a:t>
            </a:r>
            <a:r>
              <a:rPr lang="en-US" sz="1200" dirty="0" smtClean="0">
                <a:solidFill>
                  <a:schemeClr val="tx2"/>
                </a:solidFill>
                <a:latin typeface="Calibri" pitchFamily="34" charset="0"/>
                <a:cs typeface="Calibri" pitchFamily="34" charset="0"/>
              </a:rPr>
              <a:t>     </a:t>
            </a:r>
            <a:r>
              <a:rPr lang="en-US" sz="1200" u="sng" dirty="0" smtClean="0">
                <a:solidFill>
                  <a:schemeClr val="tx2"/>
                </a:solidFill>
                <a:latin typeface="Calibri" pitchFamily="34" charset="0"/>
                <a:cs typeface="Calibri" pitchFamily="34" charset="0"/>
              </a:rPr>
              <a:t>www.boell.de</a:t>
            </a:r>
            <a:r>
              <a:rPr lang="en-US" sz="1200" dirty="0">
                <a:solidFill>
                  <a:schemeClr val="tx2"/>
                </a:solidFill>
                <a:latin typeface="Calibri" pitchFamily="34" charset="0"/>
                <a:cs typeface="Calibri" pitchFamily="34" charset="0"/>
              </a:rPr>
              <a:t>: </a:t>
            </a:r>
            <a:r>
              <a:rPr lang="en-US" sz="1200" b="1" dirty="0">
                <a:solidFill>
                  <a:schemeClr val="tx2"/>
                </a:solidFill>
                <a:latin typeface="Calibri" pitchFamily="34" charset="0"/>
                <a:cs typeface="Calibri" pitchFamily="34" charset="0"/>
              </a:rPr>
              <a:t>7</a:t>
            </a:r>
            <a:r>
              <a:rPr lang="en-US" sz="1200" dirty="0">
                <a:solidFill>
                  <a:schemeClr val="tx2"/>
                </a:solidFill>
                <a:latin typeface="Calibri" pitchFamily="34" charset="0"/>
                <a:cs typeface="Calibri" pitchFamily="34" charset="0"/>
              </a:rPr>
              <a:t>; </a:t>
            </a:r>
            <a:r>
              <a:rPr lang="en-US" sz="1200" dirty="0" smtClean="0">
                <a:solidFill>
                  <a:schemeClr val="tx2"/>
                </a:solidFill>
                <a:latin typeface="Calibri" pitchFamily="34" charset="0"/>
                <a:cs typeface="Calibri" pitchFamily="34" charset="0"/>
              </a:rPr>
              <a:t>     </a:t>
            </a:r>
            <a:r>
              <a:rPr lang="en-US" sz="1200" u="sng" dirty="0" smtClean="0">
                <a:solidFill>
                  <a:schemeClr val="tx2"/>
                </a:solidFill>
                <a:latin typeface="Calibri" pitchFamily="34" charset="0"/>
                <a:cs typeface="Calibri" pitchFamily="34" charset="0"/>
              </a:rPr>
              <a:t>library.fes.de</a:t>
            </a:r>
            <a:r>
              <a:rPr lang="en-US" sz="1200" dirty="0">
                <a:solidFill>
                  <a:schemeClr val="tx2"/>
                </a:solidFill>
                <a:latin typeface="Calibri" pitchFamily="34" charset="0"/>
                <a:cs typeface="Calibri" pitchFamily="34" charset="0"/>
              </a:rPr>
              <a:t>: </a:t>
            </a:r>
            <a:r>
              <a:rPr lang="en-US" sz="1200" b="1" dirty="0">
                <a:solidFill>
                  <a:schemeClr val="tx2"/>
                </a:solidFill>
                <a:latin typeface="Calibri" pitchFamily="34" charset="0"/>
                <a:cs typeface="Calibri" pitchFamily="34" charset="0"/>
              </a:rPr>
              <a:t>6</a:t>
            </a:r>
            <a:r>
              <a:rPr lang="en-US" sz="1200" dirty="0">
                <a:latin typeface="Calibri" pitchFamily="34" charset="0"/>
                <a:cs typeface="Calibri" pitchFamily="34" charset="0"/>
              </a:rPr>
              <a:t>.</a:t>
            </a:r>
            <a:endParaRPr lang="de-DE" sz="1200" dirty="0">
              <a:latin typeface="Calibri" pitchFamily="34" charset="0"/>
              <a:cs typeface="Calibri" pitchFamily="34" charset="0"/>
            </a:endParaRPr>
          </a:p>
          <a:p>
            <a:endParaRPr lang="en-US" sz="1200" dirty="0" smtClean="0">
              <a:latin typeface="Calibri" pitchFamily="34" charset="0"/>
              <a:cs typeface="Calibri" pitchFamily="34" charset="0"/>
            </a:endParaRPr>
          </a:p>
          <a:p>
            <a:pPr marL="0" indent="0">
              <a:buNone/>
            </a:pPr>
            <a:r>
              <a:rPr lang="en-US" sz="1200" dirty="0"/>
              <a:t> </a:t>
            </a:r>
            <a:endParaRPr lang="de-DE" sz="1200" dirty="0"/>
          </a:p>
          <a:p>
            <a:pPr marL="0" indent="0">
              <a:buNone/>
            </a:pPr>
            <a:r>
              <a:rPr lang="en-US" sz="1200" dirty="0"/>
              <a:t> </a:t>
            </a:r>
            <a:endParaRPr lang="de-DE" sz="1200" dirty="0"/>
          </a:p>
          <a:p>
            <a:pPr marL="0" indent="0">
              <a:buNone/>
            </a:pPr>
            <a:r>
              <a:rPr lang="en-US" sz="1200" dirty="0"/>
              <a:t> </a:t>
            </a:r>
            <a:endParaRPr lang="de-DE" sz="1200" dirty="0"/>
          </a:p>
          <a:p>
            <a:pPr marL="0" indent="0">
              <a:buNone/>
            </a:pPr>
            <a:endParaRPr lang="de-DE" sz="1200" dirty="0"/>
          </a:p>
        </p:txBody>
      </p:sp>
      <p:pic>
        <p:nvPicPr>
          <p:cNvPr id="7"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0508812"/>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28600"/>
            <a:ext cx="7344816" cy="990600"/>
          </a:xfrm>
        </p:spPr>
        <p:txBody>
          <a:bodyPr>
            <a:noAutofit/>
          </a:bodyPr>
          <a:lstStyle/>
          <a:p>
            <a:r>
              <a:rPr lang="de-DE" sz="2800" dirty="0" err="1" smtClean="0"/>
              <a:t>Example</a:t>
            </a:r>
            <a:r>
              <a:rPr lang="de-DE" sz="2800" dirty="0" smtClean="0"/>
              <a:t>: The Division </a:t>
            </a:r>
            <a:r>
              <a:rPr lang="de-DE" sz="2800" dirty="0" err="1" smtClean="0"/>
              <a:t>for</a:t>
            </a:r>
            <a:r>
              <a:rPr lang="de-DE" sz="2800" dirty="0" smtClean="0"/>
              <a:t> „</a:t>
            </a:r>
            <a:r>
              <a:rPr lang="de-DE" sz="2800" dirty="0" err="1" smtClean="0"/>
              <a:t>Economic</a:t>
            </a:r>
            <a:r>
              <a:rPr lang="de-DE" sz="2800" dirty="0" smtClean="0"/>
              <a:t> </a:t>
            </a:r>
            <a:br>
              <a:rPr lang="de-DE" sz="2800" dirty="0" smtClean="0"/>
            </a:br>
            <a:r>
              <a:rPr lang="de-DE" sz="2800" dirty="0" err="1" smtClean="0"/>
              <a:t>and</a:t>
            </a:r>
            <a:r>
              <a:rPr lang="de-DE" sz="2800" dirty="0" smtClean="0"/>
              <a:t> </a:t>
            </a:r>
            <a:r>
              <a:rPr lang="de-DE" sz="2800" dirty="0" err="1" smtClean="0"/>
              <a:t>Social</a:t>
            </a:r>
            <a:r>
              <a:rPr lang="de-DE" sz="2800" dirty="0" smtClean="0"/>
              <a:t> </a:t>
            </a:r>
            <a:r>
              <a:rPr lang="de-DE" sz="2800" dirty="0" err="1" smtClean="0"/>
              <a:t>Policy</a:t>
            </a:r>
            <a:r>
              <a:rPr lang="de-DE" sz="2800" dirty="0" smtClean="0"/>
              <a:t>“</a:t>
            </a:r>
            <a:endParaRPr lang="de-DE" sz="2800" dirty="0"/>
          </a:p>
        </p:txBody>
      </p:sp>
      <p:sp>
        <p:nvSpPr>
          <p:cNvPr id="3" name="Inhaltsplatzhalter 2"/>
          <p:cNvSpPr>
            <a:spLocks noGrp="1"/>
          </p:cNvSpPr>
          <p:nvPr>
            <p:ph sz="quarter" idx="1"/>
          </p:nvPr>
        </p:nvSpPr>
        <p:spPr>
          <a:xfrm>
            <a:off x="609600" y="1589567"/>
            <a:ext cx="8354888" cy="4572000"/>
          </a:xfrm>
        </p:spPr>
        <p:txBody>
          <a:bodyPr>
            <a:normAutofit fontScale="55000" lnSpcReduction="20000"/>
          </a:bodyPr>
          <a:lstStyle/>
          <a:p>
            <a:pPr marL="0" indent="0">
              <a:buNone/>
            </a:pPr>
            <a:r>
              <a:rPr lang="en-US" dirty="0" smtClean="0"/>
              <a:t> </a:t>
            </a:r>
            <a:endParaRPr lang="de-DE" dirty="0"/>
          </a:p>
          <a:p>
            <a:r>
              <a:rPr lang="en-US" dirty="0">
                <a:latin typeface="Calibri" pitchFamily="34" charset="0"/>
                <a:cs typeface="Calibri" pitchFamily="34" charset="0"/>
              </a:rPr>
              <a:t>S</a:t>
            </a:r>
            <a:r>
              <a:rPr lang="en-US" dirty="0" smtClean="0">
                <a:latin typeface="Calibri" pitchFamily="34" charset="0"/>
                <a:cs typeface="Calibri" pitchFamily="34" charset="0"/>
              </a:rPr>
              <a:t>taff </a:t>
            </a:r>
            <a:r>
              <a:rPr lang="en-US" dirty="0">
                <a:latin typeface="Calibri" pitchFamily="34" charset="0"/>
                <a:cs typeface="Calibri" pitchFamily="34" charset="0"/>
              </a:rPr>
              <a:t>of 16 = 9 academics + 7 assistants</a:t>
            </a:r>
            <a:endParaRPr lang="de-DE" dirty="0">
              <a:latin typeface="Calibri" pitchFamily="34" charset="0"/>
              <a:cs typeface="Calibri" pitchFamily="34" charset="0"/>
            </a:endParaRPr>
          </a:p>
          <a:p>
            <a:pPr>
              <a:spcBef>
                <a:spcPts val="1800"/>
              </a:spcBef>
            </a:pPr>
            <a:r>
              <a:rPr lang="en-US" dirty="0" smtClean="0">
                <a:latin typeface="Calibri" pitchFamily="34" charset="0"/>
                <a:cs typeface="Calibri" pitchFamily="34" charset="0"/>
              </a:rPr>
              <a:t>Covering </a:t>
            </a:r>
            <a:r>
              <a:rPr lang="en-US" dirty="0">
                <a:latin typeface="Calibri" pitchFamily="34" charset="0"/>
                <a:cs typeface="Calibri" pitchFamily="34" charset="0"/>
              </a:rPr>
              <a:t>about 13 </a:t>
            </a:r>
            <a:r>
              <a:rPr lang="en-US" b="1" dirty="0">
                <a:solidFill>
                  <a:schemeClr val="accent1">
                    <a:lumMod val="75000"/>
                  </a:schemeClr>
                </a:solidFill>
                <a:latin typeface="Calibri" pitchFamily="34" charset="0"/>
                <a:cs typeface="Calibri" pitchFamily="34" charset="0"/>
              </a:rPr>
              <a:t>policy areas </a:t>
            </a:r>
            <a:r>
              <a:rPr lang="en-US" dirty="0">
                <a:latin typeface="Calibri" pitchFamily="34" charset="0"/>
                <a:cs typeface="Calibri" pitchFamily="34" charset="0"/>
              </a:rPr>
              <a:t>such as macroeconomic policy, social policy, labor market policy, tax policy, industrial policy, immigration/integration etc</a:t>
            </a:r>
            <a:r>
              <a:rPr lang="en-US" dirty="0" smtClean="0">
                <a:latin typeface="Calibri" pitchFamily="34" charset="0"/>
                <a:cs typeface="Calibri" pitchFamily="34" charset="0"/>
              </a:rPr>
              <a:t>.</a:t>
            </a:r>
            <a:r>
              <a:rPr lang="en-US" dirty="0">
                <a:latin typeface="Calibri" pitchFamily="34" charset="0"/>
                <a:cs typeface="Calibri" pitchFamily="34" charset="0"/>
              </a:rPr>
              <a:t> </a:t>
            </a:r>
            <a:endParaRPr lang="de-DE" dirty="0" smtClean="0">
              <a:latin typeface="Calibri" pitchFamily="34" charset="0"/>
              <a:cs typeface="Calibri" pitchFamily="34" charset="0"/>
            </a:endParaRPr>
          </a:p>
          <a:p>
            <a:pPr>
              <a:spcBef>
                <a:spcPts val="1800"/>
              </a:spcBef>
            </a:pPr>
            <a:r>
              <a:rPr lang="en-US" b="1" dirty="0" smtClean="0">
                <a:solidFill>
                  <a:schemeClr val="accent1">
                    <a:lumMod val="75000"/>
                  </a:schemeClr>
                </a:solidFill>
                <a:latin typeface="Calibri" pitchFamily="34" charset="0"/>
                <a:cs typeface="Calibri" pitchFamily="34" charset="0"/>
              </a:rPr>
              <a:t>Modus operandi</a:t>
            </a:r>
          </a:p>
          <a:p>
            <a:pPr lvl="1"/>
            <a:r>
              <a:rPr lang="en-US" sz="3000" dirty="0" smtClean="0">
                <a:latin typeface="Calibri" pitchFamily="34" charset="0"/>
                <a:cs typeface="Calibri" pitchFamily="34" charset="0"/>
              </a:rPr>
              <a:t>Issues-networks </a:t>
            </a:r>
            <a:r>
              <a:rPr lang="en-US" sz="3000" dirty="0">
                <a:latin typeface="Calibri" pitchFamily="34" charset="0"/>
                <a:cs typeface="Calibri" pitchFamily="34" charset="0"/>
              </a:rPr>
              <a:t>of people working in politics (parties, members of parliament, </a:t>
            </a:r>
            <a:r>
              <a:rPr lang="en-US" sz="3000" dirty="0" smtClean="0">
                <a:latin typeface="Calibri" pitchFamily="34" charset="0"/>
                <a:cs typeface="Calibri" pitchFamily="34" charset="0"/>
              </a:rPr>
              <a:t>administration</a:t>
            </a:r>
            <a:r>
              <a:rPr lang="en-US" sz="3000" dirty="0">
                <a:latin typeface="Calibri" pitchFamily="34" charset="0"/>
                <a:cs typeface="Calibri" pitchFamily="34" charset="0"/>
              </a:rPr>
              <a:t>), civil society (trade unions, NGOs), academia (think tanks, universities) which identify crucial public policy issues requiring action</a:t>
            </a:r>
            <a:endParaRPr lang="de-DE" sz="3000" dirty="0">
              <a:latin typeface="Calibri" pitchFamily="34" charset="0"/>
              <a:cs typeface="Calibri" pitchFamily="34" charset="0"/>
            </a:endParaRPr>
          </a:p>
          <a:p>
            <a:pPr lvl="1"/>
            <a:r>
              <a:rPr lang="en-US" sz="2900" dirty="0" smtClean="0">
                <a:latin typeface="Calibri" pitchFamily="34" charset="0"/>
                <a:cs typeface="Calibri" pitchFamily="34" charset="0"/>
              </a:rPr>
              <a:t>Expert </a:t>
            </a:r>
            <a:r>
              <a:rPr lang="en-US" sz="2900" dirty="0">
                <a:latin typeface="Calibri" pitchFamily="34" charset="0"/>
                <a:cs typeface="Calibri" pitchFamily="34" charset="0"/>
              </a:rPr>
              <a:t>groups which analyze the issues, and formulate appropriate policies to tackle problems</a:t>
            </a:r>
            <a:endParaRPr lang="de-DE" sz="2900" dirty="0">
              <a:latin typeface="Calibri" pitchFamily="34" charset="0"/>
              <a:cs typeface="Calibri" pitchFamily="34" charset="0"/>
            </a:endParaRPr>
          </a:p>
          <a:p>
            <a:pPr lvl="1"/>
            <a:r>
              <a:rPr lang="en-US" sz="2900" dirty="0">
                <a:latin typeface="Calibri" pitchFamily="34" charset="0"/>
                <a:cs typeface="Calibri" pitchFamily="34" charset="0"/>
              </a:rPr>
              <a:t>Dissemination of these findings through expert meetings, public events and </a:t>
            </a:r>
            <a:r>
              <a:rPr lang="en-US" sz="2900" dirty="0" smtClean="0">
                <a:latin typeface="Calibri" pitchFamily="34" charset="0"/>
                <a:cs typeface="Calibri" pitchFamily="34" charset="0"/>
              </a:rPr>
              <a:t>publications</a:t>
            </a:r>
          </a:p>
          <a:p>
            <a:pPr>
              <a:spcBef>
                <a:spcPts val="1800"/>
              </a:spcBef>
            </a:pPr>
            <a:r>
              <a:rPr lang="en-US" b="1" dirty="0" smtClean="0">
                <a:solidFill>
                  <a:schemeClr val="accent1">
                    <a:lumMod val="75000"/>
                  </a:schemeClr>
                </a:solidFill>
                <a:latin typeface="Calibri" pitchFamily="34" charset="0"/>
                <a:cs typeface="Calibri" pitchFamily="34" charset="0"/>
              </a:rPr>
              <a:t>Annual output:</a:t>
            </a:r>
            <a:endParaRPr lang="de-DE" sz="2900" dirty="0" smtClean="0">
              <a:latin typeface="Calibri" pitchFamily="34" charset="0"/>
              <a:cs typeface="Calibri" pitchFamily="34" charset="0"/>
            </a:endParaRPr>
          </a:p>
          <a:p>
            <a:pPr lvl="1"/>
            <a:r>
              <a:rPr lang="en-US" sz="2900" b="1" dirty="0" smtClean="0">
                <a:latin typeface="Calibri" pitchFamily="34" charset="0"/>
                <a:cs typeface="Calibri" pitchFamily="34" charset="0"/>
              </a:rPr>
              <a:t>About 100 expert meetings (workshops, seminars) plus 40 larger conferences</a:t>
            </a:r>
          </a:p>
          <a:p>
            <a:pPr lvl="1"/>
            <a:r>
              <a:rPr lang="en-US" sz="2900" b="1" dirty="0" smtClean="0">
                <a:latin typeface="Calibri" pitchFamily="34" charset="0"/>
                <a:cs typeface="Calibri" pitchFamily="34" charset="0"/>
              </a:rPr>
              <a:t>About 70 publications within two series </a:t>
            </a:r>
            <a:endParaRPr lang="de-DE" sz="2900" b="1" dirty="0">
              <a:latin typeface="Calibri" pitchFamily="34" charset="0"/>
              <a:cs typeface="Calibri" pitchFamily="34" charset="0"/>
            </a:endParaRPr>
          </a:p>
          <a:p>
            <a:pPr lvl="1"/>
            <a:r>
              <a:rPr lang="en-US" sz="2900" b="1" dirty="0" smtClean="0">
                <a:latin typeface="Calibri" pitchFamily="34" charset="0"/>
                <a:cs typeface="Calibri" pitchFamily="34" charset="0"/>
              </a:rPr>
              <a:t>25 </a:t>
            </a:r>
            <a:r>
              <a:rPr lang="en-US" sz="2900" b="1" dirty="0">
                <a:latin typeface="Calibri" pitchFamily="34" charset="0"/>
                <a:cs typeface="Calibri" pitchFamily="34" charset="0"/>
              </a:rPr>
              <a:t>d</a:t>
            </a:r>
            <a:r>
              <a:rPr lang="en-US" sz="2900" b="1" dirty="0" smtClean="0">
                <a:latin typeface="Calibri" pitchFamily="34" charset="0"/>
                <a:cs typeface="Calibri" pitchFamily="34" charset="0"/>
              </a:rPr>
              <a:t>igital </a:t>
            </a:r>
            <a:r>
              <a:rPr lang="en-US" sz="2900" b="1" dirty="0">
                <a:latin typeface="Calibri" pitchFamily="34" charset="0"/>
                <a:cs typeface="Calibri" pitchFamily="34" charset="0"/>
              </a:rPr>
              <a:t>newsletters (mailing list of about 20.000 addresses) informing about publications and </a:t>
            </a:r>
            <a:r>
              <a:rPr lang="en-US" sz="2900" b="1" dirty="0" smtClean="0">
                <a:latin typeface="Calibri" pitchFamily="34" charset="0"/>
                <a:cs typeface="Calibri" pitchFamily="34" charset="0"/>
              </a:rPr>
              <a:t>upcoming  events</a:t>
            </a:r>
            <a:endParaRPr lang="de-DE" sz="2900" b="1" dirty="0">
              <a:latin typeface="Calibri" pitchFamily="34" charset="0"/>
              <a:cs typeface="Calibri" pitchFamily="34" charset="0"/>
            </a:endParaRPr>
          </a:p>
          <a:p>
            <a:pPr marL="0" indent="0">
              <a:buNone/>
            </a:pPr>
            <a:endParaRPr lang="de-DE" b="1" dirty="0"/>
          </a:p>
        </p:txBody>
      </p:sp>
      <p:pic>
        <p:nvPicPr>
          <p:cNvPr id="7"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25196210"/>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latin typeface="Calibri" pitchFamily="34" charset="0"/>
                <a:cs typeface="Calibri" pitchFamily="34" charset="0"/>
              </a:rPr>
              <a:t/>
            </a:r>
            <a:br>
              <a:rPr lang="de-DE" dirty="0">
                <a:latin typeface="Calibri" pitchFamily="34" charset="0"/>
                <a:cs typeface="Calibri" pitchFamily="34" charset="0"/>
              </a:rPr>
            </a:br>
            <a:r>
              <a:rPr lang="en-US" sz="3100" dirty="0" smtClean="0"/>
              <a:t>Example: Division for Political Dialogue</a:t>
            </a:r>
            <a:r>
              <a:rPr lang="de-DE" sz="3100" dirty="0"/>
              <a:t/>
            </a:r>
            <a:br>
              <a:rPr lang="de-DE" sz="3100" dirty="0"/>
            </a:br>
            <a:endParaRPr lang="de-DE" sz="3100" dirty="0"/>
          </a:p>
        </p:txBody>
      </p:sp>
      <p:sp>
        <p:nvSpPr>
          <p:cNvPr id="4" name="Inhaltsplatzhalter 3"/>
          <p:cNvSpPr>
            <a:spLocks noGrp="1"/>
          </p:cNvSpPr>
          <p:nvPr>
            <p:ph sz="quarter" idx="2"/>
          </p:nvPr>
        </p:nvSpPr>
        <p:spPr>
          <a:xfrm>
            <a:off x="323528" y="1628800"/>
            <a:ext cx="8568952" cy="4572000"/>
          </a:xfrm>
        </p:spPr>
        <p:txBody>
          <a:bodyPr>
            <a:noAutofit/>
          </a:bodyPr>
          <a:lstStyle/>
          <a:p>
            <a:r>
              <a:rPr lang="en-US" sz="1400" b="1" dirty="0">
                <a:latin typeface="Calibri" pitchFamily="34" charset="0"/>
                <a:cs typeface="Calibri" pitchFamily="34" charset="0"/>
              </a:rPr>
              <a:t>Basic data: </a:t>
            </a:r>
            <a:endParaRPr lang="en-US" sz="1400" b="1" dirty="0" smtClean="0">
              <a:latin typeface="Calibri" pitchFamily="34" charset="0"/>
              <a:cs typeface="Calibri" pitchFamily="34" charset="0"/>
            </a:endParaRPr>
          </a:p>
          <a:p>
            <a:pPr lvl="1"/>
            <a:r>
              <a:rPr lang="en-US" sz="1200" dirty="0" smtClean="0">
                <a:latin typeface="Calibri" pitchFamily="34" charset="0"/>
                <a:cs typeface="Calibri" pitchFamily="34" charset="0"/>
              </a:rPr>
              <a:t>Staff of 60 = 31 academics + 29 assistants</a:t>
            </a:r>
            <a:endParaRPr lang="de-DE" sz="1200" dirty="0" smtClean="0">
              <a:latin typeface="Calibri" pitchFamily="34" charset="0"/>
              <a:cs typeface="Calibri" pitchFamily="34" charset="0"/>
            </a:endParaRPr>
          </a:p>
          <a:p>
            <a:pPr lvl="1"/>
            <a:r>
              <a:rPr lang="en-US" sz="1200" dirty="0" smtClean="0">
                <a:latin typeface="Calibri" pitchFamily="34" charset="0"/>
                <a:cs typeface="Calibri" pitchFamily="34" charset="0"/>
              </a:rPr>
              <a:t>2 departments in Berlin</a:t>
            </a:r>
            <a:r>
              <a:rPr lang="de-DE" sz="1200" dirty="0" smtClean="0">
                <a:latin typeface="Calibri" pitchFamily="34" charset="0"/>
                <a:cs typeface="Calibri" pitchFamily="34" charset="0"/>
              </a:rPr>
              <a:t>, </a:t>
            </a:r>
            <a:r>
              <a:rPr lang="en-US" sz="1200" dirty="0" smtClean="0">
                <a:latin typeface="Calibri" pitchFamily="34" charset="0"/>
                <a:cs typeface="Calibri" pitchFamily="34" charset="0"/>
              </a:rPr>
              <a:t>7 bureaus in eastern and northern federal states, covering regional and local policy issues</a:t>
            </a:r>
            <a:endParaRPr lang="de-DE" sz="1200" dirty="0" smtClean="0">
              <a:latin typeface="Calibri" pitchFamily="34" charset="0"/>
              <a:cs typeface="Calibri" pitchFamily="34" charset="0"/>
            </a:endParaRPr>
          </a:p>
          <a:p>
            <a:pPr lvl="1"/>
            <a:r>
              <a:rPr lang="en-US" sz="1200" dirty="0" smtClean="0">
                <a:latin typeface="Calibri" pitchFamily="34" charset="0"/>
                <a:cs typeface="Calibri" pitchFamily="34" charset="0"/>
              </a:rPr>
              <a:t>Topics</a:t>
            </a:r>
            <a:r>
              <a:rPr lang="de-DE" sz="1200" dirty="0" smtClean="0">
                <a:latin typeface="Calibri" pitchFamily="34" charset="0"/>
                <a:cs typeface="Calibri" pitchFamily="34" charset="0"/>
              </a:rPr>
              <a:t>: </a:t>
            </a:r>
            <a:r>
              <a:rPr lang="en-US" sz="1200" dirty="0" smtClean="0">
                <a:latin typeface="Calibri" pitchFamily="34" charset="0"/>
                <a:cs typeface="Calibri" pitchFamily="34" charset="0"/>
              </a:rPr>
              <a:t>Legal policy and domestic security questions, cultural policy, policy of integration, family policy, youth policies, right-wing extremism, religious policy, gender policies, democracy and participation, anti-discrimination</a:t>
            </a:r>
            <a:endParaRPr lang="de-DE" sz="1200" dirty="0" smtClean="0">
              <a:latin typeface="Calibri" pitchFamily="34" charset="0"/>
              <a:cs typeface="Calibri" pitchFamily="34" charset="0"/>
            </a:endParaRPr>
          </a:p>
          <a:p>
            <a:r>
              <a:rPr lang="en-US" sz="1400" b="1" dirty="0">
                <a:latin typeface="Calibri" pitchFamily="34" charset="0"/>
                <a:cs typeface="Calibri" pitchFamily="34" charset="0"/>
              </a:rPr>
              <a:t> Modus operandi</a:t>
            </a:r>
            <a:endParaRPr lang="de-DE" sz="1400" b="1" dirty="0">
              <a:latin typeface="Calibri" pitchFamily="34" charset="0"/>
              <a:cs typeface="Calibri" pitchFamily="34" charset="0"/>
            </a:endParaRPr>
          </a:p>
          <a:p>
            <a:pPr lvl="1"/>
            <a:r>
              <a:rPr lang="en-US" sz="1200" dirty="0" smtClean="0">
                <a:latin typeface="Calibri" pitchFamily="34" charset="0"/>
                <a:cs typeface="Calibri" pitchFamily="34" charset="0"/>
              </a:rPr>
              <a:t>Public </a:t>
            </a:r>
            <a:r>
              <a:rPr lang="en-US" sz="1200" dirty="0">
                <a:latin typeface="Calibri" pitchFamily="34" charset="0"/>
                <a:cs typeface="Calibri" pitchFamily="34" charset="0"/>
              </a:rPr>
              <a:t>conferences, expert meetings and working groups to analyze current issues, exchange experiences and </a:t>
            </a:r>
            <a:r>
              <a:rPr lang="en-US" sz="1200" dirty="0" smtClean="0">
                <a:latin typeface="Calibri" pitchFamily="34" charset="0"/>
                <a:cs typeface="Calibri" pitchFamily="34" charset="0"/>
              </a:rPr>
              <a:t>identify political approaches</a:t>
            </a:r>
            <a:endParaRPr lang="de-DE" sz="1200" dirty="0">
              <a:latin typeface="Calibri" pitchFamily="34" charset="0"/>
              <a:cs typeface="Calibri" pitchFamily="34" charset="0"/>
            </a:endParaRPr>
          </a:p>
          <a:p>
            <a:pPr lvl="1"/>
            <a:r>
              <a:rPr lang="en-US" sz="1200" dirty="0">
                <a:latin typeface="Calibri" pitchFamily="34" charset="0"/>
                <a:cs typeface="Calibri" pitchFamily="34" charset="0"/>
              </a:rPr>
              <a:t>Issues-oriented networks: parties, members of parliament, administration, civil society, trade unions, NGOs, think tanks and universities </a:t>
            </a:r>
            <a:endParaRPr lang="de-DE" sz="1200" dirty="0">
              <a:latin typeface="Calibri" pitchFamily="34" charset="0"/>
              <a:cs typeface="Calibri" pitchFamily="34" charset="0"/>
            </a:endParaRPr>
          </a:p>
          <a:p>
            <a:pPr lvl="1"/>
            <a:r>
              <a:rPr lang="en-US" sz="1200" dirty="0">
                <a:latin typeface="Calibri" pitchFamily="34" charset="0"/>
                <a:cs typeface="Calibri" pitchFamily="34" charset="0"/>
              </a:rPr>
              <a:t>Surveys, qualitative and quantitative empirical </a:t>
            </a:r>
            <a:r>
              <a:rPr lang="en-US" sz="1200" dirty="0" smtClean="0">
                <a:latin typeface="Calibri" pitchFamily="34" charset="0"/>
                <a:cs typeface="Calibri" pitchFamily="34" charset="0"/>
              </a:rPr>
              <a:t>research</a:t>
            </a:r>
            <a:endParaRPr lang="de-DE" sz="1200" dirty="0">
              <a:latin typeface="Calibri" pitchFamily="34" charset="0"/>
              <a:cs typeface="Calibri" pitchFamily="34" charset="0"/>
            </a:endParaRPr>
          </a:p>
          <a:p>
            <a:pPr lvl="1"/>
            <a:r>
              <a:rPr lang="en-US" sz="1200" dirty="0">
                <a:latin typeface="Calibri" pitchFamily="34" charset="0"/>
                <a:cs typeface="Calibri" pitchFamily="34" charset="0"/>
              </a:rPr>
              <a:t>Expert discussions, public events and publications </a:t>
            </a:r>
            <a:endParaRPr lang="de-DE" sz="1200" dirty="0">
              <a:latin typeface="Calibri" pitchFamily="34" charset="0"/>
              <a:cs typeface="Calibri" pitchFamily="34" charset="0"/>
            </a:endParaRPr>
          </a:p>
          <a:p>
            <a:r>
              <a:rPr lang="en-US" sz="1400" b="1" dirty="0">
                <a:latin typeface="Calibri" pitchFamily="34" charset="0"/>
                <a:cs typeface="Calibri" pitchFamily="34" charset="0"/>
              </a:rPr>
              <a:t>Annual </a:t>
            </a:r>
            <a:r>
              <a:rPr lang="en-US" sz="1400" b="1" dirty="0" smtClean="0">
                <a:latin typeface="Calibri" pitchFamily="34" charset="0"/>
                <a:cs typeface="Calibri" pitchFamily="34" charset="0"/>
              </a:rPr>
              <a:t>output</a:t>
            </a:r>
            <a:r>
              <a:rPr lang="en-US" sz="1400" dirty="0">
                <a:latin typeface="Calibri" pitchFamily="34" charset="0"/>
                <a:cs typeface="Calibri" pitchFamily="34" charset="0"/>
              </a:rPr>
              <a:t>:</a:t>
            </a:r>
            <a:endParaRPr lang="de-DE" sz="1400" dirty="0">
              <a:latin typeface="Calibri" pitchFamily="34" charset="0"/>
              <a:cs typeface="Calibri" pitchFamily="34" charset="0"/>
            </a:endParaRPr>
          </a:p>
          <a:p>
            <a:pPr lvl="1"/>
            <a:r>
              <a:rPr lang="en-US" sz="1200" b="1" dirty="0">
                <a:latin typeface="Calibri" pitchFamily="34" charset="0"/>
                <a:cs typeface="Calibri" pitchFamily="34" charset="0"/>
              </a:rPr>
              <a:t>About 60 publications </a:t>
            </a:r>
            <a:endParaRPr lang="de-DE" sz="1200" b="1" dirty="0">
              <a:latin typeface="Calibri" pitchFamily="34" charset="0"/>
              <a:cs typeface="Calibri" pitchFamily="34" charset="0"/>
            </a:endParaRPr>
          </a:p>
          <a:p>
            <a:pPr lvl="1"/>
            <a:r>
              <a:rPr lang="en-US" sz="1200" b="1" dirty="0">
                <a:latin typeface="Calibri" pitchFamily="34" charset="0"/>
                <a:cs typeface="Calibri" pitchFamily="34" charset="0"/>
              </a:rPr>
              <a:t>About </a:t>
            </a:r>
            <a:r>
              <a:rPr lang="en-US" sz="1200" b="1" dirty="0" smtClean="0">
                <a:latin typeface="Calibri" pitchFamily="34" charset="0"/>
                <a:cs typeface="Calibri" pitchFamily="34" charset="0"/>
              </a:rPr>
              <a:t>studies </a:t>
            </a:r>
            <a:r>
              <a:rPr lang="en-US" sz="1200" b="1" dirty="0">
                <a:latin typeface="Calibri" pitchFamily="34" charset="0"/>
                <a:cs typeface="Calibri" pitchFamily="34" charset="0"/>
              </a:rPr>
              <a:t>(political </a:t>
            </a:r>
            <a:r>
              <a:rPr lang="en-US" sz="1200" b="1" dirty="0" smtClean="0">
                <a:latin typeface="Calibri" pitchFamily="34" charset="0"/>
                <a:cs typeface="Calibri" pitchFamily="34" charset="0"/>
              </a:rPr>
              <a:t>advice</a:t>
            </a:r>
            <a:r>
              <a:rPr lang="en-US" sz="1200" b="1" dirty="0">
                <a:latin typeface="Calibri" pitchFamily="34" charset="0"/>
                <a:cs typeface="Calibri" pitchFamily="34" charset="0"/>
              </a:rPr>
              <a:t>)</a:t>
            </a:r>
            <a:endParaRPr lang="de-DE" sz="1200" b="1" dirty="0">
              <a:latin typeface="Calibri" pitchFamily="34" charset="0"/>
              <a:cs typeface="Calibri" pitchFamily="34" charset="0"/>
            </a:endParaRPr>
          </a:p>
          <a:p>
            <a:pPr lvl="1"/>
            <a:r>
              <a:rPr lang="en-US" sz="1200" b="1" dirty="0">
                <a:latin typeface="Calibri" pitchFamily="34" charset="0"/>
                <a:cs typeface="Calibri" pitchFamily="34" charset="0"/>
              </a:rPr>
              <a:t>About 1.100 conferences and events, of these about 30% smaller workshops, </a:t>
            </a:r>
            <a:r>
              <a:rPr lang="en-US" sz="1200" b="1" dirty="0" smtClean="0">
                <a:latin typeface="Calibri" pitchFamily="34" charset="0"/>
                <a:cs typeface="Calibri" pitchFamily="34" charset="0"/>
              </a:rPr>
              <a:t>seminars</a:t>
            </a:r>
            <a:endParaRPr lang="de-DE" sz="1200" dirty="0">
              <a:latin typeface="Calibri" pitchFamily="34" charset="0"/>
              <a:cs typeface="Calibri" pitchFamily="34" charset="0"/>
            </a:endParaRPr>
          </a:p>
          <a:p>
            <a:r>
              <a:rPr lang="en-US" sz="1400" b="1" dirty="0">
                <a:latin typeface="Calibri" pitchFamily="34" charset="0"/>
                <a:cs typeface="Calibri" pitchFamily="34" charset="0"/>
              </a:rPr>
              <a:t>Examples:</a:t>
            </a:r>
            <a:endParaRPr lang="de-DE" sz="1400" b="1" dirty="0">
              <a:latin typeface="Calibri" pitchFamily="34" charset="0"/>
              <a:cs typeface="Calibri" pitchFamily="34" charset="0"/>
            </a:endParaRPr>
          </a:p>
          <a:p>
            <a:pPr lvl="1"/>
            <a:r>
              <a:rPr lang="en-US" sz="1200" dirty="0">
                <a:latin typeface="Calibri" pitchFamily="34" charset="0"/>
                <a:cs typeface="Calibri" pitchFamily="34" charset="0"/>
              </a:rPr>
              <a:t>Study on administrative reforms to create a modern public administration: reducing bureaucracy and red tape, good governance, e-governance etc.</a:t>
            </a:r>
            <a:endParaRPr lang="de-DE" sz="1200" dirty="0">
              <a:latin typeface="Calibri" pitchFamily="34" charset="0"/>
              <a:cs typeface="Calibri" pitchFamily="34" charset="0"/>
            </a:endParaRPr>
          </a:p>
          <a:p>
            <a:pPr lvl="1"/>
            <a:r>
              <a:rPr lang="en-US" sz="1200" dirty="0" smtClean="0">
                <a:latin typeface="Calibri" pitchFamily="34" charset="0"/>
                <a:cs typeface="Calibri" pitchFamily="34" charset="0"/>
              </a:rPr>
              <a:t>Paper </a:t>
            </a:r>
            <a:r>
              <a:rPr lang="en-US" sz="1200" dirty="0">
                <a:latin typeface="Calibri" pitchFamily="34" charset="0"/>
                <a:cs typeface="Calibri" pitchFamily="34" charset="0"/>
              </a:rPr>
              <a:t>on the minimum standards for gender equality-laws at regional and local government levels</a:t>
            </a:r>
            <a:endParaRPr lang="de-DE" sz="1200" dirty="0">
              <a:latin typeface="Calibri" pitchFamily="34" charset="0"/>
              <a:cs typeface="Calibri" pitchFamily="34" charset="0"/>
            </a:endParaRPr>
          </a:p>
          <a:p>
            <a:endParaRPr lang="de-DE" sz="1400" dirty="0">
              <a:latin typeface="Calibri" pitchFamily="34" charset="0"/>
              <a:cs typeface="Calibri" pitchFamily="34" charset="0"/>
            </a:endParaRPr>
          </a:p>
        </p:txBody>
      </p:sp>
      <p:pic>
        <p:nvPicPr>
          <p:cNvPr id="6" name="Picture 2" descr="O:\PRÄSENTATION\Alte Daten\LOGOS\FES_Logo_24mm.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52619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28600"/>
            <a:ext cx="8295456" cy="990600"/>
          </a:xfrm>
        </p:spPr>
        <p:txBody>
          <a:bodyPr>
            <a:normAutofit/>
          </a:bodyPr>
          <a:lstStyle/>
          <a:p>
            <a:r>
              <a:rPr lang="de-DE" dirty="0" smtClean="0"/>
              <a:t>FES: International </a:t>
            </a:r>
            <a:r>
              <a:rPr lang="de-DE" dirty="0" err="1" smtClean="0"/>
              <a:t>activities</a:t>
            </a:r>
            <a:endParaRPr lang="de-DE" dirty="0"/>
          </a:p>
        </p:txBody>
      </p:sp>
      <p:sp>
        <p:nvSpPr>
          <p:cNvPr id="4" name="Inhaltsplatzhalter 3"/>
          <p:cNvSpPr>
            <a:spLocks noGrp="1"/>
          </p:cNvSpPr>
          <p:nvPr>
            <p:ph sz="quarter" idx="2"/>
          </p:nvPr>
        </p:nvSpPr>
        <p:spPr>
          <a:xfrm>
            <a:off x="4283968" y="1589567"/>
            <a:ext cx="4752527" cy="4572000"/>
          </a:xfrm>
        </p:spPr>
        <p:txBody>
          <a:bodyPr>
            <a:normAutofit fontScale="47500" lnSpcReduction="20000"/>
          </a:bodyPr>
          <a:lstStyle/>
          <a:p>
            <a:pPr marL="0" indent="0">
              <a:buNone/>
            </a:pPr>
            <a:r>
              <a:rPr lang="en-US" dirty="0"/>
              <a:t> </a:t>
            </a:r>
            <a:endParaRPr lang="de-DE" dirty="0"/>
          </a:p>
          <a:p>
            <a:r>
              <a:rPr lang="en-US" dirty="0">
                <a:latin typeface="Calibri" pitchFamily="34" charset="0"/>
                <a:cs typeface="Calibri" pitchFamily="34" charset="0"/>
              </a:rPr>
              <a:t>112 offices worldwide, about </a:t>
            </a:r>
            <a:r>
              <a:rPr lang="en-US" dirty="0" smtClean="0">
                <a:latin typeface="Calibri" pitchFamily="34" charset="0"/>
                <a:cs typeface="Calibri" pitchFamily="34" charset="0"/>
              </a:rPr>
              <a:t>88 Mio</a:t>
            </a:r>
            <a:r>
              <a:rPr lang="en-US" dirty="0">
                <a:latin typeface="Calibri" pitchFamily="34" charset="0"/>
                <a:cs typeface="Calibri" pitchFamily="34" charset="0"/>
              </a:rPr>
              <a:t>. € budget</a:t>
            </a:r>
            <a:endParaRPr lang="de-DE" dirty="0">
              <a:latin typeface="Calibri" pitchFamily="34" charset="0"/>
              <a:cs typeface="Calibri" pitchFamily="34" charset="0"/>
            </a:endParaRPr>
          </a:p>
          <a:p>
            <a:endParaRPr lang="de-DE" dirty="0">
              <a:latin typeface="Calibri" pitchFamily="34" charset="0"/>
              <a:cs typeface="Calibri" pitchFamily="34" charset="0"/>
            </a:endParaRPr>
          </a:p>
          <a:p>
            <a:r>
              <a:rPr lang="en-US" dirty="0">
                <a:latin typeface="Calibri" pitchFamily="34" charset="0"/>
                <a:cs typeface="Calibri" pitchFamily="34" charset="0"/>
              </a:rPr>
              <a:t>Policy and issue-related cooperation with wide array of national institutions from civil society, academic and research bodies, think tanks, media, political organizations, local, regional and national government structures, trade unions and interest groups</a:t>
            </a:r>
            <a:endParaRPr lang="de-DE" dirty="0">
              <a:latin typeface="Calibri" pitchFamily="34" charset="0"/>
              <a:cs typeface="Calibri" pitchFamily="34" charset="0"/>
            </a:endParaRPr>
          </a:p>
          <a:p>
            <a:endParaRPr lang="de-DE" dirty="0">
              <a:latin typeface="Calibri" pitchFamily="34" charset="0"/>
              <a:cs typeface="Calibri" pitchFamily="34" charset="0"/>
            </a:endParaRPr>
          </a:p>
          <a:p>
            <a:r>
              <a:rPr lang="en-US" dirty="0">
                <a:latin typeface="Calibri" pitchFamily="34" charset="0"/>
                <a:cs typeface="Calibri" pitchFamily="34" charset="0"/>
              </a:rPr>
              <a:t>Policy and issue-related cooperation with international and regional organizations and international civil society networks</a:t>
            </a:r>
            <a:endParaRPr lang="de-DE" dirty="0">
              <a:latin typeface="Calibri" pitchFamily="34" charset="0"/>
              <a:cs typeface="Calibri" pitchFamily="34" charset="0"/>
            </a:endParaRPr>
          </a:p>
          <a:p>
            <a:pPr marL="0" indent="0">
              <a:buNone/>
            </a:pPr>
            <a:r>
              <a:rPr lang="en-US" dirty="0">
                <a:latin typeface="Calibri" pitchFamily="34" charset="0"/>
                <a:cs typeface="Calibri" pitchFamily="34" charset="0"/>
              </a:rPr>
              <a:t> </a:t>
            </a:r>
            <a:endParaRPr lang="de-DE" dirty="0">
              <a:latin typeface="Calibri" pitchFamily="34" charset="0"/>
              <a:cs typeface="Calibri" pitchFamily="34" charset="0"/>
            </a:endParaRPr>
          </a:p>
          <a:p>
            <a:r>
              <a:rPr lang="en-US" dirty="0">
                <a:latin typeface="Calibri" pitchFamily="34" charset="0"/>
                <a:cs typeface="Calibri" pitchFamily="34" charset="0"/>
              </a:rPr>
              <a:t>Instruments: Studies and papers, expert groups and networks, research projects, public and limited access debates, conferences, opinion polls, </a:t>
            </a:r>
            <a:r>
              <a:rPr lang="en-US" dirty="0" smtClean="0">
                <a:latin typeface="Calibri" pitchFamily="34" charset="0"/>
                <a:cs typeface="Calibri" pitchFamily="34" charset="0"/>
              </a:rPr>
              <a:t>best-practice </a:t>
            </a:r>
            <a:r>
              <a:rPr lang="en-US" dirty="0">
                <a:latin typeface="Calibri" pitchFamily="34" charset="0"/>
                <a:cs typeface="Calibri" pitchFamily="34" charset="0"/>
              </a:rPr>
              <a:t>transfer in transnational issue-networks, visiting and information programs, expert missions, transnational networks</a:t>
            </a:r>
            <a:endParaRPr lang="de-DE" dirty="0">
              <a:latin typeface="Calibri" pitchFamily="34" charset="0"/>
              <a:cs typeface="Calibri" pitchFamily="34" charset="0"/>
            </a:endParaRPr>
          </a:p>
          <a:p>
            <a:endParaRPr lang="de-DE" dirty="0">
              <a:latin typeface="Calibri" pitchFamily="34" charset="0"/>
              <a:cs typeface="Calibri" pitchFamily="34" charset="0"/>
            </a:endParaRPr>
          </a:p>
          <a:p>
            <a:endParaRPr lang="de-DE" dirty="0">
              <a:latin typeface="Calibri" pitchFamily="34" charset="0"/>
              <a:cs typeface="Calibri" pitchFamily="34" charset="0"/>
            </a:endParaRPr>
          </a:p>
        </p:txBody>
      </p:sp>
      <p:pic>
        <p:nvPicPr>
          <p:cNvPr id="7" name="Picture 2"/>
          <p:cNvPicPr>
            <a:picLocks noGrp="1" noChangeAspect="1" noChangeArrowheads="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7504" y="1844824"/>
            <a:ext cx="3886200" cy="3142202"/>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pic>
        <p:nvPicPr>
          <p:cNvPr id="8" name="Picture 2" descr="O:\PRÄSENTATION\Alte Daten\LOGOS\FES_Logo_24mm.jpg"/>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40352" y="0"/>
            <a:ext cx="1403648" cy="80398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701930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Galathea">
  <a:themeElements>
    <a:clrScheme name="Benutzerdefiniert 5">
      <a:dk1>
        <a:sysClr val="windowText" lastClr="000000"/>
      </a:dk1>
      <a:lt1>
        <a:sysClr val="window" lastClr="FFFFFF"/>
      </a:lt1>
      <a:dk2>
        <a:srgbClr val="1F497D"/>
      </a:dk2>
      <a:lt2>
        <a:srgbClr val="EEECE1"/>
      </a:lt2>
      <a:accent1>
        <a:srgbClr val="1F497D"/>
      </a:accent1>
      <a:accent2>
        <a:srgbClr val="C00000"/>
      </a:accent2>
      <a:accent3>
        <a:srgbClr val="9BBB59"/>
      </a:accent3>
      <a:accent4>
        <a:srgbClr val="8064A2"/>
      </a:accent4>
      <a:accent5>
        <a:srgbClr val="4BACC6"/>
      </a:accent5>
      <a:accent6>
        <a:srgbClr val="F79646"/>
      </a:accent6>
      <a:hlink>
        <a:srgbClr val="0000FF"/>
      </a:hlink>
      <a:folHlink>
        <a:srgbClr val="800080"/>
      </a:folHlink>
    </a:clrScheme>
    <a:fontScheme name="Galathea">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alathe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TotalTime>
  <Words>1318</Words>
  <Application>Microsoft Macintosh PowerPoint</Application>
  <PresentationFormat>On-screen Show (4:3)</PresentationFormat>
  <Paragraphs>159</Paragraphs>
  <Slides>10</Slides>
  <Notes>2</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Galathea</vt:lpstr>
      <vt:lpstr>Slide 1</vt:lpstr>
      <vt:lpstr>FES: Some basic facts</vt:lpstr>
      <vt:lpstr>FES: Guiding principles of our work</vt:lpstr>
      <vt:lpstr>FES: How we operate along the  policy cycle </vt:lpstr>
      <vt:lpstr>FES: Topics and issues</vt:lpstr>
      <vt:lpstr>FES: How we work in Germany</vt:lpstr>
      <vt:lpstr>Example: The Division for „Economic  and Social Policy“</vt:lpstr>
      <vt:lpstr> Example: Division for Political Dialogue </vt:lpstr>
      <vt:lpstr>FES: International activities</vt:lpstr>
      <vt:lpstr>International and regional organizations</vt:lpstr>
    </vt:vector>
  </TitlesOfParts>
  <Company>Friedrich Ebert Stiftung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 Pavleski</dc:creator>
  <cp:lastModifiedBy>Fadwa Kingsbury</cp:lastModifiedBy>
  <cp:revision>392</cp:revision>
  <cp:lastPrinted>2012-09-12T09:44:22Z</cp:lastPrinted>
  <dcterms:created xsi:type="dcterms:W3CDTF">2013-11-02T16:41:44Z</dcterms:created>
  <dcterms:modified xsi:type="dcterms:W3CDTF">2013-11-02T17:02:29Z</dcterms:modified>
  <cp:contentStatus>Endgültig</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