
<file path=[Content_Types].xml><?xml version="1.0" encoding="utf-8"?>
<Types xmlns="http://schemas.openxmlformats.org/package/2006/content-types">
  <Override PartName="/ppt/diagrams/layout2.xml" ContentType="application/vnd.openxmlformats-officedocument.drawingml.diagramLayout+xml"/>
  <Default Extension="rels" ContentType="application/vnd.openxmlformats-package.relationships+xml"/>
  <Override PartName="/ppt/slides/slide14.xml" ContentType="application/vnd.openxmlformats-officedocument.presentationml.slide+xml"/>
  <Override PartName="/ppt/slideMasters/slideMaster2.xml" ContentType="application/vnd.openxmlformats-officedocument.presentationml.slideMaster+xml"/>
  <Override PartName="/ppt/diagrams/colors1.xml" ContentType="application/vnd.openxmlformats-officedocument.drawingml.diagramColors+xml"/>
  <Default Extension="xml" ContentType="application/xml"/>
  <Override PartName="/ppt/tableStyles.xml" ContentType="application/vnd.openxmlformats-officedocument.presentationml.tableStyles+xml"/>
  <Override PartName="/ppt/slideLayouts/slideLayout33.xml" ContentType="application/vnd.openxmlformats-officedocument.presentationml.slideLayout+xml"/>
  <Override PartName="/ppt/notesSlides/notesSlide1.xml" ContentType="application/vnd.openxmlformats-officedocument.presentationml.notesSlide+xml"/>
  <Override PartName="/ppt/slideLayouts/slideLayout16.xml" ContentType="application/vnd.openxmlformats-officedocument.presentationml.slideLayout+xml"/>
  <Override PartName="/ppt/slides/slide21.xml" ContentType="application/vnd.openxmlformats-officedocument.presentationml.slide+xml"/>
  <Override PartName="/ppt/slideLayouts/slideLayout25.xml" ContentType="application/vnd.openxmlformats-officedocument.presentationml.slideLayout+xml"/>
  <Override PartName="/ppt/slides/slide5.xml" ContentType="application/vnd.openxmlformats-officedocument.presentationml.slide+xml"/>
  <Override PartName="/ppt/slideLayouts/slideLayout5.xml" ContentType="application/vnd.openxmlformats-officedocument.presentationml.slideLayout+xml"/>
  <Override PartName="/ppt/diagrams/layout1.xml" ContentType="application/vnd.openxmlformats-officedocument.drawingml.diagramLayout+xml"/>
  <Override PartName="/ppt/slides/slide13.xml" ContentType="application/vnd.openxmlformats-officedocument.presentationml.slide+xml"/>
  <Override PartName="/ppt/slideMasters/slideMaster1.xml" ContentType="application/vnd.openxmlformats-officedocument.presentationml.slideMaster+xml"/>
  <Override PartName="/docProps/core.xml" ContentType="application/vnd.openxmlformats-package.core-properties+xml"/>
  <Override PartName="/ppt/slideLayouts/slideLayout32.xml" ContentType="application/vnd.openxmlformats-officedocument.presentationml.slideLayout+xml"/>
  <Override PartName="/ppt/slideLayouts/slideLayout15.xml" ContentType="application/vnd.openxmlformats-officedocument.presentationml.slideLayout+xml"/>
  <Override PartName="/ppt/slides/slide20.xml" ContentType="application/vnd.openxmlformats-officedocument.presentationml.slide+xml"/>
  <Override PartName="/ppt/slideLayouts/slideLayout24.xml" ContentType="application/vnd.openxmlformats-officedocument.presentationml.slideLayout+xml"/>
  <Default Extension="emf" ContentType="image/x-emf"/>
  <Override PartName="/ppt/slides/slide4.xml" ContentType="application/vnd.openxmlformats-officedocument.presentationml.slide+xml"/>
  <Override PartName="/ppt/slides/slide19.xml" ContentType="application/vnd.openxmlformats-officedocument.presentationml.slide+xml"/>
  <Override PartName="/ppt/diagrams/data3.xml" ContentType="application/vnd.openxmlformats-officedocument.drawingml.diagramData+xml"/>
  <Default Extension="png" ContentType="image/png"/>
  <Override PartName="/ppt/slideLayouts/slideLayout4.xml" ContentType="application/vnd.openxmlformats-officedocument.presentationml.slideLayout+xml"/>
  <Override PartName="/ppt/slides/slide12.xml" ContentType="application/vnd.openxmlformats-officedocument.presentationml.slide+xml"/>
  <Override PartName="/ppt/diagrams/quickStyle3.xml" ContentType="application/vnd.openxmlformats-officedocument.drawingml.diagramStyle+xml"/>
  <Override PartName="/ppt/presProps.xml" ContentType="application/vnd.openxmlformats-officedocument.presentationml.presProps+xml"/>
  <Override PartName="/ppt/slideLayouts/slideLayout3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s/slide3.xml" ContentType="application/vnd.openxmlformats-officedocument.presentationml.slide+xml"/>
  <Override PartName="/ppt/slides/slide18.xml" ContentType="application/vnd.openxmlformats-officedocument.presentationml.slide+xml"/>
  <Override PartName="/ppt/diagrams/data2.xml" ContentType="application/vnd.openxmlformats-officedocument.drawingml.diagramData+xml"/>
  <Override PartName="/ppt/slideLayouts/slideLayout3.xml" ContentType="application/vnd.openxmlformats-officedocument.presentationml.slideLayout+xml"/>
  <Override PartName="/ppt/slides/slide11.xml" ContentType="application/vnd.openxmlformats-officedocument.presentationml.slide+xml"/>
  <Override PartName="/ppt/diagrams/quickStyle2.xml" ContentType="application/vnd.openxmlformats-officedocument.drawingml.diagramStyle+xml"/>
  <Override PartName="/ppt/slideLayouts/slideLayout30.xml" ContentType="application/vnd.openxmlformats-officedocument.presentationml.slideLayout+xml"/>
  <Override PartName="/ppt/theme/theme4.xml" ContentType="application/vnd.openxmlformats-officedocument.theme+xml"/>
  <Override PartName="/ppt/slideLayouts/slideLayout13.xml" ContentType="application/vnd.openxmlformats-officedocument.presentationml.slideLayout+xml"/>
  <Override PartName="/ppt/slideLayouts/slideLayout29.xml" ContentType="application/vnd.openxmlformats-officedocument.presentationml.slideLayout+xml"/>
  <Override PartName="/ppt/slides/slide9.xml" ContentType="application/vnd.openxmlformats-officedocument.presentationml.slide+xml"/>
  <Override PartName="/ppt/slideLayouts/slideLayout9.xml" ContentType="application/vnd.openxmlformats-officedocument.presentationml.slideLayout+xml"/>
  <Override PartName="/ppt/slideLayouts/slideLayout22.xml" ContentType="application/vnd.openxmlformats-officedocument.presentationml.slideLayout+xml"/>
  <Override PartName="/ppt/slides/slide2.xml" ContentType="application/vnd.openxmlformats-officedocument.presentationml.slide+xml"/>
  <Override PartName="/ppt/slideLayouts/slideLayout2.xml" ContentType="application/vnd.openxmlformats-officedocument.presentationml.slideLayout+xml"/>
  <Override PartName="/ppt/slides/slide17.xml" ContentType="application/vnd.openxmlformats-officedocument.presentationml.slide+xml"/>
  <Override PartName="/ppt/diagrams/data1.xml" ContentType="application/vnd.openxmlformats-officedocument.drawingml.diagramData+xml"/>
  <Override PartName="/ppt/slides/slide10.xml" ContentType="application/vnd.openxmlformats-officedocument.presentationml.slide+xml"/>
  <Override PartName="/docProps/app.xml" ContentType="application/vnd.openxmlformats-officedocument.extended-properties+xml"/>
  <Override PartName="/ppt/diagrams/quickStyle1.xml" ContentType="application/vnd.openxmlformats-officedocument.drawingml.diagramStyle+xml"/>
  <Override PartName="/ppt/slideLayouts/slideLayout19.xml" ContentType="application/vnd.openxmlformats-officedocument.presentationml.slideLayout+xml"/>
  <Override PartName="/ppt/theme/theme3.xml" ContentType="application/vnd.openxmlformats-officedocument.theme+xml"/>
  <Override PartName="/ppt/slideLayouts/slideLayout12.xml" ContentType="application/vnd.openxmlformats-officedocument.presentationml.slideLayout+xml"/>
  <Override PartName="/ppt/slideLayouts/slideLayout28.xml" ContentType="application/vnd.openxmlformats-officedocument.presentationml.slideLayout+xml"/>
  <Override PartName="/ppt/slides/slide8.xml" ContentType="application/vnd.openxmlformats-officedocument.presentationml.slide+xml"/>
  <Override PartName="/ppt/diagrams/drawing3.xml" ContentType="application/vnd.ms-office.drawingml.diagramDrawing+xml"/>
  <Override PartName="/ppt/slideLayouts/slideLayout8.xml" ContentType="application/vnd.openxmlformats-officedocument.presentationml.slideLayout+xml"/>
  <Override PartName="/ppt/slideLayouts/slideLayout21.xml" ContentType="application/vnd.openxmlformats-officedocument.presentationml.slideLayout+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Default Extension="jpeg" ContentType="image/jpeg"/>
  <Override PartName="/ppt/viewProps.xml" ContentType="application/vnd.openxmlformats-officedocument.presentationml.viewProps+xml"/>
  <Override PartName="/ppt/diagrams/colors3.xml" ContentType="application/vnd.openxmlformats-officedocument.drawingml.diagramColors+xml"/>
  <Override PartName="/ppt/slideLayouts/slideLayout18.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27.xml" ContentType="application/vnd.openxmlformats-officedocument.presentationml.slideLayout+xml"/>
  <Override PartName="/ppt/diagrams/drawing2.xml" ContentType="application/vnd.ms-office.drawingml.diagramDrawing+xml"/>
  <Override PartName="/ppt/slides/slide7.xml" ContentType="application/vnd.openxmlformats-officedocument.presentationml.slide+xml"/>
  <Override PartName="/ppt/slideLayouts/slideLayout7.xml" ContentType="application/vnd.openxmlformats-officedocument.presentationml.slideLayout+xml"/>
  <Override PartName="/ppt/slideLayouts/slideLayout20.xml" ContentType="application/vnd.openxmlformats-officedocument.presentationml.slideLayout+xml"/>
  <Override PartName="/ppt/diagrams/layout3.xml" ContentType="application/vnd.openxmlformats-officedocument.drawingml.diagramLayout+xml"/>
  <Override PartName="/ppt/notesMasters/notesMaster1.xml" ContentType="application/vnd.openxmlformats-officedocument.presentationml.notesMaster+xml"/>
  <Override PartName="/ppt/slides/slide15.xml" ContentType="application/vnd.openxmlformats-officedocument.presentationml.slide+xml"/>
  <Override PartName="/ppt/slideMasters/slideMaster3.xml" ContentType="application/vnd.openxmlformats-officedocument.presentationml.slideMaster+xml"/>
  <Override PartName="/ppt/diagrams/colors2.xml" ContentType="application/vnd.openxmlformats-officedocument.drawingml.diagramColors+xml"/>
  <Default Extension="wdp" ContentType="image/vnd.ms-photo"/>
  <Override PartName="/ppt/slideLayouts/slideLayout17.xml" ContentType="application/vnd.openxmlformats-officedocument.presentationml.slideLayout+xml"/>
  <Override PartName="/ppt/theme/theme1.xml" ContentType="application/vnd.openxmlformats-officedocument.theme+xml"/>
  <Override PartName="/ppt/slideLayouts/slideLayout10.xml" ContentType="application/vnd.openxmlformats-officedocument.presentationml.slideLayout+xml"/>
  <Override PartName="/ppt/presentation.xml" ContentType="application/vnd.openxmlformats-officedocument.presentationml.presentation.main+xml"/>
  <Override PartName="/ppt/slideLayouts/slideLayout26.xml" ContentType="application/vnd.openxmlformats-officedocument.presentationml.slideLayout+xml"/>
  <Override PartName="/ppt/slides/slide6.xml" ContentType="application/vnd.openxmlformats-officedocument.presentationml.slide+xml"/>
  <Override PartName="/ppt/diagrams/drawing1.xml" ContentType="application/vnd.ms-office.drawingml.diagramDrawing+xml"/>
  <Override PartName="/ppt/slideLayouts/slideLayout6.xml" ContentType="application/vnd.openxmlformats-officedocument.presentationml.slideLayout+xml"/>
  <Default Extension="bin" ContentType="application/vnd.openxmlformats-officedocument.presentationml.printerSettings"/>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780" r:id="rId1"/>
    <p:sldMasterId id="2147483792" r:id="rId2"/>
    <p:sldMasterId id="2147483804" r:id="rId3"/>
  </p:sldMasterIdLst>
  <p:notesMasterIdLst>
    <p:notesMasterId r:id="rId25"/>
  </p:notesMasterIdLst>
  <p:sldIdLst>
    <p:sldId id="259" r:id="rId4"/>
    <p:sldId id="262" r:id="rId5"/>
    <p:sldId id="298" r:id="rId6"/>
    <p:sldId id="266" r:id="rId7"/>
    <p:sldId id="303" r:id="rId8"/>
    <p:sldId id="261" r:id="rId9"/>
    <p:sldId id="305" r:id="rId10"/>
    <p:sldId id="271" r:id="rId11"/>
    <p:sldId id="296" r:id="rId12"/>
    <p:sldId id="263" r:id="rId13"/>
    <p:sldId id="265" r:id="rId14"/>
    <p:sldId id="277" r:id="rId15"/>
    <p:sldId id="293" r:id="rId16"/>
    <p:sldId id="278" r:id="rId17"/>
    <p:sldId id="280" r:id="rId18"/>
    <p:sldId id="302" r:id="rId19"/>
    <p:sldId id="281" r:id="rId20"/>
    <p:sldId id="299" r:id="rId21"/>
    <p:sldId id="301" r:id="rId22"/>
    <p:sldId id="283" r:id="rId23"/>
    <p:sldId id="306"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prstClr val="red"/>
    </p:penClr>
    <p:extLst>
      <p:ext uri="{EC167BDD-8182-4AB7-AECC-EB403E3ABB37}">
        <p14:laserClr xmlns="" xmlns:p14="http://schemas.microsoft.com/office/powerpoint/2010/main" xmlns:p="http://schemas.openxmlformats.org/presentationml/2006/main" xmlns:r="http://schemas.openxmlformats.org/officeDocument/2006/relationships" xmlns:a="http://schemas.openxmlformats.org/drawingml/2006/main">
          <a:srgbClr val="FF0000"/>
        </p14:laserClr>
      </p:ext>
      <p:ext uri="{2FDB2607-1784-4EEB-B798-7EB5836EED8A}">
        <p14:showMediaCtrls xmlns="" xmlns:p14="http://schemas.microsoft.com/office/powerpoint/2010/main" xmlns:p="http://schemas.openxmlformats.org/presentationml/2006/main" xmlns:r="http://schemas.openxmlformats.org/officeDocument/2006/relationships" xmlns:a="http://schemas.openxmlformats.org/drawingml/2006/main" val="1"/>
      </p:ext>
    </p:extLst>
  </p:showPr>
  <p:extLst>
    <p:ext uri="{E76CE94A-603C-4142-B9EB-6D1370010A27}">
      <p14:discardImageEditData xmlns="" xmlns:p14="http://schemas.microsoft.com/office/powerpoint/2010/main" xmlns:p="http://schemas.openxmlformats.org/presentationml/2006/main" xmlns:r="http://schemas.openxmlformats.org/officeDocument/2006/relationships" xmlns:a="http://schemas.openxmlformats.org/drawingml/2006/main" val="0"/>
    </p:ext>
    <p:ext uri="{D31A062A-798A-4329-ABDD-BBA856620510}">
      <p14:defaultImageDpi xmlns="" xmlns:p14="http://schemas.microsoft.com/office/powerpoint/2010/main" xmlns:p="http://schemas.openxmlformats.org/presentationml/2006/main" xmlns:r="http://schemas.openxmlformats.org/officeDocument/2006/relationships" xmlns:a="http://schemas.openxmlformats.org/drawingml/2006/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2500" autoAdjust="0"/>
    <p:restoredTop sz="86323" autoAdjust="0"/>
  </p:normalViewPr>
  <p:slideViewPr>
    <p:cSldViewPr>
      <p:cViewPr varScale="1">
        <p:scale>
          <a:sx n="89" d="100"/>
          <a:sy n="89" d="100"/>
        </p:scale>
        <p:origin x="-920" y="-11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notesMaster" Target="notesMasters/notes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7A2FAEE-FC18-4C12-974E-371AA3ABCD9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600EB5FB-8EF3-4337-90CE-854467AB367F}">
      <dgm:prSet custT="1"/>
      <dgm:spPr>
        <a:solidFill>
          <a:srgbClr val="0070C0">
            <a:alpha val="80000"/>
          </a:srgbClr>
        </a:solidFill>
        <a:scene3d>
          <a:camera prst="orthographicFront"/>
          <a:lightRig rig="threePt" dir="t"/>
        </a:scene3d>
        <a:sp3d>
          <a:bevelT/>
        </a:sp3d>
      </dgm:spPr>
      <dgm:t>
        <a:bodyPr/>
        <a:lstStyle/>
        <a:p>
          <a:pPr rtl="0"/>
          <a:r>
            <a:rPr lang="en-US" sz="3200" b="1" dirty="0" smtClean="0">
              <a:latin typeface="Georgia" panose="02040502050405020303" pitchFamily="18" charset="0"/>
            </a:rPr>
            <a:t>IMEMO is: </a:t>
          </a:r>
          <a:endParaRPr lang="ru-RU" sz="3200" b="1" dirty="0">
            <a:latin typeface="Georgia" panose="02040502050405020303" pitchFamily="18" charset="0"/>
          </a:endParaRPr>
        </a:p>
      </dgm:t>
    </dgm:pt>
    <dgm:pt modelId="{B8F9CE1B-6413-4006-8547-D653F6D7B515}" type="parTrans" cxnId="{FFD90317-CF28-4089-80CC-DA04DCD87A1F}">
      <dgm:prSet/>
      <dgm:spPr/>
      <dgm:t>
        <a:bodyPr/>
        <a:lstStyle/>
        <a:p>
          <a:endParaRPr lang="ru-RU"/>
        </a:p>
      </dgm:t>
    </dgm:pt>
    <dgm:pt modelId="{FB873AC2-F3C6-4EC5-AF90-245E4144E8EF}" type="sibTrans" cxnId="{FFD90317-CF28-4089-80CC-DA04DCD87A1F}">
      <dgm:prSet/>
      <dgm:spPr/>
      <dgm:t>
        <a:bodyPr/>
        <a:lstStyle/>
        <a:p>
          <a:endParaRPr lang="ru-RU"/>
        </a:p>
      </dgm:t>
    </dgm:pt>
    <dgm:pt modelId="{7E263C30-4AF7-4918-8400-1F21DEDF635D}">
      <dgm:prSet/>
      <dgm:spPr/>
      <dgm: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dirty="0" smtClean="0"/>
            <a:t> the biggest non-profit institute for political and economic analysis and research in Eastern/Central Europe</a:t>
          </a:r>
          <a:endParaRPr lang="ru-RU" dirty="0"/>
        </a:p>
      </dgm:t>
    </dgm:pt>
    <dgm:pt modelId="{56C4CA57-A748-459A-B1EB-E6C6CE03AAD3}" type="parTrans" cxnId="{FA57C8F1-9B15-4A5D-884B-22DB3C3AFD5C}">
      <dgm:prSet/>
      <dgm:spPr/>
      <dgm:t>
        <a:bodyPr/>
        <a:lstStyle/>
        <a:p>
          <a:endParaRPr lang="ru-RU"/>
        </a:p>
      </dgm:t>
    </dgm:pt>
    <dgm:pt modelId="{0F1E4A20-4B9E-44F0-9F11-EED7D188F524}" type="sibTrans" cxnId="{FA57C8F1-9B15-4A5D-884B-22DB3C3AFD5C}">
      <dgm:prSet/>
      <dgm:spPr/>
      <dgm:t>
        <a:bodyPr/>
        <a:lstStyle/>
        <a:p>
          <a:endParaRPr lang="ru-RU"/>
        </a:p>
      </dgm:t>
    </dgm:pt>
    <dgm:pt modelId="{B2932327-C58A-48CE-97C9-D4AF94D5DF6E}">
      <dgm:prSet/>
      <dgm:spPr/>
      <dgm: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dirty="0" smtClean="0"/>
            <a:t> think-and-do tank famous for its half-a-century academic tradition, unique methods and the practice of providing expertise and consulting for Russian public and government</a:t>
          </a:r>
          <a:endParaRPr lang="ru-RU" dirty="0"/>
        </a:p>
      </dgm:t>
    </dgm:pt>
    <dgm:pt modelId="{332CB912-E830-4035-A42D-11AF176FC2F3}" type="parTrans" cxnId="{3C598891-9C5A-4DA0-879B-F898089EE647}">
      <dgm:prSet/>
      <dgm:spPr/>
      <dgm:t>
        <a:bodyPr/>
        <a:lstStyle/>
        <a:p>
          <a:endParaRPr lang="ru-RU"/>
        </a:p>
      </dgm:t>
    </dgm:pt>
    <dgm:pt modelId="{62ED5B60-AD16-4541-B7AE-087FCD20B272}" type="sibTrans" cxnId="{3C598891-9C5A-4DA0-879B-F898089EE647}">
      <dgm:prSet/>
      <dgm:spPr/>
      <dgm:t>
        <a:bodyPr/>
        <a:lstStyle/>
        <a:p>
          <a:endParaRPr lang="ru-RU"/>
        </a:p>
      </dgm:t>
    </dgm:pt>
    <dgm:pt modelId="{8FCAC6C4-9953-4C5B-AEAD-8958B3AD5594}">
      <dgm:prSet/>
      <dgm:spPr/>
      <dgm: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dirty="0" smtClean="0"/>
            <a:t> leading institute of the Division</a:t>
          </a:r>
          <a:r>
            <a:rPr lang="ru-RU" dirty="0" smtClean="0"/>
            <a:t> </a:t>
          </a:r>
          <a:r>
            <a:rPr lang="en-US" dirty="0" smtClean="0"/>
            <a:t>for Global Issues and International Relations of the Russian Academy of Sciences</a:t>
          </a:r>
          <a:endParaRPr lang="ru-RU" dirty="0"/>
        </a:p>
      </dgm:t>
    </dgm:pt>
    <dgm:pt modelId="{1A1F2EA1-48DA-42F4-9847-4401FD1990A8}" type="parTrans" cxnId="{C3A8ED7E-8F4A-4BEE-9C08-A878ADA84337}">
      <dgm:prSet/>
      <dgm:spPr/>
      <dgm:t>
        <a:bodyPr/>
        <a:lstStyle/>
        <a:p>
          <a:endParaRPr lang="ru-RU"/>
        </a:p>
      </dgm:t>
    </dgm:pt>
    <dgm:pt modelId="{E799D341-6622-4405-9FFC-08E5C83A72F9}" type="sibTrans" cxnId="{C3A8ED7E-8F4A-4BEE-9C08-A878ADA84337}">
      <dgm:prSet/>
      <dgm:spPr/>
      <dgm:t>
        <a:bodyPr/>
        <a:lstStyle/>
        <a:p>
          <a:endParaRPr lang="ru-RU"/>
        </a:p>
      </dgm:t>
    </dgm:pt>
    <dgm:pt modelId="{BB03E8CD-2C4F-42C3-BBFB-8C16AB5DFB53}">
      <dgm:prSet/>
      <dgm:spPr/>
      <dgm: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dirty="0" smtClean="0"/>
            <a:t> one of 50 world’s top Global Go To Think Tanks since 2008 </a:t>
          </a:r>
          <a:endParaRPr lang="ru-RU" dirty="0"/>
        </a:p>
      </dgm:t>
    </dgm:pt>
    <dgm:pt modelId="{F488CA19-7F4F-4820-80D7-FBCB68B707BD}" type="parTrans" cxnId="{4DDF82F5-F9C6-4765-B2EC-1B8066741E6F}">
      <dgm:prSet/>
      <dgm:spPr/>
      <dgm:t>
        <a:bodyPr/>
        <a:lstStyle/>
        <a:p>
          <a:endParaRPr lang="ru-RU"/>
        </a:p>
      </dgm:t>
    </dgm:pt>
    <dgm:pt modelId="{FEE6BF3C-C3A2-4673-AC4F-7C404F61859E}" type="sibTrans" cxnId="{4DDF82F5-F9C6-4765-B2EC-1B8066741E6F}">
      <dgm:prSet/>
      <dgm:spPr/>
      <dgm:t>
        <a:bodyPr/>
        <a:lstStyle/>
        <a:p>
          <a:endParaRPr lang="ru-RU"/>
        </a:p>
      </dgm:t>
    </dgm:pt>
    <dgm:pt modelId="{361A2319-0858-4934-ABC3-6AA58F5091EB}" type="pres">
      <dgm:prSet presAssocID="{47A2FAEE-FC18-4C12-974E-371AA3ABCD93}" presName="linear" presStyleCnt="0">
        <dgm:presLayoutVars>
          <dgm:animLvl val="lvl"/>
          <dgm:resizeHandles val="exact"/>
        </dgm:presLayoutVars>
      </dgm:prSet>
      <dgm:spPr/>
      <dgm:t>
        <a:bodyPr/>
        <a:lstStyle/>
        <a:p>
          <a:endParaRPr lang="ru-RU"/>
        </a:p>
      </dgm:t>
    </dgm:pt>
    <dgm:pt modelId="{0D54DC11-344C-4D99-B242-FC014D7DC07E}" type="pres">
      <dgm:prSet presAssocID="{600EB5FB-8EF3-4337-90CE-854467AB367F}" presName="parentText" presStyleLbl="node1" presStyleIdx="0" presStyleCnt="1" custLinFactNeighborX="860" custLinFactNeighborY="-6068">
        <dgm:presLayoutVars>
          <dgm:chMax val="0"/>
          <dgm:bulletEnabled val="1"/>
        </dgm:presLayoutVars>
      </dgm:prSet>
      <dgm:spPr/>
      <dgm:t>
        <a:bodyPr/>
        <a:lstStyle/>
        <a:p>
          <a:endParaRPr lang="ru-RU"/>
        </a:p>
      </dgm:t>
    </dgm:pt>
    <dgm:pt modelId="{2658AB66-AA44-4676-AD82-3B79304576E0}" type="pres">
      <dgm:prSet presAssocID="{600EB5FB-8EF3-4337-90CE-854467AB367F}" presName="childText" presStyleLbl="revTx" presStyleIdx="0" presStyleCnt="1" custScaleY="109165">
        <dgm:presLayoutVars>
          <dgm:bulletEnabled val="1"/>
        </dgm:presLayoutVars>
      </dgm:prSet>
      <dgm:spPr/>
      <dgm:t>
        <a:bodyPr/>
        <a:lstStyle/>
        <a:p>
          <a:endParaRPr lang="ru-RU"/>
        </a:p>
      </dgm:t>
    </dgm:pt>
  </dgm:ptLst>
  <dgm:cxnLst>
    <dgm:cxn modelId="{C3A8ED7E-8F4A-4BEE-9C08-A878ADA84337}" srcId="{600EB5FB-8EF3-4337-90CE-854467AB367F}" destId="{8FCAC6C4-9953-4C5B-AEAD-8958B3AD5594}" srcOrd="2" destOrd="0" parTransId="{1A1F2EA1-48DA-42F4-9847-4401FD1990A8}" sibTransId="{E799D341-6622-4405-9FFC-08E5C83A72F9}"/>
    <dgm:cxn modelId="{FA57C8F1-9B15-4A5D-884B-22DB3C3AFD5C}" srcId="{600EB5FB-8EF3-4337-90CE-854467AB367F}" destId="{7E263C30-4AF7-4918-8400-1F21DEDF635D}" srcOrd="0" destOrd="0" parTransId="{56C4CA57-A748-459A-B1EB-E6C6CE03AAD3}" sibTransId="{0F1E4A20-4B9E-44F0-9F11-EED7D188F524}"/>
    <dgm:cxn modelId="{2740F2C8-C81F-4122-B914-AD3C41727805}" type="presOf" srcId="{BB03E8CD-2C4F-42C3-BBFB-8C16AB5DFB53}" destId="{2658AB66-AA44-4676-AD82-3B79304576E0}" srcOrd="0" destOrd="3" presId="urn:microsoft.com/office/officeart/2005/8/layout/vList2"/>
    <dgm:cxn modelId="{065DA6A1-5C75-4DB7-9C9A-BAD8A04665AB}" type="presOf" srcId="{47A2FAEE-FC18-4C12-974E-371AA3ABCD93}" destId="{361A2319-0858-4934-ABC3-6AA58F5091EB}" srcOrd="0" destOrd="0" presId="urn:microsoft.com/office/officeart/2005/8/layout/vList2"/>
    <dgm:cxn modelId="{4DDF82F5-F9C6-4765-B2EC-1B8066741E6F}" srcId="{600EB5FB-8EF3-4337-90CE-854467AB367F}" destId="{BB03E8CD-2C4F-42C3-BBFB-8C16AB5DFB53}" srcOrd="3" destOrd="0" parTransId="{F488CA19-7F4F-4820-80D7-FBCB68B707BD}" sibTransId="{FEE6BF3C-C3A2-4673-AC4F-7C404F61859E}"/>
    <dgm:cxn modelId="{3C598891-9C5A-4DA0-879B-F898089EE647}" srcId="{600EB5FB-8EF3-4337-90CE-854467AB367F}" destId="{B2932327-C58A-48CE-97C9-D4AF94D5DF6E}" srcOrd="1" destOrd="0" parTransId="{332CB912-E830-4035-A42D-11AF176FC2F3}" sibTransId="{62ED5B60-AD16-4541-B7AE-087FCD20B272}"/>
    <dgm:cxn modelId="{278241EC-29DB-43C8-8D9F-8E4E3105ED7C}" type="presOf" srcId="{B2932327-C58A-48CE-97C9-D4AF94D5DF6E}" destId="{2658AB66-AA44-4676-AD82-3B79304576E0}" srcOrd="0" destOrd="1" presId="urn:microsoft.com/office/officeart/2005/8/layout/vList2"/>
    <dgm:cxn modelId="{545CD4D3-B97D-4F53-880F-C4DDE81E0F7A}" type="presOf" srcId="{600EB5FB-8EF3-4337-90CE-854467AB367F}" destId="{0D54DC11-344C-4D99-B242-FC014D7DC07E}" srcOrd="0" destOrd="0" presId="urn:microsoft.com/office/officeart/2005/8/layout/vList2"/>
    <dgm:cxn modelId="{7230EC30-5D19-418D-A3D4-644188797DE9}" type="presOf" srcId="{8FCAC6C4-9953-4C5B-AEAD-8958B3AD5594}" destId="{2658AB66-AA44-4676-AD82-3B79304576E0}" srcOrd="0" destOrd="2" presId="urn:microsoft.com/office/officeart/2005/8/layout/vList2"/>
    <dgm:cxn modelId="{FFD90317-CF28-4089-80CC-DA04DCD87A1F}" srcId="{47A2FAEE-FC18-4C12-974E-371AA3ABCD93}" destId="{600EB5FB-8EF3-4337-90CE-854467AB367F}" srcOrd="0" destOrd="0" parTransId="{B8F9CE1B-6413-4006-8547-D653F6D7B515}" sibTransId="{FB873AC2-F3C6-4EC5-AF90-245E4144E8EF}"/>
    <dgm:cxn modelId="{05C2798D-AC56-4DFD-9762-AD678AD8A46A}" type="presOf" srcId="{7E263C30-4AF7-4918-8400-1F21DEDF635D}" destId="{2658AB66-AA44-4676-AD82-3B79304576E0}" srcOrd="0" destOrd="0" presId="urn:microsoft.com/office/officeart/2005/8/layout/vList2"/>
    <dgm:cxn modelId="{1301145B-E525-42FB-8325-EAE27148D962}" type="presParOf" srcId="{361A2319-0858-4934-ABC3-6AA58F5091EB}" destId="{0D54DC11-344C-4D99-B242-FC014D7DC07E}" srcOrd="0" destOrd="0" presId="urn:microsoft.com/office/officeart/2005/8/layout/vList2"/>
    <dgm:cxn modelId="{C4C06631-D4FF-477E-ACA1-4216F4623E64}" type="presParOf" srcId="{361A2319-0858-4934-ABC3-6AA58F5091EB}" destId="{2658AB66-AA44-4676-AD82-3B79304576E0}" srcOrd="1"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8E1F9B8-7136-4505-86BD-37E6B6AFAEA5}" type="doc">
      <dgm:prSet loTypeId="urn:microsoft.com/office/officeart/2009/3/layout/IncreasingArrowsProcess" loCatId="process" qsTypeId="urn:microsoft.com/office/officeart/2005/8/quickstyle/simple1" qsCatId="simple" csTypeId="urn:microsoft.com/office/officeart/2005/8/colors/accent1_2" csCatId="accent1" phldr="1"/>
      <dgm:spPr/>
      <dgm:t>
        <a:bodyPr/>
        <a:lstStyle/>
        <a:p>
          <a:endParaRPr lang="ru-RU"/>
        </a:p>
      </dgm:t>
    </dgm:pt>
    <dgm:pt modelId="{E8D49F99-D443-42E5-87A4-C90ACF101B76}">
      <dgm:prSet phldrT="[Текст]"/>
      <dgm:spPr>
        <a:solidFill>
          <a:schemeClr val="accent4"/>
        </a:solidFill>
        <a:effectLst>
          <a:innerShdw blurRad="63500" dist="50800" dir="16200000">
            <a:prstClr val="black">
              <a:alpha val="50000"/>
            </a:prstClr>
          </a:innerShdw>
        </a:effectLst>
      </dgm:spPr>
      <dgm:t>
        <a:bodyPr/>
        <a:lstStyle/>
        <a:p>
          <a:r>
            <a:rPr lang="en-US" b="1" dirty="0" smtClean="0">
              <a:latin typeface="Georgia" pitchFamily="18" charset="0"/>
            </a:rPr>
            <a:t>EXPERTISE, ANALYSIS  AND STRATEGIC FORESIGHT</a:t>
          </a:r>
          <a:endParaRPr lang="ru-RU" b="1" dirty="0">
            <a:latin typeface="Georgia" pitchFamily="18" charset="0"/>
          </a:endParaRPr>
        </a:p>
      </dgm:t>
    </dgm:pt>
    <dgm:pt modelId="{794E1861-B26A-4F1D-85F6-A1267F19A3CE}" type="parTrans" cxnId="{8B1EC98E-9B67-4DF3-917E-F6815A4980AB}">
      <dgm:prSet/>
      <dgm:spPr/>
      <dgm:t>
        <a:bodyPr/>
        <a:lstStyle/>
        <a:p>
          <a:endParaRPr lang="ru-RU"/>
        </a:p>
      </dgm:t>
    </dgm:pt>
    <dgm:pt modelId="{BE5DE133-1BA7-4E89-9C76-FD0493BAD7C4}" type="sibTrans" cxnId="{8B1EC98E-9B67-4DF3-917E-F6815A4980AB}">
      <dgm:prSet/>
      <dgm:spPr/>
      <dgm:t>
        <a:bodyPr/>
        <a:lstStyle/>
        <a:p>
          <a:endParaRPr lang="ru-RU"/>
        </a:p>
      </dgm:t>
    </dgm:pt>
    <dgm:pt modelId="{9771E665-6EFE-457D-AAA3-8D94558F071A}">
      <dgm:prSet phldrT="[Текст]"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1900" dirty="0" smtClean="0">
              <a:latin typeface="Georgia" panose="02040502050405020303" pitchFamily="18" charset="0"/>
            </a:rPr>
            <a:t>Carrying out advanced research of world economy, international politics and security</a:t>
          </a:r>
          <a:endParaRPr lang="ru-RU" sz="1900" dirty="0" smtClean="0">
            <a:latin typeface="Georgia" panose="02040502050405020303" pitchFamily="18" charset="0"/>
          </a:endParaRPr>
        </a:p>
        <a:p>
          <a:pPr defTabSz="800100">
            <a:lnSpc>
              <a:spcPct val="90000"/>
            </a:lnSpc>
            <a:spcBef>
              <a:spcPct val="0"/>
            </a:spcBef>
            <a:spcAft>
              <a:spcPct val="35000"/>
            </a:spcAft>
          </a:pPr>
          <a:r>
            <a:rPr lang="en-US" sz="1900" dirty="0" smtClean="0">
              <a:latin typeface="Georgia" panose="02040502050405020303" pitchFamily="18" charset="0"/>
            </a:rPr>
            <a:t>based on multidisciplinary approaches</a:t>
          </a:r>
          <a:endParaRPr lang="ru-RU" sz="1900" dirty="0">
            <a:latin typeface="Georgia" panose="02040502050405020303" pitchFamily="18" charset="0"/>
          </a:endParaRPr>
        </a:p>
      </dgm:t>
    </dgm:pt>
    <dgm:pt modelId="{45D8BDC8-538B-4C0D-BE36-1EADAAF3C14A}" type="parTrans" cxnId="{B4E203B4-AD3A-464E-9A20-DF19CB3022E7}">
      <dgm:prSet/>
      <dgm:spPr/>
      <dgm:t>
        <a:bodyPr/>
        <a:lstStyle/>
        <a:p>
          <a:endParaRPr lang="ru-RU"/>
        </a:p>
      </dgm:t>
    </dgm:pt>
    <dgm:pt modelId="{265CAB5C-C559-452D-80BB-C571DAD410D3}" type="sibTrans" cxnId="{B4E203B4-AD3A-464E-9A20-DF19CB3022E7}">
      <dgm:prSet/>
      <dgm:spPr/>
      <dgm:t>
        <a:bodyPr/>
        <a:lstStyle/>
        <a:p>
          <a:endParaRPr lang="ru-RU"/>
        </a:p>
      </dgm:t>
    </dgm:pt>
    <dgm:pt modelId="{C80CAD2B-1159-4D1C-8D34-EC8EAE19324D}">
      <dgm:prSet phldrT="[Текст]"/>
      <dgm:spPr>
        <a:solidFill>
          <a:schemeClr val="accent2"/>
        </a:solidFill>
        <a:scene3d>
          <a:camera prst="orthographicFront"/>
          <a:lightRig rig="threePt" dir="t"/>
        </a:scene3d>
        <a:sp3d>
          <a:bevelT/>
        </a:sp3d>
      </dgm:spPr>
      <dgm:t>
        <a:bodyPr/>
        <a:lstStyle/>
        <a:p>
          <a:r>
            <a:rPr lang="en-US" b="1" dirty="0" smtClean="0">
              <a:latin typeface="Georgia" pitchFamily="18" charset="0"/>
            </a:rPr>
            <a:t>DEVELOPING</a:t>
          </a:r>
          <a:r>
            <a:rPr lang="en-US" b="1" baseline="0" dirty="0" smtClean="0">
              <a:latin typeface="Georgia" pitchFamily="18" charset="0"/>
            </a:rPr>
            <a:t> OF NEW CONCEPTS</a:t>
          </a:r>
          <a:endParaRPr lang="ru-RU" b="1" dirty="0">
            <a:latin typeface="Georgia" pitchFamily="18" charset="0"/>
          </a:endParaRPr>
        </a:p>
      </dgm:t>
    </dgm:pt>
    <dgm:pt modelId="{E00C99A8-D5EB-4DCD-90B5-0AD74FB44FF4}" type="parTrans" cxnId="{3428F15E-8A06-4035-B75D-76774DEC3652}">
      <dgm:prSet/>
      <dgm:spPr/>
      <dgm:t>
        <a:bodyPr/>
        <a:lstStyle/>
        <a:p>
          <a:endParaRPr lang="ru-RU"/>
        </a:p>
      </dgm:t>
    </dgm:pt>
    <dgm:pt modelId="{5F24AB4A-F78E-4788-AA39-5C9AAF8E3194}" type="sibTrans" cxnId="{3428F15E-8A06-4035-B75D-76774DEC3652}">
      <dgm:prSet/>
      <dgm:spPr/>
      <dgm:t>
        <a:bodyPr/>
        <a:lstStyle/>
        <a:p>
          <a:endParaRPr lang="ru-RU"/>
        </a:p>
      </dgm:t>
    </dgm:pt>
    <dgm:pt modelId="{E5033B16-5A78-43FF-BC1D-A5C8667F88CC}">
      <dgm:prSet phldrT="[Текст]"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1900" b="0" dirty="0" smtClean="0">
              <a:latin typeface="Georgia" panose="02040502050405020303" pitchFamily="18" charset="0"/>
            </a:rPr>
            <a:t>Building bridges between theoretical academic background, applied research and recommendations for practical solutions and university education</a:t>
          </a:r>
          <a:endParaRPr lang="ru-RU" sz="1900" b="0" dirty="0" smtClean="0">
            <a:latin typeface="Georgia" panose="02040502050405020303" pitchFamily="18" charset="0"/>
          </a:endParaRPr>
        </a:p>
      </dgm:t>
    </dgm:pt>
    <dgm:pt modelId="{2A64EF5C-ABAF-4723-9621-73DA398778F3}" type="parTrans" cxnId="{EBEF97C4-2CF0-4060-A4CE-6109C6F8B431}">
      <dgm:prSet/>
      <dgm:spPr/>
      <dgm:t>
        <a:bodyPr/>
        <a:lstStyle/>
        <a:p>
          <a:endParaRPr lang="ru-RU"/>
        </a:p>
      </dgm:t>
    </dgm:pt>
    <dgm:pt modelId="{7EEFE064-5FE6-4FCA-BA52-F2875EE17BAC}" type="sibTrans" cxnId="{EBEF97C4-2CF0-4060-A4CE-6109C6F8B431}">
      <dgm:prSet/>
      <dgm:spPr/>
      <dgm:t>
        <a:bodyPr/>
        <a:lstStyle/>
        <a:p>
          <a:endParaRPr lang="ru-RU"/>
        </a:p>
      </dgm:t>
    </dgm:pt>
    <dgm:pt modelId="{580CF71C-C73C-4597-AC17-EE8E1084BE95}">
      <dgm:prSet phldrT="[Текст]"/>
      <dgm:spPr>
        <a:solidFill>
          <a:schemeClr val="accent5">
            <a:lumMod val="75000"/>
          </a:schemeClr>
        </a:solidFill>
      </dgm:spPr>
      <dgm:t>
        <a:bodyPr/>
        <a:lstStyle/>
        <a:p>
          <a:r>
            <a:rPr lang="en-US" b="1" dirty="0" smtClean="0">
              <a:latin typeface="Georgia" pitchFamily="18" charset="0"/>
            </a:rPr>
            <a:t>IMPROVING POLICIES</a:t>
          </a:r>
          <a:endParaRPr lang="ru-RU" b="1" dirty="0">
            <a:latin typeface="Georgia" pitchFamily="18" charset="0"/>
          </a:endParaRPr>
        </a:p>
      </dgm:t>
    </dgm:pt>
    <dgm:pt modelId="{97E9B978-422C-4273-BEA2-E27880A8A2BC}" type="parTrans" cxnId="{4DDEC99F-30F2-42AB-9F6B-A3710CAB7C7D}">
      <dgm:prSet/>
      <dgm:spPr/>
      <dgm:t>
        <a:bodyPr/>
        <a:lstStyle/>
        <a:p>
          <a:endParaRPr lang="ru-RU"/>
        </a:p>
      </dgm:t>
    </dgm:pt>
    <dgm:pt modelId="{E72C7D27-FC77-44F9-AABD-4DB47EEDEA33}" type="sibTrans" cxnId="{4DDEC99F-30F2-42AB-9F6B-A3710CAB7C7D}">
      <dgm:prSet/>
      <dgm:spPr/>
      <dgm:t>
        <a:bodyPr/>
        <a:lstStyle/>
        <a:p>
          <a:endParaRPr lang="ru-RU"/>
        </a:p>
      </dgm:t>
    </dgm:pt>
    <dgm:pt modelId="{ACF6CB5E-02FC-4614-8D6A-20A36E59EC10}">
      <dgm:prSet phldrT="[Текст]"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1900" dirty="0" smtClean="0">
              <a:latin typeface="Georgia" panose="02040502050405020303" pitchFamily="18" charset="0"/>
            </a:rPr>
            <a:t>Adhering to independent political positions to provide Russian decision-makers, governmental bodies and civil society with  the comprehensive outlook on increasing complexity of global trends</a:t>
          </a:r>
          <a:endParaRPr lang="ru-RU" sz="1900" dirty="0">
            <a:latin typeface="Georgia" panose="02040502050405020303" pitchFamily="18" charset="0"/>
          </a:endParaRPr>
        </a:p>
      </dgm:t>
    </dgm:pt>
    <dgm:pt modelId="{A2812B2B-5E5F-4D14-AB03-E340D9BB7AFD}" type="parTrans" cxnId="{F5319770-96B9-4EE0-9CB3-5B138352C7AD}">
      <dgm:prSet/>
      <dgm:spPr/>
      <dgm:t>
        <a:bodyPr/>
        <a:lstStyle/>
        <a:p>
          <a:endParaRPr lang="ru-RU"/>
        </a:p>
      </dgm:t>
    </dgm:pt>
    <dgm:pt modelId="{0795702B-8B1F-4EDC-A232-D31774CEE850}" type="sibTrans" cxnId="{F5319770-96B9-4EE0-9CB3-5B138352C7AD}">
      <dgm:prSet/>
      <dgm:spPr/>
      <dgm:t>
        <a:bodyPr/>
        <a:lstStyle/>
        <a:p>
          <a:endParaRPr lang="ru-RU"/>
        </a:p>
      </dgm:t>
    </dgm:pt>
    <dgm:pt modelId="{921F0716-C037-41B9-99FD-9DC5D4F46363}" type="pres">
      <dgm:prSet presAssocID="{A8E1F9B8-7136-4505-86BD-37E6B6AFAEA5}" presName="Name0" presStyleCnt="0">
        <dgm:presLayoutVars>
          <dgm:chMax val="5"/>
          <dgm:chPref val="5"/>
          <dgm:dir/>
          <dgm:animLvl val="lvl"/>
        </dgm:presLayoutVars>
      </dgm:prSet>
      <dgm:spPr/>
      <dgm:t>
        <a:bodyPr/>
        <a:lstStyle/>
        <a:p>
          <a:endParaRPr lang="ru-RU"/>
        </a:p>
      </dgm:t>
    </dgm:pt>
    <dgm:pt modelId="{DC9278E1-E221-4361-8712-EC85931796E5}" type="pres">
      <dgm:prSet presAssocID="{E8D49F99-D443-42E5-87A4-C90ACF101B76}" presName="parentText1" presStyleLbl="node1" presStyleIdx="0" presStyleCnt="3" custScaleX="100580" custLinFactNeighborY="-52819">
        <dgm:presLayoutVars>
          <dgm:chMax/>
          <dgm:chPref val="3"/>
          <dgm:bulletEnabled val="1"/>
        </dgm:presLayoutVars>
      </dgm:prSet>
      <dgm:spPr/>
      <dgm:t>
        <a:bodyPr/>
        <a:lstStyle/>
        <a:p>
          <a:endParaRPr lang="ru-RU"/>
        </a:p>
      </dgm:t>
    </dgm:pt>
    <dgm:pt modelId="{62A1BF3C-8133-4E05-A81E-14B4ACEE5B3F}" type="pres">
      <dgm:prSet presAssocID="{E8D49F99-D443-42E5-87A4-C90ACF101B76}" presName="childText1" presStyleLbl="solidAlignAcc1" presStyleIdx="0" presStyleCnt="3" custScaleY="125440" custLinFactNeighborX="-1613" custLinFactNeighborY="-13154">
        <dgm:presLayoutVars>
          <dgm:chMax val="0"/>
          <dgm:chPref val="0"/>
          <dgm:bulletEnabled val="1"/>
        </dgm:presLayoutVars>
      </dgm:prSet>
      <dgm:spPr/>
      <dgm:t>
        <a:bodyPr/>
        <a:lstStyle/>
        <a:p>
          <a:endParaRPr lang="ru-RU"/>
        </a:p>
      </dgm:t>
    </dgm:pt>
    <dgm:pt modelId="{773E610E-BF18-4005-9E81-E66F4FD6B87A}" type="pres">
      <dgm:prSet presAssocID="{C80CAD2B-1159-4D1C-8D34-EC8EAE19324D}" presName="parentText2" presStyleLbl="node1" presStyleIdx="1" presStyleCnt="3" custScaleX="100323" custLinFactNeighborX="-44" custLinFactNeighborY="-24988">
        <dgm:presLayoutVars>
          <dgm:chMax/>
          <dgm:chPref val="3"/>
          <dgm:bulletEnabled val="1"/>
        </dgm:presLayoutVars>
      </dgm:prSet>
      <dgm:spPr/>
      <dgm:t>
        <a:bodyPr/>
        <a:lstStyle/>
        <a:p>
          <a:endParaRPr lang="ru-RU"/>
        </a:p>
      </dgm:t>
    </dgm:pt>
    <dgm:pt modelId="{5E695D80-4427-4747-8740-E003B63BDD3C}" type="pres">
      <dgm:prSet presAssocID="{C80CAD2B-1159-4D1C-8D34-EC8EAE19324D}" presName="childText2" presStyleLbl="solidAlignAcc1" presStyleIdx="1" presStyleCnt="3" custScaleY="125440" custLinFactNeighborX="-1929" custLinFactNeighborY="-6138">
        <dgm:presLayoutVars>
          <dgm:chMax val="0"/>
          <dgm:chPref val="0"/>
          <dgm:bulletEnabled val="1"/>
        </dgm:presLayoutVars>
      </dgm:prSet>
      <dgm:spPr/>
      <dgm:t>
        <a:bodyPr/>
        <a:lstStyle/>
        <a:p>
          <a:endParaRPr lang="ru-RU"/>
        </a:p>
      </dgm:t>
    </dgm:pt>
    <dgm:pt modelId="{6845F9E4-8475-409C-A9C3-A32CF4BBC020}" type="pres">
      <dgm:prSet presAssocID="{580CF71C-C73C-4597-AC17-EE8E1084BE95}" presName="parentText3" presStyleLbl="node1" presStyleIdx="2" presStyleCnt="3" custScaleX="104129" custLinFactNeighborX="-160" custLinFactNeighborY="-7981">
        <dgm:presLayoutVars>
          <dgm:chMax/>
          <dgm:chPref val="3"/>
          <dgm:bulletEnabled val="1"/>
        </dgm:presLayoutVars>
      </dgm:prSet>
      <dgm:spPr/>
      <dgm:t>
        <a:bodyPr/>
        <a:lstStyle/>
        <a:p>
          <a:endParaRPr lang="ru-RU"/>
        </a:p>
      </dgm:t>
    </dgm:pt>
    <dgm:pt modelId="{72B7E37A-AADD-4013-B40A-B73FECF7E9D6}" type="pres">
      <dgm:prSet presAssocID="{580CF71C-C73C-4597-AC17-EE8E1084BE95}" presName="childText3" presStyleLbl="solidAlignAcc1" presStyleIdx="2" presStyleCnt="3" custScaleX="99565" custScaleY="139752" custLinFactNeighborX="-2462" custLinFactNeighborY="10942">
        <dgm:presLayoutVars>
          <dgm:chMax val="0"/>
          <dgm:chPref val="0"/>
          <dgm:bulletEnabled val="1"/>
        </dgm:presLayoutVars>
      </dgm:prSet>
      <dgm:spPr/>
      <dgm:t>
        <a:bodyPr/>
        <a:lstStyle/>
        <a:p>
          <a:endParaRPr lang="ru-RU"/>
        </a:p>
      </dgm:t>
    </dgm:pt>
  </dgm:ptLst>
  <dgm:cxnLst>
    <dgm:cxn modelId="{439F973B-7476-4B15-98E8-C87EC37E20B7}" type="presOf" srcId="{9771E665-6EFE-457D-AAA3-8D94558F071A}" destId="{62A1BF3C-8133-4E05-A81E-14B4ACEE5B3F}" srcOrd="0" destOrd="0" presId="urn:microsoft.com/office/officeart/2009/3/layout/IncreasingArrowsProcess"/>
    <dgm:cxn modelId="{EC8C3C22-E0A4-41E0-A892-FB311A3808DE}" type="presOf" srcId="{A8E1F9B8-7136-4505-86BD-37E6B6AFAEA5}" destId="{921F0716-C037-41B9-99FD-9DC5D4F46363}" srcOrd="0" destOrd="0" presId="urn:microsoft.com/office/officeart/2009/3/layout/IncreasingArrowsProcess"/>
    <dgm:cxn modelId="{3428F15E-8A06-4035-B75D-76774DEC3652}" srcId="{A8E1F9B8-7136-4505-86BD-37E6B6AFAEA5}" destId="{C80CAD2B-1159-4D1C-8D34-EC8EAE19324D}" srcOrd="1" destOrd="0" parTransId="{E00C99A8-D5EB-4DCD-90B5-0AD74FB44FF4}" sibTransId="{5F24AB4A-F78E-4788-AA39-5C9AAF8E3194}"/>
    <dgm:cxn modelId="{8B1EC98E-9B67-4DF3-917E-F6815A4980AB}" srcId="{A8E1F9B8-7136-4505-86BD-37E6B6AFAEA5}" destId="{E8D49F99-D443-42E5-87A4-C90ACF101B76}" srcOrd="0" destOrd="0" parTransId="{794E1861-B26A-4F1D-85F6-A1267F19A3CE}" sibTransId="{BE5DE133-1BA7-4E89-9C76-FD0493BAD7C4}"/>
    <dgm:cxn modelId="{F5319770-96B9-4EE0-9CB3-5B138352C7AD}" srcId="{580CF71C-C73C-4597-AC17-EE8E1084BE95}" destId="{ACF6CB5E-02FC-4614-8D6A-20A36E59EC10}" srcOrd="0" destOrd="0" parTransId="{A2812B2B-5E5F-4D14-AB03-E340D9BB7AFD}" sibTransId="{0795702B-8B1F-4EDC-A232-D31774CEE850}"/>
    <dgm:cxn modelId="{C484124B-0097-4398-AC49-D3EE5601F4F7}" type="presOf" srcId="{E8D49F99-D443-42E5-87A4-C90ACF101B76}" destId="{DC9278E1-E221-4361-8712-EC85931796E5}" srcOrd="0" destOrd="0" presId="urn:microsoft.com/office/officeart/2009/3/layout/IncreasingArrowsProcess"/>
    <dgm:cxn modelId="{4DDEC99F-30F2-42AB-9F6B-A3710CAB7C7D}" srcId="{A8E1F9B8-7136-4505-86BD-37E6B6AFAEA5}" destId="{580CF71C-C73C-4597-AC17-EE8E1084BE95}" srcOrd="2" destOrd="0" parTransId="{97E9B978-422C-4273-BEA2-E27880A8A2BC}" sibTransId="{E72C7D27-FC77-44F9-AABD-4DB47EEDEA33}"/>
    <dgm:cxn modelId="{EBEF97C4-2CF0-4060-A4CE-6109C6F8B431}" srcId="{C80CAD2B-1159-4D1C-8D34-EC8EAE19324D}" destId="{E5033B16-5A78-43FF-BC1D-A5C8667F88CC}" srcOrd="0" destOrd="0" parTransId="{2A64EF5C-ABAF-4723-9621-73DA398778F3}" sibTransId="{7EEFE064-5FE6-4FCA-BA52-F2875EE17BAC}"/>
    <dgm:cxn modelId="{AF4ECAD7-2019-422A-84F6-D2866C2FB77F}" type="presOf" srcId="{ACF6CB5E-02FC-4614-8D6A-20A36E59EC10}" destId="{72B7E37A-AADD-4013-B40A-B73FECF7E9D6}" srcOrd="0" destOrd="0" presId="urn:microsoft.com/office/officeart/2009/3/layout/IncreasingArrowsProcess"/>
    <dgm:cxn modelId="{8305E672-19A0-4D63-8C9A-3DA622171078}" type="presOf" srcId="{E5033B16-5A78-43FF-BC1D-A5C8667F88CC}" destId="{5E695D80-4427-4747-8740-E003B63BDD3C}" srcOrd="0" destOrd="0" presId="urn:microsoft.com/office/officeart/2009/3/layout/IncreasingArrowsProcess"/>
    <dgm:cxn modelId="{D93A146D-3B5F-41AC-B13C-2D55BF915D11}" type="presOf" srcId="{580CF71C-C73C-4597-AC17-EE8E1084BE95}" destId="{6845F9E4-8475-409C-A9C3-A32CF4BBC020}" srcOrd="0" destOrd="0" presId="urn:microsoft.com/office/officeart/2009/3/layout/IncreasingArrowsProcess"/>
    <dgm:cxn modelId="{FA9C24DC-3DD9-4DE8-9F51-9390EDA8693B}" type="presOf" srcId="{C80CAD2B-1159-4D1C-8D34-EC8EAE19324D}" destId="{773E610E-BF18-4005-9E81-E66F4FD6B87A}" srcOrd="0" destOrd="0" presId="urn:microsoft.com/office/officeart/2009/3/layout/IncreasingArrowsProcess"/>
    <dgm:cxn modelId="{B4E203B4-AD3A-464E-9A20-DF19CB3022E7}" srcId="{E8D49F99-D443-42E5-87A4-C90ACF101B76}" destId="{9771E665-6EFE-457D-AAA3-8D94558F071A}" srcOrd="0" destOrd="0" parTransId="{45D8BDC8-538B-4C0D-BE36-1EADAAF3C14A}" sibTransId="{265CAB5C-C559-452D-80BB-C571DAD410D3}"/>
    <dgm:cxn modelId="{E9E7D093-60FD-407D-BFD5-9BEFBB8A7BA6}" type="presParOf" srcId="{921F0716-C037-41B9-99FD-9DC5D4F46363}" destId="{DC9278E1-E221-4361-8712-EC85931796E5}" srcOrd="0" destOrd="0" presId="urn:microsoft.com/office/officeart/2009/3/layout/IncreasingArrowsProcess"/>
    <dgm:cxn modelId="{994A6176-5B98-4D9D-92AF-A0BB6CF3EE4D}" type="presParOf" srcId="{921F0716-C037-41B9-99FD-9DC5D4F46363}" destId="{62A1BF3C-8133-4E05-A81E-14B4ACEE5B3F}" srcOrd="1" destOrd="0" presId="urn:microsoft.com/office/officeart/2009/3/layout/IncreasingArrowsProcess"/>
    <dgm:cxn modelId="{2509ECC3-73A9-4EF6-9453-A3A30DC17161}" type="presParOf" srcId="{921F0716-C037-41B9-99FD-9DC5D4F46363}" destId="{773E610E-BF18-4005-9E81-E66F4FD6B87A}" srcOrd="2" destOrd="0" presId="urn:microsoft.com/office/officeart/2009/3/layout/IncreasingArrowsProcess"/>
    <dgm:cxn modelId="{8EEF1A27-A481-458B-8530-5F3C20C22FEE}" type="presParOf" srcId="{921F0716-C037-41B9-99FD-9DC5D4F46363}" destId="{5E695D80-4427-4747-8740-E003B63BDD3C}" srcOrd="3" destOrd="0" presId="urn:microsoft.com/office/officeart/2009/3/layout/IncreasingArrowsProcess"/>
    <dgm:cxn modelId="{822708E3-68F8-4142-B550-1BD2BC7BBA51}" type="presParOf" srcId="{921F0716-C037-41B9-99FD-9DC5D4F46363}" destId="{6845F9E4-8475-409C-A9C3-A32CF4BBC020}" srcOrd="4" destOrd="0" presId="urn:microsoft.com/office/officeart/2009/3/layout/IncreasingArrowsProcess"/>
    <dgm:cxn modelId="{308E635E-ED7B-4186-ADEA-01483FEC7C57}" type="presParOf" srcId="{921F0716-C037-41B9-99FD-9DC5D4F46363}" destId="{72B7E37A-AADD-4013-B40A-B73FECF7E9D6}" srcOrd="5" destOrd="0" presId="urn:microsoft.com/office/officeart/2009/3/layout/IncreasingArrowsProcess"/>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363BB30-744F-4D8C-9113-E97C178333B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2F40D871-0874-49EC-8122-F04615C85AC5}">
      <dgm:prSet custT="1"/>
      <dgm:spPr>
        <a:solidFill>
          <a:schemeClr val="accent1">
            <a:hueOff val="0"/>
            <a:satOff val="0"/>
            <a:lumOff val="0"/>
            <a:alpha val="80000"/>
          </a:schemeClr>
        </a:solidFill>
      </dgm:spPr>
      <dgm:t>
        <a:bodyPr/>
        <a:lstStyle/>
        <a:p>
          <a:pPr algn="l" rtl="0"/>
          <a:r>
            <a:rPr lang="en-US" sz="2800" b="1" dirty="0" smtClean="0">
              <a:latin typeface="Georgia" panose="02040502050405020303" pitchFamily="18" charset="0"/>
            </a:rPr>
            <a:t>OUR SCHOLARS </a:t>
          </a:r>
          <a:endParaRPr lang="ru-RU" sz="2800" b="1" dirty="0">
            <a:latin typeface="Georgia" panose="02040502050405020303" pitchFamily="18" charset="0"/>
          </a:endParaRPr>
        </a:p>
      </dgm:t>
    </dgm:pt>
    <dgm:pt modelId="{D5D74110-5E6B-4047-9621-E0DD02956CD8}" type="parTrans" cxnId="{1FDCBC96-2A77-411E-8324-385B7B95E433}">
      <dgm:prSet/>
      <dgm:spPr/>
      <dgm:t>
        <a:bodyPr/>
        <a:lstStyle/>
        <a:p>
          <a:endParaRPr lang="ru-RU"/>
        </a:p>
      </dgm:t>
    </dgm:pt>
    <dgm:pt modelId="{6B4E0315-4EBE-416E-91AB-75B7B0BD1F14}" type="sibTrans" cxnId="{1FDCBC96-2A77-411E-8324-385B7B95E433}">
      <dgm:prSet/>
      <dgm:spPr/>
      <dgm:t>
        <a:bodyPr/>
        <a:lstStyle/>
        <a:p>
          <a:endParaRPr lang="ru-RU"/>
        </a:p>
      </dgm:t>
    </dgm:pt>
    <dgm:pt modelId="{831EBC67-DB13-4EA5-8467-E9E6F674DE03}">
      <dgm:prSet custT="1"/>
      <dgm:spPr/>
      <dgm:t>
        <a:bodyPr/>
        <a:lstStyle/>
        <a:p>
          <a:pPr rtl="0"/>
          <a:r>
            <a:rPr lang="en-US" sz="2000" b="1" dirty="0" smtClean="0">
              <a:latin typeface="Georgia" panose="02040502050405020303" pitchFamily="18" charset="0"/>
            </a:rPr>
            <a:t>about 75 professors</a:t>
          </a:r>
          <a:endParaRPr lang="ru-RU" sz="2000" b="1" dirty="0">
            <a:latin typeface="Georgia" panose="02040502050405020303" pitchFamily="18" charset="0"/>
          </a:endParaRPr>
        </a:p>
      </dgm:t>
    </dgm:pt>
    <dgm:pt modelId="{259E1306-661C-4F4A-B7D7-1F021075DBA9}" type="parTrans" cxnId="{C7A428CD-F8FE-4016-9E3C-B98D6238F161}">
      <dgm:prSet/>
      <dgm:spPr/>
      <dgm:t>
        <a:bodyPr/>
        <a:lstStyle/>
        <a:p>
          <a:endParaRPr lang="ru-RU"/>
        </a:p>
      </dgm:t>
    </dgm:pt>
    <dgm:pt modelId="{83E309A7-F575-43E9-AC38-C7DE069B2627}" type="sibTrans" cxnId="{C7A428CD-F8FE-4016-9E3C-B98D6238F161}">
      <dgm:prSet/>
      <dgm:spPr/>
      <dgm:t>
        <a:bodyPr/>
        <a:lstStyle/>
        <a:p>
          <a:endParaRPr lang="ru-RU"/>
        </a:p>
      </dgm:t>
    </dgm:pt>
    <dgm:pt modelId="{3F0B9FD6-6953-4A69-936D-762F405E761C}">
      <dgm:prSet custT="1"/>
      <dgm:spPr/>
      <dgm:t>
        <a:bodyPr/>
        <a:lstStyle/>
        <a:p>
          <a:pPr rtl="0"/>
          <a:r>
            <a:rPr lang="en-US" sz="2000" b="1" dirty="0" smtClean="0">
              <a:latin typeface="Georgia" panose="02040502050405020303" pitchFamily="18" charset="0"/>
            </a:rPr>
            <a:t>60 junior research fellows</a:t>
          </a:r>
          <a:endParaRPr lang="ru-RU" sz="2000" b="1" dirty="0">
            <a:latin typeface="Georgia" panose="02040502050405020303" pitchFamily="18" charset="0"/>
          </a:endParaRPr>
        </a:p>
      </dgm:t>
    </dgm:pt>
    <dgm:pt modelId="{5D63C315-803F-4578-A66D-B8553CBD6973}" type="parTrans" cxnId="{24B767D2-BA68-4822-A2F7-7FEDA01176B2}">
      <dgm:prSet/>
      <dgm:spPr/>
      <dgm:t>
        <a:bodyPr/>
        <a:lstStyle/>
        <a:p>
          <a:endParaRPr lang="ru-RU"/>
        </a:p>
      </dgm:t>
    </dgm:pt>
    <dgm:pt modelId="{FF1373AB-3A14-48B1-86C7-BF3DF42C1752}" type="sibTrans" cxnId="{24B767D2-BA68-4822-A2F7-7FEDA01176B2}">
      <dgm:prSet/>
      <dgm:spPr/>
      <dgm:t>
        <a:bodyPr/>
        <a:lstStyle/>
        <a:p>
          <a:endParaRPr lang="ru-RU"/>
        </a:p>
      </dgm:t>
    </dgm:pt>
    <dgm:pt modelId="{14610AB3-555F-4144-B788-3879B4DD85BA}">
      <dgm:prSet custT="1"/>
      <dgm:spPr>
        <a:solidFill>
          <a:schemeClr val="accent1">
            <a:hueOff val="0"/>
            <a:satOff val="0"/>
            <a:lumOff val="0"/>
            <a:alpha val="80000"/>
          </a:schemeClr>
        </a:solidFill>
      </dgm:spPr>
      <dgm:t>
        <a:bodyPr/>
        <a:lstStyle/>
        <a:p>
          <a:pPr rtl="0"/>
          <a:r>
            <a:rPr lang="en-US" sz="2800" b="1" dirty="0" smtClean="0">
              <a:latin typeface="Georgia" panose="02040502050405020303" pitchFamily="18" charset="0"/>
            </a:rPr>
            <a:t>Director – Prof. Alexander DYNKIN</a:t>
          </a:r>
          <a:endParaRPr lang="ru-RU" sz="2800" b="1" dirty="0">
            <a:latin typeface="Georgia" panose="02040502050405020303" pitchFamily="18" charset="0"/>
          </a:endParaRPr>
        </a:p>
      </dgm:t>
    </dgm:pt>
    <dgm:pt modelId="{1248EC9A-23AA-4B0A-A8AC-460D3995E6A3}" type="parTrans" cxnId="{7173A031-EFCB-4B5A-898D-EE710FEF2753}">
      <dgm:prSet/>
      <dgm:spPr/>
      <dgm:t>
        <a:bodyPr/>
        <a:lstStyle/>
        <a:p>
          <a:endParaRPr lang="ru-RU"/>
        </a:p>
      </dgm:t>
    </dgm:pt>
    <dgm:pt modelId="{5415DEA1-3C45-4FDD-8352-09C7BC5D9175}" type="sibTrans" cxnId="{7173A031-EFCB-4B5A-898D-EE710FEF2753}">
      <dgm:prSet/>
      <dgm:spPr/>
      <dgm:t>
        <a:bodyPr/>
        <a:lstStyle/>
        <a:p>
          <a:endParaRPr lang="ru-RU"/>
        </a:p>
      </dgm:t>
    </dgm:pt>
    <dgm:pt modelId="{FB03AF6F-DF94-4180-8A75-17C083A30C03}">
      <dgm:prSet custT="1"/>
      <dgm:spPr/>
      <dgm:t>
        <a:bodyPr/>
        <a:lstStyle/>
        <a:p>
          <a:pPr rtl="0"/>
          <a:r>
            <a:rPr lang="en-US" sz="2000" b="1" dirty="0" smtClean="0">
              <a:latin typeface="Georgia" panose="02040502050405020303" pitchFamily="18" charset="0"/>
            </a:rPr>
            <a:t>full member of the Russian Academy of Sciences</a:t>
          </a:r>
          <a:endParaRPr lang="ru-RU" sz="2000" b="1" dirty="0">
            <a:latin typeface="Georgia" panose="02040502050405020303" pitchFamily="18" charset="0"/>
          </a:endParaRPr>
        </a:p>
      </dgm:t>
    </dgm:pt>
    <dgm:pt modelId="{8827E0E5-9FB5-4393-BA26-44D593D96485}" type="parTrans" cxnId="{6A9E07C7-89C7-4983-8889-452246D93F99}">
      <dgm:prSet/>
      <dgm:spPr/>
      <dgm:t>
        <a:bodyPr/>
        <a:lstStyle/>
        <a:p>
          <a:endParaRPr lang="ru-RU"/>
        </a:p>
      </dgm:t>
    </dgm:pt>
    <dgm:pt modelId="{0999A1C7-8C25-4E32-B48A-07D3FCDDB1D4}" type="sibTrans" cxnId="{6A9E07C7-89C7-4983-8889-452246D93F99}">
      <dgm:prSet/>
      <dgm:spPr/>
      <dgm:t>
        <a:bodyPr/>
        <a:lstStyle/>
        <a:p>
          <a:endParaRPr lang="ru-RU"/>
        </a:p>
      </dgm:t>
    </dgm:pt>
    <dgm:pt modelId="{5CA22139-D455-429D-B9D4-40044C62C0D1}">
      <dgm:prSet custT="1"/>
      <dgm:spPr/>
      <dgm:t>
        <a:bodyPr/>
        <a:lstStyle/>
        <a:p>
          <a:r>
            <a:rPr lang="en-US" sz="2000" b="1" dirty="0" smtClean="0">
              <a:latin typeface="Georgia" panose="02040502050405020303" pitchFamily="18" charset="0"/>
            </a:rPr>
            <a:t>one of the leading Russian experts in 			  global economy and international politics</a:t>
          </a:r>
          <a:endParaRPr lang="ru-RU" sz="2000" b="1" dirty="0">
            <a:latin typeface="Georgia" panose="02040502050405020303" pitchFamily="18" charset="0"/>
          </a:endParaRPr>
        </a:p>
      </dgm:t>
    </dgm:pt>
    <dgm:pt modelId="{D98E5569-0837-40B1-8281-F0FFB3F36279}" type="parTrans" cxnId="{F539289C-51A8-420D-80D9-E916F89F0949}">
      <dgm:prSet/>
      <dgm:spPr/>
      <dgm:t>
        <a:bodyPr/>
        <a:lstStyle/>
        <a:p>
          <a:endParaRPr lang="ru-RU"/>
        </a:p>
      </dgm:t>
    </dgm:pt>
    <dgm:pt modelId="{563651F7-04F3-47BD-8DDD-6233B6A6A320}" type="sibTrans" cxnId="{F539289C-51A8-420D-80D9-E916F89F0949}">
      <dgm:prSet/>
      <dgm:spPr/>
      <dgm:t>
        <a:bodyPr/>
        <a:lstStyle/>
        <a:p>
          <a:endParaRPr lang="ru-RU"/>
        </a:p>
      </dgm:t>
    </dgm:pt>
    <dgm:pt modelId="{8EB406A9-674E-4A1E-85AC-0A3169D22005}">
      <dgm:prSet custT="1"/>
      <dgm:spPr/>
      <dgm:t>
        <a:bodyPr/>
        <a:lstStyle/>
        <a:p>
          <a:r>
            <a:rPr lang="en-US" sz="2000" b="1" dirty="0" smtClean="0">
              <a:latin typeface="Georgia" panose="02040502050405020303" pitchFamily="18" charset="0"/>
            </a:rPr>
            <a:t>Presidium member of the Presidential Council for Science and Education</a:t>
          </a:r>
          <a:endParaRPr lang="ru-RU" sz="2000" b="1" dirty="0">
            <a:latin typeface="Georgia" panose="02040502050405020303" pitchFamily="18" charset="0"/>
          </a:endParaRPr>
        </a:p>
      </dgm:t>
    </dgm:pt>
    <dgm:pt modelId="{91B324BA-B2B0-43AC-9E88-4B8393463844}" type="parTrans" cxnId="{B450597A-E056-4066-AD80-154DFA90F78C}">
      <dgm:prSet/>
      <dgm:spPr/>
      <dgm:t>
        <a:bodyPr/>
        <a:lstStyle/>
        <a:p>
          <a:endParaRPr lang="ru-RU"/>
        </a:p>
      </dgm:t>
    </dgm:pt>
    <dgm:pt modelId="{7332B788-46BC-47A7-BEB3-7594811BDE41}" type="sibTrans" cxnId="{B450597A-E056-4066-AD80-154DFA90F78C}">
      <dgm:prSet/>
      <dgm:spPr/>
      <dgm:t>
        <a:bodyPr/>
        <a:lstStyle/>
        <a:p>
          <a:endParaRPr lang="ru-RU"/>
        </a:p>
      </dgm:t>
    </dgm:pt>
    <dgm:pt modelId="{BBCE4D46-C9F8-488C-8B93-AAE4819D75AC}">
      <dgm:prSet custT="1"/>
      <dgm:spPr/>
      <dgm:t>
        <a:bodyPr/>
        <a:lstStyle/>
        <a:p>
          <a:r>
            <a:rPr lang="en-US" sz="2000" b="1" dirty="0" smtClean="0">
              <a:latin typeface="Georgia" panose="02040502050405020303" pitchFamily="18" charset="0"/>
            </a:rPr>
            <a:t>member of several the Russian President’s councils</a:t>
          </a:r>
          <a:endParaRPr lang="ru-RU" sz="2000" b="1" dirty="0">
            <a:latin typeface="Georgia" panose="02040502050405020303" pitchFamily="18" charset="0"/>
          </a:endParaRPr>
        </a:p>
      </dgm:t>
    </dgm:pt>
    <dgm:pt modelId="{2B533ACC-15E2-4535-8709-91BC23257921}" type="parTrans" cxnId="{E920FDCA-1A7D-4C95-B5B8-517D94C37ACC}">
      <dgm:prSet/>
      <dgm:spPr/>
      <dgm:t>
        <a:bodyPr/>
        <a:lstStyle/>
        <a:p>
          <a:endParaRPr lang="ru-RU"/>
        </a:p>
      </dgm:t>
    </dgm:pt>
    <dgm:pt modelId="{14AB35CD-FBB5-458A-BF1E-F14985D1EC22}" type="sibTrans" cxnId="{E920FDCA-1A7D-4C95-B5B8-517D94C37ACC}">
      <dgm:prSet/>
      <dgm:spPr/>
      <dgm:t>
        <a:bodyPr/>
        <a:lstStyle/>
        <a:p>
          <a:endParaRPr lang="ru-RU"/>
        </a:p>
      </dgm:t>
    </dgm:pt>
    <dgm:pt modelId="{68DF598E-8DF8-4076-AB98-BC5E32F3A4E6}">
      <dgm:prSet/>
      <dgm:spPr/>
      <dgm:t>
        <a:bodyPr/>
        <a:lstStyle/>
        <a:p>
          <a:endParaRPr lang="ru-RU" sz="2400" dirty="0"/>
        </a:p>
      </dgm:t>
    </dgm:pt>
    <dgm:pt modelId="{7327D4EC-5882-46C9-A8EE-121A2FD56D02}" type="parTrans" cxnId="{5D98A1BD-7BAA-4632-99C4-78AC34D346A4}">
      <dgm:prSet/>
      <dgm:spPr/>
      <dgm:t>
        <a:bodyPr/>
        <a:lstStyle/>
        <a:p>
          <a:endParaRPr lang="ru-RU"/>
        </a:p>
      </dgm:t>
    </dgm:pt>
    <dgm:pt modelId="{35FDB7C8-1FBB-4AA6-BF93-B6A732F9694C}" type="sibTrans" cxnId="{5D98A1BD-7BAA-4632-99C4-78AC34D346A4}">
      <dgm:prSet/>
      <dgm:spPr/>
      <dgm:t>
        <a:bodyPr/>
        <a:lstStyle/>
        <a:p>
          <a:endParaRPr lang="ru-RU"/>
        </a:p>
      </dgm:t>
    </dgm:pt>
    <dgm:pt modelId="{26DCAABB-AEC0-4BA2-B7CD-D29F216F3635}">
      <dgm:prSet custT="1"/>
      <dgm:spPr/>
      <dgm:t>
        <a:bodyPr/>
        <a:lstStyle/>
        <a:p>
          <a:pPr rtl="0"/>
          <a:r>
            <a:rPr lang="en-US" sz="2000" b="1" dirty="0" smtClean="0">
              <a:latin typeface="Georgia" panose="02040502050405020303" pitchFamily="18" charset="0"/>
            </a:rPr>
            <a:t>retired military professionals including two 4-star generals </a:t>
          </a:r>
          <a:endParaRPr lang="ru-RU" sz="2000" b="1" dirty="0">
            <a:latin typeface="Georgia" panose="02040502050405020303" pitchFamily="18" charset="0"/>
          </a:endParaRPr>
        </a:p>
      </dgm:t>
    </dgm:pt>
    <dgm:pt modelId="{3B82405F-D3F4-46A3-9C3F-D4F1B004D976}" type="parTrans" cxnId="{6B8B405E-4127-40E2-BFFA-EF9FD4536D31}">
      <dgm:prSet/>
      <dgm:spPr/>
      <dgm:t>
        <a:bodyPr/>
        <a:lstStyle/>
        <a:p>
          <a:endParaRPr lang="ru-RU"/>
        </a:p>
      </dgm:t>
    </dgm:pt>
    <dgm:pt modelId="{F14E9E98-FDC5-406D-9DC6-E576554CA742}" type="sibTrans" cxnId="{6B8B405E-4127-40E2-BFFA-EF9FD4536D31}">
      <dgm:prSet/>
      <dgm:spPr/>
      <dgm:t>
        <a:bodyPr/>
        <a:lstStyle/>
        <a:p>
          <a:endParaRPr lang="ru-RU"/>
        </a:p>
      </dgm:t>
    </dgm:pt>
    <dgm:pt modelId="{3A36647E-4B1E-4DC0-8E69-8C02B757EBB0}">
      <dgm:prSet custT="1"/>
      <dgm:spPr/>
      <dgm:t>
        <a:bodyPr/>
        <a:lstStyle/>
        <a:p>
          <a:pPr rtl="0"/>
          <a:r>
            <a:rPr lang="en-US" sz="2000" b="1" dirty="0" smtClean="0">
              <a:latin typeface="Georgia" panose="02040502050405020303" pitchFamily="18" charset="0"/>
            </a:rPr>
            <a:t>12 members of the Russian Academy of Sciences</a:t>
          </a:r>
          <a:endParaRPr lang="ru-RU" sz="2200" dirty="0">
            <a:latin typeface="Georgia" panose="02040502050405020303" pitchFamily="18" charset="0"/>
          </a:endParaRPr>
        </a:p>
      </dgm:t>
    </dgm:pt>
    <dgm:pt modelId="{6D931F8E-FEDA-4AF0-91C7-D71EDC53C962}" type="parTrans" cxnId="{AB5B67A8-48AE-4D96-B947-6CCBF944DEAE}">
      <dgm:prSet/>
      <dgm:spPr/>
      <dgm:t>
        <a:bodyPr/>
        <a:lstStyle/>
        <a:p>
          <a:endParaRPr lang="ru-RU"/>
        </a:p>
      </dgm:t>
    </dgm:pt>
    <dgm:pt modelId="{F5F171D5-8603-45CE-A36B-FFB94C2E21AB}" type="sibTrans" cxnId="{AB5B67A8-48AE-4D96-B947-6CCBF944DEAE}">
      <dgm:prSet/>
      <dgm:spPr/>
      <dgm:t>
        <a:bodyPr/>
        <a:lstStyle/>
        <a:p>
          <a:endParaRPr lang="ru-RU"/>
        </a:p>
      </dgm:t>
    </dgm:pt>
    <dgm:pt modelId="{FE56FC85-3135-4032-90F0-7D1E9C6D28CF}">
      <dgm:prSet custT="1"/>
      <dgm:spPr/>
      <dgm:t>
        <a:bodyPr/>
        <a:lstStyle/>
        <a:p>
          <a:pPr rtl="0"/>
          <a:r>
            <a:rPr lang="en-US" sz="2000" b="1" dirty="0" smtClean="0">
              <a:latin typeface="Georgia" panose="02040502050405020303" pitchFamily="18" charset="0"/>
            </a:rPr>
            <a:t>180 senior researchers with Ph.D.’s</a:t>
          </a:r>
          <a:endParaRPr lang="ru-RU" sz="2000" b="1" dirty="0">
            <a:latin typeface="Georgia" panose="02040502050405020303" pitchFamily="18" charset="0"/>
          </a:endParaRPr>
        </a:p>
      </dgm:t>
    </dgm:pt>
    <dgm:pt modelId="{C4AFA301-88AF-42D9-A098-82A6B049868C}" type="parTrans" cxnId="{4E9A33FD-41BA-4A07-AA8D-BD3B7C441F3B}">
      <dgm:prSet/>
      <dgm:spPr/>
      <dgm:t>
        <a:bodyPr/>
        <a:lstStyle/>
        <a:p>
          <a:endParaRPr lang="ru-RU"/>
        </a:p>
      </dgm:t>
    </dgm:pt>
    <dgm:pt modelId="{66E3E781-EB1D-4FE0-9205-E2D9E92A8C26}" type="sibTrans" cxnId="{4E9A33FD-41BA-4A07-AA8D-BD3B7C441F3B}">
      <dgm:prSet/>
      <dgm:spPr/>
      <dgm:t>
        <a:bodyPr/>
        <a:lstStyle/>
        <a:p>
          <a:endParaRPr lang="ru-RU"/>
        </a:p>
      </dgm:t>
    </dgm:pt>
    <dgm:pt modelId="{E6806759-365A-441E-9BF6-5B1D31CA95A6}" type="pres">
      <dgm:prSet presAssocID="{9363BB30-744F-4D8C-9113-E97C178333BF}" presName="linear" presStyleCnt="0">
        <dgm:presLayoutVars>
          <dgm:animLvl val="lvl"/>
          <dgm:resizeHandles val="exact"/>
        </dgm:presLayoutVars>
      </dgm:prSet>
      <dgm:spPr/>
      <dgm:t>
        <a:bodyPr/>
        <a:lstStyle/>
        <a:p>
          <a:endParaRPr lang="ru-RU"/>
        </a:p>
      </dgm:t>
    </dgm:pt>
    <dgm:pt modelId="{28F406FC-647E-4197-9B37-1A4BF462F86C}" type="pres">
      <dgm:prSet presAssocID="{2F40D871-0874-49EC-8122-F04615C85AC5}" presName="parentText" presStyleLbl="node1" presStyleIdx="0" presStyleCnt="2" custScaleY="41194" custLinFactNeighborX="904" custLinFactNeighborY="-34196">
        <dgm:presLayoutVars>
          <dgm:chMax val="0"/>
          <dgm:bulletEnabled val="1"/>
        </dgm:presLayoutVars>
      </dgm:prSet>
      <dgm:spPr/>
      <dgm:t>
        <a:bodyPr/>
        <a:lstStyle/>
        <a:p>
          <a:endParaRPr lang="ru-RU"/>
        </a:p>
      </dgm:t>
    </dgm:pt>
    <dgm:pt modelId="{34FB6F1B-B3D8-42FB-8117-82D291919D53}" type="pres">
      <dgm:prSet presAssocID="{2F40D871-0874-49EC-8122-F04615C85AC5}" presName="childText" presStyleLbl="revTx" presStyleIdx="0" presStyleCnt="2" custLinFactNeighborX="-813" custLinFactNeighborY="-22762">
        <dgm:presLayoutVars>
          <dgm:bulletEnabled val="1"/>
        </dgm:presLayoutVars>
      </dgm:prSet>
      <dgm:spPr/>
      <dgm:t>
        <a:bodyPr/>
        <a:lstStyle/>
        <a:p>
          <a:endParaRPr lang="ru-RU"/>
        </a:p>
      </dgm:t>
    </dgm:pt>
    <dgm:pt modelId="{3C36B9ED-BEEE-497B-8F60-968EB8FDEA51}" type="pres">
      <dgm:prSet presAssocID="{14610AB3-555F-4144-B788-3879B4DD85BA}" presName="parentText" presStyleLbl="node1" presStyleIdx="1" presStyleCnt="2" custScaleX="95122" custScaleY="44486" custLinFactNeighborX="-2439" custLinFactNeighborY="-5973">
        <dgm:presLayoutVars>
          <dgm:chMax val="0"/>
          <dgm:bulletEnabled val="1"/>
        </dgm:presLayoutVars>
      </dgm:prSet>
      <dgm:spPr/>
      <dgm:t>
        <a:bodyPr/>
        <a:lstStyle/>
        <a:p>
          <a:endParaRPr lang="ru-RU"/>
        </a:p>
      </dgm:t>
    </dgm:pt>
    <dgm:pt modelId="{94F7B42F-DFC0-4DBD-BD2A-338032F28274}" type="pres">
      <dgm:prSet presAssocID="{14610AB3-555F-4144-B788-3879B4DD85BA}" presName="childText" presStyleLbl="revTx" presStyleIdx="1" presStyleCnt="2" custLinFactNeighborY="30122">
        <dgm:presLayoutVars>
          <dgm:bulletEnabled val="1"/>
        </dgm:presLayoutVars>
      </dgm:prSet>
      <dgm:spPr/>
      <dgm:t>
        <a:bodyPr/>
        <a:lstStyle/>
        <a:p>
          <a:endParaRPr lang="ru-RU"/>
        </a:p>
      </dgm:t>
    </dgm:pt>
  </dgm:ptLst>
  <dgm:cxnLst>
    <dgm:cxn modelId="{1FF537CA-5578-4434-B1C8-005C3B9E6B52}" type="presOf" srcId="{26DCAABB-AEC0-4BA2-B7CD-D29F216F3635}" destId="{34FB6F1B-B3D8-42FB-8117-82D291919D53}" srcOrd="0" destOrd="4" presId="urn:microsoft.com/office/officeart/2005/8/layout/vList2"/>
    <dgm:cxn modelId="{822FDB09-3910-463C-AF3F-835CB2599E01}" type="presOf" srcId="{5CA22139-D455-429D-B9D4-40044C62C0D1}" destId="{94F7B42F-DFC0-4DBD-BD2A-338032F28274}" srcOrd="0" destOrd="1" presId="urn:microsoft.com/office/officeart/2005/8/layout/vList2"/>
    <dgm:cxn modelId="{9581EA30-1BEF-4A02-A0FA-8715CAB9FEA0}" type="presOf" srcId="{FB03AF6F-DF94-4180-8A75-17C083A30C03}" destId="{94F7B42F-DFC0-4DBD-BD2A-338032F28274}" srcOrd="0" destOrd="0" presId="urn:microsoft.com/office/officeart/2005/8/layout/vList2"/>
    <dgm:cxn modelId="{986D2523-F2A2-46D7-B49C-DFC1AABD64E3}" type="presOf" srcId="{8EB406A9-674E-4A1E-85AC-0A3169D22005}" destId="{94F7B42F-DFC0-4DBD-BD2A-338032F28274}" srcOrd="0" destOrd="2" presId="urn:microsoft.com/office/officeart/2005/8/layout/vList2"/>
    <dgm:cxn modelId="{B450597A-E056-4066-AD80-154DFA90F78C}" srcId="{14610AB3-555F-4144-B788-3879B4DD85BA}" destId="{8EB406A9-674E-4A1E-85AC-0A3169D22005}" srcOrd="2" destOrd="0" parTransId="{91B324BA-B2B0-43AC-9E88-4B8393463844}" sibTransId="{7332B788-46BC-47A7-BEB3-7594811BDE41}"/>
    <dgm:cxn modelId="{7B2804E3-7727-4419-A5FC-43338DA9EBE9}" type="presOf" srcId="{68DF598E-8DF8-4076-AB98-BC5E32F3A4E6}" destId="{94F7B42F-DFC0-4DBD-BD2A-338032F28274}" srcOrd="0" destOrd="4" presId="urn:microsoft.com/office/officeart/2005/8/layout/vList2"/>
    <dgm:cxn modelId="{1FDCBC96-2A77-411E-8324-385B7B95E433}" srcId="{9363BB30-744F-4D8C-9113-E97C178333BF}" destId="{2F40D871-0874-49EC-8122-F04615C85AC5}" srcOrd="0" destOrd="0" parTransId="{D5D74110-5E6B-4047-9621-E0DD02956CD8}" sibTransId="{6B4E0315-4EBE-416E-91AB-75B7B0BD1F14}"/>
    <dgm:cxn modelId="{F539289C-51A8-420D-80D9-E916F89F0949}" srcId="{14610AB3-555F-4144-B788-3879B4DD85BA}" destId="{5CA22139-D455-429D-B9D4-40044C62C0D1}" srcOrd="1" destOrd="0" parTransId="{D98E5569-0837-40B1-8281-F0FFB3F36279}" sibTransId="{563651F7-04F3-47BD-8DDD-6233B6A6A320}"/>
    <dgm:cxn modelId="{6A9E07C7-89C7-4983-8889-452246D93F99}" srcId="{14610AB3-555F-4144-B788-3879B4DD85BA}" destId="{FB03AF6F-DF94-4180-8A75-17C083A30C03}" srcOrd="0" destOrd="0" parTransId="{8827E0E5-9FB5-4393-BA26-44D593D96485}" sibTransId="{0999A1C7-8C25-4E32-B48A-07D3FCDDB1D4}"/>
    <dgm:cxn modelId="{790369AE-D3F4-4C9D-8E7E-372D81C5CD43}" type="presOf" srcId="{831EBC67-DB13-4EA5-8467-E9E6F674DE03}" destId="{34FB6F1B-B3D8-42FB-8117-82D291919D53}" srcOrd="0" destOrd="1" presId="urn:microsoft.com/office/officeart/2005/8/layout/vList2"/>
    <dgm:cxn modelId="{C7A428CD-F8FE-4016-9E3C-B98D6238F161}" srcId="{2F40D871-0874-49EC-8122-F04615C85AC5}" destId="{831EBC67-DB13-4EA5-8467-E9E6F674DE03}" srcOrd="1" destOrd="0" parTransId="{259E1306-661C-4F4A-B7D7-1F021075DBA9}" sibTransId="{83E309A7-F575-43E9-AC38-C7DE069B2627}"/>
    <dgm:cxn modelId="{36D1E386-020F-4F67-B358-4AFB0D826F4F}" type="presOf" srcId="{FE56FC85-3135-4032-90F0-7D1E9C6D28CF}" destId="{34FB6F1B-B3D8-42FB-8117-82D291919D53}" srcOrd="0" destOrd="2" presId="urn:microsoft.com/office/officeart/2005/8/layout/vList2"/>
    <dgm:cxn modelId="{2FD8B67A-4352-441F-936E-8DF6883B863C}" type="presOf" srcId="{3A36647E-4B1E-4DC0-8E69-8C02B757EBB0}" destId="{34FB6F1B-B3D8-42FB-8117-82D291919D53}" srcOrd="0" destOrd="0" presId="urn:microsoft.com/office/officeart/2005/8/layout/vList2"/>
    <dgm:cxn modelId="{0E79698B-9C31-48D2-977F-81A781B344CE}" type="presOf" srcId="{2F40D871-0874-49EC-8122-F04615C85AC5}" destId="{28F406FC-647E-4197-9B37-1A4BF462F86C}" srcOrd="0" destOrd="0" presId="urn:microsoft.com/office/officeart/2005/8/layout/vList2"/>
    <dgm:cxn modelId="{E920FDCA-1A7D-4C95-B5B8-517D94C37ACC}" srcId="{14610AB3-555F-4144-B788-3879B4DD85BA}" destId="{BBCE4D46-C9F8-488C-8B93-AAE4819D75AC}" srcOrd="3" destOrd="0" parTransId="{2B533ACC-15E2-4535-8709-91BC23257921}" sibTransId="{14AB35CD-FBB5-458A-BF1E-F14985D1EC22}"/>
    <dgm:cxn modelId="{24B767D2-BA68-4822-A2F7-7FEDA01176B2}" srcId="{2F40D871-0874-49EC-8122-F04615C85AC5}" destId="{3F0B9FD6-6953-4A69-936D-762F405E761C}" srcOrd="3" destOrd="0" parTransId="{5D63C315-803F-4578-A66D-B8553CBD6973}" sibTransId="{FF1373AB-3A14-48B1-86C7-BF3DF42C1752}"/>
    <dgm:cxn modelId="{4E9A33FD-41BA-4A07-AA8D-BD3B7C441F3B}" srcId="{2F40D871-0874-49EC-8122-F04615C85AC5}" destId="{FE56FC85-3135-4032-90F0-7D1E9C6D28CF}" srcOrd="2" destOrd="0" parTransId="{C4AFA301-88AF-42D9-A098-82A6B049868C}" sibTransId="{66E3E781-EB1D-4FE0-9205-E2D9E92A8C26}"/>
    <dgm:cxn modelId="{6B8B405E-4127-40E2-BFFA-EF9FD4536D31}" srcId="{2F40D871-0874-49EC-8122-F04615C85AC5}" destId="{26DCAABB-AEC0-4BA2-B7CD-D29F216F3635}" srcOrd="4" destOrd="0" parTransId="{3B82405F-D3F4-46A3-9C3F-D4F1B004D976}" sibTransId="{F14E9E98-FDC5-406D-9DC6-E576554CA742}"/>
    <dgm:cxn modelId="{68CB9FAC-511D-4CE3-8F15-1BE7FC04F3BC}" type="presOf" srcId="{BBCE4D46-C9F8-488C-8B93-AAE4819D75AC}" destId="{94F7B42F-DFC0-4DBD-BD2A-338032F28274}" srcOrd="0" destOrd="3" presId="urn:microsoft.com/office/officeart/2005/8/layout/vList2"/>
    <dgm:cxn modelId="{989C75DC-8E19-4463-B299-395388A53366}" type="presOf" srcId="{3F0B9FD6-6953-4A69-936D-762F405E761C}" destId="{34FB6F1B-B3D8-42FB-8117-82D291919D53}" srcOrd="0" destOrd="3" presId="urn:microsoft.com/office/officeart/2005/8/layout/vList2"/>
    <dgm:cxn modelId="{F832F600-CCE4-483C-A8EC-389B58B05273}" type="presOf" srcId="{9363BB30-744F-4D8C-9113-E97C178333BF}" destId="{E6806759-365A-441E-9BF6-5B1D31CA95A6}" srcOrd="0" destOrd="0" presId="urn:microsoft.com/office/officeart/2005/8/layout/vList2"/>
    <dgm:cxn modelId="{7173A031-EFCB-4B5A-898D-EE710FEF2753}" srcId="{9363BB30-744F-4D8C-9113-E97C178333BF}" destId="{14610AB3-555F-4144-B788-3879B4DD85BA}" srcOrd="1" destOrd="0" parTransId="{1248EC9A-23AA-4B0A-A8AC-460D3995E6A3}" sibTransId="{5415DEA1-3C45-4FDD-8352-09C7BC5D9175}"/>
    <dgm:cxn modelId="{B07FD2D4-5A4C-4563-93A8-3DAD4026078C}" type="presOf" srcId="{14610AB3-555F-4144-B788-3879B4DD85BA}" destId="{3C36B9ED-BEEE-497B-8F60-968EB8FDEA51}" srcOrd="0" destOrd="0" presId="urn:microsoft.com/office/officeart/2005/8/layout/vList2"/>
    <dgm:cxn modelId="{AB5B67A8-48AE-4D96-B947-6CCBF944DEAE}" srcId="{2F40D871-0874-49EC-8122-F04615C85AC5}" destId="{3A36647E-4B1E-4DC0-8E69-8C02B757EBB0}" srcOrd="0" destOrd="0" parTransId="{6D931F8E-FEDA-4AF0-91C7-D71EDC53C962}" sibTransId="{F5F171D5-8603-45CE-A36B-FFB94C2E21AB}"/>
    <dgm:cxn modelId="{5D98A1BD-7BAA-4632-99C4-78AC34D346A4}" srcId="{14610AB3-555F-4144-B788-3879B4DD85BA}" destId="{68DF598E-8DF8-4076-AB98-BC5E32F3A4E6}" srcOrd="4" destOrd="0" parTransId="{7327D4EC-5882-46C9-A8EE-121A2FD56D02}" sibTransId="{35FDB7C8-1FBB-4AA6-BF93-B6A732F9694C}"/>
    <dgm:cxn modelId="{9E39390A-2843-40C7-8B25-69C2C76918E3}" type="presParOf" srcId="{E6806759-365A-441E-9BF6-5B1D31CA95A6}" destId="{28F406FC-647E-4197-9B37-1A4BF462F86C}" srcOrd="0" destOrd="0" presId="urn:microsoft.com/office/officeart/2005/8/layout/vList2"/>
    <dgm:cxn modelId="{B215FF73-A38C-4614-871D-271240DD3DAF}" type="presParOf" srcId="{E6806759-365A-441E-9BF6-5B1D31CA95A6}" destId="{34FB6F1B-B3D8-42FB-8117-82D291919D53}" srcOrd="1" destOrd="0" presId="urn:microsoft.com/office/officeart/2005/8/layout/vList2"/>
    <dgm:cxn modelId="{F22A6053-D6A9-4D69-A24B-38B8D2FDFCC8}" type="presParOf" srcId="{E6806759-365A-441E-9BF6-5B1D31CA95A6}" destId="{3C36B9ED-BEEE-497B-8F60-968EB8FDEA51}" srcOrd="2" destOrd="0" presId="urn:microsoft.com/office/officeart/2005/8/layout/vList2"/>
    <dgm:cxn modelId="{76EDBF82-7A27-4F21-8CAA-24D3E7394182}" type="presParOf" srcId="{E6806759-365A-441E-9BF6-5B1D31CA95A6}" destId="{94F7B42F-DFC0-4DBD-BD2A-338032F28274}" srcOrd="3"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D54DC11-344C-4D99-B242-FC014D7DC07E}">
      <dsp:nvSpPr>
        <dsp:cNvPr id="0" name=""/>
        <dsp:cNvSpPr/>
      </dsp:nvSpPr>
      <dsp:spPr>
        <a:xfrm>
          <a:off x="0" y="0"/>
          <a:ext cx="8373616" cy="779805"/>
        </a:xfrm>
        <a:prstGeom prst="roundRect">
          <a:avLst/>
        </a:prstGeom>
        <a:solidFill>
          <a:srgbClr val="0070C0">
            <a:alpha val="80000"/>
          </a:srgbClr>
        </a:solidFill>
        <a:ln w="25400" cap="flat" cmpd="sng" algn="ctr">
          <a:solidFill>
            <a:schemeClr val="lt1">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en-US" sz="3200" b="1" kern="1200" dirty="0" smtClean="0">
              <a:latin typeface="Georgia" panose="02040502050405020303" pitchFamily="18" charset="0"/>
            </a:rPr>
            <a:t>IMEMO is: </a:t>
          </a:r>
          <a:endParaRPr lang="ru-RU" sz="3200" b="1" kern="1200" dirty="0">
            <a:latin typeface="Georgia" panose="02040502050405020303" pitchFamily="18" charset="0"/>
          </a:endParaRPr>
        </a:p>
      </dsp:txBody>
      <dsp:txXfrm>
        <a:off x="0" y="0"/>
        <a:ext cx="8373616" cy="779805"/>
      </dsp:txXfrm>
    </dsp:sp>
    <dsp:sp modelId="{2658AB66-AA44-4676-AD82-3B79304576E0}">
      <dsp:nvSpPr>
        <dsp:cNvPr id="0" name=""/>
        <dsp:cNvSpPr/>
      </dsp:nvSpPr>
      <dsp:spPr>
        <a:xfrm>
          <a:off x="0" y="923320"/>
          <a:ext cx="8373616" cy="41330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5862" tIns="39370" rIns="220472" bIns="39370" numCol="1" spcCol="1270" anchor="t" anchorCtr="0">
          <a:noAutofit/>
        </a:bodyPr>
        <a:lstStyle/>
        <a:p>
          <a:pPr marL="0" marR="0" lvl="1" indent="0" algn="just" defTabSz="914400" rtl="0" eaLnBrk="1" fontAlgn="auto" latinLnBrk="0" hangingPunct="1">
            <a:lnSpc>
              <a:spcPct val="100000"/>
            </a:lnSpc>
            <a:spcBef>
              <a:spcPct val="0"/>
            </a:spcBef>
            <a:spcAft>
              <a:spcPts val="0"/>
            </a:spcAft>
            <a:buClrTx/>
            <a:buSzTx/>
            <a:buFontTx/>
            <a:buChar char="••"/>
            <a:tabLst/>
            <a:defRPr/>
          </a:pPr>
          <a:r>
            <a:rPr lang="en-US" sz="2400" kern="1200" dirty="0" smtClean="0"/>
            <a:t> the biggest non-profit institute for political and economic analysis and research in Eastern/Central Europe</a:t>
          </a:r>
          <a:endParaRPr lang="ru-RU" sz="2400" kern="1200" dirty="0"/>
        </a:p>
        <a:p>
          <a:pPr marL="0" marR="0" lvl="1" indent="0" algn="just" defTabSz="914400" rtl="0" eaLnBrk="1" fontAlgn="auto" latinLnBrk="0" hangingPunct="1">
            <a:lnSpc>
              <a:spcPct val="100000"/>
            </a:lnSpc>
            <a:spcBef>
              <a:spcPct val="0"/>
            </a:spcBef>
            <a:spcAft>
              <a:spcPts val="0"/>
            </a:spcAft>
            <a:buClrTx/>
            <a:buSzTx/>
            <a:buFontTx/>
            <a:buChar char="••"/>
            <a:tabLst/>
            <a:defRPr/>
          </a:pPr>
          <a:r>
            <a:rPr lang="en-US" sz="2400" kern="1200" dirty="0" smtClean="0"/>
            <a:t> think-and-do tank famous for its half-a-century academic tradition, unique methods and the practice of providing expertise and consulting for Russian public and government</a:t>
          </a:r>
          <a:endParaRPr lang="ru-RU" sz="2400" kern="1200" dirty="0"/>
        </a:p>
        <a:p>
          <a:pPr marL="0" marR="0" lvl="1" indent="0" algn="just" defTabSz="914400" rtl="0" eaLnBrk="1" fontAlgn="auto" latinLnBrk="0" hangingPunct="1">
            <a:lnSpc>
              <a:spcPct val="100000"/>
            </a:lnSpc>
            <a:spcBef>
              <a:spcPct val="0"/>
            </a:spcBef>
            <a:spcAft>
              <a:spcPts val="0"/>
            </a:spcAft>
            <a:buClrTx/>
            <a:buSzTx/>
            <a:buFontTx/>
            <a:buChar char="••"/>
            <a:tabLst/>
            <a:defRPr/>
          </a:pPr>
          <a:r>
            <a:rPr lang="en-US" sz="2400" kern="1200" dirty="0" smtClean="0"/>
            <a:t> leading institute of the Division</a:t>
          </a:r>
          <a:r>
            <a:rPr lang="ru-RU" sz="2400" kern="1200" dirty="0" smtClean="0"/>
            <a:t> </a:t>
          </a:r>
          <a:r>
            <a:rPr lang="en-US" sz="2400" kern="1200" dirty="0" smtClean="0"/>
            <a:t>for Global Issues and International Relations of the Russian Academy of Sciences</a:t>
          </a:r>
          <a:endParaRPr lang="ru-RU" sz="2400" kern="1200" dirty="0"/>
        </a:p>
        <a:p>
          <a:pPr marL="0" marR="0" lvl="1" indent="0" algn="just" defTabSz="914400" rtl="0" eaLnBrk="1" fontAlgn="auto" latinLnBrk="0" hangingPunct="1">
            <a:lnSpc>
              <a:spcPct val="100000"/>
            </a:lnSpc>
            <a:spcBef>
              <a:spcPct val="0"/>
            </a:spcBef>
            <a:spcAft>
              <a:spcPts val="0"/>
            </a:spcAft>
            <a:buClrTx/>
            <a:buSzTx/>
            <a:buFontTx/>
            <a:buChar char="••"/>
            <a:tabLst/>
            <a:defRPr/>
          </a:pPr>
          <a:r>
            <a:rPr lang="en-US" sz="2400" kern="1200" dirty="0" smtClean="0"/>
            <a:t> one of 50 world’s top Global Go To Think Tanks since 2008 </a:t>
          </a:r>
          <a:endParaRPr lang="ru-RU" sz="2400" kern="1200" dirty="0"/>
        </a:p>
      </dsp:txBody>
      <dsp:txXfrm>
        <a:off x="0" y="923320"/>
        <a:ext cx="8373616" cy="4133019"/>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C9278E1-E221-4361-8712-EC85931796E5}">
      <dsp:nvSpPr>
        <dsp:cNvPr id="0" name=""/>
        <dsp:cNvSpPr/>
      </dsp:nvSpPr>
      <dsp:spPr>
        <a:xfrm>
          <a:off x="-21056" y="0"/>
          <a:ext cx="8424936" cy="1219916"/>
        </a:xfrm>
        <a:prstGeom prst="rightArrow">
          <a:avLst>
            <a:gd name="adj1" fmla="val 50000"/>
            <a:gd name="adj2" fmla="val 50000"/>
          </a:avLst>
        </a:prstGeom>
        <a:solidFill>
          <a:schemeClr val="accent4"/>
        </a:solidFill>
        <a:ln w="25400" cap="flat" cmpd="sng" algn="ctr">
          <a:solidFill>
            <a:schemeClr val="lt1">
              <a:hueOff val="0"/>
              <a:satOff val="0"/>
              <a:lumOff val="0"/>
              <a:alphaOff val="0"/>
            </a:schemeClr>
          </a:solidFill>
          <a:prstDash val="solid"/>
        </a:ln>
        <a:effectLst>
          <a:innerShdw blurRad="63500" dist="50800" dir="16200000">
            <a:prstClr val="black">
              <a:alpha val="50000"/>
            </a:prstClr>
          </a:innerShdw>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254000" bIns="193662" numCol="1" spcCol="1270" anchor="ctr" anchorCtr="0">
          <a:noAutofit/>
        </a:bodyPr>
        <a:lstStyle/>
        <a:p>
          <a:pPr lvl="0" algn="l" defTabSz="711200">
            <a:lnSpc>
              <a:spcPct val="90000"/>
            </a:lnSpc>
            <a:spcBef>
              <a:spcPct val="0"/>
            </a:spcBef>
            <a:spcAft>
              <a:spcPct val="35000"/>
            </a:spcAft>
          </a:pPr>
          <a:r>
            <a:rPr lang="en-US" sz="1600" b="1" kern="1200" dirty="0" smtClean="0">
              <a:latin typeface="Georgia" pitchFamily="18" charset="0"/>
            </a:rPr>
            <a:t>EXPERTISE, ANALYSIS  AND STRATEGIC FORESIGHT</a:t>
          </a:r>
          <a:endParaRPr lang="ru-RU" sz="1600" b="1" kern="1200" dirty="0">
            <a:latin typeface="Georgia" pitchFamily="18" charset="0"/>
          </a:endParaRPr>
        </a:p>
      </dsp:txBody>
      <dsp:txXfrm>
        <a:off x="-21056" y="0"/>
        <a:ext cx="8424936" cy="1219916"/>
      </dsp:txXfrm>
    </dsp:sp>
    <dsp:sp modelId="{62A1BF3C-8133-4E05-A81E-14B4ACEE5B3F}">
      <dsp:nvSpPr>
        <dsp:cNvPr id="0" name=""/>
        <dsp:cNvSpPr/>
      </dsp:nvSpPr>
      <dsp:spPr>
        <a:xfrm>
          <a:off x="0" y="804056"/>
          <a:ext cx="2579916" cy="2947849"/>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t"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n-US" sz="1900" kern="1200" dirty="0" smtClean="0">
              <a:latin typeface="Georgia" panose="02040502050405020303" pitchFamily="18" charset="0"/>
            </a:rPr>
            <a:t>Carrying out advanced research of world economy, international politics and security</a:t>
          </a:r>
          <a:endParaRPr lang="ru-RU" sz="1900" kern="1200" dirty="0" smtClean="0">
            <a:latin typeface="Georgia" panose="02040502050405020303" pitchFamily="18" charset="0"/>
          </a:endParaRPr>
        </a:p>
        <a:p>
          <a:pPr lvl="0" algn="l" defTabSz="800100">
            <a:lnSpc>
              <a:spcPct val="90000"/>
            </a:lnSpc>
            <a:spcBef>
              <a:spcPct val="0"/>
            </a:spcBef>
            <a:spcAft>
              <a:spcPct val="35000"/>
            </a:spcAft>
          </a:pPr>
          <a:r>
            <a:rPr lang="en-US" sz="1900" kern="1200" dirty="0" smtClean="0">
              <a:latin typeface="Georgia" panose="02040502050405020303" pitchFamily="18" charset="0"/>
            </a:rPr>
            <a:t>based on multidisciplinary approaches</a:t>
          </a:r>
          <a:endParaRPr lang="ru-RU" sz="1900" kern="1200" dirty="0">
            <a:latin typeface="Georgia" panose="02040502050405020303" pitchFamily="18" charset="0"/>
          </a:endParaRPr>
        </a:p>
      </dsp:txBody>
      <dsp:txXfrm>
        <a:off x="0" y="804056"/>
        <a:ext cx="2579916" cy="2947849"/>
      </dsp:txXfrm>
    </dsp:sp>
    <dsp:sp modelId="{773E610E-BF18-4005-9E81-E66F4FD6B87A}">
      <dsp:nvSpPr>
        <dsp:cNvPr id="0" name=""/>
        <dsp:cNvSpPr/>
      </dsp:nvSpPr>
      <dsp:spPr>
        <a:xfrm>
          <a:off x="2571239" y="573172"/>
          <a:ext cx="5815158" cy="1219916"/>
        </a:xfrm>
        <a:prstGeom prst="rightArrow">
          <a:avLst>
            <a:gd name="adj1" fmla="val 50000"/>
            <a:gd name="adj2" fmla="val 50000"/>
          </a:avLst>
        </a:prstGeom>
        <a:solidFill>
          <a:schemeClr val="accent2"/>
        </a:solidFill>
        <a:ln w="25400" cap="flat" cmpd="sng" algn="ctr">
          <a:solidFill>
            <a:schemeClr val="lt1">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60960" tIns="60960" rIns="254000" bIns="193662" numCol="1" spcCol="1270" anchor="ctr" anchorCtr="0">
          <a:noAutofit/>
        </a:bodyPr>
        <a:lstStyle/>
        <a:p>
          <a:pPr lvl="0" algn="l" defTabSz="711200">
            <a:lnSpc>
              <a:spcPct val="90000"/>
            </a:lnSpc>
            <a:spcBef>
              <a:spcPct val="0"/>
            </a:spcBef>
            <a:spcAft>
              <a:spcPct val="35000"/>
            </a:spcAft>
          </a:pPr>
          <a:r>
            <a:rPr lang="en-US" sz="1600" b="1" kern="1200" dirty="0" smtClean="0">
              <a:latin typeface="Georgia" pitchFamily="18" charset="0"/>
            </a:rPr>
            <a:t>DEVELOPING</a:t>
          </a:r>
          <a:r>
            <a:rPr lang="en-US" sz="1600" b="1" kern="1200" baseline="0" dirty="0" smtClean="0">
              <a:latin typeface="Georgia" pitchFamily="18" charset="0"/>
            </a:rPr>
            <a:t> OF NEW CONCEPTS</a:t>
          </a:r>
          <a:endParaRPr lang="ru-RU" sz="1600" b="1" kern="1200" dirty="0">
            <a:latin typeface="Georgia" pitchFamily="18" charset="0"/>
          </a:endParaRPr>
        </a:p>
      </dsp:txBody>
      <dsp:txXfrm>
        <a:off x="2571239" y="573172"/>
        <a:ext cx="5815158" cy="1219916"/>
      </dsp:txXfrm>
    </dsp:sp>
    <dsp:sp modelId="{5E695D80-4427-4747-8740-E003B63BDD3C}">
      <dsp:nvSpPr>
        <dsp:cNvPr id="0" name=""/>
        <dsp:cNvSpPr/>
      </dsp:nvSpPr>
      <dsp:spPr>
        <a:xfrm>
          <a:off x="2533384" y="1375571"/>
          <a:ext cx="2579916" cy="2947849"/>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t"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n-US" sz="1900" b="0" kern="1200" dirty="0" smtClean="0">
              <a:latin typeface="Georgia" panose="02040502050405020303" pitchFamily="18" charset="0"/>
            </a:rPr>
            <a:t>Building bridges between theoretical academic background, applied research and recommendations for practical solutions and university education</a:t>
          </a:r>
          <a:endParaRPr lang="ru-RU" sz="1900" b="0" kern="1200" dirty="0" smtClean="0">
            <a:latin typeface="Georgia" panose="02040502050405020303" pitchFamily="18" charset="0"/>
          </a:endParaRPr>
        </a:p>
      </dsp:txBody>
      <dsp:txXfrm>
        <a:off x="2533384" y="1375571"/>
        <a:ext cx="2579916" cy="2947849"/>
      </dsp:txXfrm>
    </dsp:sp>
    <dsp:sp modelId="{6845F9E4-8475-409C-A9C3-A32CF4BBC020}">
      <dsp:nvSpPr>
        <dsp:cNvPr id="0" name=""/>
        <dsp:cNvSpPr/>
      </dsp:nvSpPr>
      <dsp:spPr>
        <a:xfrm>
          <a:off x="5091516" y="1187281"/>
          <a:ext cx="3349329" cy="1219916"/>
        </a:xfrm>
        <a:prstGeom prst="rightArrow">
          <a:avLst>
            <a:gd name="adj1" fmla="val 50000"/>
            <a:gd name="adj2" fmla="val 50000"/>
          </a:avLst>
        </a:prstGeom>
        <a:solidFill>
          <a:schemeClr val="accent5">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254000" bIns="193662" numCol="1" spcCol="1270" anchor="ctr" anchorCtr="0">
          <a:noAutofit/>
        </a:bodyPr>
        <a:lstStyle/>
        <a:p>
          <a:pPr lvl="0" algn="l" defTabSz="711200">
            <a:lnSpc>
              <a:spcPct val="90000"/>
            </a:lnSpc>
            <a:spcBef>
              <a:spcPct val="0"/>
            </a:spcBef>
            <a:spcAft>
              <a:spcPct val="35000"/>
            </a:spcAft>
          </a:pPr>
          <a:r>
            <a:rPr lang="en-US" sz="1600" b="1" kern="1200" dirty="0" smtClean="0">
              <a:latin typeface="Georgia" pitchFamily="18" charset="0"/>
            </a:rPr>
            <a:t>IMPROVING POLICIES</a:t>
          </a:r>
          <a:endParaRPr lang="ru-RU" sz="1600" b="1" kern="1200" dirty="0">
            <a:latin typeface="Georgia" pitchFamily="18" charset="0"/>
          </a:endParaRPr>
        </a:p>
      </dsp:txBody>
      <dsp:txXfrm>
        <a:off x="5091516" y="1187281"/>
        <a:ext cx="3349329" cy="1219916"/>
      </dsp:txXfrm>
    </dsp:sp>
    <dsp:sp modelId="{72B7E37A-AADD-4013-B40A-B73FECF7E9D6}">
      <dsp:nvSpPr>
        <dsp:cNvPr id="0" name=""/>
        <dsp:cNvSpPr/>
      </dsp:nvSpPr>
      <dsp:spPr>
        <a:xfrm>
          <a:off x="5105161" y="2018497"/>
          <a:ext cx="2568694" cy="3236118"/>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t"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n-US" sz="1900" kern="1200" dirty="0" smtClean="0">
              <a:latin typeface="Georgia" panose="02040502050405020303" pitchFamily="18" charset="0"/>
            </a:rPr>
            <a:t>Adhering to independent political positions to provide Russian decision-makers, governmental bodies and civil society with  the comprehensive outlook on increasing complexity of global trends</a:t>
          </a:r>
          <a:endParaRPr lang="ru-RU" sz="1900" kern="1200" dirty="0">
            <a:latin typeface="Georgia" panose="02040502050405020303" pitchFamily="18" charset="0"/>
          </a:endParaRPr>
        </a:p>
      </dsp:txBody>
      <dsp:txXfrm>
        <a:off x="5105161" y="2018497"/>
        <a:ext cx="2568694" cy="3236118"/>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8F406FC-647E-4197-9B37-1A4BF462F86C}">
      <dsp:nvSpPr>
        <dsp:cNvPr id="0" name=""/>
        <dsp:cNvSpPr/>
      </dsp:nvSpPr>
      <dsp:spPr>
        <a:xfrm>
          <a:off x="0" y="0"/>
          <a:ext cx="8928992" cy="493537"/>
        </a:xfrm>
        <a:prstGeom prst="roundRect">
          <a:avLst/>
        </a:prstGeom>
        <a:solidFill>
          <a:schemeClr val="accent1">
            <a:hueOff val="0"/>
            <a:satOff val="0"/>
            <a:lumOff val="0"/>
            <a:alpha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sz="2800" b="1" kern="1200" dirty="0" smtClean="0">
              <a:latin typeface="Georgia" panose="02040502050405020303" pitchFamily="18" charset="0"/>
            </a:rPr>
            <a:t>OUR SCHOLARS </a:t>
          </a:r>
          <a:endParaRPr lang="ru-RU" sz="2800" b="1" kern="1200" dirty="0">
            <a:latin typeface="Georgia" panose="02040502050405020303" pitchFamily="18" charset="0"/>
          </a:endParaRPr>
        </a:p>
      </dsp:txBody>
      <dsp:txXfrm>
        <a:off x="0" y="0"/>
        <a:ext cx="8928992" cy="493537"/>
      </dsp:txXfrm>
    </dsp:sp>
    <dsp:sp modelId="{34FB6F1B-B3D8-42FB-8117-82D291919D53}">
      <dsp:nvSpPr>
        <dsp:cNvPr id="0" name=""/>
        <dsp:cNvSpPr/>
      </dsp:nvSpPr>
      <dsp:spPr>
        <a:xfrm>
          <a:off x="0" y="512124"/>
          <a:ext cx="8928992" cy="16891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3495" tIns="25400" rIns="142240" bIns="25400" numCol="1" spcCol="1270" anchor="t" anchorCtr="0">
          <a:noAutofit/>
        </a:bodyPr>
        <a:lstStyle/>
        <a:p>
          <a:pPr marL="228600" lvl="1" indent="-228600" algn="l" defTabSz="889000" rtl="0">
            <a:lnSpc>
              <a:spcPct val="90000"/>
            </a:lnSpc>
            <a:spcBef>
              <a:spcPct val="0"/>
            </a:spcBef>
            <a:spcAft>
              <a:spcPct val="20000"/>
            </a:spcAft>
            <a:buChar char="••"/>
          </a:pPr>
          <a:r>
            <a:rPr lang="en-US" sz="2000" b="1" kern="1200" dirty="0" smtClean="0">
              <a:latin typeface="Georgia" panose="02040502050405020303" pitchFamily="18" charset="0"/>
            </a:rPr>
            <a:t>12 members of the Russian Academy of Sciences</a:t>
          </a:r>
          <a:endParaRPr lang="ru-RU" sz="2200" kern="1200" dirty="0">
            <a:latin typeface="Georgia" panose="02040502050405020303" pitchFamily="18" charset="0"/>
          </a:endParaRPr>
        </a:p>
        <a:p>
          <a:pPr marL="228600" lvl="1" indent="-228600" algn="l" defTabSz="889000" rtl="0">
            <a:lnSpc>
              <a:spcPct val="90000"/>
            </a:lnSpc>
            <a:spcBef>
              <a:spcPct val="0"/>
            </a:spcBef>
            <a:spcAft>
              <a:spcPct val="20000"/>
            </a:spcAft>
            <a:buChar char="••"/>
          </a:pPr>
          <a:r>
            <a:rPr lang="en-US" sz="2000" b="1" kern="1200" dirty="0" smtClean="0">
              <a:latin typeface="Georgia" panose="02040502050405020303" pitchFamily="18" charset="0"/>
            </a:rPr>
            <a:t>about 75 professors</a:t>
          </a:r>
          <a:endParaRPr lang="ru-RU" sz="2000" b="1" kern="1200" dirty="0">
            <a:latin typeface="Georgia" panose="02040502050405020303" pitchFamily="18" charset="0"/>
          </a:endParaRPr>
        </a:p>
        <a:p>
          <a:pPr marL="228600" lvl="1" indent="-228600" algn="l" defTabSz="889000" rtl="0">
            <a:lnSpc>
              <a:spcPct val="90000"/>
            </a:lnSpc>
            <a:spcBef>
              <a:spcPct val="0"/>
            </a:spcBef>
            <a:spcAft>
              <a:spcPct val="20000"/>
            </a:spcAft>
            <a:buChar char="••"/>
          </a:pPr>
          <a:r>
            <a:rPr lang="en-US" sz="2000" b="1" kern="1200" dirty="0" smtClean="0">
              <a:latin typeface="Georgia" panose="02040502050405020303" pitchFamily="18" charset="0"/>
            </a:rPr>
            <a:t>180 senior researchers with Ph.D.’s</a:t>
          </a:r>
          <a:endParaRPr lang="ru-RU" sz="2000" b="1" kern="1200" dirty="0">
            <a:latin typeface="Georgia" panose="02040502050405020303" pitchFamily="18" charset="0"/>
          </a:endParaRPr>
        </a:p>
        <a:p>
          <a:pPr marL="228600" lvl="1" indent="-228600" algn="l" defTabSz="889000" rtl="0">
            <a:lnSpc>
              <a:spcPct val="90000"/>
            </a:lnSpc>
            <a:spcBef>
              <a:spcPct val="0"/>
            </a:spcBef>
            <a:spcAft>
              <a:spcPct val="20000"/>
            </a:spcAft>
            <a:buChar char="••"/>
          </a:pPr>
          <a:r>
            <a:rPr lang="en-US" sz="2000" b="1" kern="1200" dirty="0" smtClean="0">
              <a:latin typeface="Georgia" panose="02040502050405020303" pitchFamily="18" charset="0"/>
            </a:rPr>
            <a:t>60 junior research fellows</a:t>
          </a:r>
          <a:endParaRPr lang="ru-RU" sz="2000" b="1" kern="1200" dirty="0">
            <a:latin typeface="Georgia" panose="02040502050405020303" pitchFamily="18" charset="0"/>
          </a:endParaRPr>
        </a:p>
        <a:p>
          <a:pPr marL="228600" lvl="1" indent="-228600" algn="l" defTabSz="889000" rtl="0">
            <a:lnSpc>
              <a:spcPct val="90000"/>
            </a:lnSpc>
            <a:spcBef>
              <a:spcPct val="0"/>
            </a:spcBef>
            <a:spcAft>
              <a:spcPct val="20000"/>
            </a:spcAft>
            <a:buChar char="••"/>
          </a:pPr>
          <a:r>
            <a:rPr lang="en-US" sz="2000" b="1" kern="1200" dirty="0" smtClean="0">
              <a:latin typeface="Georgia" panose="02040502050405020303" pitchFamily="18" charset="0"/>
            </a:rPr>
            <a:t>retired military professionals including two 4-star generals </a:t>
          </a:r>
          <a:endParaRPr lang="ru-RU" sz="2000" b="1" kern="1200" dirty="0">
            <a:latin typeface="Georgia" panose="02040502050405020303" pitchFamily="18" charset="0"/>
          </a:endParaRPr>
        </a:p>
      </dsp:txBody>
      <dsp:txXfrm>
        <a:off x="0" y="512124"/>
        <a:ext cx="8928992" cy="1689120"/>
      </dsp:txXfrm>
    </dsp:sp>
    <dsp:sp modelId="{3C36B9ED-BEEE-497B-8F60-968EB8FDEA51}">
      <dsp:nvSpPr>
        <dsp:cNvPr id="0" name=""/>
        <dsp:cNvSpPr/>
      </dsp:nvSpPr>
      <dsp:spPr>
        <a:xfrm>
          <a:off x="0" y="2335473"/>
          <a:ext cx="8493435" cy="532977"/>
        </a:xfrm>
        <a:prstGeom prst="roundRect">
          <a:avLst/>
        </a:prstGeom>
        <a:solidFill>
          <a:schemeClr val="accent1">
            <a:hueOff val="0"/>
            <a:satOff val="0"/>
            <a:lumOff val="0"/>
            <a:alpha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sz="2800" b="1" kern="1200" dirty="0" smtClean="0">
              <a:latin typeface="Georgia" panose="02040502050405020303" pitchFamily="18" charset="0"/>
            </a:rPr>
            <a:t>Director – Prof. Alexander DYNKIN</a:t>
          </a:r>
          <a:endParaRPr lang="ru-RU" sz="2800" b="1" kern="1200" dirty="0">
            <a:latin typeface="Georgia" panose="02040502050405020303" pitchFamily="18" charset="0"/>
          </a:endParaRPr>
        </a:p>
      </dsp:txBody>
      <dsp:txXfrm>
        <a:off x="0" y="2335473"/>
        <a:ext cx="8493435" cy="532977"/>
      </dsp:txXfrm>
    </dsp:sp>
    <dsp:sp modelId="{94F7B42F-DFC0-4DBD-BD2A-338032F28274}">
      <dsp:nvSpPr>
        <dsp:cNvPr id="0" name=""/>
        <dsp:cNvSpPr/>
      </dsp:nvSpPr>
      <dsp:spPr>
        <a:xfrm>
          <a:off x="0" y="3298224"/>
          <a:ext cx="8928992" cy="2318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3495" tIns="25400" rIns="142240" bIns="25400" numCol="1" spcCol="1270" anchor="t" anchorCtr="0">
          <a:noAutofit/>
        </a:bodyPr>
        <a:lstStyle/>
        <a:p>
          <a:pPr marL="228600" lvl="1" indent="-228600" algn="l" defTabSz="889000" rtl="0">
            <a:lnSpc>
              <a:spcPct val="90000"/>
            </a:lnSpc>
            <a:spcBef>
              <a:spcPct val="0"/>
            </a:spcBef>
            <a:spcAft>
              <a:spcPct val="20000"/>
            </a:spcAft>
            <a:buChar char="••"/>
          </a:pPr>
          <a:r>
            <a:rPr lang="en-US" sz="2000" b="1" kern="1200" dirty="0" smtClean="0">
              <a:latin typeface="Georgia" panose="02040502050405020303" pitchFamily="18" charset="0"/>
            </a:rPr>
            <a:t>full member of the Russian Academy of Sciences</a:t>
          </a:r>
          <a:endParaRPr lang="ru-RU" sz="2000" b="1" kern="1200" dirty="0">
            <a:latin typeface="Georgia" panose="02040502050405020303" pitchFamily="18" charset="0"/>
          </a:endParaRPr>
        </a:p>
        <a:p>
          <a:pPr marL="228600" lvl="1" indent="-228600" algn="l" defTabSz="889000">
            <a:lnSpc>
              <a:spcPct val="90000"/>
            </a:lnSpc>
            <a:spcBef>
              <a:spcPct val="0"/>
            </a:spcBef>
            <a:spcAft>
              <a:spcPct val="20000"/>
            </a:spcAft>
            <a:buChar char="••"/>
          </a:pPr>
          <a:r>
            <a:rPr lang="en-US" sz="2000" b="1" kern="1200" dirty="0" smtClean="0">
              <a:latin typeface="Georgia" panose="02040502050405020303" pitchFamily="18" charset="0"/>
            </a:rPr>
            <a:t>one of the leading Russian experts in 			  global economy and international politics</a:t>
          </a:r>
          <a:endParaRPr lang="ru-RU" sz="2000" b="1" kern="1200" dirty="0">
            <a:latin typeface="Georgia" panose="02040502050405020303" pitchFamily="18" charset="0"/>
          </a:endParaRPr>
        </a:p>
        <a:p>
          <a:pPr marL="228600" lvl="1" indent="-228600" algn="l" defTabSz="889000">
            <a:lnSpc>
              <a:spcPct val="90000"/>
            </a:lnSpc>
            <a:spcBef>
              <a:spcPct val="0"/>
            </a:spcBef>
            <a:spcAft>
              <a:spcPct val="20000"/>
            </a:spcAft>
            <a:buChar char="••"/>
          </a:pPr>
          <a:r>
            <a:rPr lang="en-US" sz="2000" b="1" kern="1200" dirty="0" smtClean="0">
              <a:latin typeface="Georgia" panose="02040502050405020303" pitchFamily="18" charset="0"/>
            </a:rPr>
            <a:t>Presidium member of the Presidential Council for Science and Education</a:t>
          </a:r>
          <a:endParaRPr lang="ru-RU" sz="2000" b="1" kern="1200" dirty="0">
            <a:latin typeface="Georgia" panose="02040502050405020303" pitchFamily="18" charset="0"/>
          </a:endParaRPr>
        </a:p>
        <a:p>
          <a:pPr marL="228600" lvl="1" indent="-228600" algn="l" defTabSz="889000">
            <a:lnSpc>
              <a:spcPct val="90000"/>
            </a:lnSpc>
            <a:spcBef>
              <a:spcPct val="0"/>
            </a:spcBef>
            <a:spcAft>
              <a:spcPct val="20000"/>
            </a:spcAft>
            <a:buChar char="••"/>
          </a:pPr>
          <a:r>
            <a:rPr lang="en-US" sz="2000" b="1" kern="1200" dirty="0" smtClean="0">
              <a:latin typeface="Georgia" panose="02040502050405020303" pitchFamily="18" charset="0"/>
            </a:rPr>
            <a:t>member of several the Russian President’s councils</a:t>
          </a:r>
          <a:endParaRPr lang="ru-RU" sz="2000" b="1" kern="1200" dirty="0">
            <a:latin typeface="Georgia" panose="02040502050405020303" pitchFamily="18" charset="0"/>
          </a:endParaRPr>
        </a:p>
        <a:p>
          <a:pPr marL="228600" lvl="1" indent="-228600" algn="l" defTabSz="1066800">
            <a:lnSpc>
              <a:spcPct val="90000"/>
            </a:lnSpc>
            <a:spcBef>
              <a:spcPct val="0"/>
            </a:spcBef>
            <a:spcAft>
              <a:spcPct val="20000"/>
            </a:spcAft>
            <a:buChar char="••"/>
          </a:pPr>
          <a:endParaRPr lang="ru-RU" sz="2400" kern="1200" dirty="0"/>
        </a:p>
      </dsp:txBody>
      <dsp:txXfrm>
        <a:off x="0" y="3298224"/>
        <a:ext cx="8928992" cy="231840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D756E88-F415-4424-8131-26C8D990F5C1}" type="datetimeFigureOut">
              <a:rPr lang="ru-RU" smtClean="0"/>
              <a:pPr/>
              <a:t>1/7/14</a:t>
            </a:fld>
            <a:endParaRPr lang="ru-R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D6EB3F-0E94-4E87-850B-1F9D393D0A6E}" type="slidenum">
              <a:rPr lang="ru-RU" smtClean="0"/>
              <a:pPr/>
              <a:t>‹#›</a:t>
            </a:fld>
            <a:endParaRPr lang="ru-RU"/>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16117249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fld id="{FED6EB3F-0E94-4E87-850B-1F9D393D0A6E}" type="slidenum">
              <a:rPr lang="ru-RU" smtClean="0"/>
              <a:pPr/>
              <a:t>3</a:t>
            </a:fld>
            <a:endParaRPr lang="ru-RU"/>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882417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D3E7093A-E754-4F68-960E-0115C1F0FE16}" type="datetimeFigureOut">
              <a:rPr lang="ru-RU" smtClean="0"/>
              <a:pPr/>
              <a:t>1/7/14</a:t>
            </a:fld>
            <a:endParaRPr lang="ru-RU"/>
          </a:p>
        </p:txBody>
      </p:sp>
      <p:sp>
        <p:nvSpPr>
          <p:cNvPr id="19" name="Footer Placeholder 18"/>
          <p:cNvSpPr>
            <a:spLocks noGrp="1"/>
          </p:cNvSpPr>
          <p:nvPr>
            <p:ph type="ftr" sz="quarter" idx="11"/>
          </p:nvPr>
        </p:nvSpPr>
        <p:spPr/>
        <p:txBody>
          <a:bodyPr/>
          <a:lstStyle/>
          <a:p>
            <a:endParaRPr lang="ru-RU"/>
          </a:p>
        </p:txBody>
      </p:sp>
      <p:sp>
        <p:nvSpPr>
          <p:cNvPr id="27" name="Slide Number Placeholder 26"/>
          <p:cNvSpPr>
            <a:spLocks noGrp="1"/>
          </p:cNvSpPr>
          <p:nvPr>
            <p:ph type="sldNum" sz="quarter" idx="12"/>
          </p:nvPr>
        </p:nvSpPr>
        <p:spPr/>
        <p:txBody>
          <a:bodyPr/>
          <a:lstStyle/>
          <a:p>
            <a:fld id="{E9EE9FD4-1B63-4509-BCC9-07164F5DC2C4}"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3E7093A-E754-4F68-960E-0115C1F0FE16}" type="datetimeFigureOut">
              <a:rPr lang="ru-RU" smtClean="0"/>
              <a:pPr/>
              <a:t>1/7/14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9EE9FD4-1B63-4509-BCC9-07164F5DC2C4}" type="slidenum">
              <a:rPr lang="ru-RU" smtClean="0"/>
              <a:pPr/>
              <a:t>‹#›</a:t>
            </a:fld>
            <a:endParaRPr lang="ru-RU"/>
          </a:p>
        </p:txBody>
      </p:sp>
    </p:spTree>
  </p:cSld>
  <p:clrMapOvr>
    <a:masterClrMapping/>
  </p:clrMapOvr>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3E7093A-E754-4F68-960E-0115C1F0FE16}" type="datetimeFigureOut">
              <a:rPr lang="ru-RU" smtClean="0"/>
              <a:pPr/>
              <a:t>1/7/14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9EE9FD4-1B63-4509-BCC9-07164F5DC2C4}" type="slidenum">
              <a:rPr lang="ru-RU" smtClean="0"/>
              <a:pPr/>
              <a:t>‹#›</a:t>
            </a:fld>
            <a:endParaRPr lang="ru-RU"/>
          </a:p>
        </p:txBody>
      </p:sp>
    </p:spTree>
  </p:cSld>
  <p:clrMapOvr>
    <a:masterClrMapping/>
  </p:clrMapOvr>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D3E7093A-E754-4F68-960E-0115C1F0FE16}" type="datetimeFigureOut">
              <a:rPr lang="ru-RU" smtClean="0">
                <a:solidFill>
                  <a:srgbClr val="ACCBF9">
                    <a:shade val="90000"/>
                  </a:srgbClr>
                </a:solidFill>
              </a:rPr>
              <a:pPr/>
              <a:t>1/7/14</a:t>
            </a:fld>
            <a:endParaRPr lang="ru-RU">
              <a:solidFill>
                <a:srgbClr val="ACCBF9">
                  <a:shade val="90000"/>
                </a:srgbClr>
              </a:solidFill>
            </a:endParaRPr>
          </a:p>
        </p:txBody>
      </p:sp>
      <p:sp>
        <p:nvSpPr>
          <p:cNvPr id="19" name="Footer Placeholder 18"/>
          <p:cNvSpPr>
            <a:spLocks noGrp="1"/>
          </p:cNvSpPr>
          <p:nvPr>
            <p:ph type="ftr" sz="quarter" idx="11"/>
          </p:nvPr>
        </p:nvSpPr>
        <p:spPr/>
        <p:txBody>
          <a:bodyPr/>
          <a:lstStyle/>
          <a:p>
            <a:endParaRPr lang="ru-RU">
              <a:solidFill>
                <a:srgbClr val="ACCBF9">
                  <a:shade val="90000"/>
                </a:srgbClr>
              </a:solidFill>
            </a:endParaRPr>
          </a:p>
        </p:txBody>
      </p:sp>
      <p:sp>
        <p:nvSpPr>
          <p:cNvPr id="27" name="Slide Number Placeholder 26"/>
          <p:cNvSpPr>
            <a:spLocks noGrp="1"/>
          </p:cNvSpPr>
          <p:nvPr>
            <p:ph type="sldNum" sz="quarter" idx="12"/>
          </p:nvPr>
        </p:nvSpPr>
        <p:spPr/>
        <p:txBody>
          <a:bodyPr/>
          <a:lstStyle/>
          <a:p>
            <a:fld id="{E9EE9FD4-1B63-4509-BCC9-07164F5DC2C4}" type="slidenum">
              <a:rPr lang="ru-RU" smtClean="0">
                <a:solidFill>
                  <a:srgbClr val="ACCBF9">
                    <a:shade val="90000"/>
                  </a:srgbClr>
                </a:solidFill>
              </a:rPr>
              <a:pPr/>
              <a:t>‹#›</a:t>
            </a:fld>
            <a:endParaRPr lang="ru-RU">
              <a:solidFill>
                <a:srgbClr val="ACCBF9">
                  <a:shade val="90000"/>
                </a:srgbClr>
              </a:solidFill>
            </a:endParaRPr>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451943693"/>
      </p:ext>
    </p:extLst>
  </p:cSld>
  <p:clrMapOvr>
    <a:overrideClrMapping bg1="dk1" tx1="lt1" bg2="dk2" tx2="lt2" accent1="accent1" accent2="accent2" accent3="accent3" accent4="accent4" accent5="accent5" accent6="accent6" hlink="hlink" folHlink="folHlink"/>
  </p:clrMapOvr>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3E7093A-E754-4F68-960E-0115C1F0FE16}" type="datetimeFigureOut">
              <a:rPr lang="ru-RU" smtClean="0">
                <a:solidFill>
                  <a:srgbClr val="242852">
                    <a:shade val="90000"/>
                  </a:srgbClr>
                </a:solidFill>
              </a:rPr>
              <a:pPr/>
              <a:t>1/7/14</a:t>
            </a:fld>
            <a:endParaRPr lang="ru-RU">
              <a:solidFill>
                <a:srgbClr val="242852">
                  <a:shade val="90000"/>
                </a:srgbClr>
              </a:solidFill>
            </a:endParaRPr>
          </a:p>
        </p:txBody>
      </p:sp>
      <p:sp>
        <p:nvSpPr>
          <p:cNvPr id="5" name="Footer Placeholder 4"/>
          <p:cNvSpPr>
            <a:spLocks noGrp="1"/>
          </p:cNvSpPr>
          <p:nvPr>
            <p:ph type="ftr" sz="quarter" idx="11"/>
          </p:nvPr>
        </p:nvSpPr>
        <p:spPr/>
        <p:txBody>
          <a:bodyPr/>
          <a:lstStyle/>
          <a:p>
            <a:endParaRPr lang="ru-RU">
              <a:solidFill>
                <a:srgbClr val="242852">
                  <a:shade val="90000"/>
                </a:srgbClr>
              </a:solidFill>
            </a:endParaRPr>
          </a:p>
        </p:txBody>
      </p:sp>
      <p:sp>
        <p:nvSpPr>
          <p:cNvPr id="6" name="Slide Number Placeholder 5"/>
          <p:cNvSpPr>
            <a:spLocks noGrp="1"/>
          </p:cNvSpPr>
          <p:nvPr>
            <p:ph type="sldNum" sz="quarter" idx="12"/>
          </p:nvPr>
        </p:nvSpPr>
        <p:spPr/>
        <p:txBody>
          <a:bodyPr/>
          <a:lstStyle/>
          <a:p>
            <a:fld id="{E9EE9FD4-1B63-4509-BCC9-07164F5DC2C4}" type="slidenum">
              <a:rPr lang="ru-RU" smtClean="0">
                <a:solidFill>
                  <a:srgbClr val="242852">
                    <a:shade val="90000"/>
                  </a:srgbClr>
                </a:solidFill>
              </a:rPr>
              <a:pPr/>
              <a:t>‹#›</a:t>
            </a:fld>
            <a:endParaRPr lang="ru-RU">
              <a:solidFill>
                <a:srgbClr val="242852">
                  <a:shade val="90000"/>
                </a:srgbClr>
              </a:solidFill>
            </a:endParaRPr>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3116811021"/>
      </p:ext>
    </p:extLst>
  </p:cSld>
  <p:clrMapOvr>
    <a:masterClrMapping/>
  </p:clrMapOvr>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3E7093A-E754-4F68-960E-0115C1F0FE16}" type="datetimeFigureOut">
              <a:rPr lang="ru-RU" smtClean="0">
                <a:solidFill>
                  <a:srgbClr val="ACCBF9">
                    <a:shade val="90000"/>
                  </a:srgbClr>
                </a:solidFill>
              </a:rPr>
              <a:pPr/>
              <a:t>1/7/14</a:t>
            </a:fld>
            <a:endParaRPr lang="ru-RU">
              <a:solidFill>
                <a:srgbClr val="ACCBF9">
                  <a:shade val="90000"/>
                </a:srgbClr>
              </a:solidFill>
            </a:endParaRPr>
          </a:p>
        </p:txBody>
      </p:sp>
      <p:sp>
        <p:nvSpPr>
          <p:cNvPr id="5" name="Footer Placeholder 4"/>
          <p:cNvSpPr>
            <a:spLocks noGrp="1"/>
          </p:cNvSpPr>
          <p:nvPr>
            <p:ph type="ftr" sz="quarter" idx="11"/>
          </p:nvPr>
        </p:nvSpPr>
        <p:spPr/>
        <p:txBody>
          <a:bodyPr/>
          <a:lstStyle/>
          <a:p>
            <a:endParaRPr lang="ru-RU">
              <a:solidFill>
                <a:srgbClr val="ACCBF9">
                  <a:shade val="90000"/>
                </a:srgbClr>
              </a:solidFill>
            </a:endParaRPr>
          </a:p>
        </p:txBody>
      </p:sp>
      <p:sp>
        <p:nvSpPr>
          <p:cNvPr id="6" name="Slide Number Placeholder 5"/>
          <p:cNvSpPr>
            <a:spLocks noGrp="1"/>
          </p:cNvSpPr>
          <p:nvPr>
            <p:ph type="sldNum" sz="quarter" idx="12"/>
          </p:nvPr>
        </p:nvSpPr>
        <p:spPr/>
        <p:txBody>
          <a:bodyPr/>
          <a:lstStyle/>
          <a:p>
            <a:fld id="{E9EE9FD4-1B63-4509-BCC9-07164F5DC2C4}" type="slidenum">
              <a:rPr lang="ru-RU" smtClean="0">
                <a:solidFill>
                  <a:srgbClr val="ACCBF9">
                    <a:shade val="90000"/>
                  </a:srgbClr>
                </a:solidFill>
              </a:rPr>
              <a:pPr/>
              <a:t>‹#›</a:t>
            </a:fld>
            <a:endParaRPr lang="ru-RU">
              <a:solidFill>
                <a:srgbClr val="ACCBF9">
                  <a:shade val="90000"/>
                </a:srgbClr>
              </a:solidFill>
            </a:endParaRPr>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3969053887"/>
      </p:ext>
    </p:extLst>
  </p:cSld>
  <p:clrMapOvr>
    <a:overrideClrMapping bg1="dk1" tx1="lt1" bg2="dk2" tx2="lt2" accent1="accent1" accent2="accent2" accent3="accent3" accent4="accent4" accent5="accent5" accent6="accent6" hlink="hlink" folHlink="folHlink"/>
  </p:clrMapOvr>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3E7093A-E754-4F68-960E-0115C1F0FE16}" type="datetimeFigureOut">
              <a:rPr lang="ru-RU" smtClean="0">
                <a:solidFill>
                  <a:srgbClr val="242852">
                    <a:shade val="90000"/>
                  </a:srgbClr>
                </a:solidFill>
              </a:rPr>
              <a:pPr/>
              <a:t>1/7/14</a:t>
            </a:fld>
            <a:endParaRPr lang="ru-RU">
              <a:solidFill>
                <a:srgbClr val="242852">
                  <a:shade val="90000"/>
                </a:srgbClr>
              </a:solidFill>
            </a:endParaRPr>
          </a:p>
        </p:txBody>
      </p:sp>
      <p:sp>
        <p:nvSpPr>
          <p:cNvPr id="6" name="Footer Placeholder 5"/>
          <p:cNvSpPr>
            <a:spLocks noGrp="1"/>
          </p:cNvSpPr>
          <p:nvPr>
            <p:ph type="ftr" sz="quarter" idx="11"/>
          </p:nvPr>
        </p:nvSpPr>
        <p:spPr/>
        <p:txBody>
          <a:bodyPr/>
          <a:lstStyle/>
          <a:p>
            <a:endParaRPr lang="ru-RU">
              <a:solidFill>
                <a:srgbClr val="242852">
                  <a:shade val="90000"/>
                </a:srgbClr>
              </a:solidFill>
            </a:endParaRPr>
          </a:p>
        </p:txBody>
      </p:sp>
      <p:sp>
        <p:nvSpPr>
          <p:cNvPr id="7" name="Slide Number Placeholder 6"/>
          <p:cNvSpPr>
            <a:spLocks noGrp="1"/>
          </p:cNvSpPr>
          <p:nvPr>
            <p:ph type="sldNum" sz="quarter" idx="12"/>
          </p:nvPr>
        </p:nvSpPr>
        <p:spPr/>
        <p:txBody>
          <a:bodyPr/>
          <a:lstStyle/>
          <a:p>
            <a:fld id="{E9EE9FD4-1B63-4509-BCC9-07164F5DC2C4}" type="slidenum">
              <a:rPr lang="ru-RU" smtClean="0">
                <a:solidFill>
                  <a:srgbClr val="242852">
                    <a:shade val="90000"/>
                  </a:srgbClr>
                </a:solidFill>
              </a:rPr>
              <a:pPr/>
              <a:t>‹#›</a:t>
            </a:fld>
            <a:endParaRPr lang="ru-RU">
              <a:solidFill>
                <a:srgbClr val="242852">
                  <a:shade val="90000"/>
                </a:srgbClr>
              </a:solidFill>
            </a:endParaRPr>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3720088837"/>
      </p:ext>
    </p:extLst>
  </p:cSld>
  <p:clrMapOvr>
    <a:masterClrMapping/>
  </p:clrMapOvr>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3E7093A-E754-4F68-960E-0115C1F0FE16}" type="datetimeFigureOut">
              <a:rPr lang="ru-RU" smtClean="0">
                <a:solidFill>
                  <a:srgbClr val="242852">
                    <a:shade val="90000"/>
                  </a:srgbClr>
                </a:solidFill>
              </a:rPr>
              <a:pPr/>
              <a:t>1/7/14</a:t>
            </a:fld>
            <a:endParaRPr lang="ru-RU">
              <a:solidFill>
                <a:srgbClr val="242852">
                  <a:shade val="90000"/>
                </a:srgbClr>
              </a:solidFill>
            </a:endParaRPr>
          </a:p>
        </p:txBody>
      </p:sp>
      <p:sp>
        <p:nvSpPr>
          <p:cNvPr id="8" name="Footer Placeholder 7"/>
          <p:cNvSpPr>
            <a:spLocks noGrp="1"/>
          </p:cNvSpPr>
          <p:nvPr>
            <p:ph type="ftr" sz="quarter" idx="11"/>
          </p:nvPr>
        </p:nvSpPr>
        <p:spPr/>
        <p:txBody>
          <a:bodyPr/>
          <a:lstStyle/>
          <a:p>
            <a:endParaRPr lang="ru-RU">
              <a:solidFill>
                <a:srgbClr val="242852">
                  <a:shade val="90000"/>
                </a:srgbClr>
              </a:solidFill>
            </a:endParaRPr>
          </a:p>
        </p:txBody>
      </p:sp>
      <p:sp>
        <p:nvSpPr>
          <p:cNvPr id="9" name="Slide Number Placeholder 8"/>
          <p:cNvSpPr>
            <a:spLocks noGrp="1"/>
          </p:cNvSpPr>
          <p:nvPr>
            <p:ph type="sldNum" sz="quarter" idx="12"/>
          </p:nvPr>
        </p:nvSpPr>
        <p:spPr/>
        <p:txBody>
          <a:bodyPr/>
          <a:lstStyle/>
          <a:p>
            <a:fld id="{E9EE9FD4-1B63-4509-BCC9-07164F5DC2C4}" type="slidenum">
              <a:rPr lang="ru-RU" smtClean="0">
                <a:solidFill>
                  <a:srgbClr val="242852">
                    <a:shade val="90000"/>
                  </a:srgbClr>
                </a:solidFill>
              </a:rPr>
              <a:pPr/>
              <a:t>‹#›</a:t>
            </a:fld>
            <a:endParaRPr lang="ru-RU">
              <a:solidFill>
                <a:srgbClr val="242852">
                  <a:shade val="90000"/>
                </a:srgbClr>
              </a:solidFill>
            </a:endParaRPr>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2394365172"/>
      </p:ext>
    </p:extLst>
  </p:cSld>
  <p:clrMapOvr>
    <a:masterClrMapping/>
  </p:clrMapOvr>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3E7093A-E754-4F68-960E-0115C1F0FE16}" type="datetimeFigureOut">
              <a:rPr lang="ru-RU" smtClean="0">
                <a:solidFill>
                  <a:srgbClr val="242852">
                    <a:shade val="90000"/>
                  </a:srgbClr>
                </a:solidFill>
              </a:rPr>
              <a:pPr/>
              <a:t>1/7/14</a:t>
            </a:fld>
            <a:endParaRPr lang="ru-RU">
              <a:solidFill>
                <a:srgbClr val="242852">
                  <a:shade val="90000"/>
                </a:srgbClr>
              </a:solidFill>
            </a:endParaRPr>
          </a:p>
        </p:txBody>
      </p:sp>
      <p:sp>
        <p:nvSpPr>
          <p:cNvPr id="4" name="Footer Placeholder 3"/>
          <p:cNvSpPr>
            <a:spLocks noGrp="1"/>
          </p:cNvSpPr>
          <p:nvPr>
            <p:ph type="ftr" sz="quarter" idx="11"/>
          </p:nvPr>
        </p:nvSpPr>
        <p:spPr/>
        <p:txBody>
          <a:bodyPr/>
          <a:lstStyle/>
          <a:p>
            <a:endParaRPr lang="ru-RU">
              <a:solidFill>
                <a:srgbClr val="242852">
                  <a:shade val="90000"/>
                </a:srgbClr>
              </a:solidFill>
            </a:endParaRPr>
          </a:p>
        </p:txBody>
      </p:sp>
      <p:sp>
        <p:nvSpPr>
          <p:cNvPr id="5" name="Slide Number Placeholder 4"/>
          <p:cNvSpPr>
            <a:spLocks noGrp="1"/>
          </p:cNvSpPr>
          <p:nvPr>
            <p:ph type="sldNum" sz="quarter" idx="12"/>
          </p:nvPr>
        </p:nvSpPr>
        <p:spPr/>
        <p:txBody>
          <a:bodyPr/>
          <a:lstStyle/>
          <a:p>
            <a:fld id="{E9EE9FD4-1B63-4509-BCC9-07164F5DC2C4}" type="slidenum">
              <a:rPr lang="ru-RU" smtClean="0">
                <a:solidFill>
                  <a:srgbClr val="242852">
                    <a:shade val="90000"/>
                  </a:srgbClr>
                </a:solidFill>
              </a:rPr>
              <a:pPr/>
              <a:t>‹#›</a:t>
            </a:fld>
            <a:endParaRPr lang="ru-RU">
              <a:solidFill>
                <a:srgbClr val="242852">
                  <a:shade val="90000"/>
                </a:srgbClr>
              </a:solidFill>
            </a:endParaRPr>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1950522814"/>
      </p:ext>
    </p:extLst>
  </p:cSld>
  <p:clrMapOvr>
    <a:masterClrMapping/>
  </p:clrMapOvr>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E7093A-E754-4F68-960E-0115C1F0FE16}" type="datetimeFigureOut">
              <a:rPr lang="ru-RU" smtClean="0">
                <a:solidFill>
                  <a:srgbClr val="242852">
                    <a:shade val="90000"/>
                  </a:srgbClr>
                </a:solidFill>
              </a:rPr>
              <a:pPr/>
              <a:t>1/7/14</a:t>
            </a:fld>
            <a:endParaRPr lang="ru-RU">
              <a:solidFill>
                <a:srgbClr val="242852">
                  <a:shade val="90000"/>
                </a:srgbClr>
              </a:solidFill>
            </a:endParaRPr>
          </a:p>
        </p:txBody>
      </p:sp>
      <p:sp>
        <p:nvSpPr>
          <p:cNvPr id="3" name="Footer Placeholder 2"/>
          <p:cNvSpPr>
            <a:spLocks noGrp="1"/>
          </p:cNvSpPr>
          <p:nvPr>
            <p:ph type="ftr" sz="quarter" idx="11"/>
          </p:nvPr>
        </p:nvSpPr>
        <p:spPr/>
        <p:txBody>
          <a:bodyPr/>
          <a:lstStyle/>
          <a:p>
            <a:endParaRPr lang="ru-RU">
              <a:solidFill>
                <a:srgbClr val="242852">
                  <a:shade val="90000"/>
                </a:srgbClr>
              </a:solidFill>
            </a:endParaRPr>
          </a:p>
        </p:txBody>
      </p:sp>
      <p:sp>
        <p:nvSpPr>
          <p:cNvPr id="4" name="Slide Number Placeholder 3"/>
          <p:cNvSpPr>
            <a:spLocks noGrp="1"/>
          </p:cNvSpPr>
          <p:nvPr>
            <p:ph type="sldNum" sz="quarter" idx="12"/>
          </p:nvPr>
        </p:nvSpPr>
        <p:spPr/>
        <p:txBody>
          <a:bodyPr/>
          <a:lstStyle/>
          <a:p>
            <a:fld id="{E9EE9FD4-1B63-4509-BCC9-07164F5DC2C4}" type="slidenum">
              <a:rPr lang="ru-RU" smtClean="0">
                <a:solidFill>
                  <a:srgbClr val="242852">
                    <a:shade val="90000"/>
                  </a:srgbClr>
                </a:solidFill>
              </a:rPr>
              <a:pPr/>
              <a:t>‹#›</a:t>
            </a:fld>
            <a:endParaRPr lang="ru-RU">
              <a:solidFill>
                <a:srgbClr val="242852">
                  <a:shade val="90000"/>
                </a:srgbClr>
              </a:solidFill>
            </a:endParaRPr>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2774034530"/>
      </p:ext>
    </p:extLst>
  </p:cSld>
  <p:clrMapOvr>
    <a:masterClrMapping/>
  </p:clrMapOvr>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3E7093A-E754-4F68-960E-0115C1F0FE16}" type="datetimeFigureOut">
              <a:rPr lang="ru-RU" smtClean="0">
                <a:solidFill>
                  <a:srgbClr val="242852">
                    <a:shade val="90000"/>
                  </a:srgbClr>
                </a:solidFill>
              </a:rPr>
              <a:pPr/>
              <a:t>1/7/14</a:t>
            </a:fld>
            <a:endParaRPr lang="ru-RU">
              <a:solidFill>
                <a:srgbClr val="242852">
                  <a:shade val="90000"/>
                </a:srgbClr>
              </a:solidFill>
            </a:endParaRPr>
          </a:p>
        </p:txBody>
      </p:sp>
      <p:sp>
        <p:nvSpPr>
          <p:cNvPr id="6" name="Footer Placeholder 5"/>
          <p:cNvSpPr>
            <a:spLocks noGrp="1"/>
          </p:cNvSpPr>
          <p:nvPr>
            <p:ph type="ftr" sz="quarter" idx="11"/>
          </p:nvPr>
        </p:nvSpPr>
        <p:spPr/>
        <p:txBody>
          <a:bodyPr/>
          <a:lstStyle/>
          <a:p>
            <a:endParaRPr lang="ru-RU">
              <a:solidFill>
                <a:srgbClr val="242852">
                  <a:shade val="90000"/>
                </a:srgbClr>
              </a:solidFill>
            </a:endParaRPr>
          </a:p>
        </p:txBody>
      </p:sp>
      <p:sp>
        <p:nvSpPr>
          <p:cNvPr id="7" name="Slide Number Placeholder 6"/>
          <p:cNvSpPr>
            <a:spLocks noGrp="1"/>
          </p:cNvSpPr>
          <p:nvPr>
            <p:ph type="sldNum" sz="quarter" idx="12"/>
          </p:nvPr>
        </p:nvSpPr>
        <p:spPr/>
        <p:txBody>
          <a:bodyPr/>
          <a:lstStyle/>
          <a:p>
            <a:fld id="{E9EE9FD4-1B63-4509-BCC9-07164F5DC2C4}" type="slidenum">
              <a:rPr lang="ru-RU" smtClean="0">
                <a:solidFill>
                  <a:srgbClr val="242852">
                    <a:shade val="90000"/>
                  </a:srgbClr>
                </a:solidFill>
              </a:rPr>
              <a:pPr/>
              <a:t>‹#›</a:t>
            </a:fld>
            <a:endParaRPr lang="ru-RU">
              <a:solidFill>
                <a:srgbClr val="242852">
                  <a:shade val="90000"/>
                </a:srgbClr>
              </a:solidFill>
            </a:endParaRPr>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2002631375"/>
      </p:ext>
    </p:extLst>
  </p:cSld>
  <p:clrMapOvr>
    <a:masterClrMapping/>
  </p:clrMapOvr>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3E7093A-E754-4F68-960E-0115C1F0FE16}" type="datetimeFigureOut">
              <a:rPr lang="ru-RU" smtClean="0"/>
              <a:pPr/>
              <a:t>1/7/14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9EE9FD4-1B63-4509-BCC9-07164F5DC2C4}" type="slidenum">
              <a:rPr lang="ru-RU" smtClean="0"/>
              <a:pPr/>
              <a:t>‹#›</a:t>
            </a:fld>
            <a:endParaRPr lang="ru-RU"/>
          </a:p>
        </p:txBody>
      </p:sp>
    </p:spTree>
  </p:cSld>
  <p:clrMapOvr>
    <a:masterClrMapping/>
  </p:clrMapOvr>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3E7093A-E754-4F68-960E-0115C1F0FE16}" type="datetimeFigureOut">
              <a:rPr lang="ru-RU" smtClean="0">
                <a:solidFill>
                  <a:srgbClr val="242852">
                    <a:shade val="90000"/>
                  </a:srgbClr>
                </a:solidFill>
              </a:rPr>
              <a:pPr/>
              <a:t>1/7/14</a:t>
            </a:fld>
            <a:endParaRPr lang="ru-RU">
              <a:solidFill>
                <a:srgbClr val="242852">
                  <a:shade val="90000"/>
                </a:srgbClr>
              </a:solidFill>
            </a:endParaRPr>
          </a:p>
        </p:txBody>
      </p:sp>
      <p:sp>
        <p:nvSpPr>
          <p:cNvPr id="6" name="Footer Placeholder 5"/>
          <p:cNvSpPr>
            <a:spLocks noGrp="1"/>
          </p:cNvSpPr>
          <p:nvPr>
            <p:ph type="ftr" sz="quarter" idx="11"/>
          </p:nvPr>
        </p:nvSpPr>
        <p:spPr/>
        <p:txBody>
          <a:bodyPr/>
          <a:lstStyle/>
          <a:p>
            <a:endParaRPr lang="ru-RU">
              <a:solidFill>
                <a:srgbClr val="242852">
                  <a:shade val="90000"/>
                </a:srgbClr>
              </a:solidFill>
            </a:endParaRPr>
          </a:p>
        </p:txBody>
      </p:sp>
      <p:sp>
        <p:nvSpPr>
          <p:cNvPr id="7" name="Slide Number Placeholder 6"/>
          <p:cNvSpPr>
            <a:spLocks noGrp="1"/>
          </p:cNvSpPr>
          <p:nvPr>
            <p:ph type="sldNum" sz="quarter" idx="12"/>
          </p:nvPr>
        </p:nvSpPr>
        <p:spPr>
          <a:xfrm>
            <a:off x="8077200" y="6356350"/>
            <a:ext cx="609600" cy="365125"/>
          </a:xfrm>
        </p:spPr>
        <p:txBody>
          <a:bodyPr/>
          <a:lstStyle/>
          <a:p>
            <a:fld id="{E9EE9FD4-1B63-4509-BCC9-07164F5DC2C4}" type="slidenum">
              <a:rPr lang="ru-RU" smtClean="0">
                <a:solidFill>
                  <a:srgbClr val="242852">
                    <a:shade val="90000"/>
                  </a:srgbClr>
                </a:solidFill>
              </a:rPr>
              <a:pPr/>
              <a:t>‹#›</a:t>
            </a:fld>
            <a:endParaRPr lang="ru-RU">
              <a:solidFill>
                <a:srgbClr val="242852">
                  <a:shade val="90000"/>
                </a:srgbClr>
              </a:solidFill>
            </a:endParaRP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1690149933"/>
      </p:ext>
    </p:extLst>
  </p:cSld>
  <p:clrMapOvr>
    <a:masterClrMapping/>
  </p:clrMapOvr>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3E7093A-E754-4F68-960E-0115C1F0FE16}" type="datetimeFigureOut">
              <a:rPr lang="ru-RU" smtClean="0">
                <a:solidFill>
                  <a:srgbClr val="242852">
                    <a:shade val="90000"/>
                  </a:srgbClr>
                </a:solidFill>
              </a:rPr>
              <a:pPr/>
              <a:t>1/7/14</a:t>
            </a:fld>
            <a:endParaRPr lang="ru-RU">
              <a:solidFill>
                <a:srgbClr val="242852">
                  <a:shade val="90000"/>
                </a:srgbClr>
              </a:solidFill>
            </a:endParaRPr>
          </a:p>
        </p:txBody>
      </p:sp>
      <p:sp>
        <p:nvSpPr>
          <p:cNvPr id="5" name="Footer Placeholder 4"/>
          <p:cNvSpPr>
            <a:spLocks noGrp="1"/>
          </p:cNvSpPr>
          <p:nvPr>
            <p:ph type="ftr" sz="quarter" idx="11"/>
          </p:nvPr>
        </p:nvSpPr>
        <p:spPr/>
        <p:txBody>
          <a:bodyPr/>
          <a:lstStyle/>
          <a:p>
            <a:endParaRPr lang="ru-RU">
              <a:solidFill>
                <a:srgbClr val="242852">
                  <a:shade val="90000"/>
                </a:srgbClr>
              </a:solidFill>
            </a:endParaRPr>
          </a:p>
        </p:txBody>
      </p:sp>
      <p:sp>
        <p:nvSpPr>
          <p:cNvPr id="6" name="Slide Number Placeholder 5"/>
          <p:cNvSpPr>
            <a:spLocks noGrp="1"/>
          </p:cNvSpPr>
          <p:nvPr>
            <p:ph type="sldNum" sz="quarter" idx="12"/>
          </p:nvPr>
        </p:nvSpPr>
        <p:spPr/>
        <p:txBody>
          <a:bodyPr/>
          <a:lstStyle/>
          <a:p>
            <a:fld id="{E9EE9FD4-1B63-4509-BCC9-07164F5DC2C4}" type="slidenum">
              <a:rPr lang="ru-RU" smtClean="0">
                <a:solidFill>
                  <a:srgbClr val="242852">
                    <a:shade val="90000"/>
                  </a:srgbClr>
                </a:solidFill>
              </a:rPr>
              <a:pPr/>
              <a:t>‹#›</a:t>
            </a:fld>
            <a:endParaRPr lang="ru-RU">
              <a:solidFill>
                <a:srgbClr val="242852">
                  <a:shade val="90000"/>
                </a:srgbClr>
              </a:solidFill>
            </a:endParaRPr>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3110274479"/>
      </p:ext>
    </p:extLst>
  </p:cSld>
  <p:clrMapOvr>
    <a:masterClrMapping/>
  </p:clrMapOvr>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3E7093A-E754-4F68-960E-0115C1F0FE16}" type="datetimeFigureOut">
              <a:rPr lang="ru-RU" smtClean="0">
                <a:solidFill>
                  <a:srgbClr val="242852">
                    <a:shade val="90000"/>
                  </a:srgbClr>
                </a:solidFill>
              </a:rPr>
              <a:pPr/>
              <a:t>1/7/14</a:t>
            </a:fld>
            <a:endParaRPr lang="ru-RU">
              <a:solidFill>
                <a:srgbClr val="242852">
                  <a:shade val="90000"/>
                </a:srgbClr>
              </a:solidFill>
            </a:endParaRPr>
          </a:p>
        </p:txBody>
      </p:sp>
      <p:sp>
        <p:nvSpPr>
          <p:cNvPr id="5" name="Footer Placeholder 4"/>
          <p:cNvSpPr>
            <a:spLocks noGrp="1"/>
          </p:cNvSpPr>
          <p:nvPr>
            <p:ph type="ftr" sz="quarter" idx="11"/>
          </p:nvPr>
        </p:nvSpPr>
        <p:spPr/>
        <p:txBody>
          <a:bodyPr/>
          <a:lstStyle/>
          <a:p>
            <a:endParaRPr lang="ru-RU">
              <a:solidFill>
                <a:srgbClr val="242852">
                  <a:shade val="90000"/>
                </a:srgbClr>
              </a:solidFill>
            </a:endParaRPr>
          </a:p>
        </p:txBody>
      </p:sp>
      <p:sp>
        <p:nvSpPr>
          <p:cNvPr id="6" name="Slide Number Placeholder 5"/>
          <p:cNvSpPr>
            <a:spLocks noGrp="1"/>
          </p:cNvSpPr>
          <p:nvPr>
            <p:ph type="sldNum" sz="quarter" idx="12"/>
          </p:nvPr>
        </p:nvSpPr>
        <p:spPr/>
        <p:txBody>
          <a:bodyPr/>
          <a:lstStyle/>
          <a:p>
            <a:fld id="{E9EE9FD4-1B63-4509-BCC9-07164F5DC2C4}" type="slidenum">
              <a:rPr lang="ru-RU" smtClean="0">
                <a:solidFill>
                  <a:srgbClr val="242852">
                    <a:shade val="90000"/>
                  </a:srgbClr>
                </a:solidFill>
              </a:rPr>
              <a:pPr/>
              <a:t>‹#›</a:t>
            </a:fld>
            <a:endParaRPr lang="ru-RU">
              <a:solidFill>
                <a:srgbClr val="242852">
                  <a:shade val="90000"/>
                </a:srgbClr>
              </a:solidFill>
            </a:endParaRPr>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468619263"/>
      </p:ext>
    </p:extLst>
  </p:cSld>
  <p:clrMapOvr>
    <a:masterClrMapping/>
  </p:clrMapOvr>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8615E52-4DA0-4A67-B636-ED84D2EF46D6}" type="datetimeFigureOut">
              <a:rPr lang="ru-RU" smtClean="0">
                <a:solidFill>
                  <a:srgbClr val="ACCBF9">
                    <a:shade val="90000"/>
                  </a:srgbClr>
                </a:solidFill>
              </a:rPr>
              <a:pPr/>
              <a:t>1/7/14</a:t>
            </a:fld>
            <a:endParaRPr lang="ru-RU">
              <a:solidFill>
                <a:srgbClr val="ACCBF9">
                  <a:shade val="90000"/>
                </a:srgbClr>
              </a:solidFill>
            </a:endParaRPr>
          </a:p>
        </p:txBody>
      </p:sp>
      <p:sp>
        <p:nvSpPr>
          <p:cNvPr id="19" name="Footer Placeholder 18"/>
          <p:cNvSpPr>
            <a:spLocks noGrp="1"/>
          </p:cNvSpPr>
          <p:nvPr>
            <p:ph type="ftr" sz="quarter" idx="11"/>
          </p:nvPr>
        </p:nvSpPr>
        <p:spPr/>
        <p:txBody>
          <a:bodyPr/>
          <a:lstStyle/>
          <a:p>
            <a:endParaRPr lang="ru-RU">
              <a:solidFill>
                <a:srgbClr val="ACCBF9">
                  <a:shade val="90000"/>
                </a:srgbClr>
              </a:solidFill>
            </a:endParaRPr>
          </a:p>
        </p:txBody>
      </p:sp>
      <p:sp>
        <p:nvSpPr>
          <p:cNvPr id="27" name="Slide Number Placeholder 26"/>
          <p:cNvSpPr>
            <a:spLocks noGrp="1"/>
          </p:cNvSpPr>
          <p:nvPr>
            <p:ph type="sldNum" sz="quarter" idx="12"/>
          </p:nvPr>
        </p:nvSpPr>
        <p:spPr/>
        <p:txBody>
          <a:bodyPr/>
          <a:lstStyle/>
          <a:p>
            <a:fld id="{F1EBA744-1EEF-4316-89CD-581FE243F584}" type="slidenum">
              <a:rPr lang="ru-RU" smtClean="0">
                <a:solidFill>
                  <a:srgbClr val="ACCBF9">
                    <a:shade val="90000"/>
                  </a:srgbClr>
                </a:solidFill>
              </a:rPr>
              <a:pPr/>
              <a:t>‹#›</a:t>
            </a:fld>
            <a:endParaRPr lang="ru-RU">
              <a:solidFill>
                <a:srgbClr val="ACCBF9">
                  <a:shade val="90000"/>
                </a:srgbClr>
              </a:solidFill>
            </a:endParaRPr>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38429384"/>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615E52-4DA0-4A67-B636-ED84D2EF46D6}" type="datetimeFigureOut">
              <a:rPr lang="ru-RU" smtClean="0">
                <a:solidFill>
                  <a:srgbClr val="242852">
                    <a:shade val="90000"/>
                  </a:srgbClr>
                </a:solidFill>
              </a:rPr>
              <a:pPr/>
              <a:t>1/7/14</a:t>
            </a:fld>
            <a:endParaRPr lang="ru-RU">
              <a:solidFill>
                <a:srgbClr val="242852">
                  <a:shade val="90000"/>
                </a:srgbClr>
              </a:solidFill>
            </a:endParaRPr>
          </a:p>
        </p:txBody>
      </p:sp>
      <p:sp>
        <p:nvSpPr>
          <p:cNvPr id="5" name="Footer Placeholder 4"/>
          <p:cNvSpPr>
            <a:spLocks noGrp="1"/>
          </p:cNvSpPr>
          <p:nvPr>
            <p:ph type="ftr" sz="quarter" idx="11"/>
          </p:nvPr>
        </p:nvSpPr>
        <p:spPr/>
        <p:txBody>
          <a:bodyPr/>
          <a:lstStyle/>
          <a:p>
            <a:endParaRPr lang="ru-RU">
              <a:solidFill>
                <a:srgbClr val="242852">
                  <a:shade val="90000"/>
                </a:srgbClr>
              </a:solidFill>
            </a:endParaRPr>
          </a:p>
        </p:txBody>
      </p:sp>
      <p:sp>
        <p:nvSpPr>
          <p:cNvPr id="6" name="Slide Number Placeholder 5"/>
          <p:cNvSpPr>
            <a:spLocks noGrp="1"/>
          </p:cNvSpPr>
          <p:nvPr>
            <p:ph type="sldNum" sz="quarter" idx="12"/>
          </p:nvPr>
        </p:nvSpPr>
        <p:spPr/>
        <p:txBody>
          <a:bodyPr/>
          <a:lstStyle/>
          <a:p>
            <a:fld id="{F1EBA744-1EEF-4316-89CD-581FE243F584}" type="slidenum">
              <a:rPr lang="ru-RU" smtClean="0">
                <a:solidFill>
                  <a:srgbClr val="242852">
                    <a:shade val="90000"/>
                  </a:srgbClr>
                </a:solidFill>
              </a:rPr>
              <a:pPr/>
              <a:t>‹#›</a:t>
            </a:fld>
            <a:endParaRPr lang="ru-RU">
              <a:solidFill>
                <a:srgbClr val="242852">
                  <a:shade val="90000"/>
                </a:srgbClr>
              </a:solidFill>
            </a:endParaRPr>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1005556398"/>
      </p:ext>
    </p:extLst>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8615E52-4DA0-4A67-B636-ED84D2EF46D6}" type="datetimeFigureOut">
              <a:rPr lang="ru-RU" smtClean="0">
                <a:solidFill>
                  <a:srgbClr val="ACCBF9">
                    <a:shade val="90000"/>
                  </a:srgbClr>
                </a:solidFill>
              </a:rPr>
              <a:pPr/>
              <a:t>1/7/14</a:t>
            </a:fld>
            <a:endParaRPr lang="ru-RU">
              <a:solidFill>
                <a:srgbClr val="ACCBF9">
                  <a:shade val="90000"/>
                </a:srgbClr>
              </a:solidFill>
            </a:endParaRPr>
          </a:p>
        </p:txBody>
      </p:sp>
      <p:sp>
        <p:nvSpPr>
          <p:cNvPr id="5" name="Footer Placeholder 4"/>
          <p:cNvSpPr>
            <a:spLocks noGrp="1"/>
          </p:cNvSpPr>
          <p:nvPr>
            <p:ph type="ftr" sz="quarter" idx="11"/>
          </p:nvPr>
        </p:nvSpPr>
        <p:spPr/>
        <p:txBody>
          <a:bodyPr/>
          <a:lstStyle/>
          <a:p>
            <a:endParaRPr lang="ru-RU">
              <a:solidFill>
                <a:srgbClr val="ACCBF9">
                  <a:shade val="90000"/>
                </a:srgbClr>
              </a:solidFill>
            </a:endParaRPr>
          </a:p>
        </p:txBody>
      </p:sp>
      <p:sp>
        <p:nvSpPr>
          <p:cNvPr id="6" name="Slide Number Placeholder 5"/>
          <p:cNvSpPr>
            <a:spLocks noGrp="1"/>
          </p:cNvSpPr>
          <p:nvPr>
            <p:ph type="sldNum" sz="quarter" idx="12"/>
          </p:nvPr>
        </p:nvSpPr>
        <p:spPr/>
        <p:txBody>
          <a:bodyPr/>
          <a:lstStyle/>
          <a:p>
            <a:fld id="{F1EBA744-1EEF-4316-89CD-581FE243F584}" type="slidenum">
              <a:rPr lang="ru-RU" smtClean="0">
                <a:solidFill>
                  <a:srgbClr val="ACCBF9">
                    <a:shade val="90000"/>
                  </a:srgbClr>
                </a:solidFill>
              </a:rPr>
              <a:pPr/>
              <a:t>‹#›</a:t>
            </a:fld>
            <a:endParaRPr lang="ru-RU">
              <a:solidFill>
                <a:srgbClr val="ACCBF9">
                  <a:shade val="90000"/>
                </a:srgbClr>
              </a:solidFill>
            </a:endParaRPr>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79869755"/>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8615E52-4DA0-4A67-B636-ED84D2EF46D6}" type="datetimeFigureOut">
              <a:rPr lang="ru-RU" smtClean="0">
                <a:solidFill>
                  <a:srgbClr val="242852">
                    <a:shade val="90000"/>
                  </a:srgbClr>
                </a:solidFill>
              </a:rPr>
              <a:pPr/>
              <a:t>1/7/14</a:t>
            </a:fld>
            <a:endParaRPr lang="ru-RU">
              <a:solidFill>
                <a:srgbClr val="242852">
                  <a:shade val="90000"/>
                </a:srgbClr>
              </a:solidFill>
            </a:endParaRPr>
          </a:p>
        </p:txBody>
      </p:sp>
      <p:sp>
        <p:nvSpPr>
          <p:cNvPr id="6" name="Footer Placeholder 5"/>
          <p:cNvSpPr>
            <a:spLocks noGrp="1"/>
          </p:cNvSpPr>
          <p:nvPr>
            <p:ph type="ftr" sz="quarter" idx="11"/>
          </p:nvPr>
        </p:nvSpPr>
        <p:spPr/>
        <p:txBody>
          <a:bodyPr/>
          <a:lstStyle/>
          <a:p>
            <a:endParaRPr lang="ru-RU">
              <a:solidFill>
                <a:srgbClr val="242852">
                  <a:shade val="90000"/>
                </a:srgbClr>
              </a:solidFill>
            </a:endParaRPr>
          </a:p>
        </p:txBody>
      </p:sp>
      <p:sp>
        <p:nvSpPr>
          <p:cNvPr id="7" name="Slide Number Placeholder 6"/>
          <p:cNvSpPr>
            <a:spLocks noGrp="1"/>
          </p:cNvSpPr>
          <p:nvPr>
            <p:ph type="sldNum" sz="quarter" idx="12"/>
          </p:nvPr>
        </p:nvSpPr>
        <p:spPr/>
        <p:txBody>
          <a:bodyPr/>
          <a:lstStyle/>
          <a:p>
            <a:fld id="{F1EBA744-1EEF-4316-89CD-581FE243F584}" type="slidenum">
              <a:rPr lang="ru-RU" smtClean="0">
                <a:solidFill>
                  <a:srgbClr val="242852">
                    <a:shade val="90000"/>
                  </a:srgbClr>
                </a:solidFill>
              </a:rPr>
              <a:pPr/>
              <a:t>‹#›</a:t>
            </a:fld>
            <a:endParaRPr lang="ru-RU">
              <a:solidFill>
                <a:srgbClr val="242852">
                  <a:shade val="90000"/>
                </a:srgbClr>
              </a:solidFill>
            </a:endParaRPr>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2815761272"/>
      </p:ext>
    </p:extLst>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8615E52-4DA0-4A67-B636-ED84D2EF46D6}" type="datetimeFigureOut">
              <a:rPr lang="ru-RU" smtClean="0">
                <a:solidFill>
                  <a:srgbClr val="242852">
                    <a:shade val="90000"/>
                  </a:srgbClr>
                </a:solidFill>
              </a:rPr>
              <a:pPr/>
              <a:t>1/7/14</a:t>
            </a:fld>
            <a:endParaRPr lang="ru-RU">
              <a:solidFill>
                <a:srgbClr val="242852">
                  <a:shade val="90000"/>
                </a:srgbClr>
              </a:solidFill>
            </a:endParaRPr>
          </a:p>
        </p:txBody>
      </p:sp>
      <p:sp>
        <p:nvSpPr>
          <p:cNvPr id="8" name="Footer Placeholder 7"/>
          <p:cNvSpPr>
            <a:spLocks noGrp="1"/>
          </p:cNvSpPr>
          <p:nvPr>
            <p:ph type="ftr" sz="quarter" idx="11"/>
          </p:nvPr>
        </p:nvSpPr>
        <p:spPr/>
        <p:txBody>
          <a:bodyPr/>
          <a:lstStyle/>
          <a:p>
            <a:endParaRPr lang="ru-RU">
              <a:solidFill>
                <a:srgbClr val="242852">
                  <a:shade val="90000"/>
                </a:srgbClr>
              </a:solidFill>
            </a:endParaRPr>
          </a:p>
        </p:txBody>
      </p:sp>
      <p:sp>
        <p:nvSpPr>
          <p:cNvPr id="9" name="Slide Number Placeholder 8"/>
          <p:cNvSpPr>
            <a:spLocks noGrp="1"/>
          </p:cNvSpPr>
          <p:nvPr>
            <p:ph type="sldNum" sz="quarter" idx="12"/>
          </p:nvPr>
        </p:nvSpPr>
        <p:spPr/>
        <p:txBody>
          <a:bodyPr/>
          <a:lstStyle/>
          <a:p>
            <a:fld id="{F1EBA744-1EEF-4316-89CD-581FE243F584}" type="slidenum">
              <a:rPr lang="ru-RU" smtClean="0">
                <a:solidFill>
                  <a:srgbClr val="242852">
                    <a:shade val="90000"/>
                  </a:srgbClr>
                </a:solidFill>
              </a:rPr>
              <a:pPr/>
              <a:t>‹#›</a:t>
            </a:fld>
            <a:endParaRPr lang="ru-RU">
              <a:solidFill>
                <a:srgbClr val="242852">
                  <a:shade val="90000"/>
                </a:srgbClr>
              </a:solidFill>
            </a:endParaRPr>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2694706622"/>
      </p:ext>
    </p:extLst>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8615E52-4DA0-4A67-B636-ED84D2EF46D6}" type="datetimeFigureOut">
              <a:rPr lang="ru-RU" smtClean="0">
                <a:solidFill>
                  <a:srgbClr val="242852">
                    <a:shade val="90000"/>
                  </a:srgbClr>
                </a:solidFill>
              </a:rPr>
              <a:pPr/>
              <a:t>1/7/14</a:t>
            </a:fld>
            <a:endParaRPr lang="ru-RU">
              <a:solidFill>
                <a:srgbClr val="242852">
                  <a:shade val="90000"/>
                </a:srgbClr>
              </a:solidFill>
            </a:endParaRPr>
          </a:p>
        </p:txBody>
      </p:sp>
      <p:sp>
        <p:nvSpPr>
          <p:cNvPr id="4" name="Footer Placeholder 3"/>
          <p:cNvSpPr>
            <a:spLocks noGrp="1"/>
          </p:cNvSpPr>
          <p:nvPr>
            <p:ph type="ftr" sz="quarter" idx="11"/>
          </p:nvPr>
        </p:nvSpPr>
        <p:spPr/>
        <p:txBody>
          <a:bodyPr/>
          <a:lstStyle/>
          <a:p>
            <a:endParaRPr lang="ru-RU">
              <a:solidFill>
                <a:srgbClr val="242852">
                  <a:shade val="90000"/>
                </a:srgbClr>
              </a:solidFill>
            </a:endParaRPr>
          </a:p>
        </p:txBody>
      </p:sp>
      <p:sp>
        <p:nvSpPr>
          <p:cNvPr id="5" name="Slide Number Placeholder 4"/>
          <p:cNvSpPr>
            <a:spLocks noGrp="1"/>
          </p:cNvSpPr>
          <p:nvPr>
            <p:ph type="sldNum" sz="quarter" idx="12"/>
          </p:nvPr>
        </p:nvSpPr>
        <p:spPr/>
        <p:txBody>
          <a:bodyPr/>
          <a:lstStyle/>
          <a:p>
            <a:fld id="{F1EBA744-1EEF-4316-89CD-581FE243F584}" type="slidenum">
              <a:rPr lang="ru-RU" smtClean="0">
                <a:solidFill>
                  <a:srgbClr val="242852">
                    <a:shade val="90000"/>
                  </a:srgbClr>
                </a:solidFill>
              </a:rPr>
              <a:pPr/>
              <a:t>‹#›</a:t>
            </a:fld>
            <a:endParaRPr lang="ru-RU">
              <a:solidFill>
                <a:srgbClr val="242852">
                  <a:shade val="90000"/>
                </a:srgbClr>
              </a:solidFill>
            </a:endParaRPr>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3429814626"/>
      </p:ext>
    </p:extLst>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615E52-4DA0-4A67-B636-ED84D2EF46D6}" type="datetimeFigureOut">
              <a:rPr lang="ru-RU" smtClean="0">
                <a:solidFill>
                  <a:srgbClr val="242852">
                    <a:shade val="90000"/>
                  </a:srgbClr>
                </a:solidFill>
              </a:rPr>
              <a:pPr/>
              <a:t>1/7/14</a:t>
            </a:fld>
            <a:endParaRPr lang="ru-RU">
              <a:solidFill>
                <a:srgbClr val="242852">
                  <a:shade val="90000"/>
                </a:srgbClr>
              </a:solidFill>
            </a:endParaRPr>
          </a:p>
        </p:txBody>
      </p:sp>
      <p:sp>
        <p:nvSpPr>
          <p:cNvPr id="3" name="Footer Placeholder 2"/>
          <p:cNvSpPr>
            <a:spLocks noGrp="1"/>
          </p:cNvSpPr>
          <p:nvPr>
            <p:ph type="ftr" sz="quarter" idx="11"/>
          </p:nvPr>
        </p:nvSpPr>
        <p:spPr/>
        <p:txBody>
          <a:bodyPr/>
          <a:lstStyle/>
          <a:p>
            <a:endParaRPr lang="ru-RU">
              <a:solidFill>
                <a:srgbClr val="242852">
                  <a:shade val="90000"/>
                </a:srgbClr>
              </a:solidFill>
            </a:endParaRPr>
          </a:p>
        </p:txBody>
      </p:sp>
      <p:sp>
        <p:nvSpPr>
          <p:cNvPr id="4" name="Slide Number Placeholder 3"/>
          <p:cNvSpPr>
            <a:spLocks noGrp="1"/>
          </p:cNvSpPr>
          <p:nvPr>
            <p:ph type="sldNum" sz="quarter" idx="12"/>
          </p:nvPr>
        </p:nvSpPr>
        <p:spPr/>
        <p:txBody>
          <a:bodyPr/>
          <a:lstStyle/>
          <a:p>
            <a:fld id="{F1EBA744-1EEF-4316-89CD-581FE243F584}" type="slidenum">
              <a:rPr lang="ru-RU" smtClean="0">
                <a:solidFill>
                  <a:srgbClr val="242852">
                    <a:shade val="90000"/>
                  </a:srgbClr>
                </a:solidFill>
              </a:rPr>
              <a:pPr/>
              <a:t>‹#›</a:t>
            </a:fld>
            <a:endParaRPr lang="ru-RU">
              <a:solidFill>
                <a:srgbClr val="242852">
                  <a:shade val="90000"/>
                </a:srgbClr>
              </a:solidFill>
            </a:endParaRPr>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4133267036"/>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3E7093A-E754-4F68-960E-0115C1F0FE16}" type="datetimeFigureOut">
              <a:rPr lang="ru-RU" smtClean="0"/>
              <a:pPr/>
              <a:t>1/7/14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9EE9FD4-1B63-4509-BCC9-07164F5DC2C4}"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8615E52-4DA0-4A67-B636-ED84D2EF46D6}" type="datetimeFigureOut">
              <a:rPr lang="ru-RU" smtClean="0">
                <a:solidFill>
                  <a:srgbClr val="242852">
                    <a:shade val="90000"/>
                  </a:srgbClr>
                </a:solidFill>
              </a:rPr>
              <a:pPr/>
              <a:t>1/7/14</a:t>
            </a:fld>
            <a:endParaRPr lang="ru-RU">
              <a:solidFill>
                <a:srgbClr val="242852">
                  <a:shade val="90000"/>
                </a:srgbClr>
              </a:solidFill>
            </a:endParaRPr>
          </a:p>
        </p:txBody>
      </p:sp>
      <p:sp>
        <p:nvSpPr>
          <p:cNvPr id="6" name="Footer Placeholder 5"/>
          <p:cNvSpPr>
            <a:spLocks noGrp="1"/>
          </p:cNvSpPr>
          <p:nvPr>
            <p:ph type="ftr" sz="quarter" idx="11"/>
          </p:nvPr>
        </p:nvSpPr>
        <p:spPr/>
        <p:txBody>
          <a:bodyPr/>
          <a:lstStyle/>
          <a:p>
            <a:endParaRPr lang="ru-RU">
              <a:solidFill>
                <a:srgbClr val="242852">
                  <a:shade val="90000"/>
                </a:srgbClr>
              </a:solidFill>
            </a:endParaRPr>
          </a:p>
        </p:txBody>
      </p:sp>
      <p:sp>
        <p:nvSpPr>
          <p:cNvPr id="7" name="Slide Number Placeholder 6"/>
          <p:cNvSpPr>
            <a:spLocks noGrp="1"/>
          </p:cNvSpPr>
          <p:nvPr>
            <p:ph type="sldNum" sz="quarter" idx="12"/>
          </p:nvPr>
        </p:nvSpPr>
        <p:spPr/>
        <p:txBody>
          <a:bodyPr/>
          <a:lstStyle/>
          <a:p>
            <a:fld id="{F1EBA744-1EEF-4316-89CD-581FE243F584}" type="slidenum">
              <a:rPr lang="ru-RU" smtClean="0">
                <a:solidFill>
                  <a:srgbClr val="242852">
                    <a:shade val="90000"/>
                  </a:srgbClr>
                </a:solidFill>
              </a:rPr>
              <a:pPr/>
              <a:t>‹#›</a:t>
            </a:fld>
            <a:endParaRPr lang="ru-RU">
              <a:solidFill>
                <a:srgbClr val="242852">
                  <a:shade val="90000"/>
                </a:srgbClr>
              </a:solidFill>
            </a:endParaRPr>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2090229231"/>
      </p:ext>
    </p:extLst>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8615E52-4DA0-4A67-B636-ED84D2EF46D6}" type="datetimeFigureOut">
              <a:rPr lang="ru-RU" smtClean="0">
                <a:solidFill>
                  <a:srgbClr val="242852">
                    <a:shade val="90000"/>
                  </a:srgbClr>
                </a:solidFill>
              </a:rPr>
              <a:pPr/>
              <a:t>1/7/14</a:t>
            </a:fld>
            <a:endParaRPr lang="ru-RU">
              <a:solidFill>
                <a:srgbClr val="242852">
                  <a:shade val="90000"/>
                </a:srgbClr>
              </a:solidFill>
            </a:endParaRPr>
          </a:p>
        </p:txBody>
      </p:sp>
      <p:sp>
        <p:nvSpPr>
          <p:cNvPr id="6" name="Footer Placeholder 5"/>
          <p:cNvSpPr>
            <a:spLocks noGrp="1"/>
          </p:cNvSpPr>
          <p:nvPr>
            <p:ph type="ftr" sz="quarter" idx="11"/>
          </p:nvPr>
        </p:nvSpPr>
        <p:spPr/>
        <p:txBody>
          <a:bodyPr/>
          <a:lstStyle/>
          <a:p>
            <a:endParaRPr lang="ru-RU">
              <a:solidFill>
                <a:srgbClr val="242852">
                  <a:shade val="90000"/>
                </a:srgbClr>
              </a:solidFill>
            </a:endParaRPr>
          </a:p>
        </p:txBody>
      </p:sp>
      <p:sp>
        <p:nvSpPr>
          <p:cNvPr id="7" name="Slide Number Placeholder 6"/>
          <p:cNvSpPr>
            <a:spLocks noGrp="1"/>
          </p:cNvSpPr>
          <p:nvPr>
            <p:ph type="sldNum" sz="quarter" idx="12"/>
          </p:nvPr>
        </p:nvSpPr>
        <p:spPr>
          <a:xfrm>
            <a:off x="8077200" y="6356350"/>
            <a:ext cx="609600" cy="365125"/>
          </a:xfrm>
        </p:spPr>
        <p:txBody>
          <a:bodyPr/>
          <a:lstStyle/>
          <a:p>
            <a:fld id="{F1EBA744-1EEF-4316-89CD-581FE243F584}" type="slidenum">
              <a:rPr lang="ru-RU" smtClean="0">
                <a:solidFill>
                  <a:srgbClr val="242852">
                    <a:shade val="90000"/>
                  </a:srgbClr>
                </a:solidFill>
              </a:rPr>
              <a:pPr/>
              <a:t>‹#›</a:t>
            </a:fld>
            <a:endParaRPr lang="ru-RU">
              <a:solidFill>
                <a:srgbClr val="242852">
                  <a:shade val="90000"/>
                </a:srgbClr>
              </a:solidFill>
            </a:endParaRP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3905160950"/>
      </p:ext>
    </p:extLst>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615E52-4DA0-4A67-B636-ED84D2EF46D6}" type="datetimeFigureOut">
              <a:rPr lang="ru-RU" smtClean="0">
                <a:solidFill>
                  <a:srgbClr val="242852">
                    <a:shade val="90000"/>
                  </a:srgbClr>
                </a:solidFill>
              </a:rPr>
              <a:pPr/>
              <a:t>1/7/14</a:t>
            </a:fld>
            <a:endParaRPr lang="ru-RU">
              <a:solidFill>
                <a:srgbClr val="242852">
                  <a:shade val="90000"/>
                </a:srgbClr>
              </a:solidFill>
            </a:endParaRPr>
          </a:p>
        </p:txBody>
      </p:sp>
      <p:sp>
        <p:nvSpPr>
          <p:cNvPr id="5" name="Footer Placeholder 4"/>
          <p:cNvSpPr>
            <a:spLocks noGrp="1"/>
          </p:cNvSpPr>
          <p:nvPr>
            <p:ph type="ftr" sz="quarter" idx="11"/>
          </p:nvPr>
        </p:nvSpPr>
        <p:spPr/>
        <p:txBody>
          <a:bodyPr/>
          <a:lstStyle/>
          <a:p>
            <a:endParaRPr lang="ru-RU">
              <a:solidFill>
                <a:srgbClr val="242852">
                  <a:shade val="90000"/>
                </a:srgbClr>
              </a:solidFill>
            </a:endParaRPr>
          </a:p>
        </p:txBody>
      </p:sp>
      <p:sp>
        <p:nvSpPr>
          <p:cNvPr id="6" name="Slide Number Placeholder 5"/>
          <p:cNvSpPr>
            <a:spLocks noGrp="1"/>
          </p:cNvSpPr>
          <p:nvPr>
            <p:ph type="sldNum" sz="quarter" idx="12"/>
          </p:nvPr>
        </p:nvSpPr>
        <p:spPr/>
        <p:txBody>
          <a:bodyPr/>
          <a:lstStyle/>
          <a:p>
            <a:fld id="{F1EBA744-1EEF-4316-89CD-581FE243F584}" type="slidenum">
              <a:rPr lang="ru-RU" smtClean="0">
                <a:solidFill>
                  <a:srgbClr val="242852">
                    <a:shade val="90000"/>
                  </a:srgbClr>
                </a:solidFill>
              </a:rPr>
              <a:pPr/>
              <a:t>‹#›</a:t>
            </a:fld>
            <a:endParaRPr lang="ru-RU">
              <a:solidFill>
                <a:srgbClr val="242852">
                  <a:shade val="90000"/>
                </a:srgbClr>
              </a:solidFill>
            </a:endParaRPr>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1439958190"/>
      </p:ext>
    </p:extLst>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615E52-4DA0-4A67-B636-ED84D2EF46D6}" type="datetimeFigureOut">
              <a:rPr lang="ru-RU" smtClean="0">
                <a:solidFill>
                  <a:srgbClr val="242852">
                    <a:shade val="90000"/>
                  </a:srgbClr>
                </a:solidFill>
              </a:rPr>
              <a:pPr/>
              <a:t>1/7/14</a:t>
            </a:fld>
            <a:endParaRPr lang="ru-RU">
              <a:solidFill>
                <a:srgbClr val="242852">
                  <a:shade val="90000"/>
                </a:srgbClr>
              </a:solidFill>
            </a:endParaRPr>
          </a:p>
        </p:txBody>
      </p:sp>
      <p:sp>
        <p:nvSpPr>
          <p:cNvPr id="5" name="Footer Placeholder 4"/>
          <p:cNvSpPr>
            <a:spLocks noGrp="1"/>
          </p:cNvSpPr>
          <p:nvPr>
            <p:ph type="ftr" sz="quarter" idx="11"/>
          </p:nvPr>
        </p:nvSpPr>
        <p:spPr/>
        <p:txBody>
          <a:bodyPr/>
          <a:lstStyle/>
          <a:p>
            <a:endParaRPr lang="ru-RU">
              <a:solidFill>
                <a:srgbClr val="242852">
                  <a:shade val="90000"/>
                </a:srgbClr>
              </a:solidFill>
            </a:endParaRPr>
          </a:p>
        </p:txBody>
      </p:sp>
      <p:sp>
        <p:nvSpPr>
          <p:cNvPr id="6" name="Slide Number Placeholder 5"/>
          <p:cNvSpPr>
            <a:spLocks noGrp="1"/>
          </p:cNvSpPr>
          <p:nvPr>
            <p:ph type="sldNum" sz="quarter" idx="12"/>
          </p:nvPr>
        </p:nvSpPr>
        <p:spPr/>
        <p:txBody>
          <a:bodyPr/>
          <a:lstStyle/>
          <a:p>
            <a:fld id="{F1EBA744-1EEF-4316-89CD-581FE243F584}" type="slidenum">
              <a:rPr lang="ru-RU" smtClean="0">
                <a:solidFill>
                  <a:srgbClr val="242852">
                    <a:shade val="90000"/>
                  </a:srgbClr>
                </a:solidFill>
              </a:rPr>
              <a:pPr/>
              <a:t>‹#›</a:t>
            </a:fld>
            <a:endParaRPr lang="ru-RU">
              <a:solidFill>
                <a:srgbClr val="242852">
                  <a:shade val="90000"/>
                </a:srgbClr>
              </a:solidFill>
            </a:endParaRPr>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2347547213"/>
      </p:ext>
    </p:extLst>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3E7093A-E754-4F68-960E-0115C1F0FE16}" type="datetimeFigureOut">
              <a:rPr lang="ru-RU" smtClean="0"/>
              <a:pPr/>
              <a:t>1/7/14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9EE9FD4-1B63-4509-BCC9-07164F5DC2C4}" type="slidenum">
              <a:rPr lang="ru-RU" smtClean="0"/>
              <a:pPr/>
              <a:t>‹#›</a:t>
            </a:fld>
            <a:endParaRPr lang="ru-RU"/>
          </a:p>
        </p:txBody>
      </p:sp>
    </p:spTree>
  </p:cSld>
  <p:clrMapOvr>
    <a:masterClrMapping/>
  </p:clrMapOvr>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3E7093A-E754-4F68-960E-0115C1F0FE16}" type="datetimeFigureOut">
              <a:rPr lang="ru-RU" smtClean="0"/>
              <a:pPr/>
              <a:t>1/7/14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E9EE9FD4-1B63-4509-BCC9-07164F5DC2C4}" type="slidenum">
              <a:rPr lang="ru-RU" smtClean="0"/>
              <a:pPr/>
              <a:t>‹#›</a:t>
            </a:fld>
            <a:endParaRPr lang="ru-RU"/>
          </a:p>
        </p:txBody>
      </p:sp>
    </p:spTree>
  </p:cSld>
  <p:clrMapOvr>
    <a:masterClrMapping/>
  </p:clrMapOvr>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3E7093A-E754-4F68-960E-0115C1F0FE16}" type="datetimeFigureOut">
              <a:rPr lang="ru-RU" smtClean="0"/>
              <a:pPr/>
              <a:t>1/7/14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E9EE9FD4-1B63-4509-BCC9-07164F5DC2C4}" type="slidenum">
              <a:rPr lang="ru-RU" smtClean="0"/>
              <a:pPr/>
              <a:t>‹#›</a:t>
            </a:fld>
            <a:endParaRPr lang="ru-RU"/>
          </a:p>
        </p:txBody>
      </p:sp>
    </p:spTree>
  </p:cSld>
  <p:clrMapOvr>
    <a:masterClrMapping/>
  </p:clrMapOvr>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E7093A-E754-4F68-960E-0115C1F0FE16}" type="datetimeFigureOut">
              <a:rPr lang="ru-RU" smtClean="0"/>
              <a:pPr/>
              <a:t>1/7/14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E9EE9FD4-1B63-4509-BCC9-07164F5DC2C4}" type="slidenum">
              <a:rPr lang="ru-RU" smtClean="0"/>
              <a:pPr/>
              <a:t>‹#›</a:t>
            </a:fld>
            <a:endParaRPr lang="ru-RU"/>
          </a:p>
        </p:txBody>
      </p:sp>
    </p:spTree>
  </p:cSld>
  <p:clrMapOvr>
    <a:masterClrMapping/>
  </p:clrMapOvr>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3E7093A-E754-4F68-960E-0115C1F0FE16}" type="datetimeFigureOut">
              <a:rPr lang="ru-RU" smtClean="0"/>
              <a:pPr/>
              <a:t>1/7/14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9EE9FD4-1B63-4509-BCC9-07164F5DC2C4}" type="slidenum">
              <a:rPr lang="ru-RU" smtClean="0"/>
              <a:pPr/>
              <a:t>‹#›</a:t>
            </a:fld>
            <a:endParaRPr lang="ru-RU"/>
          </a:p>
        </p:txBody>
      </p:sp>
    </p:spTree>
  </p:cSld>
  <p:clrMapOvr>
    <a:masterClrMapping/>
  </p:clrMapOvr>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3E7093A-E754-4F68-960E-0115C1F0FE16}" type="datetimeFigureOut">
              <a:rPr lang="ru-RU" smtClean="0"/>
              <a:pPr/>
              <a:t>1/7/14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8077200" y="6356350"/>
            <a:ext cx="609600" cy="365125"/>
          </a:xfrm>
        </p:spPr>
        <p:txBody>
          <a:bodyPr/>
          <a:lstStyle/>
          <a:p>
            <a:fld id="{E9EE9FD4-1B63-4509-BCC9-07164F5DC2C4}" type="slidenum">
              <a:rPr lang="ru-RU" smtClean="0"/>
              <a:pPr/>
              <a:t>‹#›</a:t>
            </a:fld>
            <a:endParaRPr lang="ru-RU"/>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3E7093A-E754-4F68-960E-0115C1F0FE16}" type="datetimeFigureOut">
              <a:rPr lang="ru-RU" smtClean="0"/>
              <a:pPr/>
              <a:t>1/7/14</a:t>
            </a:fld>
            <a:endParaRPr lang="ru-RU"/>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9EE9FD4-1B63-4509-BCC9-07164F5DC2C4}" type="slidenum">
              <a:rPr lang="ru-RU" smtClean="0"/>
              <a:pPr/>
              <a:t>‹#›</a:t>
            </a:fld>
            <a:endParaRPr lang="ru-RU"/>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3E7093A-E754-4F68-960E-0115C1F0FE16}" type="datetimeFigureOut">
              <a:rPr lang="ru-RU" smtClean="0">
                <a:solidFill>
                  <a:srgbClr val="242852">
                    <a:shade val="90000"/>
                  </a:srgbClr>
                </a:solidFill>
              </a:rPr>
              <a:pPr/>
              <a:t>1/7/14</a:t>
            </a:fld>
            <a:endParaRPr lang="ru-RU">
              <a:solidFill>
                <a:srgbClr val="242852">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solidFill>
                <a:srgbClr val="242852">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9EE9FD4-1B63-4509-BCC9-07164F5DC2C4}" type="slidenum">
              <a:rPr lang="ru-RU" smtClean="0">
                <a:solidFill>
                  <a:srgbClr val="242852">
                    <a:shade val="90000"/>
                  </a:srgbClr>
                </a:solidFill>
              </a:rPr>
              <a:pPr/>
              <a:t>‹#›</a:t>
            </a:fld>
            <a:endParaRPr lang="ru-RU">
              <a:solidFill>
                <a:srgbClr val="242852">
                  <a:shade val="90000"/>
                </a:srgbClr>
              </a:solidFill>
            </a:endParaRP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gr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2910854916"/>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8615E52-4DA0-4A67-B636-ED84D2EF46D6}" type="datetimeFigureOut">
              <a:rPr lang="ru-RU" smtClean="0">
                <a:solidFill>
                  <a:srgbClr val="242852">
                    <a:shade val="90000"/>
                  </a:srgbClr>
                </a:solidFill>
              </a:rPr>
              <a:pPr/>
              <a:t>1/7/14</a:t>
            </a:fld>
            <a:endParaRPr lang="ru-RU">
              <a:solidFill>
                <a:srgbClr val="242852">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solidFill>
                <a:srgbClr val="242852">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1EBA744-1EEF-4316-89CD-581FE243F584}" type="slidenum">
              <a:rPr lang="ru-RU" smtClean="0">
                <a:solidFill>
                  <a:srgbClr val="242852">
                    <a:shade val="90000"/>
                  </a:srgbClr>
                </a:solidFill>
              </a:rPr>
              <a:pPr/>
              <a:t>‹#›</a:t>
            </a:fld>
            <a:endParaRPr lang="ru-RU">
              <a:solidFill>
                <a:srgbClr val="242852">
                  <a:shade val="90000"/>
                </a:srgbClr>
              </a:solidFill>
            </a:endParaRP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gr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1945322989"/>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eg"/><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4.png"/><Relationship Id="rId5" Type="http://schemas.openxmlformats.org/officeDocument/2006/relationships/image" Target="../media/image22.jpeg"/><Relationship Id="rId6" Type="http://schemas.openxmlformats.org/officeDocument/2006/relationships/image" Target="../media/image23.jpeg"/><Relationship Id="rId7" Type="http://schemas.openxmlformats.org/officeDocument/2006/relationships/image" Target="../media/image24.png"/><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2.xml.rels><?xml version="1.0" encoding="UTF-8" standalone="yes"?>
<Relationships xmlns="http://schemas.openxmlformats.org/package/2006/relationships"><Relationship Id="rId9" Type="http://schemas.openxmlformats.org/officeDocument/2006/relationships/image" Target="../media/image32.png"/><Relationship Id="rId20" Type="http://schemas.openxmlformats.org/officeDocument/2006/relationships/image" Target="../media/image40.jpeg"/><Relationship Id="rId21" Type="http://schemas.openxmlformats.org/officeDocument/2006/relationships/image" Target="../media/image41.png"/><Relationship Id="rId22" Type="http://schemas.openxmlformats.org/officeDocument/2006/relationships/image" Target="../media/image4.png"/><Relationship Id="rId23" Type="http://schemas.openxmlformats.org/officeDocument/2006/relationships/image" Target="../media/image42.png"/><Relationship Id="rId24" Type="http://schemas.openxmlformats.org/officeDocument/2006/relationships/hyperlink" Target="http://ru.wikipedia.org/wiki/%D0%A4%D0%B0%D0%B9%D0%BB:RGU_Gubkina.jpg" TargetMode="External"/><Relationship Id="rId25" Type="http://schemas.openxmlformats.org/officeDocument/2006/relationships/image" Target="../media/image43.jpeg"/><Relationship Id="rId26" Type="http://schemas.openxmlformats.org/officeDocument/2006/relationships/hyperlink" Target="http://www.brookings.edu/" TargetMode="External"/><Relationship Id="rId27" Type="http://schemas.openxmlformats.org/officeDocument/2006/relationships/image" Target="../media/image44.png"/><Relationship Id="rId28" Type="http://schemas.openxmlformats.org/officeDocument/2006/relationships/image" Target="../media/image45.gif"/><Relationship Id="rId29" Type="http://schemas.openxmlformats.org/officeDocument/2006/relationships/image" Target="../media/image46.png"/><Relationship Id="rId30" Type="http://schemas.openxmlformats.org/officeDocument/2006/relationships/hyperlink" Target="http://ru.wikipedia.org/wiki/%D0%A4%D0%B0%D0%B9%D0%BB:%D0%9B%D0%BE%D0%B3%D0%BE%D1%82%D0%B8%D0%BF_%D0%A3%D1%80%D0%93%D0%A3.jpg" TargetMode="External"/><Relationship Id="rId31" Type="http://schemas.openxmlformats.org/officeDocument/2006/relationships/image" Target="../media/image47.jpeg"/><Relationship Id="rId32" Type="http://schemas.openxmlformats.org/officeDocument/2006/relationships/image" Target="../media/image48.png"/><Relationship Id="rId10" Type="http://schemas.openxmlformats.org/officeDocument/2006/relationships/image" Target="../media/image33.png"/><Relationship Id="rId11" Type="http://schemas.microsoft.com/office/2007/relationships/hdphoto" Target="../media/hdphoto1.wdp"/><Relationship Id="rId12" Type="http://schemas.openxmlformats.org/officeDocument/2006/relationships/image" Target="../media/image34.png"/><Relationship Id="rId13" Type="http://schemas.openxmlformats.org/officeDocument/2006/relationships/image" Target="../media/image35.gif"/><Relationship Id="rId14" Type="http://schemas.openxmlformats.org/officeDocument/2006/relationships/image" Target="../media/image36.jpeg"/><Relationship Id="rId15" Type="http://schemas.openxmlformats.org/officeDocument/2006/relationships/image" Target="../media/image37.png"/><Relationship Id="rId16" Type="http://schemas.microsoft.com/office/2007/relationships/hdphoto" Target="../media/hdphoto2.wdp"/><Relationship Id="rId17" Type="http://schemas.openxmlformats.org/officeDocument/2006/relationships/image" Target="../media/image38.png"/><Relationship Id="rId18" Type="http://schemas.microsoft.com/office/2007/relationships/hdphoto" Target="../media/hdphoto3.wdp"/><Relationship Id="rId19" Type="http://schemas.openxmlformats.org/officeDocument/2006/relationships/image" Target="../media/image39.jpeg"/><Relationship Id="rId1" Type="http://schemas.openxmlformats.org/officeDocument/2006/relationships/slideLayout" Target="../slideLayouts/slideLayout18.xml"/><Relationship Id="rId2" Type="http://schemas.openxmlformats.org/officeDocument/2006/relationships/image" Target="../media/image25.png"/><Relationship Id="rId3" Type="http://schemas.openxmlformats.org/officeDocument/2006/relationships/image" Target="../media/image26.png"/><Relationship Id="rId4" Type="http://schemas.openxmlformats.org/officeDocument/2006/relationships/image" Target="../media/image27.png"/><Relationship Id="rId5" Type="http://schemas.openxmlformats.org/officeDocument/2006/relationships/image" Target="../media/image28.png"/><Relationship Id="rId6" Type="http://schemas.openxmlformats.org/officeDocument/2006/relationships/image" Target="../media/image29.png"/><Relationship Id="rId7" Type="http://schemas.openxmlformats.org/officeDocument/2006/relationships/image" Target="../media/image30.png"/><Relationship Id="rId8" Type="http://schemas.openxmlformats.org/officeDocument/2006/relationships/image" Target="../media/image3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0.jpeg"/><Relationship Id="rId1" Type="http://schemas.openxmlformats.org/officeDocument/2006/relationships/slideLayout" Target="../slideLayouts/slideLayout2.xml"/><Relationship Id="rId2" Type="http://schemas.openxmlformats.org/officeDocument/2006/relationships/image" Target="../media/image49.emf"/></Relationships>
</file>

<file path=ppt/slides/_rels/slide15.xml.rels><?xml version="1.0" encoding="UTF-8" standalone="yes"?>
<Relationships xmlns="http://schemas.openxmlformats.org/package/2006/relationships"><Relationship Id="rId3" Type="http://schemas.openxmlformats.org/officeDocument/2006/relationships/image" Target="../media/image52.png"/><Relationship Id="rId4" Type="http://schemas.openxmlformats.org/officeDocument/2006/relationships/image" Target="../media/image53.png"/><Relationship Id="rId5" Type="http://schemas.openxmlformats.org/officeDocument/2006/relationships/image" Target="../media/image54.png"/><Relationship Id="rId6" Type="http://schemas.openxmlformats.org/officeDocument/2006/relationships/image" Target="../media/image4.png"/><Relationship Id="rId7" Type="http://schemas.openxmlformats.org/officeDocument/2006/relationships/image" Target="../media/image55.jpeg"/><Relationship Id="rId1" Type="http://schemas.openxmlformats.org/officeDocument/2006/relationships/slideLayout" Target="../slideLayouts/slideLayout2.xml"/><Relationship Id="rId2" Type="http://schemas.openxmlformats.org/officeDocument/2006/relationships/image" Target="../media/image51.emf"/></Relationships>
</file>

<file path=ppt/slides/_rels/slide16.xml.rels><?xml version="1.0" encoding="UTF-8" standalone="yes"?>
<Relationships xmlns="http://schemas.openxmlformats.org/package/2006/relationships"><Relationship Id="rId3" Type="http://schemas.openxmlformats.org/officeDocument/2006/relationships/image" Target="../media/image57.png"/><Relationship Id="rId4" Type="http://schemas.microsoft.com/office/2007/relationships/hdphoto" Target="../media/hdphoto4.wdp"/><Relationship Id="rId5" Type="http://schemas.openxmlformats.org/officeDocument/2006/relationships/image" Target="../media/image58.png"/><Relationship Id="rId6" Type="http://schemas.openxmlformats.org/officeDocument/2006/relationships/image" Target="../media/image59.jpeg"/><Relationship Id="rId7" Type="http://schemas.openxmlformats.org/officeDocument/2006/relationships/image" Target="../media/image60.jpeg"/><Relationship Id="rId1" Type="http://schemas.openxmlformats.org/officeDocument/2006/relationships/slideLayout" Target="../slideLayouts/slideLayout4.xml"/><Relationship Id="rId2" Type="http://schemas.openxmlformats.org/officeDocument/2006/relationships/image" Target="../media/image56.png"/></Relationships>
</file>

<file path=ppt/slides/_rels/slide17.xml.rels><?xml version="1.0" encoding="UTF-8" standalone="yes"?>
<Relationships xmlns="http://schemas.openxmlformats.org/package/2006/relationships"><Relationship Id="rId3" Type="http://schemas.openxmlformats.org/officeDocument/2006/relationships/image" Target="../media/image62.png"/><Relationship Id="rId4" Type="http://schemas.openxmlformats.org/officeDocument/2006/relationships/image" Target="../media/image4.png"/><Relationship Id="rId5" Type="http://schemas.openxmlformats.org/officeDocument/2006/relationships/image" Target="../media/image63.png"/><Relationship Id="rId6" Type="http://schemas.openxmlformats.org/officeDocument/2006/relationships/image" Target="../media/image64.png"/><Relationship Id="rId7" Type="http://schemas.openxmlformats.org/officeDocument/2006/relationships/image" Target="../media/image65.png"/><Relationship Id="rId8" Type="http://schemas.openxmlformats.org/officeDocument/2006/relationships/image" Target="../media/image66.png"/><Relationship Id="rId1" Type="http://schemas.openxmlformats.org/officeDocument/2006/relationships/slideLayout" Target="../slideLayouts/slideLayout2.xml"/><Relationship Id="rId2" Type="http://schemas.openxmlformats.org/officeDocument/2006/relationships/image" Target="../media/image61.png"/></Relationships>
</file>

<file path=ppt/slides/_rels/slide18.xml.rels><?xml version="1.0" encoding="UTF-8" standalone="yes"?>
<Relationships xmlns="http://schemas.openxmlformats.org/package/2006/relationships"><Relationship Id="rId3" Type="http://schemas.openxmlformats.org/officeDocument/2006/relationships/image" Target="../media/image67.png"/><Relationship Id="rId4" Type="http://schemas.openxmlformats.org/officeDocument/2006/relationships/image" Target="../media/image68.png"/><Relationship Id="rId1" Type="http://schemas.openxmlformats.org/officeDocument/2006/relationships/slideLayout" Target="../slideLayouts/slideLayout4.xml"/><Relationship Id="rId2"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69.png"/><Relationship Id="rId4" Type="http://schemas.openxmlformats.org/officeDocument/2006/relationships/image" Target="../media/image70.png"/><Relationship Id="rId5" Type="http://schemas.openxmlformats.org/officeDocument/2006/relationships/image" Target="../media/image71.png"/><Relationship Id="rId6" Type="http://schemas.openxmlformats.org/officeDocument/2006/relationships/image" Target="../media/image72.png"/><Relationship Id="rId7" Type="http://schemas.openxmlformats.org/officeDocument/2006/relationships/image" Target="../media/image73.jpeg"/><Relationship Id="rId8" Type="http://schemas.openxmlformats.org/officeDocument/2006/relationships/image" Target="../media/image74.png"/><Relationship Id="rId9" Type="http://schemas.openxmlformats.org/officeDocument/2006/relationships/image" Target="../media/image75.png"/><Relationship Id="rId10" Type="http://schemas.openxmlformats.org/officeDocument/2006/relationships/image" Target="../media/image76.png"/><Relationship Id="rId11" Type="http://schemas.openxmlformats.org/officeDocument/2006/relationships/image" Target="../media/image77.jpeg"/><Relationship Id="rId1" Type="http://schemas.openxmlformats.org/officeDocument/2006/relationships/slideLayout" Target="../slideLayouts/slideLayout24.xml"/><Relationship Id="rId2"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7"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3" Type="http://schemas.openxmlformats.org/officeDocument/2006/relationships/image" Target="../media/image78.png"/><Relationship Id="rId4" Type="http://schemas.openxmlformats.org/officeDocument/2006/relationships/image" Target="../media/image79.png"/><Relationship Id="rId5" Type="http://schemas.openxmlformats.org/officeDocument/2006/relationships/image" Target="../media/image80.png"/><Relationship Id="rId6" Type="http://schemas.openxmlformats.org/officeDocument/2006/relationships/image" Target="../media/image81.png"/><Relationship Id="rId7" Type="http://schemas.openxmlformats.org/officeDocument/2006/relationships/image" Target="../media/image82.png"/><Relationship Id="rId8" Type="http://schemas.openxmlformats.org/officeDocument/2006/relationships/image" Target="../media/image83.png"/><Relationship Id="rId9" Type="http://schemas.openxmlformats.org/officeDocument/2006/relationships/image" Target="../media/image84.jpeg"/><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hyperlink" Target="https://www.facebook.com/imemo.ras?v=wall" TargetMode="External"/><Relationship Id="rId4" Type="http://schemas.openxmlformats.org/officeDocument/2006/relationships/image" Target="../media/image86.jpeg"/><Relationship Id="rId5" Type="http://schemas.openxmlformats.org/officeDocument/2006/relationships/hyperlink" Target="https://twitter.com/IMEMO_RAN" TargetMode="External"/><Relationship Id="rId6" Type="http://schemas.openxmlformats.org/officeDocument/2006/relationships/image" Target="../media/image87.jpeg"/><Relationship Id="rId7" Type="http://schemas.openxmlformats.org/officeDocument/2006/relationships/image" Target="../media/image4.png"/><Relationship Id="rId8" Type="http://schemas.openxmlformats.org/officeDocument/2006/relationships/image" Target="../media/image88.jpeg"/><Relationship Id="rId9" Type="http://schemas.openxmlformats.org/officeDocument/2006/relationships/hyperlink" Target="http://www.imemo.ru/" TargetMode="External"/><Relationship Id="rId10" Type="http://schemas.openxmlformats.org/officeDocument/2006/relationships/hyperlink" Target="http://new.imemo.ru/" TargetMode="External"/><Relationship Id="rId1" Type="http://schemas.openxmlformats.org/officeDocument/2006/relationships/slideLayout" Target="../slideLayouts/slideLayout7.xml"/><Relationship Id="rId2" Type="http://schemas.openxmlformats.org/officeDocument/2006/relationships/image" Target="../media/image85.jpe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diagramData" Target="../diagrams/data2.xml"/><Relationship Id="rId5" Type="http://schemas.openxmlformats.org/officeDocument/2006/relationships/diagramLayout" Target="../diagrams/layout2.xml"/><Relationship Id="rId6" Type="http://schemas.openxmlformats.org/officeDocument/2006/relationships/diagramQuickStyle" Target="../diagrams/quickStyle2.xml"/><Relationship Id="rId7" Type="http://schemas.openxmlformats.org/officeDocument/2006/relationships/diagramColors" Target="../diagrams/colors2.xml"/><Relationship Id="rId8"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7" Type="http://schemas.openxmlformats.org/officeDocument/2006/relationships/image" Target="../media/image8.jpeg"/><Relationship Id="rId8"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 Id="rId6"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16.jpeg"/><Relationship Id="rId5" Type="http://schemas.openxmlformats.org/officeDocument/2006/relationships/image" Target="../media/image17.jpeg"/><Relationship Id="rId6"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image" Target="../media/image14.jpeg"/></Relationships>
</file>

<file path=ppt/slides/_rels/slide9.xml.rels><?xml version="1.0" encoding="UTF-8" standalone="yes"?>
<Relationships xmlns="http://schemas.openxmlformats.org/package/2006/relationships"><Relationship Id="rId9" Type="http://schemas.openxmlformats.org/officeDocument/2006/relationships/hyperlink" Target="http://new.imemo.ru/en/index.php?page_id=424" TargetMode="External"/><Relationship Id="rId20" Type="http://schemas.openxmlformats.org/officeDocument/2006/relationships/image" Target="../media/image19.gif"/><Relationship Id="rId21" Type="http://schemas.openxmlformats.org/officeDocument/2006/relationships/image" Target="../media/image4.png"/><Relationship Id="rId10" Type="http://schemas.openxmlformats.org/officeDocument/2006/relationships/hyperlink" Target="http://new.imemo.ru/en/index.php?page_id=425" TargetMode="External"/><Relationship Id="rId11" Type="http://schemas.openxmlformats.org/officeDocument/2006/relationships/hyperlink" Target="http://new.imemo.ru/en/index.php?page_id=429" TargetMode="External"/><Relationship Id="rId12" Type="http://schemas.openxmlformats.org/officeDocument/2006/relationships/hyperlink" Target="http://new.imemo.ru/en/index.php?page_id=430" TargetMode="External"/><Relationship Id="rId13" Type="http://schemas.openxmlformats.org/officeDocument/2006/relationships/hyperlink" Target="http://new.imemo.ru/en/index.php?page_id=431" TargetMode="External"/><Relationship Id="rId14" Type="http://schemas.openxmlformats.org/officeDocument/2006/relationships/hyperlink" Target="http://new.imemo.ru/en/index.php?page_id=432" TargetMode="External"/><Relationship Id="rId15" Type="http://schemas.openxmlformats.org/officeDocument/2006/relationships/hyperlink" Target="http://new.imemo.ru/en/index.php?page_id=433" TargetMode="External"/><Relationship Id="rId16" Type="http://schemas.openxmlformats.org/officeDocument/2006/relationships/hyperlink" Target="http://new.imemo.ru/en/index.php?page_id=434" TargetMode="External"/><Relationship Id="rId17" Type="http://schemas.openxmlformats.org/officeDocument/2006/relationships/hyperlink" Target="http://new.imemo.ru/en/index.php?page_id=435" TargetMode="External"/><Relationship Id="rId18" Type="http://schemas.openxmlformats.org/officeDocument/2006/relationships/hyperlink" Target="http://new.imemo.ru/en/index.php?page_id=437" TargetMode="External"/><Relationship Id="rId19" Type="http://schemas.openxmlformats.org/officeDocument/2006/relationships/hyperlink" Target="http://new.imemo.ru/en/index.php?page_id=438" TargetMode="External"/><Relationship Id="rId1" Type="http://schemas.openxmlformats.org/officeDocument/2006/relationships/slideLayout" Target="../slideLayouts/slideLayout7.xml"/><Relationship Id="rId2" Type="http://schemas.openxmlformats.org/officeDocument/2006/relationships/image" Target="../media/image18.gif"/><Relationship Id="rId3" Type="http://schemas.openxmlformats.org/officeDocument/2006/relationships/hyperlink" Target="http://new.imemo.ru/en/index.php?page_id=418" TargetMode="External"/><Relationship Id="rId4" Type="http://schemas.openxmlformats.org/officeDocument/2006/relationships/hyperlink" Target="http://new.imemo.ru/en/index.php?page_id=419" TargetMode="External"/><Relationship Id="rId5" Type="http://schemas.openxmlformats.org/officeDocument/2006/relationships/hyperlink" Target="http://new.imemo.ru/en/index.php?page_id=420" TargetMode="External"/><Relationship Id="rId6" Type="http://schemas.openxmlformats.org/officeDocument/2006/relationships/hyperlink" Target="http://new.imemo.ru/en/index.php?page_id=421" TargetMode="External"/><Relationship Id="rId7" Type="http://schemas.openxmlformats.org/officeDocument/2006/relationships/hyperlink" Target="http://new.imemo.ru/en/index.php?page_id=422" TargetMode="External"/><Relationship Id="rId8" Type="http://schemas.openxmlformats.org/officeDocument/2006/relationships/hyperlink" Target="http://new.imemo.ru/en/index.php?page_id=423"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Прямоугольник 1"/>
          <p:cNvSpPr/>
          <p:nvPr/>
        </p:nvSpPr>
        <p:spPr>
          <a:xfrm>
            <a:off x="2786050" y="2143116"/>
            <a:ext cx="6178438" cy="4524315"/>
          </a:xfrm>
          <a:prstGeom prst="rect">
            <a:avLst/>
          </a:prstGeom>
          <a:effectLst>
            <a:outerShdw blurRad="50800" dist="38100" dir="2700000" algn="tl" rotWithShape="0">
              <a:prstClr val="black">
                <a:alpha val="40000"/>
              </a:prstClr>
            </a:outerShdw>
          </a:effectLst>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lvl="0" algn="r"/>
            <a:r>
              <a:rPr lang="en-US" sz="4000" b="1" spc="50" dirty="0">
                <a:ln w="11430"/>
                <a:solidFill>
                  <a:srgbClr val="4A66AC"/>
                </a:solidFill>
                <a:effectLst>
                  <a:outerShdw blurRad="38100" dist="38100" dir="2700000" algn="tl">
                    <a:srgbClr val="000000">
                      <a:alpha val="43137"/>
                    </a:srgbClr>
                  </a:outerShdw>
                </a:effectLst>
                <a:latin typeface="Georgia" pitchFamily="18" charset="0"/>
                <a:cs typeface="Times New Roman" panose="02020603050405020304" pitchFamily="18" charset="0"/>
              </a:rPr>
              <a:t>IMEMO – </a:t>
            </a:r>
            <a:r>
              <a:rPr lang="en-US" sz="4000" b="1" spc="50" dirty="0" smtClean="0">
                <a:ln w="11430"/>
                <a:solidFill>
                  <a:srgbClr val="4A66AC"/>
                </a:solidFill>
                <a:effectLst>
                  <a:outerShdw blurRad="38100" dist="38100" dir="2700000" algn="tl">
                    <a:srgbClr val="000000">
                      <a:alpha val="43137"/>
                    </a:srgbClr>
                  </a:outerShdw>
                </a:effectLst>
                <a:latin typeface="Georgia" pitchFamily="18" charset="0"/>
                <a:cs typeface="Times New Roman" panose="02020603050405020304" pitchFamily="18" charset="0"/>
              </a:rPr>
              <a:t>INSTITUTE OF WORLD ECONOMY AND INTERNATIONAL RELATIONS </a:t>
            </a:r>
            <a:endParaRPr lang="ru-RU" sz="4000" b="1" spc="50" dirty="0">
              <a:ln w="11430"/>
              <a:solidFill>
                <a:srgbClr val="4A66AC"/>
              </a:solidFill>
              <a:effectLst>
                <a:outerShdw blurRad="38100" dist="38100" dir="2700000" algn="tl">
                  <a:srgbClr val="000000">
                    <a:alpha val="43137"/>
                  </a:srgbClr>
                </a:outerShdw>
              </a:effectLst>
              <a:latin typeface="Georgia" pitchFamily="18" charset="0"/>
              <a:cs typeface="Times New Roman" panose="02020603050405020304" pitchFamily="18" charset="0"/>
            </a:endParaRPr>
          </a:p>
          <a:p>
            <a:pPr lvl="0" algn="r"/>
            <a:endParaRPr lang="en-US" sz="4400" b="1" spc="50" dirty="0" smtClean="0">
              <a:ln w="11430"/>
              <a:solidFill>
                <a:srgbClr val="4A66AC"/>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lvl="0" algn="ctr"/>
            <a:r>
              <a:rPr lang="en-US" sz="4000" b="1" spc="50" dirty="0" smtClean="0">
                <a:ln w="11430"/>
                <a:solidFill>
                  <a:srgbClr val="4A66AC"/>
                </a:solidFill>
                <a:effectLst>
                  <a:outerShdw blurRad="38100" dist="38100" dir="2700000" algn="tl">
                    <a:srgbClr val="000000">
                      <a:alpha val="43137"/>
                    </a:srgbClr>
                  </a:outerShdw>
                </a:effectLst>
                <a:latin typeface="Georgia" pitchFamily="18" charset="0"/>
                <a:cs typeface="Times New Roman" panose="02020603050405020304" pitchFamily="18" charset="0"/>
              </a:rPr>
              <a:t>Moscow, Russia</a:t>
            </a:r>
            <a:endParaRPr lang="ru-RU" sz="4000" b="1" spc="50" dirty="0">
              <a:ln w="11430"/>
              <a:solidFill>
                <a:srgbClr val="4A66AC"/>
              </a:solidFill>
              <a:effectLst>
                <a:outerShdw blurRad="38100" dist="38100" dir="2700000" algn="tl">
                  <a:srgbClr val="000000">
                    <a:alpha val="43137"/>
                  </a:srgbClr>
                </a:outerShdw>
              </a:effectLst>
              <a:latin typeface="Georgia" pitchFamily="18" charset="0"/>
              <a:cs typeface="Times New Roman" panose="02020603050405020304" pitchFamily="18" charset="0"/>
            </a:endParaRPr>
          </a:p>
        </p:txBody>
      </p:sp>
      <p:pic>
        <p:nvPicPr>
          <p:cNvPr id="1026" name="Picture 2" descr="G:\Слайды\здание.png"/>
          <p:cNvPicPr>
            <a:picLocks noChangeAspect="1" noChangeArrowheads="1"/>
          </p:cNvPicPr>
          <p:nvPr/>
        </p:nvPicPr>
        <p:blipFill>
          <a:blip r:embed="rId2">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251520" y="1635341"/>
            <a:ext cx="2880320" cy="4161096"/>
          </a:xfrm>
          <a:prstGeom prst="rect">
            <a:avLst/>
          </a:prstGeom>
          <a:ln>
            <a:noFill/>
          </a:ln>
          <a:effectLst>
            <a:softEdge rad="190500"/>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pic>
        <p:nvPicPr>
          <p:cNvPr id="5" name="Picture 4"/>
          <p:cNvPicPr>
            <a:picLocks noChangeAspect="1" noChangeArrowheads="1"/>
          </p:cNvPicPr>
          <p:nvPr/>
        </p:nvPicPr>
        <p:blipFill>
          <a:blip r:embed="rId3" cstate="print">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7177962" y="692696"/>
            <a:ext cx="1966038" cy="1159904"/>
          </a:xfrm>
          <a:prstGeom prst="rect">
            <a:avLst/>
          </a:prstGeom>
          <a:noFill/>
          <a:ln>
            <a:noFill/>
          </a:ln>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 uri="{AF507438-7753-43E0-B8FC-AC1667EBCBE1}">
              <a14:hiddenEffects xmlns="" xmlns:a14="http://schemas.microsoft.com/office/drawing/2010/main" xmlns:p="http://schemas.openxmlformats.org/presentationml/2006/main" xmlns:r="http://schemas.openxmlformats.org/officeDocument/2006/relationships" xmlns:a="http://schemas.openxmlformats.org/drawingml/2006/main">
                <a:effectLst>
                  <a:outerShdw dist="35921" dir="2700000" algn="ctr" rotWithShape="0">
                    <a:schemeClr val="bg2"/>
                  </a:outerShdw>
                </a:effectLst>
              </a14:hiddenEffects>
            </a:ext>
          </a:extLst>
        </p:spPr>
      </p:pic>
    </p:spTree>
  </p:cSld>
  <p:clrMapOvr>
    <a:masterClrMapping/>
  </p:clrMapOvr>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086" y="710788"/>
            <a:ext cx="8229600" cy="792088"/>
          </a:xfrm>
        </p:spPr>
        <p:txBody>
          <a:bodyPr>
            <a:normAutofit fontScale="90000"/>
          </a:bodyPr>
          <a:lstStyle/>
          <a:p>
            <a:pPr algn="ctr"/>
            <a:r>
              <a:rPr lang="en-US" sz="2900" b="1" i="1" dirty="0" smtClean="0">
                <a:solidFill>
                  <a:srgbClr val="C00000"/>
                </a:solidFill>
                <a:latin typeface="Georgia" panose="02040502050405020303" pitchFamily="18" charset="0"/>
              </a:rPr>
              <a:t/>
            </a:r>
            <a:br>
              <a:rPr lang="en-US" sz="2900" b="1" i="1" dirty="0" smtClean="0">
                <a:solidFill>
                  <a:srgbClr val="C00000"/>
                </a:solidFill>
                <a:latin typeface="Georgia" panose="02040502050405020303" pitchFamily="18" charset="0"/>
              </a:rPr>
            </a:br>
            <a:r>
              <a:rPr lang="en-US" sz="2900" b="1" i="1" dirty="0">
                <a:solidFill>
                  <a:srgbClr val="C00000"/>
                </a:solidFill>
                <a:latin typeface="Georgia" panose="02040502050405020303" pitchFamily="18" charset="0"/>
              </a:rPr>
              <a:t/>
            </a:r>
            <a:br>
              <a:rPr lang="en-US" sz="2900" b="1" i="1" dirty="0">
                <a:solidFill>
                  <a:srgbClr val="C00000"/>
                </a:solidFill>
                <a:latin typeface="Georgia" panose="02040502050405020303" pitchFamily="18" charset="0"/>
              </a:rPr>
            </a:br>
            <a:r>
              <a:rPr lang="en-US" sz="2900" b="1" i="1" dirty="0" smtClean="0">
                <a:solidFill>
                  <a:srgbClr val="C00000"/>
                </a:solidFill>
                <a:latin typeface="Georgia" panose="02040502050405020303" pitchFamily="18" charset="0"/>
              </a:rPr>
              <a:t/>
            </a:r>
            <a:br>
              <a:rPr lang="en-US" sz="2900" b="1" i="1" dirty="0" smtClean="0">
                <a:solidFill>
                  <a:srgbClr val="C00000"/>
                </a:solidFill>
                <a:latin typeface="Georgia" panose="02040502050405020303" pitchFamily="18" charset="0"/>
              </a:rPr>
            </a:br>
            <a:r>
              <a:rPr lang="en-US" sz="2900" b="1" i="1" dirty="0">
                <a:solidFill>
                  <a:srgbClr val="C00000"/>
                </a:solidFill>
                <a:latin typeface="Georgia" panose="02040502050405020303" pitchFamily="18" charset="0"/>
              </a:rPr>
              <a:t/>
            </a:r>
            <a:br>
              <a:rPr lang="en-US" sz="2900" b="1" i="1" dirty="0">
                <a:solidFill>
                  <a:srgbClr val="C00000"/>
                </a:solidFill>
                <a:latin typeface="Georgia" panose="02040502050405020303" pitchFamily="18" charset="0"/>
              </a:rPr>
            </a:br>
            <a:r>
              <a:rPr lang="en-US" sz="2900" b="1" i="1" dirty="0" smtClean="0">
                <a:solidFill>
                  <a:srgbClr val="C00000"/>
                </a:solidFill>
                <a:latin typeface="Georgia" panose="02040502050405020303" pitchFamily="18" charset="0"/>
              </a:rPr>
              <a:t/>
            </a:r>
            <a:br>
              <a:rPr lang="en-US" sz="2900" b="1" i="1" dirty="0" smtClean="0">
                <a:solidFill>
                  <a:srgbClr val="C00000"/>
                </a:solidFill>
                <a:latin typeface="Georgia" panose="02040502050405020303" pitchFamily="18" charset="0"/>
              </a:rPr>
            </a:br>
            <a:r>
              <a:rPr lang="en-US" sz="2900" b="1" i="1" dirty="0">
                <a:solidFill>
                  <a:srgbClr val="C00000"/>
                </a:solidFill>
                <a:latin typeface="Georgia" panose="02040502050405020303" pitchFamily="18" charset="0"/>
              </a:rPr>
              <a:t/>
            </a:r>
            <a:br>
              <a:rPr lang="en-US" sz="2900" b="1" i="1" dirty="0">
                <a:solidFill>
                  <a:srgbClr val="C00000"/>
                </a:solidFill>
                <a:latin typeface="Georgia" panose="02040502050405020303" pitchFamily="18" charset="0"/>
              </a:rPr>
            </a:br>
            <a:r>
              <a:rPr lang="en-US" sz="2900" b="1" i="1" dirty="0" smtClean="0">
                <a:solidFill>
                  <a:srgbClr val="C00000"/>
                </a:solidFill>
                <a:latin typeface="Georgia" panose="02040502050405020303" pitchFamily="18" charset="0"/>
              </a:rPr>
              <a:t/>
            </a:r>
            <a:br>
              <a:rPr lang="en-US" sz="2900" b="1" i="1" dirty="0" smtClean="0">
                <a:solidFill>
                  <a:srgbClr val="C00000"/>
                </a:solidFill>
                <a:latin typeface="Georgia" panose="02040502050405020303" pitchFamily="18" charset="0"/>
              </a:rPr>
            </a:br>
            <a:r>
              <a:rPr lang="en-US" sz="2900" b="1" i="1" dirty="0" smtClean="0">
                <a:solidFill>
                  <a:srgbClr val="C00000"/>
                </a:solidFill>
                <a:latin typeface="Georgia" panose="02040502050405020303" pitchFamily="18" charset="0"/>
              </a:rPr>
              <a:t/>
            </a:r>
            <a:br>
              <a:rPr lang="en-US" sz="2900" b="1" i="1" dirty="0" smtClean="0">
                <a:solidFill>
                  <a:srgbClr val="C00000"/>
                </a:solidFill>
                <a:latin typeface="Georgia" panose="02040502050405020303" pitchFamily="18" charset="0"/>
              </a:rPr>
            </a:br>
            <a:r>
              <a:rPr lang="en-US" sz="2900" b="1" i="1" dirty="0">
                <a:solidFill>
                  <a:srgbClr val="C00000"/>
                </a:solidFill>
                <a:latin typeface="Georgia" panose="02040502050405020303" pitchFamily="18" charset="0"/>
              </a:rPr>
              <a:t/>
            </a:r>
            <a:br>
              <a:rPr lang="en-US" sz="2900" b="1" i="1" dirty="0">
                <a:solidFill>
                  <a:srgbClr val="C00000"/>
                </a:solidFill>
                <a:latin typeface="Georgia" panose="02040502050405020303" pitchFamily="18" charset="0"/>
              </a:rPr>
            </a:br>
            <a:r>
              <a:rPr lang="en-US" sz="2900" b="1" i="1" dirty="0" smtClean="0">
                <a:solidFill>
                  <a:srgbClr val="C00000"/>
                </a:solidFill>
                <a:latin typeface="Georgia" panose="02040502050405020303" pitchFamily="18" charset="0"/>
              </a:rPr>
              <a:t/>
            </a:r>
            <a:br>
              <a:rPr lang="en-US" sz="2900" b="1" i="1" dirty="0" smtClean="0">
                <a:solidFill>
                  <a:srgbClr val="C00000"/>
                </a:solidFill>
                <a:latin typeface="Georgia" panose="02040502050405020303" pitchFamily="18" charset="0"/>
              </a:rPr>
            </a:br>
            <a:r>
              <a:rPr lang="en-US" sz="2900" b="1" i="1" dirty="0">
                <a:solidFill>
                  <a:srgbClr val="C00000"/>
                </a:solidFill>
                <a:latin typeface="Georgia" panose="02040502050405020303" pitchFamily="18" charset="0"/>
              </a:rPr>
              <a:t/>
            </a:r>
            <a:br>
              <a:rPr lang="en-US" sz="2900" b="1" i="1" dirty="0">
                <a:solidFill>
                  <a:srgbClr val="C00000"/>
                </a:solidFill>
                <a:latin typeface="Georgia" panose="02040502050405020303" pitchFamily="18" charset="0"/>
              </a:rPr>
            </a:br>
            <a:r>
              <a:rPr lang="en-US" sz="2900" b="1" i="1" dirty="0" smtClean="0">
                <a:solidFill>
                  <a:srgbClr val="C00000"/>
                </a:solidFill>
                <a:latin typeface="Georgia" panose="02040502050405020303" pitchFamily="18" charset="0"/>
              </a:rPr>
              <a:t/>
            </a:r>
            <a:br>
              <a:rPr lang="en-US" sz="2900" b="1" i="1" dirty="0" smtClean="0">
                <a:solidFill>
                  <a:srgbClr val="C00000"/>
                </a:solidFill>
                <a:latin typeface="Georgia" panose="02040502050405020303" pitchFamily="18" charset="0"/>
              </a:rPr>
            </a:br>
            <a:r>
              <a:rPr lang="en-US" sz="3100" b="1" i="1" dirty="0" smtClean="0">
                <a:solidFill>
                  <a:srgbClr val="C00000"/>
                </a:solidFill>
                <a:latin typeface="Georgia" panose="02040502050405020303" pitchFamily="18" charset="0"/>
              </a:rPr>
              <a:t>WHAT WE DO</a:t>
            </a:r>
            <a:r>
              <a:rPr lang="en-US" sz="2600" b="1" i="1" dirty="0" smtClean="0">
                <a:latin typeface="Georgia" panose="02040502050405020303" pitchFamily="18" charset="0"/>
              </a:rPr>
              <a:t/>
            </a:r>
            <a:br>
              <a:rPr lang="en-US" sz="2600" b="1" i="1" dirty="0" smtClean="0">
                <a:latin typeface="Georgia" panose="02040502050405020303" pitchFamily="18" charset="0"/>
              </a:rPr>
            </a:br>
            <a:endParaRPr lang="ru-RU" sz="2600" b="1" i="1" dirty="0">
              <a:latin typeface="Georgia" panose="02040502050405020303" pitchFamily="18" charset="0"/>
            </a:endParaRPr>
          </a:p>
        </p:txBody>
      </p:sp>
      <p:sp>
        <p:nvSpPr>
          <p:cNvPr id="3" name="Объект 2"/>
          <p:cNvSpPr>
            <a:spLocks noGrp="1"/>
          </p:cNvSpPr>
          <p:nvPr>
            <p:ph idx="1"/>
          </p:nvPr>
        </p:nvSpPr>
        <p:spPr>
          <a:xfrm>
            <a:off x="179512" y="1196752"/>
            <a:ext cx="8856984" cy="5472608"/>
          </a:xfrm>
        </p:spPr>
        <p:txBody>
          <a:bodyPr>
            <a:normAutofit lnSpcReduction="10000"/>
          </a:bodyPr>
          <a:lstStyle/>
          <a:p>
            <a:pPr lvl="0"/>
            <a:r>
              <a:rPr lang="en-US" sz="2000" dirty="0">
                <a:latin typeface="Georgia" panose="02040502050405020303" pitchFamily="18" charset="0"/>
              </a:rPr>
              <a:t>Research – more than 50 </a:t>
            </a:r>
            <a:r>
              <a:rPr lang="en-US" sz="2000" dirty="0" smtClean="0">
                <a:latin typeface="Georgia" panose="02040502050405020303" pitchFamily="18" charset="0"/>
              </a:rPr>
              <a:t>Russian and international projects</a:t>
            </a:r>
          </a:p>
          <a:p>
            <a:pPr lvl="0"/>
            <a:r>
              <a:rPr lang="en-US" sz="2000" dirty="0" smtClean="0">
                <a:latin typeface="Georgia" panose="02040502050405020303" pitchFamily="18" charset="0"/>
              </a:rPr>
              <a:t>Policy advice – for federal ministries and other governmental bodies, the Russian parliament and state companies</a:t>
            </a:r>
            <a:endParaRPr lang="ru-RU" sz="2000" dirty="0">
              <a:latin typeface="Georgia" panose="02040502050405020303" pitchFamily="18" charset="0"/>
            </a:endParaRPr>
          </a:p>
          <a:p>
            <a:pPr lvl="0"/>
            <a:r>
              <a:rPr lang="en-US" sz="2000" dirty="0" smtClean="0">
                <a:latin typeface="Georgia" panose="02040502050405020303" pitchFamily="18" charset="0"/>
              </a:rPr>
              <a:t>Events </a:t>
            </a:r>
            <a:r>
              <a:rPr lang="en-US" sz="2000" dirty="0">
                <a:latin typeface="Georgia" panose="02040502050405020303" pitchFamily="18" charset="0"/>
              </a:rPr>
              <a:t>– 60-70 conferences, seminars and round-tables </a:t>
            </a:r>
            <a:r>
              <a:rPr lang="en-US" sz="2000" dirty="0" smtClean="0">
                <a:latin typeface="Georgia" panose="02040502050405020303" pitchFamily="18" charset="0"/>
              </a:rPr>
              <a:t>every year</a:t>
            </a:r>
            <a:endParaRPr lang="ru-RU" sz="2000" dirty="0">
              <a:latin typeface="Georgia" panose="02040502050405020303" pitchFamily="18" charset="0"/>
            </a:endParaRPr>
          </a:p>
          <a:p>
            <a:pPr lvl="0"/>
            <a:r>
              <a:rPr lang="en-US" sz="2000" dirty="0" smtClean="0">
                <a:latin typeface="Georgia" panose="02040502050405020303" pitchFamily="18" charset="0"/>
              </a:rPr>
              <a:t>Our own </a:t>
            </a:r>
            <a:r>
              <a:rPr lang="en-US" sz="2000" dirty="0">
                <a:latin typeface="Georgia" panose="02040502050405020303" pitchFamily="18" charset="0"/>
              </a:rPr>
              <a:t>post-graduate </a:t>
            </a:r>
            <a:r>
              <a:rPr lang="en-US" sz="2000" dirty="0" smtClean="0">
                <a:latin typeface="Georgia" panose="02040502050405020303" pitchFamily="18" charset="0"/>
              </a:rPr>
              <a:t>and graduate educational </a:t>
            </a:r>
            <a:r>
              <a:rPr lang="en-US" sz="2000" dirty="0">
                <a:latin typeface="Georgia" panose="02040502050405020303" pitchFamily="18" charset="0"/>
              </a:rPr>
              <a:t>programs – in </a:t>
            </a:r>
            <a:r>
              <a:rPr lang="en-US" sz="2000" dirty="0" smtClean="0">
                <a:latin typeface="Georgia" panose="02040502050405020303" pitchFamily="18" charset="0"/>
              </a:rPr>
              <a:t>economics, political </a:t>
            </a:r>
            <a:r>
              <a:rPr lang="en-US" sz="2000" dirty="0">
                <a:latin typeface="Georgia" panose="02040502050405020303" pitchFamily="18" charset="0"/>
              </a:rPr>
              <a:t>science </a:t>
            </a:r>
            <a:r>
              <a:rPr lang="en-US" sz="2000" dirty="0" smtClean="0">
                <a:latin typeface="Georgia" panose="02040502050405020303" pitchFamily="18" charset="0"/>
              </a:rPr>
              <a:t>and international relations</a:t>
            </a:r>
            <a:endParaRPr lang="ru-RU" sz="2000" dirty="0">
              <a:latin typeface="Georgia" panose="02040502050405020303" pitchFamily="18" charset="0"/>
            </a:endParaRPr>
          </a:p>
          <a:p>
            <a:pPr lvl="0"/>
            <a:r>
              <a:rPr lang="en-US" sz="2000" dirty="0">
                <a:latin typeface="Georgia" panose="02040502050405020303" pitchFamily="18" charset="0"/>
              </a:rPr>
              <a:t>S</a:t>
            </a:r>
            <a:r>
              <a:rPr lang="en-US" sz="2000" dirty="0" smtClean="0">
                <a:latin typeface="Georgia" panose="02040502050405020303" pitchFamily="18" charset="0"/>
              </a:rPr>
              <a:t>everal Russian-language monthly and quarterly journals and bulletins </a:t>
            </a:r>
          </a:p>
          <a:p>
            <a:pPr lvl="0"/>
            <a:endParaRPr lang="ru-RU" sz="2000" dirty="0">
              <a:latin typeface="Georgia" panose="02040502050405020303" pitchFamily="18" charset="0"/>
            </a:endParaRPr>
          </a:p>
          <a:p>
            <a:endParaRPr lang="en-US" sz="2000" dirty="0" smtClean="0">
              <a:latin typeface="Georgia" panose="02040502050405020303" pitchFamily="18" charset="0"/>
            </a:endParaRPr>
          </a:p>
          <a:p>
            <a:endParaRPr lang="en-US" sz="2000" dirty="0" smtClean="0">
              <a:latin typeface="Georgia" panose="02040502050405020303" pitchFamily="18" charset="0"/>
            </a:endParaRPr>
          </a:p>
          <a:p>
            <a:endParaRPr lang="en-US" sz="2000" dirty="0" smtClean="0">
              <a:latin typeface="Georgia" panose="02040502050405020303" pitchFamily="18" charset="0"/>
            </a:endParaRPr>
          </a:p>
          <a:p>
            <a:endParaRPr lang="en-US" sz="2000" dirty="0">
              <a:latin typeface="Georgia" panose="02040502050405020303" pitchFamily="18" charset="0"/>
            </a:endParaRPr>
          </a:p>
          <a:p>
            <a:endParaRPr lang="en-US" sz="2000" dirty="0" smtClean="0">
              <a:latin typeface="Georgia" panose="02040502050405020303" pitchFamily="18" charset="0"/>
            </a:endParaRPr>
          </a:p>
          <a:p>
            <a:endParaRPr lang="en-US" sz="2000" dirty="0" smtClean="0">
              <a:latin typeface="Georgia" panose="02040502050405020303" pitchFamily="18" charset="0"/>
            </a:endParaRPr>
          </a:p>
          <a:p>
            <a:r>
              <a:rPr lang="en-US" sz="2000" dirty="0" smtClean="0">
                <a:latin typeface="Georgia" panose="02040502050405020303" pitchFamily="18" charset="0"/>
              </a:rPr>
              <a:t>IMEMO’s </a:t>
            </a:r>
            <a:r>
              <a:rPr lang="en-US" sz="2000" dirty="0">
                <a:latin typeface="Georgia" panose="02040502050405020303" pitchFamily="18" charset="0"/>
              </a:rPr>
              <a:t>professors </a:t>
            </a:r>
            <a:r>
              <a:rPr lang="en-US" sz="2000" dirty="0" smtClean="0">
                <a:latin typeface="Georgia" panose="02040502050405020303" pitchFamily="18" charset="0"/>
              </a:rPr>
              <a:t>participate in educational </a:t>
            </a:r>
            <a:r>
              <a:rPr lang="en-US" sz="2000" dirty="0">
                <a:latin typeface="Georgia" panose="02040502050405020303" pitchFamily="18" charset="0"/>
              </a:rPr>
              <a:t>programs </a:t>
            </a:r>
            <a:r>
              <a:rPr lang="en-US" sz="2000" dirty="0" smtClean="0">
                <a:latin typeface="Georgia" panose="02040502050405020303" pitchFamily="18" charset="0"/>
              </a:rPr>
              <a:t>and teaching at 30 </a:t>
            </a:r>
            <a:r>
              <a:rPr lang="en-US" sz="2000" dirty="0">
                <a:latin typeface="Georgia" panose="02040502050405020303" pitchFamily="18" charset="0"/>
              </a:rPr>
              <a:t>universities in Russia and </a:t>
            </a:r>
            <a:r>
              <a:rPr lang="en-US" sz="2000" dirty="0" smtClean="0">
                <a:latin typeface="Georgia" panose="02040502050405020303" pitchFamily="18" charset="0"/>
              </a:rPr>
              <a:t>abroad</a:t>
            </a:r>
            <a:endParaRPr lang="en-US" sz="2000" dirty="0">
              <a:latin typeface="Georgia" panose="02040502050405020303" pitchFamily="18" charset="0"/>
            </a:endParaRPr>
          </a:p>
          <a:p>
            <a:endParaRPr lang="ru-RU" dirty="0"/>
          </a:p>
        </p:txBody>
      </p:sp>
      <p:pic>
        <p:nvPicPr>
          <p:cNvPr id="3078" name="Picture 6"/>
          <p:cNvPicPr>
            <a:picLocks noChangeAspect="1" noChangeArrowheads="1"/>
          </p:cNvPicPr>
          <p:nvPr/>
        </p:nvPicPr>
        <p:blipFill>
          <a:blip r:embed="rId2">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7395788" y="3673931"/>
            <a:ext cx="1232989" cy="1739164"/>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Lst>
        </p:spPr>
      </p:pic>
      <p:pic>
        <p:nvPicPr>
          <p:cNvPr id="1026" name="Picture 2"/>
          <p:cNvPicPr>
            <a:picLocks noChangeAspect="1" noChangeArrowheads="1"/>
          </p:cNvPicPr>
          <p:nvPr/>
        </p:nvPicPr>
        <p:blipFill>
          <a:blip r:embed="rId3">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4040200" y="3682006"/>
            <a:ext cx="1293906" cy="1731089"/>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Lst>
        </p:spPr>
      </p:pic>
      <p:pic>
        <p:nvPicPr>
          <p:cNvPr id="12" name="Picture 11"/>
          <p:cNvPicPr>
            <a:picLocks noChangeAspect="1" noChangeArrowheads="1"/>
          </p:cNvPicPr>
          <p:nvPr/>
        </p:nvPicPr>
        <p:blipFill>
          <a:blip r:embed="rId4" cstate="print">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107504" y="116631"/>
            <a:ext cx="1007096" cy="594157"/>
          </a:xfrm>
          <a:prstGeom prst="rect">
            <a:avLst/>
          </a:prstGeom>
          <a:noFill/>
          <a:ln>
            <a:noFill/>
          </a:ln>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 uri="{AF507438-7753-43E0-B8FC-AC1667EBCBE1}">
              <a14:hiddenEffects xmlns="" xmlns:a14="http://schemas.microsoft.com/office/drawing/2010/main" xmlns:p="http://schemas.openxmlformats.org/presentationml/2006/main" xmlns:r="http://schemas.openxmlformats.org/officeDocument/2006/relationships" xmlns:a="http://schemas.openxmlformats.org/drawingml/2006/main">
                <a:effectLst>
                  <a:outerShdw dist="35921" dir="2700000" algn="ctr" rotWithShape="0">
                    <a:schemeClr val="bg2"/>
                  </a:outerShdw>
                </a:effectLst>
              </a14:hiddenEffects>
            </a:ext>
          </a:extLst>
        </p:spPr>
      </p:pic>
      <p:pic>
        <p:nvPicPr>
          <p:cNvPr id="4" name="Picture 2" descr="G:\Слайды\puti.png"/>
          <p:cNvPicPr>
            <a:picLocks noChangeAspect="1" noChangeArrowheads="1"/>
          </p:cNvPicPr>
          <p:nvPr/>
        </p:nvPicPr>
        <p:blipFill>
          <a:blip r:embed="rId5" cstate="print">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5664958" y="3662779"/>
            <a:ext cx="1301747" cy="1729529"/>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pic>
        <p:nvPicPr>
          <p:cNvPr id="1027" name="Picture 3" descr="G:\Слайды\rgne.png"/>
          <p:cNvPicPr>
            <a:picLocks noChangeAspect="1" noChangeArrowheads="1"/>
          </p:cNvPicPr>
          <p:nvPr/>
        </p:nvPicPr>
        <p:blipFill>
          <a:blip r:embed="rId6" cstate="print">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2555776" y="3680398"/>
            <a:ext cx="1135697" cy="1711909"/>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pic>
        <p:nvPicPr>
          <p:cNvPr id="5" name="Picture 2" descr="G:\Слайды\meimo.png"/>
          <p:cNvPicPr>
            <a:picLocks noChangeAspect="1" noChangeArrowheads="1"/>
          </p:cNvPicPr>
          <p:nvPr/>
        </p:nvPicPr>
        <p:blipFill>
          <a:blip r:embed="rId7" cstate="print">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894873" y="3696547"/>
            <a:ext cx="1236005" cy="1702007"/>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719312554"/>
      </p:ext>
    </p:extLst>
  </p:cSld>
  <p:clrMapOvr>
    <a:masterClrMapping/>
  </p:clrMapOvr>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229600" cy="864096"/>
          </a:xfrm>
        </p:spPr>
        <p:txBody>
          <a:bodyPr>
            <a:normAutofit/>
          </a:bodyPr>
          <a:lstStyle/>
          <a:p>
            <a:pPr algn="ctr"/>
            <a:r>
              <a:rPr lang="en-US" sz="2800" b="1" i="1" dirty="0" smtClean="0">
                <a:solidFill>
                  <a:srgbClr val="C00000"/>
                </a:solidFill>
                <a:latin typeface="Georgia" panose="02040502050405020303" pitchFamily="18" charset="0"/>
              </a:rPr>
              <a:t>MEASURING IMPACT</a:t>
            </a:r>
            <a:endParaRPr lang="ru-RU" sz="2800" dirty="0"/>
          </a:p>
        </p:txBody>
      </p:sp>
      <p:sp>
        <p:nvSpPr>
          <p:cNvPr id="3" name="Объект 2"/>
          <p:cNvSpPr>
            <a:spLocks noGrp="1"/>
          </p:cNvSpPr>
          <p:nvPr>
            <p:ph idx="1"/>
          </p:nvPr>
        </p:nvSpPr>
        <p:spPr>
          <a:xfrm>
            <a:off x="107504" y="1340768"/>
            <a:ext cx="8784976" cy="5400600"/>
          </a:xfrm>
        </p:spPr>
        <p:txBody>
          <a:bodyPr>
            <a:normAutofit fontScale="92500"/>
          </a:bodyPr>
          <a:lstStyle/>
          <a:p>
            <a:pPr algn="just"/>
            <a:r>
              <a:rPr lang="en-US" sz="2200" b="1" dirty="0" smtClean="0">
                <a:ln w="1905"/>
                <a:effectLst>
                  <a:innerShdw blurRad="69850" dist="43180" dir="5400000">
                    <a:srgbClr val="000000">
                      <a:alpha val="65000"/>
                    </a:srgbClr>
                  </a:innerShdw>
                </a:effectLst>
              </a:rPr>
              <a:t>Fundamental research activities</a:t>
            </a:r>
            <a:r>
              <a:rPr lang="en-US" sz="2200" dirty="0" smtClean="0"/>
              <a:t>. </a:t>
            </a:r>
            <a:r>
              <a:rPr lang="en-US" sz="2200" dirty="0" smtClean="0">
                <a:solidFill>
                  <a:srgbClr val="002060"/>
                </a:solidFill>
              </a:rPr>
              <a:t>Our research of global trends (in innovations, foreign direct investments, energy issues, international security, etc.) provides Russian society and decision-makers with an informed view of Russia’s position in a polycentric world.</a:t>
            </a:r>
          </a:p>
          <a:p>
            <a:endParaRPr lang="en-US" sz="2200" dirty="0" smtClean="0">
              <a:solidFill>
                <a:srgbClr val="002060"/>
              </a:solidFill>
            </a:endParaRPr>
          </a:p>
          <a:p>
            <a:pPr algn="just"/>
            <a:r>
              <a:rPr lang="en-US" sz="2200" b="1" dirty="0" smtClean="0">
                <a:ln w="1905"/>
                <a:effectLst>
                  <a:innerShdw blurRad="69850" dist="43180" dir="5400000">
                    <a:srgbClr val="000000">
                      <a:alpha val="65000"/>
                    </a:srgbClr>
                  </a:innerShdw>
                </a:effectLst>
              </a:rPr>
              <a:t>Consulting of governmental bodies</a:t>
            </a:r>
            <a:r>
              <a:rPr lang="en-US" sz="2200" dirty="0" smtClean="0"/>
              <a:t>. </a:t>
            </a:r>
            <a:r>
              <a:rPr lang="en-US" sz="2200" dirty="0" smtClean="0">
                <a:solidFill>
                  <a:srgbClr val="002060"/>
                </a:solidFill>
              </a:rPr>
              <a:t>Our analytical papers provide governmental bodies with ideas to shape Russian foreign policy and economic strategy.</a:t>
            </a:r>
          </a:p>
          <a:p>
            <a:endParaRPr lang="en-US" sz="2200" dirty="0" smtClean="0">
              <a:solidFill>
                <a:srgbClr val="002060"/>
              </a:solidFill>
            </a:endParaRPr>
          </a:p>
          <a:p>
            <a:pPr algn="just"/>
            <a:r>
              <a:rPr lang="en-US" sz="2200" b="1" dirty="0" smtClean="0">
                <a:ln w="1905"/>
                <a:effectLst>
                  <a:innerShdw blurRad="69850" dist="43180" dir="5400000">
                    <a:srgbClr val="000000">
                      <a:alpha val="65000"/>
                    </a:srgbClr>
                  </a:innerShdw>
                </a:effectLst>
              </a:rPr>
              <a:t>Participation in international projects</a:t>
            </a:r>
            <a:r>
              <a:rPr lang="en-US" sz="2200" dirty="0" smtClean="0"/>
              <a:t>. </a:t>
            </a:r>
            <a:r>
              <a:rPr lang="en-US" sz="2200" dirty="0" smtClean="0">
                <a:solidFill>
                  <a:srgbClr val="002060"/>
                </a:solidFill>
              </a:rPr>
              <a:t>We promote Russian scholars’ analytical achievements in world economy, international security and global politics to overcome misperceptions about Russia’s policy, and to foster multilateral cooperation.</a:t>
            </a:r>
          </a:p>
          <a:p>
            <a:endParaRPr lang="en-US" sz="2200" dirty="0" smtClean="0">
              <a:solidFill>
                <a:srgbClr val="002060"/>
              </a:solidFill>
            </a:endParaRPr>
          </a:p>
          <a:p>
            <a:pPr algn="just"/>
            <a:r>
              <a:rPr lang="en-US" sz="2200" b="1" dirty="0" smtClean="0">
                <a:ln w="1905"/>
                <a:effectLst>
                  <a:innerShdw blurRad="69850" dist="43180" dir="5400000">
                    <a:srgbClr val="000000">
                      <a:alpha val="65000"/>
                    </a:srgbClr>
                  </a:innerShdw>
                </a:effectLst>
              </a:rPr>
              <a:t>Cooperation with universities</a:t>
            </a:r>
            <a:r>
              <a:rPr lang="en-US" sz="2200" dirty="0" smtClean="0"/>
              <a:t>. </a:t>
            </a:r>
            <a:r>
              <a:rPr lang="en-US" sz="2200" dirty="0" smtClean="0">
                <a:solidFill>
                  <a:srgbClr val="002060"/>
                </a:solidFill>
              </a:rPr>
              <a:t>We support the Russian higher educational system in social sciences with programs and professors.</a:t>
            </a:r>
            <a:endParaRPr lang="ru-RU" sz="2200" dirty="0">
              <a:solidFill>
                <a:srgbClr val="002060"/>
              </a:solidFill>
            </a:endParaRPr>
          </a:p>
        </p:txBody>
      </p:sp>
      <p:pic>
        <p:nvPicPr>
          <p:cNvPr id="7" name="Picture 6"/>
          <p:cNvPicPr>
            <a:picLocks noChangeAspect="1" noChangeArrowheads="1"/>
          </p:cNvPicPr>
          <p:nvPr/>
        </p:nvPicPr>
        <p:blipFill>
          <a:blip r:embed="rId2" cstate="print">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107504" y="116631"/>
            <a:ext cx="1007096" cy="594157"/>
          </a:xfrm>
          <a:prstGeom prst="rect">
            <a:avLst/>
          </a:prstGeom>
          <a:noFill/>
          <a:ln>
            <a:noFill/>
          </a:ln>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 uri="{AF507438-7753-43E0-B8FC-AC1667EBCBE1}">
              <a14:hiddenEffects xmlns="" xmlns:a14="http://schemas.microsoft.com/office/drawing/2010/main" xmlns:p="http://schemas.openxmlformats.org/presentationml/2006/main" xmlns:r="http://schemas.openxmlformats.org/officeDocument/2006/relationships" xmlns:a="http://schemas.openxmlformats.org/drawingml/2006/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1387845821"/>
      </p:ext>
    </p:extLst>
  </p:cSld>
  <p:clrMapOvr>
    <a:masterClrMapping/>
  </p:clrMapOvr>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26" name="Picture 2" descr="G:\Слайды\Pebncilvania.png"/>
          <p:cNvPicPr>
            <a:picLocks noChangeAspect="1" noChangeArrowheads="1"/>
          </p:cNvPicPr>
          <p:nvPr/>
        </p:nvPicPr>
        <p:blipFill>
          <a:blip r:embed="rId2">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2362010" y="2201253"/>
            <a:ext cx="1905000" cy="6191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pic>
        <p:nvPicPr>
          <p:cNvPr id="1027" name="Picture 3" descr="G:\Слайды\Columbia.png"/>
          <p:cNvPicPr>
            <a:picLocks noChangeAspect="1" noChangeArrowheads="1"/>
          </p:cNvPicPr>
          <p:nvPr/>
        </p:nvPicPr>
        <p:blipFill>
          <a:blip r:embed="rId3">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363899" y="1143345"/>
            <a:ext cx="1041759" cy="936104"/>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pic>
        <p:nvPicPr>
          <p:cNvPr id="1028" name="Picture 4" descr="G:\Слайды\EABR.png"/>
          <p:cNvPicPr>
            <a:picLocks noChangeAspect="1" noChangeArrowheads="1"/>
          </p:cNvPicPr>
          <p:nvPr/>
        </p:nvPicPr>
        <p:blipFill>
          <a:blip r:embed="rId4">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2747677" y="5735902"/>
            <a:ext cx="1524000" cy="889000"/>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pic>
        <p:nvPicPr>
          <p:cNvPr id="1029" name="Picture 5" descr="G:\Слайды\EASI.png"/>
          <p:cNvPicPr>
            <a:picLocks noChangeAspect="1" noChangeArrowheads="1"/>
          </p:cNvPicPr>
          <p:nvPr/>
        </p:nvPicPr>
        <p:blipFill>
          <a:blip r:embed="rId5">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258428" y="3164196"/>
            <a:ext cx="2554554" cy="872286"/>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pic>
        <p:nvPicPr>
          <p:cNvPr id="1030" name="Picture 6" descr="G:\Слайды\NTI.png"/>
          <p:cNvPicPr>
            <a:picLocks noChangeAspect="1" noChangeArrowheads="1"/>
          </p:cNvPicPr>
          <p:nvPr/>
        </p:nvPicPr>
        <p:blipFill>
          <a:blip r:embed="rId6">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2000232" y="4357694"/>
            <a:ext cx="1903413" cy="900113"/>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pic>
        <p:nvPicPr>
          <p:cNvPr id="1031" name="Picture 7" descr="G:\Слайды\KIEP.png"/>
          <p:cNvPicPr>
            <a:picLocks noChangeAspect="1" noChangeArrowheads="1"/>
          </p:cNvPicPr>
          <p:nvPr/>
        </p:nvPicPr>
        <p:blipFill>
          <a:blip r:embed="rId7">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296697" y="2283171"/>
            <a:ext cx="1671991" cy="650219"/>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pic>
        <p:nvPicPr>
          <p:cNvPr id="1032" name="Picture 8" descr="G:\Слайды\SWP.png"/>
          <p:cNvPicPr>
            <a:picLocks noChangeAspect="1" noChangeArrowheads="1"/>
          </p:cNvPicPr>
          <p:nvPr/>
        </p:nvPicPr>
        <p:blipFill>
          <a:blip r:embed="rId8">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7321304" y="2100530"/>
            <a:ext cx="1450718" cy="507751"/>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pic>
        <p:nvPicPr>
          <p:cNvPr id="1033" name="Picture 9" descr="G:\Слайды\IFRI.png"/>
          <p:cNvPicPr>
            <a:picLocks noChangeAspect="1" noChangeArrowheads="1"/>
          </p:cNvPicPr>
          <p:nvPr/>
        </p:nvPicPr>
        <p:blipFill>
          <a:blip r:embed="rId9">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4308576" y="1162518"/>
            <a:ext cx="864096" cy="1032216"/>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sp>
        <p:nvSpPr>
          <p:cNvPr id="3" name="Rectangle 2"/>
          <p:cNvSpPr/>
          <p:nvPr/>
        </p:nvSpPr>
        <p:spPr>
          <a:xfrm>
            <a:off x="2346280" y="572114"/>
            <a:ext cx="4705239" cy="523220"/>
          </a:xfrm>
          <a:prstGeom prst="rect">
            <a:avLst/>
          </a:prstGeom>
        </p:spPr>
        <p:txBody>
          <a:bodyPr wrap="square">
            <a:spAutoFit/>
          </a:bodyPr>
          <a:lstStyle/>
          <a:p>
            <a:pPr algn="ctr"/>
            <a:r>
              <a:rPr lang="en-US" sz="2800" b="1" i="1" cap="all" dirty="0" smtClean="0">
                <a:ln w="9000" cmpd="sng">
                  <a:solidFill>
                    <a:srgbClr val="4A66AC">
                      <a:shade val="50000"/>
                      <a:satMod val="120000"/>
                    </a:srgbClr>
                  </a:solidFill>
                  <a:prstDash val="solid"/>
                </a:ln>
                <a:solidFill>
                  <a:srgbClr val="C00000"/>
                </a:solidFill>
                <a:effectLst>
                  <a:reflection blurRad="12700" endPos="0" dist="12700" dir="5400000" sy="-100000" algn="bl" rotWithShape="0"/>
                </a:effectLst>
                <a:latin typeface="Georgia" panose="02040502050405020303" pitchFamily="18" charset="0"/>
                <a:cs typeface="Times New Roman" panose="02020603050405020304" pitchFamily="18" charset="0"/>
              </a:rPr>
              <a:t>OUR PARTNERS</a:t>
            </a:r>
            <a:endParaRPr lang="ru-RU" sz="2800" b="1" i="1" cap="all" dirty="0">
              <a:ln w="9000" cmpd="sng">
                <a:solidFill>
                  <a:srgbClr val="4A66AC">
                    <a:shade val="50000"/>
                    <a:satMod val="120000"/>
                  </a:srgbClr>
                </a:solidFill>
                <a:prstDash val="solid"/>
              </a:ln>
              <a:solidFill>
                <a:srgbClr val="C00000"/>
              </a:solidFill>
              <a:effectLst>
                <a:reflection blurRad="12700" endPos="0" dist="12700" dir="5400000" sy="-100000" algn="bl" rotWithShape="0"/>
              </a:effectLst>
              <a:latin typeface="Georgia" panose="02040502050405020303" pitchFamily="18" charset="0"/>
              <a:cs typeface="Times New Roman" panose="02020603050405020304" pitchFamily="18" charset="0"/>
            </a:endParaRPr>
          </a:p>
        </p:txBody>
      </p:sp>
      <p:pic>
        <p:nvPicPr>
          <p:cNvPr id="4" name="Picture 2" descr="C:\Users\Дядя Федор\Pictures\Ebert.png"/>
          <p:cNvPicPr>
            <a:picLocks noChangeAspect="1" noChangeArrowheads="1"/>
          </p:cNvPicPr>
          <p:nvPr/>
        </p:nvPicPr>
        <p:blipFill>
          <a:blip r:embed="rId10">
            <a:extLst>
              <a:ext uri="{BEBA8EAE-BF5A-486C-A8C5-ECC9F3942E4B}">
                <a14:imgProps xmlns="" xmlns:a14="http://schemas.microsoft.com/office/drawing/2010/main" xmlns:p="http://schemas.openxmlformats.org/presentationml/2006/main" xmlns:r="http://schemas.openxmlformats.org/officeDocument/2006/relationships" xmlns:a="http://schemas.openxmlformats.org/drawingml/2006/main">
                  <a14:imgLayer r:embed="rId11">
                    <a14:imgEffect>
                      <a14:colorTemperature colorTemp="4700"/>
                    </a14:imgEffect>
                    <a14:imgEffect>
                      <a14:saturation sat="200000"/>
                    </a14:imgEffect>
                  </a14:imgLayer>
                </a14:imgProps>
              </a:ex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129164" y="4106037"/>
            <a:ext cx="1524808" cy="1020118"/>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pic>
        <p:nvPicPr>
          <p:cNvPr id="5" name="Picture 3" descr="C:\Users\Дядя Федор\Pictures\mini_logo_mgimo.png"/>
          <p:cNvPicPr>
            <a:picLocks noChangeAspect="1" noChangeArrowheads="1"/>
          </p:cNvPicPr>
          <p:nvPr/>
        </p:nvPicPr>
        <p:blipFill>
          <a:blip r:embed="rId12">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4286248" y="3500438"/>
            <a:ext cx="2916598" cy="657844"/>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pic>
        <p:nvPicPr>
          <p:cNvPr id="6" name="Picture 4" descr="C:\Users\Дядя Федор\Pictures\CSIS.gif"/>
          <p:cNvPicPr>
            <a:picLocks noChangeAspect="1" noChangeArrowheads="1"/>
          </p:cNvPicPr>
          <p:nvPr/>
        </p:nvPicPr>
        <p:blipFill>
          <a:blip r:embed="rId13">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4429124" y="4286256"/>
            <a:ext cx="2707328" cy="742134"/>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pic>
        <p:nvPicPr>
          <p:cNvPr id="8" name="Picture 6" descr="C:\Users\Дядя Федор\Pictures\CarnegieEndowmentIntnlPeace.jpg"/>
          <p:cNvPicPr>
            <a:picLocks noChangeAspect="1" noChangeArrowheads="1"/>
          </p:cNvPicPr>
          <p:nvPr/>
        </p:nvPicPr>
        <p:blipFill>
          <a:blip r:embed="rId14">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7448708" y="3810011"/>
            <a:ext cx="1502642" cy="1502642"/>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pic>
        <p:nvPicPr>
          <p:cNvPr id="9" name="Picture 7" descr="C:\Users\Дядя Федор\Pictures\Espas.png"/>
          <p:cNvPicPr>
            <a:picLocks noChangeAspect="1" noChangeArrowheads="1"/>
          </p:cNvPicPr>
          <p:nvPr/>
        </p:nvPicPr>
        <p:blipFill>
          <a:blip r:embed="rId15">
            <a:duotone>
              <a:prstClr val="black"/>
              <a:schemeClr val="accent4">
                <a:tint val="45000"/>
                <a:satMod val="400000"/>
              </a:schemeClr>
            </a:duotone>
            <a:extLst>
              <a:ext uri="{BEBA8EAE-BF5A-486C-A8C5-ECC9F3942E4B}">
                <a14:imgProps xmlns="" xmlns:a14="http://schemas.microsoft.com/office/drawing/2010/main" xmlns:p="http://schemas.openxmlformats.org/presentationml/2006/main" xmlns:r="http://schemas.openxmlformats.org/officeDocument/2006/relationships" xmlns:a="http://schemas.openxmlformats.org/drawingml/2006/main">
                  <a14:imgLayer r:embed="rId16">
                    <a14:imgEffect>
                      <a14:colorTemperature colorTemp="11200"/>
                    </a14:imgEffect>
                    <a14:imgEffect>
                      <a14:saturation sat="400000"/>
                    </a14:imgEffect>
                    <a14:imgEffect>
                      <a14:brightnessContrast bright="-100000" contrast="100000"/>
                    </a14:imgEffect>
                  </a14:imgLayer>
                </a14:imgProps>
              </a:ex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5665986" y="5351738"/>
            <a:ext cx="2977317" cy="828664"/>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pic>
        <p:nvPicPr>
          <p:cNvPr id="10" name="Picture 8" descr="C:\Users\Дядя Федор\Pictures\acus.gif"/>
          <p:cNvPicPr>
            <a:picLocks noChangeAspect="1" noChangeArrowheads="1"/>
          </p:cNvPicPr>
          <p:nvPr/>
        </p:nvPicPr>
        <p:blipFill>
          <a:blip r:embed="rId17">
            <a:duotone>
              <a:schemeClr val="accent4">
                <a:shade val="45000"/>
                <a:satMod val="135000"/>
              </a:schemeClr>
              <a:prstClr val="white"/>
            </a:duotone>
            <a:extLst>
              <a:ext uri="{BEBA8EAE-BF5A-486C-A8C5-ECC9F3942E4B}">
                <a14:imgProps xmlns="" xmlns:a14="http://schemas.microsoft.com/office/drawing/2010/main" xmlns:p="http://schemas.openxmlformats.org/presentationml/2006/main" xmlns:r="http://schemas.openxmlformats.org/officeDocument/2006/relationships" xmlns:a="http://schemas.openxmlformats.org/drawingml/2006/main">
                  <a14:imgLayer r:embed="rId18">
                    <a14:imgEffect>
                      <a14:sharpenSoften amount="60000"/>
                    </a14:imgEffect>
                    <a14:imgEffect>
                      <a14:brightnessContrast bright="-100000" contrast="45000"/>
                    </a14:imgEffect>
                  </a14:imgLayer>
                </a14:imgProps>
              </a:ex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4594062" y="6066709"/>
            <a:ext cx="4049241" cy="60007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pic>
        <p:nvPicPr>
          <p:cNvPr id="11" name="Picture 9" descr="C:\Users\Дядя Федор\Pictures\JiAA.jpg"/>
          <p:cNvPicPr>
            <a:picLocks noChangeAspect="1" noChangeArrowheads="1"/>
          </p:cNvPicPr>
          <p:nvPr/>
        </p:nvPicPr>
        <p:blipFill>
          <a:blip r:embed="rId19">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3040599" y="2971689"/>
            <a:ext cx="1143000" cy="1257300"/>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pic>
        <p:nvPicPr>
          <p:cNvPr id="1034" name="Picture 10" descr="C:\Users\Дядя Федор\Pictures\sipri.jpg"/>
          <p:cNvPicPr>
            <a:picLocks noChangeAspect="1" noChangeArrowheads="1"/>
          </p:cNvPicPr>
          <p:nvPr/>
        </p:nvPicPr>
        <p:blipFill>
          <a:blip r:embed="rId20" cstate="print">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5408132" y="1167322"/>
            <a:ext cx="1438983" cy="1226263"/>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pic>
        <p:nvPicPr>
          <p:cNvPr id="2050" name="Picture 2"/>
          <p:cNvPicPr>
            <a:picLocks noChangeAspect="1" noChangeArrowheads="1"/>
          </p:cNvPicPr>
          <p:nvPr/>
        </p:nvPicPr>
        <p:blipFill>
          <a:blip r:embed="rId21">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7044991" y="1095334"/>
            <a:ext cx="2000250" cy="8096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Lst>
        </p:spPr>
      </p:pic>
      <p:pic>
        <p:nvPicPr>
          <p:cNvPr id="21" name="Picture 20"/>
          <p:cNvPicPr>
            <a:picLocks noChangeAspect="1" noChangeArrowheads="1"/>
          </p:cNvPicPr>
          <p:nvPr/>
        </p:nvPicPr>
        <p:blipFill>
          <a:blip r:embed="rId22" cstate="print">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107504" y="116631"/>
            <a:ext cx="1007096" cy="594157"/>
          </a:xfrm>
          <a:prstGeom prst="rect">
            <a:avLst/>
          </a:prstGeom>
          <a:noFill/>
          <a:ln>
            <a:noFill/>
          </a:ln>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 uri="{AF507438-7753-43E0-B8FC-AC1667EBCBE1}">
              <a14:hiddenEffects xmlns="" xmlns:a14="http://schemas.microsoft.com/office/drawing/2010/main" xmlns:p="http://schemas.openxmlformats.org/presentationml/2006/main" xmlns:r="http://schemas.openxmlformats.org/officeDocument/2006/relationships" xmlns:a="http://schemas.openxmlformats.org/drawingml/2006/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a:blip r:embed="rId23">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212959" y="5239219"/>
            <a:ext cx="1541107" cy="889498"/>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Lst>
        </p:spPr>
      </p:pic>
      <p:pic>
        <p:nvPicPr>
          <p:cNvPr id="12" name="Picture 5" descr="RGU Gubkina.jpg">
            <a:hlinkClick r:id="rId24"/>
          </p:cNvPr>
          <p:cNvPicPr>
            <a:picLocks noChangeAspect="1" noChangeArrowheads="1"/>
          </p:cNvPicPr>
          <p:nvPr/>
        </p:nvPicPr>
        <p:blipFill>
          <a:blip r:embed="rId25">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4357686" y="2500306"/>
            <a:ext cx="851163" cy="851163"/>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sp>
        <p:nvSpPr>
          <p:cNvPr id="13" name="TextBox 12"/>
          <p:cNvSpPr txBox="1"/>
          <p:nvPr/>
        </p:nvSpPr>
        <p:spPr>
          <a:xfrm>
            <a:off x="5219977" y="2745070"/>
            <a:ext cx="1704313" cy="523220"/>
          </a:xfrm>
          <a:prstGeom prst="rect">
            <a:avLst/>
          </a:prstGeom>
          <a:noFill/>
        </p:spPr>
        <p:txBody>
          <a:bodyPr wrap="none" rtlCol="0">
            <a:spAutoFit/>
          </a:bodyPr>
          <a:lstStyle/>
          <a:p>
            <a:r>
              <a:rPr lang="ru-RU" sz="1400" b="1" dirty="0" smtClean="0"/>
              <a:t>РГУ нефти и газа</a:t>
            </a:r>
          </a:p>
          <a:p>
            <a:r>
              <a:rPr lang="ru-RU" sz="1400" b="1" dirty="0"/>
              <a:t>и</a:t>
            </a:r>
            <a:r>
              <a:rPr lang="ru-RU" sz="1400" b="1" dirty="0" smtClean="0"/>
              <a:t>м. И.М. Губкина</a:t>
            </a:r>
            <a:endParaRPr lang="ru-RU" sz="1400" b="1" dirty="0"/>
          </a:p>
        </p:txBody>
      </p:sp>
      <p:pic>
        <p:nvPicPr>
          <p:cNvPr id="14" name="Picture 4" descr="http://www.imemo.ru/images/brookings_logo.png">
            <a:hlinkClick r:id="rId26"/>
          </p:cNvPr>
          <p:cNvPicPr>
            <a:picLocks noChangeAspect="1" noChangeArrowheads="1"/>
          </p:cNvPicPr>
          <p:nvPr/>
        </p:nvPicPr>
        <p:blipFill>
          <a:blip r:embed="rId27">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1691680" y="1143345"/>
            <a:ext cx="2028825" cy="990601"/>
          </a:xfrm>
          <a:prstGeom prst="rect">
            <a:avLst/>
          </a:prstGeom>
          <a:noFill/>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pic>
        <p:nvPicPr>
          <p:cNvPr id="15" name="Picture 6" descr="http://www.kisi.kz/img/site/title_ru.gif"/>
          <p:cNvPicPr>
            <a:picLocks noChangeAspect="1" noChangeArrowheads="1"/>
          </p:cNvPicPr>
          <p:nvPr/>
        </p:nvPicPr>
        <p:blipFill>
          <a:blip r:embed="rId28">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0" y="6128717"/>
            <a:ext cx="2582222" cy="664883"/>
          </a:xfrm>
          <a:prstGeom prst="rect">
            <a:avLst/>
          </a:prstGeom>
          <a:noFill/>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pic>
        <p:nvPicPr>
          <p:cNvPr id="16" name="Picture 8" descr="BP"/>
          <p:cNvPicPr>
            <a:picLocks noChangeAspect="1" noChangeArrowheads="1"/>
          </p:cNvPicPr>
          <p:nvPr/>
        </p:nvPicPr>
        <p:blipFill>
          <a:blip r:embed="rId29">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8357553" y="2896814"/>
            <a:ext cx="571500" cy="742951"/>
          </a:xfrm>
          <a:prstGeom prst="rect">
            <a:avLst/>
          </a:prstGeom>
          <a:noFill/>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pic>
        <p:nvPicPr>
          <p:cNvPr id="17" name="Picture 10" descr="Логотип УрГУ.jpg">
            <a:hlinkClick r:id="rId30"/>
          </p:cNvPr>
          <p:cNvPicPr>
            <a:picLocks noChangeAspect="1" noChangeArrowheads="1"/>
          </p:cNvPicPr>
          <p:nvPr/>
        </p:nvPicPr>
        <p:blipFill>
          <a:blip r:embed="rId31" cstate="print">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7448708" y="2833748"/>
            <a:ext cx="678971" cy="869083"/>
          </a:xfrm>
          <a:prstGeom prst="rect">
            <a:avLst/>
          </a:prstGeom>
          <a:noFill/>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pic>
        <p:nvPicPr>
          <p:cNvPr id="10242" name="Picture 2" descr="IISS"/>
          <p:cNvPicPr>
            <a:picLocks noChangeAspect="1" noChangeArrowheads="1"/>
          </p:cNvPicPr>
          <p:nvPr/>
        </p:nvPicPr>
        <p:blipFill>
          <a:blip r:embed="rId32">
            <a:lum bright="100000"/>
          </a:blip>
          <a:srcRect/>
          <a:stretch>
            <a:fillRect/>
          </a:stretch>
        </p:blipFill>
        <p:spPr bwMode="auto">
          <a:xfrm>
            <a:off x="4000496" y="5143512"/>
            <a:ext cx="1285884" cy="795642"/>
          </a:xfrm>
          <a:prstGeom prst="rect">
            <a:avLst/>
          </a:prstGeom>
          <a:solidFill>
            <a:schemeClr val="accent1">
              <a:lumMod val="50000"/>
            </a:schemeClr>
          </a:solidFill>
        </p:spPr>
      </p:pic>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3573703857"/>
      </p:ext>
    </p:extLst>
  </p:cSld>
  <p:clrMapOvr>
    <a:masterClrMapping/>
  </p:clrMapOvr>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571480"/>
            <a:ext cx="8229600" cy="626412"/>
          </a:xfrm>
        </p:spPr>
        <p:txBody>
          <a:bodyPr>
            <a:normAutofit/>
          </a:bodyPr>
          <a:lstStyle/>
          <a:p>
            <a:pPr algn="ctr"/>
            <a:r>
              <a:rPr lang="en-US" sz="3200" b="1" dirty="0" smtClean="0">
                <a:latin typeface="Georgia" panose="02040502050405020303" pitchFamily="18" charset="0"/>
              </a:rPr>
              <a:t> </a:t>
            </a:r>
            <a:r>
              <a:rPr lang="en-US" sz="2800" b="1" i="1" dirty="0" smtClean="0">
                <a:solidFill>
                  <a:srgbClr val="C00000"/>
                </a:solidFill>
                <a:latin typeface="Georgia" panose="02040502050405020303" pitchFamily="18" charset="0"/>
              </a:rPr>
              <a:t>OUR PUBLICATIONS</a:t>
            </a:r>
            <a:endParaRPr lang="ru-RU" sz="2800" b="1" dirty="0">
              <a:latin typeface="Georgia" panose="02040502050405020303" pitchFamily="18" charset="0"/>
            </a:endParaRPr>
          </a:p>
        </p:txBody>
      </p:sp>
      <p:sp>
        <p:nvSpPr>
          <p:cNvPr id="3" name="Объект 2"/>
          <p:cNvSpPr>
            <a:spLocks noGrp="1"/>
          </p:cNvSpPr>
          <p:nvPr>
            <p:ph idx="1"/>
          </p:nvPr>
        </p:nvSpPr>
        <p:spPr>
          <a:xfrm>
            <a:off x="0" y="1428736"/>
            <a:ext cx="8929718" cy="4968552"/>
          </a:xfrm>
        </p:spPr>
        <p:txBody>
          <a:bodyPr>
            <a:normAutofit/>
          </a:bodyPr>
          <a:lstStyle/>
          <a:p>
            <a:pPr lvl="0" algn="just"/>
            <a:r>
              <a:rPr lang="en-US" sz="2000" b="1" dirty="0">
                <a:ln w="1905"/>
                <a:effectLst>
                  <a:innerShdw blurRad="69850" dist="43180" dir="5400000">
                    <a:srgbClr val="000000">
                      <a:alpha val="65000"/>
                    </a:srgbClr>
                  </a:innerShdw>
                </a:effectLst>
                <a:latin typeface="Georgia" panose="02040502050405020303" pitchFamily="18" charset="0"/>
              </a:rPr>
              <a:t>More than 50 </a:t>
            </a:r>
            <a:r>
              <a:rPr lang="en-US" sz="2000" b="1" dirty="0" smtClean="0">
                <a:ln w="1905"/>
                <a:effectLst>
                  <a:innerShdw blurRad="69850" dist="43180" dir="5400000">
                    <a:srgbClr val="000000">
                      <a:alpha val="65000"/>
                    </a:srgbClr>
                  </a:innerShdw>
                </a:effectLst>
                <a:latin typeface="Georgia" panose="02040502050405020303" pitchFamily="18" charset="0"/>
              </a:rPr>
              <a:t>books every year</a:t>
            </a:r>
          </a:p>
          <a:p>
            <a:pPr lvl="0" algn="just"/>
            <a:endParaRPr lang="en-US" sz="2000" b="1" dirty="0" smtClean="0">
              <a:ln w="1905"/>
              <a:effectLst>
                <a:innerShdw blurRad="69850" dist="43180" dir="5400000">
                  <a:srgbClr val="000000">
                    <a:alpha val="65000"/>
                  </a:srgbClr>
                </a:innerShdw>
              </a:effectLst>
              <a:latin typeface="Georgia" panose="02040502050405020303" pitchFamily="18" charset="0"/>
            </a:endParaRPr>
          </a:p>
          <a:p>
            <a:pPr lvl="0" algn="just"/>
            <a:r>
              <a:rPr lang="en-US" sz="2000" b="1" dirty="0" smtClean="0">
                <a:ln w="1905"/>
                <a:effectLst>
                  <a:innerShdw blurRad="69850" dist="43180" dir="5400000">
                    <a:srgbClr val="000000">
                      <a:alpha val="65000"/>
                    </a:srgbClr>
                  </a:innerShdw>
                </a:effectLst>
                <a:latin typeface="Georgia" panose="02040502050405020303" pitchFamily="18" charset="0"/>
              </a:rPr>
              <a:t>300-400 </a:t>
            </a:r>
            <a:r>
              <a:rPr lang="en-US" sz="2000" b="1" dirty="0">
                <a:ln w="1905"/>
                <a:effectLst>
                  <a:innerShdw blurRad="69850" dist="43180" dir="5400000">
                    <a:srgbClr val="000000">
                      <a:alpha val="65000"/>
                    </a:srgbClr>
                  </a:innerShdw>
                </a:effectLst>
                <a:latin typeface="Georgia" panose="02040502050405020303" pitchFamily="18" charset="0"/>
              </a:rPr>
              <a:t>articles in Russian </a:t>
            </a:r>
            <a:r>
              <a:rPr lang="en-US" sz="2000" b="1" dirty="0" smtClean="0">
                <a:ln w="1905"/>
                <a:effectLst>
                  <a:innerShdw blurRad="69850" dist="43180" dir="5400000">
                    <a:srgbClr val="000000">
                      <a:alpha val="65000"/>
                    </a:srgbClr>
                  </a:innerShdw>
                </a:effectLst>
                <a:latin typeface="Georgia" panose="02040502050405020303" pitchFamily="18" charset="0"/>
              </a:rPr>
              <a:t>journals annually</a:t>
            </a:r>
            <a:endParaRPr lang="ru-RU" sz="2000" b="1" dirty="0">
              <a:ln w="1905"/>
              <a:effectLst>
                <a:innerShdw blurRad="69850" dist="43180" dir="5400000">
                  <a:srgbClr val="000000">
                    <a:alpha val="65000"/>
                  </a:srgbClr>
                </a:innerShdw>
              </a:effectLst>
              <a:latin typeface="Georgia" panose="02040502050405020303" pitchFamily="18" charset="0"/>
            </a:endParaRPr>
          </a:p>
          <a:p>
            <a:pPr lvl="0" algn="just"/>
            <a:endParaRPr lang="en-US" sz="2000" b="1" dirty="0" smtClean="0">
              <a:ln w="1905"/>
              <a:effectLst>
                <a:innerShdw blurRad="69850" dist="43180" dir="5400000">
                  <a:srgbClr val="000000">
                    <a:alpha val="65000"/>
                  </a:srgbClr>
                </a:innerShdw>
              </a:effectLst>
              <a:latin typeface="Georgia" panose="02040502050405020303" pitchFamily="18" charset="0"/>
            </a:endParaRPr>
          </a:p>
          <a:p>
            <a:pPr lvl="0" algn="just"/>
            <a:r>
              <a:rPr lang="en-US" sz="2000" b="1" dirty="0" smtClean="0">
                <a:ln w="1905"/>
                <a:effectLst>
                  <a:innerShdw blurRad="69850" dist="43180" dir="5400000">
                    <a:srgbClr val="000000">
                      <a:alpha val="65000"/>
                    </a:srgbClr>
                  </a:innerShdw>
                </a:effectLst>
                <a:latin typeface="Georgia" panose="02040502050405020303" pitchFamily="18" charset="0"/>
              </a:rPr>
              <a:t>More than 50 </a:t>
            </a:r>
            <a:r>
              <a:rPr lang="en-US" sz="2000" b="1" dirty="0">
                <a:ln w="1905"/>
                <a:effectLst>
                  <a:innerShdw blurRad="69850" dist="43180" dir="5400000">
                    <a:srgbClr val="000000">
                      <a:alpha val="65000"/>
                    </a:srgbClr>
                  </a:innerShdw>
                </a:effectLst>
                <a:latin typeface="Georgia" panose="02040502050405020303" pitchFamily="18" charset="0"/>
              </a:rPr>
              <a:t>articles and chapters in books in </a:t>
            </a:r>
            <a:r>
              <a:rPr lang="en-US" sz="2000" b="1" dirty="0" smtClean="0">
                <a:ln w="1905"/>
                <a:effectLst>
                  <a:innerShdw blurRad="69850" dist="43180" dir="5400000">
                    <a:srgbClr val="000000">
                      <a:alpha val="65000"/>
                    </a:srgbClr>
                  </a:innerShdw>
                </a:effectLst>
                <a:latin typeface="Georgia" panose="02040502050405020303" pitchFamily="18" charset="0"/>
              </a:rPr>
              <a:t>English each year</a:t>
            </a:r>
          </a:p>
          <a:p>
            <a:pPr lvl="0" algn="just"/>
            <a:endParaRPr lang="ru-RU" sz="2000" b="1" dirty="0">
              <a:ln w="1905"/>
              <a:effectLst>
                <a:innerShdw blurRad="69850" dist="43180" dir="5400000">
                  <a:srgbClr val="000000">
                    <a:alpha val="65000"/>
                  </a:srgbClr>
                </a:innerShdw>
              </a:effectLst>
              <a:latin typeface="Georgia" panose="02040502050405020303" pitchFamily="18" charset="0"/>
            </a:endParaRPr>
          </a:p>
          <a:p>
            <a:pPr lvl="0" algn="just"/>
            <a:r>
              <a:rPr lang="en-US" sz="2000" b="1" dirty="0" smtClean="0">
                <a:ln w="1905"/>
                <a:effectLst>
                  <a:innerShdw blurRad="69850" dist="43180" dir="5400000">
                    <a:srgbClr val="000000">
                      <a:alpha val="65000"/>
                    </a:srgbClr>
                  </a:innerShdw>
                </a:effectLst>
                <a:latin typeface="Georgia" panose="02040502050405020303" pitchFamily="18" charset="0"/>
              </a:rPr>
              <a:t>Articles and brochures in English, French</a:t>
            </a:r>
            <a:r>
              <a:rPr lang="en-US" sz="2000" b="1" dirty="0">
                <a:ln w="1905"/>
                <a:effectLst>
                  <a:innerShdw blurRad="69850" dist="43180" dir="5400000">
                    <a:srgbClr val="000000">
                      <a:alpha val="65000"/>
                    </a:srgbClr>
                  </a:innerShdw>
                </a:effectLst>
                <a:latin typeface="Georgia" panose="02040502050405020303" pitchFamily="18" charset="0"/>
              </a:rPr>
              <a:t>, German, </a:t>
            </a:r>
            <a:r>
              <a:rPr lang="en-US" sz="2000" b="1" dirty="0" smtClean="0">
                <a:ln w="1905"/>
                <a:effectLst>
                  <a:innerShdw blurRad="69850" dist="43180" dir="5400000">
                    <a:srgbClr val="000000">
                      <a:alpha val="65000"/>
                    </a:srgbClr>
                  </a:innerShdw>
                </a:effectLst>
                <a:latin typeface="Georgia" panose="02040502050405020303" pitchFamily="18" charset="0"/>
              </a:rPr>
              <a:t>Spanish, Arabic</a:t>
            </a:r>
            <a:r>
              <a:rPr lang="en-US" sz="2000" b="1" dirty="0">
                <a:ln w="1905"/>
                <a:effectLst>
                  <a:innerShdw blurRad="69850" dist="43180" dir="5400000">
                    <a:srgbClr val="000000">
                      <a:alpha val="65000"/>
                    </a:srgbClr>
                  </a:innerShdw>
                </a:effectLst>
                <a:latin typeface="Georgia" panose="02040502050405020303" pitchFamily="18" charset="0"/>
              </a:rPr>
              <a:t>, Chinese, Korean, Japanese and some other </a:t>
            </a:r>
            <a:r>
              <a:rPr lang="en-US" sz="2000" b="1" dirty="0" smtClean="0">
                <a:ln w="1905"/>
                <a:effectLst>
                  <a:innerShdw blurRad="69850" dist="43180" dir="5400000">
                    <a:srgbClr val="000000">
                      <a:alpha val="65000"/>
                    </a:srgbClr>
                  </a:innerShdw>
                </a:effectLst>
                <a:latin typeface="Georgia" panose="02040502050405020303" pitchFamily="18" charset="0"/>
              </a:rPr>
              <a:t>languages</a:t>
            </a:r>
          </a:p>
          <a:p>
            <a:pPr lvl="0" algn="just"/>
            <a:endParaRPr lang="en-US" sz="2000" b="1" dirty="0" smtClean="0">
              <a:ln w="1905"/>
              <a:effectLst>
                <a:innerShdw blurRad="69850" dist="43180" dir="5400000">
                  <a:srgbClr val="000000">
                    <a:alpha val="65000"/>
                  </a:srgbClr>
                </a:innerShdw>
              </a:effectLst>
              <a:latin typeface="Georgia" panose="02040502050405020303" pitchFamily="18" charset="0"/>
            </a:endParaRPr>
          </a:p>
          <a:p>
            <a:pPr lvl="0" algn="just"/>
            <a:r>
              <a:rPr lang="en-US" sz="2000" b="1" dirty="0" smtClean="0">
                <a:ln w="1905"/>
                <a:effectLst>
                  <a:innerShdw blurRad="69850" dist="43180" dir="5400000">
                    <a:srgbClr val="000000">
                      <a:alpha val="65000"/>
                    </a:srgbClr>
                  </a:innerShdw>
                </a:effectLst>
                <a:latin typeface="Georgia" panose="02040502050405020303" pitchFamily="18" charset="0"/>
              </a:rPr>
              <a:t>Digital publications and special policy briefs</a:t>
            </a:r>
          </a:p>
          <a:p>
            <a:pPr lvl="0" algn="just"/>
            <a:endParaRPr lang="en-US" sz="2000" b="1" dirty="0" smtClean="0">
              <a:ln w="1905"/>
              <a:effectLst>
                <a:innerShdw blurRad="69850" dist="43180" dir="5400000">
                  <a:srgbClr val="000000">
                    <a:alpha val="65000"/>
                  </a:srgbClr>
                </a:innerShdw>
              </a:effectLst>
              <a:latin typeface="Georgia" panose="02040502050405020303" pitchFamily="18" charset="0"/>
            </a:endParaRPr>
          </a:p>
          <a:p>
            <a:pPr lvl="0" algn="just"/>
            <a:r>
              <a:rPr lang="en-US" sz="2000" b="1" dirty="0" smtClean="0">
                <a:ln w="1905"/>
                <a:effectLst>
                  <a:innerShdw blurRad="69850" dist="43180" dir="5400000">
                    <a:srgbClr val="000000">
                      <a:alpha val="65000"/>
                    </a:srgbClr>
                  </a:innerShdw>
                </a:effectLst>
                <a:latin typeface="Georgia" panose="02040502050405020303" pitchFamily="18" charset="0"/>
              </a:rPr>
              <a:t>Daily comments to Russian and international media and interviews with our experts</a:t>
            </a:r>
            <a:endParaRPr lang="en-US" sz="2000" b="1" dirty="0">
              <a:ln w="1905"/>
              <a:effectLst>
                <a:innerShdw blurRad="69850" dist="43180" dir="5400000">
                  <a:srgbClr val="000000">
                    <a:alpha val="65000"/>
                  </a:srgbClr>
                </a:innerShdw>
              </a:effectLst>
              <a:latin typeface="Georgia" panose="02040502050405020303" pitchFamily="18" charset="0"/>
            </a:endParaRPr>
          </a:p>
          <a:p>
            <a:pPr lvl="0"/>
            <a:endParaRPr lang="ru-RU" dirty="0"/>
          </a:p>
          <a:p>
            <a:endParaRPr lang="ru-RU" dirty="0"/>
          </a:p>
        </p:txBody>
      </p:sp>
      <p:pic>
        <p:nvPicPr>
          <p:cNvPr id="7" name="Picture 6"/>
          <p:cNvPicPr>
            <a:picLocks noChangeAspect="1" noChangeArrowheads="1"/>
          </p:cNvPicPr>
          <p:nvPr/>
        </p:nvPicPr>
        <p:blipFill>
          <a:blip r:embed="rId2" cstate="print">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107504" y="116631"/>
            <a:ext cx="1007096" cy="594157"/>
          </a:xfrm>
          <a:prstGeom prst="rect">
            <a:avLst/>
          </a:prstGeom>
          <a:noFill/>
          <a:ln>
            <a:noFill/>
          </a:ln>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 uri="{AF507438-7753-43E0-B8FC-AC1667EBCBE1}">
              <a14:hiddenEffects xmlns="" xmlns:a14="http://schemas.microsoft.com/office/drawing/2010/main" xmlns:p="http://schemas.openxmlformats.org/presentationml/2006/main" xmlns:r="http://schemas.openxmlformats.org/officeDocument/2006/relationships" xmlns:a="http://schemas.openxmlformats.org/drawingml/2006/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2147560260"/>
      </p:ext>
    </p:extLst>
  </p:cSld>
  <p:clrMapOvr>
    <a:masterClrMapping/>
  </p:clrMapOvr>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13709"/>
            <a:ext cx="8229600" cy="685056"/>
          </a:xfrm>
        </p:spPr>
        <p:txBody>
          <a:bodyPr>
            <a:normAutofit/>
          </a:bodyPr>
          <a:lstStyle/>
          <a:p>
            <a:pPr lvl="0" algn="ctr">
              <a:spcBef>
                <a:spcPts val="0"/>
              </a:spcBef>
            </a:pPr>
            <a:r>
              <a:rPr lang="en-US" sz="2800" b="1" i="1" dirty="0" smtClean="0">
                <a:ln w="9000" cmpd="sng">
                  <a:solidFill>
                    <a:srgbClr val="4A66AC">
                      <a:shade val="50000"/>
                      <a:satMod val="120000"/>
                    </a:srgbClr>
                  </a:solidFill>
                  <a:prstDash val="solid"/>
                </a:ln>
                <a:solidFill>
                  <a:srgbClr val="C00000"/>
                </a:solidFill>
                <a:effectLst>
                  <a:reflection blurRad="12700" endPos="0" dist="12700" dir="5400000" sy="-100000" algn="bl" rotWithShape="0"/>
                </a:effectLst>
                <a:latin typeface="Georgia" panose="02040502050405020303" pitchFamily="18" charset="0"/>
                <a:cs typeface="Times New Roman" panose="02020603050405020304" pitchFamily="18" charset="0"/>
              </a:rPr>
              <a:t>LONG-TERM OUTLOOK</a:t>
            </a:r>
            <a:endParaRPr lang="ru-RU" dirty="0"/>
          </a:p>
        </p:txBody>
      </p:sp>
      <p:sp>
        <p:nvSpPr>
          <p:cNvPr id="3" name="Объект 2"/>
          <p:cNvSpPr>
            <a:spLocks noGrp="1"/>
          </p:cNvSpPr>
          <p:nvPr>
            <p:ph idx="1"/>
          </p:nvPr>
        </p:nvSpPr>
        <p:spPr>
          <a:xfrm>
            <a:off x="0" y="1124744"/>
            <a:ext cx="9144000" cy="5733256"/>
          </a:xfrm>
        </p:spPr>
        <p:txBody>
          <a:bodyPr>
            <a:noAutofit/>
          </a:bodyPr>
          <a:lstStyle/>
          <a:p>
            <a:r>
              <a:rPr lang="en-US" sz="2200" dirty="0" smtClean="0">
                <a:latin typeface="Georgia" panose="02040502050405020303" pitchFamily="18" charset="0"/>
              </a:rPr>
              <a:t>IMEMO has been issuing long-term forecasts of global economic development for the Soviet government since the 1970-s</a:t>
            </a:r>
          </a:p>
          <a:p>
            <a:r>
              <a:rPr lang="en-US" sz="2200" dirty="0" smtClean="0">
                <a:latin typeface="Georgia" panose="02040502050405020303" pitchFamily="18" charset="0"/>
              </a:rPr>
              <a:t>In the 1990-s </a:t>
            </a:r>
            <a:r>
              <a:rPr lang="en-US" sz="2200" dirty="0">
                <a:latin typeface="Georgia" panose="02040502050405020303" pitchFamily="18" charset="0"/>
              </a:rPr>
              <a:t>our forecasts </a:t>
            </a:r>
            <a:r>
              <a:rPr lang="en-US" sz="2200" dirty="0" smtClean="0">
                <a:latin typeface="Georgia" panose="02040502050405020303" pitchFamily="18" charset="0"/>
              </a:rPr>
              <a:t>became </a:t>
            </a:r>
            <a:r>
              <a:rPr lang="en-US" sz="2200" dirty="0">
                <a:latin typeface="Georgia" panose="02040502050405020303" pitchFamily="18" charset="0"/>
              </a:rPr>
              <a:t>open to the public and </a:t>
            </a:r>
            <a:r>
              <a:rPr lang="en-US" sz="2200" dirty="0" smtClean="0">
                <a:latin typeface="Georgia" panose="02040502050405020303" pitchFamily="18" charset="0"/>
              </a:rPr>
              <a:t>received international recognition</a:t>
            </a:r>
          </a:p>
          <a:p>
            <a:r>
              <a:rPr lang="en-US" sz="2200" dirty="0" smtClean="0">
                <a:latin typeface="Georgia" panose="02040502050405020303" pitchFamily="18" charset="0"/>
              </a:rPr>
              <a:t>Now our </a:t>
            </a:r>
            <a:r>
              <a:rPr lang="en-US" sz="2200" dirty="0">
                <a:latin typeface="Georgia" panose="02040502050405020303" pitchFamily="18" charset="0"/>
              </a:rPr>
              <a:t>long-term estimates cover </a:t>
            </a:r>
            <a:r>
              <a:rPr lang="en-US" sz="2200" dirty="0" smtClean="0">
                <a:latin typeface="Georgia" panose="02040502050405020303" pitchFamily="18" charset="0"/>
              </a:rPr>
              <a:t>not only economic </a:t>
            </a:r>
            <a:r>
              <a:rPr lang="en-US" sz="2200" dirty="0">
                <a:latin typeface="Georgia" panose="02040502050405020303" pitchFamily="18" charset="0"/>
              </a:rPr>
              <a:t>dynamics</a:t>
            </a:r>
            <a:r>
              <a:rPr lang="en-US" sz="2200" dirty="0" smtClean="0">
                <a:latin typeface="Georgia" panose="02040502050405020303" pitchFamily="18" charset="0"/>
              </a:rPr>
              <a:t>, but also </a:t>
            </a:r>
            <a:r>
              <a:rPr lang="en-US" sz="2200" dirty="0">
                <a:latin typeface="Georgia" panose="02040502050405020303" pitchFamily="18" charset="0"/>
              </a:rPr>
              <a:t>international politics and security, global ideological </a:t>
            </a:r>
            <a:r>
              <a:rPr lang="en-US" sz="2200" dirty="0" smtClean="0">
                <a:latin typeface="Georgia" panose="02040502050405020303" pitchFamily="18" charset="0"/>
              </a:rPr>
              <a:t>tendencies, </a:t>
            </a:r>
            <a:r>
              <a:rPr lang="en-US" sz="2200" dirty="0">
                <a:latin typeface="Georgia" panose="02040502050405020303" pitchFamily="18" charset="0"/>
              </a:rPr>
              <a:t>shifts to global governance and main trends of social development</a:t>
            </a:r>
          </a:p>
          <a:p>
            <a:endParaRPr lang="en-US" sz="2200" dirty="0" smtClean="0">
              <a:latin typeface="Georgia" panose="02040502050405020303" pitchFamily="18" charset="0"/>
            </a:endParaRPr>
          </a:p>
          <a:p>
            <a:r>
              <a:rPr lang="en-US" sz="2200" dirty="0" smtClean="0">
                <a:latin typeface="Georgia" panose="02040502050405020303" pitchFamily="18" charset="0"/>
              </a:rPr>
              <a:t>The recent </a:t>
            </a:r>
            <a:r>
              <a:rPr lang="en-US" sz="2200" i="1" dirty="0" smtClean="0">
                <a:latin typeface="Georgia" panose="02040502050405020303" pitchFamily="18" charset="0"/>
              </a:rPr>
              <a:t>Strategic Global					 Forecast to 2030</a:t>
            </a:r>
            <a:r>
              <a:rPr lang="en-US" sz="2200" dirty="0" smtClean="0">
                <a:latin typeface="Georgia" panose="02040502050405020303" pitchFamily="18" charset="0"/>
              </a:rPr>
              <a:t> was published				                      in Russian and then translated into 				      English, Chinese and Korean</a:t>
            </a:r>
          </a:p>
          <a:p>
            <a:endParaRPr lang="en-US" sz="2200" dirty="0" smtClean="0">
              <a:latin typeface="Georgia" panose="02040502050405020303" pitchFamily="18" charset="0"/>
            </a:endParaRPr>
          </a:p>
          <a:p>
            <a:r>
              <a:rPr lang="en-US" sz="2200" dirty="0" smtClean="0">
                <a:latin typeface="Georgia" panose="02040502050405020303" pitchFamily="18" charset="0"/>
              </a:rPr>
              <a:t>We develop partnership with world-leading forecasting think tanks, such as the Atlantic Council of the US and ESPAS of the EU</a:t>
            </a:r>
            <a:endParaRPr lang="ru-RU" sz="2200" dirty="0">
              <a:latin typeface="Georgia" panose="02040502050405020303" pitchFamily="18" charset="0"/>
            </a:endParaRPr>
          </a:p>
        </p:txBody>
      </p:sp>
      <p:pic>
        <p:nvPicPr>
          <p:cNvPr id="1028" name="Picture 4"/>
          <p:cNvPicPr>
            <a:picLocks noChangeAspect="1" noChangeArrowheads="1"/>
          </p:cNvPicPr>
          <p:nvPr/>
        </p:nvPicPr>
        <p:blipFill>
          <a:blip r:embed="rId2">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6660232" y="3789040"/>
            <a:ext cx="1264898" cy="1859356"/>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Lst>
        </p:spPr>
      </p:pic>
      <p:pic>
        <p:nvPicPr>
          <p:cNvPr id="8" name="Picture 7"/>
          <p:cNvPicPr>
            <a:picLocks noChangeAspect="1" noChangeArrowheads="1"/>
          </p:cNvPicPr>
          <p:nvPr/>
        </p:nvPicPr>
        <p:blipFill>
          <a:blip r:embed="rId3" cstate="print">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107504" y="116631"/>
            <a:ext cx="1007096" cy="594157"/>
          </a:xfrm>
          <a:prstGeom prst="rect">
            <a:avLst/>
          </a:prstGeom>
          <a:noFill/>
          <a:ln>
            <a:noFill/>
          </a:ln>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 uri="{AF507438-7753-43E0-B8FC-AC1667EBCBE1}">
              <a14:hiddenEffects xmlns="" xmlns:a14="http://schemas.microsoft.com/office/drawing/2010/main" xmlns:p="http://schemas.openxmlformats.org/presentationml/2006/main" xmlns:r="http://schemas.openxmlformats.org/officeDocument/2006/relationships" xmlns:a="http://schemas.openxmlformats.org/drawingml/2006/main">
                <a:effectLst>
                  <a:outerShdw dist="35921" dir="2700000" algn="ctr" rotWithShape="0">
                    <a:schemeClr val="bg2"/>
                  </a:outerShdw>
                </a:effectLst>
              </a14:hiddenEffects>
            </a:ext>
          </a:extLst>
        </p:spPr>
      </p:pic>
      <p:pic>
        <p:nvPicPr>
          <p:cNvPr id="1026" name="Picture 2" descr="D:\Сайт\121113\forecast_en.jpg"/>
          <p:cNvPicPr>
            <a:picLocks noChangeAspect="1" noChangeArrowheads="1"/>
          </p:cNvPicPr>
          <p:nvPr/>
        </p:nvPicPr>
        <p:blipFill>
          <a:blip r:embed="rId4">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5004048" y="3789040"/>
            <a:ext cx="1328111" cy="1859356"/>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1196808390"/>
      </p:ext>
    </p:extLst>
  </p:cSld>
  <p:clrMapOvr>
    <a:masterClrMapping/>
  </p:clrMapOvr>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428604"/>
            <a:ext cx="8229600" cy="533740"/>
          </a:xfrm>
        </p:spPr>
        <p:txBody>
          <a:bodyPr>
            <a:normAutofit/>
          </a:bodyPr>
          <a:lstStyle/>
          <a:p>
            <a:pPr lvl="0" algn="ctr">
              <a:spcBef>
                <a:spcPts val="0"/>
              </a:spcBef>
            </a:pPr>
            <a:r>
              <a:rPr lang="en-US" sz="2800" b="1" i="1" dirty="0" smtClean="0">
                <a:ln w="9000" cmpd="sng">
                  <a:solidFill>
                    <a:srgbClr val="4A66AC">
                      <a:shade val="50000"/>
                      <a:satMod val="120000"/>
                    </a:srgbClr>
                  </a:solidFill>
                  <a:prstDash val="solid"/>
                </a:ln>
                <a:solidFill>
                  <a:srgbClr val="C00000"/>
                </a:solidFill>
                <a:effectLst>
                  <a:reflection blurRad="12700" endPos="0" dist="12700" dir="5400000" sy="-100000" algn="bl" rotWithShape="0"/>
                </a:effectLst>
                <a:latin typeface="Georgia" panose="02040502050405020303" pitchFamily="18" charset="0"/>
                <a:cs typeface="Times New Roman" panose="02020603050405020304" pitchFamily="18" charset="0"/>
              </a:rPr>
              <a:t>WORLD ECONOMY STUDIES</a:t>
            </a:r>
            <a:endParaRPr lang="ru-RU" dirty="0"/>
          </a:p>
        </p:txBody>
      </p:sp>
      <p:pic>
        <p:nvPicPr>
          <p:cNvPr id="3074" name="Picture 2"/>
          <p:cNvPicPr>
            <a:picLocks noChangeAspect="1" noChangeArrowheads="1"/>
          </p:cNvPicPr>
          <p:nvPr/>
        </p:nvPicPr>
        <p:blipFill>
          <a:blip r:embed="rId2" cstate="print">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5214942" y="3571876"/>
            <a:ext cx="982949" cy="143501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Lst>
        </p:spPr>
      </p:pic>
      <p:pic>
        <p:nvPicPr>
          <p:cNvPr id="3078" name="Picture 6"/>
          <p:cNvPicPr>
            <a:picLocks noChangeAspect="1" noChangeArrowheads="1"/>
          </p:cNvPicPr>
          <p:nvPr/>
        </p:nvPicPr>
        <p:blipFill>
          <a:blip r:embed="rId3">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2714612" y="3571876"/>
            <a:ext cx="1019771" cy="1441276"/>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Lst>
        </p:spPr>
      </p:pic>
      <p:pic>
        <p:nvPicPr>
          <p:cNvPr id="3080" name="Picture 8"/>
          <p:cNvPicPr>
            <a:picLocks noChangeAspect="1" noChangeArrowheads="1"/>
          </p:cNvPicPr>
          <p:nvPr/>
        </p:nvPicPr>
        <p:blipFill>
          <a:blip r:embed="rId4">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6429388" y="3571876"/>
            <a:ext cx="1028700" cy="1428750"/>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Lst>
        </p:spPr>
      </p:pic>
      <p:pic>
        <p:nvPicPr>
          <p:cNvPr id="3081" name="Picture 9"/>
          <p:cNvPicPr>
            <a:picLocks noChangeAspect="1" noChangeArrowheads="1"/>
          </p:cNvPicPr>
          <p:nvPr/>
        </p:nvPicPr>
        <p:blipFill>
          <a:blip r:embed="rId5">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3929058" y="3571876"/>
            <a:ext cx="1080120" cy="1428750"/>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Lst>
        </p:spPr>
      </p:pic>
      <p:pic>
        <p:nvPicPr>
          <p:cNvPr id="12" name="Picture 11"/>
          <p:cNvPicPr>
            <a:picLocks noChangeAspect="1" noChangeArrowheads="1"/>
          </p:cNvPicPr>
          <p:nvPr/>
        </p:nvPicPr>
        <p:blipFill>
          <a:blip r:embed="rId6" cstate="print">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107504" y="116631"/>
            <a:ext cx="1007096" cy="594157"/>
          </a:xfrm>
          <a:prstGeom prst="rect">
            <a:avLst/>
          </a:prstGeom>
          <a:noFill/>
          <a:ln>
            <a:noFill/>
          </a:ln>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 uri="{AF507438-7753-43E0-B8FC-AC1667EBCBE1}">
              <a14:hiddenEffects xmlns="" xmlns:a14="http://schemas.microsoft.com/office/drawing/2010/main" xmlns:p="http://schemas.openxmlformats.org/presentationml/2006/main" xmlns:r="http://schemas.openxmlformats.org/officeDocument/2006/relationships" xmlns:a="http://schemas.openxmlformats.org/drawingml/2006/main">
                <a:effectLst>
                  <a:outerShdw dist="35921" dir="2700000" algn="ctr" rotWithShape="0">
                    <a:schemeClr val="bg2"/>
                  </a:outerShdw>
                </a:effectLst>
              </a14:hiddenEffects>
            </a:ext>
          </a:extLst>
        </p:spPr>
      </p:pic>
      <p:sp>
        <p:nvSpPr>
          <p:cNvPr id="11" name="Прямоугольник 10"/>
          <p:cNvSpPr/>
          <p:nvPr/>
        </p:nvSpPr>
        <p:spPr>
          <a:xfrm>
            <a:off x="4643438" y="4980563"/>
            <a:ext cx="4286280" cy="1877437"/>
          </a:xfrm>
          <a:prstGeom prst="rect">
            <a:avLst/>
          </a:prstGeom>
        </p:spPr>
        <p:txBody>
          <a:bodyPr wrap="square">
            <a:spAutoFit/>
          </a:bodyPr>
          <a:lstStyle/>
          <a:p>
            <a:pPr algn="ctr"/>
            <a:endParaRPr lang="en-US" b="1" dirty="0" smtClean="0">
              <a:solidFill>
                <a:srgbClr val="FF0000"/>
              </a:solidFill>
              <a:latin typeface="Georgia" pitchFamily="18" charset="0"/>
            </a:endParaRPr>
          </a:p>
          <a:p>
            <a:pPr algn="ctr"/>
            <a:r>
              <a:rPr lang="en-US" b="1" dirty="0" smtClean="0">
                <a:solidFill>
                  <a:srgbClr val="FF0000"/>
                </a:solidFill>
                <a:latin typeface="Georgia" pitchFamily="18" charset="0"/>
              </a:rPr>
              <a:t>Russian Economic Barometer</a:t>
            </a:r>
          </a:p>
          <a:p>
            <a:pPr marL="285750" indent="-285750">
              <a:buFont typeface="Arial" panose="020B0604020202020204" pitchFamily="34" charset="0"/>
              <a:buChar char="•"/>
            </a:pPr>
            <a:r>
              <a:rPr lang="en-US" sz="1600" dirty="0" smtClean="0">
                <a:latin typeface="Georgia" pitchFamily="18" charset="0"/>
              </a:rPr>
              <a:t>Analysis of  Russia’s microeconomic dynamics</a:t>
            </a:r>
          </a:p>
          <a:p>
            <a:pPr marL="285750" indent="-285750">
              <a:buFont typeface="Arial" panose="020B0604020202020204" pitchFamily="34" charset="0"/>
              <a:buChar char="•"/>
            </a:pPr>
            <a:r>
              <a:rPr lang="en-US" sz="1600" dirty="0" smtClean="0">
                <a:latin typeface="Georgia" pitchFamily="18" charset="0"/>
              </a:rPr>
              <a:t>Monthly monitoring  activities of Russian industrial and agricultural enterprise and commercial banks</a:t>
            </a:r>
            <a:endParaRPr lang="ru-RU" sz="1600" b="1" dirty="0">
              <a:solidFill>
                <a:srgbClr val="FF0000"/>
              </a:solidFill>
              <a:latin typeface="Georgia" pitchFamily="18" charset="0"/>
            </a:endParaRPr>
          </a:p>
        </p:txBody>
      </p:sp>
      <p:sp>
        <p:nvSpPr>
          <p:cNvPr id="13" name="Прямоугольник 12"/>
          <p:cNvSpPr/>
          <p:nvPr/>
        </p:nvSpPr>
        <p:spPr>
          <a:xfrm>
            <a:off x="285720" y="1000108"/>
            <a:ext cx="3929090" cy="2585323"/>
          </a:xfrm>
          <a:prstGeom prst="rect">
            <a:avLst/>
          </a:prstGeom>
        </p:spPr>
        <p:txBody>
          <a:bodyPr wrap="square">
            <a:spAutoFit/>
          </a:bodyPr>
          <a:lstStyle/>
          <a:p>
            <a:pPr algn="ctr"/>
            <a:r>
              <a:rPr lang="en-US" b="1" dirty="0" smtClean="0">
                <a:solidFill>
                  <a:srgbClr val="FF0000"/>
                </a:solidFill>
                <a:latin typeface="Georgia" pitchFamily="18" charset="0"/>
              </a:rPr>
              <a:t>Research on Innovations</a:t>
            </a:r>
          </a:p>
          <a:p>
            <a:pPr marL="342900" indent="-342900">
              <a:buFont typeface="Arial" panose="020B0604020202020204" pitchFamily="34" charset="0"/>
              <a:buChar char="•"/>
            </a:pPr>
            <a:r>
              <a:rPr lang="en-US" sz="1600" dirty="0" smtClean="0">
                <a:latin typeface="Georgia" pitchFamily="18" charset="0"/>
              </a:rPr>
              <a:t>Comparative analysis of technological development in Russia and abroad</a:t>
            </a:r>
          </a:p>
          <a:p>
            <a:pPr marL="342900" indent="-342900">
              <a:buFont typeface="Arial" panose="020B0604020202020204" pitchFamily="34" charset="0"/>
              <a:buChar char="•"/>
            </a:pPr>
            <a:r>
              <a:rPr lang="en-US" sz="1600" dirty="0" smtClean="0">
                <a:latin typeface="Georgia" pitchFamily="18" charset="0"/>
              </a:rPr>
              <a:t>R&amp;D policy studies</a:t>
            </a:r>
          </a:p>
          <a:p>
            <a:pPr marL="342900" indent="-342900">
              <a:buFont typeface="Arial" panose="020B0604020202020204" pitchFamily="34" charset="0"/>
              <a:buChar char="•"/>
            </a:pPr>
            <a:r>
              <a:rPr lang="en-US" sz="1600" dirty="0" smtClean="0">
                <a:latin typeface="Georgia" pitchFamily="18" charset="0"/>
              </a:rPr>
              <a:t>Globalization of innovation processes and its impact on Russia</a:t>
            </a:r>
          </a:p>
          <a:p>
            <a:pPr marL="342900" indent="-342900">
              <a:buFont typeface="Arial" panose="020B0604020202020204" pitchFamily="34" charset="0"/>
              <a:buChar char="•"/>
            </a:pPr>
            <a:r>
              <a:rPr lang="en-US" sz="1600" dirty="0" smtClean="0">
                <a:latin typeface="Georgia" pitchFamily="18" charset="0"/>
              </a:rPr>
              <a:t>Development of the </a:t>
            </a:r>
            <a:r>
              <a:rPr lang="en-US" sz="1600" i="1" dirty="0" smtClean="0">
                <a:latin typeface="Georgia" pitchFamily="18" charset="0"/>
              </a:rPr>
              <a:t>National Innovation System</a:t>
            </a:r>
            <a:r>
              <a:rPr lang="en-US" sz="1600" dirty="0" smtClean="0">
                <a:latin typeface="Georgia" pitchFamily="18" charset="0"/>
              </a:rPr>
              <a:t> concept</a:t>
            </a:r>
          </a:p>
          <a:p>
            <a:pPr marL="342900" indent="-342900">
              <a:buFont typeface="Arial" panose="020B0604020202020204" pitchFamily="34" charset="0"/>
              <a:buChar char="•"/>
            </a:pPr>
            <a:r>
              <a:rPr lang="en-US" sz="1600" dirty="0" smtClean="0">
                <a:latin typeface="Georgia" pitchFamily="18" charset="0"/>
              </a:rPr>
              <a:t>Consulting  the Russian state company “ROSTECH” </a:t>
            </a:r>
            <a:endParaRPr lang="ru-RU" sz="1600" dirty="0">
              <a:latin typeface="Georgia" pitchFamily="18" charset="0"/>
            </a:endParaRPr>
          </a:p>
        </p:txBody>
      </p:sp>
      <p:sp>
        <p:nvSpPr>
          <p:cNvPr id="15" name="Прямоугольник 14"/>
          <p:cNvSpPr/>
          <p:nvPr/>
        </p:nvSpPr>
        <p:spPr>
          <a:xfrm>
            <a:off x="4357686" y="1000108"/>
            <a:ext cx="4786314" cy="2308324"/>
          </a:xfrm>
          <a:prstGeom prst="rect">
            <a:avLst/>
          </a:prstGeom>
        </p:spPr>
        <p:txBody>
          <a:bodyPr wrap="square">
            <a:spAutoFit/>
          </a:bodyPr>
          <a:lstStyle/>
          <a:p>
            <a:pPr algn="ctr"/>
            <a:r>
              <a:rPr lang="en-US" b="1" dirty="0" smtClean="0">
                <a:solidFill>
                  <a:srgbClr val="FF0000"/>
                </a:solidFill>
                <a:latin typeface="Georgia" pitchFamily="18" charset="0"/>
              </a:rPr>
              <a:t>Foreign Direct Investments Analysis</a:t>
            </a:r>
          </a:p>
          <a:p>
            <a:pPr marL="342900" indent="-342900">
              <a:buFont typeface="Arial" panose="020B0604020202020204" pitchFamily="34" charset="0"/>
              <a:buChar char="•"/>
            </a:pPr>
            <a:r>
              <a:rPr lang="en-US" dirty="0" smtClean="0"/>
              <a:t>Emerging markets multinationals</a:t>
            </a:r>
          </a:p>
          <a:p>
            <a:pPr marL="342900" indent="-342900">
              <a:buFont typeface="Arial" panose="020B0604020202020204" pitchFamily="34" charset="0"/>
              <a:buChar char="•"/>
            </a:pPr>
            <a:r>
              <a:rPr lang="en-US" dirty="0" smtClean="0"/>
              <a:t>Monitoring of mutual foreign direct investments in the CIS (with the Eurasian Development Bank’s financial support)</a:t>
            </a:r>
          </a:p>
          <a:p>
            <a:pPr marL="342900" indent="-342900">
              <a:buFont typeface="Arial" panose="020B0604020202020204" pitchFamily="34" charset="0"/>
              <a:buChar char="•"/>
            </a:pPr>
            <a:r>
              <a:rPr lang="en-US" dirty="0" smtClean="0"/>
              <a:t>Ranking of Russian multinationals (in cooperation with Columbia University)</a:t>
            </a:r>
          </a:p>
          <a:p>
            <a:pPr marL="342900" indent="-342900">
              <a:buFont typeface="Arial" panose="020B0604020202020204" pitchFamily="34" charset="0"/>
              <a:buChar char="•"/>
            </a:pPr>
            <a:r>
              <a:rPr lang="en-US" i="1" dirty="0" smtClean="0"/>
              <a:t>Foreign Direct Investments </a:t>
            </a:r>
            <a:r>
              <a:rPr lang="en-US" dirty="0" smtClean="0"/>
              <a:t>theory</a:t>
            </a:r>
            <a:endParaRPr lang="ru-RU" dirty="0" smtClean="0"/>
          </a:p>
        </p:txBody>
      </p:sp>
      <p:sp>
        <p:nvSpPr>
          <p:cNvPr id="17" name="Прямоугольник 16"/>
          <p:cNvSpPr/>
          <p:nvPr/>
        </p:nvSpPr>
        <p:spPr>
          <a:xfrm>
            <a:off x="0" y="5286388"/>
            <a:ext cx="4572000" cy="1323439"/>
          </a:xfrm>
          <a:prstGeom prst="rect">
            <a:avLst/>
          </a:prstGeom>
        </p:spPr>
        <p:txBody>
          <a:bodyPr>
            <a:spAutoFit/>
          </a:bodyPr>
          <a:lstStyle/>
          <a:p>
            <a:pPr algn="ctr"/>
            <a:r>
              <a:rPr lang="en-US" sz="1600" b="1" dirty="0" smtClean="0">
                <a:solidFill>
                  <a:srgbClr val="FF0000"/>
                </a:solidFill>
                <a:latin typeface="Georgia" pitchFamily="18" charset="0"/>
              </a:rPr>
              <a:t>Studies of Industry</a:t>
            </a:r>
          </a:p>
          <a:p>
            <a:pPr marL="285750" indent="-285750">
              <a:buFont typeface="Arial" panose="020B0604020202020204" pitchFamily="34" charset="0"/>
              <a:buChar char="•"/>
            </a:pPr>
            <a:r>
              <a:rPr lang="en-US" sz="1600" dirty="0" smtClean="0">
                <a:latin typeface="Georgia" pitchFamily="18" charset="0"/>
              </a:rPr>
              <a:t>Industrial policy studies</a:t>
            </a:r>
          </a:p>
          <a:p>
            <a:pPr marL="285750" indent="-285750">
              <a:buFont typeface="Arial" panose="020B0604020202020204" pitchFamily="34" charset="0"/>
              <a:buChar char="•"/>
            </a:pPr>
            <a:r>
              <a:rPr lang="en-US" sz="1600" dirty="0" smtClean="0">
                <a:latin typeface="Georgia" pitchFamily="18" charset="0"/>
              </a:rPr>
              <a:t>Analysis of corporate strategies of companies in key industries </a:t>
            </a:r>
          </a:p>
          <a:p>
            <a:pPr marL="285750" indent="-285750">
              <a:buFont typeface="Arial" panose="020B0604020202020204" pitchFamily="34" charset="0"/>
              <a:buChar char="•"/>
            </a:pPr>
            <a:r>
              <a:rPr lang="en-US" sz="1600" dirty="0" smtClean="0">
                <a:latin typeface="Georgia" pitchFamily="18" charset="0"/>
              </a:rPr>
              <a:t>Research on foreign trade</a:t>
            </a:r>
            <a:endParaRPr lang="ru-RU" sz="1600" dirty="0" smtClean="0">
              <a:latin typeface="Georgia" pitchFamily="18" charset="0"/>
            </a:endParaRPr>
          </a:p>
        </p:txBody>
      </p:sp>
      <p:pic>
        <p:nvPicPr>
          <p:cNvPr id="1026" name="Picture 2" descr="C:\Documents and Settings\admin\Рабочий стол\Презентация ИМЭМО РАН\Обложки\Инновационная Экономика Дынкин 2001.jpg"/>
          <p:cNvPicPr>
            <a:picLocks noChangeAspect="1" noChangeArrowheads="1"/>
          </p:cNvPicPr>
          <p:nvPr/>
        </p:nvPicPr>
        <p:blipFill>
          <a:blip r:embed="rId7"/>
          <a:srcRect/>
          <a:stretch>
            <a:fillRect/>
          </a:stretch>
        </p:blipFill>
        <p:spPr bwMode="auto">
          <a:xfrm>
            <a:off x="1571604" y="3571876"/>
            <a:ext cx="957394" cy="1428760"/>
          </a:xfrm>
          <a:prstGeom prst="rect">
            <a:avLst/>
          </a:prstGeom>
          <a:noFill/>
          <a:effectLst>
            <a:outerShdw blurRad="292100" dist="139700" dir="2700000" algn="ctr" rotWithShape="0">
              <a:srgbClr val="000000">
                <a:alpha val="65000"/>
              </a:srgbClr>
            </a:outerShdw>
          </a:effectLst>
        </p:spPr>
      </p:pic>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276510190"/>
      </p:ext>
    </p:extLst>
  </p:cSld>
  <p:clrMapOvr>
    <a:masterClrMapping/>
  </p:clrMapOvr>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96900"/>
            <a:ext cx="8229600" cy="527844"/>
          </a:xfrm>
        </p:spPr>
        <p:txBody>
          <a:bodyPr>
            <a:normAutofit/>
          </a:bodyPr>
          <a:lstStyle/>
          <a:p>
            <a:pPr algn="ctr"/>
            <a:r>
              <a:rPr lang="en-US" sz="2800" b="1" i="1" dirty="0" smtClean="0">
                <a:ln w="9000" cmpd="sng">
                  <a:solidFill>
                    <a:srgbClr val="4A66AC">
                      <a:shade val="50000"/>
                      <a:satMod val="120000"/>
                    </a:srgbClr>
                  </a:solidFill>
                  <a:prstDash val="solid"/>
                </a:ln>
                <a:solidFill>
                  <a:srgbClr val="C00000"/>
                </a:solidFill>
                <a:effectLst>
                  <a:reflection blurRad="12700" endPos="0" dist="12700" dir="5400000" sy="-100000" algn="bl" rotWithShape="0"/>
                </a:effectLst>
                <a:latin typeface="Georgia" panose="02040502050405020303" pitchFamily="18" charset="0"/>
                <a:cs typeface="Times New Roman" panose="02020603050405020304" pitchFamily="18" charset="0"/>
              </a:rPr>
              <a:t>ENERGY STUDIES</a:t>
            </a:r>
            <a:endParaRPr lang="ru-RU" sz="5400" dirty="0"/>
          </a:p>
        </p:txBody>
      </p:sp>
      <p:sp>
        <p:nvSpPr>
          <p:cNvPr id="3" name="Объект 2"/>
          <p:cNvSpPr>
            <a:spLocks noGrp="1"/>
          </p:cNvSpPr>
          <p:nvPr>
            <p:ph sz="half" idx="1"/>
          </p:nvPr>
        </p:nvSpPr>
        <p:spPr>
          <a:xfrm>
            <a:off x="37240" y="1484784"/>
            <a:ext cx="5057891" cy="5661248"/>
          </a:xfrm>
        </p:spPr>
        <p:txBody>
          <a:bodyPr>
            <a:normAutofit fontScale="85000" lnSpcReduction="10000"/>
          </a:bodyPr>
          <a:lstStyle/>
          <a:p>
            <a:endParaRPr lang="ru-RU" sz="2200" dirty="0" smtClean="0"/>
          </a:p>
          <a:p>
            <a:endParaRPr lang="ru-RU" sz="2200" dirty="0"/>
          </a:p>
          <a:p>
            <a:r>
              <a:rPr lang="en-US" sz="2400" dirty="0">
                <a:latin typeface="Georgia" pitchFamily="18" charset="0"/>
              </a:rPr>
              <a:t>E</a:t>
            </a:r>
            <a:r>
              <a:rPr lang="en-US" sz="2400" dirty="0" smtClean="0">
                <a:latin typeface="Georgia" pitchFamily="18" charset="0"/>
              </a:rPr>
              <a:t>nergy </a:t>
            </a:r>
            <a:r>
              <a:rPr lang="en-US" sz="2400" dirty="0">
                <a:latin typeface="Georgia" pitchFamily="18" charset="0"/>
              </a:rPr>
              <a:t>commodities </a:t>
            </a:r>
            <a:r>
              <a:rPr lang="en-US" sz="2400" dirty="0" smtClean="0">
                <a:latin typeface="Georgia" pitchFamily="18" charset="0"/>
              </a:rPr>
              <a:t>markets research</a:t>
            </a:r>
          </a:p>
          <a:p>
            <a:r>
              <a:rPr lang="en-US" sz="2400" dirty="0" smtClean="0">
                <a:latin typeface="Georgia" pitchFamily="18" charset="0"/>
              </a:rPr>
              <a:t>Monitoring and forecasts of energy markets for the leading Russian oil company </a:t>
            </a:r>
            <a:r>
              <a:rPr lang="en-US" sz="2400" i="1" dirty="0" err="1" smtClean="0">
                <a:latin typeface="Georgia" pitchFamily="18" charset="0"/>
              </a:rPr>
              <a:t>Rosneft</a:t>
            </a:r>
            <a:endParaRPr lang="en-US" sz="2400" i="1" dirty="0" smtClean="0">
              <a:latin typeface="Georgia" pitchFamily="18" charset="0"/>
            </a:endParaRPr>
          </a:p>
          <a:p>
            <a:r>
              <a:rPr lang="en-US" sz="2400" dirty="0" smtClean="0">
                <a:latin typeface="Georgia" pitchFamily="18" charset="0"/>
              </a:rPr>
              <a:t>Analysis </a:t>
            </a:r>
            <a:r>
              <a:rPr lang="en-US" sz="2400" dirty="0">
                <a:latin typeface="Georgia" pitchFamily="18" charset="0"/>
              </a:rPr>
              <a:t>of oil and gas industries and world energy </a:t>
            </a:r>
            <a:r>
              <a:rPr lang="en-US" sz="2400" dirty="0" smtClean="0">
                <a:latin typeface="Georgia" pitchFamily="18" charset="0"/>
              </a:rPr>
              <a:t>system</a:t>
            </a:r>
            <a:r>
              <a:rPr lang="ru-RU" sz="2400" dirty="0" smtClean="0">
                <a:latin typeface="Georgia" pitchFamily="18" charset="0"/>
              </a:rPr>
              <a:t>:</a:t>
            </a:r>
          </a:p>
          <a:p>
            <a:pPr lvl="1"/>
            <a:r>
              <a:rPr lang="en-US" dirty="0" smtClean="0">
                <a:latin typeface="Georgia" pitchFamily="18" charset="0"/>
              </a:rPr>
              <a:t>Foreign </a:t>
            </a:r>
            <a:r>
              <a:rPr lang="en-US" dirty="0">
                <a:latin typeface="Georgia" pitchFamily="18" charset="0"/>
              </a:rPr>
              <a:t>Expansion of Russian Oil and Gas </a:t>
            </a:r>
            <a:r>
              <a:rPr lang="en-US" dirty="0" smtClean="0">
                <a:latin typeface="Georgia" pitchFamily="18" charset="0"/>
              </a:rPr>
              <a:t>Companies</a:t>
            </a:r>
            <a:endParaRPr lang="ru-RU" dirty="0">
              <a:latin typeface="Georgia" pitchFamily="18" charset="0"/>
            </a:endParaRPr>
          </a:p>
          <a:p>
            <a:pPr lvl="1"/>
            <a:r>
              <a:rPr lang="en-US" dirty="0" smtClean="0">
                <a:latin typeface="Georgia" pitchFamily="18" charset="0"/>
              </a:rPr>
              <a:t>Instability </a:t>
            </a:r>
            <a:r>
              <a:rPr lang="en-US" dirty="0">
                <a:latin typeface="Georgia" pitchFamily="18" charset="0"/>
              </a:rPr>
              <a:t>in the North Africa and in the Middle East: Implications for World Oil </a:t>
            </a:r>
            <a:r>
              <a:rPr lang="en-US" dirty="0" smtClean="0">
                <a:latin typeface="Georgia" pitchFamily="18" charset="0"/>
              </a:rPr>
              <a:t>Market</a:t>
            </a:r>
            <a:endParaRPr lang="ru-RU" dirty="0">
              <a:latin typeface="Georgia" pitchFamily="18" charset="0"/>
            </a:endParaRPr>
          </a:p>
          <a:p>
            <a:pPr lvl="1"/>
            <a:r>
              <a:rPr lang="en-US" dirty="0" smtClean="0">
                <a:latin typeface="Georgia" pitchFamily="18" charset="0"/>
              </a:rPr>
              <a:t>Asian </a:t>
            </a:r>
            <a:r>
              <a:rPr lang="en-US" dirty="0">
                <a:latin typeface="Georgia" pitchFamily="18" charset="0"/>
              </a:rPr>
              <a:t>Energy Scenarios </a:t>
            </a:r>
            <a:r>
              <a:rPr lang="en-US" dirty="0" smtClean="0">
                <a:latin typeface="Georgia" pitchFamily="18" charset="0"/>
              </a:rPr>
              <a:t>2030</a:t>
            </a:r>
          </a:p>
          <a:p>
            <a:pPr lvl="1"/>
            <a:r>
              <a:rPr lang="en-US" dirty="0" smtClean="0">
                <a:latin typeface="Georgia" pitchFamily="18" charset="0"/>
              </a:rPr>
              <a:t>Shale </a:t>
            </a:r>
            <a:r>
              <a:rPr lang="en-US" dirty="0">
                <a:latin typeface="Georgia" pitchFamily="18" charset="0"/>
              </a:rPr>
              <a:t>Gas Revolution: Scale</a:t>
            </a:r>
            <a:r>
              <a:rPr lang="en-US" dirty="0" smtClean="0">
                <a:latin typeface="Georgia" pitchFamily="18" charset="0"/>
              </a:rPr>
              <a:t>, Perspectives</a:t>
            </a:r>
            <a:r>
              <a:rPr lang="en-US" dirty="0">
                <a:latin typeface="Georgia" pitchFamily="18" charset="0"/>
              </a:rPr>
              <a:t>, Implications </a:t>
            </a:r>
            <a:r>
              <a:rPr lang="en-US" dirty="0" smtClean="0">
                <a:latin typeface="Georgia" pitchFamily="18" charset="0"/>
              </a:rPr>
              <a:t>for </a:t>
            </a:r>
            <a:r>
              <a:rPr lang="en-US" dirty="0">
                <a:latin typeface="Georgia" pitchFamily="18" charset="0"/>
              </a:rPr>
              <a:t>Gas </a:t>
            </a:r>
            <a:r>
              <a:rPr lang="en-US" dirty="0" smtClean="0">
                <a:latin typeface="Georgia" pitchFamily="18" charset="0"/>
              </a:rPr>
              <a:t>Market</a:t>
            </a:r>
          </a:p>
          <a:p>
            <a:endParaRPr lang="ru-RU" sz="2200" dirty="0"/>
          </a:p>
        </p:txBody>
      </p:sp>
      <p:sp>
        <p:nvSpPr>
          <p:cNvPr id="4" name="Объект 3"/>
          <p:cNvSpPr>
            <a:spLocks noGrp="1"/>
          </p:cNvSpPr>
          <p:nvPr>
            <p:ph sz="half" idx="2"/>
          </p:nvPr>
        </p:nvSpPr>
        <p:spPr>
          <a:xfrm>
            <a:off x="5148064" y="1340768"/>
            <a:ext cx="3792488" cy="3096344"/>
          </a:xfrm>
        </p:spPr>
        <p:txBody>
          <a:bodyPr>
            <a:normAutofit fontScale="85000" lnSpcReduction="10000"/>
          </a:bodyPr>
          <a:lstStyle/>
          <a:p>
            <a:pPr marL="0" indent="0" algn="ctr">
              <a:buNone/>
            </a:pPr>
            <a:endParaRPr lang="en-US" sz="2400" b="1" i="1" dirty="0" smtClean="0">
              <a:solidFill>
                <a:srgbClr val="FF0000"/>
              </a:solidFill>
            </a:endParaRPr>
          </a:p>
          <a:p>
            <a:pPr marL="0" indent="0" algn="ctr">
              <a:buNone/>
            </a:pPr>
            <a:r>
              <a:rPr lang="en-US" sz="2400" b="1" i="1" dirty="0" smtClean="0">
                <a:solidFill>
                  <a:srgbClr val="FF0000"/>
                </a:solidFill>
                <a:latin typeface="Georgia" pitchFamily="18" charset="0"/>
              </a:rPr>
              <a:t>INTERNATIONAL FORUM</a:t>
            </a:r>
            <a:r>
              <a:rPr lang="ru-RU" sz="2400" b="1" i="1" dirty="0" smtClean="0">
                <a:solidFill>
                  <a:srgbClr val="FF0000"/>
                </a:solidFill>
                <a:latin typeface="Georgia" pitchFamily="18" charset="0"/>
              </a:rPr>
              <a:t> </a:t>
            </a:r>
            <a:endParaRPr lang="en-US" sz="2400" b="1" i="1" dirty="0" smtClean="0">
              <a:solidFill>
                <a:srgbClr val="FF0000"/>
              </a:solidFill>
              <a:latin typeface="Georgia" pitchFamily="18" charset="0"/>
            </a:endParaRPr>
          </a:p>
          <a:p>
            <a:pPr marL="0" indent="0" algn="ctr">
              <a:buNone/>
            </a:pPr>
            <a:r>
              <a:rPr lang="en-US" sz="2400" b="1" i="1" dirty="0" smtClean="0">
                <a:solidFill>
                  <a:srgbClr val="FF0000"/>
                </a:solidFill>
                <a:latin typeface="Georgia" pitchFamily="18" charset="0"/>
              </a:rPr>
              <a:t>“Oil and Gas Dialog”</a:t>
            </a:r>
          </a:p>
          <a:p>
            <a:r>
              <a:rPr lang="en-US" dirty="0" smtClean="0">
                <a:latin typeface="Georgia" pitchFamily="18" charset="0"/>
              </a:rPr>
              <a:t>28 conferences since 2009</a:t>
            </a:r>
          </a:p>
          <a:p>
            <a:r>
              <a:rPr lang="en-US" dirty="0" smtClean="0">
                <a:latin typeface="Georgia" pitchFamily="18" charset="0"/>
              </a:rPr>
              <a:t>high-reputed Russian and many international experts and think tanks in energy studies became IMEMO’s partners</a:t>
            </a:r>
            <a:endParaRPr lang="ru-RU" dirty="0">
              <a:latin typeface="Georgia" pitchFamily="18" charset="0"/>
            </a:endParaRPr>
          </a:p>
        </p:txBody>
      </p:sp>
      <p:pic>
        <p:nvPicPr>
          <p:cNvPr id="3074" name="Picture 2"/>
          <p:cNvPicPr>
            <a:picLocks noChangeAspect="1" noChangeArrowheads="1"/>
          </p:cNvPicPr>
          <p:nvPr/>
        </p:nvPicPr>
        <p:blipFill>
          <a:blip r:embed="rId2">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18165" y="0"/>
            <a:ext cx="1006475" cy="596900"/>
          </a:xfrm>
          <a:prstGeom prst="rect">
            <a:avLst/>
          </a:prstGeom>
          <a:noFill/>
          <a:ln>
            <a:noFill/>
          </a:ln>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 uri="{AF507438-7753-43E0-B8FC-AC1667EBCBE1}">
              <a14:hiddenEffects xmlns="" xmlns:a14="http://schemas.microsoft.com/office/drawing/2010/main" xmlns:p="http://schemas.openxmlformats.org/presentationml/2006/main" xmlns:r="http://schemas.openxmlformats.org/officeDocument/2006/relationships" xmlns:a="http://schemas.openxmlformats.org/drawingml/2006/main">
                <a:effectLst>
                  <a:outerShdw dist="35921" dir="2700000" algn="ctr" rotWithShape="0">
                    <a:schemeClr val="bg2"/>
                  </a:outerShdw>
                </a:effectLst>
              </a14:hiddenEffects>
            </a:ext>
          </a:extLst>
        </p:spPr>
      </p:pic>
      <p:pic>
        <p:nvPicPr>
          <p:cNvPr id="3080" name="Picture 8"/>
          <p:cNvPicPr>
            <a:picLocks noChangeAspect="1" noChangeArrowheads="1"/>
          </p:cNvPicPr>
          <p:nvPr/>
        </p:nvPicPr>
        <p:blipFill>
          <a:blip r:embed="rId3">
            <a:extLst>
              <a:ext uri="{BEBA8EAE-BF5A-486C-A8C5-ECC9F3942E4B}">
                <a14:imgProps xmlns="" xmlns:a14="http://schemas.microsoft.com/office/drawing/2010/main" xmlns:p="http://schemas.openxmlformats.org/presentationml/2006/main" xmlns:r="http://schemas.openxmlformats.org/officeDocument/2006/relationships" xmlns:a="http://schemas.openxmlformats.org/drawingml/2006/main">
                  <a14:imgLayer r:embed="rId4">
                    <a14:imgEffect>
                      <a14:saturation sat="400000"/>
                    </a14:imgEffect>
                  </a14:imgLayer>
                </a14:imgProps>
              </a:ex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625699" y="1052736"/>
            <a:ext cx="1409700" cy="885825"/>
          </a:xfrm>
          <a:prstGeom prst="rect">
            <a:avLst/>
          </a:prstGeom>
          <a:noFill/>
          <a:ln>
            <a:noFill/>
          </a:ln>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Lst>
        </p:spPr>
      </p:pic>
      <p:pic>
        <p:nvPicPr>
          <p:cNvPr id="1026" name="Picture 2"/>
          <p:cNvPicPr>
            <a:picLocks noChangeAspect="1" noChangeArrowheads="1"/>
          </p:cNvPicPr>
          <p:nvPr/>
        </p:nvPicPr>
        <p:blipFill>
          <a:blip r:embed="rId5">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8316416" y="836712"/>
            <a:ext cx="610157" cy="792698"/>
          </a:xfrm>
          <a:prstGeom prst="rect">
            <a:avLst/>
          </a:prstGeom>
          <a:noFill/>
          <a:ln>
            <a:noFill/>
          </a:ln>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 uri="{AF507438-7753-43E0-B8FC-AC1667EBCBE1}">
              <a14:hiddenEffects xmlns="" xmlns:a14="http://schemas.microsoft.com/office/drawing/2010/main" xmlns:p="http://schemas.openxmlformats.org/presentationml/2006/main" xmlns:r="http://schemas.openxmlformats.org/officeDocument/2006/relationships" xmlns:a="http://schemas.openxmlformats.org/drawingml/2006/main">
                <a:effectLst>
                  <a:outerShdw dist="35921" dir="2700000" algn="ctr" rotWithShape="0">
                    <a:schemeClr val="bg2"/>
                  </a:outerShdw>
                </a:effectLst>
              </a14:hiddenEffects>
            </a:ext>
          </a:extLst>
        </p:spPr>
      </p:pic>
      <p:pic>
        <p:nvPicPr>
          <p:cNvPr id="5" name="Picture 2" descr="C:\Users\Дядя Федор\Desktop\РАБОЧАЯ ГРУППА\aes2030[1].jpg"/>
          <p:cNvPicPr>
            <a:picLocks noChangeAspect="1" noChangeArrowheads="1"/>
          </p:cNvPicPr>
          <p:nvPr/>
        </p:nvPicPr>
        <p:blipFill>
          <a:blip r:embed="rId6" cstate="print">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5508104" y="4437112"/>
            <a:ext cx="1272181" cy="2016224"/>
          </a:xfrm>
          <a:prstGeom prst="rect">
            <a:avLst/>
          </a:prstGeom>
          <a:noFill/>
          <a:effectLst>
            <a:outerShdw blurRad="292100" dist="139700" dir="2700000" algn="ctr" rotWithShape="0">
              <a:srgbClr val="000000">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pic>
        <p:nvPicPr>
          <p:cNvPr id="3075" name="Picture 3" descr="C:\Users\Дядя Федор\Desktop\РАБОЧАЯ ГРУППА\9870407.jpg"/>
          <p:cNvPicPr>
            <a:picLocks noChangeAspect="1" noChangeArrowheads="1"/>
          </p:cNvPicPr>
          <p:nvPr/>
        </p:nvPicPr>
        <p:blipFill>
          <a:blip r:embed="rId7">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7277397" y="4437112"/>
            <a:ext cx="1313190" cy="2016224"/>
          </a:xfrm>
          <a:prstGeom prst="rect">
            <a:avLst/>
          </a:prstGeom>
          <a:noFill/>
          <a:effectLst>
            <a:outerShdw blurRad="292100" dist="139700" dir="2700000" algn="ctr" rotWithShape="0">
              <a:srgbClr val="000000">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3042964798"/>
      </p:ext>
    </p:extLst>
  </p:cSld>
  <p:clrMapOvr>
    <a:masterClrMapping/>
  </p:clrMapOvr>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91274"/>
            <a:ext cx="8229600" cy="639027"/>
          </a:xfrm>
        </p:spPr>
        <p:txBody>
          <a:bodyPr>
            <a:normAutofit/>
          </a:bodyPr>
          <a:lstStyle/>
          <a:p>
            <a:pPr lvl="0" algn="ctr">
              <a:spcBef>
                <a:spcPts val="0"/>
              </a:spcBef>
            </a:pPr>
            <a:r>
              <a:rPr lang="en-US" sz="2800" b="1" i="1" dirty="0" smtClean="0">
                <a:ln w="9000" cmpd="sng">
                  <a:solidFill>
                    <a:srgbClr val="4A66AC">
                      <a:shade val="50000"/>
                      <a:satMod val="120000"/>
                    </a:srgbClr>
                  </a:solidFill>
                  <a:prstDash val="solid"/>
                </a:ln>
                <a:solidFill>
                  <a:srgbClr val="C00000"/>
                </a:solidFill>
                <a:effectLst>
                  <a:reflection blurRad="12700" endPos="0" dist="12700" dir="5400000" sy="-100000" algn="bl" rotWithShape="0"/>
                </a:effectLst>
                <a:latin typeface="Georgia" panose="02040502050405020303" pitchFamily="18" charset="0"/>
                <a:cs typeface="Times New Roman" panose="02020603050405020304" pitchFamily="18" charset="0"/>
              </a:rPr>
              <a:t>REGIONS OF THE WORLD</a:t>
            </a:r>
            <a:endParaRPr lang="ru-RU" sz="5400" dirty="0"/>
          </a:p>
        </p:txBody>
      </p:sp>
      <p:graphicFrame>
        <p:nvGraphicFramePr>
          <p:cNvPr id="4" name="Объект 3"/>
          <p:cNvGraphicFramePr>
            <a:graphicFrameLocks noGrp="1"/>
          </p:cNvGraphicFramePr>
          <p:nvPr>
            <p:ph idx="1"/>
            <p:extLst>
              <p:ext uri="{D42A27DB-BD31-4B8C-83A1-F6EECF244321}">
                <p14:modId xmlns="" xmlns:p14="http://schemas.microsoft.com/office/powerpoint/2010/main" xmlns:p="http://schemas.openxmlformats.org/presentationml/2006/main" xmlns:r="http://schemas.openxmlformats.org/officeDocument/2006/relationships" xmlns:a="http://schemas.openxmlformats.org/drawingml/2006/main" val="3262050071"/>
              </p:ext>
            </p:extLst>
          </p:nvPr>
        </p:nvGraphicFramePr>
        <p:xfrm>
          <a:off x="0" y="1066800"/>
          <a:ext cx="9144000" cy="5791199"/>
        </p:xfrm>
        <a:graphic>
          <a:graphicData uri="http://schemas.openxmlformats.org/drawingml/2006/table">
            <a:tbl>
              <a:tblPr firstRow="1" bandRow="1">
                <a:tableStyleId>{5C22544A-7EE6-4342-B048-85BDC9FD1C3A}</a:tableStyleId>
              </a:tblPr>
              <a:tblGrid>
                <a:gridCol w="3183923"/>
                <a:gridCol w="1964141"/>
                <a:gridCol w="3995936"/>
              </a:tblGrid>
              <a:tr h="2737643">
                <a:tc>
                  <a:txBody>
                    <a:bodyPr/>
                    <a:lstStyle/>
                    <a:p>
                      <a:pPr algn="ctr"/>
                      <a:r>
                        <a:rPr lang="en-US" sz="1600" dirty="0" smtClean="0">
                          <a:solidFill>
                            <a:srgbClr val="FF0000"/>
                          </a:solidFill>
                          <a:latin typeface="Georgia" panose="02040502050405020303" pitchFamily="18" charset="0"/>
                        </a:rPr>
                        <a:t>Research on</a:t>
                      </a:r>
                      <a:r>
                        <a:rPr lang="en-US" sz="1600" baseline="0" dirty="0" smtClean="0">
                          <a:solidFill>
                            <a:srgbClr val="FF0000"/>
                          </a:solidFill>
                          <a:latin typeface="Georgia" panose="02040502050405020303" pitchFamily="18" charset="0"/>
                        </a:rPr>
                        <a:t> the USA </a:t>
                      </a:r>
                      <a:endParaRPr lang="en-US" sz="1600" dirty="0" smtClean="0">
                        <a:solidFill>
                          <a:srgbClr val="FF0000"/>
                        </a:solidFill>
                        <a:latin typeface="Georgia" panose="02040502050405020303" pitchFamily="18" charset="0"/>
                      </a:endParaRPr>
                    </a:p>
                    <a:p>
                      <a:pPr marL="285750" indent="-285750">
                        <a:buFont typeface="Arial" panose="020B0604020202020204" pitchFamily="34" charset="0"/>
                        <a:buChar char="•"/>
                      </a:pPr>
                      <a:r>
                        <a:rPr lang="en-US" sz="1600" b="0" dirty="0" smtClean="0">
                          <a:solidFill>
                            <a:schemeClr val="tx1"/>
                          </a:solidFill>
                          <a:latin typeface="Georgia" panose="02040502050405020303" pitchFamily="18" charset="0"/>
                        </a:rPr>
                        <a:t>Analysis</a:t>
                      </a:r>
                      <a:r>
                        <a:rPr lang="en-US" sz="1600" b="0" baseline="0" dirty="0" smtClean="0">
                          <a:solidFill>
                            <a:schemeClr val="tx1"/>
                          </a:solidFill>
                          <a:latin typeface="Georgia" panose="02040502050405020303" pitchFamily="18" charset="0"/>
                        </a:rPr>
                        <a:t> of the</a:t>
                      </a:r>
                      <a:r>
                        <a:rPr lang="en-US" sz="1600" b="0" dirty="0" smtClean="0">
                          <a:solidFill>
                            <a:schemeClr val="tx1"/>
                          </a:solidFill>
                          <a:latin typeface="Georgia" panose="02040502050405020303" pitchFamily="18" charset="0"/>
                        </a:rPr>
                        <a:t> US foreign and</a:t>
                      </a:r>
                      <a:r>
                        <a:rPr lang="en-US" sz="1600" b="0" baseline="0" dirty="0" smtClean="0">
                          <a:solidFill>
                            <a:schemeClr val="tx1"/>
                          </a:solidFill>
                          <a:latin typeface="Georgia" panose="02040502050405020303" pitchFamily="18" charset="0"/>
                        </a:rPr>
                        <a:t> security </a:t>
                      </a:r>
                      <a:r>
                        <a:rPr lang="en-US" sz="1600" b="0" dirty="0" smtClean="0">
                          <a:solidFill>
                            <a:schemeClr val="tx1"/>
                          </a:solidFill>
                          <a:latin typeface="Georgia" panose="02040502050405020303" pitchFamily="18" charset="0"/>
                        </a:rPr>
                        <a:t>policy </a:t>
                      </a:r>
                    </a:p>
                    <a:p>
                      <a:pPr marL="285750" indent="-285750">
                        <a:buFont typeface="Arial" panose="020B0604020202020204" pitchFamily="34" charset="0"/>
                        <a:buChar char="•"/>
                      </a:pPr>
                      <a:r>
                        <a:rPr lang="en-US" sz="1600" b="0" dirty="0" smtClean="0">
                          <a:solidFill>
                            <a:schemeClr val="tx1"/>
                          </a:solidFill>
                          <a:latin typeface="Georgia" panose="02040502050405020303" pitchFamily="18" charset="0"/>
                        </a:rPr>
                        <a:t>Research on the US pattern of socio-economic development</a:t>
                      </a:r>
                      <a:r>
                        <a:rPr lang="en-US" sz="1600" b="0" baseline="0" dirty="0" smtClean="0">
                          <a:solidFill>
                            <a:schemeClr val="tx1"/>
                          </a:solidFill>
                          <a:latin typeface="Georgia" panose="02040502050405020303" pitchFamily="18" charset="0"/>
                        </a:rPr>
                        <a:t> and domestic politics</a:t>
                      </a:r>
                      <a:r>
                        <a:rPr lang="en-US" sz="1600" b="0" dirty="0" smtClean="0">
                          <a:solidFill>
                            <a:schemeClr val="tx1"/>
                          </a:solidFill>
                          <a:latin typeface="Georgia" panose="02040502050405020303" pitchFamily="18" charset="0"/>
                        </a:rPr>
                        <a:t> </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b="0" dirty="0" smtClean="0">
                          <a:solidFill>
                            <a:schemeClr val="tx1"/>
                          </a:solidFill>
                          <a:latin typeface="Georgia" panose="02040502050405020303" pitchFamily="18" charset="0"/>
                        </a:rPr>
                        <a:t>Analysis</a:t>
                      </a:r>
                      <a:r>
                        <a:rPr lang="en-US" sz="1600" b="0" baseline="0" dirty="0" smtClean="0">
                          <a:solidFill>
                            <a:schemeClr val="tx1"/>
                          </a:solidFill>
                          <a:latin typeface="Georgia" panose="02040502050405020303" pitchFamily="18" charset="0"/>
                        </a:rPr>
                        <a:t> of the US role in </a:t>
                      </a:r>
                      <a:r>
                        <a:rPr lang="en-US" sz="1600" b="0" dirty="0" smtClean="0">
                          <a:solidFill>
                            <a:schemeClr val="tx1"/>
                          </a:solidFill>
                          <a:latin typeface="Georgia" panose="02040502050405020303" pitchFamily="18" charset="0"/>
                        </a:rPr>
                        <a:t>globalization</a:t>
                      </a:r>
                      <a:r>
                        <a:rPr lang="en-US" sz="1600" b="0" baseline="0" dirty="0" smtClean="0">
                          <a:solidFill>
                            <a:schemeClr val="tx1"/>
                          </a:solidFill>
                          <a:latin typeface="Georgia" panose="02040502050405020303" pitchFamily="18" charset="0"/>
                        </a:rPr>
                        <a:t> and t</a:t>
                      </a:r>
                      <a:r>
                        <a:rPr lang="en-US" sz="1600" b="0" dirty="0" smtClean="0">
                          <a:solidFill>
                            <a:schemeClr val="tx1"/>
                          </a:solidFill>
                          <a:latin typeface="Georgia" panose="02040502050405020303" pitchFamily="18" charset="0"/>
                        </a:rPr>
                        <a:t>he emerging</a:t>
                      </a:r>
                      <a:r>
                        <a:rPr lang="en-US" sz="1600" b="0" baseline="0" dirty="0" smtClean="0">
                          <a:solidFill>
                            <a:schemeClr val="tx1"/>
                          </a:solidFill>
                          <a:latin typeface="Georgia" panose="02040502050405020303" pitchFamily="18" charset="0"/>
                        </a:rPr>
                        <a:t> world order</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b="0" dirty="0" smtClean="0">
                          <a:solidFill>
                            <a:schemeClr val="tx1"/>
                          </a:solidFill>
                          <a:latin typeface="Georgia" panose="02040502050405020303" pitchFamily="18" charset="0"/>
                        </a:rPr>
                        <a:t>Study</a:t>
                      </a:r>
                      <a:r>
                        <a:rPr lang="en-US" sz="1600" b="0" baseline="0" dirty="0" smtClean="0">
                          <a:solidFill>
                            <a:schemeClr val="tx1"/>
                          </a:solidFill>
                          <a:latin typeface="Georgia" panose="02040502050405020303" pitchFamily="18" charset="0"/>
                        </a:rPr>
                        <a:t> of </a:t>
                      </a:r>
                      <a:r>
                        <a:rPr lang="en-US" sz="1600" b="0" dirty="0" smtClean="0">
                          <a:solidFill>
                            <a:schemeClr val="tx1"/>
                          </a:solidFill>
                          <a:latin typeface="Georgia" panose="02040502050405020303" pitchFamily="18" charset="0"/>
                        </a:rPr>
                        <a:t>Russian-American relations in a changing world </a:t>
                      </a:r>
                      <a:endParaRPr lang="en-US" sz="1600" b="0" dirty="0">
                        <a:solidFill>
                          <a:schemeClr val="tx1"/>
                        </a:solidFill>
                        <a:latin typeface="Georgia" panose="02040502050405020303" pitchFamily="18" charset="0"/>
                      </a:endParaRPr>
                    </a:p>
                  </a:txBody>
                  <a:tcPr>
                    <a:noFill/>
                  </a:tcPr>
                </a:tc>
                <a:tc>
                  <a:txBody>
                    <a:bodyPr/>
                    <a:lstStyle/>
                    <a:p>
                      <a:pPr algn="ctr"/>
                      <a:endParaRPr lang="ru-RU" sz="1600" dirty="0">
                        <a:solidFill>
                          <a:srgbClr val="FF0000"/>
                        </a:solidFill>
                        <a:latin typeface="Georgia" panose="02040502050405020303" pitchFamily="18" charset="0"/>
                      </a:endParaRPr>
                    </a:p>
                  </a:txBody>
                  <a:tcPr>
                    <a:noFill/>
                  </a:tcPr>
                </a:tc>
                <a:tc>
                  <a:txBody>
                    <a:bodyPr/>
                    <a:lstStyle/>
                    <a:p>
                      <a:pPr algn="ctr"/>
                      <a:r>
                        <a:rPr lang="en-US" sz="1600" dirty="0" smtClean="0">
                          <a:solidFill>
                            <a:srgbClr val="FF0000"/>
                          </a:solidFill>
                          <a:latin typeface="Georgia" panose="02040502050405020303" pitchFamily="18" charset="0"/>
                        </a:rPr>
                        <a:t>European and Eurasian</a:t>
                      </a:r>
                      <a:r>
                        <a:rPr lang="en-US" sz="1600" baseline="0" dirty="0" smtClean="0">
                          <a:solidFill>
                            <a:srgbClr val="FF0000"/>
                          </a:solidFill>
                          <a:latin typeface="Georgia" panose="02040502050405020303" pitchFamily="18" charset="0"/>
                        </a:rPr>
                        <a:t> Integration Studies</a:t>
                      </a:r>
                    </a:p>
                    <a:p>
                      <a:pPr marL="285750" indent="-285750" algn="l">
                        <a:buFont typeface="Arial" panose="020B0604020202020204" pitchFamily="34" charset="0"/>
                        <a:buChar char="•"/>
                      </a:pPr>
                      <a:r>
                        <a:rPr lang="en-US" sz="1600" b="0" baseline="0" dirty="0" smtClean="0">
                          <a:solidFill>
                            <a:schemeClr val="tx1"/>
                          </a:solidFill>
                          <a:latin typeface="Georgia" panose="02040502050405020303" pitchFamily="18" charset="0"/>
                        </a:rPr>
                        <a:t>Research on the institutional structure of the EU and its various policy areas (regional, foreign, etc.)</a:t>
                      </a:r>
                    </a:p>
                    <a:p>
                      <a:pPr marL="285750" indent="-285750" algn="l">
                        <a:buFont typeface="Arial" panose="020B0604020202020204" pitchFamily="34" charset="0"/>
                        <a:buChar char="•"/>
                      </a:pPr>
                      <a:r>
                        <a:rPr lang="en-US" sz="1600" b="0" baseline="0" dirty="0" smtClean="0">
                          <a:solidFill>
                            <a:schemeClr val="tx1"/>
                          </a:solidFill>
                          <a:latin typeface="Georgia" panose="02040502050405020303" pitchFamily="18" charset="0"/>
                        </a:rPr>
                        <a:t>Analysis of economic, social and political trends in EU member states</a:t>
                      </a:r>
                    </a:p>
                    <a:p>
                      <a:pPr marL="285750" indent="-285750" algn="l">
                        <a:buFont typeface="Arial" panose="020B0604020202020204" pitchFamily="34" charset="0"/>
                        <a:buChar char="•"/>
                      </a:pPr>
                      <a:r>
                        <a:rPr lang="en-US" sz="1600" b="0" baseline="0" dirty="0" smtClean="0">
                          <a:solidFill>
                            <a:schemeClr val="tx1"/>
                          </a:solidFill>
                          <a:latin typeface="Georgia" panose="02040502050405020303" pitchFamily="18" charset="0"/>
                        </a:rPr>
                        <a:t>Monitoring of Russia-EU economic and political relations</a:t>
                      </a:r>
                    </a:p>
                    <a:p>
                      <a:pPr marL="285750" indent="-285750" algn="l">
                        <a:buFont typeface="Arial" panose="020B0604020202020204" pitchFamily="34" charset="0"/>
                        <a:buChar char="•"/>
                      </a:pPr>
                      <a:r>
                        <a:rPr lang="en-US" sz="1600" b="0" baseline="0" dirty="0" smtClean="0">
                          <a:solidFill>
                            <a:schemeClr val="tx1"/>
                          </a:solidFill>
                          <a:latin typeface="Georgia" panose="02040502050405020303" pitchFamily="18" charset="0"/>
                        </a:rPr>
                        <a:t>Research on Russia’s participation in post-Soviet regional integration</a:t>
                      </a:r>
                    </a:p>
                  </a:txBody>
                  <a:tcPr>
                    <a:noFill/>
                  </a:tcPr>
                </a:tc>
              </a:tr>
              <a:tr h="2885018">
                <a:tc>
                  <a:txBody>
                    <a:bodyPr/>
                    <a:lstStyle/>
                    <a:p>
                      <a:pPr algn="ctr"/>
                      <a:r>
                        <a:rPr lang="en-US" sz="1600" b="1" dirty="0" smtClean="0">
                          <a:solidFill>
                            <a:srgbClr val="FF0000"/>
                          </a:solidFill>
                          <a:latin typeface="Georgia" panose="02040502050405020303" pitchFamily="18" charset="0"/>
                        </a:rPr>
                        <a:t>Research</a:t>
                      </a:r>
                      <a:r>
                        <a:rPr lang="en-US" sz="1600" b="1" baseline="0" dirty="0" smtClean="0">
                          <a:solidFill>
                            <a:srgbClr val="FF0000"/>
                          </a:solidFill>
                          <a:latin typeface="Georgia" panose="02040502050405020303" pitchFamily="18" charset="0"/>
                        </a:rPr>
                        <a:t> on Modern China and the Pacific Region</a:t>
                      </a:r>
                    </a:p>
                    <a:p>
                      <a:pPr marL="285750" indent="-285750" algn="l">
                        <a:buFont typeface="Arial" panose="020B0604020202020204" pitchFamily="34" charset="0"/>
                        <a:buChar char="•"/>
                      </a:pPr>
                      <a:r>
                        <a:rPr lang="en-US" sz="1600" b="0" baseline="0" dirty="0" smtClean="0">
                          <a:solidFill>
                            <a:schemeClr val="tx1"/>
                          </a:solidFill>
                          <a:latin typeface="Georgia" panose="02040502050405020303" pitchFamily="18" charset="0"/>
                        </a:rPr>
                        <a:t>Analysis of economic, social and political trends in China, Japan, North and South Korea</a:t>
                      </a:r>
                    </a:p>
                    <a:p>
                      <a:pPr marL="285750" indent="-285750" algn="l">
                        <a:buFont typeface="Arial" panose="020B0604020202020204" pitchFamily="34" charset="0"/>
                        <a:buChar char="•"/>
                      </a:pPr>
                      <a:r>
                        <a:rPr lang="en-US" sz="1600" b="0" baseline="0" dirty="0" smtClean="0">
                          <a:solidFill>
                            <a:schemeClr val="tx1"/>
                          </a:solidFill>
                          <a:latin typeface="Georgia" panose="02040502050405020303" pitchFamily="18" charset="0"/>
                        </a:rPr>
                        <a:t>Research on regional integration in Pacific Asia</a:t>
                      </a:r>
                    </a:p>
                    <a:p>
                      <a:pPr marL="285750" indent="-285750" algn="l">
                        <a:buFont typeface="Arial" panose="020B0604020202020204" pitchFamily="34" charset="0"/>
                        <a:buChar char="•"/>
                      </a:pPr>
                      <a:r>
                        <a:rPr lang="en-US" sz="1600" b="0" baseline="0" dirty="0" smtClean="0">
                          <a:solidFill>
                            <a:schemeClr val="tx1"/>
                          </a:solidFill>
                          <a:latin typeface="Georgia" panose="02040502050405020303" pitchFamily="18" charset="0"/>
                        </a:rPr>
                        <a:t>Analysis of Russian economic and political relations with China, Japan, South Korea and the ASEAN members</a:t>
                      </a:r>
                      <a:endParaRPr lang="ru-RU" sz="1600" b="0" dirty="0">
                        <a:solidFill>
                          <a:schemeClr val="tx1"/>
                        </a:solidFill>
                        <a:latin typeface="Georgia" panose="02040502050405020303" pitchFamily="18" charset="0"/>
                      </a:endParaRPr>
                    </a:p>
                  </a:txBody>
                  <a:tcPr>
                    <a:noFill/>
                  </a:tcPr>
                </a:tc>
                <a:tc>
                  <a:txBody>
                    <a:bodyPr/>
                    <a:lstStyle/>
                    <a:p>
                      <a:pPr algn="ctr"/>
                      <a:endParaRPr lang="ru-RU" sz="1600" dirty="0">
                        <a:solidFill>
                          <a:srgbClr val="FF0000"/>
                        </a:solidFill>
                        <a:latin typeface="Georgia" panose="02040502050405020303" pitchFamily="18" charset="0"/>
                      </a:endParaRPr>
                    </a:p>
                  </a:txBody>
                  <a:tcPr>
                    <a:noFill/>
                  </a:tcPr>
                </a:tc>
                <a:tc>
                  <a:txBody>
                    <a:bodyPr/>
                    <a:lstStyle/>
                    <a:p>
                      <a:pPr algn="ctr"/>
                      <a:r>
                        <a:rPr lang="en-US" sz="1600" b="1" dirty="0" smtClean="0">
                          <a:solidFill>
                            <a:srgbClr val="FF0000"/>
                          </a:solidFill>
                          <a:latin typeface="Georgia" panose="02040502050405020303" pitchFamily="18" charset="0"/>
                        </a:rPr>
                        <a:t>Development and Modernization Studies</a:t>
                      </a:r>
                    </a:p>
                    <a:p>
                      <a:pPr marL="285750" indent="-285750" algn="l">
                        <a:buFont typeface="Arial" panose="020B0604020202020204" pitchFamily="34" charset="0"/>
                        <a:buChar char="•"/>
                      </a:pPr>
                      <a:r>
                        <a:rPr lang="en-US" sz="1600" dirty="0" smtClean="0">
                          <a:latin typeface="Georgia" panose="02040502050405020303" pitchFamily="18" charset="0"/>
                        </a:rPr>
                        <a:t>Research</a:t>
                      </a:r>
                      <a:r>
                        <a:rPr lang="en-US" sz="1600" baseline="0" dirty="0" smtClean="0">
                          <a:latin typeface="Georgia" panose="02040502050405020303" pitchFamily="18" charset="0"/>
                        </a:rPr>
                        <a:t> on m</a:t>
                      </a:r>
                      <a:r>
                        <a:rPr lang="en-US" sz="1600" dirty="0" smtClean="0">
                          <a:latin typeface="Georgia" panose="02040502050405020303" pitchFamily="18" charset="0"/>
                        </a:rPr>
                        <a:t>odernization experience of  developing and transitional societies</a:t>
                      </a:r>
                    </a:p>
                    <a:p>
                      <a:pPr marL="285750" indent="-285750" algn="l">
                        <a:buFont typeface="Arial" panose="020B0604020202020204" pitchFamily="34" charset="0"/>
                        <a:buChar char="•"/>
                      </a:pPr>
                      <a:r>
                        <a:rPr lang="en-US" sz="1600" dirty="0" smtClean="0">
                          <a:latin typeface="Georgia" panose="02040502050405020303" pitchFamily="18" charset="0"/>
                        </a:rPr>
                        <a:t>Search for innovative methodological </a:t>
                      </a:r>
                      <a:r>
                        <a:rPr lang="en-US" sz="1600" dirty="0" smtClean="0">
                          <a:solidFill>
                            <a:schemeClr val="tx1"/>
                          </a:solidFill>
                          <a:effectLst/>
                          <a:latin typeface="Georgia" panose="02040502050405020303" pitchFamily="18" charset="0"/>
                          <a:ea typeface="Calibri"/>
                          <a:cs typeface="Times New Roman" panose="02020603050405020304" pitchFamily="18" charset="0"/>
                        </a:rPr>
                        <a:t>approaches to new development processes in the African and Asian societies</a:t>
                      </a:r>
                      <a:endParaRPr lang="en-US" sz="1600" dirty="0" smtClean="0">
                        <a:solidFill>
                          <a:schemeClr val="tx1"/>
                        </a:solidFill>
                        <a:latin typeface="Georgia" panose="02040502050405020303" pitchFamily="18" charset="0"/>
                        <a:cs typeface="Times New Roman" panose="02020603050405020304" pitchFamily="18" charset="0"/>
                      </a:endParaRPr>
                    </a:p>
                    <a:p>
                      <a:pPr marL="285750" indent="-285750" algn="l">
                        <a:buFont typeface="Arial" panose="020B0604020202020204" pitchFamily="34" charset="0"/>
                        <a:buChar char="•"/>
                      </a:pPr>
                      <a:r>
                        <a:rPr lang="en-US" sz="1600" dirty="0" smtClean="0">
                          <a:latin typeface="Georgia" panose="02040502050405020303" pitchFamily="18" charset="0"/>
                        </a:rPr>
                        <a:t>Monitoring of Center-Periphery relations including the problems of Russia and the CIS</a:t>
                      </a:r>
                      <a:endParaRPr lang="ru-RU" sz="1600" b="1" dirty="0">
                        <a:solidFill>
                          <a:srgbClr val="FF0000"/>
                        </a:solidFill>
                        <a:latin typeface="Georgia" panose="02040502050405020303" pitchFamily="18" charset="0"/>
                      </a:endParaRPr>
                    </a:p>
                  </a:txBody>
                  <a:tcPr>
                    <a:noFill/>
                  </a:tcPr>
                </a:tc>
              </a:tr>
            </a:tbl>
          </a:graphicData>
        </a:graphic>
      </p:graphicFrame>
      <p:pic>
        <p:nvPicPr>
          <p:cNvPr id="1033" name="Picture 9"/>
          <p:cNvPicPr>
            <a:picLocks noChangeAspect="1" noChangeArrowheads="1"/>
          </p:cNvPicPr>
          <p:nvPr/>
        </p:nvPicPr>
        <p:blipFill>
          <a:blip r:embed="rId2">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3099593" y="5229198"/>
            <a:ext cx="1000192" cy="1478491"/>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Lst>
        </p:spPr>
      </p:pic>
      <p:pic>
        <p:nvPicPr>
          <p:cNvPr id="1034" name="Picture 10"/>
          <p:cNvPicPr>
            <a:picLocks noChangeAspect="1" noChangeArrowheads="1"/>
          </p:cNvPicPr>
          <p:nvPr/>
        </p:nvPicPr>
        <p:blipFill>
          <a:blip r:embed="rId3">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4169280" y="1412776"/>
            <a:ext cx="992178" cy="1538799"/>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Lst>
        </p:spPr>
      </p:pic>
      <p:pic>
        <p:nvPicPr>
          <p:cNvPr id="12" name="Picture 11"/>
          <p:cNvPicPr>
            <a:picLocks noChangeAspect="1" noChangeArrowheads="1"/>
          </p:cNvPicPr>
          <p:nvPr/>
        </p:nvPicPr>
        <p:blipFill>
          <a:blip r:embed="rId4" cstate="print">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107504" y="116631"/>
            <a:ext cx="1007096" cy="594157"/>
          </a:xfrm>
          <a:prstGeom prst="rect">
            <a:avLst/>
          </a:prstGeom>
          <a:noFill/>
          <a:ln>
            <a:noFill/>
          </a:ln>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 uri="{AF507438-7753-43E0-B8FC-AC1667EBCBE1}">
              <a14:hiddenEffects xmlns="" xmlns:a14="http://schemas.microsoft.com/office/drawing/2010/main" xmlns:p="http://schemas.openxmlformats.org/presentationml/2006/main" xmlns:r="http://schemas.openxmlformats.org/officeDocument/2006/relationships" xmlns:a="http://schemas.openxmlformats.org/drawingml/2006/main">
                <a:effectLst>
                  <a:outerShdw dist="35921" dir="2700000" algn="ctr" rotWithShape="0">
                    <a:schemeClr val="bg2"/>
                  </a:outerShdw>
                </a:effectLst>
              </a14:hiddenEffects>
            </a:ext>
          </a:extLst>
        </p:spPr>
      </p:pic>
      <p:pic>
        <p:nvPicPr>
          <p:cNvPr id="3" name="Picture 2" descr="D:\Сайт\141213\sevug.png"/>
          <p:cNvPicPr>
            <a:picLocks noChangeAspect="1" noChangeArrowheads="1"/>
          </p:cNvPicPr>
          <p:nvPr/>
        </p:nvPicPr>
        <p:blipFill>
          <a:blip r:embed="rId5" cstate="print">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4231494" y="4797152"/>
            <a:ext cx="981365" cy="1354953"/>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pic>
        <p:nvPicPr>
          <p:cNvPr id="3074" name="Picture 2" descr="G:\Слайды\kit_jap.png"/>
          <p:cNvPicPr>
            <a:picLocks noChangeAspect="1" noChangeArrowheads="1"/>
          </p:cNvPicPr>
          <p:nvPr/>
        </p:nvPicPr>
        <p:blipFill>
          <a:blip r:embed="rId6" cstate="print">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3099593" y="3662526"/>
            <a:ext cx="940586" cy="1389559"/>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pic>
        <p:nvPicPr>
          <p:cNvPr id="3075" name="Picture 3" descr="G:\Слайды\ocherki.png"/>
          <p:cNvPicPr>
            <a:picLocks noChangeAspect="1" noChangeArrowheads="1"/>
          </p:cNvPicPr>
          <p:nvPr/>
        </p:nvPicPr>
        <p:blipFill>
          <a:blip r:embed="rId7">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4183892" y="3140968"/>
            <a:ext cx="977566" cy="1471236"/>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pic>
        <p:nvPicPr>
          <p:cNvPr id="3076" name="Picture 4" descr="G:\Слайды\problema.png"/>
          <p:cNvPicPr>
            <a:picLocks noChangeAspect="1" noChangeArrowheads="1"/>
          </p:cNvPicPr>
          <p:nvPr/>
        </p:nvPicPr>
        <p:blipFill>
          <a:blip r:embed="rId8">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3102109" y="1984546"/>
            <a:ext cx="905268" cy="1369711"/>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276510190"/>
      </p:ext>
    </p:extLst>
  </p:cSld>
  <p:clrMapOvr>
    <a:masterClrMapping/>
  </p:clrMapOvr>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20688"/>
            <a:ext cx="8229600" cy="924712"/>
          </a:xfrm>
        </p:spPr>
        <p:txBody>
          <a:bodyPr>
            <a:normAutofit/>
          </a:bodyPr>
          <a:lstStyle/>
          <a:p>
            <a:pPr algn="ctr"/>
            <a:r>
              <a:rPr lang="en-US" sz="2800" b="1" i="1" dirty="0" smtClean="0">
                <a:ln w="9000" cmpd="sng">
                  <a:solidFill>
                    <a:srgbClr val="4A66AC">
                      <a:shade val="50000"/>
                      <a:satMod val="120000"/>
                    </a:srgbClr>
                  </a:solidFill>
                  <a:prstDash val="solid"/>
                </a:ln>
                <a:solidFill>
                  <a:srgbClr val="C00000"/>
                </a:solidFill>
                <a:effectLst>
                  <a:reflection blurRad="12700" endPos="0" dist="12700" dir="5400000" sy="-100000" algn="bl" rotWithShape="0"/>
                </a:effectLst>
                <a:latin typeface="Georgia" panose="02040502050405020303" pitchFamily="18" charset="0"/>
                <a:cs typeface="Times New Roman" panose="02020603050405020304" pitchFamily="18" charset="0"/>
              </a:rPr>
              <a:t>GLOBAL CHALLENGES AND OPPORTUNITIES FOR RUSSIA</a:t>
            </a:r>
            <a:endParaRPr lang="ru-RU" sz="2800" i="1" dirty="0"/>
          </a:p>
        </p:txBody>
      </p:sp>
      <p:sp>
        <p:nvSpPr>
          <p:cNvPr id="3" name="Объект 2"/>
          <p:cNvSpPr>
            <a:spLocks noGrp="1"/>
          </p:cNvSpPr>
          <p:nvPr>
            <p:ph sz="half" idx="1"/>
          </p:nvPr>
        </p:nvSpPr>
        <p:spPr>
          <a:xfrm>
            <a:off x="179512" y="1643050"/>
            <a:ext cx="4463926" cy="5026309"/>
          </a:xfrm>
        </p:spPr>
        <p:txBody>
          <a:bodyPr>
            <a:normAutofit fontScale="77500" lnSpcReduction="20000"/>
          </a:bodyPr>
          <a:lstStyle/>
          <a:p>
            <a:pPr marL="0" indent="0" algn="ctr">
              <a:buNone/>
            </a:pPr>
            <a:r>
              <a:rPr lang="en-US" b="1" dirty="0">
                <a:solidFill>
                  <a:srgbClr val="FF0000"/>
                </a:solidFill>
                <a:latin typeface="Georgia" panose="02040502050405020303" pitchFamily="18" charset="0"/>
              </a:rPr>
              <a:t>Russia in a Polycentric World</a:t>
            </a:r>
          </a:p>
          <a:p>
            <a:pPr marL="285750" indent="-285750">
              <a:buFont typeface="Arial" panose="020B0604020202020204" pitchFamily="34" charset="0"/>
              <a:buChar char="•"/>
            </a:pPr>
            <a:r>
              <a:rPr lang="en-US" sz="2000" dirty="0">
                <a:latin typeface="Georgia" panose="02040502050405020303" pitchFamily="18" charset="0"/>
              </a:rPr>
              <a:t>Analysis of </a:t>
            </a:r>
            <a:r>
              <a:rPr lang="en-US" sz="2000" dirty="0" smtClean="0">
                <a:latin typeface="Georgia" panose="02040502050405020303" pitchFamily="18" charset="0"/>
              </a:rPr>
              <a:t>fundamental </a:t>
            </a:r>
            <a:r>
              <a:rPr lang="en-US" sz="2000" dirty="0">
                <a:latin typeface="Georgia" panose="02040502050405020303" pitchFamily="18" charset="0"/>
              </a:rPr>
              <a:t>changes in global politics, economy and world order and their impact on Russia</a:t>
            </a:r>
          </a:p>
          <a:p>
            <a:pPr marL="285750" indent="-285750">
              <a:buFont typeface="Arial" panose="020B0604020202020204" pitchFamily="34" charset="0"/>
              <a:buChar char="•"/>
            </a:pPr>
            <a:r>
              <a:rPr lang="en-US" sz="2000" dirty="0">
                <a:latin typeface="Georgia" panose="02040502050405020303" pitchFamily="18" charset="0"/>
              </a:rPr>
              <a:t>Research on opportunities, challenges and risks that Russia is facing in the realm of the forming polycentric </a:t>
            </a:r>
            <a:r>
              <a:rPr lang="en-US" sz="2000" dirty="0" smtClean="0">
                <a:latin typeface="Georgia" panose="02040502050405020303" pitchFamily="18" charset="0"/>
              </a:rPr>
              <a:t>world</a:t>
            </a:r>
          </a:p>
          <a:p>
            <a:pPr marL="285750" indent="-285750">
              <a:buFont typeface="Arial" panose="020B0604020202020204" pitchFamily="34" charset="0"/>
              <a:buChar char="•"/>
            </a:pPr>
            <a:r>
              <a:rPr lang="en-US" sz="2000" dirty="0" smtClean="0">
                <a:latin typeface="Georgia" panose="02040502050405020303" pitchFamily="18" charset="0"/>
              </a:rPr>
              <a:t>Study of economic, social and political trends in regional </a:t>
            </a:r>
            <a:r>
              <a:rPr lang="en-US" sz="2000" dirty="0">
                <a:latin typeface="Georgia" panose="02040502050405020303" pitchFamily="18" charset="0"/>
              </a:rPr>
              <a:t>centers of </a:t>
            </a:r>
            <a:r>
              <a:rPr lang="en-US" sz="2000" dirty="0" smtClean="0">
                <a:latin typeface="Georgia" panose="02040502050405020303" pitchFamily="18" charset="0"/>
              </a:rPr>
              <a:t>power</a:t>
            </a:r>
          </a:p>
          <a:p>
            <a:pPr marL="285750" indent="-285750">
              <a:buFont typeface="Arial" panose="020B0604020202020204" pitchFamily="34" charset="0"/>
              <a:buChar char="•"/>
            </a:pPr>
            <a:r>
              <a:rPr lang="en-US" sz="2000" dirty="0" smtClean="0">
                <a:latin typeface="Georgia" panose="02040502050405020303" pitchFamily="18" charset="0"/>
              </a:rPr>
              <a:t>Research on international </a:t>
            </a:r>
            <a:r>
              <a:rPr lang="en-US" sz="2000" dirty="0">
                <a:latin typeface="Georgia" panose="02040502050405020303" pitchFamily="18" charset="0"/>
              </a:rPr>
              <a:t>relations in the most </a:t>
            </a:r>
            <a:r>
              <a:rPr lang="en-US" sz="2000" dirty="0" smtClean="0">
                <a:latin typeface="Georgia" panose="02040502050405020303" pitchFamily="18" charset="0"/>
              </a:rPr>
              <a:t>unstable </a:t>
            </a:r>
            <a:r>
              <a:rPr lang="en-US" sz="2000" dirty="0">
                <a:latin typeface="Georgia" panose="02040502050405020303" pitchFamily="18" charset="0"/>
              </a:rPr>
              <a:t>areas across Russia' s </a:t>
            </a:r>
            <a:r>
              <a:rPr lang="en-US" sz="2000" dirty="0" smtClean="0">
                <a:latin typeface="Georgia" panose="02040502050405020303" pitchFamily="18" charset="0"/>
              </a:rPr>
              <a:t>borders</a:t>
            </a:r>
          </a:p>
          <a:p>
            <a:pPr marL="285750" indent="-285750">
              <a:buFont typeface="Arial" panose="020B0604020202020204" pitchFamily="34" charset="0"/>
              <a:buChar char="•"/>
            </a:pPr>
            <a:endParaRPr lang="en-US" sz="2000" dirty="0"/>
          </a:p>
          <a:p>
            <a:pPr marL="0" indent="0">
              <a:buNone/>
            </a:pPr>
            <a:r>
              <a:rPr lang="en-US" sz="2000" i="1" dirty="0" smtClean="0"/>
              <a:t>Comprehensive</a:t>
            </a:r>
          </a:p>
          <a:p>
            <a:pPr marL="0" indent="0">
              <a:buNone/>
            </a:pPr>
            <a:r>
              <a:rPr lang="en-US" sz="2000" i="1" dirty="0"/>
              <a:t>m</a:t>
            </a:r>
            <a:r>
              <a:rPr lang="en-US" sz="2000" i="1" dirty="0" smtClean="0"/>
              <a:t>onograph issued by IMEMO </a:t>
            </a:r>
          </a:p>
          <a:p>
            <a:pPr marL="0" indent="0">
              <a:buNone/>
            </a:pPr>
            <a:r>
              <a:rPr lang="en-US" sz="2000" i="1" dirty="0"/>
              <a:t>a</a:t>
            </a:r>
            <a:r>
              <a:rPr lang="en-US" sz="2000" i="1" dirty="0" smtClean="0"/>
              <a:t>nd its partners, edited by</a:t>
            </a:r>
          </a:p>
          <a:p>
            <a:pPr marL="0" indent="0">
              <a:buNone/>
            </a:pPr>
            <a:r>
              <a:rPr lang="en-US" sz="2000" i="1" dirty="0" smtClean="0"/>
              <a:t>Alexander </a:t>
            </a:r>
            <a:r>
              <a:rPr lang="en-US" sz="2000" i="1" dirty="0" err="1" smtClean="0"/>
              <a:t>Dynkin</a:t>
            </a:r>
            <a:r>
              <a:rPr lang="en-US" sz="2000" i="1" dirty="0" smtClean="0"/>
              <a:t> and</a:t>
            </a:r>
          </a:p>
          <a:p>
            <a:pPr marL="0" indent="0">
              <a:buNone/>
            </a:pPr>
            <a:r>
              <a:rPr lang="en-US" sz="2000" i="1" dirty="0" smtClean="0"/>
              <a:t>Natalia </a:t>
            </a:r>
            <a:r>
              <a:rPr lang="en-US" sz="2000" i="1" dirty="0" err="1" smtClean="0"/>
              <a:t>Ivanova</a:t>
            </a:r>
            <a:r>
              <a:rPr lang="en-US" sz="2000" i="1" dirty="0" smtClean="0"/>
              <a:t>, with </a:t>
            </a:r>
          </a:p>
          <a:p>
            <a:pPr marL="0" indent="0">
              <a:buNone/>
            </a:pPr>
            <a:r>
              <a:rPr lang="en-US" sz="2000" i="1" dirty="0"/>
              <a:t>f</a:t>
            </a:r>
            <a:r>
              <a:rPr lang="en-US" sz="2000" i="1" dirty="0" smtClean="0"/>
              <a:t>oreword by </a:t>
            </a:r>
            <a:r>
              <a:rPr lang="en-US" sz="2000" i="1" dirty="0" err="1"/>
              <a:t>E</a:t>
            </a:r>
            <a:r>
              <a:rPr lang="en-US" sz="2000" i="1" dirty="0" err="1" smtClean="0"/>
              <a:t>vgeny</a:t>
            </a:r>
            <a:r>
              <a:rPr lang="en-US" sz="2000" i="1" dirty="0" smtClean="0"/>
              <a:t> Primakov</a:t>
            </a:r>
            <a:endParaRPr lang="ru-RU" sz="2000" i="1" dirty="0"/>
          </a:p>
          <a:p>
            <a:endParaRPr lang="ru-RU" dirty="0"/>
          </a:p>
        </p:txBody>
      </p:sp>
      <p:sp>
        <p:nvSpPr>
          <p:cNvPr id="4" name="Объект 3"/>
          <p:cNvSpPr>
            <a:spLocks noGrp="1"/>
          </p:cNvSpPr>
          <p:nvPr>
            <p:ph sz="half" idx="2"/>
          </p:nvPr>
        </p:nvSpPr>
        <p:spPr>
          <a:xfrm>
            <a:off x="4932040" y="1700808"/>
            <a:ext cx="4032448" cy="4968552"/>
          </a:xfrm>
        </p:spPr>
        <p:txBody>
          <a:bodyPr>
            <a:normAutofit fontScale="77500" lnSpcReduction="20000"/>
          </a:bodyPr>
          <a:lstStyle/>
          <a:p>
            <a:pPr marL="0" lvl="0" indent="0" algn="r">
              <a:buClr>
                <a:srgbClr val="7F8FA9"/>
              </a:buClr>
              <a:buNone/>
            </a:pPr>
            <a:r>
              <a:rPr lang="en-US" sz="2100" i="1" dirty="0" smtClean="0">
                <a:solidFill>
                  <a:prstClr val="black"/>
                </a:solidFill>
              </a:rPr>
              <a:t>Edited </a:t>
            </a:r>
            <a:r>
              <a:rPr lang="en-US" sz="2100" i="1" dirty="0">
                <a:solidFill>
                  <a:prstClr val="black"/>
                </a:solidFill>
              </a:rPr>
              <a:t>by </a:t>
            </a:r>
          </a:p>
          <a:p>
            <a:pPr marL="0" lvl="0" indent="0" algn="r">
              <a:buClr>
                <a:srgbClr val="7F8FA9"/>
              </a:buClr>
              <a:buNone/>
            </a:pPr>
            <a:r>
              <a:rPr lang="en-US" sz="2100" i="1" dirty="0">
                <a:solidFill>
                  <a:prstClr val="black"/>
                </a:solidFill>
              </a:rPr>
              <a:t>Alexander</a:t>
            </a:r>
          </a:p>
          <a:p>
            <a:pPr marL="0" lvl="0" indent="0" algn="r">
              <a:buClr>
                <a:srgbClr val="7F8FA9"/>
              </a:buClr>
              <a:buNone/>
            </a:pPr>
            <a:r>
              <a:rPr lang="en-US" sz="2100" i="1" dirty="0" err="1">
                <a:solidFill>
                  <a:prstClr val="black"/>
                </a:solidFill>
              </a:rPr>
              <a:t>Dynkin</a:t>
            </a:r>
            <a:r>
              <a:rPr lang="en-US" sz="2100" i="1" dirty="0">
                <a:solidFill>
                  <a:prstClr val="black"/>
                </a:solidFill>
              </a:rPr>
              <a:t> and </a:t>
            </a:r>
          </a:p>
          <a:p>
            <a:pPr marL="0" lvl="0" indent="0" algn="r">
              <a:buClr>
                <a:srgbClr val="7F8FA9"/>
              </a:buClr>
              <a:buNone/>
            </a:pPr>
            <a:r>
              <a:rPr lang="en-US" sz="2100" i="1" dirty="0">
                <a:solidFill>
                  <a:prstClr val="black"/>
                </a:solidFill>
              </a:rPr>
              <a:t>Vladimir </a:t>
            </a:r>
          </a:p>
          <a:p>
            <a:pPr marL="0" lvl="0" indent="0" algn="r">
              <a:buClr>
                <a:srgbClr val="7F8FA9"/>
              </a:buClr>
              <a:buNone/>
            </a:pPr>
            <a:r>
              <a:rPr lang="en-US" sz="2100" i="1" dirty="0" err="1">
                <a:solidFill>
                  <a:prstClr val="black"/>
                </a:solidFill>
              </a:rPr>
              <a:t>Baranovsky</a:t>
            </a:r>
            <a:endParaRPr lang="ru-RU" sz="2100" i="1" dirty="0">
              <a:solidFill>
                <a:prstClr val="black"/>
              </a:solidFill>
            </a:endParaRPr>
          </a:p>
          <a:p>
            <a:pPr marL="0" indent="0" algn="ctr">
              <a:buNone/>
            </a:pPr>
            <a:endParaRPr lang="en-US" dirty="0" smtClean="0">
              <a:solidFill>
                <a:srgbClr val="FF0000"/>
              </a:solidFill>
            </a:endParaRPr>
          </a:p>
          <a:p>
            <a:pPr marL="0" indent="0" algn="ctr">
              <a:buNone/>
            </a:pPr>
            <a:endParaRPr lang="en-US" dirty="0">
              <a:solidFill>
                <a:srgbClr val="FF0000"/>
              </a:solidFill>
            </a:endParaRPr>
          </a:p>
          <a:p>
            <a:pPr marL="0" indent="0" algn="ctr">
              <a:buNone/>
            </a:pPr>
            <a:r>
              <a:rPr lang="en-US" b="1" dirty="0" smtClean="0">
                <a:solidFill>
                  <a:srgbClr val="FF0000"/>
                </a:solidFill>
                <a:latin typeface="Georgia" panose="02040502050405020303" pitchFamily="18" charset="0"/>
              </a:rPr>
              <a:t>Annual forecasts  “Russia and the World: Economy and Foreign Policy”</a:t>
            </a:r>
            <a:endParaRPr lang="en-US" b="1" dirty="0">
              <a:solidFill>
                <a:srgbClr val="FF0000"/>
              </a:solidFill>
              <a:latin typeface="Georgia" panose="02040502050405020303" pitchFamily="18" charset="0"/>
            </a:endParaRPr>
          </a:p>
          <a:p>
            <a:pPr marL="285750" indent="-285750">
              <a:buFont typeface="Arial" panose="020B0604020202020204" pitchFamily="34" charset="0"/>
              <a:buChar char="•"/>
            </a:pPr>
            <a:r>
              <a:rPr lang="en-US" sz="2000" dirty="0">
                <a:latin typeface="Georgia" panose="02040502050405020303" pitchFamily="18" charset="0"/>
              </a:rPr>
              <a:t>Part I focuses </a:t>
            </a:r>
            <a:r>
              <a:rPr lang="en-US" sz="2000" dirty="0" smtClean="0">
                <a:latin typeface="Georgia" panose="02040502050405020303" pitchFamily="18" charset="0"/>
              </a:rPr>
              <a:t>on </a:t>
            </a:r>
            <a:r>
              <a:rPr lang="en-US" sz="2000" dirty="0">
                <a:latin typeface="Georgia" panose="02040502050405020303" pitchFamily="18" charset="0"/>
              </a:rPr>
              <a:t>Russian foreign trade-economic </a:t>
            </a:r>
            <a:r>
              <a:rPr lang="en-US" sz="2000" dirty="0" smtClean="0">
                <a:latin typeface="Georgia" panose="02040502050405020303" pitchFamily="18" charset="0"/>
              </a:rPr>
              <a:t>relations, analysis </a:t>
            </a:r>
            <a:r>
              <a:rPr lang="en-US" sz="2000" dirty="0">
                <a:latin typeface="Georgia" panose="02040502050405020303" pitchFamily="18" charset="0"/>
              </a:rPr>
              <a:t>and forecast of the world economic trends (Russia, Europe, the USA, Japan, China, India</a:t>
            </a:r>
            <a:r>
              <a:rPr lang="en-US" sz="2000" dirty="0" smtClean="0">
                <a:latin typeface="Georgia" panose="02040502050405020303" pitchFamily="18" charset="0"/>
              </a:rPr>
              <a:t>), </a:t>
            </a:r>
            <a:r>
              <a:rPr lang="en-US" sz="2000" dirty="0">
                <a:latin typeface="Georgia" panose="02040502050405020303" pitchFamily="18" charset="0"/>
              </a:rPr>
              <a:t>including international financial markets and main Russian export </a:t>
            </a:r>
            <a:r>
              <a:rPr lang="en-US" sz="2000" dirty="0" smtClean="0">
                <a:latin typeface="Georgia" panose="02040502050405020303" pitchFamily="18" charset="0"/>
              </a:rPr>
              <a:t>markets </a:t>
            </a:r>
          </a:p>
          <a:p>
            <a:pPr marL="285750" indent="-285750">
              <a:buFont typeface="Arial" panose="020B0604020202020204" pitchFamily="34" charset="0"/>
              <a:buChar char="•"/>
            </a:pPr>
            <a:r>
              <a:rPr lang="en-US" sz="2000" dirty="0" smtClean="0">
                <a:latin typeface="Georgia" panose="02040502050405020303" pitchFamily="18" charset="0"/>
              </a:rPr>
              <a:t>Part </a:t>
            </a:r>
            <a:r>
              <a:rPr lang="en-US" sz="2000" dirty="0">
                <a:latin typeface="Georgia" panose="02040502050405020303" pitchFamily="18" charset="0"/>
              </a:rPr>
              <a:t>II presents </a:t>
            </a:r>
            <a:r>
              <a:rPr lang="en-US" sz="2000" dirty="0" smtClean="0">
                <a:latin typeface="Georgia" panose="02040502050405020303" pitchFamily="18" charset="0"/>
              </a:rPr>
              <a:t>the analysis and </a:t>
            </a:r>
            <a:r>
              <a:rPr lang="en-US" sz="2000" dirty="0">
                <a:latin typeface="Georgia" panose="02040502050405020303" pitchFamily="18" charset="0"/>
              </a:rPr>
              <a:t>forecast of international </a:t>
            </a:r>
            <a:r>
              <a:rPr lang="en-US" sz="2000" dirty="0" smtClean="0">
                <a:latin typeface="Georgia" panose="02040502050405020303" pitchFamily="18" charset="0"/>
              </a:rPr>
              <a:t>politics and security issues including main challenges for Russia</a:t>
            </a:r>
          </a:p>
          <a:p>
            <a:pPr marL="285750" indent="-285750">
              <a:buFont typeface="Arial" panose="020B0604020202020204" pitchFamily="34" charset="0"/>
              <a:buChar char="•"/>
            </a:pPr>
            <a:endParaRPr lang="en-US" sz="2000" dirty="0" smtClean="0"/>
          </a:p>
        </p:txBody>
      </p:sp>
      <p:pic>
        <p:nvPicPr>
          <p:cNvPr id="1026" name="Picture 2"/>
          <p:cNvPicPr>
            <a:picLocks noChangeAspect="1" noChangeArrowheads="1"/>
          </p:cNvPicPr>
          <p:nvPr/>
        </p:nvPicPr>
        <p:blipFill>
          <a:blip r:embed="rId2">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16768" y="116632"/>
            <a:ext cx="1006475" cy="596900"/>
          </a:xfrm>
          <a:prstGeom prst="rect">
            <a:avLst/>
          </a:prstGeom>
          <a:noFill/>
          <a:ln>
            <a:noFill/>
          </a:ln>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 uri="{AF507438-7753-43E0-B8FC-AC1667EBCBE1}">
              <a14:hiddenEffects xmlns="" xmlns:a14="http://schemas.microsoft.com/office/drawing/2010/main" xmlns:p="http://schemas.openxmlformats.org/presentationml/2006/main" xmlns:r="http://schemas.openxmlformats.org/officeDocument/2006/relationships" xmlns:a="http://schemas.openxmlformats.org/drawingml/2006/main">
                <a:effectLst>
                  <a:outerShdw dist="35921" dir="2700000" algn="ctr" rotWithShape="0">
                    <a:schemeClr val="bg2"/>
                  </a:outerShdw>
                </a:effectLst>
              </a14:hiddenEffects>
            </a:ext>
          </a:extLst>
        </p:spPr>
      </p:pic>
      <p:pic>
        <p:nvPicPr>
          <p:cNvPr id="5" name="Picture 2" descr="D:\Сайт\141213\rosimir.png"/>
          <p:cNvPicPr>
            <a:picLocks noChangeAspect="1" noChangeArrowheads="1"/>
          </p:cNvPicPr>
          <p:nvPr/>
        </p:nvPicPr>
        <p:blipFill>
          <a:blip r:embed="rId3" cstate="print">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6084168" y="1598634"/>
            <a:ext cx="1291530" cy="1832578"/>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pic>
        <p:nvPicPr>
          <p:cNvPr id="4098" name="Picture 2" descr="G:\Слайды\policentr.png"/>
          <p:cNvPicPr>
            <a:picLocks noChangeAspect="1" noChangeArrowheads="1"/>
          </p:cNvPicPr>
          <p:nvPr/>
        </p:nvPicPr>
        <p:blipFill>
          <a:blip r:embed="rId4" cstate="print">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3099842" y="4437112"/>
            <a:ext cx="1440160" cy="1885621"/>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4130085586"/>
      </p:ext>
    </p:extLst>
  </p:cSld>
  <p:clrMapOvr>
    <a:masterClrMapping/>
  </p:clrMapOvr>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13709"/>
            <a:ext cx="8229600" cy="711035"/>
          </a:xfrm>
        </p:spPr>
        <p:txBody>
          <a:bodyPr>
            <a:normAutofit/>
          </a:bodyPr>
          <a:lstStyle/>
          <a:p>
            <a:pPr lvl="0" algn="ctr">
              <a:spcBef>
                <a:spcPts val="0"/>
              </a:spcBef>
            </a:pPr>
            <a:r>
              <a:rPr lang="en-US" sz="2800" b="1" i="1" dirty="0" smtClean="0">
                <a:ln w="9000" cmpd="sng">
                  <a:solidFill>
                    <a:srgbClr val="4A66AC">
                      <a:shade val="50000"/>
                      <a:satMod val="120000"/>
                    </a:srgbClr>
                  </a:solidFill>
                  <a:prstDash val="solid"/>
                </a:ln>
                <a:solidFill>
                  <a:srgbClr val="C00000"/>
                </a:solidFill>
                <a:effectLst>
                  <a:reflection blurRad="12700" endPos="0" dist="12700" dir="5400000" sy="-100000" algn="bl" rotWithShape="0"/>
                </a:effectLst>
                <a:latin typeface="Georgia" panose="02040502050405020303" pitchFamily="18" charset="0"/>
                <a:cs typeface="Times New Roman" panose="02020603050405020304" pitchFamily="18" charset="0"/>
              </a:rPr>
              <a:t>INTERNATIONAL SECURITY STUDIES</a:t>
            </a:r>
            <a:endParaRPr lang="ru-RU" dirty="0"/>
          </a:p>
        </p:txBody>
      </p:sp>
      <p:sp>
        <p:nvSpPr>
          <p:cNvPr id="3" name="Объект 2"/>
          <p:cNvSpPr>
            <a:spLocks noGrp="1"/>
          </p:cNvSpPr>
          <p:nvPr>
            <p:ph idx="1"/>
          </p:nvPr>
        </p:nvSpPr>
        <p:spPr>
          <a:xfrm>
            <a:off x="107504" y="1124744"/>
            <a:ext cx="9036496" cy="5733256"/>
          </a:xfrm>
        </p:spPr>
        <p:txBody>
          <a:bodyPr>
            <a:normAutofit/>
          </a:bodyPr>
          <a:lstStyle/>
          <a:p>
            <a:r>
              <a:rPr lang="en-US" sz="2000" b="1" dirty="0" smtClean="0">
                <a:latin typeface="Georgia" pitchFamily="18" charset="0"/>
              </a:rPr>
              <a:t>Research on global and regional security, arms control, non-proliferation and non-traditional threats</a:t>
            </a:r>
          </a:p>
          <a:p>
            <a:endParaRPr lang="en-US" sz="2200" dirty="0" smtClean="0"/>
          </a:p>
          <a:p>
            <a:endParaRPr lang="en-US" sz="2200" dirty="0"/>
          </a:p>
          <a:p>
            <a:endParaRPr lang="en-US" dirty="0" smtClean="0"/>
          </a:p>
          <a:p>
            <a:pPr marL="4320000"/>
            <a:endParaRPr lang="ru-RU" sz="2000" dirty="0" smtClean="0"/>
          </a:p>
          <a:p>
            <a:pPr marL="0"/>
            <a:endParaRPr lang="en-US" sz="2000" dirty="0" smtClean="0"/>
          </a:p>
          <a:p>
            <a:pPr marL="0"/>
            <a:r>
              <a:rPr lang="en-US" sz="1800" b="1" dirty="0" smtClean="0">
                <a:latin typeface="Georgia" pitchFamily="18" charset="0"/>
              </a:rPr>
              <a:t>Research of strategic stability and military economy studies</a:t>
            </a:r>
          </a:p>
          <a:p>
            <a:r>
              <a:rPr lang="en-US" sz="1800" b="1" dirty="0">
                <a:latin typeface="Georgia" pitchFamily="18" charset="0"/>
              </a:rPr>
              <a:t>Analysis of Euro-Atlantic </a:t>
            </a:r>
          </a:p>
          <a:p>
            <a:pPr marL="0" indent="0">
              <a:buNone/>
            </a:pPr>
            <a:r>
              <a:rPr lang="en-US" sz="1800" b="1" dirty="0">
                <a:latin typeface="Georgia" pitchFamily="18" charset="0"/>
              </a:rPr>
              <a:t>and Trans-Pacific security </a:t>
            </a:r>
            <a:endParaRPr lang="en-US" sz="1800" b="1" dirty="0" smtClean="0">
              <a:latin typeface="Georgia" pitchFamily="18" charset="0"/>
            </a:endParaRPr>
          </a:p>
          <a:p>
            <a:r>
              <a:rPr lang="en-US" sz="1800" b="1" dirty="0" smtClean="0">
                <a:latin typeface="Georgia" pitchFamily="18" charset="0"/>
              </a:rPr>
              <a:t>Development of Russia – NATO</a:t>
            </a:r>
          </a:p>
          <a:p>
            <a:pPr marL="0" indent="0">
              <a:buNone/>
            </a:pPr>
            <a:r>
              <a:rPr lang="en-US" sz="1800" b="1" dirty="0" smtClean="0">
                <a:latin typeface="Georgia" pitchFamily="18" charset="0"/>
              </a:rPr>
              <a:t> track II dialogue</a:t>
            </a:r>
          </a:p>
          <a:p>
            <a:r>
              <a:rPr lang="en-US" sz="1800" b="1" dirty="0" smtClean="0">
                <a:latin typeface="Georgia" pitchFamily="18" charset="0"/>
              </a:rPr>
              <a:t>Peace studies and conflict </a:t>
            </a:r>
          </a:p>
          <a:p>
            <a:pPr marL="0" indent="0">
              <a:buNone/>
            </a:pPr>
            <a:r>
              <a:rPr lang="en-US" sz="1800" b="1" dirty="0" smtClean="0">
                <a:latin typeface="Georgia" pitchFamily="18" charset="0"/>
              </a:rPr>
              <a:t>resolution issues research</a:t>
            </a:r>
          </a:p>
          <a:p>
            <a:pPr marL="0" indent="0"/>
            <a:r>
              <a:rPr lang="en-US" sz="1800" b="1" dirty="0" smtClean="0">
                <a:latin typeface="Georgia" pitchFamily="18" charset="0"/>
              </a:rPr>
              <a:t> Partnerships with SIPRI, NTI, Brookings and other international think tanks and NGOs researching international security</a:t>
            </a:r>
            <a:endParaRPr lang="en-US" sz="1800" b="1" dirty="0">
              <a:latin typeface="Georgia" pitchFamily="18" charset="0"/>
            </a:endParaRPr>
          </a:p>
          <a:p>
            <a:endParaRPr lang="en-US" sz="2400" dirty="0" smtClean="0"/>
          </a:p>
          <a:p>
            <a:pPr marL="0" indent="0">
              <a:buNone/>
            </a:pPr>
            <a:endParaRPr lang="en-US" dirty="0"/>
          </a:p>
        </p:txBody>
      </p:sp>
      <p:pic>
        <p:nvPicPr>
          <p:cNvPr id="6" name="Picture 5"/>
          <p:cNvPicPr>
            <a:picLocks noChangeAspect="1" noChangeArrowheads="1"/>
          </p:cNvPicPr>
          <p:nvPr/>
        </p:nvPicPr>
        <p:blipFill>
          <a:blip r:embed="rId2" cstate="print">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107504" y="116631"/>
            <a:ext cx="1007096" cy="594157"/>
          </a:xfrm>
          <a:prstGeom prst="rect">
            <a:avLst/>
          </a:prstGeom>
          <a:noFill/>
          <a:ln>
            <a:noFill/>
          </a:ln>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 uri="{AF507438-7753-43E0-B8FC-AC1667EBCBE1}">
              <a14:hiddenEffects xmlns="" xmlns:a14="http://schemas.microsoft.com/office/drawing/2010/main" xmlns:p="http://schemas.openxmlformats.org/presentationml/2006/main" xmlns:r="http://schemas.openxmlformats.org/officeDocument/2006/relationships" xmlns:a="http://schemas.openxmlformats.org/drawingml/2006/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422919" y="1988840"/>
            <a:ext cx="1105023" cy="1561766"/>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3118904" y="1988840"/>
            <a:ext cx="1122245" cy="1586107"/>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Lst>
        </p:spPr>
      </p:pic>
      <p:pic>
        <p:nvPicPr>
          <p:cNvPr id="1034" name="Picture 10"/>
          <p:cNvPicPr>
            <a:picLocks noChangeAspect="1" noChangeArrowheads="1"/>
          </p:cNvPicPr>
          <p:nvPr/>
        </p:nvPicPr>
        <p:blipFill>
          <a:blip r:embed="rId5">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5857884" y="4357694"/>
            <a:ext cx="1171331" cy="1655480"/>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Lst>
        </p:spPr>
      </p:pic>
      <p:pic>
        <p:nvPicPr>
          <p:cNvPr id="4" name="Picture 2" descr="G:\Слайды\euroat.png"/>
          <p:cNvPicPr>
            <a:picLocks noChangeAspect="1" noChangeArrowheads="1"/>
          </p:cNvPicPr>
          <p:nvPr/>
        </p:nvPicPr>
        <p:blipFill>
          <a:blip r:embed="rId6" cstate="print">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4286248" y="4357694"/>
            <a:ext cx="1203468" cy="1655480"/>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pic>
        <p:nvPicPr>
          <p:cNvPr id="5" name="Picture 3" descr="G:\Слайды\voen_polit.png"/>
          <p:cNvPicPr>
            <a:picLocks noChangeAspect="1" noChangeArrowheads="1"/>
          </p:cNvPicPr>
          <p:nvPr/>
        </p:nvPicPr>
        <p:blipFill>
          <a:blip r:embed="rId7" cstate="print">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6008254" y="1983418"/>
            <a:ext cx="1096092" cy="1619838"/>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pic>
        <p:nvPicPr>
          <p:cNvPr id="7" name="Picture 2" descr="G:\Слайды\arms_control.png"/>
          <p:cNvPicPr>
            <a:picLocks noChangeAspect="1" noChangeArrowheads="1"/>
          </p:cNvPicPr>
          <p:nvPr/>
        </p:nvPicPr>
        <p:blipFill>
          <a:blip r:embed="rId8" cstate="print">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1734369" y="1976831"/>
            <a:ext cx="1167051" cy="1585784"/>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pic>
        <p:nvPicPr>
          <p:cNvPr id="8" name="Picture 3" descr="G:\Слайды\terror.png"/>
          <p:cNvPicPr>
            <a:picLocks noChangeAspect="1" noChangeArrowheads="1"/>
          </p:cNvPicPr>
          <p:nvPr/>
        </p:nvPicPr>
        <p:blipFill>
          <a:blip r:embed="rId9" cstate="print">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7395798" y="1986142"/>
            <a:ext cx="1177193" cy="1617114"/>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pic>
        <p:nvPicPr>
          <p:cNvPr id="9" name="Picture 4" descr="G:\Слайды\uravnenie.png"/>
          <p:cNvPicPr>
            <a:picLocks noChangeAspect="1" noChangeArrowheads="1"/>
          </p:cNvPicPr>
          <p:nvPr/>
        </p:nvPicPr>
        <p:blipFill>
          <a:blip r:embed="rId10">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4532813" y="1976831"/>
            <a:ext cx="1171026" cy="16264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pic>
        <p:nvPicPr>
          <p:cNvPr id="2050" name="Picture 2" descr="C:\Users\Дядя Федор\Desktop\РАБОЧАЯ ГРУППА\EASI.jpg"/>
          <p:cNvPicPr>
            <a:picLocks noChangeAspect="1" noChangeArrowheads="1"/>
          </p:cNvPicPr>
          <p:nvPr/>
        </p:nvPicPr>
        <p:blipFill>
          <a:blip r:embed="rId11" cstate="print">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7429520" y="4357694"/>
            <a:ext cx="1161341" cy="1655480"/>
          </a:xfrm>
          <a:prstGeom prst="rect">
            <a:avLst/>
          </a:prstGeom>
          <a:noFill/>
          <a:effectLst>
            <a:outerShdw blurRad="292100" dist="139700" dir="2700000" algn="ctr" rotWithShape="0">
              <a:srgbClr val="000000">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1390684551"/>
      </p:ext>
    </p:extLst>
  </p:cSld>
  <p:clrMapOvr>
    <a:masterClrMapping/>
  </p:clrMapOvr>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8229600" cy="628786"/>
          </a:xfrm>
        </p:spPr>
        <p:txBody>
          <a:bodyPr>
            <a:normAutofit/>
          </a:bodyPr>
          <a:lstStyle/>
          <a:p>
            <a:pPr algn="ctr"/>
            <a:r>
              <a:rPr lang="en-US" sz="2800" b="1" i="1" dirty="0" smtClean="0">
                <a:solidFill>
                  <a:srgbClr val="C00000"/>
                </a:solidFill>
                <a:latin typeface="Georgia" panose="02040502050405020303" pitchFamily="18" charset="0"/>
              </a:rPr>
              <a:t>ABOUT US</a:t>
            </a:r>
            <a:endParaRPr lang="ru-RU" sz="2800" b="1" i="1" dirty="0">
              <a:solidFill>
                <a:srgbClr val="C00000"/>
              </a:solidFill>
              <a:latin typeface="Georgia" panose="02040502050405020303" pitchFamily="18" charset="0"/>
            </a:endParaRPr>
          </a:p>
        </p:txBody>
      </p:sp>
      <p:graphicFrame>
        <p:nvGraphicFramePr>
          <p:cNvPr id="4" name="Объект 3"/>
          <p:cNvGraphicFramePr>
            <a:graphicFrameLocks noGrp="1"/>
          </p:cNvGraphicFramePr>
          <p:nvPr>
            <p:ph idx="1"/>
            <p:extLst>
              <p:ext uri="{D42A27DB-BD31-4B8C-83A1-F6EECF244321}">
                <p14:modId xmlns="" xmlns:p14="http://schemas.microsoft.com/office/powerpoint/2010/main" xmlns:p="http://schemas.openxmlformats.org/presentationml/2006/main" xmlns:r="http://schemas.openxmlformats.org/officeDocument/2006/relationships" xmlns:a="http://schemas.openxmlformats.org/drawingml/2006/main" val="4055216861"/>
              </p:ext>
            </p:extLst>
          </p:nvPr>
        </p:nvGraphicFramePr>
        <p:xfrm>
          <a:off x="323528" y="1124744"/>
          <a:ext cx="8373616" cy="5199856"/>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pic>
        <p:nvPicPr>
          <p:cNvPr id="5" name="Picture 4"/>
          <p:cNvPicPr>
            <a:picLocks noChangeAspect="1" noChangeArrowheads="1"/>
          </p:cNvPicPr>
          <p:nvPr/>
        </p:nvPicPr>
        <p:blipFill>
          <a:blip r:embed="rId7" cstate="print">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107504" y="116631"/>
            <a:ext cx="1007096" cy="594157"/>
          </a:xfrm>
          <a:prstGeom prst="rect">
            <a:avLst/>
          </a:prstGeom>
          <a:noFill/>
          <a:ln>
            <a:noFill/>
          </a:ln>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 uri="{AF507438-7753-43E0-B8FC-AC1667EBCBE1}">
              <a14:hiddenEffects xmlns="" xmlns:a14="http://schemas.microsoft.com/office/drawing/2010/main" xmlns:p="http://schemas.openxmlformats.org/presentationml/2006/main" xmlns:r="http://schemas.openxmlformats.org/officeDocument/2006/relationships" xmlns:a="http://schemas.openxmlformats.org/drawingml/2006/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2173745468"/>
      </p:ext>
    </p:extLst>
  </p:cSld>
  <p:clrMapOvr>
    <a:masterClrMapping/>
  </p:clrMapOvr>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04664"/>
            <a:ext cx="8229600" cy="648072"/>
          </a:xfrm>
        </p:spPr>
        <p:txBody>
          <a:bodyPr>
            <a:normAutofit/>
          </a:bodyPr>
          <a:lstStyle/>
          <a:p>
            <a:pPr lvl="0" algn="ctr">
              <a:spcBef>
                <a:spcPts val="0"/>
              </a:spcBef>
            </a:pPr>
            <a:r>
              <a:rPr lang="en-US" sz="2800" b="1" i="1" dirty="0" smtClean="0">
                <a:ln w="9000" cmpd="sng">
                  <a:solidFill>
                    <a:srgbClr val="4A66AC">
                      <a:shade val="50000"/>
                      <a:satMod val="120000"/>
                    </a:srgbClr>
                  </a:solidFill>
                  <a:prstDash val="solid"/>
                </a:ln>
                <a:solidFill>
                  <a:srgbClr val="C00000"/>
                </a:solidFill>
                <a:effectLst>
                  <a:reflection blurRad="12700" endPos="0" dist="12700" dir="5400000" sy="-100000" algn="bl" rotWithShape="0"/>
                </a:effectLst>
                <a:latin typeface="Georgia" panose="02040502050405020303" pitchFamily="18" charset="0"/>
                <a:cs typeface="Times New Roman" panose="02020603050405020304" pitchFamily="18" charset="0"/>
              </a:rPr>
              <a:t>POLITICAL AND SOCIAL STUDIES</a:t>
            </a:r>
            <a:endParaRPr lang="ru-RU" sz="5400" dirty="0"/>
          </a:p>
        </p:txBody>
      </p:sp>
      <p:sp>
        <p:nvSpPr>
          <p:cNvPr id="3" name="Объект 2"/>
          <p:cNvSpPr>
            <a:spLocks noGrp="1"/>
          </p:cNvSpPr>
          <p:nvPr>
            <p:ph idx="1"/>
          </p:nvPr>
        </p:nvSpPr>
        <p:spPr>
          <a:xfrm>
            <a:off x="107504" y="1340768"/>
            <a:ext cx="8928992" cy="5400600"/>
          </a:xfrm>
        </p:spPr>
        <p:txBody>
          <a:bodyPr>
            <a:normAutofit/>
          </a:bodyPr>
          <a:lstStyle/>
          <a:p>
            <a:r>
              <a:rPr lang="en-US" sz="1800" b="1" dirty="0" smtClean="0">
                <a:latin typeface="Georgia" pitchFamily="18" charset="0"/>
              </a:rPr>
              <a:t>Globalization </a:t>
            </a:r>
            <a:r>
              <a:rPr lang="en-US" sz="1800" b="1" dirty="0">
                <a:latin typeface="Georgia" pitchFamily="18" charset="0"/>
              </a:rPr>
              <a:t>of international politics </a:t>
            </a:r>
            <a:r>
              <a:rPr lang="en-US" sz="1800" b="1" dirty="0" smtClean="0">
                <a:latin typeface="Georgia" pitchFamily="18" charset="0"/>
              </a:rPr>
              <a:t>and global governance</a:t>
            </a:r>
            <a:endParaRPr lang="en-US" sz="1800" b="1" dirty="0">
              <a:latin typeface="Georgia" pitchFamily="18" charset="0"/>
            </a:endParaRPr>
          </a:p>
          <a:p>
            <a:r>
              <a:rPr lang="en-US" sz="1800" b="1" dirty="0" smtClean="0">
                <a:latin typeface="Georgia" pitchFamily="18" charset="0"/>
              </a:rPr>
              <a:t>Regional integration  </a:t>
            </a:r>
          </a:p>
          <a:p>
            <a:r>
              <a:rPr lang="en-US" sz="1800" b="1" dirty="0" smtClean="0">
                <a:latin typeface="Georgia" pitchFamily="18" charset="0"/>
              </a:rPr>
              <a:t>The role of the United </a:t>
            </a:r>
            <a:r>
              <a:rPr lang="en-US" sz="1800" b="1" dirty="0">
                <a:latin typeface="Georgia" pitchFamily="18" charset="0"/>
              </a:rPr>
              <a:t>Nations and other international </a:t>
            </a:r>
            <a:r>
              <a:rPr lang="en-US" sz="1800" b="1" dirty="0" smtClean="0">
                <a:latin typeface="Georgia" pitchFamily="18" charset="0"/>
              </a:rPr>
              <a:t>institutions</a:t>
            </a:r>
            <a:endParaRPr lang="en-US" sz="1800" b="1" dirty="0">
              <a:latin typeface="Georgia" pitchFamily="18" charset="0"/>
            </a:endParaRPr>
          </a:p>
          <a:p>
            <a:r>
              <a:rPr lang="en-US" sz="1800" b="1" dirty="0" smtClean="0">
                <a:latin typeface="Georgia" pitchFamily="18" charset="0"/>
              </a:rPr>
              <a:t>Political ideas and concepts</a:t>
            </a:r>
          </a:p>
          <a:p>
            <a:r>
              <a:rPr lang="en-US" sz="1800" b="1" dirty="0">
                <a:latin typeface="Georgia" pitchFamily="18" charset="0"/>
              </a:rPr>
              <a:t>M</a:t>
            </a:r>
            <a:r>
              <a:rPr lang="en-US" sz="1800" b="1" dirty="0" smtClean="0">
                <a:latin typeface="Georgia" pitchFamily="18" charset="0"/>
              </a:rPr>
              <a:t>odern </a:t>
            </a:r>
            <a:r>
              <a:rPr lang="en-US" sz="1800" b="1" dirty="0">
                <a:latin typeface="Georgia" pitchFamily="18" charset="0"/>
              </a:rPr>
              <a:t>political </a:t>
            </a:r>
            <a:r>
              <a:rPr lang="en-US" sz="1800" b="1" dirty="0" smtClean="0">
                <a:latin typeface="Georgia" pitchFamily="18" charset="0"/>
              </a:rPr>
              <a:t>systems and forms </a:t>
            </a:r>
            <a:r>
              <a:rPr lang="en-US" sz="1800" b="1" dirty="0">
                <a:latin typeface="Georgia" pitchFamily="18" charset="0"/>
              </a:rPr>
              <a:t>of </a:t>
            </a:r>
            <a:r>
              <a:rPr lang="en-US" sz="1800" b="1" dirty="0" smtClean="0">
                <a:latin typeface="Georgia" pitchFamily="18" charset="0"/>
              </a:rPr>
              <a:t>democracy</a:t>
            </a:r>
            <a:endParaRPr lang="en-US" sz="1800" b="1" dirty="0">
              <a:latin typeface="Georgia" pitchFamily="18" charset="0"/>
            </a:endParaRPr>
          </a:p>
          <a:p>
            <a:r>
              <a:rPr lang="en-US" sz="1800" b="1" dirty="0">
                <a:latin typeface="Georgia" pitchFamily="18" charset="0"/>
              </a:rPr>
              <a:t>C</a:t>
            </a:r>
            <a:r>
              <a:rPr lang="en-US" sz="1800" b="1" dirty="0" smtClean="0">
                <a:latin typeface="Georgia" pitchFamily="18" charset="0"/>
              </a:rPr>
              <a:t>orporate </a:t>
            </a:r>
            <a:r>
              <a:rPr lang="en-US" sz="1800" b="1" dirty="0">
                <a:latin typeface="Georgia" pitchFamily="18" charset="0"/>
              </a:rPr>
              <a:t>citizenship and business-state relations</a:t>
            </a:r>
          </a:p>
          <a:p>
            <a:r>
              <a:rPr lang="en-US" sz="1800" b="1" dirty="0">
                <a:latin typeface="Georgia" pitchFamily="18" charset="0"/>
              </a:rPr>
              <a:t>Social and political identity </a:t>
            </a:r>
            <a:endParaRPr lang="en-US" sz="1800" b="1" dirty="0" smtClean="0">
              <a:latin typeface="Georgia" pitchFamily="18" charset="0"/>
            </a:endParaRPr>
          </a:p>
          <a:p>
            <a:r>
              <a:rPr lang="en-US" sz="1800" b="1" dirty="0" smtClean="0">
                <a:latin typeface="Georgia" pitchFamily="18" charset="0"/>
              </a:rPr>
              <a:t>Theoretical </a:t>
            </a:r>
            <a:r>
              <a:rPr lang="en-US" sz="1800" b="1" dirty="0">
                <a:latin typeface="Georgia" pitchFamily="18" charset="0"/>
              </a:rPr>
              <a:t>and methodological analysis </a:t>
            </a:r>
            <a:r>
              <a:rPr lang="en-US" sz="1800" b="1" dirty="0" smtClean="0">
                <a:latin typeface="Georgia" pitchFamily="18" charset="0"/>
              </a:rPr>
              <a:t>of global politics</a:t>
            </a:r>
            <a:endParaRPr lang="ru-RU" sz="1800" b="1" dirty="0">
              <a:latin typeface="Georgia" pitchFamily="18" charset="0"/>
            </a:endParaRPr>
          </a:p>
          <a:p>
            <a:r>
              <a:rPr lang="en-US" sz="1800" b="1" dirty="0" smtClean="0">
                <a:latin typeface="Georgia" pitchFamily="18" charset="0"/>
              </a:rPr>
              <a:t>Russia’s foreign and security policy</a:t>
            </a:r>
          </a:p>
          <a:p>
            <a:endParaRPr lang="en-US" sz="2000" dirty="0" smtClean="0"/>
          </a:p>
          <a:p>
            <a:endParaRPr lang="en-US" sz="2000" dirty="0"/>
          </a:p>
          <a:p>
            <a:endParaRPr lang="en-US" sz="2000" dirty="0"/>
          </a:p>
        </p:txBody>
      </p:sp>
      <p:pic>
        <p:nvPicPr>
          <p:cNvPr id="6" name="Picture 5"/>
          <p:cNvPicPr>
            <a:picLocks noChangeAspect="1" noChangeArrowheads="1"/>
          </p:cNvPicPr>
          <p:nvPr/>
        </p:nvPicPr>
        <p:blipFill>
          <a:blip r:embed="rId2" cstate="print">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107504" y="116631"/>
            <a:ext cx="1007096" cy="594157"/>
          </a:xfrm>
          <a:prstGeom prst="rect">
            <a:avLst/>
          </a:prstGeom>
          <a:noFill/>
          <a:ln>
            <a:noFill/>
          </a:ln>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 uri="{AF507438-7753-43E0-B8FC-AC1667EBCBE1}">
              <a14:hiddenEffects xmlns="" xmlns:a14="http://schemas.microsoft.com/office/drawing/2010/main" xmlns:p="http://schemas.openxmlformats.org/presentationml/2006/main" xmlns:r="http://schemas.openxmlformats.org/officeDocument/2006/relationships" xmlns:a="http://schemas.openxmlformats.org/drawingml/2006/main">
                <a:effectLst>
                  <a:outerShdw dist="35921" dir="2700000" algn="ctr" rotWithShape="0">
                    <a:schemeClr val="bg2"/>
                  </a:outerShdw>
                </a:effectLst>
              </a14:hiddenEffects>
            </a:ext>
          </a:extLst>
        </p:spPr>
      </p:pic>
      <p:pic>
        <p:nvPicPr>
          <p:cNvPr id="2057" name="Picture 9"/>
          <p:cNvPicPr>
            <a:picLocks noChangeAspect="1" noChangeArrowheads="1"/>
          </p:cNvPicPr>
          <p:nvPr/>
        </p:nvPicPr>
        <p:blipFill>
          <a:blip r:embed="rId3">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1835696" y="4929583"/>
            <a:ext cx="1011657" cy="1564418"/>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Lst>
        </p:spPr>
      </p:pic>
      <p:pic>
        <p:nvPicPr>
          <p:cNvPr id="2059" name="Picture 11"/>
          <p:cNvPicPr>
            <a:picLocks noChangeAspect="1" noChangeArrowheads="1"/>
          </p:cNvPicPr>
          <p:nvPr/>
        </p:nvPicPr>
        <p:blipFill>
          <a:blip r:embed="rId4">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323528" y="4941796"/>
            <a:ext cx="1106900" cy="1564418"/>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Lst>
        </p:spPr>
      </p:pic>
      <p:pic>
        <p:nvPicPr>
          <p:cNvPr id="2050" name="Picture 2" descr="G:\Слайды\mejdisz.png"/>
          <p:cNvPicPr>
            <a:picLocks noChangeAspect="1" noChangeArrowheads="1"/>
          </p:cNvPicPr>
          <p:nvPr/>
        </p:nvPicPr>
        <p:blipFill>
          <a:blip r:embed="rId5" cstate="print">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7668344" y="4919205"/>
            <a:ext cx="1026942" cy="1546511"/>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pic>
        <p:nvPicPr>
          <p:cNvPr id="4" name="Picture 3" descr="G:\Слайды\polit_system.png"/>
          <p:cNvPicPr>
            <a:picLocks noChangeAspect="1" noChangeArrowheads="1"/>
          </p:cNvPicPr>
          <p:nvPr/>
        </p:nvPicPr>
        <p:blipFill>
          <a:blip r:embed="rId6" cstate="print">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3275856" y="4929583"/>
            <a:ext cx="1032464" cy="1536757"/>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pic>
        <p:nvPicPr>
          <p:cNvPr id="5" name="Picture 4" descr="G:\Слайды\transnaz.png"/>
          <p:cNvPicPr>
            <a:picLocks noChangeAspect="1" noChangeArrowheads="1"/>
          </p:cNvPicPr>
          <p:nvPr/>
        </p:nvPicPr>
        <p:blipFill>
          <a:blip r:embed="rId7" cstate="print">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7668344" y="2996952"/>
            <a:ext cx="1031821" cy="1543673"/>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pic>
        <p:nvPicPr>
          <p:cNvPr id="2053" name="Picture 5" descr="G:\Слайды\politident.png"/>
          <p:cNvPicPr>
            <a:picLocks noChangeAspect="1" noChangeArrowheads="1"/>
          </p:cNvPicPr>
          <p:nvPr/>
        </p:nvPicPr>
        <p:blipFill>
          <a:blip r:embed="rId8" cstate="print">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4716016" y="4929583"/>
            <a:ext cx="990086" cy="1528062"/>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pic>
        <p:nvPicPr>
          <p:cNvPr id="2052" name="Picture 4" descr="C:\Documents and Settings\admin\Рабочий стол\Презентация ИМЭМО РАН\Обложки\Самоопределение России2.jpg"/>
          <p:cNvPicPr>
            <a:picLocks noChangeAspect="1" noChangeArrowheads="1"/>
          </p:cNvPicPr>
          <p:nvPr/>
        </p:nvPicPr>
        <p:blipFill>
          <a:blip r:embed="rId9"/>
          <a:srcRect/>
          <a:stretch>
            <a:fillRect/>
          </a:stretch>
        </p:blipFill>
        <p:spPr bwMode="auto">
          <a:xfrm>
            <a:off x="6143636" y="4929197"/>
            <a:ext cx="1090770" cy="1500199"/>
          </a:xfrm>
          <a:prstGeom prst="rect">
            <a:avLst/>
          </a:prstGeom>
          <a:noFill/>
          <a:effectLst>
            <a:outerShdw blurRad="292100" dist="139700" dir="2700000" algn="ctr" rotWithShape="0">
              <a:srgbClr val="000000">
                <a:alpha val="65000"/>
              </a:srgbClr>
            </a:outerShdw>
          </a:effectLst>
        </p:spPr>
      </p:pic>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319122644"/>
      </p:ext>
    </p:extLst>
  </p:cSld>
  <p:clrMapOvr>
    <a:masterClrMapping/>
  </p:clrMapOvr>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4338" name="Picture 2" descr="DSC_0280.jpg"/>
          <p:cNvPicPr>
            <a:picLocks noChangeAspect="1" noChangeArrowheads="1"/>
          </p:cNvPicPr>
          <p:nvPr/>
        </p:nvPicPr>
        <p:blipFill>
          <a:blip r:embed="rId2" cstate="print"/>
          <a:srcRect/>
          <a:stretch>
            <a:fillRect/>
          </a:stretch>
        </p:blipFill>
        <p:spPr bwMode="auto">
          <a:xfrm>
            <a:off x="442438" y="4149080"/>
            <a:ext cx="4355565" cy="2376264"/>
          </a:xfrm>
          <a:prstGeom prst="rect">
            <a:avLst/>
          </a:prstGeom>
          <a:ln>
            <a:noFill/>
          </a:ln>
          <a:effectLst>
            <a:outerShdw blurRad="292100" dist="139700" dir="2700000" algn="tl" rotWithShape="0">
              <a:srgbClr val="333333">
                <a:alpha val="65000"/>
              </a:srgbClr>
            </a:outerShdw>
          </a:effectLst>
        </p:spPr>
      </p:pic>
      <p:sp>
        <p:nvSpPr>
          <p:cNvPr id="5" name="Заголовок 1"/>
          <p:cNvSpPr txBox="1">
            <a:spLocks/>
          </p:cNvSpPr>
          <p:nvPr/>
        </p:nvSpPr>
        <p:spPr>
          <a:xfrm>
            <a:off x="428596" y="642918"/>
            <a:ext cx="8229600" cy="504056"/>
          </a:xfrm>
          <a:prstGeom prst="rect">
            <a:avLst/>
          </a:prstGeom>
        </p:spPr>
        <p:txBody>
          <a:bodyPr>
            <a:normAutofit lnSpcReduction="10000"/>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spcBef>
                <a:spcPts val="0"/>
              </a:spcBef>
            </a:pPr>
            <a:r>
              <a:rPr lang="en-US" sz="2800" b="1" i="1" cap="all" dirty="0" smtClean="0">
                <a:ln w="9000" cmpd="sng">
                  <a:solidFill>
                    <a:srgbClr val="4A66AC">
                      <a:shade val="50000"/>
                      <a:satMod val="120000"/>
                    </a:srgbClr>
                  </a:solidFill>
                  <a:prstDash val="solid"/>
                </a:ln>
                <a:solidFill>
                  <a:srgbClr val="C00000"/>
                </a:solidFill>
                <a:effectLst>
                  <a:reflection blurRad="12700" endPos="0" dist="12700" dir="5400000" sy="-100000" algn="bl" rotWithShape="0"/>
                </a:effectLst>
                <a:latin typeface="Georgia" panose="02040502050405020303" pitchFamily="18" charset="0"/>
                <a:cs typeface="Times New Roman" panose="02020603050405020304" pitchFamily="18" charset="0"/>
              </a:rPr>
              <a:t>Our  CONTACTS</a:t>
            </a:r>
            <a:endParaRPr lang="ru-RU" dirty="0">
              <a:solidFill>
                <a:srgbClr val="242852"/>
              </a:solidFill>
            </a:endParaRPr>
          </a:p>
        </p:txBody>
      </p:sp>
      <p:sp>
        <p:nvSpPr>
          <p:cNvPr id="2" name="TextBox 1"/>
          <p:cNvSpPr txBox="1"/>
          <p:nvPr/>
        </p:nvSpPr>
        <p:spPr>
          <a:xfrm>
            <a:off x="107504" y="1066381"/>
            <a:ext cx="9144000" cy="984885"/>
          </a:xfrm>
          <a:prstGeom prst="rect">
            <a:avLst/>
          </a:prstGeom>
          <a:noFill/>
        </p:spPr>
        <p:txBody>
          <a:bodyPr wrap="square" rtlCol="0">
            <a:spAutoFit/>
          </a:bodyPr>
          <a:lstStyle/>
          <a:p>
            <a:endParaRPr lang="en-US" dirty="0">
              <a:solidFill>
                <a:prstClr val="black"/>
              </a:solidFill>
            </a:endParaRPr>
          </a:p>
          <a:p>
            <a:endParaRPr lang="en-US" sz="2000" dirty="0">
              <a:solidFill>
                <a:prstClr val="black"/>
              </a:solidFill>
            </a:endParaRPr>
          </a:p>
          <a:p>
            <a:endParaRPr lang="en-US" sz="2000" dirty="0">
              <a:solidFill>
                <a:prstClr val="black"/>
              </a:solidFill>
            </a:endParaRPr>
          </a:p>
        </p:txBody>
      </p:sp>
      <p:pic>
        <p:nvPicPr>
          <p:cNvPr id="1026" name="Picture 2" descr="D:\Сайт\121213\images.jpeg">
            <a:hlinkClick r:id="rId3"/>
          </p:cNvPr>
          <p:cNvPicPr>
            <a:picLocks noChangeAspect="1" noChangeArrowheads="1"/>
          </p:cNvPicPr>
          <p:nvPr/>
        </p:nvPicPr>
        <p:blipFill>
          <a:blip r:embed="rId4" cstate="print">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1571604" y="2714620"/>
            <a:ext cx="648072" cy="648072"/>
          </a:xfrm>
          <a:prstGeom prst="rect">
            <a:avLst/>
          </a:prstGeom>
          <a:noFill/>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pic>
        <p:nvPicPr>
          <p:cNvPr id="1027" name="Picture 3" descr="D:\Сайт\121213\default.jpeg">
            <a:hlinkClick r:id="rId5"/>
          </p:cNvPr>
          <p:cNvPicPr>
            <a:picLocks noChangeAspect="1" noChangeArrowheads="1"/>
          </p:cNvPicPr>
          <p:nvPr/>
        </p:nvPicPr>
        <p:blipFill>
          <a:blip r:embed="rId6" cstate="print">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3143240" y="2714620"/>
            <a:ext cx="633811" cy="633811"/>
          </a:xfrm>
          <a:prstGeom prst="rect">
            <a:avLst/>
          </a:prstGeom>
          <a:noFill/>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pic>
        <p:nvPicPr>
          <p:cNvPr id="10" name="Picture 9"/>
          <p:cNvPicPr>
            <a:picLocks noChangeAspect="1" noChangeArrowheads="1"/>
          </p:cNvPicPr>
          <p:nvPr/>
        </p:nvPicPr>
        <p:blipFill>
          <a:blip r:embed="rId7" cstate="print">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107504" y="116631"/>
            <a:ext cx="1007096" cy="594157"/>
          </a:xfrm>
          <a:prstGeom prst="rect">
            <a:avLst/>
          </a:prstGeom>
          <a:noFill/>
          <a:ln>
            <a:noFill/>
          </a:ln>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 uri="{AF507438-7753-43E0-B8FC-AC1667EBCBE1}">
              <a14:hiddenEffects xmlns="" xmlns:a14="http://schemas.microsoft.com/office/drawing/2010/main" xmlns:p="http://schemas.openxmlformats.org/presentationml/2006/main" xmlns:r="http://schemas.openxmlformats.org/officeDocument/2006/relationships" xmlns:a="http://schemas.openxmlformats.org/drawingml/2006/main">
                <a:effectLst>
                  <a:outerShdw dist="35921" dir="2700000" algn="ctr" rotWithShape="0">
                    <a:schemeClr val="bg2"/>
                  </a:outerShdw>
                </a:effectLst>
              </a14:hiddenEffects>
            </a:ext>
          </a:extLst>
        </p:spPr>
      </p:pic>
      <p:pic>
        <p:nvPicPr>
          <p:cNvPr id="3" name="Picture 2" descr="Нажмите, чтобы посмотреть в полный размер"/>
          <p:cNvPicPr>
            <a:picLocks noChangeAspect="1" noChangeArrowheads="1"/>
          </p:cNvPicPr>
          <p:nvPr/>
        </p:nvPicPr>
        <p:blipFill>
          <a:blip r:embed="rId8" cstate="print">
            <a:extLst>
              <a:ext uri="{BEBA8EAE-BF5A-486C-A8C5-ECC9F3942E4B}">
                <a14:imgProps xmlns="" xmlns:a14="http://schemas.microsoft.com/office/drawing/2010/main" xmlns:p="http://schemas.openxmlformats.org/presentationml/2006/main" xmlns:r="http://schemas.openxmlformats.org/officeDocument/2006/relationships" xmlns:a="http://schemas.openxmlformats.org/drawingml/2006/main">
                  <a14:imgLayer r:embed="">
                    <a14:imgEffect>
                      <a14:brightnessContrast bright="30000" contrast="-10000"/>
                    </a14:imgEffect>
                  </a14:imgLayer>
                </a14:imgProps>
              </a:ex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4932040" y="1268760"/>
            <a:ext cx="4026024" cy="2667242"/>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sp>
        <p:nvSpPr>
          <p:cNvPr id="4" name="Rectangle 3"/>
          <p:cNvSpPr/>
          <p:nvPr/>
        </p:nvSpPr>
        <p:spPr>
          <a:xfrm>
            <a:off x="5203304" y="4725144"/>
            <a:ext cx="3754760" cy="1323439"/>
          </a:xfrm>
          <a:prstGeom prst="rect">
            <a:avLst/>
          </a:prstGeom>
        </p:spPr>
        <p:txBody>
          <a:bodyPr wrap="square">
            <a:spAutoFit/>
          </a:bodyPr>
          <a:lstStyle/>
          <a:p>
            <a:pPr algn="ctr"/>
            <a:r>
              <a:rPr lang="en-US" sz="2000" b="1" cap="all" dirty="0" smtClean="0">
                <a:ln w="9000" cmpd="sng">
                  <a:solidFill>
                    <a:srgbClr val="4A66AC">
                      <a:shade val="50000"/>
                      <a:satMod val="120000"/>
                    </a:srgbClr>
                  </a:solidFill>
                  <a:prstDash val="solid"/>
                </a:ln>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address </a:t>
            </a:r>
            <a:endParaRPr lang="ru-RU" sz="2000" b="1" cap="all" dirty="0" smtClean="0">
              <a:ln w="9000" cmpd="sng">
                <a:solidFill>
                  <a:srgbClr val="4A66AC">
                    <a:shade val="50000"/>
                    <a:satMod val="120000"/>
                  </a:srgbClr>
                </a:solidFill>
                <a:prstDash val="solid"/>
              </a:ln>
              <a:effectLst>
                <a:reflection blurRad="12700" stA="28000" endPos="45000" dist="1000" dir="5400000" sy="-100000" algn="bl" rotWithShape="0"/>
              </a:effectLst>
              <a:latin typeface="Times New Roman" panose="02020603050405020304" pitchFamily="18" charset="0"/>
              <a:cs typeface="Times New Roman" panose="02020603050405020304" pitchFamily="18" charset="0"/>
            </a:endParaRPr>
          </a:p>
          <a:p>
            <a:pPr algn="ctr"/>
            <a:r>
              <a:rPr lang="en-US" sz="2000" b="1" dirty="0" smtClean="0">
                <a:ln w="1905"/>
                <a:latin typeface="Times New Roman" panose="02020603050405020304" pitchFamily="18" charset="0"/>
                <a:cs typeface="Times New Roman" panose="02020603050405020304" pitchFamily="18" charset="0"/>
              </a:rPr>
              <a:t>23</a:t>
            </a:r>
            <a:r>
              <a:rPr lang="en-US" sz="2000" b="1" dirty="0">
                <a:ln w="1905"/>
                <a:latin typeface="Times New Roman" panose="02020603050405020304" pitchFamily="18" charset="0"/>
                <a:cs typeface="Times New Roman" panose="02020603050405020304" pitchFamily="18" charset="0"/>
              </a:rPr>
              <a:t>, </a:t>
            </a:r>
            <a:r>
              <a:rPr lang="en-US" sz="2000" b="1" dirty="0" err="1">
                <a:ln w="1905"/>
                <a:latin typeface="Times New Roman" panose="02020603050405020304" pitchFamily="18" charset="0"/>
                <a:cs typeface="Times New Roman" panose="02020603050405020304" pitchFamily="18" charset="0"/>
              </a:rPr>
              <a:t>Profsoyuznaya</a:t>
            </a:r>
            <a:r>
              <a:rPr lang="en-US" sz="2000" b="1" dirty="0">
                <a:ln w="1905"/>
                <a:latin typeface="Times New Roman" panose="02020603050405020304" pitchFamily="18" charset="0"/>
                <a:cs typeface="Times New Roman" panose="02020603050405020304" pitchFamily="18" charset="0"/>
              </a:rPr>
              <a:t> Str., </a:t>
            </a:r>
            <a:endParaRPr lang="ru-RU" sz="2000" b="1" dirty="0" smtClean="0">
              <a:ln w="1905"/>
              <a:latin typeface="Times New Roman" panose="02020603050405020304" pitchFamily="18" charset="0"/>
              <a:cs typeface="Times New Roman" panose="02020603050405020304" pitchFamily="18" charset="0"/>
            </a:endParaRPr>
          </a:p>
          <a:p>
            <a:pPr algn="ctr"/>
            <a:r>
              <a:rPr lang="en-US" sz="2000" b="1" dirty="0" smtClean="0">
                <a:ln w="1905"/>
                <a:latin typeface="Times New Roman" panose="02020603050405020304" pitchFamily="18" charset="0"/>
                <a:cs typeface="Times New Roman" panose="02020603050405020304" pitchFamily="18" charset="0"/>
              </a:rPr>
              <a:t>GSP-7,</a:t>
            </a:r>
            <a:r>
              <a:rPr lang="ru-RU" sz="2000" b="1" dirty="0" smtClean="0">
                <a:ln w="1905"/>
                <a:latin typeface="Times New Roman" panose="02020603050405020304" pitchFamily="18" charset="0"/>
                <a:cs typeface="Times New Roman" panose="02020603050405020304" pitchFamily="18" charset="0"/>
              </a:rPr>
              <a:t> </a:t>
            </a:r>
            <a:r>
              <a:rPr lang="en-US" sz="2000" b="1" dirty="0" smtClean="0">
                <a:ln w="1905"/>
                <a:latin typeface="Times New Roman" panose="02020603050405020304" pitchFamily="18" charset="0"/>
                <a:cs typeface="Times New Roman" panose="02020603050405020304" pitchFamily="18" charset="0"/>
              </a:rPr>
              <a:t>Moscow</a:t>
            </a:r>
            <a:r>
              <a:rPr lang="en-US" sz="2000" b="1" dirty="0">
                <a:ln w="1905"/>
                <a:latin typeface="Times New Roman" panose="02020603050405020304" pitchFamily="18" charset="0"/>
                <a:cs typeface="Times New Roman" panose="02020603050405020304" pitchFamily="18" charset="0"/>
              </a:rPr>
              <a:t>, </a:t>
            </a:r>
            <a:r>
              <a:rPr lang="en-US" sz="2000" b="1" dirty="0" smtClean="0">
                <a:ln w="1905"/>
                <a:latin typeface="Times New Roman" panose="02020603050405020304" pitchFamily="18" charset="0"/>
                <a:cs typeface="Times New Roman" panose="02020603050405020304" pitchFamily="18" charset="0"/>
              </a:rPr>
              <a:t>117997</a:t>
            </a:r>
            <a:endParaRPr lang="ru-RU" sz="2000" b="1" dirty="0" smtClean="0">
              <a:ln w="1905"/>
              <a:latin typeface="Times New Roman" panose="02020603050405020304" pitchFamily="18" charset="0"/>
              <a:cs typeface="Times New Roman" panose="02020603050405020304" pitchFamily="18" charset="0"/>
            </a:endParaRPr>
          </a:p>
          <a:p>
            <a:pPr algn="ctr"/>
            <a:r>
              <a:rPr lang="en-US" sz="2000" b="1" dirty="0" smtClean="0">
                <a:ln w="1905"/>
                <a:latin typeface="Times New Roman" panose="02020603050405020304" pitchFamily="18" charset="0"/>
                <a:cs typeface="Times New Roman" panose="02020603050405020304" pitchFamily="18" charset="0"/>
              </a:rPr>
              <a:t>Russian </a:t>
            </a:r>
            <a:r>
              <a:rPr lang="en-US" sz="2000" b="1" dirty="0">
                <a:ln w="1905"/>
                <a:latin typeface="Times New Roman" panose="02020603050405020304" pitchFamily="18" charset="0"/>
                <a:cs typeface="Times New Roman" panose="02020603050405020304" pitchFamily="18" charset="0"/>
              </a:rPr>
              <a:t>Federation </a:t>
            </a:r>
            <a:endParaRPr lang="ru-RU" sz="2000" b="1" dirty="0">
              <a:ln w="1905"/>
              <a:latin typeface="Times New Roman" panose="02020603050405020304" pitchFamily="18" charset="0"/>
              <a:cs typeface="Times New Roman" panose="02020603050405020304" pitchFamily="18" charset="0"/>
            </a:endParaRPr>
          </a:p>
        </p:txBody>
      </p:sp>
      <p:sp>
        <p:nvSpPr>
          <p:cNvPr id="6" name="Rectangle 5"/>
          <p:cNvSpPr/>
          <p:nvPr/>
        </p:nvSpPr>
        <p:spPr>
          <a:xfrm>
            <a:off x="827584" y="1412776"/>
            <a:ext cx="3548537" cy="1323439"/>
          </a:xfrm>
          <a:prstGeom prst="rect">
            <a:avLst/>
          </a:prstGeom>
        </p:spPr>
        <p:txBody>
          <a:bodyPr wrap="square">
            <a:spAutoFit/>
          </a:bodyPr>
          <a:lstStyle/>
          <a:p>
            <a:pPr algn="ctr"/>
            <a:r>
              <a:rPr lang="en-US" sz="2000" b="1" cap="all" dirty="0" smtClean="0">
                <a:ln w="9000" cmpd="sng">
                  <a:solidFill>
                    <a:srgbClr val="4A66AC">
                      <a:shade val="50000"/>
                      <a:satMod val="120000"/>
                    </a:srgbClr>
                  </a:solidFill>
                  <a:prstDash val="solid"/>
                </a:ln>
                <a:solidFill>
                  <a:srgbClr val="002060"/>
                </a:solidFill>
                <a:effectLst>
                  <a:reflection blurRad="12700" stA="28000" endPos="45000" dist="1000" dir="5400000" sy="-100000" algn="bl" rotWithShape="0"/>
                </a:effectLst>
              </a:rPr>
              <a:t>website </a:t>
            </a:r>
          </a:p>
          <a:p>
            <a:pPr algn="ctr"/>
            <a:r>
              <a:rPr lang="en-US" sz="2000" b="1" dirty="0" smtClean="0">
                <a:ln w="1905"/>
                <a:solidFill>
                  <a:srgbClr val="002060"/>
                </a:solidFill>
                <a:effectLst>
                  <a:innerShdw blurRad="69850" dist="43180" dir="5400000">
                    <a:srgbClr val="000000">
                      <a:alpha val="65000"/>
                    </a:srgbClr>
                  </a:innerShdw>
                </a:effectLst>
              </a:rPr>
              <a:t>     </a:t>
            </a:r>
            <a:r>
              <a:rPr lang="en-US" sz="2000" b="1" dirty="0" smtClean="0">
                <a:ln w="1905"/>
                <a:solidFill>
                  <a:srgbClr val="002060"/>
                </a:solidFill>
                <a:effectLst>
                  <a:innerShdw blurRad="69850" dist="43180" dir="5400000">
                    <a:srgbClr val="000000">
                      <a:alpha val="65000"/>
                    </a:srgbClr>
                  </a:innerShdw>
                </a:effectLst>
                <a:hlinkClick r:id="rId9"/>
              </a:rPr>
              <a:t>http</a:t>
            </a:r>
            <a:r>
              <a:rPr lang="en-US" sz="2000" b="1" dirty="0">
                <a:ln w="1905"/>
                <a:solidFill>
                  <a:srgbClr val="002060"/>
                </a:solidFill>
                <a:effectLst>
                  <a:innerShdw blurRad="69850" dist="43180" dir="5400000">
                    <a:srgbClr val="000000">
                      <a:alpha val="65000"/>
                    </a:srgbClr>
                  </a:innerShdw>
                </a:effectLst>
                <a:hlinkClick r:id="rId9"/>
              </a:rPr>
              <a:t>://www.imemo.ru</a:t>
            </a:r>
            <a:r>
              <a:rPr lang="en-US" sz="2000" b="1" dirty="0" smtClean="0">
                <a:ln w="1905"/>
                <a:solidFill>
                  <a:srgbClr val="002060"/>
                </a:solidFill>
                <a:effectLst>
                  <a:innerShdw blurRad="69850" dist="43180" dir="5400000">
                    <a:srgbClr val="000000">
                      <a:alpha val="65000"/>
                    </a:srgbClr>
                  </a:innerShdw>
                </a:effectLst>
                <a:hlinkClick r:id="rId9"/>
              </a:rPr>
              <a:t>/</a:t>
            </a:r>
            <a:endParaRPr lang="en-US" sz="2000" b="1" dirty="0" smtClean="0">
              <a:ln w="1905"/>
              <a:solidFill>
                <a:srgbClr val="002060"/>
              </a:solidFill>
              <a:effectLst>
                <a:innerShdw blurRad="69850" dist="43180" dir="5400000">
                  <a:srgbClr val="000000">
                    <a:alpha val="65000"/>
                  </a:srgbClr>
                </a:innerShdw>
              </a:effectLst>
            </a:endParaRPr>
          </a:p>
          <a:p>
            <a:pPr algn="ctr"/>
            <a:r>
              <a:rPr lang="en-US" sz="2000" b="1" dirty="0" smtClean="0">
                <a:ln w="1905"/>
                <a:solidFill>
                  <a:srgbClr val="002060"/>
                </a:solidFill>
                <a:effectLst>
                  <a:innerShdw blurRad="69850" dist="43180" dir="5400000">
                    <a:srgbClr val="000000">
                      <a:alpha val="65000"/>
                    </a:srgbClr>
                  </a:innerShdw>
                </a:effectLst>
              </a:rPr>
              <a:t> </a:t>
            </a:r>
            <a:endParaRPr lang="ru-RU" sz="2000" b="1" dirty="0" smtClean="0">
              <a:ln w="1905"/>
              <a:solidFill>
                <a:srgbClr val="002060"/>
              </a:solidFill>
              <a:effectLst>
                <a:innerShdw blurRad="69850" dist="43180" dir="5400000">
                  <a:srgbClr val="000000">
                    <a:alpha val="65000"/>
                  </a:srgbClr>
                </a:innerShdw>
              </a:effectLst>
            </a:endParaRPr>
          </a:p>
          <a:p>
            <a:pPr algn="ctr"/>
            <a:r>
              <a:rPr lang="ru-RU" sz="2000" b="1" dirty="0" smtClean="0">
                <a:ln w="1905"/>
                <a:gradFill>
                  <a:gsLst>
                    <a:gs pos="0">
                      <a:srgbClr val="9D90A0">
                        <a:shade val="20000"/>
                        <a:satMod val="200000"/>
                      </a:srgbClr>
                    </a:gs>
                    <a:gs pos="78000">
                      <a:srgbClr val="9D90A0">
                        <a:tint val="90000"/>
                        <a:shade val="89000"/>
                        <a:satMod val="220000"/>
                      </a:srgbClr>
                    </a:gs>
                    <a:gs pos="100000">
                      <a:srgbClr val="9D90A0">
                        <a:tint val="12000"/>
                        <a:satMod val="255000"/>
                      </a:srgbClr>
                    </a:gs>
                  </a:gsLst>
                  <a:lin ang="5400000"/>
                </a:gradFill>
                <a:effectLst>
                  <a:innerShdw blurRad="69850" dist="43180" dir="5400000">
                    <a:srgbClr val="000000">
                      <a:alpha val="65000"/>
                    </a:srgbClr>
                  </a:innerShdw>
                </a:effectLst>
              </a:rPr>
              <a:t>  </a:t>
            </a:r>
            <a:endParaRPr lang="en-US" sz="2000" b="1" cap="all" dirty="0">
              <a:ln w="9000" cmpd="sng">
                <a:solidFill>
                  <a:srgbClr val="4A66AC">
                    <a:shade val="50000"/>
                    <a:satMod val="120000"/>
                  </a:srgbClr>
                </a:solidFill>
                <a:prstDash val="solid"/>
              </a:ln>
              <a:gradFill>
                <a:gsLst>
                  <a:gs pos="0">
                    <a:srgbClr val="4A66AC">
                      <a:shade val="20000"/>
                      <a:satMod val="245000"/>
                    </a:srgbClr>
                  </a:gs>
                  <a:gs pos="43000">
                    <a:srgbClr val="4A66AC">
                      <a:satMod val="255000"/>
                    </a:srgbClr>
                  </a:gs>
                  <a:gs pos="48000">
                    <a:srgbClr val="4A66AC">
                      <a:shade val="85000"/>
                      <a:satMod val="255000"/>
                    </a:srgbClr>
                  </a:gs>
                  <a:gs pos="100000">
                    <a:srgbClr val="4A66AC">
                      <a:shade val="20000"/>
                      <a:satMod val="245000"/>
                    </a:srgbClr>
                  </a:gs>
                </a:gsLst>
                <a:lin ang="5400000"/>
              </a:gradFill>
              <a:effectLst>
                <a:reflection blurRad="12700" stA="28000" endPos="45000" dist="1000" dir="5400000" sy="-100000" algn="bl" rotWithShape="0"/>
              </a:effectLst>
            </a:endParaRPr>
          </a:p>
        </p:txBody>
      </p:sp>
      <p:sp>
        <p:nvSpPr>
          <p:cNvPr id="12" name="Прямоугольник 11"/>
          <p:cNvSpPr/>
          <p:nvPr/>
        </p:nvSpPr>
        <p:spPr>
          <a:xfrm>
            <a:off x="1357290" y="2143116"/>
            <a:ext cx="2667397" cy="369332"/>
          </a:xfrm>
          <a:prstGeom prst="rect">
            <a:avLst/>
          </a:prstGeom>
        </p:spPr>
        <p:txBody>
          <a:bodyPr wrap="none">
            <a:spAutoFit/>
          </a:bodyPr>
          <a:lstStyle/>
          <a:p>
            <a:r>
              <a:rPr lang="en-US" b="1" dirty="0" smtClean="0">
                <a:ln w="1905"/>
                <a:solidFill>
                  <a:srgbClr val="002060"/>
                </a:solidFill>
                <a:effectLst>
                  <a:innerShdw blurRad="69850" dist="43180" dir="5400000">
                    <a:srgbClr val="000000">
                      <a:alpha val="65000"/>
                    </a:srgbClr>
                  </a:innerShdw>
                </a:effectLst>
              </a:rPr>
              <a:t> </a:t>
            </a:r>
            <a:r>
              <a:rPr lang="en-US" b="1" dirty="0" smtClean="0">
                <a:ln w="1905"/>
                <a:solidFill>
                  <a:srgbClr val="002060"/>
                </a:solidFill>
                <a:effectLst>
                  <a:innerShdw blurRad="69850" dist="43180" dir="5400000">
                    <a:srgbClr val="000000">
                      <a:alpha val="65000"/>
                    </a:srgbClr>
                  </a:innerShdw>
                </a:effectLst>
                <a:hlinkClick r:id="rId10"/>
              </a:rPr>
              <a:t>http://new.imemo.ru/ </a:t>
            </a:r>
            <a:endParaRPr lang="ru-RU" dirty="0"/>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2106330242"/>
      </p:ext>
    </p:extLst>
  </p:cSld>
  <p:clrMapOvr>
    <a:masterClrMapping/>
  </p:clrMapOvr>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548680"/>
            <a:ext cx="6549456" cy="620004"/>
          </a:xfrm>
        </p:spPr>
        <p:txBody>
          <a:bodyPr>
            <a:normAutofit/>
          </a:bodyPr>
          <a:lstStyle/>
          <a:p>
            <a:pPr algn="ctr"/>
            <a:r>
              <a:rPr lang="en-US" sz="2800" b="1" i="1" dirty="0" smtClean="0">
                <a:solidFill>
                  <a:srgbClr val="C00000"/>
                </a:solidFill>
                <a:latin typeface="Georgia" panose="02040502050405020303" pitchFamily="18" charset="0"/>
              </a:rPr>
              <a:t>OUR MISSION</a:t>
            </a:r>
            <a:endParaRPr lang="ru-RU" dirty="0"/>
          </a:p>
        </p:txBody>
      </p:sp>
      <p:sp>
        <p:nvSpPr>
          <p:cNvPr id="3" name="Объект 2"/>
          <p:cNvSpPr>
            <a:spLocks noGrp="1"/>
          </p:cNvSpPr>
          <p:nvPr>
            <p:ph idx="1"/>
          </p:nvPr>
        </p:nvSpPr>
        <p:spPr/>
        <p:txBody>
          <a:bodyPr/>
          <a:lstStyle/>
          <a:p>
            <a:pPr marL="0" indent="0">
              <a:buNone/>
            </a:pPr>
            <a:r>
              <a:rPr lang="en-US" dirty="0" smtClean="0"/>
              <a:t> </a:t>
            </a:r>
            <a:endParaRPr lang="ru-RU" dirty="0"/>
          </a:p>
        </p:txBody>
      </p:sp>
      <p:pic>
        <p:nvPicPr>
          <p:cNvPr id="15" name="Picture 14"/>
          <p:cNvPicPr>
            <a:picLocks noChangeAspect="1" noChangeArrowheads="1"/>
          </p:cNvPicPr>
          <p:nvPr/>
        </p:nvPicPr>
        <p:blipFill>
          <a:blip r:embed="rId3" cstate="print">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107504" y="116631"/>
            <a:ext cx="1007096" cy="594157"/>
          </a:xfrm>
          <a:prstGeom prst="rect">
            <a:avLst/>
          </a:prstGeom>
          <a:noFill/>
          <a:ln>
            <a:noFill/>
          </a:ln>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 uri="{AF507438-7753-43E0-B8FC-AC1667EBCBE1}">
              <a14:hiddenEffects xmlns="" xmlns:a14="http://schemas.microsoft.com/office/drawing/2010/main" xmlns:p="http://schemas.openxmlformats.org/presentationml/2006/main" xmlns:r="http://schemas.openxmlformats.org/officeDocument/2006/relationships" xmlns:a="http://schemas.openxmlformats.org/drawingml/2006/main">
                <a:effectLst>
                  <a:outerShdw dist="35921" dir="2700000" algn="ctr" rotWithShape="0">
                    <a:schemeClr val="bg2"/>
                  </a:outerShdw>
                </a:effectLst>
              </a14:hiddenEffects>
            </a:ext>
          </a:extLst>
        </p:spPr>
      </p:pic>
      <p:graphicFrame>
        <p:nvGraphicFramePr>
          <p:cNvPr id="6" name="Схема 5"/>
          <p:cNvGraphicFramePr/>
          <p:nvPr>
            <p:extLst>
              <p:ext uri="{D42A27DB-BD31-4B8C-83A1-F6EECF244321}">
                <p14:modId xmlns="" xmlns:p14="http://schemas.microsoft.com/office/powerpoint/2010/main" xmlns:p="http://schemas.openxmlformats.org/presentationml/2006/main" xmlns:r="http://schemas.openxmlformats.org/officeDocument/2006/relationships" xmlns:a="http://schemas.openxmlformats.org/drawingml/2006/main" val="935723401"/>
              </p:ext>
            </p:extLst>
          </p:nvPr>
        </p:nvGraphicFramePr>
        <p:xfrm>
          <a:off x="395536" y="1124744"/>
          <a:ext cx="8424936" cy="5472608"/>
        </p:xfrm>
        <a:graphic>
          <a:graphicData uri="http://schemas.openxmlformats.org/drawingml/2006/diagram">
            <a:relIds xmlns:dgm="http://schemas.openxmlformats.org/drawingml/2006/diagram" xmlns:r="http://schemas.openxmlformats.org/officeDocument/2006/relationships" r:dm="rId4" r:lo="rId5" r:qs="rId6" r:cs="rId7"/>
          </a:graphicData>
        </a:graphic>
      </p:graphicFrame>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2449849831"/>
      </p:ext>
    </p:extLst>
  </p:cSld>
  <p:clrMapOvr>
    <a:masterClrMapping/>
  </p:clrMapOvr>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8229600" cy="576064"/>
          </a:xfrm>
        </p:spPr>
        <p:txBody>
          <a:bodyPr>
            <a:normAutofit/>
          </a:bodyPr>
          <a:lstStyle/>
          <a:p>
            <a:pPr algn="ctr"/>
            <a:r>
              <a:rPr lang="en-US" sz="2800" b="1" i="1" dirty="0" smtClean="0">
                <a:solidFill>
                  <a:srgbClr val="C00000"/>
                </a:solidFill>
                <a:latin typeface="Georgia" panose="02040502050405020303" pitchFamily="18" charset="0"/>
              </a:rPr>
              <a:t>OUR HISTORY</a:t>
            </a:r>
            <a:endParaRPr lang="ru-RU" sz="2800" b="1" i="1" dirty="0">
              <a:solidFill>
                <a:srgbClr val="C00000"/>
              </a:solidFill>
              <a:latin typeface="Georgia" panose="02040502050405020303" pitchFamily="18" charset="0"/>
            </a:endParaRPr>
          </a:p>
        </p:txBody>
      </p:sp>
      <p:sp>
        <p:nvSpPr>
          <p:cNvPr id="3" name="Объект 2"/>
          <p:cNvSpPr>
            <a:spLocks noGrp="1"/>
          </p:cNvSpPr>
          <p:nvPr>
            <p:ph idx="1"/>
          </p:nvPr>
        </p:nvSpPr>
        <p:spPr>
          <a:xfrm>
            <a:off x="107504" y="1124744"/>
            <a:ext cx="9036496" cy="5733256"/>
          </a:xfrm>
        </p:spPr>
        <p:txBody>
          <a:bodyPr>
            <a:normAutofit fontScale="25000" lnSpcReduction="20000"/>
          </a:bodyPr>
          <a:lstStyle/>
          <a:p>
            <a:pPr>
              <a:spcBef>
                <a:spcPts val="1200"/>
              </a:spcBef>
            </a:pPr>
            <a:r>
              <a:rPr lang="en-US" sz="6800" dirty="0" smtClean="0">
                <a:latin typeface="Georgia" panose="02040502050405020303" pitchFamily="18" charset="0"/>
              </a:rPr>
              <a:t>IMEMO is the successor </a:t>
            </a:r>
            <a:r>
              <a:rPr lang="en-US" sz="6800" dirty="0">
                <a:latin typeface="Georgia" panose="02040502050405020303" pitchFamily="18" charset="0"/>
              </a:rPr>
              <a:t>to </a:t>
            </a:r>
            <a:r>
              <a:rPr lang="en-US" sz="6800" dirty="0" smtClean="0">
                <a:latin typeface="Georgia" panose="02040502050405020303" pitchFamily="18" charset="0"/>
              </a:rPr>
              <a:t>the first Soviet think tank – Institute of </a:t>
            </a:r>
            <a:r>
              <a:rPr lang="en-US" sz="6800" dirty="0">
                <a:latin typeface="Georgia" panose="02040502050405020303" pitchFamily="18" charset="0"/>
              </a:rPr>
              <a:t>World Economy and Politics which existed from 1925 to </a:t>
            </a:r>
            <a:r>
              <a:rPr lang="en-US" sz="6800" dirty="0" smtClean="0">
                <a:latin typeface="Georgia" panose="02040502050405020303" pitchFamily="18" charset="0"/>
              </a:rPr>
              <a:t>1948 </a:t>
            </a:r>
            <a:r>
              <a:rPr lang="en-US" sz="6800" dirty="0">
                <a:latin typeface="Georgia" panose="02040502050405020303" pitchFamily="18" charset="0"/>
              </a:rPr>
              <a:t>and was headed by </a:t>
            </a:r>
            <a:r>
              <a:rPr lang="en-US" sz="6800" dirty="0" smtClean="0">
                <a:latin typeface="Georgia" panose="02040502050405020303" pitchFamily="18" charset="0"/>
              </a:rPr>
              <a:t> prof. </a:t>
            </a:r>
            <a:r>
              <a:rPr lang="en-US" sz="6800" i="1" dirty="0" err="1" smtClean="0">
                <a:latin typeface="Georgia" panose="02040502050405020303" pitchFamily="18" charset="0"/>
              </a:rPr>
              <a:t>Evgeny</a:t>
            </a:r>
            <a:r>
              <a:rPr lang="en-US" sz="6800" i="1" dirty="0" smtClean="0">
                <a:latin typeface="Georgia" panose="02040502050405020303" pitchFamily="18" charset="0"/>
              </a:rPr>
              <a:t> VARGA</a:t>
            </a:r>
          </a:p>
          <a:p>
            <a:pPr>
              <a:spcBef>
                <a:spcPts val="1200"/>
              </a:spcBef>
            </a:pPr>
            <a:r>
              <a:rPr lang="en-US" sz="6800" dirty="0" smtClean="0">
                <a:latin typeface="Georgia" panose="02040502050405020303" pitchFamily="18" charset="0"/>
              </a:rPr>
              <a:t>IMEMO was reestablished in 1956 in the first period of Soviet political reforms (Thaw /</a:t>
            </a:r>
            <a:r>
              <a:rPr lang="en-US" sz="6800" dirty="0">
                <a:latin typeface="Georgia" panose="02040502050405020303" pitchFamily="18" charset="0"/>
              </a:rPr>
              <a:t> </a:t>
            </a:r>
            <a:r>
              <a:rPr lang="en-US" sz="6800" i="1" dirty="0" err="1" smtClean="0">
                <a:latin typeface="Georgia" panose="02040502050405020303" pitchFamily="18" charset="0"/>
              </a:rPr>
              <a:t>Ottepel</a:t>
            </a:r>
            <a:r>
              <a:rPr lang="en-US" sz="6800" dirty="0" smtClean="0">
                <a:latin typeface="Georgia" panose="02040502050405020303" pitchFamily="18" charset="0"/>
              </a:rPr>
              <a:t>) by its first </a:t>
            </a:r>
            <a:r>
              <a:rPr lang="en-US" sz="6800" dirty="0">
                <a:latin typeface="Georgia" panose="02040502050405020303" pitchFamily="18" charset="0"/>
              </a:rPr>
              <a:t>director </a:t>
            </a:r>
            <a:r>
              <a:rPr lang="en-US" sz="6800" i="1" dirty="0" err="1" smtClean="0">
                <a:latin typeface="Georgia" panose="02040502050405020303" pitchFamily="18" charset="0"/>
              </a:rPr>
              <a:t>Anushavan</a:t>
            </a:r>
            <a:r>
              <a:rPr lang="en-US" sz="6800" i="1" dirty="0" smtClean="0">
                <a:latin typeface="Georgia" panose="02040502050405020303" pitchFamily="18" charset="0"/>
              </a:rPr>
              <a:t> ARZUMANYAN</a:t>
            </a:r>
          </a:p>
          <a:p>
            <a:pPr>
              <a:spcBef>
                <a:spcPts val="1200"/>
              </a:spcBef>
            </a:pPr>
            <a:r>
              <a:rPr lang="en-US" sz="6800" dirty="0" smtClean="0">
                <a:latin typeface="Georgia" panose="02040502050405020303" pitchFamily="18" charset="0"/>
              </a:rPr>
              <a:t>Since </a:t>
            </a:r>
            <a:r>
              <a:rPr lang="en-US" sz="6800" dirty="0">
                <a:latin typeface="Georgia" panose="02040502050405020303" pitchFamily="18" charset="0"/>
              </a:rPr>
              <a:t>its </a:t>
            </a:r>
            <a:r>
              <a:rPr lang="en-US" sz="6800" dirty="0" smtClean="0">
                <a:latin typeface="Georgia" panose="02040502050405020303" pitchFamily="18" charset="0"/>
              </a:rPr>
              <a:t>inception, the IMEMO </a:t>
            </a:r>
            <a:r>
              <a:rPr lang="en-US" sz="6800" dirty="0">
                <a:latin typeface="Georgia" panose="02040502050405020303" pitchFamily="18" charset="0"/>
              </a:rPr>
              <a:t>has become a highly reputed center for fundamental academic </a:t>
            </a:r>
            <a:r>
              <a:rPr lang="en-US" sz="6800" dirty="0" smtClean="0">
                <a:latin typeface="Georgia" panose="02040502050405020303" pitchFamily="18" charset="0"/>
              </a:rPr>
              <a:t>studies </a:t>
            </a:r>
            <a:r>
              <a:rPr lang="en-US" sz="6800" dirty="0">
                <a:latin typeface="Georgia" panose="02040502050405020303" pitchFamily="18" charset="0"/>
              </a:rPr>
              <a:t>and practical </a:t>
            </a:r>
            <a:r>
              <a:rPr lang="en-US" sz="6800" dirty="0" smtClean="0">
                <a:latin typeface="Georgia" panose="02040502050405020303" pitchFamily="18" charset="0"/>
              </a:rPr>
              <a:t>social</a:t>
            </a:r>
            <a:r>
              <a:rPr lang="en-US" sz="6800" dirty="0">
                <a:latin typeface="Georgia" panose="02040502050405020303" pitchFamily="18" charset="0"/>
              </a:rPr>
              <a:t>, economic, political and security </a:t>
            </a:r>
            <a:r>
              <a:rPr lang="en-US" sz="6800" dirty="0" smtClean="0">
                <a:latin typeface="Georgia" panose="02040502050405020303" pitchFamily="18" charset="0"/>
              </a:rPr>
              <a:t>analysis</a:t>
            </a:r>
          </a:p>
          <a:p>
            <a:pPr>
              <a:spcBef>
                <a:spcPts val="1200"/>
              </a:spcBef>
            </a:pPr>
            <a:r>
              <a:rPr lang="en-US" sz="6800" dirty="0" smtClean="0">
                <a:latin typeface="Georgia" panose="02040502050405020303" pitchFamily="18" charset="0"/>
              </a:rPr>
              <a:t>Among previous directors –</a:t>
            </a:r>
            <a:r>
              <a:rPr lang="en-US" sz="6800" dirty="0">
                <a:latin typeface="Georgia" panose="02040502050405020303" pitchFamily="18" charset="0"/>
              </a:rPr>
              <a:t> </a:t>
            </a:r>
            <a:r>
              <a:rPr lang="en-US" sz="6800" dirty="0" smtClean="0">
                <a:latin typeface="Georgia" panose="02040502050405020303" pitchFamily="18" charset="0"/>
              </a:rPr>
              <a:t>such famous Soviet/Russian political experts and statesmen as:</a:t>
            </a:r>
          </a:p>
          <a:p>
            <a:endParaRPr lang="en-US" sz="3600" i="1" dirty="0" smtClean="0"/>
          </a:p>
          <a:p>
            <a:pPr marL="0" indent="0">
              <a:buNone/>
            </a:pPr>
            <a:r>
              <a:rPr lang="en-US" sz="3600" i="1" dirty="0" smtClean="0"/>
              <a:t>                          </a:t>
            </a:r>
          </a:p>
          <a:p>
            <a:pPr marL="0" indent="0">
              <a:buNone/>
            </a:pPr>
            <a:endParaRPr lang="en-US" i="1" dirty="0"/>
          </a:p>
          <a:p>
            <a:pPr marL="0" indent="0">
              <a:buNone/>
            </a:pPr>
            <a:endParaRPr lang="en-US" i="1" dirty="0" smtClean="0"/>
          </a:p>
          <a:p>
            <a:pPr marL="0" indent="0">
              <a:buNone/>
            </a:pPr>
            <a:endParaRPr lang="en-US" i="1" dirty="0" smtClean="0"/>
          </a:p>
          <a:p>
            <a:pPr marL="0" indent="0">
              <a:buNone/>
            </a:pPr>
            <a:endParaRPr lang="en-US" i="1" dirty="0" smtClean="0"/>
          </a:p>
          <a:p>
            <a:pPr marL="0" indent="0">
              <a:buNone/>
            </a:pPr>
            <a:endParaRPr lang="en-US" i="1" dirty="0" smtClean="0"/>
          </a:p>
          <a:p>
            <a:pPr marL="0" indent="0">
              <a:buNone/>
            </a:pPr>
            <a:endParaRPr lang="en-US" i="1" dirty="0"/>
          </a:p>
          <a:p>
            <a:pPr marL="0" indent="0">
              <a:buNone/>
            </a:pPr>
            <a:r>
              <a:rPr lang="en-US" i="1" dirty="0" smtClean="0"/>
              <a:t>                                                </a:t>
            </a:r>
          </a:p>
          <a:p>
            <a:pPr marL="0" indent="0">
              <a:buNone/>
            </a:pPr>
            <a:r>
              <a:rPr lang="en-US" i="1" dirty="0"/>
              <a:t> </a:t>
            </a:r>
            <a:r>
              <a:rPr lang="en-US" i="1" dirty="0" smtClean="0"/>
              <a:t>                                                        </a:t>
            </a:r>
          </a:p>
          <a:p>
            <a:pPr marL="0" indent="0">
              <a:buNone/>
            </a:pPr>
            <a:endParaRPr lang="en-US" i="1" dirty="0">
              <a:latin typeface="Georgia" panose="02040502050405020303" pitchFamily="18" charset="0"/>
            </a:endParaRPr>
          </a:p>
          <a:p>
            <a:pPr marL="0" indent="0">
              <a:buNone/>
            </a:pPr>
            <a:r>
              <a:rPr lang="en-US" i="1" dirty="0" smtClean="0">
                <a:latin typeface="Georgia" panose="02040502050405020303" pitchFamily="18" charset="0"/>
              </a:rPr>
              <a:t>                                                                                </a:t>
            </a:r>
            <a:endParaRPr lang="en-US" i="1" dirty="0">
              <a:latin typeface="Georgia" panose="02040502050405020303" pitchFamily="18" charset="0"/>
            </a:endParaRPr>
          </a:p>
          <a:p>
            <a:pPr marL="0" indent="0">
              <a:buNone/>
            </a:pPr>
            <a:r>
              <a:rPr lang="en-US" i="1" dirty="0" smtClean="0">
                <a:latin typeface="Georgia" panose="02040502050405020303" pitchFamily="18" charset="0"/>
              </a:rPr>
              <a:t> </a:t>
            </a:r>
            <a:endParaRPr lang="en-US" sz="4300" i="1" dirty="0">
              <a:latin typeface="Georgia" panose="02040502050405020303" pitchFamily="18" charset="0"/>
            </a:endParaRPr>
          </a:p>
          <a:p>
            <a:pPr marL="0" indent="0">
              <a:buNone/>
            </a:pPr>
            <a:r>
              <a:rPr lang="en-US" sz="4300" i="1" dirty="0" smtClean="0">
                <a:latin typeface="Georgia" panose="02040502050405020303" pitchFamily="18" charset="0"/>
              </a:rPr>
              <a:t>              </a:t>
            </a:r>
          </a:p>
          <a:p>
            <a:pPr marL="0" indent="0">
              <a:buNone/>
            </a:pPr>
            <a:endParaRPr lang="en-US" sz="4300" i="1" dirty="0" smtClean="0">
              <a:latin typeface="Georgia" panose="02040502050405020303" pitchFamily="18" charset="0"/>
            </a:endParaRPr>
          </a:p>
          <a:p>
            <a:pPr marL="0" indent="0">
              <a:buNone/>
            </a:pPr>
            <a:r>
              <a:rPr lang="en-US" sz="5600" i="1" dirty="0" smtClean="0">
                <a:latin typeface="Georgia" panose="02040502050405020303" pitchFamily="18" charset="0"/>
              </a:rPr>
              <a:t>                </a:t>
            </a:r>
          </a:p>
          <a:p>
            <a:pPr marL="0" indent="0">
              <a:buNone/>
            </a:pPr>
            <a:r>
              <a:rPr lang="en-US" sz="5600" b="1" i="1" dirty="0">
                <a:latin typeface="Georgia" panose="02040502050405020303" pitchFamily="18" charset="0"/>
              </a:rPr>
              <a:t> </a:t>
            </a:r>
            <a:r>
              <a:rPr lang="en-US" sz="5600" b="1" i="1" dirty="0" smtClean="0">
                <a:latin typeface="Georgia" panose="02040502050405020303" pitchFamily="18" charset="0"/>
              </a:rPr>
              <a:t>            Nikolai INOZEMTSEV	          Alexander YAKOVLEV		</a:t>
            </a:r>
            <a:r>
              <a:rPr lang="en-US" sz="5600" b="1" i="1" dirty="0" err="1" smtClean="0">
                <a:latin typeface="Georgia" panose="02040502050405020303" pitchFamily="18" charset="0"/>
              </a:rPr>
              <a:t>Evgeny</a:t>
            </a:r>
            <a:r>
              <a:rPr lang="en-US" sz="5600" b="1" i="1" dirty="0" smtClean="0">
                <a:latin typeface="Georgia" panose="02040502050405020303" pitchFamily="18" charset="0"/>
              </a:rPr>
              <a:t> PRIMAKOV</a:t>
            </a:r>
            <a:endParaRPr lang="en-US" sz="5600" b="1" i="1" dirty="0">
              <a:latin typeface="Georgia" panose="02040502050405020303" pitchFamily="18" charset="0"/>
            </a:endParaRPr>
          </a:p>
          <a:p>
            <a:pPr marL="0" indent="0">
              <a:buNone/>
            </a:pPr>
            <a:r>
              <a:rPr lang="en-US" sz="3500" i="1" dirty="0" smtClean="0">
                <a:latin typeface="Georgia" panose="02040502050405020303" pitchFamily="18" charset="0"/>
              </a:rPr>
              <a:t>                                                                                               </a:t>
            </a:r>
          </a:p>
          <a:p>
            <a:pPr marL="0" indent="0">
              <a:buNone/>
            </a:pPr>
            <a:r>
              <a:rPr lang="en-US" sz="4300" i="1" dirty="0" smtClean="0">
                <a:latin typeface="Georgia" panose="02040502050405020303" pitchFamily="18" charset="0"/>
              </a:rPr>
              <a:t> </a:t>
            </a:r>
          </a:p>
          <a:p>
            <a:r>
              <a:rPr lang="en-US" sz="6800" dirty="0" smtClean="0">
                <a:latin typeface="Georgia" panose="02040502050405020303" pitchFamily="18" charset="0"/>
              </a:rPr>
              <a:t>Many representatives of Russian political and economic elite, prominent experts and famous journalists worked or studied at the IMEMO</a:t>
            </a:r>
          </a:p>
          <a:p>
            <a:pPr marL="0" indent="0">
              <a:buNone/>
            </a:pPr>
            <a:r>
              <a:rPr lang="en-US" sz="3500" i="1" dirty="0" smtClean="0">
                <a:latin typeface="Georgia" panose="02040502050405020303" pitchFamily="18" charset="0"/>
              </a:rPr>
              <a:t>                                                                                                                     </a:t>
            </a:r>
          </a:p>
          <a:p>
            <a:pPr marL="0" indent="0">
              <a:buNone/>
            </a:pPr>
            <a:r>
              <a:rPr lang="en-US" sz="3500" i="1" dirty="0">
                <a:latin typeface="Georgia" panose="02040502050405020303" pitchFamily="18" charset="0"/>
              </a:rPr>
              <a:t> </a:t>
            </a:r>
            <a:r>
              <a:rPr lang="en-US" sz="3500" i="1" dirty="0" smtClean="0">
                <a:latin typeface="Georgia" panose="02040502050405020303" pitchFamily="18" charset="0"/>
              </a:rPr>
              <a:t>                          </a:t>
            </a:r>
          </a:p>
          <a:p>
            <a:pPr marL="0" indent="0">
              <a:buNone/>
            </a:pPr>
            <a:endParaRPr lang="en-US" sz="3500" i="1" dirty="0">
              <a:latin typeface="Georgia" panose="02040502050405020303" pitchFamily="18" charset="0"/>
            </a:endParaRPr>
          </a:p>
          <a:p>
            <a:pPr marL="0" indent="0">
              <a:buNone/>
            </a:pPr>
            <a:r>
              <a:rPr lang="en-US" sz="3500" i="1" dirty="0" smtClean="0">
                <a:latin typeface="Georgia" panose="02040502050405020303" pitchFamily="18" charset="0"/>
              </a:rPr>
              <a:t>                                                                                                                                                        </a:t>
            </a:r>
            <a:endParaRPr lang="en-US" sz="3500" i="1" dirty="0">
              <a:latin typeface="Georgia" panose="02040502050405020303" pitchFamily="18" charset="0"/>
            </a:endParaRPr>
          </a:p>
          <a:p>
            <a:endParaRPr lang="en-US" dirty="0"/>
          </a:p>
        </p:txBody>
      </p:sp>
      <p:pic>
        <p:nvPicPr>
          <p:cNvPr id="2052" name="Picture 4"/>
          <p:cNvPicPr>
            <a:picLocks noChangeAspect="1" noChangeArrowheads="1"/>
          </p:cNvPicPr>
          <p:nvPr/>
        </p:nvPicPr>
        <p:blipFill>
          <a:blip r:embed="rId2">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6948264" y="3288642"/>
            <a:ext cx="1324329" cy="1844476"/>
          </a:xfrm>
          <a:prstGeom prst="rect">
            <a:avLst/>
          </a:prstGeom>
          <a:noFill/>
          <a:ln>
            <a:noFill/>
          </a:ln>
          <a:effectLst>
            <a:outerShdw dist="35921" dir="2700000" algn="ctr" rotWithShape="0">
              <a:schemeClr val="bg2"/>
            </a:outerShdw>
            <a:softEdge rad="127000"/>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3956929" y="3264768"/>
            <a:ext cx="1409327" cy="1844476"/>
          </a:xfrm>
          <a:prstGeom prst="rect">
            <a:avLst/>
          </a:prstGeom>
          <a:noFill/>
          <a:ln>
            <a:noFill/>
          </a:ln>
          <a:effectLst>
            <a:outerShdw dist="35921" dir="2700000" algn="ctr" rotWithShape="0">
              <a:schemeClr val="bg2"/>
            </a:outerShdw>
            <a:softEdge rad="127000"/>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Lst>
        </p:spPr>
      </p:pic>
      <p:pic>
        <p:nvPicPr>
          <p:cNvPr id="2050" name="Picture 2"/>
          <p:cNvPicPr>
            <a:picLocks noChangeAspect="1" noChangeArrowheads="1"/>
          </p:cNvPicPr>
          <p:nvPr/>
        </p:nvPicPr>
        <p:blipFill>
          <a:blip r:embed="rId4">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1276852" y="3288641"/>
            <a:ext cx="1329686" cy="1844477"/>
          </a:xfrm>
          <a:prstGeom prst="rect">
            <a:avLst/>
          </a:prstGeom>
          <a:noFill/>
          <a:ln>
            <a:noFill/>
          </a:ln>
          <a:effectLst>
            <a:outerShdw dist="35921" dir="2700000" algn="ctr" rotWithShape="0">
              <a:schemeClr val="bg2"/>
            </a:outerShdw>
            <a:softEdge rad="127000"/>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Lst>
        </p:spPr>
      </p:pic>
      <p:pic>
        <p:nvPicPr>
          <p:cNvPr id="9" name="Picture 8"/>
          <p:cNvPicPr>
            <a:picLocks noChangeAspect="1" noChangeArrowheads="1"/>
          </p:cNvPicPr>
          <p:nvPr/>
        </p:nvPicPr>
        <p:blipFill>
          <a:blip r:embed="rId5" cstate="print">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107504" y="116631"/>
            <a:ext cx="1007096" cy="594157"/>
          </a:xfrm>
          <a:prstGeom prst="rect">
            <a:avLst/>
          </a:prstGeom>
          <a:noFill/>
          <a:ln>
            <a:noFill/>
          </a:ln>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 uri="{AF507438-7753-43E0-B8FC-AC1667EBCBE1}">
              <a14:hiddenEffects xmlns="" xmlns:a14="http://schemas.microsoft.com/office/drawing/2010/main" xmlns:p="http://schemas.openxmlformats.org/presentationml/2006/main" xmlns:r="http://schemas.openxmlformats.org/officeDocument/2006/relationships" xmlns:a="http://schemas.openxmlformats.org/drawingml/2006/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2140830206"/>
      </p:ext>
    </p:extLst>
  </p:cSld>
  <p:clrMapOvr>
    <a:masterClrMapping/>
  </p:clrMapOvr>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268760"/>
            <a:ext cx="8507288" cy="578328"/>
          </a:xfrm>
        </p:spPr>
        <p:txBody>
          <a:bodyPr>
            <a:normAutofit/>
          </a:bodyPr>
          <a:lstStyle/>
          <a:p>
            <a:pPr algn="ctr"/>
            <a:r>
              <a:rPr lang="en-US" sz="1600" b="1" dirty="0" smtClean="0">
                <a:solidFill>
                  <a:schemeClr val="tx1"/>
                </a:solidFill>
                <a:latin typeface="Georgia" panose="02040502050405020303" pitchFamily="18" charset="0"/>
              </a:rPr>
              <a:t>IMEMO is the leading think tank under the auspices of the Division for Global Issues and International Relations of the Russian Academy of Sciences</a:t>
            </a:r>
            <a:endParaRPr lang="ru-RU" sz="1600" dirty="0">
              <a:solidFill>
                <a:schemeClr val="tx1"/>
              </a:solidFill>
              <a:latin typeface="Georgia" panose="02040502050405020303" pitchFamily="18" charset="0"/>
            </a:endParaRPr>
          </a:p>
        </p:txBody>
      </p:sp>
      <p:sp>
        <p:nvSpPr>
          <p:cNvPr id="3" name="Объект 2"/>
          <p:cNvSpPr>
            <a:spLocks noGrp="1"/>
          </p:cNvSpPr>
          <p:nvPr>
            <p:ph idx="1"/>
          </p:nvPr>
        </p:nvSpPr>
        <p:spPr>
          <a:xfrm>
            <a:off x="0" y="5949280"/>
            <a:ext cx="9144000" cy="792088"/>
          </a:xfrm>
        </p:spPr>
        <p:txBody>
          <a:bodyPr>
            <a:noAutofit/>
          </a:bodyPr>
          <a:lstStyle/>
          <a:p>
            <a:pPr marL="0" indent="0" algn="ctr">
              <a:buNone/>
            </a:pPr>
            <a:r>
              <a:rPr lang="en-US" sz="1600" b="1" dirty="0">
                <a:latin typeface="Georgia" panose="02040502050405020303" pitchFamily="18" charset="0"/>
              </a:rPr>
              <a:t>M</a:t>
            </a:r>
            <a:r>
              <a:rPr lang="en-US" sz="1600" b="1" dirty="0" smtClean="0">
                <a:latin typeface="Georgia" panose="02040502050405020303" pitchFamily="18" charset="0"/>
              </a:rPr>
              <a:t>ost of these think tanks were established on the basis of several IMEMO’s departments and we are proud that till today we are continuing strong partnership and collaboration with them all</a:t>
            </a:r>
            <a:endParaRPr lang="ru-RU" sz="1600" b="1" dirty="0">
              <a:latin typeface="Georgia" panose="02040502050405020303" pitchFamily="18" charset="0"/>
            </a:endParaRPr>
          </a:p>
        </p:txBody>
      </p:sp>
      <p:sp>
        <p:nvSpPr>
          <p:cNvPr id="4" name="Овал 3"/>
          <p:cNvSpPr/>
          <p:nvPr/>
        </p:nvSpPr>
        <p:spPr>
          <a:xfrm>
            <a:off x="2411760" y="2060848"/>
            <a:ext cx="3816424" cy="2077380"/>
          </a:xfrm>
          <a:prstGeom prst="ellipse">
            <a:avLst/>
          </a:prstGeom>
          <a:solidFill>
            <a:srgbClr val="00B05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smtClean="0">
                <a:latin typeface="Georgia" panose="02040502050405020303" pitchFamily="18" charset="0"/>
              </a:rPr>
              <a:t>IMEMO (1956)</a:t>
            </a:r>
            <a:endParaRPr lang="ru-RU" sz="3600" b="1" dirty="0">
              <a:latin typeface="Georgia" panose="02040502050405020303" pitchFamily="18" charset="0"/>
            </a:endParaRPr>
          </a:p>
        </p:txBody>
      </p:sp>
      <p:sp>
        <p:nvSpPr>
          <p:cNvPr id="5" name="Овал 4"/>
          <p:cNvSpPr/>
          <p:nvPr/>
        </p:nvSpPr>
        <p:spPr>
          <a:xfrm>
            <a:off x="179512" y="2348880"/>
            <a:ext cx="2016224" cy="1440160"/>
          </a:xfrm>
          <a:prstGeom prst="ellipse">
            <a:avLst/>
          </a:prstGeom>
          <a:solidFill>
            <a:schemeClr val="accent2"/>
          </a:solidFill>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Georgia" panose="02040502050405020303" pitchFamily="18" charset="0"/>
              </a:rPr>
              <a:t>Institute for Far Eastern Studies (1966)</a:t>
            </a:r>
            <a:endParaRPr lang="ru-RU" dirty="0">
              <a:latin typeface="Georgia" panose="02040502050405020303" pitchFamily="18" charset="0"/>
            </a:endParaRPr>
          </a:p>
        </p:txBody>
      </p:sp>
      <p:sp>
        <p:nvSpPr>
          <p:cNvPr id="7" name="Овал 6"/>
          <p:cNvSpPr/>
          <p:nvPr/>
        </p:nvSpPr>
        <p:spPr>
          <a:xfrm>
            <a:off x="2483768" y="4365104"/>
            <a:ext cx="1728192" cy="1440160"/>
          </a:xfrm>
          <a:prstGeom prst="ellipse">
            <a:avLst/>
          </a:prstGeom>
          <a:solidFill>
            <a:schemeClr val="accent2"/>
          </a:solidFill>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Georgia" panose="02040502050405020303" pitchFamily="18" charset="0"/>
              </a:rPr>
              <a:t>Institute of Europe (1987)</a:t>
            </a:r>
            <a:endParaRPr lang="ru-RU" dirty="0">
              <a:latin typeface="Georgia" panose="02040502050405020303" pitchFamily="18" charset="0"/>
            </a:endParaRPr>
          </a:p>
        </p:txBody>
      </p:sp>
      <p:sp>
        <p:nvSpPr>
          <p:cNvPr id="9" name="Овал 8"/>
          <p:cNvSpPr/>
          <p:nvPr/>
        </p:nvSpPr>
        <p:spPr>
          <a:xfrm>
            <a:off x="6588224" y="2348880"/>
            <a:ext cx="2304256" cy="1440160"/>
          </a:xfrm>
          <a:prstGeom prst="ellipse">
            <a:avLst/>
          </a:prstGeom>
          <a:solidFill>
            <a:schemeClr val="accent2"/>
          </a:solidFill>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Georgia" panose="02040502050405020303" pitchFamily="18" charset="0"/>
              </a:rPr>
              <a:t>Institute for the USA and Canada  Studies (1967)</a:t>
            </a:r>
            <a:endParaRPr lang="ru-RU" dirty="0">
              <a:latin typeface="Georgia" panose="02040502050405020303" pitchFamily="18" charset="0"/>
            </a:endParaRPr>
          </a:p>
        </p:txBody>
      </p:sp>
      <p:sp>
        <p:nvSpPr>
          <p:cNvPr id="10" name="Овал 9"/>
          <p:cNvSpPr/>
          <p:nvPr/>
        </p:nvSpPr>
        <p:spPr>
          <a:xfrm>
            <a:off x="4427984" y="4355774"/>
            <a:ext cx="2016224" cy="1440160"/>
          </a:xfrm>
          <a:prstGeom prst="ellipse">
            <a:avLst/>
          </a:prstGeom>
          <a:solidFill>
            <a:schemeClr val="accent2"/>
          </a:solidFill>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Georgia" panose="02040502050405020303" pitchFamily="18" charset="0"/>
              </a:rPr>
              <a:t>Cent</a:t>
            </a:r>
            <a:r>
              <a:rPr lang="en-US" dirty="0">
                <a:latin typeface="Georgia" panose="02040502050405020303" pitchFamily="18" charset="0"/>
              </a:rPr>
              <a:t>e</a:t>
            </a:r>
            <a:r>
              <a:rPr lang="en-US" dirty="0" smtClean="0">
                <a:latin typeface="Georgia" panose="02040502050405020303" pitchFamily="18" charset="0"/>
              </a:rPr>
              <a:t>r for Situation Analysis (2011)</a:t>
            </a:r>
            <a:endParaRPr lang="ru-RU" dirty="0">
              <a:latin typeface="Georgia" panose="02040502050405020303" pitchFamily="18" charset="0"/>
            </a:endParaRPr>
          </a:p>
        </p:txBody>
      </p:sp>
      <p:sp>
        <p:nvSpPr>
          <p:cNvPr id="11" name="Овал 10"/>
          <p:cNvSpPr/>
          <p:nvPr/>
        </p:nvSpPr>
        <p:spPr>
          <a:xfrm>
            <a:off x="545321" y="3971213"/>
            <a:ext cx="1728192" cy="1440160"/>
          </a:xfrm>
          <a:prstGeom prst="ellipse">
            <a:avLst/>
          </a:prstGeom>
          <a:solidFill>
            <a:schemeClr val="accent2"/>
          </a:solidFill>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Georgia" panose="02040502050405020303" pitchFamily="18" charset="0"/>
              </a:rPr>
              <a:t>Institute of Africa (1959)</a:t>
            </a:r>
            <a:endParaRPr lang="ru-RU" dirty="0">
              <a:latin typeface="Georgia" panose="02040502050405020303" pitchFamily="18" charset="0"/>
            </a:endParaRPr>
          </a:p>
        </p:txBody>
      </p:sp>
      <p:sp>
        <p:nvSpPr>
          <p:cNvPr id="12" name="Овал 11"/>
          <p:cNvSpPr/>
          <p:nvPr/>
        </p:nvSpPr>
        <p:spPr>
          <a:xfrm>
            <a:off x="6718583" y="4005064"/>
            <a:ext cx="1728192" cy="1440160"/>
          </a:xfrm>
          <a:prstGeom prst="ellipse">
            <a:avLst/>
          </a:prstGeom>
          <a:solidFill>
            <a:schemeClr val="accent2"/>
          </a:solidFill>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Georgia" panose="02040502050405020303" pitchFamily="18" charset="0"/>
              </a:rPr>
              <a:t>Institute of Latin America (1961)</a:t>
            </a:r>
            <a:endParaRPr lang="ru-RU" dirty="0">
              <a:latin typeface="Georgia" panose="02040502050405020303" pitchFamily="18" charset="0"/>
            </a:endParaRPr>
          </a:p>
        </p:txBody>
      </p:sp>
      <p:pic>
        <p:nvPicPr>
          <p:cNvPr id="14" name="Picture 13"/>
          <p:cNvPicPr>
            <a:picLocks noChangeAspect="1" noChangeArrowheads="1"/>
          </p:cNvPicPr>
          <p:nvPr/>
        </p:nvPicPr>
        <p:blipFill>
          <a:blip r:embed="rId2" cstate="print">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107504" y="116631"/>
            <a:ext cx="1007096" cy="594157"/>
          </a:xfrm>
          <a:prstGeom prst="rect">
            <a:avLst/>
          </a:prstGeom>
          <a:noFill/>
          <a:ln>
            <a:noFill/>
          </a:ln>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 uri="{AF507438-7753-43E0-B8FC-AC1667EBCBE1}">
              <a14:hiddenEffects xmlns="" xmlns:a14="http://schemas.microsoft.com/office/drawing/2010/main" xmlns:p="http://schemas.openxmlformats.org/presentationml/2006/main" xmlns:r="http://schemas.openxmlformats.org/officeDocument/2006/relationships" xmlns:a="http://schemas.openxmlformats.org/drawingml/2006/main">
                <a:effectLst>
                  <a:outerShdw dist="35921" dir="2700000" algn="ctr" rotWithShape="0">
                    <a:schemeClr val="bg2"/>
                  </a:outerShdw>
                </a:effectLst>
              </a14:hiddenEffects>
            </a:ext>
          </a:extLst>
        </p:spPr>
      </p:pic>
      <p:sp>
        <p:nvSpPr>
          <p:cNvPr id="15" name="Заголовок 1"/>
          <p:cNvSpPr txBox="1">
            <a:spLocks/>
          </p:cNvSpPr>
          <p:nvPr/>
        </p:nvSpPr>
        <p:spPr>
          <a:xfrm>
            <a:off x="467544" y="548680"/>
            <a:ext cx="8229600" cy="639027"/>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en-US" sz="2800" b="1" i="1" dirty="0" smtClean="0">
                <a:solidFill>
                  <a:srgbClr val="C00000"/>
                </a:solidFill>
                <a:latin typeface="Georgia" panose="02040502050405020303" pitchFamily="18" charset="0"/>
              </a:rPr>
              <a:t>OUR “FAMILY TREE”</a:t>
            </a:r>
            <a:endParaRPr lang="ru-RU" sz="2800" b="1" i="1" dirty="0">
              <a:solidFill>
                <a:srgbClr val="C00000"/>
              </a:solidFill>
              <a:latin typeface="Georgia" panose="02040502050405020303" pitchFamily="18" charset="0"/>
            </a:endParaRPr>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3540484547"/>
      </p:ext>
    </p:extLst>
  </p:cSld>
  <p:clrMapOvr>
    <a:masterClrMapping/>
  </p:clrMapOvr>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571480"/>
            <a:ext cx="8229600" cy="509811"/>
          </a:xfrm>
        </p:spPr>
        <p:txBody>
          <a:bodyPr>
            <a:normAutofit/>
          </a:bodyPr>
          <a:lstStyle/>
          <a:p>
            <a:pPr algn="ctr"/>
            <a:r>
              <a:rPr lang="en-US" sz="2800" b="1" i="1" dirty="0" smtClean="0">
                <a:solidFill>
                  <a:srgbClr val="C00000"/>
                </a:solidFill>
                <a:latin typeface="Georgia" panose="02040502050405020303" pitchFamily="18" charset="0"/>
              </a:rPr>
              <a:t>OUR TEAM</a:t>
            </a:r>
            <a:endParaRPr lang="ru-RU" sz="2800" b="1" i="1" dirty="0">
              <a:solidFill>
                <a:srgbClr val="C00000"/>
              </a:solidFill>
              <a:latin typeface="Georgia" panose="02040502050405020303" pitchFamily="18" charset="0"/>
            </a:endParaRPr>
          </a:p>
        </p:txBody>
      </p:sp>
      <p:graphicFrame>
        <p:nvGraphicFramePr>
          <p:cNvPr id="5" name="Объект 4"/>
          <p:cNvGraphicFramePr>
            <a:graphicFrameLocks noGrp="1"/>
          </p:cNvGraphicFramePr>
          <p:nvPr>
            <p:ph idx="1"/>
            <p:extLst>
              <p:ext uri="{D42A27DB-BD31-4B8C-83A1-F6EECF244321}">
                <p14:modId xmlns="" xmlns:p14="http://schemas.microsoft.com/office/powerpoint/2010/main" xmlns:p="http://schemas.openxmlformats.org/presentationml/2006/main" xmlns:r="http://schemas.openxmlformats.org/officeDocument/2006/relationships" xmlns:a="http://schemas.openxmlformats.org/drawingml/2006/main" val="2298835901"/>
              </p:ext>
            </p:extLst>
          </p:nvPr>
        </p:nvGraphicFramePr>
        <p:xfrm>
          <a:off x="107504" y="1124744"/>
          <a:ext cx="8928992" cy="5616624"/>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pic>
        <p:nvPicPr>
          <p:cNvPr id="1027" name="Picture 3"/>
          <p:cNvPicPr>
            <a:picLocks noChangeAspect="1" noChangeArrowheads="1"/>
          </p:cNvPicPr>
          <p:nvPr/>
        </p:nvPicPr>
        <p:blipFill>
          <a:blip r:embed="rId7">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7020272" y="3356992"/>
            <a:ext cx="1987376" cy="2127510"/>
          </a:xfrm>
          <a:prstGeom prst="rect">
            <a:avLst/>
          </a:prstGeom>
          <a:noFill/>
          <a:ln>
            <a:noFill/>
          </a:ln>
          <a:effectLst>
            <a:softEdge rad="127000"/>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Lst>
        </p:spPr>
      </p:pic>
      <p:pic>
        <p:nvPicPr>
          <p:cNvPr id="7" name="Picture 6"/>
          <p:cNvPicPr>
            <a:picLocks noChangeAspect="1" noChangeArrowheads="1"/>
          </p:cNvPicPr>
          <p:nvPr/>
        </p:nvPicPr>
        <p:blipFill>
          <a:blip r:embed="rId8" cstate="print">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107504" y="116631"/>
            <a:ext cx="1007096" cy="594157"/>
          </a:xfrm>
          <a:prstGeom prst="rect">
            <a:avLst/>
          </a:prstGeom>
          <a:noFill/>
          <a:ln>
            <a:noFill/>
          </a:ln>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 uri="{AF507438-7753-43E0-B8FC-AC1667EBCBE1}">
              <a14:hiddenEffects xmlns="" xmlns:a14="http://schemas.microsoft.com/office/drawing/2010/main" xmlns:p="http://schemas.openxmlformats.org/presentationml/2006/main" xmlns:r="http://schemas.openxmlformats.org/officeDocument/2006/relationships" xmlns:a="http://schemas.openxmlformats.org/drawingml/2006/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1785905163"/>
      </p:ext>
    </p:extLst>
  </p:cSld>
  <p:clrMapOvr>
    <a:masterClrMapping/>
  </p:clrMapOvr>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90044"/>
            <a:ext cx="8229600" cy="534700"/>
          </a:xfrm>
        </p:spPr>
        <p:txBody>
          <a:bodyPr>
            <a:normAutofit/>
          </a:bodyPr>
          <a:lstStyle/>
          <a:p>
            <a:pPr algn="ctr"/>
            <a:r>
              <a:rPr lang="en-US" sz="2800" b="1" i="1" dirty="0" smtClean="0">
                <a:solidFill>
                  <a:srgbClr val="C00000"/>
                </a:solidFill>
                <a:latin typeface="Georgia" panose="02040502050405020303" pitchFamily="18" charset="0"/>
              </a:rPr>
              <a:t>BOARD OF DIRECTORS</a:t>
            </a:r>
            <a:endParaRPr lang="ru-RU" dirty="0"/>
          </a:p>
        </p:txBody>
      </p:sp>
      <p:pic>
        <p:nvPicPr>
          <p:cNvPr id="1026" name="Picture 2"/>
          <p:cNvPicPr>
            <a:picLocks noChangeAspect="1" noChangeArrowheads="1"/>
          </p:cNvPicPr>
          <p:nvPr/>
        </p:nvPicPr>
        <p:blipFill>
          <a:blip r:embed="rId2">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24760" y="-6856"/>
            <a:ext cx="1006475" cy="596900"/>
          </a:xfrm>
          <a:prstGeom prst="rect">
            <a:avLst/>
          </a:prstGeom>
          <a:noFill/>
          <a:ln>
            <a:noFill/>
          </a:ln>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 uri="{AF507438-7753-43E0-B8FC-AC1667EBCBE1}">
              <a14:hiddenEffects xmlns="" xmlns:a14="http://schemas.microsoft.com/office/drawing/2010/main" xmlns:p="http://schemas.openxmlformats.org/presentationml/2006/main" xmlns:r="http://schemas.openxmlformats.org/officeDocument/2006/relationships" xmlns:a="http://schemas.openxmlformats.org/drawingml/2006/main">
                <a:effectLst>
                  <a:outerShdw dist="35921" dir="2700000" algn="ctr" rotWithShape="0">
                    <a:schemeClr val="bg2"/>
                  </a:outerShdw>
                </a:effectLst>
              </a14:hiddenEffects>
            </a:ext>
          </a:extLst>
        </p:spPr>
      </p:pic>
      <p:pic>
        <p:nvPicPr>
          <p:cNvPr id="1027" name="Picture 3"/>
          <p:cNvPicPr>
            <a:picLocks noGrp="1" noChangeAspect="1" noChangeArrowheads="1"/>
          </p:cNvPicPr>
          <p:nvPr>
            <p:ph idx="1"/>
          </p:nvPr>
        </p:nvPicPr>
        <p:blipFill>
          <a:blip r:embed="rId3">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179512" y="1124744"/>
            <a:ext cx="1432684" cy="1560711"/>
          </a:xfrm>
          <a:prstGeom prst="rect">
            <a:avLst/>
          </a:prstGeom>
          <a:noFill/>
          <a:ln>
            <a:noFill/>
          </a:ln>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 uri="{AF507438-7753-43E0-B8FC-AC1667EBCBE1}">
              <a14:hiddenEffects xmlns="" xmlns:a14="http://schemas.microsoft.com/office/drawing/2010/main" xmlns:p="http://schemas.openxmlformats.org/presentationml/2006/main" xmlns:r="http://schemas.openxmlformats.org/officeDocument/2006/relationships" xmlns:a="http://schemas.openxmlformats.org/drawingml/2006/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7628981" y="1383366"/>
            <a:ext cx="1146175" cy="1450975"/>
          </a:xfrm>
          <a:prstGeom prst="rect">
            <a:avLst/>
          </a:prstGeom>
          <a:noFill/>
          <a:ln>
            <a:noFill/>
          </a:ln>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 uri="{AF507438-7753-43E0-B8FC-AC1667EBCBE1}">
              <a14:hiddenEffects xmlns="" xmlns:a14="http://schemas.microsoft.com/office/drawing/2010/main" xmlns:p="http://schemas.openxmlformats.org/presentationml/2006/main" xmlns:r="http://schemas.openxmlformats.org/officeDocument/2006/relationships" xmlns:a="http://schemas.openxmlformats.org/drawingml/2006/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323527" y="2871216"/>
            <a:ext cx="1176337" cy="1384300"/>
          </a:xfrm>
          <a:prstGeom prst="rect">
            <a:avLst/>
          </a:prstGeom>
          <a:noFill/>
          <a:ln>
            <a:noFill/>
          </a:ln>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 uri="{AF507438-7753-43E0-B8FC-AC1667EBCBE1}">
              <a14:hiddenEffects xmlns="" xmlns:a14="http://schemas.microsoft.com/office/drawing/2010/main" xmlns:p="http://schemas.openxmlformats.org/presentationml/2006/main" xmlns:r="http://schemas.openxmlformats.org/officeDocument/2006/relationships" xmlns:a="http://schemas.openxmlformats.org/drawingml/2006/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6">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7628981" y="3026682"/>
            <a:ext cx="1158875" cy="1506537"/>
          </a:xfrm>
          <a:prstGeom prst="rect">
            <a:avLst/>
          </a:prstGeom>
          <a:noFill/>
          <a:ln>
            <a:noFill/>
          </a:ln>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 uri="{AF507438-7753-43E0-B8FC-AC1667EBCBE1}">
              <a14:hiddenEffects xmlns="" xmlns:a14="http://schemas.microsoft.com/office/drawing/2010/main" xmlns:p="http://schemas.openxmlformats.org/presentationml/2006/main" xmlns:r="http://schemas.openxmlformats.org/officeDocument/2006/relationships" xmlns:a="http://schemas.openxmlformats.org/drawingml/2006/main">
                <a:effectLst>
                  <a:outerShdw dist="35921" dir="2700000" algn="ctr" rotWithShape="0">
                    <a:schemeClr val="bg2"/>
                  </a:outerShdw>
                </a:effectLst>
              </a14:hiddenEffects>
            </a:ext>
          </a:extLst>
        </p:spPr>
      </p:pic>
      <p:sp>
        <p:nvSpPr>
          <p:cNvPr id="4" name="TextBox 3"/>
          <p:cNvSpPr txBox="1"/>
          <p:nvPr/>
        </p:nvSpPr>
        <p:spPr>
          <a:xfrm>
            <a:off x="1499865" y="1196752"/>
            <a:ext cx="5160367" cy="707886"/>
          </a:xfrm>
          <a:prstGeom prst="rect">
            <a:avLst/>
          </a:prstGeom>
          <a:noFill/>
        </p:spPr>
        <p:txBody>
          <a:bodyPr wrap="square" rtlCol="0">
            <a:spAutoFit/>
          </a:bodyPr>
          <a:lstStyle/>
          <a:p>
            <a:r>
              <a:rPr lang="en-US" sz="2000" dirty="0" smtClean="0"/>
              <a:t>Prof. </a:t>
            </a:r>
            <a:r>
              <a:rPr lang="en-US" sz="2000" b="1" i="1" dirty="0" smtClean="0"/>
              <a:t>Natalia </a:t>
            </a:r>
            <a:r>
              <a:rPr lang="en-US" sz="2000" b="1" i="1" dirty="0" err="1" smtClean="0"/>
              <a:t>Ivanova</a:t>
            </a:r>
            <a:r>
              <a:rPr lang="en-US" sz="2000" dirty="0" smtClean="0"/>
              <a:t>, first deputy director, </a:t>
            </a:r>
          </a:p>
          <a:p>
            <a:r>
              <a:rPr lang="en-US" sz="2000" dirty="0" smtClean="0"/>
              <a:t>full member of RAS</a:t>
            </a:r>
            <a:endParaRPr lang="ru-RU" sz="2000" dirty="0"/>
          </a:p>
        </p:txBody>
      </p:sp>
      <p:sp>
        <p:nvSpPr>
          <p:cNvPr id="11" name="TextBox 10"/>
          <p:cNvSpPr txBox="1"/>
          <p:nvPr/>
        </p:nvSpPr>
        <p:spPr>
          <a:xfrm>
            <a:off x="2571736" y="2143116"/>
            <a:ext cx="5232330" cy="707886"/>
          </a:xfrm>
          <a:prstGeom prst="rect">
            <a:avLst/>
          </a:prstGeom>
          <a:noFill/>
        </p:spPr>
        <p:txBody>
          <a:bodyPr wrap="none" rtlCol="0">
            <a:spAutoFit/>
          </a:bodyPr>
          <a:lstStyle/>
          <a:p>
            <a:r>
              <a:rPr lang="en-US" sz="2000" dirty="0" smtClean="0"/>
              <a:t>Prof. </a:t>
            </a:r>
            <a:r>
              <a:rPr lang="en-US" sz="2000" b="1" i="1" dirty="0" smtClean="0"/>
              <a:t>Vladimir Baranovsky</a:t>
            </a:r>
            <a:r>
              <a:rPr lang="en-US" sz="2000" dirty="0" smtClean="0"/>
              <a:t>, deputy director, </a:t>
            </a:r>
          </a:p>
          <a:p>
            <a:r>
              <a:rPr lang="en-US" sz="2000" dirty="0" smtClean="0"/>
              <a:t>full member of RAS</a:t>
            </a:r>
            <a:endParaRPr lang="ru-RU" sz="2000" dirty="0"/>
          </a:p>
        </p:txBody>
      </p:sp>
      <p:sp>
        <p:nvSpPr>
          <p:cNvPr id="13" name="TextBox 12"/>
          <p:cNvSpPr txBox="1"/>
          <p:nvPr/>
        </p:nvSpPr>
        <p:spPr>
          <a:xfrm>
            <a:off x="1499865" y="3225170"/>
            <a:ext cx="4519635" cy="707886"/>
          </a:xfrm>
          <a:prstGeom prst="rect">
            <a:avLst/>
          </a:prstGeom>
          <a:noFill/>
        </p:spPr>
        <p:txBody>
          <a:bodyPr wrap="none" rtlCol="0">
            <a:spAutoFit/>
          </a:bodyPr>
          <a:lstStyle/>
          <a:p>
            <a:r>
              <a:rPr lang="en-US" sz="2000" dirty="0" smtClean="0"/>
              <a:t>Prof. </a:t>
            </a:r>
            <a:r>
              <a:rPr lang="en-US" sz="2000" b="1" i="1" dirty="0" err="1" smtClean="0"/>
              <a:t>Vasily</a:t>
            </a:r>
            <a:r>
              <a:rPr lang="en-US" sz="2000" b="1" i="1" dirty="0" smtClean="0"/>
              <a:t> </a:t>
            </a:r>
            <a:r>
              <a:rPr lang="en-US" sz="2000" b="1" i="1" dirty="0" err="1" smtClean="0"/>
              <a:t>Mikheev</a:t>
            </a:r>
            <a:r>
              <a:rPr lang="en-US" sz="2000" dirty="0" smtClean="0"/>
              <a:t>, deputy director, </a:t>
            </a:r>
          </a:p>
          <a:p>
            <a:r>
              <a:rPr lang="en-US" sz="2000" dirty="0" smtClean="0"/>
              <a:t>corr. member of RAS</a:t>
            </a:r>
            <a:endParaRPr lang="ru-RU" sz="2000" dirty="0"/>
          </a:p>
        </p:txBody>
      </p:sp>
      <p:sp>
        <p:nvSpPr>
          <p:cNvPr id="14" name="TextBox 13"/>
          <p:cNvSpPr txBox="1"/>
          <p:nvPr/>
        </p:nvSpPr>
        <p:spPr>
          <a:xfrm>
            <a:off x="4444319" y="3779951"/>
            <a:ext cx="3349507" cy="707886"/>
          </a:xfrm>
          <a:prstGeom prst="rect">
            <a:avLst/>
          </a:prstGeom>
          <a:noFill/>
        </p:spPr>
        <p:txBody>
          <a:bodyPr wrap="none" rtlCol="0">
            <a:spAutoFit/>
          </a:bodyPr>
          <a:lstStyle/>
          <a:p>
            <a:r>
              <a:rPr lang="en-US" sz="2000" dirty="0" smtClean="0"/>
              <a:t>Prof. </a:t>
            </a:r>
            <a:r>
              <a:rPr lang="en-US" sz="2000" b="1" i="1" dirty="0" err="1" smtClean="0"/>
              <a:t>Evgeny</a:t>
            </a:r>
            <a:r>
              <a:rPr lang="en-US" sz="2000" b="1" i="1" dirty="0" smtClean="0"/>
              <a:t> </a:t>
            </a:r>
            <a:r>
              <a:rPr lang="en-US" sz="2000" b="1" i="1" dirty="0" err="1" smtClean="0"/>
              <a:t>Gontmakher</a:t>
            </a:r>
            <a:r>
              <a:rPr lang="en-US" sz="2000" dirty="0" smtClean="0"/>
              <a:t>, </a:t>
            </a:r>
          </a:p>
          <a:p>
            <a:r>
              <a:rPr lang="en-US" sz="2000" dirty="0" smtClean="0"/>
              <a:t>deputy director</a:t>
            </a:r>
            <a:endParaRPr lang="ru-RU" sz="2000" dirty="0"/>
          </a:p>
        </p:txBody>
      </p:sp>
      <p:sp>
        <p:nvSpPr>
          <p:cNvPr id="5" name="TextBox 4"/>
          <p:cNvSpPr txBox="1"/>
          <p:nvPr/>
        </p:nvSpPr>
        <p:spPr>
          <a:xfrm>
            <a:off x="81448" y="4653136"/>
            <a:ext cx="9206238" cy="1938992"/>
          </a:xfrm>
          <a:prstGeom prst="rect">
            <a:avLst/>
          </a:prstGeom>
          <a:noFill/>
        </p:spPr>
        <p:txBody>
          <a:bodyPr wrap="none" rtlCol="0">
            <a:spAutoFit/>
          </a:bodyPr>
          <a:lstStyle/>
          <a:p>
            <a:pPr marL="342900" indent="-342900">
              <a:buFont typeface="Arial" panose="020B0604020202020204" pitchFamily="34" charset="0"/>
              <a:buChar char="•"/>
            </a:pPr>
            <a:r>
              <a:rPr lang="en-US" sz="2000" dirty="0" smtClean="0"/>
              <a:t>Prof. </a:t>
            </a:r>
            <a:r>
              <a:rPr lang="en-US" sz="2000" b="1" i="1" dirty="0" smtClean="0"/>
              <a:t>Alexey Kuznetsov</a:t>
            </a:r>
            <a:r>
              <a:rPr lang="en-US" sz="2000" dirty="0" smtClean="0"/>
              <a:t>, deputy director, corr. </a:t>
            </a:r>
            <a:r>
              <a:rPr lang="en-US" sz="2000" dirty="0"/>
              <a:t>m</a:t>
            </a:r>
            <a:r>
              <a:rPr lang="en-US" sz="2000" dirty="0" smtClean="0"/>
              <a:t>ember of RAS</a:t>
            </a:r>
          </a:p>
          <a:p>
            <a:pPr marL="342900" indent="-342900">
              <a:buFont typeface="Arial" panose="020B0604020202020204" pitchFamily="34" charset="0"/>
              <a:buChar char="•"/>
            </a:pPr>
            <a:r>
              <a:rPr lang="en-US" sz="2000" dirty="0" smtClean="0"/>
              <a:t>Prof. </a:t>
            </a:r>
            <a:r>
              <a:rPr lang="en-US" sz="2000" b="1" i="1" dirty="0" smtClean="0"/>
              <a:t>Alexey </a:t>
            </a:r>
            <a:r>
              <a:rPr lang="en-US" sz="2000" b="1" i="1" dirty="0" err="1" smtClean="0"/>
              <a:t>Arbatov</a:t>
            </a:r>
            <a:r>
              <a:rPr lang="en-US" sz="2000" dirty="0" smtClean="0"/>
              <a:t>, board of directors member, full member of RAS</a:t>
            </a:r>
          </a:p>
          <a:p>
            <a:pPr marL="342900" indent="-342900">
              <a:buFont typeface="Arial" panose="020B0604020202020204" pitchFamily="34" charset="0"/>
              <a:buChar char="•"/>
            </a:pPr>
            <a:r>
              <a:rPr lang="en-US" sz="2000" dirty="0" smtClean="0"/>
              <a:t>Prof. </a:t>
            </a:r>
            <a:r>
              <a:rPr lang="en-US" sz="2000" b="1" i="1" dirty="0" smtClean="0"/>
              <a:t>Ivan </a:t>
            </a:r>
            <a:r>
              <a:rPr lang="en-US" sz="2000" b="1" i="1" dirty="0" err="1" smtClean="0"/>
              <a:t>Korolev</a:t>
            </a:r>
            <a:r>
              <a:rPr lang="en-US" sz="2000" dirty="0" smtClean="0"/>
              <a:t>, board of directors member, corr. </a:t>
            </a:r>
            <a:r>
              <a:rPr lang="en-US" sz="2000" dirty="0"/>
              <a:t>m</a:t>
            </a:r>
            <a:r>
              <a:rPr lang="en-US" sz="2000" dirty="0" smtClean="0"/>
              <a:t>ember of RAS</a:t>
            </a:r>
          </a:p>
          <a:p>
            <a:pPr marL="342900" indent="-342900">
              <a:buFont typeface="Arial" panose="020B0604020202020204" pitchFamily="34" charset="0"/>
              <a:buChar char="•"/>
            </a:pPr>
            <a:r>
              <a:rPr lang="en-US" sz="2000" dirty="0" smtClean="0"/>
              <a:t>Prof. </a:t>
            </a:r>
            <a:r>
              <a:rPr lang="en-US" sz="2000" b="1" i="1" dirty="0" smtClean="0"/>
              <a:t>Gennady </a:t>
            </a:r>
            <a:r>
              <a:rPr lang="en-US" sz="2000" b="1" i="1" dirty="0" err="1" smtClean="0"/>
              <a:t>Chufrin</a:t>
            </a:r>
            <a:r>
              <a:rPr lang="en-US" sz="2000" dirty="0" smtClean="0"/>
              <a:t>, board of directors member, corr. </a:t>
            </a:r>
            <a:r>
              <a:rPr lang="en-US" sz="2000" dirty="0"/>
              <a:t>m</a:t>
            </a:r>
            <a:r>
              <a:rPr lang="en-US" sz="2000" dirty="0" smtClean="0"/>
              <a:t>ember of RAS</a:t>
            </a:r>
          </a:p>
          <a:p>
            <a:pPr marL="342900" indent="-342900">
              <a:buFont typeface="Arial" panose="020B0604020202020204" pitchFamily="34" charset="0"/>
              <a:buChar char="•"/>
            </a:pPr>
            <a:r>
              <a:rPr lang="en-US" sz="2000" dirty="0" err="1" smtClean="0"/>
              <a:t>Amb</a:t>
            </a:r>
            <a:r>
              <a:rPr lang="en-US" sz="2000" dirty="0" smtClean="0"/>
              <a:t> </a:t>
            </a:r>
            <a:r>
              <a:rPr lang="en-US" sz="2000" b="1" i="1" dirty="0" err="1" smtClean="0"/>
              <a:t>Vyacheslav</a:t>
            </a:r>
            <a:r>
              <a:rPr lang="en-US" sz="2000" b="1" i="1" dirty="0" smtClean="0"/>
              <a:t> </a:t>
            </a:r>
            <a:r>
              <a:rPr lang="en-US" sz="2000" b="1" i="1" dirty="0" err="1" smtClean="0"/>
              <a:t>Trubnikov</a:t>
            </a:r>
            <a:r>
              <a:rPr lang="en-US" sz="2000" dirty="0" smtClean="0"/>
              <a:t>, board of directors member, 4-star General (Ret.)</a:t>
            </a:r>
          </a:p>
          <a:p>
            <a:endParaRPr lang="ru-RU" sz="2000" dirty="0"/>
          </a:p>
        </p:txBody>
      </p:sp>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2885972484"/>
      </p:ext>
    </p:extLst>
  </p:cSld>
  <p:clrMapOvr>
    <a:masterClrMapping/>
  </p:clrMapOvr>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571480"/>
            <a:ext cx="8229600" cy="554404"/>
          </a:xfrm>
        </p:spPr>
        <p:txBody>
          <a:bodyPr>
            <a:normAutofit/>
          </a:bodyPr>
          <a:lstStyle/>
          <a:p>
            <a:pPr algn="ctr"/>
            <a:r>
              <a:rPr lang="en-US" sz="2800" b="1" i="1" dirty="0" smtClean="0">
                <a:solidFill>
                  <a:srgbClr val="C00000"/>
                </a:solidFill>
                <a:latin typeface="Georgia" panose="02040502050405020303" pitchFamily="18" charset="0"/>
              </a:rPr>
              <a:t> IMEMO’s NEXT GENERATION</a:t>
            </a:r>
            <a:endParaRPr lang="ru-RU" sz="2800" b="1" i="1" dirty="0">
              <a:solidFill>
                <a:srgbClr val="C00000"/>
              </a:solidFill>
              <a:latin typeface="Georgia" panose="02040502050405020303" pitchFamily="18" charset="0"/>
            </a:endParaRPr>
          </a:p>
        </p:txBody>
      </p:sp>
      <p:sp>
        <p:nvSpPr>
          <p:cNvPr id="3" name="Объект 2"/>
          <p:cNvSpPr>
            <a:spLocks noGrp="1"/>
          </p:cNvSpPr>
          <p:nvPr>
            <p:ph idx="1"/>
          </p:nvPr>
        </p:nvSpPr>
        <p:spPr/>
        <p:txBody>
          <a:bodyPr/>
          <a:lstStyle/>
          <a:p>
            <a:pPr marL="0" indent="0">
              <a:buNone/>
            </a:pPr>
            <a:r>
              <a:rPr lang="en-US" dirty="0" smtClean="0"/>
              <a:t> </a:t>
            </a:r>
            <a:endParaRPr lang="ru-RU" dirty="0"/>
          </a:p>
        </p:txBody>
      </p:sp>
      <p:sp>
        <p:nvSpPr>
          <p:cNvPr id="5" name="Rectangle 4"/>
          <p:cNvSpPr txBox="1">
            <a:spLocks noChangeArrowheads="1"/>
          </p:cNvSpPr>
          <p:nvPr/>
        </p:nvSpPr>
        <p:spPr bwMode="auto">
          <a:xfrm>
            <a:off x="0" y="1196752"/>
            <a:ext cx="9144000" cy="4929411"/>
          </a:xfrm>
          <a:prstGeom prst="rect">
            <a:avLst/>
          </a:prstGeom>
          <a:noFill/>
          <a:ln>
            <a:noFill/>
          </a:ln>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 uri="{AF507438-7753-43E0-B8FC-AC1667EBCBE1}">
              <a14:hiddenEffects xmlns="" xmlns:a14="http://schemas.microsoft.com/office/drawing/2010/main" xmlns:p="http://schemas.openxmlformats.org/presentationml/2006/main" xmlns:r="http://schemas.openxmlformats.org/officeDocument/2006/relationships" xmlns:a="http://schemas.openxmlformats.org/drawingml/2006/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342900" marR="0" lvl="0" indent="-342900" algn="ctr" defTabSz="914400" rtl="0" eaLnBrk="1" fontAlgn="base" latinLnBrk="0" hangingPunct="1">
              <a:lnSpc>
                <a:spcPct val="100000"/>
              </a:lnSpc>
              <a:spcBef>
                <a:spcPct val="20000"/>
              </a:spcBef>
              <a:spcAft>
                <a:spcPct val="0"/>
              </a:spcAft>
              <a:buClrTx/>
              <a:buSzTx/>
              <a:buFontTx/>
              <a:buNone/>
              <a:tabLst/>
              <a:defRPr/>
            </a:pPr>
            <a:r>
              <a:rPr kumimoji="0" lang="en-US" altLang="ru-RU" sz="2000" b="0" i="0" u="none" strike="noStrike" kern="0" cap="none" spc="0" normalizeH="0" baseline="0" noProof="0" dirty="0" smtClean="0">
                <a:ln>
                  <a:noFill/>
                </a:ln>
                <a:solidFill>
                  <a:srgbClr val="1A50D2">
                    <a:lumMod val="75000"/>
                  </a:srgbClr>
                </a:solidFill>
                <a:effectLst/>
                <a:uLnTx/>
                <a:uFillTx/>
                <a:latin typeface="Arial"/>
              </a:rPr>
              <a:t>scholars under 40 who have already reached professional </a:t>
            </a:r>
            <a:r>
              <a:rPr kumimoji="0" lang="en-US" sz="2000" b="0" i="0" u="none" strike="noStrike" kern="0" cap="none" spc="0" normalizeH="0" baseline="0" noProof="0" dirty="0" smtClean="0">
                <a:ln>
                  <a:noFill/>
                </a:ln>
                <a:solidFill>
                  <a:srgbClr val="1A50D2">
                    <a:lumMod val="75000"/>
                  </a:srgbClr>
                </a:solidFill>
                <a:effectLst/>
                <a:uLnTx/>
                <a:uFillTx/>
                <a:latin typeface="Arial"/>
              </a:rPr>
              <a:t>recognition and contributed significantly to the success of IMEMO: </a:t>
            </a:r>
            <a:endParaRPr kumimoji="0" lang="en-US" altLang="ru-RU" sz="2000" b="0" i="0" u="none" strike="noStrike" kern="0" cap="none" spc="0" normalizeH="0" baseline="0" noProof="0" dirty="0" smtClean="0">
              <a:ln>
                <a:noFill/>
              </a:ln>
              <a:solidFill>
                <a:srgbClr val="1A50D2">
                  <a:lumMod val="75000"/>
                </a:srgbClr>
              </a:solidFill>
              <a:effectLst/>
              <a:uLnTx/>
              <a:uFillTx/>
              <a:latin typeface="Arial"/>
            </a:endParaRPr>
          </a:p>
          <a:p>
            <a:pPr marL="342900" marR="0" lvl="0" indent="-342900" algn="l" defTabSz="914400" rtl="0" eaLnBrk="1" fontAlgn="base" latinLnBrk="0" hangingPunct="1">
              <a:lnSpc>
                <a:spcPct val="100000"/>
              </a:lnSpc>
              <a:spcBef>
                <a:spcPct val="20000"/>
              </a:spcBef>
              <a:spcAft>
                <a:spcPct val="0"/>
              </a:spcAft>
              <a:buClrTx/>
              <a:buSzTx/>
              <a:buFontTx/>
              <a:buChar char="•"/>
              <a:tabLst/>
              <a:defRPr/>
            </a:pPr>
            <a:endParaRPr kumimoji="0" lang="en-US" altLang="ru-RU" sz="2400" b="0" i="0" u="none" strike="noStrike" kern="0" cap="none" spc="0" normalizeH="0" baseline="0" noProof="0" dirty="0" smtClean="0">
              <a:ln>
                <a:noFill/>
              </a:ln>
              <a:solidFill>
                <a:srgbClr val="205FF6"/>
              </a:solidFill>
              <a:effectLst/>
              <a:uLnTx/>
              <a:uFillTx/>
              <a:latin typeface="Arial"/>
            </a:endParaRPr>
          </a:p>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ru-RU" altLang="ru-RU" sz="3200" b="0" i="0" u="none" strike="noStrike" kern="0" cap="none" spc="0" normalizeH="0" baseline="0" noProof="0" dirty="0">
              <a:ln>
                <a:noFill/>
              </a:ln>
              <a:solidFill>
                <a:srgbClr val="205FF6"/>
              </a:solidFill>
              <a:effectLst/>
              <a:uLnTx/>
              <a:uFillTx/>
              <a:latin typeface="Arial"/>
            </a:endParaRPr>
          </a:p>
        </p:txBody>
      </p:sp>
      <p:graphicFrame>
        <p:nvGraphicFramePr>
          <p:cNvPr id="6" name="Таблица 5"/>
          <p:cNvGraphicFramePr>
            <a:graphicFrameLocks noGrp="1"/>
          </p:cNvGraphicFramePr>
          <p:nvPr>
            <p:extLst>
              <p:ext uri="{D42A27DB-BD31-4B8C-83A1-F6EECF244321}">
                <p14:modId xmlns="" xmlns:p14="http://schemas.microsoft.com/office/powerpoint/2010/main" xmlns:p="http://schemas.openxmlformats.org/presentationml/2006/main" xmlns:r="http://schemas.openxmlformats.org/officeDocument/2006/relationships" xmlns:a="http://schemas.openxmlformats.org/drawingml/2006/main" val="872025415"/>
              </p:ext>
            </p:extLst>
          </p:nvPr>
        </p:nvGraphicFramePr>
        <p:xfrm>
          <a:off x="0" y="2060848"/>
          <a:ext cx="9144001" cy="4501604"/>
        </p:xfrm>
        <a:graphic>
          <a:graphicData uri="http://schemas.openxmlformats.org/drawingml/2006/table">
            <a:tbl>
              <a:tblPr firstRow="1" bandRow="1"/>
              <a:tblGrid>
                <a:gridCol w="4498258"/>
                <a:gridCol w="1369886"/>
                <a:gridCol w="3275857"/>
              </a:tblGrid>
              <a:tr h="2215604">
                <a:tc>
                  <a:txBody>
                    <a:bodyPr/>
                    <a:lstStyle>
                      <a:lvl1pPr marL="0" algn="l" rtl="0" eaLnBrk="1" latinLnBrk="0" hangingPunct="1">
                        <a:defRPr kumimoji="0" b="1" kern="1200">
                          <a:solidFill>
                            <a:schemeClr val="lt1"/>
                          </a:solidFill>
                          <a:latin typeface="Arial"/>
                          <a:ea typeface=""/>
                          <a:cs typeface=""/>
                        </a:defRPr>
                      </a:lvl1pPr>
                      <a:lvl2pPr marL="457200" algn="l" rtl="0" eaLnBrk="1" latinLnBrk="0" hangingPunct="1">
                        <a:defRPr kumimoji="0" b="1" kern="1200">
                          <a:solidFill>
                            <a:schemeClr val="lt1"/>
                          </a:solidFill>
                          <a:latin typeface="Arial"/>
                          <a:ea typeface=""/>
                          <a:cs typeface=""/>
                        </a:defRPr>
                      </a:lvl2pPr>
                      <a:lvl3pPr marL="914400" algn="l" rtl="0" eaLnBrk="1" latinLnBrk="0" hangingPunct="1">
                        <a:defRPr kumimoji="0" b="1" kern="1200">
                          <a:solidFill>
                            <a:schemeClr val="lt1"/>
                          </a:solidFill>
                          <a:latin typeface="Arial"/>
                          <a:ea typeface=""/>
                          <a:cs typeface=""/>
                        </a:defRPr>
                      </a:lvl3pPr>
                      <a:lvl4pPr marL="1371600" algn="l" rtl="0" eaLnBrk="1" latinLnBrk="0" hangingPunct="1">
                        <a:defRPr kumimoji="0" b="1" kern="1200">
                          <a:solidFill>
                            <a:schemeClr val="lt1"/>
                          </a:solidFill>
                          <a:latin typeface="Arial"/>
                          <a:ea typeface=""/>
                          <a:cs typeface=""/>
                        </a:defRPr>
                      </a:lvl4pPr>
                      <a:lvl5pPr marL="1828800" algn="l" rtl="0" eaLnBrk="1" latinLnBrk="0" hangingPunct="1">
                        <a:defRPr kumimoji="0" b="1" kern="1200">
                          <a:solidFill>
                            <a:schemeClr val="lt1"/>
                          </a:solidFill>
                          <a:latin typeface="Arial"/>
                          <a:ea typeface=""/>
                          <a:cs typeface=""/>
                        </a:defRPr>
                      </a:lvl5pPr>
                      <a:lvl6pPr marL="2286000" algn="l" rtl="0" eaLnBrk="1" latinLnBrk="0" hangingPunct="1">
                        <a:defRPr kumimoji="0" b="1" kern="1200">
                          <a:solidFill>
                            <a:schemeClr val="lt1"/>
                          </a:solidFill>
                          <a:latin typeface="Arial"/>
                          <a:ea typeface=""/>
                          <a:cs typeface=""/>
                        </a:defRPr>
                      </a:lvl6pPr>
                      <a:lvl7pPr marL="2743200" algn="l" rtl="0" eaLnBrk="1" latinLnBrk="0" hangingPunct="1">
                        <a:defRPr kumimoji="0" b="1" kern="1200">
                          <a:solidFill>
                            <a:schemeClr val="lt1"/>
                          </a:solidFill>
                          <a:latin typeface="Arial"/>
                          <a:ea typeface=""/>
                          <a:cs typeface=""/>
                        </a:defRPr>
                      </a:lvl7pPr>
                      <a:lvl8pPr marL="3200400" algn="l" rtl="0" eaLnBrk="1" latinLnBrk="0" hangingPunct="1">
                        <a:defRPr kumimoji="0" b="1" kern="1200">
                          <a:solidFill>
                            <a:schemeClr val="lt1"/>
                          </a:solidFill>
                          <a:latin typeface="Arial"/>
                          <a:ea typeface=""/>
                          <a:cs typeface=""/>
                        </a:defRPr>
                      </a:lvl8pPr>
                      <a:lvl9pPr marL="3657600" algn="l" rtl="0" eaLnBrk="1" latinLnBrk="0" hangingPunct="1">
                        <a:defRPr kumimoji="0" b="1" kern="1200">
                          <a:solidFill>
                            <a:schemeClr val="lt1"/>
                          </a:solidFill>
                          <a:latin typeface="Arial"/>
                          <a:ea typeface=""/>
                          <a:cs typeface=""/>
                        </a:defRPr>
                      </a:lvl9pPr>
                    </a:lstStyle>
                    <a:p>
                      <a:pPr>
                        <a:lnSpc>
                          <a:spcPct val="100000"/>
                        </a:lnSpc>
                      </a:pPr>
                      <a:r>
                        <a:rPr lang="en-US" sz="1600" b="1" i="1" dirty="0" smtClean="0">
                          <a:solidFill>
                            <a:schemeClr val="tx1"/>
                          </a:solidFill>
                          <a:latin typeface="Georgia" panose="02040502050405020303" pitchFamily="18" charset="0"/>
                        </a:rPr>
                        <a:t>Prof.</a:t>
                      </a:r>
                      <a:r>
                        <a:rPr lang="en-US" sz="1600" b="1" i="1" baseline="0" dirty="0" smtClean="0">
                          <a:solidFill>
                            <a:schemeClr val="tx1"/>
                          </a:solidFill>
                          <a:latin typeface="Georgia" panose="02040502050405020303" pitchFamily="18" charset="0"/>
                        </a:rPr>
                        <a:t> </a:t>
                      </a:r>
                      <a:r>
                        <a:rPr lang="en-US" sz="1600" b="1" i="1" dirty="0" smtClean="0">
                          <a:solidFill>
                            <a:schemeClr val="tx1"/>
                          </a:solidFill>
                          <a:latin typeface="Georgia" panose="02040502050405020303" pitchFamily="18" charset="0"/>
                        </a:rPr>
                        <a:t>Alexey KUZNETSOV</a:t>
                      </a:r>
                    </a:p>
                    <a:p>
                      <a:pPr>
                        <a:lnSpc>
                          <a:spcPct val="100000"/>
                        </a:lnSpc>
                      </a:pPr>
                      <a:r>
                        <a:rPr lang="en-US" sz="1600" b="0" dirty="0" smtClean="0">
                          <a:solidFill>
                            <a:schemeClr val="tx1"/>
                          </a:solidFill>
                          <a:latin typeface="Georgia" panose="02040502050405020303" pitchFamily="18" charset="0"/>
                        </a:rPr>
                        <a:t>deputy director of IMEMO; </a:t>
                      </a:r>
                    </a:p>
                    <a:p>
                      <a:pPr>
                        <a:lnSpc>
                          <a:spcPct val="100000"/>
                        </a:lnSpc>
                      </a:pPr>
                      <a:r>
                        <a:rPr lang="en-US" sz="1600" b="0" dirty="0" smtClean="0">
                          <a:solidFill>
                            <a:schemeClr val="tx1"/>
                          </a:solidFill>
                          <a:latin typeface="Georgia" panose="02040502050405020303" pitchFamily="18" charset="0"/>
                        </a:rPr>
                        <a:t>the youngest member of </a:t>
                      </a:r>
                    </a:p>
                    <a:p>
                      <a:pPr>
                        <a:lnSpc>
                          <a:spcPct val="100000"/>
                        </a:lnSpc>
                      </a:pPr>
                      <a:r>
                        <a:rPr lang="en-US" sz="1600" b="0" dirty="0" smtClean="0">
                          <a:solidFill>
                            <a:schemeClr val="tx1"/>
                          </a:solidFill>
                          <a:latin typeface="Georgia" panose="02040502050405020303" pitchFamily="18" charset="0"/>
                        </a:rPr>
                        <a:t>the Russian Academy of Sciences;</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baseline="0" dirty="0" smtClean="0">
                          <a:solidFill>
                            <a:schemeClr val="tx1"/>
                          </a:solidFill>
                          <a:latin typeface="Georgia" panose="02040502050405020303" pitchFamily="18" charset="0"/>
                        </a:rPr>
                        <a:t>was awarded the RAS Medal </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baseline="0" dirty="0" smtClean="0">
                          <a:solidFill>
                            <a:schemeClr val="tx1"/>
                          </a:solidFill>
                          <a:latin typeface="Georgia" panose="02040502050405020303" pitchFamily="18" charset="0"/>
                        </a:rPr>
                        <a:t>for the monograph </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i="1" baseline="0" dirty="0" smtClean="0">
                          <a:solidFill>
                            <a:schemeClr val="tx1"/>
                          </a:solidFill>
                          <a:latin typeface="Georgia" panose="02040502050405020303" pitchFamily="18" charset="0"/>
                        </a:rPr>
                        <a:t>Internationalization of the Russian </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i="1" baseline="0" dirty="0" smtClean="0">
                          <a:solidFill>
                            <a:schemeClr val="tx1"/>
                          </a:solidFill>
                          <a:latin typeface="Georgia" panose="02040502050405020303" pitchFamily="18" charset="0"/>
                        </a:rPr>
                        <a:t>Economy: an Investment Aspect</a:t>
                      </a:r>
                      <a:endParaRPr lang="ru-RU" sz="1600" b="0" dirty="0">
                        <a:solidFill>
                          <a:schemeClr val="tx1"/>
                        </a:solidFill>
                        <a:latin typeface="Georgia" panose="02040502050405020303" pitchFamily="18" charset="0"/>
                      </a:endParaRP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noFill/>
                  </a:tcPr>
                </a:tc>
                <a:tc>
                  <a:txBody>
                    <a:bodyPr/>
                    <a:lstStyle>
                      <a:lvl1pPr marL="0" algn="l" rtl="0" eaLnBrk="1" latinLnBrk="0" hangingPunct="1">
                        <a:defRPr kumimoji="0" b="1" kern="1200">
                          <a:solidFill>
                            <a:schemeClr val="lt1"/>
                          </a:solidFill>
                          <a:latin typeface="Arial"/>
                          <a:ea typeface=""/>
                          <a:cs typeface=""/>
                        </a:defRPr>
                      </a:lvl1pPr>
                      <a:lvl2pPr marL="457200" algn="l" rtl="0" eaLnBrk="1" latinLnBrk="0" hangingPunct="1">
                        <a:defRPr kumimoji="0" b="1" kern="1200">
                          <a:solidFill>
                            <a:schemeClr val="lt1"/>
                          </a:solidFill>
                          <a:latin typeface="Arial"/>
                          <a:ea typeface=""/>
                          <a:cs typeface=""/>
                        </a:defRPr>
                      </a:lvl2pPr>
                      <a:lvl3pPr marL="914400" algn="l" rtl="0" eaLnBrk="1" latinLnBrk="0" hangingPunct="1">
                        <a:defRPr kumimoji="0" b="1" kern="1200">
                          <a:solidFill>
                            <a:schemeClr val="lt1"/>
                          </a:solidFill>
                          <a:latin typeface="Arial"/>
                          <a:ea typeface=""/>
                          <a:cs typeface=""/>
                        </a:defRPr>
                      </a:lvl3pPr>
                      <a:lvl4pPr marL="1371600" algn="l" rtl="0" eaLnBrk="1" latinLnBrk="0" hangingPunct="1">
                        <a:defRPr kumimoji="0" b="1" kern="1200">
                          <a:solidFill>
                            <a:schemeClr val="lt1"/>
                          </a:solidFill>
                          <a:latin typeface="Arial"/>
                          <a:ea typeface=""/>
                          <a:cs typeface=""/>
                        </a:defRPr>
                      </a:lvl4pPr>
                      <a:lvl5pPr marL="1828800" algn="l" rtl="0" eaLnBrk="1" latinLnBrk="0" hangingPunct="1">
                        <a:defRPr kumimoji="0" b="1" kern="1200">
                          <a:solidFill>
                            <a:schemeClr val="lt1"/>
                          </a:solidFill>
                          <a:latin typeface="Arial"/>
                          <a:ea typeface=""/>
                          <a:cs typeface=""/>
                        </a:defRPr>
                      </a:lvl5pPr>
                      <a:lvl6pPr marL="2286000" algn="l" rtl="0" eaLnBrk="1" latinLnBrk="0" hangingPunct="1">
                        <a:defRPr kumimoji="0" b="1" kern="1200">
                          <a:solidFill>
                            <a:schemeClr val="lt1"/>
                          </a:solidFill>
                          <a:latin typeface="Arial"/>
                          <a:ea typeface=""/>
                          <a:cs typeface=""/>
                        </a:defRPr>
                      </a:lvl6pPr>
                      <a:lvl7pPr marL="2743200" algn="l" rtl="0" eaLnBrk="1" latinLnBrk="0" hangingPunct="1">
                        <a:defRPr kumimoji="0" b="1" kern="1200">
                          <a:solidFill>
                            <a:schemeClr val="lt1"/>
                          </a:solidFill>
                          <a:latin typeface="Arial"/>
                          <a:ea typeface=""/>
                          <a:cs typeface=""/>
                        </a:defRPr>
                      </a:lvl7pPr>
                      <a:lvl8pPr marL="3200400" algn="l" rtl="0" eaLnBrk="1" latinLnBrk="0" hangingPunct="1">
                        <a:defRPr kumimoji="0" b="1" kern="1200">
                          <a:solidFill>
                            <a:schemeClr val="lt1"/>
                          </a:solidFill>
                          <a:latin typeface="Arial"/>
                          <a:ea typeface=""/>
                          <a:cs typeface=""/>
                        </a:defRPr>
                      </a:lvl8pPr>
                      <a:lvl9pPr marL="3657600" algn="l" rtl="0" eaLnBrk="1" latinLnBrk="0" hangingPunct="1">
                        <a:defRPr kumimoji="0" b="1" kern="1200">
                          <a:solidFill>
                            <a:schemeClr val="lt1"/>
                          </a:solidFill>
                          <a:latin typeface="Arial"/>
                          <a:ea typeface=""/>
                          <a:cs typeface=""/>
                        </a:defRPr>
                      </a:lvl9pPr>
                    </a:lstStyle>
                    <a:p>
                      <a:endParaRPr lang="ru-RU" sz="1600" b="0" dirty="0">
                        <a:solidFill>
                          <a:schemeClr val="tx1"/>
                        </a:solidFill>
                        <a:latin typeface="Georgia" panose="02040502050405020303" pitchFamily="18" charset="0"/>
                      </a:endParaRP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noFill/>
                  </a:tcPr>
                </a:tc>
                <a:tc>
                  <a:txBody>
                    <a:bodyPr/>
                    <a:lstStyle>
                      <a:lvl1pPr marL="0" algn="l" rtl="0" eaLnBrk="1" latinLnBrk="0" hangingPunct="1">
                        <a:defRPr kumimoji="0" b="1" kern="1200">
                          <a:solidFill>
                            <a:schemeClr val="lt1"/>
                          </a:solidFill>
                          <a:latin typeface="Arial"/>
                          <a:ea typeface=""/>
                          <a:cs typeface=""/>
                        </a:defRPr>
                      </a:lvl1pPr>
                      <a:lvl2pPr marL="457200" algn="l" rtl="0" eaLnBrk="1" latinLnBrk="0" hangingPunct="1">
                        <a:defRPr kumimoji="0" b="1" kern="1200">
                          <a:solidFill>
                            <a:schemeClr val="lt1"/>
                          </a:solidFill>
                          <a:latin typeface="Arial"/>
                          <a:ea typeface=""/>
                          <a:cs typeface=""/>
                        </a:defRPr>
                      </a:lvl2pPr>
                      <a:lvl3pPr marL="914400" algn="l" rtl="0" eaLnBrk="1" latinLnBrk="0" hangingPunct="1">
                        <a:defRPr kumimoji="0" b="1" kern="1200">
                          <a:solidFill>
                            <a:schemeClr val="lt1"/>
                          </a:solidFill>
                          <a:latin typeface="Arial"/>
                          <a:ea typeface=""/>
                          <a:cs typeface=""/>
                        </a:defRPr>
                      </a:lvl3pPr>
                      <a:lvl4pPr marL="1371600" algn="l" rtl="0" eaLnBrk="1" latinLnBrk="0" hangingPunct="1">
                        <a:defRPr kumimoji="0" b="1" kern="1200">
                          <a:solidFill>
                            <a:schemeClr val="lt1"/>
                          </a:solidFill>
                          <a:latin typeface="Arial"/>
                          <a:ea typeface=""/>
                          <a:cs typeface=""/>
                        </a:defRPr>
                      </a:lvl4pPr>
                      <a:lvl5pPr marL="1828800" algn="l" rtl="0" eaLnBrk="1" latinLnBrk="0" hangingPunct="1">
                        <a:defRPr kumimoji="0" b="1" kern="1200">
                          <a:solidFill>
                            <a:schemeClr val="lt1"/>
                          </a:solidFill>
                          <a:latin typeface="Arial"/>
                          <a:ea typeface=""/>
                          <a:cs typeface=""/>
                        </a:defRPr>
                      </a:lvl5pPr>
                      <a:lvl6pPr marL="2286000" algn="l" rtl="0" eaLnBrk="1" latinLnBrk="0" hangingPunct="1">
                        <a:defRPr kumimoji="0" b="1" kern="1200">
                          <a:solidFill>
                            <a:schemeClr val="lt1"/>
                          </a:solidFill>
                          <a:latin typeface="Arial"/>
                          <a:ea typeface=""/>
                          <a:cs typeface=""/>
                        </a:defRPr>
                      </a:lvl6pPr>
                      <a:lvl7pPr marL="2743200" algn="l" rtl="0" eaLnBrk="1" latinLnBrk="0" hangingPunct="1">
                        <a:defRPr kumimoji="0" b="1" kern="1200">
                          <a:solidFill>
                            <a:schemeClr val="lt1"/>
                          </a:solidFill>
                          <a:latin typeface="Arial"/>
                          <a:ea typeface=""/>
                          <a:cs typeface=""/>
                        </a:defRPr>
                      </a:lvl7pPr>
                      <a:lvl8pPr marL="3200400" algn="l" rtl="0" eaLnBrk="1" latinLnBrk="0" hangingPunct="1">
                        <a:defRPr kumimoji="0" b="1" kern="1200">
                          <a:solidFill>
                            <a:schemeClr val="lt1"/>
                          </a:solidFill>
                          <a:latin typeface="Arial"/>
                          <a:ea typeface=""/>
                          <a:cs typeface=""/>
                        </a:defRPr>
                      </a:lvl8pPr>
                      <a:lvl9pPr marL="3657600" algn="l" rtl="0" eaLnBrk="1" latinLnBrk="0" hangingPunct="1">
                        <a:defRPr kumimoji="0" b="1" kern="1200">
                          <a:solidFill>
                            <a:schemeClr val="lt1"/>
                          </a:solidFill>
                          <a:latin typeface="Arial"/>
                          <a:ea typeface=""/>
                          <a:cs typeface=""/>
                        </a:defRPr>
                      </a:lvl9pPr>
                    </a:lstStyle>
                    <a:p>
                      <a:r>
                        <a:rPr lang="en-US" sz="1600" b="1" i="1" dirty="0" smtClean="0">
                          <a:solidFill>
                            <a:schemeClr val="tx1"/>
                          </a:solidFill>
                          <a:latin typeface="Georgia" panose="02040502050405020303" pitchFamily="18" charset="0"/>
                        </a:rPr>
                        <a:t>Prof. Sergey AFONTSEV</a:t>
                      </a:r>
                    </a:p>
                    <a:p>
                      <a:r>
                        <a:rPr lang="en-US" sz="1600" b="0" dirty="0" smtClean="0">
                          <a:solidFill>
                            <a:schemeClr val="tx1"/>
                          </a:solidFill>
                          <a:latin typeface="Georgia" panose="02040502050405020303" pitchFamily="18" charset="0"/>
                        </a:rPr>
                        <a:t>head of the Department of Economic</a:t>
                      </a:r>
                      <a:r>
                        <a:rPr lang="en-US" sz="1600" b="0" baseline="0" dirty="0" smtClean="0">
                          <a:solidFill>
                            <a:schemeClr val="tx1"/>
                          </a:solidFill>
                          <a:latin typeface="Georgia" panose="02040502050405020303" pitchFamily="18" charset="0"/>
                        </a:rPr>
                        <a:t> Theories;</a:t>
                      </a:r>
                    </a:p>
                    <a:p>
                      <a:r>
                        <a:rPr lang="en-US" sz="1600" b="0" baseline="0" dirty="0" smtClean="0">
                          <a:solidFill>
                            <a:schemeClr val="tx1"/>
                          </a:solidFill>
                          <a:latin typeface="Georgia" panose="02040502050405020303" pitchFamily="18" charset="0"/>
                        </a:rPr>
                        <a:t>was awarded </a:t>
                      </a:r>
                      <a:r>
                        <a:rPr lang="en-US" sz="1600" b="0" baseline="0" dirty="0" err="1" smtClean="0">
                          <a:solidFill>
                            <a:schemeClr val="tx1"/>
                          </a:solidFill>
                          <a:latin typeface="Georgia" panose="02040502050405020303" pitchFamily="18" charset="0"/>
                        </a:rPr>
                        <a:t>Evgeny</a:t>
                      </a:r>
                      <a:r>
                        <a:rPr lang="en-US" sz="1600" b="0" baseline="0" dirty="0" smtClean="0">
                          <a:solidFill>
                            <a:schemeClr val="tx1"/>
                          </a:solidFill>
                          <a:latin typeface="Georgia" panose="02040502050405020303" pitchFamily="18" charset="0"/>
                        </a:rPr>
                        <a:t> </a:t>
                      </a:r>
                      <a:r>
                        <a:rPr lang="en-US" sz="1600" b="0" baseline="0" dirty="0" err="1" smtClean="0">
                          <a:solidFill>
                            <a:schemeClr val="tx1"/>
                          </a:solidFill>
                          <a:latin typeface="Georgia" panose="02040502050405020303" pitchFamily="18" charset="0"/>
                        </a:rPr>
                        <a:t>Varga</a:t>
                      </a:r>
                      <a:r>
                        <a:rPr lang="en-US" sz="1600" b="0" baseline="0" dirty="0" smtClean="0">
                          <a:solidFill>
                            <a:schemeClr val="tx1"/>
                          </a:solidFill>
                          <a:latin typeface="Georgia" panose="02040502050405020303" pitchFamily="18" charset="0"/>
                        </a:rPr>
                        <a:t> Prize for the monograph </a:t>
                      </a:r>
                      <a:r>
                        <a:rPr lang="en-US" sz="1600" b="0" i="1" baseline="0" dirty="0" smtClean="0">
                          <a:solidFill>
                            <a:schemeClr val="tx1"/>
                          </a:solidFill>
                          <a:latin typeface="Georgia" panose="02040502050405020303" pitchFamily="18" charset="0"/>
                        </a:rPr>
                        <a:t>Political Markets and Economic Policy</a:t>
                      </a:r>
                      <a:endParaRPr lang="ru-RU" sz="1600" b="0" dirty="0">
                        <a:solidFill>
                          <a:schemeClr val="tx1"/>
                        </a:solidFill>
                        <a:latin typeface="Georgia" panose="02040502050405020303" pitchFamily="18" charset="0"/>
                      </a:endParaRP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noFill/>
                  </a:tcPr>
                </a:tc>
              </a:tr>
              <a:tr h="2248187">
                <a:tc>
                  <a:txBody>
                    <a:bodyPr/>
                    <a:lstStyle>
                      <a:lvl1pPr marL="0" algn="l" rtl="0" eaLnBrk="1" latinLnBrk="0" hangingPunct="1">
                        <a:defRPr kumimoji="0" kern="1200">
                          <a:solidFill>
                            <a:schemeClr val="dk1"/>
                          </a:solidFill>
                          <a:latin typeface="Arial"/>
                          <a:ea typeface=""/>
                          <a:cs typeface=""/>
                        </a:defRPr>
                      </a:lvl1pPr>
                      <a:lvl2pPr marL="457200" algn="l" rtl="0" eaLnBrk="1" latinLnBrk="0" hangingPunct="1">
                        <a:defRPr kumimoji="0" kern="1200">
                          <a:solidFill>
                            <a:schemeClr val="dk1"/>
                          </a:solidFill>
                          <a:latin typeface="Arial"/>
                          <a:ea typeface=""/>
                          <a:cs typeface=""/>
                        </a:defRPr>
                      </a:lvl2pPr>
                      <a:lvl3pPr marL="914400" algn="l" rtl="0" eaLnBrk="1" latinLnBrk="0" hangingPunct="1">
                        <a:defRPr kumimoji="0" kern="1200">
                          <a:solidFill>
                            <a:schemeClr val="dk1"/>
                          </a:solidFill>
                          <a:latin typeface="Arial"/>
                          <a:ea typeface=""/>
                          <a:cs typeface=""/>
                        </a:defRPr>
                      </a:lvl3pPr>
                      <a:lvl4pPr marL="1371600" algn="l" rtl="0" eaLnBrk="1" latinLnBrk="0" hangingPunct="1">
                        <a:defRPr kumimoji="0" kern="1200">
                          <a:solidFill>
                            <a:schemeClr val="dk1"/>
                          </a:solidFill>
                          <a:latin typeface="Arial"/>
                          <a:ea typeface=""/>
                          <a:cs typeface=""/>
                        </a:defRPr>
                      </a:lvl4pPr>
                      <a:lvl5pPr marL="1828800" algn="l" rtl="0" eaLnBrk="1" latinLnBrk="0" hangingPunct="1">
                        <a:defRPr kumimoji="0" kern="1200">
                          <a:solidFill>
                            <a:schemeClr val="dk1"/>
                          </a:solidFill>
                          <a:latin typeface="Arial"/>
                          <a:ea typeface=""/>
                          <a:cs typeface=""/>
                        </a:defRPr>
                      </a:lvl5pPr>
                      <a:lvl6pPr marL="2286000" algn="l" rtl="0" eaLnBrk="1" latinLnBrk="0" hangingPunct="1">
                        <a:defRPr kumimoji="0" kern="1200">
                          <a:solidFill>
                            <a:schemeClr val="dk1"/>
                          </a:solidFill>
                          <a:latin typeface="Arial"/>
                          <a:ea typeface=""/>
                          <a:cs typeface=""/>
                        </a:defRPr>
                      </a:lvl6pPr>
                      <a:lvl7pPr marL="2743200" algn="l" rtl="0" eaLnBrk="1" latinLnBrk="0" hangingPunct="1">
                        <a:defRPr kumimoji="0" kern="1200">
                          <a:solidFill>
                            <a:schemeClr val="dk1"/>
                          </a:solidFill>
                          <a:latin typeface="Arial"/>
                          <a:ea typeface=""/>
                          <a:cs typeface=""/>
                        </a:defRPr>
                      </a:lvl7pPr>
                      <a:lvl8pPr marL="3200400" algn="l" rtl="0" eaLnBrk="1" latinLnBrk="0" hangingPunct="1">
                        <a:defRPr kumimoji="0" kern="1200">
                          <a:solidFill>
                            <a:schemeClr val="dk1"/>
                          </a:solidFill>
                          <a:latin typeface="Arial"/>
                          <a:ea typeface=""/>
                          <a:cs typeface=""/>
                        </a:defRPr>
                      </a:lvl8pPr>
                      <a:lvl9pPr marL="3657600" algn="l" rtl="0" eaLnBrk="1" latinLnBrk="0" hangingPunct="1">
                        <a:defRPr kumimoji="0" kern="1200">
                          <a:solidFill>
                            <a:schemeClr val="dk1"/>
                          </a:solidFill>
                          <a:latin typeface="Arial"/>
                          <a:ea typeface=""/>
                          <a:cs typeface=""/>
                        </a:defRPr>
                      </a:lvl9pPr>
                    </a:lstStyle>
                    <a:p>
                      <a:endParaRPr lang="en-US" sz="1600" b="1" i="1" dirty="0" smtClean="0">
                        <a:solidFill>
                          <a:schemeClr val="tx1"/>
                        </a:solidFill>
                        <a:latin typeface="Georgia" panose="02040502050405020303" pitchFamily="18" charset="0"/>
                      </a:endParaRPr>
                    </a:p>
                    <a:p>
                      <a:r>
                        <a:rPr lang="en-US" sz="1600" b="1" i="1" dirty="0" smtClean="0">
                          <a:solidFill>
                            <a:schemeClr val="tx1"/>
                          </a:solidFill>
                          <a:latin typeface="Georgia" panose="02040502050405020303" pitchFamily="18" charset="0"/>
                        </a:rPr>
                        <a:t>Prof. Ekaterina</a:t>
                      </a:r>
                      <a:r>
                        <a:rPr lang="en-US" sz="1600" b="1" i="1" baseline="0" dirty="0" smtClean="0">
                          <a:solidFill>
                            <a:schemeClr val="tx1"/>
                          </a:solidFill>
                          <a:latin typeface="Georgia" panose="02040502050405020303" pitchFamily="18" charset="0"/>
                        </a:rPr>
                        <a:t> STEPANOVA</a:t>
                      </a:r>
                    </a:p>
                    <a:p>
                      <a:r>
                        <a:rPr lang="en-US" sz="1600" b="0" baseline="0" dirty="0" smtClean="0">
                          <a:solidFill>
                            <a:schemeClr val="tx1"/>
                          </a:solidFill>
                          <a:latin typeface="Georgia" panose="02040502050405020303" pitchFamily="18" charset="0"/>
                        </a:rPr>
                        <a:t>head of the Research Group for </a:t>
                      </a:r>
                    </a:p>
                    <a:p>
                      <a:r>
                        <a:rPr lang="en-US" sz="1600" b="0" baseline="0" dirty="0" smtClean="0">
                          <a:solidFill>
                            <a:schemeClr val="tx1"/>
                          </a:solidFill>
                          <a:latin typeface="Georgia" panose="02040502050405020303" pitchFamily="18" charset="0"/>
                        </a:rPr>
                        <a:t>Peace and Conflict Studies;</a:t>
                      </a:r>
                    </a:p>
                    <a:p>
                      <a:r>
                        <a:rPr lang="en-US" sz="1600" dirty="0" smtClean="0">
                          <a:solidFill>
                            <a:schemeClr val="tx1"/>
                          </a:solidFill>
                          <a:latin typeface="Georgia" panose="02040502050405020303" pitchFamily="18" charset="0"/>
                        </a:rPr>
                        <a:t>was</a:t>
                      </a:r>
                      <a:r>
                        <a:rPr lang="en-US" sz="1600" baseline="0" dirty="0" smtClean="0">
                          <a:solidFill>
                            <a:schemeClr val="tx1"/>
                          </a:solidFill>
                          <a:latin typeface="Georgia" panose="02040502050405020303" pitchFamily="18" charset="0"/>
                        </a:rPr>
                        <a:t> a</a:t>
                      </a:r>
                      <a:r>
                        <a:rPr lang="en-US" sz="1600" dirty="0" smtClean="0">
                          <a:solidFill>
                            <a:schemeClr val="tx1"/>
                          </a:solidFill>
                          <a:latin typeface="Georgia" panose="02040502050405020303" pitchFamily="18" charset="0"/>
                        </a:rPr>
                        <a:t>warded </a:t>
                      </a:r>
                      <a:r>
                        <a:rPr lang="en-US" sz="1600" baseline="0" dirty="0" smtClean="0">
                          <a:solidFill>
                            <a:schemeClr val="tx1"/>
                          </a:solidFill>
                          <a:latin typeface="Georgia" panose="02040502050405020303" pitchFamily="18" charset="0"/>
                        </a:rPr>
                        <a:t>the RAS </a:t>
                      </a:r>
                      <a:r>
                        <a:rPr lang="en-US" sz="1600" dirty="0" smtClean="0">
                          <a:solidFill>
                            <a:schemeClr val="tx1"/>
                          </a:solidFill>
                          <a:latin typeface="Georgia" panose="02040502050405020303" pitchFamily="18" charset="0"/>
                        </a:rPr>
                        <a:t>Medal</a:t>
                      </a:r>
                      <a:r>
                        <a:rPr lang="en-US" sz="1600" baseline="0" dirty="0" smtClean="0">
                          <a:solidFill>
                            <a:schemeClr val="tx1"/>
                          </a:solidFill>
                          <a:latin typeface="Georgia" panose="02040502050405020303" pitchFamily="18" charset="0"/>
                        </a:rPr>
                        <a:t> for </a:t>
                      </a:r>
                    </a:p>
                    <a:p>
                      <a:r>
                        <a:rPr lang="en-US" sz="1600" baseline="0" dirty="0" smtClean="0">
                          <a:solidFill>
                            <a:schemeClr val="tx1"/>
                          </a:solidFill>
                          <a:latin typeface="Georgia" panose="02040502050405020303" pitchFamily="18" charset="0"/>
                        </a:rPr>
                        <a:t>the monograph </a:t>
                      </a:r>
                      <a:r>
                        <a:rPr lang="en-US" sz="1600" b="0" i="1" u="none" strike="noStrike" kern="1200" baseline="0" dirty="0" smtClean="0">
                          <a:solidFill>
                            <a:schemeClr val="tx1"/>
                          </a:solidFill>
                          <a:latin typeface="Georgia" panose="02040502050405020303" pitchFamily="18" charset="0"/>
                          <a:ea typeface="+mn-ea"/>
                          <a:cs typeface="+mn-cs"/>
                        </a:rPr>
                        <a:t>The Role of Illicit Drug Business in the Political Economy of Conflicts and Terrorism</a:t>
                      </a:r>
                      <a:endParaRPr lang="ru-RU" sz="1600" b="0" i="0" dirty="0">
                        <a:solidFill>
                          <a:schemeClr val="tx1"/>
                        </a:solidFill>
                        <a:latin typeface="Georgia" panose="02040502050405020303" pitchFamily="18" charset="0"/>
                      </a:endParaRP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dk1"/>
                          </a:solidFill>
                          <a:latin typeface="Arial"/>
                          <a:ea typeface=""/>
                          <a:cs typeface=""/>
                        </a:defRPr>
                      </a:lvl1pPr>
                      <a:lvl2pPr marL="457200" algn="l" rtl="0" eaLnBrk="1" latinLnBrk="0" hangingPunct="1">
                        <a:defRPr kumimoji="0" kern="1200">
                          <a:solidFill>
                            <a:schemeClr val="dk1"/>
                          </a:solidFill>
                          <a:latin typeface="Arial"/>
                          <a:ea typeface=""/>
                          <a:cs typeface=""/>
                        </a:defRPr>
                      </a:lvl2pPr>
                      <a:lvl3pPr marL="914400" algn="l" rtl="0" eaLnBrk="1" latinLnBrk="0" hangingPunct="1">
                        <a:defRPr kumimoji="0" kern="1200">
                          <a:solidFill>
                            <a:schemeClr val="dk1"/>
                          </a:solidFill>
                          <a:latin typeface="Arial"/>
                          <a:ea typeface=""/>
                          <a:cs typeface=""/>
                        </a:defRPr>
                      </a:lvl3pPr>
                      <a:lvl4pPr marL="1371600" algn="l" rtl="0" eaLnBrk="1" latinLnBrk="0" hangingPunct="1">
                        <a:defRPr kumimoji="0" kern="1200">
                          <a:solidFill>
                            <a:schemeClr val="dk1"/>
                          </a:solidFill>
                          <a:latin typeface="Arial"/>
                          <a:ea typeface=""/>
                          <a:cs typeface=""/>
                        </a:defRPr>
                      </a:lvl4pPr>
                      <a:lvl5pPr marL="1828800" algn="l" rtl="0" eaLnBrk="1" latinLnBrk="0" hangingPunct="1">
                        <a:defRPr kumimoji="0" kern="1200">
                          <a:solidFill>
                            <a:schemeClr val="dk1"/>
                          </a:solidFill>
                          <a:latin typeface="Arial"/>
                          <a:ea typeface=""/>
                          <a:cs typeface=""/>
                        </a:defRPr>
                      </a:lvl5pPr>
                      <a:lvl6pPr marL="2286000" algn="l" rtl="0" eaLnBrk="1" latinLnBrk="0" hangingPunct="1">
                        <a:defRPr kumimoji="0" kern="1200">
                          <a:solidFill>
                            <a:schemeClr val="dk1"/>
                          </a:solidFill>
                          <a:latin typeface="Arial"/>
                          <a:ea typeface=""/>
                          <a:cs typeface=""/>
                        </a:defRPr>
                      </a:lvl6pPr>
                      <a:lvl7pPr marL="2743200" algn="l" rtl="0" eaLnBrk="1" latinLnBrk="0" hangingPunct="1">
                        <a:defRPr kumimoji="0" kern="1200">
                          <a:solidFill>
                            <a:schemeClr val="dk1"/>
                          </a:solidFill>
                          <a:latin typeface="Arial"/>
                          <a:ea typeface=""/>
                          <a:cs typeface=""/>
                        </a:defRPr>
                      </a:lvl7pPr>
                      <a:lvl8pPr marL="3200400" algn="l" rtl="0" eaLnBrk="1" latinLnBrk="0" hangingPunct="1">
                        <a:defRPr kumimoji="0" kern="1200">
                          <a:solidFill>
                            <a:schemeClr val="dk1"/>
                          </a:solidFill>
                          <a:latin typeface="Arial"/>
                          <a:ea typeface=""/>
                          <a:cs typeface=""/>
                        </a:defRPr>
                      </a:lvl8pPr>
                      <a:lvl9pPr marL="3657600" algn="l" rtl="0" eaLnBrk="1" latinLnBrk="0" hangingPunct="1">
                        <a:defRPr kumimoji="0" kern="1200">
                          <a:solidFill>
                            <a:schemeClr val="dk1"/>
                          </a:solidFill>
                          <a:latin typeface="Arial"/>
                          <a:ea typeface=""/>
                          <a:cs typeface=""/>
                        </a:defRPr>
                      </a:lvl9pPr>
                    </a:lstStyle>
                    <a:p>
                      <a:endParaRPr lang="ru-RU" sz="1600" b="0" i="0" dirty="0">
                        <a:solidFill>
                          <a:schemeClr val="tx1"/>
                        </a:solidFill>
                        <a:latin typeface="Georgia" panose="02040502050405020303" pitchFamily="18" charset="0"/>
                      </a:endParaRP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dk1"/>
                          </a:solidFill>
                          <a:latin typeface="Arial"/>
                          <a:ea typeface=""/>
                          <a:cs typeface=""/>
                        </a:defRPr>
                      </a:lvl1pPr>
                      <a:lvl2pPr marL="457200" algn="l" rtl="0" eaLnBrk="1" latinLnBrk="0" hangingPunct="1">
                        <a:defRPr kumimoji="0" kern="1200">
                          <a:solidFill>
                            <a:schemeClr val="dk1"/>
                          </a:solidFill>
                          <a:latin typeface="Arial"/>
                          <a:ea typeface=""/>
                          <a:cs typeface=""/>
                        </a:defRPr>
                      </a:lvl2pPr>
                      <a:lvl3pPr marL="914400" algn="l" rtl="0" eaLnBrk="1" latinLnBrk="0" hangingPunct="1">
                        <a:defRPr kumimoji="0" kern="1200">
                          <a:solidFill>
                            <a:schemeClr val="dk1"/>
                          </a:solidFill>
                          <a:latin typeface="Arial"/>
                          <a:ea typeface=""/>
                          <a:cs typeface=""/>
                        </a:defRPr>
                      </a:lvl3pPr>
                      <a:lvl4pPr marL="1371600" algn="l" rtl="0" eaLnBrk="1" latinLnBrk="0" hangingPunct="1">
                        <a:defRPr kumimoji="0" kern="1200">
                          <a:solidFill>
                            <a:schemeClr val="dk1"/>
                          </a:solidFill>
                          <a:latin typeface="Arial"/>
                          <a:ea typeface=""/>
                          <a:cs typeface=""/>
                        </a:defRPr>
                      </a:lvl4pPr>
                      <a:lvl5pPr marL="1828800" algn="l" rtl="0" eaLnBrk="1" latinLnBrk="0" hangingPunct="1">
                        <a:defRPr kumimoji="0" kern="1200">
                          <a:solidFill>
                            <a:schemeClr val="dk1"/>
                          </a:solidFill>
                          <a:latin typeface="Arial"/>
                          <a:ea typeface=""/>
                          <a:cs typeface=""/>
                        </a:defRPr>
                      </a:lvl5pPr>
                      <a:lvl6pPr marL="2286000" algn="l" rtl="0" eaLnBrk="1" latinLnBrk="0" hangingPunct="1">
                        <a:defRPr kumimoji="0" kern="1200">
                          <a:solidFill>
                            <a:schemeClr val="dk1"/>
                          </a:solidFill>
                          <a:latin typeface="Arial"/>
                          <a:ea typeface=""/>
                          <a:cs typeface=""/>
                        </a:defRPr>
                      </a:lvl6pPr>
                      <a:lvl7pPr marL="2743200" algn="l" rtl="0" eaLnBrk="1" latinLnBrk="0" hangingPunct="1">
                        <a:defRPr kumimoji="0" kern="1200">
                          <a:solidFill>
                            <a:schemeClr val="dk1"/>
                          </a:solidFill>
                          <a:latin typeface="Arial"/>
                          <a:ea typeface=""/>
                          <a:cs typeface=""/>
                        </a:defRPr>
                      </a:lvl7pPr>
                      <a:lvl8pPr marL="3200400" algn="l" rtl="0" eaLnBrk="1" latinLnBrk="0" hangingPunct="1">
                        <a:defRPr kumimoji="0" kern="1200">
                          <a:solidFill>
                            <a:schemeClr val="dk1"/>
                          </a:solidFill>
                          <a:latin typeface="Arial"/>
                          <a:ea typeface=""/>
                          <a:cs typeface=""/>
                        </a:defRPr>
                      </a:lvl8pPr>
                      <a:lvl9pPr marL="3657600" algn="l" rtl="0" eaLnBrk="1" latinLnBrk="0" hangingPunct="1">
                        <a:defRPr kumimoji="0" kern="1200">
                          <a:solidFill>
                            <a:schemeClr val="dk1"/>
                          </a:solidFill>
                          <a:latin typeface="Arial"/>
                          <a:ea typeface=""/>
                          <a:cs typeface=""/>
                        </a:defRPr>
                      </a:lvl9pPr>
                    </a:lstStyle>
                    <a:p>
                      <a:endParaRPr lang="en-US" sz="1600" b="1" i="1" dirty="0" smtClean="0">
                        <a:solidFill>
                          <a:schemeClr val="tx1"/>
                        </a:solidFill>
                        <a:latin typeface="Georgia" panose="02040502050405020303" pitchFamily="18" charset="0"/>
                      </a:endParaRPr>
                    </a:p>
                    <a:p>
                      <a:r>
                        <a:rPr lang="en-US" sz="1600" b="1" i="1" dirty="0" smtClean="0">
                          <a:solidFill>
                            <a:schemeClr val="tx1"/>
                          </a:solidFill>
                          <a:latin typeface="Georgia" panose="02040502050405020303" pitchFamily="18" charset="0"/>
                        </a:rPr>
                        <a:t>Prof.</a:t>
                      </a:r>
                      <a:r>
                        <a:rPr lang="en-US" sz="1600" b="1" i="1" baseline="0" dirty="0" smtClean="0">
                          <a:solidFill>
                            <a:schemeClr val="tx1"/>
                          </a:solidFill>
                          <a:latin typeface="Georgia" panose="02040502050405020303" pitchFamily="18" charset="0"/>
                        </a:rPr>
                        <a:t> Feodor VOITOLOVSKY</a:t>
                      </a:r>
                    </a:p>
                    <a:p>
                      <a:r>
                        <a:rPr lang="en-US" sz="1600" baseline="0" dirty="0" smtClean="0">
                          <a:solidFill>
                            <a:schemeClr val="tx1"/>
                          </a:solidFill>
                          <a:latin typeface="Georgia" panose="02040502050405020303" pitchFamily="18" charset="0"/>
                        </a:rPr>
                        <a:t>h</a:t>
                      </a:r>
                      <a:r>
                        <a:rPr lang="en-US" sz="1600" dirty="0" smtClean="0">
                          <a:solidFill>
                            <a:schemeClr val="tx1"/>
                          </a:solidFill>
                          <a:latin typeface="Georgia" panose="02040502050405020303" pitchFamily="18" charset="0"/>
                        </a:rPr>
                        <a:t>ead of Political</a:t>
                      </a:r>
                      <a:r>
                        <a:rPr lang="en-US" sz="1600" baseline="0" dirty="0" smtClean="0">
                          <a:solidFill>
                            <a:schemeClr val="tx1"/>
                          </a:solidFill>
                          <a:latin typeface="Georgia" panose="02040502050405020303" pitchFamily="18" charset="0"/>
                        </a:rPr>
                        <a:t> s</a:t>
                      </a:r>
                      <a:r>
                        <a:rPr lang="en-US" sz="1600" dirty="0" smtClean="0">
                          <a:solidFill>
                            <a:schemeClr val="tx1"/>
                          </a:solidFill>
                          <a:latin typeface="Georgia" panose="02040502050405020303" pitchFamily="18" charset="0"/>
                        </a:rPr>
                        <a:t>ection</a:t>
                      </a:r>
                      <a:r>
                        <a:rPr lang="en-US" sz="1600" baseline="0" dirty="0" smtClean="0">
                          <a:solidFill>
                            <a:schemeClr val="tx1"/>
                          </a:solidFill>
                          <a:latin typeface="Georgia" panose="02040502050405020303" pitchFamily="18" charset="0"/>
                        </a:rPr>
                        <a:t> at the Center for North American Studies; </a:t>
                      </a:r>
                    </a:p>
                    <a:p>
                      <a:r>
                        <a:rPr lang="en-US" sz="1600" baseline="0" dirty="0" smtClean="0">
                          <a:solidFill>
                            <a:schemeClr val="tx1"/>
                          </a:solidFill>
                          <a:latin typeface="Georgia" panose="02040502050405020303" pitchFamily="18" charset="0"/>
                        </a:rPr>
                        <a:t>was a</a:t>
                      </a:r>
                      <a:r>
                        <a:rPr lang="en-US" sz="1600" dirty="0" smtClean="0">
                          <a:solidFill>
                            <a:schemeClr val="tx1"/>
                          </a:solidFill>
                          <a:latin typeface="Georgia" panose="02040502050405020303" pitchFamily="18" charset="0"/>
                        </a:rPr>
                        <a:t>warded </a:t>
                      </a:r>
                      <a:r>
                        <a:rPr lang="en-US" sz="1600" baseline="0" dirty="0" smtClean="0">
                          <a:solidFill>
                            <a:schemeClr val="tx1"/>
                          </a:solidFill>
                          <a:latin typeface="Georgia" panose="02040502050405020303" pitchFamily="18" charset="0"/>
                        </a:rPr>
                        <a:t>the RAS </a:t>
                      </a:r>
                      <a:r>
                        <a:rPr lang="en-US" sz="1600" dirty="0" smtClean="0">
                          <a:solidFill>
                            <a:schemeClr val="tx1"/>
                          </a:solidFill>
                          <a:latin typeface="Georgia" panose="02040502050405020303" pitchFamily="18" charset="0"/>
                        </a:rPr>
                        <a:t>Medal</a:t>
                      </a:r>
                      <a:r>
                        <a:rPr lang="en-US" sz="1600" baseline="0" dirty="0" smtClean="0">
                          <a:solidFill>
                            <a:schemeClr val="tx1"/>
                          </a:solidFill>
                          <a:latin typeface="Georgia" panose="02040502050405020303" pitchFamily="18" charset="0"/>
                        </a:rPr>
                        <a:t> for the monograph </a:t>
                      </a:r>
                      <a:r>
                        <a:rPr lang="en-US" sz="1600" i="1" baseline="0" dirty="0" smtClean="0">
                          <a:solidFill>
                            <a:schemeClr val="tx1"/>
                          </a:solidFill>
                          <a:latin typeface="Georgia" panose="02040502050405020303" pitchFamily="18" charset="0"/>
                        </a:rPr>
                        <a:t>Unity and Division of the West</a:t>
                      </a:r>
                      <a:endParaRPr lang="ru-RU" sz="1600" dirty="0" smtClean="0">
                        <a:solidFill>
                          <a:schemeClr val="tx1"/>
                        </a:solidFill>
                        <a:latin typeface="Georgia" panose="02040502050405020303" pitchFamily="18" charset="0"/>
                      </a:endParaRPr>
                    </a:p>
                    <a:p>
                      <a:endParaRPr lang="en-US" sz="1600" dirty="0" smtClean="0">
                        <a:solidFill>
                          <a:schemeClr val="tx1"/>
                        </a:solidFill>
                        <a:latin typeface="Georgia" panose="02040502050405020303" pitchFamily="18" charset="0"/>
                      </a:endParaRP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noFill/>
                  </a:tcPr>
                </a:tc>
              </a:tr>
            </a:tbl>
          </a:graphicData>
        </a:graphic>
      </p:graphicFrame>
      <p:pic>
        <p:nvPicPr>
          <p:cNvPr id="8" name="Picture 7"/>
          <p:cNvPicPr>
            <a:picLocks noChangeAspect="1" noChangeArrowheads="1"/>
          </p:cNvPicPr>
          <p:nvPr/>
        </p:nvPicPr>
        <p:blipFill>
          <a:blip r:embed="rId2">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4572000" y="2322562"/>
            <a:ext cx="1296144" cy="1584393"/>
          </a:xfrm>
          <a:prstGeom prst="rect">
            <a:avLst/>
          </a:prstGeom>
          <a:noFill/>
          <a:ln>
            <a:noFill/>
          </a:ln>
          <a:effectLst>
            <a:softEdge rad="127000"/>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Lst>
        </p:spPr>
      </p:pic>
      <p:pic>
        <p:nvPicPr>
          <p:cNvPr id="9" name="Picture 9"/>
          <p:cNvPicPr>
            <a:picLocks noChangeAspect="1" noChangeArrowheads="1"/>
          </p:cNvPicPr>
          <p:nvPr/>
        </p:nvPicPr>
        <p:blipFill>
          <a:blip r:embed="rId3">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3342254" y="3906955"/>
            <a:ext cx="1201118" cy="1501397"/>
          </a:xfrm>
          <a:prstGeom prst="rect">
            <a:avLst/>
          </a:prstGeom>
          <a:noFill/>
          <a:ln>
            <a:noFill/>
          </a:ln>
          <a:effectLst>
            <a:softEdge rad="127000"/>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Lst>
        </p:spPr>
      </p:pic>
      <p:pic>
        <p:nvPicPr>
          <p:cNvPr id="10" name="Picture 6"/>
          <p:cNvPicPr>
            <a:picLocks noChangeAspect="1" noChangeArrowheads="1"/>
          </p:cNvPicPr>
          <p:nvPr/>
        </p:nvPicPr>
        <p:blipFill>
          <a:blip r:embed="rId4">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4607719" y="3906955"/>
            <a:ext cx="1224706" cy="1501397"/>
          </a:xfrm>
          <a:prstGeom prst="rect">
            <a:avLst/>
          </a:prstGeom>
          <a:noFill/>
          <a:ln>
            <a:noFill/>
          </a:ln>
          <a:effectLst>
            <a:softEdge rad="127000"/>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Lst>
        </p:spPr>
      </p:pic>
      <p:pic>
        <p:nvPicPr>
          <p:cNvPr id="1026" name="Picture 2" descr="C:\Users\Дядя Федор\Pictures\KA_25092013_01.png"/>
          <p:cNvPicPr>
            <a:picLocks noChangeAspect="1" noChangeArrowheads="1"/>
          </p:cNvPicPr>
          <p:nvPr/>
        </p:nvPicPr>
        <p:blipFill>
          <a:blip r:embed="rId5">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3275856" y="2322562"/>
            <a:ext cx="1267515" cy="1584393"/>
          </a:xfrm>
          <a:prstGeom prst="rect">
            <a:avLst/>
          </a:prstGeom>
          <a:noFill/>
          <a:effectLst>
            <a:softEdge rad="127000"/>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rgbClr val="FFFFFF"/>
                </a:solidFill>
              </a14:hiddenFill>
            </a:ext>
          </a:extLst>
        </p:spPr>
      </p:pic>
      <p:pic>
        <p:nvPicPr>
          <p:cNvPr id="13" name="Picture 12"/>
          <p:cNvPicPr>
            <a:picLocks noChangeAspect="1" noChangeArrowheads="1"/>
          </p:cNvPicPr>
          <p:nvPr/>
        </p:nvPicPr>
        <p:blipFill>
          <a:blip r:embed="rId6" cstate="print">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107504" y="116631"/>
            <a:ext cx="1007096" cy="594157"/>
          </a:xfrm>
          <a:prstGeom prst="rect">
            <a:avLst/>
          </a:prstGeom>
          <a:noFill/>
          <a:ln>
            <a:noFill/>
          </a:ln>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 uri="{AF507438-7753-43E0-B8FC-AC1667EBCBE1}">
              <a14:hiddenEffects xmlns="" xmlns:a14="http://schemas.microsoft.com/office/drawing/2010/main" xmlns:p="http://schemas.openxmlformats.org/presentationml/2006/main" xmlns:r="http://schemas.openxmlformats.org/officeDocument/2006/relationships" xmlns:a="http://schemas.openxmlformats.org/drawingml/2006/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3000964795"/>
      </p:ext>
    </p:extLst>
  </p:cSld>
  <p:clrMapOvr>
    <a:masterClrMapping/>
  </p:clrMapOvr>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251520" y="1124744"/>
            <a:ext cx="8640960" cy="5601533"/>
          </a:xfrm>
          <a:prstGeom prst="rect">
            <a:avLst/>
          </a:prstGeom>
        </p:spPr>
        <p:txBody>
          <a:bodyPr wrap="square">
            <a:spAutoFit/>
          </a:bodyPr>
          <a:lstStyle/>
          <a:p>
            <a:pPr marL="285750" indent="-285750">
              <a:buFontTx/>
              <a:buBlip>
                <a:blip r:embed="rId2"/>
              </a:buBlip>
            </a:pPr>
            <a:r>
              <a:rPr lang="en-US" sz="2000" b="1" dirty="0" smtClean="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hlinkClick r:id="rId3"/>
              </a:rPr>
              <a:t>Department for </a:t>
            </a:r>
            <a:r>
              <a:rPr lang="en-US" sz="2000" b="1" dirty="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hlinkClick r:id="rId3"/>
              </a:rPr>
              <a:t>Science and Innovation</a:t>
            </a:r>
            <a:endParaRPr lang="en-US" sz="2000" b="1" dirty="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marL="285750" indent="-285750">
              <a:buFontTx/>
              <a:buBlip>
                <a:blip r:embed="rId2"/>
              </a:buBlip>
            </a:pPr>
            <a:r>
              <a:rPr lang="en-US" sz="2000" b="1" dirty="0" smtClean="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hlinkClick r:id="rId4"/>
              </a:rPr>
              <a:t>Department for Global </a:t>
            </a:r>
            <a:r>
              <a:rPr lang="en-US" sz="2000" b="1" dirty="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hlinkClick r:id="rId4"/>
              </a:rPr>
              <a:t>Economic Problems and Foreign Economic Policy</a:t>
            </a:r>
            <a:endParaRPr lang="en-US" sz="2000" b="1" dirty="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marL="285750" indent="-285750">
              <a:buFontTx/>
              <a:buBlip>
                <a:blip r:embed="rId2"/>
              </a:buBlip>
            </a:pPr>
            <a:r>
              <a:rPr lang="en-US" sz="2000" b="1" dirty="0" smtClean="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hlinkClick r:id="rId5"/>
              </a:rPr>
              <a:t>Department for Economic </a:t>
            </a:r>
            <a:r>
              <a:rPr lang="en-US" sz="2000" b="1" dirty="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hlinkClick r:id="rId5"/>
              </a:rPr>
              <a:t>Theories</a:t>
            </a:r>
            <a:endParaRPr lang="en-US" sz="2000" b="1" dirty="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marL="285750" indent="-285750">
              <a:buFontTx/>
              <a:buBlip>
                <a:blip r:embed="rId2"/>
              </a:buBlip>
            </a:pPr>
            <a:r>
              <a:rPr lang="en-US" sz="2000" b="1" dirty="0" smtClean="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hlinkClick r:id="rId6"/>
              </a:rPr>
              <a:t>World Economy Forecasting </a:t>
            </a:r>
            <a:r>
              <a:rPr lang="en-US" sz="2000" b="1" dirty="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hlinkClick r:id="rId6"/>
              </a:rPr>
              <a:t>Section</a:t>
            </a:r>
            <a:endParaRPr lang="en-US" sz="2000" b="1" dirty="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marL="285750" indent="-285750">
              <a:buFontTx/>
              <a:buBlip>
                <a:blip r:embed="rId2"/>
              </a:buBlip>
            </a:pPr>
            <a:r>
              <a:rPr lang="en-US" sz="2000" b="1" dirty="0" smtClean="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hlinkClick r:id="rId7"/>
              </a:rPr>
              <a:t>Department </a:t>
            </a:r>
            <a:r>
              <a:rPr lang="en-US" sz="2000" b="1" dirty="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hlinkClick r:id="rId7"/>
              </a:rPr>
              <a:t>of International Capital Markets</a:t>
            </a:r>
            <a:endParaRPr lang="en-US" sz="2000" b="1" dirty="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marL="285750" indent="-285750">
              <a:buFontTx/>
              <a:buBlip>
                <a:blip r:embed="rId2"/>
              </a:buBlip>
            </a:pPr>
            <a:r>
              <a:rPr lang="en-US" sz="2000" b="1" dirty="0" smtClean="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hlinkClick r:id="rId8"/>
              </a:rPr>
              <a:t>Center </a:t>
            </a:r>
            <a:r>
              <a:rPr lang="en-US" sz="2000" b="1" dirty="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hlinkClick r:id="rId8"/>
              </a:rPr>
              <a:t>for Industrial and Investment Studies</a:t>
            </a:r>
            <a:endParaRPr lang="en-US" sz="2000" b="1" dirty="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marL="285750" indent="-285750">
              <a:buFontTx/>
              <a:buBlip>
                <a:blip r:embed="rId2"/>
              </a:buBlip>
            </a:pPr>
            <a:r>
              <a:rPr lang="en-US" sz="2000" b="1" dirty="0" smtClean="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hlinkClick r:id="rId9"/>
              </a:rPr>
              <a:t>Center </a:t>
            </a:r>
            <a:r>
              <a:rPr lang="en-US" sz="2000" b="1" dirty="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hlinkClick r:id="rId9"/>
              </a:rPr>
              <a:t>for Energy Research</a:t>
            </a:r>
            <a:endParaRPr lang="en-US" sz="2000" b="1" dirty="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marL="285750" indent="-285750">
              <a:buFontTx/>
              <a:buBlip>
                <a:blip r:embed="rId2"/>
              </a:buBlip>
            </a:pPr>
            <a:r>
              <a:rPr lang="en-US" sz="2000" b="1" dirty="0" smtClean="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hlinkClick r:id="rId10"/>
              </a:rPr>
              <a:t>Center </a:t>
            </a:r>
            <a:r>
              <a:rPr lang="en-US" sz="2000" b="1" dirty="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hlinkClick r:id="rId10"/>
              </a:rPr>
              <a:t>for Research in Transitional Economies</a:t>
            </a:r>
            <a:endParaRPr lang="en-US" sz="2000" b="1" dirty="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marL="285750" indent="-285750">
              <a:buFontTx/>
              <a:buBlip>
                <a:blip r:embed="rId2"/>
              </a:buBlip>
            </a:pPr>
            <a:r>
              <a:rPr lang="en-US" sz="2000" b="1" dirty="0" smtClean="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hlinkClick r:id="rId11"/>
              </a:rPr>
              <a:t>Department </a:t>
            </a:r>
            <a:r>
              <a:rPr lang="en-US" sz="2000" b="1" dirty="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hlinkClick r:id="rId11"/>
              </a:rPr>
              <a:t>of International Politics</a:t>
            </a:r>
            <a:endParaRPr lang="en-US" sz="2000" b="1" dirty="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marL="285750" indent="-285750">
              <a:buFontTx/>
              <a:buBlip>
                <a:blip r:embed="rId2"/>
              </a:buBlip>
            </a:pPr>
            <a:r>
              <a:rPr lang="en-US" sz="2000" b="1" dirty="0" smtClean="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hlinkClick r:id="rId12"/>
              </a:rPr>
              <a:t>Section for Political Theory</a:t>
            </a:r>
            <a:endParaRPr lang="en-US" sz="2000" b="1" dirty="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marL="285750" indent="-285750">
              <a:buFontTx/>
              <a:buBlip>
                <a:blip r:embed="rId2"/>
              </a:buBlip>
            </a:pPr>
            <a:r>
              <a:rPr lang="en-US" sz="2000" b="1" dirty="0" smtClean="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hlinkClick r:id="rId13"/>
              </a:rPr>
              <a:t>Center </a:t>
            </a:r>
            <a:r>
              <a:rPr lang="en-US" sz="2000" b="1" dirty="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hlinkClick r:id="rId13"/>
              </a:rPr>
              <a:t>for International Security</a:t>
            </a:r>
            <a:endParaRPr lang="en-US" sz="2000" b="1" dirty="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marL="285750" indent="-285750">
              <a:buFontTx/>
              <a:buBlip>
                <a:blip r:embed="rId2"/>
              </a:buBlip>
            </a:pPr>
            <a:r>
              <a:rPr lang="en-US" sz="2000" b="1" dirty="0" smtClean="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hlinkClick r:id="rId14"/>
              </a:rPr>
              <a:t>Center </a:t>
            </a:r>
            <a:r>
              <a:rPr lang="en-US" sz="2000" b="1" dirty="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hlinkClick r:id="rId14"/>
              </a:rPr>
              <a:t>for North American Studies</a:t>
            </a:r>
            <a:endParaRPr lang="en-US" sz="2000" b="1" dirty="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marL="285750" indent="-285750">
              <a:buFontTx/>
              <a:buBlip>
                <a:blip r:embed="rId2"/>
              </a:buBlip>
            </a:pPr>
            <a:r>
              <a:rPr lang="en-US" sz="2000" b="1" dirty="0" smtClean="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hlinkClick r:id="rId15"/>
              </a:rPr>
              <a:t>Center </a:t>
            </a:r>
            <a:r>
              <a:rPr lang="en-US" sz="2000" b="1" dirty="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hlinkClick r:id="rId15"/>
              </a:rPr>
              <a:t>for </a:t>
            </a:r>
            <a:r>
              <a:rPr lang="en-US" sz="2000" b="1" dirty="0" smtClean="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hlinkClick r:id="rId15"/>
              </a:rPr>
              <a:t>European Studies</a:t>
            </a:r>
            <a:endParaRPr lang="en-US" sz="2000" b="1" dirty="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marL="285750" indent="-285750">
              <a:buFontTx/>
              <a:buBlip>
                <a:blip r:embed="rId2"/>
              </a:buBlip>
            </a:pPr>
            <a:r>
              <a:rPr lang="en-US" sz="2000" b="1" dirty="0" smtClean="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hlinkClick r:id="rId16"/>
              </a:rPr>
              <a:t>Department for </a:t>
            </a:r>
            <a:r>
              <a:rPr lang="en-US" sz="2000" b="1" dirty="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hlinkClick r:id="rId16"/>
              </a:rPr>
              <a:t>European Political Studies</a:t>
            </a:r>
            <a:endParaRPr lang="en-US" sz="2000" b="1" dirty="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marL="285750" indent="-285750">
              <a:buFontTx/>
              <a:buBlip>
                <a:blip r:embed="rId2"/>
              </a:buBlip>
            </a:pPr>
            <a:r>
              <a:rPr lang="en-US" sz="2000" b="1" dirty="0" smtClean="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hlinkClick r:id="rId17"/>
              </a:rPr>
              <a:t>Center </a:t>
            </a:r>
            <a:r>
              <a:rPr lang="en-US" sz="2000" b="1" dirty="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hlinkClick r:id="rId17"/>
              </a:rPr>
              <a:t>for </a:t>
            </a:r>
            <a:r>
              <a:rPr lang="en-US" sz="2000" b="1" dirty="0" smtClean="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hlinkClick r:id="rId17"/>
              </a:rPr>
              <a:t>Asia-Pacific </a:t>
            </a:r>
            <a:r>
              <a:rPr lang="en-US" sz="2000" b="1" dirty="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hlinkClick r:id="rId17"/>
              </a:rPr>
              <a:t>Studies</a:t>
            </a:r>
            <a:endParaRPr lang="en-US" sz="2000" b="1" dirty="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marL="285750" indent="-285750">
              <a:buFontTx/>
              <a:buBlip>
                <a:blip r:embed="rId2"/>
              </a:buBlip>
            </a:pPr>
            <a:r>
              <a:rPr lang="en-US" sz="2000" b="1" dirty="0" smtClean="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hlinkClick r:id="rId18"/>
              </a:rPr>
              <a:t>Center </a:t>
            </a:r>
            <a:r>
              <a:rPr lang="en-US" sz="2000" b="1" dirty="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hlinkClick r:id="rId18"/>
              </a:rPr>
              <a:t>for Development and Modernization</a:t>
            </a:r>
            <a:endParaRPr lang="en-US" sz="2000" b="1" dirty="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marL="285750" indent="-285750">
              <a:buFontTx/>
              <a:buBlip>
                <a:blip r:embed="rId2"/>
              </a:buBlip>
            </a:pPr>
            <a:r>
              <a:rPr lang="en-US" sz="2000" b="1" dirty="0" smtClean="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hlinkClick r:id="rId19"/>
              </a:rPr>
              <a:t>Center </a:t>
            </a:r>
            <a:r>
              <a:rPr lang="en-US" sz="2000" b="1" dirty="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hlinkClick r:id="rId19"/>
              </a:rPr>
              <a:t>for Comparative Socio-Economic and Socio-Political Studies</a:t>
            </a:r>
            <a:endParaRPr lang="en-US" sz="2000" b="1" dirty="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marL="285750" indent="-285750">
              <a:buFontTx/>
              <a:buBlip>
                <a:blip r:embed="rId20"/>
              </a:buBlip>
            </a:pPr>
            <a:endParaRPr lang="en-US" dirty="0">
              <a:solidFill>
                <a:prstClr val="black"/>
              </a:solidFill>
            </a:endParaRPr>
          </a:p>
        </p:txBody>
      </p:sp>
      <p:sp>
        <p:nvSpPr>
          <p:cNvPr id="3" name="Rectangle 2"/>
          <p:cNvSpPr/>
          <p:nvPr/>
        </p:nvSpPr>
        <p:spPr>
          <a:xfrm>
            <a:off x="160623" y="296596"/>
            <a:ext cx="8784976" cy="892552"/>
          </a:xfrm>
          <a:prstGeom prst="rect">
            <a:avLst/>
          </a:prstGeom>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endParaRPr lang="en-US" sz="2400" b="1" i="1" cap="all" dirty="0" smtClean="0">
              <a:ln w="0"/>
              <a:solidFill>
                <a:srgbClr val="C00000"/>
              </a:solidFill>
              <a:effectLst>
                <a:reflection endPos="0" dir="5400000" sy="-100000" rotWithShape="0"/>
              </a:effectLst>
              <a:latin typeface="Georgia" panose="02040502050405020303" pitchFamily="18" charset="0"/>
            </a:endParaRPr>
          </a:p>
          <a:p>
            <a:pPr algn="ctr"/>
            <a:r>
              <a:rPr lang="en-US" sz="2800" b="1" i="1" cap="all" dirty="0" smtClean="0">
                <a:ln w="0"/>
                <a:solidFill>
                  <a:srgbClr val="C00000"/>
                </a:solidFill>
                <a:effectLst>
                  <a:reflection endPos="0" dir="5400000" sy="-100000" rotWithShape="0"/>
                </a:effectLst>
                <a:latin typeface="Georgia" panose="02040502050405020303" pitchFamily="18" charset="0"/>
              </a:rPr>
              <a:t>IMEMO’s CENTERS and DEPARTMENTS</a:t>
            </a:r>
            <a:endParaRPr lang="en-US" sz="2800" b="1" i="1" cap="all" dirty="0">
              <a:ln w="0"/>
              <a:solidFill>
                <a:srgbClr val="C00000"/>
              </a:solidFill>
              <a:effectLst>
                <a:reflection endPos="0" dir="5400000" sy="-100000" rotWithShape="0"/>
              </a:effectLst>
              <a:latin typeface="Georgia" panose="02040502050405020303" pitchFamily="18" charset="0"/>
            </a:endParaRPr>
          </a:p>
        </p:txBody>
      </p:sp>
      <p:pic>
        <p:nvPicPr>
          <p:cNvPr id="7" name="Picture 6"/>
          <p:cNvPicPr>
            <a:picLocks noChangeAspect="1" noChangeArrowheads="1"/>
          </p:cNvPicPr>
          <p:nvPr/>
        </p:nvPicPr>
        <p:blipFill>
          <a:blip r:embed="rId21" cstate="print">
            <a:extLst>
              <a:ext uri="{28A0092B-C50C-407E-A947-70E740481C1C}">
                <a14:useLocalDpi xmlns="" xmlns:a14="http://schemas.microsoft.com/office/drawing/2010/main" xmlns:p="http://schemas.openxmlformats.org/presentationml/2006/main" xmlns:r="http://schemas.openxmlformats.org/officeDocument/2006/relationships" xmlns:a="http://schemas.openxmlformats.org/drawingml/2006/main" val="0"/>
              </a:ext>
            </a:extLst>
          </a:blip>
          <a:srcRect/>
          <a:stretch>
            <a:fillRect/>
          </a:stretch>
        </p:blipFill>
        <p:spPr bwMode="auto">
          <a:xfrm>
            <a:off x="107504" y="116631"/>
            <a:ext cx="1007096" cy="594157"/>
          </a:xfrm>
          <a:prstGeom prst="rect">
            <a:avLst/>
          </a:prstGeom>
          <a:noFill/>
          <a:ln>
            <a:noFill/>
          </a:ln>
          <a:effectLst/>
          <a:extLst>
            <a:ext uri="{909E8E84-426E-40DD-AFC4-6F175D3DCCD1}">
              <a14:hiddenFill xmlns="" xmlns:a14="http://schemas.microsoft.com/office/drawing/2010/main" xmlns:p="http://schemas.openxmlformats.org/presentationml/2006/main" xmlns:r="http://schemas.openxmlformats.org/officeDocument/2006/relationships" xmlns:a="http://schemas.openxmlformats.org/drawingml/2006/main">
                <a:solidFill>
                  <a:schemeClr val="accent1"/>
                </a:solidFill>
              </a14:hiddenFill>
            </a:ext>
            <a:ext uri="{91240B29-F687-4F45-9708-019B960494DF}">
              <a14:hiddenLine xmlns="" xmlns:a14="http://schemas.microsoft.com/office/drawing/2010/main" xmlns:p="http://schemas.openxmlformats.org/presentationml/2006/main" xmlns:r="http://schemas.openxmlformats.org/officeDocument/2006/relationships" xmlns:a="http://schemas.openxmlformats.org/drawingml/2006/main" w="9525">
                <a:solidFill>
                  <a:schemeClr val="tx1"/>
                </a:solidFill>
                <a:miter lim="800000"/>
                <a:headEnd/>
                <a:tailEnd/>
              </a14:hiddenLine>
            </a:ext>
            <a:ext uri="{AF507438-7753-43E0-B8FC-AC1667EBCBE1}">
              <a14:hiddenEffects xmlns="" xmlns:a14="http://schemas.microsoft.com/office/drawing/2010/main" xmlns:p="http://schemas.openxmlformats.org/presentationml/2006/main" xmlns:r="http://schemas.openxmlformats.org/officeDocument/2006/relationships" xmlns:a="http://schemas.openxmlformats.org/drawingml/2006/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xmlns:p="http://schemas.openxmlformats.org/presentationml/2006/main" xmlns:r="http://schemas.openxmlformats.org/officeDocument/2006/relationships" xmlns:a="http://schemas.openxmlformats.org/drawingml/2006/main" val="2985544459"/>
      </p:ext>
    </p:extLst>
  </p:cSld>
  <p:clrMapOvr>
    <a:masterClrMapping/>
  </p:clrMapOvr>
  <mc:AlternateContent>
    <mc:Choice xmlns:mc="http://schemas.openxmlformats.org/markup-compatibility/2006" xmlns="" xmlns:p14="http://schemas.microsoft.com/office/powerpoint/2010/main" xmlns:p="http://schemas.openxmlformats.org/presentationml/2006/main" xmlns:r="http://schemas.openxmlformats.org/officeDocument/2006/relationships" xmlns:a="http://schemas.openxmlformats.org/drawingml/2006/main" Requires="p14">
      <p:transition spd="slow" p14:dur="1500">
        <p14:window dir="vert"/>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1_Flow">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2_Flow">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1639</TotalTime>
  <Words>2076</Words>
  <Application>Microsoft Macintosh PowerPoint</Application>
  <PresentationFormat>On-screen Show (4:3)</PresentationFormat>
  <Paragraphs>286</Paragraphs>
  <Slides>21</Slides>
  <Notes>1</Notes>
  <HiddenSlides>0</HiddenSlides>
  <MMClips>0</MMClips>
  <ScaleCrop>false</ScaleCrop>
  <HeadingPairs>
    <vt:vector size="4" baseType="variant">
      <vt:variant>
        <vt:lpstr>Design Template</vt:lpstr>
      </vt:variant>
      <vt:variant>
        <vt:i4>3</vt:i4>
      </vt:variant>
      <vt:variant>
        <vt:lpstr>Slide Titles</vt:lpstr>
      </vt:variant>
      <vt:variant>
        <vt:i4>21</vt:i4>
      </vt:variant>
    </vt:vector>
  </HeadingPairs>
  <TitlesOfParts>
    <vt:vector size="24" baseType="lpstr">
      <vt:lpstr>Flow</vt:lpstr>
      <vt:lpstr>1_Flow</vt:lpstr>
      <vt:lpstr>2_Flow</vt:lpstr>
      <vt:lpstr>Slide 1</vt:lpstr>
      <vt:lpstr>ABOUT US</vt:lpstr>
      <vt:lpstr>OUR MISSION</vt:lpstr>
      <vt:lpstr>OUR HISTORY</vt:lpstr>
      <vt:lpstr>IMEMO is the leading think tank under the auspices of the Division for Global Issues and International Relations of the Russian Academy of Sciences</vt:lpstr>
      <vt:lpstr>OUR TEAM</vt:lpstr>
      <vt:lpstr>BOARD OF DIRECTORS</vt:lpstr>
      <vt:lpstr> IMEMO’s NEXT GENERATION</vt:lpstr>
      <vt:lpstr>Slide 9</vt:lpstr>
      <vt:lpstr>            WHAT WE DO </vt:lpstr>
      <vt:lpstr>MEASURING IMPACT</vt:lpstr>
      <vt:lpstr>Slide 12</vt:lpstr>
      <vt:lpstr> OUR PUBLICATIONS</vt:lpstr>
      <vt:lpstr>LONG-TERM OUTLOOK</vt:lpstr>
      <vt:lpstr>WORLD ECONOMY STUDIES</vt:lpstr>
      <vt:lpstr>ENERGY STUDIES</vt:lpstr>
      <vt:lpstr>REGIONS OF THE WORLD</vt:lpstr>
      <vt:lpstr>GLOBAL CHALLENGES AND OPPORTUNITIES FOR RUSSIA</vt:lpstr>
      <vt:lpstr>INTERNATIONAL SECURITY STUDIES</vt:lpstr>
      <vt:lpstr>POLITICAL AND SOCIAL STUDIES</vt:lpstr>
      <vt:lpstr>Slide 21</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1</dc:creator>
  <cp:lastModifiedBy>Fadwa Kingsbury</cp:lastModifiedBy>
  <cp:revision>340</cp:revision>
  <dcterms:created xsi:type="dcterms:W3CDTF">2014-01-07T21:18:55Z</dcterms:created>
  <dcterms:modified xsi:type="dcterms:W3CDTF">2014-01-07T21:24:01Z</dcterms:modified>
</cp:coreProperties>
</file>