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
  </p:notesMasterIdLst>
  <p:sldIdLst>
    <p:sldId id="274" r:id="rId2"/>
  </p:sldIdLst>
  <p:sldSz cx="43891200" cy="32918400"/>
  <p:notesSz cx="6858000" cy="9144000"/>
  <p:defaultText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368">
          <p15:clr>
            <a:srgbClr val="A4A3A4"/>
          </p15:clr>
        </p15:guide>
        <p15:guide id="2" pos="13824">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6889CC6-2DD5-B1B6-A1EA-D4092F0612A7}" name="skgcoca garrissa" initials="sg" userId="9aa6fbdc57177a4d"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58ED5"/>
    <a:srgbClr val="FF7F7F"/>
    <a:srgbClr val="FFEAEA"/>
    <a:srgbClr val="A5BBE3"/>
    <a:srgbClr val="F6FAF3"/>
    <a:srgbClr val="C7E1B5"/>
    <a:srgbClr val="EDEDED"/>
    <a:srgbClr val="007269"/>
    <a:srgbClr val="FE0046"/>
    <a:srgbClr val="7FD1D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9111"/>
    <p:restoredTop sz="96341" autoAdjust="0"/>
  </p:normalViewPr>
  <p:slideViewPr>
    <p:cSldViewPr snapToGrid="0" snapToObjects="1">
      <p:cViewPr>
        <p:scale>
          <a:sx n="23" d="100"/>
          <a:sy n="23" d="100"/>
        </p:scale>
        <p:origin x="268" y="12"/>
      </p:cViewPr>
      <p:guideLst>
        <p:guide orient="horz" pos="10368"/>
        <p:guide pos="13824"/>
      </p:guideLst>
    </p:cSldViewPr>
  </p:slideViewPr>
  <p:notesTextViewPr>
    <p:cViewPr>
      <p:scale>
        <a:sx n="90" d="100"/>
        <a:sy n="90" d="100"/>
      </p:scale>
      <p:origin x="0" y="0"/>
    </p:cViewPr>
  </p:notesTextViewPr>
  <p:sorterViewPr>
    <p:cViewPr>
      <p:scale>
        <a:sx n="76" d="100"/>
        <a:sy n="76" d="100"/>
      </p:scale>
      <p:origin x="0" y="0"/>
    </p:cViewPr>
  </p:sorterViewPr>
  <p:gridSpacing cx="76200" cy="76200"/>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7FCDAF0-3FE7-B24D-967A-B41B3240B30C}" type="datetimeFigureOut">
              <a:rPr lang="en-US" smtClean="0"/>
              <a:t>4/3/2025</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2E12F4-F78A-E44A-A1F5-F3BB03666763}" type="slidenum">
              <a:rPr lang="en-US" smtClean="0"/>
              <a:t>‹#›</a:t>
            </a:fld>
            <a:endParaRPr lang="en-US"/>
          </a:p>
        </p:txBody>
      </p:sp>
    </p:spTree>
    <p:extLst>
      <p:ext uri="{BB962C8B-B14F-4D97-AF65-F5344CB8AC3E}">
        <p14:creationId xmlns:p14="http://schemas.microsoft.com/office/powerpoint/2010/main" val="8680557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6B5D5EF-57DB-BE30-7C46-655BA01F882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31061E5-86E5-1DA9-78F4-8C1811644555}"/>
              </a:ext>
            </a:extLst>
          </p:cNvPr>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a:extLst>
                  <a:ext uri="{FF2B5EF4-FFF2-40B4-BE49-F238E27FC236}">
                    <a16:creationId xmlns:a16="http://schemas.microsoft.com/office/drawing/2014/main" id="{634B6CA1-0AAC-7972-C3BF-A8031807028D}"/>
                  </a:ext>
                </a:extLst>
              </p:cNvPr>
              <p:cNvSpPr>
                <a:spLocks noGrp="1"/>
              </p:cNvSpPr>
              <p:nvPr>
                <p:ph type="body" idx="1"/>
              </p:nvPr>
            </p:nvSpPr>
            <p:spPr/>
            <p:txBody>
              <a:bodyPr/>
              <a:lstStyle/>
              <a:p>
                <a:r>
                  <a:rPr lang="en-US" dirty="0"/>
                  <a:t>Poster down r package</a:t>
                </a:r>
              </a:p>
              <a:p>
                <a:endParaRPr lang="en-US" dirty="0"/>
              </a:p>
              <a:p>
                <a:r>
                  <a:rPr lang="en-US" dirty="0"/>
                  <a:t>Background: Maybe start off with time and then end off with still present-oriented</a:t>
                </a:r>
              </a:p>
              <a:p>
                <a:r>
                  <a:rPr lang="en-US" dirty="0"/>
                  <a:t>If running space be better with words</a:t>
                </a:r>
              </a:p>
              <a:p>
                <a:r>
                  <a:rPr lang="en-US" dirty="0"/>
                  <a:t>Maybe remove A and B and make everything bigger and have an or in between</a:t>
                </a:r>
                <a14:m>
                  <m:oMath xmlns:m="http://schemas.openxmlformats.org/officeDocument/2006/math">
                    <m:r>
                      <a:rPr lang="en-US" sz="1200" i="1" smtClean="0">
                        <a:latin typeface="Cambria Math" panose="02040503050406030204" pitchFamily="18" charset="0"/>
                      </a:rPr>
                      <m:t>𝑘</m:t>
                    </m:r>
                  </m:oMath>
                </a14:m>
                <a:endParaRPr lang="en-US" dirty="0"/>
              </a:p>
              <a:p>
                <a:r>
                  <a:rPr lang="en-US" dirty="0"/>
                  <a:t>Modeling section may help will explain: advantageous and disadvantageous </a:t>
                </a:r>
              </a:p>
              <a:p>
                <a:r>
                  <a:rPr lang="en-US" dirty="0"/>
                  <a:t>How important is x and y</a:t>
                </a:r>
              </a:p>
              <a:p>
                <a:r>
                  <a:rPr lang="en-US" dirty="0"/>
                  <a:t>SES is the most important portion </a:t>
                </a:r>
                <a:r>
                  <a:rPr lang="en-US" dirty="0" err="1"/>
                  <a:t>empahaizie</a:t>
                </a:r>
                <a:r>
                  <a:rPr lang="en-US" dirty="0"/>
                  <a:t> the importance ;</a:t>
                </a:r>
              </a:p>
              <a:p>
                <a:r>
                  <a:rPr lang="en-US" dirty="0"/>
                  <a:t>Assume they know about tasks</a:t>
                </a:r>
              </a:p>
              <a:p>
                <a:r>
                  <a:rPr lang="en-US" dirty="0"/>
                  <a:t> </a:t>
                </a:r>
              </a:p>
              <a:p>
                <a:r>
                  <a:rPr lang="en-US" dirty="0"/>
                  <a:t>Be quicker with [poster</a:t>
                </a:r>
              </a:p>
              <a:p>
                <a:endParaRPr lang="en-US" dirty="0"/>
              </a:p>
              <a:p>
                <a:r>
                  <a:rPr lang="en-US" dirty="0"/>
                  <a:t>Methods mention current SES and parental SES</a:t>
                </a:r>
              </a:p>
              <a:p>
                <a:r>
                  <a:rPr lang="en-US" dirty="0"/>
                  <a:t>R before p values</a:t>
                </a:r>
              </a:p>
              <a:p>
                <a:r>
                  <a:rPr lang="en-US" b="1" dirty="0"/>
                  <a:t>Interaction b </a:t>
                </a:r>
                <a:r>
                  <a:rPr lang="en-US" b="1" dirty="0" err="1"/>
                  <a:t>etween</a:t>
                </a:r>
                <a:r>
                  <a:rPr lang="en-US" b="1" dirty="0"/>
                  <a:t> two ~ strength of </a:t>
                </a:r>
                <a:r>
                  <a:rPr lang="en-US" b="1" dirty="0" err="1"/>
                  <a:t>relationshtip</a:t>
                </a:r>
                <a:r>
                  <a:rPr lang="en-US" b="1" dirty="0"/>
                  <a:t> </a:t>
                </a:r>
              </a:p>
              <a:p>
                <a:r>
                  <a:rPr lang="en-US" dirty="0"/>
                  <a:t>Addresses current SES and child SES highly correlated. Your </a:t>
                </a:r>
                <a:r>
                  <a:rPr lang="en-US" dirty="0" err="1"/>
                  <a:t>ses</a:t>
                </a:r>
                <a:r>
                  <a:rPr lang="en-US" dirty="0"/>
                  <a:t> similar to parents. Is one or the other driving time </a:t>
                </a:r>
                <a:r>
                  <a:rPr lang="en-US" dirty="0" err="1"/>
                  <a:t>preferneces</a:t>
                </a:r>
                <a:r>
                  <a:rPr lang="en-US" dirty="0"/>
                  <a:t>. </a:t>
                </a:r>
              </a:p>
              <a:p>
                <a:r>
                  <a:rPr lang="en-US" dirty="0"/>
                  <a:t>P value less than .001</a:t>
                </a:r>
              </a:p>
              <a:p>
                <a:endParaRPr lang="en-US" dirty="0"/>
              </a:p>
              <a:p>
                <a:r>
                  <a:rPr lang="en-US" dirty="0"/>
                  <a:t>Where financial strain and current education are coming from. Making it clear parental and </a:t>
                </a:r>
              </a:p>
              <a:p>
                <a:r>
                  <a:rPr lang="en-US" dirty="0"/>
                  <a:t>Why current SES variables in the mediation model</a:t>
                </a:r>
              </a:p>
              <a:p>
                <a:endParaRPr lang="en-US" dirty="0"/>
              </a:p>
            </p:txBody>
          </p:sp>
        </mc:Choice>
        <mc:Fallback xmlns="">
          <p:sp>
            <p:nvSpPr>
              <p:cNvPr id="3" name="Notes Placeholder 2">
                <a:extLst>
                  <a:ext uri="{FF2B5EF4-FFF2-40B4-BE49-F238E27FC236}">
                    <a16:creationId xmlns:a16="http://schemas.microsoft.com/office/drawing/2014/main" id="{634B6CA1-0AAC-7972-C3BF-A8031807028D}"/>
                  </a:ext>
                </a:extLst>
              </p:cNvPr>
              <p:cNvSpPr>
                <a:spLocks noGrp="1"/>
              </p:cNvSpPr>
              <p:nvPr>
                <p:ph type="body" idx="1"/>
              </p:nvPr>
            </p:nvSpPr>
            <p:spPr/>
            <p:txBody>
              <a:bodyPr/>
              <a:lstStyle/>
              <a:p>
                <a:r>
                  <a:rPr lang="en-US" dirty="0"/>
                  <a:t>Poster down r package</a:t>
                </a:r>
              </a:p>
              <a:p>
                <a:endParaRPr lang="en-US" dirty="0"/>
              </a:p>
              <a:p>
                <a:r>
                  <a:rPr lang="en-US" dirty="0"/>
                  <a:t>Background: Maybe start off with time and then end off with still present-oriented</a:t>
                </a:r>
              </a:p>
              <a:p>
                <a:r>
                  <a:rPr lang="en-US" dirty="0"/>
                  <a:t>If running space be better with words</a:t>
                </a:r>
              </a:p>
              <a:p>
                <a:r>
                  <a:rPr lang="en-US" dirty="0"/>
                  <a:t>Maybe remove A and B and make everything bigger and have an or in between</a:t>
                </a:r>
                <a:r>
                  <a:rPr lang="en-US" sz="1200" i="0">
                    <a:latin typeface="Cambria Math" panose="02040503050406030204" pitchFamily="18" charset="0"/>
                  </a:rPr>
                  <a:t>𝑘</a:t>
                </a:r>
                <a:endParaRPr lang="en-US" dirty="0"/>
              </a:p>
              <a:p>
                <a:r>
                  <a:rPr lang="en-US" dirty="0"/>
                  <a:t>Modeling section may help will explain: advantageous and disadvantageous </a:t>
                </a:r>
              </a:p>
              <a:p>
                <a:r>
                  <a:rPr lang="en-US" dirty="0"/>
                  <a:t>How important is x and y</a:t>
                </a:r>
              </a:p>
              <a:p>
                <a:r>
                  <a:rPr lang="en-US" dirty="0"/>
                  <a:t>SES is the most important portion </a:t>
                </a:r>
                <a:r>
                  <a:rPr lang="en-US" dirty="0" err="1"/>
                  <a:t>empahaizie</a:t>
                </a:r>
                <a:r>
                  <a:rPr lang="en-US" dirty="0"/>
                  <a:t> the importance ;</a:t>
                </a:r>
              </a:p>
              <a:p>
                <a:r>
                  <a:rPr lang="en-US" dirty="0"/>
                  <a:t>Assume they know about tasks</a:t>
                </a:r>
              </a:p>
              <a:p>
                <a:r>
                  <a:rPr lang="en-US" dirty="0"/>
                  <a:t> </a:t>
                </a:r>
              </a:p>
              <a:p>
                <a:r>
                  <a:rPr lang="en-US" dirty="0"/>
                  <a:t>Be quicker with [poster</a:t>
                </a:r>
              </a:p>
              <a:p>
                <a:endParaRPr lang="en-US" dirty="0"/>
              </a:p>
              <a:p>
                <a:r>
                  <a:rPr lang="en-US" dirty="0"/>
                  <a:t>Methods mention current SES and parental SES</a:t>
                </a:r>
              </a:p>
              <a:p>
                <a:r>
                  <a:rPr lang="en-US" dirty="0"/>
                  <a:t>R before p values</a:t>
                </a:r>
              </a:p>
              <a:p>
                <a:r>
                  <a:rPr lang="en-US" b="1" dirty="0"/>
                  <a:t>Interaction b </a:t>
                </a:r>
                <a:r>
                  <a:rPr lang="en-US" b="1" dirty="0" err="1"/>
                  <a:t>etween</a:t>
                </a:r>
                <a:r>
                  <a:rPr lang="en-US" b="1" dirty="0"/>
                  <a:t> two ~ strength of </a:t>
                </a:r>
                <a:r>
                  <a:rPr lang="en-US" b="1" dirty="0" err="1"/>
                  <a:t>relationshtip</a:t>
                </a:r>
                <a:r>
                  <a:rPr lang="en-US" b="1" dirty="0"/>
                  <a:t> </a:t>
                </a:r>
              </a:p>
              <a:p>
                <a:r>
                  <a:rPr lang="en-US" dirty="0"/>
                  <a:t>Addresses current SES and child SES highly correlated. Your </a:t>
                </a:r>
                <a:r>
                  <a:rPr lang="en-US" dirty="0" err="1"/>
                  <a:t>ses</a:t>
                </a:r>
                <a:r>
                  <a:rPr lang="en-US" dirty="0"/>
                  <a:t> similar to parents. Is one or the other driving time </a:t>
                </a:r>
                <a:r>
                  <a:rPr lang="en-US" dirty="0" err="1"/>
                  <a:t>preferneces</a:t>
                </a:r>
                <a:r>
                  <a:rPr lang="en-US" dirty="0"/>
                  <a:t>. </a:t>
                </a:r>
              </a:p>
              <a:p>
                <a:r>
                  <a:rPr lang="en-US" dirty="0"/>
                  <a:t>P value less than .001</a:t>
                </a:r>
              </a:p>
              <a:p>
                <a:endParaRPr lang="en-US" dirty="0"/>
              </a:p>
              <a:p>
                <a:r>
                  <a:rPr lang="en-US" dirty="0"/>
                  <a:t>Where financial strain and current education are coming from. Making it clear parental and </a:t>
                </a:r>
              </a:p>
              <a:p>
                <a:r>
                  <a:rPr lang="en-US" dirty="0"/>
                  <a:t>Why current SES variables in the mediation model</a:t>
                </a:r>
              </a:p>
              <a:p>
                <a:endParaRPr lang="en-US" dirty="0"/>
              </a:p>
            </p:txBody>
          </p:sp>
        </mc:Fallback>
      </mc:AlternateContent>
      <p:sp>
        <p:nvSpPr>
          <p:cNvPr id="4" name="Slide Number Placeholder 3">
            <a:extLst>
              <a:ext uri="{FF2B5EF4-FFF2-40B4-BE49-F238E27FC236}">
                <a16:creationId xmlns:a16="http://schemas.microsoft.com/office/drawing/2014/main" id="{BDE0E6A6-6548-041E-22B2-6D2A5402DA33}"/>
              </a:ext>
            </a:extLst>
          </p:cNvPr>
          <p:cNvSpPr>
            <a:spLocks noGrp="1"/>
          </p:cNvSpPr>
          <p:nvPr>
            <p:ph type="sldNum" sz="quarter" idx="5"/>
          </p:nvPr>
        </p:nvSpPr>
        <p:spPr/>
        <p:txBody>
          <a:bodyPr/>
          <a:lstStyle/>
          <a:p>
            <a:fld id="{4E2E12F4-F78A-E44A-A1F5-F3BB03666763}" type="slidenum">
              <a:rPr lang="en-US" smtClean="0"/>
              <a:t>1</a:t>
            </a:fld>
            <a:endParaRPr lang="en-US"/>
          </a:p>
        </p:txBody>
      </p:sp>
    </p:spTree>
    <p:extLst>
      <p:ext uri="{BB962C8B-B14F-4D97-AF65-F5344CB8AC3E}">
        <p14:creationId xmlns:p14="http://schemas.microsoft.com/office/powerpoint/2010/main" val="8920274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291840" y="10226042"/>
            <a:ext cx="37307520" cy="7056120"/>
          </a:xfrm>
        </p:spPr>
        <p:txBody>
          <a:bodyPr/>
          <a:lstStyle/>
          <a:p>
            <a:r>
              <a:rPr lang="en-US"/>
              <a:t>Click to edit Master title style</a:t>
            </a:r>
          </a:p>
        </p:txBody>
      </p:sp>
      <p:sp>
        <p:nvSpPr>
          <p:cNvPr id="3" name="Subtitle 2"/>
          <p:cNvSpPr>
            <a:spLocks noGrp="1"/>
          </p:cNvSpPr>
          <p:nvPr>
            <p:ph type="subTitle" idx="1"/>
          </p:nvPr>
        </p:nvSpPr>
        <p:spPr>
          <a:xfrm>
            <a:off x="6583680" y="18653760"/>
            <a:ext cx="30723840" cy="8412480"/>
          </a:xfrm>
        </p:spPr>
        <p:txBody>
          <a:bodyPr/>
          <a:lstStyle>
            <a:lvl1pPr marL="0" indent="0" algn="ctr">
              <a:buNone/>
              <a:defRPr>
                <a:solidFill>
                  <a:schemeClr val="tx1">
                    <a:tint val="75000"/>
                  </a:schemeClr>
                </a:solidFill>
              </a:defRPr>
            </a:lvl1pPr>
            <a:lvl2pPr marL="2194560" indent="0" algn="ctr">
              <a:buNone/>
              <a:defRPr>
                <a:solidFill>
                  <a:schemeClr val="tx1">
                    <a:tint val="75000"/>
                  </a:schemeClr>
                </a:solidFill>
              </a:defRPr>
            </a:lvl2pPr>
            <a:lvl3pPr marL="4389120" indent="0" algn="ctr">
              <a:buNone/>
              <a:defRPr>
                <a:solidFill>
                  <a:schemeClr val="tx1">
                    <a:tint val="75000"/>
                  </a:schemeClr>
                </a:solidFill>
              </a:defRPr>
            </a:lvl3pPr>
            <a:lvl4pPr marL="6583680" indent="0" algn="ctr">
              <a:buNone/>
              <a:defRPr>
                <a:solidFill>
                  <a:schemeClr val="tx1">
                    <a:tint val="75000"/>
                  </a:schemeClr>
                </a:solidFill>
              </a:defRPr>
            </a:lvl4pPr>
            <a:lvl5pPr marL="8778240" indent="0" algn="ctr">
              <a:buNone/>
              <a:defRPr>
                <a:solidFill>
                  <a:schemeClr val="tx1">
                    <a:tint val="75000"/>
                  </a:schemeClr>
                </a:solidFill>
              </a:defRPr>
            </a:lvl5pPr>
            <a:lvl6pPr marL="10972800" indent="0" algn="ctr">
              <a:buNone/>
              <a:defRPr>
                <a:solidFill>
                  <a:schemeClr val="tx1">
                    <a:tint val="75000"/>
                  </a:schemeClr>
                </a:solidFill>
              </a:defRPr>
            </a:lvl6pPr>
            <a:lvl7pPr marL="13167360" indent="0" algn="ctr">
              <a:buNone/>
              <a:defRPr>
                <a:solidFill>
                  <a:schemeClr val="tx1">
                    <a:tint val="75000"/>
                  </a:schemeClr>
                </a:solidFill>
              </a:defRPr>
            </a:lvl7pPr>
            <a:lvl8pPr marL="15361920" indent="0" algn="ctr">
              <a:buNone/>
              <a:defRPr>
                <a:solidFill>
                  <a:schemeClr val="tx1">
                    <a:tint val="75000"/>
                  </a:schemeClr>
                </a:solidFill>
              </a:defRPr>
            </a:lvl8pPr>
            <a:lvl9pPr marL="1755648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A1767462-AEA0-B941-A0F3-52FFEBCE0F65}" type="datetimeFigureOut">
              <a:rPr lang="en-US" smtClean="0"/>
              <a:pPr/>
              <a:t>4/3/2025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392245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767462-AEA0-B941-A0F3-52FFEBCE0F65}" type="datetimeFigureOut">
              <a:rPr lang="en-US" smtClean="0"/>
              <a:pPr/>
              <a:t>4/3/2025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7662892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52742905" y="6324600"/>
            <a:ext cx="47404018" cy="1348206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0530843" y="6324600"/>
            <a:ext cx="141480542" cy="1348206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767462-AEA0-B941-A0F3-52FFEBCE0F65}" type="datetimeFigureOut">
              <a:rPr lang="en-US" smtClean="0"/>
              <a:pPr/>
              <a:t>4/3/2025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390208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1767462-AEA0-B941-A0F3-52FFEBCE0F65}" type="datetimeFigureOut">
              <a:rPr lang="en-US" smtClean="0"/>
              <a:pPr/>
              <a:t>4/3/2025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22440455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467102" y="21153122"/>
            <a:ext cx="37307520" cy="653796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3467102" y="13952225"/>
            <a:ext cx="37307520" cy="7200898"/>
          </a:xfrm>
        </p:spPr>
        <p:txBody>
          <a:bodyPr anchor="b"/>
          <a:lstStyle>
            <a:lvl1pPr marL="0" indent="0">
              <a:buNone/>
              <a:defRPr sz="9600">
                <a:solidFill>
                  <a:schemeClr val="tx1">
                    <a:tint val="75000"/>
                  </a:schemeClr>
                </a:solidFill>
              </a:defRPr>
            </a:lvl1pPr>
            <a:lvl2pPr marL="2194560" indent="0">
              <a:buNone/>
              <a:defRPr sz="8600">
                <a:solidFill>
                  <a:schemeClr val="tx1">
                    <a:tint val="75000"/>
                  </a:schemeClr>
                </a:solidFill>
              </a:defRPr>
            </a:lvl2pPr>
            <a:lvl3pPr marL="4389120" indent="0">
              <a:buNone/>
              <a:defRPr sz="7700">
                <a:solidFill>
                  <a:schemeClr val="tx1">
                    <a:tint val="75000"/>
                  </a:schemeClr>
                </a:solidFill>
              </a:defRPr>
            </a:lvl3pPr>
            <a:lvl4pPr marL="6583680" indent="0">
              <a:buNone/>
              <a:defRPr sz="6700">
                <a:solidFill>
                  <a:schemeClr val="tx1">
                    <a:tint val="75000"/>
                  </a:schemeClr>
                </a:solidFill>
              </a:defRPr>
            </a:lvl4pPr>
            <a:lvl5pPr marL="8778240" indent="0">
              <a:buNone/>
              <a:defRPr sz="6700">
                <a:solidFill>
                  <a:schemeClr val="tx1">
                    <a:tint val="75000"/>
                  </a:schemeClr>
                </a:solidFill>
              </a:defRPr>
            </a:lvl5pPr>
            <a:lvl6pPr marL="10972800" indent="0">
              <a:buNone/>
              <a:defRPr sz="6700">
                <a:solidFill>
                  <a:schemeClr val="tx1">
                    <a:tint val="75000"/>
                  </a:schemeClr>
                </a:solidFill>
              </a:defRPr>
            </a:lvl6pPr>
            <a:lvl7pPr marL="13167360" indent="0">
              <a:buNone/>
              <a:defRPr sz="6700">
                <a:solidFill>
                  <a:schemeClr val="tx1">
                    <a:tint val="75000"/>
                  </a:schemeClr>
                </a:solidFill>
              </a:defRPr>
            </a:lvl7pPr>
            <a:lvl8pPr marL="15361920" indent="0">
              <a:buNone/>
              <a:defRPr sz="6700">
                <a:solidFill>
                  <a:schemeClr val="tx1">
                    <a:tint val="75000"/>
                  </a:schemeClr>
                </a:solidFill>
              </a:defRPr>
            </a:lvl8pPr>
            <a:lvl9pPr marL="17556480" indent="0">
              <a:buNone/>
              <a:defRPr sz="6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1767462-AEA0-B941-A0F3-52FFEBCE0F65}" type="datetimeFigureOut">
              <a:rPr lang="en-US" smtClean="0"/>
              <a:pPr/>
              <a:t>4/3/2025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239205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05308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05704642" y="36865560"/>
            <a:ext cx="94442280" cy="104279702"/>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A1767462-AEA0-B941-A0F3-52FFEBCE0F65}" type="datetimeFigureOut">
              <a:rPr lang="en-US" smtClean="0"/>
              <a:pPr/>
              <a:t>4/3/2025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26021678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94560" y="1318262"/>
            <a:ext cx="39502080" cy="54864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194560" y="7368542"/>
            <a:ext cx="19392902"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4" name="Content Placeholder 3"/>
          <p:cNvSpPr>
            <a:spLocks noGrp="1"/>
          </p:cNvSpPr>
          <p:nvPr>
            <p:ph sz="half" idx="2"/>
          </p:nvPr>
        </p:nvSpPr>
        <p:spPr>
          <a:xfrm>
            <a:off x="2194560" y="10439400"/>
            <a:ext cx="19392902"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2296122" y="7368542"/>
            <a:ext cx="19400520" cy="3070858"/>
          </a:xfrm>
        </p:spPr>
        <p:txBody>
          <a:bodyPr anchor="b"/>
          <a:lstStyle>
            <a:lvl1pPr marL="0" indent="0">
              <a:buNone/>
              <a:defRPr sz="11500" b="1"/>
            </a:lvl1pPr>
            <a:lvl2pPr marL="2194560" indent="0">
              <a:buNone/>
              <a:defRPr sz="9600" b="1"/>
            </a:lvl2pPr>
            <a:lvl3pPr marL="4389120" indent="0">
              <a:buNone/>
              <a:defRPr sz="8600" b="1"/>
            </a:lvl3pPr>
            <a:lvl4pPr marL="6583680" indent="0">
              <a:buNone/>
              <a:defRPr sz="7700" b="1"/>
            </a:lvl4pPr>
            <a:lvl5pPr marL="8778240" indent="0">
              <a:buNone/>
              <a:defRPr sz="7700" b="1"/>
            </a:lvl5pPr>
            <a:lvl6pPr marL="10972800" indent="0">
              <a:buNone/>
              <a:defRPr sz="7700" b="1"/>
            </a:lvl6pPr>
            <a:lvl7pPr marL="13167360" indent="0">
              <a:buNone/>
              <a:defRPr sz="7700" b="1"/>
            </a:lvl7pPr>
            <a:lvl8pPr marL="15361920" indent="0">
              <a:buNone/>
              <a:defRPr sz="7700" b="1"/>
            </a:lvl8pPr>
            <a:lvl9pPr marL="1755648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22296122" y="10439400"/>
            <a:ext cx="19400520" cy="18966182"/>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A1767462-AEA0-B941-A0F3-52FFEBCE0F65}" type="datetimeFigureOut">
              <a:rPr lang="en-US" smtClean="0"/>
              <a:pPr/>
              <a:t>4/3/2025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12843215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A1767462-AEA0-B941-A0F3-52FFEBCE0F65}" type="datetimeFigureOut">
              <a:rPr lang="en-US" smtClean="0"/>
              <a:pPr/>
              <a:t>4/3/2025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41836102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1767462-AEA0-B941-A0F3-52FFEBCE0F65}" type="datetimeFigureOut">
              <a:rPr lang="en-US" smtClean="0"/>
              <a:pPr/>
              <a:t>4/3/2025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3734825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3" y="1310640"/>
            <a:ext cx="14439902" cy="557784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7160240" y="1310643"/>
            <a:ext cx="24536400" cy="28094942"/>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194563" y="6888483"/>
            <a:ext cx="14439902" cy="22517102"/>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A1767462-AEA0-B941-A0F3-52FFEBCE0F65}" type="datetimeFigureOut">
              <a:rPr lang="en-US" smtClean="0"/>
              <a:pPr/>
              <a:t>4/3/2025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628186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602982" y="23042880"/>
            <a:ext cx="26334720" cy="2720342"/>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8602982" y="2941320"/>
            <a:ext cx="26334720" cy="19751040"/>
          </a:xfrm>
        </p:spPr>
        <p:txBody>
          <a:bodyPr/>
          <a:lstStyle>
            <a:lvl1pPr marL="0" indent="0">
              <a:buNone/>
              <a:defRPr sz="15400"/>
            </a:lvl1pPr>
            <a:lvl2pPr marL="2194560" indent="0">
              <a:buNone/>
              <a:defRPr sz="13400"/>
            </a:lvl2pPr>
            <a:lvl3pPr marL="4389120" indent="0">
              <a:buNone/>
              <a:defRPr sz="11500"/>
            </a:lvl3pPr>
            <a:lvl4pPr marL="6583680" indent="0">
              <a:buNone/>
              <a:defRPr sz="9600"/>
            </a:lvl4pPr>
            <a:lvl5pPr marL="8778240" indent="0">
              <a:buNone/>
              <a:defRPr sz="9600"/>
            </a:lvl5pPr>
            <a:lvl6pPr marL="10972800" indent="0">
              <a:buNone/>
              <a:defRPr sz="9600"/>
            </a:lvl6pPr>
            <a:lvl7pPr marL="13167360" indent="0">
              <a:buNone/>
              <a:defRPr sz="9600"/>
            </a:lvl7pPr>
            <a:lvl8pPr marL="15361920" indent="0">
              <a:buNone/>
              <a:defRPr sz="9600"/>
            </a:lvl8pPr>
            <a:lvl9pPr marL="17556480" indent="0">
              <a:buNone/>
              <a:defRPr sz="9600"/>
            </a:lvl9pPr>
          </a:lstStyle>
          <a:p>
            <a:endParaRPr lang="en-US"/>
          </a:p>
        </p:txBody>
      </p:sp>
      <p:sp>
        <p:nvSpPr>
          <p:cNvPr id="4" name="Text Placeholder 3"/>
          <p:cNvSpPr>
            <a:spLocks noGrp="1"/>
          </p:cNvSpPr>
          <p:nvPr>
            <p:ph type="body" sz="half" idx="2"/>
          </p:nvPr>
        </p:nvSpPr>
        <p:spPr>
          <a:xfrm>
            <a:off x="8602982" y="25763222"/>
            <a:ext cx="26334720" cy="3863338"/>
          </a:xfrm>
        </p:spPr>
        <p:txBody>
          <a:bodyPr/>
          <a:lstStyle>
            <a:lvl1pPr marL="0" indent="0">
              <a:buNone/>
              <a:defRPr sz="6700"/>
            </a:lvl1pPr>
            <a:lvl2pPr marL="2194560" indent="0">
              <a:buNone/>
              <a:defRPr sz="5800"/>
            </a:lvl2pPr>
            <a:lvl3pPr marL="4389120" indent="0">
              <a:buNone/>
              <a:defRPr sz="4800"/>
            </a:lvl3pPr>
            <a:lvl4pPr marL="6583680" indent="0">
              <a:buNone/>
              <a:defRPr sz="4300"/>
            </a:lvl4pPr>
            <a:lvl5pPr marL="8778240" indent="0">
              <a:buNone/>
              <a:defRPr sz="4300"/>
            </a:lvl5pPr>
            <a:lvl6pPr marL="10972800" indent="0">
              <a:buNone/>
              <a:defRPr sz="4300"/>
            </a:lvl6pPr>
            <a:lvl7pPr marL="13167360" indent="0">
              <a:buNone/>
              <a:defRPr sz="4300"/>
            </a:lvl7pPr>
            <a:lvl8pPr marL="15361920" indent="0">
              <a:buNone/>
              <a:defRPr sz="4300"/>
            </a:lvl8pPr>
            <a:lvl9pPr marL="17556480" indent="0">
              <a:buNone/>
              <a:defRPr sz="4300"/>
            </a:lvl9pPr>
          </a:lstStyle>
          <a:p>
            <a:pPr lvl="0"/>
            <a:r>
              <a:rPr lang="en-US"/>
              <a:t>Click to edit Master text styles</a:t>
            </a:r>
          </a:p>
        </p:txBody>
      </p:sp>
      <p:sp>
        <p:nvSpPr>
          <p:cNvPr id="5" name="Date Placeholder 4"/>
          <p:cNvSpPr>
            <a:spLocks noGrp="1"/>
          </p:cNvSpPr>
          <p:nvPr>
            <p:ph type="dt" sz="half" idx="10"/>
          </p:nvPr>
        </p:nvSpPr>
        <p:spPr/>
        <p:txBody>
          <a:bodyPr/>
          <a:lstStyle/>
          <a:p>
            <a:fld id="{A1767462-AEA0-B941-A0F3-52FFEBCE0F65}" type="datetimeFigureOut">
              <a:rPr lang="en-US" smtClean="0"/>
              <a:pPr/>
              <a:t>4/3/2025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C122B08-6B22-3949-90FA-87FDFEE72B96}" type="slidenum">
              <a:rPr lang="en-US" smtClean="0"/>
              <a:pPr/>
              <a:t>‹#›</a:t>
            </a:fld>
            <a:endParaRPr lang="en-US"/>
          </a:p>
        </p:txBody>
      </p:sp>
    </p:spTree>
    <p:extLst>
      <p:ext uri="{BB962C8B-B14F-4D97-AF65-F5344CB8AC3E}">
        <p14:creationId xmlns:p14="http://schemas.microsoft.com/office/powerpoint/2010/main" val="3847284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194560" y="1318262"/>
            <a:ext cx="39502080" cy="5486400"/>
          </a:xfrm>
          <a:prstGeom prst="rect">
            <a:avLst/>
          </a:prstGeom>
        </p:spPr>
        <p:txBody>
          <a:bodyPr vert="horz" lIns="438912" tIns="219456" rIns="438912" bIns="219456" rtlCol="0" anchor="ctr">
            <a:normAutofit/>
          </a:bodyPr>
          <a:lstStyle/>
          <a:p>
            <a:r>
              <a:rPr lang="en-US"/>
              <a:t>Click to edit Master title style</a:t>
            </a:r>
          </a:p>
        </p:txBody>
      </p:sp>
      <p:sp>
        <p:nvSpPr>
          <p:cNvPr id="3" name="Text Placeholder 2"/>
          <p:cNvSpPr>
            <a:spLocks noGrp="1"/>
          </p:cNvSpPr>
          <p:nvPr>
            <p:ph type="body" idx="1"/>
          </p:nvPr>
        </p:nvSpPr>
        <p:spPr>
          <a:xfrm>
            <a:off x="2194560" y="7680963"/>
            <a:ext cx="39502080" cy="21724622"/>
          </a:xfrm>
          <a:prstGeom prst="rect">
            <a:avLst/>
          </a:prstGeom>
        </p:spPr>
        <p:txBody>
          <a:bodyPr vert="horz" lIns="438912" tIns="219456" rIns="438912" bIns="219456"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194560" y="30510482"/>
            <a:ext cx="10241280" cy="1752600"/>
          </a:xfrm>
          <a:prstGeom prst="rect">
            <a:avLst/>
          </a:prstGeom>
        </p:spPr>
        <p:txBody>
          <a:bodyPr vert="horz" lIns="438912" tIns="219456" rIns="438912" bIns="219456" rtlCol="0" anchor="ctr"/>
          <a:lstStyle>
            <a:lvl1pPr algn="l">
              <a:defRPr sz="5800">
                <a:solidFill>
                  <a:schemeClr val="tx1">
                    <a:tint val="75000"/>
                  </a:schemeClr>
                </a:solidFill>
              </a:defRPr>
            </a:lvl1pPr>
          </a:lstStyle>
          <a:p>
            <a:fld id="{A1767462-AEA0-B941-A0F3-52FFEBCE0F65}" type="datetimeFigureOut">
              <a:rPr lang="en-US" smtClean="0"/>
              <a:pPr/>
              <a:t>4/3/2025</a:t>
            </a:fld>
            <a:endParaRPr lang="en-US"/>
          </a:p>
        </p:txBody>
      </p:sp>
      <p:sp>
        <p:nvSpPr>
          <p:cNvPr id="5" name="Footer Placeholder 4"/>
          <p:cNvSpPr>
            <a:spLocks noGrp="1"/>
          </p:cNvSpPr>
          <p:nvPr>
            <p:ph type="ftr" sz="quarter" idx="3"/>
          </p:nvPr>
        </p:nvSpPr>
        <p:spPr>
          <a:xfrm>
            <a:off x="14996160" y="30510482"/>
            <a:ext cx="13898880" cy="1752600"/>
          </a:xfrm>
          <a:prstGeom prst="rect">
            <a:avLst/>
          </a:prstGeom>
        </p:spPr>
        <p:txBody>
          <a:bodyPr vert="horz" lIns="438912" tIns="219456" rIns="438912" bIns="219456" rtlCol="0" anchor="ctr"/>
          <a:lstStyle>
            <a:lvl1pPr algn="ctr">
              <a:defRPr sz="5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1455360" y="30510482"/>
            <a:ext cx="10241280" cy="1752600"/>
          </a:xfrm>
          <a:prstGeom prst="rect">
            <a:avLst/>
          </a:prstGeom>
        </p:spPr>
        <p:txBody>
          <a:bodyPr vert="horz" lIns="438912" tIns="219456" rIns="438912" bIns="219456" rtlCol="0" anchor="ctr"/>
          <a:lstStyle>
            <a:lvl1pPr algn="r">
              <a:defRPr sz="5800">
                <a:solidFill>
                  <a:schemeClr val="tx1">
                    <a:tint val="75000"/>
                  </a:schemeClr>
                </a:solidFill>
              </a:defRPr>
            </a:lvl1pPr>
          </a:lstStyle>
          <a:p>
            <a:fld id="{3C122B08-6B22-3949-90FA-87FDFEE72B96}" type="slidenum">
              <a:rPr lang="en-US" smtClean="0"/>
              <a:pPr/>
              <a:t>‹#›</a:t>
            </a:fld>
            <a:endParaRPr lang="en-US"/>
          </a:p>
        </p:txBody>
      </p:sp>
    </p:spTree>
    <p:extLst>
      <p:ext uri="{BB962C8B-B14F-4D97-AF65-F5344CB8AC3E}">
        <p14:creationId xmlns:p14="http://schemas.microsoft.com/office/powerpoint/2010/main" val="41653589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194560" rtl="0" eaLnBrk="1" latinLnBrk="0" hangingPunct="1">
        <a:spcBef>
          <a:spcPct val="0"/>
        </a:spcBef>
        <a:buNone/>
        <a:defRPr sz="21100" kern="1200">
          <a:solidFill>
            <a:schemeClr val="tx1"/>
          </a:solidFill>
          <a:latin typeface="+mj-lt"/>
          <a:ea typeface="+mj-ea"/>
          <a:cs typeface="+mj-cs"/>
        </a:defRPr>
      </a:lvl1pPr>
    </p:titleStyle>
    <p:bodyStyle>
      <a:lvl1pPr marL="1645920" indent="-1645920" algn="l" defTabSz="2194560" rtl="0" eaLnBrk="1" latinLnBrk="0" hangingPunct="1">
        <a:spcBef>
          <a:spcPct val="20000"/>
        </a:spcBef>
        <a:buFont typeface="Arial"/>
        <a:buChar char="•"/>
        <a:defRPr sz="15400" kern="1200">
          <a:solidFill>
            <a:schemeClr val="tx1"/>
          </a:solidFill>
          <a:latin typeface="+mn-lt"/>
          <a:ea typeface="+mn-ea"/>
          <a:cs typeface="+mn-cs"/>
        </a:defRPr>
      </a:lvl1pPr>
      <a:lvl2pPr marL="3566160" indent="-1371600" algn="l" defTabSz="2194560" rtl="0" eaLnBrk="1" latinLnBrk="0" hangingPunct="1">
        <a:spcBef>
          <a:spcPct val="20000"/>
        </a:spcBef>
        <a:buFont typeface="Arial"/>
        <a:buChar char="–"/>
        <a:defRPr sz="13400" kern="1200">
          <a:solidFill>
            <a:schemeClr val="tx1"/>
          </a:solidFill>
          <a:latin typeface="+mn-lt"/>
          <a:ea typeface="+mn-ea"/>
          <a:cs typeface="+mn-cs"/>
        </a:defRPr>
      </a:lvl2pPr>
      <a:lvl3pPr marL="5486400" indent="-1097280" algn="l" defTabSz="2194560" rtl="0" eaLnBrk="1" latinLnBrk="0" hangingPunct="1">
        <a:spcBef>
          <a:spcPct val="20000"/>
        </a:spcBef>
        <a:buFont typeface="Arial"/>
        <a:buChar char="•"/>
        <a:defRPr sz="11500" kern="1200">
          <a:solidFill>
            <a:schemeClr val="tx1"/>
          </a:solidFill>
          <a:latin typeface="+mn-lt"/>
          <a:ea typeface="+mn-ea"/>
          <a:cs typeface="+mn-cs"/>
        </a:defRPr>
      </a:lvl3pPr>
      <a:lvl4pPr marL="7680960" indent="-1097280" algn="l" defTabSz="2194560" rtl="0" eaLnBrk="1" latinLnBrk="0" hangingPunct="1">
        <a:spcBef>
          <a:spcPct val="20000"/>
        </a:spcBef>
        <a:buFont typeface="Arial"/>
        <a:buChar char="–"/>
        <a:defRPr sz="9600" kern="1200">
          <a:solidFill>
            <a:schemeClr val="tx1"/>
          </a:solidFill>
          <a:latin typeface="+mn-lt"/>
          <a:ea typeface="+mn-ea"/>
          <a:cs typeface="+mn-cs"/>
        </a:defRPr>
      </a:lvl4pPr>
      <a:lvl5pPr marL="9875520" indent="-1097280" algn="l" defTabSz="2194560" rtl="0" eaLnBrk="1" latinLnBrk="0" hangingPunct="1">
        <a:spcBef>
          <a:spcPct val="20000"/>
        </a:spcBef>
        <a:buFont typeface="Arial"/>
        <a:buChar char="»"/>
        <a:defRPr sz="9600" kern="1200">
          <a:solidFill>
            <a:schemeClr val="tx1"/>
          </a:solidFill>
          <a:latin typeface="+mn-lt"/>
          <a:ea typeface="+mn-ea"/>
          <a:cs typeface="+mn-cs"/>
        </a:defRPr>
      </a:lvl5pPr>
      <a:lvl6pPr marL="12070080" indent="-1097280" algn="l" defTabSz="2194560" rtl="0" eaLnBrk="1" latinLnBrk="0" hangingPunct="1">
        <a:spcBef>
          <a:spcPct val="20000"/>
        </a:spcBef>
        <a:buFont typeface="Arial"/>
        <a:buChar char="•"/>
        <a:defRPr sz="9600" kern="1200">
          <a:solidFill>
            <a:schemeClr val="tx1"/>
          </a:solidFill>
          <a:latin typeface="+mn-lt"/>
          <a:ea typeface="+mn-ea"/>
          <a:cs typeface="+mn-cs"/>
        </a:defRPr>
      </a:lvl6pPr>
      <a:lvl7pPr marL="14264640" indent="-1097280" algn="l" defTabSz="2194560" rtl="0" eaLnBrk="1" latinLnBrk="0" hangingPunct="1">
        <a:spcBef>
          <a:spcPct val="20000"/>
        </a:spcBef>
        <a:buFont typeface="Arial"/>
        <a:buChar char="•"/>
        <a:defRPr sz="9600" kern="1200">
          <a:solidFill>
            <a:schemeClr val="tx1"/>
          </a:solidFill>
          <a:latin typeface="+mn-lt"/>
          <a:ea typeface="+mn-ea"/>
          <a:cs typeface="+mn-cs"/>
        </a:defRPr>
      </a:lvl7pPr>
      <a:lvl8pPr marL="16459200" indent="-1097280" algn="l" defTabSz="2194560" rtl="0" eaLnBrk="1" latinLnBrk="0" hangingPunct="1">
        <a:spcBef>
          <a:spcPct val="20000"/>
        </a:spcBef>
        <a:buFont typeface="Arial"/>
        <a:buChar char="•"/>
        <a:defRPr sz="9600" kern="1200">
          <a:solidFill>
            <a:schemeClr val="tx1"/>
          </a:solidFill>
          <a:latin typeface="+mn-lt"/>
          <a:ea typeface="+mn-ea"/>
          <a:cs typeface="+mn-cs"/>
        </a:defRPr>
      </a:lvl8pPr>
      <a:lvl9pPr marL="18653760" indent="-1097280" algn="l" defTabSz="2194560" rtl="0" eaLnBrk="1" latinLnBrk="0" hangingPunct="1">
        <a:spcBef>
          <a:spcPct val="20000"/>
        </a:spcBef>
        <a:buFont typeface="Arial"/>
        <a:buChar char="•"/>
        <a:defRPr sz="9600" kern="1200">
          <a:solidFill>
            <a:schemeClr val="tx1"/>
          </a:solidFill>
          <a:latin typeface="+mn-lt"/>
          <a:ea typeface="+mn-ea"/>
          <a:cs typeface="+mn-cs"/>
        </a:defRPr>
      </a:lvl9pPr>
    </p:bodyStyle>
    <p:otherStyle>
      <a:defPPr>
        <a:defRPr lang="en-US"/>
      </a:defPPr>
      <a:lvl1pPr marL="0" algn="l" defTabSz="2194560" rtl="0" eaLnBrk="1" latinLnBrk="0" hangingPunct="1">
        <a:defRPr sz="8600" kern="1200">
          <a:solidFill>
            <a:schemeClr val="tx1"/>
          </a:solidFill>
          <a:latin typeface="+mn-lt"/>
          <a:ea typeface="+mn-ea"/>
          <a:cs typeface="+mn-cs"/>
        </a:defRPr>
      </a:lvl1pPr>
      <a:lvl2pPr marL="2194560" algn="l" defTabSz="2194560" rtl="0" eaLnBrk="1" latinLnBrk="0" hangingPunct="1">
        <a:defRPr sz="8600" kern="1200">
          <a:solidFill>
            <a:schemeClr val="tx1"/>
          </a:solidFill>
          <a:latin typeface="+mn-lt"/>
          <a:ea typeface="+mn-ea"/>
          <a:cs typeface="+mn-cs"/>
        </a:defRPr>
      </a:lvl2pPr>
      <a:lvl3pPr marL="4389120" algn="l" defTabSz="2194560" rtl="0" eaLnBrk="1" latinLnBrk="0" hangingPunct="1">
        <a:defRPr sz="8600" kern="1200">
          <a:solidFill>
            <a:schemeClr val="tx1"/>
          </a:solidFill>
          <a:latin typeface="+mn-lt"/>
          <a:ea typeface="+mn-ea"/>
          <a:cs typeface="+mn-cs"/>
        </a:defRPr>
      </a:lvl3pPr>
      <a:lvl4pPr marL="6583680" algn="l" defTabSz="2194560" rtl="0" eaLnBrk="1" latinLnBrk="0" hangingPunct="1">
        <a:defRPr sz="8600" kern="1200">
          <a:solidFill>
            <a:schemeClr val="tx1"/>
          </a:solidFill>
          <a:latin typeface="+mn-lt"/>
          <a:ea typeface="+mn-ea"/>
          <a:cs typeface="+mn-cs"/>
        </a:defRPr>
      </a:lvl4pPr>
      <a:lvl5pPr marL="8778240" algn="l" defTabSz="2194560" rtl="0" eaLnBrk="1" latinLnBrk="0" hangingPunct="1">
        <a:defRPr sz="8600" kern="1200">
          <a:solidFill>
            <a:schemeClr val="tx1"/>
          </a:solidFill>
          <a:latin typeface="+mn-lt"/>
          <a:ea typeface="+mn-ea"/>
          <a:cs typeface="+mn-cs"/>
        </a:defRPr>
      </a:lvl5pPr>
      <a:lvl6pPr marL="10972800" algn="l" defTabSz="2194560" rtl="0" eaLnBrk="1" latinLnBrk="0" hangingPunct="1">
        <a:defRPr sz="8600" kern="1200">
          <a:solidFill>
            <a:schemeClr val="tx1"/>
          </a:solidFill>
          <a:latin typeface="+mn-lt"/>
          <a:ea typeface="+mn-ea"/>
          <a:cs typeface="+mn-cs"/>
        </a:defRPr>
      </a:lvl6pPr>
      <a:lvl7pPr marL="13167360" algn="l" defTabSz="2194560" rtl="0" eaLnBrk="1" latinLnBrk="0" hangingPunct="1">
        <a:defRPr sz="8600" kern="1200">
          <a:solidFill>
            <a:schemeClr val="tx1"/>
          </a:solidFill>
          <a:latin typeface="+mn-lt"/>
          <a:ea typeface="+mn-ea"/>
          <a:cs typeface="+mn-cs"/>
        </a:defRPr>
      </a:lvl7pPr>
      <a:lvl8pPr marL="15361920" algn="l" defTabSz="2194560" rtl="0" eaLnBrk="1" latinLnBrk="0" hangingPunct="1">
        <a:defRPr sz="8600" kern="1200">
          <a:solidFill>
            <a:schemeClr val="tx1"/>
          </a:solidFill>
          <a:latin typeface="+mn-lt"/>
          <a:ea typeface="+mn-ea"/>
          <a:cs typeface="+mn-cs"/>
        </a:defRPr>
      </a:lvl8pPr>
      <a:lvl9pPr marL="17556480" algn="l" defTabSz="2194560"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doi.org/10.1162/003355397555280" TargetMode="External"/><Relationship Id="rId13" Type="http://schemas.openxmlformats.org/officeDocument/2006/relationships/hyperlink" Target="https://doi.org/10.1080/14459795.2020.1819365" TargetMode="External"/><Relationship Id="rId18" Type="http://schemas.openxmlformats.org/officeDocument/2006/relationships/hyperlink" Target="https://doi.org/10.7717/peerj.3580" TargetMode="External"/><Relationship Id="rId26" Type="http://schemas.openxmlformats.org/officeDocument/2006/relationships/image" Target="../media/image7.png"/><Relationship Id="rId3" Type="http://schemas.openxmlformats.org/officeDocument/2006/relationships/image" Target="../media/image1.png"/><Relationship Id="rId21" Type="http://schemas.openxmlformats.org/officeDocument/2006/relationships/hyperlink" Target="https://doi.org/10.1111/desc.12529" TargetMode="External"/><Relationship Id="rId7" Type="http://schemas.openxmlformats.org/officeDocument/2006/relationships/hyperlink" Target="https://doi.org/10.1111/j.1360-0443.2010.03100.x" TargetMode="External"/><Relationship Id="rId12" Type="http://schemas.openxmlformats.org/officeDocument/2006/relationships/hyperlink" Target="https://doi.org/10.1016/j.chiabu.2013.03.013" TargetMode="External"/><Relationship Id="rId17" Type="http://schemas.openxmlformats.org/officeDocument/2006/relationships/hyperlink" Target="https://doi.org/10.31234/osf.io/7gnb9" TargetMode="External"/><Relationship Id="rId25" Type="http://schemas.openxmlformats.org/officeDocument/2006/relationships/image" Target="../media/image6.png"/><Relationship Id="rId2" Type="http://schemas.openxmlformats.org/officeDocument/2006/relationships/notesSlide" Target="../notesSlides/notesSlide1.xml"/><Relationship Id="rId16" Type="http://schemas.openxmlformats.org/officeDocument/2006/relationships/hyperlink" Target="https://doi.org/10.1016/j.jsr.2009.10.001" TargetMode="External"/><Relationship Id="rId20" Type="http://schemas.openxmlformats.org/officeDocument/2006/relationships/hyperlink" Target="https://doi.org/10.1186/s12939-015-0278-4" TargetMode="External"/><Relationship Id="rId29"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hyperlink" Target="https://doi.org/10.1016/j.jesp.2018.07.014" TargetMode="External"/><Relationship Id="rId11" Type="http://schemas.openxmlformats.org/officeDocument/2006/relationships/hyperlink" Target="https://doi.org/10.1016/j.amepre.2015.07.022" TargetMode="External"/><Relationship Id="rId24" Type="http://schemas.openxmlformats.org/officeDocument/2006/relationships/image" Target="../media/image5.png"/><Relationship Id="rId5" Type="http://schemas.openxmlformats.org/officeDocument/2006/relationships/image" Target="../media/image3.png"/><Relationship Id="rId15" Type="http://schemas.openxmlformats.org/officeDocument/2006/relationships/hyperlink" Target="https://doi.org/10.1017/S0033291712001900" TargetMode="External"/><Relationship Id="rId23" Type="http://schemas.openxmlformats.org/officeDocument/2006/relationships/image" Target="../media/image4.png"/><Relationship Id="rId28" Type="http://schemas.openxmlformats.org/officeDocument/2006/relationships/image" Target="../media/image9.png"/><Relationship Id="rId10" Type="http://schemas.openxmlformats.org/officeDocument/2006/relationships/hyperlink" Target="https://doi.org/10.1176/ajp.151.8.1132" TargetMode="External"/><Relationship Id="rId19" Type="http://schemas.openxmlformats.org/officeDocument/2006/relationships/hyperlink" Target="https://doi.org/10.1073/pnas.1207144109" TargetMode="External"/><Relationship Id="rId4" Type="http://schemas.openxmlformats.org/officeDocument/2006/relationships/image" Target="../media/image2.svg"/><Relationship Id="rId9" Type="http://schemas.openxmlformats.org/officeDocument/2006/relationships/hyperlink" Target="https://doi.org/10.1016/j.jadohealth.2018.08.029" TargetMode="External"/><Relationship Id="rId14" Type="http://schemas.openxmlformats.org/officeDocument/2006/relationships/hyperlink" Target="https://jamanetwork.com/journals/jamapsychiatry/article-abstract/2757378?casa_token=-tT8dgUpe68AAAAA:o18xIR34bYoWiHya-8bkA6efr06Tl1axSviTBFvA7mCbVa9Lwks54PY3EBfC4mqtZbZrq9r5BKqP&amp;casa_token=8c_KgkZ7MBUAAAAA:_g1xBv74Umk43CLvBkTM49MIR58Nt8jrulLWY2DZ8is_m5Jd4JnkpcZH1wqpotlrHTy4wEBzSIKe" TargetMode="External"/><Relationship Id="rId22" Type="http://schemas.openxmlformats.org/officeDocument/2006/relationships/hyperlink" Target="https://doi.org/10.1002/bdm.414" TargetMode="External"/><Relationship Id="rId27" Type="http://schemas.openxmlformats.org/officeDocument/2006/relationships/image" Target="../media/image8.png"/><Relationship Id="rId30"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457B63-40DE-E394-48F5-688D17370823}"/>
            </a:ext>
          </a:extLst>
        </p:cNvPr>
        <p:cNvGrpSpPr/>
        <p:nvPr/>
      </p:nvGrpSpPr>
      <p:grpSpPr>
        <a:xfrm>
          <a:off x="0" y="0"/>
          <a:ext cx="0" cy="0"/>
          <a:chOff x="0" y="0"/>
          <a:chExt cx="0" cy="0"/>
        </a:xfrm>
      </p:grpSpPr>
      <p:sp>
        <p:nvSpPr>
          <p:cNvPr id="63" name="TextBox 62">
            <a:extLst>
              <a:ext uri="{FF2B5EF4-FFF2-40B4-BE49-F238E27FC236}">
                <a16:creationId xmlns:a16="http://schemas.microsoft.com/office/drawing/2014/main" id="{6B15E897-6735-BD60-007F-DAFC1BFBD43C}"/>
              </a:ext>
            </a:extLst>
          </p:cNvPr>
          <p:cNvSpPr txBox="1"/>
          <p:nvPr/>
        </p:nvSpPr>
        <p:spPr>
          <a:xfrm>
            <a:off x="30516604" y="15245249"/>
            <a:ext cx="13119051" cy="1648873"/>
          </a:xfrm>
          <a:prstGeom prst="rect">
            <a:avLst/>
          </a:prstGeom>
          <a:solidFill>
            <a:srgbClr val="FF7F7F">
              <a:alpha val="16000"/>
            </a:srgbClr>
          </a:solidFill>
          <a:ln w="38100">
            <a:solidFill>
              <a:srgbClr val="C00000"/>
            </a:solidFill>
          </a:ln>
        </p:spPr>
        <p:txBody>
          <a:bodyPr wrap="square" rtlCol="0" anchor="ctr">
            <a:noAutofit/>
          </a:bodyPr>
          <a:lstStyle/>
          <a:p>
            <a:pPr algn="ctr"/>
            <a:r>
              <a:rPr lang="en-US" sz="4000" dirty="0"/>
              <a:t>No association between present SES and risk</a:t>
            </a:r>
          </a:p>
        </p:txBody>
      </p:sp>
      <p:sp>
        <p:nvSpPr>
          <p:cNvPr id="73" name="TextBox 72">
            <a:extLst>
              <a:ext uri="{FF2B5EF4-FFF2-40B4-BE49-F238E27FC236}">
                <a16:creationId xmlns:a16="http://schemas.microsoft.com/office/drawing/2014/main" id="{1236D454-8B73-029F-417B-C79597C17896}"/>
              </a:ext>
            </a:extLst>
          </p:cNvPr>
          <p:cNvSpPr txBox="1"/>
          <p:nvPr/>
        </p:nvSpPr>
        <p:spPr>
          <a:xfrm>
            <a:off x="17490337" y="15235103"/>
            <a:ext cx="13026267" cy="1648621"/>
          </a:xfrm>
          <a:prstGeom prst="rect">
            <a:avLst/>
          </a:prstGeom>
          <a:solidFill>
            <a:srgbClr val="FF7F7F">
              <a:alpha val="16000"/>
            </a:srgbClr>
          </a:solidFill>
          <a:ln w="38100">
            <a:solidFill>
              <a:srgbClr val="C00000"/>
            </a:solidFill>
          </a:ln>
        </p:spPr>
        <p:txBody>
          <a:bodyPr wrap="square" rtlCol="0" anchor="ctr">
            <a:noAutofit/>
          </a:bodyPr>
          <a:lstStyle/>
          <a:p>
            <a:pPr algn="ctr"/>
            <a:r>
              <a:rPr lang="en-US" sz="4000" dirty="0"/>
              <a:t>No association between past SES and risk</a:t>
            </a:r>
          </a:p>
        </p:txBody>
      </p:sp>
      <p:sp>
        <p:nvSpPr>
          <p:cNvPr id="32" name="Rectangle 31">
            <a:extLst>
              <a:ext uri="{FF2B5EF4-FFF2-40B4-BE49-F238E27FC236}">
                <a16:creationId xmlns:a16="http://schemas.microsoft.com/office/drawing/2014/main" id="{72E87980-2C27-CA79-AABF-F2DFE669FF57}"/>
              </a:ext>
            </a:extLst>
          </p:cNvPr>
          <p:cNvSpPr/>
          <p:nvPr/>
        </p:nvSpPr>
        <p:spPr>
          <a:xfrm>
            <a:off x="30530342" y="18061324"/>
            <a:ext cx="13105313" cy="8594847"/>
          </a:xfrm>
          <a:prstGeom prst="rect">
            <a:avLst/>
          </a:prstGeom>
          <a:noFill/>
          <a:ln w="57150">
            <a:solidFill>
              <a:srgbClr val="558ED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F83FE3CF-7A52-1F00-BC30-DAA4DC8CE0A6}"/>
              </a:ext>
            </a:extLst>
          </p:cNvPr>
          <p:cNvSpPr/>
          <p:nvPr/>
        </p:nvSpPr>
        <p:spPr>
          <a:xfrm>
            <a:off x="30521148" y="6710064"/>
            <a:ext cx="13119050" cy="8534678"/>
          </a:xfrm>
          <a:prstGeom prst="rect">
            <a:avLst/>
          </a:prstGeom>
          <a:noFill/>
          <a:ln w="5715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21" name="Group 20">
            <a:extLst>
              <a:ext uri="{FF2B5EF4-FFF2-40B4-BE49-F238E27FC236}">
                <a16:creationId xmlns:a16="http://schemas.microsoft.com/office/drawing/2014/main" id="{39983DDB-71A3-99D7-74AB-E43B239D0BA3}"/>
              </a:ext>
            </a:extLst>
          </p:cNvPr>
          <p:cNvGrpSpPr/>
          <p:nvPr/>
        </p:nvGrpSpPr>
        <p:grpSpPr>
          <a:xfrm>
            <a:off x="0" y="15009264"/>
            <a:ext cx="17233172" cy="3011418"/>
            <a:chOff x="89246" y="16405799"/>
            <a:chExt cx="16968089" cy="3649399"/>
          </a:xfrm>
        </p:grpSpPr>
        <p:grpSp>
          <p:nvGrpSpPr>
            <p:cNvPr id="15" name="Group 14">
              <a:extLst>
                <a:ext uri="{FF2B5EF4-FFF2-40B4-BE49-F238E27FC236}">
                  <a16:creationId xmlns:a16="http://schemas.microsoft.com/office/drawing/2014/main" id="{46E6AE03-4F16-FCF9-9F26-C9E0DF760466}"/>
                </a:ext>
              </a:extLst>
            </p:cNvPr>
            <p:cNvGrpSpPr/>
            <p:nvPr/>
          </p:nvGrpSpPr>
          <p:grpSpPr>
            <a:xfrm>
              <a:off x="210994" y="16405799"/>
              <a:ext cx="16846341" cy="2509722"/>
              <a:chOff x="210994" y="16405799"/>
              <a:chExt cx="16846341" cy="2509722"/>
            </a:xfrm>
          </p:grpSpPr>
          <p:sp>
            <p:nvSpPr>
              <p:cNvPr id="16" name="Rectangle 15">
                <a:extLst>
                  <a:ext uri="{FF2B5EF4-FFF2-40B4-BE49-F238E27FC236}">
                    <a16:creationId xmlns:a16="http://schemas.microsoft.com/office/drawing/2014/main" id="{E6BEBD81-0B56-7D28-830F-7D8B7AC796CC}"/>
                  </a:ext>
                </a:extLst>
              </p:cNvPr>
              <p:cNvSpPr/>
              <p:nvPr/>
            </p:nvSpPr>
            <p:spPr>
              <a:xfrm>
                <a:off x="210994" y="16480221"/>
                <a:ext cx="16846341" cy="2435300"/>
              </a:xfrm>
              <a:prstGeom prst="rect">
                <a:avLst/>
              </a:prstGeom>
              <a:solidFill>
                <a:srgbClr val="EDEDE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4" name="Group 13">
                <a:extLst>
                  <a:ext uri="{FF2B5EF4-FFF2-40B4-BE49-F238E27FC236}">
                    <a16:creationId xmlns:a16="http://schemas.microsoft.com/office/drawing/2014/main" id="{0DBD3E1F-B5EA-A5C2-0ED8-5BF3AEE7D816}"/>
                  </a:ext>
                </a:extLst>
              </p:cNvPr>
              <p:cNvGrpSpPr/>
              <p:nvPr/>
            </p:nvGrpSpPr>
            <p:grpSpPr>
              <a:xfrm>
                <a:off x="579073" y="16405799"/>
                <a:ext cx="16362509" cy="2009624"/>
                <a:chOff x="579073" y="16405799"/>
                <a:chExt cx="16362509" cy="2009624"/>
              </a:xfrm>
            </p:grpSpPr>
            <p:pic>
              <p:nvPicPr>
                <p:cNvPr id="79" name="Graphic 78" descr="Programmer female with solid fill">
                  <a:extLst>
                    <a:ext uri="{FF2B5EF4-FFF2-40B4-BE49-F238E27FC236}">
                      <a16:creationId xmlns:a16="http://schemas.microsoft.com/office/drawing/2014/main" id="{CB7C42C5-DC0B-3C9D-2A43-3308BC2A9B4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79073" y="16707503"/>
                  <a:ext cx="1783186" cy="1707920"/>
                </a:xfrm>
                <a:prstGeom prst="rect">
                  <a:avLst/>
                </a:prstGeom>
              </p:spPr>
            </p:pic>
            <p:sp>
              <p:nvSpPr>
                <p:cNvPr id="19" name="TextBox 18">
                  <a:extLst>
                    <a:ext uri="{FF2B5EF4-FFF2-40B4-BE49-F238E27FC236}">
                      <a16:creationId xmlns:a16="http://schemas.microsoft.com/office/drawing/2014/main" id="{BA13DF0C-01DB-204F-F7B2-7CB85FD6154E}"/>
                    </a:ext>
                  </a:extLst>
                </p:cNvPr>
                <p:cNvSpPr txBox="1"/>
                <p:nvPr/>
              </p:nvSpPr>
              <p:spPr>
                <a:xfrm>
                  <a:off x="2904171" y="17167094"/>
                  <a:ext cx="14037411" cy="1193537"/>
                </a:xfrm>
                <a:prstGeom prst="rect">
                  <a:avLst/>
                </a:prstGeom>
                <a:noFill/>
              </p:spPr>
              <p:txBody>
                <a:bodyPr wrap="square">
                  <a:spAutoFit/>
                </a:bodyPr>
                <a:lstStyle/>
                <a:p>
                  <a:pPr algn="ctr"/>
                  <a:r>
                    <a:rPr lang="en-US" sz="2900" i="1" dirty="0"/>
                    <a:t>1000 </a:t>
                  </a:r>
                  <a:r>
                    <a:rPr lang="en-US" sz="2900" i="1"/>
                    <a:t>participants will complete  </a:t>
                  </a:r>
                  <a:r>
                    <a:rPr lang="en-US" sz="2800" b="0" i="0" u="none" strike="noStrike" dirty="0">
                      <a:solidFill>
                        <a:srgbClr val="353744"/>
                      </a:solidFill>
                      <a:effectLst/>
                      <a:latin typeface="Arial" panose="020B0604020202020204" pitchFamily="34" charset="0"/>
                    </a:rPr>
                    <a:t>a </a:t>
                  </a:r>
                  <a:r>
                    <a:rPr lang="en-US" sz="2900" b="0" i="0" u="none" strike="noStrike" dirty="0">
                      <a:solidFill>
                        <a:srgbClr val="353744"/>
                      </a:solidFill>
                      <a:effectLst/>
                    </a:rPr>
                    <a:t>risk and ambiguity decision-making task with a total of 130 binary choices </a:t>
                  </a:r>
                  <a:r>
                    <a:rPr lang="en-US" sz="2900" i="1" dirty="0"/>
                    <a:t>and </a:t>
                  </a:r>
                  <a:r>
                    <a:rPr lang="en-US" sz="2900" b="1" i="1" dirty="0"/>
                    <a:t>self-report measures </a:t>
                  </a:r>
                  <a:r>
                    <a:rPr lang="en-US" sz="2900" i="1" dirty="0"/>
                    <a:t>on Qualtrics Surveys via CloudResearch</a:t>
                  </a:r>
                  <a:endParaRPr lang="en-US" sz="2900" dirty="0"/>
                </a:p>
              </p:txBody>
            </p:sp>
            <p:cxnSp>
              <p:nvCxnSpPr>
                <p:cNvPr id="31" name="Straight Connector 30">
                  <a:extLst>
                    <a:ext uri="{FF2B5EF4-FFF2-40B4-BE49-F238E27FC236}">
                      <a16:creationId xmlns:a16="http://schemas.microsoft.com/office/drawing/2014/main" id="{C6FAE0F4-5C59-4421-0E8B-8EE7FDC19955}"/>
                    </a:ext>
                  </a:extLst>
                </p:cNvPr>
                <p:cNvCxnSpPr>
                  <a:cxnSpLocks/>
                </p:cNvCxnSpPr>
                <p:nvPr/>
              </p:nvCxnSpPr>
              <p:spPr>
                <a:xfrm>
                  <a:off x="2823449" y="16858064"/>
                  <a:ext cx="0" cy="1489519"/>
                </a:xfrm>
                <a:prstGeom prst="line">
                  <a:avLst/>
                </a:prstGeom>
                <a:ln w="50800"/>
              </p:spPr>
              <p:style>
                <a:lnRef idx="2">
                  <a:schemeClr val="dk1"/>
                </a:lnRef>
                <a:fillRef idx="0">
                  <a:schemeClr val="dk1"/>
                </a:fillRef>
                <a:effectRef idx="1">
                  <a:schemeClr val="dk1"/>
                </a:effectRef>
                <a:fontRef idx="minor">
                  <a:schemeClr val="tx1"/>
                </a:fontRef>
              </p:style>
            </p:cxnSp>
            <p:sp>
              <p:nvSpPr>
                <p:cNvPr id="4" name="TextBox 3">
                  <a:extLst>
                    <a:ext uri="{FF2B5EF4-FFF2-40B4-BE49-F238E27FC236}">
                      <a16:creationId xmlns:a16="http://schemas.microsoft.com/office/drawing/2014/main" id="{F94EFA1D-B450-5D7F-740D-9E4C43D02A66}"/>
                    </a:ext>
                  </a:extLst>
                </p:cNvPr>
                <p:cNvSpPr txBox="1"/>
                <p:nvPr/>
              </p:nvSpPr>
              <p:spPr>
                <a:xfrm>
                  <a:off x="2904171" y="16405799"/>
                  <a:ext cx="3811186" cy="769443"/>
                </a:xfrm>
                <a:prstGeom prst="rect">
                  <a:avLst/>
                </a:prstGeom>
                <a:noFill/>
              </p:spPr>
              <p:txBody>
                <a:bodyPr wrap="square">
                  <a:spAutoFit/>
                </a:bodyPr>
                <a:lstStyle/>
                <a:p>
                  <a:r>
                    <a:rPr lang="en-US" sz="4400" b="1" dirty="0"/>
                    <a:t>Demographics:</a:t>
                  </a:r>
                </a:p>
              </p:txBody>
            </p:sp>
          </p:grpSp>
        </p:grpSp>
        <p:sp>
          <p:nvSpPr>
            <p:cNvPr id="1038" name="TextBox 1037">
              <a:extLst>
                <a:ext uri="{FF2B5EF4-FFF2-40B4-BE49-F238E27FC236}">
                  <a16:creationId xmlns:a16="http://schemas.microsoft.com/office/drawing/2014/main" id="{2F6DAE31-01FB-994D-C599-5C11B5D8E651}"/>
                </a:ext>
              </a:extLst>
            </p:cNvPr>
            <p:cNvSpPr txBox="1"/>
            <p:nvPr/>
          </p:nvSpPr>
          <p:spPr>
            <a:xfrm>
              <a:off x="89246" y="19048151"/>
              <a:ext cx="11494590" cy="1007047"/>
            </a:xfrm>
            <a:prstGeom prst="rect">
              <a:avLst/>
            </a:prstGeom>
            <a:noFill/>
          </p:spPr>
          <p:txBody>
            <a:bodyPr wrap="square">
              <a:spAutoFit/>
            </a:bodyPr>
            <a:lstStyle/>
            <a:p>
              <a:r>
                <a:rPr lang="en-US" sz="4800" b="1" dirty="0"/>
                <a:t>Risk &amp; Ambiguity Choice Task Tasks</a:t>
              </a:r>
              <a:r>
                <a:rPr lang="en-US" sz="4400" b="1" dirty="0"/>
                <a:t>: </a:t>
              </a:r>
              <a:endParaRPr lang="en-US" sz="4400" dirty="0"/>
            </a:p>
          </p:txBody>
        </p:sp>
      </p:grpSp>
      <p:sp>
        <p:nvSpPr>
          <p:cNvPr id="1241" name="Rectangle 1240">
            <a:extLst>
              <a:ext uri="{FF2B5EF4-FFF2-40B4-BE49-F238E27FC236}">
                <a16:creationId xmlns:a16="http://schemas.microsoft.com/office/drawing/2014/main" id="{EBB3D4D5-4F24-8A7B-B0A8-BA0FADD0E3A4}"/>
              </a:ext>
            </a:extLst>
          </p:cNvPr>
          <p:cNvSpPr/>
          <p:nvPr/>
        </p:nvSpPr>
        <p:spPr>
          <a:xfrm>
            <a:off x="17487016" y="6677059"/>
            <a:ext cx="13029588" cy="8564814"/>
          </a:xfrm>
          <a:prstGeom prst="rect">
            <a:avLst/>
          </a:prstGeom>
          <a:noFill/>
          <a:ln w="57150">
            <a:solidFill>
              <a:schemeClr val="accent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35659310-C0BE-97E2-5C37-973F01DF3F86}"/>
              </a:ext>
            </a:extLst>
          </p:cNvPr>
          <p:cNvSpPr/>
          <p:nvPr/>
        </p:nvSpPr>
        <p:spPr>
          <a:xfrm>
            <a:off x="223850" y="290713"/>
            <a:ext cx="43436156" cy="5134555"/>
          </a:xfrm>
          <a:prstGeom prst="rect">
            <a:avLst/>
          </a:prstGeom>
          <a:solidFill>
            <a:schemeClr val="tx2">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34760350-EA77-6237-5CC3-DBE5585CBF5B}"/>
              </a:ext>
            </a:extLst>
          </p:cNvPr>
          <p:cNvSpPr txBox="1"/>
          <p:nvPr/>
        </p:nvSpPr>
        <p:spPr>
          <a:xfrm>
            <a:off x="12570777" y="3366224"/>
            <a:ext cx="20189197" cy="923330"/>
          </a:xfrm>
          <a:prstGeom prst="rect">
            <a:avLst/>
          </a:prstGeom>
          <a:noFill/>
        </p:spPr>
        <p:txBody>
          <a:bodyPr wrap="square" rtlCol="0">
            <a:spAutoFit/>
          </a:bodyPr>
          <a:lstStyle/>
          <a:p>
            <a:pPr algn="ctr"/>
            <a:r>
              <a:rPr lang="en-US" sz="5400" dirty="0">
                <a:solidFill>
                  <a:schemeClr val="bg1"/>
                </a:solidFill>
                <a:latin typeface="+mj-lt"/>
                <a:cs typeface="Arial" panose="020B0604020202020204" pitchFamily="34" charset="0"/>
              </a:rPr>
              <a:t>Sarah Garrison (Class 2025), Christian Benitez, and Joseph W. Kable</a:t>
            </a:r>
          </a:p>
        </p:txBody>
      </p:sp>
      <p:sp>
        <p:nvSpPr>
          <p:cNvPr id="2" name="TextBox 1">
            <a:extLst>
              <a:ext uri="{FF2B5EF4-FFF2-40B4-BE49-F238E27FC236}">
                <a16:creationId xmlns:a16="http://schemas.microsoft.com/office/drawing/2014/main" id="{6CB60F7A-D0E8-E582-0E59-7F93C00C084A}"/>
              </a:ext>
            </a:extLst>
          </p:cNvPr>
          <p:cNvSpPr txBox="1"/>
          <p:nvPr/>
        </p:nvSpPr>
        <p:spPr>
          <a:xfrm>
            <a:off x="19253200" y="10922000"/>
            <a:ext cx="184666" cy="1415772"/>
          </a:xfrm>
          <a:prstGeom prst="rect">
            <a:avLst/>
          </a:prstGeom>
          <a:noFill/>
        </p:spPr>
        <p:txBody>
          <a:bodyPr wrap="none" rtlCol="0">
            <a:spAutoFit/>
          </a:bodyPr>
          <a:lstStyle/>
          <a:p>
            <a:endParaRPr lang="en-US" dirty="0"/>
          </a:p>
        </p:txBody>
      </p:sp>
      <p:sp>
        <p:nvSpPr>
          <p:cNvPr id="29" name="Rectangle 28">
            <a:extLst>
              <a:ext uri="{FF2B5EF4-FFF2-40B4-BE49-F238E27FC236}">
                <a16:creationId xmlns:a16="http://schemas.microsoft.com/office/drawing/2014/main" id="{431F9BBD-626B-987A-4F76-4E69C58859BA}"/>
              </a:ext>
            </a:extLst>
          </p:cNvPr>
          <p:cNvSpPr/>
          <p:nvPr/>
        </p:nvSpPr>
        <p:spPr>
          <a:xfrm>
            <a:off x="223851" y="5543429"/>
            <a:ext cx="17009322" cy="1130504"/>
          </a:xfrm>
          <a:prstGeom prst="rect">
            <a:avLst/>
          </a:prstGeom>
          <a:solidFill>
            <a:schemeClr val="tx2">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5800" dirty="0">
                <a:latin typeface="+mj-lt"/>
                <a:cs typeface="Times New Roman" panose="02020603050405020304" pitchFamily="18" charset="0"/>
              </a:rPr>
              <a:t>Background</a:t>
            </a:r>
          </a:p>
        </p:txBody>
      </p:sp>
      <p:sp>
        <p:nvSpPr>
          <p:cNvPr id="37" name="TextBox 36">
            <a:extLst>
              <a:ext uri="{FF2B5EF4-FFF2-40B4-BE49-F238E27FC236}">
                <a16:creationId xmlns:a16="http://schemas.microsoft.com/office/drawing/2014/main" id="{3551404E-EBA9-F653-D2A3-00A1D832336F}"/>
              </a:ext>
            </a:extLst>
          </p:cNvPr>
          <p:cNvSpPr txBox="1"/>
          <p:nvPr/>
        </p:nvSpPr>
        <p:spPr>
          <a:xfrm>
            <a:off x="250883" y="6778753"/>
            <a:ext cx="16982289" cy="7509748"/>
          </a:xfrm>
          <a:prstGeom prst="rect">
            <a:avLst/>
          </a:prstGeom>
          <a:noFill/>
        </p:spPr>
        <p:txBody>
          <a:bodyPr wrap="square" rtlCol="0">
            <a:spAutoFit/>
          </a:bodyPr>
          <a:lstStyle/>
          <a:p>
            <a:pPr indent="457200" rtl="0">
              <a:spcBef>
                <a:spcPts val="1200"/>
              </a:spcBef>
              <a:buNone/>
            </a:pPr>
            <a:r>
              <a:rPr lang="en-US" sz="3300" b="1" u="sng" dirty="0">
                <a:cs typeface="Times New Roman" panose="02020603050405020304" pitchFamily="18" charset="0"/>
              </a:rPr>
              <a:t>Objective</a:t>
            </a:r>
            <a:r>
              <a:rPr lang="en-US" sz="3300" b="1" dirty="0">
                <a:cs typeface="Times New Roman" panose="02020603050405020304" pitchFamily="18" charset="0"/>
              </a:rPr>
              <a:t>: </a:t>
            </a:r>
            <a:r>
              <a:rPr lang="en-US" sz="3300" dirty="0">
                <a:solidFill>
                  <a:srgbClr val="000000"/>
                </a:solidFill>
                <a:cs typeface="Times New Roman" panose="02020603050405020304" pitchFamily="18" charset="0"/>
              </a:rPr>
              <a:t>W</a:t>
            </a:r>
            <a:r>
              <a:rPr lang="en-US" sz="3300" b="0" i="0" u="none" strike="noStrike" dirty="0">
                <a:solidFill>
                  <a:srgbClr val="000000"/>
                </a:solidFill>
                <a:effectLst/>
              </a:rPr>
              <a:t>e frequently encounter decisions requiring us to weigh different possible outcomes, with some carrying potentially dire financial and health outcomes (i.e., gambling, smoking, reckless driving). Despite the potential harms, some individuals still choose to take on these real-world risks, this has prompted researchers to better understand what factors influence these types of decisions. Prior research suggests one’s </a:t>
            </a:r>
            <a:r>
              <a:rPr lang="en-US" sz="3300" b="1" i="0" u="none" strike="noStrike" dirty="0">
                <a:solidFill>
                  <a:srgbClr val="000000"/>
                </a:solidFill>
                <a:effectLst/>
              </a:rPr>
              <a:t>socioeconomic status (SES) may be an important factor, as it has been linked to real-world risk-taking</a:t>
            </a:r>
            <a:r>
              <a:rPr lang="en-US" sz="3300" b="0" i="0" u="none" strike="noStrike" dirty="0">
                <a:solidFill>
                  <a:srgbClr val="000000"/>
                </a:solidFill>
                <a:effectLst/>
              </a:rPr>
              <a:t>. </a:t>
            </a:r>
          </a:p>
          <a:p>
            <a:pPr indent="457200" rtl="0">
              <a:spcBef>
                <a:spcPts val="1200"/>
              </a:spcBef>
              <a:buNone/>
            </a:pPr>
            <a:r>
              <a:rPr lang="en-US" sz="3300" b="1" dirty="0">
                <a:solidFill>
                  <a:srgbClr val="000000"/>
                </a:solidFill>
              </a:rPr>
              <a:t>However, despite this link, it has not reliably extended to in-lab measures of risk preferences. </a:t>
            </a:r>
            <a:r>
              <a:rPr lang="en-US" sz="3300" dirty="0">
                <a:solidFill>
                  <a:srgbClr val="000000"/>
                </a:solidFill>
              </a:rPr>
              <a:t>Some studies find that those </a:t>
            </a:r>
            <a:r>
              <a:rPr lang="en-US" sz="3300" b="1" i="1" dirty="0">
                <a:solidFill>
                  <a:srgbClr val="000000"/>
                </a:solidFill>
              </a:rPr>
              <a:t>lower in SES are more risk-tolerant</a:t>
            </a:r>
            <a:r>
              <a:rPr lang="en-US" sz="3300" dirty="0">
                <a:solidFill>
                  <a:srgbClr val="000000"/>
                </a:solidFill>
              </a:rPr>
              <a:t>. Some find that they are </a:t>
            </a:r>
            <a:r>
              <a:rPr lang="en-US" sz="3300" b="1" i="1" dirty="0">
                <a:solidFill>
                  <a:srgbClr val="000000"/>
                </a:solidFill>
              </a:rPr>
              <a:t>less risk-tolerant, </a:t>
            </a:r>
            <a:r>
              <a:rPr lang="en-US" sz="3300" dirty="0">
                <a:solidFill>
                  <a:srgbClr val="000000"/>
                </a:solidFill>
              </a:rPr>
              <a:t>while others find </a:t>
            </a:r>
            <a:r>
              <a:rPr lang="en-US" sz="3300" b="1" i="1" dirty="0">
                <a:solidFill>
                  <a:srgbClr val="000000"/>
                </a:solidFill>
              </a:rPr>
              <a:t>no association</a:t>
            </a:r>
            <a:r>
              <a:rPr lang="en-US" sz="3300" dirty="0">
                <a:solidFill>
                  <a:srgbClr val="000000"/>
                </a:solidFill>
              </a:rPr>
              <a:t>. One possible explanation for the discrepancy between in-lab and real-world risk-taking is that real-world risk-taking behaviors may not reflect differences in risk preferences (i.e., uncertainty where probabilities are known), but rather differences in ambiguity preferences (i.e., uncertainty where probabilities are unknown).  </a:t>
            </a:r>
            <a:endParaRPr lang="en-US" sz="3300" b="1" u="sng" dirty="0">
              <a:cs typeface="Times New Roman" panose="02020603050405020304" pitchFamily="18" charset="0"/>
            </a:endParaRPr>
          </a:p>
          <a:p>
            <a:pPr algn="ctr">
              <a:spcBef>
                <a:spcPts val="1200"/>
              </a:spcBef>
            </a:pPr>
            <a:r>
              <a:rPr lang="en-US" sz="3300" b="1" u="sng" dirty="0">
                <a:cs typeface="Times New Roman" panose="02020603050405020304" pitchFamily="18" charset="0"/>
              </a:rPr>
              <a:t>Aim</a:t>
            </a:r>
            <a:r>
              <a:rPr lang="en-US" sz="3300" dirty="0">
                <a:cs typeface="Times New Roman" panose="02020603050405020304" pitchFamily="18" charset="0"/>
              </a:rPr>
              <a:t>: This pre-registered study aims to examine the relationship between </a:t>
            </a:r>
            <a:r>
              <a:rPr lang="en-US" sz="3300" b="1" i="1" dirty="0">
                <a:cs typeface="Times New Roman" panose="02020603050405020304" pitchFamily="18" charset="0"/>
              </a:rPr>
              <a:t>SES and in-lab measures of risk and ambiguity preferences</a:t>
            </a:r>
            <a:r>
              <a:rPr lang="en-US" sz="3300" dirty="0">
                <a:cs typeface="Times New Roman" panose="02020603050405020304" pitchFamily="18" charset="0"/>
              </a:rPr>
              <a:t>. </a:t>
            </a:r>
          </a:p>
        </p:txBody>
      </p:sp>
      <p:sp>
        <p:nvSpPr>
          <p:cNvPr id="38" name="Rectangle 37">
            <a:extLst>
              <a:ext uri="{FF2B5EF4-FFF2-40B4-BE49-F238E27FC236}">
                <a16:creationId xmlns:a16="http://schemas.microsoft.com/office/drawing/2014/main" id="{0E7AE8B2-B156-4029-F458-B049A8B37F73}"/>
              </a:ext>
            </a:extLst>
          </p:cNvPr>
          <p:cNvSpPr/>
          <p:nvPr/>
        </p:nvSpPr>
        <p:spPr>
          <a:xfrm>
            <a:off x="84610" y="14287706"/>
            <a:ext cx="17148561" cy="844363"/>
          </a:xfrm>
          <a:prstGeom prst="rect">
            <a:avLst/>
          </a:prstGeom>
          <a:solidFill>
            <a:schemeClr val="tx2">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5800" dirty="0"/>
              <a:t>Methods</a:t>
            </a:r>
          </a:p>
        </p:txBody>
      </p:sp>
      <p:sp>
        <p:nvSpPr>
          <p:cNvPr id="41" name="Rectangle 40">
            <a:extLst>
              <a:ext uri="{FF2B5EF4-FFF2-40B4-BE49-F238E27FC236}">
                <a16:creationId xmlns:a16="http://schemas.microsoft.com/office/drawing/2014/main" id="{C036289E-315C-5075-0ABC-F0EEDFD20687}"/>
              </a:ext>
            </a:extLst>
          </p:cNvPr>
          <p:cNvSpPr/>
          <p:nvPr/>
        </p:nvSpPr>
        <p:spPr>
          <a:xfrm>
            <a:off x="17461554" y="28241392"/>
            <a:ext cx="26178763" cy="1133893"/>
          </a:xfrm>
          <a:prstGeom prst="rect">
            <a:avLst/>
          </a:prstGeom>
          <a:solidFill>
            <a:schemeClr val="tx2">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800" dirty="0"/>
              <a:t>Current Conclusion</a:t>
            </a:r>
            <a:endParaRPr lang="en-US" sz="4800" dirty="0">
              <a:solidFill>
                <a:srgbClr val="FFFF00"/>
              </a:solidFill>
            </a:endParaRPr>
          </a:p>
        </p:txBody>
      </p:sp>
      <p:sp>
        <p:nvSpPr>
          <p:cNvPr id="42" name="Rectangle 41">
            <a:extLst>
              <a:ext uri="{FF2B5EF4-FFF2-40B4-BE49-F238E27FC236}">
                <a16:creationId xmlns:a16="http://schemas.microsoft.com/office/drawing/2014/main" id="{976D6637-9156-F393-A81C-12D7BD3C8374}"/>
              </a:ext>
            </a:extLst>
          </p:cNvPr>
          <p:cNvSpPr/>
          <p:nvPr/>
        </p:nvSpPr>
        <p:spPr>
          <a:xfrm>
            <a:off x="17461553" y="31068213"/>
            <a:ext cx="26154479" cy="424304"/>
          </a:xfrm>
          <a:prstGeom prst="rect">
            <a:avLst/>
          </a:prstGeom>
          <a:solidFill>
            <a:schemeClr val="tx2">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3600" dirty="0"/>
              <a:t>References</a:t>
            </a:r>
          </a:p>
        </p:txBody>
      </p:sp>
      <p:sp>
        <p:nvSpPr>
          <p:cNvPr id="34" name="TextBox 33">
            <a:extLst>
              <a:ext uri="{FF2B5EF4-FFF2-40B4-BE49-F238E27FC236}">
                <a16:creationId xmlns:a16="http://schemas.microsoft.com/office/drawing/2014/main" id="{A855747D-7E0A-2F83-4667-19FDDCA536C3}"/>
              </a:ext>
            </a:extLst>
          </p:cNvPr>
          <p:cNvSpPr txBox="1"/>
          <p:nvPr/>
        </p:nvSpPr>
        <p:spPr>
          <a:xfrm>
            <a:off x="23331234" y="25695165"/>
            <a:ext cx="184731" cy="1415772"/>
          </a:xfrm>
          <a:prstGeom prst="rect">
            <a:avLst/>
          </a:prstGeom>
          <a:noFill/>
        </p:spPr>
        <p:txBody>
          <a:bodyPr wrap="none" rtlCol="0">
            <a:spAutoFit/>
          </a:bodyPr>
          <a:lstStyle/>
          <a:p>
            <a:endParaRPr lang="en-US" dirty="0"/>
          </a:p>
        </p:txBody>
      </p:sp>
      <p:sp>
        <p:nvSpPr>
          <p:cNvPr id="69" name="TextBox 68">
            <a:extLst>
              <a:ext uri="{FF2B5EF4-FFF2-40B4-BE49-F238E27FC236}">
                <a16:creationId xmlns:a16="http://schemas.microsoft.com/office/drawing/2014/main" id="{BFFC5ECA-A0ED-DA44-4339-0D9D0417010D}"/>
              </a:ext>
            </a:extLst>
          </p:cNvPr>
          <p:cNvSpPr txBox="1"/>
          <p:nvPr/>
        </p:nvSpPr>
        <p:spPr>
          <a:xfrm>
            <a:off x="5232399" y="808068"/>
            <a:ext cx="34302855" cy="2677656"/>
          </a:xfrm>
          <a:prstGeom prst="rect">
            <a:avLst/>
          </a:prstGeom>
          <a:noFill/>
        </p:spPr>
        <p:txBody>
          <a:bodyPr wrap="square" rtlCol="0">
            <a:spAutoFit/>
          </a:bodyPr>
          <a:lstStyle/>
          <a:p>
            <a:pPr algn="ctr"/>
            <a:r>
              <a:rPr lang="en-US" sz="8400" dirty="0">
                <a:solidFill>
                  <a:schemeClr val="bg1"/>
                </a:solidFill>
                <a:latin typeface="+mj-lt"/>
                <a:cs typeface="Times New Roman" panose="02020603050405020304" pitchFamily="18" charset="0"/>
              </a:rPr>
              <a:t>Examining the associations between socioeconomic status and preferences for risk and ambiguity  </a:t>
            </a:r>
          </a:p>
        </p:txBody>
      </p:sp>
      <p:sp>
        <p:nvSpPr>
          <p:cNvPr id="17" name="TextBox 16">
            <a:extLst>
              <a:ext uri="{FF2B5EF4-FFF2-40B4-BE49-F238E27FC236}">
                <a16:creationId xmlns:a16="http://schemas.microsoft.com/office/drawing/2014/main" id="{003C0E1C-E9EE-7D52-8605-ACDBCA387AC2}"/>
              </a:ext>
            </a:extLst>
          </p:cNvPr>
          <p:cNvSpPr txBox="1"/>
          <p:nvPr/>
        </p:nvSpPr>
        <p:spPr>
          <a:xfrm>
            <a:off x="14681200" y="4282056"/>
            <a:ext cx="15595600" cy="553998"/>
          </a:xfrm>
          <a:prstGeom prst="rect">
            <a:avLst/>
          </a:prstGeom>
          <a:noFill/>
        </p:spPr>
        <p:txBody>
          <a:bodyPr wrap="square" rtlCol="0">
            <a:spAutoFit/>
          </a:bodyPr>
          <a:lstStyle/>
          <a:p>
            <a:pPr algn="ctr"/>
            <a:r>
              <a:rPr lang="en-US" sz="3000" dirty="0">
                <a:solidFill>
                  <a:schemeClr val="bg1"/>
                </a:solidFill>
                <a:latin typeface="+mj-lt"/>
                <a:cs typeface="Arial" panose="020B0604020202020204" pitchFamily="34" charset="0"/>
              </a:rPr>
              <a:t>College Of Arts and Sciences, Department of Psychology, University of Pennsylvania</a:t>
            </a:r>
          </a:p>
        </p:txBody>
      </p:sp>
      <p:pic>
        <p:nvPicPr>
          <p:cNvPr id="22" name="Picture 21">
            <a:extLst>
              <a:ext uri="{FF2B5EF4-FFF2-40B4-BE49-F238E27FC236}">
                <a16:creationId xmlns:a16="http://schemas.microsoft.com/office/drawing/2014/main" id="{855EA482-F128-72A3-A643-B6FA3AFFE8AD}"/>
              </a:ext>
            </a:extLst>
          </p:cNvPr>
          <p:cNvPicPr>
            <a:picLocks noChangeAspect="1"/>
          </p:cNvPicPr>
          <p:nvPr/>
        </p:nvPicPr>
        <p:blipFill>
          <a:blip r:embed="rId5"/>
          <a:stretch>
            <a:fillRect/>
          </a:stretch>
        </p:blipFill>
        <p:spPr>
          <a:xfrm>
            <a:off x="1469017" y="934900"/>
            <a:ext cx="3997040" cy="3453442"/>
          </a:xfrm>
          <a:prstGeom prst="rect">
            <a:avLst/>
          </a:prstGeom>
        </p:spPr>
      </p:pic>
      <p:sp>
        <p:nvSpPr>
          <p:cNvPr id="33" name="TextBox 32">
            <a:extLst>
              <a:ext uri="{FF2B5EF4-FFF2-40B4-BE49-F238E27FC236}">
                <a16:creationId xmlns:a16="http://schemas.microsoft.com/office/drawing/2014/main" id="{04609027-BDD0-0C77-DC62-A6DA6FF2E217}"/>
              </a:ext>
            </a:extLst>
          </p:cNvPr>
          <p:cNvSpPr txBox="1"/>
          <p:nvPr/>
        </p:nvSpPr>
        <p:spPr>
          <a:xfrm>
            <a:off x="21057220" y="7416500"/>
            <a:ext cx="1050492" cy="595498"/>
          </a:xfrm>
          <a:prstGeom prst="rect">
            <a:avLst/>
          </a:prstGeom>
          <a:solidFill>
            <a:schemeClr val="bg1"/>
          </a:solidFill>
        </p:spPr>
        <p:txBody>
          <a:bodyPr wrap="square" rtlCol="0">
            <a:spAutoFit/>
          </a:bodyPr>
          <a:lstStyle/>
          <a:p>
            <a:endParaRPr lang="en-US" dirty="0"/>
          </a:p>
        </p:txBody>
      </p:sp>
      <p:sp>
        <p:nvSpPr>
          <p:cNvPr id="36" name="Rectangle 35">
            <a:extLst>
              <a:ext uri="{FF2B5EF4-FFF2-40B4-BE49-F238E27FC236}">
                <a16:creationId xmlns:a16="http://schemas.microsoft.com/office/drawing/2014/main" id="{04E3022A-1456-6DC9-7DB4-7DF32F1914BB}"/>
              </a:ext>
            </a:extLst>
          </p:cNvPr>
          <p:cNvSpPr/>
          <p:nvPr/>
        </p:nvSpPr>
        <p:spPr>
          <a:xfrm>
            <a:off x="84610" y="25847457"/>
            <a:ext cx="17135631" cy="6990564"/>
          </a:xfrm>
          <a:prstGeom prst="rect">
            <a:avLst/>
          </a:prstGeom>
          <a:solidFill>
            <a:srgbClr val="EDEDE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44" name="TextBox 43">
            <a:extLst>
              <a:ext uri="{FF2B5EF4-FFF2-40B4-BE49-F238E27FC236}">
                <a16:creationId xmlns:a16="http://schemas.microsoft.com/office/drawing/2014/main" id="{4BAB9AF6-9B97-ADC2-323E-07E9C336F253}"/>
              </a:ext>
            </a:extLst>
          </p:cNvPr>
          <p:cNvSpPr txBox="1"/>
          <p:nvPr/>
        </p:nvSpPr>
        <p:spPr>
          <a:xfrm>
            <a:off x="7983378" y="26016579"/>
            <a:ext cx="9909966" cy="923330"/>
          </a:xfrm>
          <a:prstGeom prst="rect">
            <a:avLst/>
          </a:prstGeom>
          <a:noFill/>
        </p:spPr>
        <p:txBody>
          <a:bodyPr wrap="square">
            <a:spAutoFit/>
          </a:bodyPr>
          <a:lstStyle/>
          <a:p>
            <a:r>
              <a:rPr lang="en-US" sz="5400" b="1" dirty="0"/>
              <a:t>Choice Task Analysis:</a:t>
            </a:r>
          </a:p>
        </p:txBody>
      </p:sp>
      <p:sp>
        <p:nvSpPr>
          <p:cNvPr id="6" name="TextBox 5">
            <a:extLst>
              <a:ext uri="{FF2B5EF4-FFF2-40B4-BE49-F238E27FC236}">
                <a16:creationId xmlns:a16="http://schemas.microsoft.com/office/drawing/2014/main" id="{3D3F0CF4-C6D2-CA3C-40AB-2EF9B84286DD}"/>
              </a:ext>
            </a:extLst>
          </p:cNvPr>
          <p:cNvSpPr txBox="1"/>
          <p:nvPr/>
        </p:nvSpPr>
        <p:spPr>
          <a:xfrm>
            <a:off x="17248148" y="29358303"/>
            <a:ext cx="26529259" cy="1624676"/>
          </a:xfrm>
          <a:prstGeom prst="rect">
            <a:avLst/>
          </a:prstGeom>
          <a:noFill/>
        </p:spPr>
        <p:txBody>
          <a:bodyPr wrap="square" rtlCol="0">
            <a:spAutoFit/>
          </a:bodyPr>
          <a:lstStyle/>
          <a:p>
            <a:pPr marL="742950" indent="-742950" algn="ctr">
              <a:lnSpc>
                <a:spcPct val="150000"/>
              </a:lnSpc>
              <a:buAutoNum type="arabicParenR"/>
            </a:pPr>
            <a:r>
              <a:rPr lang="en-US" sz="3500" b="0" i="0" u="none" strike="noStrike" dirty="0">
                <a:solidFill>
                  <a:srgbClr val="000000"/>
                </a:solidFill>
                <a:effectLst/>
              </a:rPr>
              <a:t>No association between past and present SES on risk preferences, replicating previous findings</a:t>
            </a:r>
          </a:p>
          <a:p>
            <a:pPr marL="742950" indent="-742950" algn="ctr">
              <a:lnSpc>
                <a:spcPct val="150000"/>
              </a:lnSpc>
              <a:buAutoNum type="arabicParenR"/>
            </a:pPr>
            <a:r>
              <a:rPr lang="en-US" sz="3500" b="0" i="0" u="none" strike="noStrike" dirty="0">
                <a:solidFill>
                  <a:srgbClr val="000000"/>
                </a:solidFill>
                <a:effectLst/>
              </a:rPr>
              <a:t>No association between past and present SES on ambiguity preferences </a:t>
            </a:r>
          </a:p>
        </p:txBody>
      </p:sp>
      <p:sp>
        <p:nvSpPr>
          <p:cNvPr id="1198" name="TextBox 1197">
            <a:extLst>
              <a:ext uri="{FF2B5EF4-FFF2-40B4-BE49-F238E27FC236}">
                <a16:creationId xmlns:a16="http://schemas.microsoft.com/office/drawing/2014/main" id="{31951C1D-A2EB-F39A-56C5-38694E528C72}"/>
              </a:ext>
            </a:extLst>
          </p:cNvPr>
          <p:cNvSpPr txBox="1"/>
          <p:nvPr/>
        </p:nvSpPr>
        <p:spPr>
          <a:xfrm>
            <a:off x="28788239" y="10834758"/>
            <a:ext cx="184666" cy="1415772"/>
          </a:xfrm>
          <a:prstGeom prst="rect">
            <a:avLst/>
          </a:prstGeom>
          <a:noFill/>
        </p:spPr>
        <p:txBody>
          <a:bodyPr wrap="none" rtlCol="0">
            <a:spAutoFit/>
          </a:bodyPr>
          <a:lstStyle/>
          <a:p>
            <a:endParaRPr lang="en-US" dirty="0"/>
          </a:p>
        </p:txBody>
      </p:sp>
      <p:sp>
        <p:nvSpPr>
          <p:cNvPr id="49" name="TextBox 48">
            <a:extLst>
              <a:ext uri="{FF2B5EF4-FFF2-40B4-BE49-F238E27FC236}">
                <a16:creationId xmlns:a16="http://schemas.microsoft.com/office/drawing/2014/main" id="{E2549DE3-9E77-A19D-0B26-F250C0B75E72}"/>
              </a:ext>
            </a:extLst>
          </p:cNvPr>
          <p:cNvSpPr txBox="1"/>
          <p:nvPr/>
        </p:nvSpPr>
        <p:spPr>
          <a:xfrm>
            <a:off x="38418237" y="7394255"/>
            <a:ext cx="950656" cy="595498"/>
          </a:xfrm>
          <a:prstGeom prst="rect">
            <a:avLst/>
          </a:prstGeom>
          <a:solidFill>
            <a:schemeClr val="bg1"/>
          </a:solidFill>
        </p:spPr>
        <p:txBody>
          <a:bodyPr wrap="square" rtlCol="0">
            <a:spAutoFit/>
          </a:bodyPr>
          <a:lstStyle/>
          <a:p>
            <a:endParaRPr lang="en-US" dirty="0"/>
          </a:p>
        </p:txBody>
      </p:sp>
      <p:sp>
        <p:nvSpPr>
          <p:cNvPr id="53" name="TextBox 52">
            <a:extLst>
              <a:ext uri="{FF2B5EF4-FFF2-40B4-BE49-F238E27FC236}">
                <a16:creationId xmlns:a16="http://schemas.microsoft.com/office/drawing/2014/main" id="{EED95E54-46CA-9923-0D32-955CC97A4E7F}"/>
              </a:ext>
            </a:extLst>
          </p:cNvPr>
          <p:cNvSpPr txBox="1"/>
          <p:nvPr/>
        </p:nvSpPr>
        <p:spPr>
          <a:xfrm>
            <a:off x="41906033" y="7399361"/>
            <a:ext cx="950656" cy="595498"/>
          </a:xfrm>
          <a:prstGeom prst="rect">
            <a:avLst/>
          </a:prstGeom>
          <a:solidFill>
            <a:schemeClr val="bg1"/>
          </a:solidFill>
        </p:spPr>
        <p:txBody>
          <a:bodyPr wrap="square" rtlCol="0">
            <a:spAutoFit/>
          </a:bodyPr>
          <a:lstStyle/>
          <a:p>
            <a:endParaRPr lang="en-US" dirty="0"/>
          </a:p>
        </p:txBody>
      </p:sp>
      <p:sp>
        <p:nvSpPr>
          <p:cNvPr id="1057" name="TextBox 1056">
            <a:extLst>
              <a:ext uri="{FF2B5EF4-FFF2-40B4-BE49-F238E27FC236}">
                <a16:creationId xmlns:a16="http://schemas.microsoft.com/office/drawing/2014/main" id="{63C233E2-E43C-155C-1C85-31D17D4FFF50}"/>
              </a:ext>
            </a:extLst>
          </p:cNvPr>
          <p:cNvSpPr txBox="1"/>
          <p:nvPr/>
        </p:nvSpPr>
        <p:spPr>
          <a:xfrm>
            <a:off x="17367462" y="31515225"/>
            <a:ext cx="26523738" cy="1762021"/>
          </a:xfrm>
          <a:prstGeom prst="rect">
            <a:avLst/>
          </a:prstGeom>
          <a:noFill/>
        </p:spPr>
        <p:txBody>
          <a:bodyPr wrap="square">
            <a:spAutoFit/>
          </a:bodyPr>
          <a:lstStyle/>
          <a:p>
            <a:pPr rtl="0">
              <a:buNone/>
            </a:pPr>
            <a:r>
              <a:rPr lang="en-US" sz="800" b="0" i="0" u="none" strike="noStrike" dirty="0">
                <a:solidFill>
                  <a:srgbClr val="222222"/>
                </a:solidFill>
                <a:effectLst/>
                <a:latin typeface="Arial" panose="020B0604020202020204" pitchFamily="34" charset="0"/>
              </a:rPr>
              <a:t>1.Amir, D., Jordan, M. R., &amp; Rand, D. G. (2018). An uncertainty management Perspective on long-run impacts of adversity: The influence of childhood socioeconomic status on risk, time, and social preferences. Journal of Experimental Social Psychology, 79, 217–226. </a:t>
            </a:r>
            <a:r>
              <a:rPr lang="en-US" sz="800" b="0" i="0" u="sng" strike="noStrike" dirty="0">
                <a:solidFill>
                  <a:srgbClr val="1155CC"/>
                </a:solidFill>
                <a:effectLst/>
                <a:latin typeface="Arial" panose="020B0604020202020204" pitchFamily="34" charset="0"/>
                <a:hlinkClick r:id="rId6"/>
              </a:rPr>
              <a:t>https://doi.org/10.1016/j.jesp.2018.07.014</a:t>
            </a:r>
            <a:r>
              <a:rPr lang="en-US" sz="200" dirty="0"/>
              <a:t>    </a:t>
            </a:r>
            <a:r>
              <a:rPr lang="en-US" sz="800" b="0" i="0" u="none" strike="noStrike" dirty="0">
                <a:solidFill>
                  <a:srgbClr val="000000"/>
                </a:solidFill>
                <a:effectLst/>
                <a:latin typeface="Arial" panose="020B0604020202020204" pitchFamily="34" charset="0"/>
              </a:rPr>
              <a:t>2. Auger, N., Lo, E., </a:t>
            </a:r>
            <a:r>
              <a:rPr lang="en-US" sz="800" b="0" i="0" u="none" strike="noStrike" dirty="0" err="1">
                <a:solidFill>
                  <a:srgbClr val="000000"/>
                </a:solidFill>
                <a:effectLst/>
                <a:latin typeface="Arial" panose="020B0604020202020204" pitchFamily="34" charset="0"/>
              </a:rPr>
              <a:t>Cantinotti</a:t>
            </a:r>
            <a:r>
              <a:rPr lang="en-US" sz="800" b="0" i="0" u="none" strike="noStrike" dirty="0">
                <a:solidFill>
                  <a:srgbClr val="000000"/>
                </a:solidFill>
                <a:effectLst/>
                <a:latin typeface="Arial" panose="020B0604020202020204" pitchFamily="34" charset="0"/>
              </a:rPr>
              <a:t>, M., &amp; O’Loughlin, J. (2010). Impulsivity and socio-economic status interact to increase the risk of gambling onset among youth. </a:t>
            </a:r>
            <a:r>
              <a:rPr lang="en-US" sz="800" b="0" i="1" u="none" strike="noStrike" dirty="0">
                <a:solidFill>
                  <a:srgbClr val="000000"/>
                </a:solidFill>
                <a:effectLst/>
                <a:latin typeface="Arial" panose="020B0604020202020204" pitchFamily="34" charset="0"/>
              </a:rPr>
              <a:t>Addiction</a:t>
            </a:r>
            <a:r>
              <a:rPr lang="en-US" sz="800" b="0" i="0" u="none" strike="noStrike" dirty="0">
                <a:solidFill>
                  <a:srgbClr val="000000"/>
                </a:solidFill>
                <a:effectLst/>
                <a:latin typeface="Arial" panose="020B0604020202020204" pitchFamily="34" charset="0"/>
              </a:rPr>
              <a:t>, </a:t>
            </a:r>
            <a:r>
              <a:rPr lang="en-US" sz="800" b="0" i="1" u="none" strike="noStrike" dirty="0">
                <a:solidFill>
                  <a:srgbClr val="000000"/>
                </a:solidFill>
                <a:effectLst/>
                <a:latin typeface="Arial" panose="020B0604020202020204" pitchFamily="34" charset="0"/>
              </a:rPr>
              <a:t>105</a:t>
            </a:r>
            <a:r>
              <a:rPr lang="en-US" sz="800" b="0" i="0" u="none" strike="noStrike" dirty="0">
                <a:solidFill>
                  <a:srgbClr val="000000"/>
                </a:solidFill>
                <a:effectLst/>
                <a:latin typeface="Arial" panose="020B0604020202020204" pitchFamily="34" charset="0"/>
              </a:rPr>
              <a:t>(12), 2176–2183. </a:t>
            </a:r>
            <a:r>
              <a:rPr lang="en-US" sz="800" b="0" i="0" u="sng" strike="noStrike" dirty="0">
                <a:solidFill>
                  <a:srgbClr val="1155CC"/>
                </a:solidFill>
                <a:effectLst/>
                <a:latin typeface="Arial" panose="020B0604020202020204" pitchFamily="34" charset="0"/>
                <a:hlinkClick r:id="rId7"/>
              </a:rPr>
              <a:t>https://doi.org/10.1111/j.1360-0443.2010.03100.x</a:t>
            </a:r>
            <a:r>
              <a:rPr lang="en-US" sz="200" dirty="0"/>
              <a:t>  </a:t>
            </a:r>
            <a:r>
              <a:rPr lang="en-US" sz="800" b="0" i="0" u="none" strike="noStrike" dirty="0">
                <a:solidFill>
                  <a:srgbClr val="000000"/>
                </a:solidFill>
                <a:effectLst/>
                <a:latin typeface="Arial" panose="020B0604020202020204" pitchFamily="34" charset="0"/>
              </a:rPr>
              <a:t>3. Barsky, R. B., Juster, F. T., Kimball, M. S., &amp; Shapiro, M. D. (1997). Preference parameters and behavioral heterogeneity: An experimental approach in the health and... </a:t>
            </a:r>
            <a:r>
              <a:rPr lang="en-US" sz="800" b="0" i="1" u="none" strike="noStrike" dirty="0">
                <a:solidFill>
                  <a:srgbClr val="000000"/>
                </a:solidFill>
                <a:effectLst/>
                <a:latin typeface="Arial" panose="020B0604020202020204" pitchFamily="34" charset="0"/>
              </a:rPr>
              <a:t>Quarterly Journal of Economics</a:t>
            </a:r>
            <a:r>
              <a:rPr lang="en-US" sz="800" b="0" i="0" u="none" strike="noStrike" dirty="0">
                <a:solidFill>
                  <a:srgbClr val="000000"/>
                </a:solidFill>
                <a:effectLst/>
                <a:latin typeface="Arial" panose="020B0604020202020204" pitchFamily="34" charset="0"/>
              </a:rPr>
              <a:t>, </a:t>
            </a:r>
            <a:r>
              <a:rPr lang="en-US" sz="800" b="0" i="1" u="none" strike="noStrike" dirty="0">
                <a:solidFill>
                  <a:srgbClr val="000000"/>
                </a:solidFill>
                <a:effectLst/>
                <a:latin typeface="Arial" panose="020B0604020202020204" pitchFamily="34" charset="0"/>
              </a:rPr>
              <a:t>112</a:t>
            </a:r>
            <a:r>
              <a:rPr lang="en-US" sz="800" b="0" i="0" u="none" strike="noStrike" dirty="0">
                <a:solidFill>
                  <a:srgbClr val="000000"/>
                </a:solidFill>
                <a:effectLst/>
                <a:latin typeface="Arial" panose="020B0604020202020204" pitchFamily="34" charset="0"/>
              </a:rPr>
              <a:t>(2), 537. </a:t>
            </a:r>
            <a:r>
              <a:rPr lang="en-US" sz="800" b="0" i="0" u="sng" strike="noStrike" dirty="0">
                <a:solidFill>
                  <a:srgbClr val="1155CC"/>
                </a:solidFill>
                <a:effectLst/>
                <a:latin typeface="Arial" panose="020B0604020202020204" pitchFamily="34" charset="0"/>
                <a:hlinkClick r:id="rId8"/>
              </a:rPr>
              <a:t>https://doi.org/10.1162/003355397555280</a:t>
            </a:r>
            <a:r>
              <a:rPr lang="en-US" sz="200" dirty="0"/>
              <a:t>  </a:t>
            </a:r>
            <a:r>
              <a:rPr lang="en-US" sz="800" b="0" i="0" u="none" strike="noStrike" dirty="0">
                <a:solidFill>
                  <a:srgbClr val="000000"/>
                </a:solidFill>
                <a:effectLst/>
                <a:latin typeface="Arial" panose="020B0604020202020204" pitchFamily="34" charset="0"/>
              </a:rPr>
              <a:t>4.Barton, A. W., Brody, G. H., Yu, T., Kogan, S. M., Chen, E., &amp; Ehrlich, K. B. (2019). The Profundity of the Everyday: Family Routines in Adolescence Predict Development in Young Adulthood. </a:t>
            </a:r>
            <a:r>
              <a:rPr lang="en-US" sz="800" b="0" i="1" u="none" strike="noStrike" dirty="0">
                <a:solidFill>
                  <a:srgbClr val="000000"/>
                </a:solidFill>
                <a:effectLst/>
                <a:latin typeface="Arial" panose="020B0604020202020204" pitchFamily="34" charset="0"/>
              </a:rPr>
              <a:t>Journal of Adolescent Health</a:t>
            </a:r>
            <a:r>
              <a:rPr lang="en-US" sz="800" b="0" i="0" u="none" strike="noStrike" dirty="0">
                <a:solidFill>
                  <a:srgbClr val="000000"/>
                </a:solidFill>
                <a:effectLst/>
                <a:latin typeface="Arial" panose="020B0604020202020204" pitchFamily="34" charset="0"/>
              </a:rPr>
              <a:t>, </a:t>
            </a:r>
            <a:r>
              <a:rPr lang="en-US" sz="800" b="0" i="1" u="none" strike="noStrike" dirty="0">
                <a:solidFill>
                  <a:srgbClr val="000000"/>
                </a:solidFill>
                <a:effectLst/>
                <a:latin typeface="Arial" panose="020B0604020202020204" pitchFamily="34" charset="0"/>
              </a:rPr>
              <a:t>64</a:t>
            </a:r>
            <a:r>
              <a:rPr lang="en-US" sz="800" b="0" i="0" u="none" strike="noStrike" dirty="0">
                <a:solidFill>
                  <a:srgbClr val="000000"/>
                </a:solidFill>
                <a:effectLst/>
                <a:latin typeface="Arial" panose="020B0604020202020204" pitchFamily="34" charset="0"/>
              </a:rPr>
              <a:t>(3), 340–346. </a:t>
            </a:r>
            <a:r>
              <a:rPr lang="en-US" sz="800" b="0" i="0" u="sng" strike="noStrike" dirty="0">
                <a:solidFill>
                  <a:srgbClr val="1155CC"/>
                </a:solidFill>
                <a:effectLst/>
                <a:latin typeface="Arial" panose="020B0604020202020204" pitchFamily="34" charset="0"/>
                <a:hlinkClick r:id="rId9"/>
              </a:rPr>
              <a:t>https://doi.org/10.1016/j.jadohealth.2018.08.029</a:t>
            </a:r>
            <a:r>
              <a:rPr lang="en-US" sz="200" dirty="0"/>
              <a:t>  </a:t>
            </a:r>
            <a:r>
              <a:rPr lang="en-US" sz="800" b="0" i="0" u="none" strike="noStrike" dirty="0">
                <a:solidFill>
                  <a:srgbClr val="222222"/>
                </a:solidFill>
                <a:effectLst/>
                <a:latin typeface="Arial" panose="020B0604020202020204" pitchFamily="34" charset="0"/>
              </a:rPr>
              <a:t>5.Bernstein, D. P., Fink, L., Handelsman, L., Foote, J., Lovejoy, M., Wenzel, K., </a:t>
            </a:r>
            <a:r>
              <a:rPr lang="en-US" sz="800" b="0" i="0" u="none" strike="noStrike" dirty="0" err="1">
                <a:solidFill>
                  <a:srgbClr val="222222"/>
                </a:solidFill>
                <a:effectLst/>
                <a:latin typeface="Arial" panose="020B0604020202020204" pitchFamily="34" charset="0"/>
              </a:rPr>
              <a:t>Sapareto</a:t>
            </a:r>
            <a:r>
              <a:rPr lang="en-US" sz="800" b="0" i="0" u="none" strike="noStrike" dirty="0">
                <a:solidFill>
                  <a:srgbClr val="222222"/>
                </a:solidFill>
                <a:effectLst/>
                <a:latin typeface="Arial" panose="020B0604020202020204" pitchFamily="34" charset="0"/>
              </a:rPr>
              <a:t>, E., &amp; Ruggiero, J. (1994). Initial reliability and validity of a new retrospective measure of child abuse and neglect. The American Journal of Psychiatry, 151(8), 1132–1136. </a:t>
            </a:r>
            <a:r>
              <a:rPr lang="en-US" sz="800" b="0" i="0" u="none" strike="noStrike" dirty="0">
                <a:solidFill>
                  <a:srgbClr val="222222"/>
                </a:solidFill>
                <a:effectLst/>
                <a:latin typeface="Arial" panose="020B0604020202020204" pitchFamily="34" charset="0"/>
                <a:hlinkClick r:id="rId10"/>
              </a:rPr>
              <a:t>https://doi.org/10.1176/ajp.151.8.1132</a:t>
            </a:r>
            <a:r>
              <a:rPr lang="en-US" sz="200" dirty="0"/>
              <a:t>  </a:t>
            </a:r>
            <a:r>
              <a:rPr lang="en-US" sz="800" b="0" i="0" u="none" strike="noStrike" dirty="0">
                <a:solidFill>
                  <a:srgbClr val="000000"/>
                </a:solidFill>
                <a:effectLst/>
                <a:latin typeface="Arial" panose="020B0604020202020204" pitchFamily="34" charset="0"/>
              </a:rPr>
              <a:t>6. Campbell, J. A., Walker, R. J., &amp; Egede, L. E. (2016). Associations Between Adverse Childhood Experiences, High-Risk Behaviors, and Morbidity in Adulthood. </a:t>
            </a:r>
            <a:r>
              <a:rPr lang="en-US" sz="800" b="0" i="1" u="none" strike="noStrike" dirty="0">
                <a:solidFill>
                  <a:srgbClr val="000000"/>
                </a:solidFill>
                <a:effectLst/>
                <a:latin typeface="Arial" panose="020B0604020202020204" pitchFamily="34" charset="0"/>
              </a:rPr>
              <a:t>American Journal of Preventive Medicine</a:t>
            </a:r>
            <a:r>
              <a:rPr lang="en-US" sz="800" b="0" i="0" u="none" strike="noStrike" dirty="0">
                <a:solidFill>
                  <a:srgbClr val="000000"/>
                </a:solidFill>
                <a:effectLst/>
                <a:latin typeface="Arial" panose="020B0604020202020204" pitchFamily="34" charset="0"/>
              </a:rPr>
              <a:t>, </a:t>
            </a:r>
            <a:r>
              <a:rPr lang="en-US" sz="800" b="0" i="1" u="none" strike="noStrike" dirty="0">
                <a:solidFill>
                  <a:srgbClr val="000000"/>
                </a:solidFill>
                <a:effectLst/>
                <a:latin typeface="Arial" panose="020B0604020202020204" pitchFamily="34" charset="0"/>
              </a:rPr>
              <a:t>50</a:t>
            </a:r>
            <a:r>
              <a:rPr lang="en-US" sz="800" b="0" i="0" u="none" strike="noStrike" dirty="0">
                <a:solidFill>
                  <a:srgbClr val="000000"/>
                </a:solidFill>
                <a:effectLst/>
                <a:latin typeface="Arial" panose="020B0604020202020204" pitchFamily="34" charset="0"/>
              </a:rPr>
              <a:t>(3), 344–352. </a:t>
            </a:r>
            <a:r>
              <a:rPr lang="en-US" sz="800" b="0" i="0" u="none" strike="noStrike" dirty="0">
                <a:solidFill>
                  <a:srgbClr val="000000"/>
                </a:solidFill>
                <a:effectLst/>
                <a:latin typeface="Arial" panose="020B0604020202020204" pitchFamily="34" charset="0"/>
                <a:hlinkClick r:id="rId11"/>
              </a:rPr>
              <a:t>https://doi.org/10.1016/j.amepre.2015.07.022</a:t>
            </a:r>
            <a:r>
              <a:rPr lang="en-US" sz="200" dirty="0"/>
              <a:t>  </a:t>
            </a:r>
            <a:r>
              <a:rPr lang="en-US" sz="800" b="0" i="0" u="none" strike="noStrike" dirty="0">
                <a:solidFill>
                  <a:srgbClr val="222222"/>
                </a:solidFill>
                <a:effectLst/>
                <a:latin typeface="Arial" panose="020B0604020202020204" pitchFamily="34" charset="0"/>
              </a:rPr>
              <a:t>7.Felitti, V. J., Anda, R. F., Nordenberg, D., Williamson, D. F., Spitz, A. M., Edwards, V., &amp; Marks, J. S. (1998). Relationship of childhood abuse and household dysfunction to many of the leading causes of death in adults: The Adverse Childhood Experiences (ACE) Study. American journal of preventive medicine, 14(4), 245-258.</a:t>
            </a:r>
            <a:r>
              <a:rPr lang="en-US" sz="200" dirty="0"/>
              <a:t>  </a:t>
            </a:r>
            <a:r>
              <a:rPr lang="en-US" sz="800" b="0" i="0" u="none" strike="noStrike" dirty="0">
                <a:solidFill>
                  <a:srgbClr val="000000"/>
                </a:solidFill>
                <a:effectLst/>
                <a:latin typeface="Arial" panose="020B0604020202020204" pitchFamily="34" charset="0"/>
              </a:rPr>
              <a:t>8. Fergusson, D. M., McLeod, G. F. H., &amp; Horwood, L. J. (2013). Childhood sexual abuse and adult developmental outcomes: Findings from a 30-year longitudinal study in New Zealand. </a:t>
            </a:r>
            <a:r>
              <a:rPr lang="en-US" sz="800" b="0" i="1" u="none" strike="noStrike" dirty="0">
                <a:solidFill>
                  <a:srgbClr val="000000"/>
                </a:solidFill>
                <a:effectLst/>
                <a:latin typeface="Arial" panose="020B0604020202020204" pitchFamily="34" charset="0"/>
              </a:rPr>
              <a:t>Child Abuse &amp; Neglect</a:t>
            </a:r>
            <a:r>
              <a:rPr lang="en-US" sz="800" b="0" i="0" u="none" strike="noStrike" dirty="0">
                <a:solidFill>
                  <a:srgbClr val="000000"/>
                </a:solidFill>
                <a:effectLst/>
                <a:latin typeface="Arial" panose="020B0604020202020204" pitchFamily="34" charset="0"/>
              </a:rPr>
              <a:t>, </a:t>
            </a:r>
            <a:r>
              <a:rPr lang="en-US" sz="800" b="0" i="1" u="none" strike="noStrike" dirty="0">
                <a:solidFill>
                  <a:srgbClr val="000000"/>
                </a:solidFill>
                <a:effectLst/>
                <a:latin typeface="Arial" panose="020B0604020202020204" pitchFamily="34" charset="0"/>
              </a:rPr>
              <a:t>37</a:t>
            </a:r>
            <a:r>
              <a:rPr lang="en-US" sz="800" b="0" i="0" u="none" strike="noStrike" dirty="0">
                <a:solidFill>
                  <a:srgbClr val="000000"/>
                </a:solidFill>
                <a:effectLst/>
                <a:latin typeface="Arial" panose="020B0604020202020204" pitchFamily="34" charset="0"/>
              </a:rPr>
              <a:t>(9), 664–674. </a:t>
            </a:r>
            <a:r>
              <a:rPr lang="en-US" sz="800" b="0" i="0" u="none" strike="noStrike" dirty="0">
                <a:solidFill>
                  <a:srgbClr val="000000"/>
                </a:solidFill>
                <a:effectLst/>
                <a:latin typeface="Arial" panose="020B0604020202020204" pitchFamily="34" charset="0"/>
                <a:hlinkClick r:id="rId12"/>
              </a:rPr>
              <a:t>https://doi.org/10.1016/j.chiabu.2013.03.013</a:t>
            </a:r>
            <a:r>
              <a:rPr lang="en-US" sz="200" dirty="0"/>
              <a:t>  </a:t>
            </a:r>
            <a:r>
              <a:rPr lang="en-US" sz="800" b="0" i="0" u="none" strike="noStrike" dirty="0">
                <a:solidFill>
                  <a:srgbClr val="222222"/>
                </a:solidFill>
                <a:effectLst/>
                <a:latin typeface="Arial" panose="020B0604020202020204" pitchFamily="34" charset="0"/>
              </a:rPr>
              <a:t>9. </a:t>
            </a:r>
            <a:r>
              <a:rPr lang="en-US" sz="800" b="0" i="0" u="none" strike="noStrike" dirty="0" err="1">
                <a:solidFill>
                  <a:srgbClr val="222222"/>
                </a:solidFill>
                <a:effectLst/>
                <a:latin typeface="Arial" panose="020B0604020202020204" pitchFamily="34" charset="0"/>
              </a:rPr>
              <a:t>Griskevicius</a:t>
            </a:r>
            <a:r>
              <a:rPr lang="en-US" sz="800" b="0" i="0" u="none" strike="noStrike" dirty="0">
                <a:solidFill>
                  <a:srgbClr val="222222"/>
                </a:solidFill>
                <a:effectLst/>
                <a:latin typeface="Arial" panose="020B0604020202020204" pitchFamily="34" charset="0"/>
              </a:rPr>
              <a:t>, V., </a:t>
            </a:r>
            <a:r>
              <a:rPr lang="en-US" sz="800" b="0" i="0" u="none" strike="noStrike" dirty="0" err="1">
                <a:solidFill>
                  <a:srgbClr val="222222"/>
                </a:solidFill>
                <a:effectLst/>
                <a:latin typeface="Arial" panose="020B0604020202020204" pitchFamily="34" charset="0"/>
              </a:rPr>
              <a:t>Tybur</a:t>
            </a:r>
            <a:r>
              <a:rPr lang="en-US" sz="800" b="0" i="0" u="none" strike="noStrike" dirty="0">
                <a:solidFill>
                  <a:srgbClr val="222222"/>
                </a:solidFill>
                <a:effectLst/>
                <a:latin typeface="Arial" panose="020B0604020202020204" pitchFamily="34" charset="0"/>
              </a:rPr>
              <a:t>, J. M., Delton, A. W., &amp; Robertson, T. E. (2011). The influence of mortality and socioeconomic status on risk and delayed rewards: A life history theory approach. Journal of Personality and Social Psychology, 100(6), 1015-1026. doi:10.1037/a002240310.Hahmann, T., Hamilton-Wright, S., Ziegler, C., &amp; Matheson, F. I. (2021). Problem gambling within the context of poverty: A scoping review. </a:t>
            </a:r>
            <a:r>
              <a:rPr lang="en-US" sz="800" b="0" i="1" u="none" strike="noStrike" dirty="0">
                <a:solidFill>
                  <a:srgbClr val="222222"/>
                </a:solidFill>
                <a:effectLst/>
                <a:latin typeface="Arial" panose="020B0604020202020204" pitchFamily="34" charset="0"/>
              </a:rPr>
              <a:t>International Gambling Studies</a:t>
            </a:r>
            <a:r>
              <a:rPr lang="en-US" sz="800" b="0" i="0" u="none" strike="noStrike" dirty="0">
                <a:solidFill>
                  <a:srgbClr val="222222"/>
                </a:solidFill>
                <a:effectLst/>
                <a:latin typeface="Arial" panose="020B0604020202020204" pitchFamily="34" charset="0"/>
              </a:rPr>
              <a:t>, </a:t>
            </a:r>
            <a:r>
              <a:rPr lang="en-US" sz="800" b="0" i="1" u="none" strike="noStrike" dirty="0">
                <a:solidFill>
                  <a:srgbClr val="222222"/>
                </a:solidFill>
                <a:effectLst/>
                <a:latin typeface="Arial" panose="020B0604020202020204" pitchFamily="34" charset="0"/>
              </a:rPr>
              <a:t>21</a:t>
            </a:r>
            <a:r>
              <a:rPr lang="en-US" sz="800" b="0" i="0" u="none" strike="noStrike" dirty="0">
                <a:solidFill>
                  <a:srgbClr val="222222"/>
                </a:solidFill>
                <a:effectLst/>
                <a:latin typeface="Arial" panose="020B0604020202020204" pitchFamily="34" charset="0"/>
              </a:rPr>
              <a:t>(2), 183–219. </a:t>
            </a:r>
            <a:r>
              <a:rPr lang="en-US" sz="800" b="0" i="0" u="sng" strike="noStrike" dirty="0">
                <a:solidFill>
                  <a:srgbClr val="1155CC"/>
                </a:solidFill>
                <a:effectLst/>
                <a:latin typeface="Arial" panose="020B0604020202020204" pitchFamily="34" charset="0"/>
                <a:hlinkClick r:id="rId13"/>
              </a:rPr>
              <a:t>https://doi.org/10.1080/14459795.2020.1819365</a:t>
            </a:r>
            <a:r>
              <a:rPr lang="en-US" sz="200" dirty="0"/>
              <a:t> </a:t>
            </a:r>
            <a:r>
              <a:rPr lang="en-US" sz="800" b="0" i="0" u="none" strike="noStrike" dirty="0">
                <a:solidFill>
                  <a:srgbClr val="222222"/>
                </a:solidFill>
                <a:effectLst/>
                <a:latin typeface="Arial" panose="020B0604020202020204" pitchFamily="34" charset="0"/>
              </a:rPr>
              <a:t>11. Hollingshead, A. A. (1975). Four-factor index of social status. Unpublished manuscript, Yale University, New Haven, CT </a:t>
            </a:r>
            <a:r>
              <a:rPr lang="en-US" sz="800" b="0" i="0" u="none" strike="noStrike" dirty="0">
                <a:solidFill>
                  <a:srgbClr val="000000"/>
                </a:solidFill>
                <a:effectLst/>
                <a:latin typeface="Arial" panose="020B0604020202020204" pitchFamily="34" charset="0"/>
              </a:rPr>
              <a:t>12.Konova et al., A. B. (n.d.). </a:t>
            </a:r>
            <a:r>
              <a:rPr lang="en-US" sz="800" b="0" i="1" u="none" strike="noStrike" dirty="0">
                <a:solidFill>
                  <a:srgbClr val="000000"/>
                </a:solidFill>
                <a:effectLst/>
                <a:latin typeface="Arial" panose="020B0604020202020204" pitchFamily="34" charset="0"/>
              </a:rPr>
              <a:t>Computational Markers of Risky Decision-making for Identification of Temporal Windows of Vulnerability to Opioid Use in a Real-world Clinical Setting | Psychiatry and Behavioral Health | JAMA Psychiatry | JAMA Network</a:t>
            </a:r>
            <a:r>
              <a:rPr lang="en-US" sz="800" b="0" i="0" u="none" strike="noStrike" dirty="0">
                <a:solidFill>
                  <a:srgbClr val="000000"/>
                </a:solidFill>
                <a:effectLst/>
                <a:latin typeface="Arial" panose="020B0604020202020204" pitchFamily="34" charset="0"/>
              </a:rPr>
              <a:t>. Retrieved October 4, 2024, from </a:t>
            </a:r>
            <a:r>
              <a:rPr lang="en-US" sz="800" b="0" i="0" u="sng" strike="noStrike" dirty="0">
                <a:solidFill>
                  <a:srgbClr val="1155CC"/>
                </a:solidFill>
                <a:effectLst/>
                <a:latin typeface="Arial" panose="020B0604020202020204" pitchFamily="34" charset="0"/>
                <a:hlinkClick r:id="rId14"/>
              </a:rPr>
              <a:t>https://jamanetwork.com/journals/jamapsychiatry/articleabstract/2757378?casa_token=tT8dgUpe68AAAAA:o18xIR34bYoWiHya-8bkA6efr06Tl1axSviTBFvA7mCbVa9Lwks54PY3EBfC4mqtZbZrq9r5BKqP&amp;casa_token=8c_KgkZ7MBUAAAAA:_g1xBv74Umk43CLvBkTM49MIR58Nt8jrulLWY2DZ8is_m5Jd4JnkpcZH1wqpotlrHTy4wEBzSIKe</a:t>
            </a:r>
            <a:r>
              <a:rPr lang="en-US" sz="200" dirty="0"/>
              <a:t>  </a:t>
            </a:r>
            <a:r>
              <a:rPr lang="en-US" sz="800" b="0" i="0" u="none" strike="noStrike" dirty="0">
                <a:solidFill>
                  <a:srgbClr val="000000"/>
                </a:solidFill>
                <a:effectLst/>
                <a:latin typeface="Arial" panose="020B0604020202020204" pitchFamily="34" charset="0"/>
              </a:rPr>
              <a:t>13.Ligneul, R., </a:t>
            </a:r>
            <a:r>
              <a:rPr lang="en-US" sz="800" b="0" i="0" u="none" strike="noStrike" dirty="0" err="1">
                <a:solidFill>
                  <a:srgbClr val="000000"/>
                </a:solidFill>
                <a:effectLst/>
                <a:latin typeface="Arial" panose="020B0604020202020204" pitchFamily="34" charset="0"/>
              </a:rPr>
              <a:t>Sescousse</a:t>
            </a:r>
            <a:r>
              <a:rPr lang="en-US" sz="800" b="0" i="0" u="none" strike="noStrike" dirty="0">
                <a:solidFill>
                  <a:srgbClr val="000000"/>
                </a:solidFill>
                <a:effectLst/>
                <a:latin typeface="Arial" panose="020B0604020202020204" pitchFamily="34" charset="0"/>
              </a:rPr>
              <a:t>, G., </a:t>
            </a:r>
            <a:r>
              <a:rPr lang="en-US" sz="800" b="0" i="0" u="none" strike="noStrike" dirty="0" err="1">
                <a:solidFill>
                  <a:srgbClr val="000000"/>
                </a:solidFill>
                <a:effectLst/>
                <a:latin typeface="Arial" panose="020B0604020202020204" pitchFamily="34" charset="0"/>
              </a:rPr>
              <a:t>Barbalat</a:t>
            </a:r>
            <a:r>
              <a:rPr lang="en-US" sz="800" b="0" i="0" u="none" strike="noStrike" dirty="0">
                <a:solidFill>
                  <a:srgbClr val="000000"/>
                </a:solidFill>
                <a:effectLst/>
                <a:latin typeface="Arial" panose="020B0604020202020204" pitchFamily="34" charset="0"/>
              </a:rPr>
              <a:t>, G., Domenech, P., &amp; Dreher, J.-C. (2013). Shifted risk preferences in pathological gambling. Psychological Medicine, 43(5), 1059–1068. </a:t>
            </a:r>
            <a:r>
              <a:rPr lang="en-US" sz="800" b="0" i="0" u="none" strike="noStrike" dirty="0">
                <a:solidFill>
                  <a:srgbClr val="000000"/>
                </a:solidFill>
                <a:effectLst/>
                <a:latin typeface="Arial" panose="020B0604020202020204" pitchFamily="34" charset="0"/>
                <a:hlinkClick r:id="rId15"/>
              </a:rPr>
              <a:t>https://doi.org/10.1017/S0033291712001900</a:t>
            </a:r>
            <a:r>
              <a:rPr lang="en-US" sz="200" dirty="0"/>
              <a:t> </a:t>
            </a:r>
            <a:r>
              <a:rPr lang="en-US" sz="800" b="0" i="0" u="none" strike="noStrike" dirty="0">
                <a:solidFill>
                  <a:srgbClr val="222222"/>
                </a:solidFill>
                <a:effectLst/>
                <a:latin typeface="Arial" panose="020B0604020202020204" pitchFamily="34" charset="0"/>
              </a:rPr>
              <a:t>14.Males, M. A. (2009). Poverty as a determinant of young drivers’ fatal crash risks. </a:t>
            </a:r>
            <a:r>
              <a:rPr lang="en-US" sz="800" b="0" i="1" u="none" strike="noStrike" dirty="0">
                <a:solidFill>
                  <a:srgbClr val="222222"/>
                </a:solidFill>
                <a:effectLst/>
                <a:latin typeface="Arial" panose="020B0604020202020204" pitchFamily="34" charset="0"/>
              </a:rPr>
              <a:t>Journal of Safety Research</a:t>
            </a:r>
            <a:r>
              <a:rPr lang="en-US" sz="800" b="0" i="0" u="none" strike="noStrike" dirty="0">
                <a:solidFill>
                  <a:srgbClr val="222222"/>
                </a:solidFill>
                <a:effectLst/>
                <a:latin typeface="Arial" panose="020B0604020202020204" pitchFamily="34" charset="0"/>
              </a:rPr>
              <a:t>, </a:t>
            </a:r>
            <a:r>
              <a:rPr lang="en-US" sz="800" b="0" i="1" u="none" strike="noStrike" dirty="0">
                <a:solidFill>
                  <a:srgbClr val="222222"/>
                </a:solidFill>
                <a:effectLst/>
                <a:latin typeface="Arial" panose="020B0604020202020204" pitchFamily="34" charset="0"/>
              </a:rPr>
              <a:t>40</a:t>
            </a:r>
            <a:r>
              <a:rPr lang="en-US" sz="800" b="0" i="0" u="none" strike="noStrike" dirty="0">
                <a:solidFill>
                  <a:srgbClr val="222222"/>
                </a:solidFill>
                <a:effectLst/>
                <a:latin typeface="Arial" panose="020B0604020202020204" pitchFamily="34" charset="0"/>
              </a:rPr>
              <a:t>(6), 443–448. </a:t>
            </a:r>
            <a:r>
              <a:rPr lang="en-US" sz="800" b="0" i="0" u="sng" strike="noStrike" dirty="0">
                <a:solidFill>
                  <a:srgbClr val="1155CC"/>
                </a:solidFill>
                <a:effectLst/>
                <a:latin typeface="Arial" panose="020B0604020202020204" pitchFamily="34" charset="0"/>
                <a:hlinkClick r:id="rId16"/>
              </a:rPr>
              <a:t>https://doi.org/10.1016/j.jsr.2009.10.001</a:t>
            </a:r>
            <a:r>
              <a:rPr lang="en-US" sz="200" dirty="0"/>
              <a:t> </a:t>
            </a:r>
            <a:r>
              <a:rPr lang="en-US" sz="800" b="0" i="0" u="none" strike="noStrike" dirty="0">
                <a:solidFill>
                  <a:srgbClr val="222222"/>
                </a:solidFill>
                <a:effectLst/>
                <a:latin typeface="Roboto" panose="02000000000000000000" pitchFamily="2" charset="0"/>
              </a:rPr>
              <a:t>15. Mukherjee, D., Lee, S., </a:t>
            </a:r>
            <a:r>
              <a:rPr lang="en-US" sz="800" b="0" i="0" u="none" strike="noStrike" dirty="0" err="1">
                <a:solidFill>
                  <a:srgbClr val="222222"/>
                </a:solidFill>
                <a:effectLst/>
                <a:latin typeface="Roboto" panose="02000000000000000000" pitchFamily="2" charset="0"/>
              </a:rPr>
              <a:t>Kazinka</a:t>
            </a:r>
            <a:r>
              <a:rPr lang="en-US" sz="800" b="0" i="0" u="none" strike="noStrike" dirty="0">
                <a:solidFill>
                  <a:srgbClr val="222222"/>
                </a:solidFill>
                <a:effectLst/>
                <a:latin typeface="Roboto" panose="02000000000000000000" pitchFamily="2" charset="0"/>
              </a:rPr>
              <a:t>, R., Satterthwaite, T. D., &amp; Kable, J. (2020, January 3). The Depressed Decision-Maker:  How Value-Based Decision Making Differs in Major Depressive Disorder. </a:t>
            </a:r>
            <a:r>
              <a:rPr lang="en-US" sz="800" b="0" i="0" u="sng" strike="noStrike" dirty="0">
                <a:solidFill>
                  <a:srgbClr val="1155CC"/>
                </a:solidFill>
                <a:effectLst/>
                <a:latin typeface="Roboto" panose="02000000000000000000" pitchFamily="2" charset="0"/>
                <a:hlinkClick r:id="rId17"/>
              </a:rPr>
              <a:t>https://doi.org/10.31234/osf.io/7gnb9</a:t>
            </a:r>
            <a:r>
              <a:rPr lang="en-US" sz="800" b="0" i="0" u="none" strike="noStrike" dirty="0">
                <a:solidFill>
                  <a:srgbClr val="222222"/>
                </a:solidFill>
                <a:effectLst/>
                <a:latin typeface="Arial" panose="020B0604020202020204" pitchFamily="34" charset="0"/>
              </a:rPr>
              <a:t>16. Pepper, G. V., Corby, D. H., Bamber, R., Smith, H., Wong, N., &amp; Nettle, D. (2017). The influence of mortality and socioeconomic status on risk and delayed rewards: A replication with British participants. </a:t>
            </a:r>
            <a:r>
              <a:rPr lang="en-US" sz="800" b="0" i="1" u="none" strike="noStrike" dirty="0" err="1">
                <a:solidFill>
                  <a:srgbClr val="222222"/>
                </a:solidFill>
                <a:effectLst/>
                <a:latin typeface="Arial" panose="020B0604020202020204" pitchFamily="34" charset="0"/>
              </a:rPr>
              <a:t>PeerJ</a:t>
            </a:r>
            <a:r>
              <a:rPr lang="en-US" sz="800" b="0" i="0" u="none" strike="noStrike" dirty="0">
                <a:solidFill>
                  <a:srgbClr val="222222"/>
                </a:solidFill>
                <a:effectLst/>
                <a:latin typeface="Arial" panose="020B0604020202020204" pitchFamily="34" charset="0"/>
              </a:rPr>
              <a:t>, </a:t>
            </a:r>
            <a:r>
              <a:rPr lang="en-US" sz="800" b="0" i="1" u="none" strike="noStrike" dirty="0">
                <a:solidFill>
                  <a:srgbClr val="222222"/>
                </a:solidFill>
                <a:effectLst/>
                <a:latin typeface="Arial" panose="020B0604020202020204" pitchFamily="34" charset="0"/>
              </a:rPr>
              <a:t>5</a:t>
            </a:r>
            <a:r>
              <a:rPr lang="en-US" sz="800" b="0" i="0" u="none" strike="noStrike" dirty="0">
                <a:solidFill>
                  <a:srgbClr val="222222"/>
                </a:solidFill>
                <a:effectLst/>
                <a:latin typeface="Arial" panose="020B0604020202020204" pitchFamily="34" charset="0"/>
              </a:rPr>
              <a:t>, e3580. </a:t>
            </a:r>
            <a:r>
              <a:rPr lang="en-US" sz="800" b="0" i="0" u="sng" strike="noStrike" dirty="0">
                <a:solidFill>
                  <a:srgbClr val="1155CC"/>
                </a:solidFill>
                <a:effectLst/>
                <a:latin typeface="Arial" panose="020B0604020202020204" pitchFamily="34" charset="0"/>
                <a:hlinkClick r:id="rId18"/>
              </a:rPr>
              <a:t>https://doi.org/10.7717/peerj.3580</a:t>
            </a:r>
            <a:r>
              <a:rPr lang="en-US" sz="200" dirty="0"/>
              <a:t> </a:t>
            </a:r>
            <a:r>
              <a:rPr lang="en-US" sz="800" b="0" i="0" u="none" strike="noStrike" dirty="0">
                <a:solidFill>
                  <a:srgbClr val="222222"/>
                </a:solidFill>
                <a:effectLst/>
                <a:latin typeface="Arial" panose="020B0604020202020204" pitchFamily="34" charset="0"/>
              </a:rPr>
              <a:t>17 . Tjur, T. (2009). Coefficients of determination in logistic regression models—A new proposal: The coefficient of discrimination. The American Statistician, 63(4), 366-372.</a:t>
            </a:r>
            <a:r>
              <a:rPr lang="en-US" sz="200" dirty="0"/>
              <a:t> </a:t>
            </a:r>
            <a:r>
              <a:rPr lang="en-US" sz="800" b="0" i="0" u="none" strike="noStrike" dirty="0">
                <a:solidFill>
                  <a:srgbClr val="212121"/>
                </a:solidFill>
                <a:effectLst/>
                <a:latin typeface="Roboto" panose="02000000000000000000" pitchFamily="2" charset="0"/>
              </a:rPr>
              <a:t>18. </a:t>
            </a:r>
            <a:r>
              <a:rPr lang="en-US" sz="800" b="0" i="0" u="none" strike="noStrike" dirty="0" err="1">
                <a:solidFill>
                  <a:srgbClr val="212121"/>
                </a:solidFill>
                <a:effectLst/>
                <a:latin typeface="Roboto" panose="02000000000000000000" pitchFamily="2" charset="0"/>
              </a:rPr>
              <a:t>Tymula</a:t>
            </a:r>
            <a:r>
              <a:rPr lang="en-US" sz="800" b="0" i="0" u="none" strike="noStrike" dirty="0">
                <a:solidFill>
                  <a:srgbClr val="212121"/>
                </a:solidFill>
                <a:effectLst/>
                <a:latin typeface="Roboto" panose="02000000000000000000" pitchFamily="2" charset="0"/>
              </a:rPr>
              <a:t>, A., Rosenberg Belmaker, L. A., Roy, A. K., Ruderman, L., Manson, K., Glimcher, P. W., &amp; Levy, I. (2012). Adolescents' risk-taking behavior is driven by tolerance to ambiguity. </a:t>
            </a:r>
            <a:r>
              <a:rPr lang="en-US" sz="800" b="0" i="1" u="none" strike="noStrike" dirty="0">
                <a:solidFill>
                  <a:srgbClr val="212121"/>
                </a:solidFill>
                <a:effectLst/>
                <a:latin typeface="Roboto" panose="02000000000000000000" pitchFamily="2" charset="0"/>
              </a:rPr>
              <a:t>Proceedings of the National Academy of Sciences of the United States of America</a:t>
            </a:r>
            <a:r>
              <a:rPr lang="en-US" sz="800" b="0" i="0" u="none" strike="noStrike" dirty="0">
                <a:solidFill>
                  <a:srgbClr val="212121"/>
                </a:solidFill>
                <a:effectLst/>
                <a:latin typeface="Roboto" panose="02000000000000000000" pitchFamily="2" charset="0"/>
              </a:rPr>
              <a:t>, </a:t>
            </a:r>
            <a:r>
              <a:rPr lang="en-US" sz="800" b="0" i="1" u="none" strike="noStrike" dirty="0">
                <a:solidFill>
                  <a:srgbClr val="212121"/>
                </a:solidFill>
                <a:effectLst/>
                <a:latin typeface="Roboto" panose="02000000000000000000" pitchFamily="2" charset="0"/>
              </a:rPr>
              <a:t>109</a:t>
            </a:r>
            <a:r>
              <a:rPr lang="en-US" sz="800" b="0" i="0" u="none" strike="noStrike" dirty="0">
                <a:solidFill>
                  <a:srgbClr val="212121"/>
                </a:solidFill>
                <a:effectLst/>
                <a:latin typeface="Roboto" panose="02000000000000000000" pitchFamily="2" charset="0"/>
              </a:rPr>
              <a:t>(42), 17135–17140. </a:t>
            </a:r>
            <a:r>
              <a:rPr lang="en-US" sz="800" b="0" i="0" u="sng" strike="noStrike" dirty="0">
                <a:solidFill>
                  <a:srgbClr val="1155CC"/>
                </a:solidFill>
                <a:effectLst/>
                <a:latin typeface="Roboto" panose="02000000000000000000" pitchFamily="2" charset="0"/>
                <a:hlinkClick r:id="rId19"/>
              </a:rPr>
              <a:t>https://doi.org/10.1073/pnas.1207144109</a:t>
            </a:r>
            <a:r>
              <a:rPr lang="en-US" sz="200" dirty="0"/>
              <a:t> </a:t>
            </a:r>
            <a:r>
              <a:rPr lang="en-US" sz="800" b="0" i="0" u="none" strike="noStrike" dirty="0">
                <a:solidFill>
                  <a:srgbClr val="222222"/>
                </a:solidFill>
                <a:effectLst/>
                <a:latin typeface="Arial" panose="020B0604020202020204" pitchFamily="34" charset="0"/>
              </a:rPr>
              <a:t>19.Umeda, M., Oshio, T., &amp; Fujii, M. (2015). The impact of the experience of childhood poverty on adult health-risk behaviors in Japan: A mediation analysis. </a:t>
            </a:r>
            <a:r>
              <a:rPr lang="en-US" sz="800" b="0" i="1" u="none" strike="noStrike" dirty="0">
                <a:solidFill>
                  <a:srgbClr val="222222"/>
                </a:solidFill>
                <a:effectLst/>
                <a:latin typeface="Arial" panose="020B0604020202020204" pitchFamily="34" charset="0"/>
              </a:rPr>
              <a:t>International Journal for Equity in Health</a:t>
            </a:r>
            <a:r>
              <a:rPr lang="en-US" sz="800" b="0" i="0" u="none" strike="noStrike" dirty="0">
                <a:solidFill>
                  <a:srgbClr val="222222"/>
                </a:solidFill>
                <a:effectLst/>
                <a:latin typeface="Arial" panose="020B0604020202020204" pitchFamily="34" charset="0"/>
              </a:rPr>
              <a:t>, </a:t>
            </a:r>
            <a:r>
              <a:rPr lang="en-US" sz="800" b="0" i="1" u="none" strike="noStrike" dirty="0">
                <a:solidFill>
                  <a:srgbClr val="222222"/>
                </a:solidFill>
                <a:effectLst/>
                <a:latin typeface="Arial" panose="020B0604020202020204" pitchFamily="34" charset="0"/>
              </a:rPr>
              <a:t>14</a:t>
            </a:r>
            <a:r>
              <a:rPr lang="en-US" sz="800" b="0" i="0" u="none" strike="noStrike" dirty="0">
                <a:solidFill>
                  <a:srgbClr val="222222"/>
                </a:solidFill>
                <a:effectLst/>
                <a:latin typeface="Arial" panose="020B0604020202020204" pitchFamily="34" charset="0"/>
              </a:rPr>
              <a:t>(1), 145. </a:t>
            </a:r>
            <a:r>
              <a:rPr lang="en-US" sz="800" b="0" i="0" u="sng" strike="noStrike" dirty="0">
                <a:solidFill>
                  <a:srgbClr val="1155CC"/>
                </a:solidFill>
                <a:effectLst/>
                <a:latin typeface="Arial" panose="020B0604020202020204" pitchFamily="34" charset="0"/>
                <a:hlinkClick r:id="rId20"/>
              </a:rPr>
              <a:t>https://doi.org/10.1186/s12939-015-0278-4</a:t>
            </a:r>
            <a:r>
              <a:rPr lang="en-US" sz="200" dirty="0"/>
              <a:t> </a:t>
            </a:r>
            <a:r>
              <a:rPr lang="en-US" sz="800" b="0" i="0" u="none" strike="noStrike" dirty="0">
                <a:solidFill>
                  <a:srgbClr val="222222"/>
                </a:solidFill>
                <a:effectLst/>
                <a:latin typeface="Arial" panose="020B0604020202020204" pitchFamily="34" charset="0"/>
              </a:rPr>
              <a:t>Developmental Science, 21(2), 1–22.</a:t>
            </a:r>
            <a:r>
              <a:rPr lang="en-US" sz="800" b="0" i="0" u="none" strike="noStrike" dirty="0">
                <a:solidFill>
                  <a:srgbClr val="222222"/>
                </a:solidFill>
                <a:effectLst/>
                <a:latin typeface="Arial" panose="020B0604020202020204" pitchFamily="34" charset="0"/>
                <a:hlinkClick r:id="rId21"/>
              </a:rPr>
              <a:t> </a:t>
            </a:r>
            <a:r>
              <a:rPr lang="en-US" sz="800" b="0" i="0" u="sng" strike="noStrike" dirty="0">
                <a:solidFill>
                  <a:srgbClr val="0563C1"/>
                </a:solidFill>
                <a:effectLst/>
                <a:latin typeface="Arial" panose="020B0604020202020204" pitchFamily="34" charset="0"/>
                <a:hlinkClick r:id="rId21"/>
              </a:rPr>
              <a:t>https://doi.org/10.1111/desc.12529</a:t>
            </a:r>
            <a:r>
              <a:rPr lang="en-US" sz="200" dirty="0"/>
              <a:t>  </a:t>
            </a:r>
            <a:r>
              <a:rPr lang="en-US" sz="800" b="0" i="0" u="none" strike="noStrike" dirty="0">
                <a:solidFill>
                  <a:srgbClr val="222222"/>
                </a:solidFill>
                <a:effectLst/>
                <a:latin typeface="Arial" panose="020B0604020202020204" pitchFamily="34" charset="0"/>
              </a:rPr>
              <a:t>20.Vinokur, A. D., Price, R. H., &amp; Caplan, R. D. (1996). Hard times and hurtful partners: how financial strain affects depression and relationship satisfaction of unemployed persons and their spouses. Journal of personality and social psychology, 71(1), 166.</a:t>
            </a:r>
            <a:r>
              <a:rPr lang="en-US" sz="200" dirty="0"/>
              <a:t>  </a:t>
            </a:r>
            <a:r>
              <a:rPr lang="en-US" sz="800" b="0" i="0" u="none" strike="noStrike" dirty="0">
                <a:solidFill>
                  <a:srgbClr val="222222"/>
                </a:solidFill>
                <a:effectLst/>
                <a:latin typeface="Arial" panose="020B0604020202020204" pitchFamily="34" charset="0"/>
              </a:rPr>
              <a:t>21.Weber, E. U., Blais, A.-R., &amp; Betz, N. E. (2002). A domain-specific risk-attitude scale: Measuring risk perceptions and risk behaviors. </a:t>
            </a:r>
            <a:r>
              <a:rPr lang="en-US" sz="800" b="0" i="1" u="none" strike="noStrike" dirty="0">
                <a:solidFill>
                  <a:srgbClr val="222222"/>
                </a:solidFill>
                <a:effectLst/>
                <a:latin typeface="Arial" panose="020B0604020202020204" pitchFamily="34" charset="0"/>
              </a:rPr>
              <a:t>Journal of Behavioral Decision Making</a:t>
            </a:r>
            <a:r>
              <a:rPr lang="en-US" sz="800" b="0" i="0" u="none" strike="noStrike" dirty="0">
                <a:solidFill>
                  <a:srgbClr val="222222"/>
                </a:solidFill>
                <a:effectLst/>
                <a:latin typeface="Arial" panose="020B0604020202020204" pitchFamily="34" charset="0"/>
              </a:rPr>
              <a:t>, </a:t>
            </a:r>
            <a:r>
              <a:rPr lang="en-US" sz="800" b="0" i="1" u="none" strike="noStrike" dirty="0">
                <a:solidFill>
                  <a:srgbClr val="222222"/>
                </a:solidFill>
                <a:effectLst/>
                <a:latin typeface="Arial" panose="020B0604020202020204" pitchFamily="34" charset="0"/>
              </a:rPr>
              <a:t>15</a:t>
            </a:r>
            <a:r>
              <a:rPr lang="en-US" sz="800" b="0" i="0" u="none" strike="noStrike" dirty="0">
                <a:solidFill>
                  <a:srgbClr val="222222"/>
                </a:solidFill>
                <a:effectLst/>
                <a:latin typeface="Arial" panose="020B0604020202020204" pitchFamily="34" charset="0"/>
              </a:rPr>
              <a:t>(4), 263–290. </a:t>
            </a:r>
            <a:r>
              <a:rPr lang="en-US" sz="800" b="0" i="0" u="sng" strike="noStrike" dirty="0">
                <a:solidFill>
                  <a:srgbClr val="1155CC"/>
                </a:solidFill>
                <a:effectLst/>
                <a:latin typeface="Arial" panose="020B0604020202020204" pitchFamily="34" charset="0"/>
                <a:hlinkClick r:id="rId22"/>
              </a:rPr>
              <a:t>https://doi.org/10.1002/bdm.414</a:t>
            </a:r>
            <a:r>
              <a:rPr lang="en-US" sz="800" b="0" i="0" u="none" strike="noStrike" dirty="0">
                <a:solidFill>
                  <a:srgbClr val="212121"/>
                </a:solidFill>
                <a:effectLst/>
                <a:latin typeface="Roboto" panose="02000000000000000000" pitchFamily="2" charset="0"/>
              </a:rPr>
              <a:t>22. Wu, J., Guo, Z., Gao, X., &amp; Kou, Y. (2020). The relations between early-life stress and risk, time, and prosocial preferences in adulthood: A meta-analytic review. </a:t>
            </a:r>
            <a:r>
              <a:rPr lang="en-US" sz="800" b="0" i="1" u="none" strike="noStrike" dirty="0">
                <a:solidFill>
                  <a:srgbClr val="212121"/>
                </a:solidFill>
                <a:effectLst/>
                <a:latin typeface="Roboto" panose="02000000000000000000" pitchFamily="2" charset="0"/>
              </a:rPr>
              <a:t>Evolution and Human Behavior</a:t>
            </a:r>
            <a:r>
              <a:rPr lang="en-US" sz="800" b="0" i="0" u="none" strike="noStrike" dirty="0">
                <a:solidFill>
                  <a:srgbClr val="212121"/>
                </a:solidFill>
                <a:effectLst/>
                <a:latin typeface="Roboto" panose="02000000000000000000" pitchFamily="2" charset="0"/>
              </a:rPr>
              <a:t>, </a:t>
            </a:r>
            <a:r>
              <a:rPr lang="en-US" sz="800" b="0" i="1" u="none" strike="noStrike" dirty="0">
                <a:solidFill>
                  <a:srgbClr val="212121"/>
                </a:solidFill>
                <a:effectLst/>
                <a:latin typeface="Roboto" panose="02000000000000000000" pitchFamily="2" charset="0"/>
              </a:rPr>
              <a:t>41</a:t>
            </a:r>
            <a:r>
              <a:rPr lang="en-US" sz="800" b="0" i="0" u="none" strike="noStrike" dirty="0">
                <a:solidFill>
                  <a:srgbClr val="212121"/>
                </a:solidFill>
                <a:effectLst/>
                <a:latin typeface="Roboto" panose="02000000000000000000" pitchFamily="2" charset="0"/>
              </a:rPr>
              <a:t>(6), 557–572. https://doi.org/10.1016/j.evolhumbehav.2020.09.001</a:t>
            </a:r>
            <a:endParaRPr lang="en-US" sz="200" b="0" dirty="0">
              <a:effectLst/>
            </a:endParaRPr>
          </a:p>
          <a:p>
            <a:pPr>
              <a:buNone/>
            </a:pPr>
            <a:br>
              <a:rPr lang="en-US" sz="800" dirty="0"/>
            </a:br>
            <a:endParaRPr lang="en-US" sz="1250" dirty="0"/>
          </a:p>
        </p:txBody>
      </p:sp>
      <p:sp>
        <p:nvSpPr>
          <p:cNvPr id="28" name="Rectangle 27">
            <a:extLst>
              <a:ext uri="{FF2B5EF4-FFF2-40B4-BE49-F238E27FC236}">
                <a16:creationId xmlns:a16="http://schemas.microsoft.com/office/drawing/2014/main" id="{BB76EFB1-3A39-4D4C-62ED-D09807220666}"/>
              </a:ext>
            </a:extLst>
          </p:cNvPr>
          <p:cNvSpPr/>
          <p:nvPr/>
        </p:nvSpPr>
        <p:spPr>
          <a:xfrm>
            <a:off x="1507984" y="18718987"/>
            <a:ext cx="5696076" cy="5607104"/>
          </a:xfrm>
          <a:prstGeom prst="rect">
            <a:avLst/>
          </a:prstGeom>
          <a:solidFill>
            <a:schemeClr val="bg1"/>
          </a:solidFill>
          <a:ln w="38100">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4EB2CDD7-E420-D6DD-094B-3349AED83174}"/>
              </a:ext>
            </a:extLst>
          </p:cNvPr>
          <p:cNvSpPr/>
          <p:nvPr/>
        </p:nvSpPr>
        <p:spPr>
          <a:xfrm>
            <a:off x="8736945" y="17992839"/>
            <a:ext cx="8493305" cy="1273997"/>
          </a:xfrm>
          <a:prstGeom prst="rect">
            <a:avLst/>
          </a:prstGeom>
          <a:ln w="19050">
            <a:solidFill>
              <a:srgbClr val="558ED5"/>
            </a:solidFill>
          </a:ln>
        </p:spPr>
        <p:style>
          <a:lnRef idx="1">
            <a:schemeClr val="accent1"/>
          </a:lnRef>
          <a:fillRef idx="2">
            <a:schemeClr val="accent1"/>
          </a:fillRef>
          <a:effectRef idx="1">
            <a:schemeClr val="accent1"/>
          </a:effectRef>
          <a:fontRef idx="minor">
            <a:schemeClr val="dk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2F6DC24C-B1C1-531C-16D8-102D627B559D}"/>
              </a:ext>
            </a:extLst>
          </p:cNvPr>
          <p:cNvSpPr/>
          <p:nvPr/>
        </p:nvSpPr>
        <p:spPr>
          <a:xfrm>
            <a:off x="8736946" y="19266835"/>
            <a:ext cx="8504283" cy="6322683"/>
          </a:xfrm>
          <a:prstGeom prst="rect">
            <a:avLst/>
          </a:prstGeom>
          <a:solidFill>
            <a:schemeClr val="bg1"/>
          </a:solid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TextBox 44">
            <a:extLst>
              <a:ext uri="{FF2B5EF4-FFF2-40B4-BE49-F238E27FC236}">
                <a16:creationId xmlns:a16="http://schemas.microsoft.com/office/drawing/2014/main" id="{AD232721-CD69-DAA3-BEDE-B227E9FDBD94}"/>
              </a:ext>
            </a:extLst>
          </p:cNvPr>
          <p:cNvSpPr txBox="1"/>
          <p:nvPr/>
        </p:nvSpPr>
        <p:spPr>
          <a:xfrm>
            <a:off x="10126442" y="18136772"/>
            <a:ext cx="5529915" cy="923330"/>
          </a:xfrm>
          <a:prstGeom prst="rect">
            <a:avLst/>
          </a:prstGeom>
          <a:noFill/>
        </p:spPr>
        <p:txBody>
          <a:bodyPr wrap="square" rtlCol="0">
            <a:spAutoFit/>
          </a:bodyPr>
          <a:lstStyle/>
          <a:p>
            <a:pPr algn="ctr"/>
            <a:r>
              <a:rPr lang="en-US" sz="5400" b="1" dirty="0"/>
              <a:t>Ambiguity Task</a:t>
            </a:r>
          </a:p>
        </p:txBody>
      </p:sp>
      <p:sp>
        <p:nvSpPr>
          <p:cNvPr id="50" name="TextBox 49">
            <a:extLst>
              <a:ext uri="{FF2B5EF4-FFF2-40B4-BE49-F238E27FC236}">
                <a16:creationId xmlns:a16="http://schemas.microsoft.com/office/drawing/2014/main" id="{36E71D9E-3DA2-42CD-80CA-A5A18AB15690}"/>
              </a:ext>
            </a:extLst>
          </p:cNvPr>
          <p:cNvSpPr txBox="1"/>
          <p:nvPr/>
        </p:nvSpPr>
        <p:spPr>
          <a:xfrm>
            <a:off x="10484369" y="19211474"/>
            <a:ext cx="5099511" cy="707886"/>
          </a:xfrm>
          <a:prstGeom prst="rect">
            <a:avLst/>
          </a:prstGeom>
          <a:noFill/>
        </p:spPr>
        <p:txBody>
          <a:bodyPr wrap="square" rtlCol="0">
            <a:spAutoFit/>
          </a:bodyPr>
          <a:lstStyle/>
          <a:p>
            <a:r>
              <a:rPr lang="en-US" sz="4000" b="1" dirty="0"/>
              <a:t>I would rather have…</a:t>
            </a:r>
          </a:p>
        </p:txBody>
      </p:sp>
      <p:pic>
        <p:nvPicPr>
          <p:cNvPr id="1036" name="Picture 12">
            <a:extLst>
              <a:ext uri="{FF2B5EF4-FFF2-40B4-BE49-F238E27FC236}">
                <a16:creationId xmlns:a16="http://schemas.microsoft.com/office/drawing/2014/main" id="{D3D621CB-6C32-C7E4-83EE-60EAA595FF56}"/>
              </a:ext>
            </a:extLst>
          </p:cNvPr>
          <p:cNvPicPr>
            <a:picLocks noChangeAspect="1" noChangeArrowheads="1"/>
          </p:cNvPicPr>
          <p:nvPr/>
        </p:nvPicPr>
        <p:blipFill rotWithShape="1">
          <a:blip r:embed="rId23">
            <a:extLst>
              <a:ext uri="{28A0092B-C50C-407E-A947-70E740481C1C}">
                <a14:useLocalDpi xmlns:a14="http://schemas.microsoft.com/office/drawing/2010/main" val="0"/>
              </a:ext>
            </a:extLst>
          </a:blip>
          <a:srcRect l="8436" t="4810" r="70499" b="20268"/>
          <a:stretch/>
        </p:blipFill>
        <p:spPr bwMode="auto">
          <a:xfrm>
            <a:off x="9766052" y="19829063"/>
            <a:ext cx="2117539" cy="4839456"/>
          </a:xfrm>
          <a:prstGeom prst="rect">
            <a:avLst/>
          </a:prstGeom>
          <a:noFill/>
          <a:extLst>
            <a:ext uri="{909E8E84-426E-40DD-AFC4-6F175D3DCCD1}">
              <a14:hiddenFill xmlns:a14="http://schemas.microsoft.com/office/drawing/2010/main">
                <a:solidFill>
                  <a:srgbClr val="FFFFFF"/>
                </a:solidFill>
              </a14:hiddenFill>
            </a:ext>
          </a:extLst>
        </p:spPr>
      </p:pic>
      <p:sp>
        <p:nvSpPr>
          <p:cNvPr id="52" name="Rectangle 51">
            <a:extLst>
              <a:ext uri="{FF2B5EF4-FFF2-40B4-BE49-F238E27FC236}">
                <a16:creationId xmlns:a16="http://schemas.microsoft.com/office/drawing/2014/main" id="{63141433-93D4-88CD-2BBB-001CB9E698A9}"/>
              </a:ext>
            </a:extLst>
          </p:cNvPr>
          <p:cNvSpPr/>
          <p:nvPr/>
        </p:nvSpPr>
        <p:spPr>
          <a:xfrm>
            <a:off x="102174" y="19275602"/>
            <a:ext cx="8475740" cy="6313917"/>
          </a:xfrm>
          <a:prstGeom prst="rect">
            <a:avLst/>
          </a:prstGeom>
          <a:solidFill>
            <a:schemeClr val="bg1"/>
          </a:solidFill>
          <a:ln w="28575">
            <a:solidFill>
              <a:schemeClr val="accent2">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833BE3D-0052-0672-2F87-650E385FC041}"/>
              </a:ext>
            </a:extLst>
          </p:cNvPr>
          <p:cNvSpPr/>
          <p:nvPr/>
        </p:nvSpPr>
        <p:spPr>
          <a:xfrm>
            <a:off x="84610" y="17997383"/>
            <a:ext cx="8493304" cy="1271890"/>
          </a:xfrm>
          <a:prstGeom prst="rect">
            <a:avLst/>
          </a:prstGeom>
          <a:ln w="19050">
            <a:solidFill>
              <a:schemeClr val="accent2">
                <a:lumMod val="75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43" name="TextBox 42">
            <a:extLst>
              <a:ext uri="{FF2B5EF4-FFF2-40B4-BE49-F238E27FC236}">
                <a16:creationId xmlns:a16="http://schemas.microsoft.com/office/drawing/2014/main" id="{D4C4A0A4-AB1C-0AA8-33F8-F43966A1F630}"/>
              </a:ext>
            </a:extLst>
          </p:cNvPr>
          <p:cNvSpPr txBox="1"/>
          <p:nvPr/>
        </p:nvSpPr>
        <p:spPr>
          <a:xfrm>
            <a:off x="1853966" y="18168230"/>
            <a:ext cx="5099511" cy="923330"/>
          </a:xfrm>
          <a:prstGeom prst="rect">
            <a:avLst/>
          </a:prstGeom>
          <a:noFill/>
        </p:spPr>
        <p:txBody>
          <a:bodyPr wrap="square" rtlCol="0">
            <a:spAutoFit/>
          </a:bodyPr>
          <a:lstStyle/>
          <a:p>
            <a:pPr algn="ctr"/>
            <a:r>
              <a:rPr lang="en-US" sz="5400" b="1" dirty="0"/>
              <a:t>Risk Task</a:t>
            </a:r>
          </a:p>
        </p:txBody>
      </p:sp>
      <p:sp>
        <p:nvSpPr>
          <p:cNvPr id="46" name="TextBox 45">
            <a:extLst>
              <a:ext uri="{FF2B5EF4-FFF2-40B4-BE49-F238E27FC236}">
                <a16:creationId xmlns:a16="http://schemas.microsoft.com/office/drawing/2014/main" id="{631563FF-4297-88A9-A02B-32045D09939F}"/>
              </a:ext>
            </a:extLst>
          </p:cNvPr>
          <p:cNvSpPr txBox="1"/>
          <p:nvPr/>
        </p:nvSpPr>
        <p:spPr>
          <a:xfrm>
            <a:off x="2022553" y="19214169"/>
            <a:ext cx="5099511" cy="707886"/>
          </a:xfrm>
          <a:prstGeom prst="rect">
            <a:avLst/>
          </a:prstGeom>
          <a:noFill/>
        </p:spPr>
        <p:txBody>
          <a:bodyPr wrap="square" rtlCol="0">
            <a:spAutoFit/>
          </a:bodyPr>
          <a:lstStyle/>
          <a:p>
            <a:r>
              <a:rPr lang="en-US" sz="4000" b="1" dirty="0"/>
              <a:t>I would rather have…</a:t>
            </a:r>
          </a:p>
        </p:txBody>
      </p:sp>
      <p:pic>
        <p:nvPicPr>
          <p:cNvPr id="3" name="Picture 2">
            <a:extLst>
              <a:ext uri="{FF2B5EF4-FFF2-40B4-BE49-F238E27FC236}">
                <a16:creationId xmlns:a16="http://schemas.microsoft.com/office/drawing/2014/main" id="{55AA82A1-1022-E49C-C00A-9761B0D14898}"/>
              </a:ext>
            </a:extLst>
          </p:cNvPr>
          <p:cNvPicPr>
            <a:picLocks noChangeAspect="1" noChangeArrowheads="1"/>
          </p:cNvPicPr>
          <p:nvPr/>
        </p:nvPicPr>
        <p:blipFill rotWithShape="1">
          <a:blip r:embed="rId24">
            <a:extLst>
              <a:ext uri="{28A0092B-C50C-407E-A947-70E740481C1C}">
                <a14:useLocalDpi xmlns:a14="http://schemas.microsoft.com/office/drawing/2010/main" val="0"/>
              </a:ext>
            </a:extLst>
          </a:blip>
          <a:srcRect l="8303" t="7304" r="72500" b="15727"/>
          <a:stretch/>
        </p:blipFill>
        <p:spPr bwMode="auto">
          <a:xfrm>
            <a:off x="1140645" y="19869485"/>
            <a:ext cx="1973756" cy="4742624"/>
          </a:xfrm>
          <a:prstGeom prst="rect">
            <a:avLst/>
          </a:prstGeom>
          <a:noFill/>
          <a:extLst>
            <a:ext uri="{909E8E84-426E-40DD-AFC4-6F175D3DCCD1}">
              <a14:hiddenFill xmlns:a14="http://schemas.microsoft.com/office/drawing/2010/main">
                <a:solidFill>
                  <a:srgbClr val="FFFFFF"/>
                </a:solidFill>
              </a14:hiddenFill>
            </a:ext>
          </a:extLst>
        </p:spPr>
      </p:pic>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F25DBBA8-4B5C-251C-4F78-41712485B306}"/>
                  </a:ext>
                </a:extLst>
              </p:cNvPr>
              <p:cNvSpPr txBox="1"/>
              <p:nvPr/>
            </p:nvSpPr>
            <p:spPr>
              <a:xfrm>
                <a:off x="8853494" y="26989601"/>
                <a:ext cx="7794634" cy="1658211"/>
              </a:xfrm>
              <a:prstGeom prst="rect">
                <a:avLst/>
              </a:prstGeom>
              <a:noFill/>
            </p:spPr>
            <p:txBody>
              <a:bodyPr wrap="none" lIns="0" tIns="0" rIns="0" bIns="0" rtlCol="0">
                <a:spAutoFit/>
              </a:bodyPr>
              <a:lstStyle/>
              <a:p>
                <a:r>
                  <a:rPr lang="en-US" sz="7200" dirty="0">
                    <a:latin typeface="Cambria Math" panose="02040503050406030204" pitchFamily="18" charset="0"/>
                    <a:ea typeface="Cambria Math" panose="02040503050406030204" pitchFamily="18" charset="0"/>
                  </a:rPr>
                  <a:t>SV</a:t>
                </a:r>
                <a14:m>
                  <m:oMath xmlns:m="http://schemas.openxmlformats.org/officeDocument/2006/math">
                    <m:r>
                      <a:rPr lang="en-US" sz="7200" i="1" smtClean="0">
                        <a:latin typeface="Cambria Math" panose="02040503050406030204" pitchFamily="18" charset="0"/>
                      </a:rPr>
                      <m:t>=</m:t>
                    </m:r>
                    <m:r>
                      <a:rPr lang="en-US" sz="7200" b="0" i="1" smtClean="0">
                        <a:latin typeface="Cambria Math" panose="02040503050406030204" pitchFamily="18" charset="0"/>
                      </a:rPr>
                      <m:t>[</m:t>
                    </m:r>
                    <m:r>
                      <a:rPr lang="en-US" sz="7200" b="0" i="1" smtClean="0">
                        <a:latin typeface="Cambria Math" panose="02040503050406030204" pitchFamily="18" charset="0"/>
                      </a:rPr>
                      <m:t>𝑝</m:t>
                    </m:r>
                    <m:r>
                      <a:rPr lang="en-US" sz="7200" b="0" i="1" smtClean="0">
                        <a:latin typeface="Cambria Math" panose="02040503050406030204" pitchFamily="18" charset="0"/>
                      </a:rPr>
                      <m:t> − </m:t>
                    </m:r>
                    <m:r>
                      <a:rPr lang="en-US" sz="7200" b="0" i="1" smtClean="0">
                        <a:latin typeface="Cambria Math" panose="02040503050406030204" pitchFamily="18" charset="0"/>
                        <a:ea typeface="Cambria Math" panose="02040503050406030204" pitchFamily="18" charset="0"/>
                      </a:rPr>
                      <m:t>𝛽</m:t>
                    </m:r>
                    <m:d>
                      <m:dPr>
                        <m:ctrlPr>
                          <a:rPr lang="en-US" sz="7200" b="0" i="1" smtClean="0">
                            <a:latin typeface="Cambria Math" panose="02040503050406030204" pitchFamily="18" charset="0"/>
                            <a:ea typeface="Cambria Math" panose="02040503050406030204" pitchFamily="18" charset="0"/>
                          </a:rPr>
                        </m:ctrlPr>
                      </m:dPr>
                      <m:e>
                        <m:f>
                          <m:fPr>
                            <m:ctrlPr>
                              <a:rPr lang="en-US" sz="7200" b="0" i="1" smtClean="0">
                                <a:latin typeface="Cambria Math" panose="02040503050406030204" pitchFamily="18" charset="0"/>
                                <a:ea typeface="Cambria Math" panose="02040503050406030204" pitchFamily="18" charset="0"/>
                              </a:rPr>
                            </m:ctrlPr>
                          </m:fPr>
                          <m:num>
                            <m:r>
                              <a:rPr lang="en-US" sz="7200" b="0" i="1" smtClean="0">
                                <a:latin typeface="Cambria Math" panose="02040503050406030204" pitchFamily="18" charset="0"/>
                                <a:ea typeface="Cambria Math" panose="02040503050406030204" pitchFamily="18" charset="0"/>
                              </a:rPr>
                              <m:t>𝐴</m:t>
                            </m:r>
                          </m:num>
                          <m:den>
                            <m:r>
                              <a:rPr lang="en-US" sz="7200" b="0" i="1" smtClean="0">
                                <a:latin typeface="Cambria Math" panose="02040503050406030204" pitchFamily="18" charset="0"/>
                                <a:ea typeface="Cambria Math" panose="02040503050406030204" pitchFamily="18" charset="0"/>
                              </a:rPr>
                              <m:t>2</m:t>
                            </m:r>
                          </m:den>
                        </m:f>
                      </m:e>
                    </m:d>
                    <m:r>
                      <a:rPr lang="en-US" sz="7200" b="0" i="1" smtClean="0">
                        <a:latin typeface="Cambria Math" panose="02040503050406030204" pitchFamily="18" charset="0"/>
                        <a:ea typeface="Cambria Math" panose="02040503050406030204" pitchFamily="18" charset="0"/>
                      </a:rPr>
                      <m:t>]</m:t>
                    </m:r>
                    <m:sSup>
                      <m:sSupPr>
                        <m:ctrlPr>
                          <a:rPr lang="en-US" sz="7200" i="1" smtClean="0">
                            <a:latin typeface="Cambria Math" panose="02040503050406030204" pitchFamily="18" charset="0"/>
                          </a:rPr>
                        </m:ctrlPr>
                      </m:sSupPr>
                      <m:e>
                        <m:r>
                          <a:rPr lang="en-US" sz="7200" b="0" i="1" smtClean="0">
                            <a:latin typeface="Cambria Math" panose="02040503050406030204" pitchFamily="18" charset="0"/>
                          </a:rPr>
                          <m:t>𝑣</m:t>
                        </m:r>
                      </m:e>
                      <m:sup>
                        <m:r>
                          <a:rPr lang="en-US" sz="7200" i="1">
                            <a:latin typeface="Cambria Math" panose="02040503050406030204" pitchFamily="18" charset="0"/>
                            <a:ea typeface="Cambria Math" panose="02040503050406030204" pitchFamily="18" charset="0"/>
                          </a:rPr>
                          <m:t>𝛼</m:t>
                        </m:r>
                      </m:sup>
                    </m:sSup>
                  </m:oMath>
                </a14:m>
                <a:endParaRPr lang="en-US" sz="7200" dirty="0"/>
              </a:p>
            </p:txBody>
          </p:sp>
        </mc:Choice>
        <mc:Fallback xmlns="">
          <p:sp>
            <p:nvSpPr>
              <p:cNvPr id="54" name="TextBox 53">
                <a:extLst>
                  <a:ext uri="{FF2B5EF4-FFF2-40B4-BE49-F238E27FC236}">
                    <a16:creationId xmlns:a16="http://schemas.microsoft.com/office/drawing/2014/main" id="{F25DBBA8-4B5C-251C-4F78-41712485B306}"/>
                  </a:ext>
                </a:extLst>
              </p:cNvPr>
              <p:cNvSpPr txBox="1">
                <a:spLocks noRot="1" noChangeAspect="1" noMove="1" noResize="1" noEditPoints="1" noAdjustHandles="1" noChangeArrowheads="1" noChangeShapeType="1" noTextEdit="1"/>
              </p:cNvSpPr>
              <p:nvPr/>
            </p:nvSpPr>
            <p:spPr>
              <a:xfrm>
                <a:off x="8853494" y="26989601"/>
                <a:ext cx="7794634" cy="1658211"/>
              </a:xfrm>
              <a:prstGeom prst="rect">
                <a:avLst/>
              </a:prstGeom>
              <a:blipFill>
                <a:blip r:embed="rId25"/>
                <a:stretch>
                  <a:fillRect l="-7037" t="-735" b="-15441"/>
                </a:stretch>
              </a:blipFill>
            </p:spPr>
            <p:txBody>
              <a:bodyPr/>
              <a:lstStyle/>
              <a:p>
                <a:r>
                  <a:rPr lang="en-US">
                    <a:noFill/>
                  </a:rPr>
                  <a:t> </a:t>
                </a:r>
              </a:p>
            </p:txBody>
          </p:sp>
        </mc:Fallback>
      </mc:AlternateContent>
      <p:sp>
        <p:nvSpPr>
          <p:cNvPr id="55" name="TextBox 54">
            <a:extLst>
              <a:ext uri="{FF2B5EF4-FFF2-40B4-BE49-F238E27FC236}">
                <a16:creationId xmlns:a16="http://schemas.microsoft.com/office/drawing/2014/main" id="{EDBBD90A-0FCD-EFAC-D5FE-D1C6E0101186}"/>
              </a:ext>
            </a:extLst>
          </p:cNvPr>
          <p:cNvSpPr txBox="1"/>
          <p:nvPr/>
        </p:nvSpPr>
        <p:spPr>
          <a:xfrm>
            <a:off x="8269946" y="28762672"/>
            <a:ext cx="7937794" cy="769441"/>
          </a:xfrm>
          <a:prstGeom prst="rect">
            <a:avLst/>
          </a:prstGeom>
          <a:noFill/>
        </p:spPr>
        <p:txBody>
          <a:bodyPr wrap="square" rtlCol="0">
            <a:spAutoFit/>
          </a:bodyPr>
          <a:lstStyle/>
          <a:p>
            <a:r>
              <a:rPr lang="en-US" sz="3600" dirty="0">
                <a:latin typeface="Cambria Math" panose="02040503050406030204" pitchFamily="18" charset="0"/>
                <a:ea typeface="Cambria Math" panose="02040503050406030204" pitchFamily="18" charset="0"/>
              </a:rPr>
              <a:t> </a:t>
            </a:r>
            <a:r>
              <a:rPr lang="en-US" sz="4400" dirty="0">
                <a:latin typeface="Cambria Math" panose="02040503050406030204" pitchFamily="18" charset="0"/>
                <a:ea typeface="Cambria Math" panose="02040503050406030204" pitchFamily="18" charset="0"/>
              </a:rPr>
              <a:t>p = </a:t>
            </a:r>
            <a:r>
              <a:rPr lang="en-US" sz="3200" b="0" i="0" u="none" strike="noStrike" dirty="0">
                <a:solidFill>
                  <a:srgbClr val="353744"/>
                </a:solidFill>
                <a:effectLst/>
                <a:latin typeface="Arial" panose="020B0604020202020204" pitchFamily="34" charset="0"/>
              </a:rPr>
              <a:t>probability of winning the reward</a:t>
            </a:r>
            <a:r>
              <a:rPr lang="en-US" sz="4400" dirty="0">
                <a:latin typeface="Cambria Math" panose="02040503050406030204" pitchFamily="18" charset="0"/>
                <a:ea typeface="Cambria Math" panose="02040503050406030204" pitchFamily="18" charset="0"/>
              </a:rPr>
              <a:t> </a:t>
            </a:r>
            <a:endParaRPr lang="en-US" sz="3600" dirty="0">
              <a:latin typeface="Cambria Math" panose="02040503050406030204" pitchFamily="18" charset="0"/>
              <a:ea typeface="Cambria Math" panose="02040503050406030204" pitchFamily="18" charset="0"/>
            </a:endParaRPr>
          </a:p>
        </p:txBody>
      </p:sp>
      <p:sp>
        <p:nvSpPr>
          <p:cNvPr id="57" name="TextBox 56">
            <a:extLst>
              <a:ext uri="{FF2B5EF4-FFF2-40B4-BE49-F238E27FC236}">
                <a16:creationId xmlns:a16="http://schemas.microsoft.com/office/drawing/2014/main" id="{12DBFE2A-27D4-452A-2EB5-34FE87CE905E}"/>
              </a:ext>
            </a:extLst>
          </p:cNvPr>
          <p:cNvSpPr txBox="1"/>
          <p:nvPr/>
        </p:nvSpPr>
        <p:spPr>
          <a:xfrm>
            <a:off x="8269946" y="29554821"/>
            <a:ext cx="9220390" cy="830997"/>
          </a:xfrm>
          <a:prstGeom prst="rect">
            <a:avLst/>
          </a:prstGeom>
          <a:noFill/>
        </p:spPr>
        <p:txBody>
          <a:bodyPr wrap="square" rtlCol="0">
            <a:spAutoFit/>
          </a:bodyPr>
          <a:lstStyle/>
          <a:p>
            <a:r>
              <a:rPr lang="en-US" sz="3600" dirty="0">
                <a:latin typeface="Cambria Math" panose="02040503050406030204" pitchFamily="18" charset="0"/>
                <a:ea typeface="Cambria Math" panose="02040503050406030204" pitchFamily="18" charset="0"/>
              </a:rPr>
              <a:t> </a:t>
            </a:r>
            <a:r>
              <a:rPr lang="en-US" sz="4800" dirty="0">
                <a:latin typeface="Cambria Math" panose="02040503050406030204" pitchFamily="18" charset="0"/>
                <a:ea typeface="Cambria Math" panose="02040503050406030204" pitchFamily="18" charset="0"/>
                <a:cs typeface="Times New Roman" panose="02020603050405020304" pitchFamily="18" charset="0"/>
              </a:rPr>
              <a:t>β</a:t>
            </a:r>
            <a:r>
              <a:rPr lang="en-US" sz="4800" dirty="0">
                <a:latin typeface="Cambria Math" panose="02040503050406030204" pitchFamily="18" charset="0"/>
                <a:ea typeface="Cambria Math" panose="02040503050406030204" pitchFamily="18" charset="0"/>
              </a:rPr>
              <a:t> = </a:t>
            </a:r>
            <a:r>
              <a:rPr lang="en-US" sz="3200" b="0" i="0" u="none" strike="noStrike" dirty="0">
                <a:solidFill>
                  <a:srgbClr val="353744"/>
                </a:solidFill>
                <a:effectLst/>
                <a:latin typeface="Arial" panose="020B0604020202020204" pitchFamily="34" charset="0"/>
              </a:rPr>
              <a:t>participant ambiguity tolerance parameter</a:t>
            </a:r>
            <a:r>
              <a:rPr lang="en-US" sz="4800" dirty="0">
                <a:latin typeface="Cambria Math" panose="02040503050406030204" pitchFamily="18" charset="0"/>
                <a:ea typeface="Cambria Math" panose="02040503050406030204" pitchFamily="18" charset="0"/>
              </a:rPr>
              <a:t> </a:t>
            </a:r>
            <a:endParaRPr lang="en-US" sz="3600" dirty="0">
              <a:latin typeface="Cambria Math" panose="02040503050406030204" pitchFamily="18" charset="0"/>
              <a:ea typeface="Cambria Math" panose="02040503050406030204" pitchFamily="18" charset="0"/>
            </a:endParaRPr>
          </a:p>
        </p:txBody>
      </p:sp>
      <p:sp>
        <p:nvSpPr>
          <p:cNvPr id="58" name="TextBox 57">
            <a:extLst>
              <a:ext uri="{FF2B5EF4-FFF2-40B4-BE49-F238E27FC236}">
                <a16:creationId xmlns:a16="http://schemas.microsoft.com/office/drawing/2014/main" id="{8AA0E4E8-56CA-4C0C-BE0E-AF930D24188E}"/>
              </a:ext>
            </a:extLst>
          </p:cNvPr>
          <p:cNvSpPr txBox="1"/>
          <p:nvPr/>
        </p:nvSpPr>
        <p:spPr>
          <a:xfrm>
            <a:off x="8184620" y="30276540"/>
            <a:ext cx="5280405" cy="830997"/>
          </a:xfrm>
          <a:prstGeom prst="rect">
            <a:avLst/>
          </a:prstGeom>
          <a:noFill/>
        </p:spPr>
        <p:txBody>
          <a:bodyPr wrap="square" rtlCol="0">
            <a:spAutoFit/>
          </a:bodyPr>
          <a:lstStyle/>
          <a:p>
            <a:r>
              <a:rPr lang="en-US" sz="4400" dirty="0">
                <a:latin typeface="Cambria Math" panose="02040503050406030204" pitchFamily="18" charset="0"/>
                <a:ea typeface="Cambria Math" panose="02040503050406030204" pitchFamily="18" charset="0"/>
              </a:rPr>
              <a:t> </a:t>
            </a:r>
            <a:r>
              <a:rPr lang="en-US" sz="4800" dirty="0">
                <a:latin typeface="Cambria Math" panose="02040503050406030204" pitchFamily="18" charset="0"/>
                <a:ea typeface="Cambria Math" panose="02040503050406030204" pitchFamily="18" charset="0"/>
                <a:cs typeface="Times New Roman" panose="02020603050405020304" pitchFamily="18" charset="0"/>
              </a:rPr>
              <a:t>A</a:t>
            </a:r>
            <a:r>
              <a:rPr lang="en-US" sz="4800" dirty="0">
                <a:latin typeface="Cambria Math" panose="02040503050406030204" pitchFamily="18" charset="0"/>
                <a:ea typeface="Cambria Math" panose="02040503050406030204" pitchFamily="18" charset="0"/>
              </a:rPr>
              <a:t> = </a:t>
            </a:r>
            <a:r>
              <a:rPr lang="en-US" sz="3200" b="0" i="0" u="none" strike="noStrike" dirty="0">
                <a:solidFill>
                  <a:srgbClr val="353744"/>
                </a:solidFill>
                <a:effectLst/>
                <a:latin typeface="Arial" panose="020B0604020202020204" pitchFamily="34" charset="0"/>
              </a:rPr>
              <a:t>the level of ambiguity</a:t>
            </a:r>
            <a:r>
              <a:rPr lang="en-US" sz="4800" dirty="0">
                <a:latin typeface="Cambria Math" panose="02040503050406030204" pitchFamily="18" charset="0"/>
                <a:ea typeface="Cambria Math" panose="02040503050406030204" pitchFamily="18" charset="0"/>
              </a:rPr>
              <a:t> </a:t>
            </a:r>
            <a:endParaRPr lang="en-US" sz="4400" dirty="0">
              <a:latin typeface="Cambria Math" panose="02040503050406030204" pitchFamily="18" charset="0"/>
              <a:ea typeface="Cambria Math" panose="02040503050406030204" pitchFamily="18" charset="0"/>
            </a:endParaRPr>
          </a:p>
        </p:txBody>
      </p:sp>
      <p:sp>
        <p:nvSpPr>
          <p:cNvPr id="61" name="TextBox 60">
            <a:extLst>
              <a:ext uri="{FF2B5EF4-FFF2-40B4-BE49-F238E27FC236}">
                <a16:creationId xmlns:a16="http://schemas.microsoft.com/office/drawing/2014/main" id="{883D5F74-76DC-A92C-F68B-C72DED87280C}"/>
              </a:ext>
            </a:extLst>
          </p:cNvPr>
          <p:cNvSpPr txBox="1"/>
          <p:nvPr/>
        </p:nvSpPr>
        <p:spPr>
          <a:xfrm>
            <a:off x="8270870" y="31670948"/>
            <a:ext cx="5280405" cy="830997"/>
          </a:xfrm>
          <a:prstGeom prst="rect">
            <a:avLst/>
          </a:prstGeom>
          <a:noFill/>
        </p:spPr>
        <p:txBody>
          <a:bodyPr wrap="square" rtlCol="0">
            <a:spAutoFit/>
          </a:bodyPr>
          <a:lstStyle/>
          <a:p>
            <a:r>
              <a:rPr lang="en-US" sz="2800" dirty="0">
                <a:latin typeface="Cambria Math" panose="02040503050406030204" pitchFamily="18" charset="0"/>
                <a:ea typeface="Cambria Math" panose="02040503050406030204" pitchFamily="18" charset="0"/>
              </a:rPr>
              <a:t> </a:t>
            </a:r>
            <a:r>
              <a:rPr lang="en-US" sz="4800" dirty="0">
                <a:latin typeface="Cambria Math" panose="02040503050406030204" pitchFamily="18" charset="0"/>
                <a:ea typeface="Cambria Math" panose="02040503050406030204" pitchFamily="18" charset="0"/>
                <a:cs typeface="Times New Roman" panose="02020603050405020304" pitchFamily="18" charset="0"/>
              </a:rPr>
              <a:t>v</a:t>
            </a:r>
            <a:r>
              <a:rPr lang="en-US" sz="4800" dirty="0">
                <a:latin typeface="Cambria Math" panose="02040503050406030204" pitchFamily="18" charset="0"/>
                <a:ea typeface="Cambria Math" panose="02040503050406030204" pitchFamily="18" charset="0"/>
              </a:rPr>
              <a:t> = </a:t>
            </a:r>
            <a:r>
              <a:rPr lang="en-US" sz="3200" b="0" i="0" u="none" strike="noStrike" dirty="0">
                <a:solidFill>
                  <a:srgbClr val="353744"/>
                </a:solidFill>
                <a:effectLst/>
                <a:latin typeface="Arial" panose="020B0604020202020204" pitchFamily="34" charset="0"/>
              </a:rPr>
              <a:t>winning value</a:t>
            </a:r>
            <a:r>
              <a:rPr lang="en-US" sz="4800" dirty="0">
                <a:latin typeface="Cambria Math" panose="02040503050406030204" pitchFamily="18" charset="0"/>
                <a:ea typeface="Cambria Math" panose="02040503050406030204" pitchFamily="18" charset="0"/>
              </a:rPr>
              <a:t> </a:t>
            </a:r>
            <a:endParaRPr lang="en-US" sz="2800" dirty="0">
              <a:latin typeface="Cambria Math" panose="02040503050406030204" pitchFamily="18" charset="0"/>
              <a:ea typeface="Cambria Math" panose="02040503050406030204" pitchFamily="18" charset="0"/>
            </a:endParaRPr>
          </a:p>
        </p:txBody>
      </p:sp>
      <p:sp>
        <p:nvSpPr>
          <p:cNvPr id="70" name="TextBox 69">
            <a:extLst>
              <a:ext uri="{FF2B5EF4-FFF2-40B4-BE49-F238E27FC236}">
                <a16:creationId xmlns:a16="http://schemas.microsoft.com/office/drawing/2014/main" id="{6E96A14F-309B-6F6E-3EFC-357C075567AA}"/>
              </a:ext>
            </a:extLst>
          </p:cNvPr>
          <p:cNvSpPr txBox="1"/>
          <p:nvPr/>
        </p:nvSpPr>
        <p:spPr>
          <a:xfrm>
            <a:off x="8240333" y="31030818"/>
            <a:ext cx="8979908" cy="830997"/>
          </a:xfrm>
          <a:prstGeom prst="rect">
            <a:avLst/>
          </a:prstGeom>
          <a:noFill/>
        </p:spPr>
        <p:txBody>
          <a:bodyPr wrap="square" rtlCol="0">
            <a:spAutoFit/>
          </a:bodyPr>
          <a:lstStyle/>
          <a:p>
            <a:r>
              <a:rPr lang="en-US" sz="2800" dirty="0">
                <a:latin typeface="Cambria Math" panose="02040503050406030204" pitchFamily="18" charset="0"/>
                <a:ea typeface="Cambria Math" panose="02040503050406030204" pitchFamily="18" charset="0"/>
              </a:rPr>
              <a:t> </a:t>
            </a:r>
            <a:r>
              <a:rPr lang="en-US" sz="4800" dirty="0">
                <a:latin typeface="Cambria Math" panose="02040503050406030204" pitchFamily="18" charset="0"/>
                <a:ea typeface="Cambria Math" panose="02040503050406030204" pitchFamily="18" charset="0"/>
                <a:cs typeface="Times New Roman" panose="02020603050405020304" pitchFamily="18" charset="0"/>
              </a:rPr>
              <a:t>α</a:t>
            </a:r>
            <a:r>
              <a:rPr lang="en-US" sz="4800" dirty="0">
                <a:latin typeface="Cambria Math" panose="02040503050406030204" pitchFamily="18" charset="0"/>
                <a:ea typeface="Cambria Math" panose="02040503050406030204" pitchFamily="18" charset="0"/>
              </a:rPr>
              <a:t> = </a:t>
            </a:r>
            <a:r>
              <a:rPr lang="en-US" sz="3200" b="0" i="0" u="none" strike="noStrike" dirty="0">
                <a:solidFill>
                  <a:srgbClr val="353744"/>
                </a:solidFill>
                <a:effectLst/>
                <a:latin typeface="Arial" panose="020B0604020202020204" pitchFamily="34" charset="0"/>
              </a:rPr>
              <a:t>participant risk tolerance parameter</a:t>
            </a:r>
            <a:r>
              <a:rPr lang="en-US" sz="4800" dirty="0">
                <a:latin typeface="Cambria Math" panose="02040503050406030204" pitchFamily="18" charset="0"/>
                <a:ea typeface="Cambria Math" panose="02040503050406030204" pitchFamily="18" charset="0"/>
              </a:rPr>
              <a:t> </a:t>
            </a:r>
            <a:endParaRPr lang="en-US" sz="2800" dirty="0">
              <a:latin typeface="Cambria Math" panose="02040503050406030204" pitchFamily="18" charset="0"/>
              <a:ea typeface="Cambria Math" panose="02040503050406030204" pitchFamily="18" charset="0"/>
            </a:endParaRPr>
          </a:p>
        </p:txBody>
      </p:sp>
      <p:sp>
        <p:nvSpPr>
          <p:cNvPr id="5" name="TextBox 4">
            <a:extLst>
              <a:ext uri="{FF2B5EF4-FFF2-40B4-BE49-F238E27FC236}">
                <a16:creationId xmlns:a16="http://schemas.microsoft.com/office/drawing/2014/main" id="{3EDCFCEE-7565-264A-DE07-D9E6867DDC9D}"/>
              </a:ext>
            </a:extLst>
          </p:cNvPr>
          <p:cNvSpPr txBox="1"/>
          <p:nvPr/>
        </p:nvSpPr>
        <p:spPr>
          <a:xfrm>
            <a:off x="352155" y="26001022"/>
            <a:ext cx="7037436" cy="923330"/>
          </a:xfrm>
          <a:prstGeom prst="rect">
            <a:avLst/>
          </a:prstGeom>
          <a:noFill/>
        </p:spPr>
        <p:txBody>
          <a:bodyPr wrap="square">
            <a:spAutoFit/>
          </a:bodyPr>
          <a:lstStyle/>
          <a:p>
            <a:pPr>
              <a:spcAft>
                <a:spcPts val="600"/>
              </a:spcAft>
            </a:pPr>
            <a:r>
              <a:rPr lang="en-US" sz="5400" b="1" dirty="0"/>
              <a:t>SES Variable: </a:t>
            </a:r>
            <a:endParaRPr lang="en-US" sz="3600" i="1" dirty="0"/>
          </a:p>
        </p:txBody>
      </p:sp>
      <p:sp>
        <p:nvSpPr>
          <p:cNvPr id="40" name="TextBox 39">
            <a:extLst>
              <a:ext uri="{FF2B5EF4-FFF2-40B4-BE49-F238E27FC236}">
                <a16:creationId xmlns:a16="http://schemas.microsoft.com/office/drawing/2014/main" id="{04796625-89C0-2EAC-617E-5DF836750169}"/>
              </a:ext>
            </a:extLst>
          </p:cNvPr>
          <p:cNvSpPr txBox="1"/>
          <p:nvPr/>
        </p:nvSpPr>
        <p:spPr>
          <a:xfrm>
            <a:off x="-231298" y="27089538"/>
            <a:ext cx="7466369" cy="769441"/>
          </a:xfrm>
          <a:prstGeom prst="rect">
            <a:avLst/>
          </a:prstGeom>
          <a:noFill/>
        </p:spPr>
        <p:txBody>
          <a:bodyPr wrap="square" rtlCol="0">
            <a:spAutoFit/>
          </a:bodyPr>
          <a:lstStyle/>
          <a:p>
            <a:pPr algn="ctr">
              <a:spcAft>
                <a:spcPts val="2500"/>
              </a:spcAft>
            </a:pPr>
            <a:r>
              <a:rPr lang="en-US" sz="4400" b="1" i="1" u="sng" dirty="0"/>
              <a:t>Past and Present SES</a:t>
            </a:r>
            <a:r>
              <a:rPr lang="en-US" sz="4400" i="1" dirty="0"/>
              <a:t> </a:t>
            </a:r>
          </a:p>
        </p:txBody>
      </p:sp>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B43CB928-FFE5-6DD0-F941-A6B4069FC9B1}"/>
                  </a:ext>
                </a:extLst>
              </p:cNvPr>
              <p:cNvSpPr txBox="1"/>
              <p:nvPr/>
            </p:nvSpPr>
            <p:spPr>
              <a:xfrm>
                <a:off x="-23172" y="27935020"/>
                <a:ext cx="8179464" cy="861774"/>
              </a:xfrm>
              <a:prstGeom prst="rect">
                <a:avLst/>
              </a:prstGeom>
              <a:noFill/>
            </p:spPr>
            <p:txBody>
              <a:bodyPr wrap="square" rtlCol="0">
                <a:spAutoFit/>
              </a:bodyPr>
              <a:lstStyle/>
              <a:p>
                <a:pPr algn="ctr">
                  <a:spcAft>
                    <a:spcPts val="600"/>
                  </a:spcAft>
                </a:pPr>
                <a14:m>
                  <m:oMathPara xmlns:m="http://schemas.openxmlformats.org/officeDocument/2006/math">
                    <m:oMathParaPr>
                      <m:jc m:val="centerGroup"/>
                    </m:oMathParaPr>
                    <m:oMath xmlns:m="http://schemas.openxmlformats.org/officeDocument/2006/math">
                      <m:r>
                        <a:rPr lang="en-US" sz="4300" b="0" i="1" smtClean="0">
                          <a:solidFill>
                            <a:schemeClr val="tx1"/>
                          </a:solidFill>
                          <a:latin typeface="Cambria Math" panose="02040503050406030204" pitchFamily="18" charset="0"/>
                        </a:rPr>
                        <m:t>3∗</m:t>
                      </m:r>
                      <m:r>
                        <a:rPr lang="en-US" sz="4300" b="0" i="1" smtClean="0">
                          <a:solidFill>
                            <a:schemeClr val="tx1"/>
                          </a:solidFill>
                          <a:latin typeface="Cambria Math" panose="02040503050406030204" pitchFamily="18" charset="0"/>
                        </a:rPr>
                        <m:t>𝐸𝑑𝑢𝑐𝑎𝑡𝑖𝑜𝑛</m:t>
                      </m:r>
                      <m:r>
                        <a:rPr lang="en-US" sz="4300" b="0" i="1" smtClean="0">
                          <a:solidFill>
                            <a:schemeClr val="tx1"/>
                          </a:solidFill>
                          <a:latin typeface="Cambria Math" panose="02040503050406030204" pitchFamily="18" charset="0"/>
                        </a:rPr>
                        <m:t>+5∗</m:t>
                      </m:r>
                      <m:r>
                        <a:rPr lang="en-US" sz="4300" b="0" i="1" smtClean="0">
                          <a:solidFill>
                            <a:schemeClr val="tx1"/>
                          </a:solidFill>
                          <a:latin typeface="Cambria Math" panose="02040503050406030204" pitchFamily="18" charset="0"/>
                        </a:rPr>
                        <m:t>𝑂𝑐𝑐𝑢𝑝𝑎𝑡𝑖𝑜𝑛</m:t>
                      </m:r>
                    </m:oMath>
                  </m:oMathPara>
                </a14:m>
                <a:endParaRPr lang="en-US" sz="4300" b="1" i="1" u="sng" dirty="0"/>
              </a:p>
            </p:txBody>
          </p:sp>
        </mc:Choice>
        <mc:Fallback xmlns="">
          <p:sp>
            <p:nvSpPr>
              <p:cNvPr id="48" name="TextBox 47">
                <a:extLst>
                  <a:ext uri="{FF2B5EF4-FFF2-40B4-BE49-F238E27FC236}">
                    <a16:creationId xmlns:a16="http://schemas.microsoft.com/office/drawing/2014/main" id="{B43CB928-FFE5-6DD0-F941-A6B4069FC9B1}"/>
                  </a:ext>
                </a:extLst>
              </p:cNvPr>
              <p:cNvSpPr txBox="1">
                <a:spLocks noRot="1" noChangeAspect="1" noMove="1" noResize="1" noEditPoints="1" noAdjustHandles="1" noChangeArrowheads="1" noChangeShapeType="1" noTextEdit="1"/>
              </p:cNvSpPr>
              <p:nvPr/>
            </p:nvSpPr>
            <p:spPr>
              <a:xfrm>
                <a:off x="-23172" y="27935020"/>
                <a:ext cx="8179464" cy="861774"/>
              </a:xfrm>
              <a:prstGeom prst="rect">
                <a:avLst/>
              </a:prstGeom>
              <a:blipFill>
                <a:blip r:embed="rId26"/>
                <a:stretch>
                  <a:fillRect/>
                </a:stretch>
              </a:blipFill>
            </p:spPr>
            <p:txBody>
              <a:bodyPr/>
              <a:lstStyle/>
              <a:p>
                <a:r>
                  <a:rPr lang="en-US">
                    <a:noFill/>
                  </a:rPr>
                  <a:t> </a:t>
                </a:r>
              </a:p>
            </p:txBody>
          </p:sp>
        </mc:Fallback>
      </mc:AlternateContent>
      <p:sp>
        <p:nvSpPr>
          <p:cNvPr id="59" name="TextBox 58">
            <a:extLst>
              <a:ext uri="{FF2B5EF4-FFF2-40B4-BE49-F238E27FC236}">
                <a16:creationId xmlns:a16="http://schemas.microsoft.com/office/drawing/2014/main" id="{CD03B512-0A21-D955-01A3-91F5A3A08F64}"/>
              </a:ext>
            </a:extLst>
          </p:cNvPr>
          <p:cNvSpPr txBox="1"/>
          <p:nvPr/>
        </p:nvSpPr>
        <p:spPr>
          <a:xfrm>
            <a:off x="-231298" y="28835433"/>
            <a:ext cx="8069105" cy="2000548"/>
          </a:xfrm>
          <a:prstGeom prst="rect">
            <a:avLst/>
          </a:prstGeom>
          <a:noFill/>
        </p:spPr>
        <p:txBody>
          <a:bodyPr wrap="square" rtlCol="0">
            <a:spAutoFit/>
          </a:bodyPr>
          <a:lstStyle/>
          <a:p>
            <a:pPr algn="ctr"/>
            <a:r>
              <a:rPr lang="en-US" sz="4300" b="1" i="1" dirty="0"/>
              <a:t>Education</a:t>
            </a:r>
          </a:p>
          <a:p>
            <a:pPr algn="ctr">
              <a:spcAft>
                <a:spcPts val="600"/>
              </a:spcAft>
            </a:pPr>
            <a:r>
              <a:rPr lang="en-US" sz="3800" dirty="0"/>
              <a:t>Less than High School (1) – </a:t>
            </a:r>
          </a:p>
          <a:p>
            <a:pPr algn="ctr">
              <a:spcAft>
                <a:spcPts val="600"/>
              </a:spcAft>
            </a:pPr>
            <a:r>
              <a:rPr lang="en-US" sz="3800" dirty="0"/>
              <a:t>Graduate Education (7)</a:t>
            </a:r>
            <a:r>
              <a:rPr lang="en-US" sz="3800" b="1" i="1" dirty="0"/>
              <a:t> </a:t>
            </a:r>
            <a:endParaRPr lang="en-US" sz="3800" i="1" dirty="0"/>
          </a:p>
        </p:txBody>
      </p:sp>
      <p:sp>
        <p:nvSpPr>
          <p:cNvPr id="60" name="TextBox 59">
            <a:extLst>
              <a:ext uri="{FF2B5EF4-FFF2-40B4-BE49-F238E27FC236}">
                <a16:creationId xmlns:a16="http://schemas.microsoft.com/office/drawing/2014/main" id="{BA1EA09B-56FF-A787-0EFF-6838C24BB1F4}"/>
              </a:ext>
            </a:extLst>
          </p:cNvPr>
          <p:cNvSpPr txBox="1"/>
          <p:nvPr/>
        </p:nvSpPr>
        <p:spPr>
          <a:xfrm>
            <a:off x="824799" y="30692039"/>
            <a:ext cx="6126409" cy="2077492"/>
          </a:xfrm>
          <a:prstGeom prst="rect">
            <a:avLst/>
          </a:prstGeom>
          <a:noFill/>
        </p:spPr>
        <p:txBody>
          <a:bodyPr wrap="square" rtlCol="0">
            <a:spAutoFit/>
          </a:bodyPr>
          <a:lstStyle/>
          <a:p>
            <a:pPr algn="ctr">
              <a:spcAft>
                <a:spcPts val="600"/>
              </a:spcAft>
            </a:pPr>
            <a:r>
              <a:rPr lang="en-US" sz="4300" b="1" i="1" dirty="0"/>
              <a:t>Occupation</a:t>
            </a:r>
          </a:p>
          <a:p>
            <a:pPr algn="ctr">
              <a:spcAft>
                <a:spcPts val="600"/>
              </a:spcAft>
            </a:pPr>
            <a:r>
              <a:rPr lang="en-US" sz="3800" dirty="0"/>
              <a:t>Service Worker (1)  –  </a:t>
            </a:r>
          </a:p>
          <a:p>
            <a:pPr algn="ctr">
              <a:spcAft>
                <a:spcPts val="600"/>
              </a:spcAft>
            </a:pPr>
            <a:r>
              <a:rPr lang="en-US" sz="3800" dirty="0"/>
              <a:t>Major Professional (9)</a:t>
            </a:r>
          </a:p>
        </p:txBody>
      </p:sp>
      <p:sp>
        <p:nvSpPr>
          <p:cNvPr id="12" name="TextBox 11">
            <a:extLst>
              <a:ext uri="{FF2B5EF4-FFF2-40B4-BE49-F238E27FC236}">
                <a16:creationId xmlns:a16="http://schemas.microsoft.com/office/drawing/2014/main" id="{771EF039-24F5-8EEC-4534-CE8294106B45}"/>
              </a:ext>
            </a:extLst>
          </p:cNvPr>
          <p:cNvSpPr txBox="1"/>
          <p:nvPr/>
        </p:nvSpPr>
        <p:spPr>
          <a:xfrm>
            <a:off x="30516604" y="6700757"/>
            <a:ext cx="13123594" cy="961366"/>
          </a:xfrm>
          <a:prstGeom prst="rect">
            <a:avLst/>
          </a:prstGeom>
          <a:solidFill>
            <a:srgbClr val="FF7F7F">
              <a:alpha val="16000"/>
            </a:srgbClr>
          </a:solidFill>
          <a:ln w="38100">
            <a:solidFill>
              <a:srgbClr val="C00000"/>
            </a:solidFill>
          </a:ln>
        </p:spPr>
        <p:txBody>
          <a:bodyPr wrap="square" rtlCol="0">
            <a:noAutofit/>
          </a:bodyPr>
          <a:lstStyle/>
          <a:p>
            <a:pPr algn="ctr"/>
            <a:endParaRPr lang="en-US" sz="1775" dirty="0"/>
          </a:p>
        </p:txBody>
      </p:sp>
      <p:sp>
        <p:nvSpPr>
          <p:cNvPr id="13" name="TextBox 12">
            <a:extLst>
              <a:ext uri="{FF2B5EF4-FFF2-40B4-BE49-F238E27FC236}">
                <a16:creationId xmlns:a16="http://schemas.microsoft.com/office/drawing/2014/main" id="{04B65494-F6DC-F794-40DA-8DDD4E1BB105}"/>
              </a:ext>
            </a:extLst>
          </p:cNvPr>
          <p:cNvSpPr txBox="1"/>
          <p:nvPr/>
        </p:nvSpPr>
        <p:spPr>
          <a:xfrm>
            <a:off x="17483941" y="6705770"/>
            <a:ext cx="13037207" cy="955892"/>
          </a:xfrm>
          <a:prstGeom prst="rect">
            <a:avLst/>
          </a:prstGeom>
          <a:solidFill>
            <a:srgbClr val="FF7F7F">
              <a:alpha val="16000"/>
            </a:srgbClr>
          </a:solidFill>
          <a:ln w="38100">
            <a:solidFill>
              <a:schemeClr val="accent2"/>
            </a:solidFill>
          </a:ln>
        </p:spPr>
        <p:txBody>
          <a:bodyPr wrap="square" rtlCol="0">
            <a:noAutofit/>
          </a:bodyPr>
          <a:lstStyle/>
          <a:p>
            <a:pPr algn="ctr"/>
            <a:endParaRPr lang="en-US" sz="1775" dirty="0"/>
          </a:p>
        </p:txBody>
      </p:sp>
      <p:sp>
        <p:nvSpPr>
          <p:cNvPr id="23" name="TextBox 22">
            <a:extLst>
              <a:ext uri="{FF2B5EF4-FFF2-40B4-BE49-F238E27FC236}">
                <a16:creationId xmlns:a16="http://schemas.microsoft.com/office/drawing/2014/main" id="{064210BC-C6B6-C50E-F96E-EFC9E1F20BC2}"/>
              </a:ext>
            </a:extLst>
          </p:cNvPr>
          <p:cNvSpPr txBox="1"/>
          <p:nvPr/>
        </p:nvSpPr>
        <p:spPr>
          <a:xfrm>
            <a:off x="30512778" y="18076822"/>
            <a:ext cx="13122877" cy="950450"/>
          </a:xfrm>
          <a:prstGeom prst="rect">
            <a:avLst/>
          </a:prstGeom>
          <a:solidFill>
            <a:srgbClr val="A5BBE3">
              <a:alpha val="16000"/>
            </a:srgbClr>
          </a:solidFill>
          <a:ln w="38100">
            <a:solidFill>
              <a:srgbClr val="558ED5"/>
            </a:solidFill>
          </a:ln>
        </p:spPr>
        <p:txBody>
          <a:bodyPr wrap="square" rtlCol="0">
            <a:noAutofit/>
          </a:bodyPr>
          <a:lstStyle/>
          <a:p>
            <a:pPr algn="ctr"/>
            <a:endParaRPr lang="en-US" sz="1775" dirty="0"/>
          </a:p>
        </p:txBody>
      </p:sp>
      <p:sp>
        <p:nvSpPr>
          <p:cNvPr id="25" name="TextBox 24">
            <a:extLst>
              <a:ext uri="{FF2B5EF4-FFF2-40B4-BE49-F238E27FC236}">
                <a16:creationId xmlns:a16="http://schemas.microsoft.com/office/drawing/2014/main" id="{956E57EE-3A70-1B3F-922C-199E8D778960}"/>
              </a:ext>
            </a:extLst>
          </p:cNvPr>
          <p:cNvSpPr txBox="1"/>
          <p:nvPr/>
        </p:nvSpPr>
        <p:spPr>
          <a:xfrm>
            <a:off x="22665376" y="6774317"/>
            <a:ext cx="5099511" cy="923330"/>
          </a:xfrm>
          <a:prstGeom prst="rect">
            <a:avLst/>
          </a:prstGeom>
          <a:noFill/>
        </p:spPr>
        <p:txBody>
          <a:bodyPr wrap="square" rtlCol="0">
            <a:spAutoFit/>
          </a:bodyPr>
          <a:lstStyle/>
          <a:p>
            <a:r>
              <a:rPr lang="en-US" sz="5400" b="1" dirty="0"/>
              <a:t>Past SES</a:t>
            </a:r>
          </a:p>
        </p:txBody>
      </p:sp>
      <p:sp>
        <p:nvSpPr>
          <p:cNvPr id="35" name="TextBox 34">
            <a:extLst>
              <a:ext uri="{FF2B5EF4-FFF2-40B4-BE49-F238E27FC236}">
                <a16:creationId xmlns:a16="http://schemas.microsoft.com/office/drawing/2014/main" id="{02CF1212-5F2A-76EF-A550-EEED76A3BF14}"/>
              </a:ext>
            </a:extLst>
          </p:cNvPr>
          <p:cNvSpPr txBox="1"/>
          <p:nvPr/>
        </p:nvSpPr>
        <p:spPr>
          <a:xfrm>
            <a:off x="36022895" y="6627089"/>
            <a:ext cx="5099511" cy="923330"/>
          </a:xfrm>
          <a:prstGeom prst="rect">
            <a:avLst/>
          </a:prstGeom>
          <a:noFill/>
        </p:spPr>
        <p:txBody>
          <a:bodyPr wrap="square" rtlCol="0">
            <a:spAutoFit/>
          </a:bodyPr>
          <a:lstStyle/>
          <a:p>
            <a:r>
              <a:rPr lang="en-US" sz="5400" b="1" dirty="0"/>
              <a:t>Present SES</a:t>
            </a:r>
          </a:p>
        </p:txBody>
      </p:sp>
      <p:sp>
        <p:nvSpPr>
          <p:cNvPr id="1208" name="Rectangle 1207">
            <a:extLst>
              <a:ext uri="{FF2B5EF4-FFF2-40B4-BE49-F238E27FC236}">
                <a16:creationId xmlns:a16="http://schemas.microsoft.com/office/drawing/2014/main" id="{140F5D50-33E8-5B93-50AB-64FB0BBE3D7F}"/>
              </a:ext>
            </a:extLst>
          </p:cNvPr>
          <p:cNvSpPr/>
          <p:nvPr/>
        </p:nvSpPr>
        <p:spPr>
          <a:xfrm>
            <a:off x="17461554" y="5543429"/>
            <a:ext cx="26198452" cy="1151706"/>
          </a:xfrm>
          <a:prstGeom prst="rect">
            <a:avLst/>
          </a:prstGeom>
          <a:solidFill>
            <a:schemeClr val="tx2">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5800" dirty="0"/>
              <a:t>Risk Preference</a:t>
            </a:r>
          </a:p>
        </p:txBody>
      </p:sp>
      <p:sp>
        <p:nvSpPr>
          <p:cNvPr id="39" name="TextBox 38">
            <a:extLst>
              <a:ext uri="{FF2B5EF4-FFF2-40B4-BE49-F238E27FC236}">
                <a16:creationId xmlns:a16="http://schemas.microsoft.com/office/drawing/2014/main" id="{EBAEB7AF-8A6E-067C-6FF4-A384F54AA2E4}"/>
              </a:ext>
            </a:extLst>
          </p:cNvPr>
          <p:cNvSpPr txBox="1"/>
          <p:nvPr/>
        </p:nvSpPr>
        <p:spPr>
          <a:xfrm>
            <a:off x="35763157" y="18138952"/>
            <a:ext cx="7093532" cy="923330"/>
          </a:xfrm>
          <a:prstGeom prst="rect">
            <a:avLst/>
          </a:prstGeom>
          <a:noFill/>
        </p:spPr>
        <p:txBody>
          <a:bodyPr wrap="square" rtlCol="0">
            <a:spAutoFit/>
          </a:bodyPr>
          <a:lstStyle/>
          <a:p>
            <a:r>
              <a:rPr lang="en-US" sz="5400" b="1" dirty="0"/>
              <a:t>Present SES</a:t>
            </a:r>
          </a:p>
        </p:txBody>
      </p:sp>
      <p:sp>
        <p:nvSpPr>
          <p:cNvPr id="47" name="TextBox 46">
            <a:extLst>
              <a:ext uri="{FF2B5EF4-FFF2-40B4-BE49-F238E27FC236}">
                <a16:creationId xmlns:a16="http://schemas.microsoft.com/office/drawing/2014/main" id="{2DC83F11-0424-FCA7-9532-B56995734AAE}"/>
              </a:ext>
            </a:extLst>
          </p:cNvPr>
          <p:cNvSpPr txBox="1"/>
          <p:nvPr/>
        </p:nvSpPr>
        <p:spPr>
          <a:xfrm>
            <a:off x="22665376" y="18102994"/>
            <a:ext cx="6952930" cy="923330"/>
          </a:xfrm>
          <a:prstGeom prst="rect">
            <a:avLst/>
          </a:prstGeom>
          <a:noFill/>
        </p:spPr>
        <p:txBody>
          <a:bodyPr wrap="square" rtlCol="0">
            <a:spAutoFit/>
          </a:bodyPr>
          <a:lstStyle/>
          <a:p>
            <a:r>
              <a:rPr lang="en-US" sz="5400" b="1" dirty="0"/>
              <a:t>Past SES</a:t>
            </a:r>
          </a:p>
        </p:txBody>
      </p:sp>
      <p:sp>
        <p:nvSpPr>
          <p:cNvPr id="74" name="TextBox 73">
            <a:extLst>
              <a:ext uri="{FF2B5EF4-FFF2-40B4-BE49-F238E27FC236}">
                <a16:creationId xmlns:a16="http://schemas.microsoft.com/office/drawing/2014/main" id="{40F550BF-D280-3AA8-B957-E0E7D964BFDC}"/>
              </a:ext>
            </a:extLst>
          </p:cNvPr>
          <p:cNvSpPr txBox="1"/>
          <p:nvPr/>
        </p:nvSpPr>
        <p:spPr>
          <a:xfrm>
            <a:off x="17499530" y="18069371"/>
            <a:ext cx="13021618" cy="955892"/>
          </a:xfrm>
          <a:prstGeom prst="rect">
            <a:avLst/>
          </a:prstGeom>
          <a:solidFill>
            <a:srgbClr val="558ED5">
              <a:alpha val="16000"/>
            </a:srgbClr>
          </a:solidFill>
          <a:ln w="38100">
            <a:solidFill>
              <a:srgbClr val="558ED5"/>
            </a:solidFill>
          </a:ln>
        </p:spPr>
        <p:txBody>
          <a:bodyPr wrap="square" rtlCol="0">
            <a:noAutofit/>
          </a:bodyPr>
          <a:lstStyle/>
          <a:p>
            <a:pPr algn="ctr"/>
            <a:endParaRPr lang="en-US" sz="1775" dirty="0"/>
          </a:p>
        </p:txBody>
      </p:sp>
      <p:sp>
        <p:nvSpPr>
          <p:cNvPr id="76" name="Rectangle 75">
            <a:extLst>
              <a:ext uri="{FF2B5EF4-FFF2-40B4-BE49-F238E27FC236}">
                <a16:creationId xmlns:a16="http://schemas.microsoft.com/office/drawing/2014/main" id="{C44F7031-6A08-E93F-9036-F62E1722201E}"/>
              </a:ext>
            </a:extLst>
          </p:cNvPr>
          <p:cNvSpPr/>
          <p:nvPr/>
        </p:nvSpPr>
        <p:spPr>
          <a:xfrm>
            <a:off x="17490336" y="18042075"/>
            <a:ext cx="13048808" cy="8594847"/>
          </a:xfrm>
          <a:prstGeom prst="rect">
            <a:avLst/>
          </a:prstGeom>
          <a:noFill/>
          <a:ln w="57150">
            <a:solidFill>
              <a:srgbClr val="558ED5"/>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1" name="TextBox 80">
            <a:extLst>
              <a:ext uri="{FF2B5EF4-FFF2-40B4-BE49-F238E27FC236}">
                <a16:creationId xmlns:a16="http://schemas.microsoft.com/office/drawing/2014/main" id="{DC923108-A0CF-F2D4-B648-B8DA20C628B7}"/>
              </a:ext>
            </a:extLst>
          </p:cNvPr>
          <p:cNvSpPr txBox="1"/>
          <p:nvPr/>
        </p:nvSpPr>
        <p:spPr>
          <a:xfrm>
            <a:off x="30544713" y="26656171"/>
            <a:ext cx="13105313" cy="1594384"/>
          </a:xfrm>
          <a:prstGeom prst="rect">
            <a:avLst/>
          </a:prstGeom>
          <a:solidFill>
            <a:srgbClr val="558ED5">
              <a:alpha val="16000"/>
            </a:srgbClr>
          </a:solidFill>
          <a:ln w="38100">
            <a:solidFill>
              <a:srgbClr val="558ED5"/>
            </a:solidFill>
          </a:ln>
        </p:spPr>
        <p:txBody>
          <a:bodyPr wrap="square" rtlCol="0" anchor="ctr">
            <a:noAutofit/>
          </a:bodyPr>
          <a:lstStyle/>
          <a:p>
            <a:pPr algn="ctr"/>
            <a:r>
              <a:rPr lang="en-US" sz="4000" dirty="0"/>
              <a:t>No association between present SES and ambiguity</a:t>
            </a:r>
          </a:p>
        </p:txBody>
      </p:sp>
      <p:sp>
        <p:nvSpPr>
          <p:cNvPr id="11" name="Rectangle 10">
            <a:extLst>
              <a:ext uri="{FF2B5EF4-FFF2-40B4-BE49-F238E27FC236}">
                <a16:creationId xmlns:a16="http://schemas.microsoft.com/office/drawing/2014/main" id="{DE834EB5-0C93-F920-12B4-F78590DF3ACC}"/>
              </a:ext>
            </a:extLst>
          </p:cNvPr>
          <p:cNvSpPr/>
          <p:nvPr/>
        </p:nvSpPr>
        <p:spPr>
          <a:xfrm>
            <a:off x="17461554" y="16896992"/>
            <a:ext cx="26198452" cy="1151706"/>
          </a:xfrm>
          <a:prstGeom prst="rect">
            <a:avLst/>
          </a:prstGeom>
          <a:solidFill>
            <a:schemeClr val="tx2">
              <a:lumMod val="75000"/>
            </a:schemeClr>
          </a:solid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5800" dirty="0"/>
              <a:t>Ambiguity Preference</a:t>
            </a:r>
          </a:p>
        </p:txBody>
      </p:sp>
      <p:sp>
        <p:nvSpPr>
          <p:cNvPr id="65" name="TextBox 64">
            <a:extLst>
              <a:ext uri="{FF2B5EF4-FFF2-40B4-BE49-F238E27FC236}">
                <a16:creationId xmlns:a16="http://schemas.microsoft.com/office/drawing/2014/main" id="{7E0645E3-160E-B70B-F0E0-42CD4EA24BE1}"/>
              </a:ext>
            </a:extLst>
          </p:cNvPr>
          <p:cNvSpPr txBox="1"/>
          <p:nvPr/>
        </p:nvSpPr>
        <p:spPr>
          <a:xfrm>
            <a:off x="17478696" y="26656503"/>
            <a:ext cx="13056900" cy="1594384"/>
          </a:xfrm>
          <a:prstGeom prst="rect">
            <a:avLst/>
          </a:prstGeom>
          <a:solidFill>
            <a:srgbClr val="558ED5">
              <a:alpha val="16000"/>
            </a:srgbClr>
          </a:solidFill>
          <a:ln w="38100">
            <a:solidFill>
              <a:srgbClr val="558ED5"/>
            </a:solidFill>
          </a:ln>
        </p:spPr>
        <p:txBody>
          <a:bodyPr wrap="square" rtlCol="0" anchor="ctr">
            <a:noAutofit/>
          </a:bodyPr>
          <a:lstStyle/>
          <a:p>
            <a:pPr algn="ctr"/>
            <a:r>
              <a:rPr lang="en-US" sz="4000" dirty="0"/>
              <a:t>No association between past SES and ambiguity</a:t>
            </a:r>
          </a:p>
        </p:txBody>
      </p:sp>
      <p:sp>
        <p:nvSpPr>
          <p:cNvPr id="84" name="TextBox 83">
            <a:extLst>
              <a:ext uri="{FF2B5EF4-FFF2-40B4-BE49-F238E27FC236}">
                <a16:creationId xmlns:a16="http://schemas.microsoft.com/office/drawing/2014/main" id="{2F4DCBAF-90B1-809A-38F3-00857D817DC2}"/>
              </a:ext>
            </a:extLst>
          </p:cNvPr>
          <p:cNvSpPr txBox="1"/>
          <p:nvPr/>
        </p:nvSpPr>
        <p:spPr>
          <a:xfrm>
            <a:off x="36921575" y="14582065"/>
            <a:ext cx="2156744" cy="584775"/>
          </a:xfrm>
          <a:prstGeom prst="rect">
            <a:avLst/>
          </a:prstGeom>
          <a:noFill/>
        </p:spPr>
        <p:txBody>
          <a:bodyPr wrap="none" rtlCol="0">
            <a:spAutoFit/>
          </a:bodyPr>
          <a:lstStyle/>
          <a:p>
            <a:r>
              <a:rPr lang="en-US" sz="3200" b="1" dirty="0"/>
              <a:t>Present SES</a:t>
            </a:r>
          </a:p>
        </p:txBody>
      </p:sp>
      <p:sp>
        <p:nvSpPr>
          <p:cNvPr id="85" name="TextBox 84">
            <a:extLst>
              <a:ext uri="{FF2B5EF4-FFF2-40B4-BE49-F238E27FC236}">
                <a16:creationId xmlns:a16="http://schemas.microsoft.com/office/drawing/2014/main" id="{77E6CD7B-3021-7BA4-82BA-F096DFA8D2F2}"/>
              </a:ext>
            </a:extLst>
          </p:cNvPr>
          <p:cNvSpPr txBox="1"/>
          <p:nvPr/>
        </p:nvSpPr>
        <p:spPr>
          <a:xfrm rot="16200000">
            <a:off x="30475175" y="10916014"/>
            <a:ext cx="1175322" cy="584775"/>
          </a:xfrm>
          <a:prstGeom prst="rect">
            <a:avLst/>
          </a:prstGeom>
          <a:noFill/>
        </p:spPr>
        <p:txBody>
          <a:bodyPr wrap="none" rtlCol="0">
            <a:spAutoFit/>
          </a:bodyPr>
          <a:lstStyle/>
          <a:p>
            <a:r>
              <a:rPr lang="en-US" sz="3200" b="1" dirty="0"/>
              <a:t>Alpha</a:t>
            </a:r>
          </a:p>
        </p:txBody>
      </p:sp>
      <p:pic>
        <p:nvPicPr>
          <p:cNvPr id="87" name="Picture 86" descr="A graph with red dots&#10;&#10;AI-generated content may be incorrect.">
            <a:extLst>
              <a:ext uri="{FF2B5EF4-FFF2-40B4-BE49-F238E27FC236}">
                <a16:creationId xmlns:a16="http://schemas.microsoft.com/office/drawing/2014/main" id="{D680F9DC-62A2-8782-461E-4DF86F1F9819}"/>
              </a:ext>
            </a:extLst>
          </p:cNvPr>
          <p:cNvPicPr>
            <a:picLocks noChangeAspect="1"/>
          </p:cNvPicPr>
          <p:nvPr/>
        </p:nvPicPr>
        <p:blipFill>
          <a:blip r:embed="rId27"/>
          <a:stretch>
            <a:fillRect/>
          </a:stretch>
        </p:blipFill>
        <p:spPr>
          <a:xfrm>
            <a:off x="31255855" y="7778804"/>
            <a:ext cx="12345812" cy="6869848"/>
          </a:xfrm>
          <a:prstGeom prst="rect">
            <a:avLst/>
          </a:prstGeom>
        </p:spPr>
      </p:pic>
      <p:pic>
        <p:nvPicPr>
          <p:cNvPr id="89" name="Picture 88" descr="A graph with red dots&#10;&#10;AI-generated content may be incorrect.">
            <a:extLst>
              <a:ext uri="{FF2B5EF4-FFF2-40B4-BE49-F238E27FC236}">
                <a16:creationId xmlns:a16="http://schemas.microsoft.com/office/drawing/2014/main" id="{4D46E2B0-D647-7DB0-7466-B958D6E9612D}"/>
              </a:ext>
            </a:extLst>
          </p:cNvPr>
          <p:cNvPicPr>
            <a:picLocks noChangeAspect="1"/>
          </p:cNvPicPr>
          <p:nvPr/>
        </p:nvPicPr>
        <p:blipFill>
          <a:blip r:embed="rId28"/>
          <a:stretch>
            <a:fillRect/>
          </a:stretch>
        </p:blipFill>
        <p:spPr>
          <a:xfrm>
            <a:off x="18091237" y="7989753"/>
            <a:ext cx="12365726" cy="6869848"/>
          </a:xfrm>
          <a:prstGeom prst="rect">
            <a:avLst/>
          </a:prstGeom>
        </p:spPr>
      </p:pic>
      <p:sp>
        <p:nvSpPr>
          <p:cNvPr id="92" name="TextBox 91">
            <a:extLst>
              <a:ext uri="{FF2B5EF4-FFF2-40B4-BE49-F238E27FC236}">
                <a16:creationId xmlns:a16="http://schemas.microsoft.com/office/drawing/2014/main" id="{1A0EC16F-B2BB-1473-61E2-0C1D764E5F5A}"/>
              </a:ext>
            </a:extLst>
          </p:cNvPr>
          <p:cNvSpPr txBox="1"/>
          <p:nvPr/>
        </p:nvSpPr>
        <p:spPr>
          <a:xfrm>
            <a:off x="23851326" y="14695747"/>
            <a:ext cx="1575431" cy="584775"/>
          </a:xfrm>
          <a:prstGeom prst="rect">
            <a:avLst/>
          </a:prstGeom>
          <a:noFill/>
        </p:spPr>
        <p:txBody>
          <a:bodyPr wrap="none" rtlCol="0">
            <a:spAutoFit/>
          </a:bodyPr>
          <a:lstStyle/>
          <a:p>
            <a:r>
              <a:rPr lang="en-US" sz="3200" b="1" dirty="0"/>
              <a:t>Past SES</a:t>
            </a:r>
          </a:p>
        </p:txBody>
      </p:sp>
      <p:sp>
        <p:nvSpPr>
          <p:cNvPr id="93" name="TextBox 92">
            <a:extLst>
              <a:ext uri="{FF2B5EF4-FFF2-40B4-BE49-F238E27FC236}">
                <a16:creationId xmlns:a16="http://schemas.microsoft.com/office/drawing/2014/main" id="{359AC0B2-581F-B2B6-4DBB-99E15EF0CECD}"/>
              </a:ext>
            </a:extLst>
          </p:cNvPr>
          <p:cNvSpPr txBox="1"/>
          <p:nvPr/>
        </p:nvSpPr>
        <p:spPr>
          <a:xfrm rot="16200000">
            <a:off x="17305683" y="11008689"/>
            <a:ext cx="1175322" cy="584775"/>
          </a:xfrm>
          <a:prstGeom prst="rect">
            <a:avLst/>
          </a:prstGeom>
          <a:noFill/>
        </p:spPr>
        <p:txBody>
          <a:bodyPr wrap="none" rtlCol="0">
            <a:spAutoFit/>
          </a:bodyPr>
          <a:lstStyle/>
          <a:p>
            <a:r>
              <a:rPr lang="en-US" sz="3200" b="1" dirty="0"/>
              <a:t>Alpha</a:t>
            </a:r>
          </a:p>
        </p:txBody>
      </p:sp>
      <p:sp>
        <p:nvSpPr>
          <p:cNvPr id="96" name="TextBox 95">
            <a:extLst>
              <a:ext uri="{FF2B5EF4-FFF2-40B4-BE49-F238E27FC236}">
                <a16:creationId xmlns:a16="http://schemas.microsoft.com/office/drawing/2014/main" id="{2FACBE66-251E-21E4-EB85-C150C3BEB04F}"/>
              </a:ext>
            </a:extLst>
          </p:cNvPr>
          <p:cNvSpPr txBox="1"/>
          <p:nvPr/>
        </p:nvSpPr>
        <p:spPr>
          <a:xfrm>
            <a:off x="23851326" y="25820494"/>
            <a:ext cx="1575431" cy="584775"/>
          </a:xfrm>
          <a:prstGeom prst="rect">
            <a:avLst/>
          </a:prstGeom>
          <a:noFill/>
        </p:spPr>
        <p:txBody>
          <a:bodyPr wrap="none" rtlCol="0">
            <a:spAutoFit/>
          </a:bodyPr>
          <a:lstStyle/>
          <a:p>
            <a:r>
              <a:rPr lang="en-US" sz="3200" b="1" dirty="0"/>
              <a:t>Past SES</a:t>
            </a:r>
          </a:p>
        </p:txBody>
      </p:sp>
      <p:sp>
        <p:nvSpPr>
          <p:cNvPr id="97" name="TextBox 96">
            <a:extLst>
              <a:ext uri="{FF2B5EF4-FFF2-40B4-BE49-F238E27FC236}">
                <a16:creationId xmlns:a16="http://schemas.microsoft.com/office/drawing/2014/main" id="{458CD3D9-DB3C-2456-4D1C-F38C031218B9}"/>
              </a:ext>
            </a:extLst>
          </p:cNvPr>
          <p:cNvSpPr txBox="1"/>
          <p:nvPr/>
        </p:nvSpPr>
        <p:spPr>
          <a:xfrm rot="16200000">
            <a:off x="17352557" y="22072780"/>
            <a:ext cx="960071" cy="584775"/>
          </a:xfrm>
          <a:prstGeom prst="rect">
            <a:avLst/>
          </a:prstGeom>
          <a:noFill/>
        </p:spPr>
        <p:txBody>
          <a:bodyPr wrap="none" rtlCol="0">
            <a:spAutoFit/>
          </a:bodyPr>
          <a:lstStyle/>
          <a:p>
            <a:r>
              <a:rPr lang="en-US" sz="3200" b="1" dirty="0"/>
              <a:t>Beta</a:t>
            </a:r>
          </a:p>
        </p:txBody>
      </p:sp>
      <p:sp>
        <p:nvSpPr>
          <p:cNvPr id="98" name="TextBox 97">
            <a:extLst>
              <a:ext uri="{FF2B5EF4-FFF2-40B4-BE49-F238E27FC236}">
                <a16:creationId xmlns:a16="http://schemas.microsoft.com/office/drawing/2014/main" id="{050C7B44-20F4-0D3D-FEA7-5871333A7952}"/>
              </a:ext>
            </a:extLst>
          </p:cNvPr>
          <p:cNvSpPr txBox="1"/>
          <p:nvPr/>
        </p:nvSpPr>
        <p:spPr>
          <a:xfrm>
            <a:off x="36921575" y="25801567"/>
            <a:ext cx="2156744" cy="584775"/>
          </a:xfrm>
          <a:prstGeom prst="rect">
            <a:avLst/>
          </a:prstGeom>
          <a:noFill/>
        </p:spPr>
        <p:txBody>
          <a:bodyPr wrap="none" rtlCol="0">
            <a:spAutoFit/>
          </a:bodyPr>
          <a:lstStyle/>
          <a:p>
            <a:r>
              <a:rPr lang="en-US" sz="3200" b="1" dirty="0"/>
              <a:t>Present SES</a:t>
            </a:r>
          </a:p>
        </p:txBody>
      </p:sp>
      <p:sp>
        <p:nvSpPr>
          <p:cNvPr id="99" name="TextBox 98">
            <a:extLst>
              <a:ext uri="{FF2B5EF4-FFF2-40B4-BE49-F238E27FC236}">
                <a16:creationId xmlns:a16="http://schemas.microsoft.com/office/drawing/2014/main" id="{B15A91A9-48BC-C7E6-EC27-5E687E9E493E}"/>
              </a:ext>
            </a:extLst>
          </p:cNvPr>
          <p:cNvSpPr txBox="1"/>
          <p:nvPr/>
        </p:nvSpPr>
        <p:spPr>
          <a:xfrm rot="16200000">
            <a:off x="30582800" y="22072779"/>
            <a:ext cx="960071" cy="584775"/>
          </a:xfrm>
          <a:prstGeom prst="rect">
            <a:avLst/>
          </a:prstGeom>
          <a:noFill/>
        </p:spPr>
        <p:txBody>
          <a:bodyPr wrap="none" rtlCol="0">
            <a:spAutoFit/>
          </a:bodyPr>
          <a:lstStyle/>
          <a:p>
            <a:r>
              <a:rPr lang="en-US" sz="3200" b="1" dirty="0"/>
              <a:t>Beta</a:t>
            </a:r>
          </a:p>
        </p:txBody>
      </p:sp>
      <p:pic>
        <p:nvPicPr>
          <p:cNvPr id="101" name="Picture 100" descr="A graph showing a number of points&#10;&#10;AI-generated content may be incorrect.">
            <a:extLst>
              <a:ext uri="{FF2B5EF4-FFF2-40B4-BE49-F238E27FC236}">
                <a16:creationId xmlns:a16="http://schemas.microsoft.com/office/drawing/2014/main" id="{43BD1ABC-DD24-D4B7-B5A8-848228DFD9E1}"/>
              </a:ext>
            </a:extLst>
          </p:cNvPr>
          <p:cNvPicPr>
            <a:picLocks noChangeAspect="1"/>
          </p:cNvPicPr>
          <p:nvPr/>
        </p:nvPicPr>
        <p:blipFill>
          <a:blip r:embed="rId29"/>
          <a:stretch>
            <a:fillRect/>
          </a:stretch>
        </p:blipFill>
        <p:spPr>
          <a:xfrm>
            <a:off x="31257057" y="19062282"/>
            <a:ext cx="12385783" cy="6869847"/>
          </a:xfrm>
          <a:prstGeom prst="rect">
            <a:avLst/>
          </a:prstGeom>
        </p:spPr>
      </p:pic>
      <p:pic>
        <p:nvPicPr>
          <p:cNvPr id="103" name="Picture 102" descr="A graph with blue dots&#10;&#10;AI-generated content may be incorrect.">
            <a:extLst>
              <a:ext uri="{FF2B5EF4-FFF2-40B4-BE49-F238E27FC236}">
                <a16:creationId xmlns:a16="http://schemas.microsoft.com/office/drawing/2014/main" id="{DA82334D-1944-94A4-FC48-C0290015C4B5}"/>
              </a:ext>
            </a:extLst>
          </p:cNvPr>
          <p:cNvPicPr>
            <a:picLocks noChangeAspect="1"/>
          </p:cNvPicPr>
          <p:nvPr/>
        </p:nvPicPr>
        <p:blipFill>
          <a:blip r:embed="rId30"/>
          <a:stretch>
            <a:fillRect/>
          </a:stretch>
        </p:blipFill>
        <p:spPr>
          <a:xfrm>
            <a:off x="18185732" y="19070363"/>
            <a:ext cx="12294929" cy="6749665"/>
          </a:xfrm>
          <a:prstGeom prst="rect">
            <a:avLst/>
          </a:prstGeom>
        </p:spPr>
      </p:pic>
      <p:pic>
        <p:nvPicPr>
          <p:cNvPr id="104" name="Picture 103">
            <a:extLst>
              <a:ext uri="{FF2B5EF4-FFF2-40B4-BE49-F238E27FC236}">
                <a16:creationId xmlns:a16="http://schemas.microsoft.com/office/drawing/2014/main" id="{65941325-5E76-DF95-BD30-0870807719FE}"/>
              </a:ext>
            </a:extLst>
          </p:cNvPr>
          <p:cNvPicPr>
            <a:picLocks noChangeAspect="1" noChangeArrowheads="1"/>
          </p:cNvPicPr>
          <p:nvPr/>
        </p:nvPicPr>
        <p:blipFill rotWithShape="1">
          <a:blip r:embed="rId24">
            <a:extLst>
              <a:ext uri="{28A0092B-C50C-407E-A947-70E740481C1C}">
                <a14:useLocalDpi xmlns:a14="http://schemas.microsoft.com/office/drawing/2010/main" val="0"/>
              </a:ext>
            </a:extLst>
          </a:blip>
          <a:srcRect l="75240" t="6722" r="4661"/>
          <a:stretch/>
        </p:blipFill>
        <p:spPr bwMode="auto">
          <a:xfrm>
            <a:off x="5510399" y="19820972"/>
            <a:ext cx="2061000" cy="5732369"/>
          </a:xfrm>
          <a:prstGeom prst="rect">
            <a:avLst/>
          </a:prstGeom>
          <a:noFill/>
          <a:extLst>
            <a:ext uri="{909E8E84-426E-40DD-AFC4-6F175D3DCCD1}">
              <a14:hiddenFill xmlns:a14="http://schemas.microsoft.com/office/drawing/2010/main">
                <a:solidFill>
                  <a:srgbClr val="FFFFFF"/>
                </a:solidFill>
              </a14:hiddenFill>
            </a:ext>
          </a:extLst>
        </p:spPr>
      </p:pic>
      <p:pic>
        <p:nvPicPr>
          <p:cNvPr id="105" name="Picture 12">
            <a:extLst>
              <a:ext uri="{FF2B5EF4-FFF2-40B4-BE49-F238E27FC236}">
                <a16:creationId xmlns:a16="http://schemas.microsoft.com/office/drawing/2014/main" id="{6BD7E6B4-5FFC-40E6-78B0-92481B278126}"/>
              </a:ext>
            </a:extLst>
          </p:cNvPr>
          <p:cNvPicPr>
            <a:picLocks noChangeAspect="1" noChangeArrowheads="1"/>
          </p:cNvPicPr>
          <p:nvPr/>
        </p:nvPicPr>
        <p:blipFill rotWithShape="1">
          <a:blip r:embed="rId23">
            <a:extLst>
              <a:ext uri="{28A0092B-C50C-407E-A947-70E740481C1C}">
                <a14:useLocalDpi xmlns:a14="http://schemas.microsoft.com/office/drawing/2010/main" val="0"/>
              </a:ext>
            </a:extLst>
          </a:blip>
          <a:srcRect l="72562" t="4943" r="4334" b="6871"/>
          <a:stretch/>
        </p:blipFill>
        <p:spPr bwMode="auto">
          <a:xfrm>
            <a:off x="14173473" y="19787722"/>
            <a:ext cx="2322443" cy="569623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EBF4062E-2E49-387A-10F5-A9C17A8ED8A2}"/>
              </a:ext>
            </a:extLst>
          </p:cNvPr>
          <p:cNvSpPr txBox="1"/>
          <p:nvPr/>
        </p:nvSpPr>
        <p:spPr>
          <a:xfrm>
            <a:off x="14266405" y="4794413"/>
            <a:ext cx="17926462" cy="553998"/>
          </a:xfrm>
          <a:prstGeom prst="rect">
            <a:avLst/>
          </a:prstGeom>
          <a:noFill/>
        </p:spPr>
        <p:txBody>
          <a:bodyPr wrap="square" rtlCol="0">
            <a:spAutoFit/>
          </a:bodyPr>
          <a:lstStyle/>
          <a:p>
            <a:pPr algn="l"/>
            <a:r>
              <a:rPr lang="en-US" sz="3000" b="0" i="0" dirty="0">
                <a:solidFill>
                  <a:schemeClr val="bg1"/>
                </a:solidFill>
                <a:effectLst/>
              </a:rPr>
              <a:t>College Alumni Society Undergraduate Research Grant: The Millstein Family Undergraduate Research </a:t>
            </a:r>
          </a:p>
        </p:txBody>
      </p:sp>
    </p:spTree>
    <p:extLst>
      <p:ext uri="{BB962C8B-B14F-4D97-AF65-F5344CB8AC3E}">
        <p14:creationId xmlns:p14="http://schemas.microsoft.com/office/powerpoint/2010/main" val="27903843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48963</TotalTime>
  <Words>1986</Words>
  <Application>Microsoft Office PowerPoint</Application>
  <PresentationFormat>Custom</PresentationFormat>
  <Paragraphs>77</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Cambria Math</vt:lpstr>
      <vt:lpstr>Roboto</vt:lpstr>
      <vt:lpstr>Times New Roman</vt:lpstr>
      <vt:lpstr>Office Theme</vt:lpstr>
      <vt:lpstr>PowerPoint Presentation</vt:lpstr>
    </vt:vector>
  </TitlesOfParts>
  <Company>University of Pennsylvania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Biomedical Library</dc:creator>
  <cp:lastModifiedBy>skgcoca garrissa</cp:lastModifiedBy>
  <cp:revision>75</cp:revision>
  <dcterms:created xsi:type="dcterms:W3CDTF">2011-08-19T15:53:02Z</dcterms:created>
  <dcterms:modified xsi:type="dcterms:W3CDTF">2025-04-03T19:00:52Z</dcterms:modified>
</cp:coreProperties>
</file>