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notesSlides/notesSlide9.xml" ContentType="application/vnd.openxmlformats-officedocument.presentationml.notesSlide+xml"/>
  <Override PartName="/ppt/slides/slide5.xml" ContentType="application/vnd.openxmlformats-officedocument.presentationml.slide+xml"/>
  <Override PartName="/ppt/slideLayouts/slideLayout11.xml" ContentType="application/vnd.openxmlformats-officedocument.presentationml.slideLayout+xml"/>
  <Override PartName="/ppt/notesSlides/notesSlide16.xml" ContentType="application/vnd.openxmlformats-officedocument.presentationml.notes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handoutMasters/handoutMaster1.xml" ContentType="application/vnd.openxmlformats-officedocument.presentationml.handoutMaster+xml"/>
  <Override PartName="/ppt/slideLayouts/slideLayout5.xml" ContentType="application/vnd.openxmlformats-officedocument.presentationml.slideLayout+xml"/>
  <Override PartName="/ppt/notesSlides/notesSlide12.xml" ContentType="application/vnd.openxmlformats-officedocument.presentationml.notesSlide+xml"/>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Default Extension="xml" ContentType="application/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notesSlides/notesSlide17.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xml" ContentType="application/vnd.openxmlformats-officedocument.presentationml.slide+xml"/>
  <Override PartName="/ppt/theme/theme3.xml" ContentType="application/vnd.openxmlformats-officedocument.theme+xml"/>
  <Override PartName="/ppt/slideLayouts/slideLayout2.xml" ContentType="application/vnd.openxmlformats-officedocument.presentationml.slideLayout+xml"/>
  <Override PartName="/ppt/notesSlides/notesSlide6.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notesSlides/notesSlide18.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notesSlides/notesSlide14.xml" ContentType="application/vnd.openxmlformats-officedocument.presentationml.notesSlide+xml"/>
  <Override PartName="/ppt/slides/slide3.xml" ContentType="application/vnd.openxmlformats-officedocument.presentationml.slide+xml"/>
  <Override PartName="/ppt/slideLayouts/slideLayout3.xml" ContentType="application/vnd.openxmlformats-officedocument.presentationml.slide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notesSlides/notesSlide3.xml" ContentType="application/vnd.openxmlformats-officedocument.presentationml.notesSlide+xml"/>
  <Override PartName="/ppt/slides/slide1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notesSlides/notesSlide8.xml" ContentType="application/vnd.openxmlformats-officedocument.presentationml.notesSlide+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15.xml" ContentType="application/vnd.openxmlformats-officedocument.presentationml.notes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viewProps.xml" ContentType="application/vnd.openxmlformats-officedocument.presentationml.viewProps+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trictFirstAndLastChars="0" saveSubsetFonts="1" autoCompressPictures="0">
  <p:sldMasterIdLst>
    <p:sldMasterId id="2147483648" r:id="rId1"/>
  </p:sldMasterIdLst>
  <p:notesMasterIdLst>
    <p:notesMasterId r:id="rId20"/>
  </p:notesMasterIdLst>
  <p:handoutMasterIdLst>
    <p:handoutMasterId r:id="rId21"/>
  </p:handoutMasterIdLst>
  <p:sldIdLst>
    <p:sldId id="256" r:id="rId2"/>
    <p:sldId id="267" r:id="rId3"/>
    <p:sldId id="261" r:id="rId4"/>
    <p:sldId id="258" r:id="rId5"/>
    <p:sldId id="276" r:id="rId6"/>
    <p:sldId id="264" r:id="rId7"/>
    <p:sldId id="268" r:id="rId8"/>
    <p:sldId id="273" r:id="rId9"/>
    <p:sldId id="257" r:id="rId10"/>
    <p:sldId id="269" r:id="rId11"/>
    <p:sldId id="260" r:id="rId12"/>
    <p:sldId id="259" r:id="rId13"/>
    <p:sldId id="266" r:id="rId14"/>
    <p:sldId id="275" r:id="rId15"/>
    <p:sldId id="282" r:id="rId16"/>
    <p:sldId id="283" r:id="rId17"/>
    <p:sldId id="265" r:id="rId18"/>
    <p:sldId id="272" r:id="rId19"/>
  </p:sldIdLst>
  <p:sldSz cx="9144000" cy="6858000" type="screen4x3"/>
  <p:notesSz cx="6858000" cy="9144000"/>
  <p:defaultTextStyle>
    <a:defPPr>
      <a:defRPr lang="en-US"/>
    </a:defPPr>
    <a:lvl1pPr algn="l" rtl="0" eaLnBrk="0" fontAlgn="base" hangingPunct="0">
      <a:spcBef>
        <a:spcPct val="0"/>
      </a:spcBef>
      <a:spcAft>
        <a:spcPct val="0"/>
      </a:spcAft>
      <a:defRPr sz="1200" kern="1200">
        <a:solidFill>
          <a:srgbClr val="333333"/>
        </a:solidFill>
        <a:latin typeface="Tahoma" pitchFamily="34" charset="0"/>
        <a:ea typeface="MS PGothic" pitchFamily="34" charset="-128"/>
        <a:cs typeface="+mn-cs"/>
      </a:defRPr>
    </a:lvl1pPr>
    <a:lvl2pPr marL="457200" algn="l" rtl="0" eaLnBrk="0" fontAlgn="base" hangingPunct="0">
      <a:spcBef>
        <a:spcPct val="0"/>
      </a:spcBef>
      <a:spcAft>
        <a:spcPct val="0"/>
      </a:spcAft>
      <a:defRPr sz="1200" kern="1200">
        <a:solidFill>
          <a:srgbClr val="333333"/>
        </a:solidFill>
        <a:latin typeface="Tahoma" pitchFamily="34" charset="0"/>
        <a:ea typeface="MS PGothic" pitchFamily="34" charset="-128"/>
        <a:cs typeface="+mn-cs"/>
      </a:defRPr>
    </a:lvl2pPr>
    <a:lvl3pPr marL="914400" algn="l" rtl="0" eaLnBrk="0" fontAlgn="base" hangingPunct="0">
      <a:spcBef>
        <a:spcPct val="0"/>
      </a:spcBef>
      <a:spcAft>
        <a:spcPct val="0"/>
      </a:spcAft>
      <a:defRPr sz="1200" kern="1200">
        <a:solidFill>
          <a:srgbClr val="333333"/>
        </a:solidFill>
        <a:latin typeface="Tahoma" pitchFamily="34" charset="0"/>
        <a:ea typeface="MS PGothic" pitchFamily="34" charset="-128"/>
        <a:cs typeface="+mn-cs"/>
      </a:defRPr>
    </a:lvl3pPr>
    <a:lvl4pPr marL="1371600" algn="l" rtl="0" eaLnBrk="0" fontAlgn="base" hangingPunct="0">
      <a:spcBef>
        <a:spcPct val="0"/>
      </a:spcBef>
      <a:spcAft>
        <a:spcPct val="0"/>
      </a:spcAft>
      <a:defRPr sz="1200" kern="1200">
        <a:solidFill>
          <a:srgbClr val="333333"/>
        </a:solidFill>
        <a:latin typeface="Tahoma" pitchFamily="34" charset="0"/>
        <a:ea typeface="MS PGothic" pitchFamily="34" charset="-128"/>
        <a:cs typeface="+mn-cs"/>
      </a:defRPr>
    </a:lvl4pPr>
    <a:lvl5pPr marL="1828800" algn="l" rtl="0" eaLnBrk="0" fontAlgn="base" hangingPunct="0">
      <a:spcBef>
        <a:spcPct val="0"/>
      </a:spcBef>
      <a:spcAft>
        <a:spcPct val="0"/>
      </a:spcAft>
      <a:defRPr sz="1200" kern="1200">
        <a:solidFill>
          <a:srgbClr val="333333"/>
        </a:solidFill>
        <a:latin typeface="Tahoma" pitchFamily="34" charset="0"/>
        <a:ea typeface="MS PGothic" pitchFamily="34" charset="-128"/>
        <a:cs typeface="+mn-cs"/>
      </a:defRPr>
    </a:lvl5pPr>
    <a:lvl6pPr marL="2286000" algn="l" defTabSz="914400" rtl="0" eaLnBrk="1" latinLnBrk="0" hangingPunct="1">
      <a:defRPr sz="1200" kern="1200">
        <a:solidFill>
          <a:srgbClr val="333333"/>
        </a:solidFill>
        <a:latin typeface="Tahoma" pitchFamily="34" charset="0"/>
        <a:ea typeface="MS PGothic" pitchFamily="34" charset="-128"/>
        <a:cs typeface="+mn-cs"/>
      </a:defRPr>
    </a:lvl6pPr>
    <a:lvl7pPr marL="2743200" algn="l" defTabSz="914400" rtl="0" eaLnBrk="1" latinLnBrk="0" hangingPunct="1">
      <a:defRPr sz="1200" kern="1200">
        <a:solidFill>
          <a:srgbClr val="333333"/>
        </a:solidFill>
        <a:latin typeface="Tahoma" pitchFamily="34" charset="0"/>
        <a:ea typeface="MS PGothic" pitchFamily="34" charset="-128"/>
        <a:cs typeface="+mn-cs"/>
      </a:defRPr>
    </a:lvl7pPr>
    <a:lvl8pPr marL="3200400" algn="l" defTabSz="914400" rtl="0" eaLnBrk="1" latinLnBrk="0" hangingPunct="1">
      <a:defRPr sz="1200" kern="1200">
        <a:solidFill>
          <a:srgbClr val="333333"/>
        </a:solidFill>
        <a:latin typeface="Tahoma" pitchFamily="34" charset="0"/>
        <a:ea typeface="MS PGothic" pitchFamily="34" charset="-128"/>
        <a:cs typeface="+mn-cs"/>
      </a:defRPr>
    </a:lvl8pPr>
    <a:lvl9pPr marL="3657600" algn="l" defTabSz="914400" rtl="0" eaLnBrk="1" latinLnBrk="0" hangingPunct="1">
      <a:defRPr sz="1200" kern="1200">
        <a:solidFill>
          <a:srgbClr val="333333"/>
        </a:solidFill>
        <a:latin typeface="Tahoma" pitchFamily="34" charset="0"/>
        <a:ea typeface="MS PGothic" pitchFamily="34" charset="-128"/>
        <a:cs typeface="+mn-cs"/>
      </a:defRPr>
    </a:lvl9pPr>
  </p:defaultTextStyle>
  <p:extLst>
    <p:ext uri="{EFAFB233-063F-42B5-8137-9DF3F51BA10A}">
      <p15:sldGuideLst xmlns:p15="http://schemas.microsoft.com/office/powerpoint/2012/main" xmlns:p="http://schemas.openxmlformats.org/presentationml/2006/main" xmlns:r="http://schemas.openxmlformats.org/officeDocument/2006/relationships" xmlns:a="http://schemas.openxmlformats.org/drawingml/2006/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p="http://schemas.openxmlformats.org/presentationml/2006/main" xmlns:r="http://schemas.openxmlformats.org/officeDocument/2006/relationships" xmlns:a="http://schemas.openxmlformats.org/drawingml/2006/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prstClr val="red"/>
    </p:penClr>
    <p:extLst>
      <p:ext uri="{EC167BDD-8182-4AB7-AECC-EB403E3ABB37}">
        <p14:laserClr xmlns:p14="http://schemas.microsoft.com/office/powerpoint/2010/main" xmlns:p="http://schemas.openxmlformats.org/presentationml/2006/main" xmlns:r="http://schemas.openxmlformats.org/officeDocument/2006/relationships" xmlns:a="http://schemas.openxmlformats.org/drawingml/2006/main" xmlns="">
          <a:srgbClr val="FF0000"/>
        </p14:laserClr>
      </p:ext>
      <p:ext uri="{2FDB2607-1784-4EEB-B798-7EB5836EED8A}">
        <p14:showMediaCtrls xmlns:p14="http://schemas.microsoft.com/office/powerpoint/2010/main" xmlns:p="http://schemas.openxmlformats.org/presentationml/2006/main" xmlns:r="http://schemas.openxmlformats.org/officeDocument/2006/relationships" xmlns:a="http://schemas.openxmlformats.org/drawingml/2006/main" xmlns="" val="1"/>
      </p:ext>
    </p:extLst>
  </p:showPr>
  <p:clrMru>
    <a:srgbClr val="333333"/>
    <a:srgbClr val="13247C"/>
  </p:clrMru>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 uri="{FD5EFAAD-0ECE-453E-9831-46B23BE46B34}">
      <p15:chartTrackingRefBased xmlns:p15="http://schemas.microsoft.com/office/powerpoint/2012/main" xmlns:p="http://schemas.openxmlformats.org/presentationml/2006/main" xmlns:r="http://schemas.openxmlformats.org/officeDocument/2006/relationships" xmlns:a="http://schemas.openxmlformats.org/drawingml/2006/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226" autoAdjust="0"/>
    <p:restoredTop sz="94660"/>
  </p:normalViewPr>
  <p:slideViewPr>
    <p:cSldViewPr>
      <p:cViewPr varScale="1">
        <p:scale>
          <a:sx n="91" d="100"/>
          <a:sy n="91" d="100"/>
        </p:scale>
        <p:origin x="-744" y="-104"/>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109" d="100"/>
          <a:sy n="109" d="100"/>
        </p:scale>
        <p:origin x="-4304" y="-10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handoutMaster" Target="handoutMasters/handout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Times" charset="0"/>
                <a:ea typeface="+mn-ea"/>
                <a:cs typeface="+mn-cs"/>
              </a:defRPr>
            </a:lvl1pPr>
          </a:lstStyle>
          <a:p>
            <a:pPr>
              <a:defRPr/>
            </a:pPr>
            <a:endParaRPr lang="en-US" dirty="0"/>
          </a:p>
        </p:txBody>
      </p:sp>
      <p:sp>
        <p:nvSpPr>
          <p:cNvPr id="19459"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Times" charset="0"/>
              </a:defRPr>
            </a:lvl1pPr>
          </a:lstStyle>
          <a:p>
            <a:fld id="{044ACCBB-9E18-4735-8552-14DA57317902}" type="datetime1">
              <a:rPr lang="en-US" smtClean="0"/>
              <a:pPr/>
              <a:t>1/7/14</a:t>
            </a:fld>
            <a:endParaRPr lang="en-US" dirty="0"/>
          </a:p>
        </p:txBody>
      </p:sp>
      <p:sp>
        <p:nvSpPr>
          <p:cNvPr id="19460"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Times" charset="0"/>
                <a:ea typeface="+mn-ea"/>
                <a:cs typeface="+mn-cs"/>
              </a:defRPr>
            </a:lvl1pPr>
          </a:lstStyle>
          <a:p>
            <a:pPr>
              <a:defRPr/>
            </a:pPr>
            <a:endParaRPr lang="en-US" dirty="0"/>
          </a:p>
        </p:txBody>
      </p:sp>
      <p:sp>
        <p:nvSpPr>
          <p:cNvPr id="19461"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Times" charset="0"/>
              </a:defRPr>
            </a:lvl1pPr>
          </a:lstStyle>
          <a:p>
            <a:fld id="{CEAE044D-4449-4A3B-9E0F-CDDAAE42C1C9}" type="slidenum">
              <a:rPr lang="en-US"/>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2075689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Times" charset="0"/>
                <a:ea typeface="+mn-ea"/>
                <a:cs typeface="+mn-cs"/>
              </a:defRPr>
            </a:lvl1pPr>
          </a:lstStyle>
          <a:p>
            <a:pPr>
              <a:defRPr/>
            </a:pPr>
            <a:endParaRPr lang="en-US" dirty="0"/>
          </a:p>
        </p:txBody>
      </p:sp>
      <p:sp>
        <p:nvSpPr>
          <p:cNvPr id="614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Times" charset="0"/>
              </a:defRPr>
            </a:lvl1pPr>
          </a:lstStyle>
          <a:p>
            <a:fld id="{AF7BD9F1-CB43-4BA7-8655-CB940B3035CA}" type="datetime1">
              <a:rPr lang="en-US" smtClean="0"/>
              <a:pPr/>
              <a:t>1/7/14</a:t>
            </a:fld>
            <a:endParaRPr lang="en-US" dirty="0"/>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15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Times" charset="0"/>
                <a:ea typeface="+mn-ea"/>
                <a:cs typeface="+mn-cs"/>
              </a:defRPr>
            </a:lvl1pPr>
          </a:lstStyle>
          <a:p>
            <a:pPr>
              <a:defRPr/>
            </a:pPr>
            <a:endParaRPr lang="en-US" dirty="0"/>
          </a:p>
        </p:txBody>
      </p:sp>
      <p:sp>
        <p:nvSpPr>
          <p:cNvPr id="615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Times" charset="0"/>
              </a:defRPr>
            </a:lvl1pPr>
          </a:lstStyle>
          <a:p>
            <a:fld id="{95ACB5A7-7C5F-4539-A318-4AA0B8C8FEFD}" type="slidenum">
              <a:rPr lang="en-US"/>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268640599"/>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Times" charset="0"/>
        <a:ea typeface="MS PGothic" pitchFamily="34"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Times" charset="0"/>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Times" charset="0"/>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Times" charset="0"/>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Times" charset="0"/>
        <a:ea typeface="MS PGothic"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5" name="Rectangle 3"/>
          <p:cNvSpPr>
            <a:spLocks noGrp="1" noChangeArrowheads="1"/>
          </p:cNvSpPr>
          <p:nvPr>
            <p:ph type="dt" sz="quarter" idx="1"/>
          </p:nvPr>
        </p:nvSpPr>
        <p:spPr>
          <a:noFill/>
        </p:spPr>
        <p:txBody>
          <a:bodyPr/>
          <a:lstStyle/>
          <a:p>
            <a:fld id="{F4CF869B-1C0F-4CDB-BA68-408FC2DA613D}" type="datetime1">
              <a:rPr lang="en-US" smtClean="0"/>
              <a:pPr/>
              <a:t>1/7/14</a:t>
            </a:fld>
            <a:endParaRPr lang="en-US" dirty="0"/>
          </a:p>
        </p:txBody>
      </p:sp>
      <p:sp>
        <p:nvSpPr>
          <p:cNvPr id="16386" name="Rectangle 7"/>
          <p:cNvSpPr>
            <a:spLocks noGrp="1" noChangeArrowheads="1"/>
          </p:cNvSpPr>
          <p:nvPr>
            <p:ph type="sldNum" sz="quarter" idx="5"/>
          </p:nvPr>
        </p:nvSpPr>
        <p:spPr>
          <a:noFill/>
        </p:spPr>
        <p:txBody>
          <a:bodyPr/>
          <a:lstStyle/>
          <a:p>
            <a:fld id="{4BF52050-C937-4AB2-BDBA-78E00D6474BD}" type="slidenum">
              <a:rPr lang="en-US"/>
              <a:pPr/>
              <a:t>1</a:t>
            </a:fld>
            <a:endParaRPr lang="en-US" dirty="0"/>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70401150"/>
      </p:ext>
    </p:extLst>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fld id="{AF7BD9F1-CB43-4BA7-8655-CB940B3035CA}" type="datetime1">
              <a:rPr lang="en-US" smtClean="0"/>
              <a:pPr/>
              <a:t>1/7/14</a:t>
            </a:fld>
            <a:endParaRPr lang="en-US" dirty="0"/>
          </a:p>
        </p:txBody>
      </p:sp>
      <p:sp>
        <p:nvSpPr>
          <p:cNvPr id="5" name="Slide Number Placeholder 4"/>
          <p:cNvSpPr>
            <a:spLocks noGrp="1"/>
          </p:cNvSpPr>
          <p:nvPr>
            <p:ph type="sldNum" sz="quarter" idx="11"/>
          </p:nvPr>
        </p:nvSpPr>
        <p:spPr/>
        <p:txBody>
          <a:bodyPr/>
          <a:lstStyle/>
          <a:p>
            <a:fld id="{95ACB5A7-7C5F-4539-A318-4AA0B8C8FEFD}" type="slidenum">
              <a:rPr lang="en-US" smtClean="0"/>
              <a:pPr/>
              <a:t>10</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92543062"/>
      </p:ext>
    </p:extLst>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fld id="{AF7BD9F1-CB43-4BA7-8655-CB940B3035CA}" type="datetime1">
              <a:rPr lang="en-US" smtClean="0"/>
              <a:pPr/>
              <a:t>1/7/14</a:t>
            </a:fld>
            <a:endParaRPr lang="en-US" dirty="0"/>
          </a:p>
        </p:txBody>
      </p:sp>
      <p:sp>
        <p:nvSpPr>
          <p:cNvPr id="5" name="Slide Number Placeholder 4"/>
          <p:cNvSpPr>
            <a:spLocks noGrp="1"/>
          </p:cNvSpPr>
          <p:nvPr>
            <p:ph type="sldNum" sz="quarter" idx="11"/>
          </p:nvPr>
        </p:nvSpPr>
        <p:spPr/>
        <p:txBody>
          <a:bodyPr/>
          <a:lstStyle/>
          <a:p>
            <a:fld id="{95ACB5A7-7C5F-4539-A318-4AA0B8C8FEFD}" type="slidenum">
              <a:rPr lang="en-US" smtClean="0"/>
              <a:pPr/>
              <a:t>11</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16239583"/>
      </p:ext>
    </p:extLst>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fld id="{AF7BD9F1-CB43-4BA7-8655-CB940B3035CA}" type="datetime1">
              <a:rPr lang="en-US" smtClean="0"/>
              <a:pPr/>
              <a:t>1/7/14</a:t>
            </a:fld>
            <a:endParaRPr lang="en-US" dirty="0"/>
          </a:p>
        </p:txBody>
      </p:sp>
      <p:sp>
        <p:nvSpPr>
          <p:cNvPr id="5" name="Slide Number Placeholder 4"/>
          <p:cNvSpPr>
            <a:spLocks noGrp="1"/>
          </p:cNvSpPr>
          <p:nvPr>
            <p:ph type="sldNum" sz="quarter" idx="11"/>
          </p:nvPr>
        </p:nvSpPr>
        <p:spPr/>
        <p:txBody>
          <a:bodyPr/>
          <a:lstStyle/>
          <a:p>
            <a:fld id="{95ACB5A7-7C5F-4539-A318-4AA0B8C8FEFD}" type="slidenum">
              <a:rPr lang="en-US" smtClean="0"/>
              <a:pPr/>
              <a:t>12</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789038127"/>
      </p:ext>
    </p:extLst>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fld id="{1EF4E0AE-9A17-42F5-A5B7-30E2254D5A4E}" type="datetime1">
              <a:rPr lang="en-US" smtClean="0"/>
              <a:pPr/>
              <a:t>1/7/14</a:t>
            </a:fld>
            <a:endParaRPr lang="en-US" dirty="0"/>
          </a:p>
        </p:txBody>
      </p:sp>
      <p:sp>
        <p:nvSpPr>
          <p:cNvPr id="5" name="Slide Number Placeholder 4"/>
          <p:cNvSpPr>
            <a:spLocks noGrp="1"/>
          </p:cNvSpPr>
          <p:nvPr>
            <p:ph type="sldNum" sz="quarter" idx="11"/>
          </p:nvPr>
        </p:nvSpPr>
        <p:spPr/>
        <p:txBody>
          <a:bodyPr/>
          <a:lstStyle/>
          <a:p>
            <a:fld id="{95ACB5A7-7C5F-4539-A318-4AA0B8C8FEFD}" type="slidenum">
              <a:rPr lang="en-US" smtClean="0"/>
              <a:pPr/>
              <a:t>13</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239770788"/>
      </p:ext>
    </p:extLst>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fld id="{AF7BD9F1-CB43-4BA7-8655-CB940B3035CA}" type="datetime1">
              <a:rPr lang="en-US" smtClean="0"/>
              <a:pPr/>
              <a:t>1/7/14</a:t>
            </a:fld>
            <a:endParaRPr lang="en-US" dirty="0"/>
          </a:p>
        </p:txBody>
      </p:sp>
      <p:sp>
        <p:nvSpPr>
          <p:cNvPr id="5" name="Slide Number Placeholder 4"/>
          <p:cNvSpPr>
            <a:spLocks noGrp="1"/>
          </p:cNvSpPr>
          <p:nvPr>
            <p:ph type="sldNum" sz="quarter" idx="11"/>
          </p:nvPr>
        </p:nvSpPr>
        <p:spPr/>
        <p:txBody>
          <a:bodyPr/>
          <a:lstStyle/>
          <a:p>
            <a:fld id="{95ACB5A7-7C5F-4539-A318-4AA0B8C8FEFD}" type="slidenum">
              <a:rPr lang="en-US" smtClean="0"/>
              <a:pPr/>
              <a:t>14</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59032629"/>
      </p:ext>
    </p:extLst>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fld id="{AF7BD9F1-CB43-4BA7-8655-CB940B3035CA}" type="datetime1">
              <a:rPr lang="en-US" smtClean="0"/>
              <a:pPr/>
              <a:t>1/7/14</a:t>
            </a:fld>
            <a:endParaRPr lang="en-US" dirty="0"/>
          </a:p>
        </p:txBody>
      </p:sp>
      <p:sp>
        <p:nvSpPr>
          <p:cNvPr id="5" name="Slide Number Placeholder 4"/>
          <p:cNvSpPr>
            <a:spLocks noGrp="1"/>
          </p:cNvSpPr>
          <p:nvPr>
            <p:ph type="sldNum" sz="quarter" idx="11"/>
          </p:nvPr>
        </p:nvSpPr>
        <p:spPr/>
        <p:txBody>
          <a:bodyPr/>
          <a:lstStyle/>
          <a:p>
            <a:fld id="{95ACB5A7-7C5F-4539-A318-4AA0B8C8FEFD}" type="slidenum">
              <a:rPr lang="en-US" smtClean="0"/>
              <a:pPr/>
              <a:t>15</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212366972"/>
      </p:ext>
    </p:extLst>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fld id="{AF7BD9F1-CB43-4BA7-8655-CB940B3035CA}" type="datetime1">
              <a:rPr lang="en-US" smtClean="0"/>
              <a:pPr/>
              <a:t>1/7/14</a:t>
            </a:fld>
            <a:endParaRPr lang="en-US" dirty="0"/>
          </a:p>
        </p:txBody>
      </p:sp>
      <p:sp>
        <p:nvSpPr>
          <p:cNvPr id="5" name="Slide Number Placeholder 4"/>
          <p:cNvSpPr>
            <a:spLocks noGrp="1"/>
          </p:cNvSpPr>
          <p:nvPr>
            <p:ph type="sldNum" sz="quarter" idx="11"/>
          </p:nvPr>
        </p:nvSpPr>
        <p:spPr/>
        <p:txBody>
          <a:bodyPr/>
          <a:lstStyle/>
          <a:p>
            <a:fld id="{95ACB5A7-7C5F-4539-A318-4AA0B8C8FEFD}" type="slidenum">
              <a:rPr lang="en-US" smtClean="0"/>
              <a:pPr/>
              <a:t>16</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01703496"/>
      </p:ext>
    </p:extLst>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fld id="{AF7BD9F1-CB43-4BA7-8655-CB940B3035CA}" type="datetime1">
              <a:rPr lang="en-US" smtClean="0"/>
              <a:pPr/>
              <a:t>1/7/14</a:t>
            </a:fld>
            <a:endParaRPr lang="en-US" dirty="0"/>
          </a:p>
        </p:txBody>
      </p:sp>
      <p:sp>
        <p:nvSpPr>
          <p:cNvPr id="5" name="Slide Number Placeholder 4"/>
          <p:cNvSpPr>
            <a:spLocks noGrp="1"/>
          </p:cNvSpPr>
          <p:nvPr>
            <p:ph type="sldNum" sz="quarter" idx="11"/>
          </p:nvPr>
        </p:nvSpPr>
        <p:spPr/>
        <p:txBody>
          <a:bodyPr/>
          <a:lstStyle/>
          <a:p>
            <a:fld id="{95ACB5A7-7C5F-4539-A318-4AA0B8C8FEFD}" type="slidenum">
              <a:rPr lang="en-US" smtClean="0"/>
              <a:pPr/>
              <a:t>17</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165978155"/>
      </p:ext>
    </p:extLst>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fld id="{66F072F9-5144-4C0B-861D-66105C3044FE}" type="datetime1">
              <a:rPr lang="en-US" smtClean="0"/>
              <a:pPr/>
              <a:t>1/7/14</a:t>
            </a:fld>
            <a:endParaRPr lang="en-US" dirty="0"/>
          </a:p>
        </p:txBody>
      </p:sp>
      <p:sp>
        <p:nvSpPr>
          <p:cNvPr id="5" name="Slide Number Placeholder 4"/>
          <p:cNvSpPr>
            <a:spLocks noGrp="1"/>
          </p:cNvSpPr>
          <p:nvPr>
            <p:ph type="sldNum" sz="quarter" idx="11"/>
          </p:nvPr>
        </p:nvSpPr>
        <p:spPr/>
        <p:txBody>
          <a:bodyPr/>
          <a:lstStyle/>
          <a:p>
            <a:fld id="{95ACB5A7-7C5F-4539-A318-4AA0B8C8FEFD}" type="slidenum">
              <a:rPr lang="en-US" smtClean="0"/>
              <a:pPr/>
              <a:t>18</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70677267"/>
      </p:ext>
    </p:extLst>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fld id="{7971B5BE-F583-4B4E-92D5-63F8BFDCF3B4}" type="datetime1">
              <a:rPr lang="en-US" smtClean="0"/>
              <a:pPr/>
              <a:t>1/7/14</a:t>
            </a:fld>
            <a:endParaRPr lang="en-US" dirty="0"/>
          </a:p>
        </p:txBody>
      </p:sp>
      <p:sp>
        <p:nvSpPr>
          <p:cNvPr id="5" name="Slide Number Placeholder 4"/>
          <p:cNvSpPr>
            <a:spLocks noGrp="1"/>
          </p:cNvSpPr>
          <p:nvPr>
            <p:ph type="sldNum" sz="quarter" idx="11"/>
          </p:nvPr>
        </p:nvSpPr>
        <p:spPr/>
        <p:txBody>
          <a:bodyPr/>
          <a:lstStyle/>
          <a:p>
            <a:fld id="{95ACB5A7-7C5F-4539-A318-4AA0B8C8FEFD}" type="slidenum">
              <a:rPr lang="en-US" smtClean="0"/>
              <a:pPr/>
              <a:t>2</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37614447"/>
      </p:ext>
    </p:extLst>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fld id="{AF7BD9F1-CB43-4BA7-8655-CB940B3035CA}" type="datetime1">
              <a:rPr lang="en-US" smtClean="0"/>
              <a:pPr/>
              <a:t>1/7/14</a:t>
            </a:fld>
            <a:endParaRPr lang="en-US" dirty="0"/>
          </a:p>
        </p:txBody>
      </p:sp>
      <p:sp>
        <p:nvSpPr>
          <p:cNvPr id="5" name="Slide Number Placeholder 4"/>
          <p:cNvSpPr>
            <a:spLocks noGrp="1"/>
          </p:cNvSpPr>
          <p:nvPr>
            <p:ph type="sldNum" sz="quarter" idx="11"/>
          </p:nvPr>
        </p:nvSpPr>
        <p:spPr/>
        <p:txBody>
          <a:bodyPr/>
          <a:lstStyle/>
          <a:p>
            <a:fld id="{95ACB5A7-7C5F-4539-A318-4AA0B8C8FEFD}" type="slidenum">
              <a:rPr lang="en-US" smtClean="0"/>
              <a:pPr/>
              <a:t>3</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39483269"/>
      </p:ext>
    </p:extLst>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9D61FC2E-BBEA-496F-8C2C-A431FC5E6FCD}" type="datetime1">
              <a:rPr lang="en-US" smtClean="0"/>
              <a:pPr/>
              <a:t>1/7/14</a:t>
            </a:fld>
            <a:endParaRPr lang="en-US" dirty="0"/>
          </a:p>
        </p:txBody>
      </p:sp>
      <p:sp>
        <p:nvSpPr>
          <p:cNvPr id="5" name="Slide Number Placeholder 4"/>
          <p:cNvSpPr>
            <a:spLocks noGrp="1"/>
          </p:cNvSpPr>
          <p:nvPr>
            <p:ph type="sldNum" sz="quarter" idx="11"/>
          </p:nvPr>
        </p:nvSpPr>
        <p:spPr/>
        <p:txBody>
          <a:bodyPr/>
          <a:lstStyle/>
          <a:p>
            <a:fld id="{95ACB5A7-7C5F-4539-A318-4AA0B8C8FEFD}" type="slidenum">
              <a:rPr lang="en-US" smtClean="0"/>
              <a:pPr/>
              <a:t>4</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6544198"/>
      </p:ext>
    </p:extLst>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fld id="{AF7BD9F1-CB43-4BA7-8655-CB940B3035CA}" type="datetime1">
              <a:rPr lang="en-US" smtClean="0"/>
              <a:pPr/>
              <a:t>1/7/14</a:t>
            </a:fld>
            <a:endParaRPr lang="en-US" dirty="0"/>
          </a:p>
        </p:txBody>
      </p:sp>
      <p:sp>
        <p:nvSpPr>
          <p:cNvPr id="5" name="Slide Number Placeholder 4"/>
          <p:cNvSpPr>
            <a:spLocks noGrp="1"/>
          </p:cNvSpPr>
          <p:nvPr>
            <p:ph type="sldNum" sz="quarter" idx="11"/>
          </p:nvPr>
        </p:nvSpPr>
        <p:spPr/>
        <p:txBody>
          <a:bodyPr/>
          <a:lstStyle/>
          <a:p>
            <a:fld id="{95ACB5A7-7C5F-4539-A318-4AA0B8C8FEFD}" type="slidenum">
              <a:rPr lang="en-US" smtClean="0"/>
              <a:pPr/>
              <a:t>5</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85875910"/>
      </p:ext>
    </p:extLst>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fld id="{AF7BD9F1-CB43-4BA7-8655-CB940B3035CA}" type="datetime1">
              <a:rPr lang="en-US" smtClean="0"/>
              <a:pPr/>
              <a:t>1/7/14</a:t>
            </a:fld>
            <a:endParaRPr lang="en-US" dirty="0"/>
          </a:p>
        </p:txBody>
      </p:sp>
      <p:sp>
        <p:nvSpPr>
          <p:cNvPr id="5" name="Slide Number Placeholder 4"/>
          <p:cNvSpPr>
            <a:spLocks noGrp="1"/>
          </p:cNvSpPr>
          <p:nvPr>
            <p:ph type="sldNum" sz="quarter" idx="11"/>
          </p:nvPr>
        </p:nvSpPr>
        <p:spPr/>
        <p:txBody>
          <a:bodyPr/>
          <a:lstStyle/>
          <a:p>
            <a:fld id="{95ACB5A7-7C5F-4539-A318-4AA0B8C8FEFD}" type="slidenum">
              <a:rPr lang="en-US" smtClean="0"/>
              <a:pPr/>
              <a:t>6</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864885044"/>
      </p:ext>
    </p:extLst>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fld id="{AF7BD9F1-CB43-4BA7-8655-CB940B3035CA}" type="datetime1">
              <a:rPr lang="en-US" smtClean="0"/>
              <a:pPr/>
              <a:t>1/7/14</a:t>
            </a:fld>
            <a:endParaRPr lang="en-US" dirty="0"/>
          </a:p>
        </p:txBody>
      </p:sp>
      <p:sp>
        <p:nvSpPr>
          <p:cNvPr id="5" name="Slide Number Placeholder 4"/>
          <p:cNvSpPr>
            <a:spLocks noGrp="1"/>
          </p:cNvSpPr>
          <p:nvPr>
            <p:ph type="sldNum" sz="quarter" idx="11"/>
          </p:nvPr>
        </p:nvSpPr>
        <p:spPr/>
        <p:txBody>
          <a:bodyPr/>
          <a:lstStyle/>
          <a:p>
            <a:fld id="{95ACB5A7-7C5F-4539-A318-4AA0B8C8FEFD}" type="slidenum">
              <a:rPr lang="en-US" smtClean="0"/>
              <a:pPr/>
              <a:t>7</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08195946"/>
      </p:ext>
    </p:extLst>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fld id="{AF7BD9F1-CB43-4BA7-8655-CB940B3035CA}" type="datetime1">
              <a:rPr lang="en-US" smtClean="0"/>
              <a:pPr/>
              <a:t>1/7/14</a:t>
            </a:fld>
            <a:endParaRPr lang="en-US" dirty="0"/>
          </a:p>
        </p:txBody>
      </p:sp>
      <p:sp>
        <p:nvSpPr>
          <p:cNvPr id="5" name="Slide Number Placeholder 4"/>
          <p:cNvSpPr>
            <a:spLocks noGrp="1"/>
          </p:cNvSpPr>
          <p:nvPr>
            <p:ph type="sldNum" sz="quarter" idx="11"/>
          </p:nvPr>
        </p:nvSpPr>
        <p:spPr/>
        <p:txBody>
          <a:bodyPr/>
          <a:lstStyle/>
          <a:p>
            <a:fld id="{95ACB5A7-7C5F-4539-A318-4AA0B8C8FEFD}" type="slidenum">
              <a:rPr lang="en-US" smtClean="0"/>
              <a:pPr/>
              <a:t>8</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292050918"/>
      </p:ext>
    </p:extLst>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3" name="Rectangle 3"/>
          <p:cNvSpPr>
            <a:spLocks noGrp="1" noChangeArrowheads="1"/>
          </p:cNvSpPr>
          <p:nvPr>
            <p:ph type="dt" sz="quarter" idx="1"/>
          </p:nvPr>
        </p:nvSpPr>
        <p:spPr>
          <a:noFill/>
        </p:spPr>
        <p:txBody>
          <a:bodyPr/>
          <a:lstStyle/>
          <a:p>
            <a:fld id="{69406274-1880-461F-97D6-B86B0D3FA48B}" type="datetime1">
              <a:rPr lang="en-US" smtClean="0"/>
              <a:pPr/>
              <a:t>1/7/14</a:t>
            </a:fld>
            <a:endParaRPr lang="en-US" dirty="0"/>
          </a:p>
        </p:txBody>
      </p:sp>
      <p:sp>
        <p:nvSpPr>
          <p:cNvPr id="18434" name="Rectangle 7"/>
          <p:cNvSpPr>
            <a:spLocks noGrp="1" noChangeArrowheads="1"/>
          </p:cNvSpPr>
          <p:nvPr>
            <p:ph type="sldNum" sz="quarter" idx="5"/>
          </p:nvPr>
        </p:nvSpPr>
        <p:spPr>
          <a:noFill/>
        </p:spPr>
        <p:txBody>
          <a:bodyPr/>
          <a:lstStyle/>
          <a:p>
            <a:fld id="{8393FBEE-95BF-4915-9783-4C7173879A36}" type="slidenum">
              <a:rPr lang="en-US"/>
              <a:pPr/>
              <a:t>9</a:t>
            </a:fld>
            <a:endParaRPr lang="en-US" dirty="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597380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7"/>
          <p:cNvPicPr>
            <a:picLocks noChangeAspect="1" noChangeArrowheads="1"/>
          </p:cNvPicPr>
          <p:nvPr userDrawn="1"/>
        </p:nvPicPr>
        <p:blipFill>
          <a:blip r:embed="rId3"/>
          <a:srcRect/>
          <a:stretch>
            <a:fillRect/>
          </a:stretch>
        </p:blipFill>
        <p:spPr bwMode="auto">
          <a:xfrm>
            <a:off x="1027113" y="544513"/>
            <a:ext cx="2325687" cy="1511300"/>
          </a:xfrm>
          <a:prstGeom prst="rect">
            <a:avLst/>
          </a:prstGeom>
          <a:noFill/>
          <a:ln w="9525">
            <a:noFill/>
            <a:miter lim="800000"/>
            <a:headEnd/>
            <a:tailEnd/>
          </a:ln>
        </p:spPr>
      </p:pic>
      <p:sp>
        <p:nvSpPr>
          <p:cNvPr id="4098" name="Rectangle 2"/>
          <p:cNvSpPr>
            <a:spLocks noGrp="1" noChangeArrowheads="1"/>
          </p:cNvSpPr>
          <p:nvPr>
            <p:ph type="ctrTitle"/>
          </p:nvPr>
        </p:nvSpPr>
        <p:spPr bwMode="black">
          <a:xfrm>
            <a:off x="1676400" y="2971800"/>
            <a:ext cx="6858000" cy="533400"/>
          </a:xfrm>
        </p:spPr>
        <p:txBody>
          <a:bodyPr/>
          <a:lstStyle>
            <a:lvl1pPr>
              <a:defRPr sz="2500" b="1">
                <a:solidFill>
                  <a:schemeClr val="bg1"/>
                </a:solidFill>
              </a:defRPr>
            </a:lvl1pPr>
          </a:lstStyle>
          <a:p>
            <a:r>
              <a:rPr lang="en-US" dirty="0"/>
              <a:t>Click to edit Master title style</a:t>
            </a:r>
          </a:p>
        </p:txBody>
      </p:sp>
      <p:sp>
        <p:nvSpPr>
          <p:cNvPr id="4099" name="Rectangle 3"/>
          <p:cNvSpPr>
            <a:spLocks noGrp="1" noChangeArrowheads="1"/>
          </p:cNvSpPr>
          <p:nvPr>
            <p:ph type="subTitle" idx="1"/>
          </p:nvPr>
        </p:nvSpPr>
        <p:spPr>
          <a:xfrm>
            <a:off x="1676400" y="3581400"/>
            <a:ext cx="6858000" cy="1143000"/>
          </a:xfrm>
        </p:spPr>
        <p:txBody>
          <a:bodyPr/>
          <a:lstStyle>
            <a:lvl1pPr marL="0" indent="0">
              <a:buFont typeface="Times" charset="0"/>
              <a:buNone/>
              <a:defRPr sz="2000" i="1"/>
            </a:lvl1pPr>
          </a:lstStyle>
          <a:p>
            <a:r>
              <a:rPr lang="en-US"/>
              <a:t>Click to edit Master subtitle style</a:t>
            </a:r>
          </a:p>
        </p:txBody>
      </p:sp>
      <p:sp>
        <p:nvSpPr>
          <p:cNvPr id="5" name="Rectangle 4"/>
          <p:cNvSpPr>
            <a:spLocks noGrp="1" noChangeArrowheads="1"/>
          </p:cNvSpPr>
          <p:nvPr>
            <p:ph type="dt" sz="half" idx="10"/>
          </p:nvPr>
        </p:nvSpPr>
        <p:spPr>
          <a:xfrm>
            <a:off x="1671638" y="5867400"/>
            <a:ext cx="1901825" cy="457200"/>
          </a:xfrm>
        </p:spPr>
        <p:txBody>
          <a:bodyPr/>
          <a:lstStyle>
            <a:lvl1pPr algn="l">
              <a:defRPr sz="1000">
                <a:solidFill>
                  <a:schemeClr val="bg1"/>
                </a:solidFill>
              </a:defRPr>
            </a:lvl1pPr>
          </a:lstStyle>
          <a:p>
            <a:fld id="{D344674D-C8E0-4947-AF6B-9EF9844E5DB6}" type="datetime1">
              <a:rPr lang="en-US" smtClean="0"/>
              <a:pPr/>
              <a:t>1/7/14</a:t>
            </a:fld>
            <a:endParaRPr lang="en-US" dirty="0"/>
          </a:p>
        </p:txBody>
      </p:sp>
      <p:sp>
        <p:nvSpPr>
          <p:cNvPr id="6" name="Rectangle 5"/>
          <p:cNvSpPr>
            <a:spLocks noGrp="1" noChangeArrowheads="1"/>
          </p:cNvSpPr>
          <p:nvPr>
            <p:ph type="ftr" sz="quarter" idx="11"/>
          </p:nvPr>
        </p:nvSpPr>
        <p:spPr bwMode="auto">
          <a:xfrm>
            <a:off x="1676400" y="5486400"/>
            <a:ext cx="2895600" cy="381000"/>
          </a:xfrm>
        </p:spPr>
        <p:txBody>
          <a:bodyPr/>
          <a:lstStyle>
            <a:lvl1pPr>
              <a:defRPr sz="1600" b="1">
                <a:solidFill>
                  <a:schemeClr val="bg1"/>
                </a:solidFill>
              </a:defRPr>
            </a:lvl1pPr>
          </a:lstStyle>
          <a:p>
            <a:pPr>
              <a:defRPr/>
            </a:pPr>
            <a:r>
              <a:rPr lang="en-US" dirty="0"/>
              <a:t>James Miller</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5869C427-38A4-4C4C-8E86-76FB616F3E86}" type="datetime1">
              <a:rPr lang="en-US" smtClean="0"/>
              <a:pPr/>
              <a:t>1/7/14</a:t>
            </a:fld>
            <a:endParaRPr lang="en-US" dirty="0"/>
          </a:p>
        </p:txBody>
      </p:sp>
      <p:sp>
        <p:nvSpPr>
          <p:cNvPr id="5" name="Rectangle 6"/>
          <p:cNvSpPr>
            <a:spLocks noGrp="1" noChangeArrowheads="1"/>
          </p:cNvSpPr>
          <p:nvPr>
            <p:ph type="sldNum" sz="quarter" idx="11"/>
          </p:nvPr>
        </p:nvSpPr>
        <p:spPr>
          <a:ln/>
        </p:spPr>
        <p:txBody>
          <a:bodyPr/>
          <a:lstStyle>
            <a:lvl1pPr>
              <a:defRPr/>
            </a:lvl1pPr>
          </a:lstStyle>
          <a:p>
            <a:fld id="{38B7A86E-91ED-45D8-B4E0-020D206155AD}" type="slidenum">
              <a:rPr lang="en-US"/>
              <a:pPr/>
              <a:t>‹#›</a:t>
            </a:fld>
            <a:endParaRPr lang="en-US" dirty="0"/>
          </a:p>
        </p:txBody>
      </p:sp>
      <p:sp>
        <p:nvSpPr>
          <p:cNvPr id="6" name="Rectangle 5"/>
          <p:cNvSpPr>
            <a:spLocks noGrp="1" noChangeArrowheads="1"/>
          </p:cNvSpPr>
          <p:nvPr>
            <p:ph type="ftr" sz="quarter" idx="12"/>
          </p:nvPr>
        </p:nvSpPr>
        <p:spPr>
          <a:ln/>
        </p:spPr>
        <p:txBody>
          <a:bodyPr/>
          <a:lstStyle>
            <a:lvl1pPr>
              <a:defRPr/>
            </a:lvl1pPr>
          </a:lstStyle>
          <a:p>
            <a:pPr>
              <a:defRPr/>
            </a:pPr>
            <a:r>
              <a:rPr lang="en-US" dirty="0"/>
              <a:t>James Miller</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990600"/>
            <a:ext cx="2038350" cy="5562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990600"/>
            <a:ext cx="5962650" cy="5562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AB552A88-F34D-424E-97BE-42063E295E0A}" type="datetime1">
              <a:rPr lang="en-US" smtClean="0"/>
              <a:pPr/>
              <a:t>1/7/14</a:t>
            </a:fld>
            <a:endParaRPr lang="en-US" dirty="0"/>
          </a:p>
        </p:txBody>
      </p:sp>
      <p:sp>
        <p:nvSpPr>
          <p:cNvPr id="5" name="Rectangle 6"/>
          <p:cNvSpPr>
            <a:spLocks noGrp="1" noChangeArrowheads="1"/>
          </p:cNvSpPr>
          <p:nvPr>
            <p:ph type="sldNum" sz="quarter" idx="11"/>
          </p:nvPr>
        </p:nvSpPr>
        <p:spPr>
          <a:ln/>
        </p:spPr>
        <p:txBody>
          <a:bodyPr/>
          <a:lstStyle>
            <a:lvl1pPr>
              <a:defRPr/>
            </a:lvl1pPr>
          </a:lstStyle>
          <a:p>
            <a:fld id="{D3C1F509-195C-4D61-B963-A2F099F31A1E}" type="slidenum">
              <a:rPr lang="en-US"/>
              <a:pPr/>
              <a:t>‹#›</a:t>
            </a:fld>
            <a:endParaRPr lang="en-US" dirty="0"/>
          </a:p>
        </p:txBody>
      </p:sp>
      <p:sp>
        <p:nvSpPr>
          <p:cNvPr id="6" name="Rectangle 5"/>
          <p:cNvSpPr>
            <a:spLocks noGrp="1" noChangeArrowheads="1"/>
          </p:cNvSpPr>
          <p:nvPr>
            <p:ph type="ftr" sz="quarter" idx="12"/>
          </p:nvPr>
        </p:nvSpPr>
        <p:spPr>
          <a:ln/>
        </p:spPr>
        <p:txBody>
          <a:bodyPr/>
          <a:lstStyle>
            <a:lvl1pPr>
              <a:defRPr/>
            </a:lvl1pPr>
          </a:lstStyle>
          <a:p>
            <a:pPr>
              <a:defRPr/>
            </a:pPr>
            <a:r>
              <a:rPr lang="en-US" dirty="0"/>
              <a:t>James Miller</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A8AFF28F-9F66-473B-994E-ACD644D32E64}" type="datetime1">
              <a:rPr lang="en-US" smtClean="0"/>
              <a:pPr/>
              <a:t>1/7/14</a:t>
            </a:fld>
            <a:endParaRPr lang="en-US" dirty="0"/>
          </a:p>
        </p:txBody>
      </p:sp>
      <p:sp>
        <p:nvSpPr>
          <p:cNvPr id="5" name="Rectangle 6"/>
          <p:cNvSpPr>
            <a:spLocks noGrp="1" noChangeArrowheads="1"/>
          </p:cNvSpPr>
          <p:nvPr>
            <p:ph type="sldNum" sz="quarter" idx="11"/>
          </p:nvPr>
        </p:nvSpPr>
        <p:spPr>
          <a:ln/>
        </p:spPr>
        <p:txBody>
          <a:bodyPr/>
          <a:lstStyle>
            <a:lvl1pPr>
              <a:defRPr/>
            </a:lvl1pPr>
          </a:lstStyle>
          <a:p>
            <a:fld id="{3B59665E-6902-4500-A17A-9C9CFB5ABD5A}" type="slidenum">
              <a:rPr lang="en-US"/>
              <a:pPr/>
              <a:t>‹#›</a:t>
            </a:fld>
            <a:endParaRPr lang="en-US" dirty="0"/>
          </a:p>
        </p:txBody>
      </p:sp>
      <p:sp>
        <p:nvSpPr>
          <p:cNvPr id="6" name="Rectangle 5"/>
          <p:cNvSpPr>
            <a:spLocks noGrp="1" noChangeArrowheads="1"/>
          </p:cNvSpPr>
          <p:nvPr>
            <p:ph type="ftr" sz="quarter" idx="12"/>
          </p:nvPr>
        </p:nvSpPr>
        <p:spPr>
          <a:ln/>
        </p:spPr>
        <p:txBody>
          <a:bodyPr/>
          <a:lstStyle>
            <a:lvl1pPr>
              <a:defRPr/>
            </a:lvl1pPr>
          </a:lstStyle>
          <a:p>
            <a:pPr>
              <a:defRPr/>
            </a:pPr>
            <a:r>
              <a:rPr lang="en-US" dirty="0"/>
              <a:t>James Miller</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1BD91445-0BC2-4FFB-B1CA-1C2D56C941D9}" type="datetime1">
              <a:rPr lang="en-US" smtClean="0"/>
              <a:pPr/>
              <a:t>1/7/14</a:t>
            </a:fld>
            <a:endParaRPr lang="en-US" dirty="0"/>
          </a:p>
        </p:txBody>
      </p:sp>
      <p:sp>
        <p:nvSpPr>
          <p:cNvPr id="5" name="Rectangle 6"/>
          <p:cNvSpPr>
            <a:spLocks noGrp="1" noChangeArrowheads="1"/>
          </p:cNvSpPr>
          <p:nvPr>
            <p:ph type="sldNum" sz="quarter" idx="11"/>
          </p:nvPr>
        </p:nvSpPr>
        <p:spPr>
          <a:ln/>
        </p:spPr>
        <p:txBody>
          <a:bodyPr/>
          <a:lstStyle>
            <a:lvl1pPr>
              <a:defRPr/>
            </a:lvl1pPr>
          </a:lstStyle>
          <a:p>
            <a:fld id="{3D54E139-B99F-4E4C-B6E6-5898E1EC14C3}" type="slidenum">
              <a:rPr lang="en-US"/>
              <a:pPr/>
              <a:t>‹#›</a:t>
            </a:fld>
            <a:endParaRPr lang="en-US" dirty="0"/>
          </a:p>
        </p:txBody>
      </p:sp>
      <p:sp>
        <p:nvSpPr>
          <p:cNvPr id="6" name="Rectangle 5"/>
          <p:cNvSpPr>
            <a:spLocks noGrp="1" noChangeArrowheads="1"/>
          </p:cNvSpPr>
          <p:nvPr>
            <p:ph type="ftr" sz="quarter" idx="12"/>
          </p:nvPr>
        </p:nvSpPr>
        <p:spPr>
          <a:ln/>
        </p:spPr>
        <p:txBody>
          <a:bodyPr/>
          <a:lstStyle>
            <a:lvl1pPr>
              <a:defRPr/>
            </a:lvl1pPr>
          </a:lstStyle>
          <a:p>
            <a:pPr>
              <a:defRPr/>
            </a:pPr>
            <a:r>
              <a:rPr lang="en-US" dirty="0"/>
              <a:t>James Miller</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905000"/>
            <a:ext cx="40005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905000"/>
            <a:ext cx="40005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fld id="{164A49E2-8DC0-48C4-9EAE-A48C63358A13}" type="datetime1">
              <a:rPr lang="en-US" smtClean="0"/>
              <a:pPr/>
              <a:t>1/7/14</a:t>
            </a:fld>
            <a:endParaRPr lang="en-US" dirty="0"/>
          </a:p>
        </p:txBody>
      </p:sp>
      <p:sp>
        <p:nvSpPr>
          <p:cNvPr id="6" name="Rectangle 6"/>
          <p:cNvSpPr>
            <a:spLocks noGrp="1" noChangeArrowheads="1"/>
          </p:cNvSpPr>
          <p:nvPr>
            <p:ph type="sldNum" sz="quarter" idx="11"/>
          </p:nvPr>
        </p:nvSpPr>
        <p:spPr>
          <a:ln/>
        </p:spPr>
        <p:txBody>
          <a:bodyPr/>
          <a:lstStyle>
            <a:lvl1pPr>
              <a:defRPr/>
            </a:lvl1pPr>
          </a:lstStyle>
          <a:p>
            <a:fld id="{46F20E35-470E-46C2-BD85-FBCF895A1200}" type="slidenum">
              <a:rPr lang="en-US"/>
              <a:pPr/>
              <a:t>‹#›</a:t>
            </a:fld>
            <a:endParaRPr lang="en-US" dirty="0"/>
          </a:p>
        </p:txBody>
      </p:sp>
      <p:sp>
        <p:nvSpPr>
          <p:cNvPr id="7" name="Rectangle 5"/>
          <p:cNvSpPr>
            <a:spLocks noGrp="1" noChangeArrowheads="1"/>
          </p:cNvSpPr>
          <p:nvPr>
            <p:ph type="ftr" sz="quarter" idx="12"/>
          </p:nvPr>
        </p:nvSpPr>
        <p:spPr>
          <a:ln/>
        </p:spPr>
        <p:txBody>
          <a:bodyPr/>
          <a:lstStyle>
            <a:lvl1pPr>
              <a:defRPr/>
            </a:lvl1pPr>
          </a:lstStyle>
          <a:p>
            <a:pPr>
              <a:defRPr/>
            </a:pPr>
            <a:r>
              <a:rPr lang="en-US" dirty="0"/>
              <a:t>James Miller</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fld id="{868A52CF-EC29-4DE9-BB41-4CD105F85904}" type="datetime1">
              <a:rPr lang="en-US" smtClean="0"/>
              <a:pPr/>
              <a:t>1/7/14</a:t>
            </a:fld>
            <a:endParaRPr lang="en-US" dirty="0"/>
          </a:p>
        </p:txBody>
      </p:sp>
      <p:sp>
        <p:nvSpPr>
          <p:cNvPr id="8" name="Rectangle 6"/>
          <p:cNvSpPr>
            <a:spLocks noGrp="1" noChangeArrowheads="1"/>
          </p:cNvSpPr>
          <p:nvPr>
            <p:ph type="sldNum" sz="quarter" idx="11"/>
          </p:nvPr>
        </p:nvSpPr>
        <p:spPr>
          <a:ln/>
        </p:spPr>
        <p:txBody>
          <a:bodyPr/>
          <a:lstStyle>
            <a:lvl1pPr>
              <a:defRPr/>
            </a:lvl1pPr>
          </a:lstStyle>
          <a:p>
            <a:fld id="{9CA64CC2-8FF4-48E1-A90E-865906719C35}" type="slidenum">
              <a:rPr lang="en-US"/>
              <a:pPr/>
              <a:t>‹#›</a:t>
            </a:fld>
            <a:endParaRPr lang="en-US" dirty="0"/>
          </a:p>
        </p:txBody>
      </p:sp>
      <p:sp>
        <p:nvSpPr>
          <p:cNvPr id="9" name="Rectangle 5"/>
          <p:cNvSpPr>
            <a:spLocks noGrp="1" noChangeArrowheads="1"/>
          </p:cNvSpPr>
          <p:nvPr>
            <p:ph type="ftr" sz="quarter" idx="12"/>
          </p:nvPr>
        </p:nvSpPr>
        <p:spPr>
          <a:ln/>
        </p:spPr>
        <p:txBody>
          <a:bodyPr/>
          <a:lstStyle>
            <a:lvl1pPr>
              <a:defRPr/>
            </a:lvl1pPr>
          </a:lstStyle>
          <a:p>
            <a:pPr>
              <a:defRPr/>
            </a:pPr>
            <a:r>
              <a:rPr lang="en-US" dirty="0"/>
              <a:t>James Miller</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fld id="{22871F91-11D9-42DD-9DB4-25638A9237C2}" type="datetime1">
              <a:rPr lang="en-US" smtClean="0"/>
              <a:pPr/>
              <a:t>1/7/14</a:t>
            </a:fld>
            <a:endParaRPr lang="en-US" dirty="0"/>
          </a:p>
        </p:txBody>
      </p:sp>
      <p:sp>
        <p:nvSpPr>
          <p:cNvPr id="4" name="Rectangle 6"/>
          <p:cNvSpPr>
            <a:spLocks noGrp="1" noChangeArrowheads="1"/>
          </p:cNvSpPr>
          <p:nvPr>
            <p:ph type="sldNum" sz="quarter" idx="11"/>
          </p:nvPr>
        </p:nvSpPr>
        <p:spPr>
          <a:ln/>
        </p:spPr>
        <p:txBody>
          <a:bodyPr/>
          <a:lstStyle>
            <a:lvl1pPr>
              <a:defRPr/>
            </a:lvl1pPr>
          </a:lstStyle>
          <a:p>
            <a:fld id="{8D71500E-7F28-4A74-BA9F-264DEF572241}" type="slidenum">
              <a:rPr lang="en-US"/>
              <a:pPr/>
              <a:t>‹#›</a:t>
            </a:fld>
            <a:endParaRPr lang="en-US" dirty="0"/>
          </a:p>
        </p:txBody>
      </p:sp>
      <p:sp>
        <p:nvSpPr>
          <p:cNvPr id="5" name="Rectangle 5"/>
          <p:cNvSpPr>
            <a:spLocks noGrp="1" noChangeArrowheads="1"/>
          </p:cNvSpPr>
          <p:nvPr>
            <p:ph type="ftr" sz="quarter" idx="12"/>
          </p:nvPr>
        </p:nvSpPr>
        <p:spPr>
          <a:ln/>
        </p:spPr>
        <p:txBody>
          <a:bodyPr/>
          <a:lstStyle>
            <a:lvl1pPr>
              <a:defRPr/>
            </a:lvl1pPr>
          </a:lstStyle>
          <a:p>
            <a:pPr>
              <a:defRPr/>
            </a:pPr>
            <a:r>
              <a:rPr lang="en-US" dirty="0"/>
              <a:t>James Miller</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68D94CCC-7CEF-4977-9BEB-B34E994468E4}" type="datetime1">
              <a:rPr lang="en-US" smtClean="0"/>
              <a:pPr/>
              <a:t>1/7/14</a:t>
            </a:fld>
            <a:endParaRPr lang="en-US" dirty="0"/>
          </a:p>
        </p:txBody>
      </p:sp>
      <p:sp>
        <p:nvSpPr>
          <p:cNvPr id="3" name="Rectangle 6"/>
          <p:cNvSpPr>
            <a:spLocks noGrp="1" noChangeArrowheads="1"/>
          </p:cNvSpPr>
          <p:nvPr>
            <p:ph type="sldNum" sz="quarter" idx="11"/>
          </p:nvPr>
        </p:nvSpPr>
        <p:spPr>
          <a:ln/>
        </p:spPr>
        <p:txBody>
          <a:bodyPr/>
          <a:lstStyle>
            <a:lvl1pPr>
              <a:defRPr/>
            </a:lvl1pPr>
          </a:lstStyle>
          <a:p>
            <a:fld id="{19627E45-AE4A-4335-9999-8F6708ED3F48}" type="slidenum">
              <a:rPr lang="en-US"/>
              <a:pPr/>
              <a:t>‹#›</a:t>
            </a:fld>
            <a:endParaRPr lang="en-US" dirty="0"/>
          </a:p>
        </p:txBody>
      </p:sp>
      <p:sp>
        <p:nvSpPr>
          <p:cNvPr id="4" name="Rectangle 5"/>
          <p:cNvSpPr>
            <a:spLocks noGrp="1" noChangeArrowheads="1"/>
          </p:cNvSpPr>
          <p:nvPr>
            <p:ph type="ftr" sz="quarter" idx="12"/>
          </p:nvPr>
        </p:nvSpPr>
        <p:spPr>
          <a:ln/>
        </p:spPr>
        <p:txBody>
          <a:bodyPr/>
          <a:lstStyle>
            <a:lvl1pPr>
              <a:defRPr/>
            </a:lvl1pPr>
          </a:lstStyle>
          <a:p>
            <a:pPr>
              <a:defRPr/>
            </a:pPr>
            <a:r>
              <a:rPr lang="en-US" dirty="0"/>
              <a:t>James Miller</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E77E673A-D841-4AAD-8791-E828E697AFDB}" type="datetime1">
              <a:rPr lang="en-US" smtClean="0"/>
              <a:pPr/>
              <a:t>1/7/14</a:t>
            </a:fld>
            <a:endParaRPr lang="en-US" dirty="0"/>
          </a:p>
        </p:txBody>
      </p:sp>
      <p:sp>
        <p:nvSpPr>
          <p:cNvPr id="6" name="Rectangle 6"/>
          <p:cNvSpPr>
            <a:spLocks noGrp="1" noChangeArrowheads="1"/>
          </p:cNvSpPr>
          <p:nvPr>
            <p:ph type="sldNum" sz="quarter" idx="11"/>
          </p:nvPr>
        </p:nvSpPr>
        <p:spPr>
          <a:ln/>
        </p:spPr>
        <p:txBody>
          <a:bodyPr/>
          <a:lstStyle>
            <a:lvl1pPr>
              <a:defRPr/>
            </a:lvl1pPr>
          </a:lstStyle>
          <a:p>
            <a:fld id="{E5BF9F48-4AF3-4FAA-B5A6-451880B646B9}" type="slidenum">
              <a:rPr lang="en-US"/>
              <a:pPr/>
              <a:t>‹#›</a:t>
            </a:fld>
            <a:endParaRPr lang="en-US" dirty="0"/>
          </a:p>
        </p:txBody>
      </p:sp>
      <p:sp>
        <p:nvSpPr>
          <p:cNvPr id="7" name="Rectangle 5"/>
          <p:cNvSpPr>
            <a:spLocks noGrp="1" noChangeArrowheads="1"/>
          </p:cNvSpPr>
          <p:nvPr>
            <p:ph type="ftr" sz="quarter" idx="12"/>
          </p:nvPr>
        </p:nvSpPr>
        <p:spPr>
          <a:ln/>
        </p:spPr>
        <p:txBody>
          <a:bodyPr/>
          <a:lstStyle>
            <a:lvl1pPr>
              <a:defRPr/>
            </a:lvl1pPr>
          </a:lstStyle>
          <a:p>
            <a:pPr>
              <a:defRPr/>
            </a:pPr>
            <a:r>
              <a:rPr lang="en-US" dirty="0"/>
              <a:t>James Miller</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465B7B7C-76EA-4E87-9D0B-EBB054BEEA56}" type="datetime1">
              <a:rPr lang="en-US" smtClean="0"/>
              <a:pPr/>
              <a:t>1/7/14</a:t>
            </a:fld>
            <a:endParaRPr lang="en-US" dirty="0"/>
          </a:p>
        </p:txBody>
      </p:sp>
      <p:sp>
        <p:nvSpPr>
          <p:cNvPr id="6" name="Rectangle 6"/>
          <p:cNvSpPr>
            <a:spLocks noGrp="1" noChangeArrowheads="1"/>
          </p:cNvSpPr>
          <p:nvPr>
            <p:ph type="sldNum" sz="quarter" idx="11"/>
          </p:nvPr>
        </p:nvSpPr>
        <p:spPr>
          <a:ln/>
        </p:spPr>
        <p:txBody>
          <a:bodyPr/>
          <a:lstStyle>
            <a:lvl1pPr>
              <a:defRPr/>
            </a:lvl1pPr>
          </a:lstStyle>
          <a:p>
            <a:fld id="{E8FC8464-3DD5-4462-9C31-4178D41AB78C}" type="slidenum">
              <a:rPr lang="en-US"/>
              <a:pPr/>
              <a:t>‹#›</a:t>
            </a:fld>
            <a:endParaRPr lang="en-US" dirty="0"/>
          </a:p>
        </p:txBody>
      </p:sp>
      <p:sp>
        <p:nvSpPr>
          <p:cNvPr id="7" name="Rectangle 5"/>
          <p:cNvSpPr>
            <a:spLocks noGrp="1" noChangeArrowheads="1"/>
          </p:cNvSpPr>
          <p:nvPr>
            <p:ph type="ftr" sz="quarter" idx="12"/>
          </p:nvPr>
        </p:nvSpPr>
        <p:spPr>
          <a:ln/>
        </p:spPr>
        <p:txBody>
          <a:bodyPr/>
          <a:lstStyle>
            <a:lvl1pPr>
              <a:defRPr/>
            </a:lvl1pPr>
          </a:lstStyle>
          <a:p>
            <a:pPr>
              <a:defRPr/>
            </a:pPr>
            <a:r>
              <a:rPr lang="en-US" dirty="0"/>
              <a:t>James Miller</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bwMode="gray">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3400" y="990600"/>
            <a:ext cx="81534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black">
          <a:xfrm>
            <a:off x="533400" y="1905000"/>
            <a:ext cx="8153400" cy="464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black">
          <a:xfrm>
            <a:off x="5410200" y="457200"/>
            <a:ext cx="19050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lvl1pPr>
          </a:lstStyle>
          <a:p>
            <a:fld id="{151A565C-47F1-4816-9EC3-995EC56D5A3F}" type="datetime1">
              <a:rPr lang="en-US" smtClean="0"/>
              <a:pPr/>
              <a:t>1/7/14</a:t>
            </a:fld>
            <a:endParaRPr lang="en-US" dirty="0"/>
          </a:p>
        </p:txBody>
      </p:sp>
      <p:sp>
        <p:nvSpPr>
          <p:cNvPr id="1030" name="Rectangle 6"/>
          <p:cNvSpPr>
            <a:spLocks noGrp="1" noChangeArrowheads="1"/>
          </p:cNvSpPr>
          <p:nvPr>
            <p:ph type="sldNum" sz="quarter" idx="4"/>
          </p:nvPr>
        </p:nvSpPr>
        <p:spPr bwMode="white">
          <a:xfrm>
            <a:off x="8077200" y="6096000"/>
            <a:ext cx="609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bg1"/>
                </a:solidFill>
              </a:defRPr>
            </a:lvl1pPr>
          </a:lstStyle>
          <a:p>
            <a:fld id="{5A602AC4-8C6C-4403-983C-38DFDF9A63EE}" type="slidenum">
              <a:rPr lang="en-US"/>
              <a:pPr/>
              <a:t>‹#›</a:t>
            </a:fld>
            <a:endParaRPr lang="en-US" dirty="0"/>
          </a:p>
        </p:txBody>
      </p:sp>
      <p:sp>
        <p:nvSpPr>
          <p:cNvPr id="1029" name="Rectangle 5"/>
          <p:cNvSpPr>
            <a:spLocks noGrp="1" noChangeArrowheads="1"/>
          </p:cNvSpPr>
          <p:nvPr>
            <p:ph type="ftr" sz="quarter" idx="3"/>
          </p:nvPr>
        </p:nvSpPr>
        <p:spPr bwMode="black">
          <a:xfrm>
            <a:off x="533400" y="457200"/>
            <a:ext cx="48768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latin typeface="Tahoma" charset="0"/>
                <a:ea typeface="ＭＳ Ｐゴシック" charset="0"/>
                <a:cs typeface="ＭＳ Ｐゴシック" charset="0"/>
              </a:defRPr>
            </a:lvl1pPr>
          </a:lstStyle>
          <a:p>
            <a:pPr>
              <a:defRPr/>
            </a:pPr>
            <a:r>
              <a:rPr lang="en-US" dirty="0"/>
              <a:t>James Miller</a:t>
            </a:r>
          </a:p>
        </p:txBody>
      </p:sp>
    </p:spTree>
  </p:cSld>
  <p:clrMap bg1="lt1" tx1="dk1" bg2="lt2" tx2="dk2" accent1="accent1" accent2="accent2" accent3="accent3" accent4="accent4" accent5="accent5" accent6="accent6" hlink="hlink" folHlink="folHlink"/>
  <p:sldLayoutIdLst>
    <p:sldLayoutId id="2147483695"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hf sldNum="0" hdr="0" ftr="0"/>
  <p:txStyles>
    <p:titleStyle>
      <a:lvl1pPr algn="l" rtl="0" eaLnBrk="0" fontAlgn="base" hangingPunct="0">
        <a:spcBef>
          <a:spcPct val="0"/>
        </a:spcBef>
        <a:spcAft>
          <a:spcPct val="0"/>
        </a:spcAft>
        <a:defRPr sz="3800">
          <a:solidFill>
            <a:srgbClr val="13247C"/>
          </a:solidFill>
          <a:latin typeface="+mj-lt"/>
          <a:ea typeface="MS PGothic" pitchFamily="34" charset="-128"/>
          <a:cs typeface="ＭＳ Ｐゴシック" charset="0"/>
        </a:defRPr>
      </a:lvl1pPr>
      <a:lvl2pPr algn="l" rtl="0" eaLnBrk="0" fontAlgn="base" hangingPunct="0">
        <a:spcBef>
          <a:spcPct val="0"/>
        </a:spcBef>
        <a:spcAft>
          <a:spcPct val="0"/>
        </a:spcAft>
        <a:defRPr sz="3800">
          <a:solidFill>
            <a:srgbClr val="13247C"/>
          </a:solidFill>
          <a:latin typeface="Tahoma" charset="0"/>
          <a:ea typeface="MS PGothic" pitchFamily="34" charset="-128"/>
          <a:cs typeface="ＭＳ Ｐゴシック" charset="0"/>
        </a:defRPr>
      </a:lvl2pPr>
      <a:lvl3pPr algn="l" rtl="0" eaLnBrk="0" fontAlgn="base" hangingPunct="0">
        <a:spcBef>
          <a:spcPct val="0"/>
        </a:spcBef>
        <a:spcAft>
          <a:spcPct val="0"/>
        </a:spcAft>
        <a:defRPr sz="3800">
          <a:solidFill>
            <a:srgbClr val="13247C"/>
          </a:solidFill>
          <a:latin typeface="Tahoma" charset="0"/>
          <a:ea typeface="MS PGothic" pitchFamily="34" charset="-128"/>
          <a:cs typeface="ＭＳ Ｐゴシック" charset="0"/>
        </a:defRPr>
      </a:lvl3pPr>
      <a:lvl4pPr algn="l" rtl="0" eaLnBrk="0" fontAlgn="base" hangingPunct="0">
        <a:spcBef>
          <a:spcPct val="0"/>
        </a:spcBef>
        <a:spcAft>
          <a:spcPct val="0"/>
        </a:spcAft>
        <a:defRPr sz="3800">
          <a:solidFill>
            <a:srgbClr val="13247C"/>
          </a:solidFill>
          <a:latin typeface="Tahoma" charset="0"/>
          <a:ea typeface="MS PGothic" pitchFamily="34" charset="-128"/>
          <a:cs typeface="ＭＳ Ｐゴシック" charset="0"/>
        </a:defRPr>
      </a:lvl4pPr>
      <a:lvl5pPr algn="l" rtl="0" eaLnBrk="0" fontAlgn="base" hangingPunct="0">
        <a:spcBef>
          <a:spcPct val="0"/>
        </a:spcBef>
        <a:spcAft>
          <a:spcPct val="0"/>
        </a:spcAft>
        <a:defRPr sz="3800">
          <a:solidFill>
            <a:srgbClr val="13247C"/>
          </a:solidFill>
          <a:latin typeface="Tahoma" charset="0"/>
          <a:ea typeface="MS PGothic" pitchFamily="34" charset="-128"/>
          <a:cs typeface="ＭＳ Ｐゴシック" charset="0"/>
        </a:defRPr>
      </a:lvl5pPr>
      <a:lvl6pPr marL="457200" algn="l" rtl="0" fontAlgn="base">
        <a:spcBef>
          <a:spcPct val="0"/>
        </a:spcBef>
        <a:spcAft>
          <a:spcPct val="0"/>
        </a:spcAft>
        <a:defRPr sz="3800">
          <a:solidFill>
            <a:srgbClr val="13247C"/>
          </a:solidFill>
          <a:latin typeface="Tahoma" charset="0"/>
        </a:defRPr>
      </a:lvl6pPr>
      <a:lvl7pPr marL="914400" algn="l" rtl="0" fontAlgn="base">
        <a:spcBef>
          <a:spcPct val="0"/>
        </a:spcBef>
        <a:spcAft>
          <a:spcPct val="0"/>
        </a:spcAft>
        <a:defRPr sz="3800">
          <a:solidFill>
            <a:srgbClr val="13247C"/>
          </a:solidFill>
          <a:latin typeface="Tahoma" charset="0"/>
        </a:defRPr>
      </a:lvl7pPr>
      <a:lvl8pPr marL="1371600" algn="l" rtl="0" fontAlgn="base">
        <a:spcBef>
          <a:spcPct val="0"/>
        </a:spcBef>
        <a:spcAft>
          <a:spcPct val="0"/>
        </a:spcAft>
        <a:defRPr sz="3800">
          <a:solidFill>
            <a:srgbClr val="13247C"/>
          </a:solidFill>
          <a:latin typeface="Tahoma" charset="0"/>
        </a:defRPr>
      </a:lvl8pPr>
      <a:lvl9pPr marL="1828800" algn="l" rtl="0" fontAlgn="base">
        <a:spcBef>
          <a:spcPct val="0"/>
        </a:spcBef>
        <a:spcAft>
          <a:spcPct val="0"/>
        </a:spcAft>
        <a:defRPr sz="3800">
          <a:solidFill>
            <a:srgbClr val="13247C"/>
          </a:solidFill>
          <a:latin typeface="Tahoma" charset="0"/>
        </a:defRPr>
      </a:lvl9pPr>
    </p:titleStyle>
    <p:bodyStyle>
      <a:lvl1pPr marL="342900" indent="-342900" algn="l" rtl="0" eaLnBrk="0" fontAlgn="base" hangingPunct="0">
        <a:spcBef>
          <a:spcPct val="20000"/>
        </a:spcBef>
        <a:spcAft>
          <a:spcPct val="0"/>
        </a:spcAft>
        <a:buClr>
          <a:schemeClr val="bg1"/>
        </a:buClr>
        <a:buFont typeface="Times" charset="0"/>
        <a:buChar char="•"/>
        <a:defRPr sz="2800">
          <a:solidFill>
            <a:schemeClr val="bg1"/>
          </a:solidFill>
          <a:latin typeface="+mn-lt"/>
          <a:ea typeface="MS PGothic" pitchFamily="34" charset="-128"/>
          <a:cs typeface="ＭＳ Ｐゴシック" charset="0"/>
        </a:defRPr>
      </a:lvl1pPr>
      <a:lvl2pPr marL="742950" indent="-285750" algn="l" rtl="0" eaLnBrk="0" fontAlgn="base" hangingPunct="0">
        <a:spcBef>
          <a:spcPct val="20000"/>
        </a:spcBef>
        <a:spcAft>
          <a:spcPct val="0"/>
        </a:spcAft>
        <a:buClr>
          <a:schemeClr val="bg1"/>
        </a:buClr>
        <a:buFont typeface="Times" charset="0"/>
        <a:buChar char="•"/>
        <a:defRPr sz="2400">
          <a:solidFill>
            <a:schemeClr val="bg1"/>
          </a:solidFill>
          <a:latin typeface="+mn-lt"/>
          <a:ea typeface="MS PGothic" pitchFamily="34" charset="-128"/>
        </a:defRPr>
      </a:lvl2pPr>
      <a:lvl3pPr marL="1143000" indent="-228600" algn="l" rtl="0" eaLnBrk="0" fontAlgn="base" hangingPunct="0">
        <a:spcBef>
          <a:spcPct val="20000"/>
        </a:spcBef>
        <a:spcAft>
          <a:spcPct val="0"/>
        </a:spcAft>
        <a:buClr>
          <a:schemeClr val="bg1"/>
        </a:buClr>
        <a:buFont typeface="Times" charset="0"/>
        <a:buChar char="•"/>
        <a:defRPr sz="2000">
          <a:solidFill>
            <a:schemeClr val="bg1"/>
          </a:solidFill>
          <a:latin typeface="+mn-lt"/>
          <a:ea typeface="MS PGothic" pitchFamily="34" charset="-128"/>
        </a:defRPr>
      </a:lvl3pPr>
      <a:lvl4pPr marL="1600200" indent="-228600" algn="l" rtl="0" eaLnBrk="0" fontAlgn="base" hangingPunct="0">
        <a:spcBef>
          <a:spcPct val="20000"/>
        </a:spcBef>
        <a:spcAft>
          <a:spcPct val="0"/>
        </a:spcAft>
        <a:buClr>
          <a:schemeClr val="bg1"/>
        </a:buClr>
        <a:buFont typeface="Times" charset="0"/>
        <a:buChar char="•"/>
        <a:defRPr>
          <a:solidFill>
            <a:schemeClr val="bg1"/>
          </a:solidFill>
          <a:latin typeface="+mn-lt"/>
          <a:ea typeface="MS PGothic" pitchFamily="34" charset="-128"/>
        </a:defRPr>
      </a:lvl4pPr>
      <a:lvl5pPr marL="2057400" indent="-228600" algn="l" rtl="0" eaLnBrk="0" fontAlgn="base" hangingPunct="0">
        <a:spcBef>
          <a:spcPct val="20000"/>
        </a:spcBef>
        <a:spcAft>
          <a:spcPct val="0"/>
        </a:spcAft>
        <a:buClr>
          <a:schemeClr val="bg1"/>
        </a:buClr>
        <a:buFont typeface="Times" charset="0"/>
        <a:buChar char="•"/>
        <a:defRPr>
          <a:solidFill>
            <a:schemeClr val="bg1"/>
          </a:solidFill>
          <a:latin typeface="+mn-lt"/>
          <a:ea typeface="MS PGothic" pitchFamily="34" charset="-128"/>
        </a:defRPr>
      </a:lvl5pPr>
      <a:lvl6pPr marL="2514600" indent="-228600" algn="l" rtl="0" fontAlgn="base">
        <a:spcBef>
          <a:spcPct val="20000"/>
        </a:spcBef>
        <a:spcAft>
          <a:spcPct val="0"/>
        </a:spcAft>
        <a:buClr>
          <a:schemeClr val="bg1"/>
        </a:buClr>
        <a:buFont typeface="Times" charset="0"/>
        <a:buChar char="•"/>
        <a:defRPr>
          <a:solidFill>
            <a:schemeClr val="bg1"/>
          </a:solidFill>
          <a:latin typeface="+mn-lt"/>
          <a:ea typeface="ＭＳ Ｐゴシック" charset="-128"/>
        </a:defRPr>
      </a:lvl6pPr>
      <a:lvl7pPr marL="2971800" indent="-228600" algn="l" rtl="0" fontAlgn="base">
        <a:spcBef>
          <a:spcPct val="20000"/>
        </a:spcBef>
        <a:spcAft>
          <a:spcPct val="0"/>
        </a:spcAft>
        <a:buClr>
          <a:schemeClr val="bg1"/>
        </a:buClr>
        <a:buFont typeface="Times" charset="0"/>
        <a:buChar char="•"/>
        <a:defRPr>
          <a:solidFill>
            <a:schemeClr val="bg1"/>
          </a:solidFill>
          <a:latin typeface="+mn-lt"/>
          <a:ea typeface="ＭＳ Ｐゴシック" charset="-128"/>
        </a:defRPr>
      </a:lvl7pPr>
      <a:lvl8pPr marL="3429000" indent="-228600" algn="l" rtl="0" fontAlgn="base">
        <a:spcBef>
          <a:spcPct val="20000"/>
        </a:spcBef>
        <a:spcAft>
          <a:spcPct val="0"/>
        </a:spcAft>
        <a:buClr>
          <a:schemeClr val="bg1"/>
        </a:buClr>
        <a:buFont typeface="Times" charset="0"/>
        <a:buChar char="•"/>
        <a:defRPr>
          <a:solidFill>
            <a:schemeClr val="bg1"/>
          </a:solidFill>
          <a:latin typeface="+mn-lt"/>
          <a:ea typeface="ＭＳ Ｐゴシック" charset="-128"/>
        </a:defRPr>
      </a:lvl8pPr>
      <a:lvl9pPr marL="3886200" indent="-228600" algn="l" rtl="0" fontAlgn="base">
        <a:spcBef>
          <a:spcPct val="20000"/>
        </a:spcBef>
        <a:spcAft>
          <a:spcPct val="0"/>
        </a:spcAft>
        <a:buClr>
          <a:schemeClr val="bg1"/>
        </a:buClr>
        <a:buFont typeface="Times" charset="0"/>
        <a:buChar char="•"/>
        <a:defRPr>
          <a:solidFill>
            <a:schemeClr val="bg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5.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5.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5.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5.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5.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5.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5.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1676400" y="2971800"/>
            <a:ext cx="6934200" cy="533400"/>
          </a:xfrm>
          <a:noFill/>
        </p:spPr>
        <p:txBody>
          <a:bodyPr/>
          <a:lstStyle/>
          <a:p>
            <a:pPr eaLnBrk="1" hangingPunct="1"/>
            <a:r>
              <a:rPr lang="en-US" b="0" dirty="0">
                <a:latin typeface="Myriad Pro" pitchFamily="34" charset="0"/>
              </a:rPr>
              <a:t>T</a:t>
            </a:r>
            <a:r>
              <a:rPr lang="en-US" b="0" dirty="0" smtClean="0">
                <a:latin typeface="Myriad Pro" pitchFamily="34" charset="0"/>
              </a:rPr>
              <a:t>he Center for a New American Security</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latin typeface="Myriad Pro" panose="020B0503030403090204" pitchFamily="34" charset="0"/>
              </a:rPr>
              <a:t>Approach</a:t>
            </a:r>
            <a:r>
              <a:rPr lang="en-US" dirty="0" smtClean="0"/>
              <a:t>					</a:t>
            </a:r>
            <a:r>
              <a:rPr lang="en-US" i="1" dirty="0" smtClean="0"/>
              <a:t>cont’d</a:t>
            </a:r>
            <a:endParaRPr lang="en-US" i="1" dirty="0"/>
          </a:p>
        </p:txBody>
      </p:sp>
      <p:sp>
        <p:nvSpPr>
          <p:cNvPr id="3" name="Content Placeholder 2"/>
          <p:cNvSpPr>
            <a:spLocks noGrp="1"/>
          </p:cNvSpPr>
          <p:nvPr>
            <p:ph idx="1"/>
          </p:nvPr>
        </p:nvSpPr>
        <p:spPr>
          <a:xfrm>
            <a:off x="533400" y="1600200"/>
            <a:ext cx="8153400" cy="5867400"/>
          </a:xfrm>
        </p:spPr>
        <p:txBody>
          <a:bodyPr/>
          <a:lstStyle/>
          <a:p>
            <a:pPr>
              <a:spcBef>
                <a:spcPts val="0"/>
              </a:spcBef>
            </a:pPr>
            <a:r>
              <a:rPr lang="en-US" sz="2600" dirty="0" smtClean="0">
                <a:solidFill>
                  <a:srgbClr val="FFFFFF"/>
                </a:solidFill>
                <a:latin typeface="Minion Pro" pitchFamily="18" charset="0"/>
              </a:rPr>
              <a:t>Bring together diverse perspectives, connecting civilians and military, policymakers and academics, Republicans and Democrats and experienced practitioners with next generation leaders</a:t>
            </a:r>
            <a:br>
              <a:rPr lang="en-US" sz="2600" dirty="0" smtClean="0">
                <a:solidFill>
                  <a:srgbClr val="FFFFFF"/>
                </a:solidFill>
                <a:latin typeface="Minion Pro" pitchFamily="18" charset="0"/>
              </a:rPr>
            </a:br>
            <a:endParaRPr lang="en-US" sz="2600" dirty="0" smtClean="0">
              <a:solidFill>
                <a:srgbClr val="FFFFFF"/>
              </a:solidFill>
              <a:latin typeface="Minion Pro" pitchFamily="18" charset="0"/>
            </a:endParaRPr>
          </a:p>
          <a:p>
            <a:pPr>
              <a:spcBef>
                <a:spcPts val="0"/>
              </a:spcBef>
            </a:pPr>
            <a:r>
              <a:rPr lang="en-US" sz="2600" dirty="0" smtClean="0">
                <a:latin typeface="Minion Pro" panose="02040503050201090203" pitchFamily="18" charset="0"/>
              </a:rPr>
              <a:t>Shape </a:t>
            </a:r>
            <a:r>
              <a:rPr lang="en-US" sz="2600" dirty="0">
                <a:latin typeface="Minion Pro" panose="02040503050201090203" pitchFamily="18" charset="0"/>
              </a:rPr>
              <a:t>public opinion through </a:t>
            </a:r>
            <a:r>
              <a:rPr lang="en-US" sz="2600" dirty="0" smtClean="0">
                <a:latin typeface="Minion Pro" panose="02040503050201090203" pitchFamily="18" charset="0"/>
              </a:rPr>
              <a:t>vigorous outreach </a:t>
            </a:r>
            <a:r>
              <a:rPr lang="en-US" sz="2600" dirty="0">
                <a:latin typeface="Minion Pro" panose="02040503050201090203" pitchFamily="18" charset="0"/>
              </a:rPr>
              <a:t>and </a:t>
            </a:r>
            <a:r>
              <a:rPr lang="en-US" sz="2600" dirty="0" smtClean="0">
                <a:latin typeface="Minion Pro" panose="02040503050201090203" pitchFamily="18" charset="0"/>
              </a:rPr>
              <a:t>commentary</a:t>
            </a:r>
            <a:br>
              <a:rPr lang="en-US" sz="2600" dirty="0" smtClean="0">
                <a:latin typeface="Minion Pro" panose="02040503050201090203" pitchFamily="18" charset="0"/>
              </a:rPr>
            </a:br>
            <a:endParaRPr lang="en-US" sz="2600" dirty="0">
              <a:latin typeface="Minion Pro" panose="02040503050201090203" pitchFamily="18" charset="0"/>
            </a:endParaRPr>
          </a:p>
          <a:p>
            <a:pPr lvl="0">
              <a:spcBef>
                <a:spcPts val="0"/>
              </a:spcBef>
              <a:buClr>
                <a:srgbClr val="FFFFFF"/>
              </a:buClr>
            </a:pPr>
            <a:r>
              <a:rPr lang="en-US" sz="2600" dirty="0" smtClean="0">
                <a:solidFill>
                  <a:srgbClr val="FFFFFF"/>
                </a:solidFill>
                <a:latin typeface="Minion Pro" panose="02040503050201090203" pitchFamily="18" charset="0"/>
              </a:rPr>
              <a:t>Measures </a:t>
            </a:r>
            <a:r>
              <a:rPr lang="en-US" sz="2600" dirty="0">
                <a:solidFill>
                  <a:srgbClr val="FFFFFF"/>
                </a:solidFill>
                <a:latin typeface="Minion Pro" panose="02040503050201090203" pitchFamily="18" charset="0"/>
              </a:rPr>
              <a:t>success by how effectively ideas and experts influence U.S. policy and </a:t>
            </a:r>
            <a:r>
              <a:rPr lang="en-US" sz="2600" dirty="0" smtClean="0">
                <a:solidFill>
                  <a:srgbClr val="FFFFFF"/>
                </a:solidFill>
                <a:latin typeface="Minion Pro" panose="02040503050201090203" pitchFamily="18" charset="0"/>
              </a:rPr>
              <a:t>raise </a:t>
            </a:r>
            <a:r>
              <a:rPr lang="en-US" sz="2600" dirty="0">
                <a:solidFill>
                  <a:srgbClr val="FFFFFF"/>
                </a:solidFill>
                <a:latin typeface="Minion Pro" panose="02040503050201090203" pitchFamily="18" charset="0"/>
              </a:rPr>
              <a:t>the quality of the national conversation</a:t>
            </a:r>
          </a:p>
          <a:p>
            <a:pPr>
              <a:spcBef>
                <a:spcPts val="0"/>
              </a:spcBef>
              <a:buNone/>
            </a:pPr>
            <a:endParaRPr lang="en-US" dirty="0" smtClean="0">
              <a:latin typeface="Minion Pro" panose="02040503050201090203" pitchFamily="18" charset="0"/>
            </a:endParaRPr>
          </a:p>
          <a:p>
            <a:pPr>
              <a:spcBef>
                <a:spcPts val="0"/>
              </a:spcBef>
            </a:pPr>
            <a:endParaRPr lang="en-US" dirty="0" smtClean="0">
              <a:latin typeface="Minion Pro" panose="02040503050201090203" pitchFamily="18" charset="0"/>
            </a:endParaRPr>
          </a:p>
          <a:p>
            <a:pPr>
              <a:lnSpc>
                <a:spcPts val="2400"/>
              </a:lnSpc>
              <a:spcBef>
                <a:spcPts val="0"/>
              </a:spcBef>
              <a:buNone/>
            </a:pPr>
            <a:endParaRPr lang="en-US" dirty="0" smtClean="0">
              <a:latin typeface="Minion Pro" panose="02040503050201090203" pitchFamily="18" charset="0"/>
            </a:endParaRPr>
          </a:p>
          <a:p>
            <a:pPr>
              <a:lnSpc>
                <a:spcPts val="2400"/>
              </a:lnSpc>
              <a:spcBef>
                <a:spcPts val="0"/>
              </a:spcBef>
            </a:pPr>
            <a:endParaRPr lang="en-US" dirty="0" smtClean="0">
              <a:latin typeface="Minion Pro" panose="02040503050201090203" pitchFamily="18" charset="0"/>
            </a:endParaRPr>
          </a:p>
          <a:p>
            <a:pPr>
              <a:lnSpc>
                <a:spcPts val="2400"/>
              </a:lnSpc>
              <a:spcBef>
                <a:spcPts val="0"/>
              </a:spcBef>
            </a:pPr>
            <a:endParaRPr lang="en-US" dirty="0" smtClean="0">
              <a:latin typeface="Minion Pro" panose="02040503050201090203" pitchFamily="18" charset="0"/>
            </a:endParaRPr>
          </a:p>
          <a:p>
            <a:pPr>
              <a:lnSpc>
                <a:spcPts val="2400"/>
              </a:lnSpc>
              <a:spcBef>
                <a:spcPts val="0"/>
              </a:spcBef>
            </a:pPr>
            <a:endParaRPr lang="en-US" dirty="0" smtClean="0">
              <a:latin typeface="Minion Pro" panose="02040503050201090203" pitchFamily="18" charset="0"/>
            </a:endParaRPr>
          </a:p>
          <a:p>
            <a:pPr>
              <a:lnSpc>
                <a:spcPts val="2400"/>
              </a:lnSpc>
              <a:spcBef>
                <a:spcPts val="0"/>
              </a:spcBef>
            </a:pPr>
            <a:endParaRPr lang="en-US" dirty="0" smtClean="0">
              <a:latin typeface="Minion Pro" panose="02040503050201090203" pitchFamily="18" charset="0"/>
            </a:endParaRPr>
          </a:p>
          <a:p>
            <a:pPr marL="0" indent="0">
              <a:lnSpc>
                <a:spcPts val="2400"/>
              </a:lnSpc>
              <a:spcBef>
                <a:spcPts val="0"/>
              </a:spcBef>
              <a:buNone/>
            </a:pPr>
            <a:endParaRPr lang="en-US" dirty="0" smtClean="0">
              <a:solidFill>
                <a:srgbClr val="FFFFFF"/>
              </a:solidFill>
              <a:latin typeface="Minion Pro" panose="02040503050201090203" pitchFamily="18" charset="0"/>
            </a:endParaRPr>
          </a:p>
          <a:p>
            <a:pPr lvl="0"/>
            <a:endParaRPr lang="en-US" dirty="0">
              <a:solidFill>
                <a:srgbClr val="FFFFFF"/>
              </a:solidFill>
              <a:latin typeface="Minion Pro" panose="02040503050201090203" pitchFamily="18" charset="0"/>
            </a:endParaRPr>
          </a:p>
          <a:p>
            <a:endParaRPr lang="en-US" dirty="0"/>
          </a:p>
        </p:txBody>
      </p:sp>
      <p:sp>
        <p:nvSpPr>
          <p:cNvPr id="4" name="Date Placeholder 3"/>
          <p:cNvSpPr>
            <a:spLocks noGrp="1"/>
          </p:cNvSpPr>
          <p:nvPr>
            <p:ph type="dt" sz="half" idx="10"/>
          </p:nvPr>
        </p:nvSpPr>
        <p:spPr/>
        <p:txBody>
          <a:bodyPr/>
          <a:lstStyle/>
          <a:p>
            <a:fld id="{A8AFF28F-9F66-473B-994E-ACD644D32E64}" type="datetime1">
              <a:rPr lang="en-US" smtClean="0"/>
              <a:pPr/>
              <a:t>1/7/14</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384917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latin typeface="Myriad Pro" pitchFamily="34" charset="0"/>
              </a:rPr>
              <a:t>Products</a:t>
            </a:r>
            <a:r>
              <a:rPr lang="en-US" dirty="0" smtClean="0">
                <a:latin typeface="Myriad Pro" pitchFamily="34" charset="0"/>
              </a:rPr>
              <a:t>	</a:t>
            </a:r>
            <a:endParaRPr lang="en-US" dirty="0">
              <a:latin typeface="Myriad Pro" pitchFamily="34" charset="0"/>
            </a:endParaRPr>
          </a:p>
        </p:txBody>
      </p:sp>
      <p:sp>
        <p:nvSpPr>
          <p:cNvPr id="3" name="Content Placeholder 2"/>
          <p:cNvSpPr>
            <a:spLocks noGrp="1"/>
          </p:cNvSpPr>
          <p:nvPr>
            <p:ph idx="1"/>
          </p:nvPr>
        </p:nvSpPr>
        <p:spPr>
          <a:xfrm>
            <a:off x="533400" y="1905000"/>
            <a:ext cx="8153400" cy="4648200"/>
          </a:xfrm>
        </p:spPr>
        <p:txBody>
          <a:bodyPr/>
          <a:lstStyle/>
          <a:p>
            <a:pPr lvl="2"/>
            <a:r>
              <a:rPr lang="en-US" sz="2800" dirty="0" smtClean="0">
                <a:latin typeface="Minion Pro" pitchFamily="18" charset="0"/>
              </a:rPr>
              <a:t>In-depth policy publications</a:t>
            </a:r>
          </a:p>
          <a:p>
            <a:pPr lvl="3"/>
            <a:r>
              <a:rPr lang="en-US" sz="2400" dirty="0" smtClean="0">
                <a:latin typeface="Minion Pro" pitchFamily="18" charset="0"/>
              </a:rPr>
              <a:t>Red, white and blue reports</a:t>
            </a:r>
          </a:p>
          <a:p>
            <a:pPr lvl="3"/>
            <a:r>
              <a:rPr lang="en-US" sz="2400" dirty="0" smtClean="0">
                <a:latin typeface="Minion Pro" pitchFamily="18" charset="0"/>
              </a:rPr>
              <a:t>Disruptive Defense papers</a:t>
            </a:r>
          </a:p>
          <a:p>
            <a:pPr lvl="3"/>
            <a:r>
              <a:rPr lang="en-US" sz="2400" dirty="0" smtClean="0">
                <a:latin typeface="Minion Pro" pitchFamily="18" charset="0"/>
              </a:rPr>
              <a:t>Voices from the Field papers</a:t>
            </a:r>
          </a:p>
          <a:p>
            <a:pPr lvl="3"/>
            <a:r>
              <a:rPr lang="en-US" sz="2400" dirty="0" smtClean="0">
                <a:latin typeface="Minion Pro" pitchFamily="18" charset="0"/>
              </a:rPr>
              <a:t>Policy briefs</a:t>
            </a:r>
          </a:p>
          <a:p>
            <a:pPr lvl="2"/>
            <a:r>
              <a:rPr lang="en-US" sz="2800" dirty="0" smtClean="0">
                <a:latin typeface="Minion Pro" pitchFamily="18" charset="0"/>
              </a:rPr>
              <a:t>Public and private events</a:t>
            </a:r>
          </a:p>
          <a:p>
            <a:pPr lvl="2"/>
            <a:r>
              <a:rPr lang="en-US" sz="2800" dirty="0" smtClean="0">
                <a:latin typeface="Minion Pro" pitchFamily="18" charset="0"/>
              </a:rPr>
              <a:t>Congressional testimony</a:t>
            </a:r>
          </a:p>
          <a:p>
            <a:pPr lvl="2"/>
            <a:r>
              <a:rPr lang="en-US" sz="2800" dirty="0" smtClean="0">
                <a:latin typeface="Minion Pro" pitchFamily="18" charset="0"/>
              </a:rPr>
              <a:t>Media appearances</a:t>
            </a:r>
          </a:p>
          <a:p>
            <a:pPr lvl="2"/>
            <a:r>
              <a:rPr lang="en-US" sz="2800" dirty="0" smtClean="0">
                <a:latin typeface="Minion Pro" pitchFamily="18" charset="0"/>
              </a:rPr>
              <a:t>Blogs and other social media</a:t>
            </a:r>
            <a:endParaRPr lang="en-US" sz="2800" dirty="0">
              <a:latin typeface="Minion Pro" pitchFamily="18" charset="0"/>
            </a:endParaRPr>
          </a:p>
        </p:txBody>
      </p:sp>
      <p:sp>
        <p:nvSpPr>
          <p:cNvPr id="4" name="Date Placeholder 3"/>
          <p:cNvSpPr>
            <a:spLocks noGrp="1"/>
          </p:cNvSpPr>
          <p:nvPr>
            <p:ph type="dt" sz="half" idx="10"/>
          </p:nvPr>
        </p:nvSpPr>
        <p:spPr/>
        <p:txBody>
          <a:bodyPr/>
          <a:lstStyle/>
          <a:p>
            <a:fld id="{E54D3963-14EB-419D-AF41-B19190E14185}" type="datetime1">
              <a:rPr lang="en-US" smtClean="0">
                <a:latin typeface="Myriad Pro" pitchFamily="34" charset="0"/>
              </a:rPr>
              <a:pPr/>
              <a:t>1/7/14</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latin typeface="Myriad Pro" pitchFamily="34" charset="0"/>
              </a:rPr>
              <a:t>Research Agenda</a:t>
            </a:r>
            <a:endParaRPr lang="en-US" i="1" dirty="0">
              <a:latin typeface="Myriad Pro" pitchFamily="34" charset="0"/>
            </a:endParaRPr>
          </a:p>
        </p:txBody>
      </p:sp>
      <p:sp>
        <p:nvSpPr>
          <p:cNvPr id="3" name="Content Placeholder 2"/>
          <p:cNvSpPr>
            <a:spLocks noGrp="1"/>
          </p:cNvSpPr>
          <p:nvPr>
            <p:ph idx="1"/>
          </p:nvPr>
        </p:nvSpPr>
        <p:spPr/>
        <p:txBody>
          <a:bodyPr/>
          <a:lstStyle/>
          <a:p>
            <a:pPr marL="0" indent="0">
              <a:buNone/>
            </a:pPr>
            <a:r>
              <a:rPr lang="en-US" dirty="0">
                <a:latin typeface="Minion Pro" panose="02040503050201090203" pitchFamily="18" charset="0"/>
              </a:rPr>
              <a:t>CNAS focuses </a:t>
            </a:r>
            <a:r>
              <a:rPr lang="en-US" dirty="0" smtClean="0">
                <a:latin typeface="Minion Pro" panose="02040503050201090203" pitchFamily="18" charset="0"/>
              </a:rPr>
              <a:t>on seven core research </a:t>
            </a:r>
            <a:r>
              <a:rPr lang="en-US" dirty="0">
                <a:latin typeface="Minion Pro" panose="02040503050201090203" pitchFamily="18" charset="0"/>
              </a:rPr>
              <a:t>areas: </a:t>
            </a:r>
          </a:p>
          <a:p>
            <a:pPr lvl="1">
              <a:buClr>
                <a:srgbClr val="FFFFFF"/>
              </a:buClr>
            </a:pPr>
            <a:r>
              <a:rPr lang="en-US" sz="2800" dirty="0">
                <a:solidFill>
                  <a:srgbClr val="FFFFFF"/>
                </a:solidFill>
                <a:latin typeface="Minion Pro" pitchFamily="18" charset="0"/>
              </a:rPr>
              <a:t>Asia-Pacific Security</a:t>
            </a:r>
          </a:p>
          <a:p>
            <a:pPr lvl="1">
              <a:buClr>
                <a:srgbClr val="FFFFFF"/>
              </a:buClr>
            </a:pPr>
            <a:r>
              <a:rPr lang="en-US" sz="2800" dirty="0">
                <a:solidFill>
                  <a:srgbClr val="FFFFFF"/>
                </a:solidFill>
                <a:latin typeface="Minion Pro" pitchFamily="18" charset="0"/>
              </a:rPr>
              <a:t>Energy, Environment and Security</a:t>
            </a:r>
          </a:p>
          <a:p>
            <a:pPr lvl="1">
              <a:buClr>
                <a:srgbClr val="FFFFFF"/>
              </a:buClr>
            </a:pPr>
            <a:r>
              <a:rPr lang="en-US" sz="2800" dirty="0">
                <a:solidFill>
                  <a:srgbClr val="FFFFFF"/>
                </a:solidFill>
                <a:latin typeface="Minion Pro" pitchFamily="18" charset="0"/>
              </a:rPr>
              <a:t>Middle East Security</a:t>
            </a:r>
          </a:p>
          <a:p>
            <a:pPr lvl="1"/>
            <a:r>
              <a:rPr lang="en-US" sz="2800" dirty="0" smtClean="0">
                <a:latin typeface="Minion Pro" pitchFamily="18" charset="0"/>
              </a:rPr>
              <a:t>Military</a:t>
            </a:r>
            <a:r>
              <a:rPr lang="en-US" sz="2800" dirty="0">
                <a:latin typeface="Minion Pro" pitchFamily="18" charset="0"/>
              </a:rPr>
              <a:t>, Veterans, and Society</a:t>
            </a:r>
          </a:p>
          <a:p>
            <a:pPr lvl="1">
              <a:buClr>
                <a:srgbClr val="FFFFFF"/>
              </a:buClr>
            </a:pPr>
            <a:r>
              <a:rPr lang="en-US" sz="2800" dirty="0" smtClean="0">
                <a:solidFill>
                  <a:srgbClr val="FFFFFF"/>
                </a:solidFill>
                <a:latin typeface="Minion Pro" pitchFamily="18" charset="0"/>
              </a:rPr>
              <a:t>Strategy </a:t>
            </a:r>
            <a:r>
              <a:rPr lang="en-US" sz="2800" dirty="0">
                <a:solidFill>
                  <a:srgbClr val="FFFFFF"/>
                </a:solidFill>
                <a:latin typeface="Minion Pro" pitchFamily="18" charset="0"/>
              </a:rPr>
              <a:t>and Statecraft</a:t>
            </a:r>
          </a:p>
          <a:p>
            <a:pPr lvl="1">
              <a:buClr>
                <a:srgbClr val="FFFFFF"/>
              </a:buClr>
            </a:pPr>
            <a:r>
              <a:rPr lang="en-US" sz="2800" dirty="0" smtClean="0">
                <a:solidFill>
                  <a:srgbClr val="FFFFFF"/>
                </a:solidFill>
                <a:latin typeface="Minion Pro" pitchFamily="18" charset="0"/>
              </a:rPr>
              <a:t>Technology </a:t>
            </a:r>
            <a:r>
              <a:rPr lang="en-US" sz="2800" dirty="0">
                <a:solidFill>
                  <a:srgbClr val="FFFFFF"/>
                </a:solidFill>
                <a:latin typeface="Minion Pro" pitchFamily="18" charset="0"/>
              </a:rPr>
              <a:t>and National Security</a:t>
            </a:r>
          </a:p>
          <a:p>
            <a:pPr lvl="1">
              <a:buClr>
                <a:srgbClr val="FFFFFF"/>
              </a:buClr>
            </a:pPr>
            <a:r>
              <a:rPr lang="en-US" sz="2800" dirty="0" smtClean="0">
                <a:solidFill>
                  <a:srgbClr val="FFFFFF"/>
                </a:solidFill>
                <a:latin typeface="Minion Pro" pitchFamily="18" charset="0"/>
              </a:rPr>
              <a:t>Responsible Defense</a:t>
            </a:r>
          </a:p>
          <a:p>
            <a:pPr marL="457200" lvl="1" indent="0">
              <a:buClr>
                <a:srgbClr val="FFFFFF"/>
              </a:buClr>
              <a:buNone/>
            </a:pPr>
            <a:endParaRPr lang="en-US" sz="2800" dirty="0">
              <a:solidFill>
                <a:srgbClr val="FFFFFF"/>
              </a:solidFill>
              <a:latin typeface="Minion Pro" pitchFamily="18" charset="0"/>
            </a:endParaRPr>
          </a:p>
          <a:p>
            <a:pPr lvl="1"/>
            <a:endParaRPr lang="en-US" sz="2800" dirty="0" smtClean="0">
              <a:latin typeface="Minion Pro" pitchFamily="18" charset="0"/>
            </a:endParaRPr>
          </a:p>
        </p:txBody>
      </p:sp>
      <p:sp>
        <p:nvSpPr>
          <p:cNvPr id="4" name="Date Placeholder 3"/>
          <p:cNvSpPr>
            <a:spLocks noGrp="1"/>
          </p:cNvSpPr>
          <p:nvPr>
            <p:ph type="dt" sz="half" idx="10"/>
          </p:nvPr>
        </p:nvSpPr>
        <p:spPr/>
        <p:txBody>
          <a:bodyPr/>
          <a:lstStyle/>
          <a:p>
            <a:fld id="{E4DC07E1-B9F2-474C-9370-92C0DAFFEDDF}" type="datetime1">
              <a:rPr lang="en-US" smtClean="0">
                <a:latin typeface="Myriad Pro" pitchFamily="34" charset="0"/>
              </a:rPr>
              <a:pPr/>
              <a:t>1/7/14</a:t>
            </a:fld>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153400" cy="457200"/>
          </a:xfrm>
        </p:spPr>
        <p:txBody>
          <a:bodyPr/>
          <a:lstStyle/>
          <a:p>
            <a:r>
              <a:rPr lang="en-US" i="1" dirty="0" smtClean="0">
                <a:latin typeface="Myriad Pro" panose="020B0503030403090204" pitchFamily="34" charset="0"/>
              </a:rPr>
              <a:t>Added Value</a:t>
            </a:r>
            <a:endParaRPr lang="en-US" i="1" dirty="0">
              <a:latin typeface="Myriad Pro" panose="020B0503030403090204" pitchFamily="34" charset="0"/>
            </a:endParaRPr>
          </a:p>
        </p:txBody>
      </p:sp>
      <p:sp>
        <p:nvSpPr>
          <p:cNvPr id="3" name="Content Placeholder 2"/>
          <p:cNvSpPr>
            <a:spLocks noGrp="1"/>
          </p:cNvSpPr>
          <p:nvPr>
            <p:ph idx="1"/>
          </p:nvPr>
        </p:nvSpPr>
        <p:spPr>
          <a:xfrm>
            <a:off x="533400" y="1600200"/>
            <a:ext cx="8153400" cy="5181600"/>
          </a:xfrm>
        </p:spPr>
        <p:txBody>
          <a:bodyPr/>
          <a:lstStyle/>
          <a:p>
            <a:pPr marL="0" indent="0">
              <a:spcBef>
                <a:spcPts val="0"/>
              </a:spcBef>
              <a:buNone/>
            </a:pPr>
            <a:r>
              <a:rPr lang="en-US" sz="2400" dirty="0" smtClean="0">
                <a:latin typeface="Minion Pro" panose="02040503050201090203" pitchFamily="18" charset="0"/>
              </a:rPr>
              <a:t>CNAS:</a:t>
            </a:r>
            <a:endParaRPr lang="en-US" sz="2400" dirty="0">
              <a:latin typeface="Minion Pro" panose="02040503050201090203" pitchFamily="18" charset="0"/>
            </a:endParaRPr>
          </a:p>
          <a:p>
            <a:pPr lvl="1">
              <a:spcBef>
                <a:spcPts val="0"/>
              </a:spcBef>
            </a:pPr>
            <a:r>
              <a:rPr lang="en-US" dirty="0" smtClean="0">
                <a:latin typeface="Minion Pro" panose="02040503050201090203" pitchFamily="18" charset="0"/>
              </a:rPr>
              <a:t>Develops bold and innovative ideas independent of entrenched political or financial interests – the “new” in CNAS</a:t>
            </a:r>
          </a:p>
          <a:p>
            <a:pPr marL="0" indent="0">
              <a:spcBef>
                <a:spcPts val="0"/>
              </a:spcBef>
              <a:buNone/>
            </a:pPr>
            <a:endParaRPr lang="en-US" sz="2400" dirty="0" smtClean="0">
              <a:latin typeface="Minion Pro" panose="02040503050201090203" pitchFamily="18" charset="0"/>
            </a:endParaRPr>
          </a:p>
          <a:p>
            <a:pPr lvl="1">
              <a:spcBef>
                <a:spcPts val="0"/>
              </a:spcBef>
            </a:pPr>
            <a:r>
              <a:rPr lang="en-US" dirty="0" smtClean="0">
                <a:solidFill>
                  <a:srgbClr val="FFFFFF"/>
                </a:solidFill>
                <a:latin typeface="Minion Pro" pitchFamily="18" charset="0"/>
              </a:rPr>
              <a:t>Works to rebuild bipartisan consensus around America’s approach to national security challenges</a:t>
            </a:r>
          </a:p>
          <a:p>
            <a:pPr marL="0" indent="0">
              <a:spcBef>
                <a:spcPts val="0"/>
              </a:spcBef>
              <a:buNone/>
            </a:pPr>
            <a:endParaRPr lang="en-US" sz="2400" dirty="0" smtClean="0">
              <a:solidFill>
                <a:srgbClr val="FFFFFF"/>
              </a:solidFill>
              <a:latin typeface="Minion Pro" pitchFamily="18" charset="0"/>
            </a:endParaRPr>
          </a:p>
          <a:p>
            <a:pPr lvl="1">
              <a:spcBef>
                <a:spcPts val="0"/>
              </a:spcBef>
            </a:pPr>
            <a:r>
              <a:rPr lang="en-US" dirty="0" smtClean="0">
                <a:latin typeface="Minion Pro" panose="02040503050201090203" pitchFamily="18" charset="0"/>
              </a:rPr>
              <a:t>Enjoys outsized </a:t>
            </a:r>
            <a:r>
              <a:rPr lang="en-US" dirty="0">
                <a:latin typeface="Minion Pro" panose="02040503050201090203" pitchFamily="18" charset="0"/>
              </a:rPr>
              <a:t>influence on </a:t>
            </a:r>
            <a:r>
              <a:rPr lang="en-US" dirty="0" smtClean="0">
                <a:latin typeface="Minion Pro" panose="02040503050201090203" pitchFamily="18" charset="0"/>
              </a:rPr>
              <a:t>policy for small organization</a:t>
            </a:r>
          </a:p>
          <a:p>
            <a:pPr marL="0" indent="0">
              <a:spcBef>
                <a:spcPts val="0"/>
              </a:spcBef>
              <a:buNone/>
            </a:pPr>
            <a:endParaRPr lang="en-US" sz="2400" dirty="0">
              <a:latin typeface="Minion Pro" panose="02040503050201090203" pitchFamily="18" charset="0"/>
            </a:endParaRPr>
          </a:p>
          <a:p>
            <a:pPr lvl="1">
              <a:spcBef>
                <a:spcPts val="0"/>
              </a:spcBef>
            </a:pPr>
            <a:r>
              <a:rPr lang="en-US" dirty="0" smtClean="0">
                <a:solidFill>
                  <a:srgbClr val="FFFFFF"/>
                </a:solidFill>
                <a:latin typeface="Minion Pro" pitchFamily="18" charset="0"/>
              </a:rPr>
              <a:t>Provides </a:t>
            </a:r>
            <a:r>
              <a:rPr lang="en-US" dirty="0">
                <a:solidFill>
                  <a:srgbClr val="FFFFFF"/>
                </a:solidFill>
                <a:latin typeface="Minion Pro" pitchFamily="18" charset="0"/>
              </a:rPr>
              <a:t>policymakers with analysis they don’t have </a:t>
            </a:r>
            <a:r>
              <a:rPr lang="en-US" dirty="0" smtClean="0">
                <a:solidFill>
                  <a:srgbClr val="FFFFFF"/>
                </a:solidFill>
                <a:latin typeface="Minion Pro" pitchFamily="18" charset="0"/>
              </a:rPr>
              <a:t>time </a:t>
            </a:r>
            <a:r>
              <a:rPr lang="en-US" dirty="0">
                <a:solidFill>
                  <a:srgbClr val="FFFFFF"/>
                </a:solidFill>
                <a:latin typeface="Minion Pro" pitchFamily="18" charset="0"/>
              </a:rPr>
              <a:t>to undertake themselves</a:t>
            </a:r>
            <a:endParaRPr lang="en-US" sz="2400" dirty="0"/>
          </a:p>
        </p:txBody>
      </p:sp>
      <p:sp>
        <p:nvSpPr>
          <p:cNvPr id="4" name="Date Placeholder 3"/>
          <p:cNvSpPr>
            <a:spLocks noGrp="1"/>
          </p:cNvSpPr>
          <p:nvPr>
            <p:ph type="dt" sz="half" idx="10"/>
          </p:nvPr>
        </p:nvSpPr>
        <p:spPr/>
        <p:txBody>
          <a:bodyPr/>
          <a:lstStyle/>
          <a:p>
            <a:fld id="{688789EE-6218-4C36-95AA-B35496FAB8B8}" type="datetime1">
              <a:rPr lang="en-US" smtClean="0"/>
              <a:pPr/>
              <a:t>1/7/14</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638961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latin typeface="Myriad Pro" panose="020B0503030403090204" pitchFamily="34" charset="0"/>
              </a:rPr>
              <a:t>Policy Impact </a:t>
            </a:r>
            <a:endParaRPr lang="en-US" i="1" dirty="0">
              <a:latin typeface="Myriad Pro" panose="020B0503030403090204" pitchFamily="34" charset="0"/>
            </a:endParaRPr>
          </a:p>
        </p:txBody>
      </p:sp>
      <p:sp>
        <p:nvSpPr>
          <p:cNvPr id="3" name="Content Placeholder 2"/>
          <p:cNvSpPr>
            <a:spLocks noGrp="1"/>
          </p:cNvSpPr>
          <p:nvPr>
            <p:ph idx="1"/>
          </p:nvPr>
        </p:nvSpPr>
        <p:spPr>
          <a:xfrm>
            <a:off x="538908" y="1752600"/>
            <a:ext cx="8153400" cy="4800600"/>
          </a:xfrm>
        </p:spPr>
        <p:txBody>
          <a:bodyPr/>
          <a:lstStyle/>
          <a:p>
            <a:pPr marL="0" indent="0">
              <a:buNone/>
            </a:pPr>
            <a:r>
              <a:rPr lang="en-US" dirty="0" err="1" smtClean="0">
                <a:latin typeface="Minion Pro" pitchFamily="18" charset="0"/>
              </a:rPr>
              <a:t>Pathbreaking</a:t>
            </a:r>
            <a:r>
              <a:rPr lang="en-US" dirty="0" smtClean="0">
                <a:latin typeface="Minion Pro" pitchFamily="18" charset="0"/>
              </a:rPr>
              <a:t> work on:</a:t>
            </a:r>
          </a:p>
          <a:p>
            <a:pPr marL="0" indent="0">
              <a:buNone/>
            </a:pPr>
            <a:endParaRPr lang="en-US" sz="1200" dirty="0" smtClean="0">
              <a:latin typeface="Minion Pro" pitchFamily="18" charset="0"/>
            </a:endParaRPr>
          </a:p>
          <a:p>
            <a:pPr lvl="0">
              <a:buClr>
                <a:srgbClr val="FFFFFF"/>
              </a:buClr>
            </a:pPr>
            <a:r>
              <a:rPr lang="en-US" sz="2400" b="1" dirty="0" smtClean="0">
                <a:solidFill>
                  <a:srgbClr val="FFFFFF"/>
                </a:solidFill>
                <a:latin typeface="Minion Pro"/>
              </a:rPr>
              <a:t>Defense </a:t>
            </a:r>
            <a:r>
              <a:rPr lang="en-US" sz="2400" b="1" dirty="0">
                <a:solidFill>
                  <a:srgbClr val="FFFFFF"/>
                </a:solidFill>
                <a:latin typeface="Minion Pro"/>
              </a:rPr>
              <a:t>planning and </a:t>
            </a:r>
            <a:r>
              <a:rPr lang="en-US" sz="2400" b="1" dirty="0" smtClean="0">
                <a:solidFill>
                  <a:srgbClr val="FFFFFF"/>
                </a:solidFill>
                <a:latin typeface="Minion Pro"/>
              </a:rPr>
              <a:t>budgeting --</a:t>
            </a:r>
            <a:r>
              <a:rPr lang="en-US" sz="2400" dirty="0" smtClean="0">
                <a:solidFill>
                  <a:srgbClr val="FFFFFF"/>
                </a:solidFill>
                <a:latin typeface="Minion Pro"/>
              </a:rPr>
              <a:t> </a:t>
            </a:r>
            <a:r>
              <a:rPr lang="en-US" sz="2400" dirty="0">
                <a:solidFill>
                  <a:srgbClr val="FFFFFF"/>
                </a:solidFill>
                <a:latin typeface="Minion Pro"/>
              </a:rPr>
              <a:t>acclaimed studies </a:t>
            </a:r>
            <a:r>
              <a:rPr lang="en-US" sz="2400" dirty="0" smtClean="0">
                <a:solidFill>
                  <a:srgbClr val="FFFFFF"/>
                </a:solidFill>
                <a:latin typeface="Minion Pro"/>
              </a:rPr>
              <a:t>influential </a:t>
            </a:r>
            <a:r>
              <a:rPr lang="en-US" sz="2400" dirty="0">
                <a:solidFill>
                  <a:srgbClr val="FFFFFF"/>
                </a:solidFill>
                <a:latin typeface="Minion Pro"/>
              </a:rPr>
              <a:t>throughout government, industry and the policy community. </a:t>
            </a:r>
          </a:p>
          <a:p>
            <a:pPr lvl="1">
              <a:buClr>
                <a:srgbClr val="FFFFFF"/>
              </a:buClr>
            </a:pPr>
            <a:r>
              <a:rPr lang="en-US" sz="2000" dirty="0">
                <a:solidFill>
                  <a:srgbClr val="FFFFFF"/>
                </a:solidFill>
                <a:latin typeface="Minion Pro"/>
              </a:rPr>
              <a:t>Concepts featured prominently in </a:t>
            </a:r>
            <a:r>
              <a:rPr lang="en-US" sz="2000" dirty="0" smtClean="0">
                <a:solidFill>
                  <a:srgbClr val="FFFFFF"/>
                </a:solidFill>
                <a:latin typeface="Minion Pro"/>
              </a:rPr>
              <a:t>2012 DoD </a:t>
            </a:r>
            <a:r>
              <a:rPr lang="en-US" sz="2000" dirty="0">
                <a:solidFill>
                  <a:srgbClr val="FFFFFF"/>
                </a:solidFill>
                <a:latin typeface="Minion Pro"/>
              </a:rPr>
              <a:t>strategic </a:t>
            </a:r>
            <a:r>
              <a:rPr lang="en-US" sz="2000" dirty="0" smtClean="0">
                <a:solidFill>
                  <a:srgbClr val="FFFFFF"/>
                </a:solidFill>
                <a:latin typeface="Minion Pro"/>
              </a:rPr>
              <a:t>guidance</a:t>
            </a:r>
            <a:endParaRPr lang="en-US" sz="2000" dirty="0">
              <a:solidFill>
                <a:srgbClr val="FFFFFF"/>
              </a:solidFill>
              <a:latin typeface="Minion Pro"/>
            </a:endParaRPr>
          </a:p>
          <a:p>
            <a:pPr lvl="1">
              <a:buClr>
                <a:srgbClr val="FFFFFF"/>
              </a:buClr>
            </a:pPr>
            <a:r>
              <a:rPr lang="en-US" sz="2000" dirty="0" smtClean="0">
                <a:solidFill>
                  <a:srgbClr val="FFFFFF"/>
                </a:solidFill>
                <a:latin typeface="Minion Pro"/>
              </a:rPr>
              <a:t>Relied </a:t>
            </a:r>
            <a:r>
              <a:rPr lang="en-US" sz="2000" dirty="0">
                <a:solidFill>
                  <a:srgbClr val="FFFFFF"/>
                </a:solidFill>
                <a:latin typeface="Minion Pro"/>
              </a:rPr>
              <a:t>upon “as a bible” </a:t>
            </a:r>
            <a:r>
              <a:rPr lang="en-US" sz="2000" dirty="0" smtClean="0">
                <a:solidFill>
                  <a:srgbClr val="FFFFFF"/>
                </a:solidFill>
                <a:latin typeface="Minion Pro"/>
              </a:rPr>
              <a:t>for </a:t>
            </a:r>
            <a:r>
              <a:rPr lang="en-US" sz="2000" dirty="0">
                <a:solidFill>
                  <a:srgbClr val="FFFFFF"/>
                </a:solidFill>
                <a:latin typeface="Minion Pro"/>
              </a:rPr>
              <a:t>how to think through various contingencies by a major defense industry firm. </a:t>
            </a:r>
          </a:p>
          <a:p>
            <a:pPr marL="457200" lvl="1" indent="0">
              <a:buClr>
                <a:srgbClr val="FFFFFF"/>
              </a:buClr>
              <a:buNone/>
            </a:pPr>
            <a:endParaRPr lang="en-US" sz="1600" dirty="0" smtClean="0">
              <a:solidFill>
                <a:srgbClr val="FFFFFF"/>
              </a:solidFill>
              <a:latin typeface="Minion Pro"/>
            </a:endParaRPr>
          </a:p>
          <a:p>
            <a:pPr>
              <a:buClr>
                <a:srgbClr val="FFFFFF"/>
              </a:buClr>
            </a:pPr>
            <a:r>
              <a:rPr lang="en-US" sz="2400" b="1" dirty="0" smtClean="0">
                <a:solidFill>
                  <a:srgbClr val="FFFFFF"/>
                </a:solidFill>
                <a:latin typeface="Minion Pro"/>
              </a:rPr>
              <a:t>U.S. Policy toward Iraq and Afghanistan -- </a:t>
            </a:r>
            <a:r>
              <a:rPr lang="en-US" sz="2400" dirty="0" smtClean="0">
                <a:latin typeface="Minion Pro"/>
              </a:rPr>
              <a:t>senior </a:t>
            </a:r>
            <a:r>
              <a:rPr lang="en-US" sz="2400" dirty="0">
                <a:latin typeface="Minion Pro"/>
              </a:rPr>
              <a:t>USG officials, military leaders and industry executives have consistently looked to CNAS for ideas on the </a:t>
            </a:r>
            <a:r>
              <a:rPr lang="en-US" sz="2400" dirty="0" smtClean="0">
                <a:latin typeface="Minion Pro"/>
              </a:rPr>
              <a:t>wars’ execution</a:t>
            </a:r>
            <a:endParaRPr lang="en-US" dirty="0"/>
          </a:p>
        </p:txBody>
      </p:sp>
      <p:sp>
        <p:nvSpPr>
          <p:cNvPr id="4" name="Date Placeholder 3"/>
          <p:cNvSpPr>
            <a:spLocks noGrp="1"/>
          </p:cNvSpPr>
          <p:nvPr>
            <p:ph type="dt" sz="half" idx="10"/>
          </p:nvPr>
        </p:nvSpPr>
        <p:spPr/>
        <p:txBody>
          <a:bodyPr/>
          <a:lstStyle/>
          <a:p>
            <a:fld id="{A8AFF28F-9F66-473B-994E-ACD644D32E64}" type="datetime1">
              <a:rPr lang="en-US" smtClean="0"/>
              <a:pPr/>
              <a:t>1/7/14</a:t>
            </a:fld>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latin typeface="Myriad Pro" panose="020B0503030403090204" pitchFamily="34" charset="0"/>
              </a:rPr>
              <a:t>Policy Impact</a:t>
            </a:r>
            <a:endParaRPr lang="en-US" i="1" dirty="0">
              <a:latin typeface="Myriad Pro" panose="020B0503030403090204" pitchFamily="34" charset="0"/>
            </a:endParaRPr>
          </a:p>
        </p:txBody>
      </p:sp>
      <p:sp>
        <p:nvSpPr>
          <p:cNvPr id="3" name="Content Placeholder 2"/>
          <p:cNvSpPr>
            <a:spLocks noGrp="1"/>
          </p:cNvSpPr>
          <p:nvPr>
            <p:ph idx="1"/>
          </p:nvPr>
        </p:nvSpPr>
        <p:spPr>
          <a:xfrm>
            <a:off x="533400" y="2057400"/>
            <a:ext cx="8153400" cy="4343400"/>
          </a:xfrm>
        </p:spPr>
        <p:txBody>
          <a:bodyPr/>
          <a:lstStyle/>
          <a:p>
            <a:pPr lvl="1"/>
            <a:r>
              <a:rPr lang="en-US" sz="2000" dirty="0" smtClean="0">
                <a:latin typeface="Minion Pro"/>
              </a:rPr>
              <a:t>Led debate over use </a:t>
            </a:r>
            <a:r>
              <a:rPr lang="en-US" sz="2000" dirty="0">
                <a:latin typeface="Minion Pro"/>
              </a:rPr>
              <a:t>of military advisors and their critical role in counterinsurgency operations in Afghanistan. </a:t>
            </a:r>
          </a:p>
          <a:p>
            <a:pPr lvl="1"/>
            <a:r>
              <a:rPr lang="en-US" sz="2000" dirty="0" smtClean="0">
                <a:latin typeface="Minion Pro"/>
              </a:rPr>
              <a:t>Recommendation </a:t>
            </a:r>
            <a:r>
              <a:rPr lang="en-US" sz="2000" dirty="0">
                <a:latin typeface="Minion Pro"/>
              </a:rPr>
              <a:t>in </a:t>
            </a:r>
            <a:r>
              <a:rPr lang="en-US" sz="2000" dirty="0" smtClean="0">
                <a:latin typeface="Minion Pro"/>
              </a:rPr>
              <a:t>Dec. </a:t>
            </a:r>
            <a:r>
              <a:rPr lang="en-US" sz="2000" dirty="0">
                <a:latin typeface="Minion Pro"/>
              </a:rPr>
              <a:t>2011 </a:t>
            </a:r>
            <a:r>
              <a:rPr lang="en-US" sz="2000" dirty="0" smtClean="0">
                <a:latin typeface="Minion Pro"/>
              </a:rPr>
              <a:t>calling </a:t>
            </a:r>
            <a:r>
              <a:rPr lang="en-US" sz="2000" dirty="0">
                <a:latin typeface="Minion Pro"/>
              </a:rPr>
              <a:t>for </a:t>
            </a:r>
            <a:r>
              <a:rPr lang="en-US" sz="2000" dirty="0" smtClean="0">
                <a:latin typeface="Minion Pro"/>
              </a:rPr>
              <a:t>change </a:t>
            </a:r>
            <a:r>
              <a:rPr lang="en-US" sz="2000" dirty="0">
                <a:latin typeface="Minion Pro"/>
              </a:rPr>
              <a:t>of mission in </a:t>
            </a:r>
            <a:r>
              <a:rPr lang="en-US" sz="2000" dirty="0" smtClean="0">
                <a:latin typeface="Minion Pro"/>
              </a:rPr>
              <a:t>Afghanistan </a:t>
            </a:r>
            <a:r>
              <a:rPr lang="en-US" sz="2000" dirty="0">
                <a:latin typeface="Minion Pro"/>
              </a:rPr>
              <a:t>became policy in </a:t>
            </a:r>
            <a:r>
              <a:rPr lang="en-US" sz="2000" dirty="0" smtClean="0">
                <a:latin typeface="Minion Pro"/>
              </a:rPr>
              <a:t>Feb. </a:t>
            </a:r>
            <a:r>
              <a:rPr lang="en-US" sz="2000" dirty="0">
                <a:latin typeface="Minion Pro"/>
              </a:rPr>
              <a:t>2012 </a:t>
            </a:r>
            <a:r>
              <a:rPr lang="en-US" sz="2000" dirty="0" smtClean="0">
                <a:latin typeface="Minion Pro" pitchFamily="18" charset="0"/>
              </a:rPr>
              <a:t>counterinsurgency strategy</a:t>
            </a:r>
          </a:p>
          <a:p>
            <a:pPr lvl="1"/>
            <a:r>
              <a:rPr lang="en-US" sz="2000" dirty="0" smtClean="0">
                <a:latin typeface="Minion Pro" pitchFamily="18" charset="0"/>
              </a:rPr>
              <a:t>Report on intelligence shortcomings in Afghanistan triggered  widespread debate over approach by USG.  </a:t>
            </a:r>
            <a:endParaRPr lang="en-US" sz="2000" dirty="0" smtClean="0">
              <a:solidFill>
                <a:srgbClr val="FF0000"/>
              </a:solidFill>
              <a:latin typeface="Minion Pro" pitchFamily="18" charset="0"/>
            </a:endParaRPr>
          </a:p>
          <a:p>
            <a:pPr lvl="1"/>
            <a:r>
              <a:rPr lang="en-US" sz="2000" dirty="0">
                <a:latin typeface="Minion Pro"/>
              </a:rPr>
              <a:t>Ideas </a:t>
            </a:r>
            <a:r>
              <a:rPr lang="en-US" sz="2000" dirty="0" smtClean="0">
                <a:latin typeface="Minion Pro"/>
              </a:rPr>
              <a:t>on Iraq served </a:t>
            </a:r>
            <a:r>
              <a:rPr lang="en-US" sz="2000" dirty="0">
                <a:latin typeface="Minion Pro"/>
              </a:rPr>
              <a:t>in large part as basis for the Obama Administration’s drawdown of U.S. </a:t>
            </a:r>
            <a:r>
              <a:rPr lang="en-US" sz="2000" dirty="0" smtClean="0">
                <a:latin typeface="Minion Pro"/>
              </a:rPr>
              <a:t>forces. </a:t>
            </a:r>
            <a:endParaRPr lang="en-US" sz="2000" dirty="0">
              <a:latin typeface="Minion Pro"/>
            </a:endParaRPr>
          </a:p>
          <a:p>
            <a:pPr lvl="1"/>
            <a:r>
              <a:rPr lang="en-US" sz="2000" dirty="0">
                <a:latin typeface="Minion Pro"/>
              </a:rPr>
              <a:t>C</a:t>
            </a:r>
            <a:r>
              <a:rPr lang="en-US" sz="2000" dirty="0" smtClean="0">
                <a:latin typeface="Minion Pro"/>
              </a:rPr>
              <a:t>ontributed </a:t>
            </a:r>
            <a:r>
              <a:rPr lang="en-US" sz="2000" dirty="0">
                <a:latin typeface="Minion Pro"/>
              </a:rPr>
              <a:t>in significant ways to the codification of new doctrine – including counterinsurgency doctrine – for the Army and Marines to guard against the repetition of mistakes made early in the </a:t>
            </a:r>
            <a:r>
              <a:rPr lang="en-US" sz="2000" dirty="0" smtClean="0">
                <a:latin typeface="Minion Pro"/>
              </a:rPr>
              <a:t> Iraq War</a:t>
            </a:r>
            <a:r>
              <a:rPr lang="en-US" sz="2000" dirty="0">
                <a:latin typeface="Minion Pro"/>
              </a:rPr>
              <a:t>.</a:t>
            </a:r>
          </a:p>
          <a:p>
            <a:pPr marL="0" indent="0">
              <a:buNone/>
            </a:pPr>
            <a:endParaRPr lang="en-US" sz="2400" dirty="0" smtClean="0">
              <a:latin typeface="Minion Pro" pitchFamily="18" charset="0"/>
            </a:endParaRPr>
          </a:p>
        </p:txBody>
      </p:sp>
      <p:sp>
        <p:nvSpPr>
          <p:cNvPr id="4" name="Date Placeholder 3"/>
          <p:cNvSpPr>
            <a:spLocks noGrp="1"/>
          </p:cNvSpPr>
          <p:nvPr>
            <p:ph type="dt" sz="half" idx="10"/>
          </p:nvPr>
        </p:nvSpPr>
        <p:spPr/>
        <p:txBody>
          <a:bodyPr/>
          <a:lstStyle/>
          <a:p>
            <a:fld id="{A8AFF28F-9F66-473B-994E-ACD644D32E64}" type="datetime1">
              <a:rPr lang="en-US" smtClean="0"/>
              <a:pPr/>
              <a:t>1/7/14</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4347374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latin typeface="Myriad Pro" panose="020B0503030403090204" pitchFamily="34" charset="0"/>
              </a:rPr>
              <a:t>Policy Impact</a:t>
            </a:r>
            <a:endParaRPr lang="en-US" i="1" dirty="0">
              <a:latin typeface="Myriad Pro" panose="020B0503030403090204" pitchFamily="34" charset="0"/>
            </a:endParaRPr>
          </a:p>
        </p:txBody>
      </p:sp>
      <p:sp>
        <p:nvSpPr>
          <p:cNvPr id="3" name="Content Placeholder 2"/>
          <p:cNvSpPr>
            <a:spLocks noGrp="1"/>
          </p:cNvSpPr>
          <p:nvPr>
            <p:ph idx="1"/>
          </p:nvPr>
        </p:nvSpPr>
        <p:spPr>
          <a:xfrm>
            <a:off x="381000" y="1600200"/>
            <a:ext cx="8458200" cy="5181600"/>
          </a:xfrm>
        </p:spPr>
        <p:txBody>
          <a:bodyPr/>
          <a:lstStyle/>
          <a:p>
            <a:pPr marL="0" lvl="0" indent="0">
              <a:buClr>
                <a:srgbClr val="FFFFFF"/>
              </a:buClr>
              <a:buNone/>
            </a:pPr>
            <a:r>
              <a:rPr lang="en-US" sz="2000" b="1" dirty="0" smtClean="0">
                <a:solidFill>
                  <a:srgbClr val="FFFFFF"/>
                </a:solidFill>
                <a:latin typeface="Minion Pro"/>
              </a:rPr>
              <a:t>U.S. Policy toward India </a:t>
            </a:r>
            <a:r>
              <a:rPr lang="en-US" sz="2000" dirty="0" smtClean="0">
                <a:solidFill>
                  <a:srgbClr val="FFFFFF"/>
                </a:solidFill>
                <a:latin typeface="Minion Pro"/>
              </a:rPr>
              <a:t>-- many recommendations </a:t>
            </a:r>
            <a:r>
              <a:rPr lang="en-US" sz="2000" dirty="0">
                <a:solidFill>
                  <a:srgbClr val="FFFFFF"/>
                </a:solidFill>
                <a:latin typeface="Minion Pro"/>
              </a:rPr>
              <a:t>made in </a:t>
            </a:r>
            <a:r>
              <a:rPr lang="en-US" sz="2000" dirty="0" smtClean="0">
                <a:solidFill>
                  <a:srgbClr val="FFFFFF"/>
                </a:solidFill>
                <a:latin typeface="Minion Pro"/>
              </a:rPr>
              <a:t>2010 report on U.S.-India relations implemented by </a:t>
            </a:r>
            <a:r>
              <a:rPr lang="en-US" sz="2000" dirty="0">
                <a:solidFill>
                  <a:srgbClr val="FFFFFF"/>
                </a:solidFill>
                <a:latin typeface="Minion Pro"/>
              </a:rPr>
              <a:t>Obama </a:t>
            </a:r>
            <a:r>
              <a:rPr lang="en-US" sz="2000" dirty="0" smtClean="0">
                <a:solidFill>
                  <a:srgbClr val="FFFFFF"/>
                </a:solidFill>
                <a:latin typeface="Minion Pro"/>
              </a:rPr>
              <a:t>team. </a:t>
            </a:r>
          </a:p>
          <a:p>
            <a:pPr lvl="1">
              <a:buClr>
                <a:srgbClr val="FFFFFF"/>
              </a:buClr>
            </a:pPr>
            <a:r>
              <a:rPr lang="en-US" sz="1800" dirty="0" smtClean="0">
                <a:solidFill>
                  <a:srgbClr val="FFFFFF"/>
                </a:solidFill>
                <a:latin typeface="Minion Pro"/>
              </a:rPr>
              <a:t>Implemented recommendations included U.S. support for a </a:t>
            </a:r>
            <a:r>
              <a:rPr lang="en-US" sz="1800" dirty="0">
                <a:solidFill>
                  <a:srgbClr val="FFFFFF"/>
                </a:solidFill>
                <a:latin typeface="Minion Pro"/>
              </a:rPr>
              <a:t>permanent Indian seat on the UN Security Council, </a:t>
            </a:r>
            <a:r>
              <a:rPr lang="en-US" sz="1800" dirty="0" smtClean="0">
                <a:solidFill>
                  <a:srgbClr val="FFFFFF"/>
                </a:solidFill>
                <a:latin typeface="Minion Pro"/>
              </a:rPr>
              <a:t>reform of </a:t>
            </a:r>
            <a:r>
              <a:rPr lang="en-US" sz="1800" dirty="0">
                <a:solidFill>
                  <a:srgbClr val="FFFFFF"/>
                </a:solidFill>
                <a:latin typeface="Minion Pro"/>
              </a:rPr>
              <a:t>export controls, and </a:t>
            </a:r>
            <a:r>
              <a:rPr lang="en-US" sz="1800" dirty="0" smtClean="0">
                <a:solidFill>
                  <a:srgbClr val="FFFFFF"/>
                </a:solidFill>
                <a:latin typeface="Minion Pro"/>
              </a:rPr>
              <a:t>restart of </a:t>
            </a:r>
            <a:r>
              <a:rPr lang="en-US" sz="1800" dirty="0">
                <a:solidFill>
                  <a:srgbClr val="FFFFFF"/>
                </a:solidFill>
                <a:latin typeface="Minion Pro"/>
              </a:rPr>
              <a:t>bilateral investment treaty </a:t>
            </a:r>
            <a:r>
              <a:rPr lang="en-US" sz="1800" dirty="0" smtClean="0">
                <a:solidFill>
                  <a:srgbClr val="FFFFFF"/>
                </a:solidFill>
                <a:latin typeface="Minion Pro"/>
              </a:rPr>
              <a:t>negotiations </a:t>
            </a:r>
            <a:endParaRPr lang="en-US" sz="1800" dirty="0">
              <a:solidFill>
                <a:srgbClr val="FFFFFF"/>
              </a:solidFill>
              <a:latin typeface="Minion Pro"/>
            </a:endParaRPr>
          </a:p>
          <a:p>
            <a:pPr lvl="1">
              <a:buClr>
                <a:srgbClr val="FFFFFF"/>
              </a:buClr>
            </a:pPr>
            <a:r>
              <a:rPr lang="en-US" sz="1800" dirty="0" smtClean="0">
                <a:solidFill>
                  <a:srgbClr val="FFFFFF"/>
                </a:solidFill>
                <a:latin typeface="Minion Pro"/>
              </a:rPr>
              <a:t>Several </a:t>
            </a:r>
            <a:r>
              <a:rPr lang="en-US" sz="1800" dirty="0">
                <a:solidFill>
                  <a:srgbClr val="FFFFFF"/>
                </a:solidFill>
                <a:latin typeface="Minion Pro"/>
              </a:rPr>
              <a:t>senior officials contacted individuals associated with the report to emphasize that it </a:t>
            </a:r>
            <a:r>
              <a:rPr lang="en-US" sz="1800" dirty="0" smtClean="0">
                <a:solidFill>
                  <a:srgbClr val="FFFFFF"/>
                </a:solidFill>
                <a:latin typeface="Minion Pro"/>
              </a:rPr>
              <a:t>influenced </a:t>
            </a:r>
            <a:r>
              <a:rPr lang="en-US" sz="1800" dirty="0">
                <a:solidFill>
                  <a:srgbClr val="FFFFFF"/>
                </a:solidFill>
                <a:latin typeface="Minion Pro"/>
              </a:rPr>
              <a:t>their </a:t>
            </a:r>
            <a:r>
              <a:rPr lang="en-US" sz="1800" dirty="0" smtClean="0">
                <a:solidFill>
                  <a:srgbClr val="FFFFFF"/>
                </a:solidFill>
                <a:latin typeface="Minion Pro"/>
              </a:rPr>
              <a:t>thinking</a:t>
            </a:r>
            <a:endParaRPr lang="en-US" sz="1800" dirty="0">
              <a:solidFill>
                <a:srgbClr val="FFFFFF"/>
              </a:solidFill>
              <a:latin typeface="Minion Pro"/>
            </a:endParaRPr>
          </a:p>
          <a:p>
            <a:pPr marL="0" lvl="0" indent="0">
              <a:buClr>
                <a:srgbClr val="FFFFFF"/>
              </a:buClr>
              <a:buNone/>
            </a:pPr>
            <a:endParaRPr lang="en-US" sz="1600" dirty="0" smtClean="0">
              <a:solidFill>
                <a:srgbClr val="FFFFFF"/>
              </a:solidFill>
              <a:latin typeface="Minion Pro"/>
            </a:endParaRPr>
          </a:p>
          <a:p>
            <a:pPr marL="0" lvl="0" indent="0">
              <a:buClr>
                <a:srgbClr val="FFFFFF"/>
              </a:buClr>
              <a:buNone/>
            </a:pPr>
            <a:r>
              <a:rPr lang="en-US" sz="2000" b="1" dirty="0" smtClean="0">
                <a:solidFill>
                  <a:srgbClr val="FFFFFF"/>
                </a:solidFill>
                <a:latin typeface="Minion Pro"/>
              </a:rPr>
              <a:t>Environmental and Energy Security -- </a:t>
            </a:r>
            <a:r>
              <a:rPr lang="en-US" sz="2000" dirty="0" smtClean="0">
                <a:solidFill>
                  <a:srgbClr val="FFFFFF"/>
                </a:solidFill>
                <a:latin typeface="Minion Pro"/>
              </a:rPr>
              <a:t>major </a:t>
            </a:r>
            <a:r>
              <a:rPr lang="en-US" sz="2000" dirty="0">
                <a:solidFill>
                  <a:srgbClr val="FFFFFF"/>
                </a:solidFill>
                <a:latin typeface="Minion Pro"/>
              </a:rPr>
              <a:t>role in narrowing </a:t>
            </a:r>
            <a:r>
              <a:rPr lang="en-US" sz="2000" dirty="0" smtClean="0">
                <a:solidFill>
                  <a:srgbClr val="FFFFFF"/>
                </a:solidFill>
                <a:latin typeface="Minion Pro"/>
              </a:rPr>
              <a:t>gap </a:t>
            </a:r>
            <a:r>
              <a:rPr lang="en-US" sz="2000" dirty="0">
                <a:solidFill>
                  <a:srgbClr val="FFFFFF"/>
                </a:solidFill>
                <a:latin typeface="Minion Pro"/>
              </a:rPr>
              <a:t>between traditional national security and </a:t>
            </a:r>
            <a:r>
              <a:rPr lang="en-US" sz="2000" dirty="0" smtClean="0">
                <a:solidFill>
                  <a:srgbClr val="FFFFFF"/>
                </a:solidFill>
                <a:latin typeface="Minion Pro"/>
              </a:rPr>
              <a:t>climate </a:t>
            </a:r>
            <a:r>
              <a:rPr lang="en-US" sz="2000" dirty="0">
                <a:solidFill>
                  <a:srgbClr val="FFFFFF"/>
                </a:solidFill>
                <a:latin typeface="Minion Pro"/>
              </a:rPr>
              <a:t>science.</a:t>
            </a:r>
          </a:p>
          <a:p>
            <a:pPr lvl="1">
              <a:buClr>
                <a:srgbClr val="FFFFFF"/>
              </a:buClr>
            </a:pPr>
            <a:r>
              <a:rPr lang="en-US" sz="1800" dirty="0">
                <a:solidFill>
                  <a:srgbClr val="FFFFFF"/>
                </a:solidFill>
                <a:latin typeface="Minion Pro"/>
              </a:rPr>
              <a:t>Produced groundbreaking research on natural resources and energy </a:t>
            </a:r>
            <a:r>
              <a:rPr lang="en-US" sz="1800" dirty="0" smtClean="0">
                <a:solidFill>
                  <a:srgbClr val="FFFFFF"/>
                </a:solidFill>
                <a:latin typeface="Minion Pro"/>
              </a:rPr>
              <a:t>innovation; led field </a:t>
            </a:r>
            <a:r>
              <a:rPr lang="en-US" sz="1800" dirty="0">
                <a:solidFill>
                  <a:srgbClr val="FFFFFF"/>
                </a:solidFill>
                <a:latin typeface="Minion Pro"/>
              </a:rPr>
              <a:t>in creating partnerships among the security, scientific and policy communities.  </a:t>
            </a:r>
            <a:endParaRPr lang="en-US" sz="1800" dirty="0" smtClean="0">
              <a:solidFill>
                <a:srgbClr val="FFFFFF"/>
              </a:solidFill>
              <a:latin typeface="Minion Pro"/>
            </a:endParaRPr>
          </a:p>
          <a:p>
            <a:pPr lvl="1">
              <a:buClr>
                <a:srgbClr val="FFFFFF"/>
              </a:buClr>
            </a:pPr>
            <a:r>
              <a:rPr lang="en-US" sz="1800" dirty="0">
                <a:solidFill>
                  <a:srgbClr val="FFFFFF"/>
                </a:solidFill>
                <a:latin typeface="Minion Pro"/>
              </a:rPr>
              <a:t>Resulted in top military </a:t>
            </a:r>
            <a:r>
              <a:rPr lang="en-US" sz="1800" dirty="0" smtClean="0">
                <a:solidFill>
                  <a:srgbClr val="FFFFFF"/>
                </a:solidFill>
                <a:latin typeface="Minion Pro"/>
              </a:rPr>
              <a:t>leaders regularly </a:t>
            </a:r>
            <a:r>
              <a:rPr lang="en-US" sz="1800" dirty="0">
                <a:solidFill>
                  <a:srgbClr val="FFFFFF"/>
                </a:solidFill>
                <a:latin typeface="Minion Pro"/>
              </a:rPr>
              <a:t>discussing environmental </a:t>
            </a:r>
            <a:r>
              <a:rPr lang="en-US" sz="1800" dirty="0" smtClean="0">
                <a:solidFill>
                  <a:srgbClr val="FFFFFF"/>
                </a:solidFill>
                <a:latin typeface="Minion Pro"/>
              </a:rPr>
              <a:t>concerns </a:t>
            </a:r>
            <a:r>
              <a:rPr lang="en-US" sz="1800" dirty="0">
                <a:solidFill>
                  <a:srgbClr val="FFFFFF"/>
                </a:solidFill>
                <a:latin typeface="Minion Pro"/>
              </a:rPr>
              <a:t>and the operational role of alternative energy sources.</a:t>
            </a:r>
            <a:r>
              <a:rPr lang="en-US" sz="1600" dirty="0">
                <a:solidFill>
                  <a:srgbClr val="FFFFFF"/>
                </a:solidFill>
                <a:latin typeface="Minion Pro"/>
              </a:rPr>
              <a:t> </a:t>
            </a:r>
          </a:p>
        </p:txBody>
      </p:sp>
      <p:sp>
        <p:nvSpPr>
          <p:cNvPr id="4" name="Date Placeholder 3"/>
          <p:cNvSpPr>
            <a:spLocks noGrp="1"/>
          </p:cNvSpPr>
          <p:nvPr>
            <p:ph type="dt" sz="half" idx="10"/>
          </p:nvPr>
        </p:nvSpPr>
        <p:spPr/>
        <p:txBody>
          <a:bodyPr/>
          <a:lstStyle/>
          <a:p>
            <a:fld id="{A8AFF28F-9F66-473B-994E-ACD644D32E64}" type="datetime1">
              <a:rPr lang="en-US" smtClean="0"/>
              <a:pPr/>
              <a:t>1/7/14</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5235457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latin typeface="Myriad Pro" panose="020B0503030403090204" pitchFamily="34" charset="0"/>
              </a:rPr>
              <a:t>What People Are Saying</a:t>
            </a:r>
            <a:endParaRPr lang="en-US" i="1" dirty="0">
              <a:latin typeface="Myriad Pro" panose="020B0503030403090204" pitchFamily="34" charset="0"/>
            </a:endParaRPr>
          </a:p>
        </p:txBody>
      </p:sp>
      <p:sp>
        <p:nvSpPr>
          <p:cNvPr id="3" name="Content Placeholder 2"/>
          <p:cNvSpPr>
            <a:spLocks noGrp="1"/>
          </p:cNvSpPr>
          <p:nvPr>
            <p:ph idx="1"/>
          </p:nvPr>
        </p:nvSpPr>
        <p:spPr>
          <a:xfrm>
            <a:off x="609600" y="1676400"/>
            <a:ext cx="8153400" cy="4953000"/>
          </a:xfrm>
        </p:spPr>
        <p:txBody>
          <a:bodyPr/>
          <a:lstStyle/>
          <a:p>
            <a:pPr>
              <a:buNone/>
            </a:pPr>
            <a:r>
              <a:rPr lang="en-US" sz="2400" i="1" dirty="0" smtClean="0">
                <a:latin typeface="Minion Pro" panose="02040503050201090203" pitchFamily="18" charset="0"/>
              </a:rPr>
              <a:t>“…a </a:t>
            </a:r>
            <a:r>
              <a:rPr lang="en-US" sz="2400" i="1" dirty="0">
                <a:latin typeface="Minion Pro" panose="02040503050201090203" pitchFamily="18" charset="0"/>
              </a:rPr>
              <a:t>remarkable and much needed institution.” </a:t>
            </a:r>
            <a:endParaRPr lang="en-US" sz="2400" dirty="0">
              <a:latin typeface="Minion Pro" panose="02040503050201090203" pitchFamily="18" charset="0"/>
            </a:endParaRPr>
          </a:p>
          <a:p>
            <a:pPr>
              <a:buNone/>
            </a:pPr>
            <a:r>
              <a:rPr lang="en-US" sz="2400" b="1" i="1" dirty="0" smtClean="0">
                <a:latin typeface="Minion Pro" panose="02040503050201090203" pitchFamily="18" charset="0"/>
              </a:rPr>
              <a:t>		</a:t>
            </a:r>
            <a:r>
              <a:rPr lang="en-US" sz="2000" b="1" dirty="0" smtClean="0">
                <a:latin typeface="Minion Pro" panose="02040503050201090203" pitchFamily="18" charset="0"/>
              </a:rPr>
              <a:t>Former </a:t>
            </a:r>
            <a:r>
              <a:rPr lang="en-US" sz="2000" b="1" dirty="0">
                <a:latin typeface="Minion Pro" panose="02040503050201090203" pitchFamily="18" charset="0"/>
              </a:rPr>
              <a:t>President Bill </a:t>
            </a:r>
            <a:r>
              <a:rPr lang="en-US" sz="2000" b="1" dirty="0" smtClean="0">
                <a:latin typeface="Minion Pro" panose="02040503050201090203" pitchFamily="18" charset="0"/>
              </a:rPr>
              <a:t>Clinton,  January 2012</a:t>
            </a:r>
          </a:p>
          <a:p>
            <a:pPr>
              <a:buNone/>
            </a:pPr>
            <a:endParaRPr lang="en-US" sz="2400" b="1" dirty="0" smtClean="0">
              <a:latin typeface="Minion Pro" panose="02040503050201090203" pitchFamily="18" charset="0"/>
            </a:endParaRPr>
          </a:p>
          <a:p>
            <a:pPr>
              <a:buNone/>
            </a:pPr>
            <a:r>
              <a:rPr lang="en-US" sz="2400" i="1" dirty="0" smtClean="0">
                <a:latin typeface="Minion Pro" panose="02040503050201090203" pitchFamily="18" charset="0"/>
              </a:rPr>
              <a:t>“My CNAS outreach was pretty much covered by the morning staff meeting.”</a:t>
            </a:r>
            <a:endParaRPr lang="en-US" sz="2400" i="1" dirty="0">
              <a:latin typeface="Minion Pro" panose="02040503050201090203" pitchFamily="18" charset="0"/>
            </a:endParaRPr>
          </a:p>
          <a:p>
            <a:pPr lvl="1">
              <a:buNone/>
            </a:pPr>
            <a:r>
              <a:rPr lang="en-US" sz="2000" dirty="0" smtClean="0">
                <a:latin typeface="Minion Pro" panose="02040503050201090203" pitchFamily="18" charset="0"/>
              </a:rPr>
              <a:t>		</a:t>
            </a:r>
            <a:r>
              <a:rPr lang="en-US" sz="2000" b="1" dirty="0" smtClean="0">
                <a:latin typeface="Minion Pro" panose="02040503050201090203" pitchFamily="18" charset="0"/>
              </a:rPr>
              <a:t>Former Secretary of Defense Robert Gates, November 2012</a:t>
            </a:r>
          </a:p>
          <a:p>
            <a:pPr lvl="1">
              <a:buNone/>
            </a:pPr>
            <a:endParaRPr lang="en-US" sz="2000" b="1" dirty="0" smtClean="0">
              <a:latin typeface="Minion Pro" panose="02040503050201090203" pitchFamily="18" charset="0"/>
            </a:endParaRPr>
          </a:p>
          <a:p>
            <a:pPr>
              <a:buNone/>
            </a:pPr>
            <a:r>
              <a:rPr lang="en-US" sz="2400" i="1" dirty="0" smtClean="0">
                <a:latin typeface="Minion Pro"/>
              </a:rPr>
              <a:t>“You can’t walk for long in the E-ring there at the Pentagon, and not bump into somebody from [CNAS].”</a:t>
            </a:r>
          </a:p>
          <a:p>
            <a:pPr>
              <a:buNone/>
            </a:pPr>
            <a:r>
              <a:rPr lang="en-US" dirty="0" smtClean="0"/>
              <a:t>		</a:t>
            </a:r>
            <a:r>
              <a:rPr lang="en-US" sz="2000" b="1" dirty="0" smtClean="0">
                <a:latin typeface="Minion Pro" panose="02040503050201090203" pitchFamily="18" charset="0"/>
              </a:rPr>
              <a:t>Former Secretary of Defense Leon Panetta, November 2012</a:t>
            </a:r>
            <a:endParaRPr lang="en-US" b="1" dirty="0">
              <a:latin typeface="Minion Pro" panose="02040503050201090203" pitchFamily="18" charset="0"/>
            </a:endParaRPr>
          </a:p>
        </p:txBody>
      </p:sp>
      <p:sp>
        <p:nvSpPr>
          <p:cNvPr id="4" name="Date Placeholder 3"/>
          <p:cNvSpPr>
            <a:spLocks noGrp="1"/>
          </p:cNvSpPr>
          <p:nvPr>
            <p:ph type="dt" sz="half" idx="10"/>
          </p:nvPr>
        </p:nvSpPr>
        <p:spPr/>
        <p:txBody>
          <a:bodyPr/>
          <a:lstStyle/>
          <a:p>
            <a:fld id="{16E3722C-B431-49D8-AF78-6DCE7AC3F7ED}" type="datetime1">
              <a:rPr lang="en-US" smtClean="0"/>
              <a:pPr/>
              <a:t>1/7/14</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8406667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latin typeface="Myriad Pro" panose="020B0503030403090204" pitchFamily="34" charset="0"/>
              </a:rPr>
              <a:t>What People Are Saying</a:t>
            </a:r>
            <a:endParaRPr lang="en-US" i="1" dirty="0">
              <a:latin typeface="Myriad Pro" panose="020B0503030403090204" pitchFamily="34" charset="0"/>
            </a:endParaRPr>
          </a:p>
        </p:txBody>
      </p:sp>
      <p:sp>
        <p:nvSpPr>
          <p:cNvPr id="3" name="Content Placeholder 2"/>
          <p:cNvSpPr>
            <a:spLocks noGrp="1"/>
          </p:cNvSpPr>
          <p:nvPr>
            <p:ph idx="1"/>
          </p:nvPr>
        </p:nvSpPr>
        <p:spPr>
          <a:xfrm>
            <a:off x="533400" y="1600200"/>
            <a:ext cx="8153400" cy="4953000"/>
          </a:xfrm>
        </p:spPr>
        <p:txBody>
          <a:bodyPr/>
          <a:lstStyle/>
          <a:p>
            <a:pPr>
              <a:buNone/>
            </a:pPr>
            <a:r>
              <a:rPr lang="en-US" i="1" dirty="0">
                <a:latin typeface="Minion Pro" panose="02040503050201090203" pitchFamily="18" charset="0"/>
              </a:rPr>
              <a:t>“I think CNAS is doing some of the most thoughtful and relevant work on U.S. national security policy today.”</a:t>
            </a:r>
          </a:p>
          <a:p>
            <a:pPr>
              <a:buNone/>
            </a:pPr>
            <a:r>
              <a:rPr lang="en-US" i="1" dirty="0">
                <a:latin typeface="Minion Pro" panose="02040503050201090203" pitchFamily="18" charset="0"/>
              </a:rPr>
              <a:t> </a:t>
            </a:r>
            <a:r>
              <a:rPr lang="en-US" sz="2000" b="1" dirty="0" smtClean="0">
                <a:latin typeface="Minion Pro" panose="02040503050201090203" pitchFamily="18" charset="0"/>
              </a:rPr>
              <a:t>		Senator </a:t>
            </a:r>
            <a:r>
              <a:rPr lang="en-US" sz="2000" b="1" dirty="0">
                <a:latin typeface="Minion Pro" panose="02040503050201090203" pitchFamily="18" charset="0"/>
              </a:rPr>
              <a:t>John S. McCain </a:t>
            </a:r>
            <a:r>
              <a:rPr lang="en-US" sz="2000" b="1" dirty="0" smtClean="0">
                <a:latin typeface="Minion Pro" panose="02040503050201090203" pitchFamily="18" charset="0"/>
              </a:rPr>
              <a:t>,  April 2013</a:t>
            </a:r>
          </a:p>
          <a:p>
            <a:pPr>
              <a:buNone/>
            </a:pPr>
            <a:endParaRPr lang="en-US" i="1" dirty="0">
              <a:latin typeface="Minion Pro" panose="02040503050201090203" pitchFamily="18" charset="0"/>
            </a:endParaRPr>
          </a:p>
          <a:p>
            <a:pPr>
              <a:buNone/>
            </a:pPr>
            <a:r>
              <a:rPr lang="en-US" i="1" dirty="0" smtClean="0">
                <a:latin typeface="Minion Pro" panose="02040503050201090203" pitchFamily="18" charset="0"/>
              </a:rPr>
              <a:t>“One of the things that CNAS brings to the fight is context ... I applaud what [CNAS has] been doing and I applaud what [CNAS is] going to do for at least the next 5 years.”</a:t>
            </a:r>
            <a:endParaRPr lang="en-US" sz="2400" b="1" dirty="0" smtClean="0">
              <a:latin typeface="Minion Pro" panose="02040503050201090203" pitchFamily="18" charset="0"/>
            </a:endParaRPr>
          </a:p>
          <a:p>
            <a:pPr>
              <a:buNone/>
            </a:pPr>
            <a:r>
              <a:rPr lang="en-US" sz="2400" b="1" dirty="0">
                <a:latin typeface="Minion Pro" panose="02040503050201090203" pitchFamily="18" charset="0"/>
              </a:rPr>
              <a:t>	</a:t>
            </a:r>
            <a:r>
              <a:rPr lang="en-US" sz="2400" b="1" dirty="0" smtClean="0">
                <a:latin typeface="Minion Pro" panose="02040503050201090203" pitchFamily="18" charset="0"/>
              </a:rPr>
              <a:t>	</a:t>
            </a:r>
            <a:r>
              <a:rPr lang="en-US" sz="2000" b="1" dirty="0" smtClean="0">
                <a:latin typeface="Minion Pro" panose="02040503050201090203" pitchFamily="18" charset="0"/>
              </a:rPr>
              <a:t>General Martin Dempsey</a:t>
            </a:r>
          </a:p>
          <a:p>
            <a:pPr>
              <a:buNone/>
            </a:pPr>
            <a:r>
              <a:rPr lang="en-US" sz="2000" b="1" dirty="0" smtClean="0">
                <a:latin typeface="Minion Pro" panose="02040503050201090203" pitchFamily="18" charset="0"/>
              </a:rPr>
              <a:t>		Chairman, Joint Chiefs of Staff ,  January 2012</a:t>
            </a:r>
          </a:p>
          <a:p>
            <a:pPr>
              <a:buNone/>
            </a:pPr>
            <a:endParaRPr lang="en-US" sz="2000" b="1" dirty="0" smtClean="0">
              <a:latin typeface="Minion Pro" panose="02040503050201090203" pitchFamily="18" charset="0"/>
            </a:endParaRPr>
          </a:p>
        </p:txBody>
      </p:sp>
      <p:sp>
        <p:nvSpPr>
          <p:cNvPr id="4" name="Date Placeholder 3"/>
          <p:cNvSpPr>
            <a:spLocks noGrp="1"/>
          </p:cNvSpPr>
          <p:nvPr>
            <p:ph type="dt" sz="half" idx="10"/>
          </p:nvPr>
        </p:nvSpPr>
        <p:spPr/>
        <p:txBody>
          <a:bodyPr/>
          <a:lstStyle/>
          <a:p>
            <a:fld id="{A8AFF28F-9F66-473B-994E-ACD644D32E64}" type="datetime1">
              <a:rPr lang="en-US" smtClean="0"/>
              <a:pPr/>
              <a:t>1/7/14</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latin typeface="Myriad Pro" panose="020B0503030403090204" pitchFamily="34" charset="0"/>
              </a:rPr>
              <a:t>Description</a:t>
            </a:r>
            <a:endParaRPr lang="en-US" i="1" dirty="0">
              <a:latin typeface="Myriad Pro" panose="020B0503030403090204" pitchFamily="34" charset="0"/>
            </a:endParaRPr>
          </a:p>
        </p:txBody>
      </p:sp>
      <p:sp>
        <p:nvSpPr>
          <p:cNvPr id="4" name="Date Placeholder 3"/>
          <p:cNvSpPr>
            <a:spLocks noGrp="1"/>
          </p:cNvSpPr>
          <p:nvPr>
            <p:ph type="dt" sz="half" idx="10"/>
          </p:nvPr>
        </p:nvSpPr>
        <p:spPr/>
        <p:txBody>
          <a:bodyPr/>
          <a:lstStyle/>
          <a:p>
            <a:fld id="{D4064821-E9F4-4F8A-92F1-1A341D86777C}" type="datetime1">
              <a:rPr lang="en-US" smtClean="0"/>
              <a:pPr/>
              <a:t>1/7/14</a:t>
            </a:fld>
            <a:endParaRPr lang="en-US" dirty="0"/>
          </a:p>
        </p:txBody>
      </p:sp>
      <p:sp>
        <p:nvSpPr>
          <p:cNvPr id="3" name="Content Placeholder 2"/>
          <p:cNvSpPr>
            <a:spLocks noGrp="1"/>
          </p:cNvSpPr>
          <p:nvPr>
            <p:ph idx="1"/>
          </p:nvPr>
        </p:nvSpPr>
        <p:spPr/>
        <p:txBody>
          <a:bodyPr/>
          <a:lstStyle/>
          <a:p>
            <a:endParaRPr lang="en-US" sz="2000" dirty="0" smtClean="0"/>
          </a:p>
          <a:p>
            <a:endParaRPr lang="en-US" sz="2000" dirty="0"/>
          </a:p>
          <a:p>
            <a:r>
              <a:rPr lang="en-US" dirty="0" smtClean="0">
                <a:latin typeface="Minion Pro" panose="02040503050201090203" pitchFamily="18" charset="0"/>
              </a:rPr>
              <a:t>An </a:t>
            </a:r>
            <a:r>
              <a:rPr lang="en-US" dirty="0">
                <a:latin typeface="Minion Pro" panose="02040503050201090203" pitchFamily="18" charset="0"/>
              </a:rPr>
              <a:t>independent, nonpartisan and nonprofit </a:t>
            </a:r>
            <a:r>
              <a:rPr lang="en-US" dirty="0" smtClean="0">
                <a:latin typeface="Minion Pro" panose="02040503050201090203" pitchFamily="18" charset="0"/>
              </a:rPr>
              <a:t>organization that tackles the toughest national security challenges and works to rebuild a pragmatic, bipartisan consensus on national security issues</a:t>
            </a:r>
            <a:endParaRPr lang="en-US" dirty="0">
              <a:latin typeface="Minion Pro" panose="02040503050201090203" pitchFamily="18" charset="0"/>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370577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60717" y="914400"/>
            <a:ext cx="8153400" cy="593785"/>
          </a:xfrm>
        </p:spPr>
        <p:txBody>
          <a:bodyPr/>
          <a:lstStyle/>
          <a:p>
            <a:r>
              <a:rPr lang="en-US" i="1" dirty="0" smtClean="0">
                <a:latin typeface="Myriad Pro" panose="020B0503030403090204" pitchFamily="34" charset="0"/>
              </a:rPr>
              <a:t>Mission</a:t>
            </a:r>
            <a:endParaRPr lang="en-US" i="1" dirty="0">
              <a:latin typeface="Myriad Pro" panose="020B0503030403090204" pitchFamily="34" charset="0"/>
            </a:endParaRPr>
          </a:p>
        </p:txBody>
      </p:sp>
      <p:sp>
        <p:nvSpPr>
          <p:cNvPr id="3" name="Content Placeholder 2"/>
          <p:cNvSpPr>
            <a:spLocks noGrp="1"/>
          </p:cNvSpPr>
          <p:nvPr>
            <p:ph idx="1"/>
          </p:nvPr>
        </p:nvSpPr>
        <p:spPr>
          <a:xfrm>
            <a:off x="572219" y="1873370"/>
            <a:ext cx="8153400" cy="4648200"/>
          </a:xfrm>
        </p:spPr>
        <p:txBody>
          <a:bodyPr/>
          <a:lstStyle/>
          <a:p>
            <a:endParaRPr lang="en-US" dirty="0" smtClean="0">
              <a:latin typeface="MyriadPro-Regular"/>
            </a:endParaRPr>
          </a:p>
          <a:p>
            <a:r>
              <a:rPr lang="en-US" dirty="0" smtClean="0">
                <a:latin typeface="Minion Pro" panose="02040503050201090203" pitchFamily="18" charset="0"/>
              </a:rPr>
              <a:t>Develop </a:t>
            </a:r>
            <a:r>
              <a:rPr lang="en-US" dirty="0">
                <a:latin typeface="Minion Pro" panose="02040503050201090203" pitchFamily="18" charset="0"/>
              </a:rPr>
              <a:t>strong, pragmatic and principled national </a:t>
            </a:r>
            <a:r>
              <a:rPr lang="en-US" dirty="0" smtClean="0">
                <a:latin typeface="Minion Pro" panose="02040503050201090203" pitchFamily="18" charset="0"/>
              </a:rPr>
              <a:t>security and </a:t>
            </a:r>
            <a:r>
              <a:rPr lang="en-US" dirty="0">
                <a:latin typeface="Minion Pro" panose="02040503050201090203" pitchFamily="18" charset="0"/>
              </a:rPr>
              <a:t>defense policies. </a:t>
            </a:r>
            <a:endParaRPr lang="en-US" dirty="0" smtClean="0">
              <a:latin typeface="Minion Pro" panose="02040503050201090203" pitchFamily="18" charset="0"/>
            </a:endParaRPr>
          </a:p>
          <a:p>
            <a:endParaRPr lang="en-US" dirty="0" smtClean="0">
              <a:latin typeface="Minion Pro" panose="02040503050201090203" pitchFamily="18" charset="0"/>
            </a:endParaRPr>
          </a:p>
          <a:p>
            <a:r>
              <a:rPr lang="en-US" dirty="0" smtClean="0">
                <a:latin typeface="Minion Pro" panose="02040503050201090203" pitchFamily="18" charset="0"/>
              </a:rPr>
              <a:t>Shape </a:t>
            </a:r>
            <a:r>
              <a:rPr lang="en-US" dirty="0">
                <a:latin typeface="Minion Pro" panose="02040503050201090203" pitchFamily="18" charset="0"/>
              </a:rPr>
              <a:t>and elevate the national security </a:t>
            </a:r>
            <a:r>
              <a:rPr lang="en-US" dirty="0" smtClean="0">
                <a:latin typeface="Minion Pro" panose="02040503050201090203" pitchFamily="18" charset="0"/>
              </a:rPr>
              <a:t>debate.</a:t>
            </a:r>
          </a:p>
          <a:p>
            <a:pPr marL="0" indent="0">
              <a:buNone/>
            </a:pPr>
            <a:endParaRPr lang="en-US" dirty="0" smtClean="0">
              <a:latin typeface="Minion Pro" panose="02040503050201090203" pitchFamily="18" charset="0"/>
            </a:endParaRPr>
          </a:p>
          <a:p>
            <a:r>
              <a:rPr lang="en-US" dirty="0" smtClean="0">
                <a:latin typeface="Minion Pro" panose="02040503050201090203" pitchFamily="18" charset="0"/>
              </a:rPr>
              <a:t>Inform </a:t>
            </a:r>
            <a:r>
              <a:rPr lang="en-US" dirty="0">
                <a:latin typeface="Minion Pro" panose="02040503050201090203" pitchFamily="18" charset="0"/>
              </a:rPr>
              <a:t>and prepare the </a:t>
            </a:r>
            <a:r>
              <a:rPr lang="en-US" dirty="0" smtClean="0">
                <a:latin typeface="Minion Pro" panose="02040503050201090203" pitchFamily="18" charset="0"/>
              </a:rPr>
              <a:t>national security </a:t>
            </a:r>
            <a:r>
              <a:rPr lang="en-US" dirty="0">
                <a:latin typeface="Minion Pro" panose="02040503050201090203" pitchFamily="18" charset="0"/>
              </a:rPr>
              <a:t>leaders of today and tomorrow</a:t>
            </a:r>
            <a:r>
              <a:rPr lang="en-US" dirty="0" smtClean="0">
                <a:latin typeface="Minion Pro" panose="02040503050201090203" pitchFamily="18" charset="0"/>
              </a:rPr>
              <a:t>.</a:t>
            </a:r>
            <a:endParaRPr lang="en-US" dirty="0">
              <a:latin typeface="Minion Pro" panose="02040503050201090203" pitchFamily="18" charset="0"/>
            </a:endParaRPr>
          </a:p>
          <a:p>
            <a:endParaRPr lang="en-US" dirty="0"/>
          </a:p>
        </p:txBody>
      </p:sp>
      <p:sp>
        <p:nvSpPr>
          <p:cNvPr id="4" name="Date Placeholder 3"/>
          <p:cNvSpPr>
            <a:spLocks noGrp="1"/>
          </p:cNvSpPr>
          <p:nvPr>
            <p:ph type="dt" sz="half" idx="10"/>
          </p:nvPr>
        </p:nvSpPr>
        <p:spPr/>
        <p:txBody>
          <a:bodyPr/>
          <a:lstStyle/>
          <a:p>
            <a:fld id="{26F5639B-5068-4FA1-AF2D-3F21266ECD44}" type="datetime1">
              <a:rPr lang="en-US" smtClean="0"/>
              <a:pPr/>
              <a:t>1/7/14</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8724507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990600"/>
            <a:ext cx="8153400" cy="457200"/>
          </a:xfrm>
        </p:spPr>
        <p:txBody>
          <a:bodyPr/>
          <a:lstStyle/>
          <a:p>
            <a:r>
              <a:rPr lang="en-US" i="1" dirty="0" smtClean="0">
                <a:latin typeface="Myriad Pro" pitchFamily="34" charset="0"/>
              </a:rPr>
              <a:t>History</a:t>
            </a:r>
            <a:endParaRPr lang="en-US" i="1" dirty="0">
              <a:latin typeface="Myriad Pro" pitchFamily="34" charset="0"/>
            </a:endParaRPr>
          </a:p>
        </p:txBody>
      </p:sp>
      <p:sp>
        <p:nvSpPr>
          <p:cNvPr id="3" name="Content Placeholder 2"/>
          <p:cNvSpPr>
            <a:spLocks noGrp="1"/>
          </p:cNvSpPr>
          <p:nvPr>
            <p:ph idx="1"/>
          </p:nvPr>
        </p:nvSpPr>
        <p:spPr>
          <a:xfrm>
            <a:off x="533400" y="1905000"/>
            <a:ext cx="8153400" cy="4648200"/>
          </a:xfrm>
        </p:spPr>
        <p:txBody>
          <a:bodyPr/>
          <a:lstStyle/>
          <a:p>
            <a:pPr>
              <a:spcBef>
                <a:spcPts val="300"/>
              </a:spcBef>
            </a:pPr>
            <a:r>
              <a:rPr lang="en-US" dirty="0" smtClean="0">
                <a:latin typeface="Minion Pro" pitchFamily="18" charset="0"/>
              </a:rPr>
              <a:t>Established in February 2007 by co-founders Kurt M. Campbell &amp; Michèle A. Flournoy</a:t>
            </a:r>
          </a:p>
          <a:p>
            <a:pPr>
              <a:spcBef>
                <a:spcPts val="300"/>
              </a:spcBef>
            </a:pPr>
            <a:endParaRPr lang="en-US" dirty="0" smtClean="0">
              <a:latin typeface="Minion Pro" pitchFamily="18" charset="0"/>
            </a:endParaRPr>
          </a:p>
          <a:p>
            <a:pPr>
              <a:spcBef>
                <a:spcPts val="300"/>
              </a:spcBef>
            </a:pPr>
            <a:r>
              <a:rPr lang="en-US" dirty="0" smtClean="0">
                <a:latin typeface="Minion Pro" pitchFamily="18" charset="0"/>
              </a:rPr>
              <a:t>Subsequently </a:t>
            </a:r>
            <a:r>
              <a:rPr lang="en-US" dirty="0">
                <a:latin typeface="Minion Pro" pitchFamily="18" charset="0"/>
              </a:rPr>
              <a:t>led by CEO Nathaniel Fick </a:t>
            </a:r>
            <a:r>
              <a:rPr lang="en-US" dirty="0" smtClean="0">
                <a:latin typeface="Minion Pro" pitchFamily="18" charset="0"/>
              </a:rPr>
              <a:t>and </a:t>
            </a:r>
            <a:r>
              <a:rPr lang="en-US" dirty="0">
                <a:latin typeface="Minion Pro" pitchFamily="18" charset="0"/>
              </a:rPr>
              <a:t>President John Nagl (2009-2012</a:t>
            </a:r>
            <a:r>
              <a:rPr lang="en-US" dirty="0" smtClean="0">
                <a:latin typeface="Minion Pro" pitchFamily="18" charset="0"/>
              </a:rPr>
              <a:t>)</a:t>
            </a:r>
          </a:p>
          <a:p>
            <a:pPr>
              <a:spcBef>
                <a:spcPts val="300"/>
              </a:spcBef>
              <a:buNone/>
            </a:pPr>
            <a:endParaRPr lang="en-US" dirty="0">
              <a:latin typeface="Minion Pro" pitchFamily="18" charset="0"/>
            </a:endParaRPr>
          </a:p>
          <a:p>
            <a:pPr>
              <a:spcBef>
                <a:spcPts val="300"/>
              </a:spcBef>
            </a:pPr>
            <a:r>
              <a:rPr lang="en-US" dirty="0" smtClean="0">
                <a:latin typeface="Minion Pro" pitchFamily="18" charset="0"/>
              </a:rPr>
              <a:t>Supported by charitable contributions from a diverse group of more than 250 foundations, corporations and individuals, as well as government contracts</a:t>
            </a:r>
          </a:p>
          <a:p>
            <a:endParaRPr lang="en-US" dirty="0" smtClean="0">
              <a:latin typeface="Minion Pro" pitchFamily="18" charset="0"/>
            </a:endParaRPr>
          </a:p>
        </p:txBody>
      </p:sp>
      <p:sp>
        <p:nvSpPr>
          <p:cNvPr id="4" name="Date Placeholder 3"/>
          <p:cNvSpPr>
            <a:spLocks noGrp="1"/>
          </p:cNvSpPr>
          <p:nvPr>
            <p:ph type="dt" sz="half" idx="10"/>
          </p:nvPr>
        </p:nvSpPr>
        <p:spPr/>
        <p:txBody>
          <a:bodyPr/>
          <a:lstStyle/>
          <a:p>
            <a:fld id="{6C28E636-709E-4335-8115-4C12956FE2AE}" type="datetime1">
              <a:rPr lang="en-US" smtClean="0"/>
              <a:pPr/>
              <a:t>1/7/14</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latin typeface="Myriad Pro" panose="020B0503030403090204" pitchFamily="34" charset="0"/>
              </a:rPr>
              <a:t>History</a:t>
            </a:r>
            <a:endParaRPr lang="en-US" i="1" dirty="0">
              <a:latin typeface="Myriad Pro" panose="020B0503030403090204" pitchFamily="34" charset="0"/>
            </a:endParaRPr>
          </a:p>
        </p:txBody>
      </p:sp>
      <p:sp>
        <p:nvSpPr>
          <p:cNvPr id="3" name="Content Placeholder 2"/>
          <p:cNvSpPr>
            <a:spLocks noGrp="1"/>
          </p:cNvSpPr>
          <p:nvPr>
            <p:ph idx="1"/>
          </p:nvPr>
        </p:nvSpPr>
        <p:spPr/>
        <p:txBody>
          <a:bodyPr/>
          <a:lstStyle/>
          <a:p>
            <a:r>
              <a:rPr lang="en-US" dirty="0" smtClean="0">
                <a:latin typeface="Minion Pro" pitchFamily="18" charset="0"/>
              </a:rPr>
              <a:t>Published path breaking reports on: </a:t>
            </a:r>
          </a:p>
          <a:p>
            <a:pPr lvl="1"/>
            <a:r>
              <a:rPr lang="en-US" dirty="0" smtClean="0">
                <a:latin typeface="Minion Pro" pitchFamily="18" charset="0"/>
              </a:rPr>
              <a:t>counterinsurgency strategy</a:t>
            </a:r>
          </a:p>
          <a:p>
            <a:pPr lvl="1">
              <a:buClr>
                <a:srgbClr val="FFFFFF"/>
              </a:buClr>
            </a:pPr>
            <a:r>
              <a:rPr lang="en-US" dirty="0">
                <a:solidFill>
                  <a:srgbClr val="FFFFFF"/>
                </a:solidFill>
                <a:latin typeface="Minion Pro" pitchFamily="18" charset="0"/>
              </a:rPr>
              <a:t>changes required to address </a:t>
            </a:r>
            <a:r>
              <a:rPr lang="en-US" dirty="0" smtClean="0">
                <a:solidFill>
                  <a:srgbClr val="FFFFFF"/>
                </a:solidFill>
                <a:latin typeface="Minion Pro" pitchFamily="18" charset="0"/>
              </a:rPr>
              <a:t>U.S. intelligence shortcomings in </a:t>
            </a:r>
            <a:r>
              <a:rPr lang="en-US" dirty="0">
                <a:solidFill>
                  <a:srgbClr val="FFFFFF"/>
                </a:solidFill>
                <a:latin typeface="Minion Pro" pitchFamily="18" charset="0"/>
              </a:rPr>
              <a:t>Afghanistan</a:t>
            </a:r>
          </a:p>
          <a:p>
            <a:pPr lvl="1"/>
            <a:r>
              <a:rPr lang="en-US" dirty="0" smtClean="0">
                <a:latin typeface="Minion Pro" pitchFamily="18" charset="0"/>
              </a:rPr>
              <a:t>U.S. policy toward Iraq</a:t>
            </a:r>
          </a:p>
          <a:p>
            <a:pPr lvl="1"/>
            <a:r>
              <a:rPr lang="en-US" dirty="0" smtClean="0">
                <a:latin typeface="Minion Pro" pitchFamily="18" charset="0"/>
              </a:rPr>
              <a:t>U.S. policy toward India</a:t>
            </a:r>
          </a:p>
          <a:p>
            <a:pPr lvl="1"/>
            <a:r>
              <a:rPr lang="en-US" dirty="0" smtClean="0">
                <a:latin typeface="Minion Pro" pitchFamily="18" charset="0"/>
              </a:rPr>
              <a:t>climate change and national security</a:t>
            </a:r>
          </a:p>
          <a:p>
            <a:pPr marL="457200" lvl="1" indent="0">
              <a:buNone/>
            </a:pPr>
            <a:endParaRPr lang="en-US" dirty="0" smtClean="0">
              <a:latin typeface="Minion Pro" pitchFamily="18" charset="0"/>
            </a:endParaRPr>
          </a:p>
          <a:p>
            <a:r>
              <a:rPr lang="en-US" dirty="0" smtClean="0">
                <a:latin typeface="Minion Pro" pitchFamily="18" charset="0"/>
              </a:rPr>
              <a:t>Hosts leading annual conference on national security issues of the day</a:t>
            </a:r>
          </a:p>
          <a:p>
            <a:pPr>
              <a:buNone/>
            </a:pPr>
            <a:endParaRPr lang="en-US" dirty="0" smtClean="0">
              <a:latin typeface="Minion Pro" pitchFamily="18" charset="0"/>
            </a:endParaRPr>
          </a:p>
          <a:p>
            <a:endParaRPr lang="en-US" dirty="0"/>
          </a:p>
        </p:txBody>
      </p:sp>
      <p:sp>
        <p:nvSpPr>
          <p:cNvPr id="4" name="Date Placeholder 3"/>
          <p:cNvSpPr>
            <a:spLocks noGrp="1"/>
          </p:cNvSpPr>
          <p:nvPr>
            <p:ph type="dt" sz="half" idx="10"/>
          </p:nvPr>
        </p:nvSpPr>
        <p:spPr/>
        <p:txBody>
          <a:bodyPr/>
          <a:lstStyle/>
          <a:p>
            <a:fld id="{A8AFF28F-9F66-473B-994E-ACD644D32E64}" type="datetime1">
              <a:rPr lang="en-US" smtClean="0"/>
              <a:pPr/>
              <a:t>1/7/14</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latin typeface="Myriad Pro" panose="020B0503030403090204" pitchFamily="34" charset="0"/>
              </a:rPr>
              <a:t>Team – Leadership</a:t>
            </a:r>
            <a:endParaRPr lang="en-US" i="1" dirty="0">
              <a:latin typeface="Myriad Pro" panose="020B0503030403090204" pitchFamily="34" charset="0"/>
            </a:endParaRPr>
          </a:p>
        </p:txBody>
      </p:sp>
      <p:sp>
        <p:nvSpPr>
          <p:cNvPr id="3" name="Content Placeholder 2"/>
          <p:cNvSpPr>
            <a:spLocks noGrp="1"/>
          </p:cNvSpPr>
          <p:nvPr>
            <p:ph idx="1"/>
          </p:nvPr>
        </p:nvSpPr>
        <p:spPr/>
        <p:txBody>
          <a:bodyPr/>
          <a:lstStyle/>
          <a:p>
            <a:pPr>
              <a:buNone/>
            </a:pPr>
            <a:r>
              <a:rPr lang="en-US" dirty="0" smtClean="0">
                <a:latin typeface="Minion Pro" pitchFamily="18" charset="0"/>
              </a:rPr>
              <a:t>Leadership</a:t>
            </a:r>
          </a:p>
          <a:p>
            <a:r>
              <a:rPr lang="en-US" dirty="0" smtClean="0">
                <a:latin typeface="Minion Pro" pitchFamily="18" charset="0"/>
              </a:rPr>
              <a:t>Robert O. Work, CEO</a:t>
            </a:r>
          </a:p>
          <a:p>
            <a:r>
              <a:rPr lang="en-US" dirty="0" smtClean="0">
                <a:latin typeface="Minion Pro" pitchFamily="18" charset="0"/>
              </a:rPr>
              <a:t>Richard Fontaine, President</a:t>
            </a:r>
          </a:p>
          <a:p>
            <a:r>
              <a:rPr lang="en-US" dirty="0" smtClean="0">
                <a:latin typeface="Minion Pro" pitchFamily="18" charset="0"/>
              </a:rPr>
              <a:t>Shawn Brimley, Vice President and Studies Director </a:t>
            </a:r>
          </a:p>
          <a:p>
            <a:endParaRPr lang="en-US" dirty="0" smtClean="0">
              <a:latin typeface="Minion Pro" pitchFamily="18" charset="0"/>
            </a:endParaRPr>
          </a:p>
          <a:p>
            <a:r>
              <a:rPr lang="en-US" dirty="0" smtClean="0">
                <a:latin typeface="Minion Pro" pitchFamily="18" charset="0"/>
              </a:rPr>
              <a:t>Kurt Campbell, Co-Chair Board of Directors</a:t>
            </a:r>
          </a:p>
          <a:p>
            <a:r>
              <a:rPr lang="en-US" dirty="0" smtClean="0">
                <a:latin typeface="Minion Pro" pitchFamily="18" charset="0"/>
              </a:rPr>
              <a:t>Michèle Flournoy, Co-Chair Board of Directors</a:t>
            </a:r>
            <a:endParaRPr lang="en-US" i="1" dirty="0" smtClean="0">
              <a:latin typeface="Minion Pro" panose="02040503050201090203" pitchFamily="18" charset="0"/>
            </a:endParaRPr>
          </a:p>
        </p:txBody>
      </p:sp>
      <p:sp>
        <p:nvSpPr>
          <p:cNvPr id="4" name="Date Placeholder 3"/>
          <p:cNvSpPr>
            <a:spLocks noGrp="1"/>
          </p:cNvSpPr>
          <p:nvPr>
            <p:ph type="dt" sz="half" idx="10"/>
          </p:nvPr>
        </p:nvSpPr>
        <p:spPr/>
        <p:txBody>
          <a:bodyPr/>
          <a:lstStyle/>
          <a:p>
            <a:fld id="{AEAFA9CA-80F8-4A6D-BA88-F13864227B2D}" type="datetime1">
              <a:rPr lang="en-US" smtClean="0"/>
              <a:pPr/>
              <a:t>1/7/14</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139324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latin typeface="Myriad Pro" panose="020B0503030403090204" pitchFamily="34" charset="0"/>
              </a:rPr>
              <a:t>Team - Scholars</a:t>
            </a:r>
            <a:endParaRPr lang="en-US" i="1" dirty="0">
              <a:latin typeface="Myriad Pro" panose="020B0503030403090204" pitchFamily="34" charset="0"/>
            </a:endParaRPr>
          </a:p>
        </p:txBody>
      </p:sp>
      <p:sp>
        <p:nvSpPr>
          <p:cNvPr id="3" name="Content Placeholder 2"/>
          <p:cNvSpPr>
            <a:spLocks noGrp="1"/>
          </p:cNvSpPr>
          <p:nvPr>
            <p:ph idx="1"/>
          </p:nvPr>
        </p:nvSpPr>
        <p:spPr>
          <a:xfrm>
            <a:off x="533400" y="1752600"/>
            <a:ext cx="8153400" cy="4800600"/>
          </a:xfrm>
        </p:spPr>
        <p:txBody>
          <a:bodyPr/>
          <a:lstStyle/>
          <a:p>
            <a:r>
              <a:rPr lang="en-US" dirty="0" smtClean="0">
                <a:latin typeface="Minion Pro" pitchFamily="18" charset="0"/>
              </a:rPr>
              <a:t>Comprised of 35 scholars, former policymakers, active duty military officers and experienced writers-in-residence</a:t>
            </a:r>
            <a:br>
              <a:rPr lang="en-US" dirty="0" smtClean="0">
                <a:latin typeface="Minion Pro" pitchFamily="18" charset="0"/>
              </a:rPr>
            </a:br>
            <a:endParaRPr lang="en-US" i="1" dirty="0" smtClean="0"/>
          </a:p>
          <a:p>
            <a:r>
              <a:rPr lang="en-US" dirty="0" smtClean="0">
                <a:latin typeface="Minion Pro" panose="02040503050201090203" pitchFamily="18" charset="0"/>
              </a:rPr>
              <a:t>Drawn from government (White House, DoD, State, Treasury, USAID and Congress), military (Army, Navy, Marines), academia (Georgetown, GW, etc.), business (Noetic, Caerus, etc.) and media (NY Times, Washington Post, National Journal, etc.)</a:t>
            </a:r>
          </a:p>
          <a:p>
            <a:pPr lvl="1"/>
            <a:endParaRPr lang="en-US" dirty="0" smtClean="0">
              <a:latin typeface="Minion Pro" panose="02040503050201090203" pitchFamily="18" charset="0"/>
            </a:endParaRPr>
          </a:p>
          <a:p>
            <a:endParaRPr lang="en-US" dirty="0"/>
          </a:p>
        </p:txBody>
      </p:sp>
      <p:sp>
        <p:nvSpPr>
          <p:cNvPr id="4" name="Date Placeholder 3"/>
          <p:cNvSpPr>
            <a:spLocks noGrp="1"/>
          </p:cNvSpPr>
          <p:nvPr>
            <p:ph type="dt" sz="half" idx="10"/>
          </p:nvPr>
        </p:nvSpPr>
        <p:spPr/>
        <p:txBody>
          <a:bodyPr/>
          <a:lstStyle/>
          <a:p>
            <a:fld id="{AB92D020-6CFA-4757-91A7-397451BC485F}" type="datetime1">
              <a:rPr lang="en-US" smtClean="0"/>
              <a:pPr/>
              <a:t>1/7/14</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7142461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latin typeface="Myriad Pro" panose="020B0503030403090204" pitchFamily="34" charset="0"/>
              </a:rPr>
              <a:t>Team -- Scholars</a:t>
            </a:r>
            <a:endParaRPr lang="en-US" dirty="0">
              <a:latin typeface="Myriad Pro" panose="020B0503030403090204" pitchFamily="34" charset="0"/>
            </a:endParaRPr>
          </a:p>
        </p:txBody>
      </p:sp>
      <p:sp>
        <p:nvSpPr>
          <p:cNvPr id="3" name="Content Placeholder 2"/>
          <p:cNvSpPr>
            <a:spLocks noGrp="1"/>
          </p:cNvSpPr>
          <p:nvPr>
            <p:ph idx="1"/>
          </p:nvPr>
        </p:nvSpPr>
        <p:spPr/>
        <p:txBody>
          <a:bodyPr/>
          <a:lstStyle/>
          <a:p>
            <a:r>
              <a:rPr lang="en-US" dirty="0" smtClean="0">
                <a:latin typeface="Minion Pro" panose="02040503050201090203" pitchFamily="18" charset="0"/>
              </a:rPr>
              <a:t>Alumni have advanced to positions of responsibility throughout the USG including:</a:t>
            </a:r>
          </a:p>
          <a:p>
            <a:pPr lvl="1"/>
            <a:r>
              <a:rPr lang="en-US" dirty="0" smtClean="0">
                <a:latin typeface="Minion Pro" panose="02040503050201090203" pitchFamily="18" charset="0"/>
              </a:rPr>
              <a:t>Under Secretary of Defense for Policy</a:t>
            </a:r>
          </a:p>
          <a:p>
            <a:pPr lvl="1"/>
            <a:r>
              <a:rPr lang="en-US" dirty="0" smtClean="0">
                <a:latin typeface="Minion Pro" panose="02040503050201090203" pitchFamily="18" charset="0"/>
              </a:rPr>
              <a:t>Assistant Secretary of State, East Asia &amp; the Pacific</a:t>
            </a:r>
          </a:p>
          <a:p>
            <a:pPr lvl="1"/>
            <a:r>
              <a:rPr lang="en-US" dirty="0" smtClean="0">
                <a:latin typeface="Minion Pro" panose="02040503050201090203" pitchFamily="18" charset="0"/>
              </a:rPr>
              <a:t>First </a:t>
            </a:r>
            <a:r>
              <a:rPr lang="en-US" dirty="0" smtClean="0">
                <a:latin typeface="Minion Pro"/>
              </a:rPr>
              <a:t>Assistant Secretary of Defense, Operational Energy Plans and Programs</a:t>
            </a:r>
          </a:p>
          <a:p>
            <a:pPr lvl="1"/>
            <a:r>
              <a:rPr lang="en-US" dirty="0" smtClean="0">
                <a:latin typeface="Minion Pro" panose="02040503050201090203" pitchFamily="18" charset="0"/>
              </a:rPr>
              <a:t>Assistant Secretary of Defense, Int’l Security Affairs</a:t>
            </a:r>
          </a:p>
          <a:p>
            <a:pPr lvl="1"/>
            <a:r>
              <a:rPr lang="en-US" dirty="0" smtClean="0">
                <a:latin typeface="Minion Pro" panose="02040503050201090203" pitchFamily="18" charset="0"/>
              </a:rPr>
              <a:t>Deputy Assistant Secretary of Defense, Middle East</a:t>
            </a:r>
          </a:p>
          <a:p>
            <a:pPr lvl="1"/>
            <a:r>
              <a:rPr lang="en-US" dirty="0" smtClean="0">
                <a:latin typeface="Minion Pro" panose="02040503050201090203" pitchFamily="18" charset="0"/>
              </a:rPr>
              <a:t>Director for Strategic Planning, National Security Staff</a:t>
            </a:r>
          </a:p>
          <a:p>
            <a:endParaRPr lang="en-US" dirty="0"/>
          </a:p>
        </p:txBody>
      </p:sp>
      <p:sp>
        <p:nvSpPr>
          <p:cNvPr id="4" name="Date Placeholder 3"/>
          <p:cNvSpPr>
            <a:spLocks noGrp="1"/>
          </p:cNvSpPr>
          <p:nvPr>
            <p:ph type="dt" sz="half" idx="10"/>
          </p:nvPr>
        </p:nvSpPr>
        <p:spPr/>
        <p:txBody>
          <a:bodyPr/>
          <a:lstStyle/>
          <a:p>
            <a:fld id="{A8AFF28F-9F66-473B-994E-ACD644D32E64}" type="datetime1">
              <a:rPr lang="en-US" smtClean="0"/>
              <a:pPr/>
              <a:t>1/7/14</a:t>
            </a:fld>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17410" name="Rectangle 4"/>
          <p:cNvSpPr>
            <a:spLocks noGrp="1" noChangeArrowheads="1"/>
          </p:cNvSpPr>
          <p:nvPr>
            <p:ph type="title"/>
          </p:nvPr>
        </p:nvSpPr>
        <p:spPr>
          <a:xfrm>
            <a:off x="533400" y="838200"/>
            <a:ext cx="8153400" cy="762000"/>
          </a:xfrm>
          <a:noFill/>
        </p:spPr>
        <p:txBody>
          <a:bodyPr/>
          <a:lstStyle/>
          <a:p>
            <a:pPr eaLnBrk="1" hangingPunct="1"/>
            <a:r>
              <a:rPr lang="en-US" i="1" dirty="0" smtClean="0">
                <a:latin typeface="Myriad Pro" pitchFamily="34" charset="0"/>
              </a:rPr>
              <a:t>Approach</a:t>
            </a:r>
          </a:p>
        </p:txBody>
      </p:sp>
      <p:sp>
        <p:nvSpPr>
          <p:cNvPr id="17411" name="Rectangle 3"/>
          <p:cNvSpPr>
            <a:spLocks noGrp="1" noChangeArrowheads="1"/>
          </p:cNvSpPr>
          <p:nvPr>
            <p:ph idx="1"/>
          </p:nvPr>
        </p:nvSpPr>
        <p:spPr>
          <a:xfrm>
            <a:off x="304800" y="1600200"/>
            <a:ext cx="8153400" cy="4800600"/>
          </a:xfrm>
        </p:spPr>
        <p:txBody>
          <a:bodyPr/>
          <a:lstStyle/>
          <a:p>
            <a:pPr marL="0" indent="0">
              <a:spcBef>
                <a:spcPts val="600"/>
              </a:spcBef>
              <a:buClr>
                <a:srgbClr val="FFFFFF"/>
              </a:buClr>
              <a:buNone/>
            </a:pPr>
            <a:endParaRPr lang="en-US" sz="1400" dirty="0" smtClean="0">
              <a:latin typeface="Minion Pro" panose="02040503050201090203" pitchFamily="18" charset="0"/>
            </a:endParaRPr>
          </a:p>
          <a:p>
            <a:pPr>
              <a:spcBef>
                <a:spcPts val="600"/>
              </a:spcBef>
              <a:buClr>
                <a:srgbClr val="FFFFFF"/>
              </a:buClr>
            </a:pPr>
            <a:r>
              <a:rPr lang="en-US" dirty="0" smtClean="0">
                <a:latin typeface="Minion Pro" panose="02040503050201090203" pitchFamily="18" charset="0"/>
              </a:rPr>
              <a:t>Maintain a critical mass of researchers focused exclusively on national security</a:t>
            </a:r>
          </a:p>
          <a:p>
            <a:pPr marL="0" indent="0">
              <a:spcBef>
                <a:spcPts val="600"/>
              </a:spcBef>
              <a:buClr>
                <a:srgbClr val="FFFFFF"/>
              </a:buClr>
              <a:buNone/>
            </a:pPr>
            <a:endParaRPr lang="en-US" sz="1400" dirty="0" smtClean="0">
              <a:latin typeface="Minion Pro" panose="02040503050201090203" pitchFamily="18" charset="0"/>
            </a:endParaRPr>
          </a:p>
          <a:p>
            <a:pPr>
              <a:spcBef>
                <a:spcPts val="600"/>
              </a:spcBef>
            </a:pPr>
            <a:r>
              <a:rPr lang="en-US" dirty="0" smtClean="0">
                <a:latin typeface="Minion Pro" panose="02040503050201090203" pitchFamily="18" charset="0"/>
              </a:rPr>
              <a:t>Link people and ideas; convene stakeholders to advance policy debate and serves as a hub for dialogue</a:t>
            </a:r>
          </a:p>
          <a:p>
            <a:pPr>
              <a:spcBef>
                <a:spcPts val="600"/>
              </a:spcBef>
            </a:pPr>
            <a:endParaRPr lang="en-US" dirty="0">
              <a:latin typeface="Minion Pro" panose="02040503050201090203" pitchFamily="18" charset="0"/>
            </a:endParaRPr>
          </a:p>
          <a:p>
            <a:pPr>
              <a:spcBef>
                <a:spcPts val="600"/>
              </a:spcBef>
            </a:pPr>
            <a:r>
              <a:rPr lang="en-US" dirty="0">
                <a:solidFill>
                  <a:srgbClr val="FFFFFF"/>
                </a:solidFill>
                <a:latin typeface="Minion Pro" pitchFamily="18" charset="0"/>
              </a:rPr>
              <a:t>Develop bold, innovative ideas and provide fact-based research and analysis to shape and elevate the national security debate</a:t>
            </a:r>
            <a:endParaRPr lang="en-US" dirty="0">
              <a:latin typeface="Minion Pro" panose="02040503050201090203" pitchFamily="18" charset="0"/>
            </a:endParaRPr>
          </a:p>
          <a:p>
            <a:pPr>
              <a:spcBef>
                <a:spcPts val="600"/>
              </a:spcBef>
            </a:pPr>
            <a:endParaRPr lang="en-US" dirty="0" smtClean="0">
              <a:latin typeface="Minion Pro" panose="02040503050201090203" pitchFamily="18" charset="0"/>
            </a:endParaRPr>
          </a:p>
          <a:p>
            <a:pPr>
              <a:lnSpc>
                <a:spcPts val="2400"/>
              </a:lnSpc>
              <a:spcBef>
                <a:spcPts val="600"/>
              </a:spcBef>
            </a:pPr>
            <a:endParaRPr lang="en-US" dirty="0" smtClean="0">
              <a:solidFill>
                <a:srgbClr val="FFFFFF"/>
              </a:solidFill>
              <a:latin typeface="Minion Pro" pitchFamily="18" charset="0"/>
            </a:endParaRPr>
          </a:p>
          <a:p>
            <a:pPr>
              <a:lnSpc>
                <a:spcPts val="2400"/>
              </a:lnSpc>
              <a:spcBef>
                <a:spcPts val="600"/>
              </a:spcBef>
            </a:pPr>
            <a:endParaRPr lang="en-US" dirty="0" smtClean="0">
              <a:latin typeface="Minion Pro" panose="02040503050201090203" pitchFamily="18" charset="0"/>
            </a:endParaRPr>
          </a:p>
          <a:p>
            <a:pPr>
              <a:lnSpc>
                <a:spcPts val="2400"/>
              </a:lnSpc>
              <a:spcBef>
                <a:spcPts val="0"/>
              </a:spcBef>
            </a:pPr>
            <a:endParaRPr lang="en-US" dirty="0" smtClean="0">
              <a:latin typeface="Minion Pro" panose="02040503050201090203" pitchFamily="18" charset="0"/>
            </a:endParaRPr>
          </a:p>
          <a:p>
            <a:pPr>
              <a:lnSpc>
                <a:spcPts val="2400"/>
              </a:lnSpc>
              <a:spcBef>
                <a:spcPts val="0"/>
              </a:spcBef>
            </a:pPr>
            <a:endParaRPr lang="en-US" dirty="0" smtClean="0">
              <a:latin typeface="Minion Pro" panose="02040503050201090203" pitchFamily="18" charset="0"/>
            </a:endParaRPr>
          </a:p>
          <a:p>
            <a:pPr>
              <a:lnSpc>
                <a:spcPts val="2400"/>
              </a:lnSpc>
              <a:spcBef>
                <a:spcPts val="0"/>
              </a:spcBef>
            </a:pPr>
            <a:endParaRPr lang="en-US" dirty="0" smtClean="0">
              <a:latin typeface="Minion Pro" panose="02040503050201090203" pitchFamily="18" charset="0"/>
            </a:endParaRPr>
          </a:p>
          <a:p>
            <a:pPr>
              <a:lnSpc>
                <a:spcPts val="2400"/>
              </a:lnSpc>
              <a:spcBef>
                <a:spcPts val="0"/>
              </a:spcBef>
            </a:pPr>
            <a:endParaRPr lang="en-US" dirty="0" smtClean="0">
              <a:latin typeface="Minion Pro" panose="02040503050201090203" pitchFamily="18" charset="0"/>
            </a:endParaRPr>
          </a:p>
          <a:p>
            <a:pPr>
              <a:lnSpc>
                <a:spcPts val="2400"/>
              </a:lnSpc>
              <a:spcBef>
                <a:spcPts val="0"/>
              </a:spcBef>
            </a:pPr>
            <a:endParaRPr lang="en-US" dirty="0" smtClean="0">
              <a:latin typeface="Minion Pro" panose="02040503050201090203" pitchFamily="18" charset="0"/>
            </a:endParaRPr>
          </a:p>
          <a:p>
            <a:pPr>
              <a:lnSpc>
                <a:spcPts val="2400"/>
              </a:lnSpc>
              <a:spcBef>
                <a:spcPts val="0"/>
              </a:spcBef>
            </a:pPr>
            <a:endParaRPr lang="en-US" dirty="0" smtClean="0">
              <a:latin typeface="Minion Pro" panose="02040503050201090203" pitchFamily="18" charset="0"/>
            </a:endParaRPr>
          </a:p>
          <a:p>
            <a:pPr marL="0" indent="0">
              <a:lnSpc>
                <a:spcPts val="2400"/>
              </a:lnSpc>
              <a:spcBef>
                <a:spcPts val="0"/>
              </a:spcBef>
              <a:buNone/>
            </a:pPr>
            <a:endParaRPr lang="en-US" dirty="0" smtClean="0">
              <a:latin typeface="Minion Pro" panose="02040503050201090203" pitchFamily="18" charset="0"/>
            </a:endParaRPr>
          </a:p>
          <a:p>
            <a:pPr>
              <a:lnSpc>
                <a:spcPts val="2400"/>
              </a:lnSpc>
              <a:spcBef>
                <a:spcPts val="0"/>
              </a:spcBef>
            </a:pPr>
            <a:endParaRPr lang="en-US" dirty="0">
              <a:latin typeface="Minion Pro" panose="02040503050201090203" pitchFamily="18" charset="0"/>
            </a:endParaRPr>
          </a:p>
          <a:p>
            <a:pPr marL="0" indent="0">
              <a:lnSpc>
                <a:spcPts val="2400"/>
              </a:lnSpc>
              <a:spcBef>
                <a:spcPts val="0"/>
              </a:spcBef>
              <a:buNone/>
            </a:pPr>
            <a:endParaRPr lang="en-US" sz="2400" dirty="0" smtClean="0">
              <a:latin typeface="Minion Pro" panose="02040503050201090203" pitchFamily="18" charset="0"/>
            </a:endParaRPr>
          </a:p>
        </p:txBody>
      </p:sp>
      <p:sp>
        <p:nvSpPr>
          <p:cNvPr id="17412" name="Date Placeholder 3"/>
          <p:cNvSpPr>
            <a:spLocks noGrp="1"/>
          </p:cNvSpPr>
          <p:nvPr>
            <p:ph type="dt" sz="quarter" idx="10"/>
          </p:nvPr>
        </p:nvSpPr>
        <p:spPr>
          <a:noFill/>
        </p:spPr>
        <p:txBody>
          <a:bodyPr/>
          <a:lstStyle/>
          <a:p>
            <a:fld id="{08A42F2E-82F5-4DBE-85DB-35C9910523D0}" type="datetime1">
              <a:rPr lang="en-US" smtClean="0">
                <a:latin typeface="Myriad Pro" pitchFamily="34" charset="0"/>
              </a:rPr>
              <a:pPr/>
              <a:t>1/7/14</a:t>
            </a:fld>
            <a:endParaRPr lang="en-US" dirty="0" smtClean="0"/>
          </a:p>
          <a:p>
            <a:endParaRPr lang="en-US" dirty="0">
              <a:latin typeface="Myriad Pro"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NAS PowerPoint Template">
  <a:themeElements>
    <a:clrScheme name="CNAS PowerPoin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NAS PowerPoint Template">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rgbClr val="333333"/>
            </a:solidFill>
            <a:effectLst/>
            <a:latin typeface="Tahoma"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rgbClr val="333333"/>
            </a:solidFill>
            <a:effectLst/>
            <a:latin typeface="Tahoma" charset="0"/>
          </a:defRPr>
        </a:defPPr>
      </a:lstStyle>
    </a:lnDef>
  </a:objectDefaults>
  <a:extraClrSchemeLst>
    <a:extraClrScheme>
      <a:clrScheme name="CNAS PowerPoin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NAS PowerPoint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NAS PowerPoint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NAS PowerPoint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NAS PowerPoint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NAS PowerPoint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NAS PowerPoint 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NAS PowerPoint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NAS PowerPoint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NAS PowerPoint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NAS PowerPoint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NAS PowerPoint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1349</TotalTime>
  <Words>1161</Words>
  <Application>Microsoft Macintosh PowerPoint</Application>
  <PresentationFormat>On-screen Show (4:3)</PresentationFormat>
  <Paragraphs>194</Paragraphs>
  <Slides>18</Slides>
  <Notes>18</Notes>
  <HiddenSlides>0</HiddenSlides>
  <MMClips>0</MMClips>
  <ScaleCrop>false</ScaleCrop>
  <HeadingPairs>
    <vt:vector size="4" baseType="variant">
      <vt:variant>
        <vt:lpstr>Design Template</vt:lpstr>
      </vt:variant>
      <vt:variant>
        <vt:i4>1</vt:i4>
      </vt:variant>
      <vt:variant>
        <vt:lpstr>Slide Titles</vt:lpstr>
      </vt:variant>
      <vt:variant>
        <vt:i4>18</vt:i4>
      </vt:variant>
    </vt:vector>
  </HeadingPairs>
  <TitlesOfParts>
    <vt:vector size="19" baseType="lpstr">
      <vt:lpstr>CNAS PowerPoint Template</vt:lpstr>
      <vt:lpstr>The Center for a New American Security</vt:lpstr>
      <vt:lpstr>Description</vt:lpstr>
      <vt:lpstr>Mission</vt:lpstr>
      <vt:lpstr>History</vt:lpstr>
      <vt:lpstr>History</vt:lpstr>
      <vt:lpstr>Team – Leadership</vt:lpstr>
      <vt:lpstr>Team - Scholars</vt:lpstr>
      <vt:lpstr>Team -- Scholars</vt:lpstr>
      <vt:lpstr>Approach</vt:lpstr>
      <vt:lpstr>Approach     cont’d</vt:lpstr>
      <vt:lpstr>Products </vt:lpstr>
      <vt:lpstr>Research Agenda</vt:lpstr>
      <vt:lpstr>Added Value</vt:lpstr>
      <vt:lpstr>Policy Impact </vt:lpstr>
      <vt:lpstr>Policy Impact</vt:lpstr>
      <vt:lpstr>Policy Impact</vt:lpstr>
      <vt:lpstr>What People Are Saying</vt:lpstr>
      <vt:lpstr>What People Are Saying</vt:lpstr>
    </vt:vector>
  </TitlesOfParts>
  <Company>CNAS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Billy Sountornsorn</dc:creator>
  <cp:lastModifiedBy>Fadwa Kingsbury</cp:lastModifiedBy>
  <cp:revision>132</cp:revision>
  <cp:lastPrinted>2007-06-04T20:32:37Z</cp:lastPrinted>
  <dcterms:created xsi:type="dcterms:W3CDTF">2014-01-07T20:49:51Z</dcterms:created>
  <dcterms:modified xsi:type="dcterms:W3CDTF">2014-01-07T21:18:39Z</dcterms:modified>
</cp:coreProperties>
</file>