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1" r:id="rId2"/>
  </p:sldMasterIdLst>
  <p:notesMasterIdLst>
    <p:notesMasterId r:id="rId39"/>
  </p:notesMasterIdLst>
  <p:handoutMasterIdLst>
    <p:handoutMasterId r:id="rId40"/>
  </p:handoutMasterIdLst>
  <p:sldIdLst>
    <p:sldId id="415" r:id="rId3"/>
    <p:sldId id="417" r:id="rId4"/>
    <p:sldId id="418" r:id="rId5"/>
    <p:sldId id="419" r:id="rId6"/>
    <p:sldId id="420" r:id="rId7"/>
    <p:sldId id="425" r:id="rId8"/>
    <p:sldId id="421" r:id="rId9"/>
    <p:sldId id="422" r:id="rId10"/>
    <p:sldId id="423" r:id="rId11"/>
    <p:sldId id="424" r:id="rId12"/>
    <p:sldId id="428" r:id="rId13"/>
    <p:sldId id="429" r:id="rId14"/>
    <p:sldId id="392" r:id="rId15"/>
    <p:sldId id="438" r:id="rId16"/>
    <p:sldId id="378" r:id="rId17"/>
    <p:sldId id="394" r:id="rId18"/>
    <p:sldId id="368" r:id="rId19"/>
    <p:sldId id="371" r:id="rId20"/>
    <p:sldId id="410" r:id="rId21"/>
    <p:sldId id="391" r:id="rId22"/>
    <p:sldId id="400" r:id="rId23"/>
    <p:sldId id="397" r:id="rId24"/>
    <p:sldId id="359" r:id="rId25"/>
    <p:sldId id="407" r:id="rId26"/>
    <p:sldId id="408" r:id="rId27"/>
    <p:sldId id="406" r:id="rId28"/>
    <p:sldId id="411" r:id="rId29"/>
    <p:sldId id="430" r:id="rId30"/>
    <p:sldId id="431" r:id="rId31"/>
    <p:sldId id="432" r:id="rId32"/>
    <p:sldId id="433" r:id="rId33"/>
    <p:sldId id="434" r:id="rId34"/>
    <p:sldId id="435" r:id="rId35"/>
    <p:sldId id="436" r:id="rId36"/>
    <p:sldId id="437" r:id="rId37"/>
    <p:sldId id="439" r:id="rId3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81227" autoAdjust="0"/>
  </p:normalViewPr>
  <p:slideViewPr>
    <p:cSldViewPr snapToGrid="0" snapToObjects="1"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pl.root-domain.org\npg\Open%20Research\Strategy%20Projects\Funding%20support%20service\OA%20funding%20database\OA%20funding%20databa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200" dirty="0"/>
              <a:t>OA</a:t>
            </a:r>
            <a:r>
              <a:rPr lang="en-GB" sz="1200" baseline="0" dirty="0"/>
              <a:t> monograph funds</a:t>
            </a:r>
            <a:endParaRPr lang="en-GB" sz="1200" dirty="0"/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'Mono funding caps'!$A$33</c:f>
              <c:strCache>
                <c:ptCount val="1"/>
                <c:pt idx="0">
                  <c:v>No funding cap specified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'Mono funding caps'!$B$32:$C$32</c:f>
              <c:strCache>
                <c:ptCount val="2"/>
                <c:pt idx="0">
                  <c:v>Funding bodies</c:v>
                </c:pt>
                <c:pt idx="1">
                  <c:v>Institutions*</c:v>
                </c:pt>
              </c:strCache>
            </c:strRef>
          </c:cat>
          <c:val>
            <c:numRef>
              <c:f>'Mono funding caps'!$B$33:$C$33</c:f>
              <c:numCache>
                <c:formatCode>General</c:formatCode>
                <c:ptCount val="2"/>
                <c:pt idx="0">
                  <c:v>7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'Mono funding caps'!$A$34</c:f>
              <c:strCache>
                <c:ptCount val="1"/>
                <c:pt idx="0">
                  <c:v>Cap - higher than article cap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'Mono funding caps'!$B$32:$C$32</c:f>
              <c:strCache>
                <c:ptCount val="2"/>
                <c:pt idx="0">
                  <c:v>Funding bodies</c:v>
                </c:pt>
                <c:pt idx="1">
                  <c:v>Institutions*</c:v>
                </c:pt>
              </c:strCache>
            </c:strRef>
          </c:cat>
          <c:val>
            <c:numRef>
              <c:f>'Mono funding caps'!$B$34:$C$34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ser>
          <c:idx val="2"/>
          <c:order val="2"/>
          <c:tx>
            <c:strRef>
              <c:f>'Mono funding caps'!$A$35</c:f>
              <c:strCache>
                <c:ptCount val="1"/>
                <c:pt idx="0">
                  <c:v>Cap - same or lower than article cap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9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'Mono funding caps'!$B$32:$C$32</c:f>
              <c:strCache>
                <c:ptCount val="2"/>
                <c:pt idx="0">
                  <c:v>Funding bodies</c:v>
                </c:pt>
                <c:pt idx="1">
                  <c:v>Institutions*</c:v>
                </c:pt>
              </c:strCache>
            </c:strRef>
          </c:cat>
          <c:val>
            <c:numRef>
              <c:f>'Mono funding caps'!$B$35:$C$35</c:f>
              <c:numCache>
                <c:formatCode>General</c:formatCode>
                <c:ptCount val="2"/>
                <c:pt idx="0">
                  <c:v>1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1815296"/>
        <c:axId val="171816832"/>
      </c:barChart>
      <c:catAx>
        <c:axId val="171815296"/>
        <c:scaling>
          <c:orientation val="minMax"/>
        </c:scaling>
        <c:delete val="0"/>
        <c:axPos val="l"/>
        <c:majorTickMark val="out"/>
        <c:minorTickMark val="none"/>
        <c:tickLblPos val="nextTo"/>
        <c:crossAx val="171816832"/>
        <c:crosses val="autoZero"/>
        <c:auto val="1"/>
        <c:lblAlgn val="ctr"/>
        <c:lblOffset val="100"/>
        <c:noMultiLvlLbl val="0"/>
      </c:catAx>
      <c:valAx>
        <c:axId val="171816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18152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0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en-US"/>
          </a:p>
        </c:txPr>
      </c:legendEntry>
      <c:layout/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48F24-59E1-AF43-B5D4-ABE9316F81BC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41DCF-4E48-2E44-AAE6-CF3D1BB64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48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94260-82C4-4274-9C61-B86EE0A894F9}" type="datetimeFigureOut">
              <a:rPr lang="en-GB" smtClean="0"/>
              <a:t>30/10/2015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84F1C-A5D6-4265-B3F8-BC02B083BE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521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oaj.org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oarmap.eprints.org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No single approach to financing OA dominates the HSS market. Publishers and OA initiatives have begun piloting a range of OA business models, from Library memberships, Freemium memberships, and crowd funding, to mixed models combining APCs with membership.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Gold open access:</a:t>
            </a:r>
          </a:p>
          <a:p>
            <a:endParaRPr lang="en-US" dirty="0" smtClean="0"/>
          </a:p>
          <a:p>
            <a:r>
              <a:rPr lang="en-US" dirty="0" smtClean="0"/>
              <a:t>Article is made open access immediately on publication.</a:t>
            </a:r>
          </a:p>
          <a:p>
            <a:r>
              <a:rPr lang="en-US" dirty="0" smtClean="0"/>
              <a:t>Usually associated with an Article Processing Charge (APC).</a:t>
            </a:r>
          </a:p>
          <a:p>
            <a:r>
              <a:rPr lang="en-US" dirty="0" smtClean="0"/>
              <a:t>Article is the version of record, i.e. publisher’s typeset PDF.</a:t>
            </a:r>
          </a:p>
          <a:p>
            <a:r>
              <a:rPr lang="en-US" dirty="0" smtClean="0"/>
              <a:t>CC BY </a:t>
            </a:r>
            <a:r>
              <a:rPr lang="en-US" dirty="0" err="1" smtClean="0"/>
              <a:t>licence</a:t>
            </a:r>
            <a:r>
              <a:rPr lang="en-US" dirty="0" smtClean="0"/>
              <a:t> allows unrestricted reuse of the article providing the author(s) and original source are properly cited. CC BY is the default license for all NPG-owned fully open access titles. Other </a:t>
            </a:r>
            <a:r>
              <a:rPr lang="en-US" dirty="0" err="1" smtClean="0"/>
              <a:t>licences</a:t>
            </a:r>
            <a:r>
              <a:rPr lang="en-US" dirty="0" smtClean="0"/>
              <a:t> are available.</a:t>
            </a:r>
          </a:p>
          <a:p>
            <a:endParaRPr lang="en-US" dirty="0" smtClean="0"/>
          </a:p>
          <a:p>
            <a:r>
              <a:rPr lang="en-US" dirty="0" smtClean="0"/>
              <a:t>Green open access:</a:t>
            </a:r>
          </a:p>
          <a:p>
            <a:endParaRPr lang="en-US" dirty="0" smtClean="0"/>
          </a:p>
          <a:p>
            <a:r>
              <a:rPr lang="en-US" dirty="0" smtClean="0"/>
              <a:t>Open access after an embargo period (though an embargo will not apply in all cases).</a:t>
            </a:r>
          </a:p>
          <a:p>
            <a:r>
              <a:rPr lang="en-US" dirty="0" smtClean="0"/>
              <a:t>Article is made freely available but somewhere other than the publisher’s website, e.g. in a subject or university repository, or the author’s homepage.</a:t>
            </a:r>
          </a:p>
          <a:p>
            <a:r>
              <a:rPr lang="en-US" dirty="0" smtClean="0"/>
              <a:t>Open access article is not necessarily the version of record - it could be the typeset PDF or the author’s final version after peer review but before typesetting.</a:t>
            </a:r>
          </a:p>
          <a:p>
            <a:r>
              <a:rPr lang="en-US" dirty="0" smtClean="0"/>
              <a:t>Rights/re-use may be limited.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4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4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4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4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>
                <a:solidFill>
                  <a:schemeClr val="tx1"/>
                </a:solidFill>
              </a:rPr>
              <a:t>No single approach to financing OA dominates the HSS market. Publishers and OA initiatives have begun piloting a range of OA business models, from Library memberships, Freemium memberships, and crowd funding, to mixed models combining APCs with membership.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Gold open access:</a:t>
            </a:r>
          </a:p>
          <a:p>
            <a:endParaRPr lang="en-US" dirty="0" smtClean="0"/>
          </a:p>
          <a:p>
            <a:r>
              <a:rPr lang="en-US" dirty="0" smtClean="0"/>
              <a:t>Article is made open access immediately on publication.</a:t>
            </a:r>
          </a:p>
          <a:p>
            <a:r>
              <a:rPr lang="en-US" dirty="0" smtClean="0"/>
              <a:t>Usually associated with an Article Processing Charge (APC).</a:t>
            </a:r>
          </a:p>
          <a:p>
            <a:r>
              <a:rPr lang="en-US" dirty="0" smtClean="0"/>
              <a:t>Article is the version of record, i.e. publisher’s typeset PDF.</a:t>
            </a:r>
          </a:p>
          <a:p>
            <a:r>
              <a:rPr lang="en-US" dirty="0" smtClean="0"/>
              <a:t>CC BY </a:t>
            </a:r>
            <a:r>
              <a:rPr lang="en-US" dirty="0" err="1" smtClean="0"/>
              <a:t>licence</a:t>
            </a:r>
            <a:r>
              <a:rPr lang="en-US" dirty="0" smtClean="0"/>
              <a:t> allows unrestricted reuse of the article providing the author(s) and original source are properly cited. CC BY is the default license for all NPG-owned fully open access titles. Other </a:t>
            </a:r>
            <a:r>
              <a:rPr lang="en-US" dirty="0" err="1" smtClean="0"/>
              <a:t>licences</a:t>
            </a:r>
            <a:r>
              <a:rPr lang="en-US" dirty="0" smtClean="0"/>
              <a:t> are available.</a:t>
            </a:r>
          </a:p>
          <a:p>
            <a:endParaRPr lang="en-US" dirty="0" smtClean="0"/>
          </a:p>
          <a:p>
            <a:r>
              <a:rPr lang="en-US" dirty="0" smtClean="0"/>
              <a:t>Green open access:</a:t>
            </a:r>
          </a:p>
          <a:p>
            <a:endParaRPr lang="en-US" dirty="0" smtClean="0"/>
          </a:p>
          <a:p>
            <a:r>
              <a:rPr lang="en-US" dirty="0" smtClean="0"/>
              <a:t>Open access after an embargo period (though an embargo will not apply in all cases).</a:t>
            </a:r>
          </a:p>
          <a:p>
            <a:r>
              <a:rPr lang="en-US" dirty="0" smtClean="0"/>
              <a:t>Article is made freely available but somewhere other than the publisher’s website, e.g. in a subject or university repository, or the author’s homepage.</a:t>
            </a:r>
          </a:p>
          <a:p>
            <a:r>
              <a:rPr lang="en-US" dirty="0" smtClean="0"/>
              <a:t>Open access article is not necessarily the version of record - it could be the typeset PDF or the author’s final version after peer review but before typesetting.</a:t>
            </a:r>
          </a:p>
          <a:p>
            <a:r>
              <a:rPr lang="en-US" dirty="0" smtClean="0"/>
              <a:t>Rights/re-use may be limited.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challenges</a:t>
            </a:r>
            <a:r>
              <a:rPr lang="en-GB" baseline="0" dirty="0" smtClean="0"/>
              <a:t> of implementing OA are very important but let’s remind ourselves of the bigger picture.</a:t>
            </a:r>
          </a:p>
          <a:p>
            <a:r>
              <a:rPr lang="en-GB" baseline="0" dirty="0" smtClean="0"/>
              <a:t>Benefits to society, funders/institutions, other researchers and the authors themselves.</a:t>
            </a:r>
          </a:p>
          <a:p>
            <a:r>
              <a:rPr lang="en-GB" baseline="0" dirty="0" smtClean="0"/>
              <a:t>Massive ROI in human genome project. All data were openly accessible and reusable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driving the move to OA in HSS?</a:t>
            </a:r>
            <a:endParaRPr lang="en-GB" dirty="0" smtClean="0"/>
          </a:p>
          <a:p>
            <a:endParaRPr lang="en-GB" baseline="0" dirty="0" smtClean="0"/>
          </a:p>
          <a:p>
            <a:r>
              <a:rPr lang="en-GB" baseline="0" dirty="0" smtClean="0"/>
              <a:t>OA in 2015</a:t>
            </a:r>
          </a:p>
          <a:p>
            <a:endParaRPr lang="en-GB" baseline="0" dirty="0" smtClean="0"/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10,000 fully open access journals </a:t>
            </a:r>
            <a:r>
              <a:rPr lang="en-GB" sz="1800" b="0" dirty="0" smtClean="0"/>
              <a:t>(DOAJ </a:t>
            </a:r>
            <a:r>
              <a:rPr lang="en-GB" sz="1800" b="0" dirty="0" smtClean="0">
                <a:hlinkClick r:id="rId3"/>
              </a:rPr>
              <a:t>http://doaj.org/</a:t>
            </a:r>
            <a:r>
              <a:rPr lang="en-GB" sz="1800" b="0" dirty="0" smtClean="0"/>
              <a:t>)</a:t>
            </a:r>
            <a:r>
              <a:rPr lang="en-GB" sz="1800" dirty="0" smtClean="0"/>
              <a:t> </a:t>
            </a:r>
            <a:br>
              <a:rPr lang="en-GB" sz="1800" dirty="0" smtClean="0"/>
            </a:br>
            <a:r>
              <a:rPr lang="en-GB" sz="1800" dirty="0" smtClean="0"/>
              <a:t>	</a:t>
            </a:r>
            <a:r>
              <a:rPr lang="en-GB" sz="1800" b="0" dirty="0" smtClean="0"/>
              <a:t>&gt;1,100 in social sciences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800" b="0" dirty="0" smtClean="0"/>
              <a:t>	&gt; 250 have APCs</a:t>
            </a:r>
            <a:endParaRPr lang="en-GB" sz="1800" dirty="0" smtClean="0"/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 smtClean="0"/>
              <a:t>600 open access mandates </a:t>
            </a:r>
            <a:r>
              <a:rPr lang="en-GB" sz="1800" b="0" dirty="0" smtClean="0"/>
              <a:t>(</a:t>
            </a:r>
            <a:r>
              <a:rPr lang="en-GB" sz="1800" b="0" u="sng" dirty="0" smtClean="0">
                <a:hlinkClick r:id="rId4"/>
              </a:rPr>
              <a:t>http://roarmap.eprints.org/</a:t>
            </a:r>
            <a:r>
              <a:rPr lang="en-GB" sz="1800" b="0" u="sng" dirty="0" smtClean="0"/>
              <a:t>)</a:t>
            </a:r>
            <a:endParaRPr lang="en-GB" sz="1800" dirty="0" smtClean="0"/>
          </a:p>
          <a:p>
            <a:pPr marL="285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Funder (72)</a:t>
            </a:r>
          </a:p>
          <a:p>
            <a:pPr marL="285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Funder and research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(53)</a:t>
            </a:r>
          </a:p>
          <a:p>
            <a:pPr marL="285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Research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(e.g. university or research institution) (450)</a:t>
            </a:r>
          </a:p>
          <a:p>
            <a:pPr marL="285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Sub-unit of research </a:t>
            </a:r>
            <a:r>
              <a:rPr lang="en-US" sz="1800" dirty="0" err="1" smtClean="0"/>
              <a:t>organisation</a:t>
            </a:r>
            <a:r>
              <a:rPr lang="en-US" sz="1800" dirty="0" smtClean="0"/>
              <a:t> (e.g. department, faculty or school) (69)</a:t>
            </a:r>
            <a:endParaRPr lang="en-GB" sz="1800" b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2674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Interesting parallel with where biomedical OA was 5-10 years ago in terms of funders introducing policies and amount of OA content published. Includes green and gold.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571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649A-B61C-4F20-B955-5F20198F383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273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673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Explain background to different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84F1C-A5D6-4265-B3F8-BC02B083BEDC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673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C649A-B61C-4F20-B955-5F20198F383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16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Purp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62602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dirty="0">
              <a:solidFill>
                <a:srgbClr val="645746"/>
              </a:solidFill>
              <a:latin typeface="Verdana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861060" y="643760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1060" y="969651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3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8" name="Picture 17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9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2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508" y="371654"/>
            <a:ext cx="7614138" cy="1071649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7508" y="1600204"/>
            <a:ext cx="3721846" cy="452596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9" y="904140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72721" y="1600200"/>
            <a:ext cx="3721846" cy="4533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63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Information_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07356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dirty="0">
              <a:solidFill>
                <a:srgbClr val="645746"/>
              </a:solidFill>
              <a:latin typeface="Verdana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4852"/>
            <a:ext cx="8701454" cy="1063148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37998" y="592523"/>
            <a:ext cx="1362462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148744" y="592523"/>
            <a:ext cx="2202180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864689" y="592529"/>
            <a:ext cx="2712720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9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41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10/30/2015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943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10/30/2015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6916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10/30/2015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0585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" t="3953" r="1181" b="424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sp>
        <p:nvSpPr>
          <p:cNvPr id="12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  <p:pic>
        <p:nvPicPr>
          <p:cNvPr id="13" name="Picture 12" descr="Strapline_new_rgb.jp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36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t="2414" r="11001" b="4483"/>
          <a:stretch/>
        </p:blipFill>
        <p:spPr>
          <a:xfrm>
            <a:off x="0" y="-2"/>
            <a:ext cx="9144000" cy="6858002"/>
          </a:xfrm>
          <a:prstGeom prst="rect">
            <a:avLst/>
          </a:prstGeom>
        </p:spPr>
      </p:pic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7" name="Picture 16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58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" t="4327" r="864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7" name="Picture 16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891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ran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" t="3987" r="8930" b="2415"/>
          <a:stretch/>
        </p:blipFill>
        <p:spPr>
          <a:xfrm>
            <a:off x="2215" y="0"/>
            <a:ext cx="9141785" cy="6858002"/>
          </a:xfrm>
          <a:prstGeom prst="rect">
            <a:avLst/>
          </a:prstGeom>
        </p:spPr>
      </p:pic>
      <p:sp>
        <p:nvSpPr>
          <p:cNvPr id="12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5" name="Picture 14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6" name="Picture 15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767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Purp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" t="5250" r="2450" b="-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8" name="Picture 17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6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Purple_No Pic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62602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dirty="0">
              <a:solidFill>
                <a:srgbClr val="645746"/>
              </a:solidFill>
              <a:latin typeface="Verdana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61060" y="643760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61060" y="969651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3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9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174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Blu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6" t="1882" r="8168" b="134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9" name="Picture 18" descr="Strapline_new_rgb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1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Orange_No Pictu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309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Purple_No Pic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273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Blue_No Pictu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62599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61060" y="643758"/>
            <a:ext cx="7414260" cy="407035"/>
          </a:xfrm>
        </p:spPr>
        <p:txBody>
          <a:bodyPr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861060" y="969646"/>
            <a:ext cx="4785360" cy="306927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861062" y="1480503"/>
            <a:ext cx="4769485" cy="167322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09366"/>
            <a:ext cx="8701454" cy="1063148"/>
          </a:xfrm>
          <a:prstGeom prst="rect">
            <a:avLst/>
          </a:prstGeom>
        </p:spPr>
      </p:pic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2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_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 userDrawn="1"/>
        </p:nvSpPr>
        <p:spPr bwMode="auto">
          <a:xfrm flipH="1">
            <a:off x="461598" y="1603294"/>
            <a:ext cx="8239857" cy="2433252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baseline="-25000" dirty="0">
              <a:solidFill>
                <a:srgbClr val="64574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7509" y="1793341"/>
            <a:ext cx="7217281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507" y="2228998"/>
            <a:ext cx="4658225" cy="35814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57137" y="4224193"/>
            <a:ext cx="1396365" cy="2308324"/>
          </a:xfrm>
        </p:spPr>
        <p:txBody>
          <a:bodyPr wrap="square" anchor="b" anchorCtr="0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#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7508" y="6438904"/>
            <a:ext cx="2895600" cy="1762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Presentation heading | Date Month Year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88ADF3-EA71-4DA4-BE2D-31CF4D42C29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669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_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Presentation heading | Date Month Year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88ADF3-EA71-4DA4-BE2D-31CF4D42C29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reeform 6"/>
          <p:cNvSpPr>
            <a:spLocks/>
          </p:cNvSpPr>
          <p:nvPr userDrawn="1"/>
        </p:nvSpPr>
        <p:spPr bwMode="auto">
          <a:xfrm flipH="1">
            <a:off x="461598" y="1603294"/>
            <a:ext cx="8239857" cy="2433252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baseline="-25000" dirty="0">
              <a:solidFill>
                <a:srgbClr val="645746"/>
              </a:solidFill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57137" y="4224193"/>
            <a:ext cx="1396365" cy="2308324"/>
          </a:xfrm>
        </p:spPr>
        <p:txBody>
          <a:bodyPr wrap="square" anchor="b" anchorCtr="0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#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67509" y="1793341"/>
            <a:ext cx="7217281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7507" y="2228998"/>
            <a:ext cx="4658225" cy="35814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7123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_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Presentation heading | Date Month Year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88ADF3-EA71-4DA4-BE2D-31CF4D42C29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Freeform 6"/>
          <p:cNvSpPr>
            <a:spLocks/>
          </p:cNvSpPr>
          <p:nvPr userDrawn="1"/>
        </p:nvSpPr>
        <p:spPr bwMode="auto">
          <a:xfrm flipH="1">
            <a:off x="461598" y="1603294"/>
            <a:ext cx="8239857" cy="2433252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baseline="-25000" dirty="0">
              <a:solidFill>
                <a:srgbClr val="645746"/>
              </a:solidFill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57137" y="4224193"/>
            <a:ext cx="1396365" cy="2308324"/>
          </a:xfrm>
        </p:spPr>
        <p:txBody>
          <a:bodyPr wrap="square" anchor="b" anchorCtr="0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50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#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67509" y="1793341"/>
            <a:ext cx="7217281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7507" y="2228998"/>
            <a:ext cx="4658225" cy="35814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0259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600204"/>
            <a:ext cx="7614138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7" y="781152"/>
            <a:ext cx="7828818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4930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600204"/>
            <a:ext cx="5653455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518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t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6" y="1600204"/>
            <a:ext cx="3721846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47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_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888ADF3-EA71-4DA4-BE2D-31CF4D42C298}" type="slidenum">
              <a:rPr lang="en-GB" smtClean="0">
                <a:solidFill>
                  <a:srgbClr val="FFFFFF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9" name="Freeform 6"/>
          <p:cNvSpPr>
            <a:spLocks/>
          </p:cNvSpPr>
          <p:nvPr userDrawn="1"/>
        </p:nvSpPr>
        <p:spPr bwMode="auto">
          <a:xfrm flipH="1">
            <a:off x="461599" y="1603294"/>
            <a:ext cx="8239857" cy="2433252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baseline="-25000" dirty="0">
              <a:solidFill>
                <a:srgbClr val="645746"/>
              </a:solidFill>
              <a:latin typeface="Verdana"/>
            </a:endParaRP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7457138" y="4224193"/>
            <a:ext cx="1396365" cy="2308324"/>
          </a:xfrm>
        </p:spPr>
        <p:txBody>
          <a:bodyPr wrap="square" anchor="b" anchorCtr="0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 smtClean="0"/>
              <a:t>#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38201" y="1676400"/>
            <a:ext cx="7217281" cy="47561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867508" y="2228998"/>
            <a:ext cx="4658225" cy="35814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6320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/4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600204"/>
            <a:ext cx="5653455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641125" y="4451354"/>
            <a:ext cx="1840523" cy="1674813"/>
          </a:xfrm>
        </p:spPr>
        <p:txBody>
          <a:bodyPr anchor="b" anchorCtr="0"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874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600204"/>
            <a:ext cx="7614139" cy="4525963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2000">
                <a:solidFill>
                  <a:schemeClr val="bg2"/>
                </a:solidFill>
              </a:defRPr>
            </a:lvl1pPr>
            <a:lvl2pPr>
              <a:spcBef>
                <a:spcPts val="1200"/>
              </a:spcBef>
              <a:defRPr sz="1400">
                <a:solidFill>
                  <a:schemeClr val="bg2"/>
                </a:solidFill>
              </a:defRPr>
            </a:lvl2pPr>
            <a:lvl3pPr>
              <a:spcBef>
                <a:spcPts val="1200"/>
              </a:spcBef>
              <a:defRPr sz="1400">
                <a:solidFill>
                  <a:schemeClr val="bg2"/>
                </a:solidFill>
              </a:defRPr>
            </a:lvl3pPr>
            <a:lvl4pPr>
              <a:spcBef>
                <a:spcPts val="1200"/>
              </a:spcBef>
              <a:defRPr sz="1400">
                <a:solidFill>
                  <a:schemeClr val="bg2"/>
                </a:solidFill>
              </a:defRPr>
            </a:lvl4pPr>
            <a:lvl5pPr>
              <a:spcBef>
                <a:spcPts val="1200"/>
              </a:spcBef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605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7" b="5674"/>
          <a:stretch/>
        </p:blipFill>
        <p:spPr>
          <a:xfrm>
            <a:off x="2215" y="0"/>
            <a:ext cx="914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68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508" y="371651"/>
            <a:ext cx="7614138" cy="1071649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7508" y="1600204"/>
            <a:ext cx="3721846" cy="452596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72721" y="1600200"/>
            <a:ext cx="3721846" cy="45339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481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</p:spPr>
        <p:txBody>
          <a:bodyPr>
            <a:normAutofit/>
          </a:bodyPr>
          <a:lstStyle>
            <a:lvl1pPr>
              <a:defRPr sz="22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7507" y="1600204"/>
            <a:ext cx="3721846" cy="452596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800" y="1600204"/>
            <a:ext cx="3721846" cy="452596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7805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Information_Oran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07353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689" y="592527"/>
            <a:ext cx="2712720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37997" y="592523"/>
            <a:ext cx="1362462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148744" y="592523"/>
            <a:ext cx="2202180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4852"/>
            <a:ext cx="8701454" cy="1063148"/>
          </a:xfrm>
          <a:prstGeom prst="rect">
            <a:avLst/>
          </a:prstGeom>
        </p:spPr>
      </p:pic>
      <p:pic>
        <p:nvPicPr>
          <p:cNvPr id="14" name="Picture 13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008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Information_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>
            <a:off x="465138" y="407353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4852"/>
            <a:ext cx="8701454" cy="1063148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37997" y="592523"/>
            <a:ext cx="1362462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148744" y="592523"/>
            <a:ext cx="2202180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864689" y="592527"/>
            <a:ext cx="2712720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813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Information_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 userDrawn="1"/>
        </p:nvSpPr>
        <p:spPr bwMode="auto">
          <a:xfrm>
            <a:off x="465138" y="407353"/>
            <a:ext cx="8236316" cy="1841309"/>
          </a:xfrm>
          <a:custGeom>
            <a:avLst/>
            <a:gdLst>
              <a:gd name="T0" fmla="*/ 240 w 3009"/>
              <a:gd name="T1" fmla="*/ 0 h 705"/>
              <a:gd name="T2" fmla="*/ 7 w 3009"/>
              <a:gd name="T3" fmla="*/ 175 h 705"/>
              <a:gd name="T4" fmla="*/ 4 w 3009"/>
              <a:gd name="T5" fmla="*/ 198 h 705"/>
              <a:gd name="T6" fmla="*/ 0 w 3009"/>
              <a:gd name="T7" fmla="*/ 455 h 705"/>
              <a:gd name="T8" fmla="*/ 0 w 3009"/>
              <a:gd name="T9" fmla="*/ 705 h 705"/>
              <a:gd name="T10" fmla="*/ 39 w 3009"/>
              <a:gd name="T11" fmla="*/ 705 h 705"/>
              <a:gd name="T12" fmla="*/ 246 w 3009"/>
              <a:gd name="T13" fmla="*/ 523 h 705"/>
              <a:gd name="T14" fmla="*/ 3009 w 3009"/>
              <a:gd name="T15" fmla="*/ 523 h 705"/>
              <a:gd name="T16" fmla="*/ 3009 w 3009"/>
              <a:gd name="T17" fmla="*/ 0 h 705"/>
              <a:gd name="T18" fmla="*/ 240 w 3009"/>
              <a:gd name="T19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09" h="705">
                <a:moveTo>
                  <a:pt x="240" y="0"/>
                </a:moveTo>
                <a:cubicBezTo>
                  <a:pt x="142" y="0"/>
                  <a:pt x="35" y="13"/>
                  <a:pt x="7" y="175"/>
                </a:cubicBezTo>
                <a:cubicBezTo>
                  <a:pt x="6" y="183"/>
                  <a:pt x="5" y="191"/>
                  <a:pt x="4" y="198"/>
                </a:cubicBezTo>
                <a:cubicBezTo>
                  <a:pt x="2" y="220"/>
                  <a:pt x="0" y="430"/>
                  <a:pt x="0" y="455"/>
                </a:cubicBezTo>
                <a:cubicBezTo>
                  <a:pt x="0" y="705"/>
                  <a:pt x="0" y="705"/>
                  <a:pt x="0" y="705"/>
                </a:cubicBezTo>
                <a:cubicBezTo>
                  <a:pt x="39" y="705"/>
                  <a:pt x="39" y="705"/>
                  <a:pt x="39" y="705"/>
                </a:cubicBezTo>
                <a:cubicBezTo>
                  <a:pt x="71" y="590"/>
                  <a:pt x="145" y="525"/>
                  <a:pt x="246" y="523"/>
                </a:cubicBezTo>
                <a:cubicBezTo>
                  <a:pt x="3009" y="523"/>
                  <a:pt x="3009" y="523"/>
                  <a:pt x="3009" y="523"/>
                </a:cubicBezTo>
                <a:cubicBezTo>
                  <a:pt x="3009" y="0"/>
                  <a:pt x="3009" y="0"/>
                  <a:pt x="3009" y="0"/>
                </a:cubicBezTo>
                <a:lnTo>
                  <a:pt x="2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4852"/>
            <a:ext cx="8701454" cy="1063148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37997" y="592523"/>
            <a:ext cx="1362462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148744" y="592523"/>
            <a:ext cx="2202180" cy="914400"/>
          </a:xfrm>
        </p:spPr>
        <p:txBody>
          <a:bodyPr>
            <a:noAutofit/>
          </a:bodyPr>
          <a:lstStyle>
            <a:lvl1pPr>
              <a:defRPr sz="900">
                <a:solidFill>
                  <a:schemeClr val="bg1"/>
                </a:solidFill>
              </a:defRPr>
            </a:lvl1pPr>
            <a:lvl2pPr>
              <a:spcBef>
                <a:spcPts val="0"/>
              </a:spcBef>
              <a:defRPr sz="9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6" name="Picture 15" descr="Strapline_new_rgb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11" y="6260343"/>
            <a:ext cx="2516646" cy="22766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864689" y="592527"/>
            <a:ext cx="2712720" cy="4756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" y="6072811"/>
            <a:ext cx="2105811" cy="5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7830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507" y="4406904"/>
            <a:ext cx="7627206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507" y="2906713"/>
            <a:ext cx="762720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4584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>
              <a:solidFill>
                <a:srgbClr val="A39E9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‹#›</a:t>
            </a:fld>
            <a:endParaRPr lang="en-GB">
              <a:solidFill>
                <a:srgbClr val="A39E9B"/>
              </a:solidFill>
            </a:endParaRP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8" y="78115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46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 baseline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600204"/>
            <a:ext cx="7614138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7" y="903072"/>
            <a:ext cx="7828818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4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9" y="1600204"/>
            <a:ext cx="5653455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9" y="878688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29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t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6" y="1600204"/>
            <a:ext cx="3721846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9" y="874980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177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3/4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9" y="1600204"/>
            <a:ext cx="5653455" cy="45259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9" y="903072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641126" y="4451356"/>
            <a:ext cx="1840523" cy="1674813"/>
          </a:xfrm>
        </p:spPr>
        <p:txBody>
          <a:bodyPr anchor="b" anchorCtr="0"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713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9" y="1600204"/>
            <a:ext cx="7614139" cy="4525963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2000">
                <a:solidFill>
                  <a:schemeClr val="bg2"/>
                </a:solidFill>
              </a:defRPr>
            </a:lvl1pPr>
            <a:lvl2pPr>
              <a:spcBef>
                <a:spcPts val="1200"/>
              </a:spcBef>
              <a:defRPr sz="1400">
                <a:solidFill>
                  <a:schemeClr val="bg2"/>
                </a:solidFill>
              </a:defRPr>
            </a:lvl2pPr>
            <a:lvl3pPr>
              <a:spcBef>
                <a:spcPts val="1200"/>
              </a:spcBef>
              <a:defRPr sz="1400">
                <a:solidFill>
                  <a:schemeClr val="bg2"/>
                </a:solidFill>
              </a:defRPr>
            </a:lvl3pPr>
            <a:lvl4pPr>
              <a:spcBef>
                <a:spcPts val="1200"/>
              </a:spcBef>
              <a:defRPr sz="1400">
                <a:solidFill>
                  <a:schemeClr val="bg2"/>
                </a:solidFill>
              </a:defRPr>
            </a:lvl4pPr>
            <a:lvl5pPr>
              <a:spcBef>
                <a:spcPts val="1200"/>
              </a:spcBef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  <a:latin typeface="Verdana"/>
              </a:rPr>
              <a:pPr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67509" y="891744"/>
            <a:ext cx="7614139" cy="434340"/>
          </a:xfrm>
        </p:spPr>
        <p:txBody>
          <a:bodyPr>
            <a:normAutofit/>
          </a:bodyPr>
          <a:lstStyle>
            <a:lvl1pPr>
              <a:defRPr sz="2200"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Subheading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5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5" y="0"/>
            <a:ext cx="914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7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508" y="1600204"/>
            <a:ext cx="7614138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7508" y="6438906"/>
            <a:ext cx="2895600" cy="1762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accent5"/>
                </a:solidFill>
              </a:defRPr>
            </a:lvl1pPr>
          </a:lstStyle>
          <a:p>
            <a:pPr defTabSz="914400"/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377" y="6438906"/>
            <a:ext cx="296863" cy="1762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accent5"/>
                </a:solidFill>
              </a:defRPr>
            </a:lvl1pPr>
          </a:lstStyle>
          <a:p>
            <a:pPr defTabSz="914400"/>
            <a:fld id="{F888ADF3-EA71-4DA4-BE2D-31CF4D42C298}" type="slidenum">
              <a:rPr lang="en-GB" smtClean="0">
                <a:solidFill>
                  <a:srgbClr val="A39E9B"/>
                </a:solidFill>
                <a:latin typeface="Verdana"/>
              </a:rPr>
              <a:pPr defTabSz="914400"/>
              <a:t>‹#›</a:t>
            </a:fld>
            <a:endParaRPr lang="en-GB" dirty="0">
              <a:solidFill>
                <a:srgbClr val="A39E9B"/>
              </a:solidFill>
              <a:latin typeface="Verdan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67508" y="1080438"/>
            <a:ext cx="7819292" cy="238125"/>
          </a:xfrm>
          <a:custGeom>
            <a:avLst/>
            <a:gdLst>
              <a:gd name="T0" fmla="*/ 2577 w 2667"/>
              <a:gd name="T1" fmla="*/ 72 h 72"/>
              <a:gd name="T2" fmla="*/ 2 w 2667"/>
              <a:gd name="T3" fmla="*/ 72 h 72"/>
              <a:gd name="T4" fmla="*/ 0 w 2667"/>
              <a:gd name="T5" fmla="*/ 69 h 72"/>
              <a:gd name="T6" fmla="*/ 2 w 2667"/>
              <a:gd name="T7" fmla="*/ 67 h 72"/>
              <a:gd name="T8" fmla="*/ 2577 w 2667"/>
              <a:gd name="T9" fmla="*/ 67 h 72"/>
              <a:gd name="T10" fmla="*/ 2662 w 2667"/>
              <a:gd name="T11" fmla="*/ 3 h 72"/>
              <a:gd name="T12" fmla="*/ 2665 w 2667"/>
              <a:gd name="T13" fmla="*/ 1 h 72"/>
              <a:gd name="T14" fmla="*/ 2667 w 2667"/>
              <a:gd name="T15" fmla="*/ 4 h 72"/>
              <a:gd name="T16" fmla="*/ 2577 w 2667"/>
              <a:gd name="T1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67" h="72">
                <a:moveTo>
                  <a:pt x="2577" y="72"/>
                </a:move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69"/>
                </a:cubicBezTo>
                <a:cubicBezTo>
                  <a:pt x="0" y="68"/>
                  <a:pt x="1" y="67"/>
                  <a:pt x="2" y="67"/>
                </a:cubicBezTo>
                <a:cubicBezTo>
                  <a:pt x="2577" y="67"/>
                  <a:pt x="2577" y="67"/>
                  <a:pt x="2577" y="67"/>
                </a:cubicBezTo>
                <a:cubicBezTo>
                  <a:pt x="2614" y="67"/>
                  <a:pt x="2652" y="62"/>
                  <a:pt x="2662" y="3"/>
                </a:cubicBezTo>
                <a:cubicBezTo>
                  <a:pt x="2662" y="1"/>
                  <a:pt x="2663" y="0"/>
                  <a:pt x="2665" y="1"/>
                </a:cubicBezTo>
                <a:cubicBezTo>
                  <a:pt x="2666" y="1"/>
                  <a:pt x="2667" y="2"/>
                  <a:pt x="2667" y="4"/>
                </a:cubicBezTo>
                <a:cubicBezTo>
                  <a:pt x="2656" y="67"/>
                  <a:pt x="2615" y="72"/>
                  <a:pt x="2577" y="7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 dirty="0">
              <a:solidFill>
                <a:srgbClr val="645746"/>
              </a:solidFill>
              <a:latin typeface="Verdana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816" y="194452"/>
            <a:ext cx="3125664" cy="24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U:\NPG.pn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754" y="6293755"/>
            <a:ext cx="2520280" cy="52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01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717" r:id="rId12"/>
    <p:sldLayoutId id="2147483718" r:id="rId13"/>
    <p:sldLayoutId id="2147483719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bg2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14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-266700" algn="l" defTabSz="914400" rtl="0" eaLnBrk="1" latinLnBrk="0" hangingPunct="1">
        <a:lnSpc>
          <a:spcPct val="110000"/>
        </a:lnSpc>
        <a:spcBef>
          <a:spcPts val="1000"/>
        </a:spcBef>
        <a:buSzPct val="100000"/>
        <a:buFont typeface="Wingdings 2" pitchFamily="18" charset="2"/>
        <a:buChar char="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4638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08038" indent="-266700" algn="l" defTabSz="914400" rtl="0" eaLnBrk="1" latinLnBrk="0" hangingPunct="1">
        <a:lnSpc>
          <a:spcPct val="110000"/>
        </a:lnSpc>
        <a:spcBef>
          <a:spcPts val="1000"/>
        </a:spcBef>
        <a:buSzPct val="100000"/>
        <a:buFont typeface="Wingdings 2" pitchFamily="18" charset="2"/>
        <a:buChar char="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266700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AutoNum type="arabicPeriod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508" y="1600204"/>
            <a:ext cx="7614138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7508" y="6438904"/>
            <a:ext cx="2895600" cy="1762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accent5"/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srgbClr val="A39E9B"/>
                </a:solidFill>
              </a:rPr>
              <a:t>Presentation heading | Date Month Year</a:t>
            </a:r>
            <a:endParaRPr lang="en-GB" dirty="0">
              <a:solidFill>
                <a:srgbClr val="A39E9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376" y="6438904"/>
            <a:ext cx="296863" cy="17625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accent5"/>
                </a:solidFill>
              </a:defRPr>
            </a:lvl1pPr>
          </a:lstStyle>
          <a:p>
            <a:pPr defTabSz="914400"/>
            <a:fld id="{F888ADF3-EA71-4DA4-BE2D-31CF4D42C298}" type="slidenum">
              <a:rPr lang="en-GB" smtClean="0">
                <a:solidFill>
                  <a:srgbClr val="A39E9B"/>
                </a:solidFill>
              </a:rPr>
              <a:pPr defTabSz="914400"/>
              <a:t>‹#›</a:t>
            </a:fld>
            <a:endParaRPr lang="en-GB" dirty="0">
              <a:solidFill>
                <a:srgbClr val="A39E9B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67508" y="1080436"/>
            <a:ext cx="7819292" cy="238125"/>
          </a:xfrm>
          <a:custGeom>
            <a:avLst/>
            <a:gdLst>
              <a:gd name="T0" fmla="*/ 2577 w 2667"/>
              <a:gd name="T1" fmla="*/ 72 h 72"/>
              <a:gd name="T2" fmla="*/ 2 w 2667"/>
              <a:gd name="T3" fmla="*/ 72 h 72"/>
              <a:gd name="T4" fmla="*/ 0 w 2667"/>
              <a:gd name="T5" fmla="*/ 69 h 72"/>
              <a:gd name="T6" fmla="*/ 2 w 2667"/>
              <a:gd name="T7" fmla="*/ 67 h 72"/>
              <a:gd name="T8" fmla="*/ 2577 w 2667"/>
              <a:gd name="T9" fmla="*/ 67 h 72"/>
              <a:gd name="T10" fmla="*/ 2662 w 2667"/>
              <a:gd name="T11" fmla="*/ 3 h 72"/>
              <a:gd name="T12" fmla="*/ 2665 w 2667"/>
              <a:gd name="T13" fmla="*/ 1 h 72"/>
              <a:gd name="T14" fmla="*/ 2667 w 2667"/>
              <a:gd name="T15" fmla="*/ 4 h 72"/>
              <a:gd name="T16" fmla="*/ 2577 w 2667"/>
              <a:gd name="T1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67" h="72">
                <a:moveTo>
                  <a:pt x="2577" y="72"/>
                </a:move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69"/>
                </a:cubicBezTo>
                <a:cubicBezTo>
                  <a:pt x="0" y="68"/>
                  <a:pt x="1" y="67"/>
                  <a:pt x="2" y="67"/>
                </a:cubicBezTo>
                <a:cubicBezTo>
                  <a:pt x="2577" y="67"/>
                  <a:pt x="2577" y="67"/>
                  <a:pt x="2577" y="67"/>
                </a:cubicBezTo>
                <a:cubicBezTo>
                  <a:pt x="2614" y="67"/>
                  <a:pt x="2652" y="62"/>
                  <a:pt x="2662" y="3"/>
                </a:cubicBezTo>
                <a:cubicBezTo>
                  <a:pt x="2662" y="1"/>
                  <a:pt x="2663" y="0"/>
                  <a:pt x="2665" y="1"/>
                </a:cubicBezTo>
                <a:cubicBezTo>
                  <a:pt x="2666" y="1"/>
                  <a:pt x="2667" y="2"/>
                  <a:pt x="2667" y="4"/>
                </a:cubicBezTo>
                <a:cubicBezTo>
                  <a:pt x="2656" y="67"/>
                  <a:pt x="2615" y="72"/>
                  <a:pt x="2577" y="7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en-GB">
              <a:solidFill>
                <a:srgbClr val="6457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1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  <p:sldLayoutId id="2147483712" r:id="rId21"/>
    <p:sldLayoutId id="2147483713" r:id="rId22"/>
    <p:sldLayoutId id="2147483714" r:id="rId23"/>
    <p:sldLayoutId id="2147483715" r:id="rId24"/>
    <p:sldLayoutId id="2147483716" r:id="rId2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14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-266700" algn="l" defTabSz="914400" rtl="0" eaLnBrk="1" latinLnBrk="0" hangingPunct="1">
        <a:lnSpc>
          <a:spcPct val="110000"/>
        </a:lnSpc>
        <a:spcBef>
          <a:spcPts val="1000"/>
        </a:spcBef>
        <a:buSzPct val="100000"/>
        <a:buFont typeface="Wingdings 2" pitchFamily="18" charset="2"/>
        <a:buChar char="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4638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08038" indent="-266700" algn="l" defTabSz="914400" rtl="0" eaLnBrk="1" latinLnBrk="0" hangingPunct="1">
        <a:lnSpc>
          <a:spcPct val="110000"/>
        </a:lnSpc>
        <a:spcBef>
          <a:spcPts val="1000"/>
        </a:spcBef>
        <a:buSzPct val="100000"/>
        <a:buFont typeface="Wingdings 2" pitchFamily="18" charset="2"/>
        <a:buChar char="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266700" algn="l" defTabSz="914400" rtl="0" eaLnBrk="1" latinLnBrk="0" hangingPunct="1">
        <a:lnSpc>
          <a:spcPct val="110000"/>
        </a:lnSpc>
        <a:spcBef>
          <a:spcPts val="1000"/>
        </a:spcBef>
        <a:buFont typeface="Arial" pitchFamily="34" charset="0"/>
        <a:buAutoNum type="arabicPeriod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egacy.earlham.edu/~peters/fos/overview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parceurope.org/oac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books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owledgeunlatched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1.png"/><Relationship Id="rId4" Type="http://schemas.openxmlformats.org/officeDocument/2006/relationships/hyperlink" Target="https://www.openlibhums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c.ac.uk/news/news.cfm/newsid/108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graveconnect.com/pc/browse/listcollection?pcode=o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4" Type="http://schemas.openxmlformats.org/officeDocument/2006/relationships/hyperlink" Target="http://www.springeropen.com/books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oapen-uk.jiscebooks.org/files/2011/01/CC-Guide-for-HSS-Monograph-Authors-CC-BY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grave.com/page/submit-a-proposal/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authors@palgrave.com" TargetMode="External"/><Relationship Id="rId5" Type="http://schemas.openxmlformats.org/officeDocument/2006/relationships/hyperlink" Target="http://www.palgrave.com/page/the-publishing-process/" TargetMode="External"/><Relationship Id="rId4" Type="http://schemas.openxmlformats.org/officeDocument/2006/relationships/hyperlink" Target="http://www.palgrave.com/contacts/editorial-contacts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553641" y="1703194"/>
            <a:ext cx="8036718" cy="131043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/>
            <a:r>
              <a:rPr lang="en-US" sz="3000" b="1" spc="-46" dirty="0" smtClean="0">
                <a:solidFill>
                  <a:srgbClr val="007CC3"/>
                </a:solidFill>
                <a:latin typeface="Calibri"/>
                <a:cs typeface="Calibri"/>
              </a:rPr>
              <a:t>Open Dialogues on Open Access / Publishing for Early Career Faculty &amp; Graduate Students</a:t>
            </a:r>
            <a:endParaRPr sz="3000" dirty="0">
              <a:latin typeface="Calibri"/>
              <a:cs typeface="Calibri"/>
            </a:endParaRPr>
          </a:p>
          <a:p>
            <a:pPr algn="ctr">
              <a:spcBef>
                <a:spcPts val="197"/>
              </a:spcBef>
            </a:pPr>
            <a:r>
              <a:rPr lang="en-US" sz="2400" dirty="0" smtClean="0">
                <a:solidFill>
                  <a:srgbClr val="0C0C0C"/>
                </a:solidFill>
                <a:latin typeface="Calibri"/>
                <a:cs typeface="Calibri"/>
              </a:rPr>
              <a:t>University of Pennsylvania</a:t>
            </a:r>
          </a:p>
          <a:p>
            <a:pPr algn="ctr">
              <a:spcBef>
                <a:spcPts val="197"/>
              </a:spcBef>
            </a:pPr>
            <a:r>
              <a:rPr lang="en-US" sz="2400" dirty="0" smtClean="0">
                <a:solidFill>
                  <a:srgbClr val="0C0C0C"/>
                </a:solidFill>
                <a:latin typeface="Calibri"/>
                <a:cs typeface="Calibri"/>
              </a:rPr>
              <a:t>Brigitte Shull, Editorial Director of Author and Editorial Services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387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136486"/>
            <a:ext cx="7402711" cy="3487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D90861"/>
                </a:solidFill>
                <a:latin typeface="Calibri"/>
                <a:cs typeface="Calibri"/>
              </a:rPr>
              <a:t>Fl</a:t>
            </a:r>
            <a:r>
              <a:rPr sz="2200" b="1" spc="-35" dirty="0">
                <a:solidFill>
                  <a:srgbClr val="D90861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D90861"/>
                </a:solidFill>
                <a:latin typeface="Calibri"/>
                <a:cs typeface="Calibri"/>
              </a:rPr>
              <a:t>xible and inn</a:t>
            </a:r>
            <a:r>
              <a:rPr sz="2200" b="1" spc="-14" dirty="0">
                <a:solidFill>
                  <a:srgbClr val="D90861"/>
                </a:solidFill>
                <a:latin typeface="Calibri"/>
                <a:cs typeface="Calibri"/>
              </a:rPr>
              <a:t>o</a:t>
            </a:r>
            <a:r>
              <a:rPr sz="2200" b="1" spc="-35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2200" b="1" spc="-25" dirty="0">
                <a:solidFill>
                  <a:srgbClr val="D90861"/>
                </a:solidFill>
                <a:latin typeface="Calibri"/>
                <a:cs typeface="Calibri"/>
              </a:rPr>
              <a:t>a</a:t>
            </a:r>
            <a:r>
              <a:rPr sz="2200" b="1" spc="-7" dirty="0">
                <a:solidFill>
                  <a:srgbClr val="D90861"/>
                </a:solidFill>
                <a:latin typeface="Calibri"/>
                <a:cs typeface="Calibri"/>
              </a:rPr>
              <a:t>ti</a:t>
            </a:r>
            <a:r>
              <a:rPr sz="2200" b="1" spc="-32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2200" b="1" dirty="0">
                <a:solidFill>
                  <a:srgbClr val="D90861"/>
                </a:solidFill>
                <a:latin typeface="Calibri"/>
                <a:cs typeface="Calibri"/>
              </a:rPr>
              <a:t>e publishing: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50344" y="2732484"/>
            <a:ext cx="5732859" cy="23190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265202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All scholarly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titles 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published in simul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aneous pri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and elect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onic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orm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ts, with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 bespo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design.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Eboo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av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ailable vi</a:t>
            </a:r>
            <a:r>
              <a:rPr lang="en-US" sz="1700" dirty="0">
                <a:solidFill>
                  <a:srgbClr val="0C0C0C"/>
                </a:solidFill>
                <a:latin typeface="Calibri"/>
                <a:cs typeface="Calibri"/>
              </a:rPr>
              <a:t>a the </a:t>
            </a:r>
            <a:r>
              <a:rPr lang="en-US" sz="1700" dirty="0" err="1">
                <a:solidFill>
                  <a:srgbClr val="0C0C0C"/>
                </a:solidFill>
                <a:latin typeface="Calibri"/>
                <a:cs typeface="Calibri"/>
              </a:rPr>
              <a:t>ebook</a:t>
            </a:r>
            <a:r>
              <a:rPr lang="en-US" sz="1700">
                <a:solidFill>
                  <a:srgbClr val="0C0C0C"/>
                </a:solidFill>
                <a:latin typeface="Calibri"/>
                <a:cs typeface="Calibri"/>
              </a:rPr>
              <a:t> platform</a:t>
            </a:r>
            <a:r>
              <a:rPr sz="1700">
                <a:solidFill>
                  <a:srgbClr val="0C0C0C"/>
                </a:solidFill>
                <a:latin typeface="Calibri"/>
                <a:cs typeface="Calibri"/>
              </a:rPr>
              <a:t>,</a:t>
            </a:r>
            <a:r>
              <a:rPr sz="1700" spc="-4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lang="en-US" sz="1700" b="1" spc="-35" dirty="0" err="1">
                <a:solidFill>
                  <a:srgbClr val="D90861"/>
                </a:solidFill>
                <a:latin typeface="Calibri"/>
                <a:cs typeface="Calibri"/>
              </a:rPr>
              <a:t>SpringerLink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 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om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mo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major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ebook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aile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(including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Ama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z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on).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the opportunity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publish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almo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len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 –</a:t>
            </a:r>
            <a:r>
              <a:rPr lang="en-GB" sz="170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wh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ther a journal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article in one of our</a:t>
            </a:r>
            <a:r>
              <a:rPr sz="1700" spc="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50+ acclaimed journal</a:t>
            </a:r>
            <a:r>
              <a:rPr sz="1700" b="1" spc="-4" dirty="0">
                <a:solidFill>
                  <a:srgbClr val="D90861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 a t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aditional scholarly book len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th, or a </a:t>
            </a:r>
            <a:r>
              <a:rPr sz="1700" b="1" spc="-35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alg</a:t>
            </a:r>
            <a:r>
              <a:rPr sz="1700" b="1" spc="-39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1700" b="1" spc="-25" dirty="0">
                <a:solidFill>
                  <a:srgbClr val="D90861"/>
                </a:solidFill>
                <a:latin typeface="Calibri"/>
                <a:cs typeface="Calibri"/>
              </a:rPr>
              <a:t>a</a:t>
            </a:r>
            <a:r>
              <a:rPr sz="1700" b="1" spc="-18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e Pi</a:t>
            </a:r>
            <a:r>
              <a:rPr sz="1700" b="1" spc="-18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o</a:t>
            </a:r>
            <a:r>
              <a:rPr sz="1700" b="1" spc="-4" dirty="0">
                <a:solidFill>
                  <a:srgbClr val="D90861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also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autho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the o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ption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publish open access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 ac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oss all publi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orm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ts via </a:t>
            </a:r>
            <a:r>
              <a:rPr sz="1700" b="1" spc="-35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alg</a:t>
            </a:r>
            <a:r>
              <a:rPr sz="1700" b="1" spc="-39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1700" b="1" spc="-25" dirty="0">
                <a:solidFill>
                  <a:srgbClr val="D90861"/>
                </a:solidFill>
                <a:latin typeface="Calibri"/>
                <a:cs typeface="Calibri"/>
              </a:rPr>
              <a:t>a</a:t>
            </a:r>
            <a:r>
              <a:rPr sz="1700" b="1" spc="-18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1700" b="1" dirty="0">
                <a:solidFill>
                  <a:srgbClr val="D90861"/>
                </a:solidFill>
                <a:latin typeface="Calibri"/>
                <a:cs typeface="Calibri"/>
              </a:rPr>
              <a:t>e Ope</a:t>
            </a:r>
            <a:r>
              <a:rPr sz="1700" b="1" spc="-4" dirty="0">
                <a:solidFill>
                  <a:srgbClr val="D90861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32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553641" y="2388565"/>
            <a:ext cx="8036718" cy="91573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sz="1700" b="1" spc="-80" dirty="0">
                <a:solidFill>
                  <a:srgbClr val="4B82C3"/>
                </a:solidFill>
                <a:latin typeface="Calibri"/>
                <a:cs typeface="Calibri"/>
              </a:rPr>
              <a:t>P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alg</a:t>
            </a:r>
            <a:r>
              <a:rPr sz="1700" b="1" spc="-84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700" b="1" spc="-74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1700" b="1" spc="-63" dirty="0">
                <a:solidFill>
                  <a:srgbClr val="4B82C3"/>
                </a:solidFill>
                <a:latin typeface="Calibri"/>
                <a:cs typeface="Calibri"/>
              </a:rPr>
              <a:t>v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Pi</a:t>
            </a:r>
            <a:r>
              <a:rPr sz="1700" b="1" spc="-63" dirty="0">
                <a:solidFill>
                  <a:srgbClr val="4B82C3"/>
                </a:solidFill>
                <a:latin typeface="Calibri"/>
                <a:cs typeface="Calibri"/>
              </a:rPr>
              <a:t>v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–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full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y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p</a:t>
            </a:r>
            <a:r>
              <a:rPr sz="1700" b="1" spc="-46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67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700" b="1" spc="-56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vi</a:t>
            </a:r>
            <a:r>
              <a:rPr sz="1700" b="1" spc="-56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700" b="1" spc="-60" dirty="0">
                <a:solidFill>
                  <a:srgbClr val="4B82C3"/>
                </a:solidFill>
                <a:latin typeface="Calibri"/>
                <a:cs typeface="Calibri"/>
              </a:rPr>
              <a:t>w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ed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,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shor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monog</a:t>
            </a:r>
            <a:r>
              <a:rPr sz="1700" b="1" spc="-84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aph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(25,000-50,00</a:t>
            </a:r>
            <a:r>
              <a:rPr sz="1700" b="1" dirty="0">
                <a:solidFill>
                  <a:srgbClr val="4B82C3"/>
                </a:solidFill>
                <a:latin typeface="Calibri"/>
                <a:cs typeface="Calibri"/>
              </a:rPr>
              <a:t>0</a:t>
            </a:r>
            <a:r>
              <a:rPr sz="1700" b="1" spc="-15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700" b="1" spc="-63" dirty="0">
                <a:solidFill>
                  <a:srgbClr val="4B82C3"/>
                </a:solidFill>
                <a:latin typeface="Calibri"/>
                <a:cs typeface="Calibri"/>
              </a:rPr>
              <a:t>w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700" b="1" spc="-67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700" b="1" spc="-49" dirty="0">
                <a:solidFill>
                  <a:srgbClr val="4B82C3"/>
                </a:solidFill>
                <a:latin typeface="Calibri"/>
                <a:cs typeface="Calibri"/>
              </a:rPr>
              <a:t>ds)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1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6251" algn="ctr"/>
            <a:r>
              <a:rPr sz="1700" spc="-165" dirty="0">
                <a:solidFill>
                  <a:srgbClr val="5A5B5D"/>
                </a:solidFill>
                <a:latin typeface="Calibri"/>
                <a:cs typeface="Calibri"/>
              </a:rPr>
              <a:t>‘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A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b</a:t>
            </a:r>
            <a:r>
              <a:rPr sz="1700" spc="-46" dirty="0">
                <a:solidFill>
                  <a:srgbClr val="5A5B5D"/>
                </a:solidFill>
                <a:latin typeface="Calibri"/>
                <a:cs typeface="Calibri"/>
              </a:rPr>
              <a:t>r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t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h</a:t>
            </a:r>
            <a:r>
              <a:rPr sz="1700" spc="-42" dirty="0">
                <a:solidFill>
                  <a:srgbClr val="5A5B5D"/>
                </a:solidFill>
                <a:latin typeface="Calibri"/>
                <a:cs typeface="Calibri"/>
              </a:rPr>
              <a:t>t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ak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i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g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49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53" dirty="0">
                <a:solidFill>
                  <a:srgbClr val="5A5B5D"/>
                </a:solidFill>
                <a:latin typeface="Calibri"/>
                <a:cs typeface="Calibri"/>
              </a:rPr>
              <a:t>x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am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p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l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f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a</a:t>
            </a:r>
            <a:r>
              <a:rPr sz="1700" spc="-35" dirty="0">
                <a:solidFill>
                  <a:srgbClr val="5A5B5D"/>
                </a:solidFill>
                <a:latin typeface="Calibri"/>
                <a:cs typeface="Calibri"/>
              </a:rPr>
              <a:t>c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adem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i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c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46" dirty="0">
                <a:solidFill>
                  <a:srgbClr val="5A5B5D"/>
                </a:solidFill>
                <a:latin typeface="Calibri"/>
                <a:cs typeface="Calibri"/>
              </a:rPr>
              <a:t>r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es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p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onsi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v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n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es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s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o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w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or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l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d</a:t>
            </a:r>
            <a:r>
              <a:rPr sz="1700" spc="-102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700" spc="-32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v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e</a:t>
            </a:r>
            <a:r>
              <a:rPr sz="1700" spc="-39" dirty="0">
                <a:solidFill>
                  <a:srgbClr val="5A5B5D"/>
                </a:solidFill>
                <a:latin typeface="Calibri"/>
                <a:cs typeface="Calibri"/>
              </a:rPr>
              <a:t>n</a:t>
            </a:r>
            <a:r>
              <a:rPr sz="1700" spc="-25" dirty="0">
                <a:solidFill>
                  <a:srgbClr val="5A5B5D"/>
                </a:solidFill>
                <a:latin typeface="Calibri"/>
                <a:cs typeface="Calibri"/>
              </a:rPr>
              <a:t>t</a:t>
            </a:r>
            <a:r>
              <a:rPr sz="1700" spc="-21" dirty="0">
                <a:solidFill>
                  <a:srgbClr val="5A5B5D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5A5B5D"/>
                </a:solidFill>
                <a:latin typeface="Calibri"/>
                <a:cs typeface="Calibri"/>
              </a:rPr>
              <a:t>’</a:t>
            </a:r>
            <a:endParaRPr sz="1700" dirty="0">
              <a:latin typeface="Calibri"/>
              <a:cs typeface="Calibri"/>
            </a:endParaRPr>
          </a:p>
          <a:p>
            <a:pPr marL="3125" algn="ctr">
              <a:lnSpc>
                <a:spcPts val="1237"/>
              </a:lnSpc>
            </a:pP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–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th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88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LS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42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100" b="1" i="1" spc="-35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vi</a:t>
            </a:r>
            <a:r>
              <a:rPr sz="1100" b="1" i="1" spc="-35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w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f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Boo</a:t>
            </a:r>
            <a:r>
              <a:rPr sz="1100" b="1" i="1" spc="-35" dirty="0">
                <a:solidFill>
                  <a:srgbClr val="4B82C3"/>
                </a:solidFill>
                <a:latin typeface="Calibri"/>
                <a:cs typeface="Calibri"/>
              </a:rPr>
              <a:t>k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Hele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Lensky</a:t>
            </a:r>
            <a:r>
              <a:rPr sz="1100" b="1" spc="-14" dirty="0">
                <a:solidFill>
                  <a:srgbClr val="4B82C3"/>
                </a:solidFill>
                <a:latin typeface="Calibri"/>
                <a:cs typeface="Calibri"/>
              </a:rPr>
              <a:t>j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’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ece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49" dirty="0">
                <a:solidFill>
                  <a:srgbClr val="4B82C3"/>
                </a:solidFill>
                <a:latin typeface="Calibri"/>
                <a:cs typeface="Calibri"/>
              </a:rPr>
              <a:t>P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alg</a:t>
            </a:r>
            <a:r>
              <a:rPr sz="1100" b="1" spc="-53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100" b="1" spc="-42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v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Pi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v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ot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,</a:t>
            </a:r>
            <a:r>
              <a:rPr sz="1100" b="1" spc="-88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100" b="1" i="1" spc="-53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i="1" spc="-39" dirty="0">
                <a:solidFill>
                  <a:srgbClr val="4B82C3"/>
                </a:solidFill>
                <a:latin typeface="Calibri"/>
                <a:cs typeface="Calibri"/>
              </a:rPr>
              <a:t>x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ua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l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Diversit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y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an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d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th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Soch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i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201</a:t>
            </a:r>
            <a:r>
              <a:rPr sz="1100" b="1" i="1" dirty="0">
                <a:solidFill>
                  <a:srgbClr val="4B82C3"/>
                </a:solidFill>
                <a:latin typeface="Calibri"/>
                <a:cs typeface="Calibri"/>
              </a:rPr>
              <a:t>4</a:t>
            </a:r>
            <a:r>
              <a:rPr sz="1100" b="1" i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i="1" spc="-28" dirty="0">
                <a:solidFill>
                  <a:srgbClr val="4B82C3"/>
                </a:solidFill>
                <a:latin typeface="Calibri"/>
                <a:cs typeface="Calibri"/>
              </a:rPr>
              <a:t>Olympics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3641" y="1823500"/>
            <a:ext cx="8036719" cy="3487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algn="ctr"/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2200" b="1" spc="-63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w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Di</a:t>
            </a:r>
            <a:r>
              <a:rPr sz="2200" b="1" spc="-77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ec</a:t>
            </a:r>
            <a:r>
              <a:rPr sz="2200" b="1" spc="-18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2200" b="1" spc="-67" dirty="0">
                <a:solidFill>
                  <a:srgbClr val="4B82C3"/>
                </a:solidFill>
                <a:latin typeface="Calibri"/>
                <a:cs typeface="Calibri"/>
              </a:rPr>
              <a:t>ion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i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2200" b="1" spc="-63" dirty="0">
                <a:solidFill>
                  <a:srgbClr val="4B82C3"/>
                </a:solidFill>
                <a:latin typeface="Calibri"/>
                <a:cs typeface="Calibri"/>
              </a:rPr>
              <a:t>c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ademi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c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Publishing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4711" y="5132009"/>
            <a:ext cx="1354633" cy="1835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Title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publishe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d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d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1100" b="1" spc="-42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1611" y="5045532"/>
            <a:ext cx="1878733" cy="7000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>
              <a:lnSpc>
                <a:spcPts val="3512"/>
              </a:lnSpc>
              <a:tabLst>
                <a:tab pos="895616" algn="l"/>
              </a:tabLst>
            </a:pPr>
            <a:r>
              <a:rPr sz="4600" b="1" spc="-105" baseline="-31289" dirty="0" smtClean="0">
                <a:solidFill>
                  <a:srgbClr val="4B82C3"/>
                </a:solidFill>
                <a:latin typeface="Calibri"/>
                <a:cs typeface="Calibri"/>
              </a:rPr>
              <a:t>4</a:t>
            </a:r>
            <a:r>
              <a:rPr lang="en-US" sz="4600" b="1" spc="-105" baseline="-31289" dirty="0" smtClean="0">
                <a:solidFill>
                  <a:srgbClr val="4B82C3"/>
                </a:solidFill>
                <a:latin typeface="Calibri"/>
                <a:cs typeface="Calibri"/>
              </a:rPr>
              <a:t>85</a:t>
            </a:r>
            <a:r>
              <a:rPr sz="4600" b="1" baseline="-31289" dirty="0">
                <a:solidFill>
                  <a:srgbClr val="4B82C3"/>
                </a:solidFill>
                <a:latin typeface="Calibri"/>
                <a:cs typeface="Calibri"/>
              </a:rPr>
              <a:t>	</a:t>
            </a:r>
            <a:endParaRPr sz="7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6015" y="5127875"/>
            <a:ext cx="2444344" cy="5665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>
              <a:lnSpc>
                <a:spcPct val="107800"/>
              </a:lnSpc>
            </a:pPr>
            <a:r>
              <a:rPr sz="1100" b="1" spc="-56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v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53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g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1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35" dirty="0">
                <a:solidFill>
                  <a:srgbClr val="4B82C3"/>
                </a:solidFill>
                <a:latin typeface="Calibri"/>
                <a:cs typeface="Calibri"/>
              </a:rPr>
              <a:t>i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m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publish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: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9</a:t>
            </a:r>
            <a:r>
              <a:rPr sz="1100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spc="-39" dirty="0">
                <a:solidFill>
                  <a:srgbClr val="5A5B5D"/>
                </a:solidFill>
                <a:latin typeface="Calibri"/>
                <a:cs typeface="Calibri"/>
              </a:rPr>
              <a:t>w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ee</a:t>
            </a:r>
            <a:r>
              <a:rPr sz="1100" spc="-35" dirty="0">
                <a:solidFill>
                  <a:srgbClr val="5A5B5D"/>
                </a:solidFill>
                <a:latin typeface="Calibri"/>
                <a:cs typeface="Calibri"/>
              </a:rPr>
              <a:t>k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s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Shor</a:t>
            </a:r>
            <a:r>
              <a:rPr sz="1100" b="1" spc="-42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11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spc="-35" dirty="0">
                <a:solidFill>
                  <a:srgbClr val="4B82C3"/>
                </a:solidFill>
                <a:latin typeface="Calibri"/>
                <a:cs typeface="Calibri"/>
              </a:rPr>
              <a:t>i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m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39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o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b="1" spc="-28" dirty="0">
                <a:solidFill>
                  <a:srgbClr val="4B82C3"/>
                </a:solidFill>
                <a:latin typeface="Calibri"/>
                <a:cs typeface="Calibri"/>
              </a:rPr>
              <a:t>publish</a:t>
            </a:r>
            <a:r>
              <a:rPr sz="1100" b="1" dirty="0">
                <a:solidFill>
                  <a:srgbClr val="4B82C3"/>
                </a:solidFill>
                <a:latin typeface="Calibri"/>
                <a:cs typeface="Calibri"/>
              </a:rPr>
              <a:t>:</a:t>
            </a:r>
            <a:r>
              <a:rPr sz="1100" b="1" spc="-91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5.1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4</a:t>
            </a:r>
            <a:r>
              <a:rPr sz="1100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spc="-39" dirty="0">
                <a:solidFill>
                  <a:srgbClr val="5A5B5D"/>
                </a:solidFill>
                <a:latin typeface="Calibri"/>
                <a:cs typeface="Calibri"/>
              </a:rPr>
              <a:t>w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ee</a:t>
            </a:r>
            <a:r>
              <a:rPr sz="1100" spc="-35" dirty="0">
                <a:solidFill>
                  <a:srgbClr val="5A5B5D"/>
                </a:solidFill>
                <a:latin typeface="Calibri"/>
                <a:cs typeface="Calibri"/>
              </a:rPr>
              <a:t>k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s</a:t>
            </a:r>
            <a:r>
              <a:rPr lang="en-GB" sz="1100" dirty="0">
                <a:solidFill>
                  <a:srgbClr val="5A5B5D"/>
                </a:solidFill>
                <a:latin typeface="Calibri"/>
                <a:cs typeface="Calibri"/>
              </a:rPr>
              <a:t/>
            </a:r>
            <a:br>
              <a:rPr lang="en-GB" sz="1100" dirty="0">
                <a:solidFill>
                  <a:srgbClr val="5A5B5D"/>
                </a:solidFill>
                <a:latin typeface="Calibri"/>
                <a:cs typeface="Calibri"/>
              </a:rPr>
            </a:b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(</a:t>
            </a:r>
            <a:r>
              <a:rPr sz="1100" i="1" spc="-28" dirty="0">
                <a:solidFill>
                  <a:srgbClr val="5A5B5D"/>
                </a:solidFill>
                <a:latin typeface="Calibri"/>
                <a:cs typeface="Calibri"/>
              </a:rPr>
              <a:t>Spo</a:t>
            </a:r>
            <a:r>
              <a:rPr sz="1100" i="1" spc="-35" dirty="0">
                <a:solidFill>
                  <a:srgbClr val="5A5B5D"/>
                </a:solidFill>
                <a:latin typeface="Calibri"/>
                <a:cs typeface="Calibri"/>
              </a:rPr>
              <a:t>rtin</a:t>
            </a:r>
            <a:r>
              <a:rPr sz="1100" i="1" dirty="0">
                <a:solidFill>
                  <a:srgbClr val="5A5B5D"/>
                </a:solidFill>
                <a:latin typeface="Calibri"/>
                <a:cs typeface="Calibri"/>
              </a:rPr>
              <a:t>g</a:t>
            </a:r>
            <a:r>
              <a:rPr sz="1100" i="1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i="1" spc="-28" dirty="0">
                <a:solidFill>
                  <a:srgbClr val="5A5B5D"/>
                </a:solidFill>
                <a:latin typeface="Calibri"/>
                <a:cs typeface="Calibri"/>
              </a:rPr>
              <a:t>Time</a:t>
            </a:r>
            <a:r>
              <a:rPr sz="1100" i="1" dirty="0">
                <a:solidFill>
                  <a:srgbClr val="5A5B5D"/>
                </a:solidFill>
                <a:latin typeface="Calibri"/>
                <a:cs typeface="Calibri"/>
              </a:rPr>
              <a:t>s</a:t>
            </a:r>
            <a:r>
              <a:rPr sz="1100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spc="-32" dirty="0">
                <a:solidFill>
                  <a:srgbClr val="5A5B5D"/>
                </a:solidFill>
                <a:latin typeface="Calibri"/>
                <a:cs typeface="Calibri"/>
              </a:rPr>
              <a:t>b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y</a:t>
            </a:r>
            <a:r>
              <a:rPr sz="1100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spc="-46" dirty="0">
                <a:solidFill>
                  <a:srgbClr val="5A5B5D"/>
                </a:solidFill>
                <a:latin typeface="Calibri"/>
                <a:cs typeface="Calibri"/>
              </a:rPr>
              <a:t>K</a:t>
            </a:r>
            <a:r>
              <a:rPr sz="1100" spc="-39" dirty="0">
                <a:solidFill>
                  <a:srgbClr val="5A5B5D"/>
                </a:solidFill>
                <a:latin typeface="Calibri"/>
                <a:cs typeface="Calibri"/>
              </a:rPr>
              <a:t>a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t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h</a:t>
            </a:r>
            <a:r>
              <a:rPr sz="1100" spc="-91" dirty="0">
                <a:solidFill>
                  <a:srgbClr val="5A5B5D"/>
                </a:solidFill>
                <a:latin typeface="Calibri"/>
                <a:cs typeface="Calibri"/>
              </a:rPr>
              <a:t> </a:t>
            </a:r>
            <a:r>
              <a:rPr sz="1100" spc="-74" dirty="0">
                <a:solidFill>
                  <a:srgbClr val="5A5B5D"/>
                </a:solidFill>
                <a:latin typeface="Calibri"/>
                <a:cs typeface="Calibri"/>
              </a:rPr>
              <a:t>W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ood</a:t>
            </a:r>
            <a:r>
              <a:rPr sz="1100" spc="-39" dirty="0">
                <a:solidFill>
                  <a:srgbClr val="5A5B5D"/>
                </a:solidFill>
                <a:latin typeface="Calibri"/>
                <a:cs typeface="Calibri"/>
              </a:rPr>
              <a:t>w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a</a:t>
            </a:r>
            <a:r>
              <a:rPr sz="1100" spc="-42" dirty="0">
                <a:solidFill>
                  <a:srgbClr val="5A5B5D"/>
                </a:solidFill>
                <a:latin typeface="Calibri"/>
                <a:cs typeface="Calibri"/>
              </a:rPr>
              <a:t>r</a:t>
            </a:r>
            <a:r>
              <a:rPr sz="1100" spc="-28" dirty="0">
                <a:solidFill>
                  <a:srgbClr val="5A5B5D"/>
                </a:solidFill>
                <a:latin typeface="Calibri"/>
                <a:cs typeface="Calibri"/>
              </a:rPr>
              <a:t>d</a:t>
            </a:r>
            <a:r>
              <a:rPr sz="1100" dirty="0">
                <a:solidFill>
                  <a:srgbClr val="5A5B5D"/>
                </a:solidFill>
                <a:latin typeface="Calibri"/>
                <a:cs typeface="Calibri"/>
              </a:rPr>
              <a:t>)</a:t>
            </a:r>
            <a:endParaRPr sz="1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394084" y="577254"/>
            <a:ext cx="4348758" cy="3487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2200" b="1" spc="-63" dirty="0">
                <a:solidFill>
                  <a:srgbClr val="4B82C3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w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Di</a:t>
            </a:r>
            <a:r>
              <a:rPr sz="2200" b="1" spc="-77" dirty="0">
                <a:solidFill>
                  <a:srgbClr val="4B82C3"/>
                </a:solidFill>
                <a:latin typeface="Calibri"/>
                <a:cs typeface="Calibri"/>
              </a:rPr>
              <a:t>r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ec</a:t>
            </a:r>
            <a:r>
              <a:rPr sz="2200" b="1" spc="-18" dirty="0">
                <a:solidFill>
                  <a:srgbClr val="4B82C3"/>
                </a:solidFill>
                <a:latin typeface="Calibri"/>
                <a:cs typeface="Calibri"/>
              </a:rPr>
              <a:t>t</a:t>
            </a:r>
            <a:r>
              <a:rPr sz="2200" b="1" spc="-67" dirty="0">
                <a:solidFill>
                  <a:srgbClr val="4B82C3"/>
                </a:solidFill>
                <a:latin typeface="Calibri"/>
                <a:cs typeface="Calibri"/>
              </a:rPr>
              <a:t>ion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s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i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n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A</a:t>
            </a:r>
            <a:r>
              <a:rPr sz="2200" b="1" spc="-63" dirty="0">
                <a:solidFill>
                  <a:srgbClr val="4B82C3"/>
                </a:solidFill>
                <a:latin typeface="Calibri"/>
                <a:cs typeface="Calibri"/>
              </a:rPr>
              <a:t>c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ademi</a:t>
            </a:r>
            <a:r>
              <a:rPr sz="2200" b="1" dirty="0">
                <a:solidFill>
                  <a:srgbClr val="4B82C3"/>
                </a:solidFill>
                <a:latin typeface="Calibri"/>
                <a:cs typeface="Calibri"/>
              </a:rPr>
              <a:t>c</a:t>
            </a:r>
            <a:r>
              <a:rPr sz="2200" b="1" spc="-179" dirty="0">
                <a:solidFill>
                  <a:srgbClr val="4B82C3"/>
                </a:solidFill>
                <a:latin typeface="Calibri"/>
                <a:cs typeface="Calibri"/>
              </a:rPr>
              <a:t> </a:t>
            </a:r>
            <a:r>
              <a:rPr sz="2200" b="1" spc="-53" dirty="0">
                <a:solidFill>
                  <a:srgbClr val="4B82C3"/>
                </a:solidFill>
                <a:latin typeface="Calibri"/>
                <a:cs typeface="Calibri"/>
              </a:rPr>
              <a:t>Publishing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7219" y="1178719"/>
            <a:ext cx="7929563" cy="281809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 indent="446"/>
            <a:r>
              <a:rPr b="1" spc="-67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oli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b="1" spc="-137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pa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b="1" spc="-134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Ad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b="1" i="1" spc="-4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b="1" i="1" spc="-1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7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Con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publi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Ja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2013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;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7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oll</a:t>
            </a:r>
            <a:r>
              <a:rPr spc="-4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GB"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me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ou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1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Am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ub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35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9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Sup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eme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Cou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ni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oppo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li</a:t>
            </a:r>
            <a:r>
              <a:rPr spc="-7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4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’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opo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5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marr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5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GB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sam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x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53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39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oupl</a:t>
            </a:r>
            <a:r>
              <a:rPr spc="-4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es.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8929" marR="8929" indent="446"/>
            <a:r>
              <a:rPr b="1" spc="-98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spc="-102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ultu</a:t>
            </a:r>
            <a:r>
              <a:rPr b="1" spc="-137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b="1" spc="-102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b="1" spc="123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b="1" spc="-102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spc="-98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b="1" spc="-102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pa</a:t>
            </a:r>
            <a:r>
              <a:rPr b="1" spc="-98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spc="-102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spc="127" dirty="0" smtClean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Olym</a:t>
            </a:r>
            <a:r>
              <a:rPr spc="-98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123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Muse</a:t>
            </a:r>
            <a:r>
              <a:rPr spc="-98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Lausann</a:t>
            </a:r>
            <a:r>
              <a:rPr spc="123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4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123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xhibitio</a:t>
            </a:r>
            <a:r>
              <a:rPr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130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Sporti</a:t>
            </a:r>
            <a:r>
              <a:rPr b="1" i="1" spc="-98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spc="127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b="1" i="1" spc="-102" dirty="0" smtClean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Tim</a:t>
            </a:r>
            <a:r>
              <a:rPr lang="en-GB" b="1" i="1" spc="-98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 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inspi</a:t>
            </a:r>
            <a:r>
              <a:rPr spc="-12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0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spc="12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spc="-13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17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ood</a:t>
            </a:r>
            <a:r>
              <a:rPr spc="-12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2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20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’</a:t>
            </a:r>
            <a:r>
              <a:rPr spc="12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alg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3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98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ot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an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cu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1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12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12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spc="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2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0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xhibition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Cr</a:t>
            </a:r>
            <a:r>
              <a:rPr b="1" spc="-4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it</a:t>
            </a:r>
            <a:r>
              <a:rPr b="1" spc="-46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spc="-4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all</a:t>
            </a:r>
            <a:r>
              <a:rPr b="1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b="1" spc="-137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cc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lai</a:t>
            </a:r>
            <a:r>
              <a:rPr b="1" spc="-39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me</a:t>
            </a:r>
            <a:r>
              <a:rPr b="1" spc="-42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b="1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b="1" spc="-134" dirty="0">
                <a:solidFill>
                  <a:srgbClr val="4B82C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7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spc="-7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ece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3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po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lang="en-GB" dirty="0">
                <a:latin typeface="Calibri" pitchFamily="34" charset="0"/>
                <a:cs typeface="Calibri" pitchFamily="34" charset="0"/>
              </a:rPr>
              <a:t>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ec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es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en-GB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in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ludin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ma</a:t>
            </a:r>
            <a:r>
              <a:rPr spc="-7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5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em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jou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LS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7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oo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ch a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oo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tbal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b="1" i="1" spc="-11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’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b="1" i="1"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k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id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GB" b="1" i="1" spc="-13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igi</a:t>
            </a:r>
            <a:r>
              <a:rPr b="1" i="1"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Af</a:t>
            </a:r>
            <a:r>
              <a:rPr b="1" i="1" spc="-7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rli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ve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Ja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b="1" i="1" spc="-6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b="1" i="1"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spc="-6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mes H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spc="-137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6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du</a:t>
            </a:r>
            <a:r>
              <a:rPr spc="-5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tio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GB" spc="-130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98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W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b="1" i="1" spc="-56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Arabi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165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b="1" i="1" spc="-53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isi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b="1" i="1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b="1" i="1" spc="-134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b="1" i="1" spc="-4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r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b="1" i="1" spc="-42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b="1" i="1"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spc="-39"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dirty="0">
                <a:solidFill>
                  <a:srgbClr val="5A5B5D"/>
                </a:solidFill>
                <a:latin typeface="Calibri" pitchFamily="34" charset="0"/>
                <a:cs typeface="Calibri" pitchFamily="34" charset="0"/>
              </a:rPr>
              <a:t>.</a:t>
            </a:r>
            <a:endParaRPr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6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What is Open </a:t>
            </a:r>
            <a:r>
              <a:rPr lang="en-GB" sz="3200" dirty="0">
                <a:latin typeface="Calibri" pitchFamily="34" charset="0"/>
                <a:cs typeface="Calibri" pitchFamily="34" charset="0"/>
              </a:rPr>
              <a:t>A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ccess (OA)?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Open access </a:t>
            </a: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is the free, unrestricted online access to 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scholarly research</a:t>
            </a:r>
            <a:r>
              <a:rPr lang="en-US" sz="2400" b="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OA works are usually free to share and free to reuse without special permission beyond attribution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Often involves publishing under Creative </a:t>
            </a: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Commons Attribution 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licenses (CC </a:t>
            </a: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As works are free to read without a subscription, the costs of publishing, disseminating and archiving are typically covered through research funding provisions.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7237" y="6176855"/>
            <a:ext cx="65359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1. </a:t>
            </a:r>
            <a:r>
              <a:rPr lang="en-GB" sz="1200" dirty="0" smtClean="0">
                <a:hlinkClick r:id="rId3"/>
              </a:rPr>
              <a:t>http</a:t>
            </a:r>
            <a:r>
              <a:rPr lang="en-GB" sz="1200" dirty="0">
                <a:hlinkClick r:id="rId3"/>
              </a:rPr>
              <a:t>://legacy.earlham.edu/~</a:t>
            </a:r>
            <a:r>
              <a:rPr lang="en-GB" sz="1200" dirty="0" smtClean="0">
                <a:hlinkClick r:id="rId3"/>
              </a:rPr>
              <a:t>peters/fos/overview.htm</a:t>
            </a:r>
            <a:r>
              <a:rPr lang="en-GB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663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500063" y="554288"/>
            <a:ext cx="8143874" cy="35763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N</a:t>
            </a:r>
            <a:r>
              <a:rPr sz="2400" b="1" spc="-63" dirty="0">
                <a:solidFill>
                  <a:srgbClr val="5E2F7E"/>
                </a:solidFill>
                <a:latin typeface="Calibri"/>
                <a:cs typeface="Calibri"/>
              </a:rPr>
              <a:t>e</a:t>
            </a:r>
            <a:r>
              <a:rPr sz="2400" b="1" dirty="0">
                <a:solidFill>
                  <a:srgbClr val="5E2F7E"/>
                </a:solidFill>
                <a:latin typeface="Calibri"/>
                <a:cs typeface="Calibri"/>
              </a:rPr>
              <a:t>w</a:t>
            </a:r>
            <a:r>
              <a:rPr sz="2400" b="1" spc="-179" dirty="0">
                <a:solidFill>
                  <a:srgbClr val="5E2F7E"/>
                </a:solidFill>
                <a:latin typeface="Calibri"/>
                <a:cs typeface="Calibri"/>
              </a:rPr>
              <a:t> 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Di</a:t>
            </a:r>
            <a:r>
              <a:rPr sz="2400" b="1" spc="-77" dirty="0">
                <a:solidFill>
                  <a:srgbClr val="5E2F7E"/>
                </a:solidFill>
                <a:latin typeface="Calibri"/>
                <a:cs typeface="Calibri"/>
              </a:rPr>
              <a:t>r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ec</a:t>
            </a:r>
            <a:r>
              <a:rPr sz="2400" b="1" spc="-18" dirty="0">
                <a:solidFill>
                  <a:srgbClr val="5E2F7E"/>
                </a:solidFill>
                <a:latin typeface="Calibri"/>
                <a:cs typeface="Calibri"/>
              </a:rPr>
              <a:t>t</a:t>
            </a:r>
            <a:r>
              <a:rPr sz="2400" b="1" spc="-67" dirty="0">
                <a:solidFill>
                  <a:srgbClr val="5E2F7E"/>
                </a:solidFill>
                <a:latin typeface="Calibri"/>
                <a:cs typeface="Calibri"/>
              </a:rPr>
              <a:t>ion</a:t>
            </a:r>
            <a:r>
              <a:rPr sz="2400" b="1" dirty="0">
                <a:solidFill>
                  <a:srgbClr val="5E2F7E"/>
                </a:solidFill>
                <a:latin typeface="Calibri"/>
                <a:cs typeface="Calibri"/>
              </a:rPr>
              <a:t>s</a:t>
            </a:r>
            <a:r>
              <a:rPr sz="2400" b="1" spc="-179" dirty="0">
                <a:solidFill>
                  <a:srgbClr val="5E2F7E"/>
                </a:solidFill>
                <a:latin typeface="Calibri"/>
                <a:cs typeface="Calibri"/>
              </a:rPr>
              <a:t> 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i</a:t>
            </a:r>
            <a:r>
              <a:rPr sz="2400" b="1" dirty="0">
                <a:solidFill>
                  <a:srgbClr val="5E2F7E"/>
                </a:solidFill>
                <a:latin typeface="Calibri"/>
                <a:cs typeface="Calibri"/>
              </a:rPr>
              <a:t>n</a:t>
            </a:r>
            <a:r>
              <a:rPr sz="2400" b="1" spc="-179" dirty="0">
                <a:solidFill>
                  <a:srgbClr val="5E2F7E"/>
                </a:solidFill>
                <a:latin typeface="Calibri"/>
                <a:cs typeface="Calibri"/>
              </a:rPr>
              <a:t> 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A</a:t>
            </a:r>
            <a:r>
              <a:rPr sz="2400" b="1" spc="-63" dirty="0">
                <a:solidFill>
                  <a:srgbClr val="5E2F7E"/>
                </a:solidFill>
                <a:latin typeface="Calibri"/>
                <a:cs typeface="Calibri"/>
              </a:rPr>
              <a:t>c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ademi</a:t>
            </a:r>
            <a:r>
              <a:rPr sz="2400" b="1" dirty="0">
                <a:solidFill>
                  <a:srgbClr val="5E2F7E"/>
                </a:solidFill>
                <a:latin typeface="Calibri"/>
                <a:cs typeface="Calibri"/>
              </a:rPr>
              <a:t>c</a:t>
            </a:r>
            <a:r>
              <a:rPr sz="2400" b="1" spc="-179" dirty="0">
                <a:solidFill>
                  <a:srgbClr val="5E2F7E"/>
                </a:solidFill>
                <a:latin typeface="Calibri"/>
                <a:cs typeface="Calibri"/>
              </a:rPr>
              <a:t> </a:t>
            </a:r>
            <a:r>
              <a:rPr sz="2400" b="1" spc="-53" dirty="0">
                <a:solidFill>
                  <a:srgbClr val="5E2F7E"/>
                </a:solidFill>
                <a:latin typeface="Calibri"/>
                <a:cs typeface="Calibri"/>
              </a:rPr>
              <a:t>Publishing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4711" y="1496614"/>
            <a:ext cx="8099227" cy="255746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9658" marR="344227" indent="-160729">
              <a:buClr>
                <a:srgbClr val="5E2F7E"/>
              </a:buClr>
              <a:buFont typeface="Calibri"/>
              <a:buChar char="•"/>
              <a:tabLst>
                <a:tab pos="169658" algn="l"/>
              </a:tabLst>
            </a:pPr>
            <a:r>
              <a:rPr sz="2400" spc="-42" dirty="0">
                <a:latin typeface="Calibri" pitchFamily="34" charset="0"/>
                <a:cs typeface="Calibri" pitchFamily="34" charset="0"/>
              </a:rPr>
              <a:t>Fi</a:t>
            </a:r>
            <a:r>
              <a:rPr sz="2400" spc="-74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60" dirty="0">
                <a:latin typeface="Calibri" pitchFamily="34" charset="0"/>
                <a:cs typeface="Calibri" pitchFamily="34" charset="0"/>
              </a:rPr>
              <a:t>s</a:t>
            </a:r>
            <a:r>
              <a:rPr sz="2400" dirty="0">
                <a:latin typeface="Calibri" pitchFamily="34" charset="0"/>
                <a:cs typeface="Calibri" pitchFamily="34" charset="0"/>
              </a:rPr>
              <a:t>t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publishe</a:t>
            </a:r>
            <a:r>
              <a:rPr sz="240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t</a:t>
            </a:r>
            <a:r>
              <a:rPr sz="2400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112" dirty="0">
                <a:latin typeface="Calibri" pitchFamily="34" charset="0"/>
                <a:cs typeface="Calibri" pitchFamily="34" charset="0"/>
              </a:rPr>
              <a:t>ff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O</a:t>
            </a:r>
            <a:r>
              <a:rPr sz="240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ptio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c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s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al</a:t>
            </a:r>
            <a:r>
              <a:rPr sz="2400" dirty="0">
                <a:latin typeface="Calibri" pitchFamily="34" charset="0"/>
                <a:cs typeface="Calibri" pitchFamily="34" charset="0"/>
              </a:rPr>
              <a:t>l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c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h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larl</a:t>
            </a:r>
            <a:r>
              <a:rPr sz="2400" dirty="0">
                <a:latin typeface="Calibri" pitchFamily="34" charset="0"/>
                <a:cs typeface="Calibri" pitchFamily="34" charset="0"/>
              </a:rPr>
              <a:t>y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80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rm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ts</a:t>
            </a:r>
            <a:r>
              <a:rPr sz="2400" dirty="0">
                <a:latin typeface="Calibri" pitchFamily="34" charset="0"/>
                <a:cs typeface="Calibri" pitchFamily="34" charset="0"/>
              </a:rPr>
              <a:t>: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j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urnal</a:t>
            </a:r>
            <a:r>
              <a:rPr sz="2400" dirty="0">
                <a:latin typeface="Calibri" pitchFamily="34" charset="0"/>
                <a:cs typeface="Calibri" pitchFamily="34" charset="0"/>
              </a:rPr>
              <a:t>,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mid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-</a:t>
            </a:r>
            <a:r>
              <a:rPr sz="2400" spc="-80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r</a:t>
            </a:r>
            <a:r>
              <a:rPr sz="2400" dirty="0">
                <a:latin typeface="Calibri" pitchFamily="34" charset="0"/>
                <a:cs typeface="Calibri" pitchFamily="34" charset="0"/>
              </a:rPr>
              <a:t>m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m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g</a:t>
            </a:r>
            <a:r>
              <a:rPr sz="2400" spc="-74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aph (</a:t>
            </a:r>
            <a:r>
              <a:rPr sz="2400" spc="-77" dirty="0">
                <a:latin typeface="Calibri" pitchFamily="34" charset="0"/>
                <a:cs typeface="Calibri" pitchFamily="34" charset="0"/>
              </a:rPr>
              <a:t>P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alg</a:t>
            </a:r>
            <a:r>
              <a:rPr sz="2400" spc="-74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v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Pi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v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t)</a:t>
            </a:r>
            <a:r>
              <a:rPr sz="2400" dirty="0">
                <a:latin typeface="Calibri" pitchFamily="34" charset="0"/>
                <a:cs typeface="Calibri" pitchFamily="34" charset="0"/>
              </a:rPr>
              <a:t>,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an</a:t>
            </a:r>
            <a:r>
              <a:rPr sz="2400" dirty="0">
                <a:latin typeface="Calibri" pitchFamily="34" charset="0"/>
                <a:cs typeface="Calibri" pitchFamily="34" charset="0"/>
              </a:rPr>
              <a:t>d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</a:t>
            </a:r>
            <a:r>
              <a:rPr sz="2400" spc="-74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aditio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na</a:t>
            </a:r>
            <a:r>
              <a:rPr sz="2400" dirty="0">
                <a:latin typeface="Calibri" pitchFamily="34" charset="0"/>
                <a:cs typeface="Calibri" pitchFamily="34" charset="0"/>
              </a:rPr>
              <a:t>l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 smtClean="0">
                <a:latin typeface="Calibri" pitchFamily="34" charset="0"/>
                <a:cs typeface="Calibri" pitchFamily="34" charset="0"/>
              </a:rPr>
              <a:t>m</a:t>
            </a:r>
            <a:r>
              <a:rPr sz="2400" spc="-39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sz="2400" spc="-39" dirty="0" smtClean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sz="2400" spc="-74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sz="2400" spc="-42" dirty="0" smtClean="0">
                <a:latin typeface="Calibri" pitchFamily="34" charset="0"/>
                <a:cs typeface="Calibri" pitchFamily="34" charset="0"/>
              </a:rPr>
              <a:t>aph</a:t>
            </a:r>
            <a:endParaRPr sz="24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ts val="352"/>
              </a:lnSpc>
              <a:buClr>
                <a:srgbClr val="5E2F7E"/>
              </a:buClr>
              <a:buFont typeface="Calibri"/>
              <a:buChar char="•"/>
            </a:pPr>
            <a:endParaRPr sz="2400" dirty="0">
              <a:latin typeface="Calibri" pitchFamily="34" charset="0"/>
              <a:cs typeface="Calibri" pitchFamily="34" charset="0"/>
            </a:endParaRPr>
          </a:p>
          <a:p>
            <a:pPr marL="169658" marR="116975" indent="-160729">
              <a:buClr>
                <a:srgbClr val="5E2F7E"/>
              </a:buClr>
              <a:buFont typeface="Calibri"/>
              <a:buChar char="•"/>
              <a:tabLst>
                <a:tab pos="169658" algn="l"/>
              </a:tabLst>
            </a:pPr>
            <a:r>
              <a:rPr sz="2400" spc="-39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l</a:t>
            </a:r>
            <a:r>
              <a:rPr sz="2400" dirty="0">
                <a:latin typeface="Calibri" pitchFamily="34" charset="0"/>
                <a:cs typeface="Calibri" pitchFamily="34" charset="0"/>
              </a:rPr>
              <a:t>l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w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r</a:t>
            </a:r>
            <a:r>
              <a:rPr sz="2400" dirty="0">
                <a:latin typeface="Calibri" pitchFamily="34" charset="0"/>
                <a:cs typeface="Calibri" pitchFamily="34" charset="0"/>
              </a:rPr>
              <a:t>k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publishe</a:t>
            </a:r>
            <a:r>
              <a:rPr sz="2400" dirty="0">
                <a:latin typeface="Calibri" pitchFamily="34" charset="0"/>
                <a:cs typeface="Calibri" pitchFamily="34" charset="0"/>
              </a:rPr>
              <a:t>d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vi</a:t>
            </a:r>
            <a:r>
              <a:rPr sz="240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77" dirty="0">
                <a:latin typeface="Calibri" pitchFamily="34" charset="0"/>
                <a:cs typeface="Calibri" pitchFamily="34" charset="0"/>
              </a:rPr>
              <a:t>P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alg</a:t>
            </a:r>
            <a:r>
              <a:rPr sz="2400" spc="-74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v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63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c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ei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v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th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sam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88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essi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na</a:t>
            </a:r>
            <a:r>
              <a:rPr sz="2400" dirty="0">
                <a:latin typeface="Calibri" pitchFamily="34" charset="0"/>
                <a:cs typeface="Calibri" pitchFamily="34" charset="0"/>
              </a:rPr>
              <a:t>l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an</a:t>
            </a:r>
            <a:r>
              <a:rPr sz="2400" dirty="0">
                <a:latin typeface="Calibri" pitchFamily="34" charset="0"/>
                <a:cs typeface="Calibri" pitchFamily="34" charset="0"/>
              </a:rPr>
              <a:t>d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ri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g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u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pe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98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-</a:t>
            </a:r>
            <a:r>
              <a:rPr sz="2400" spc="-63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vi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w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oce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ss</a:t>
            </a:r>
            <a:r>
              <a:rPr sz="2400" dirty="0">
                <a:latin typeface="Calibri" pitchFamily="34" charset="0"/>
                <a:cs typeface="Calibri" pitchFamily="34" charset="0"/>
              </a:rPr>
              <a:t>.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I</a:t>
            </a:r>
            <a:r>
              <a:rPr sz="2400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77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c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</a:t>
            </a:r>
            <a:r>
              <a:rPr sz="2400" dirty="0">
                <a:latin typeface="Calibri" pitchFamily="34" charset="0"/>
                <a:cs typeface="Calibri" pitchFamily="34" charset="0"/>
              </a:rPr>
              <a:t>,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th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O</a:t>
            </a:r>
            <a:r>
              <a:rPr sz="240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ptio</a:t>
            </a:r>
            <a:r>
              <a:rPr sz="2400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i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dirty="0">
                <a:latin typeface="Calibri" pitchFamily="34" charset="0"/>
                <a:cs typeface="Calibri" pitchFamily="34" charset="0"/>
              </a:rPr>
              <a:t>t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63" dirty="0">
                <a:latin typeface="Calibri" pitchFamily="34" charset="0"/>
                <a:cs typeface="Calibri" pitchFamily="34" charset="0"/>
              </a:rPr>
              <a:t>v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ailabl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u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ti</a:t>
            </a:r>
            <a:r>
              <a:rPr sz="2400" spc="-7" dirty="0">
                <a:latin typeface="Calibri" pitchFamily="34" charset="0"/>
                <a:cs typeface="Calibri" pitchFamily="34" charset="0"/>
              </a:rPr>
              <a:t>l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th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4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w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r</a:t>
            </a:r>
            <a:r>
              <a:rPr sz="2400" dirty="0">
                <a:latin typeface="Calibri" pitchFamily="34" charset="0"/>
                <a:cs typeface="Calibri" pitchFamily="34" charset="0"/>
              </a:rPr>
              <a:t>k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ha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be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n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app</a:t>
            </a:r>
            <a:r>
              <a:rPr sz="2400" spc="-7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6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v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</a:t>
            </a:r>
            <a:r>
              <a:rPr sz="2400" dirty="0">
                <a:latin typeface="Calibri" pitchFamily="34" charset="0"/>
                <a:cs typeface="Calibri" pitchFamily="34" charset="0"/>
              </a:rPr>
              <a:t>d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80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publi</a:t>
            </a:r>
            <a:r>
              <a:rPr sz="2400" spc="-56" dirty="0">
                <a:latin typeface="Calibri" pitchFamily="34" charset="0"/>
                <a:cs typeface="Calibri" pitchFamily="34" charset="0"/>
              </a:rPr>
              <a:t>ca</a:t>
            </a:r>
            <a:r>
              <a:rPr sz="2400" spc="-49" dirty="0">
                <a:latin typeface="Calibri" pitchFamily="34" charset="0"/>
                <a:cs typeface="Calibri" pitchFamily="34" charset="0"/>
              </a:rPr>
              <a:t>tio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n, ensurin</a:t>
            </a:r>
            <a:r>
              <a:rPr sz="2400" dirty="0">
                <a:latin typeface="Calibri" pitchFamily="34" charset="0"/>
                <a:cs typeface="Calibri" pitchFamily="34" charset="0"/>
              </a:rPr>
              <a:t>g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u</a:t>
            </a:r>
            <a:r>
              <a:rPr sz="2400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63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es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a</a:t>
            </a:r>
            <a:r>
              <a:rPr sz="2400" spc="-67" dirty="0">
                <a:latin typeface="Calibri" pitchFamily="34" charset="0"/>
                <a:cs typeface="Calibri" pitchFamily="34" charset="0"/>
              </a:rPr>
              <a:t>r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c</a:t>
            </a:r>
            <a:r>
              <a:rPr sz="2400" dirty="0">
                <a:latin typeface="Calibri" pitchFamily="34" charset="0"/>
                <a:cs typeface="Calibri" pitchFamily="34" charset="0"/>
              </a:rPr>
              <a:t>h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i</a:t>
            </a:r>
            <a:r>
              <a:rPr sz="2400" dirty="0">
                <a:latin typeface="Calibri" pitchFamily="34" charset="0"/>
                <a:cs typeface="Calibri" pitchFamily="34" charset="0"/>
              </a:rPr>
              <a:t>s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39" dirty="0">
                <a:latin typeface="Calibri" pitchFamily="34" charset="0"/>
                <a:cs typeface="Calibri" pitchFamily="34" charset="0"/>
              </a:rPr>
              <a:t>o</a:t>
            </a:r>
            <a:r>
              <a:rPr sz="2400" dirty="0">
                <a:latin typeface="Calibri" pitchFamily="34" charset="0"/>
                <a:cs typeface="Calibri" pitchFamily="34" charset="0"/>
              </a:rPr>
              <a:t>f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th</a:t>
            </a:r>
            <a:r>
              <a:rPr sz="2400" dirty="0">
                <a:latin typeface="Calibri" pitchFamily="34" charset="0"/>
                <a:cs typeface="Calibri" pitchFamily="34" charset="0"/>
              </a:rPr>
              <a:t>e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42" dirty="0">
                <a:latin typeface="Calibri" pitchFamily="34" charset="0"/>
                <a:cs typeface="Calibri" pitchFamily="34" charset="0"/>
              </a:rPr>
              <a:t>highe</a:t>
            </a:r>
            <a:r>
              <a:rPr sz="2400" spc="-60" dirty="0">
                <a:latin typeface="Calibri" pitchFamily="34" charset="0"/>
                <a:cs typeface="Calibri" pitchFamily="34" charset="0"/>
              </a:rPr>
              <a:t>s</a:t>
            </a:r>
            <a:r>
              <a:rPr sz="2400" dirty="0">
                <a:latin typeface="Calibri" pitchFamily="34" charset="0"/>
                <a:cs typeface="Calibri" pitchFamily="34" charset="0"/>
              </a:rPr>
              <a:t>t</a:t>
            </a:r>
            <a:r>
              <a:rPr sz="2400" spc="-137" dirty="0">
                <a:latin typeface="Calibri" pitchFamily="34" charset="0"/>
                <a:cs typeface="Calibri" pitchFamily="34" charset="0"/>
              </a:rPr>
              <a:t> </a:t>
            </a:r>
            <a:r>
              <a:rPr sz="2400" spc="-6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sz="2400" spc="-63" dirty="0" smtClean="0">
                <a:latin typeface="Calibri" pitchFamily="34" charset="0"/>
                <a:cs typeface="Calibri" pitchFamily="34" charset="0"/>
              </a:rPr>
              <a:t>t</a:t>
            </a:r>
            <a:r>
              <a:rPr sz="2400" spc="-42" dirty="0" smtClean="0">
                <a:latin typeface="Calibri" pitchFamily="34" charset="0"/>
                <a:cs typeface="Calibri" pitchFamily="34" charset="0"/>
              </a:rPr>
              <a:t>anda</a:t>
            </a:r>
            <a:r>
              <a:rPr sz="2400" spc="-63" dirty="0" smtClean="0">
                <a:latin typeface="Calibri" pitchFamily="34" charset="0"/>
                <a:cs typeface="Calibri" pitchFamily="34" charset="0"/>
              </a:rPr>
              <a:t>r</a:t>
            </a:r>
            <a:r>
              <a:rPr sz="2400" dirty="0" smtClean="0">
                <a:latin typeface="Calibri" pitchFamily="34" charset="0"/>
                <a:cs typeface="Calibri" pitchFamily="34" charset="0"/>
              </a:rPr>
              <a:t>d</a:t>
            </a:r>
            <a:endParaRPr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21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</a:t>
            </a:r>
            <a:r>
              <a:rPr lang="en-US" sz="2800" dirty="0" smtClean="0"/>
              <a:t>Two </a:t>
            </a:r>
            <a:r>
              <a:rPr lang="en-US" sz="2800" dirty="0"/>
              <a:t>M</a:t>
            </a:r>
            <a:r>
              <a:rPr lang="en-US" sz="2800" dirty="0" smtClean="0"/>
              <a:t>ain </a:t>
            </a:r>
            <a:r>
              <a:rPr lang="en-US" sz="2800" dirty="0"/>
              <a:t>R</a:t>
            </a:r>
            <a:r>
              <a:rPr lang="en-US" sz="2800" dirty="0" smtClean="0"/>
              <a:t>outes </a:t>
            </a:r>
            <a:r>
              <a:rPr lang="en-US" sz="2800" dirty="0"/>
              <a:t>to </a:t>
            </a:r>
            <a:r>
              <a:rPr lang="en-US" sz="2800" dirty="0" smtClean="0"/>
              <a:t>OA</a:t>
            </a:r>
            <a:endParaRPr lang="en-US" sz="2800" dirty="0"/>
          </a:p>
        </p:txBody>
      </p:sp>
      <p:sp>
        <p:nvSpPr>
          <p:cNvPr id="7" name="Rechteck 7"/>
          <p:cNvSpPr/>
          <p:nvPr/>
        </p:nvSpPr>
        <p:spPr bwMode="auto">
          <a:xfrm>
            <a:off x="542521" y="1030040"/>
            <a:ext cx="3600450" cy="4679950"/>
          </a:xfrm>
          <a:prstGeom prst="rect">
            <a:avLst/>
          </a:prstGeom>
          <a:solidFill>
            <a:schemeClr val="accent5">
              <a:alpha val="4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  <a:cs typeface="+mn-cs"/>
            </a:endParaRPr>
          </a:p>
        </p:txBody>
      </p:sp>
      <p:pic>
        <p:nvPicPr>
          <p:cNvPr id="9" name="Picture 4" descr="http://t3.gstatic.com/images?q=tbn:ANd9GcQmSfnpY27J4RehY_zL8e-Xj4492IX9uvHpFy57w2NomPstVILM7A"/>
          <p:cNvPicPr>
            <a:picLocks noChangeAspect="1" noChangeArrowheads="1"/>
          </p:cNvPicPr>
          <p:nvPr/>
        </p:nvPicPr>
        <p:blipFill>
          <a:blip r:embed="rId3" cstate="print"/>
          <a:srcRect l="3693" t="9218" r="6155" b="11523"/>
          <a:stretch>
            <a:fillRect/>
          </a:stretch>
        </p:blipFill>
        <p:spPr bwMode="auto">
          <a:xfrm>
            <a:off x="1331508" y="4690042"/>
            <a:ext cx="20224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6"/>
          <p:cNvSpPr/>
          <p:nvPr/>
        </p:nvSpPr>
        <p:spPr bwMode="auto">
          <a:xfrm>
            <a:off x="4863696" y="1030040"/>
            <a:ext cx="3600450" cy="4679950"/>
          </a:xfrm>
          <a:prstGeom prst="rect">
            <a:avLst/>
          </a:prstGeom>
          <a:solidFill>
            <a:schemeClr val="accent5">
              <a:alpha val="4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e-DE">
              <a:latin typeface="Arial" charset="0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295496" y="1858715"/>
            <a:ext cx="2736850" cy="26717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kern="0" dirty="0">
              <a:latin typeface="+mj-lt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988076" y="1390403"/>
            <a:ext cx="2971246" cy="4213225"/>
          </a:xfrm>
          <a:prstGeom prst="rect">
            <a:avLst/>
          </a:prstGeom>
        </p:spPr>
        <p:txBody>
          <a:bodyPr/>
          <a:lstStyle/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defRPr/>
            </a:pPr>
            <a:r>
              <a:rPr lang="en-US" b="1" kern="0" dirty="0">
                <a:solidFill>
                  <a:srgbClr val="FF9900"/>
                </a:solidFill>
                <a:latin typeface="Calibri" pitchFamily="34" charset="0"/>
                <a:cs typeface="Calibri" pitchFamily="34" charset="0"/>
              </a:rPr>
              <a:t>Gold Open Access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>
                <a:latin typeface="Calibri" pitchFamily="34" charset="0"/>
                <a:cs typeface="Calibri" pitchFamily="34" charset="0"/>
              </a:rPr>
              <a:t>Fully OA journals and Hybrid OA option for subscription-based 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journals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 smtClean="0">
                <a:latin typeface="Calibri" pitchFamily="34" charset="0"/>
                <a:cs typeface="Calibri" pitchFamily="34" charset="0"/>
              </a:rPr>
              <a:t>Final publisher version of OA </a:t>
            </a:r>
            <a:r>
              <a:rPr lang="en-US" kern="0" dirty="0">
                <a:latin typeface="Calibri" pitchFamily="34" charset="0"/>
                <a:cs typeface="Calibri" pitchFamily="34" charset="0"/>
              </a:rPr>
              <a:t>content is freely available 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immediately</a:t>
            </a: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 smtClean="0">
                <a:latin typeface="Calibri" pitchFamily="34" charset="0"/>
                <a:cs typeface="Calibri" pitchFamily="34" charset="0"/>
              </a:rPr>
              <a:t>Gold </a:t>
            </a:r>
            <a:r>
              <a:rPr lang="en-US" kern="0" dirty="0">
                <a:latin typeface="Calibri" pitchFamily="34" charset="0"/>
                <a:cs typeface="Calibri" pitchFamily="34" charset="0"/>
              </a:rPr>
              <a:t>OA removes permission barriers (most copyright and license restrictions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)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688572" y="1306265"/>
            <a:ext cx="3057163" cy="4032250"/>
          </a:xfrm>
          <a:prstGeom prst="rect">
            <a:avLst/>
          </a:prstGeom>
        </p:spPr>
        <p:txBody>
          <a:bodyPr/>
          <a:lstStyle/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defRPr/>
            </a:pPr>
            <a:r>
              <a:rPr lang="en-US" b="1" kern="0" dirty="0">
                <a:solidFill>
                  <a:srgbClr val="00CC00"/>
                </a:solidFill>
                <a:latin typeface="Calibri" pitchFamily="34" charset="0"/>
                <a:cs typeface="Calibri" pitchFamily="34" charset="0"/>
              </a:rPr>
              <a:t>Green Open Access</a:t>
            </a:r>
            <a:endParaRPr lang="en-US" kern="0" dirty="0">
              <a:solidFill>
                <a:srgbClr val="00CC00"/>
              </a:solidFill>
              <a:latin typeface="Calibri" pitchFamily="34" charset="0"/>
              <a:cs typeface="Calibri" pitchFamily="34" charset="0"/>
            </a:endParaRP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>
                <a:latin typeface="Calibri" pitchFamily="34" charset="0"/>
                <a:cs typeface="Calibri" pitchFamily="34" charset="0"/>
              </a:rPr>
              <a:t>Deposit of author’s accepted manuscript version in a 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repository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>
                <a:latin typeface="Calibri" pitchFamily="34" charset="0"/>
                <a:cs typeface="Calibri" pitchFamily="34" charset="0"/>
              </a:rPr>
              <a:t>Individual self-archiving policies by 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publisher/journal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  <a:p>
            <a:pPr marL="190500" indent="-190500" algn="l" eaLnBrk="0" hangingPunct="0">
              <a:lnSpc>
                <a:spcPct val="120000"/>
              </a:lnSpc>
              <a:spcBef>
                <a:spcPct val="40000"/>
              </a:spcBef>
              <a:buClr>
                <a:schemeClr val="accent2"/>
              </a:buClr>
              <a:buSzPct val="130000"/>
              <a:buFont typeface="Times" charset="0"/>
              <a:buChar char="•"/>
              <a:defRPr/>
            </a:pPr>
            <a:r>
              <a:rPr lang="en-US" kern="0" dirty="0">
                <a:latin typeface="Calibri" pitchFamily="34" charset="0"/>
                <a:cs typeface="Calibri" pitchFamily="34" charset="0"/>
              </a:rPr>
              <a:t>Embargo periods may 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apply</a:t>
            </a:r>
            <a:endParaRPr lang="en-US" kern="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" name="Picture 2" descr="http://upload.wikimedia.org/wikipedia/commons/thumb/2/25/Open_Access_logo_PLoS_white.svg/150px-Open_Access_logo_PLoS_white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3480" y="1030040"/>
            <a:ext cx="730665" cy="1141164"/>
          </a:xfrm>
          <a:prstGeom prst="rect">
            <a:avLst/>
          </a:prstGeom>
          <a:noFill/>
          <a:ln w="9525">
            <a:solidFill>
              <a:schemeClr val="accent6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15" name="Rechteck 12"/>
          <p:cNvSpPr>
            <a:spLocks noChangeArrowheads="1"/>
          </p:cNvSpPr>
          <p:nvPr/>
        </p:nvSpPr>
        <p:spPr bwMode="auto">
          <a:xfrm>
            <a:off x="542521" y="5603628"/>
            <a:ext cx="3600450" cy="720725"/>
          </a:xfrm>
          <a:prstGeom prst="rect">
            <a:avLst/>
          </a:prstGeom>
          <a:solidFill>
            <a:srgbClr val="A6D69E"/>
          </a:solidFill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de-DE"/>
          </a:p>
        </p:txBody>
      </p:sp>
      <p:sp>
        <p:nvSpPr>
          <p:cNvPr id="16" name="Rechteck 13"/>
          <p:cNvSpPr>
            <a:spLocks noChangeArrowheads="1"/>
          </p:cNvSpPr>
          <p:nvPr/>
        </p:nvSpPr>
        <p:spPr bwMode="auto">
          <a:xfrm>
            <a:off x="4863696" y="5603628"/>
            <a:ext cx="3600450" cy="720725"/>
          </a:xfrm>
          <a:prstGeom prst="rect">
            <a:avLst/>
          </a:prstGeom>
          <a:solidFill>
            <a:srgbClr val="FFDA65"/>
          </a:solidFill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11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Calibri" pitchFamily="34" charset="0"/>
                <a:cs typeface="Calibri" pitchFamily="34" charset="0"/>
              </a:rPr>
              <a:t>Benefits of Open </a:t>
            </a:r>
            <a:r>
              <a:rPr lang="en-GB" sz="3600" dirty="0">
                <a:latin typeface="Calibri" pitchFamily="34" charset="0"/>
                <a:cs typeface="Calibri" pitchFamily="34" charset="0"/>
              </a:rPr>
              <a:t>A</a:t>
            </a:r>
            <a:r>
              <a:rPr lang="en-GB" sz="3600" dirty="0" smtClean="0">
                <a:latin typeface="Calibri" pitchFamily="34" charset="0"/>
                <a:cs typeface="Calibri" pitchFamily="34" charset="0"/>
              </a:rPr>
              <a:t>ccess</a:t>
            </a:r>
            <a:endParaRPr lang="en-GB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nrestricted access to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Potential for research to travel outside the research community (e.g. public, government)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Better return on investment in research for funding bodies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Increased visibility and readership of articles</a:t>
            </a:r>
            <a:endParaRPr lang="en-US" sz="2000" b="0" baseline="30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Increased citation impact</a:t>
            </a:r>
            <a:r>
              <a:rPr lang="en-US" sz="2000" b="0" baseline="30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Facilitates interdisciplinary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Text and data mining enabled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Driving innovation in publishing e.g. speed, open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7508" y="6102074"/>
            <a:ext cx="6953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1. </a:t>
            </a:r>
            <a:r>
              <a:rPr lang="en-US" sz="1200" dirty="0"/>
              <a:t>The Open Access Citation Advantage </a:t>
            </a:r>
            <a:r>
              <a:rPr lang="en-US" sz="1200" dirty="0" smtClean="0"/>
              <a:t>Service </a:t>
            </a:r>
            <a:r>
              <a:rPr lang="en-GB" sz="1200" dirty="0" smtClean="0">
                <a:hlinkClick r:id="rId3"/>
              </a:rPr>
              <a:t>http</a:t>
            </a:r>
            <a:r>
              <a:rPr lang="en-GB" sz="1200" dirty="0">
                <a:hlinkClick r:id="rId3"/>
              </a:rPr>
              <a:t>://sparceurope.org/oaca</a:t>
            </a:r>
            <a:r>
              <a:rPr lang="en-GB" sz="1200" dirty="0" smtClean="0">
                <a:hlinkClick r:id="rId3"/>
              </a:rPr>
              <a:t>/</a:t>
            </a:r>
            <a:r>
              <a:rPr lang="en-GB" sz="1200" dirty="0" smtClean="0"/>
              <a:t> 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1918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OA Trends in Humanities and Social Sciences (HSS) in 2015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124" y="1637222"/>
            <a:ext cx="7614138" cy="3727700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 2015, 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676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(8.5% of total)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fully OA HSS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journals listed in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Scopus - 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increase </a:t>
            </a:r>
            <a:r>
              <a:rPr lang="en-GB" sz="2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of 20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%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from 2014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34% increase in no. of articles published in OA journals in 2014 (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18,060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vs. 2013 (13,514)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ccording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to Scopus </a:t>
            </a:r>
            <a:endParaRPr lang="en-GB" sz="24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Faster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growth compared to STM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(9% - journals; 13% - articles)</a:t>
            </a:r>
            <a:endParaRPr lang="en-GB" sz="2400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More than 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3,300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titles indexed in Directory of Open Access Books (DOAB) from &gt;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100 Publishers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3"/>
              </a:rPr>
              <a:t>http://www.doabooks.org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3"/>
              </a:rPr>
              <a:t>/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82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Growth in Open </a:t>
            </a:r>
            <a:r>
              <a:rPr lang="en-GB" sz="3200" dirty="0">
                <a:latin typeface="Calibri" pitchFamily="34" charset="0"/>
                <a:cs typeface="Calibri" pitchFamily="34" charset="0"/>
              </a:rPr>
              <a:t>A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ccess by Discipline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Shape 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199" y="1509270"/>
            <a:ext cx="8229600" cy="3401559"/>
          </a:xfrm>
          <a:prstGeom prst="rect">
            <a:avLst/>
          </a:prstGeom>
          <a:noFill/>
          <a:ln w="12700" cap="flat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正方形/長方形 4"/>
          <p:cNvSpPr/>
          <p:nvPr/>
        </p:nvSpPr>
        <p:spPr>
          <a:xfrm>
            <a:off x="758757" y="5299459"/>
            <a:ext cx="7062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latin typeface="Calibri" pitchFamily="34" charset="0"/>
                <a:cs typeface="Calibri" pitchFamily="34" charset="0"/>
              </a:rPr>
              <a:t>Laakso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en-US" sz="1400" dirty="0" err="1">
                <a:latin typeface="Calibri" pitchFamily="34" charset="0"/>
                <a:cs typeface="Calibri" pitchFamily="34" charset="0"/>
              </a:rPr>
              <a:t>Björk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i="1" dirty="0">
                <a:latin typeface="Calibri" pitchFamily="34" charset="0"/>
                <a:cs typeface="Calibri" pitchFamily="34" charset="0"/>
              </a:rPr>
              <a:t>BMC Medicine 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2012 </a:t>
            </a:r>
            <a:r>
              <a:rPr lang="en-US" sz="1400" b="1" dirty="0">
                <a:latin typeface="Calibri" pitchFamily="34" charset="0"/>
                <a:cs typeface="Calibri" pitchFamily="34" charset="0"/>
              </a:rPr>
              <a:t>10</a:t>
            </a:r>
            <a:r>
              <a:rPr lang="en-US" sz="1400" dirty="0">
                <a:latin typeface="Calibri" pitchFamily="34" charset="0"/>
                <a:cs typeface="Calibri" pitchFamily="34" charset="0"/>
              </a:rPr>
              <a:t>:124  doi:10.1186/1741-7015-10-124 (Reproduced under CC-BY http://creativecommons.org/licenses/by/2.0)</a:t>
            </a:r>
          </a:p>
        </p:txBody>
      </p:sp>
      <p:sp>
        <p:nvSpPr>
          <p:cNvPr id="4" name="Rectangle 3"/>
          <p:cNvSpPr/>
          <p:nvPr/>
        </p:nvSpPr>
        <p:spPr>
          <a:xfrm>
            <a:off x="6788426" y="2206487"/>
            <a:ext cx="1032612" cy="238539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33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842717"/>
              </p:ext>
            </p:extLst>
          </p:nvPr>
        </p:nvGraphicFramePr>
        <p:xfrm>
          <a:off x="1039799" y="1447630"/>
          <a:ext cx="7021591" cy="2624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Calibri" pitchFamily="34" charset="0"/>
                <a:cs typeface="Calibri" pitchFamily="34" charset="0"/>
              </a:rPr>
              <a:t>Funding and Mandates for OA monographs</a:t>
            </a:r>
            <a:endParaRPr lang="en-GB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103" y="5051441"/>
            <a:ext cx="7612921" cy="122176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Only </a:t>
            </a:r>
            <a:r>
              <a:rPr lang="en-GB" sz="2000" b="0" dirty="0">
                <a:latin typeface="Calibri" pitchFamily="34" charset="0"/>
                <a:cs typeface="Calibri" pitchFamily="34" charset="0"/>
              </a:rPr>
              <a:t>four 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OA monograph funders mandate </a:t>
            </a:r>
            <a:r>
              <a:rPr lang="en-GB" sz="2000" b="0" dirty="0">
                <a:latin typeface="Calibri" pitchFamily="34" charset="0"/>
                <a:cs typeface="Calibri" pitchFamily="34" charset="0"/>
              </a:rPr>
              <a:t>OA for 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monographs: </a:t>
            </a:r>
            <a:r>
              <a:rPr lang="en-GB" sz="2000" b="0" dirty="0" err="1" smtClean="0">
                <a:latin typeface="Calibri" pitchFamily="34" charset="0"/>
                <a:cs typeface="Calibri" pitchFamily="34" charset="0"/>
              </a:rPr>
              <a:t>Wellcome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 Trust (UK), FWF (Austria</a:t>
            </a:r>
            <a:r>
              <a:rPr lang="en-GB" sz="2000" b="0" dirty="0">
                <a:latin typeface="Calibri" pitchFamily="34" charset="0"/>
                <a:cs typeface="Calibri" pitchFamily="34" charset="0"/>
              </a:rPr>
              <a:t>)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, NWO (Belgium), SNSF</a:t>
            </a:r>
            <a:r>
              <a:rPr lang="en-GB" sz="20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000" b="0" dirty="0" smtClean="0">
                <a:latin typeface="Calibri" pitchFamily="34" charset="0"/>
                <a:cs typeface="Calibri" pitchFamily="34" charset="0"/>
              </a:rPr>
              <a:t>(Switzerland).  Primarily STM funders, and most will accept green OA as an alternative.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sz="1800" dirty="0" smtClean="0">
                <a:latin typeface="Calibri" pitchFamily="34" charset="0"/>
                <a:cs typeface="Calibri" pitchFamily="34" charset="0"/>
              </a:rPr>
              <a:t>Only ten funding bodies fund OA fees for monographs – but this is increasing</a:t>
            </a:r>
            <a:endParaRPr lang="en-GB" sz="18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3136" y="4217889"/>
            <a:ext cx="2889294" cy="634330"/>
            <a:chOff x="1111973" y="3276975"/>
            <a:chExt cx="3130069" cy="412902"/>
          </a:xfrm>
        </p:grpSpPr>
        <p:sp>
          <p:nvSpPr>
            <p:cNvPr id="9" name="TextBox 1"/>
            <p:cNvSpPr txBox="1"/>
            <p:nvPr/>
          </p:nvSpPr>
          <p:spPr>
            <a:xfrm>
              <a:off x="1111973" y="3276975"/>
              <a:ext cx="2797517" cy="206451"/>
            </a:xfrm>
            <a:prstGeom prst="rect">
              <a:avLst/>
            </a:prstGeom>
            <a:noFill/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>
                  <a:solidFill>
                    <a:schemeClr val="tx1"/>
                  </a:solidFill>
                </a:rPr>
                <a:t>All monograph funders support HSS &amp; STM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1"/>
            <p:cNvSpPr txBox="1"/>
            <p:nvPr/>
          </p:nvSpPr>
          <p:spPr>
            <a:xfrm>
              <a:off x="1111973" y="3483427"/>
              <a:ext cx="3130069" cy="206450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 dirty="0" smtClean="0">
                  <a:solidFill>
                    <a:schemeClr val="tx1"/>
                  </a:solidFill>
                </a:rPr>
                <a:t>*E</a:t>
              </a:r>
              <a:r>
                <a:rPr lang="en-GB" sz="1000" b="0" dirty="0" smtClean="0">
                  <a:solidFill>
                    <a:schemeClr val="tx1"/>
                  </a:solidFill>
                </a:rPr>
                <a:t>xcluding institutions only distributing OA block grants.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5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6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Other HSS OA Developments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Forthcoming, 2015: </a:t>
            </a: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Open Access Publishing in European Networks (OAPEN)-UK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October 2015: </a:t>
            </a: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K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nowledge Unlatched Round 2 collection opens</a:t>
            </a:r>
            <a:r>
              <a:rPr lang="en-GB" sz="2400" b="0" dirty="0">
                <a:latin typeface="Calibri" pitchFamily="34" charset="0"/>
                <a:cs typeface="Calibri" pitchFamily="34" charset="0"/>
              </a:rPr>
              <a:t> </a:t>
            </a:r>
            <a:r>
              <a:rPr lang="en-GB" sz="2400" b="0" dirty="0">
                <a:latin typeface="Calibri" pitchFamily="34" charset="0"/>
                <a:cs typeface="Calibri" pitchFamily="34" charset="0"/>
                <a:hlinkClick r:id="rId3"/>
              </a:rPr>
              <a:t>http://www.knowledgeunlatched.org</a:t>
            </a:r>
            <a:r>
              <a:rPr lang="en-GB" sz="2400" b="0" dirty="0" smtClean="0">
                <a:latin typeface="Calibri" pitchFamily="34" charset="0"/>
                <a:cs typeface="Calibri" pitchFamily="34" charset="0"/>
                <a:hlinkClick r:id="rId3"/>
              </a:rPr>
              <a:t>/</a:t>
            </a: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September 2015: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Open Library of Humanities publishes first articles </a:t>
            </a:r>
            <a:r>
              <a:rPr lang="en-GB" sz="2400" b="0" u="sng" dirty="0">
                <a:latin typeface="Calibri" pitchFamily="34" charset="0"/>
                <a:cs typeface="Calibri" pitchFamily="34" charset="0"/>
                <a:hlinkClick r:id="rId4"/>
              </a:rPr>
              <a:t>https://www.openlibhums.org/</a:t>
            </a:r>
            <a:r>
              <a:rPr lang="en-GB" sz="2400" b="0" dirty="0">
                <a:latin typeface="Calibri" pitchFamily="34" charset="0"/>
                <a:cs typeface="Calibri" pitchFamily="34" charset="0"/>
              </a:rPr>
              <a:t> 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First articles published in a multidisciplinary (including HSS) journal from Elsevier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August 2015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American Sociological Association (ASA) launches a fully OA journal, </a:t>
            </a:r>
            <a:r>
              <a:rPr lang="en-GB" sz="2400" i="1" dirty="0" err="1">
                <a:latin typeface="Calibri" pitchFamily="34" charset="0"/>
                <a:cs typeface="Calibri" pitchFamily="34" charset="0"/>
              </a:rPr>
              <a:t>Socius</a:t>
            </a:r>
            <a:endParaRPr lang="en-GB" sz="24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20</a:t>
            </a:fld>
            <a:endParaRPr lang="en-GB">
              <a:solidFill>
                <a:srgbClr val="A39E9B"/>
              </a:solidFill>
            </a:endParaRPr>
          </a:p>
        </p:txBody>
      </p:sp>
      <p:pic>
        <p:nvPicPr>
          <p:cNvPr id="3076" name="Picture 4" descr="Palgrave Macmilla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038" y="6221463"/>
            <a:ext cx="1182013" cy="52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9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Calibri" pitchFamily="34" charset="0"/>
                <a:cs typeface="Calibri" pitchFamily="34" charset="0"/>
              </a:rPr>
              <a:t>Other HSS OA Developments</a:t>
            </a:r>
            <a:endParaRPr lang="en-GB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January 2015: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en-GB" sz="2400" b="0" i="1" dirty="0" smtClean="0">
                <a:latin typeface="Calibri" pitchFamily="34" charset="0"/>
                <a:cs typeface="Calibri" pitchFamily="34" charset="0"/>
              </a:rPr>
              <a:t>Palgrave </a:t>
            </a:r>
            <a:r>
              <a:rPr lang="en-GB" sz="2400" i="1" dirty="0" smtClean="0">
                <a:latin typeface="Calibri" pitchFamily="34" charset="0"/>
                <a:cs typeface="Calibri" pitchFamily="34" charset="0"/>
              </a:rPr>
              <a:t>Communications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, a fully OA journal for HSS disciplines publishes first articles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HEFCE report on </a:t>
            </a:r>
            <a:r>
              <a:rPr lang="en-GB" sz="2400" b="0" dirty="0">
                <a:latin typeface="Calibri" pitchFamily="34" charset="0"/>
                <a:cs typeface="Calibri" pitchFamily="34" charset="0"/>
              </a:rPr>
              <a:t>OA </a:t>
            </a: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monographs finds “there </a:t>
            </a:r>
            <a:r>
              <a:rPr lang="en-GB" sz="2400" b="0" dirty="0">
                <a:latin typeface="Calibri" pitchFamily="34" charset="0"/>
                <a:cs typeface="Calibri" pitchFamily="34" charset="0"/>
              </a:rPr>
              <a:t>is no single dominant emerging business </a:t>
            </a: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model”</a:t>
            </a:r>
            <a:endParaRPr lang="en-GB" sz="2400" dirty="0"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November 2014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: Paul </a:t>
            </a:r>
            <a:r>
              <a:rPr lang="en-GB" sz="2400" b="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Martin 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Eve’s (OA) book, Open Access and the Humanities, </a:t>
            </a:r>
            <a:r>
              <a:rPr lang="en-GB" sz="2400" b="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published </a:t>
            </a:r>
            <a:endParaRPr lang="en-GB" sz="2400" b="0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Calibri" pitchFamily="34" charset="0"/>
                <a:cs typeface="Calibri" pitchFamily="34" charset="0"/>
              </a:rPr>
              <a:t>April 2014</a:t>
            </a:r>
            <a:r>
              <a:rPr lang="en-GB" sz="2400" b="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British Academy report on </a:t>
            </a:r>
            <a:r>
              <a:rPr lang="en-GB" sz="2400" b="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OA 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publishing in HSS </a:t>
            </a:r>
            <a:r>
              <a:rPr lang="en-GB" sz="2400" b="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http://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  <a:hlinkClick r:id="rId3"/>
              </a:rPr>
              <a:t>www.britac.ac.uk/news/news.cfm/newsid/1080</a:t>
            </a:r>
            <a:r>
              <a:rPr lang="en-GB" sz="2400" b="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GB" sz="2400" b="0" dirty="0">
              <a:solidFill>
                <a:schemeClr val="accent5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>
                <a:solidFill>
                  <a:srgbClr val="A39E9B"/>
                </a:solidFill>
              </a:rPr>
              <a:pPr/>
              <a:t>21</a:t>
            </a:fld>
            <a:endParaRPr lang="en-GB">
              <a:solidFill>
                <a:srgbClr val="A39E9B"/>
              </a:solidFill>
            </a:endParaRPr>
          </a:p>
        </p:txBody>
      </p:sp>
      <p:pic>
        <p:nvPicPr>
          <p:cNvPr id="3076" name="Picture 4" descr="Palgrave Macmilla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038" y="6221463"/>
            <a:ext cx="1182013" cy="52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01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\\mpl-bas-paldata\ejackets\jpeg\9781137476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831" y="1619250"/>
            <a:ext cx="2532186" cy="4389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Palgrave Macmillan’s Response to OA</a:t>
            </a:r>
            <a:endParaRPr lang="en-GB" sz="32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A600-1922-4C35-BEC7-69277DCE8BE8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67507" y="6438901"/>
            <a:ext cx="4836054" cy="192718"/>
          </a:xfrm>
        </p:spPr>
        <p:txBody>
          <a:bodyPr/>
          <a:lstStyle/>
          <a:p>
            <a:r>
              <a:rPr lang="en-GB" dirty="0" smtClean="0"/>
              <a:t>Open access monographs | 28 May 2015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498453"/>
              </p:ext>
            </p:extLst>
          </p:nvPr>
        </p:nvGraphicFramePr>
        <p:xfrm>
          <a:off x="899746" y="1619250"/>
          <a:ext cx="4322884" cy="4385028"/>
        </p:xfrm>
        <a:graphic>
          <a:graphicData uri="http://schemas.openxmlformats.org/drawingml/2006/table">
            <a:tbl>
              <a:tblPr bandRow="1">
                <a:tableStyleId>{5FD0F851-EC5A-4D38-B0AD-8093EC10F338}</a:tableStyleId>
              </a:tblPr>
              <a:tblGrid>
                <a:gridCol w="1504906"/>
                <a:gridCol w="2817978"/>
              </a:tblGrid>
              <a:tr h="73049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June 2011</a:t>
                      </a:r>
                      <a:endParaRPr lang="en-GB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Hybrid open-access offering for Palgrave journals</a:t>
                      </a:r>
                    </a:p>
                  </a:txBody>
                  <a:tcPr marL="84406" marR="84406"/>
                </a:tc>
              </a:tr>
              <a:tr h="73049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January 2013</a:t>
                      </a:r>
                      <a:endParaRPr lang="en-GB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Open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access option for monographs and Palgrave Pivots (short-form books)</a:t>
                      </a:r>
                    </a:p>
                  </a:txBody>
                  <a:tcPr marL="84406" marR="84406"/>
                </a:tc>
              </a:tr>
              <a:tr h="73049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2"/>
                          </a:solidFill>
                        </a:rPr>
                        <a:t>November 2013</a:t>
                      </a:r>
                      <a:endParaRPr lang="en-GB" sz="1400" b="1" dirty="0">
                        <a:solidFill>
                          <a:schemeClr val="bg2"/>
                        </a:solidFill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First OA monograph published </a:t>
                      </a:r>
                    </a:p>
                  </a:txBody>
                  <a:tcPr marL="84406" marR="84406"/>
                </a:tc>
              </a:tr>
              <a:tr h="73049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July 2014</a:t>
                      </a:r>
                      <a:endParaRPr lang="en-GB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First “hybrid” OA chapter</a:t>
                      </a:r>
                    </a:p>
                  </a:txBody>
                  <a:tcPr marL="84406" marR="84406"/>
                </a:tc>
              </a:tr>
              <a:tr h="73049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October 2014</a:t>
                      </a:r>
                      <a:endParaRPr lang="en-GB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First OA Palgrave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Pivot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730497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Jan 2015</a:t>
                      </a:r>
                      <a:endParaRPr lang="en-GB" sz="1400" b="1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Fully OA multidisciplinary HSS journal, </a:t>
                      </a:r>
                      <a:r>
                        <a:rPr lang="en-US" sz="1400" i="1" dirty="0" smtClean="0"/>
                        <a:t>Palgrave Communications</a:t>
                      </a:r>
                      <a:r>
                        <a:rPr lang="en-US" sz="1400" dirty="0" smtClean="0"/>
                        <a:t>, launches</a:t>
                      </a:r>
                    </a:p>
                  </a:txBody>
                  <a:tcPr marL="84406" marR="844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2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i="1" dirty="0" smtClean="0">
                <a:latin typeface="Calibri" pitchFamily="34" charset="0"/>
                <a:cs typeface="Calibri" pitchFamily="34" charset="0"/>
              </a:rPr>
              <a:t>Palgrave</a:t>
            </a:r>
            <a:br>
              <a:rPr lang="en-GB" sz="3200" i="1" dirty="0" smtClean="0">
                <a:latin typeface="Calibri" pitchFamily="34" charset="0"/>
                <a:cs typeface="Calibri" pitchFamily="34" charset="0"/>
              </a:rPr>
            </a:br>
            <a:r>
              <a:rPr lang="en-GB" sz="3200" i="1" dirty="0" smtClean="0">
                <a:latin typeface="Calibri" pitchFamily="34" charset="0"/>
                <a:cs typeface="Calibri" pitchFamily="34" charset="0"/>
              </a:rPr>
              <a:t>Communications </a:t>
            </a:r>
            <a:br>
              <a:rPr lang="en-GB" sz="3200" i="1" dirty="0" smtClean="0">
                <a:latin typeface="Calibri" pitchFamily="34" charset="0"/>
                <a:cs typeface="Calibri" pitchFamily="34" charset="0"/>
              </a:rPr>
            </a:br>
            <a:r>
              <a:rPr lang="en-GB" sz="3200" i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GB" sz="3200" i="1" dirty="0" smtClean="0">
                <a:latin typeface="Calibri" pitchFamily="34" charset="0"/>
                <a:cs typeface="Calibri" pitchFamily="34" charset="0"/>
              </a:rPr>
            </a:br>
            <a:endParaRPr lang="en-GB" sz="32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508" y="1534172"/>
            <a:ext cx="3818792" cy="4525963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Scope</a:t>
            </a:r>
          </a:p>
          <a:p>
            <a:pPr lvl="2">
              <a:buSzTx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Multi and interdisciplinary in scope, covering all areas of the humanities, social sciences and business</a:t>
            </a:r>
          </a:p>
          <a:p>
            <a:pPr lvl="2">
              <a:buSzTx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Journal features regular thematic collections</a:t>
            </a:r>
          </a:p>
          <a:p>
            <a:r>
              <a:rPr lang="en-GB" sz="2000" dirty="0" smtClean="0">
                <a:latin typeface="Calibri" pitchFamily="34" charset="0"/>
                <a:cs typeface="Calibri" pitchFamily="34" charset="0"/>
              </a:rPr>
              <a:t>Editorial Board</a:t>
            </a:r>
          </a:p>
          <a:p>
            <a:pPr lvl="2"/>
            <a:r>
              <a:rPr lang="en-US" sz="2000" dirty="0" smtClean="0">
                <a:latin typeface="Calibri" pitchFamily="34" charset="0"/>
                <a:cs typeface="Calibri" pitchFamily="34" charset="0"/>
              </a:rPr>
              <a:t>Around 120 members reflecting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the journal’s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broad scope. </a:t>
            </a:r>
          </a:p>
          <a:p>
            <a:pPr lvl="2"/>
            <a:r>
              <a:rPr lang="en-US" sz="2000" dirty="0" smtClean="0">
                <a:latin typeface="Calibri" pitchFamily="34" charset="0"/>
                <a:cs typeface="Calibri" pitchFamily="34" charset="0"/>
              </a:rPr>
              <a:t>Thirty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ssociate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ditors who oversee peer review of submitted papers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0" t="39887" r="14051" b="6216"/>
          <a:stretch/>
        </p:blipFill>
        <p:spPr bwMode="auto">
          <a:xfrm>
            <a:off x="5194300" y="213371"/>
            <a:ext cx="3581400" cy="30984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4"/>
          <p:cNvSpPr txBox="1">
            <a:spLocks/>
          </p:cNvSpPr>
          <p:nvPr/>
        </p:nvSpPr>
        <p:spPr>
          <a:xfrm>
            <a:off x="460376" y="6523007"/>
            <a:ext cx="86593" cy="9215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A39E9B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4" t="8889" r="29945" b="7826"/>
          <a:stretch/>
        </p:blipFill>
        <p:spPr bwMode="auto">
          <a:xfrm>
            <a:off x="4682435" y="3077903"/>
            <a:ext cx="1992244" cy="2463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3" t="10924" r="29457" b="13037"/>
          <a:stretch/>
        </p:blipFill>
        <p:spPr bwMode="auto">
          <a:xfrm>
            <a:off x="6639480" y="3311782"/>
            <a:ext cx="2363115" cy="2607712"/>
          </a:xfrm>
          <a:prstGeom prst="rect">
            <a:avLst/>
          </a:prstGeom>
          <a:noFill/>
          <a:ln w="9525">
            <a:solidFill>
              <a:schemeClr val="accent6">
                <a:lumMod val="1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4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Palgrave and OA Books</a:t>
            </a:r>
            <a:endParaRPr lang="en-GB" sz="3200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66775" y="1427163"/>
            <a:ext cx="7792483" cy="5145087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OA possible for monographs, pivots and individual chapters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Authors/their funding agency charged an ‘Open access publishing charge’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ALL online versions of book are open access (PDF, </a:t>
            </a:r>
            <a:r>
              <a:rPr lang="en-US" sz="20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ePub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Kindle version)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Licensed under CC BY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Print versions sold at cost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Now largest commercial publisher of OA books following joint venture with Springer (Springer Nature)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3"/>
              </a:rPr>
              <a:t>http://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3"/>
              </a:rPr>
              <a:t>www.palgraveconnect.com/pc/browse/listcollection?pcode=oa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4"/>
              </a:rPr>
              <a:t>http://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hlinkClick r:id="rId4"/>
              </a:rPr>
              <a:t>www.springeropen.com/books</a:t>
            </a:r>
            <a:r>
              <a:rPr lang="en-US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Calibri" pitchFamily="34" charset="0"/>
                <a:cs typeface="Calibri" pitchFamily="34" charset="0"/>
              </a:rPr>
              <a:t>Usage and Sales of OA titles</a:t>
            </a:r>
            <a:endParaRPr lang="en-GB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062" y="1510151"/>
            <a:ext cx="7762057" cy="2562120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On average our OA books have received 8 times the usage of non-OA 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ll our OA books are in </a:t>
            </a:r>
            <a:r>
              <a:rPr lang="en-US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top 100 most-accessed titles 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 our </a:t>
            </a:r>
            <a:r>
              <a:rPr lang="en-US" sz="24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ebook</a:t>
            </a: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collections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Negative effect on print sales; extent of the effect varies significantly by title</a:t>
            </a:r>
          </a:p>
        </p:txBody>
      </p:sp>
      <p:sp>
        <p:nvSpPr>
          <p:cNvPr id="8" name="AutoShape 6" descr="{i18nText('sgroup.image')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8" descr="{i18nText('sgroup.image')}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979191" y="4219359"/>
            <a:ext cx="7717555" cy="1825688"/>
            <a:chOff x="1060790" y="4219359"/>
            <a:chExt cx="8360685" cy="182568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4" t="53846" r="69112" b="31890"/>
            <a:stretch/>
          </p:blipFill>
          <p:spPr bwMode="auto">
            <a:xfrm>
              <a:off x="2703357" y="4219359"/>
              <a:ext cx="6718118" cy="182568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790" y="4219360"/>
              <a:ext cx="1166366" cy="182568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476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</p:spPr>
        <p:txBody>
          <a:bodyPr>
            <a:normAutofit fontScale="90000"/>
          </a:bodyPr>
          <a:lstStyle/>
          <a:p>
            <a:r>
              <a:rPr lang="en-GB" sz="3100" dirty="0" smtClean="0">
                <a:latin typeface="Calibri" pitchFamily="34" charset="0"/>
                <a:cs typeface="Calibri" pitchFamily="34" charset="0"/>
              </a:rPr>
              <a:t>Publishing OA – Considerations when Choosing a Journal/Publisher</a:t>
            </a:r>
            <a:r>
              <a:rPr lang="en-GB" sz="2800" i="1" dirty="0" smtClean="0"/>
              <a:t/>
            </a:r>
            <a:br>
              <a:rPr lang="en-GB" sz="2800" i="1" dirty="0" smtClean="0"/>
            </a:br>
            <a:endParaRPr lang="en-GB" sz="2800" b="0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778640" y="1701776"/>
            <a:ext cx="7946719" cy="455580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Open access is well established, some brands have </a:t>
            </a: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been with us for 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15 years</a:t>
            </a:r>
            <a:endParaRPr lang="en-GB" sz="2400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Some open access journals are the most highly ranked in their fields </a:t>
            </a:r>
            <a:endParaRPr lang="en-GB" sz="2400" b="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Open Access journals should be judged on the same criteria as any subscription journal for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Use services such as Directory of Open Access Journals (DOAJ), Open Access Scholarly Publishers Association (OASPA), and #</a:t>
            </a:r>
            <a:r>
              <a:rPr lang="en-GB" sz="2400" b="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thinkchecksubmit</a:t>
            </a:r>
            <a:r>
              <a:rPr lang="en-GB" sz="24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to check the credentials of OA publishers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52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67508" y="376470"/>
            <a:ext cx="7614138" cy="1071649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Calibri" pitchFamily="34" charset="0"/>
                <a:cs typeface="Calibri" pitchFamily="34" charset="0"/>
              </a:rPr>
              <a:t>Publishing OA – Considerations when Preparing your Manuscript</a:t>
            </a:r>
            <a:r>
              <a:rPr lang="en-GB" sz="2800" i="1" dirty="0" smtClean="0"/>
              <a:t/>
            </a:r>
            <a:br>
              <a:rPr lang="en-GB" sz="2800" i="1" dirty="0" smtClean="0"/>
            </a:br>
            <a:endParaRPr lang="en-GB" sz="2800" b="0" dirty="0"/>
          </a:p>
        </p:txBody>
      </p:sp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778640" y="1701776"/>
            <a:ext cx="7946719" cy="4555805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Creative Commons attribution license (CC BY)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Legal requirement for attribution of any reuse</a:t>
            </a:r>
          </a:p>
          <a:p>
            <a:pPr marL="552450" lvl="2" indent="-28575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Including a link to the original work and license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No assumed endorsement of derivative works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itchFamily="34" charset="0"/>
                <a:cs typeface="Calibri" pitchFamily="34" charset="0"/>
              </a:rPr>
              <a:t>Publisher often offers further protection if there is evidence of infringement of authors’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Authors and institutions can create derivatives and updates easily and efficiently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Commercial use restrictions can vary (including restricting teaching) in some jurisdictions</a:t>
            </a:r>
            <a:endParaRPr lang="en-GB" sz="2000" b="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0760" y="6116797"/>
            <a:ext cx="88300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http://</a:t>
            </a:r>
            <a:r>
              <a:rPr lang="en-GB" sz="1400" dirty="0" smtClean="0">
                <a:hlinkClick r:id="rId3"/>
              </a:rPr>
              <a:t>oapen-uk.jiscebooks.org/files/2011/01/CC-Guide-for-HSS-Monograph-Authors-CC-BY.pdf</a:t>
            </a:r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0093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4931" y="1162046"/>
            <a:ext cx="7614138" cy="72695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Li</a:t>
            </a:r>
            <a:r>
              <a:rPr sz="3000" spc="-53" dirty="0">
                <a:solidFill>
                  <a:srgbClr val="D90861"/>
                </a:solidFill>
                <a:latin typeface="Calibri"/>
                <a:cs typeface="Calibri"/>
              </a:rPr>
              <a:t>f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e c</a:t>
            </a:r>
            <a:r>
              <a:rPr sz="3000" spc="-39" dirty="0">
                <a:solidFill>
                  <a:srgbClr val="D90861"/>
                </a:solidFill>
                <a:latin typeface="Calibri"/>
                <a:cs typeface="Calibri"/>
              </a:rPr>
              <a:t>y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cle of a </a:t>
            </a:r>
            <a:r>
              <a:rPr sz="3000" spc="-56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alg</a:t>
            </a:r>
            <a:r>
              <a:rPr sz="3000" spc="-67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spc="-46" dirty="0">
                <a:solidFill>
                  <a:srgbClr val="D90861"/>
                </a:solidFill>
                <a:latin typeface="Calibri"/>
                <a:cs typeface="Calibri"/>
              </a:rPr>
              <a:t>a</a:t>
            </a:r>
            <a:r>
              <a:rPr sz="3000" spc="-28" dirty="0">
                <a:solidFill>
                  <a:srgbClr val="D90861"/>
                </a:solidFill>
                <a:latin typeface="Calibri"/>
                <a:cs typeface="Calibri"/>
              </a:rPr>
              <a:t>v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e monog</a:t>
            </a:r>
            <a:r>
              <a:rPr sz="3000" spc="-67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aph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5179" y="1922774"/>
            <a:ext cx="7624167" cy="441930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oposal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submit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and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b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</a:t>
            </a:r>
            <a:endParaRPr sz="1700" dirty="0">
              <a:latin typeface="Calibri"/>
              <a:cs typeface="Calibri"/>
            </a:endParaRPr>
          </a:p>
          <a:p>
            <a:pPr marL="901866" marR="2724351" indent="-446469">
              <a:lnSpc>
                <a:spcPct val="134700"/>
              </a:lnSpc>
            </a:pPr>
            <a:r>
              <a:rPr sz="1700" spc="-15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op-l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ork b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een 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 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author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eer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vi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ocess (2-3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ths)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668"/>
              </a:lnSpc>
              <a:spcBef>
                <a:spcPts val="34"/>
              </a:spcBef>
            </a:pPr>
            <a:endParaRPr sz="700" dirty="0"/>
          </a:p>
          <a:p>
            <a:pPr marL="1348335"/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boa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703"/>
              </a:lnSpc>
            </a:pPr>
            <a:endParaRPr sz="700" dirty="0"/>
          </a:p>
          <a:p>
            <a:pPr marL="1794803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act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668"/>
              </a:lnSpc>
              <a:spcBef>
                <a:spcPts val="34"/>
              </a:spcBef>
            </a:pPr>
            <a:endParaRPr sz="700" dirty="0"/>
          </a:p>
          <a:p>
            <a:pPr marL="2241272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Manuscri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p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ep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703"/>
              </a:lnSpc>
            </a:pPr>
            <a:endParaRPr sz="700" dirty="0"/>
          </a:p>
          <a:p>
            <a:pPr marR="1213501" algn="ctr"/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ermissions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668"/>
              </a:lnSpc>
              <a:spcBef>
                <a:spcPts val="34"/>
              </a:spcBef>
            </a:pPr>
            <a:endParaRPr sz="700" dirty="0"/>
          </a:p>
          <a:p>
            <a:pPr marL="377266" algn="ctr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Manuscri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deli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703"/>
              </a:lnSpc>
            </a:pPr>
            <a:endParaRPr sz="700" dirty="0"/>
          </a:p>
          <a:p>
            <a:pPr marL="3580677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2nd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peer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vi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/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endParaRPr sz="1700" dirty="0">
              <a:latin typeface="Calibri"/>
              <a:cs typeface="Calibri"/>
            </a:endParaRPr>
          </a:p>
          <a:p>
            <a:pPr marL="4473614" marR="8929" indent="-446469">
              <a:lnSpc>
                <a:spcPct val="134700"/>
              </a:lnSpc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Manuscri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oduction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(6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ths) Co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editing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668"/>
              </a:lnSpc>
              <a:spcBef>
                <a:spcPts val="34"/>
              </a:spcBef>
            </a:pPr>
            <a:endParaRPr sz="700" dirty="0"/>
          </a:p>
          <a:p>
            <a:pPr marL="4920083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oo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668"/>
              </a:lnSpc>
              <a:spcBef>
                <a:spcPts val="34"/>
              </a:spcBef>
            </a:pPr>
            <a:endParaRPr sz="700" dirty="0"/>
          </a:p>
          <a:p>
            <a:pPr marR="1218412" algn="r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Publi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tion!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39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1720964"/>
            <a:ext cx="7349133" cy="45764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spc="-46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3000" b="1" spc="-14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vising the Disser</a:t>
            </a:r>
            <a:r>
              <a:rPr sz="3000" b="1" spc="-32" dirty="0">
                <a:solidFill>
                  <a:srgbClr val="F9A13A"/>
                </a:solidFill>
                <a:latin typeface="Calibri"/>
                <a:cs typeface="Calibri"/>
              </a:rPr>
              <a:t>ta</a:t>
            </a:r>
            <a:r>
              <a:rPr sz="3000" b="1" spc="-14" dirty="0">
                <a:solidFill>
                  <a:srgbClr val="F9A13A"/>
                </a:solidFill>
                <a:latin typeface="Calibri"/>
                <a:cs typeface="Calibri"/>
              </a:rPr>
              <a:t>tion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2388585"/>
            <a:ext cx="7402711" cy="32787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9658" marR="767033" indent="-160729"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Do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our 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6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ch: g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 boo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s </a:t>
            </a:r>
            <a:r>
              <a:rPr sz="1600" spc="-28" dirty="0">
                <a:solidFill>
                  <a:srgbClr val="0C0C0C"/>
                </a:solidFill>
                <a:latin typeface="Calibri"/>
                <a:cs typeface="Calibri"/>
              </a:rPr>
              <a:t>av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ailable li</a:t>
            </a:r>
            <a:r>
              <a:rPr sz="1600" spc="-53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C0C0C"/>
                </a:solidFill>
                <a:latin typeface="Calibri"/>
                <a:cs typeface="Calibri"/>
              </a:rPr>
              <a:t>The Thesis and the Book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, </a:t>
            </a:r>
            <a:r>
              <a:rPr sz="1600" i="1" spc="-2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600" i="1" dirty="0">
                <a:solidFill>
                  <a:srgbClr val="0C0C0C"/>
                </a:solidFill>
                <a:latin typeface="Calibri"/>
                <a:cs typeface="Calibri"/>
              </a:rPr>
              <a:t>rom Disser</a:t>
            </a:r>
            <a:r>
              <a:rPr sz="1600" i="1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i="1" spc="-7" dirty="0">
                <a:solidFill>
                  <a:srgbClr val="0C0C0C"/>
                </a:solidFill>
                <a:latin typeface="Calibri"/>
                <a:cs typeface="Calibri"/>
              </a:rPr>
              <a:t>ation </a:t>
            </a:r>
            <a:r>
              <a:rPr sz="1600" i="1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i="1" dirty="0">
                <a:solidFill>
                  <a:srgbClr val="0C0C0C"/>
                </a:solidFill>
                <a:latin typeface="Calibri"/>
                <a:cs typeface="Calibri"/>
              </a:rPr>
              <a:t>o Book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, </a:t>
            </a:r>
            <a:r>
              <a:rPr lang="en-US" sz="1600" i="1" dirty="0" smtClean="0">
                <a:solidFill>
                  <a:srgbClr val="0C0C0C"/>
                </a:solidFill>
                <a:latin typeface="Calibri"/>
                <a:cs typeface="Calibri"/>
              </a:rPr>
              <a:t>The Future of Scholarly Writing </a:t>
            </a:r>
            <a:r>
              <a:rPr sz="1600" dirty="0" smtClean="0">
                <a:solidFill>
                  <a:srgbClr val="0C0C0C"/>
                </a:solidFill>
                <a:latin typeface="Calibri"/>
                <a:cs typeface="Calibri"/>
              </a:rPr>
              <a:t>and</a:t>
            </a:r>
            <a:r>
              <a:rPr sz="1600" spc="-4" dirty="0" smtClean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i="1" dirty="0">
                <a:solidFill>
                  <a:srgbClr val="0C0C0C"/>
                </a:solidFill>
                <a:latin typeface="Calibri"/>
                <a:cs typeface="Calibri"/>
              </a:rPr>
              <a:t>Stylish A</a:t>
            </a:r>
            <a:r>
              <a:rPr sz="1600" i="1" spc="-11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600" i="1" dirty="0">
                <a:solidFill>
                  <a:srgbClr val="0C0C0C"/>
                </a:solidFill>
                <a:latin typeface="Calibri"/>
                <a:cs typeface="Calibri"/>
              </a:rPr>
              <a:t>ademic </a:t>
            </a:r>
            <a:r>
              <a:rPr sz="1600" i="1" spc="-46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600" i="1" spc="-7" dirty="0">
                <a:solidFill>
                  <a:srgbClr val="0C0C0C"/>
                </a:solidFill>
                <a:latin typeface="Calibri"/>
                <a:cs typeface="Calibri"/>
              </a:rPr>
              <a:t>riting 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–</a:t>
            </a:r>
            <a:endParaRPr sz="1600" dirty="0">
              <a:latin typeface="Calibri"/>
              <a:cs typeface="Calibri"/>
            </a:endParaRPr>
          </a:p>
          <a:p>
            <a:pPr marL="169658"/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plus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email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our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edi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or advice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</a:pPr>
            <a:endParaRPr sz="1600" dirty="0"/>
          </a:p>
          <a:p>
            <a:pPr marL="169658" marR="265202" indent="-160729"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The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audience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has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chan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ed, so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will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need 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ada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 the boo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600" spc="-102" dirty="0">
                <a:solidFill>
                  <a:srgbClr val="0C0C0C"/>
                </a:solidFill>
                <a:latin typeface="Calibri"/>
                <a:cs typeface="Calibri"/>
              </a:rPr>
              <a:t>’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ope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and app</a:t>
            </a:r>
            <a:r>
              <a:rPr sz="16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oach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ac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dingly</a:t>
            </a:r>
            <a:endParaRPr sz="1600" dirty="0">
              <a:latin typeface="Calibri"/>
              <a:cs typeface="Calibri"/>
            </a:endParaRPr>
          </a:p>
          <a:p>
            <a:pPr marL="169658" indent="-160729">
              <a:spcBef>
                <a:spcPts val="352"/>
              </a:spcBef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Look 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 published boo</a:t>
            </a:r>
            <a:r>
              <a:rPr sz="1600" spc="-11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s in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our 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field</a:t>
            </a:r>
            <a:endParaRPr sz="1600" dirty="0">
              <a:latin typeface="Calibri"/>
              <a:cs typeface="Calibri"/>
            </a:endParaRPr>
          </a:p>
          <a:p>
            <a:pPr marL="169658" indent="-160729">
              <a:spcBef>
                <a:spcPts val="352"/>
              </a:spcBef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think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our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t,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tructu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e, len</a:t>
            </a:r>
            <a:r>
              <a:rPr sz="1600" spc="-28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th, 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tyle, 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eadability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F9A13A"/>
              </a:buClr>
              <a:buFont typeface="Calibri"/>
              <a:buChar char="•"/>
            </a:pPr>
            <a:endParaRPr sz="1600" dirty="0"/>
          </a:p>
          <a:p>
            <a:pPr marL="169658" indent="-160729"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6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 rid of 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spc="-39" dirty="0">
                <a:solidFill>
                  <a:srgbClr val="0C0C0C"/>
                </a:solidFill>
                <a:latin typeface="Calibri"/>
                <a:cs typeface="Calibri"/>
              </a:rPr>
              <a:t>x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cessi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 quo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600" spc="-11" dirty="0">
                <a:solidFill>
                  <a:srgbClr val="0C0C0C"/>
                </a:solidFill>
                <a:latin typeface="Calibri"/>
                <a:cs typeface="Calibri"/>
              </a:rPr>
              <a:t>tion/docume</a:t>
            </a:r>
            <a:r>
              <a:rPr sz="1600" spc="-25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tion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F9A13A"/>
              </a:buClr>
              <a:buFont typeface="Calibri"/>
              <a:buChar char="•"/>
            </a:pPr>
            <a:endParaRPr sz="1600" dirty="0"/>
          </a:p>
          <a:p>
            <a:pPr marL="169658" marR="8929" indent="-160729"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6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vise cha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er 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titles, cut no</a:t>
            </a:r>
            <a:r>
              <a:rPr sz="16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es d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wn, and cut all me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tion of the book being a thesis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the 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ork (i.e.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ackn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wled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eme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ts</a:t>
            </a:r>
            <a:r>
              <a:rPr sz="16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pa</a:t>
            </a:r>
            <a:r>
              <a:rPr sz="16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e)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F9A13A"/>
              </a:buClr>
              <a:buFont typeface="Calibri"/>
              <a:buChar char="•"/>
            </a:pPr>
            <a:endParaRPr sz="1600" dirty="0"/>
          </a:p>
          <a:p>
            <a:pPr marL="169658" indent="-160729">
              <a:buClr>
                <a:srgbClr val="F9A13A"/>
              </a:buClr>
              <a:buFont typeface="Calibri"/>
              <a:buChar char="•"/>
              <a:tabLst>
                <a:tab pos="169658" algn="l"/>
              </a:tabLst>
            </a:pP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Use </a:t>
            </a:r>
            <a:r>
              <a:rPr sz="1600" spc="-7" dirty="0">
                <a:solidFill>
                  <a:srgbClr val="0C0C0C"/>
                </a:solidFill>
                <a:latin typeface="Calibri"/>
                <a:cs typeface="Calibri"/>
              </a:rPr>
              <a:t>acti</a:t>
            </a:r>
            <a:r>
              <a:rPr sz="1600" spc="-32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e, not passi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6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600" dirty="0">
                <a:solidFill>
                  <a:srgbClr val="0C0C0C"/>
                </a:solidFill>
                <a:latin typeface="Calibri"/>
                <a:cs typeface="Calibri"/>
              </a:rPr>
              <a:t>oice</a:t>
            </a:r>
            <a:endParaRPr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89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587585" y="2368814"/>
            <a:ext cx="5984790" cy="45764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007CC3"/>
                </a:solidFill>
                <a:latin typeface="Calibri"/>
                <a:cs typeface="Calibri"/>
              </a:rPr>
              <a:t>Our publishing p</a:t>
            </a:r>
            <a:r>
              <a:rPr sz="3000" b="1" spc="-46" dirty="0">
                <a:solidFill>
                  <a:srgbClr val="007CC3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007CC3"/>
                </a:solidFill>
                <a:latin typeface="Calibri"/>
                <a:cs typeface="Calibri"/>
              </a:rPr>
              <a:t>og</a:t>
            </a:r>
            <a:r>
              <a:rPr sz="3000" b="1" spc="-67" dirty="0">
                <a:solidFill>
                  <a:srgbClr val="007CC3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007CC3"/>
                </a:solidFill>
                <a:latin typeface="Calibri"/>
                <a:cs typeface="Calibri"/>
              </a:rPr>
              <a:t>am: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27267" y="2984238"/>
            <a:ext cx="4245108" cy="177075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12519" indent="-204036"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 monog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aphs and 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ollections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alg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Pi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ots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007CC3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Handboo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and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ence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titles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Se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lectio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essiona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actitione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titles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007CC3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Uppe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-l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4" dirty="0">
                <a:solidFill>
                  <a:srgbClr val="0C0C0C"/>
                </a:solidFill>
                <a:latin typeface="Calibri"/>
                <a:cs typeface="Calibri"/>
              </a:rPr>
              <a:t>x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tboo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007CC3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Journals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66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252527"/>
            <a:ext cx="7349133" cy="45764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Fi</a:t>
            </a:r>
            <a:r>
              <a:rPr sz="3000" b="1" spc="-28" dirty="0">
                <a:solidFill>
                  <a:srgbClr val="2FB457"/>
                </a:solidFill>
                <a:latin typeface="Calibri"/>
                <a:cs typeface="Calibri"/>
              </a:rPr>
              <a:t>v</a:t>
            </a:r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e Things </a:t>
            </a:r>
            <a:r>
              <a:rPr sz="3000" b="1" spc="-109" dirty="0">
                <a:solidFill>
                  <a:srgbClr val="2FB457"/>
                </a:solidFill>
                <a:latin typeface="Calibri"/>
                <a:cs typeface="Calibri"/>
              </a:rPr>
              <a:t>W</a:t>
            </a:r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e Look </a:t>
            </a:r>
            <a:r>
              <a:rPr sz="3000" b="1" spc="-46" dirty="0">
                <a:solidFill>
                  <a:srgbClr val="2FB457"/>
                </a:solidFill>
                <a:latin typeface="Calibri"/>
                <a:cs typeface="Calibri"/>
              </a:rPr>
              <a:t>f</a:t>
            </a:r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or in a Book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2920148"/>
            <a:ext cx="7349133" cy="19832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69658" marR="988928" indent="-160729">
              <a:buClr>
                <a:srgbClr val="2FB457"/>
              </a:buClr>
              <a:buFont typeface="Calibri"/>
              <a:buChar char="•"/>
              <a:tabLst>
                <a:tab pos="169658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Original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(n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a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chi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dis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eries, unique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thesis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ideas, 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disciplina</a:t>
            </a:r>
            <a:r>
              <a:rPr sz="1700" spc="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ork)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169658" indent="-160729">
              <a:buClr>
                <a:srgbClr val="2FB457"/>
              </a:buClr>
              <a:buFont typeface="Calibri"/>
              <a:buChar char="•"/>
              <a:tabLst>
                <a:tab pos="169658" algn="l"/>
              </a:tabLst>
            </a:pP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an on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oing deb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in the a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ademic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field</a:t>
            </a:r>
            <a:endParaRPr sz="1700" dirty="0">
              <a:latin typeface="Calibri"/>
              <a:cs typeface="Calibri"/>
            </a:endParaRPr>
          </a:p>
          <a:p>
            <a:pPr marL="169658" indent="-160729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169658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 clear 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suasi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gume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169658" indent="-160729">
              <a:buClr>
                <a:srgbClr val="2FB457"/>
              </a:buClr>
              <a:buFont typeface="Calibri"/>
              <a:buChar char="•"/>
              <a:tabLst>
                <a:tab pos="169658" algn="l"/>
              </a:tabLst>
            </a:pP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Connect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wit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fine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audienc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i.e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ha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bi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noug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audienc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suppor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book</a:t>
            </a:r>
            <a:endParaRPr sz="1700" dirty="0">
              <a:latin typeface="Calibri"/>
              <a:cs typeface="Calibri"/>
            </a:endParaRPr>
          </a:p>
          <a:p>
            <a:pPr marL="169658" marR="210287" indent="-160729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169658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Does the book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fit with our li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t? Is the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 series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book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ould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fit with? </a:t>
            </a:r>
            <a:r>
              <a:rPr sz="1700" spc="-123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oposal or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l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should demon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some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amiliarity with the p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ess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2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7791" y="1239764"/>
            <a:ext cx="7614138" cy="83585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The P</a:t>
            </a:r>
            <a:r>
              <a:rPr sz="3000" spc="-35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oposal – our </a:t>
            </a:r>
            <a:r>
              <a:rPr sz="3000" spc="-39" dirty="0">
                <a:solidFill>
                  <a:srgbClr val="D90861"/>
                </a:solidFill>
                <a:latin typeface="Calibri"/>
                <a:cs typeface="Calibri"/>
              </a:rPr>
              <a:t>t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op </a:t>
            </a:r>
            <a:r>
              <a:rPr sz="3000" spc="-11" dirty="0">
                <a:solidFill>
                  <a:srgbClr val="D90861"/>
                </a:solidFill>
                <a:latin typeface="Calibri"/>
                <a:cs typeface="Calibri"/>
              </a:rPr>
              <a:t>ti</a:t>
            </a:r>
            <a:r>
              <a:rPr sz="3000" spc="-35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s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2182577"/>
            <a:ext cx="4884539" cy="359955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1. Title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773"/>
              </a:lnSpc>
              <a:spcBef>
                <a:spcPts val="27"/>
              </a:spcBef>
            </a:pPr>
            <a:endParaRPr sz="800" dirty="0"/>
          </a:p>
          <a:p>
            <a:pPr marL="8929" marR="54469">
              <a:lnSpc>
                <a:spcPct val="117400"/>
              </a:lnSpc>
            </a:pP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B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cl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scri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pti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thin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abou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erms!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Some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x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amples: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</a:pPr>
            <a:endParaRPr sz="400" dirty="0"/>
          </a:p>
          <a:p>
            <a:pPr marL="169658" marR="447808" indent="-160729">
              <a:buClr>
                <a:srgbClr val="0C0C0C"/>
              </a:buClr>
              <a:buFont typeface="Calibri"/>
              <a:buChar char="•"/>
              <a:tabLst>
                <a:tab pos="169658" algn="l"/>
              </a:tabLst>
            </a:pP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The Unruly PhD: Dou</a:t>
            </a:r>
            <a:r>
              <a:rPr sz="1700" i="1" spc="-7" dirty="0">
                <a:solidFill>
                  <a:srgbClr val="0C0C0C"/>
                </a:solidFill>
                <a:latin typeface="Calibri"/>
                <a:cs typeface="Calibri"/>
              </a:rPr>
              <a:t>b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ts, D</a:t>
            </a:r>
            <a:r>
              <a:rPr sz="1700" i="1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ours, Departures, and Other Su</a:t>
            </a:r>
            <a:r>
              <a:rPr sz="1700" i="1" spc="-14" dirty="0">
                <a:solidFill>
                  <a:srgbClr val="0C0C0C"/>
                </a:solidFill>
                <a:latin typeface="Calibri"/>
                <a:cs typeface="Calibri"/>
              </a:rPr>
              <a:t>cc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ess S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ories</a:t>
            </a:r>
            <a:endParaRPr sz="1700" dirty="0">
              <a:latin typeface="Calibri"/>
              <a:cs typeface="Calibri"/>
            </a:endParaRPr>
          </a:p>
          <a:p>
            <a:pPr marL="169658" indent="-160729">
              <a:spcBef>
                <a:spcPts val="352"/>
              </a:spcBef>
              <a:buClr>
                <a:srgbClr val="0C0C0C"/>
              </a:buClr>
              <a:buFont typeface="Calibri"/>
              <a:buChar char="•"/>
              <a:tabLst>
                <a:tab pos="169658" algn="l"/>
              </a:tabLst>
            </a:pP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i="1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verning Risk: The IMF and Global Financial Crisis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0C0C0C"/>
              </a:buClr>
              <a:buFont typeface="Calibri"/>
              <a:buChar char="•"/>
            </a:pPr>
            <a:endParaRPr sz="400" dirty="0"/>
          </a:p>
          <a:p>
            <a:pPr marL="169658" marR="110278" indent="-160729">
              <a:buClr>
                <a:srgbClr val="0C0C0C"/>
              </a:buClr>
              <a:buFont typeface="Calibri"/>
              <a:buChar char="•"/>
              <a:tabLst>
                <a:tab pos="169658" algn="l"/>
              </a:tabLst>
            </a:pP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Islam and Co</a:t>
            </a:r>
            <a:r>
              <a:rPr sz="1700" i="1" spc="-1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tr</a:t>
            </a:r>
            <a:r>
              <a:rPr sz="1700" i="1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ver</a:t>
            </a:r>
            <a:r>
              <a:rPr sz="1700" i="1" spc="-35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y: The </a:t>
            </a:r>
            <a:r>
              <a:rPr sz="1700" i="1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i="1" spc="-7" dirty="0">
                <a:solidFill>
                  <a:srgbClr val="0C0C0C"/>
                </a:solidFill>
                <a:latin typeface="Calibri"/>
                <a:cs typeface="Calibri"/>
              </a:rPr>
              <a:t>olitics of 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ree Speech </a:t>
            </a:r>
            <a:r>
              <a:rPr sz="1700" i="1" spc="-25" dirty="0">
                <a:solidFill>
                  <a:srgbClr val="0C0C0C"/>
                </a:solidFill>
                <a:latin typeface="Calibri"/>
                <a:cs typeface="Calibri"/>
              </a:rPr>
              <a:t>Af</a:t>
            </a:r>
            <a:r>
              <a:rPr sz="1700" i="1" spc="-39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er Rushdie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0C0C0C"/>
              </a:buClr>
              <a:buFont typeface="Calibri"/>
              <a:buChar char="•"/>
            </a:pPr>
            <a:endParaRPr sz="400" dirty="0"/>
          </a:p>
          <a:p>
            <a:pPr marL="169658" marR="637557" indent="-160729">
              <a:buClr>
                <a:srgbClr val="0C0C0C"/>
              </a:buClr>
              <a:buFont typeface="Calibri"/>
              <a:buChar char="•"/>
              <a:tabLst>
                <a:tab pos="169658" algn="l"/>
              </a:tabLst>
            </a:pP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Tiananmen Exiles: </a:t>
            </a:r>
            <a:r>
              <a:rPr sz="1700" i="1" spc="-70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oi</a:t>
            </a:r>
            <a:r>
              <a:rPr sz="1700" i="1" spc="-11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es of the Struggle 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or Democracy in China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0C0C0C"/>
              </a:buClr>
              <a:buFont typeface="Calibri"/>
              <a:buChar char="•"/>
            </a:pPr>
            <a:endParaRPr sz="400" dirty="0"/>
          </a:p>
          <a:p>
            <a:pPr marL="169658" marR="682650" indent="-160729">
              <a:buClr>
                <a:srgbClr val="0C0C0C"/>
              </a:buClr>
              <a:buFont typeface="Calibri"/>
              <a:buChar char="•"/>
              <a:tabLst>
                <a:tab pos="169658" algn="l"/>
              </a:tabLst>
            </a:pPr>
            <a:r>
              <a:rPr sz="1700" i="1" spc="-7" dirty="0">
                <a:solidFill>
                  <a:srgbClr val="0C0C0C"/>
                </a:solidFill>
                <a:latin typeface="Calibri"/>
                <a:cs typeface="Calibri"/>
              </a:rPr>
              <a:t>Digitizing G</a:t>
            </a:r>
            <a:r>
              <a:rPr sz="1700" i="1" spc="-4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vernme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t: Under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i="1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anding and Impleme</a:t>
            </a:r>
            <a:r>
              <a:rPr sz="1700" i="1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i="1" spc="-7" dirty="0">
                <a:solidFill>
                  <a:srgbClr val="0C0C0C"/>
                </a:solidFill>
                <a:latin typeface="Calibri"/>
                <a:cs typeface="Calibri"/>
              </a:rPr>
              <a:t>ting N</a:t>
            </a:r>
            <a:r>
              <a:rPr sz="1700" i="1" spc="-14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w Digi</a:t>
            </a:r>
            <a:r>
              <a:rPr sz="1700" i="1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al Business Models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574852" y="1524958"/>
            <a:ext cx="1801195" cy="20457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spc="-39" dirty="0">
                <a:solidFill>
                  <a:srgbClr val="F9A13A"/>
                </a:solidFill>
                <a:latin typeface="Calibri"/>
                <a:cs typeface="Calibri"/>
              </a:rPr>
              <a:t>2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.</a:t>
            </a:r>
            <a:r>
              <a:rPr sz="2200" b="1" spc="-74" dirty="0">
                <a:solidFill>
                  <a:srgbClr val="F9A13A"/>
                </a:solidFill>
                <a:latin typeface="Calibri"/>
                <a:cs typeface="Calibri"/>
              </a:rPr>
              <a:t> </a:t>
            </a:r>
            <a:r>
              <a:rPr sz="2200" b="1" spc="-39" dirty="0">
                <a:solidFill>
                  <a:srgbClr val="F9A13A"/>
                </a:solidFill>
                <a:latin typeface="Calibri"/>
                <a:cs typeface="Calibri"/>
              </a:rPr>
              <a:t>Descri</a:t>
            </a:r>
            <a:r>
              <a:rPr sz="2200" b="1" spc="-46" dirty="0">
                <a:solidFill>
                  <a:srgbClr val="F9A13A"/>
                </a:solidFill>
                <a:latin typeface="Calibri"/>
                <a:cs typeface="Calibri"/>
              </a:rPr>
              <a:t>p</a:t>
            </a:r>
            <a:r>
              <a:rPr sz="2200" b="1" spc="-49" dirty="0">
                <a:solidFill>
                  <a:srgbClr val="F9A13A"/>
                </a:solidFill>
                <a:latin typeface="Calibri"/>
                <a:cs typeface="Calibri"/>
              </a:rPr>
              <a:t>tion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7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 marR="8929"/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Thin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abou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wh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48" dirty="0">
                <a:solidFill>
                  <a:srgbClr val="0C0C0C"/>
                </a:solidFill>
                <a:latin typeface="Calibri"/>
                <a:cs typeface="Calibri"/>
              </a:rPr>
              <a:t>’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oin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the p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oposa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</a:t>
            </a:r>
            <a:r>
              <a:rPr sz="1700" spc="-9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9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nsu</a:t>
            </a:r>
            <a:r>
              <a:rPr sz="1700" spc="-6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i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7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aims 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tributio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of th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book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73972" y="4991703"/>
            <a:ext cx="1748497" cy="127426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428610"/>
            <a:r>
              <a:rPr sz="2200" b="1" dirty="0">
                <a:solidFill>
                  <a:srgbClr val="007CC3"/>
                </a:solidFill>
                <a:latin typeface="Calibri"/>
                <a:cs typeface="Calibri"/>
              </a:rPr>
              <a:t>3. Co</a:t>
            </a:r>
            <a:r>
              <a:rPr sz="2200" b="1" spc="-21" dirty="0">
                <a:solidFill>
                  <a:srgbClr val="007CC3"/>
                </a:solidFill>
                <a:latin typeface="Calibri"/>
                <a:cs typeface="Calibri"/>
              </a:rPr>
              <a:t>n</a:t>
            </a:r>
            <a:r>
              <a:rPr sz="2200" b="1" spc="-28" dirty="0">
                <a:solidFill>
                  <a:srgbClr val="007CC3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007CC3"/>
                </a:solidFill>
                <a:latin typeface="Calibri"/>
                <a:cs typeface="Calibri"/>
              </a:rPr>
              <a:t>e</a:t>
            </a:r>
            <a:r>
              <a:rPr sz="2200" b="1" spc="-21" dirty="0">
                <a:solidFill>
                  <a:srgbClr val="007CC3"/>
                </a:solidFill>
                <a:latin typeface="Calibri"/>
                <a:cs typeface="Calibri"/>
              </a:rPr>
              <a:t>n</a:t>
            </a:r>
            <a:r>
              <a:rPr sz="2200" b="1" dirty="0">
                <a:solidFill>
                  <a:srgbClr val="007CC3"/>
                </a:solidFill>
                <a:latin typeface="Calibri"/>
                <a:cs typeface="Calibri"/>
              </a:rPr>
              <a:t>t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8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 marR="8929"/>
            <a:r>
              <a:rPr sz="1700" spc="-14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e’l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</a:t>
            </a:r>
            <a:r>
              <a:rPr sz="1700" spc="-172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169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69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95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0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ailed b</a:t>
            </a:r>
            <a:r>
              <a:rPr sz="1700" spc="-109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ea</a:t>
            </a:r>
            <a:r>
              <a:rPr sz="1700" spc="-134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9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169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+</a:t>
            </a:r>
            <a:r>
              <a:rPr sz="1700" spc="-169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abl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69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of Co</a:t>
            </a:r>
            <a:r>
              <a:rPr sz="1700" spc="-10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10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0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172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(</a:t>
            </a:r>
            <a:r>
              <a:rPr sz="1700" spc="-134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84" dirty="0">
                <a:solidFill>
                  <a:srgbClr val="0C0C0C"/>
                </a:solidFill>
                <a:latin typeface="Calibri"/>
                <a:cs typeface="Calibri"/>
              </a:rPr>
              <a:t>OC)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10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2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544711" y="1194639"/>
            <a:ext cx="5502128" cy="4665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The P</a:t>
            </a:r>
            <a:r>
              <a:rPr sz="3000" b="1" spc="-35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oposal – our </a:t>
            </a:r>
            <a:r>
              <a:rPr sz="3000" b="1" spc="-39" dirty="0">
                <a:solidFill>
                  <a:srgbClr val="D90861"/>
                </a:solidFill>
                <a:latin typeface="Calibri"/>
                <a:cs typeface="Calibri"/>
              </a:rPr>
              <a:t>t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op </a:t>
            </a:r>
            <a:r>
              <a:rPr sz="3000" b="1" spc="-11" dirty="0">
                <a:solidFill>
                  <a:srgbClr val="D90861"/>
                </a:solidFill>
                <a:latin typeface="Calibri"/>
                <a:cs typeface="Calibri"/>
              </a:rPr>
              <a:t>ti</a:t>
            </a:r>
            <a:r>
              <a:rPr sz="3000" b="1" spc="-35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s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71042" y="4030029"/>
            <a:ext cx="5105005" cy="178861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5. Comp</a:t>
            </a:r>
            <a:r>
              <a:rPr sz="2200" b="1" spc="-18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2200" b="1" spc="-11" dirty="0">
                <a:solidFill>
                  <a:srgbClr val="F9A13A"/>
                </a:solidFill>
                <a:latin typeface="Calibri"/>
                <a:cs typeface="Calibri"/>
              </a:rPr>
              <a:t>tition – or c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ompa</a:t>
            </a:r>
            <a:r>
              <a:rPr sz="2200" b="1" spc="-53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able </a:t>
            </a:r>
            <a:r>
              <a:rPr sz="2200" b="1" spc="-11" dirty="0">
                <a:solidFill>
                  <a:srgbClr val="F9A13A"/>
                </a:solidFill>
                <a:latin typeface="Calibri"/>
                <a:cs typeface="Calibri"/>
              </a:rPr>
              <a:t>titles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8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 marR="8929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will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book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fit with the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of our li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t? This is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orth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some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it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ells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us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ma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sales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xpect, wh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ther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h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published boo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th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title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be mar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alongside,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mig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h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be able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the ed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omp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in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erms of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positioning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6687" y="2388584"/>
            <a:ext cx="2965219" cy="75991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spc="-70" dirty="0">
                <a:solidFill>
                  <a:srgbClr val="2FB457"/>
                </a:solidFill>
                <a:latin typeface="Calibri"/>
                <a:cs typeface="Calibri"/>
              </a:rPr>
              <a:t>4</a:t>
            </a:r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.</a:t>
            </a:r>
            <a:r>
              <a:rPr sz="2200" b="1" spc="-141" dirty="0">
                <a:solidFill>
                  <a:srgbClr val="2FB457"/>
                </a:solidFill>
                <a:latin typeface="Calibri"/>
                <a:cs typeface="Calibri"/>
              </a:rPr>
              <a:t> </a:t>
            </a:r>
            <a:r>
              <a:rPr sz="2200" b="1" spc="-70" dirty="0">
                <a:solidFill>
                  <a:srgbClr val="2FB457"/>
                </a:solidFill>
                <a:latin typeface="Calibri"/>
                <a:cs typeface="Calibri"/>
              </a:rPr>
              <a:t>Mar</a:t>
            </a:r>
            <a:r>
              <a:rPr sz="2200" b="1" spc="-134" dirty="0">
                <a:solidFill>
                  <a:srgbClr val="2FB457"/>
                </a:solidFill>
                <a:latin typeface="Calibri"/>
                <a:cs typeface="Calibri"/>
              </a:rPr>
              <a:t>k</a:t>
            </a:r>
            <a:r>
              <a:rPr sz="2200" b="1" spc="-84" dirty="0">
                <a:solidFill>
                  <a:srgbClr val="2FB457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t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7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/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Prima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spc="-12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12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se</a:t>
            </a:r>
            <a:r>
              <a:rPr sz="1700" spc="-67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onda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;</a:t>
            </a:r>
            <a:r>
              <a:rPr sz="1700" spc="-12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b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2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7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ali</a:t>
            </a:r>
            <a:r>
              <a:rPr sz="1700" spc="-74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tic!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17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7508" y="1222011"/>
            <a:ext cx="7614138" cy="72477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The P</a:t>
            </a:r>
            <a:r>
              <a:rPr sz="3000" spc="-35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oposal – our </a:t>
            </a:r>
            <a:r>
              <a:rPr sz="3000" spc="-39" dirty="0">
                <a:solidFill>
                  <a:srgbClr val="D90861"/>
                </a:solidFill>
                <a:latin typeface="Calibri"/>
                <a:cs typeface="Calibri"/>
              </a:rPr>
              <a:t>t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op </a:t>
            </a:r>
            <a:r>
              <a:rPr sz="3000" spc="-11" dirty="0">
                <a:solidFill>
                  <a:srgbClr val="D90861"/>
                </a:solidFill>
                <a:latin typeface="Calibri"/>
                <a:cs typeface="Calibri"/>
              </a:rPr>
              <a:t>ti</a:t>
            </a:r>
            <a:r>
              <a:rPr sz="3000" spc="-35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3000" dirty="0">
                <a:solidFill>
                  <a:srgbClr val="D90861"/>
                </a:solidFill>
                <a:latin typeface="Calibri"/>
                <a:cs typeface="Calibri"/>
              </a:rPr>
              <a:t>s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7262" y="4779419"/>
            <a:ext cx="3263003" cy="75991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7. </a:t>
            </a:r>
            <a:r>
              <a:rPr sz="2200" b="1" spc="-197" dirty="0">
                <a:solidFill>
                  <a:srgbClr val="2FB457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echni</a:t>
            </a:r>
            <a:r>
              <a:rPr sz="2200" b="1" spc="-14" dirty="0">
                <a:solidFill>
                  <a:srgbClr val="2FB457"/>
                </a:solidFill>
                <a:latin typeface="Calibri"/>
                <a:cs typeface="Calibri"/>
              </a:rPr>
              <a:t>c</a:t>
            </a:r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al d</a:t>
            </a:r>
            <a:r>
              <a:rPr sz="2200" b="1" spc="-18" dirty="0">
                <a:solidFill>
                  <a:srgbClr val="2FB457"/>
                </a:solidFill>
                <a:latin typeface="Calibri"/>
                <a:cs typeface="Calibri"/>
              </a:rPr>
              <a:t>e</a:t>
            </a:r>
            <a:r>
              <a:rPr sz="2200" b="1" spc="-25" dirty="0">
                <a:solidFill>
                  <a:srgbClr val="2FB457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2FB457"/>
                </a:solidFill>
                <a:latin typeface="Calibri"/>
                <a:cs typeface="Calibri"/>
              </a:rPr>
              <a:t>ails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8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4" dirty="0">
                <a:solidFill>
                  <a:srgbClr val="0C0C0C"/>
                </a:solidFill>
                <a:latin typeface="Calibri"/>
                <a:cs typeface="Calibri"/>
              </a:rPr>
              <a:t>x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t, deli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d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e,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act d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ails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0851" y="2882991"/>
            <a:ext cx="3860508" cy="10170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6. 3</a:t>
            </a:r>
            <a:r>
              <a:rPr sz="2000" b="1" spc="-26" baseline="31531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2000" b="1" baseline="31531" dirty="0">
                <a:solidFill>
                  <a:srgbClr val="F9A13A"/>
                </a:solidFill>
                <a:latin typeface="Calibri"/>
                <a:cs typeface="Calibri"/>
              </a:rPr>
              <a:t>d </a:t>
            </a:r>
            <a:r>
              <a:rPr sz="2000" b="1" spc="-121" baseline="31531" dirty="0">
                <a:solidFill>
                  <a:srgbClr val="F9A13A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party m</a:t>
            </a:r>
            <a:r>
              <a:rPr sz="2200" b="1" spc="-25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2200" b="1" spc="-28" dirty="0">
                <a:solidFill>
                  <a:srgbClr val="F9A13A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erial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22"/>
              </a:lnSpc>
              <a:spcBef>
                <a:spcPts val="27"/>
              </a:spcBef>
            </a:pPr>
            <a:endParaRPr sz="4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8929" marR="8929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Illu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tions,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4" dirty="0">
                <a:solidFill>
                  <a:srgbClr val="0C0C0C"/>
                </a:solidFill>
                <a:latin typeface="Calibri"/>
                <a:cs typeface="Calibri"/>
              </a:rPr>
              <a:t>x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ended quo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tions, map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– 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7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thing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will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equi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permission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use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22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467682"/>
            <a:ext cx="7456289" cy="45764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Co</a:t>
            </a:r>
            <a:r>
              <a:rPr sz="3000" b="1" spc="-18" dirty="0">
                <a:solidFill>
                  <a:srgbClr val="D90861"/>
                </a:solidFill>
                <a:latin typeface="Calibri"/>
                <a:cs typeface="Calibri"/>
              </a:rPr>
              <a:t>p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yrig</a:t>
            </a:r>
            <a:r>
              <a:rPr sz="3000" b="1" spc="-32" dirty="0">
                <a:solidFill>
                  <a:srgbClr val="D90861"/>
                </a:solidFill>
                <a:latin typeface="Calibri"/>
                <a:cs typeface="Calibri"/>
              </a:rPr>
              <a:t>h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t and I</a:t>
            </a:r>
            <a:r>
              <a:rPr sz="3000" b="1" spc="-35" dirty="0">
                <a:solidFill>
                  <a:srgbClr val="D90861"/>
                </a:solidFill>
                <a:latin typeface="Calibri"/>
                <a:cs typeface="Calibri"/>
              </a:rPr>
              <a:t>n</a:t>
            </a:r>
            <a:r>
              <a:rPr sz="3000" b="1" spc="-39" dirty="0">
                <a:solidFill>
                  <a:srgbClr val="D90861"/>
                </a:solidFill>
                <a:latin typeface="Calibri"/>
                <a:cs typeface="Calibri"/>
              </a:rPr>
              <a:t>t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ellectual P</a:t>
            </a:r>
            <a:r>
              <a:rPr sz="3000" b="1" spc="-39" dirty="0">
                <a:solidFill>
                  <a:srgbClr val="D90861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D90861"/>
                </a:solidFill>
                <a:latin typeface="Calibri"/>
                <a:cs typeface="Calibri"/>
              </a:rPr>
              <a:t>operty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3135304"/>
            <a:ext cx="7456289" cy="14242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alg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needs permission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be clea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b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e’ll put the book 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oduction</a:t>
            </a:r>
            <a:endParaRPr sz="1700" dirty="0">
              <a:latin typeface="Calibri"/>
              <a:cs typeface="Calibri"/>
            </a:endParaRPr>
          </a:p>
          <a:p>
            <a:pPr marL="169658" indent="-160729">
              <a:spcBef>
                <a:spcPts val="352"/>
              </a:spcBef>
              <a:buClr>
                <a:srgbClr val="D90861"/>
              </a:buClr>
              <a:buFont typeface="Calibri"/>
              <a:buChar char="•"/>
              <a:tabLst>
                <a:tab pos="169658" algn="l"/>
              </a:tabLst>
            </a:pP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ermissions clea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ance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 lot of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time and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 lot of mon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D90861"/>
              </a:buClr>
              <a:buFont typeface="Calibri"/>
              <a:buChar char="•"/>
            </a:pPr>
            <a:endParaRPr sz="400" dirty="0"/>
          </a:p>
          <a:p>
            <a:pPr marL="169658" marR="8929" indent="-160729">
              <a:buClr>
                <a:srgbClr val="D90861"/>
              </a:buClr>
              <a:buFont typeface="Calibri"/>
              <a:buChar char="•"/>
              <a:tabLst>
                <a:tab pos="169658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Only include illu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tions and 3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 party m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erial whe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eally necessa</a:t>
            </a:r>
            <a:r>
              <a:rPr sz="1700" spc="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ad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ance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gume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D90861"/>
              </a:buClr>
              <a:buFont typeface="Calibri"/>
              <a:buChar char="•"/>
            </a:pPr>
            <a:endParaRPr sz="400" dirty="0"/>
          </a:p>
          <a:p>
            <a:pPr marL="169658" indent="-160729">
              <a:buClr>
                <a:srgbClr val="D90861"/>
              </a:buClr>
              <a:buFont typeface="Calibri"/>
              <a:buChar char="•"/>
              <a:tabLst>
                <a:tab pos="169658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Lots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advice 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guidance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av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ailable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online...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53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75110" y="2689168"/>
            <a:ext cx="7393781" cy="45764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algn="ctr"/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Co</a:t>
            </a:r>
            <a:r>
              <a:rPr sz="3000" b="1" spc="-32" dirty="0">
                <a:solidFill>
                  <a:srgbClr val="F9A13A"/>
                </a:solidFill>
                <a:latin typeface="Calibri"/>
                <a:cs typeface="Calibri"/>
              </a:rPr>
              <a:t>nt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act I</a:t>
            </a:r>
            <a:r>
              <a:rPr sz="3000" b="1" spc="-21" dirty="0">
                <a:solidFill>
                  <a:srgbClr val="F9A13A"/>
                </a:solidFill>
                <a:latin typeface="Calibri"/>
                <a:cs typeface="Calibri"/>
              </a:rPr>
              <a:t>n</a:t>
            </a:r>
            <a:r>
              <a:rPr sz="3000" b="1" spc="-46" dirty="0">
                <a:solidFill>
                  <a:srgbClr val="F9A13A"/>
                </a:solidFill>
                <a:latin typeface="Calibri"/>
                <a:cs typeface="Calibri"/>
              </a:rPr>
              <a:t>f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orm</a:t>
            </a:r>
            <a:r>
              <a:rPr sz="3000" b="1" spc="-28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3000" b="1" spc="-14" dirty="0">
                <a:solidFill>
                  <a:srgbClr val="F9A13A"/>
                </a:solidFill>
                <a:latin typeface="Calibri"/>
                <a:cs typeface="Calibri"/>
              </a:rPr>
              <a:t>tion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51406" y="3137473"/>
            <a:ext cx="7841187" cy="221800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08947" marR="208054" indent="-893" algn="ctr">
              <a:lnSpc>
                <a:spcPct val="108700"/>
              </a:lnSpc>
            </a:pPr>
            <a:r>
              <a:rPr sz="1700" spc="-15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submit a p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oposal:</a:t>
            </a:r>
            <a:endParaRPr lang="en-GB" sz="1700" dirty="0">
              <a:solidFill>
                <a:srgbClr val="0C0C0C"/>
              </a:solidFill>
              <a:latin typeface="Calibri"/>
              <a:cs typeface="Calibri"/>
            </a:endParaRPr>
          </a:p>
          <a:p>
            <a:pPr marL="208947" marR="208054" indent="-893" algn="ctr">
              <a:lnSpc>
                <a:spcPct val="108700"/>
              </a:lnSpc>
            </a:pP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h</a:t>
            </a:r>
            <a:r>
              <a:rPr sz="1700" spc="-14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ttp://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700" spc="7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700" spc="-98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w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.palg</a:t>
            </a:r>
            <a:r>
              <a:rPr sz="1700" spc="-39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r</a:t>
            </a:r>
            <a:r>
              <a:rPr sz="1700" spc="-25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a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v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e.</a:t>
            </a:r>
            <a:r>
              <a:rPr sz="1700" spc="-7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om/pa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g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e</a:t>
            </a:r>
            <a:r>
              <a:rPr sz="1700" spc="-46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/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submi</a:t>
            </a:r>
            <a:r>
              <a:rPr sz="1700" spc="-46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t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-a-p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r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3"/>
              </a:rPr>
              <a:t>oposal/</a:t>
            </a:r>
            <a:endParaRPr lang="en-GB" sz="1700" dirty="0">
              <a:solidFill>
                <a:srgbClr val="FAA544"/>
              </a:solidFill>
              <a:latin typeface="Calibri"/>
              <a:cs typeface="Calibri"/>
            </a:endParaRPr>
          </a:p>
          <a:p>
            <a:pPr marL="208947" marR="208054" indent="-893" algn="ctr">
              <a:lnSpc>
                <a:spcPct val="108700"/>
              </a:lnSpc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lang="en-GB" sz="170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 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orial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acts:</a:t>
            </a:r>
            <a:endParaRPr sz="17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h</a:t>
            </a:r>
            <a:r>
              <a:rPr sz="1700" spc="-14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ttp://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w</a:t>
            </a:r>
            <a:r>
              <a:rPr sz="1700" spc="7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w</a:t>
            </a:r>
            <a:r>
              <a:rPr sz="1700" spc="-9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w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.palg</a:t>
            </a:r>
            <a:r>
              <a:rPr sz="1700" spc="-39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r</a:t>
            </a:r>
            <a:r>
              <a:rPr sz="1700" spc="-25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a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v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e.</a:t>
            </a:r>
            <a:r>
              <a:rPr sz="1700" spc="-7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om</a:t>
            </a:r>
            <a:r>
              <a:rPr sz="1700" spc="-42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700" spc="-11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o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nt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acts</a:t>
            </a:r>
            <a:r>
              <a:rPr sz="1700" spc="-42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/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edi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t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orial-</a:t>
            </a:r>
            <a:r>
              <a:rPr sz="1700" spc="-11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o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nt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4"/>
              </a:rPr>
              <a:t>acts/</a:t>
            </a:r>
            <a:endParaRPr sz="1700" dirty="0">
              <a:latin typeface="Calibri"/>
              <a:cs typeface="Calibri"/>
            </a:endParaRPr>
          </a:p>
          <a:p>
            <a:pPr marL="8929" marR="8929" algn="ctr">
              <a:lnSpc>
                <a:spcPct val="108700"/>
              </a:lnSpc>
              <a:spcBef>
                <a:spcPts val="176"/>
              </a:spcBef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Mo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publishing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esou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ces: 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h</a:t>
            </a:r>
            <a:r>
              <a:rPr sz="1700" spc="-14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ttp://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w</a:t>
            </a:r>
            <a:r>
              <a:rPr sz="1700" spc="7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w</a:t>
            </a:r>
            <a:r>
              <a:rPr sz="1700" spc="-98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w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.palg</a:t>
            </a:r>
            <a:r>
              <a:rPr sz="1700" spc="-39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r</a:t>
            </a:r>
            <a:r>
              <a:rPr sz="1700" spc="-25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a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v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e.</a:t>
            </a:r>
            <a:r>
              <a:rPr sz="1700" spc="-7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om/pa</a:t>
            </a:r>
            <a:r>
              <a:rPr sz="1700" spc="-21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g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e/the-publishing-p</a:t>
            </a:r>
            <a:r>
              <a:rPr sz="1700" spc="-28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r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5"/>
              </a:rPr>
              <a:t>ocess/</a:t>
            </a:r>
            <a:endParaRPr lang="en-GB" sz="1700" dirty="0">
              <a:solidFill>
                <a:srgbClr val="FAA544"/>
              </a:solidFill>
              <a:latin typeface="Calibri"/>
              <a:cs typeface="Calibri"/>
            </a:endParaRPr>
          </a:p>
          <a:p>
            <a:pPr marL="8929" marR="8929" algn="ctr">
              <a:lnSpc>
                <a:spcPct val="108700"/>
              </a:lnSpc>
              <a:spcBef>
                <a:spcPts val="176"/>
              </a:spcBef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Author queries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ding mar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ting and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omotion:</a:t>
            </a:r>
            <a:endParaRPr sz="17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autho</a:t>
            </a:r>
            <a:r>
              <a:rPr sz="1700" spc="-25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r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s@palg</a:t>
            </a:r>
            <a:r>
              <a:rPr sz="1700" spc="-39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r</a:t>
            </a:r>
            <a:r>
              <a:rPr sz="1700" spc="-25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a</a:t>
            </a:r>
            <a:r>
              <a:rPr sz="1700" spc="-18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v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e.</a:t>
            </a:r>
            <a:r>
              <a:rPr sz="1700" spc="-7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c</a:t>
            </a:r>
            <a:r>
              <a:rPr sz="1700" dirty="0">
                <a:solidFill>
                  <a:srgbClr val="FAA544"/>
                </a:solidFill>
                <a:latin typeface="Calibri"/>
                <a:cs typeface="Calibri"/>
                <a:hlinkClick r:id="rId6"/>
              </a:rPr>
              <a:t>om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52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Palgrave’s Early Career Researcher Hub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96" y="1600200"/>
            <a:ext cx="614379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3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1507400"/>
            <a:ext cx="7402711" cy="4665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3000" b="1" spc="-32" dirty="0">
                <a:solidFill>
                  <a:srgbClr val="F9A13A"/>
                </a:solidFill>
                <a:latin typeface="Calibri"/>
                <a:cs typeface="Calibri"/>
              </a:rPr>
              <a:t>w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3000" b="1" spc="-39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d-Winning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4766485"/>
            <a:ext cx="1616273" cy="5911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 algn="just"/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Co-</a:t>
            </a:r>
            <a:r>
              <a:rPr sz="1300" spc="-11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ded the </a:t>
            </a:r>
            <a:r>
              <a:rPr sz="1300" spc="-7" dirty="0">
                <a:solidFill>
                  <a:srgbClr val="0C0C0C"/>
                </a:solidFill>
                <a:latin typeface="Calibri"/>
                <a:cs typeface="Calibri"/>
              </a:rPr>
              <a:t>British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Soci</a:t>
            </a:r>
            <a:r>
              <a:rPr sz="1300" spc="-7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ty of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Criminology Book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Pri</a:t>
            </a:r>
            <a:r>
              <a:rPr sz="1300" spc="-28" dirty="0">
                <a:solidFill>
                  <a:srgbClr val="0C0C0C"/>
                </a:solidFill>
                <a:latin typeface="Calibri"/>
                <a:cs typeface="Calibri"/>
              </a:rPr>
              <a:t>z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e 2014</a:t>
            </a:r>
            <a:endParaRPr sz="13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6180" y="5403600"/>
            <a:ext cx="7402711" cy="2705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Nobel Lau</a:t>
            </a:r>
            <a:r>
              <a:rPr sz="1700" b="1" spc="-25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1700" b="1" spc="-18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1700" b="1" spc="-25" dirty="0">
                <a:solidFill>
                  <a:srgbClr val="F9A13A"/>
                </a:solidFill>
                <a:latin typeface="Calibri"/>
                <a:cs typeface="Calibri"/>
              </a:rPr>
              <a:t>t</a:t>
            </a:r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es: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33 Nobel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pri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z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e-winne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4992" y="4766484"/>
            <a:ext cx="1616273" cy="3982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/>
            <a:r>
              <a:rPr sz="1300" b="1" dirty="0">
                <a:solidFill>
                  <a:srgbClr val="F9A13A"/>
                </a:solidFill>
                <a:latin typeface="Calibri"/>
                <a:cs typeface="Calibri"/>
              </a:rPr>
              <a:t>Winner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the</a:t>
            </a:r>
            <a:r>
              <a:rPr lang="en-GB" sz="1300" dirty="0">
                <a:solidFill>
                  <a:srgbClr val="0C0C0C"/>
                </a:solidFill>
                <a:latin typeface="Calibri"/>
                <a:cs typeface="Calibri"/>
              </a:rPr>
              <a:t/>
            </a:r>
            <a:br>
              <a:rPr lang="en-GB" sz="1300" dirty="0">
                <a:solidFill>
                  <a:srgbClr val="0C0C0C"/>
                </a:solidFill>
                <a:latin typeface="Calibri"/>
                <a:cs typeface="Calibri"/>
              </a:rPr>
            </a:b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300" spc="-14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OSE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2014</a:t>
            </a:r>
            <a:endParaRPr sz="13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23805" y="4766484"/>
            <a:ext cx="1616273" cy="39826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/>
            <a:r>
              <a:rPr sz="1300" b="1" dirty="0">
                <a:solidFill>
                  <a:srgbClr val="F9A13A"/>
                </a:solidFill>
                <a:latin typeface="Calibri"/>
                <a:cs typeface="Calibri"/>
              </a:rPr>
              <a:t>Winner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the</a:t>
            </a:r>
            <a:r>
              <a:rPr lang="en-GB" sz="1300" dirty="0">
                <a:solidFill>
                  <a:srgbClr val="0C0C0C"/>
                </a:solidFill>
                <a:latin typeface="Calibri"/>
                <a:cs typeface="Calibri"/>
              </a:rPr>
              <a:t/>
            </a:r>
            <a:br>
              <a:rPr lang="en-GB" sz="1300" dirty="0">
                <a:solidFill>
                  <a:srgbClr val="0C0C0C"/>
                </a:solidFill>
                <a:latin typeface="Calibri"/>
                <a:cs typeface="Calibri"/>
              </a:rPr>
            </a:b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300" spc="-14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OSE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2014</a:t>
            </a:r>
            <a:endParaRPr sz="13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50556" y="4766485"/>
            <a:ext cx="1618334" cy="5911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1300" b="1" dirty="0">
                <a:solidFill>
                  <a:srgbClr val="F9A13A"/>
                </a:solidFill>
                <a:latin typeface="Calibri"/>
                <a:cs typeface="Calibri"/>
              </a:rPr>
              <a:t>Winner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the</a:t>
            </a:r>
            <a:endParaRPr sz="1300" dirty="0">
              <a:latin typeface="Calibri"/>
              <a:cs typeface="Calibri"/>
            </a:endParaRPr>
          </a:p>
          <a:p>
            <a:pPr marL="8929" marR="8929"/>
            <a:r>
              <a:rPr sz="13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al</a:t>
            </a:r>
            <a:r>
              <a:rPr sz="1300" spc="-14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300" spc="-11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21" dirty="0">
                <a:solidFill>
                  <a:srgbClr val="0C0C0C"/>
                </a:solidFill>
                <a:latin typeface="Calibri"/>
                <a:cs typeface="Calibri"/>
              </a:rPr>
              <a:t>ff A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3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d </a:t>
            </a:r>
            <a:r>
              <a:rPr sz="1300" spc="-28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or Be</a:t>
            </a:r>
            <a:r>
              <a:rPr sz="13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t Book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3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300" dirty="0">
                <a:solidFill>
                  <a:srgbClr val="0C0C0C"/>
                </a:solidFill>
                <a:latin typeface="Calibri"/>
                <a:cs typeface="Calibri"/>
              </a:rPr>
              <a:t>2014</a:t>
            </a:r>
            <a:endParaRPr sz="13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79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1469431"/>
            <a:ext cx="4251510" cy="4665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3000" b="1" spc="-32" dirty="0">
                <a:solidFill>
                  <a:srgbClr val="F9A13A"/>
                </a:solidFill>
                <a:latin typeface="Calibri"/>
                <a:cs typeface="Calibri"/>
              </a:rPr>
              <a:t>w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3000" b="1" spc="-39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3000" b="1" dirty="0">
                <a:solidFill>
                  <a:srgbClr val="F9A13A"/>
                </a:solidFill>
                <a:latin typeface="Calibri"/>
                <a:cs typeface="Calibri"/>
              </a:rPr>
              <a:t>d-Winning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36411" y="4954247"/>
            <a:ext cx="4339382" cy="784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/>
            <a:r>
              <a:rPr sz="1700" b="1" i="1" spc="-56" dirty="0">
                <a:solidFill>
                  <a:srgbClr val="F9A13A"/>
                </a:solidFill>
                <a:latin typeface="Calibri"/>
                <a:cs typeface="Calibri"/>
              </a:rPr>
              <a:t>C</a:t>
            </a:r>
            <a:r>
              <a:rPr sz="1700" b="1" i="1" spc="-46" dirty="0">
                <a:solidFill>
                  <a:srgbClr val="F9A13A"/>
                </a:solidFill>
                <a:latin typeface="Calibri"/>
                <a:cs typeface="Calibri"/>
              </a:rPr>
              <a:t>hoi</a:t>
            </a:r>
            <a:r>
              <a:rPr sz="1700" b="1" i="1" spc="-56" dirty="0">
                <a:solidFill>
                  <a:srgbClr val="F9A13A"/>
                </a:solidFill>
                <a:latin typeface="Calibri"/>
                <a:cs typeface="Calibri"/>
              </a:rPr>
              <a:t>c</a:t>
            </a:r>
            <a:r>
              <a:rPr sz="1700" b="1" i="1" spc="-53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1700" b="1" i="1" spc="-25" dirty="0">
                <a:solidFill>
                  <a:srgbClr val="F9A13A"/>
                </a:solidFill>
                <a:latin typeface="Calibri"/>
                <a:cs typeface="Calibri"/>
              </a:rPr>
              <a:t> </a:t>
            </a:r>
            <a:r>
              <a:rPr sz="1700" b="1" spc="-53" dirty="0">
                <a:solidFill>
                  <a:srgbClr val="F9A13A"/>
                </a:solidFill>
                <a:latin typeface="Calibri"/>
                <a:cs typeface="Calibri"/>
              </a:rPr>
              <a:t>c</a:t>
            </a:r>
            <a:r>
              <a:rPr sz="1700" b="1" spc="-63" dirty="0">
                <a:solidFill>
                  <a:srgbClr val="F9A13A"/>
                </a:solidFill>
                <a:latin typeface="Calibri"/>
                <a:cs typeface="Calibri"/>
              </a:rPr>
              <a:t>o</a:t>
            </a:r>
            <a:r>
              <a:rPr sz="1700" b="1" spc="-67" dirty="0">
                <a:solidFill>
                  <a:srgbClr val="F9A13A"/>
                </a:solidFill>
                <a:latin typeface="Calibri"/>
                <a:cs typeface="Calibri"/>
              </a:rPr>
              <a:t>v</a:t>
            </a:r>
            <a:r>
              <a:rPr sz="1700" b="1" spc="-53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1700" b="1" spc="-74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1700" b="1" spc="-53" dirty="0">
                <a:solidFill>
                  <a:srgbClr val="F9A13A"/>
                </a:solidFill>
                <a:latin typeface="Calibri"/>
                <a:cs typeface="Calibri"/>
              </a:rPr>
              <a:t>a</a:t>
            </a:r>
            <a:r>
              <a:rPr sz="1700" b="1" spc="-67" dirty="0">
                <a:solidFill>
                  <a:srgbClr val="F9A13A"/>
                </a:solidFill>
                <a:latin typeface="Calibri"/>
                <a:cs typeface="Calibri"/>
              </a:rPr>
              <a:t>g</a:t>
            </a:r>
            <a:r>
              <a:rPr sz="1700" b="1" spc="-42" dirty="0">
                <a:solidFill>
                  <a:srgbClr val="F9A13A"/>
                </a:solidFill>
                <a:latin typeface="Calibri"/>
                <a:cs typeface="Calibri"/>
              </a:rPr>
              <a:t>e:</a:t>
            </a:r>
            <a:r>
              <a:rPr sz="1700" b="1" spc="-25" dirty="0">
                <a:solidFill>
                  <a:srgbClr val="F9A13A"/>
                </a:solidFill>
                <a:latin typeface="Calibri"/>
                <a:cs typeface="Calibri"/>
              </a:rPr>
              <a:t>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ov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er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20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positi</a:t>
            </a:r>
            <a:r>
              <a:rPr sz="1700" spc="-74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vi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per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mon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and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88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42" dirty="0">
                <a:solidFill>
                  <a:srgbClr val="0C0C0C"/>
                </a:solidFill>
                <a:latin typeface="Calibri"/>
                <a:cs typeface="Calibri"/>
              </a:rPr>
              <a:t>alg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77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Macmillan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(and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cli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7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ts)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91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on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21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Choice</a:t>
            </a:r>
            <a:r>
              <a:rPr sz="1700" spc="-46" dirty="0">
                <a:solidFill>
                  <a:srgbClr val="0C0C0C"/>
                </a:solidFill>
                <a:latin typeface="Calibri"/>
                <a:cs typeface="Calibri"/>
              </a:rPr>
              <a:t> Out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anding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91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49" dirty="0">
                <a:solidFill>
                  <a:srgbClr val="0C0C0C"/>
                </a:solidFill>
                <a:latin typeface="Calibri"/>
                <a:cs typeface="Calibri"/>
              </a:rPr>
              <a:t>ds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2013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and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23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2014</a:t>
            </a:r>
            <a:endParaRPr sz="17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932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142815"/>
            <a:ext cx="7402711" cy="3487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Being part of a di</a:t>
            </a:r>
            <a:r>
              <a:rPr sz="2200" b="1" spc="-32" dirty="0">
                <a:solidFill>
                  <a:srgbClr val="F9A13A"/>
                </a:solidFill>
                <a:latin typeface="Calibri"/>
                <a:cs typeface="Calibri"/>
              </a:rPr>
              <a:t>s</a:t>
            </a:r>
            <a:r>
              <a:rPr sz="2200" b="1" spc="-11" dirty="0">
                <a:solidFill>
                  <a:srgbClr val="F9A13A"/>
                </a:solidFill>
                <a:latin typeface="Calibri"/>
                <a:cs typeface="Calibri"/>
              </a:rPr>
              <a:t>tincti</a:t>
            </a:r>
            <a:r>
              <a:rPr sz="2200" b="1" spc="-32" dirty="0">
                <a:solidFill>
                  <a:srgbClr val="F9A13A"/>
                </a:solidFill>
                <a:latin typeface="Calibri"/>
                <a:cs typeface="Calibri"/>
              </a:rPr>
              <a:t>v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e b</a:t>
            </a:r>
            <a:r>
              <a:rPr sz="2200" b="1" spc="-49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2200" b="1" dirty="0">
                <a:solidFill>
                  <a:srgbClr val="F9A13A"/>
                </a:solidFill>
                <a:latin typeface="Calibri"/>
                <a:cs typeface="Calibri"/>
              </a:rPr>
              <a:t>and: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32485" y="2733130"/>
            <a:ext cx="5536406" cy="23190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/>
            <a:r>
              <a:rPr lang="en-US" sz="1700" dirty="0" smtClean="0">
                <a:solidFill>
                  <a:srgbClr val="0C0C0C"/>
                </a:solidFill>
                <a:latin typeface="Calibri"/>
                <a:cs typeface="Calibri"/>
              </a:rPr>
              <a:t>We are part of</a:t>
            </a:r>
            <a:r>
              <a:rPr sz="1700" dirty="0" smtClean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unb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en t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adition of 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170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of a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ademic publishing in the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Humanities, Social Sciences and Business. 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’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published some of the leading scholarly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s, such as the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</a:t>
            </a:r>
            <a:r>
              <a:rPr sz="1700" i="1" spc="-7" dirty="0">
                <a:solidFill>
                  <a:srgbClr val="0C0C0C"/>
                </a:solidFill>
                <a:latin typeface="Calibri"/>
                <a:cs typeface="Calibri"/>
              </a:rPr>
              <a:t>Dictiona</a:t>
            </a:r>
            <a:r>
              <a:rPr sz="1700" i="1" spc="4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y of </a:t>
            </a:r>
            <a:r>
              <a:rPr sz="1700" i="1" spc="-25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i="1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onomics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 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The Golden </a:t>
            </a:r>
            <a:r>
              <a:rPr sz="1700" i="1" spc="-8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reasu</a:t>
            </a:r>
            <a:r>
              <a:rPr sz="1700" i="1" spc="7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y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and 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The Sha</a:t>
            </a:r>
            <a:r>
              <a:rPr sz="1700" i="1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espeare</a:t>
            </a:r>
            <a:r>
              <a:rPr lang="en-GB" sz="1700" i="1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Fir</a:t>
            </a:r>
            <a:r>
              <a:rPr sz="1700" i="1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t </a:t>
            </a:r>
            <a:r>
              <a:rPr sz="1700" i="1" spc="-28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i="1" dirty="0">
                <a:solidFill>
                  <a:srgbClr val="0C0C0C"/>
                </a:solidFill>
                <a:latin typeface="Calibri"/>
                <a:cs typeface="Calibri"/>
              </a:rPr>
              <a:t>olios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But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also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kn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 our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publishing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ne</a:t>
            </a:r>
            <a:r>
              <a:rPr sz="1700" spc="-14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cutting-ed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eas.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similarly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ommit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omoting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b="1" spc="-7" dirty="0">
                <a:solidFill>
                  <a:srgbClr val="F9A13A"/>
                </a:solidFill>
                <a:latin typeface="Calibri"/>
                <a:cs typeface="Calibri"/>
              </a:rPr>
              <a:t>i</a:t>
            </a:r>
            <a:r>
              <a:rPr sz="1700" b="1" spc="-18" dirty="0">
                <a:solidFill>
                  <a:srgbClr val="F9A13A"/>
                </a:solidFill>
                <a:latin typeface="Calibri"/>
                <a:cs typeface="Calibri"/>
              </a:rPr>
              <a:t>n</a:t>
            </a:r>
            <a:r>
              <a:rPr sz="1700" b="1" spc="-21" dirty="0">
                <a:solidFill>
                  <a:srgbClr val="F9A13A"/>
                </a:solidFill>
                <a:latin typeface="Calibri"/>
                <a:cs typeface="Calibri"/>
              </a:rPr>
              <a:t>t</a:t>
            </a:r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e</a:t>
            </a:r>
            <a:r>
              <a:rPr sz="1700" b="1" spc="-21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disciplina</a:t>
            </a:r>
            <a:r>
              <a:rPr sz="1700" b="1" spc="4" dirty="0">
                <a:solidFill>
                  <a:srgbClr val="F9A13A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F9A13A"/>
                </a:solidFill>
                <a:latin typeface="Calibri"/>
                <a:cs typeface="Calibri"/>
              </a:rPr>
              <a:t>y publishing</a:t>
            </a:r>
            <a:r>
              <a:rPr sz="1700" b="1" spc="-7" dirty="0">
                <a:solidFill>
                  <a:srgbClr val="F9A13A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viding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enue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publish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ork in n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w sub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-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fields.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606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095916"/>
            <a:ext cx="7402711" cy="4665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In</a:t>
            </a:r>
            <a:r>
              <a:rPr sz="3000" b="1" spc="-39" dirty="0">
                <a:solidFill>
                  <a:srgbClr val="2FB457"/>
                </a:solidFill>
                <a:latin typeface="Calibri"/>
                <a:cs typeface="Calibri"/>
              </a:rPr>
              <a:t>s</a:t>
            </a:r>
            <a:r>
              <a:rPr sz="3000" b="1" spc="-14" dirty="0">
                <a:solidFill>
                  <a:srgbClr val="2FB457"/>
                </a:solidFill>
                <a:latin typeface="Calibri"/>
                <a:cs typeface="Calibri"/>
              </a:rPr>
              <a:t>titutional </a:t>
            </a:r>
            <a:r>
              <a:rPr sz="3000" b="1" spc="-18" dirty="0">
                <a:solidFill>
                  <a:srgbClr val="2FB457"/>
                </a:solidFill>
                <a:latin typeface="Calibri"/>
                <a:cs typeface="Calibri"/>
              </a:rPr>
              <a:t>c</a:t>
            </a:r>
            <a:r>
              <a:rPr sz="3000" b="1" dirty="0">
                <a:solidFill>
                  <a:srgbClr val="2FB457"/>
                </a:solidFill>
                <a:latin typeface="Calibri"/>
                <a:cs typeface="Calibri"/>
              </a:rPr>
              <a:t>ollabo</a:t>
            </a:r>
            <a:r>
              <a:rPr sz="3000" b="1" spc="-70" dirty="0">
                <a:solidFill>
                  <a:srgbClr val="2FB457"/>
                </a:solidFill>
                <a:latin typeface="Calibri"/>
                <a:cs typeface="Calibri"/>
              </a:rPr>
              <a:t>r</a:t>
            </a:r>
            <a:r>
              <a:rPr sz="3000" b="1" spc="-32" dirty="0">
                <a:solidFill>
                  <a:srgbClr val="2FB457"/>
                </a:solidFill>
                <a:latin typeface="Calibri"/>
                <a:cs typeface="Calibri"/>
              </a:rPr>
              <a:t>a</a:t>
            </a:r>
            <a:r>
              <a:rPr sz="3000" b="1" spc="-14" dirty="0">
                <a:solidFill>
                  <a:srgbClr val="2FB457"/>
                </a:solidFill>
                <a:latin typeface="Calibri"/>
                <a:cs typeface="Calibri"/>
              </a:rPr>
              <a:t>tions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6180" y="2739281"/>
            <a:ext cx="3759398" cy="233868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7517" indent="-178587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(Asian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olicy In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titu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e)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70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orld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Bank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Sciences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endParaRPr sz="1700" dirty="0">
              <a:latin typeface="Calibri"/>
              <a:cs typeface="Calibri"/>
            </a:endParaRPr>
          </a:p>
          <a:p>
            <a:pPr marL="187517" marR="8929" indent="-178587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Middle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&amp;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Medi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anean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Studies (MEMS)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Ce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e, Kin</a:t>
            </a:r>
            <a:r>
              <a:rPr sz="1700" spc="67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spc="-105" dirty="0">
                <a:solidFill>
                  <a:srgbClr val="0C0C0C"/>
                </a:solidFill>
                <a:latin typeface="Calibri"/>
                <a:cs typeface="Calibri"/>
              </a:rPr>
              <a:t>’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Colle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London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53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-Ameri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D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elopme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Bank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ade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m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of 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ern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tional Business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Sha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espea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Compa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endParaRPr sz="17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3805" y="2739281"/>
            <a:ext cx="3545086" cy="19475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87517" marR="375926" indent="-178587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Je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son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School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Leade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ship, Uni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sity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Richmond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187517" marR="8929" indent="-178587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Soci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ty 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 the 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opology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 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eligion, Ameri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Associ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</a:t>
            </a:r>
            <a:r>
              <a:rPr lang="en-GB" sz="1700" spc="-7" dirty="0">
                <a:solidFill>
                  <a:srgbClr val="0C0C0C"/>
                </a:solidFill>
                <a:latin typeface="Calibri"/>
                <a:cs typeface="Calibri"/>
              </a:rPr>
              <a:t/>
            </a:r>
            <a:br>
              <a:rPr lang="en-GB" sz="1700" spc="-7" dirty="0">
                <a:solidFill>
                  <a:srgbClr val="0C0C0C"/>
                </a:solidFill>
                <a:latin typeface="Calibri"/>
                <a:cs typeface="Calibri"/>
              </a:rPr>
            </a:b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of 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opology</a:t>
            </a:r>
            <a:endParaRPr sz="1700" dirty="0">
              <a:latin typeface="Calibri"/>
              <a:cs typeface="Calibri"/>
            </a:endParaRPr>
          </a:p>
          <a:p>
            <a:pPr>
              <a:lnSpc>
                <a:spcPts val="352"/>
              </a:lnSpc>
              <a:buClr>
                <a:srgbClr val="2FB457"/>
              </a:buClr>
              <a:buFont typeface="Calibri"/>
              <a:buChar char="•"/>
            </a:pPr>
            <a:endParaRPr sz="400" dirty="0"/>
          </a:p>
          <a:p>
            <a:pPr marL="212519" indent="-204036"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titu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39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 English Studies</a:t>
            </a:r>
            <a:endParaRPr sz="1700" dirty="0">
              <a:latin typeface="Calibri"/>
              <a:cs typeface="Calibri"/>
            </a:endParaRPr>
          </a:p>
          <a:p>
            <a:pPr marL="212519" indent="-204036">
              <a:spcBef>
                <a:spcPts val="352"/>
              </a:spcBef>
              <a:buClr>
                <a:srgbClr val="2FB457"/>
              </a:buClr>
              <a:buFont typeface="Calibri"/>
              <a:buChar char="•"/>
              <a:tabLst>
                <a:tab pos="212519" algn="l"/>
              </a:tabLst>
            </a:pP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titu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of Hi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al 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esea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ch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96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66180" y="2866041"/>
            <a:ext cx="7402711" cy="18846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FAA544"/>
                </a:solidFill>
                <a:latin typeface="Calibri"/>
                <a:cs typeface="Calibri"/>
              </a:rPr>
              <a:t>Commitme</a:t>
            </a:r>
            <a:r>
              <a:rPr sz="2200" b="1" spc="-21" dirty="0">
                <a:solidFill>
                  <a:srgbClr val="FAA544"/>
                </a:solidFill>
                <a:latin typeface="Calibri"/>
                <a:cs typeface="Calibri"/>
              </a:rPr>
              <a:t>n</a:t>
            </a:r>
            <a:r>
              <a:rPr sz="2200" b="1" dirty="0">
                <a:solidFill>
                  <a:srgbClr val="FAA544"/>
                </a:solidFill>
                <a:latin typeface="Calibri"/>
                <a:cs typeface="Calibri"/>
              </a:rPr>
              <a:t>t </a:t>
            </a:r>
            <a:r>
              <a:rPr sz="2200" b="1" spc="-25" dirty="0">
                <a:solidFill>
                  <a:srgbClr val="FAA544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FAA544"/>
                </a:solidFill>
                <a:latin typeface="Calibri"/>
                <a:cs typeface="Calibri"/>
              </a:rPr>
              <a:t>o our autho</a:t>
            </a:r>
            <a:r>
              <a:rPr sz="2200" b="1" spc="-35" dirty="0">
                <a:solidFill>
                  <a:srgbClr val="FAA544"/>
                </a:solidFill>
                <a:latin typeface="Calibri"/>
                <a:cs typeface="Calibri"/>
              </a:rPr>
              <a:t>r</a:t>
            </a:r>
            <a:r>
              <a:rPr sz="2200" b="1" dirty="0">
                <a:solidFill>
                  <a:srgbClr val="FAA544"/>
                </a:solidFill>
                <a:latin typeface="Calibri"/>
                <a:cs typeface="Calibri"/>
              </a:rPr>
              <a:t>s: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492"/>
              </a:lnSpc>
              <a:spcBef>
                <a:spcPts val="8"/>
              </a:spcBef>
            </a:pPr>
            <a:endParaRPr sz="500" dirty="0"/>
          </a:p>
          <a:p>
            <a:pPr>
              <a:lnSpc>
                <a:spcPts val="703"/>
              </a:lnSpc>
            </a:pPr>
            <a:endParaRPr sz="700" dirty="0"/>
          </a:p>
          <a:p>
            <a:pPr>
              <a:lnSpc>
                <a:spcPts val="703"/>
              </a:lnSpc>
            </a:pPr>
            <a:endParaRPr sz="700" dirty="0"/>
          </a:p>
          <a:p>
            <a:pPr marL="1879186" marR="8929"/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This means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esponsi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e,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ollabo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v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edi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and author support ac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oss our publishing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eams.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a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FAA544"/>
                </a:solidFill>
                <a:latin typeface="Calibri"/>
                <a:cs typeface="Calibri"/>
              </a:rPr>
              <a:t>pe</a:t>
            </a:r>
            <a:r>
              <a:rPr sz="1700" b="1" spc="-21" dirty="0">
                <a:solidFill>
                  <a:srgbClr val="FAA544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FAA544"/>
                </a:solidFill>
                <a:latin typeface="Calibri"/>
                <a:cs typeface="Calibri"/>
              </a:rPr>
              <a:t>sonal app</a:t>
            </a:r>
            <a:r>
              <a:rPr sz="1700" b="1" spc="-25" dirty="0">
                <a:solidFill>
                  <a:srgbClr val="FAA544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FAA544"/>
                </a:solidFill>
                <a:latin typeface="Calibri"/>
                <a:cs typeface="Calibri"/>
              </a:rPr>
              <a:t>oac</a:t>
            </a:r>
            <a:r>
              <a:rPr sz="1700" b="1" spc="-4" dirty="0">
                <a:solidFill>
                  <a:srgbClr val="FAA544"/>
                </a:solidFill>
                <a:latin typeface="Calibri"/>
                <a:cs typeface="Calibri"/>
              </a:rPr>
              <a:t>h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, with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individual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or and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 dedi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global mar</a:t>
            </a:r>
            <a:r>
              <a:rPr sz="1700" spc="-56" dirty="0">
                <a:solidFill>
                  <a:srgbClr val="0C0C0C"/>
                </a:solidFill>
                <a:latin typeface="Calibri"/>
                <a:cs typeface="Calibri"/>
              </a:rPr>
              <a:t>k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ting mana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17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el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ome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oposals f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om autho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of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their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ee</a:t>
            </a:r>
            <a:r>
              <a:rPr sz="1700" spc="-17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.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514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866180" y="2554142"/>
            <a:ext cx="7402711" cy="3487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/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High-quality </a:t>
            </a:r>
            <a:r>
              <a:rPr sz="2200" b="1" spc="-35" dirty="0">
                <a:solidFill>
                  <a:srgbClr val="42B75D"/>
                </a:solidFill>
                <a:latin typeface="Calibri"/>
                <a:cs typeface="Calibri"/>
              </a:rPr>
              <a:t>s</a:t>
            </a:r>
            <a:r>
              <a:rPr sz="2200" b="1" spc="-25" dirty="0">
                <a:solidFill>
                  <a:srgbClr val="42B75D"/>
                </a:solidFill>
                <a:latin typeface="Calibri"/>
                <a:cs typeface="Calibri"/>
              </a:rPr>
              <a:t>t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anda</a:t>
            </a:r>
            <a:r>
              <a:rPr sz="2200" b="1" spc="-32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ds – including ri</a:t>
            </a:r>
            <a:r>
              <a:rPr sz="2200" b="1" spc="-28" dirty="0">
                <a:solidFill>
                  <a:srgbClr val="42B75D"/>
                </a:solidFill>
                <a:latin typeface="Calibri"/>
                <a:cs typeface="Calibri"/>
              </a:rPr>
              <a:t>g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o</a:t>
            </a:r>
            <a:r>
              <a:rPr sz="2200" b="1" spc="-28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ous peer </a:t>
            </a:r>
            <a:r>
              <a:rPr sz="2200" b="1" spc="-25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2200" b="1" spc="-11" dirty="0">
                <a:solidFill>
                  <a:srgbClr val="42B75D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vi</a:t>
            </a:r>
            <a:r>
              <a:rPr sz="2200" b="1" spc="-14" dirty="0">
                <a:solidFill>
                  <a:srgbClr val="42B75D"/>
                </a:solidFill>
                <a:latin typeface="Calibri"/>
                <a:cs typeface="Calibri"/>
              </a:rPr>
              <a:t>e</a:t>
            </a:r>
            <a:r>
              <a:rPr sz="2200" b="1" dirty="0">
                <a:solidFill>
                  <a:srgbClr val="42B75D"/>
                </a:solidFill>
                <a:latin typeface="Calibri"/>
                <a:cs typeface="Calibri"/>
              </a:rPr>
              <a:t>w: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32485" y="3140638"/>
            <a:ext cx="5536406" cy="15475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929" marR="8929"/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60" dirty="0">
                <a:solidFill>
                  <a:srgbClr val="0C0C0C"/>
                </a:solidFill>
                <a:latin typeface="Calibri"/>
                <a:cs typeface="Calibri"/>
              </a:rPr>
              <a:t>f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er full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editing and p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oof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eading se</a:t>
            </a:r>
            <a:r>
              <a:rPr sz="1700" spc="14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vices on acce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ed manuscri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ts.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63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 gua</a:t>
            </a:r>
            <a:r>
              <a:rPr sz="1700" spc="-3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ee a</a:t>
            </a:r>
            <a:r>
              <a:rPr sz="1700" spc="-4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tho</a:t>
            </a:r>
            <a:r>
              <a:rPr sz="1700" b="1" spc="-25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ough pee</a:t>
            </a:r>
            <a:r>
              <a:rPr sz="1700" b="1" spc="-35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-</a:t>
            </a:r>
            <a:r>
              <a:rPr sz="1700" b="1" spc="-21" dirty="0">
                <a:solidFill>
                  <a:srgbClr val="42B75D"/>
                </a:solidFill>
                <a:latin typeface="Calibri"/>
                <a:cs typeface="Calibri"/>
              </a:rPr>
              <a:t>r</a:t>
            </a:r>
            <a:r>
              <a:rPr sz="1700" b="1" spc="-11" dirty="0">
                <a:solidFill>
                  <a:srgbClr val="42B75D"/>
                </a:solidFill>
                <a:latin typeface="Calibri"/>
                <a:cs typeface="Calibri"/>
              </a:rPr>
              <a:t>e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vi</a:t>
            </a:r>
            <a:r>
              <a:rPr sz="1700" b="1" spc="-11" dirty="0">
                <a:solidFill>
                  <a:srgbClr val="42B75D"/>
                </a:solidFill>
                <a:latin typeface="Calibri"/>
                <a:cs typeface="Calibri"/>
              </a:rPr>
              <a:t>e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w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of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oject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b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ademic speciali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s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ts in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field,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of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en</a:t>
            </a:r>
            <a:r>
              <a:rPr lang="en-GB" sz="1700" dirty="0">
                <a:solidFill>
                  <a:srgbClr val="0C0C0C"/>
                </a:solidFill>
                <a:latin typeface="Calibri"/>
                <a:cs typeface="Calibri"/>
              </a:rPr>
              <a:t>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both p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oposal and 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final manuscript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st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g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e. </a:t>
            </a:r>
            <a:r>
              <a:rPr sz="1700" spc="-127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an </a:t>
            </a:r>
            <a:r>
              <a:rPr sz="1700" spc="-28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xpect the 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time be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w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een the 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ecei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of </a:t>
            </a:r>
            <a:r>
              <a:rPr sz="1700" spc="-21" dirty="0">
                <a:solidFill>
                  <a:srgbClr val="0C0C0C"/>
                </a:solidFill>
                <a:latin typeface="Calibri"/>
                <a:cs typeface="Calibri"/>
              </a:rPr>
              <a:t>y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our manuscri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p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and its publi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tion </a:t>
            </a:r>
            <a:r>
              <a:rPr sz="1700" spc="-18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 be </a:t>
            </a:r>
            <a:r>
              <a:rPr sz="1700" b="1" spc="-28" dirty="0">
                <a:solidFill>
                  <a:srgbClr val="42B75D"/>
                </a:solidFill>
                <a:latin typeface="Calibri"/>
                <a:cs typeface="Calibri"/>
              </a:rPr>
              <a:t>f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a</a:t>
            </a:r>
            <a:r>
              <a:rPr sz="1700" b="1" spc="-21" dirty="0">
                <a:solidFill>
                  <a:srgbClr val="42B75D"/>
                </a:solidFill>
                <a:latin typeface="Calibri"/>
                <a:cs typeface="Calibri"/>
              </a:rPr>
              <a:t>st</a:t>
            </a:r>
            <a:r>
              <a:rPr sz="1700" b="1" dirty="0">
                <a:solidFill>
                  <a:srgbClr val="42B75D"/>
                </a:solidFill>
                <a:latin typeface="Calibri"/>
                <a:cs typeface="Calibri"/>
              </a:rPr>
              <a:t>er 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than th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a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t of ma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n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y of our </a:t>
            </a:r>
            <a:r>
              <a:rPr sz="1700" spc="-14" dirty="0">
                <a:solidFill>
                  <a:srgbClr val="0C0C0C"/>
                </a:solidFill>
                <a:latin typeface="Calibri"/>
                <a:cs typeface="Calibri"/>
              </a:rPr>
              <a:t>c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omp</a:t>
            </a:r>
            <a:r>
              <a:rPr sz="1700" spc="-11" dirty="0">
                <a:solidFill>
                  <a:srgbClr val="0C0C0C"/>
                </a:solidFill>
                <a:latin typeface="Calibri"/>
                <a:cs typeface="Calibri"/>
              </a:rPr>
              <a:t>e</a:t>
            </a:r>
            <a:r>
              <a:rPr sz="1700" spc="-7" dirty="0">
                <a:solidFill>
                  <a:srgbClr val="0C0C0C"/>
                </a:solidFill>
                <a:latin typeface="Calibri"/>
                <a:cs typeface="Calibri"/>
              </a:rPr>
              <a:t>ti</a:t>
            </a:r>
            <a:r>
              <a:rPr sz="1700" spc="-25" dirty="0">
                <a:solidFill>
                  <a:srgbClr val="0C0C0C"/>
                </a:solidFill>
                <a:latin typeface="Calibri"/>
                <a:cs typeface="Calibri"/>
              </a:rPr>
              <a:t>t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o</a:t>
            </a:r>
            <a:r>
              <a:rPr sz="1700" spc="-32" dirty="0">
                <a:solidFill>
                  <a:srgbClr val="0C0C0C"/>
                </a:solidFill>
                <a:latin typeface="Calibri"/>
                <a:cs typeface="Calibri"/>
              </a:rPr>
              <a:t>r</a:t>
            </a:r>
            <a:r>
              <a:rPr sz="1700" dirty="0">
                <a:solidFill>
                  <a:srgbClr val="0C0C0C"/>
                </a:solidFill>
                <a:latin typeface="Calibri"/>
                <a:cs typeface="Calibri"/>
              </a:rPr>
              <a:t>s.</a:t>
            </a:r>
            <a:endParaRPr sz="17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325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E%20Template%20-%20Purple%20Astronomer[1]">
  <a:themeElements>
    <a:clrScheme name="Macmillan">
      <a:dk1>
        <a:srgbClr val="645746"/>
      </a:dk1>
      <a:lt1>
        <a:srgbClr val="FFFFFF"/>
      </a:lt1>
      <a:dk2>
        <a:srgbClr val="F54C00"/>
      </a:dk2>
      <a:lt2>
        <a:srgbClr val="62227D"/>
      </a:lt2>
      <a:accent1>
        <a:srgbClr val="007CB0"/>
      </a:accent1>
      <a:accent2>
        <a:srgbClr val="B890C3"/>
      </a:accent2>
      <a:accent3>
        <a:srgbClr val="FFA05C"/>
      </a:accent3>
      <a:accent4>
        <a:srgbClr val="00B2D3"/>
      </a:accent4>
      <a:accent5>
        <a:srgbClr val="A39E9B"/>
      </a:accent5>
      <a:accent6>
        <a:srgbClr val="E6D8EA"/>
      </a:accent6>
      <a:hlink>
        <a:srgbClr val="FFD480"/>
      </a:hlink>
      <a:folHlink>
        <a:srgbClr val="99E0ED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cS&amp;E_PPTtemplate (2)">
  <a:themeElements>
    <a:clrScheme name="Macmillan">
      <a:dk1>
        <a:srgbClr val="645746"/>
      </a:dk1>
      <a:lt1>
        <a:srgbClr val="FFFFFF"/>
      </a:lt1>
      <a:dk2>
        <a:srgbClr val="F54C00"/>
      </a:dk2>
      <a:lt2>
        <a:srgbClr val="62227D"/>
      </a:lt2>
      <a:accent1>
        <a:srgbClr val="007CB0"/>
      </a:accent1>
      <a:accent2>
        <a:srgbClr val="B890C3"/>
      </a:accent2>
      <a:accent3>
        <a:srgbClr val="FFA05C"/>
      </a:accent3>
      <a:accent4>
        <a:srgbClr val="00B2D3"/>
      </a:accent4>
      <a:accent5>
        <a:srgbClr val="A39E9B"/>
      </a:accent5>
      <a:accent6>
        <a:srgbClr val="E6D8EA"/>
      </a:accent6>
      <a:hlink>
        <a:srgbClr val="FFD480"/>
      </a:hlink>
      <a:folHlink>
        <a:srgbClr val="99E0ED"/>
      </a:folHlink>
    </a:clrScheme>
    <a:fontScheme name="Custom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16576</TotalTime>
  <Words>2764</Words>
  <Application>Microsoft Office PowerPoint</Application>
  <PresentationFormat>On-screen Show (4:3)</PresentationFormat>
  <Paragraphs>328</Paragraphs>
  <Slides>36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MSE%20Template%20-%20Purple%20Astronomer[1]</vt:lpstr>
      <vt:lpstr>MacS&amp;E_PPTtemplate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Open Access (OA)?</vt:lpstr>
      <vt:lpstr>PowerPoint Presentation</vt:lpstr>
      <vt:lpstr>The Two Main Routes to OA</vt:lpstr>
      <vt:lpstr>Benefits of Open Access</vt:lpstr>
      <vt:lpstr>OA Trends in Humanities and Social Sciences (HSS) in 2015</vt:lpstr>
      <vt:lpstr>Growth in Open Access by Discipline</vt:lpstr>
      <vt:lpstr>Funding and Mandates for OA monographs</vt:lpstr>
      <vt:lpstr>Other HSS OA Developments</vt:lpstr>
      <vt:lpstr>Other HSS OA Developments</vt:lpstr>
      <vt:lpstr>Palgrave Macmillan’s Response to OA</vt:lpstr>
      <vt:lpstr>Palgrave Communications   </vt:lpstr>
      <vt:lpstr>Palgrave and OA Books</vt:lpstr>
      <vt:lpstr>Usage and Sales of OA titles</vt:lpstr>
      <vt:lpstr>Publishing OA – Considerations when Choosing a Journal/Publisher </vt:lpstr>
      <vt:lpstr>Publishing OA – Considerations when Preparing your Manuscript </vt:lpstr>
      <vt:lpstr>Life cycle of a Palgrave monograph</vt:lpstr>
      <vt:lpstr>PowerPoint Presentation</vt:lpstr>
      <vt:lpstr>PowerPoint Presentation</vt:lpstr>
      <vt:lpstr>The Proposal – our top tips</vt:lpstr>
      <vt:lpstr>PowerPoint Presentation</vt:lpstr>
      <vt:lpstr>The Proposal – our top tips</vt:lpstr>
      <vt:lpstr>PowerPoint Presentation</vt:lpstr>
      <vt:lpstr>PowerPoint Presentation</vt:lpstr>
      <vt:lpstr>Palgrave’s Early Career Researcher Hub</vt:lpstr>
    </vt:vector>
  </TitlesOfParts>
  <Company>Group Technology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Manuscript transfer traffic within NPG</dc:title>
  <dc:creator>Veronique Kiermer</dc:creator>
  <cp:lastModifiedBy>Brigitte Shull</cp:lastModifiedBy>
  <cp:revision>298</cp:revision>
  <cp:lastPrinted>2014-06-02T12:22:20Z</cp:lastPrinted>
  <dcterms:created xsi:type="dcterms:W3CDTF">2014-04-18T22:09:10Z</dcterms:created>
  <dcterms:modified xsi:type="dcterms:W3CDTF">2015-10-30T18:56:21Z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0d673023-5242-4d13-a9d7-ca41728b752d</vt:lpwstr>
  </property>
  <property fmtid="{D5CDD505-2E9C-101B-9397-08002B2CF9AE}" pid="3" name="Offisync_ProviderInitializationData">
    <vt:lpwstr>https://campus.macmillan.com</vt:lpwstr>
  </property>
  <property fmtid="{D5CDD505-2E9C-101B-9397-08002B2CF9AE}" pid="4" name="Offisync_UpdateToken">
    <vt:lpwstr>1</vt:lpwstr>
  </property>
  <property fmtid="{D5CDD505-2E9C-101B-9397-08002B2CF9AE}" pid="5" name="Jive_VersionGuid">
    <vt:lpwstr>f50b1a9b-c660-4f41-b54a-ace057a87951</vt:lpwstr>
  </property>
  <property fmtid="{D5CDD505-2E9C-101B-9397-08002B2CF9AE}" pid="6" name="Offisync_UniqueId">
    <vt:lpwstr>24959</vt:lpwstr>
  </property>
  <property fmtid="{D5CDD505-2E9C-101B-9397-08002B2CF9AE}" pid="7" name="Jive_LatestUserAccountName">
    <vt:lpwstr>Gino.D'Oca</vt:lpwstr>
  </property>
  <property fmtid="{D5CDD505-2E9C-101B-9397-08002B2CF9AE}" pid="8" name="Jive_ModifiedButNotPublished">
    <vt:lpwstr>True</vt:lpwstr>
  </property>
</Properties>
</file>