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customXml/itemProps2.xml" ContentType="application/vnd.openxmlformats-officedocument.customXmlPropertie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Default Extension="rels" ContentType="application/vnd.openxmlformats-package.relationships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doc" ContentType="application/msword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customXml/itemProps1.xml" ContentType="application/vnd.openxmlformats-officedocument.customXmlProperti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303" r:id="rId5"/>
    <p:sldId id="296" r:id="rId6"/>
    <p:sldId id="298" r:id="rId7"/>
    <p:sldId id="300" r:id="rId8"/>
    <p:sldId id="301" r:id="rId9"/>
    <p:sldId id="291" r:id="rId10"/>
    <p:sldId id="262" r:id="rId11"/>
  </p:sldIdLst>
  <p:sldSz cx="9144000" cy="6858000" type="screen4x3"/>
  <p:notesSz cx="6883400" cy="9906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>
          <a:srgbClr val="FF0000"/>
        </p14:laserClr>
      </p:ext>
      <p:ext uri="{2FDB2607-1784-4EEB-B798-7EB5836EED8A}">
        <p14:showMediaCtrls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"/>
      </p:ext>
    </p:extLst>
  </p:showPr>
  <p:clrMru>
    <a:srgbClr val="093A80"/>
    <a:srgbClr val="FF9933"/>
    <a:srgbClr val="E6E3D2"/>
    <a:srgbClr val="E5E2D1"/>
    <a:srgbClr val="9999FF"/>
    <a:srgbClr val="7496F4"/>
    <a:srgbClr val="D0DCFC"/>
    <a:srgbClr val="DFE7FD"/>
    <a:srgbClr val="BCCCFA"/>
  </p:clrMru>
  <p:extLst>
    <p:ext uri="{E76CE94A-603C-4142-B9EB-6D1370010A27}">
      <p14:discardImageEditData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4992" autoAdjust="0"/>
    <p:restoredTop sz="94660" autoAdjust="0"/>
  </p:normalViewPr>
  <p:slideViewPr>
    <p:cSldViewPr>
      <p:cViewPr>
        <p:scale>
          <a:sx n="100" d="100"/>
          <a:sy n="100" d="100"/>
        </p:scale>
        <p:origin x="-496" y="-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RDECHE\Desktop\Graphique%20Mac%20Gan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0914560488303953"/>
          <c:y val="0.14914859654811"/>
          <c:w val="0.81708790233921"/>
          <c:h val="0.792118907851813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0.0141327580517589"/>
                  <c:y val="-0.184024727660633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rgbClr val="093A80"/>
                        </a:solidFill>
                      </a:rPr>
                      <a:t>P</a:t>
                    </a:r>
                    <a:r>
                      <a:rPr lang="en-US"/>
                      <a:t>rograms and contracts funding
44%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-0.00416019281439707"/>
                  <c:y val="0.00560337770226311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93A80"/>
                        </a:solidFill>
                      </a:rPr>
                      <a:t>O</a:t>
                    </a:r>
                    <a:r>
                      <a:rPr lang="en-US" dirty="0"/>
                      <a:t>ther income
3%</a:t>
                    </a:r>
                  </a:p>
                </c:rich>
              </c:tx>
              <c:showCatName val="1"/>
              <c:showPercent val="1"/>
            </c:dLbl>
            <c:dLbl>
              <c:idx val="2"/>
              <c:layout>
                <c:manualLayout>
                  <c:x val="-0.0497147290433734"/>
                  <c:y val="0.0231599300046484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rgbClr val="093A80"/>
                        </a:solidFill>
                      </a:rPr>
                      <a:t>P</a:t>
                    </a:r>
                    <a:r>
                      <a:rPr lang="en-US"/>
                      <a:t>ublic grants
25%</a:t>
                    </a:r>
                  </a:p>
                </c:rich>
              </c:tx>
              <c:showCatName val="1"/>
              <c:showPercent val="1"/>
            </c:dLbl>
            <c:dLbl>
              <c:idx val="3"/>
              <c:layout>
                <c:manualLayout>
                  <c:x val="0.0151782471930979"/>
                  <c:y val="-0.107700764235567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rgbClr val="093A80"/>
                        </a:solidFill>
                      </a:rPr>
                      <a:t>D</a:t>
                    </a:r>
                    <a:r>
                      <a:rPr lang="en-US"/>
                      <a:t>edicated grants
8%</a:t>
                    </a:r>
                  </a:p>
                </c:rich>
              </c:tx>
              <c:showCatName val="1"/>
              <c:showPercent val="1"/>
            </c:dLbl>
            <c:dLbl>
              <c:idx val="4"/>
              <c:layout>
                <c:manualLayout>
                  <c:x val="0.183165178993379"/>
                  <c:y val="-0.0585349328598157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93A80"/>
                        </a:solidFill>
                      </a:rPr>
                      <a:t>D</a:t>
                    </a:r>
                    <a:r>
                      <a:rPr lang="en-US" dirty="0"/>
                      <a:t>onations and member subscription
20%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lang="fr-FR" b="1">
                    <a:solidFill>
                      <a:srgbClr val="093A80"/>
                    </a:solidFill>
                  </a:defRPr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Feuil1!$E$12:$I$12</c:f>
              <c:strCache>
                <c:ptCount val="5"/>
                <c:pt idx="0">
                  <c:v>Programs and contracts funding
</c:v>
                </c:pt>
                <c:pt idx="1">
                  <c:v>Other income
</c:v>
                </c:pt>
                <c:pt idx="2">
                  <c:v>Public grants
</c:v>
                </c:pt>
                <c:pt idx="3">
                  <c:v>Dedicated grants
</c:v>
                </c:pt>
                <c:pt idx="4">
                  <c:v>Donations and member subscription
</c:v>
                </c:pt>
              </c:strCache>
            </c:strRef>
          </c:cat>
          <c:val>
            <c:numRef>
              <c:f>Feuil1!$E$13:$I$13</c:f>
              <c:numCache>
                <c:formatCode>0%</c:formatCode>
                <c:ptCount val="5"/>
                <c:pt idx="0">
                  <c:v>0.44</c:v>
                </c:pt>
                <c:pt idx="1">
                  <c:v>0.0300000000000001</c:v>
                </c:pt>
                <c:pt idx="2">
                  <c:v>0.25</c:v>
                </c:pt>
                <c:pt idx="3">
                  <c:v>0.0800000000000002</c:v>
                </c:pt>
                <c:pt idx="4">
                  <c:v>0.2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829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98900" y="0"/>
            <a:ext cx="29829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7B495-716A-4FB0-9D6B-C93A3AA0CFAB}" type="datetimeFigureOut">
              <a:rPr lang="fr-FR" smtClean="0"/>
              <a:pPr/>
              <a:t>1/18/14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9409113"/>
            <a:ext cx="29829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98900" y="9409113"/>
            <a:ext cx="29829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AEF98-4C74-477C-AF3F-B92D91C084E2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553519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8280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99001" y="0"/>
            <a:ext cx="298280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FE889-96BE-4785-A44E-100E3E92A61B}" type="datetimeFigureOut">
              <a:rPr lang="fr-FR" smtClean="0"/>
              <a:pPr/>
              <a:t>1/18/14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65200" y="742950"/>
            <a:ext cx="4954588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8341" y="4705350"/>
            <a:ext cx="550672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08981"/>
            <a:ext cx="298280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99001" y="9408981"/>
            <a:ext cx="298280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55F7A-C16D-4A02-B2CB-C8D327C67F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634114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55F7A-C16D-4A02-B2CB-C8D327C67FCC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2DAEF-47ED-4A11-9D54-157106419C0A}" type="datetimeFigureOut">
              <a:rPr lang="fr-FR" smtClean="0"/>
              <a:pPr/>
              <a:t>1/18/14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C6DA-CDA3-4AF7-8E3B-986659568FF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2DAEF-47ED-4A11-9D54-157106419C0A}" type="datetimeFigureOut">
              <a:rPr lang="fr-FR" smtClean="0"/>
              <a:pPr/>
              <a:t>1/18/14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C6DA-CDA3-4AF7-8E3B-986659568FF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2DAEF-47ED-4A11-9D54-157106419C0A}" type="datetimeFigureOut">
              <a:rPr lang="fr-FR" smtClean="0"/>
              <a:pPr/>
              <a:t>1/18/14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C6DA-CDA3-4AF7-8E3B-986659568FF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2DAEF-47ED-4A11-9D54-157106419C0A}" type="datetimeFigureOut">
              <a:rPr lang="fr-FR" smtClean="0"/>
              <a:pPr/>
              <a:t>1/18/14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C6DA-CDA3-4AF7-8E3B-986659568FF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2DAEF-47ED-4A11-9D54-157106419C0A}" type="datetimeFigureOut">
              <a:rPr lang="fr-FR" smtClean="0"/>
              <a:pPr/>
              <a:t>1/18/14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C6DA-CDA3-4AF7-8E3B-986659568FF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2DAEF-47ED-4A11-9D54-157106419C0A}" type="datetimeFigureOut">
              <a:rPr lang="fr-FR" smtClean="0"/>
              <a:pPr/>
              <a:t>1/18/14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C6DA-CDA3-4AF7-8E3B-986659568FF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2DAEF-47ED-4A11-9D54-157106419C0A}" type="datetimeFigureOut">
              <a:rPr lang="fr-FR" smtClean="0"/>
              <a:pPr/>
              <a:t>1/18/14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C6DA-CDA3-4AF7-8E3B-986659568FF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2DAEF-47ED-4A11-9D54-157106419C0A}" type="datetimeFigureOut">
              <a:rPr lang="fr-FR" smtClean="0"/>
              <a:pPr/>
              <a:t>1/18/14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C6DA-CDA3-4AF7-8E3B-986659568FF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2DAEF-47ED-4A11-9D54-157106419C0A}" type="datetimeFigureOut">
              <a:rPr lang="fr-FR" smtClean="0"/>
              <a:pPr/>
              <a:t>1/18/14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C6DA-CDA3-4AF7-8E3B-986659568FF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2DAEF-47ED-4A11-9D54-157106419C0A}" type="datetimeFigureOut">
              <a:rPr lang="fr-FR" smtClean="0"/>
              <a:pPr/>
              <a:t>1/18/14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C6DA-CDA3-4AF7-8E3B-986659568FF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2DAEF-47ED-4A11-9D54-157106419C0A}" type="datetimeFigureOut">
              <a:rPr lang="fr-FR" smtClean="0"/>
              <a:pPr/>
              <a:t>1/18/14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C6DA-CDA3-4AF7-8E3B-986659568FF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2DAEF-47ED-4A11-9D54-157106419C0A}" type="datetimeFigureOut">
              <a:rPr lang="fr-FR" smtClean="0"/>
              <a:pPr/>
              <a:t>1/18/14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EC6DA-CDA3-4AF7-8E3B-986659568FF5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1.doc"/><Relationship Id="rId4" Type="http://schemas.openxmlformats.org/officeDocument/2006/relationships/image" Target="../media/image2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oleObject" Target="../embeddings/Microsoft_Word_97_-_2004_Document2.doc"/><Relationship Id="rId7" Type="http://schemas.openxmlformats.org/officeDocument/2006/relationships/image" Target="../media/image6.jpeg"/><Relationship Id="rId8" Type="http://schemas.openxmlformats.org/officeDocument/2006/relationships/image" Target="../media/image7.png"/><Relationship Id="rId9" Type="http://schemas.openxmlformats.org/officeDocument/2006/relationships/image" Target="../media/image8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oleObject" Target="../embeddings/Microsoft_Word_97_-_2004_Document3.doc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oleObject" Target="../embeddings/Microsoft_Word_97_-_2004_Document4.doc"/><Relationship Id="rId5" Type="http://schemas.openxmlformats.org/officeDocument/2006/relationships/image" Target="../media/image13.png"/><Relationship Id="rId6" Type="http://schemas.openxmlformats.org/officeDocument/2006/relationships/image" Target="../media/image14.jpeg"/><Relationship Id="rId7" Type="http://schemas.openxmlformats.org/officeDocument/2006/relationships/image" Target="../media/image15.png"/><Relationship Id="rId8" Type="http://schemas.openxmlformats.org/officeDocument/2006/relationships/image" Target="../media/image16.jpeg"/><Relationship Id="rId9" Type="http://schemas.openxmlformats.org/officeDocument/2006/relationships/image" Target="../media/image17.jpe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3.jpeg"/><Relationship Id="rId5" Type="http://schemas.openxmlformats.org/officeDocument/2006/relationships/oleObject" Target="../embeddings/Microsoft_Word_97_-_2004_Document5.doc"/><Relationship Id="rId6" Type="http://schemas.openxmlformats.org/officeDocument/2006/relationships/image" Target="../media/image18.png"/><Relationship Id="rId7" Type="http://schemas.openxmlformats.org/officeDocument/2006/relationships/image" Target="../media/image19.jpe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6.doc"/><Relationship Id="rId4" Type="http://schemas.openxmlformats.org/officeDocument/2006/relationships/chart" Target="../charts/chart1.xml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oleObject" Target="../embeddings/Microsoft_Word_97_-_2004_Document7.doc"/><Relationship Id="rId5" Type="http://schemas.openxmlformats.org/officeDocument/2006/relationships/hyperlink" Target="mailto:farrugia@ifri.org" TargetMode="External"/><Relationship Id="rId6" Type="http://schemas.openxmlformats.org/officeDocument/2006/relationships/hyperlink" Target="https://twitter.com/ifri_" TargetMode="External"/><Relationship Id="rId7" Type="http://schemas.openxmlformats.org/officeDocument/2006/relationships/image" Target="../media/image22.jpeg"/><Relationship Id="rId8" Type="http://schemas.openxmlformats.org/officeDocument/2006/relationships/image" Target="../media/image23.jpeg"/><Relationship Id="rId9" Type="http://schemas.openxmlformats.org/officeDocument/2006/relationships/hyperlink" Target="http://www.linkedin.com/groups?gid=3668714" TargetMode="External"/><Relationship Id="rId10" Type="http://schemas.openxmlformats.org/officeDocument/2006/relationships/image" Target="../media/image24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4509120"/>
            <a:ext cx="6336704" cy="720080"/>
          </a:xfrm>
        </p:spPr>
        <p:txBody>
          <a:bodyPr>
            <a:noAutofit/>
          </a:bodyPr>
          <a:lstStyle/>
          <a:p>
            <a:r>
              <a:rPr lang="fr-FR" sz="2400" b="1" dirty="0" smtClean="0">
                <a:solidFill>
                  <a:srgbClr val="093A80"/>
                </a:solidFill>
                <a:latin typeface="+mn-lt"/>
              </a:rPr>
              <a:t/>
            </a:r>
            <a:br>
              <a:rPr lang="fr-FR" sz="2400" b="1" dirty="0" smtClean="0">
                <a:solidFill>
                  <a:srgbClr val="093A80"/>
                </a:solidFill>
                <a:latin typeface="+mn-lt"/>
              </a:rPr>
            </a:br>
            <a:r>
              <a:rPr lang="fr-FR" sz="2400" b="1" dirty="0" smtClean="0">
                <a:solidFill>
                  <a:srgbClr val="093A80"/>
                </a:solidFill>
                <a:latin typeface="+mn-lt"/>
              </a:rPr>
              <a:t>The French Institute of International Relations</a:t>
            </a:r>
            <a:br>
              <a:rPr lang="fr-FR" sz="2400" b="1" dirty="0" smtClean="0">
                <a:solidFill>
                  <a:srgbClr val="093A80"/>
                </a:solidFill>
                <a:latin typeface="+mn-lt"/>
              </a:rPr>
            </a:br>
            <a:r>
              <a:rPr lang="fr-FR" sz="2400" dirty="0" smtClean="0">
                <a:solidFill>
                  <a:srgbClr val="093A80"/>
                </a:solidFill>
                <a:latin typeface="+mn-lt"/>
              </a:rPr>
              <a:t>Paris – Brussels</a:t>
            </a:r>
            <a:r>
              <a:rPr lang="fr-FR" sz="2400" b="1" dirty="0" smtClean="0">
                <a:solidFill>
                  <a:srgbClr val="093A80"/>
                </a:solidFill>
                <a:latin typeface="+mn-lt"/>
              </a:rPr>
              <a:t/>
            </a:r>
            <a:br>
              <a:rPr lang="fr-FR" sz="2400" b="1" dirty="0" smtClean="0">
                <a:solidFill>
                  <a:srgbClr val="093A80"/>
                </a:solidFill>
                <a:latin typeface="+mn-lt"/>
              </a:rPr>
            </a:br>
            <a:endParaRPr lang="fr-FR" sz="2400" b="1" i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067944" y="260648"/>
          <a:ext cx="936103" cy="1264610"/>
        </p:xfrm>
        <a:graphic>
          <a:graphicData uri="http://schemas.openxmlformats.org/presentationml/2006/ole">
            <p:oleObj spid="_x0000_s66577" name="Document" r:id="rId3" imgW="800100" imgH="1078992" progId="Word.Document.8">
              <p:embed/>
            </p:oleObj>
          </a:graphicData>
        </a:graphic>
      </p:graphicFrame>
      <p:pic>
        <p:nvPicPr>
          <p:cNvPr id="7" name="Image 6" descr="Captu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83768" y="1844824"/>
            <a:ext cx="4051920" cy="26233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IMMEUBLE_IFRI_Natacha 008_trame.jp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64000" contrast="-57000"/>
          </a:blip>
          <a:stretch>
            <a:fillRect/>
          </a:stretch>
        </p:blipFill>
        <p:spPr>
          <a:xfrm>
            <a:off x="1907704" y="1399768"/>
            <a:ext cx="5201920" cy="3901440"/>
          </a:xfrm>
          <a:prstGeom prst="rect">
            <a:avLst/>
          </a:prstGeom>
          <a:effectLst>
            <a:outerShdw blurRad="50800" dist="50800" sx="1000" sy="1000" algn="ctr" rotWithShape="0">
              <a:srgbClr val="000000"/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solidFill>
                  <a:srgbClr val="093A80"/>
                </a:solidFill>
                <a:latin typeface="+mn-lt"/>
              </a:rPr>
              <a:t/>
            </a:r>
            <a:br>
              <a:rPr lang="en-US" sz="2400" b="1" dirty="0" smtClean="0">
                <a:solidFill>
                  <a:srgbClr val="093A80"/>
                </a:solidFill>
                <a:latin typeface="+mn-lt"/>
              </a:rPr>
            </a:br>
            <a:r>
              <a:rPr lang="en-US" sz="2700" b="1" dirty="0" smtClean="0">
                <a:solidFill>
                  <a:srgbClr val="093A80"/>
                </a:solidFill>
                <a:latin typeface="+mn-lt"/>
              </a:rPr>
              <a:t>France’s Leading Think Tank </a:t>
            </a:r>
            <a:br>
              <a:rPr lang="en-US" sz="2700" b="1" dirty="0" smtClean="0">
                <a:solidFill>
                  <a:srgbClr val="093A80"/>
                </a:solidFill>
                <a:latin typeface="+mn-lt"/>
              </a:rPr>
            </a:br>
            <a:r>
              <a:rPr lang="en-US" sz="2700" b="1" dirty="0" smtClean="0">
                <a:solidFill>
                  <a:schemeClr val="tx2"/>
                </a:solidFill>
              </a:rPr>
              <a:t>on International Affairs </a:t>
            </a:r>
            <a:r>
              <a:rPr lang="fr-FR" sz="2400" dirty="0" smtClean="0"/>
              <a:t/>
            </a:r>
            <a:br>
              <a:rPr lang="fr-FR" sz="2400" dirty="0" smtClean="0"/>
            </a:br>
            <a:endParaRPr lang="en-US" sz="2400" b="1" dirty="0">
              <a:solidFill>
                <a:srgbClr val="093A80"/>
              </a:solidFill>
              <a:latin typeface="+mn-l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55576" y="1268760"/>
            <a:ext cx="7632848" cy="4533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endParaRPr lang="en-GB" sz="1600" dirty="0" smtClean="0">
              <a:solidFill>
                <a:srgbClr val="093A80"/>
              </a:solidFill>
              <a:latin typeface="Arial Narrow" pitchFamily="34" charset="0"/>
            </a:endParaRPr>
          </a:p>
          <a:p>
            <a:pPr marL="361950" indent="-361950" algn="just">
              <a:lnSpc>
                <a:spcPct val="114000"/>
              </a:lnSpc>
              <a:buClr>
                <a:schemeClr val="tx2"/>
              </a:buClr>
              <a:buSzPct val="86000"/>
              <a:buFont typeface="Wingdings" pitchFamily="2" charset="2"/>
              <a:buChar char="Ø"/>
              <a:tabLst>
                <a:tab pos="266700" algn="l"/>
                <a:tab pos="361950" algn="l"/>
              </a:tabLst>
            </a:pPr>
            <a:r>
              <a:rPr lang="en-US" sz="1600" b="1" dirty="0" smtClean="0">
                <a:solidFill>
                  <a:schemeClr val="tx2"/>
                </a:solidFill>
              </a:rPr>
              <a:t>Founded in 1979 </a:t>
            </a:r>
            <a:r>
              <a:rPr lang="en-US" sz="1400" dirty="0" smtClean="0">
                <a:solidFill>
                  <a:schemeClr val="tx2"/>
                </a:solidFill>
              </a:rPr>
              <a:t>by Thierry de </a:t>
            </a:r>
            <a:r>
              <a:rPr lang="fr-FR" sz="1400" dirty="0" err="1" smtClean="0">
                <a:solidFill>
                  <a:schemeClr val="tx2"/>
                </a:solidFill>
              </a:rPr>
              <a:t>Montbrial</a:t>
            </a:r>
            <a:r>
              <a:rPr lang="en-US" sz="1400" dirty="0" smtClean="0">
                <a:solidFill>
                  <a:schemeClr val="tx2"/>
                </a:solidFill>
              </a:rPr>
              <a:t>, Ifri is the principal institution in France for independent analysis of international issues and global governance. It is a non-profit organization, with no political affiliation  or  any form of government supervision. Since 2005, it has a branch in Brussels.</a:t>
            </a:r>
          </a:p>
          <a:p>
            <a:pPr>
              <a:lnSpc>
                <a:spcPct val="114000"/>
              </a:lnSpc>
              <a:buClr>
                <a:schemeClr val="tx2"/>
              </a:buClr>
              <a:buFont typeface="Wingdings" pitchFamily="2" charset="2"/>
              <a:buChar char="Ø"/>
            </a:pPr>
            <a:endParaRPr lang="en-US" sz="1400" dirty="0" smtClean="0">
              <a:solidFill>
                <a:schemeClr val="tx2"/>
              </a:solidFill>
            </a:endParaRPr>
          </a:p>
          <a:p>
            <a:pPr marL="361950" indent="-361950">
              <a:lnSpc>
                <a:spcPct val="114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/>
                </a:solidFill>
              </a:rPr>
              <a:t>Ifri brings together </a:t>
            </a:r>
            <a:r>
              <a:rPr lang="en-US" sz="1600" b="1" dirty="0" smtClean="0">
                <a:solidFill>
                  <a:schemeClr val="tx2"/>
                </a:solidFill>
              </a:rPr>
              <a:t>political </a:t>
            </a:r>
            <a:r>
              <a:rPr lang="en-US" sz="1400" dirty="0" smtClean="0">
                <a:solidFill>
                  <a:schemeClr val="tx2"/>
                </a:solidFill>
              </a:rPr>
              <a:t>and</a:t>
            </a:r>
            <a:r>
              <a:rPr lang="en-US" sz="1600" b="1" dirty="0" smtClean="0">
                <a:solidFill>
                  <a:schemeClr val="tx2"/>
                </a:solidFill>
              </a:rPr>
              <a:t> business leaders</a:t>
            </a:r>
            <a:r>
              <a:rPr lang="en-US" sz="1400" dirty="0" smtClean="0">
                <a:solidFill>
                  <a:schemeClr val="tx2"/>
                </a:solidFill>
              </a:rPr>
              <a:t>, </a:t>
            </a:r>
            <a:r>
              <a:rPr lang="en-US" sz="1600" b="1" dirty="0" smtClean="0">
                <a:solidFill>
                  <a:schemeClr val="tx2"/>
                </a:solidFill>
              </a:rPr>
              <a:t>academics</a:t>
            </a:r>
            <a:r>
              <a:rPr lang="en-US" sz="1400" dirty="0" smtClean="0">
                <a:solidFill>
                  <a:schemeClr val="tx2"/>
                </a:solidFill>
              </a:rPr>
              <a:t> and </a:t>
            </a:r>
            <a:r>
              <a:rPr lang="en-US" sz="1600" b="1" dirty="0" smtClean="0">
                <a:solidFill>
                  <a:schemeClr val="tx2"/>
                </a:solidFill>
              </a:rPr>
              <a:t>the media</a:t>
            </a:r>
            <a:r>
              <a:rPr lang="en-US" sz="1400" dirty="0" smtClean="0">
                <a:solidFill>
                  <a:schemeClr val="tx2"/>
                </a:solidFill>
              </a:rPr>
              <a:t>.</a:t>
            </a:r>
          </a:p>
          <a:p>
            <a:pPr>
              <a:lnSpc>
                <a:spcPct val="114000"/>
              </a:lnSpc>
              <a:buClr>
                <a:schemeClr val="tx2"/>
              </a:buClr>
            </a:pPr>
            <a:endParaRPr lang="en-US" sz="1400" dirty="0" smtClean="0">
              <a:solidFill>
                <a:schemeClr val="tx2"/>
              </a:solidFill>
            </a:endParaRPr>
          </a:p>
          <a:p>
            <a:pPr marL="361950" indent="-361950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/>
                </a:solidFill>
              </a:rPr>
              <a:t>Through its two main activities – </a:t>
            </a:r>
            <a:r>
              <a:rPr lang="en-US" sz="1600" b="1" dirty="0" smtClean="0">
                <a:solidFill>
                  <a:schemeClr val="tx2"/>
                </a:solidFill>
              </a:rPr>
              <a:t>Research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sz="1400" dirty="0" smtClean="0">
                <a:solidFill>
                  <a:schemeClr val="tx2"/>
                </a:solidFill>
              </a:rPr>
              <a:t>and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Debate </a:t>
            </a:r>
            <a:r>
              <a:rPr lang="en-US" sz="1600" dirty="0" smtClean="0">
                <a:solidFill>
                  <a:schemeClr val="tx2"/>
                </a:solidFill>
              </a:rPr>
              <a:t>–</a:t>
            </a:r>
            <a:r>
              <a:rPr lang="en-US" sz="1600" b="1" dirty="0" smtClean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Ifri aims at: </a:t>
            </a:r>
          </a:p>
          <a:p>
            <a:endParaRPr lang="en-US" sz="1000" dirty="0" smtClean="0">
              <a:solidFill>
                <a:schemeClr val="tx2"/>
              </a:solidFill>
            </a:endParaRPr>
          </a:p>
          <a:p>
            <a:pPr marL="541338" indent="-179388">
              <a:buFont typeface="Arial" pitchFamily="34" charset="0"/>
              <a:buChar char="•"/>
            </a:pPr>
            <a:r>
              <a:rPr lang="en-US" sz="1400" b="1" i="1" dirty="0" smtClean="0">
                <a:solidFill>
                  <a:schemeClr val="tx2"/>
                </a:solidFill>
              </a:rPr>
              <a:t>Analyze and foresee</a:t>
            </a:r>
          </a:p>
          <a:p>
            <a:pPr marL="361950" lvl="1"/>
            <a:r>
              <a:rPr lang="en-US" sz="1400" dirty="0" smtClean="0">
                <a:solidFill>
                  <a:schemeClr val="tx2"/>
                </a:solidFill>
              </a:rPr>
              <a:t>Producing policy-oriented research on international affairs and the most important emerging </a:t>
            </a:r>
            <a:r>
              <a:rPr lang="fr-FR" sz="1400" dirty="0" smtClean="0">
                <a:solidFill>
                  <a:schemeClr val="tx2"/>
                </a:solidFill>
              </a:rPr>
              <a:t>trends </a:t>
            </a:r>
            <a:r>
              <a:rPr lang="en-US" sz="1400" dirty="0" smtClean="0">
                <a:solidFill>
                  <a:schemeClr val="tx2"/>
                </a:solidFill>
              </a:rPr>
              <a:t>and put them in perspective.</a:t>
            </a:r>
            <a:endParaRPr lang="fr-FR" sz="1400" dirty="0" smtClean="0">
              <a:solidFill>
                <a:schemeClr val="tx2"/>
              </a:solidFill>
            </a:endParaRPr>
          </a:p>
          <a:p>
            <a:pPr marL="180975"/>
            <a:endParaRPr lang="en-US" sz="1000" dirty="0" smtClean="0">
              <a:solidFill>
                <a:schemeClr val="tx2"/>
              </a:solidFill>
            </a:endParaRPr>
          </a:p>
          <a:p>
            <a:pPr marL="541338" indent="-179388">
              <a:buFont typeface="Arial" pitchFamily="34" charset="0"/>
              <a:buChar char="•"/>
            </a:pPr>
            <a:r>
              <a:rPr lang="en-US" sz="1400" b="1" i="1" dirty="0" smtClean="0">
                <a:solidFill>
                  <a:schemeClr val="tx2"/>
                </a:solidFill>
              </a:rPr>
              <a:t>Structure and enlighten</a:t>
            </a:r>
          </a:p>
          <a:p>
            <a:pPr marL="361950" lvl="1"/>
            <a:r>
              <a:rPr lang="en-US" sz="1400" dirty="0" smtClean="0">
                <a:solidFill>
                  <a:schemeClr val="tx2"/>
                </a:solidFill>
              </a:rPr>
              <a:t>Fostering dialogue and constructive interaction between decision-makers, </a:t>
            </a:r>
            <a:r>
              <a:rPr lang="fr-FR" sz="1400" dirty="0" err="1" smtClean="0">
                <a:solidFill>
                  <a:schemeClr val="tx2"/>
                </a:solidFill>
              </a:rPr>
              <a:t>academics</a:t>
            </a:r>
            <a:r>
              <a:rPr lang="en-US" sz="1400" dirty="0" smtClean="0">
                <a:solidFill>
                  <a:schemeClr val="tx2"/>
                </a:solidFill>
              </a:rPr>
              <a:t>, public-opinion leaders and civil society representatives at both the national and international levels.</a:t>
            </a:r>
          </a:p>
          <a:p>
            <a:endParaRPr lang="fr-FR" sz="1400" dirty="0" smtClean="0">
              <a:solidFill>
                <a:schemeClr val="tx2"/>
              </a:solidFill>
            </a:endParaRPr>
          </a:p>
          <a:p>
            <a:pPr marL="800100" lvl="1" indent="-342900" algn="just">
              <a:lnSpc>
                <a:spcPct val="114000"/>
              </a:lnSpc>
              <a:buClr>
                <a:schemeClr val="accent6">
                  <a:lumMod val="75000"/>
                </a:schemeClr>
              </a:buClr>
            </a:pPr>
            <a:endParaRPr lang="en-US" sz="800" dirty="0" smtClean="0">
              <a:solidFill>
                <a:schemeClr val="tx2"/>
              </a:solidFill>
            </a:endParaRPr>
          </a:p>
          <a:p>
            <a:pPr marL="800100" lvl="1" indent="-342900" algn="just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4" name="Picture 4" descr="C:\Users\DEPARDIEU\Desktop\Capture_Trich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5589240"/>
            <a:ext cx="1266300" cy="885737"/>
          </a:xfrm>
          <a:prstGeom prst="rect">
            <a:avLst/>
          </a:prstGeom>
          <a:noFill/>
        </p:spPr>
      </p:pic>
      <p:pic>
        <p:nvPicPr>
          <p:cNvPr id="16" name="Image 15" descr="Barroso_1 (3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8" y="5589240"/>
            <a:ext cx="1234808" cy="906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900113" y="404813"/>
          <a:ext cx="639762" cy="863600"/>
        </p:xfrm>
        <a:graphic>
          <a:graphicData uri="http://schemas.openxmlformats.org/presentationml/2006/ole">
            <p:oleObj spid="_x0000_s59410" name="Document" r:id="rId6" imgW="800100" imgH="1078992" progId="Word.Document.8">
              <p:embed/>
            </p:oleObj>
          </a:graphicData>
        </a:graphic>
      </p:graphicFrame>
      <p:pic>
        <p:nvPicPr>
          <p:cNvPr id="13" name="Image 12" descr="orateu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23928" y="5589240"/>
            <a:ext cx="1406801" cy="93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27938" y="5589241"/>
            <a:ext cx="124697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7" descr="C:\Users\DEPARDIEU\Documents\NATACHA\Rapports d'activité IFRI\RdA2013\PHOTOS\MIN ECO RUSSIE\P104046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92280" y="5589240"/>
            <a:ext cx="1248139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IMMEUBLE_IFRI_Natacha 008_trame.jp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64000" contrast="-57000"/>
          </a:blip>
          <a:stretch>
            <a:fillRect/>
          </a:stretch>
        </p:blipFill>
        <p:spPr>
          <a:xfrm>
            <a:off x="1979712" y="1340768"/>
            <a:ext cx="5201920" cy="3901440"/>
          </a:xfrm>
          <a:prstGeom prst="rect">
            <a:avLst/>
          </a:prstGeom>
          <a:effectLst>
            <a:outerShdw blurRad="50800" dist="50800" sx="1000" sy="1000" algn="ctr" rotWithShape="0">
              <a:srgbClr val="000000"/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93A80"/>
                </a:solidFill>
                <a:latin typeface="+mn-lt"/>
              </a:rPr>
              <a:t>Research</a:t>
            </a:r>
            <a:endParaRPr lang="en-US" sz="2400" b="1" dirty="0">
              <a:solidFill>
                <a:srgbClr val="093A80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608" y="1484784"/>
            <a:ext cx="7056784" cy="3816424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24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1500" dirty="0" smtClean="0">
                <a:solidFill>
                  <a:schemeClr val="tx2"/>
                </a:solidFill>
              </a:rPr>
              <a:t>More than </a:t>
            </a:r>
            <a:r>
              <a:rPr lang="en-US" sz="1700" b="1" dirty="0" smtClean="0">
                <a:solidFill>
                  <a:schemeClr val="tx2"/>
                </a:solidFill>
              </a:rPr>
              <a:t>30 researchers</a:t>
            </a:r>
            <a:r>
              <a:rPr lang="en-US" sz="1700" dirty="0" smtClean="0">
                <a:solidFill>
                  <a:schemeClr val="tx2"/>
                </a:solidFill>
              </a:rPr>
              <a:t> </a:t>
            </a:r>
            <a:r>
              <a:rPr lang="en-US" sz="1500" dirty="0" smtClean="0">
                <a:solidFill>
                  <a:schemeClr val="tx2"/>
                </a:solidFill>
              </a:rPr>
              <a:t>from a wide range of backgrounds and disciplines work at Ifri </a:t>
            </a:r>
            <a:r>
              <a:rPr lang="en-US" sz="1700" b="1" dirty="0" smtClean="0">
                <a:solidFill>
                  <a:schemeClr val="tx2"/>
                </a:solidFill>
              </a:rPr>
              <a:t>permanently</a:t>
            </a:r>
            <a:r>
              <a:rPr lang="en-US" sz="1700" dirty="0" smtClean="0">
                <a:solidFill>
                  <a:schemeClr val="tx2"/>
                </a:solidFill>
              </a:rPr>
              <a:t>.</a:t>
            </a:r>
          </a:p>
          <a:p>
            <a:pPr algn="just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</a:pPr>
            <a:endParaRPr lang="en-US" sz="14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500" dirty="0" err="1" smtClean="0">
                <a:solidFill>
                  <a:schemeClr val="tx2"/>
                </a:solidFill>
              </a:rPr>
              <a:t>Ifri’s</a:t>
            </a:r>
            <a:r>
              <a:rPr lang="en-US" sz="1500" dirty="0" smtClean="0">
                <a:solidFill>
                  <a:schemeClr val="tx2"/>
                </a:solidFill>
              </a:rPr>
              <a:t> research is organized around </a:t>
            </a:r>
            <a:r>
              <a:rPr lang="en-US" sz="1700" b="1" dirty="0" smtClean="0">
                <a:solidFill>
                  <a:schemeClr val="tx2"/>
                </a:solidFill>
              </a:rPr>
              <a:t>regional</a:t>
            </a:r>
            <a:r>
              <a:rPr lang="en-US" sz="1700" dirty="0" smtClean="0">
                <a:solidFill>
                  <a:schemeClr val="tx2"/>
                </a:solidFill>
              </a:rPr>
              <a:t> </a:t>
            </a:r>
            <a:r>
              <a:rPr lang="en-US" sz="1500" dirty="0" smtClean="0">
                <a:solidFill>
                  <a:schemeClr val="tx2"/>
                </a:solidFill>
              </a:rPr>
              <a:t>and </a:t>
            </a:r>
            <a:r>
              <a:rPr lang="en-US" sz="1700" b="1" dirty="0" smtClean="0">
                <a:solidFill>
                  <a:schemeClr val="tx2"/>
                </a:solidFill>
              </a:rPr>
              <a:t>cross-disciplinary</a:t>
            </a:r>
            <a:r>
              <a:rPr lang="en-US" sz="1700" dirty="0" smtClean="0">
                <a:solidFill>
                  <a:schemeClr val="tx2"/>
                </a:solidFill>
              </a:rPr>
              <a:t> </a:t>
            </a:r>
            <a:r>
              <a:rPr lang="fr-FR" sz="1500" dirty="0" smtClean="0">
                <a:solidFill>
                  <a:schemeClr val="tx2"/>
                </a:solidFill>
              </a:rPr>
              <a:t>areas:</a:t>
            </a:r>
          </a:p>
          <a:p>
            <a:pPr algn="just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Arial Narrow" pitchFamily="34" charset="0"/>
              <a:buChar char="•"/>
            </a:pPr>
            <a:endParaRPr lang="en-US" sz="1400" b="1" dirty="0" smtClean="0">
              <a:solidFill>
                <a:schemeClr val="tx2"/>
              </a:solidFill>
            </a:endParaRPr>
          </a:p>
          <a:p>
            <a:pPr indent="17463" algn="just">
              <a:buClr>
                <a:srgbClr val="093A80"/>
              </a:buClr>
              <a:buFont typeface="Arial Narrow" pitchFamily="34" charset="0"/>
              <a:buChar char="•"/>
              <a:tabLst>
                <a:tab pos="542925" algn="l"/>
              </a:tabLst>
            </a:pPr>
            <a:r>
              <a:rPr lang="en-US" sz="1400" b="1" dirty="0" smtClean="0">
                <a:solidFill>
                  <a:schemeClr val="tx2"/>
                </a:solidFill>
              </a:rPr>
              <a:t>   </a:t>
            </a:r>
            <a:r>
              <a:rPr lang="en-US" sz="1700" b="1" dirty="0" smtClean="0">
                <a:solidFill>
                  <a:schemeClr val="tx2"/>
                </a:solidFill>
              </a:rPr>
              <a:t>Comparative regional approaches</a:t>
            </a:r>
            <a:r>
              <a:rPr lang="en-US" sz="1400" dirty="0" smtClean="0">
                <a:solidFill>
                  <a:schemeClr val="tx2"/>
                </a:solidFill>
              </a:rPr>
              <a:t>: Europe, Russia/NIS, Asia, United States, North</a:t>
            </a:r>
          </a:p>
          <a:p>
            <a:pPr indent="17463" algn="just">
              <a:buClr>
                <a:srgbClr val="093A80"/>
              </a:buClr>
              <a:buNone/>
              <a:tabLst>
                <a:tab pos="542925" algn="l"/>
              </a:tabLst>
            </a:pPr>
            <a:r>
              <a:rPr lang="en-US" sz="1400" dirty="0" smtClean="0">
                <a:solidFill>
                  <a:schemeClr val="tx2"/>
                </a:solidFill>
              </a:rPr>
              <a:t>Africa, Sub-Saharan Africa, Turkey and Middle East</a:t>
            </a:r>
          </a:p>
          <a:p>
            <a:pPr algn="just"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Arial Narrow" pitchFamily="34" charset="0"/>
              <a:buChar char="•"/>
            </a:pPr>
            <a:endParaRPr lang="en-US" sz="1400" dirty="0" smtClean="0">
              <a:solidFill>
                <a:schemeClr val="tx2"/>
              </a:solidFill>
            </a:endParaRPr>
          </a:p>
          <a:p>
            <a:pPr indent="17463">
              <a:buClr>
                <a:srgbClr val="093A80"/>
              </a:buClr>
              <a:buFont typeface="Arial Narrow" pitchFamily="34" charset="0"/>
              <a:buChar char="•"/>
            </a:pPr>
            <a:r>
              <a:rPr lang="en-US" sz="1400" b="1" dirty="0" smtClean="0">
                <a:solidFill>
                  <a:schemeClr val="tx2"/>
                </a:solidFill>
              </a:rPr>
              <a:t>   </a:t>
            </a:r>
            <a:r>
              <a:rPr lang="en-US" sz="1700" b="1" dirty="0" smtClean="0">
                <a:solidFill>
                  <a:schemeClr val="tx2"/>
                </a:solidFill>
              </a:rPr>
              <a:t>Cross-disciplinary approaches</a:t>
            </a:r>
            <a:r>
              <a:rPr lang="en-US" sz="1400" dirty="0" smtClean="0">
                <a:solidFill>
                  <a:schemeClr val="tx2"/>
                </a:solidFill>
              </a:rPr>
              <a:t>: Security and Strategic Affairs, Energy, Space, </a:t>
            </a:r>
            <a:br>
              <a:rPr lang="en-US" sz="1400" dirty="0" smtClean="0">
                <a:solidFill>
                  <a:schemeClr val="tx2"/>
                </a:solidFill>
              </a:rPr>
            </a:br>
            <a:r>
              <a:rPr lang="en-US" sz="1400" dirty="0" smtClean="0">
                <a:solidFill>
                  <a:schemeClr val="tx2"/>
                </a:solidFill>
              </a:rPr>
              <a:t>Migrations &amp; Citizenship</a:t>
            </a:r>
          </a:p>
          <a:p>
            <a:pPr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Arial Narrow" pitchFamily="34" charset="0"/>
              <a:buChar char="•"/>
            </a:pPr>
            <a:endParaRPr lang="en-US" sz="14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500" dirty="0" smtClean="0">
                <a:solidFill>
                  <a:schemeClr val="tx2"/>
                </a:solidFill>
              </a:rPr>
              <a:t>Research is reflected in </a:t>
            </a:r>
            <a:r>
              <a:rPr lang="en-US" sz="1500" dirty="0" err="1" smtClean="0">
                <a:solidFill>
                  <a:schemeClr val="tx2"/>
                </a:solidFill>
              </a:rPr>
              <a:t>Ifri’s</a:t>
            </a:r>
            <a:r>
              <a:rPr lang="en-US" sz="1500" dirty="0" smtClean="0">
                <a:solidFill>
                  <a:schemeClr val="tx2"/>
                </a:solidFill>
              </a:rPr>
              <a:t> main</a:t>
            </a:r>
            <a:r>
              <a:rPr lang="en-US" sz="1500" b="1" dirty="0" smtClean="0">
                <a:solidFill>
                  <a:schemeClr val="tx2"/>
                </a:solidFill>
              </a:rPr>
              <a:t> </a:t>
            </a:r>
            <a:r>
              <a:rPr lang="en-US" sz="1700" b="1" dirty="0" smtClean="0">
                <a:solidFill>
                  <a:schemeClr val="tx2"/>
                </a:solidFill>
              </a:rPr>
              <a:t>publications</a:t>
            </a:r>
            <a:r>
              <a:rPr lang="en-US" sz="1700" dirty="0" smtClean="0">
                <a:solidFill>
                  <a:schemeClr val="tx2"/>
                </a:solidFill>
              </a:rPr>
              <a:t>:</a:t>
            </a:r>
          </a:p>
          <a:p>
            <a:pPr marL="447675" indent="-85725">
              <a:lnSpc>
                <a:spcPct val="134000"/>
              </a:lnSpc>
              <a:buClr>
                <a:srgbClr val="093A80"/>
              </a:buClr>
            </a:pPr>
            <a:r>
              <a:rPr lang="fr-FR" sz="1400" i="1" dirty="0" smtClean="0">
                <a:solidFill>
                  <a:schemeClr val="tx2"/>
                </a:solidFill>
              </a:rPr>
              <a:t>  Politique étrangère, </a:t>
            </a:r>
            <a:r>
              <a:rPr lang="en-US" sz="1400" dirty="0" smtClean="0">
                <a:solidFill>
                  <a:schemeClr val="tx2"/>
                </a:solidFill>
              </a:rPr>
              <a:t>the oldest French journal on international relations</a:t>
            </a:r>
          </a:p>
          <a:p>
            <a:pPr marL="447675" indent="-85725"/>
            <a:r>
              <a:rPr lang="en-US" sz="1400" i="1" dirty="0" smtClean="0">
                <a:solidFill>
                  <a:schemeClr val="tx2"/>
                </a:solidFill>
              </a:rPr>
              <a:t>  RAMSES, </a:t>
            </a:r>
            <a:r>
              <a:rPr lang="en-US" sz="1400" dirty="0" smtClean="0">
                <a:solidFill>
                  <a:schemeClr val="tx2"/>
                </a:solidFill>
              </a:rPr>
              <a:t>the annual survey of major world trends – </a:t>
            </a:r>
            <a:r>
              <a:rPr lang="en-US" sz="1400" dirty="0" err="1" smtClean="0">
                <a:solidFill>
                  <a:schemeClr val="tx2"/>
                </a:solidFill>
              </a:rPr>
              <a:t>Ifri’s</a:t>
            </a:r>
            <a:r>
              <a:rPr lang="fr-FR" sz="1400" dirty="0" smtClean="0"/>
              <a:t> </a:t>
            </a:r>
            <a:r>
              <a:rPr lang="fr-FR" sz="1400" dirty="0" err="1" smtClean="0">
                <a:solidFill>
                  <a:schemeClr val="tx2"/>
                </a:solidFill>
              </a:rPr>
              <a:t>reference</a:t>
            </a:r>
            <a:r>
              <a:rPr lang="fr-FR" sz="1400" dirty="0" smtClean="0">
                <a:solidFill>
                  <a:schemeClr val="tx2"/>
                </a:solidFill>
              </a:rPr>
              <a:t> book </a:t>
            </a:r>
          </a:p>
          <a:p>
            <a:pPr marL="447675" indent="-85725">
              <a:lnSpc>
                <a:spcPct val="134000"/>
              </a:lnSpc>
              <a:buClr>
                <a:srgbClr val="093A80"/>
              </a:buClr>
            </a:pPr>
            <a:r>
              <a:rPr lang="en-US" sz="1400" i="1" dirty="0" smtClean="0">
                <a:solidFill>
                  <a:schemeClr val="tx2"/>
                </a:solidFill>
              </a:rPr>
              <a:t>  Digital series of publications </a:t>
            </a:r>
            <a:r>
              <a:rPr lang="en-US" sz="1400" dirty="0" smtClean="0">
                <a:solidFill>
                  <a:schemeClr val="tx2"/>
                </a:solidFill>
              </a:rPr>
              <a:t>- </a:t>
            </a:r>
            <a:r>
              <a:rPr lang="en-US" sz="1400" b="1" dirty="0" smtClean="0">
                <a:solidFill>
                  <a:schemeClr val="tx2"/>
                </a:solidFill>
              </a:rPr>
              <a:t>150 online articles, 70 policy papers </a:t>
            </a:r>
            <a:r>
              <a:rPr lang="en-US" sz="1400" dirty="0" smtClean="0">
                <a:solidFill>
                  <a:schemeClr val="tx2"/>
                </a:solidFill>
              </a:rPr>
              <a:t>in 2013</a:t>
            </a:r>
          </a:p>
          <a:p>
            <a:pPr>
              <a:lnSpc>
                <a:spcPct val="134000"/>
              </a:lnSpc>
              <a:buClr>
                <a:srgbClr val="093A80"/>
              </a:buClr>
            </a:pPr>
            <a:endParaRPr lang="en-US" sz="1400" b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Clr>
                <a:schemeClr val="accent6">
                  <a:lumMod val="75000"/>
                </a:schemeClr>
              </a:buClr>
              <a:buNone/>
            </a:pPr>
            <a:endParaRPr lang="en-US" sz="1400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>
              <a:lnSpc>
                <a:spcPct val="80000"/>
              </a:lnSpc>
              <a:buClr>
                <a:schemeClr val="accent6">
                  <a:lumMod val="75000"/>
                </a:schemeClr>
              </a:buClr>
              <a:buFont typeface="Arial Narrow" pitchFamily="34" charset="0"/>
              <a:buChar char="•"/>
            </a:pPr>
            <a:endParaRPr lang="en-GB" sz="1400" dirty="0">
              <a:latin typeface="Arial Narrow" pitchFamily="34" charset="0"/>
            </a:endParaRPr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899592" y="404664"/>
          <a:ext cx="640809" cy="863947"/>
        </p:xfrm>
        <a:graphic>
          <a:graphicData uri="http://schemas.openxmlformats.org/presentationml/2006/ole">
            <p:oleObj spid="_x0000_s60433" name="Document" r:id="rId4" imgW="800100" imgH="1078992" progId="Word.Document.8">
              <p:embed/>
            </p:oleObj>
          </a:graphicData>
        </a:graphic>
      </p:graphicFrame>
      <p:pic>
        <p:nvPicPr>
          <p:cNvPr id="15" name="Image 14" descr="IFRI_thd_actuelles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1720" y="5373216"/>
            <a:ext cx="815665" cy="1152128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6" name="Image 15" descr="thd_ramses2011couv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99992" y="5373216"/>
            <a:ext cx="915537" cy="1224136"/>
          </a:xfrm>
          <a:prstGeom prst="rect">
            <a:avLst/>
          </a:prstGeom>
        </p:spPr>
      </p:pic>
      <p:pic>
        <p:nvPicPr>
          <p:cNvPr id="19" name="Image 18" descr="IFRI_thd_ifrithdcouverturenationfrancais8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96136" y="5373216"/>
            <a:ext cx="866646" cy="12241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0435" name="Picture 1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5856" y="5373216"/>
            <a:ext cx="852482" cy="1224136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IMMEUBLE_IFRI_Natacha 008_trame.jp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64000" contrast="-57000"/>
          </a:blip>
          <a:stretch>
            <a:fillRect/>
          </a:stretch>
        </p:blipFill>
        <p:spPr>
          <a:xfrm>
            <a:off x="1971040" y="1268760"/>
            <a:ext cx="5201920" cy="3901440"/>
          </a:xfrm>
          <a:prstGeom prst="rect">
            <a:avLst/>
          </a:prstGeom>
          <a:effectLst>
            <a:outerShdw blurRad="50800" dist="50800" sx="1000" sy="1000" algn="ctr" rotWithShape="0">
              <a:srgbClr val="000000"/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08912" cy="648072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93A80"/>
                </a:solidFill>
              </a:rPr>
              <a:t>Debate</a:t>
            </a:r>
            <a:endParaRPr lang="fr-FR" sz="2400" b="1" dirty="0">
              <a:solidFill>
                <a:srgbClr val="093A80"/>
              </a:solidFill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5556" y="1420772"/>
            <a:ext cx="7992888" cy="373642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dirty="0" err="1" smtClean="0">
                <a:solidFill>
                  <a:schemeClr val="tx2"/>
                </a:solidFill>
              </a:rPr>
              <a:t>Ifri’s</a:t>
            </a:r>
            <a:r>
              <a:rPr lang="en-US" sz="1400" dirty="0" smtClean="0">
                <a:solidFill>
                  <a:schemeClr val="tx2"/>
                </a:solidFill>
              </a:rPr>
              <a:t> debates take place in an informal and nonpartisan setting, promoting an exchange between experts and decision-makers, from both private and public sectors.</a:t>
            </a:r>
            <a:r>
              <a:rPr lang="en-US" sz="1200" dirty="0" smtClean="0">
                <a:solidFill>
                  <a:schemeClr val="tx2"/>
                </a:solidFill>
              </a:rPr>
              <a:t/>
            </a:r>
            <a:br>
              <a:rPr lang="en-US" sz="1200" dirty="0" smtClean="0">
                <a:solidFill>
                  <a:schemeClr val="tx2"/>
                </a:solidFill>
              </a:rPr>
            </a:br>
            <a:endParaRPr lang="fr-FR" sz="1200" b="1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/>
                </a:solidFill>
              </a:rPr>
              <a:t>Each year, Ifri organizes more than </a:t>
            </a:r>
            <a:r>
              <a:rPr lang="en-US" sz="1600" b="1" dirty="0" smtClean="0">
                <a:solidFill>
                  <a:schemeClr val="tx2"/>
                </a:solidFill>
              </a:rPr>
              <a:t>120 events and debates </a:t>
            </a:r>
            <a:r>
              <a:rPr lang="en-US" sz="1400" dirty="0" smtClean="0">
                <a:solidFill>
                  <a:schemeClr val="tx2"/>
                </a:solidFill>
              </a:rPr>
              <a:t>in Paris and Brussels in various formats: </a:t>
            </a:r>
            <a:r>
              <a:rPr lang="fr-FR" sz="1400" i="1" dirty="0" smtClean="0">
                <a:solidFill>
                  <a:schemeClr val="tx2"/>
                </a:solidFill>
              </a:rPr>
              <a:t>public </a:t>
            </a:r>
            <a:r>
              <a:rPr lang="fr-FR" sz="1400" i="1" dirty="0" err="1" smtClean="0">
                <a:solidFill>
                  <a:schemeClr val="tx2"/>
                </a:solidFill>
              </a:rPr>
              <a:t>conferences</a:t>
            </a:r>
            <a:r>
              <a:rPr lang="fr-FR" sz="1400" i="1" dirty="0" smtClean="0">
                <a:solidFill>
                  <a:schemeClr val="tx2"/>
                </a:solidFill>
              </a:rPr>
              <a:t>, program </a:t>
            </a:r>
            <a:r>
              <a:rPr lang="fr-FR" sz="1400" i="1" dirty="0" err="1" smtClean="0">
                <a:solidFill>
                  <a:schemeClr val="tx2"/>
                </a:solidFill>
              </a:rPr>
              <a:t>seminars</a:t>
            </a:r>
            <a:r>
              <a:rPr lang="fr-FR" sz="1400" i="1" dirty="0" smtClean="0">
                <a:solidFill>
                  <a:schemeClr val="tx2"/>
                </a:solidFill>
              </a:rPr>
              <a:t>, </a:t>
            </a:r>
            <a:r>
              <a:rPr lang="en-US" sz="1400" i="1" dirty="0" smtClean="0">
                <a:solidFill>
                  <a:schemeClr val="tx2"/>
                </a:solidFill>
              </a:rPr>
              <a:t>workshops, dinner and lunch debates. </a:t>
            </a:r>
            <a:r>
              <a:rPr lang="en-US" sz="1200" i="1" dirty="0" smtClean="0">
                <a:solidFill>
                  <a:schemeClr val="tx2"/>
                </a:solidFill>
              </a:rPr>
              <a:t/>
            </a:r>
            <a:br>
              <a:rPr lang="en-US" sz="1200" i="1" dirty="0" smtClean="0">
                <a:solidFill>
                  <a:schemeClr val="tx2"/>
                </a:solidFill>
              </a:rPr>
            </a:br>
            <a:endParaRPr lang="en-US" sz="1200" b="1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FR" sz="1400" dirty="0" smtClean="0">
                <a:solidFill>
                  <a:schemeClr val="tx2"/>
                </a:solidFill>
              </a:rPr>
              <a:t>In 2013, Ifri </a:t>
            </a:r>
            <a:r>
              <a:rPr lang="fr-FR" sz="1400" dirty="0" err="1" smtClean="0">
                <a:solidFill>
                  <a:schemeClr val="tx2"/>
                </a:solidFill>
              </a:rPr>
              <a:t>notably</a:t>
            </a:r>
            <a:r>
              <a:rPr lang="fr-FR" sz="1400" dirty="0" smtClean="0">
                <a:solidFill>
                  <a:schemeClr val="tx2"/>
                </a:solidFill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</a:rPr>
              <a:t>hosted</a:t>
            </a:r>
            <a:r>
              <a:rPr lang="fr-FR" sz="1400" dirty="0" smtClean="0">
                <a:solidFill>
                  <a:schemeClr val="tx2"/>
                </a:solidFill>
              </a:rPr>
              <a:t> </a:t>
            </a:r>
            <a:r>
              <a:rPr lang="fr-FR" sz="1400" b="1" dirty="0" smtClean="0">
                <a:solidFill>
                  <a:schemeClr val="tx2"/>
                </a:solidFill>
              </a:rPr>
              <a:t>John </a:t>
            </a:r>
            <a:r>
              <a:rPr lang="fr-FR" sz="1400" b="1" dirty="0" err="1" smtClean="0">
                <a:solidFill>
                  <a:schemeClr val="tx2"/>
                </a:solidFill>
              </a:rPr>
              <a:t>Dramani</a:t>
            </a:r>
            <a:r>
              <a:rPr lang="fr-FR" sz="1400" b="1" dirty="0" smtClean="0">
                <a:solidFill>
                  <a:schemeClr val="tx2"/>
                </a:solidFill>
              </a:rPr>
              <a:t> </a:t>
            </a:r>
            <a:r>
              <a:rPr lang="fr-FR" sz="1400" b="1" dirty="0" err="1" smtClean="0">
                <a:solidFill>
                  <a:schemeClr val="tx2"/>
                </a:solidFill>
              </a:rPr>
              <a:t>Mahama</a:t>
            </a:r>
            <a:r>
              <a:rPr lang="fr-FR" sz="1400" b="1" dirty="0" smtClean="0">
                <a:solidFill>
                  <a:schemeClr val="tx2"/>
                </a:solidFill>
              </a:rPr>
              <a:t>, </a:t>
            </a:r>
            <a:r>
              <a:rPr lang="fr-FR" sz="1400" dirty="0" smtClean="0">
                <a:solidFill>
                  <a:schemeClr val="tx2"/>
                </a:solidFill>
              </a:rPr>
              <a:t>President of Ghana, </a:t>
            </a:r>
            <a:r>
              <a:rPr lang="fr-FR" sz="1400" b="1" dirty="0" smtClean="0">
                <a:solidFill>
                  <a:schemeClr val="tx2"/>
                </a:solidFill>
              </a:rPr>
              <a:t>Mohammad </a:t>
            </a:r>
            <a:r>
              <a:rPr lang="fr-FR" sz="1400" b="1" dirty="0" err="1" smtClean="0">
                <a:solidFill>
                  <a:schemeClr val="tx2"/>
                </a:solidFill>
              </a:rPr>
              <a:t>Javad</a:t>
            </a:r>
            <a:r>
              <a:rPr lang="fr-FR" sz="1400" b="1" dirty="0" smtClean="0">
                <a:solidFill>
                  <a:schemeClr val="tx2"/>
                </a:solidFill>
              </a:rPr>
              <a:t> </a:t>
            </a:r>
            <a:r>
              <a:rPr lang="fr-FR" sz="1400" b="1" dirty="0" err="1" smtClean="0">
                <a:solidFill>
                  <a:schemeClr val="tx2"/>
                </a:solidFill>
              </a:rPr>
              <a:t>Zarif</a:t>
            </a:r>
            <a:r>
              <a:rPr lang="fr-FR" sz="1400" dirty="0" smtClean="0">
                <a:solidFill>
                  <a:schemeClr val="tx2"/>
                </a:solidFill>
              </a:rPr>
              <a:t>, </a:t>
            </a:r>
            <a:r>
              <a:rPr lang="en-US" sz="1400" dirty="0" smtClean="0">
                <a:solidFill>
                  <a:schemeClr val="tx2"/>
                </a:solidFill>
              </a:rPr>
              <a:t>Minister of Foreign Affairs of the Islamic Republic of Iran</a:t>
            </a:r>
            <a:r>
              <a:rPr lang="fr-FR" sz="1400" dirty="0" smtClean="0">
                <a:solidFill>
                  <a:schemeClr val="tx2"/>
                </a:solidFill>
              </a:rPr>
              <a:t>, </a:t>
            </a:r>
            <a:r>
              <a:rPr lang="fr-FR" sz="1400" b="1" dirty="0" smtClean="0">
                <a:solidFill>
                  <a:schemeClr val="tx2"/>
                </a:solidFill>
              </a:rPr>
              <a:t>Robert </a:t>
            </a:r>
            <a:r>
              <a:rPr lang="fr-FR" sz="1400" b="1" dirty="0" err="1" smtClean="0">
                <a:solidFill>
                  <a:schemeClr val="tx2"/>
                </a:solidFill>
              </a:rPr>
              <a:t>Hormats</a:t>
            </a:r>
            <a:r>
              <a:rPr lang="fr-FR" sz="1400" dirty="0" smtClean="0">
                <a:solidFill>
                  <a:schemeClr val="tx2"/>
                </a:solidFill>
              </a:rPr>
              <a:t>, </a:t>
            </a:r>
            <a:r>
              <a:rPr lang="en-US" sz="1400" dirty="0" smtClean="0">
                <a:solidFill>
                  <a:schemeClr val="tx2"/>
                </a:solidFill>
              </a:rPr>
              <a:t>Under Secretary of State for Economic, Business, and Agricultural Affairs, </a:t>
            </a:r>
            <a:r>
              <a:rPr lang="fr-FR" sz="1400" b="1" dirty="0" smtClean="0">
                <a:solidFill>
                  <a:schemeClr val="tx2"/>
                </a:solidFill>
              </a:rPr>
              <a:t>Alexey </a:t>
            </a:r>
            <a:r>
              <a:rPr lang="fr-FR" sz="1400" b="1" dirty="0" err="1" smtClean="0">
                <a:solidFill>
                  <a:schemeClr val="tx2"/>
                </a:solidFill>
              </a:rPr>
              <a:t>Ouliukaev</a:t>
            </a:r>
            <a:r>
              <a:rPr lang="fr-FR" sz="1400" b="1" dirty="0" smtClean="0">
                <a:solidFill>
                  <a:schemeClr val="tx2"/>
                </a:solidFill>
              </a:rPr>
              <a:t>, </a:t>
            </a:r>
            <a:r>
              <a:rPr lang="en-US" sz="1400" dirty="0" smtClean="0">
                <a:solidFill>
                  <a:schemeClr val="tx2"/>
                </a:solidFill>
              </a:rPr>
              <a:t>Minister of the Economic Development of Russia, </a:t>
            </a:r>
            <a:r>
              <a:rPr lang="en-US" sz="1400" b="1" dirty="0" smtClean="0">
                <a:solidFill>
                  <a:schemeClr val="tx2"/>
                </a:solidFill>
              </a:rPr>
              <a:t>David </a:t>
            </a:r>
            <a:r>
              <a:rPr lang="en-US" sz="1400" b="1" dirty="0" err="1" smtClean="0">
                <a:solidFill>
                  <a:schemeClr val="tx2"/>
                </a:solidFill>
              </a:rPr>
              <a:t>Lidington</a:t>
            </a:r>
            <a:r>
              <a:rPr lang="en-US" sz="1400" dirty="0" smtClean="0">
                <a:solidFill>
                  <a:schemeClr val="tx2"/>
                </a:solidFill>
              </a:rPr>
              <a:t>, Minister of State for Europe of the United Kingdom…</a:t>
            </a:r>
          </a:p>
          <a:p>
            <a:pPr>
              <a:buNone/>
            </a:pPr>
            <a:endParaRPr lang="fr-FR" sz="1400" dirty="0" smtClean="0">
              <a:solidFill>
                <a:schemeClr val="tx2"/>
              </a:solidFill>
            </a:endParaRPr>
          </a:p>
          <a:p>
            <a:pPr marL="0">
              <a:lnSpc>
                <a:spcPct val="114000"/>
              </a:lnSpc>
              <a:buClr>
                <a:schemeClr val="tx2"/>
              </a:buClr>
              <a:buFont typeface="Wingdings" pitchFamily="2" charset="2"/>
              <a:buChar char="Ø"/>
            </a:pPr>
            <a:endParaRPr lang="en-US" sz="1200" i="1" dirty="0" smtClean="0">
              <a:solidFill>
                <a:schemeClr val="tx2"/>
              </a:solidFill>
            </a:endParaRPr>
          </a:p>
          <a:p>
            <a:pPr>
              <a:lnSpc>
                <a:spcPct val="134000"/>
              </a:lnSpc>
              <a:buClr>
                <a:schemeClr val="accent6">
                  <a:lumMod val="75000"/>
                </a:schemeClr>
              </a:buClr>
              <a:buNone/>
            </a:pPr>
            <a:endParaRPr lang="en-US" sz="800" dirty="0"/>
          </a:p>
        </p:txBody>
      </p:sp>
      <p:graphicFrame>
        <p:nvGraphicFramePr>
          <p:cNvPr id="61446" name="Object 6"/>
          <p:cNvGraphicFramePr>
            <a:graphicFrameLocks noChangeAspect="1"/>
          </p:cNvGraphicFramePr>
          <p:nvPr/>
        </p:nvGraphicFramePr>
        <p:xfrm>
          <a:off x="971600" y="404664"/>
          <a:ext cx="639762" cy="863600"/>
        </p:xfrm>
        <a:graphic>
          <a:graphicData uri="http://schemas.openxmlformats.org/presentationml/2006/ole">
            <p:oleObj spid="_x0000_s61463" name="Document" r:id="rId4" imgW="800100" imgH="1078992" progId="Word.Document.8">
              <p:embed/>
            </p:oleObj>
          </a:graphicData>
        </a:graphic>
      </p:graphicFrame>
      <p:sp>
        <p:nvSpPr>
          <p:cNvPr id="11" name="Titre 1"/>
          <p:cNvSpPr txBox="1">
            <a:spLocks/>
          </p:cNvSpPr>
          <p:nvPr/>
        </p:nvSpPr>
        <p:spPr>
          <a:xfrm>
            <a:off x="467544" y="620688"/>
            <a:ext cx="842493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1" i="1" u="none" strike="noStrike" kern="1200" cap="none" spc="0" normalizeH="0" baseline="0" noProof="0" dirty="0">
              <a:ln>
                <a:noFill/>
              </a:ln>
              <a:solidFill>
                <a:srgbClr val="093A8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61448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005064"/>
            <a:ext cx="792088" cy="1042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115616" y="5301208"/>
            <a:ext cx="5544616" cy="13681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smtClean="0">
                <a:solidFill>
                  <a:schemeClr val="tx2"/>
                </a:solidFill>
              </a:rPr>
              <a:t>World Policy Conference (WPC) </a:t>
            </a:r>
          </a:p>
          <a:p>
            <a:r>
              <a:rPr lang="en-US" sz="1100" i="1" dirty="0" smtClean="0">
                <a:solidFill>
                  <a:schemeClr val="tx2"/>
                </a:solidFill>
              </a:rPr>
              <a:t>Initiated in 2008 by Ifri,  the WPC is an international meeting to encourage the emergence  of global governance  appropriate for the realities of the 21st century.</a:t>
            </a:r>
            <a:br>
              <a:rPr lang="en-US" sz="1100" i="1" dirty="0" smtClean="0">
                <a:solidFill>
                  <a:schemeClr val="tx2"/>
                </a:solidFill>
              </a:rPr>
            </a:br>
            <a:endParaRPr lang="en-US" sz="1100" b="1" i="1" dirty="0" smtClean="0">
              <a:solidFill>
                <a:schemeClr val="tx2"/>
              </a:solidFill>
            </a:endParaRPr>
          </a:p>
          <a:p>
            <a:r>
              <a:rPr lang="en-US" sz="1300" dirty="0" smtClean="0">
                <a:solidFill>
                  <a:schemeClr val="tx2"/>
                </a:solidFill>
              </a:rPr>
              <a:t>The sixth </a:t>
            </a:r>
            <a:r>
              <a:rPr lang="en-US" sz="1300" b="1" i="1" dirty="0" smtClean="0">
                <a:solidFill>
                  <a:schemeClr val="tx2"/>
                </a:solidFill>
              </a:rPr>
              <a:t>World Policy Conference </a:t>
            </a:r>
            <a:r>
              <a:rPr lang="en-US" sz="1300" dirty="0" smtClean="0">
                <a:solidFill>
                  <a:schemeClr val="tx2"/>
                </a:solidFill>
              </a:rPr>
              <a:t>2013</a:t>
            </a:r>
            <a:r>
              <a:rPr lang="en-US" sz="1300" b="1" i="1" dirty="0" smtClean="0">
                <a:solidFill>
                  <a:schemeClr val="tx2"/>
                </a:solidFill>
              </a:rPr>
              <a:t> </a:t>
            </a:r>
            <a:r>
              <a:rPr lang="en-US" sz="1300" dirty="0" smtClean="0">
                <a:solidFill>
                  <a:schemeClr val="tx2"/>
                </a:solidFill>
              </a:rPr>
              <a:t>was held in Monaco with, among others, the participation of </a:t>
            </a:r>
            <a:r>
              <a:rPr lang="en-US" sz="1300" b="1" dirty="0" smtClean="0">
                <a:solidFill>
                  <a:schemeClr val="tx2"/>
                </a:solidFill>
              </a:rPr>
              <a:t>Herman Van Rompuy</a:t>
            </a:r>
            <a:r>
              <a:rPr lang="en-US" sz="1300" dirty="0" smtClean="0">
                <a:solidFill>
                  <a:schemeClr val="tx2"/>
                </a:solidFill>
              </a:rPr>
              <a:t>, President of the European Council and </a:t>
            </a:r>
            <a:r>
              <a:rPr lang="en-US" sz="1300" b="1" dirty="0" smtClean="0">
                <a:solidFill>
                  <a:schemeClr val="tx2"/>
                </a:solidFill>
              </a:rPr>
              <a:t>Laurent </a:t>
            </a:r>
            <a:r>
              <a:rPr lang="en-US" sz="1300" b="1" dirty="0" err="1" smtClean="0">
                <a:solidFill>
                  <a:schemeClr val="tx2"/>
                </a:solidFill>
              </a:rPr>
              <a:t>Fabius</a:t>
            </a:r>
            <a:r>
              <a:rPr lang="en-US" sz="1300" dirty="0" smtClean="0">
                <a:solidFill>
                  <a:schemeClr val="tx2"/>
                </a:solidFill>
              </a:rPr>
              <a:t>, Minister of Foreign Affairs of France.</a:t>
            </a:r>
            <a:endParaRPr lang="fr-FR" sz="1300" dirty="0"/>
          </a:p>
        </p:txBody>
      </p:sp>
      <p:pic>
        <p:nvPicPr>
          <p:cNvPr id="15" name="Image 14" descr="Capture_Van_Rompuy_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08304" y="4797152"/>
            <a:ext cx="1386623" cy="108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7" cstate="print"/>
          <a:srcRect l="13789"/>
          <a:stretch>
            <a:fillRect/>
          </a:stretch>
        </p:blipFill>
        <p:spPr bwMode="auto">
          <a:xfrm>
            <a:off x="6588224" y="5661248"/>
            <a:ext cx="135056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5" name="Picture 25" descr="C:\Users\DEPARDIEU\Documents\NATACHA\Rapports d'activité IFRI\RdA2013\PHOTOS\PDT GHANA\P103028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7744" y="4005064"/>
            <a:ext cx="1344150" cy="1008112"/>
          </a:xfrm>
          <a:prstGeom prst="rect">
            <a:avLst/>
          </a:prstGeom>
          <a:noFill/>
        </p:spPr>
      </p:pic>
      <p:pic>
        <p:nvPicPr>
          <p:cNvPr id="61466" name="Picture 26" descr="C:\Users\DEPARDIEU\AppData\Local\Microsoft\Windows\Temporary Internet Files\Content.Outlook\QVJTFKY7\photo (4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60032" y="4005063"/>
            <a:ext cx="1368152" cy="1021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IMMEUBLE_IFRI_Natacha 008_trame.jpg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64000" contrast="-57000"/>
          </a:blip>
          <a:stretch>
            <a:fillRect/>
          </a:stretch>
        </p:blipFill>
        <p:spPr>
          <a:xfrm>
            <a:off x="1971040" y="1268760"/>
            <a:ext cx="5201920" cy="3901440"/>
          </a:xfrm>
          <a:prstGeom prst="rect">
            <a:avLst/>
          </a:prstGeom>
          <a:effectLst>
            <a:outerShdw blurRad="50800" dist="50800" sx="1000" sy="1000" algn="ctr" rotWithShape="0">
              <a:srgbClr val="000000"/>
            </a:outerShd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07604" y="1412791"/>
            <a:ext cx="7128793" cy="4176449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tx2"/>
                </a:solidFill>
              </a:rPr>
              <a:t>Permanent Interaction with media </a:t>
            </a:r>
          </a:p>
          <a:p>
            <a:pPr marL="447675" indent="12700">
              <a:lnSpc>
                <a:spcPct val="134000"/>
              </a:lnSpc>
              <a:buClr>
                <a:schemeClr val="tx2"/>
              </a:buClr>
              <a:tabLst>
                <a:tab pos="628650" algn="l"/>
              </a:tabLst>
            </a:pPr>
            <a:r>
              <a:rPr lang="en-US" sz="1600" b="1" dirty="0" smtClean="0">
                <a:solidFill>
                  <a:schemeClr val="tx2"/>
                </a:solidFill>
              </a:rPr>
              <a:t>  360 articles </a:t>
            </a:r>
            <a:r>
              <a:rPr lang="en-US" sz="1400" dirty="0" smtClean="0">
                <a:solidFill>
                  <a:schemeClr val="tx2"/>
                </a:solidFill>
              </a:rPr>
              <a:t>and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interviews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447675" indent="12700">
              <a:lnSpc>
                <a:spcPct val="134000"/>
              </a:lnSpc>
              <a:buClr>
                <a:schemeClr val="tx2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  </a:t>
            </a:r>
            <a:r>
              <a:rPr lang="en-US" sz="1400" dirty="0" smtClean="0">
                <a:solidFill>
                  <a:schemeClr val="tx2"/>
                </a:solidFill>
              </a:rPr>
              <a:t>More than </a:t>
            </a:r>
            <a:r>
              <a:rPr lang="en-US" sz="1600" b="1" dirty="0" smtClean="0">
                <a:solidFill>
                  <a:schemeClr val="tx2"/>
                </a:solidFill>
              </a:rPr>
              <a:t>5,000 quotes </a:t>
            </a:r>
            <a:r>
              <a:rPr lang="en-US" sz="1400" dirty="0" smtClean="0">
                <a:solidFill>
                  <a:schemeClr val="tx2"/>
                </a:solidFill>
              </a:rPr>
              <a:t>in the French and foreign press</a:t>
            </a:r>
          </a:p>
          <a:p>
            <a:pPr marL="447675" indent="12700">
              <a:lnSpc>
                <a:spcPct val="134000"/>
              </a:lnSpc>
              <a:buClr>
                <a:schemeClr val="tx2"/>
              </a:buClr>
            </a:pPr>
            <a:r>
              <a:rPr lang="en-US" sz="1600" b="1" dirty="0" smtClean="0">
                <a:solidFill>
                  <a:schemeClr val="tx2"/>
                </a:solidFill>
              </a:rPr>
              <a:t>  350 television and radio </a:t>
            </a:r>
            <a:r>
              <a:rPr lang="en-US" sz="1400" dirty="0" smtClean="0">
                <a:solidFill>
                  <a:schemeClr val="tx2"/>
                </a:solidFill>
              </a:rPr>
              <a:t>appearances</a:t>
            </a:r>
          </a:p>
          <a:p>
            <a:pPr marL="447675" indent="12700">
              <a:lnSpc>
                <a:spcPct val="134000"/>
              </a:lnSpc>
              <a:buClr>
                <a:schemeClr val="tx2"/>
              </a:buClr>
            </a:pPr>
            <a:r>
              <a:rPr lang="en-US" sz="1400" dirty="0" smtClean="0">
                <a:solidFill>
                  <a:schemeClr val="tx2"/>
                </a:solidFill>
              </a:rPr>
              <a:t>   </a:t>
            </a:r>
            <a:r>
              <a:rPr lang="en-US" sz="1400" b="1" dirty="0" smtClean="0">
                <a:solidFill>
                  <a:schemeClr val="tx2"/>
                </a:solidFill>
              </a:rPr>
              <a:t>Website:</a:t>
            </a:r>
            <a:r>
              <a:rPr lang="en-US" sz="1400" dirty="0" smtClean="0">
                <a:solidFill>
                  <a:schemeClr val="tx2"/>
                </a:solidFill>
              </a:rPr>
              <a:t> www.ifri.org</a:t>
            </a:r>
          </a:p>
          <a:p>
            <a:pPr>
              <a:lnSpc>
                <a:spcPct val="134000"/>
              </a:lnSpc>
              <a:buClr>
                <a:schemeClr val="tx2"/>
              </a:buClr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en-GB" sz="1600" b="1" dirty="0" smtClean="0">
                <a:solidFill>
                  <a:schemeClr val="tx2"/>
                </a:solidFill>
              </a:rPr>
              <a:t>A growing digital presence </a:t>
            </a:r>
          </a:p>
          <a:p>
            <a:pPr>
              <a:buClr>
                <a:schemeClr val="tx2"/>
              </a:buClr>
              <a:buNone/>
            </a:pPr>
            <a:r>
              <a:rPr lang="en-GB" sz="1600" dirty="0" smtClean="0">
                <a:solidFill>
                  <a:schemeClr val="tx2"/>
                </a:solidFill>
              </a:rPr>
              <a:t>        </a:t>
            </a:r>
            <a:r>
              <a:rPr lang="en-GB" sz="1400" dirty="0" smtClean="0">
                <a:solidFill>
                  <a:schemeClr val="tx2"/>
                </a:solidFill>
              </a:rPr>
              <a:t>Ifri is active on major social networks including </a:t>
            </a:r>
            <a:r>
              <a:rPr lang="en-GB" sz="1400" i="1" dirty="0" smtClean="0">
                <a:solidFill>
                  <a:schemeClr val="tx2"/>
                </a:solidFill>
              </a:rPr>
              <a:t>Facebook</a:t>
            </a:r>
            <a:r>
              <a:rPr lang="en-GB" sz="1400" dirty="0" smtClean="0">
                <a:solidFill>
                  <a:schemeClr val="tx2"/>
                </a:solidFill>
              </a:rPr>
              <a:t>, </a:t>
            </a:r>
            <a:r>
              <a:rPr lang="en-GB" sz="1400" i="1" dirty="0" smtClean="0">
                <a:solidFill>
                  <a:schemeClr val="tx2"/>
                </a:solidFill>
              </a:rPr>
              <a:t>Twitter, LinkedIn, Google+ and </a:t>
            </a:r>
            <a:r>
              <a:rPr lang="en-GB" sz="1400" i="1" dirty="0" err="1" smtClean="0">
                <a:solidFill>
                  <a:schemeClr val="tx2"/>
                </a:solidFill>
              </a:rPr>
              <a:t>Dailymotion</a:t>
            </a:r>
            <a:r>
              <a:rPr lang="en-GB" sz="1400" i="1" dirty="0" smtClean="0">
                <a:solidFill>
                  <a:schemeClr val="tx2"/>
                </a:solidFill>
              </a:rPr>
              <a:t>. </a:t>
            </a:r>
          </a:p>
          <a:p>
            <a:pPr marL="628650" indent="-180975">
              <a:buClr>
                <a:schemeClr val="tx2"/>
              </a:buClr>
            </a:pPr>
            <a:r>
              <a:rPr lang="en-GB" sz="1400" b="1" dirty="0" smtClean="0">
                <a:solidFill>
                  <a:schemeClr val="tx2"/>
                </a:solidFill>
              </a:rPr>
              <a:t>Active presence </a:t>
            </a:r>
            <a:r>
              <a:rPr lang="en-GB" sz="1400" dirty="0" smtClean="0">
                <a:solidFill>
                  <a:schemeClr val="tx2"/>
                </a:solidFill>
              </a:rPr>
              <a:t>of </a:t>
            </a:r>
            <a:r>
              <a:rPr lang="en-GB" sz="1400" dirty="0" err="1" smtClean="0">
                <a:solidFill>
                  <a:schemeClr val="tx2"/>
                </a:solidFill>
              </a:rPr>
              <a:t>Ifri’s</a:t>
            </a:r>
            <a:r>
              <a:rPr lang="en-GB" sz="1400" dirty="0" smtClean="0">
                <a:solidFill>
                  <a:schemeClr val="tx2"/>
                </a:solidFill>
              </a:rPr>
              <a:t> digital publications on </a:t>
            </a:r>
            <a:r>
              <a:rPr lang="en-GB" sz="1400" i="1" dirty="0" err="1" smtClean="0">
                <a:solidFill>
                  <a:schemeClr val="tx2"/>
                </a:solidFill>
              </a:rPr>
              <a:t>Pearltrees</a:t>
            </a:r>
            <a:r>
              <a:rPr lang="en-GB" sz="1400" i="1" dirty="0" smtClean="0">
                <a:solidFill>
                  <a:schemeClr val="tx2"/>
                </a:solidFill>
              </a:rPr>
              <a:t>, </a:t>
            </a:r>
            <a:r>
              <a:rPr lang="en-GB" sz="1400" i="1" dirty="0" err="1" smtClean="0">
                <a:solidFill>
                  <a:schemeClr val="tx2"/>
                </a:solidFill>
              </a:rPr>
              <a:t>Scribd</a:t>
            </a:r>
            <a:r>
              <a:rPr lang="en-GB" sz="1400" dirty="0" smtClean="0">
                <a:solidFill>
                  <a:schemeClr val="tx2"/>
                </a:solidFill>
              </a:rPr>
              <a:t>, </a:t>
            </a:r>
            <a:r>
              <a:rPr lang="en-GB" sz="1400" i="1" dirty="0" err="1" smtClean="0">
                <a:solidFill>
                  <a:schemeClr val="tx2"/>
                </a:solidFill>
              </a:rPr>
              <a:t>Calaméo</a:t>
            </a:r>
            <a:endParaRPr lang="en-GB" sz="1400" b="1" dirty="0" smtClean="0">
              <a:solidFill>
                <a:schemeClr val="tx2"/>
              </a:solidFill>
            </a:endParaRPr>
          </a:p>
          <a:p>
            <a:pPr marL="447675" indent="0">
              <a:buClr>
                <a:schemeClr val="tx2"/>
              </a:buClr>
            </a:pPr>
            <a:r>
              <a:rPr lang="en-US" sz="1600" dirty="0" smtClean="0">
                <a:solidFill>
                  <a:schemeClr val="tx2"/>
                </a:solidFill>
              </a:rPr>
              <a:t>   </a:t>
            </a:r>
            <a:r>
              <a:rPr lang="en-US" sz="1400" dirty="0" smtClean="0">
                <a:solidFill>
                  <a:schemeClr val="tx2"/>
                </a:solidFill>
              </a:rPr>
              <a:t>Over</a:t>
            </a:r>
            <a:r>
              <a:rPr lang="en-US" sz="1600" b="1" dirty="0" smtClean="0">
                <a:solidFill>
                  <a:schemeClr val="tx2"/>
                </a:solidFill>
              </a:rPr>
              <a:t> 250 videos </a:t>
            </a:r>
            <a:r>
              <a:rPr lang="en-US" sz="1400" dirty="0" smtClean="0">
                <a:solidFill>
                  <a:schemeClr val="tx2"/>
                </a:solidFill>
              </a:rPr>
              <a:t>with prominent decision-makers and experts</a:t>
            </a:r>
          </a:p>
          <a:p>
            <a:pPr marL="447675" indent="0">
              <a:buClr>
                <a:schemeClr val="tx2"/>
              </a:buClr>
            </a:pPr>
            <a:r>
              <a:rPr lang="en-US" sz="1600" b="1" dirty="0" smtClean="0">
                <a:solidFill>
                  <a:schemeClr val="tx2"/>
                </a:solidFill>
              </a:rPr>
              <a:t>   Blogs</a:t>
            </a:r>
            <a:r>
              <a:rPr lang="en-US" sz="1600" dirty="0" smtClean="0">
                <a:solidFill>
                  <a:schemeClr val="tx2"/>
                </a:solidFill>
              </a:rPr>
              <a:t>:</a:t>
            </a:r>
            <a:r>
              <a:rPr lang="en-US" sz="1600" b="1" dirty="0" smtClean="0">
                <a:solidFill>
                  <a:schemeClr val="tx2"/>
                </a:solidFill>
              </a:rPr>
              <a:t> </a:t>
            </a:r>
            <a:r>
              <a:rPr lang="en-US" sz="1400" i="1" dirty="0" err="1" smtClean="0">
                <a:solidFill>
                  <a:schemeClr val="tx2"/>
                </a:solidFill>
              </a:rPr>
              <a:t>Ultima</a:t>
            </a:r>
            <a:r>
              <a:rPr lang="en-US" sz="1400" i="1" dirty="0" smtClean="0">
                <a:solidFill>
                  <a:schemeClr val="tx2"/>
                </a:solidFill>
              </a:rPr>
              <a:t> ratio </a:t>
            </a:r>
            <a:r>
              <a:rPr lang="en-US" sz="1400" dirty="0" smtClean="0">
                <a:solidFill>
                  <a:schemeClr val="tx2"/>
                </a:solidFill>
              </a:rPr>
              <a:t>and </a:t>
            </a:r>
            <a:r>
              <a:rPr lang="en-US" sz="1400" i="1" dirty="0" smtClean="0">
                <a:solidFill>
                  <a:schemeClr val="tx2"/>
                </a:solidFill>
              </a:rPr>
              <a:t>politique-etrangere.com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endParaRPr lang="fr-FR" sz="1600" dirty="0" smtClean="0">
              <a:solidFill>
                <a:schemeClr val="tx2"/>
              </a:solidFill>
            </a:endParaRPr>
          </a:p>
        </p:txBody>
      </p:sp>
      <p:graphicFrame>
        <p:nvGraphicFramePr>
          <p:cNvPr id="62467" name="Object 3"/>
          <p:cNvGraphicFramePr>
            <a:graphicFrameLocks noChangeAspect="1"/>
          </p:cNvGraphicFramePr>
          <p:nvPr/>
        </p:nvGraphicFramePr>
        <p:xfrm>
          <a:off x="899592" y="404664"/>
          <a:ext cx="639762" cy="863600"/>
        </p:xfrm>
        <a:graphic>
          <a:graphicData uri="http://schemas.openxmlformats.org/presentationml/2006/ole">
            <p:oleObj spid="_x0000_s62489" name="Document" r:id="rId5" imgW="800100" imgH="1078992" progId="Word.Document.8">
              <p:embed/>
            </p:oleObj>
          </a:graphicData>
        </a:graphic>
      </p:graphicFrame>
      <p:sp>
        <p:nvSpPr>
          <p:cNvPr id="17" name="Titre 1"/>
          <p:cNvSpPr txBox="1">
            <a:spLocks/>
          </p:cNvSpPr>
          <p:nvPr/>
        </p:nvSpPr>
        <p:spPr>
          <a:xfrm>
            <a:off x="467544" y="476672"/>
            <a:ext cx="828092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rgbClr val="093A80"/>
                </a:solidFill>
              </a:rPr>
              <a:t>Dissemination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93A8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93A8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093A8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62474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373216"/>
            <a:ext cx="135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 7" descr="images.jpe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1412776"/>
            <a:ext cx="1621791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896" y="5373216"/>
            <a:ext cx="1101285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2493" name="Picture 2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00" y="4581128"/>
            <a:ext cx="181460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926976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fr-FR" sz="2400" b="1" dirty="0" err="1" smtClean="0">
                <a:solidFill>
                  <a:srgbClr val="093A80"/>
                </a:solidFill>
              </a:rPr>
              <a:t>Status</a:t>
            </a:r>
            <a:r>
              <a:rPr lang="fr-FR" sz="2400" b="1" dirty="0" smtClean="0">
                <a:solidFill>
                  <a:srgbClr val="093A80"/>
                </a:solidFill>
              </a:rPr>
              <a:t> </a:t>
            </a:r>
            <a:r>
              <a:rPr lang="fr-FR" sz="2400" b="1" smtClean="0">
                <a:solidFill>
                  <a:srgbClr val="093A80"/>
                </a:solidFill>
              </a:rPr>
              <a:t>and Resources</a:t>
            </a:r>
            <a:endParaRPr lang="fr-FR" sz="2000" b="1" dirty="0">
              <a:solidFill>
                <a:srgbClr val="093A80"/>
              </a:solidFill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611560" y="1412776"/>
            <a:ext cx="7272808" cy="252028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rgbClr val="093A80"/>
                </a:solidFill>
              </a:rPr>
              <a:t>Ifri is </a:t>
            </a:r>
            <a:r>
              <a:rPr lang="en-US" sz="2200" b="1" dirty="0" smtClean="0">
                <a:solidFill>
                  <a:srgbClr val="093A80"/>
                </a:solidFill>
              </a:rPr>
              <a:t>non-partisan and independent </a:t>
            </a:r>
            <a:r>
              <a:rPr lang="en-US" sz="2200" dirty="0" smtClean="0">
                <a:solidFill>
                  <a:srgbClr val="093A80"/>
                </a:solidFill>
              </a:rPr>
              <a:t>from all administrative and financial regulatory authorities. Its diverse funding sources allow it to maintain its independence.</a:t>
            </a:r>
          </a:p>
          <a:p>
            <a:pPr>
              <a:lnSpc>
                <a:spcPct val="120000"/>
              </a:lnSpc>
              <a:buClr>
                <a:schemeClr val="tx2"/>
              </a:buClr>
              <a:buFont typeface="Wingdings" panose="05000000000000000000" pitchFamily="2" charset="2"/>
              <a:buChar char="Ø"/>
            </a:pPr>
            <a:endParaRPr lang="en-US" sz="2200" dirty="0" smtClean="0">
              <a:solidFill>
                <a:srgbClr val="093A80"/>
              </a:solidFill>
            </a:endParaRPr>
          </a:p>
          <a:p>
            <a:pPr>
              <a:lnSpc>
                <a:spcPct val="120000"/>
              </a:lnSpc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fr-FR" sz="2200" dirty="0" smtClean="0">
                <a:solidFill>
                  <a:schemeClr val="tx2"/>
                </a:solidFill>
              </a:rPr>
              <a:t>Ifri </a:t>
            </a:r>
            <a:r>
              <a:rPr lang="fr-FR" sz="2200" dirty="0" err="1" smtClean="0">
                <a:solidFill>
                  <a:schemeClr val="tx2"/>
                </a:solidFill>
              </a:rPr>
              <a:t>benefits</a:t>
            </a:r>
            <a:r>
              <a:rPr lang="fr-FR" sz="2200" dirty="0" smtClean="0">
                <a:solidFill>
                  <a:schemeClr val="tx2"/>
                </a:solidFill>
              </a:rPr>
              <a:t> </a:t>
            </a:r>
            <a:r>
              <a:rPr lang="fr-FR" sz="2200" dirty="0" err="1" smtClean="0">
                <a:solidFill>
                  <a:schemeClr val="tx2"/>
                </a:solidFill>
              </a:rPr>
              <a:t>from</a:t>
            </a:r>
            <a:r>
              <a:rPr lang="fr-FR" sz="2200" dirty="0" smtClean="0">
                <a:solidFill>
                  <a:schemeClr val="tx2"/>
                </a:solidFill>
              </a:rPr>
              <a:t> the support of </a:t>
            </a:r>
            <a:r>
              <a:rPr lang="fr-FR" sz="2200" dirty="0" err="1" smtClean="0">
                <a:solidFill>
                  <a:schemeClr val="tx2"/>
                </a:solidFill>
              </a:rPr>
              <a:t>its</a:t>
            </a:r>
            <a:r>
              <a:rPr lang="fr-FR" sz="2200" dirty="0" smtClean="0">
                <a:solidFill>
                  <a:schemeClr val="tx2"/>
                </a:solidFill>
              </a:rPr>
              <a:t> </a:t>
            </a:r>
            <a:r>
              <a:rPr lang="fr-FR" sz="2200" b="1" dirty="0" err="1" smtClean="0">
                <a:solidFill>
                  <a:schemeClr val="tx2"/>
                </a:solidFill>
              </a:rPr>
              <a:t>members</a:t>
            </a:r>
            <a:r>
              <a:rPr lang="fr-FR" sz="2200" b="1" dirty="0" smtClean="0">
                <a:solidFill>
                  <a:schemeClr val="tx2"/>
                </a:solidFill>
              </a:rPr>
              <a:t> and </a:t>
            </a:r>
            <a:r>
              <a:rPr lang="fr-FR" sz="2200" b="1" dirty="0" err="1" smtClean="0">
                <a:solidFill>
                  <a:schemeClr val="tx2"/>
                </a:solidFill>
              </a:rPr>
              <a:t>corporate</a:t>
            </a:r>
            <a:r>
              <a:rPr lang="fr-FR" sz="2200" b="1" dirty="0" smtClean="0">
                <a:solidFill>
                  <a:schemeClr val="tx2"/>
                </a:solidFill>
              </a:rPr>
              <a:t> </a:t>
            </a:r>
            <a:r>
              <a:rPr lang="fr-FR" sz="2200" b="1" dirty="0" err="1" smtClean="0">
                <a:solidFill>
                  <a:schemeClr val="tx2"/>
                </a:solidFill>
              </a:rPr>
              <a:t>partners</a:t>
            </a:r>
            <a:r>
              <a:rPr lang="fr-FR" sz="2200" dirty="0" smtClean="0">
                <a:solidFill>
                  <a:schemeClr val="tx2"/>
                </a:solidFill>
              </a:rPr>
              <a:t>:</a:t>
            </a:r>
            <a:r>
              <a:rPr lang="fr-FR" sz="2200" b="1" dirty="0" smtClean="0">
                <a:solidFill>
                  <a:schemeClr val="tx2"/>
                </a:solidFill>
              </a:rPr>
              <a:t> </a:t>
            </a:r>
          </a:p>
          <a:p>
            <a:pPr marL="533400" lvl="1" indent="-177800">
              <a:lnSpc>
                <a:spcPct val="120000"/>
              </a:lnSpc>
              <a:buClr>
                <a:schemeClr val="tx2"/>
              </a:buClr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93A80"/>
                </a:solidFill>
              </a:rPr>
              <a:t>Over 60 corporate members and sponsors </a:t>
            </a:r>
          </a:p>
          <a:p>
            <a:pPr marL="533400" indent="-177800">
              <a:lnSpc>
                <a:spcPct val="120000"/>
              </a:lnSpc>
              <a:buClr>
                <a:schemeClr val="tx2"/>
              </a:buClr>
            </a:pPr>
            <a:r>
              <a:rPr lang="en-GB" sz="2200" dirty="0" smtClean="0">
                <a:solidFill>
                  <a:srgbClr val="093A80"/>
                </a:solidFill>
              </a:rPr>
              <a:t>63 embassies and institutional members</a:t>
            </a:r>
          </a:p>
          <a:p>
            <a:pPr marL="533400" indent="-177800">
              <a:lnSpc>
                <a:spcPct val="120000"/>
              </a:lnSpc>
              <a:buClr>
                <a:schemeClr val="tx2"/>
              </a:buClr>
            </a:pPr>
            <a:r>
              <a:rPr lang="en-GB" sz="2200" dirty="0" smtClean="0">
                <a:solidFill>
                  <a:srgbClr val="093A80"/>
                </a:solidFill>
              </a:rPr>
              <a:t>More than 200 individual members</a:t>
            </a:r>
          </a:p>
          <a:p>
            <a:pPr marL="533400" indent="-177800">
              <a:buClr>
                <a:schemeClr val="tx2"/>
              </a:buClr>
            </a:pPr>
            <a:endParaRPr lang="en-US" sz="2200" dirty="0" smtClean="0">
              <a:solidFill>
                <a:srgbClr val="093A80"/>
              </a:solidFill>
            </a:endParaRPr>
          </a:p>
          <a:p>
            <a:pPr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en-GB" sz="2200" dirty="0" err="1" smtClean="0">
                <a:solidFill>
                  <a:srgbClr val="093A80"/>
                </a:solidFill>
              </a:rPr>
              <a:t>Ifri’s</a:t>
            </a:r>
            <a:r>
              <a:rPr lang="en-GB" sz="2200" dirty="0" smtClean="0">
                <a:solidFill>
                  <a:srgbClr val="093A80"/>
                </a:solidFill>
              </a:rPr>
              <a:t> budget was of nearly </a:t>
            </a:r>
            <a:r>
              <a:rPr lang="fr-FR" sz="2200" b="1" dirty="0" smtClean="0">
                <a:solidFill>
                  <a:srgbClr val="093A80"/>
                </a:solidFill>
              </a:rPr>
              <a:t>6.6 millions </a:t>
            </a:r>
            <a:r>
              <a:rPr lang="fr-FR" sz="2200" dirty="0" smtClean="0">
                <a:solidFill>
                  <a:srgbClr val="093A80"/>
                </a:solidFill>
              </a:rPr>
              <a:t>Euros in 2012:</a:t>
            </a:r>
            <a:r>
              <a:rPr lang="fr-FR" sz="2000" dirty="0" smtClean="0">
                <a:solidFill>
                  <a:schemeClr val="tx2"/>
                </a:solidFill>
              </a:rPr>
              <a:t/>
            </a:r>
            <a:br>
              <a:rPr lang="fr-FR" sz="2000" dirty="0" smtClean="0">
                <a:solidFill>
                  <a:schemeClr val="tx2"/>
                </a:solidFill>
              </a:rPr>
            </a:br>
            <a:endParaRPr lang="fr-FR" sz="2000" dirty="0" smtClean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  <a:buFont typeface="Wingdings" panose="05000000000000000000" pitchFamily="2" charset="2"/>
              <a:buChar char="Ø"/>
            </a:pPr>
            <a:endParaRPr lang="fr-FR" sz="2000" dirty="0" smtClean="0">
              <a:solidFill>
                <a:schemeClr val="tx2"/>
              </a:solidFill>
            </a:endParaRPr>
          </a:p>
          <a:p>
            <a:pPr>
              <a:buClr>
                <a:schemeClr val="accent6">
                  <a:lumMod val="75000"/>
                </a:schemeClr>
              </a:buClr>
            </a:pPr>
            <a:endParaRPr lang="en-GB" sz="1400" dirty="0" smtClean="0">
              <a:solidFill>
                <a:srgbClr val="093A80"/>
              </a:solidFill>
            </a:endParaRPr>
          </a:p>
          <a:p>
            <a:pPr>
              <a:buClr>
                <a:schemeClr val="accent6">
                  <a:lumMod val="75000"/>
                </a:schemeClr>
              </a:buClr>
            </a:pPr>
            <a:endParaRPr lang="en-GB" sz="1400" dirty="0" smtClean="0">
              <a:solidFill>
                <a:srgbClr val="093A80"/>
              </a:solidFill>
            </a:endParaRPr>
          </a:p>
          <a:p>
            <a:pPr>
              <a:buClr>
                <a:schemeClr val="accent6">
                  <a:lumMod val="75000"/>
                </a:schemeClr>
              </a:buClr>
            </a:pPr>
            <a:endParaRPr lang="en-GB" sz="1400" dirty="0" smtClean="0">
              <a:solidFill>
                <a:srgbClr val="093A80"/>
              </a:solidFill>
            </a:endParaRPr>
          </a:p>
          <a:p>
            <a:pPr>
              <a:buClr>
                <a:schemeClr val="accent6">
                  <a:lumMod val="75000"/>
                </a:schemeClr>
              </a:buClr>
            </a:pPr>
            <a:endParaRPr lang="en-GB" sz="900" dirty="0" smtClean="0">
              <a:solidFill>
                <a:srgbClr val="093A80"/>
              </a:solidFill>
            </a:endParaRPr>
          </a:p>
          <a:p>
            <a:pPr>
              <a:buClr>
                <a:schemeClr val="accent6">
                  <a:lumMod val="75000"/>
                </a:schemeClr>
              </a:buClr>
            </a:pPr>
            <a:endParaRPr lang="en-GB" sz="1400" dirty="0" smtClean="0">
              <a:solidFill>
                <a:srgbClr val="093A80"/>
              </a:solidFill>
            </a:endParaRPr>
          </a:p>
          <a:p>
            <a:pPr>
              <a:buClr>
                <a:schemeClr val="accent6">
                  <a:lumMod val="75000"/>
                </a:schemeClr>
              </a:buClr>
            </a:pPr>
            <a:endParaRPr lang="en-GB" sz="1400" dirty="0" smtClean="0">
              <a:solidFill>
                <a:srgbClr val="093A80"/>
              </a:solidFill>
            </a:endParaRPr>
          </a:p>
          <a:p>
            <a:pPr>
              <a:buClr>
                <a:schemeClr val="accent6">
                  <a:lumMod val="75000"/>
                </a:schemeClr>
              </a:buClr>
            </a:pPr>
            <a:endParaRPr lang="en-US" sz="1400" dirty="0" smtClean="0">
              <a:solidFill>
                <a:srgbClr val="093A80"/>
              </a:solidFill>
            </a:endParaRPr>
          </a:p>
        </p:txBody>
      </p:sp>
      <p:graphicFrame>
        <p:nvGraphicFramePr>
          <p:cNvPr id="54275" name="Object 3"/>
          <p:cNvGraphicFramePr>
            <a:graphicFrameLocks noChangeAspect="1"/>
          </p:cNvGraphicFramePr>
          <p:nvPr/>
        </p:nvGraphicFramePr>
        <p:xfrm>
          <a:off x="900113" y="404813"/>
          <a:ext cx="639762" cy="863600"/>
        </p:xfrm>
        <a:graphic>
          <a:graphicData uri="http://schemas.openxmlformats.org/presentationml/2006/ole">
            <p:oleObj spid="_x0000_s54291" name="Document" r:id="rId3" imgW="800100" imgH="1078992" progId="Word.Document.8">
              <p:embed/>
            </p:oleObj>
          </a:graphicData>
        </a:graphic>
      </p:graphicFrame>
      <p:graphicFrame>
        <p:nvGraphicFramePr>
          <p:cNvPr id="13" name="Graphique 12"/>
          <p:cNvGraphicFramePr/>
          <p:nvPr/>
        </p:nvGraphicFramePr>
        <p:xfrm>
          <a:off x="4067944" y="3284984"/>
          <a:ext cx="4824536" cy="3371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IMMEUBLE_IFRI_Natacha 008_trame.jp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64000" contrast="-57000"/>
          </a:blip>
          <a:stretch>
            <a:fillRect/>
          </a:stretch>
        </p:blipFill>
        <p:spPr>
          <a:xfrm>
            <a:off x="1787691" y="1772816"/>
            <a:ext cx="5568619" cy="4176464"/>
          </a:xfrm>
          <a:prstGeom prst="rect">
            <a:avLst/>
          </a:prstGeom>
          <a:effectLst>
            <a:outerShdw blurRad="50800" dist="50800" sx="1000" sy="1000" algn="ctr" rotWithShape="0">
              <a:srgbClr val="000000"/>
            </a:outerShdw>
          </a:effectLst>
        </p:spPr>
      </p:pic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4165352" y="548680"/>
          <a:ext cx="813296" cy="1099145"/>
        </p:xfrm>
        <a:graphic>
          <a:graphicData uri="http://schemas.openxmlformats.org/presentationml/2006/ole">
            <p:oleObj spid="_x0000_s20497" name="Document" r:id="rId4" imgW="800100" imgH="1078992" progId="Word.Document.8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2283406" y="1835532"/>
            <a:ext cx="4577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093A80"/>
                </a:solidFill>
              </a:rPr>
              <a:t>The French Institute of International Relations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691680" y="2492896"/>
            <a:ext cx="583264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Contact :</a:t>
            </a:r>
          </a:p>
          <a:p>
            <a:pPr algn="ctr"/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Emmanuelle Farrugia, </a:t>
            </a: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Deputy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Manager for </a:t>
            </a: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Strategic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Development</a:t>
            </a:r>
            <a:endParaRPr lang="fr-FR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Phone: +33 (0)1 40 61 60 21 / </a:t>
            </a:r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farrugia@ifri.org</a:t>
            </a:r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ctr"/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www.ifri.org</a:t>
            </a:r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fr-FR" sz="14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fr-F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ctr"/>
            <a:endParaRPr lang="fr-FR" sz="1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4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403648" y="4221088"/>
            <a:ext cx="64807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Ifri Paris</a:t>
            </a:r>
          </a:p>
          <a:p>
            <a:pPr algn="ctr"/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27, rue de la Procession, F-75740 Paris Cedex 15</a:t>
            </a:r>
            <a:b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Tél. +33 (0)1 40 61 60 00 • Fax : +33 (0)1 40 61 60 </a:t>
            </a: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60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b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  <a:b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Ifri Brussels</a:t>
            </a:r>
            <a:b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Rue Marie-Thérèse, 21, B-1000 - Brussels</a:t>
            </a:r>
            <a:b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Tél. +32 (0)2 238 51 10 • Fax : +32 (0)2 238 51 15</a:t>
            </a:r>
            <a:endParaRPr lang="fr-F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Image 8" descr="Facebook.JPG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22812" y="3573016"/>
            <a:ext cx="288032" cy="288032"/>
          </a:xfrm>
          <a:prstGeom prst="rect">
            <a:avLst/>
          </a:prstGeom>
        </p:spPr>
      </p:pic>
      <p:pic>
        <p:nvPicPr>
          <p:cNvPr id="10" name="Image 9" descr="Twitter.JPG">
            <a:hlinkClick r:id="rId6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94116" y="3573017"/>
            <a:ext cx="295817" cy="288032"/>
          </a:xfrm>
          <a:prstGeom prst="rect">
            <a:avLst/>
          </a:prstGeom>
        </p:spPr>
      </p:pic>
      <p:pic>
        <p:nvPicPr>
          <p:cNvPr id="20500" name="Picture 20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830776" y="3573017"/>
            <a:ext cx="271573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C8F490EFD1194E9198BDC6245358A0" ma:contentTypeVersion="" ma:contentTypeDescription="Crée un document." ma:contentTypeScope="" ma:versionID="a5152967cbdfe268e52bb66c6a3ff373">
  <xsd:schema xmlns:xsd="http://www.w3.org/2001/XMLSchema" xmlns:p="http://schemas.microsoft.com/office/2006/metadata/properties" targetNamespace="http://schemas.microsoft.com/office/2006/metadata/properties" ma:root="true" ma:fieldsID="2fe88fd3cce7a27a3feecc1959e645e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DE11AAF0-5C42-497C-92BE-563EE0B12292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D3D4C731-8B4E-49AC-882C-4B3B0FC81E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2476E8A-06D4-42B7-AC69-72969A49BE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4088</TotalTime>
  <Words>797</Words>
  <Application>Microsoft Macintosh PowerPoint</Application>
  <PresentationFormat>On-screen Show (4:3)</PresentationFormat>
  <Paragraphs>79</Paragraphs>
  <Slides>7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Thème Office</vt:lpstr>
      <vt:lpstr>Document</vt:lpstr>
      <vt:lpstr> The French Institute of International Relations Paris – Brussels </vt:lpstr>
      <vt:lpstr> France’s Leading Think Tank  on International Affairs  </vt:lpstr>
      <vt:lpstr>Research</vt:lpstr>
      <vt:lpstr>Debate</vt:lpstr>
      <vt:lpstr>Slide 5</vt:lpstr>
      <vt:lpstr>Status and Resources</vt:lpstr>
      <vt:lpstr>Slide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French Institute of International Relations</dc:title>
  <dc:creator>DROME</dc:creator>
  <cp:lastModifiedBy>Fadwa Kingsbury</cp:lastModifiedBy>
  <cp:revision>665</cp:revision>
  <dcterms:created xsi:type="dcterms:W3CDTF">2014-01-18T14:56:23Z</dcterms:created>
  <dcterms:modified xsi:type="dcterms:W3CDTF">2014-01-18T15:45:03Z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0x010100C6C8F490EFD1194E9198BDC6245358A0</vt:lpwstr>
  </property>
</Properties>
</file>