
<file path=[Content_Types].xml><?xml version="1.0" encoding="utf-8"?>
<Types xmlns="http://schemas.openxmlformats.org/package/2006/content-types">
  <Override PartName="/ppt/slideLayouts/slideLayout15.xml" ContentType="application/vnd.openxmlformats-officedocument.presentationml.slideLayout+xml"/>
  <Override PartName="/ppt/slideLayouts/slideLayout23.xml" ContentType="application/vnd.openxmlformats-officedocument.presentationml.slideLayout+xml"/>
  <Override PartName="/ppt/slides/slide9.xml" ContentType="application/vnd.openxmlformats-officedocument.presentationml.slide+xml"/>
  <Override PartName="/ppt/slideLayouts/slideLayout39.xml" ContentType="application/vnd.openxmlformats-officedocument.presentationml.slideLayout+xml"/>
  <Override PartName="/ppt/slideLayouts/slideLayout47.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Layouts/slideLayout35.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Masters/slideMaster2.xml" ContentType="application/vnd.openxmlformats-officedocument.presentationml.slideMaster+xml"/>
  <Override PartName="/ppt/slideLayouts/slideLayout31.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Layouts/slideLayout28.xml" ContentType="application/vnd.openxmlformats-officedocument.presentationml.slideLayout+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24.xml" ContentType="application/vnd.openxmlformats-officedocument.presentationml.slideLayout+xml"/>
  <Override PartName="/ppt/slideLayouts/slideLayout48.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slideLayouts/slideLayout36.xml" ContentType="application/vnd.openxmlformats-officedocument.presentationml.slideLayout+xml"/>
  <Override PartName="/ppt/slideLayouts/slideLayout44.xml" ContentType="application/vnd.openxmlformats-officedocument.presentationml.slideLayout+xml"/>
  <Override PartName="/ppt/slides/slide11.xml" ContentType="application/vnd.openxmlformats-officedocument.presentationml.slide+xml"/>
  <Override PartName="/ppt/slideLayouts/slideLayout6.xml" ContentType="application/vnd.openxmlformats-officedocument.presentationml.slideLayout+xml"/>
  <Override PartName="/docProps/core.xml" ContentType="application/vnd.openxmlformats-package.core-properties+xml"/>
  <Override PartName="/ppt/slides/slide2.xml" ContentType="application/vnd.openxmlformats-officedocument.presentationml.slide+xml"/>
  <Override PartName="/ppt/slideMasters/slideMaster3.xml" ContentType="application/vnd.openxmlformats-officedocument.presentationml.slideMaster+xml"/>
  <Override PartName="/ppt/slideLayouts/slideLayout32.xml" ContentType="application/vnd.openxmlformats-officedocument.presentationml.slideLayout+xml"/>
  <Override PartName="/ppt/theme/theme3.xml" ContentType="application/vnd.openxmlformats-officedocument.theme+xml"/>
  <Override PartName="/ppt/slideLayouts/slideLayout2.xml" ContentType="application/vnd.openxmlformats-officedocument.presentationml.slideLayout+xml"/>
  <Override PartName="/ppt/slideLayouts/slideLayout40.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17.xml" ContentType="application/vnd.openxmlformats-officedocument.presentationml.slideLayout+xml"/>
  <Override PartName="/ppt/slideLayouts/slideLayout25.xml" ContentType="application/vnd.openxmlformats-officedocument.presentationml.slideLayout+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Layouts/slideLayout37.xml" ContentType="application/vnd.openxmlformats-officedocument.presentationml.slideLayout+xml"/>
  <Override PartName="/ppt/slides/slide12.xml" ContentType="application/vnd.openxmlformats-officedocument.presentationml.slide+xml"/>
  <Override PartName="/ppt/slideLayouts/slideLayout7.xml" ContentType="application/vnd.openxmlformats-officedocument.presentationml.slideLayout+xml"/>
  <Override PartName="/ppt/slideLayouts/slideLayout45.xml" ContentType="application/vnd.openxmlformats-officedocument.presentationml.slideLayout+xml"/>
  <Override PartName="/ppt/slides/slide3.xml" ContentType="application/vnd.openxmlformats-officedocument.presentationml.slide+xml"/>
  <Override PartName="/ppt/slideMasters/slideMaster4.xml" ContentType="application/vnd.openxmlformats-officedocument.presentationml.slideMaster+xml"/>
  <Override PartName="/ppt/slideLayouts/slideLayout33.xml" ContentType="application/vnd.openxmlformats-officedocument.presentationml.slideLayout+xml"/>
  <Override PartName="/ppt/slideLayouts/slideLayout41.xml" ContentType="application/vnd.openxmlformats-officedocument.presentationml.slideLayout+xml"/>
  <Override PartName="/ppt/slideLayouts/slideLayout3.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26.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slideLayouts/slideLayout38.xml" ContentType="application/vnd.openxmlformats-officedocument.presentationml.slideLayout+xml"/>
  <Override PartName="/ppt/presProps.xml" ContentType="application/vnd.openxmlformats-officedocument.presentationml.presProps+xml"/>
  <Override PartName="/ppt/slideLayouts/slideLayout46.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34.xml" ContentType="application/vnd.openxmlformats-officedocument.presentationml.slideLayout+xml"/>
  <Override PartName="/ppt/slideLayouts/slideLayout42.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30.xml" ContentType="application/vnd.openxmlformats-officedocument.presentationml.slideLayout+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Override PartName="/ppt/slideLayouts/slideLayout2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 id="2147483662" r:id="rId2"/>
    <p:sldMasterId id="2147483674" r:id="rId3"/>
    <p:sldMasterId id="2147483686" r:id="rId4"/>
  </p:sldMasterIdLst>
  <p:sldIdLst>
    <p:sldId id="256" r:id="rId5"/>
    <p:sldId id="258" r:id="rId6"/>
    <p:sldId id="259" r:id="rId7"/>
    <p:sldId id="260" r:id="rId8"/>
    <p:sldId id="261" r:id="rId9"/>
    <p:sldId id="262" r:id="rId10"/>
    <p:sldId id="265" r:id="rId11"/>
    <p:sldId id="263" r:id="rId12"/>
    <p:sldId id="264" r:id="rId13"/>
    <p:sldId id="266" r:id="rId14"/>
    <p:sldId id="267" r:id="rId15"/>
    <p:sldId id="26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D2E51"/>
    <a:srgbClr val="072651"/>
    <a:srgbClr val="092A59"/>
    <a:srgbClr val="092651"/>
    <a:srgbClr val="003A63"/>
    <a:srgbClr val="BA9765"/>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100" d="100"/>
          <a:sy n="100" d="100"/>
        </p:scale>
        <p:origin x="-464" y="176"/>
      </p:cViewPr>
      <p:guideLst>
        <p:guide orient="horz" pos="2160"/>
        <p:guide pos="288"/>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2929085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22425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38707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8563187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0427832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4676691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E52F954-69B2-484D-AE67-80212B91C6DC}"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E469E7-A7EE-4B82-A28E-79B00242379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5333847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E52F954-69B2-484D-AE67-80212B91C6DC}"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E469E7-A7EE-4B82-A28E-79B00242379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98939301"/>
      </p:ext>
    </p:extLst>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7E52F954-69B2-484D-AE67-80212B91C6DC}" type="datetimeFigureOut">
              <a:rPr lang="en-US" smtClean="0"/>
              <a:pPr/>
              <a:t>1/7/14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6E469E7-A7EE-4B82-A28E-79B00242379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75215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7E52F954-69B2-484D-AE67-80212B91C6DC}" type="datetimeFigureOut">
              <a:rPr lang="en-US" smtClean="0"/>
              <a:pPr/>
              <a:t>1/7/14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6E469E7-A7EE-4B82-A28E-79B00242379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6930181"/>
      </p:ext>
    </p:extLst>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7E52F954-69B2-484D-AE67-80212B91C6DC}" type="datetimeFigureOut">
              <a:rPr lang="en-US" smtClean="0"/>
              <a:pPr/>
              <a:t>1/7/14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6E469E7-A7EE-4B82-A28E-79B00242379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88076937"/>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34890601"/>
      </p:ext>
    </p:extLst>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7E52F954-69B2-484D-AE67-80212B91C6DC}" type="datetimeFigureOut">
              <a:rPr lang="en-US" smtClean="0"/>
              <a:pPr/>
              <a:t>1/7/14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6E469E7-A7EE-4B82-A28E-79B00242379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58985755"/>
      </p:ext>
    </p:extLst>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7E52F954-69B2-484D-AE67-80212B91C6DC}" type="datetimeFigureOut">
              <a:rPr lang="en-US" smtClean="0"/>
              <a:pPr/>
              <a:t>1/7/14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6E469E7-A7EE-4B82-A28E-79B00242379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11505853"/>
      </p:ext>
    </p:extLst>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7E52F954-69B2-484D-AE67-80212B91C6DC}" type="datetimeFigureOut">
              <a:rPr lang="en-US" smtClean="0"/>
              <a:pPr/>
              <a:t>1/7/14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6E469E7-A7EE-4B82-A28E-79B00242379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25261190"/>
      </p:ext>
    </p:extLst>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E52F954-69B2-484D-AE67-80212B91C6DC}"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E469E7-A7EE-4B82-A28E-79B00242379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55701551"/>
      </p:ext>
    </p:extLst>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E52F954-69B2-484D-AE67-80212B91C6DC}"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E469E7-A7EE-4B82-A28E-79B00242379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93487547"/>
      </p:ext>
    </p:extLst>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FB2FA9C-D5B8-B843-8436-E2A11EE421E5}"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42F14C89-83A3-C64D-B2C7-CF9A1C88853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2577930"/>
      </p:ext>
    </p:extLst>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67000" y="4114800"/>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FB2FA9C-D5B8-B843-8436-E2A11EE421E5}"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42F14C89-83A3-C64D-B2C7-CF9A1C88853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68287911"/>
      </p:ext>
    </p:extLst>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FB2FA9C-D5B8-B843-8436-E2A11EE421E5}"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42F14C89-83A3-C64D-B2C7-CF9A1C88853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6116826"/>
      </p:ext>
    </p:extLst>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67000" y="4114800"/>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FB2FA9C-D5B8-B843-8436-E2A11EE421E5}" type="datetimeFigureOut">
              <a:rPr lang="en-US" smtClean="0"/>
              <a:pPr/>
              <a:t>1/7/14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42F14C89-83A3-C64D-B2C7-CF9A1C88853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39028332"/>
      </p:ext>
    </p:extLst>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67000" y="4114800"/>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FB2FA9C-D5B8-B843-8436-E2A11EE421E5}" type="datetimeFigureOut">
              <a:rPr lang="en-US" smtClean="0"/>
              <a:pPr/>
              <a:t>1/7/14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42F14C89-83A3-C64D-B2C7-CF9A1C88853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22783921"/>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17124189"/>
      </p:ext>
    </p:extLst>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0" y="4114800"/>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FB2FA9C-D5B8-B843-8436-E2A11EE421E5}" type="datetimeFigureOut">
              <a:rPr lang="en-US" smtClean="0"/>
              <a:pPr/>
              <a:t>1/7/14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42F14C89-83A3-C64D-B2C7-CF9A1C88853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87873386"/>
      </p:ext>
    </p:extLst>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1FB2FA9C-D5B8-B843-8436-E2A11EE421E5}" type="datetimeFigureOut">
              <a:rPr lang="en-US" smtClean="0"/>
              <a:pPr/>
              <a:t>1/7/14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42F14C89-83A3-C64D-B2C7-CF9A1C88853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14770949"/>
      </p:ext>
    </p:extLst>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FB2FA9C-D5B8-B843-8436-E2A11EE421E5}" type="datetimeFigureOut">
              <a:rPr lang="en-US" smtClean="0"/>
              <a:pPr/>
              <a:t>1/7/14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42F14C89-83A3-C64D-B2C7-CF9A1C88853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79676040"/>
      </p:ext>
    </p:extLst>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FB2FA9C-D5B8-B843-8436-E2A11EE421E5}" type="datetimeFigureOut">
              <a:rPr lang="en-US" smtClean="0"/>
              <a:pPr/>
              <a:t>1/7/14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42F14C89-83A3-C64D-B2C7-CF9A1C88853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64105671"/>
      </p:ext>
    </p:extLst>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667000" y="4114800"/>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FB2FA9C-D5B8-B843-8436-E2A11EE421E5}"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42F14C89-83A3-C64D-B2C7-CF9A1C88853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30185367"/>
      </p:ext>
    </p:extLst>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FB2FA9C-D5B8-B843-8436-E2A11EE421E5}" type="datetimeFigureOut">
              <a:rPr lang="en-US" smtClean="0"/>
              <a:pPr/>
              <a:t>1/7/14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42F14C89-83A3-C64D-B2C7-CF9A1C88853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59255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solidFill>
                  <a:prstClr val="black"/>
                </a:solidFill>
              </a:rPr>
              <a:pPr/>
              <a:t>1/7/14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9164981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solidFill>
                  <a:prstClr val="black"/>
                </a:solidFill>
              </a:rPr>
              <a:pPr/>
              <a:t>1/7/14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76609304"/>
      </p:ext>
    </p:extLst>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solidFill>
                  <a:prstClr val="black"/>
                </a:solidFill>
              </a:rPr>
              <a:pPr/>
              <a:t>1/7/14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70929671"/>
      </p:ext>
    </p:extLst>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solidFill>
                  <a:prstClr val="black"/>
                </a:solidFill>
              </a:rPr>
              <a:pPr/>
              <a:t>1/7/14</a:t>
            </a:fld>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39533000"/>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pPr/>
              <a:t>1/7/14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1854503"/>
      </p:ext>
    </p:extLst>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solidFill>
                  <a:prstClr val="black"/>
                </a:solidFill>
              </a:rPr>
              <a:pPr/>
              <a:t>1/7/14</a:t>
            </a:fld>
            <a:endParaRPr lang="en-US">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47829948"/>
      </p:ext>
    </p:extLst>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solidFill>
                  <a:prstClr val="black"/>
                </a:solidFill>
              </a:rPr>
              <a:pPr/>
              <a:t>1/7/14</a:t>
            </a:fld>
            <a:endParaRPr lang="en-US">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89825046"/>
      </p:ext>
    </p:extLst>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solidFill>
                  <a:prstClr val="black"/>
                </a:solidFill>
              </a:rPr>
              <a:pPr/>
              <a:t>1/7/14</a:t>
            </a:fld>
            <a:endParaRPr lang="en-US">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23421655"/>
      </p:ext>
    </p:extLst>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solidFill>
                  <a:prstClr val="black"/>
                </a:solidFill>
              </a:rPr>
              <a:pPr/>
              <a:t>1/7/14</a:t>
            </a:fld>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72041753"/>
      </p:ext>
    </p:extLst>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solidFill>
                  <a:prstClr val="black"/>
                </a:solidFill>
              </a:rPr>
              <a:pPr/>
              <a:t>1/7/14</a:t>
            </a:fld>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16624863"/>
      </p:ext>
    </p:extLst>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solidFill>
                  <a:prstClr val="black"/>
                </a:solidFill>
              </a:rPr>
              <a:pPr/>
              <a:t>1/7/14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44066730"/>
      </p:ext>
    </p:extLst>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solidFill>
                  <a:prstClr val="black"/>
                </a:solidFill>
              </a:rPr>
              <a:pPr/>
              <a:t>1/7/14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14226833"/>
      </p:ext>
    </p:extLst>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9370340"/>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0951429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pPr/>
              <a:t>1/7/14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3554263"/>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pPr/>
              <a:t>1/7/14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0049741"/>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pPr/>
              <a:t>1/7/14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58572667"/>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pPr/>
              <a:t>1/7/14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99820974"/>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ED8C24C-FE67-4DCC-BF86-270AF07AF9B1}" type="datetimeFigureOut">
              <a:rPr lang="en-US" smtClean="0"/>
              <a:pPr/>
              <a:t>1/7/14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EF332F1-2D54-49FF-A43B-F4CE0A9AE38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379283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3" Type="http://schemas.openxmlformats.org/officeDocument/2006/relationships/image" Target="../media/image2.jpeg"/><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Relationship Id="rId14" Type="http://schemas.openxmlformats.org/officeDocument/2006/relationships/theme" Target="../theme/theme4.xml"/><Relationship Id="rId15" Type="http://schemas.openxmlformats.org/officeDocument/2006/relationships/image" Target="../media/image1.jpeg"/><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1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7710" y="0"/>
            <a:ext cx="9171709" cy="6890266"/>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23113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7372266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0607108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1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7710" y="0"/>
            <a:ext cx="9171709" cy="6890266"/>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7088825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1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hyperlink" Target="http://www.carnegieendowment.org/" TargetMode="External"/><Relationship Id="rId3" Type="http://schemas.openxmlformats.org/officeDocument/2006/relationships/hyperlink" Target="mailto:tcarver@ceip.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3.jpeg"/><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25.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1" Type="http://schemas.openxmlformats.org/officeDocument/2006/relationships/slideLayout" Target="../slideLayouts/slideLayout25.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jpeg"/><Relationship Id="rId1" Type="http://schemas.openxmlformats.org/officeDocument/2006/relationships/slideLayout" Target="../slideLayouts/slideLayout25.xml"/><Relationship Id="rId2"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457200" y="4022229"/>
            <a:ext cx="6934200" cy="1877437"/>
          </a:xfrm>
          <a:prstGeom prst="rect">
            <a:avLst/>
          </a:prstGeom>
        </p:spPr>
        <p:txBody>
          <a:bodyPr wrap="square">
            <a:spAutoFit/>
          </a:bodyPr>
          <a:lstStyle/>
          <a:p>
            <a:r>
              <a:rPr lang="en-US" sz="6000" b="0" baseline="-25000" dirty="0" smtClean="0">
                <a:solidFill>
                  <a:schemeClr val="bg1"/>
                </a:solidFill>
                <a:latin typeface="Arial" pitchFamily="34" charset="0"/>
                <a:cs typeface="Arial" pitchFamily="34" charset="0"/>
              </a:rPr>
              <a:t>The Global Think Tank</a:t>
            </a:r>
            <a:br>
              <a:rPr lang="en-US" sz="6000" b="0" baseline="-25000" dirty="0" smtClean="0">
                <a:solidFill>
                  <a:schemeClr val="bg1"/>
                </a:solidFill>
                <a:latin typeface="Arial" pitchFamily="34" charset="0"/>
                <a:cs typeface="Arial" pitchFamily="34" charset="0"/>
              </a:rPr>
            </a:br>
            <a:endParaRPr lang="en-US" sz="6000" b="0" baseline="-25000" dirty="0" smtClean="0">
              <a:solidFill>
                <a:schemeClr val="bg1"/>
              </a:solidFill>
              <a:latin typeface="Arial" pitchFamily="34" charset="0"/>
              <a:cs typeface="Arial" pitchFamily="34" charset="0"/>
            </a:endParaRPr>
          </a:p>
          <a:p>
            <a:r>
              <a:rPr lang="en-US" sz="3600" b="0" baseline="-25000" smtClean="0">
                <a:solidFill>
                  <a:schemeClr val="bg1"/>
                </a:solidFill>
                <a:latin typeface="Arial" pitchFamily="34" charset="0"/>
                <a:cs typeface="Arial" pitchFamily="34" charset="0"/>
              </a:rPr>
              <a:t>January</a:t>
            </a:r>
            <a:r>
              <a:rPr lang="en-US" sz="3600" b="0" smtClean="0">
                <a:solidFill>
                  <a:schemeClr val="bg1"/>
                </a:solidFill>
                <a:latin typeface="Arial" pitchFamily="34" charset="0"/>
                <a:cs typeface="Arial" pitchFamily="34" charset="0"/>
              </a:rPr>
              <a:t> </a:t>
            </a:r>
            <a:r>
              <a:rPr lang="en-US" sz="3600" b="0" baseline="-25000" smtClean="0">
                <a:solidFill>
                  <a:schemeClr val="bg1"/>
                </a:solidFill>
                <a:latin typeface="Arial" pitchFamily="34" charset="0"/>
                <a:cs typeface="Arial" pitchFamily="34" charset="0"/>
              </a:rPr>
              <a:t>2014</a:t>
            </a:r>
            <a:endParaRPr lang="en-US" sz="3600" b="0" baseline="-250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420188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18" name="Straight Connector 17"/>
          <p:cNvCxnSpPr/>
          <p:nvPr/>
        </p:nvCxnSpPr>
        <p:spPr>
          <a:xfrm>
            <a:off x="533400" y="1219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57200" y="725269"/>
            <a:ext cx="3886200" cy="553998"/>
          </a:xfrm>
          <a:prstGeom prst="rect">
            <a:avLst/>
          </a:prstGeom>
          <a:noFill/>
        </p:spPr>
        <p:txBody>
          <a:bodyPr wrap="square" rtlCol="0">
            <a:spAutoFit/>
          </a:bodyPr>
          <a:lstStyle/>
          <a:p>
            <a:pPr algn="dist"/>
            <a:r>
              <a:rPr lang="en-US" sz="1200" dirty="0">
                <a:solidFill>
                  <a:srgbClr val="0D2E51"/>
                </a:solidFill>
                <a:latin typeface="Arial"/>
                <a:cs typeface="Arial"/>
              </a:rPr>
              <a:t>CARNEGIE’S </a:t>
            </a:r>
            <a:r>
              <a:rPr lang="en-US" sz="1200" dirty="0" smtClean="0">
                <a:solidFill>
                  <a:srgbClr val="0D2E51"/>
                </a:solidFill>
                <a:latin typeface="Arial"/>
                <a:cs typeface="Arial"/>
              </a:rPr>
              <a:t>BUDGET</a:t>
            </a:r>
            <a:endParaRPr lang="en-US" sz="1200" dirty="0">
              <a:solidFill>
                <a:srgbClr val="0D2E51"/>
              </a:solidFill>
              <a:latin typeface="Arial"/>
              <a:cs typeface="Arial"/>
            </a:endParaRPr>
          </a:p>
          <a:p>
            <a:pPr algn="dist"/>
            <a:endParaRPr lang="en-US" dirty="0"/>
          </a:p>
        </p:txBody>
      </p:sp>
      <p:pic>
        <p:nvPicPr>
          <p:cNvPr id="3" name="Picture 2" descr="Budget.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524000" y="2286000"/>
            <a:ext cx="5737846" cy="333248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76717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0D2E5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3A63"/>
              </a:solidFill>
            </a:endParaRPr>
          </a:p>
        </p:txBody>
      </p:sp>
      <p:sp>
        <p:nvSpPr>
          <p:cNvPr id="9" name="TextBox 8"/>
          <p:cNvSpPr txBox="1"/>
          <p:nvPr/>
        </p:nvSpPr>
        <p:spPr>
          <a:xfrm>
            <a:off x="457200" y="583049"/>
            <a:ext cx="4572000" cy="553998"/>
          </a:xfrm>
          <a:prstGeom prst="rect">
            <a:avLst/>
          </a:prstGeom>
          <a:noFill/>
        </p:spPr>
        <p:txBody>
          <a:bodyPr wrap="square" rtlCol="0">
            <a:spAutoFit/>
          </a:bodyPr>
          <a:lstStyle/>
          <a:p>
            <a:pPr algn="dist"/>
            <a:r>
              <a:rPr lang="en-US" sz="1200" dirty="0">
                <a:solidFill>
                  <a:schemeClr val="bg1"/>
                </a:solidFill>
                <a:latin typeface="Arial"/>
                <a:cs typeface="Arial"/>
              </a:rPr>
              <a:t>CARNEGIE’S </a:t>
            </a:r>
            <a:r>
              <a:rPr lang="en-US" sz="1200" dirty="0" smtClean="0">
                <a:solidFill>
                  <a:schemeClr val="bg1"/>
                </a:solidFill>
                <a:latin typeface="Arial"/>
                <a:cs typeface="Arial"/>
              </a:rPr>
              <a:t>2012 RANKINGS</a:t>
            </a:r>
          </a:p>
          <a:p>
            <a:pPr algn="dist"/>
            <a:endParaRPr lang="en-US" dirty="0"/>
          </a:p>
        </p:txBody>
      </p:sp>
      <p:cxnSp>
        <p:nvCxnSpPr>
          <p:cNvPr id="18" name="Straight Connector 17"/>
          <p:cNvCxnSpPr/>
          <p:nvPr/>
        </p:nvCxnSpPr>
        <p:spPr>
          <a:xfrm>
            <a:off x="533400" y="1219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57200" y="1447800"/>
            <a:ext cx="8077200" cy="4505848"/>
          </a:xfrm>
          <a:prstGeom prst="rect">
            <a:avLst/>
          </a:prstGeom>
          <a:noFill/>
        </p:spPr>
        <p:txBody>
          <a:bodyPr wrap="square" rtlCol="0">
            <a:spAutoFit/>
          </a:bodyPr>
          <a:lstStyle/>
          <a:p>
            <a:pPr>
              <a:lnSpc>
                <a:spcPct val="140000"/>
              </a:lnSpc>
            </a:pPr>
            <a:r>
              <a:rPr lang="en-US" sz="1600" b="1" dirty="0" smtClean="0">
                <a:solidFill>
                  <a:srgbClr val="BA9765"/>
                </a:solidFill>
                <a:latin typeface="Arial"/>
                <a:cs typeface="Arial"/>
              </a:rPr>
              <a:t>Carnegie Endowment for International Peace: </a:t>
            </a:r>
            <a:r>
              <a:rPr lang="en-US" sz="1600" dirty="0" smtClean="0">
                <a:solidFill>
                  <a:schemeClr val="bg1"/>
                </a:solidFill>
                <a:latin typeface="Arial"/>
                <a:cs typeface="Arial"/>
              </a:rPr>
              <a:t>#2 in the United States </a:t>
            </a:r>
            <a:br>
              <a:rPr lang="en-US" sz="1600" dirty="0" smtClean="0">
                <a:solidFill>
                  <a:schemeClr val="bg1"/>
                </a:solidFill>
                <a:latin typeface="Arial"/>
                <a:cs typeface="Arial"/>
              </a:rPr>
            </a:br>
            <a:r>
              <a:rPr lang="en-US" sz="1600" dirty="0" smtClean="0">
                <a:solidFill>
                  <a:schemeClr val="bg1"/>
                </a:solidFill>
                <a:latin typeface="Arial"/>
                <a:cs typeface="Arial"/>
              </a:rPr>
              <a:t>and #3 worldwide</a:t>
            </a:r>
          </a:p>
          <a:p>
            <a:pPr>
              <a:lnSpc>
                <a:spcPct val="140000"/>
              </a:lnSpc>
            </a:pPr>
            <a:endParaRPr lang="en-US" sz="1600" b="1" dirty="0">
              <a:solidFill>
                <a:schemeClr val="bg1"/>
              </a:solidFill>
              <a:latin typeface="Arial"/>
              <a:cs typeface="Arial"/>
            </a:endParaRPr>
          </a:p>
          <a:p>
            <a:pPr>
              <a:lnSpc>
                <a:spcPct val="140000"/>
              </a:lnSpc>
            </a:pPr>
            <a:r>
              <a:rPr lang="en-US" sz="1600" b="1" dirty="0" smtClean="0">
                <a:solidFill>
                  <a:srgbClr val="BA9765"/>
                </a:solidFill>
                <a:latin typeface="Arial"/>
                <a:cs typeface="Arial"/>
              </a:rPr>
              <a:t>Carnegie Middle East Center: </a:t>
            </a:r>
            <a:r>
              <a:rPr lang="en-US" sz="1600" dirty="0" smtClean="0">
                <a:solidFill>
                  <a:schemeClr val="bg1"/>
                </a:solidFill>
                <a:latin typeface="Arial"/>
                <a:cs typeface="Arial"/>
              </a:rPr>
              <a:t>#1 the Middle East and North Africa</a:t>
            </a:r>
          </a:p>
          <a:p>
            <a:pPr>
              <a:lnSpc>
                <a:spcPct val="140000"/>
              </a:lnSpc>
            </a:pPr>
            <a:endParaRPr lang="en-US" sz="1600" b="1" dirty="0">
              <a:solidFill>
                <a:schemeClr val="bg1"/>
              </a:solidFill>
              <a:latin typeface="Arial"/>
              <a:cs typeface="Arial"/>
            </a:endParaRPr>
          </a:p>
          <a:p>
            <a:pPr>
              <a:lnSpc>
                <a:spcPct val="140000"/>
              </a:lnSpc>
            </a:pPr>
            <a:r>
              <a:rPr lang="en-US" sz="1600" b="1" dirty="0" smtClean="0">
                <a:solidFill>
                  <a:srgbClr val="BA9765"/>
                </a:solidFill>
                <a:latin typeface="Arial"/>
                <a:cs typeface="Arial"/>
              </a:rPr>
              <a:t>Carnegie Moscow Center: </a:t>
            </a:r>
            <a:r>
              <a:rPr lang="en-US" sz="1600" dirty="0" smtClean="0">
                <a:solidFill>
                  <a:schemeClr val="bg1"/>
                </a:solidFill>
                <a:latin typeface="Arial"/>
                <a:cs typeface="Arial"/>
              </a:rPr>
              <a:t>#2 in Central and Eastern Europe</a:t>
            </a:r>
          </a:p>
          <a:p>
            <a:pPr>
              <a:lnSpc>
                <a:spcPct val="140000"/>
              </a:lnSpc>
            </a:pPr>
            <a:endParaRPr lang="en-US" sz="1600" b="1" dirty="0">
              <a:solidFill>
                <a:schemeClr val="bg1"/>
              </a:solidFill>
              <a:latin typeface="Arial"/>
              <a:cs typeface="Arial"/>
            </a:endParaRPr>
          </a:p>
          <a:p>
            <a:pPr>
              <a:lnSpc>
                <a:spcPct val="140000"/>
              </a:lnSpc>
            </a:pPr>
            <a:r>
              <a:rPr lang="en-US" sz="1600" b="1" dirty="0" smtClean="0">
                <a:solidFill>
                  <a:srgbClr val="BA9765"/>
                </a:solidFill>
                <a:latin typeface="Arial"/>
                <a:cs typeface="Arial"/>
              </a:rPr>
              <a:t>Carnegie–Tsinghua Center for Global Policy: </a:t>
            </a:r>
            <a:r>
              <a:rPr lang="en-US" sz="1600" dirty="0" smtClean="0">
                <a:solidFill>
                  <a:schemeClr val="bg1"/>
                </a:solidFill>
                <a:latin typeface="Arial"/>
                <a:cs typeface="Arial"/>
              </a:rPr>
              <a:t>#7 in China, India, Japan, and </a:t>
            </a:r>
            <a:br>
              <a:rPr lang="en-US" sz="1600" dirty="0" smtClean="0">
                <a:solidFill>
                  <a:schemeClr val="bg1"/>
                </a:solidFill>
                <a:latin typeface="Arial"/>
                <a:cs typeface="Arial"/>
              </a:rPr>
            </a:br>
            <a:r>
              <a:rPr lang="en-US" sz="1600" dirty="0" smtClean="0">
                <a:solidFill>
                  <a:schemeClr val="bg1"/>
                </a:solidFill>
                <a:latin typeface="Arial"/>
                <a:cs typeface="Arial"/>
              </a:rPr>
              <a:t>South Korea, #3 in China, and #1 among non-governmental affiliated </a:t>
            </a:r>
            <a:br>
              <a:rPr lang="en-US" sz="1600" dirty="0" smtClean="0">
                <a:solidFill>
                  <a:schemeClr val="bg1"/>
                </a:solidFill>
                <a:latin typeface="Arial"/>
                <a:cs typeface="Arial"/>
              </a:rPr>
            </a:br>
            <a:r>
              <a:rPr lang="en-US" sz="1600" dirty="0" smtClean="0">
                <a:solidFill>
                  <a:schemeClr val="bg1"/>
                </a:solidFill>
                <a:latin typeface="Arial"/>
                <a:cs typeface="Arial"/>
              </a:rPr>
              <a:t>Chinese think tanks</a:t>
            </a:r>
          </a:p>
          <a:p>
            <a:pPr>
              <a:lnSpc>
                <a:spcPct val="140000"/>
              </a:lnSpc>
            </a:pPr>
            <a:endParaRPr lang="en-US" sz="1600" b="1" dirty="0">
              <a:solidFill>
                <a:schemeClr val="bg1"/>
              </a:solidFill>
              <a:latin typeface="Arial"/>
              <a:cs typeface="Arial"/>
            </a:endParaRPr>
          </a:p>
          <a:p>
            <a:pPr>
              <a:lnSpc>
                <a:spcPct val="140000"/>
              </a:lnSpc>
            </a:pPr>
            <a:r>
              <a:rPr lang="en-US" sz="1600" b="1" dirty="0" smtClean="0">
                <a:solidFill>
                  <a:srgbClr val="BA9765"/>
                </a:solidFill>
                <a:latin typeface="Arial"/>
                <a:cs typeface="Arial"/>
              </a:rPr>
              <a:t>Carnegie Europe: </a:t>
            </a:r>
            <a:r>
              <a:rPr lang="en-US" sz="1600" dirty="0" smtClean="0">
                <a:solidFill>
                  <a:schemeClr val="bg1"/>
                </a:solidFill>
                <a:latin typeface="Arial"/>
                <a:cs typeface="Arial"/>
              </a:rPr>
              <a:t>#17 in Western Europe</a:t>
            </a:r>
          </a:p>
          <a:p>
            <a:endParaRPr lang="en-US" dirty="0">
              <a:solidFill>
                <a:schemeClr val="bg1"/>
              </a:solidFill>
              <a:latin typeface="Arial"/>
              <a:cs typeface="Arial"/>
            </a:endParaRPr>
          </a:p>
        </p:txBody>
      </p:sp>
      <p:pic>
        <p:nvPicPr>
          <p:cNvPr id="13" name="Picture 12" descr="C.png"/>
          <p:cNvPicPr>
            <a:picLocks noChangeAspect="1"/>
          </p:cNvPicPr>
          <p:nvPr/>
        </p:nvPicPr>
        <p:blipFill>
          <a:blip r:embed="rId2" cstate="print">
            <a:alphaModFix/>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153400" y="6019800"/>
            <a:ext cx="457200" cy="457200"/>
          </a:xfrm>
          <a:prstGeom prst="rect">
            <a:avLst/>
          </a:prstGeom>
        </p:spPr>
      </p:pic>
      <p:sp>
        <p:nvSpPr>
          <p:cNvPr id="7" name="TextBox 6"/>
          <p:cNvSpPr txBox="1"/>
          <p:nvPr/>
        </p:nvSpPr>
        <p:spPr>
          <a:xfrm>
            <a:off x="457200" y="848380"/>
            <a:ext cx="8153400" cy="523220"/>
          </a:xfrm>
          <a:prstGeom prst="rect">
            <a:avLst/>
          </a:prstGeom>
          <a:noFill/>
        </p:spPr>
        <p:txBody>
          <a:bodyPr wrap="square" rtlCol="0">
            <a:spAutoFit/>
          </a:bodyPr>
          <a:lstStyle/>
          <a:p>
            <a:pPr algn="dist"/>
            <a:r>
              <a:rPr lang="en-US" sz="1000" dirty="0">
                <a:solidFill>
                  <a:schemeClr val="bg1"/>
                </a:solidFill>
                <a:latin typeface="Arial"/>
                <a:cs typeface="Arial"/>
              </a:rPr>
              <a:t>THE UNIVERSITY OF PENNSYLVANIA’S GLOBAL GO TO </a:t>
            </a:r>
            <a:r>
              <a:rPr lang="en-US" sz="1000" dirty="0" smtClean="0">
                <a:solidFill>
                  <a:schemeClr val="bg1"/>
                </a:solidFill>
                <a:latin typeface="Arial"/>
                <a:cs typeface="Arial"/>
              </a:rPr>
              <a:t>THINK TANK RANKINGS</a:t>
            </a:r>
            <a:endParaRPr lang="en-US" sz="1000" dirty="0">
              <a:solidFill>
                <a:schemeClr val="bg1"/>
              </a:solidFill>
              <a:latin typeface="Arial"/>
              <a:cs typeface="Arial"/>
            </a:endParaRPr>
          </a:p>
          <a:p>
            <a:pPr algn="dist"/>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415561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304800" y="2362200"/>
            <a:ext cx="8763000" cy="1200329"/>
          </a:xfrm>
          <a:prstGeom prst="rect">
            <a:avLst/>
          </a:prstGeom>
        </p:spPr>
        <p:txBody>
          <a:bodyPr wrap="square">
            <a:spAutoFit/>
          </a:bodyPr>
          <a:lstStyle/>
          <a:p>
            <a:pPr algn="ctr"/>
            <a:r>
              <a:rPr lang="en-US" sz="2400" baseline="-25000" dirty="0" smtClean="0">
                <a:solidFill>
                  <a:prstClr val="white"/>
                </a:solidFill>
                <a:latin typeface="Arial" pitchFamily="34" charset="0"/>
                <a:cs typeface="Arial" pitchFamily="34" charset="0"/>
              </a:rPr>
              <a:t>For more information, please visit our website: </a:t>
            </a:r>
            <a:r>
              <a:rPr lang="en-US" sz="2400" baseline="-25000" dirty="0" smtClean="0">
                <a:solidFill>
                  <a:prstClr val="white"/>
                </a:solidFill>
                <a:latin typeface="Arial" pitchFamily="34" charset="0"/>
                <a:cs typeface="Arial" pitchFamily="34" charset="0"/>
                <a:hlinkClick r:id="rId2"/>
              </a:rPr>
              <a:t>www.carnegieendowment.org</a:t>
            </a:r>
            <a:r>
              <a:rPr lang="en-US" sz="2400" baseline="-25000" dirty="0" smtClean="0">
                <a:solidFill>
                  <a:prstClr val="white"/>
                </a:solidFill>
                <a:latin typeface="Arial" pitchFamily="34" charset="0"/>
                <a:cs typeface="Arial" pitchFamily="34" charset="0"/>
              </a:rPr>
              <a:t> </a:t>
            </a:r>
          </a:p>
          <a:p>
            <a:pPr algn="ctr"/>
            <a:r>
              <a:rPr lang="en-US" sz="2400" baseline="-25000" dirty="0" smtClean="0">
                <a:solidFill>
                  <a:prstClr val="white"/>
                </a:solidFill>
                <a:latin typeface="Arial" pitchFamily="34" charset="0"/>
                <a:cs typeface="Arial" pitchFamily="34" charset="0"/>
              </a:rPr>
              <a:t>or </a:t>
            </a:r>
            <a:r>
              <a:rPr lang="en-US" sz="2400" dirty="0" smtClean="0">
                <a:solidFill>
                  <a:prstClr val="white"/>
                </a:solidFill>
                <a:latin typeface="Arial" pitchFamily="34" charset="0"/>
                <a:cs typeface="Arial" pitchFamily="34" charset="0"/>
              </a:rPr>
              <a:t> </a:t>
            </a:r>
          </a:p>
          <a:p>
            <a:pPr algn="ctr"/>
            <a:r>
              <a:rPr lang="en-US" sz="2400" baseline="-25000" dirty="0" smtClean="0">
                <a:solidFill>
                  <a:prstClr val="white"/>
                </a:solidFill>
                <a:latin typeface="Arial" pitchFamily="34" charset="0"/>
                <a:cs typeface="Arial" pitchFamily="34" charset="0"/>
              </a:rPr>
              <a:t>contact Tom Carver, vice president of Communications &amp; Strategy </a:t>
            </a:r>
            <a:r>
              <a:rPr lang="en-US" sz="2400" baseline="-25000" dirty="0" smtClean="0">
                <a:solidFill>
                  <a:schemeClr val="bg1"/>
                </a:solidFill>
                <a:latin typeface="Arial" pitchFamily="34" charset="0"/>
                <a:cs typeface="Arial" pitchFamily="34" charset="0"/>
                <a:hlinkClick r:id="rId3"/>
              </a:rPr>
              <a:t>tcarver@ceip.org</a:t>
            </a:r>
            <a:endParaRPr lang="en-US" sz="2400" baseline="-25000" dirty="0" smtClean="0">
              <a:solidFill>
                <a:schemeClr val="bg1"/>
              </a:solidFill>
              <a:latin typeface="Arial" pitchFamily="34" charset="0"/>
              <a:cs typeface="Arial" pitchFamily="34" charset="0"/>
            </a:endParaRPr>
          </a:p>
          <a:p>
            <a:pPr algn="ctr"/>
            <a:endParaRPr lang="en-US" sz="2400" baseline="-25000" dirty="0">
              <a:solidFill>
                <a:prstClr val="white"/>
              </a:solidFill>
              <a:latin typeface="Arial" pitchFamily="34" charset="0"/>
              <a:cs typeface="Arial"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018605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andrew_300dpi.tif"/>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33400" y="3276600"/>
            <a:ext cx="2667000" cy="3108391"/>
          </a:xfrm>
          <a:prstGeom prst="rect">
            <a:avLst/>
          </a:prstGeom>
        </p:spPr>
      </p:pic>
      <p:sp>
        <p:nvSpPr>
          <p:cNvPr id="6" name="Rectangle 5"/>
          <p:cNvSpPr/>
          <p:nvPr/>
        </p:nvSpPr>
        <p:spPr>
          <a:xfrm>
            <a:off x="0" y="0"/>
            <a:ext cx="9144000" cy="3048000"/>
          </a:xfrm>
          <a:prstGeom prst="rect">
            <a:avLst/>
          </a:prstGeom>
          <a:solidFill>
            <a:srgbClr val="0D2E5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3A63"/>
              </a:solidFill>
            </a:endParaRPr>
          </a:p>
        </p:txBody>
      </p:sp>
      <p:sp>
        <p:nvSpPr>
          <p:cNvPr id="9" name="TextBox 8"/>
          <p:cNvSpPr txBox="1"/>
          <p:nvPr/>
        </p:nvSpPr>
        <p:spPr>
          <a:xfrm>
            <a:off x="457200" y="725269"/>
            <a:ext cx="3657600" cy="553998"/>
          </a:xfrm>
          <a:prstGeom prst="rect">
            <a:avLst/>
          </a:prstGeom>
          <a:noFill/>
        </p:spPr>
        <p:txBody>
          <a:bodyPr wrap="square" rtlCol="0">
            <a:spAutoFit/>
          </a:bodyPr>
          <a:lstStyle/>
          <a:p>
            <a:pPr algn="dist"/>
            <a:r>
              <a:rPr lang="en-US" sz="1200" dirty="0">
                <a:solidFill>
                  <a:schemeClr val="bg1"/>
                </a:solidFill>
                <a:latin typeface="Arial"/>
                <a:cs typeface="Arial"/>
              </a:rPr>
              <a:t>CARNEGIE’S FOUNDING</a:t>
            </a:r>
          </a:p>
          <a:p>
            <a:pPr algn="dist"/>
            <a:endParaRPr lang="en-US" dirty="0"/>
          </a:p>
        </p:txBody>
      </p:sp>
      <p:sp>
        <p:nvSpPr>
          <p:cNvPr id="12" name="TextBox 11"/>
          <p:cNvSpPr txBox="1"/>
          <p:nvPr/>
        </p:nvSpPr>
        <p:spPr>
          <a:xfrm>
            <a:off x="3505200" y="3581400"/>
            <a:ext cx="5181600" cy="2602251"/>
          </a:xfrm>
          <a:prstGeom prst="rect">
            <a:avLst/>
          </a:prstGeom>
          <a:noFill/>
        </p:spPr>
        <p:txBody>
          <a:bodyPr wrap="square" rtlCol="0">
            <a:spAutoFit/>
          </a:bodyPr>
          <a:lstStyle/>
          <a:p>
            <a:pPr>
              <a:lnSpc>
                <a:spcPct val="130000"/>
              </a:lnSpc>
            </a:pPr>
            <a:r>
              <a:rPr lang="en-US" sz="1400" i="1" dirty="0">
                <a:latin typeface="Georgia"/>
                <a:cs typeface="Georgia"/>
              </a:rPr>
              <a:t>“…to advance the cause of peace </a:t>
            </a:r>
            <a:r>
              <a:rPr lang="en-US" sz="1400" i="1" dirty="0" smtClean="0">
                <a:latin typeface="Georgia"/>
                <a:cs typeface="Georgia"/>
              </a:rPr>
              <a:t>among nations</a:t>
            </a:r>
            <a:r>
              <a:rPr lang="en-US" sz="1400" i="1" dirty="0">
                <a:latin typeface="Georgia"/>
                <a:cs typeface="Georgia"/>
              </a:rPr>
              <a:t>; to hasten the renunciation of war </a:t>
            </a:r>
            <a:r>
              <a:rPr lang="en-US" sz="1400" i="1" dirty="0" smtClean="0">
                <a:latin typeface="Georgia"/>
                <a:cs typeface="Georgia"/>
              </a:rPr>
              <a:t>as an </a:t>
            </a:r>
            <a:r>
              <a:rPr lang="en-US" sz="1400" i="1" dirty="0">
                <a:latin typeface="Georgia"/>
                <a:cs typeface="Georgia"/>
              </a:rPr>
              <a:t>instrument of national policy; to </a:t>
            </a:r>
            <a:r>
              <a:rPr lang="en-US" sz="1400" i="1" dirty="0" smtClean="0">
                <a:latin typeface="Georgia"/>
                <a:cs typeface="Georgia"/>
              </a:rPr>
              <a:t>encourage and </a:t>
            </a:r>
            <a:r>
              <a:rPr lang="en-US" sz="1400" i="1" dirty="0">
                <a:latin typeface="Georgia"/>
                <a:cs typeface="Georgia"/>
              </a:rPr>
              <a:t>promote methods for the peaceful settlement</a:t>
            </a:r>
          </a:p>
          <a:p>
            <a:pPr>
              <a:lnSpc>
                <a:spcPct val="130000"/>
              </a:lnSpc>
            </a:pPr>
            <a:r>
              <a:rPr lang="en-US" sz="1400" i="1" dirty="0">
                <a:latin typeface="Georgia"/>
                <a:cs typeface="Georgia"/>
              </a:rPr>
              <a:t>of international differences and for the </a:t>
            </a:r>
            <a:r>
              <a:rPr lang="en-US" sz="1400" i="1" dirty="0" smtClean="0">
                <a:latin typeface="Georgia"/>
                <a:cs typeface="Georgia"/>
              </a:rPr>
              <a:t>increase of international understanding </a:t>
            </a:r>
            <a:r>
              <a:rPr lang="en-US" sz="1400" i="1" dirty="0">
                <a:latin typeface="Georgia"/>
                <a:cs typeface="Georgia"/>
              </a:rPr>
              <a:t>and </a:t>
            </a:r>
            <a:r>
              <a:rPr lang="en-US" sz="1400" i="1" dirty="0" smtClean="0">
                <a:latin typeface="Georgia"/>
                <a:cs typeface="Georgia"/>
              </a:rPr>
              <a:t>concord; and </a:t>
            </a:r>
            <a:r>
              <a:rPr lang="en-US" sz="1400" i="1" dirty="0">
                <a:latin typeface="Georgia"/>
                <a:cs typeface="Georgia"/>
              </a:rPr>
              <a:t>to aid in the development of </a:t>
            </a:r>
            <a:r>
              <a:rPr lang="en-US" sz="1400" i="1" dirty="0" smtClean="0">
                <a:latin typeface="Georgia"/>
                <a:cs typeface="Georgia"/>
              </a:rPr>
              <a:t>international law </a:t>
            </a:r>
            <a:r>
              <a:rPr lang="en-US" sz="1400" i="1" dirty="0">
                <a:latin typeface="Georgia"/>
                <a:cs typeface="Georgia"/>
              </a:rPr>
              <a:t>and the acceptance by all nations of </a:t>
            </a:r>
            <a:r>
              <a:rPr lang="en-US" sz="1400" i="1" dirty="0" smtClean="0">
                <a:latin typeface="Georgia"/>
                <a:cs typeface="Georgia"/>
              </a:rPr>
              <a:t>the principles </a:t>
            </a:r>
            <a:r>
              <a:rPr lang="en-US" sz="1400" i="1" dirty="0">
                <a:latin typeface="Georgia"/>
                <a:cs typeface="Georgia"/>
              </a:rPr>
              <a:t>underlying such law.”</a:t>
            </a:r>
          </a:p>
          <a:p>
            <a:pPr>
              <a:lnSpc>
                <a:spcPct val="130000"/>
              </a:lnSpc>
            </a:pPr>
            <a:endParaRPr lang="en-US" sz="1400" i="1" dirty="0" smtClean="0">
              <a:latin typeface="Georgia"/>
              <a:cs typeface="Georgia"/>
            </a:endParaRPr>
          </a:p>
          <a:p>
            <a:pPr>
              <a:lnSpc>
                <a:spcPct val="130000"/>
              </a:lnSpc>
            </a:pPr>
            <a:r>
              <a:rPr lang="en-US" sz="1400" i="1" dirty="0" smtClean="0">
                <a:latin typeface="Georgia"/>
                <a:cs typeface="Georgia"/>
              </a:rPr>
              <a:t>—</a:t>
            </a:r>
            <a:r>
              <a:rPr lang="en-US" sz="1400" i="1" dirty="0">
                <a:latin typeface="Georgia"/>
                <a:cs typeface="Georgia"/>
              </a:rPr>
              <a:t>from the Carnegie Endowment Charter</a:t>
            </a:r>
            <a:r>
              <a:rPr lang="en-US" sz="1400" i="1" dirty="0" smtClean="0">
                <a:latin typeface="Georgia"/>
                <a:cs typeface="Georgia"/>
              </a:rPr>
              <a:t>, February </a:t>
            </a:r>
            <a:r>
              <a:rPr lang="en-US" sz="1400" i="1" dirty="0">
                <a:latin typeface="Georgia"/>
                <a:cs typeface="Georgia"/>
              </a:rPr>
              <a:t>20, 1929</a:t>
            </a:r>
          </a:p>
        </p:txBody>
      </p:sp>
      <p:pic>
        <p:nvPicPr>
          <p:cNvPr id="16" name="Picture 15" descr="C.png"/>
          <p:cNvPicPr>
            <a:picLocks noChangeAspect="1"/>
          </p:cNvPicPr>
          <p:nvPr/>
        </p:nvPicPr>
        <p:blipFill>
          <a:blip r:embed="rId3">
            <a:alphaModFix amt="13000"/>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019800" y="-1"/>
            <a:ext cx="3115733" cy="3115733"/>
          </a:xfrm>
          <a:prstGeom prst="rect">
            <a:avLst/>
          </a:prstGeom>
        </p:spPr>
      </p:pic>
      <p:sp>
        <p:nvSpPr>
          <p:cNvPr id="17" name="TextBox 16"/>
          <p:cNvSpPr txBox="1"/>
          <p:nvPr/>
        </p:nvSpPr>
        <p:spPr>
          <a:xfrm>
            <a:off x="457200" y="1447800"/>
            <a:ext cx="8077200" cy="1277273"/>
          </a:xfrm>
          <a:prstGeom prst="rect">
            <a:avLst/>
          </a:prstGeom>
          <a:noFill/>
        </p:spPr>
        <p:txBody>
          <a:bodyPr wrap="square" rtlCol="0">
            <a:spAutoFit/>
          </a:bodyPr>
          <a:lstStyle/>
          <a:p>
            <a:pPr>
              <a:lnSpc>
                <a:spcPct val="130000"/>
              </a:lnSpc>
            </a:pPr>
            <a:r>
              <a:rPr lang="en-US" sz="2000" dirty="0" smtClean="0">
                <a:solidFill>
                  <a:schemeClr val="bg1"/>
                </a:solidFill>
                <a:latin typeface="Arial"/>
                <a:cs typeface="Arial"/>
              </a:rPr>
              <a:t>Founded </a:t>
            </a:r>
            <a:r>
              <a:rPr lang="en-US" sz="2000" dirty="0">
                <a:solidFill>
                  <a:schemeClr val="bg1"/>
                </a:solidFill>
                <a:latin typeface="Arial"/>
                <a:cs typeface="Arial"/>
              </a:rPr>
              <a:t>in </a:t>
            </a:r>
            <a:r>
              <a:rPr lang="en-US" sz="2000" dirty="0" smtClean="0">
                <a:solidFill>
                  <a:schemeClr val="bg1"/>
                </a:solidFill>
                <a:latin typeface="Arial"/>
                <a:cs typeface="Arial"/>
              </a:rPr>
              <a:t>1910 by Andrew Carnegie, the Carnegie Endowment for International Peace </a:t>
            </a:r>
            <a:r>
              <a:rPr lang="en-US" sz="2000" dirty="0">
                <a:solidFill>
                  <a:schemeClr val="bg1"/>
                </a:solidFill>
                <a:latin typeface="Arial"/>
                <a:cs typeface="Arial"/>
              </a:rPr>
              <a:t>is the oldest international affairs </a:t>
            </a:r>
            <a:r>
              <a:rPr lang="en-US" sz="2000" dirty="0" smtClean="0">
                <a:solidFill>
                  <a:schemeClr val="bg1"/>
                </a:solidFill>
                <a:latin typeface="Arial"/>
                <a:cs typeface="Arial"/>
              </a:rPr>
              <a:t>think </a:t>
            </a:r>
            <a:r>
              <a:rPr lang="en-US" sz="2000" dirty="0">
                <a:solidFill>
                  <a:schemeClr val="bg1"/>
                </a:solidFill>
                <a:latin typeface="Arial"/>
                <a:cs typeface="Arial"/>
              </a:rPr>
              <a:t>tank in the United States.</a:t>
            </a:r>
          </a:p>
        </p:txBody>
      </p:sp>
      <p:cxnSp>
        <p:nvCxnSpPr>
          <p:cNvPr id="18" name="Straight Connector 17"/>
          <p:cNvCxnSpPr/>
          <p:nvPr/>
        </p:nvCxnSpPr>
        <p:spPr>
          <a:xfrm>
            <a:off x="533400" y="1219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36421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0D2E5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3A63"/>
              </a:solidFill>
            </a:endParaRPr>
          </a:p>
        </p:txBody>
      </p:sp>
      <p:sp>
        <p:nvSpPr>
          <p:cNvPr id="9" name="TextBox 8"/>
          <p:cNvSpPr txBox="1"/>
          <p:nvPr/>
        </p:nvSpPr>
        <p:spPr>
          <a:xfrm>
            <a:off x="457200" y="725269"/>
            <a:ext cx="3657600" cy="553998"/>
          </a:xfrm>
          <a:prstGeom prst="rect">
            <a:avLst/>
          </a:prstGeom>
          <a:noFill/>
        </p:spPr>
        <p:txBody>
          <a:bodyPr wrap="square" rtlCol="0">
            <a:spAutoFit/>
          </a:bodyPr>
          <a:lstStyle/>
          <a:p>
            <a:pPr algn="dist"/>
            <a:r>
              <a:rPr lang="en-US" sz="1200" dirty="0">
                <a:solidFill>
                  <a:schemeClr val="bg1"/>
                </a:solidFill>
                <a:latin typeface="Arial"/>
                <a:cs typeface="Arial"/>
              </a:rPr>
              <a:t>CARNEGIE’S </a:t>
            </a:r>
            <a:r>
              <a:rPr lang="en-US" sz="1200" dirty="0" smtClean="0">
                <a:solidFill>
                  <a:schemeClr val="bg1"/>
                </a:solidFill>
                <a:latin typeface="Arial"/>
                <a:cs typeface="Arial"/>
              </a:rPr>
              <a:t>MISSION</a:t>
            </a:r>
            <a:endParaRPr lang="en-US" sz="1200" dirty="0">
              <a:solidFill>
                <a:schemeClr val="bg1"/>
              </a:solidFill>
              <a:latin typeface="Arial"/>
              <a:cs typeface="Arial"/>
            </a:endParaRPr>
          </a:p>
          <a:p>
            <a:pPr algn="dist"/>
            <a:endParaRPr lang="en-US" dirty="0"/>
          </a:p>
        </p:txBody>
      </p:sp>
      <p:sp>
        <p:nvSpPr>
          <p:cNvPr id="17" name="TextBox 16"/>
          <p:cNvSpPr txBox="1"/>
          <p:nvPr/>
        </p:nvSpPr>
        <p:spPr>
          <a:xfrm>
            <a:off x="457200" y="1447800"/>
            <a:ext cx="8077200" cy="3949799"/>
          </a:xfrm>
          <a:prstGeom prst="rect">
            <a:avLst/>
          </a:prstGeom>
          <a:noFill/>
        </p:spPr>
        <p:txBody>
          <a:bodyPr wrap="square" rtlCol="0">
            <a:spAutoFit/>
          </a:bodyPr>
          <a:lstStyle/>
          <a:p>
            <a:pPr>
              <a:lnSpc>
                <a:spcPct val="140000"/>
              </a:lnSpc>
            </a:pPr>
            <a:r>
              <a:rPr lang="en-US" sz="2000" dirty="0">
                <a:solidFill>
                  <a:srgbClr val="FFFFFF"/>
                </a:solidFill>
                <a:latin typeface="Arial"/>
                <a:cs typeface="Arial"/>
              </a:rPr>
              <a:t>The Carnegie Endowment for International </a:t>
            </a:r>
            <a:r>
              <a:rPr lang="en-US" sz="2000" dirty="0" smtClean="0">
                <a:solidFill>
                  <a:srgbClr val="FFFFFF"/>
                </a:solidFill>
                <a:latin typeface="Arial"/>
                <a:cs typeface="Arial"/>
              </a:rPr>
              <a:t>Peace is </a:t>
            </a:r>
            <a:r>
              <a:rPr lang="en-US" sz="2000" dirty="0">
                <a:solidFill>
                  <a:srgbClr val="FFFFFF"/>
                </a:solidFill>
                <a:latin typeface="Arial"/>
                <a:cs typeface="Arial"/>
              </a:rPr>
              <a:t>a unique </a:t>
            </a:r>
            <a:r>
              <a:rPr lang="en-US" sz="2000" dirty="0" smtClean="0">
                <a:solidFill>
                  <a:srgbClr val="FFFFFF"/>
                </a:solidFill>
                <a:latin typeface="Arial"/>
                <a:cs typeface="Arial"/>
              </a:rPr>
              <a:t/>
            </a:r>
            <a:br>
              <a:rPr lang="en-US" sz="2000" dirty="0" smtClean="0">
                <a:solidFill>
                  <a:srgbClr val="FFFFFF"/>
                </a:solidFill>
                <a:latin typeface="Arial"/>
                <a:cs typeface="Arial"/>
              </a:rPr>
            </a:br>
            <a:r>
              <a:rPr lang="en-US" sz="2000" dirty="0" smtClean="0">
                <a:solidFill>
                  <a:srgbClr val="FFFFFF"/>
                </a:solidFill>
                <a:latin typeface="Arial"/>
                <a:cs typeface="Arial"/>
              </a:rPr>
              <a:t>global </a:t>
            </a:r>
            <a:r>
              <a:rPr lang="en-US" sz="2000" dirty="0">
                <a:solidFill>
                  <a:srgbClr val="FFFFFF"/>
                </a:solidFill>
                <a:latin typeface="Arial"/>
                <a:cs typeface="Arial"/>
              </a:rPr>
              <a:t>network of policy research </a:t>
            </a:r>
            <a:r>
              <a:rPr lang="en-US" sz="2000" dirty="0" smtClean="0">
                <a:solidFill>
                  <a:srgbClr val="FFFFFF"/>
                </a:solidFill>
                <a:latin typeface="Arial"/>
                <a:cs typeface="Arial"/>
              </a:rPr>
              <a:t>centers in </a:t>
            </a:r>
            <a:r>
              <a:rPr lang="en-US" sz="2000" dirty="0">
                <a:solidFill>
                  <a:srgbClr val="FFFFFF"/>
                </a:solidFill>
                <a:latin typeface="Arial"/>
                <a:cs typeface="Arial"/>
              </a:rPr>
              <a:t>Russia, China, Europe, the Middle East, </a:t>
            </a:r>
            <a:r>
              <a:rPr lang="en-US" sz="2000" dirty="0" smtClean="0">
                <a:solidFill>
                  <a:srgbClr val="FFFFFF"/>
                </a:solidFill>
                <a:latin typeface="Arial"/>
                <a:cs typeface="Arial"/>
              </a:rPr>
              <a:t>and the </a:t>
            </a:r>
            <a:r>
              <a:rPr lang="en-US" sz="2000" dirty="0">
                <a:solidFill>
                  <a:srgbClr val="FFFFFF"/>
                </a:solidFill>
                <a:latin typeface="Arial"/>
                <a:cs typeface="Arial"/>
              </a:rPr>
              <a:t>United States. Our mission, dating back </a:t>
            </a:r>
            <a:r>
              <a:rPr lang="en-US" sz="2000" dirty="0" smtClean="0">
                <a:solidFill>
                  <a:srgbClr val="FFFFFF"/>
                </a:solidFill>
                <a:latin typeface="Arial"/>
                <a:cs typeface="Arial"/>
              </a:rPr>
              <a:t>more than </a:t>
            </a:r>
            <a:r>
              <a:rPr lang="en-US" sz="2000" dirty="0">
                <a:solidFill>
                  <a:srgbClr val="FFFFFF"/>
                </a:solidFill>
                <a:latin typeface="Arial"/>
                <a:cs typeface="Arial"/>
              </a:rPr>
              <a:t>a century, is to advance the cause of </a:t>
            </a:r>
            <a:r>
              <a:rPr lang="en-US" sz="2000" dirty="0" smtClean="0">
                <a:solidFill>
                  <a:srgbClr val="FFFFFF"/>
                </a:solidFill>
                <a:latin typeface="Arial"/>
                <a:cs typeface="Arial"/>
              </a:rPr>
              <a:t>peace through </a:t>
            </a:r>
            <a:r>
              <a:rPr lang="en-US" sz="2000" dirty="0">
                <a:solidFill>
                  <a:srgbClr val="FFFFFF"/>
                </a:solidFill>
                <a:latin typeface="Arial"/>
                <a:cs typeface="Arial"/>
              </a:rPr>
              <a:t>analysis </a:t>
            </a:r>
            <a:r>
              <a:rPr lang="en-US" sz="2000" dirty="0" smtClean="0">
                <a:solidFill>
                  <a:srgbClr val="FFFFFF"/>
                </a:solidFill>
                <a:latin typeface="Arial"/>
                <a:cs typeface="Arial"/>
              </a:rPr>
              <a:t>and </a:t>
            </a:r>
            <a:r>
              <a:rPr lang="en-US" sz="2000" dirty="0">
                <a:solidFill>
                  <a:srgbClr val="FFFFFF"/>
                </a:solidFill>
                <a:latin typeface="Arial"/>
                <a:cs typeface="Arial"/>
              </a:rPr>
              <a:t>development of fresh </a:t>
            </a:r>
            <a:r>
              <a:rPr lang="en-US" sz="2000" dirty="0" smtClean="0">
                <a:solidFill>
                  <a:srgbClr val="FFFFFF"/>
                </a:solidFill>
                <a:latin typeface="Arial"/>
                <a:cs typeface="Arial"/>
              </a:rPr>
              <a:t>policy ideas </a:t>
            </a:r>
            <a:r>
              <a:rPr lang="en-US" sz="2000" dirty="0">
                <a:solidFill>
                  <a:srgbClr val="FFFFFF"/>
                </a:solidFill>
                <a:latin typeface="Arial"/>
                <a:cs typeface="Arial"/>
              </a:rPr>
              <a:t>and direct engagement and </a:t>
            </a:r>
            <a:r>
              <a:rPr lang="en-US" sz="2000" dirty="0" smtClean="0">
                <a:solidFill>
                  <a:srgbClr val="FFFFFF"/>
                </a:solidFill>
                <a:latin typeface="Arial"/>
                <a:cs typeface="Arial"/>
              </a:rPr>
              <a:t>collaboration with </a:t>
            </a:r>
            <a:r>
              <a:rPr lang="en-US" sz="2000" dirty="0" err="1">
                <a:solidFill>
                  <a:srgbClr val="FFFFFF"/>
                </a:solidFill>
                <a:latin typeface="Arial"/>
                <a:cs typeface="Arial"/>
              </a:rPr>
              <a:t>decisionmakers</a:t>
            </a:r>
            <a:r>
              <a:rPr lang="en-US" sz="2000" dirty="0">
                <a:solidFill>
                  <a:srgbClr val="FFFFFF"/>
                </a:solidFill>
                <a:latin typeface="Arial"/>
                <a:cs typeface="Arial"/>
              </a:rPr>
              <a:t> in government, business, </a:t>
            </a:r>
            <a:r>
              <a:rPr lang="en-US" sz="2000" dirty="0" smtClean="0">
                <a:solidFill>
                  <a:srgbClr val="FFFFFF"/>
                </a:solidFill>
                <a:latin typeface="Arial"/>
                <a:cs typeface="Arial"/>
              </a:rPr>
              <a:t>and civil </a:t>
            </a:r>
            <a:r>
              <a:rPr lang="en-US" sz="2000" dirty="0">
                <a:solidFill>
                  <a:srgbClr val="FFFFFF"/>
                </a:solidFill>
                <a:latin typeface="Arial"/>
                <a:cs typeface="Arial"/>
              </a:rPr>
              <a:t>society. Working together, our centers bring </a:t>
            </a:r>
            <a:r>
              <a:rPr lang="en-US" sz="2000" dirty="0" smtClean="0">
                <a:solidFill>
                  <a:srgbClr val="FFFFFF"/>
                </a:solidFill>
                <a:latin typeface="Arial"/>
                <a:cs typeface="Arial"/>
              </a:rPr>
              <a:t>the inestimable </a:t>
            </a:r>
            <a:r>
              <a:rPr lang="en-US" sz="2000" dirty="0">
                <a:solidFill>
                  <a:srgbClr val="FFFFFF"/>
                </a:solidFill>
                <a:latin typeface="Arial"/>
                <a:cs typeface="Arial"/>
              </a:rPr>
              <a:t>benefit of multiple national </a:t>
            </a:r>
            <a:r>
              <a:rPr lang="en-US" sz="2000" dirty="0" smtClean="0">
                <a:solidFill>
                  <a:srgbClr val="FFFFFF"/>
                </a:solidFill>
                <a:latin typeface="Arial"/>
                <a:cs typeface="Arial"/>
              </a:rPr>
              <a:t>viewpoints to bilateral, regional, and  global issues.</a:t>
            </a:r>
            <a:endParaRPr lang="en-US" sz="2000" dirty="0">
              <a:solidFill>
                <a:srgbClr val="FFFFFF"/>
              </a:solidFill>
              <a:latin typeface="Arial"/>
              <a:cs typeface="Arial"/>
            </a:endParaRPr>
          </a:p>
        </p:txBody>
      </p:sp>
      <p:cxnSp>
        <p:nvCxnSpPr>
          <p:cNvPr id="18" name="Straight Connector 17"/>
          <p:cNvCxnSpPr/>
          <p:nvPr/>
        </p:nvCxnSpPr>
        <p:spPr>
          <a:xfrm>
            <a:off x="533400" y="1219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pic>
        <p:nvPicPr>
          <p:cNvPr id="10" name="Picture 9" descr="C.png"/>
          <p:cNvPicPr>
            <a:picLocks noChangeAspect="1"/>
          </p:cNvPicPr>
          <p:nvPr/>
        </p:nvPicPr>
        <p:blipFill>
          <a:blip r:embed="rId2" cstate="print">
            <a:alphaModFix/>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153400" y="6019800"/>
            <a:ext cx="457200" cy="4572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101486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0" y="0"/>
            <a:ext cx="9144000" cy="3048000"/>
          </a:xfrm>
          <a:prstGeom prst="rect">
            <a:avLst/>
          </a:prstGeom>
          <a:solidFill>
            <a:srgbClr val="0D2E5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3A63"/>
              </a:solidFill>
            </a:endParaRPr>
          </a:p>
        </p:txBody>
      </p:sp>
      <p:sp>
        <p:nvSpPr>
          <p:cNvPr id="9" name="TextBox 8"/>
          <p:cNvSpPr txBox="1"/>
          <p:nvPr/>
        </p:nvSpPr>
        <p:spPr>
          <a:xfrm>
            <a:off x="457200" y="725269"/>
            <a:ext cx="3657600" cy="553998"/>
          </a:xfrm>
          <a:prstGeom prst="rect">
            <a:avLst/>
          </a:prstGeom>
          <a:noFill/>
        </p:spPr>
        <p:txBody>
          <a:bodyPr wrap="square" rtlCol="0">
            <a:spAutoFit/>
          </a:bodyPr>
          <a:lstStyle/>
          <a:p>
            <a:pPr algn="dist"/>
            <a:r>
              <a:rPr lang="en-US" sz="1200" dirty="0">
                <a:solidFill>
                  <a:schemeClr val="bg1"/>
                </a:solidFill>
                <a:latin typeface="Arial"/>
                <a:cs typeface="Arial"/>
              </a:rPr>
              <a:t>CARNEGIE’S </a:t>
            </a:r>
            <a:r>
              <a:rPr lang="en-US" sz="1200" dirty="0" smtClean="0">
                <a:solidFill>
                  <a:schemeClr val="bg1"/>
                </a:solidFill>
                <a:latin typeface="Arial"/>
                <a:cs typeface="Arial"/>
              </a:rPr>
              <a:t>CENTERS</a:t>
            </a:r>
            <a:endParaRPr lang="en-US" sz="1200" dirty="0">
              <a:solidFill>
                <a:schemeClr val="bg1"/>
              </a:solidFill>
              <a:latin typeface="Arial"/>
              <a:cs typeface="Arial"/>
            </a:endParaRPr>
          </a:p>
          <a:p>
            <a:pPr algn="dist"/>
            <a:endParaRPr lang="en-US" dirty="0"/>
          </a:p>
        </p:txBody>
      </p:sp>
      <p:sp>
        <p:nvSpPr>
          <p:cNvPr id="12" name="TextBox 11"/>
          <p:cNvSpPr txBox="1"/>
          <p:nvPr/>
        </p:nvSpPr>
        <p:spPr>
          <a:xfrm>
            <a:off x="4572000" y="3394856"/>
            <a:ext cx="4114800" cy="1481944"/>
          </a:xfrm>
          <a:prstGeom prst="rect">
            <a:avLst/>
          </a:prstGeom>
          <a:noFill/>
        </p:spPr>
        <p:txBody>
          <a:bodyPr wrap="square" rtlCol="0">
            <a:spAutoFit/>
          </a:bodyPr>
          <a:lstStyle/>
          <a:p>
            <a:pPr>
              <a:lnSpc>
                <a:spcPct val="130000"/>
              </a:lnSpc>
            </a:pPr>
            <a:r>
              <a:rPr lang="en-US" sz="1400" dirty="0" smtClean="0">
                <a:solidFill>
                  <a:srgbClr val="0D2E51"/>
                </a:solidFill>
                <a:latin typeface="Arial"/>
                <a:cs typeface="Arial"/>
              </a:rPr>
              <a:t>WASHINGTON</a:t>
            </a:r>
          </a:p>
          <a:p>
            <a:pPr>
              <a:lnSpc>
                <a:spcPct val="130000"/>
              </a:lnSpc>
            </a:pPr>
            <a:r>
              <a:rPr lang="en-US" sz="1400" i="1" dirty="0" smtClean="0">
                <a:latin typeface="Georgia"/>
                <a:cs typeface="Georgia"/>
              </a:rPr>
              <a:t>With 100 employees, the Washington office serves as the institution’s headquarters through which Carnegie’s centers collaborate on issues of shared interest. </a:t>
            </a:r>
            <a:endParaRPr lang="en-US" sz="1400" i="1" dirty="0">
              <a:latin typeface="Georgia"/>
              <a:cs typeface="Georgia"/>
            </a:endParaRPr>
          </a:p>
        </p:txBody>
      </p:sp>
      <p:pic>
        <p:nvPicPr>
          <p:cNvPr id="16" name="Picture 15" descr="C.png"/>
          <p:cNvPicPr>
            <a:picLocks noChangeAspect="1"/>
          </p:cNvPicPr>
          <p:nvPr/>
        </p:nvPicPr>
        <p:blipFill>
          <a:blip r:embed="rId2">
            <a:alphaModFix amt="13000"/>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019800" y="-1"/>
            <a:ext cx="3115733" cy="3115733"/>
          </a:xfrm>
          <a:prstGeom prst="rect">
            <a:avLst/>
          </a:prstGeom>
        </p:spPr>
      </p:pic>
      <p:sp>
        <p:nvSpPr>
          <p:cNvPr id="17" name="TextBox 16"/>
          <p:cNvSpPr txBox="1"/>
          <p:nvPr/>
        </p:nvSpPr>
        <p:spPr>
          <a:xfrm>
            <a:off x="457200" y="1447800"/>
            <a:ext cx="8077200" cy="1292662"/>
          </a:xfrm>
          <a:prstGeom prst="rect">
            <a:avLst/>
          </a:prstGeom>
          <a:noFill/>
        </p:spPr>
        <p:txBody>
          <a:bodyPr wrap="square" rtlCol="0">
            <a:spAutoFit/>
          </a:bodyPr>
          <a:lstStyle/>
          <a:p>
            <a:pPr>
              <a:lnSpc>
                <a:spcPct val="130000"/>
              </a:lnSpc>
            </a:pPr>
            <a:r>
              <a:rPr lang="en-US" sz="2000" dirty="0" smtClean="0">
                <a:solidFill>
                  <a:srgbClr val="FFFFFF"/>
                </a:solidFill>
                <a:latin typeface="Arial"/>
                <a:cs typeface="Arial"/>
              </a:rPr>
              <a:t>In 2006, </a:t>
            </a:r>
            <a:r>
              <a:rPr lang="en-US" sz="2000" dirty="0">
                <a:solidFill>
                  <a:srgbClr val="FFFFFF"/>
                </a:solidFill>
                <a:latin typeface="Arial"/>
                <a:cs typeface="Arial"/>
              </a:rPr>
              <a:t>Carnegie launched a revolutionary </a:t>
            </a:r>
            <a:r>
              <a:rPr lang="en-US" sz="2000" dirty="0" smtClean="0">
                <a:solidFill>
                  <a:srgbClr val="FFFFFF"/>
                </a:solidFill>
                <a:latin typeface="Arial"/>
                <a:cs typeface="Arial"/>
              </a:rPr>
              <a:t>plan </a:t>
            </a:r>
            <a:r>
              <a:rPr lang="en-US" sz="2000" dirty="0">
                <a:solidFill>
                  <a:srgbClr val="FFFFFF"/>
                </a:solidFill>
                <a:latin typeface="Arial"/>
                <a:cs typeface="Arial"/>
              </a:rPr>
              <a:t>to build the first </a:t>
            </a:r>
            <a:r>
              <a:rPr lang="en-US" sz="2000" i="1" dirty="0">
                <a:solidFill>
                  <a:srgbClr val="FFFFFF"/>
                </a:solidFill>
                <a:latin typeface="Arial"/>
                <a:cs typeface="Arial"/>
              </a:rPr>
              <a:t>global think tank </a:t>
            </a:r>
            <a:r>
              <a:rPr lang="en-US" sz="2000" dirty="0">
                <a:solidFill>
                  <a:srgbClr val="FFFFFF"/>
                </a:solidFill>
                <a:latin typeface="Arial"/>
                <a:cs typeface="Arial"/>
              </a:rPr>
              <a:t>and </a:t>
            </a:r>
            <a:r>
              <a:rPr lang="en-US" sz="2000" dirty="0" smtClean="0">
                <a:solidFill>
                  <a:srgbClr val="FFFFFF"/>
                </a:solidFill>
                <a:latin typeface="Arial"/>
                <a:cs typeface="Arial"/>
              </a:rPr>
              <a:t>now has </a:t>
            </a:r>
            <a:r>
              <a:rPr lang="en-US" sz="2000" dirty="0">
                <a:solidFill>
                  <a:srgbClr val="FFFFFF"/>
                </a:solidFill>
                <a:latin typeface="Arial"/>
                <a:cs typeface="Arial"/>
              </a:rPr>
              <a:t>research centers in Beijing, Beirut, Brussels, Moscow, and </a:t>
            </a:r>
            <a:r>
              <a:rPr lang="en-US" sz="2000" dirty="0" smtClean="0">
                <a:solidFill>
                  <a:srgbClr val="FFFFFF"/>
                </a:solidFill>
                <a:latin typeface="Arial"/>
                <a:cs typeface="Arial"/>
              </a:rPr>
              <a:t>Washington.</a:t>
            </a:r>
            <a:endParaRPr lang="en-US" sz="2000" dirty="0">
              <a:solidFill>
                <a:srgbClr val="FFFFFF"/>
              </a:solidFill>
              <a:latin typeface="Arial"/>
              <a:cs typeface="Arial"/>
            </a:endParaRPr>
          </a:p>
        </p:txBody>
      </p:sp>
      <p:cxnSp>
        <p:nvCxnSpPr>
          <p:cNvPr id="18" name="Straight Connector 17"/>
          <p:cNvCxnSpPr/>
          <p:nvPr/>
        </p:nvCxnSpPr>
        <p:spPr>
          <a:xfrm>
            <a:off x="533400" y="1219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pic>
        <p:nvPicPr>
          <p:cNvPr id="2" name="Picture 1" descr="Carnegie_Endowment_for_International_Peace_-_Dupont_Circle.JPG"/>
          <p:cNvPicPr>
            <a:picLocks noChangeAspect="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33400" y="3276600"/>
            <a:ext cx="3527634" cy="3124200"/>
          </a:xfrm>
          <a:prstGeom prst="rect">
            <a:avLst/>
          </a:prstGeom>
        </p:spPr>
      </p:pic>
      <p:pic>
        <p:nvPicPr>
          <p:cNvPr id="3" name="Picture 2" descr="jessica.tif"/>
          <p:cNvPicPr>
            <a:picLocks noChangeAspect="1"/>
          </p:cNvPicPr>
          <p:nvPr/>
        </p:nvPicPr>
        <p:blipFill>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648200" y="5105400"/>
            <a:ext cx="955358" cy="1295400"/>
          </a:xfrm>
          <a:prstGeom prst="rect">
            <a:avLst/>
          </a:prstGeom>
        </p:spPr>
      </p:pic>
      <p:sp>
        <p:nvSpPr>
          <p:cNvPr id="5" name="TextBox 4"/>
          <p:cNvSpPr txBox="1"/>
          <p:nvPr/>
        </p:nvSpPr>
        <p:spPr>
          <a:xfrm>
            <a:off x="5791200" y="5257800"/>
            <a:ext cx="2895600" cy="1169551"/>
          </a:xfrm>
          <a:prstGeom prst="rect">
            <a:avLst/>
          </a:prstGeom>
          <a:noFill/>
        </p:spPr>
        <p:txBody>
          <a:bodyPr wrap="square" rtlCol="0">
            <a:spAutoFit/>
          </a:bodyPr>
          <a:lstStyle/>
          <a:p>
            <a:r>
              <a:rPr lang="en-US" sz="1400" dirty="0" smtClean="0">
                <a:solidFill>
                  <a:srgbClr val="0D2E51"/>
                </a:solidFill>
                <a:latin typeface="Arial"/>
                <a:cs typeface="Arial"/>
              </a:rPr>
              <a:t>Jessica T. Mathews</a:t>
            </a:r>
          </a:p>
          <a:p>
            <a:pPr>
              <a:lnSpc>
                <a:spcPct val="200000"/>
              </a:lnSpc>
            </a:pPr>
            <a:r>
              <a:rPr lang="en-US" sz="1400" dirty="0" smtClean="0">
                <a:solidFill>
                  <a:srgbClr val="BA9765"/>
                </a:solidFill>
                <a:latin typeface="Arial"/>
                <a:cs typeface="Arial"/>
              </a:rPr>
              <a:t>President</a:t>
            </a:r>
          </a:p>
          <a:p>
            <a:r>
              <a:rPr lang="en-US" sz="1400" dirty="0" smtClean="0">
                <a:solidFill>
                  <a:srgbClr val="BA9765"/>
                </a:solidFill>
                <a:latin typeface="Arial"/>
                <a:cs typeface="Arial"/>
              </a:rPr>
              <a:t>Carnegie Endowment for International Peace</a:t>
            </a:r>
            <a:endParaRPr lang="en-US" sz="1400" dirty="0">
              <a:solidFill>
                <a:srgbClr val="BA9765"/>
              </a:solidFill>
              <a:latin typeface="Arial"/>
              <a:cs typeface="Aria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624475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Box 8"/>
          <p:cNvSpPr txBox="1"/>
          <p:nvPr/>
        </p:nvSpPr>
        <p:spPr>
          <a:xfrm>
            <a:off x="457200" y="725269"/>
            <a:ext cx="3657600" cy="553998"/>
          </a:xfrm>
          <a:prstGeom prst="rect">
            <a:avLst/>
          </a:prstGeom>
          <a:noFill/>
        </p:spPr>
        <p:txBody>
          <a:bodyPr wrap="square" rtlCol="0">
            <a:spAutoFit/>
          </a:bodyPr>
          <a:lstStyle/>
          <a:p>
            <a:pPr algn="dist"/>
            <a:r>
              <a:rPr lang="en-US" sz="1200" dirty="0">
                <a:solidFill>
                  <a:srgbClr val="0D2E51"/>
                </a:solidFill>
                <a:latin typeface="Arial"/>
                <a:cs typeface="Arial"/>
              </a:rPr>
              <a:t>CARNEGIE’S </a:t>
            </a:r>
            <a:r>
              <a:rPr lang="en-US" sz="1200" dirty="0" smtClean="0">
                <a:solidFill>
                  <a:srgbClr val="0D2E51"/>
                </a:solidFill>
                <a:latin typeface="Arial"/>
                <a:cs typeface="Arial"/>
              </a:rPr>
              <a:t>CENTERS</a:t>
            </a:r>
            <a:endParaRPr lang="en-US" sz="1200" dirty="0">
              <a:solidFill>
                <a:srgbClr val="0D2E51"/>
              </a:solidFill>
              <a:latin typeface="Arial"/>
              <a:cs typeface="Arial"/>
            </a:endParaRPr>
          </a:p>
          <a:p>
            <a:pPr algn="dist"/>
            <a:endParaRPr lang="en-US" dirty="0"/>
          </a:p>
        </p:txBody>
      </p:sp>
      <p:sp>
        <p:nvSpPr>
          <p:cNvPr id="12" name="TextBox 11"/>
          <p:cNvSpPr txBox="1"/>
          <p:nvPr/>
        </p:nvSpPr>
        <p:spPr>
          <a:xfrm>
            <a:off x="2819400" y="1371600"/>
            <a:ext cx="5867400" cy="1201867"/>
          </a:xfrm>
          <a:prstGeom prst="rect">
            <a:avLst/>
          </a:prstGeom>
          <a:noFill/>
        </p:spPr>
        <p:txBody>
          <a:bodyPr wrap="square" rtlCol="0">
            <a:spAutoFit/>
          </a:bodyPr>
          <a:lstStyle/>
          <a:p>
            <a:pPr>
              <a:lnSpc>
                <a:spcPct val="130000"/>
              </a:lnSpc>
            </a:pPr>
            <a:r>
              <a:rPr lang="en-US" sz="1400" dirty="0" smtClean="0">
                <a:solidFill>
                  <a:srgbClr val="0D2E51"/>
                </a:solidFill>
                <a:latin typeface="Arial"/>
                <a:cs typeface="Arial"/>
              </a:rPr>
              <a:t>BEIJING </a:t>
            </a:r>
            <a:r>
              <a:rPr lang="en-US" sz="1400" dirty="0" smtClean="0">
                <a:solidFill>
                  <a:srgbClr val="BA9765"/>
                </a:solidFill>
                <a:latin typeface="Arial"/>
                <a:cs typeface="Arial"/>
              </a:rPr>
              <a:t> |  </a:t>
            </a:r>
            <a:r>
              <a:rPr lang="en-US" sz="1400" dirty="0" smtClean="0">
                <a:solidFill>
                  <a:srgbClr val="0D2E51"/>
                </a:solidFill>
                <a:latin typeface="Arial"/>
                <a:cs typeface="Arial"/>
              </a:rPr>
              <a:t>2010</a:t>
            </a:r>
          </a:p>
          <a:p>
            <a:pPr>
              <a:lnSpc>
                <a:spcPct val="130000"/>
              </a:lnSpc>
            </a:pPr>
            <a:r>
              <a:rPr lang="en-US" sz="1400" i="1" dirty="0" smtClean="0">
                <a:latin typeface="Georgia"/>
                <a:cs typeface="Georgia"/>
              </a:rPr>
              <a:t>The Carnegie–Tsinghua Center for Global Policy brings together top experts from China, the United States, and the international community for collaborative research on common global challenges.</a:t>
            </a:r>
            <a:endParaRPr lang="en-US" sz="1400" i="1" dirty="0">
              <a:latin typeface="Georgia"/>
              <a:cs typeface="Georgia"/>
            </a:endParaRPr>
          </a:p>
        </p:txBody>
      </p:sp>
      <p:cxnSp>
        <p:nvCxnSpPr>
          <p:cNvPr id="18" name="Straight Connector 17"/>
          <p:cNvCxnSpPr/>
          <p:nvPr/>
        </p:nvCxnSpPr>
        <p:spPr>
          <a:xfrm>
            <a:off x="533400" y="1219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3733800" y="2971800"/>
            <a:ext cx="4724400" cy="738664"/>
          </a:xfrm>
          <a:prstGeom prst="rect">
            <a:avLst/>
          </a:prstGeom>
          <a:noFill/>
        </p:spPr>
        <p:txBody>
          <a:bodyPr wrap="square" rtlCol="0">
            <a:spAutoFit/>
          </a:bodyPr>
          <a:lstStyle/>
          <a:p>
            <a:r>
              <a:rPr lang="en-US" sz="1400" dirty="0" smtClean="0">
                <a:solidFill>
                  <a:srgbClr val="0D2E51"/>
                </a:solidFill>
                <a:latin typeface="Arial"/>
                <a:cs typeface="Arial"/>
              </a:rPr>
              <a:t>Paul </a:t>
            </a:r>
            <a:r>
              <a:rPr lang="en-US" sz="1400" dirty="0" err="1" smtClean="0">
                <a:solidFill>
                  <a:srgbClr val="0D2E51"/>
                </a:solidFill>
                <a:latin typeface="Arial"/>
                <a:cs typeface="Arial"/>
              </a:rPr>
              <a:t>Haenle</a:t>
            </a:r>
            <a:endParaRPr lang="en-US" sz="1400" dirty="0" smtClean="0">
              <a:solidFill>
                <a:srgbClr val="0D2E51"/>
              </a:solidFill>
              <a:latin typeface="Arial"/>
              <a:cs typeface="Arial"/>
            </a:endParaRPr>
          </a:p>
          <a:p>
            <a:r>
              <a:rPr lang="en-US" sz="1400" dirty="0" smtClean="0">
                <a:solidFill>
                  <a:srgbClr val="BA9765"/>
                </a:solidFill>
                <a:latin typeface="Arial"/>
                <a:cs typeface="Arial"/>
              </a:rPr>
              <a:t>Director</a:t>
            </a:r>
            <a:br>
              <a:rPr lang="en-US" sz="1400" dirty="0" smtClean="0">
                <a:solidFill>
                  <a:srgbClr val="BA9765"/>
                </a:solidFill>
                <a:latin typeface="Arial"/>
                <a:cs typeface="Arial"/>
              </a:rPr>
            </a:br>
            <a:r>
              <a:rPr lang="en-US" sz="1400" dirty="0" smtClean="0">
                <a:solidFill>
                  <a:srgbClr val="BA9765"/>
                </a:solidFill>
                <a:latin typeface="Arial"/>
                <a:cs typeface="Arial"/>
              </a:rPr>
              <a:t>Carnegie–Tsinghua Center for Global Policy</a:t>
            </a:r>
          </a:p>
        </p:txBody>
      </p:sp>
      <p:pic>
        <p:nvPicPr>
          <p:cNvPr id="4" name="Picture 3" descr="haenle_bw_large.jpg"/>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971800" y="2743200"/>
            <a:ext cx="609938" cy="916940"/>
          </a:xfrm>
          <a:prstGeom prst="rect">
            <a:avLst/>
          </a:prstGeom>
        </p:spPr>
      </p:pic>
      <p:sp>
        <p:nvSpPr>
          <p:cNvPr id="13" name="TextBox 12"/>
          <p:cNvSpPr txBox="1"/>
          <p:nvPr/>
        </p:nvSpPr>
        <p:spPr>
          <a:xfrm>
            <a:off x="609600" y="3962400"/>
            <a:ext cx="5715000" cy="1201867"/>
          </a:xfrm>
          <a:prstGeom prst="rect">
            <a:avLst/>
          </a:prstGeom>
          <a:noFill/>
        </p:spPr>
        <p:txBody>
          <a:bodyPr wrap="square" rtlCol="0">
            <a:spAutoFit/>
          </a:bodyPr>
          <a:lstStyle/>
          <a:p>
            <a:pPr>
              <a:lnSpc>
                <a:spcPct val="130000"/>
              </a:lnSpc>
            </a:pPr>
            <a:r>
              <a:rPr lang="en-US" sz="1400" dirty="0" smtClean="0">
                <a:solidFill>
                  <a:srgbClr val="0D2E51"/>
                </a:solidFill>
                <a:latin typeface="Arial"/>
                <a:cs typeface="Arial"/>
              </a:rPr>
              <a:t>BEIRUT </a:t>
            </a:r>
            <a:r>
              <a:rPr lang="en-US" sz="1400" dirty="0" smtClean="0">
                <a:solidFill>
                  <a:srgbClr val="BA9765"/>
                </a:solidFill>
                <a:latin typeface="Arial"/>
                <a:cs typeface="Arial"/>
              </a:rPr>
              <a:t> |  </a:t>
            </a:r>
            <a:r>
              <a:rPr lang="en-US" sz="1400" dirty="0" smtClean="0">
                <a:solidFill>
                  <a:srgbClr val="0D2E51"/>
                </a:solidFill>
                <a:latin typeface="Arial"/>
                <a:cs typeface="Arial"/>
              </a:rPr>
              <a:t>2006</a:t>
            </a:r>
          </a:p>
          <a:p>
            <a:pPr>
              <a:lnSpc>
                <a:spcPct val="130000"/>
              </a:lnSpc>
            </a:pPr>
            <a:r>
              <a:rPr lang="en-US" sz="1400" i="1" dirty="0" smtClean="0">
                <a:latin typeface="Georgia"/>
                <a:cs typeface="Georgia"/>
              </a:rPr>
              <a:t>The Carnegie Middle East Center aims to better inform the process </a:t>
            </a:r>
            <a:br>
              <a:rPr lang="en-US" sz="1400" i="1" dirty="0" smtClean="0">
                <a:latin typeface="Georgia"/>
                <a:cs typeface="Georgia"/>
              </a:rPr>
            </a:br>
            <a:r>
              <a:rPr lang="en-US" sz="1400" i="1" dirty="0" smtClean="0">
                <a:latin typeface="Georgia"/>
                <a:cs typeface="Georgia"/>
              </a:rPr>
              <a:t>of political change in the Arab world and deepen the understanding </a:t>
            </a:r>
            <a:br>
              <a:rPr lang="en-US" sz="1400" i="1" dirty="0" smtClean="0">
                <a:latin typeface="Georgia"/>
                <a:cs typeface="Georgia"/>
              </a:rPr>
            </a:br>
            <a:r>
              <a:rPr lang="en-US" sz="1400" i="1" dirty="0" smtClean="0">
                <a:latin typeface="Georgia"/>
                <a:cs typeface="Georgia"/>
              </a:rPr>
              <a:t>of the complex economic and security issues that face it. </a:t>
            </a:r>
            <a:endParaRPr lang="en-US" sz="1400" i="1" dirty="0">
              <a:latin typeface="Georgia"/>
              <a:cs typeface="Georgia"/>
            </a:endParaRPr>
          </a:p>
        </p:txBody>
      </p:sp>
      <p:sp>
        <p:nvSpPr>
          <p:cNvPr id="14" name="TextBox 13"/>
          <p:cNvSpPr txBox="1"/>
          <p:nvPr/>
        </p:nvSpPr>
        <p:spPr>
          <a:xfrm>
            <a:off x="1600200" y="5638800"/>
            <a:ext cx="2895600" cy="738664"/>
          </a:xfrm>
          <a:prstGeom prst="rect">
            <a:avLst/>
          </a:prstGeom>
          <a:noFill/>
        </p:spPr>
        <p:txBody>
          <a:bodyPr wrap="square" rtlCol="0">
            <a:spAutoFit/>
          </a:bodyPr>
          <a:lstStyle/>
          <a:p>
            <a:r>
              <a:rPr lang="en-US" sz="1400" dirty="0" err="1" smtClean="0">
                <a:solidFill>
                  <a:srgbClr val="0D2E51"/>
                </a:solidFill>
                <a:latin typeface="Arial"/>
                <a:cs typeface="Arial"/>
              </a:rPr>
              <a:t>Lina</a:t>
            </a:r>
            <a:r>
              <a:rPr lang="en-US" sz="1400" dirty="0" smtClean="0">
                <a:solidFill>
                  <a:srgbClr val="0D2E51"/>
                </a:solidFill>
                <a:latin typeface="Arial"/>
                <a:cs typeface="Arial"/>
              </a:rPr>
              <a:t> </a:t>
            </a:r>
            <a:r>
              <a:rPr lang="en-US" sz="1400" dirty="0" err="1" smtClean="0">
                <a:solidFill>
                  <a:srgbClr val="0D2E51"/>
                </a:solidFill>
                <a:latin typeface="Arial"/>
                <a:cs typeface="Arial"/>
              </a:rPr>
              <a:t>Khatib</a:t>
            </a:r>
            <a:endParaRPr lang="en-US" sz="1400" dirty="0" smtClean="0">
              <a:solidFill>
                <a:srgbClr val="0D2E51"/>
              </a:solidFill>
              <a:latin typeface="Arial"/>
              <a:cs typeface="Arial"/>
            </a:endParaRPr>
          </a:p>
          <a:p>
            <a:r>
              <a:rPr lang="en-US" sz="1400" dirty="0" smtClean="0">
                <a:solidFill>
                  <a:srgbClr val="BA9765"/>
                </a:solidFill>
                <a:latin typeface="Arial"/>
                <a:cs typeface="Arial"/>
              </a:rPr>
              <a:t>Director</a:t>
            </a:r>
          </a:p>
          <a:p>
            <a:r>
              <a:rPr lang="en-US" sz="1400" dirty="0" smtClean="0">
                <a:solidFill>
                  <a:srgbClr val="BA9765"/>
                </a:solidFill>
                <a:latin typeface="Arial"/>
                <a:cs typeface="Arial"/>
              </a:rPr>
              <a:t>Carnegie Middle East Center</a:t>
            </a:r>
            <a:endParaRPr lang="en-US" sz="1400" dirty="0">
              <a:solidFill>
                <a:srgbClr val="BA9765"/>
              </a:solidFill>
              <a:latin typeface="Arial"/>
              <a:cs typeface="Arial"/>
            </a:endParaRPr>
          </a:p>
        </p:txBody>
      </p:sp>
      <p:cxnSp>
        <p:nvCxnSpPr>
          <p:cNvPr id="19" name="Straight Connector 18"/>
          <p:cNvCxnSpPr/>
          <p:nvPr/>
        </p:nvCxnSpPr>
        <p:spPr>
          <a:xfrm>
            <a:off x="533400" y="3886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pic>
        <p:nvPicPr>
          <p:cNvPr id="7" name="Picture 6" descr="Lina Khatib_Bw.jpg"/>
          <p:cNvPicPr>
            <a:picLocks noChangeAspect="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62000" y="5257800"/>
            <a:ext cx="685800" cy="1028700"/>
          </a:xfrm>
          <a:prstGeom prst="rect">
            <a:avLst/>
          </a:prstGeom>
        </p:spPr>
      </p:pic>
      <p:pic>
        <p:nvPicPr>
          <p:cNvPr id="8" name="Picture 7" descr="Beijing.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09600" y="1524000"/>
            <a:ext cx="2133600" cy="2133600"/>
          </a:xfrm>
          <a:prstGeom prst="rect">
            <a:avLst/>
          </a:prstGeom>
        </p:spPr>
      </p:pic>
      <p:pic>
        <p:nvPicPr>
          <p:cNvPr id="10" name="Picture 9" descr="Beirut.jpg"/>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248400" y="4191000"/>
            <a:ext cx="2286000" cy="22860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279280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Box 8"/>
          <p:cNvSpPr txBox="1"/>
          <p:nvPr/>
        </p:nvSpPr>
        <p:spPr>
          <a:xfrm>
            <a:off x="457200" y="725269"/>
            <a:ext cx="3657600" cy="553998"/>
          </a:xfrm>
          <a:prstGeom prst="rect">
            <a:avLst/>
          </a:prstGeom>
          <a:noFill/>
        </p:spPr>
        <p:txBody>
          <a:bodyPr wrap="square" rtlCol="0">
            <a:spAutoFit/>
          </a:bodyPr>
          <a:lstStyle/>
          <a:p>
            <a:pPr algn="dist"/>
            <a:r>
              <a:rPr lang="en-US" sz="1200" dirty="0">
                <a:solidFill>
                  <a:srgbClr val="0D2E51"/>
                </a:solidFill>
                <a:latin typeface="Arial"/>
                <a:cs typeface="Arial"/>
              </a:rPr>
              <a:t>CARNEGIE’S </a:t>
            </a:r>
            <a:r>
              <a:rPr lang="en-US" sz="1200" dirty="0" smtClean="0">
                <a:solidFill>
                  <a:srgbClr val="0D2E51"/>
                </a:solidFill>
                <a:latin typeface="Arial"/>
                <a:cs typeface="Arial"/>
              </a:rPr>
              <a:t>CENTERS</a:t>
            </a:r>
            <a:endParaRPr lang="en-US" sz="1200" dirty="0">
              <a:solidFill>
                <a:srgbClr val="0D2E51"/>
              </a:solidFill>
              <a:latin typeface="Arial"/>
              <a:cs typeface="Arial"/>
            </a:endParaRPr>
          </a:p>
          <a:p>
            <a:pPr algn="dist"/>
            <a:endParaRPr lang="en-US" dirty="0"/>
          </a:p>
        </p:txBody>
      </p:sp>
      <p:sp>
        <p:nvSpPr>
          <p:cNvPr id="12" name="TextBox 11"/>
          <p:cNvSpPr txBox="1"/>
          <p:nvPr/>
        </p:nvSpPr>
        <p:spPr>
          <a:xfrm>
            <a:off x="2895600" y="1371600"/>
            <a:ext cx="5867400" cy="1201867"/>
          </a:xfrm>
          <a:prstGeom prst="rect">
            <a:avLst/>
          </a:prstGeom>
          <a:noFill/>
        </p:spPr>
        <p:txBody>
          <a:bodyPr wrap="square" rtlCol="0">
            <a:spAutoFit/>
          </a:bodyPr>
          <a:lstStyle/>
          <a:p>
            <a:pPr>
              <a:lnSpc>
                <a:spcPct val="130000"/>
              </a:lnSpc>
            </a:pPr>
            <a:r>
              <a:rPr lang="en-US" sz="1400" dirty="0" smtClean="0">
                <a:solidFill>
                  <a:srgbClr val="0D2E51"/>
                </a:solidFill>
                <a:latin typeface="Arial"/>
                <a:cs typeface="Arial"/>
              </a:rPr>
              <a:t>BRUSSELS </a:t>
            </a:r>
            <a:r>
              <a:rPr lang="en-US" sz="1400" dirty="0" smtClean="0">
                <a:solidFill>
                  <a:srgbClr val="BA9765"/>
                </a:solidFill>
                <a:latin typeface="Arial"/>
                <a:cs typeface="Arial"/>
              </a:rPr>
              <a:t> |  </a:t>
            </a:r>
            <a:r>
              <a:rPr lang="en-US" sz="1400" dirty="0" smtClean="0">
                <a:solidFill>
                  <a:srgbClr val="0D2E51"/>
                </a:solidFill>
                <a:latin typeface="Arial"/>
                <a:cs typeface="Arial"/>
              </a:rPr>
              <a:t>2007</a:t>
            </a:r>
          </a:p>
          <a:p>
            <a:pPr>
              <a:lnSpc>
                <a:spcPct val="130000"/>
              </a:lnSpc>
            </a:pPr>
            <a:r>
              <a:rPr lang="en-US" sz="1400" i="1" dirty="0" smtClean="0">
                <a:latin typeface="Georgia"/>
                <a:cs typeface="Georgia"/>
              </a:rPr>
              <a:t>Carnegie Europe focuses on the external issues that are facing Europe and the European Union, and aims to foster new thinking in Brussels and European capitals on Europe’s role as a strategic actor.</a:t>
            </a:r>
            <a:endParaRPr lang="en-US" sz="1400" i="1" dirty="0">
              <a:latin typeface="Georgia"/>
              <a:cs typeface="Georgia"/>
            </a:endParaRPr>
          </a:p>
        </p:txBody>
      </p:sp>
      <p:cxnSp>
        <p:nvCxnSpPr>
          <p:cNvPr id="18" name="Straight Connector 17"/>
          <p:cNvCxnSpPr/>
          <p:nvPr/>
        </p:nvCxnSpPr>
        <p:spPr>
          <a:xfrm>
            <a:off x="533400" y="1219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3810000" y="2971800"/>
            <a:ext cx="4724400" cy="738664"/>
          </a:xfrm>
          <a:prstGeom prst="rect">
            <a:avLst/>
          </a:prstGeom>
          <a:noFill/>
        </p:spPr>
        <p:txBody>
          <a:bodyPr wrap="square" rtlCol="0">
            <a:spAutoFit/>
          </a:bodyPr>
          <a:lstStyle/>
          <a:p>
            <a:r>
              <a:rPr lang="en-US" sz="1400" dirty="0" smtClean="0">
                <a:solidFill>
                  <a:srgbClr val="0D2E51"/>
                </a:solidFill>
                <a:latin typeface="Arial"/>
                <a:cs typeface="Arial"/>
              </a:rPr>
              <a:t>Jan </a:t>
            </a:r>
            <a:r>
              <a:rPr lang="en-US" sz="1400" dirty="0" err="1" smtClean="0">
                <a:solidFill>
                  <a:srgbClr val="0D2E51"/>
                </a:solidFill>
                <a:latin typeface="Arial"/>
                <a:cs typeface="Arial"/>
              </a:rPr>
              <a:t>Techau</a:t>
            </a:r>
            <a:endParaRPr lang="en-US" sz="1400" dirty="0" smtClean="0">
              <a:solidFill>
                <a:srgbClr val="0D2E51"/>
              </a:solidFill>
              <a:latin typeface="Arial"/>
              <a:cs typeface="Arial"/>
            </a:endParaRPr>
          </a:p>
          <a:p>
            <a:r>
              <a:rPr lang="en-US" sz="1400" dirty="0" smtClean="0">
                <a:solidFill>
                  <a:srgbClr val="BA9765"/>
                </a:solidFill>
                <a:latin typeface="Arial"/>
                <a:cs typeface="Arial"/>
              </a:rPr>
              <a:t>Director</a:t>
            </a:r>
            <a:br>
              <a:rPr lang="en-US" sz="1400" dirty="0" smtClean="0">
                <a:solidFill>
                  <a:srgbClr val="BA9765"/>
                </a:solidFill>
                <a:latin typeface="Arial"/>
                <a:cs typeface="Arial"/>
              </a:rPr>
            </a:br>
            <a:r>
              <a:rPr lang="en-US" sz="1400" dirty="0" err="1" smtClean="0">
                <a:solidFill>
                  <a:srgbClr val="BA9765"/>
                </a:solidFill>
                <a:latin typeface="Arial"/>
                <a:cs typeface="Arial"/>
              </a:rPr>
              <a:t>CarnegieEurope</a:t>
            </a:r>
            <a:endParaRPr lang="en-US" sz="1400" dirty="0" smtClean="0">
              <a:solidFill>
                <a:srgbClr val="BA9765"/>
              </a:solidFill>
              <a:latin typeface="Arial"/>
              <a:cs typeface="Arial"/>
            </a:endParaRPr>
          </a:p>
        </p:txBody>
      </p:sp>
      <p:sp>
        <p:nvSpPr>
          <p:cNvPr id="13" name="TextBox 12"/>
          <p:cNvSpPr txBox="1"/>
          <p:nvPr/>
        </p:nvSpPr>
        <p:spPr>
          <a:xfrm>
            <a:off x="609600" y="3962400"/>
            <a:ext cx="5715000" cy="1201867"/>
          </a:xfrm>
          <a:prstGeom prst="rect">
            <a:avLst/>
          </a:prstGeom>
          <a:noFill/>
        </p:spPr>
        <p:txBody>
          <a:bodyPr wrap="square" rtlCol="0">
            <a:spAutoFit/>
          </a:bodyPr>
          <a:lstStyle/>
          <a:p>
            <a:pPr>
              <a:lnSpc>
                <a:spcPct val="130000"/>
              </a:lnSpc>
            </a:pPr>
            <a:r>
              <a:rPr lang="en-US" sz="1400" dirty="0" smtClean="0">
                <a:solidFill>
                  <a:srgbClr val="0D2E51"/>
                </a:solidFill>
                <a:latin typeface="Arial"/>
                <a:cs typeface="Arial"/>
              </a:rPr>
              <a:t>MOSCOW </a:t>
            </a:r>
            <a:r>
              <a:rPr lang="en-US" sz="1400" dirty="0" smtClean="0">
                <a:solidFill>
                  <a:srgbClr val="BA9765"/>
                </a:solidFill>
                <a:latin typeface="Arial"/>
                <a:cs typeface="Arial"/>
              </a:rPr>
              <a:t> |  </a:t>
            </a:r>
            <a:r>
              <a:rPr lang="en-US" sz="1400" dirty="0" smtClean="0">
                <a:solidFill>
                  <a:srgbClr val="0D2E51"/>
                </a:solidFill>
                <a:latin typeface="Arial"/>
                <a:cs typeface="Arial"/>
              </a:rPr>
              <a:t>1994</a:t>
            </a:r>
          </a:p>
          <a:p>
            <a:pPr>
              <a:lnSpc>
                <a:spcPct val="130000"/>
              </a:lnSpc>
            </a:pPr>
            <a:r>
              <a:rPr lang="en-US" sz="1400" i="1" dirty="0" smtClean="0">
                <a:latin typeface="Georgia"/>
                <a:cs typeface="Georgia"/>
              </a:rPr>
              <a:t>The Carnegie Moscow Center brings together researchers in Moscow and from Carnegie’s global centers to provide a free and open forum for the discussion and debate of national, regional, and global issues.</a:t>
            </a:r>
            <a:endParaRPr lang="en-US" sz="1400" i="1" dirty="0">
              <a:latin typeface="Georgia"/>
              <a:cs typeface="Georgia"/>
            </a:endParaRPr>
          </a:p>
        </p:txBody>
      </p:sp>
      <p:sp>
        <p:nvSpPr>
          <p:cNvPr id="14" name="TextBox 13"/>
          <p:cNvSpPr txBox="1"/>
          <p:nvPr/>
        </p:nvSpPr>
        <p:spPr>
          <a:xfrm>
            <a:off x="1447800" y="5638800"/>
            <a:ext cx="2895600" cy="738664"/>
          </a:xfrm>
          <a:prstGeom prst="rect">
            <a:avLst/>
          </a:prstGeom>
          <a:noFill/>
        </p:spPr>
        <p:txBody>
          <a:bodyPr wrap="square" rtlCol="0">
            <a:spAutoFit/>
          </a:bodyPr>
          <a:lstStyle/>
          <a:p>
            <a:r>
              <a:rPr lang="en-US" sz="1400" dirty="0" smtClean="0">
                <a:solidFill>
                  <a:srgbClr val="0D2E51"/>
                </a:solidFill>
                <a:latin typeface="Arial"/>
                <a:cs typeface="Arial"/>
              </a:rPr>
              <a:t>Dmitri </a:t>
            </a:r>
            <a:r>
              <a:rPr lang="en-US" sz="1400" dirty="0" err="1" smtClean="0">
                <a:solidFill>
                  <a:srgbClr val="0D2E51"/>
                </a:solidFill>
                <a:latin typeface="Arial"/>
                <a:cs typeface="Arial"/>
              </a:rPr>
              <a:t>Trenin</a:t>
            </a:r>
            <a:endParaRPr lang="en-US" sz="1400" dirty="0" smtClean="0">
              <a:solidFill>
                <a:srgbClr val="0D2E51"/>
              </a:solidFill>
              <a:latin typeface="Arial"/>
              <a:cs typeface="Arial"/>
            </a:endParaRPr>
          </a:p>
          <a:p>
            <a:r>
              <a:rPr lang="en-US" sz="1400" dirty="0" smtClean="0">
                <a:solidFill>
                  <a:srgbClr val="BA9765"/>
                </a:solidFill>
                <a:latin typeface="Arial"/>
                <a:cs typeface="Arial"/>
              </a:rPr>
              <a:t>Director</a:t>
            </a:r>
          </a:p>
          <a:p>
            <a:r>
              <a:rPr lang="en-US" sz="1400" dirty="0" smtClean="0">
                <a:solidFill>
                  <a:srgbClr val="BA9765"/>
                </a:solidFill>
                <a:latin typeface="Arial"/>
                <a:cs typeface="Arial"/>
              </a:rPr>
              <a:t>Carnegie Moscow Center</a:t>
            </a:r>
            <a:endParaRPr lang="en-US" sz="1400" dirty="0">
              <a:solidFill>
                <a:srgbClr val="BA9765"/>
              </a:solidFill>
              <a:latin typeface="Arial"/>
              <a:cs typeface="Arial"/>
            </a:endParaRPr>
          </a:p>
        </p:txBody>
      </p:sp>
      <p:cxnSp>
        <p:nvCxnSpPr>
          <p:cNvPr id="19" name="Straight Connector 18"/>
          <p:cNvCxnSpPr/>
          <p:nvPr/>
        </p:nvCxnSpPr>
        <p:spPr>
          <a:xfrm>
            <a:off x="533400" y="3886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pic>
        <p:nvPicPr>
          <p:cNvPr id="2" name="Picture 1" descr="techau_bw_large2.jpg"/>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971800" y="2667000"/>
            <a:ext cx="698810" cy="1050544"/>
          </a:xfrm>
          <a:prstGeom prst="rect">
            <a:avLst/>
          </a:prstGeom>
        </p:spPr>
      </p:pic>
      <p:pic>
        <p:nvPicPr>
          <p:cNvPr id="3" name="Picture 2" descr="Trenin_bw_large.jpg"/>
          <p:cNvPicPr>
            <a:picLocks noChangeAspect="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85800" y="5257800"/>
            <a:ext cx="685800" cy="1028700"/>
          </a:xfrm>
          <a:prstGeom prst="rect">
            <a:avLst/>
          </a:prstGeom>
        </p:spPr>
      </p:pic>
      <p:pic>
        <p:nvPicPr>
          <p:cNvPr id="6" name="Picture 5" descr="Moscow.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477000" y="4343400"/>
            <a:ext cx="2057400" cy="2057400"/>
          </a:xfrm>
          <a:prstGeom prst="rect">
            <a:avLst/>
          </a:prstGeom>
        </p:spPr>
      </p:pic>
      <p:pic>
        <p:nvPicPr>
          <p:cNvPr id="8" name="Picture 7" descr="Brussels.jpg"/>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09600" y="1524000"/>
            <a:ext cx="2133600" cy="21336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00583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0D2E5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3A63"/>
              </a:solidFill>
            </a:endParaRPr>
          </a:p>
        </p:txBody>
      </p:sp>
      <p:sp>
        <p:nvSpPr>
          <p:cNvPr id="9" name="TextBox 8"/>
          <p:cNvSpPr txBox="1"/>
          <p:nvPr/>
        </p:nvSpPr>
        <p:spPr>
          <a:xfrm>
            <a:off x="457200" y="725269"/>
            <a:ext cx="3886200" cy="553998"/>
          </a:xfrm>
          <a:prstGeom prst="rect">
            <a:avLst/>
          </a:prstGeom>
          <a:noFill/>
        </p:spPr>
        <p:txBody>
          <a:bodyPr wrap="square" rtlCol="0">
            <a:spAutoFit/>
          </a:bodyPr>
          <a:lstStyle/>
          <a:p>
            <a:pPr algn="dist"/>
            <a:r>
              <a:rPr lang="en-US" sz="1200" dirty="0">
                <a:solidFill>
                  <a:schemeClr val="bg1"/>
                </a:solidFill>
                <a:latin typeface="Arial"/>
                <a:cs typeface="Arial"/>
              </a:rPr>
              <a:t>CARNEGIE’S </a:t>
            </a:r>
            <a:r>
              <a:rPr lang="en-US" sz="1200" dirty="0" smtClean="0">
                <a:solidFill>
                  <a:schemeClr val="bg1"/>
                </a:solidFill>
                <a:latin typeface="Arial"/>
                <a:cs typeface="Arial"/>
              </a:rPr>
              <a:t>PROGRAMS</a:t>
            </a:r>
            <a:endParaRPr lang="en-US" sz="1200" dirty="0">
              <a:solidFill>
                <a:schemeClr val="bg1"/>
              </a:solidFill>
              <a:latin typeface="Arial"/>
              <a:cs typeface="Arial"/>
            </a:endParaRPr>
          </a:p>
          <a:p>
            <a:pPr algn="dist"/>
            <a:endParaRPr lang="en-US" dirty="0"/>
          </a:p>
        </p:txBody>
      </p:sp>
      <p:sp>
        <p:nvSpPr>
          <p:cNvPr id="17" name="TextBox 16"/>
          <p:cNvSpPr txBox="1"/>
          <p:nvPr/>
        </p:nvSpPr>
        <p:spPr>
          <a:xfrm>
            <a:off x="457200" y="1447800"/>
            <a:ext cx="8077200" cy="3908762"/>
          </a:xfrm>
          <a:prstGeom prst="rect">
            <a:avLst/>
          </a:prstGeom>
          <a:noFill/>
        </p:spPr>
        <p:txBody>
          <a:bodyPr wrap="square" rtlCol="0">
            <a:spAutoFit/>
          </a:bodyPr>
          <a:lstStyle/>
          <a:p>
            <a:pPr>
              <a:lnSpc>
                <a:spcPct val="140000"/>
              </a:lnSpc>
            </a:pPr>
            <a:r>
              <a:rPr lang="en-US" sz="1600" b="1" dirty="0" smtClean="0">
                <a:solidFill>
                  <a:schemeClr val="bg1"/>
                </a:solidFill>
                <a:latin typeface="Arial"/>
                <a:cs typeface="Arial"/>
              </a:rPr>
              <a:t>Asia</a:t>
            </a:r>
            <a:br>
              <a:rPr lang="en-US" sz="1600" b="1" dirty="0" smtClean="0">
                <a:solidFill>
                  <a:schemeClr val="bg1"/>
                </a:solidFill>
                <a:latin typeface="Arial"/>
                <a:cs typeface="Arial"/>
              </a:rPr>
            </a:br>
            <a:r>
              <a:rPr lang="en-US" sz="1600" b="1" dirty="0" smtClean="0">
                <a:solidFill>
                  <a:schemeClr val="bg1"/>
                </a:solidFill>
                <a:latin typeface="Arial"/>
                <a:cs typeface="Arial"/>
              </a:rPr>
              <a:t>Democracy and Rule of Law</a:t>
            </a:r>
          </a:p>
          <a:p>
            <a:pPr>
              <a:lnSpc>
                <a:spcPct val="140000"/>
              </a:lnSpc>
            </a:pPr>
            <a:r>
              <a:rPr lang="en-US" sz="1600" b="1" dirty="0" smtClean="0">
                <a:solidFill>
                  <a:schemeClr val="bg1"/>
                </a:solidFill>
                <a:latin typeface="Arial"/>
                <a:cs typeface="Arial"/>
              </a:rPr>
              <a:t>Energy and Climate</a:t>
            </a:r>
            <a:br>
              <a:rPr lang="en-US" sz="1600" b="1" dirty="0" smtClean="0">
                <a:solidFill>
                  <a:schemeClr val="bg1"/>
                </a:solidFill>
                <a:latin typeface="Arial"/>
                <a:cs typeface="Arial"/>
              </a:rPr>
            </a:br>
            <a:r>
              <a:rPr lang="en-US" sz="1600" b="1" dirty="0" smtClean="0">
                <a:solidFill>
                  <a:schemeClr val="bg1"/>
                </a:solidFill>
                <a:latin typeface="Arial"/>
                <a:cs typeface="Arial"/>
              </a:rPr>
              <a:t>International Economics</a:t>
            </a:r>
          </a:p>
          <a:p>
            <a:pPr>
              <a:lnSpc>
                <a:spcPct val="140000"/>
              </a:lnSpc>
            </a:pPr>
            <a:r>
              <a:rPr lang="en-US" sz="1600" b="1" dirty="0" smtClean="0">
                <a:solidFill>
                  <a:schemeClr val="bg1"/>
                </a:solidFill>
                <a:latin typeface="Arial"/>
                <a:cs typeface="Arial"/>
              </a:rPr>
              <a:t>Middle East</a:t>
            </a:r>
          </a:p>
          <a:p>
            <a:pPr>
              <a:lnSpc>
                <a:spcPct val="140000"/>
              </a:lnSpc>
            </a:pPr>
            <a:r>
              <a:rPr lang="en-US" sz="1600" b="1" dirty="0" smtClean="0">
                <a:solidFill>
                  <a:schemeClr val="bg1"/>
                </a:solidFill>
                <a:latin typeface="Arial"/>
                <a:cs typeface="Arial"/>
              </a:rPr>
              <a:t>Nuclear Policy</a:t>
            </a:r>
          </a:p>
          <a:p>
            <a:pPr>
              <a:lnSpc>
                <a:spcPct val="140000"/>
              </a:lnSpc>
            </a:pPr>
            <a:r>
              <a:rPr lang="en-US" sz="1600" b="1" dirty="0" smtClean="0">
                <a:solidFill>
                  <a:schemeClr val="bg1"/>
                </a:solidFill>
                <a:latin typeface="Arial"/>
                <a:cs typeface="Arial"/>
              </a:rPr>
              <a:t>Russia and Eurasia</a:t>
            </a:r>
          </a:p>
          <a:p>
            <a:pPr>
              <a:lnSpc>
                <a:spcPct val="140000"/>
              </a:lnSpc>
            </a:pPr>
            <a:r>
              <a:rPr lang="en-US" sz="1600" b="1" dirty="0" smtClean="0">
                <a:solidFill>
                  <a:schemeClr val="bg1"/>
                </a:solidFill>
                <a:latin typeface="Arial"/>
                <a:cs typeface="Arial"/>
              </a:rPr>
              <a:t>South Asia</a:t>
            </a:r>
          </a:p>
          <a:p>
            <a:pPr>
              <a:lnSpc>
                <a:spcPct val="140000"/>
              </a:lnSpc>
            </a:pPr>
            <a:endParaRPr lang="en-US" sz="1600" b="1" dirty="0" smtClean="0">
              <a:solidFill>
                <a:schemeClr val="bg1"/>
              </a:solidFill>
              <a:latin typeface="Arial"/>
              <a:cs typeface="Arial"/>
            </a:endParaRPr>
          </a:p>
          <a:p>
            <a:pPr>
              <a:lnSpc>
                <a:spcPct val="140000"/>
              </a:lnSpc>
            </a:pPr>
            <a:endParaRPr lang="en-US" sz="1600" dirty="0" smtClean="0">
              <a:solidFill>
                <a:srgbClr val="FFFFFF"/>
              </a:solidFill>
              <a:latin typeface="Arial"/>
              <a:cs typeface="Arial"/>
            </a:endParaRPr>
          </a:p>
          <a:p>
            <a:endParaRPr lang="en-US" dirty="0">
              <a:solidFill>
                <a:schemeClr val="bg1"/>
              </a:solidFill>
              <a:latin typeface="Arial"/>
              <a:cs typeface="Arial"/>
            </a:endParaRPr>
          </a:p>
        </p:txBody>
      </p:sp>
      <p:cxnSp>
        <p:nvCxnSpPr>
          <p:cNvPr id="18" name="Straight Connector 17"/>
          <p:cNvCxnSpPr/>
          <p:nvPr/>
        </p:nvCxnSpPr>
        <p:spPr>
          <a:xfrm>
            <a:off x="533400" y="1219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pic>
        <p:nvPicPr>
          <p:cNvPr id="10" name="Picture 9" descr="C.png"/>
          <p:cNvPicPr>
            <a:picLocks noChangeAspect="1"/>
          </p:cNvPicPr>
          <p:nvPr/>
        </p:nvPicPr>
        <p:blipFill>
          <a:blip r:embed="rId2" cstate="print">
            <a:alphaModFix/>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153400" y="6019800"/>
            <a:ext cx="457200" cy="4572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479552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0D2E5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3A63"/>
              </a:solidFill>
            </a:endParaRPr>
          </a:p>
        </p:txBody>
      </p:sp>
      <p:sp>
        <p:nvSpPr>
          <p:cNvPr id="9" name="TextBox 8"/>
          <p:cNvSpPr txBox="1"/>
          <p:nvPr/>
        </p:nvSpPr>
        <p:spPr>
          <a:xfrm>
            <a:off x="457200" y="725269"/>
            <a:ext cx="3886200" cy="553998"/>
          </a:xfrm>
          <a:prstGeom prst="rect">
            <a:avLst/>
          </a:prstGeom>
          <a:noFill/>
        </p:spPr>
        <p:txBody>
          <a:bodyPr wrap="square" rtlCol="0">
            <a:spAutoFit/>
          </a:bodyPr>
          <a:lstStyle/>
          <a:p>
            <a:pPr algn="dist"/>
            <a:r>
              <a:rPr lang="en-US" sz="1200" dirty="0">
                <a:solidFill>
                  <a:schemeClr val="bg1"/>
                </a:solidFill>
                <a:latin typeface="Arial"/>
                <a:cs typeface="Arial"/>
              </a:rPr>
              <a:t>CARNEGIE’S </a:t>
            </a:r>
            <a:r>
              <a:rPr lang="en-US" sz="1200" dirty="0" smtClean="0">
                <a:solidFill>
                  <a:schemeClr val="bg1"/>
                </a:solidFill>
                <a:latin typeface="Arial"/>
                <a:cs typeface="Arial"/>
              </a:rPr>
              <a:t>LEADERSHIP</a:t>
            </a:r>
            <a:endParaRPr lang="en-US" sz="1200" dirty="0">
              <a:solidFill>
                <a:schemeClr val="bg1"/>
              </a:solidFill>
              <a:latin typeface="Arial"/>
              <a:cs typeface="Arial"/>
            </a:endParaRPr>
          </a:p>
          <a:p>
            <a:pPr algn="dist"/>
            <a:endParaRPr lang="en-US" dirty="0"/>
          </a:p>
        </p:txBody>
      </p:sp>
      <p:sp>
        <p:nvSpPr>
          <p:cNvPr id="17" name="TextBox 16"/>
          <p:cNvSpPr txBox="1"/>
          <p:nvPr/>
        </p:nvSpPr>
        <p:spPr>
          <a:xfrm>
            <a:off x="457200" y="1447800"/>
            <a:ext cx="8077200" cy="5195268"/>
          </a:xfrm>
          <a:prstGeom prst="rect">
            <a:avLst/>
          </a:prstGeom>
          <a:noFill/>
        </p:spPr>
        <p:txBody>
          <a:bodyPr wrap="square" rtlCol="0">
            <a:spAutoFit/>
          </a:bodyPr>
          <a:lstStyle/>
          <a:p>
            <a:pPr>
              <a:lnSpc>
                <a:spcPct val="140000"/>
              </a:lnSpc>
            </a:pPr>
            <a:r>
              <a:rPr lang="en-US" sz="1600" b="1" dirty="0">
                <a:solidFill>
                  <a:schemeClr val="bg1"/>
                </a:solidFill>
                <a:latin typeface="Arial"/>
                <a:cs typeface="Arial"/>
              </a:rPr>
              <a:t>Jessica T. Mathews</a:t>
            </a:r>
            <a:r>
              <a:rPr lang="en-US" sz="1600" dirty="0">
                <a:solidFill>
                  <a:schemeClr val="bg1"/>
                </a:solidFill>
                <a:latin typeface="Arial"/>
                <a:cs typeface="Arial"/>
              </a:rPr>
              <a:t>, President</a:t>
            </a:r>
          </a:p>
          <a:p>
            <a:pPr>
              <a:lnSpc>
                <a:spcPct val="140000"/>
              </a:lnSpc>
            </a:pPr>
            <a:r>
              <a:rPr lang="en-US" sz="1600" b="1" dirty="0">
                <a:solidFill>
                  <a:schemeClr val="bg1"/>
                </a:solidFill>
                <a:latin typeface="Arial"/>
                <a:cs typeface="Arial"/>
              </a:rPr>
              <a:t>Paul </a:t>
            </a:r>
            <a:r>
              <a:rPr lang="en-US" sz="1600" b="1" dirty="0" err="1">
                <a:solidFill>
                  <a:schemeClr val="bg1"/>
                </a:solidFill>
                <a:latin typeface="Arial"/>
                <a:cs typeface="Arial"/>
              </a:rPr>
              <a:t>Balaran</a:t>
            </a:r>
            <a:r>
              <a:rPr lang="en-US" sz="1600" dirty="0">
                <a:solidFill>
                  <a:schemeClr val="bg1"/>
                </a:solidFill>
                <a:latin typeface="Arial"/>
                <a:cs typeface="Arial"/>
              </a:rPr>
              <a:t>, Executive Vice President and Secretary</a:t>
            </a:r>
          </a:p>
          <a:p>
            <a:pPr>
              <a:lnSpc>
                <a:spcPct val="140000"/>
              </a:lnSpc>
            </a:pPr>
            <a:r>
              <a:rPr lang="en-US" sz="1600" b="1" dirty="0">
                <a:solidFill>
                  <a:schemeClr val="bg1"/>
                </a:solidFill>
                <a:latin typeface="Arial"/>
                <a:cs typeface="Arial"/>
              </a:rPr>
              <a:t>Tom Carver</a:t>
            </a:r>
            <a:r>
              <a:rPr lang="en-US" sz="1600" dirty="0">
                <a:solidFill>
                  <a:schemeClr val="bg1"/>
                </a:solidFill>
                <a:latin typeface="Arial"/>
                <a:cs typeface="Arial"/>
              </a:rPr>
              <a:t>, Vice President for Communications and Strategy</a:t>
            </a:r>
          </a:p>
          <a:p>
            <a:pPr>
              <a:lnSpc>
                <a:spcPct val="140000"/>
              </a:lnSpc>
            </a:pPr>
            <a:r>
              <a:rPr lang="en-US" sz="1600" b="1" dirty="0">
                <a:solidFill>
                  <a:schemeClr val="bg1"/>
                </a:solidFill>
                <a:latin typeface="Arial"/>
                <a:cs typeface="Arial"/>
              </a:rPr>
              <a:t>Charles F. </a:t>
            </a:r>
            <a:r>
              <a:rPr lang="en-US" sz="1600" b="1" dirty="0" err="1">
                <a:solidFill>
                  <a:schemeClr val="bg1"/>
                </a:solidFill>
                <a:latin typeface="Arial"/>
                <a:cs typeface="Arial"/>
              </a:rPr>
              <a:t>Gauvin</a:t>
            </a:r>
            <a:r>
              <a:rPr lang="en-US" sz="1600" dirty="0">
                <a:solidFill>
                  <a:schemeClr val="bg1"/>
                </a:solidFill>
                <a:latin typeface="Arial"/>
                <a:cs typeface="Arial"/>
              </a:rPr>
              <a:t>, Chief Development Officer</a:t>
            </a:r>
          </a:p>
          <a:p>
            <a:pPr>
              <a:lnSpc>
                <a:spcPct val="140000"/>
              </a:lnSpc>
            </a:pPr>
            <a:r>
              <a:rPr lang="en-US" sz="1600" b="1" dirty="0">
                <a:solidFill>
                  <a:schemeClr val="bg1"/>
                </a:solidFill>
                <a:latin typeface="Arial"/>
                <a:cs typeface="Arial"/>
              </a:rPr>
              <a:t>Thomas Carothers</a:t>
            </a:r>
            <a:r>
              <a:rPr lang="en-US" sz="1600" dirty="0">
                <a:solidFill>
                  <a:schemeClr val="bg1"/>
                </a:solidFill>
                <a:latin typeface="Arial"/>
                <a:cs typeface="Arial"/>
              </a:rPr>
              <a:t>, Vice President for Studies</a:t>
            </a:r>
          </a:p>
          <a:p>
            <a:pPr>
              <a:lnSpc>
                <a:spcPct val="140000"/>
              </a:lnSpc>
            </a:pPr>
            <a:r>
              <a:rPr lang="en-US" sz="1600" b="1" dirty="0">
                <a:solidFill>
                  <a:schemeClr val="bg1"/>
                </a:solidFill>
                <a:latin typeface="Arial"/>
                <a:cs typeface="Arial"/>
              </a:rPr>
              <a:t>Marwan </a:t>
            </a:r>
            <a:r>
              <a:rPr lang="en-US" sz="1600" b="1" dirty="0" err="1">
                <a:solidFill>
                  <a:schemeClr val="bg1"/>
                </a:solidFill>
                <a:latin typeface="Arial"/>
                <a:cs typeface="Arial"/>
              </a:rPr>
              <a:t>Muasher</a:t>
            </a:r>
            <a:r>
              <a:rPr lang="en-US" sz="1600" dirty="0">
                <a:solidFill>
                  <a:schemeClr val="bg1"/>
                </a:solidFill>
                <a:latin typeface="Arial"/>
                <a:cs typeface="Arial"/>
              </a:rPr>
              <a:t>, Vice President for Studies</a:t>
            </a:r>
          </a:p>
          <a:p>
            <a:pPr>
              <a:lnSpc>
                <a:spcPct val="140000"/>
              </a:lnSpc>
            </a:pPr>
            <a:r>
              <a:rPr lang="en-US" sz="1600" b="1" dirty="0">
                <a:solidFill>
                  <a:schemeClr val="bg1"/>
                </a:solidFill>
                <a:latin typeface="Arial"/>
                <a:cs typeface="Arial"/>
              </a:rPr>
              <a:t>Douglas H. </a:t>
            </a:r>
            <a:r>
              <a:rPr lang="en-US" sz="1600" b="1" dirty="0" err="1">
                <a:solidFill>
                  <a:schemeClr val="bg1"/>
                </a:solidFill>
                <a:latin typeface="Arial"/>
                <a:cs typeface="Arial"/>
              </a:rPr>
              <a:t>Paal</a:t>
            </a:r>
            <a:r>
              <a:rPr lang="en-US" sz="1600" dirty="0">
                <a:solidFill>
                  <a:schemeClr val="bg1"/>
                </a:solidFill>
                <a:latin typeface="Arial"/>
                <a:cs typeface="Arial"/>
              </a:rPr>
              <a:t>, Vice President for Studies</a:t>
            </a:r>
          </a:p>
          <a:p>
            <a:pPr>
              <a:lnSpc>
                <a:spcPct val="140000"/>
              </a:lnSpc>
            </a:pPr>
            <a:r>
              <a:rPr lang="en-US" sz="1600" b="1" dirty="0">
                <a:solidFill>
                  <a:schemeClr val="bg1"/>
                </a:solidFill>
                <a:latin typeface="Arial"/>
                <a:cs typeface="Arial"/>
              </a:rPr>
              <a:t>George </a:t>
            </a:r>
            <a:r>
              <a:rPr lang="en-US" sz="1600" b="1" dirty="0" err="1">
                <a:solidFill>
                  <a:schemeClr val="bg1"/>
                </a:solidFill>
                <a:latin typeface="Arial"/>
                <a:cs typeface="Arial"/>
              </a:rPr>
              <a:t>Perkovich</a:t>
            </a:r>
            <a:r>
              <a:rPr lang="en-US" sz="1600" dirty="0">
                <a:solidFill>
                  <a:schemeClr val="bg1"/>
                </a:solidFill>
                <a:latin typeface="Arial"/>
                <a:cs typeface="Arial"/>
              </a:rPr>
              <a:t>, Vice President for Studies</a:t>
            </a:r>
          </a:p>
          <a:p>
            <a:pPr>
              <a:lnSpc>
                <a:spcPct val="140000"/>
              </a:lnSpc>
            </a:pPr>
            <a:r>
              <a:rPr lang="en-US" sz="1600" b="1" dirty="0">
                <a:solidFill>
                  <a:schemeClr val="bg1"/>
                </a:solidFill>
                <a:latin typeface="Arial"/>
                <a:cs typeface="Arial"/>
              </a:rPr>
              <a:t>Andrew S. Weiss, </a:t>
            </a:r>
            <a:r>
              <a:rPr lang="en-US" sz="1600" dirty="0">
                <a:solidFill>
                  <a:schemeClr val="bg1"/>
                </a:solidFill>
                <a:latin typeface="Arial"/>
                <a:cs typeface="Arial"/>
              </a:rPr>
              <a:t>Vice President for Studies</a:t>
            </a:r>
          </a:p>
          <a:p>
            <a:pPr>
              <a:lnSpc>
                <a:spcPct val="140000"/>
              </a:lnSpc>
            </a:pPr>
            <a:r>
              <a:rPr lang="en-US" sz="1600" b="1" dirty="0">
                <a:solidFill>
                  <a:schemeClr val="bg1"/>
                </a:solidFill>
                <a:latin typeface="Arial"/>
                <a:cs typeface="Arial"/>
              </a:rPr>
              <a:t>Paul </a:t>
            </a:r>
            <a:r>
              <a:rPr lang="en-US" sz="1600" b="1" dirty="0" err="1">
                <a:solidFill>
                  <a:schemeClr val="bg1"/>
                </a:solidFill>
                <a:latin typeface="Arial"/>
                <a:cs typeface="Arial"/>
              </a:rPr>
              <a:t>Haenle</a:t>
            </a:r>
            <a:r>
              <a:rPr lang="en-US" sz="1600" dirty="0">
                <a:solidFill>
                  <a:schemeClr val="bg1"/>
                </a:solidFill>
                <a:latin typeface="Arial"/>
                <a:cs typeface="Arial"/>
              </a:rPr>
              <a:t>, Director, Carnegie–Tsinghua Center for Global Policy</a:t>
            </a:r>
          </a:p>
          <a:p>
            <a:pPr>
              <a:lnSpc>
                <a:spcPct val="140000"/>
              </a:lnSpc>
            </a:pPr>
            <a:r>
              <a:rPr lang="en-US" sz="1600" b="1" dirty="0" err="1">
                <a:solidFill>
                  <a:schemeClr val="bg1"/>
                </a:solidFill>
                <a:latin typeface="Arial"/>
                <a:cs typeface="Arial"/>
              </a:rPr>
              <a:t>Lina</a:t>
            </a:r>
            <a:r>
              <a:rPr lang="en-US" sz="1600" b="1" dirty="0">
                <a:solidFill>
                  <a:schemeClr val="bg1"/>
                </a:solidFill>
                <a:latin typeface="Arial"/>
                <a:cs typeface="Arial"/>
              </a:rPr>
              <a:t> </a:t>
            </a:r>
            <a:r>
              <a:rPr lang="en-US" sz="1600" b="1" dirty="0" err="1">
                <a:solidFill>
                  <a:schemeClr val="bg1"/>
                </a:solidFill>
                <a:latin typeface="Arial"/>
                <a:cs typeface="Arial"/>
              </a:rPr>
              <a:t>Khatib</a:t>
            </a:r>
            <a:r>
              <a:rPr lang="en-US" sz="1600" dirty="0">
                <a:solidFill>
                  <a:schemeClr val="bg1"/>
                </a:solidFill>
                <a:latin typeface="Arial"/>
                <a:cs typeface="Arial"/>
              </a:rPr>
              <a:t>, Director, Carnegie Middle East Center</a:t>
            </a:r>
          </a:p>
          <a:p>
            <a:pPr>
              <a:lnSpc>
                <a:spcPct val="140000"/>
              </a:lnSpc>
            </a:pPr>
            <a:r>
              <a:rPr lang="en-US" sz="1600" b="1" dirty="0">
                <a:solidFill>
                  <a:schemeClr val="bg1"/>
                </a:solidFill>
                <a:latin typeface="Arial"/>
                <a:cs typeface="Arial"/>
              </a:rPr>
              <a:t>Jan </a:t>
            </a:r>
            <a:r>
              <a:rPr lang="en-US" sz="1600" b="1" dirty="0" err="1">
                <a:solidFill>
                  <a:schemeClr val="bg1"/>
                </a:solidFill>
                <a:latin typeface="Arial"/>
                <a:cs typeface="Arial"/>
              </a:rPr>
              <a:t>Techau</a:t>
            </a:r>
            <a:r>
              <a:rPr lang="en-US" sz="1600" dirty="0">
                <a:solidFill>
                  <a:schemeClr val="bg1"/>
                </a:solidFill>
                <a:latin typeface="Arial"/>
                <a:cs typeface="Arial"/>
              </a:rPr>
              <a:t>, Director, Carnegie Europe</a:t>
            </a:r>
          </a:p>
          <a:p>
            <a:pPr>
              <a:lnSpc>
                <a:spcPct val="140000"/>
              </a:lnSpc>
            </a:pPr>
            <a:r>
              <a:rPr lang="en-US" sz="1600" b="1" dirty="0">
                <a:solidFill>
                  <a:srgbClr val="FFFFFF"/>
                </a:solidFill>
                <a:latin typeface="Arial"/>
                <a:cs typeface="Arial"/>
              </a:rPr>
              <a:t>Dmitri </a:t>
            </a:r>
            <a:r>
              <a:rPr lang="en-US" sz="1600" b="1" dirty="0" err="1">
                <a:solidFill>
                  <a:srgbClr val="FFFFFF"/>
                </a:solidFill>
                <a:latin typeface="Arial"/>
                <a:cs typeface="Arial"/>
              </a:rPr>
              <a:t>Trenin</a:t>
            </a:r>
            <a:r>
              <a:rPr lang="en-US" sz="1600" dirty="0">
                <a:solidFill>
                  <a:srgbClr val="FFFFFF"/>
                </a:solidFill>
                <a:latin typeface="Arial"/>
                <a:cs typeface="Arial"/>
              </a:rPr>
              <a:t>, Director, Carnegie Moscow </a:t>
            </a:r>
            <a:r>
              <a:rPr lang="en-US" sz="1600" dirty="0" smtClean="0">
                <a:solidFill>
                  <a:srgbClr val="FFFFFF"/>
                </a:solidFill>
                <a:latin typeface="Arial"/>
                <a:cs typeface="Arial"/>
              </a:rPr>
              <a:t>Center</a:t>
            </a:r>
            <a:br>
              <a:rPr lang="en-US" sz="1600" dirty="0" smtClean="0">
                <a:solidFill>
                  <a:srgbClr val="FFFFFF"/>
                </a:solidFill>
                <a:latin typeface="Arial"/>
                <a:cs typeface="Arial"/>
              </a:rPr>
            </a:br>
            <a:r>
              <a:rPr lang="en-US" sz="1600" b="1" dirty="0">
                <a:solidFill>
                  <a:srgbClr val="FFFFFF"/>
                </a:solidFill>
                <a:latin typeface="Arial"/>
                <a:cs typeface="Arial"/>
              </a:rPr>
              <a:t>Harvey V. </a:t>
            </a:r>
            <a:r>
              <a:rPr lang="en-US" sz="1600" b="1" dirty="0" err="1">
                <a:solidFill>
                  <a:srgbClr val="FFFFFF"/>
                </a:solidFill>
                <a:latin typeface="Arial"/>
                <a:cs typeface="Arial"/>
              </a:rPr>
              <a:t>Fineberg</a:t>
            </a:r>
            <a:r>
              <a:rPr lang="en-US" sz="1600" dirty="0">
                <a:solidFill>
                  <a:srgbClr val="FFFFFF"/>
                </a:solidFill>
                <a:latin typeface="Arial"/>
                <a:cs typeface="Arial"/>
              </a:rPr>
              <a:t>, Chairman of the Board</a:t>
            </a:r>
            <a:endParaRPr lang="en-US" sz="1600" dirty="0" smtClean="0">
              <a:solidFill>
                <a:srgbClr val="FFFFFF"/>
              </a:solidFill>
              <a:latin typeface="Arial"/>
              <a:cs typeface="Arial"/>
            </a:endParaRPr>
          </a:p>
          <a:p>
            <a:endParaRPr lang="en-US" dirty="0">
              <a:solidFill>
                <a:schemeClr val="bg1"/>
              </a:solidFill>
              <a:latin typeface="Arial"/>
              <a:cs typeface="Arial"/>
            </a:endParaRPr>
          </a:p>
        </p:txBody>
      </p:sp>
      <p:cxnSp>
        <p:nvCxnSpPr>
          <p:cNvPr id="18" name="Straight Connector 17"/>
          <p:cNvCxnSpPr/>
          <p:nvPr/>
        </p:nvCxnSpPr>
        <p:spPr>
          <a:xfrm>
            <a:off x="533400" y="1219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pic>
        <p:nvPicPr>
          <p:cNvPr id="10" name="Picture 9" descr="C.png"/>
          <p:cNvPicPr>
            <a:picLocks noChangeAspect="1"/>
          </p:cNvPicPr>
          <p:nvPr/>
        </p:nvPicPr>
        <p:blipFill>
          <a:blip r:embed="rId2" cstate="print">
            <a:alphaModFix/>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153400" y="6019800"/>
            <a:ext cx="457200" cy="4572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12760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Box 11"/>
          <p:cNvSpPr txBox="1"/>
          <p:nvPr/>
        </p:nvSpPr>
        <p:spPr>
          <a:xfrm>
            <a:off x="2438400" y="1371600"/>
            <a:ext cx="6248400" cy="5272212"/>
          </a:xfrm>
          <a:prstGeom prst="rect">
            <a:avLst/>
          </a:prstGeom>
          <a:noFill/>
        </p:spPr>
        <p:txBody>
          <a:bodyPr wrap="square" rtlCol="0">
            <a:spAutoFit/>
          </a:bodyPr>
          <a:lstStyle/>
          <a:p>
            <a:pPr>
              <a:lnSpc>
                <a:spcPct val="130000"/>
              </a:lnSpc>
            </a:pPr>
            <a:r>
              <a:rPr lang="en-US" sz="1400" dirty="0" smtClean="0">
                <a:solidFill>
                  <a:srgbClr val="0D2E51"/>
                </a:solidFill>
                <a:latin typeface="Arial"/>
                <a:cs typeface="Arial"/>
              </a:rPr>
              <a:t>Jessica T. Mathews</a:t>
            </a:r>
          </a:p>
          <a:p>
            <a:pPr>
              <a:lnSpc>
                <a:spcPct val="130000"/>
              </a:lnSpc>
            </a:pPr>
            <a:r>
              <a:rPr lang="en-US" sz="1400" dirty="0" smtClean="0">
                <a:solidFill>
                  <a:srgbClr val="BA9765"/>
                </a:solidFill>
                <a:latin typeface="Arial"/>
                <a:cs typeface="Arial"/>
              </a:rPr>
              <a:t>President</a:t>
            </a:r>
          </a:p>
          <a:p>
            <a:pPr>
              <a:lnSpc>
                <a:spcPct val="130000"/>
              </a:lnSpc>
            </a:pPr>
            <a:endParaRPr lang="en-US" sz="1400" dirty="0" smtClean="0">
              <a:solidFill>
                <a:srgbClr val="0D2E51"/>
              </a:solidFill>
              <a:latin typeface="Georgia"/>
              <a:cs typeface="Georgia"/>
            </a:endParaRPr>
          </a:p>
          <a:p>
            <a:r>
              <a:rPr lang="en-US" sz="1400" i="1" dirty="0" smtClean="0">
                <a:latin typeface="Georgia"/>
                <a:cs typeface="Georgia"/>
              </a:rPr>
              <a:t>Jessica </a:t>
            </a:r>
            <a:r>
              <a:rPr lang="en-US" sz="1400" i="1" dirty="0">
                <a:latin typeface="Georgia"/>
                <a:cs typeface="Georgia"/>
              </a:rPr>
              <a:t>Tuchman Mathews has served as president of the Carnegie Endowment for International Peace since 1997. She was director of the Council on Foreign Relations’ Washington program and a senior fellow from 1994 to 1997. While there she published her seminal 1997 </a:t>
            </a:r>
            <a:r>
              <a:rPr lang="en-US" sz="1400" dirty="0">
                <a:latin typeface="Georgia"/>
                <a:cs typeface="Georgia"/>
              </a:rPr>
              <a:t>Foreign Affairs</a:t>
            </a:r>
            <a:r>
              <a:rPr lang="en-US" sz="1400" i="1" dirty="0">
                <a:latin typeface="Georgia"/>
                <a:cs typeface="Georgia"/>
              </a:rPr>
              <a:t> article, “Power Shift,” chosen by the editors as one of the most influential in the journal’s seventy-five years. </a:t>
            </a:r>
            <a:endParaRPr lang="en-US" sz="1400" i="1" dirty="0" smtClean="0">
              <a:latin typeface="Georgia"/>
              <a:cs typeface="Georgia"/>
            </a:endParaRPr>
          </a:p>
          <a:p>
            <a:endParaRPr lang="en-US" sz="1400" i="1" dirty="0">
              <a:latin typeface="Georgia"/>
              <a:cs typeface="Georgia"/>
            </a:endParaRPr>
          </a:p>
          <a:p>
            <a:r>
              <a:rPr lang="en-US" sz="1200" i="1" dirty="0">
                <a:latin typeface="Georgia"/>
                <a:cs typeface="Georgia"/>
              </a:rPr>
              <a:t>From 1982 to 1993, she was founding vice president and director of research of the World Resources Institute, an internationally known center for policy research on environmental and natural resource management issues. </a:t>
            </a:r>
            <a:endParaRPr lang="en-US" sz="1200" i="1" dirty="0" smtClean="0">
              <a:latin typeface="Georgia"/>
              <a:cs typeface="Georgia"/>
            </a:endParaRPr>
          </a:p>
          <a:p>
            <a:endParaRPr lang="en-US" sz="1200" i="1" dirty="0">
              <a:latin typeface="Georgia"/>
              <a:cs typeface="Georgia"/>
            </a:endParaRPr>
          </a:p>
          <a:p>
            <a:r>
              <a:rPr lang="en-US" sz="1200" i="1" dirty="0">
                <a:latin typeface="Georgia"/>
                <a:cs typeface="Georgia"/>
              </a:rPr>
              <a:t>She served on the editorial board of the </a:t>
            </a:r>
            <a:r>
              <a:rPr lang="en-US" sz="1200" dirty="0">
                <a:latin typeface="Georgia"/>
                <a:cs typeface="Georgia"/>
              </a:rPr>
              <a:t>Washington Post </a:t>
            </a:r>
            <a:r>
              <a:rPr lang="en-US" sz="1200" i="1" dirty="0">
                <a:latin typeface="Georgia"/>
                <a:cs typeface="Georgia"/>
              </a:rPr>
              <a:t>from 1980 to 1982, covering energy, environment, science, technology, arms control, health, and other issues. Later, she became a weekly columnist for the </a:t>
            </a:r>
            <a:r>
              <a:rPr lang="en-US" sz="1200" dirty="0">
                <a:latin typeface="Georgia"/>
                <a:cs typeface="Georgia"/>
              </a:rPr>
              <a:t>Washington Post</a:t>
            </a:r>
            <a:r>
              <a:rPr lang="en-US" sz="1200" i="1" dirty="0">
                <a:latin typeface="Georgia"/>
                <a:cs typeface="Georgia"/>
              </a:rPr>
              <a:t>, writing a popular weekly column that appeared nationwide and in the </a:t>
            </a:r>
            <a:r>
              <a:rPr lang="en-US" sz="1200" dirty="0">
                <a:latin typeface="Georgia"/>
                <a:cs typeface="Georgia"/>
              </a:rPr>
              <a:t>International Herald Tribune</a:t>
            </a:r>
            <a:r>
              <a:rPr lang="en-US" sz="1200" i="1" dirty="0">
                <a:latin typeface="Georgia"/>
                <a:cs typeface="Georgia"/>
              </a:rPr>
              <a:t>. </a:t>
            </a:r>
            <a:endParaRPr lang="en-US" sz="1200" i="1" dirty="0" smtClean="0">
              <a:latin typeface="Georgia"/>
              <a:cs typeface="Georgia"/>
            </a:endParaRPr>
          </a:p>
          <a:p>
            <a:endParaRPr lang="en-US" sz="1200" i="1" dirty="0">
              <a:latin typeface="Georgia"/>
              <a:cs typeface="Georgia"/>
            </a:endParaRPr>
          </a:p>
          <a:p>
            <a:r>
              <a:rPr lang="en-US" sz="1200" i="1" dirty="0">
                <a:latin typeface="Georgia"/>
                <a:cs typeface="Georgia"/>
              </a:rPr>
              <a:t>From 1977 to 1979, she was director of the Office of Global Issues of the National Security Council, covering nuclear proliferation, conventional arms sales, and human rights. In 1993, she returned to government as deputy to the Undersecretary of State for Global Affairs. Earlier she served on the staff of the Committee on Energy and the Environment of the Interior Committee in the U.S. House of </a:t>
            </a:r>
            <a:r>
              <a:rPr lang="en-US" sz="1200" i="1" dirty="0" smtClean="0">
                <a:latin typeface="Georgia"/>
                <a:cs typeface="Georgia"/>
              </a:rPr>
              <a:t>Representatives.</a:t>
            </a:r>
            <a:endParaRPr lang="en-US" sz="1400" i="1" dirty="0" smtClean="0">
              <a:latin typeface="Georgia"/>
              <a:cs typeface="Georgia"/>
            </a:endParaRPr>
          </a:p>
          <a:p>
            <a:endParaRPr lang="en-US" sz="1400" i="1" dirty="0">
              <a:latin typeface="Georgia"/>
              <a:cs typeface="Georgia"/>
            </a:endParaRPr>
          </a:p>
        </p:txBody>
      </p:sp>
      <p:cxnSp>
        <p:nvCxnSpPr>
          <p:cNvPr id="18" name="Straight Connector 17"/>
          <p:cNvCxnSpPr/>
          <p:nvPr/>
        </p:nvCxnSpPr>
        <p:spPr>
          <a:xfrm>
            <a:off x="533400" y="1219200"/>
            <a:ext cx="8077200" cy="0"/>
          </a:xfrm>
          <a:prstGeom prst="line">
            <a:avLst/>
          </a:prstGeom>
          <a:ln>
            <a:solidFill>
              <a:srgbClr val="BA9765"/>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57200" y="725269"/>
            <a:ext cx="3886200" cy="553998"/>
          </a:xfrm>
          <a:prstGeom prst="rect">
            <a:avLst/>
          </a:prstGeom>
          <a:noFill/>
        </p:spPr>
        <p:txBody>
          <a:bodyPr wrap="square" rtlCol="0">
            <a:spAutoFit/>
          </a:bodyPr>
          <a:lstStyle/>
          <a:p>
            <a:pPr algn="dist"/>
            <a:r>
              <a:rPr lang="en-US" sz="1200" dirty="0">
                <a:solidFill>
                  <a:srgbClr val="0D2E51"/>
                </a:solidFill>
                <a:latin typeface="Arial"/>
                <a:cs typeface="Arial"/>
              </a:rPr>
              <a:t>CARNEGIE’S </a:t>
            </a:r>
            <a:r>
              <a:rPr lang="en-US" sz="1200" dirty="0" smtClean="0">
                <a:solidFill>
                  <a:srgbClr val="0D2E51"/>
                </a:solidFill>
                <a:latin typeface="Arial"/>
                <a:cs typeface="Arial"/>
              </a:rPr>
              <a:t>LEADERSHIP</a:t>
            </a:r>
            <a:endParaRPr lang="en-US" sz="1200" dirty="0">
              <a:solidFill>
                <a:srgbClr val="0D2E51"/>
              </a:solidFill>
              <a:latin typeface="Arial"/>
              <a:cs typeface="Arial"/>
            </a:endParaRPr>
          </a:p>
          <a:p>
            <a:pPr algn="dist"/>
            <a:endParaRPr lang="en-US" dirty="0"/>
          </a:p>
        </p:txBody>
      </p:sp>
      <p:pic>
        <p:nvPicPr>
          <p:cNvPr id="15" name="Picture 14" descr="jessica.tif"/>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33400" y="1447800"/>
            <a:ext cx="1676400" cy="2273084"/>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7860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533</TotalTime>
  <Words>979</Words>
  <Application>Microsoft Macintosh PowerPoint</Application>
  <PresentationFormat>On-screen Show (4:3)</PresentationFormat>
  <Paragraphs>85</Paragraphs>
  <Slides>12</Slides>
  <Notes>0</Notes>
  <HiddenSlides>0</HiddenSlides>
  <MMClips>0</MMClips>
  <ScaleCrop>false</ScaleCrop>
  <HeadingPairs>
    <vt:vector size="4" baseType="variant">
      <vt:variant>
        <vt:lpstr>Design Template</vt:lpstr>
      </vt:variant>
      <vt:variant>
        <vt:i4>4</vt:i4>
      </vt:variant>
      <vt:variant>
        <vt:lpstr>Slide Titles</vt:lpstr>
      </vt:variant>
      <vt:variant>
        <vt:i4>12</vt:i4>
      </vt:variant>
    </vt:vector>
  </HeadingPairs>
  <TitlesOfParts>
    <vt:vector size="16" baseType="lpstr">
      <vt:lpstr>Office Theme</vt:lpstr>
      <vt:lpstr>Custom Design</vt:lpstr>
      <vt:lpstr>1_Custom Design</vt:lpstr>
      <vt:lpstr>1_Office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Courtney Griffith</dc:creator>
  <cp:lastModifiedBy>Fadwa Kingsbury</cp:lastModifiedBy>
  <cp:revision>34</cp:revision>
  <dcterms:created xsi:type="dcterms:W3CDTF">2014-01-07T21:24:08Z</dcterms:created>
  <dcterms:modified xsi:type="dcterms:W3CDTF">2014-01-07T21:25:31Z</dcterms:modified>
</cp:coreProperties>
</file>