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13"/>
  </p:notesMasterIdLst>
  <p:sldIdLst>
    <p:sldId id="256" r:id="rId2"/>
    <p:sldId id="257" r:id="rId3"/>
    <p:sldId id="266" r:id="rId4"/>
    <p:sldId id="258" r:id="rId5"/>
    <p:sldId id="259" r:id="rId6"/>
    <p:sldId id="260" r:id="rId7"/>
    <p:sldId id="261" r:id="rId8"/>
    <p:sldId id="265" r:id="rId9"/>
    <p:sldId id="262" r:id="rId10"/>
    <p:sldId id="263" r:id="rId11"/>
    <p:sldId id="26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p="http://schemas.openxmlformats.org/presentationml/2006/main" xmlns:r="http://schemas.openxmlformats.org/officeDocument/2006/relationships" xmlns:a="http://schemas.openxmlformats.org/drawingml/2006/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2971C5"/>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p15="http://schemas.microsoft.com/office/powerpoint/2012/main" xmlns="" xmlns:p="http://schemas.openxmlformats.org/presentationml/2006/main" xmlns:r="http://schemas.openxmlformats.org/officeDocument/2006/relationships" xmlns:a="http://schemas.openxmlformats.org/drawingml/2006/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4" d="100"/>
          <a:sy n="94" d="100"/>
        </p:scale>
        <p:origin x="-6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47E88C-7A67-407D-9FE2-C15D10B32EA9}" type="datetimeFigureOut">
              <a:rPr lang="en-US" smtClean="0"/>
              <a:pPr/>
              <a:t>6/5/14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5DB681-FB10-4D52-A3D9-2662E9C83E1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41535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hu-H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Click to edit Master subtitle style</a:t>
            </a:r>
            <a:endParaRPr lang="en-US"/>
          </a:p>
        </p:txBody>
      </p:sp>
      <p:sp>
        <p:nvSpPr>
          <p:cNvPr id="4" name="Date Placeholder 3"/>
          <p:cNvSpPr>
            <a:spLocks noGrp="1"/>
          </p:cNvSpPr>
          <p:nvPr>
            <p:ph type="dt" sz="half" idx="10"/>
          </p:nvPr>
        </p:nvSpPr>
        <p:spPr/>
        <p:txBody>
          <a:bodyPr/>
          <a:lstStyle/>
          <a:p>
            <a:fld id="{EBC34ADC-524C-4FCD-BCF3-7E3135757624}" type="datetime1">
              <a:rPr lang="en-US" smtClean="0"/>
              <a:pPr/>
              <a:t>6/5/14</a:t>
            </a:fld>
            <a:endParaRPr lang="en-US"/>
          </a:p>
        </p:txBody>
      </p:sp>
      <p:sp>
        <p:nvSpPr>
          <p:cNvPr id="5" name="Footer Placeholder 4"/>
          <p:cNvSpPr>
            <a:spLocks noGrp="1"/>
          </p:cNvSpPr>
          <p:nvPr>
            <p:ph type="ftr" sz="quarter" idx="11"/>
          </p:nvPr>
        </p:nvSpPr>
        <p:spPr/>
        <p:txBody>
          <a:bodyPr/>
          <a:lstStyle/>
          <a:p>
            <a:r>
              <a:rPr lang="en-US" smtClean="0"/>
              <a:t>www.hiia.hu </a:t>
            </a:r>
            <a:endParaRPr lang="en-US"/>
          </a:p>
        </p:txBody>
      </p:sp>
      <p:sp>
        <p:nvSpPr>
          <p:cNvPr id="6" name="Slide Number Placeholder 5"/>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63383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Date Placeholder 3"/>
          <p:cNvSpPr>
            <a:spLocks noGrp="1"/>
          </p:cNvSpPr>
          <p:nvPr>
            <p:ph type="dt" sz="half" idx="10"/>
          </p:nvPr>
        </p:nvSpPr>
        <p:spPr/>
        <p:txBody>
          <a:bodyPr/>
          <a:lstStyle/>
          <a:p>
            <a:fld id="{E26662DD-FD99-4043-8823-42BC573CA654}" type="datetime1">
              <a:rPr lang="en-US" smtClean="0"/>
              <a:pPr/>
              <a:t>6/5/14</a:t>
            </a:fld>
            <a:endParaRPr lang="en-US"/>
          </a:p>
        </p:txBody>
      </p:sp>
      <p:sp>
        <p:nvSpPr>
          <p:cNvPr id="5" name="Footer Placeholder 4"/>
          <p:cNvSpPr>
            <a:spLocks noGrp="1"/>
          </p:cNvSpPr>
          <p:nvPr>
            <p:ph type="ftr" sz="quarter" idx="11"/>
          </p:nvPr>
        </p:nvSpPr>
        <p:spPr/>
        <p:txBody>
          <a:bodyPr/>
          <a:lstStyle/>
          <a:p>
            <a:r>
              <a:rPr lang="en-US" smtClean="0"/>
              <a:t>www.hiia.hu </a:t>
            </a:r>
            <a:endParaRPr lang="en-US"/>
          </a:p>
        </p:txBody>
      </p:sp>
      <p:sp>
        <p:nvSpPr>
          <p:cNvPr id="6" name="Slide Number Placeholder 5"/>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81915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hu-H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Date Placeholder 3"/>
          <p:cNvSpPr>
            <a:spLocks noGrp="1"/>
          </p:cNvSpPr>
          <p:nvPr>
            <p:ph type="dt" sz="half" idx="10"/>
          </p:nvPr>
        </p:nvSpPr>
        <p:spPr/>
        <p:txBody>
          <a:bodyPr/>
          <a:lstStyle/>
          <a:p>
            <a:fld id="{A561FB26-C13E-4974-A556-D2140742B39D}" type="datetime1">
              <a:rPr lang="en-US" smtClean="0"/>
              <a:pPr/>
              <a:t>6/5/14</a:t>
            </a:fld>
            <a:endParaRPr lang="en-US"/>
          </a:p>
        </p:txBody>
      </p:sp>
      <p:sp>
        <p:nvSpPr>
          <p:cNvPr id="5" name="Footer Placeholder 4"/>
          <p:cNvSpPr>
            <a:spLocks noGrp="1"/>
          </p:cNvSpPr>
          <p:nvPr>
            <p:ph type="ftr" sz="quarter" idx="11"/>
          </p:nvPr>
        </p:nvSpPr>
        <p:spPr/>
        <p:txBody>
          <a:bodyPr/>
          <a:lstStyle/>
          <a:p>
            <a:r>
              <a:rPr lang="en-US" smtClean="0"/>
              <a:t>www.hiia.hu </a:t>
            </a:r>
            <a:endParaRPr lang="en-US"/>
          </a:p>
        </p:txBody>
      </p:sp>
      <p:sp>
        <p:nvSpPr>
          <p:cNvPr id="6" name="Slide Number Placeholder 5"/>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35597918"/>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Content Placeholder 2"/>
          <p:cNvSpPr>
            <a:spLocks noGrp="1"/>
          </p:cNvSpPr>
          <p:nvPr>
            <p:ph idx="1"/>
          </p:nvPr>
        </p:nvSpPr>
        <p:spPr/>
        <p:txBody>
          <a:body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Date Placeholder 3"/>
          <p:cNvSpPr>
            <a:spLocks noGrp="1"/>
          </p:cNvSpPr>
          <p:nvPr>
            <p:ph type="dt" sz="half" idx="10"/>
          </p:nvPr>
        </p:nvSpPr>
        <p:spPr/>
        <p:txBody>
          <a:bodyPr/>
          <a:lstStyle/>
          <a:p>
            <a:fld id="{8C94D587-8AF8-4983-9817-C6C703003EF6}" type="datetime1">
              <a:rPr lang="en-US" smtClean="0"/>
              <a:pPr/>
              <a:t>6/5/14</a:t>
            </a:fld>
            <a:endParaRPr lang="en-US"/>
          </a:p>
        </p:txBody>
      </p:sp>
      <p:sp>
        <p:nvSpPr>
          <p:cNvPr id="5" name="Footer Placeholder 4"/>
          <p:cNvSpPr>
            <a:spLocks noGrp="1"/>
          </p:cNvSpPr>
          <p:nvPr>
            <p:ph type="ftr" sz="quarter" idx="11"/>
          </p:nvPr>
        </p:nvSpPr>
        <p:spPr/>
        <p:txBody>
          <a:bodyPr/>
          <a:lstStyle/>
          <a:p>
            <a:r>
              <a:rPr lang="en-US" smtClean="0"/>
              <a:t>www.hiia.hu </a:t>
            </a:r>
            <a:endParaRPr lang="en-US"/>
          </a:p>
        </p:txBody>
      </p:sp>
      <p:sp>
        <p:nvSpPr>
          <p:cNvPr id="6" name="Slide Number Placeholder 5"/>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1425523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hu-H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Click to edit Master text styles</a:t>
            </a:r>
          </a:p>
        </p:txBody>
      </p:sp>
      <p:sp>
        <p:nvSpPr>
          <p:cNvPr id="4" name="Date Placeholder 3"/>
          <p:cNvSpPr>
            <a:spLocks noGrp="1"/>
          </p:cNvSpPr>
          <p:nvPr>
            <p:ph type="dt" sz="half" idx="10"/>
          </p:nvPr>
        </p:nvSpPr>
        <p:spPr/>
        <p:txBody>
          <a:bodyPr/>
          <a:lstStyle/>
          <a:p>
            <a:fld id="{7A8B7C7C-F1BC-4A12-BBA3-2A72DA4C9E3A}" type="datetime1">
              <a:rPr lang="en-US" smtClean="0"/>
              <a:pPr/>
              <a:t>6/5/14</a:t>
            </a:fld>
            <a:endParaRPr lang="en-US"/>
          </a:p>
        </p:txBody>
      </p:sp>
      <p:sp>
        <p:nvSpPr>
          <p:cNvPr id="5" name="Footer Placeholder 4"/>
          <p:cNvSpPr>
            <a:spLocks noGrp="1"/>
          </p:cNvSpPr>
          <p:nvPr>
            <p:ph type="ftr" sz="quarter" idx="11"/>
          </p:nvPr>
        </p:nvSpPr>
        <p:spPr/>
        <p:txBody>
          <a:bodyPr/>
          <a:lstStyle/>
          <a:p>
            <a:r>
              <a:rPr lang="en-US" smtClean="0"/>
              <a:t>www.hiia.hu </a:t>
            </a:r>
            <a:endParaRPr lang="en-US"/>
          </a:p>
        </p:txBody>
      </p:sp>
      <p:sp>
        <p:nvSpPr>
          <p:cNvPr id="6" name="Slide Number Placeholder 5"/>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0918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5" name="Date Placeholder 4"/>
          <p:cNvSpPr>
            <a:spLocks noGrp="1"/>
          </p:cNvSpPr>
          <p:nvPr>
            <p:ph type="dt" sz="half" idx="10"/>
          </p:nvPr>
        </p:nvSpPr>
        <p:spPr/>
        <p:txBody>
          <a:bodyPr/>
          <a:lstStyle/>
          <a:p>
            <a:fld id="{CB6A61FB-563C-4C5D-9AAA-A8D0A83FE509}" type="datetime1">
              <a:rPr lang="en-US" smtClean="0"/>
              <a:pPr/>
              <a:t>6/5/14</a:t>
            </a:fld>
            <a:endParaRPr lang="en-US"/>
          </a:p>
        </p:txBody>
      </p:sp>
      <p:sp>
        <p:nvSpPr>
          <p:cNvPr id="6" name="Footer Placeholder 5"/>
          <p:cNvSpPr>
            <a:spLocks noGrp="1"/>
          </p:cNvSpPr>
          <p:nvPr>
            <p:ph type="ftr" sz="quarter" idx="11"/>
          </p:nvPr>
        </p:nvSpPr>
        <p:spPr/>
        <p:txBody>
          <a:bodyPr/>
          <a:lstStyle/>
          <a:p>
            <a:r>
              <a:rPr lang="en-US" smtClean="0"/>
              <a:t>www.hiia.hu </a:t>
            </a:r>
            <a:endParaRPr lang="en-US"/>
          </a:p>
        </p:txBody>
      </p:sp>
      <p:sp>
        <p:nvSpPr>
          <p:cNvPr id="7" name="Slide Number Placeholder 6"/>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1391089"/>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7" name="Date Placeholder 6"/>
          <p:cNvSpPr>
            <a:spLocks noGrp="1"/>
          </p:cNvSpPr>
          <p:nvPr>
            <p:ph type="dt" sz="half" idx="10"/>
          </p:nvPr>
        </p:nvSpPr>
        <p:spPr/>
        <p:txBody>
          <a:bodyPr/>
          <a:lstStyle/>
          <a:p>
            <a:fld id="{6C6968EC-C0C4-4F63-A9AF-DCB6C0A78483}" type="datetime1">
              <a:rPr lang="en-US" smtClean="0"/>
              <a:pPr/>
              <a:t>6/5/14</a:t>
            </a:fld>
            <a:endParaRPr lang="en-US"/>
          </a:p>
        </p:txBody>
      </p:sp>
      <p:sp>
        <p:nvSpPr>
          <p:cNvPr id="8" name="Footer Placeholder 7"/>
          <p:cNvSpPr>
            <a:spLocks noGrp="1"/>
          </p:cNvSpPr>
          <p:nvPr>
            <p:ph type="ftr" sz="quarter" idx="11"/>
          </p:nvPr>
        </p:nvSpPr>
        <p:spPr/>
        <p:txBody>
          <a:bodyPr/>
          <a:lstStyle/>
          <a:p>
            <a:r>
              <a:rPr lang="en-US" smtClean="0"/>
              <a:t>www.hiia.hu </a:t>
            </a:r>
            <a:endParaRPr lang="en-US"/>
          </a:p>
        </p:txBody>
      </p:sp>
      <p:sp>
        <p:nvSpPr>
          <p:cNvPr id="9" name="Slide Number Placeholder 8"/>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61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Date Placeholder 2"/>
          <p:cNvSpPr>
            <a:spLocks noGrp="1"/>
          </p:cNvSpPr>
          <p:nvPr>
            <p:ph type="dt" sz="half" idx="10"/>
          </p:nvPr>
        </p:nvSpPr>
        <p:spPr/>
        <p:txBody>
          <a:bodyPr/>
          <a:lstStyle/>
          <a:p>
            <a:fld id="{3110BFFB-CA16-4088-87D0-268B06601874}" type="datetime1">
              <a:rPr lang="en-US" smtClean="0"/>
              <a:pPr/>
              <a:t>6/5/14</a:t>
            </a:fld>
            <a:endParaRPr lang="en-US"/>
          </a:p>
        </p:txBody>
      </p:sp>
      <p:sp>
        <p:nvSpPr>
          <p:cNvPr id="4" name="Footer Placeholder 3"/>
          <p:cNvSpPr>
            <a:spLocks noGrp="1"/>
          </p:cNvSpPr>
          <p:nvPr>
            <p:ph type="ftr" sz="quarter" idx="11"/>
          </p:nvPr>
        </p:nvSpPr>
        <p:spPr/>
        <p:txBody>
          <a:bodyPr/>
          <a:lstStyle/>
          <a:p>
            <a:r>
              <a:rPr lang="en-US" smtClean="0"/>
              <a:t>www.hiia.hu </a:t>
            </a:r>
            <a:endParaRPr lang="en-US"/>
          </a:p>
        </p:txBody>
      </p:sp>
      <p:sp>
        <p:nvSpPr>
          <p:cNvPr id="5" name="Slide Number Placeholder 4"/>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63803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B2810-7DFA-45D8-8F82-D515C2E1363F}" type="datetime1">
              <a:rPr lang="en-US" smtClean="0"/>
              <a:pPr/>
              <a:t>6/5/14</a:t>
            </a:fld>
            <a:endParaRPr lang="en-US"/>
          </a:p>
        </p:txBody>
      </p:sp>
      <p:sp>
        <p:nvSpPr>
          <p:cNvPr id="3" name="Footer Placeholder 2"/>
          <p:cNvSpPr>
            <a:spLocks noGrp="1"/>
          </p:cNvSpPr>
          <p:nvPr>
            <p:ph type="ftr" sz="quarter" idx="11"/>
          </p:nvPr>
        </p:nvSpPr>
        <p:spPr/>
        <p:txBody>
          <a:bodyPr/>
          <a:lstStyle/>
          <a:p>
            <a:r>
              <a:rPr lang="en-US" smtClean="0"/>
              <a:t>www.hiia.hu </a:t>
            </a:r>
            <a:endParaRPr lang="en-US"/>
          </a:p>
        </p:txBody>
      </p:sp>
      <p:sp>
        <p:nvSpPr>
          <p:cNvPr id="4" name="Slide Number Placeholder 3"/>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5439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hu-H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p>
            <a:fld id="{E51FACFA-F62A-43A0-A3DC-1058A4783FCC}" type="datetime1">
              <a:rPr lang="en-US" smtClean="0"/>
              <a:pPr/>
              <a:t>6/5/14</a:t>
            </a:fld>
            <a:endParaRPr lang="en-US"/>
          </a:p>
        </p:txBody>
      </p:sp>
      <p:sp>
        <p:nvSpPr>
          <p:cNvPr id="6" name="Footer Placeholder 5"/>
          <p:cNvSpPr>
            <a:spLocks noGrp="1"/>
          </p:cNvSpPr>
          <p:nvPr>
            <p:ph type="ftr" sz="quarter" idx="11"/>
          </p:nvPr>
        </p:nvSpPr>
        <p:spPr/>
        <p:txBody>
          <a:bodyPr/>
          <a:lstStyle/>
          <a:p>
            <a:r>
              <a:rPr lang="en-US" smtClean="0"/>
              <a:t>www.hiia.hu </a:t>
            </a:r>
            <a:endParaRPr lang="en-US"/>
          </a:p>
        </p:txBody>
      </p:sp>
      <p:sp>
        <p:nvSpPr>
          <p:cNvPr id="7" name="Slide Number Placeholder 6"/>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0888295"/>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p>
            <a:fld id="{951D1FAC-6987-4F88-9539-062BB4C77D16}" type="datetime1">
              <a:rPr lang="en-US" smtClean="0"/>
              <a:pPr/>
              <a:t>6/5/14</a:t>
            </a:fld>
            <a:endParaRPr lang="en-US"/>
          </a:p>
        </p:txBody>
      </p:sp>
      <p:sp>
        <p:nvSpPr>
          <p:cNvPr id="6" name="Footer Placeholder 5"/>
          <p:cNvSpPr>
            <a:spLocks noGrp="1"/>
          </p:cNvSpPr>
          <p:nvPr>
            <p:ph type="ftr" sz="quarter" idx="11"/>
          </p:nvPr>
        </p:nvSpPr>
        <p:spPr/>
        <p:txBody>
          <a:bodyPr/>
          <a:lstStyle/>
          <a:p>
            <a:r>
              <a:rPr lang="en-US" smtClean="0"/>
              <a:t>www.hiia.hu </a:t>
            </a:r>
            <a:endParaRPr lang="en-US"/>
          </a:p>
        </p:txBody>
      </p:sp>
      <p:sp>
        <p:nvSpPr>
          <p:cNvPr id="7" name="Slide Number Placeholder 6"/>
          <p:cNvSpPr>
            <a:spLocks noGrp="1"/>
          </p:cNvSpPr>
          <p:nvPr>
            <p:ph type="sldNum" sz="quarter" idx="12"/>
          </p:nvPr>
        </p:nvSpPr>
        <p:spPr/>
        <p:txBody>
          <a:body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112080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4EBF19-6DC0-4492-9132-E03A50532343}" type="datetime1">
              <a:rPr lang="en-US" smtClean="0"/>
              <a:pPr/>
              <a:t>6/5/14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www.hiia.hu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688D57-4215-0540-BA90-AD8B584DE76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80034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hyperlink" Target="http://mki.asp.hunteka.h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hyperlink" Target="http://www.hiia.hu/web/guest/projektjein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1.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8828" y="-59007"/>
            <a:ext cx="9301656" cy="6962846"/>
          </a:xfrm>
          <a:prstGeom prst="rect">
            <a:avLst/>
          </a:prstGeom>
        </p:spPr>
      </p:pic>
      <p:sp>
        <p:nvSpPr>
          <p:cNvPr id="5" name="TextBox 4"/>
          <p:cNvSpPr txBox="1"/>
          <p:nvPr/>
        </p:nvSpPr>
        <p:spPr>
          <a:xfrm>
            <a:off x="775855" y="5150743"/>
            <a:ext cx="7564581" cy="1323439"/>
          </a:xfrm>
          <a:prstGeom prst="rect">
            <a:avLst/>
          </a:prstGeom>
          <a:noFill/>
        </p:spPr>
        <p:txBody>
          <a:bodyPr wrap="square" rtlCol="0">
            <a:spAutoFit/>
          </a:bodyPr>
          <a:lstStyle/>
          <a:p>
            <a:pPr algn="ctr"/>
            <a:r>
              <a:rPr lang="hu-HU" sz="4000" b="1" dirty="0" smtClean="0">
                <a:solidFill>
                  <a:schemeClr val="bg1"/>
                </a:solidFill>
                <a:latin typeface="Arial"/>
                <a:cs typeface="Arial"/>
              </a:rPr>
              <a:t>The </a:t>
            </a:r>
            <a:r>
              <a:rPr lang="hu-HU" sz="4000" b="1" dirty="0" err="1" smtClean="0">
                <a:solidFill>
                  <a:schemeClr val="bg1"/>
                </a:solidFill>
                <a:latin typeface="Arial"/>
                <a:cs typeface="Arial"/>
              </a:rPr>
              <a:t>Hungarian</a:t>
            </a:r>
            <a:r>
              <a:rPr lang="hu-HU" sz="4000" b="1" dirty="0" smtClean="0">
                <a:solidFill>
                  <a:schemeClr val="bg1"/>
                </a:solidFill>
                <a:latin typeface="Arial"/>
                <a:cs typeface="Arial"/>
              </a:rPr>
              <a:t> Institute of International </a:t>
            </a:r>
            <a:r>
              <a:rPr lang="hu-HU" sz="4000" b="1" dirty="0" err="1" smtClean="0">
                <a:solidFill>
                  <a:schemeClr val="bg1"/>
                </a:solidFill>
                <a:latin typeface="Arial"/>
                <a:cs typeface="Arial"/>
              </a:rPr>
              <a:t>Affairs</a:t>
            </a:r>
            <a:endParaRPr lang="en-US" sz="4000" b="1" dirty="0">
              <a:solidFill>
                <a:schemeClr val="bg1"/>
              </a:solidFill>
              <a:latin typeface="Arial"/>
              <a:cs typeface="Aria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2718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smtClean="0"/>
              <a:t>library</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3908510"/>
          </a:xfrm>
        </p:spPr>
        <p:txBody>
          <a:bodyPr>
            <a:normAutofit/>
          </a:bodyPr>
          <a:lstStyle/>
          <a:p>
            <a:pPr marL="0" indent="0" algn="just">
              <a:buNone/>
            </a:pPr>
            <a:r>
              <a:rPr lang="en-US" sz="2400" dirty="0" smtClean="0">
                <a:solidFill>
                  <a:schemeClr val="tx1">
                    <a:lumMod val="75000"/>
                    <a:lumOff val="25000"/>
                  </a:schemeClr>
                </a:solidFill>
                <a:latin typeface="Arial"/>
                <a:cs typeface="Arial"/>
              </a:rPr>
              <a:t>	The library has a collection of some 12,500 volumes and 90 periodicals in the field of international relations.</a:t>
            </a:r>
          </a:p>
          <a:p>
            <a:pPr marL="0" indent="0" algn="just">
              <a:buNone/>
            </a:pPr>
            <a:r>
              <a:rPr lang="en-US" sz="2400" dirty="0" smtClean="0">
                <a:solidFill>
                  <a:schemeClr val="tx1">
                    <a:lumMod val="75000"/>
                    <a:lumOff val="25000"/>
                  </a:schemeClr>
                </a:solidFill>
                <a:latin typeface="Arial"/>
                <a:cs typeface="Arial"/>
              </a:rPr>
              <a:t>	The library is open to the public, researchers and students as well.</a:t>
            </a:r>
          </a:p>
          <a:p>
            <a:pPr marL="0" indent="0" algn="just">
              <a:buNone/>
            </a:pPr>
            <a:r>
              <a:rPr lang="en-US" sz="2400" dirty="0" smtClean="0">
                <a:solidFill>
                  <a:schemeClr val="tx1">
                    <a:lumMod val="75000"/>
                    <a:lumOff val="25000"/>
                  </a:schemeClr>
                </a:solidFill>
                <a:latin typeface="Arial"/>
                <a:cs typeface="Arial"/>
              </a:rPr>
              <a:t>	The catalogue of the library can be accessed at</a:t>
            </a:r>
            <a:r>
              <a:rPr lang="hu-HU" sz="2400" dirty="0" smtClean="0">
                <a:solidFill>
                  <a:schemeClr val="tx1">
                    <a:lumMod val="75000"/>
                    <a:lumOff val="25000"/>
                  </a:schemeClr>
                </a:solidFill>
                <a:latin typeface="Arial"/>
                <a:cs typeface="Arial"/>
              </a:rPr>
              <a:t> </a:t>
            </a:r>
            <a:r>
              <a:rPr lang="en-US" sz="2400" dirty="0">
                <a:hlinkClick r:id="rId3"/>
              </a:rPr>
              <a:t>http://</a:t>
            </a:r>
            <a:r>
              <a:rPr lang="en-US" sz="2400" dirty="0" smtClean="0">
                <a:hlinkClick r:id="rId3"/>
              </a:rPr>
              <a:t>mki.asp.hunteka.hu</a:t>
            </a:r>
            <a:r>
              <a:rPr lang="hu-HU" sz="2400" dirty="0" smtClean="0"/>
              <a:t> </a:t>
            </a:r>
            <a:endParaRPr lang="hu-HU" sz="2400" dirty="0" smtClean="0">
              <a:solidFill>
                <a:schemeClr val="tx1">
                  <a:lumMod val="75000"/>
                  <a:lumOff val="25000"/>
                </a:schemeClr>
              </a:solidFill>
              <a:latin typeface="Arial"/>
              <a:cs typeface="Arial"/>
            </a:endParaRPr>
          </a:p>
          <a:p>
            <a:pPr marL="0" indent="0">
              <a:buNone/>
            </a:pPr>
            <a:endParaRPr lang="hu-HU" sz="2400" dirty="0">
              <a:solidFill>
                <a:schemeClr val="tx1">
                  <a:lumMod val="75000"/>
                  <a:lumOff val="25000"/>
                </a:schemeClr>
              </a:solidFill>
              <a:latin typeface="Arial"/>
              <a:cs typeface="Arial"/>
            </a:endParaRPr>
          </a:p>
          <a:p>
            <a:pPr marL="0" indent="0">
              <a:buNone/>
            </a:pPr>
            <a:endParaRPr lang="en-US" sz="2400" dirty="0">
              <a:solidFill>
                <a:schemeClr val="tx1">
                  <a:lumMod val="75000"/>
                  <a:lumOff val="25000"/>
                </a:schemeClr>
              </a:solidFill>
              <a:latin typeface="Arial"/>
              <a:cs typeface="Arial"/>
            </a:endParaRPr>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46802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a:t>The </a:t>
            </a:r>
            <a:r>
              <a:rPr lang="hu-HU" smtClean="0"/>
              <a:t>budget</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3908510"/>
          </a:xfrm>
        </p:spPr>
        <p:txBody>
          <a:bodyPr>
            <a:normAutofit fontScale="85000" lnSpcReduction="10000"/>
          </a:bodyPr>
          <a:lstStyle/>
          <a:p>
            <a:pPr marL="0" indent="0" algn="just">
              <a:buNone/>
            </a:pPr>
            <a:r>
              <a:rPr lang="hu-HU" sz="2400" dirty="0" smtClean="0">
                <a:solidFill>
                  <a:schemeClr val="tx1">
                    <a:lumMod val="75000"/>
                    <a:lumOff val="25000"/>
                  </a:schemeClr>
                </a:solidFill>
                <a:latin typeface="Arial"/>
                <a:cs typeface="Arial"/>
              </a:rPr>
              <a:t>	</a:t>
            </a:r>
            <a:r>
              <a:rPr lang="en-US" sz="2400" dirty="0" smtClean="0">
                <a:solidFill>
                  <a:schemeClr val="tx1">
                    <a:lumMod val="75000"/>
                    <a:lumOff val="25000"/>
                  </a:schemeClr>
                </a:solidFill>
                <a:latin typeface="Arial"/>
                <a:cs typeface="Arial"/>
              </a:rPr>
              <a:t>The HIIA has received most of its budget from the state budget (the HIIA is a separate title under the MFA budget).</a:t>
            </a:r>
          </a:p>
          <a:p>
            <a:pPr marL="0" indent="0" algn="just">
              <a:buNone/>
            </a:pPr>
            <a:r>
              <a:rPr lang="en-US" sz="2400" dirty="0" smtClean="0">
                <a:solidFill>
                  <a:schemeClr val="tx1">
                    <a:lumMod val="75000"/>
                    <a:lumOff val="25000"/>
                  </a:schemeClr>
                </a:solidFill>
                <a:latin typeface="Arial"/>
                <a:cs typeface="Arial"/>
              </a:rPr>
              <a:t>	Recently, the HIIA has started to diversify its resources by increasingly relying on such possibilities as the International </a:t>
            </a:r>
            <a:r>
              <a:rPr lang="en-US" sz="2400" dirty="0" err="1" smtClean="0">
                <a:solidFill>
                  <a:schemeClr val="tx1">
                    <a:lumMod val="75000"/>
                    <a:lumOff val="25000"/>
                  </a:schemeClr>
                </a:solidFill>
                <a:latin typeface="Arial"/>
                <a:cs typeface="Arial"/>
              </a:rPr>
              <a:t>Visegrad</a:t>
            </a:r>
            <a:r>
              <a:rPr lang="en-US" sz="2400" dirty="0" smtClean="0">
                <a:solidFill>
                  <a:schemeClr val="tx1">
                    <a:lumMod val="75000"/>
                    <a:lumOff val="25000"/>
                  </a:schemeClr>
                </a:solidFill>
                <a:latin typeface="Arial"/>
                <a:cs typeface="Arial"/>
              </a:rPr>
              <a:t> Fund and others.</a:t>
            </a:r>
          </a:p>
          <a:p>
            <a:pPr marL="0" indent="0" algn="just">
              <a:buNone/>
            </a:pPr>
            <a:r>
              <a:rPr lang="en-US" sz="2400" dirty="0" smtClean="0">
                <a:solidFill>
                  <a:schemeClr val="tx1">
                    <a:lumMod val="75000"/>
                    <a:lumOff val="25000"/>
                  </a:schemeClr>
                </a:solidFill>
                <a:latin typeface="Arial"/>
                <a:cs typeface="Arial"/>
              </a:rPr>
              <a:t>	The HIIA is currently working on cooperating and forming coalitions with other partner institutions in applying for research funds</a:t>
            </a:r>
            <a:r>
              <a:rPr lang="hu-HU" sz="2400" smtClean="0">
                <a:solidFill>
                  <a:schemeClr val="tx1">
                    <a:lumMod val="75000"/>
                    <a:lumOff val="25000"/>
                  </a:schemeClr>
                </a:solidFill>
                <a:latin typeface="Arial"/>
                <a:cs typeface="Arial"/>
              </a:rPr>
              <a:t> i</a:t>
            </a:r>
            <a:r>
              <a:rPr lang="en-US" sz="2400" dirty="0" smtClean="0">
                <a:solidFill>
                  <a:schemeClr val="tx1">
                    <a:lumMod val="75000"/>
                    <a:lumOff val="25000"/>
                  </a:schemeClr>
                </a:solidFill>
                <a:latin typeface="Arial"/>
                <a:cs typeface="Arial"/>
              </a:rPr>
              <a:t>n the </a:t>
            </a:r>
            <a:r>
              <a:rPr lang="en-US" sz="2400" dirty="0" err="1" smtClean="0">
                <a:solidFill>
                  <a:schemeClr val="tx1">
                    <a:lumMod val="75000"/>
                    <a:lumOff val="25000"/>
                  </a:schemeClr>
                </a:solidFill>
                <a:latin typeface="Arial"/>
                <a:cs typeface="Arial"/>
              </a:rPr>
              <a:t>Horizont</a:t>
            </a:r>
            <a:r>
              <a:rPr lang="en-US" sz="2400" dirty="0" smtClean="0">
                <a:solidFill>
                  <a:schemeClr val="tx1">
                    <a:lumMod val="75000"/>
                    <a:lumOff val="25000"/>
                  </a:schemeClr>
                </a:solidFill>
                <a:latin typeface="Arial"/>
                <a:cs typeface="Arial"/>
              </a:rPr>
              <a:t> 2020 program launched by the EU.</a:t>
            </a:r>
          </a:p>
          <a:p>
            <a:pPr marL="0" indent="0" algn="just">
              <a:buNone/>
            </a:pPr>
            <a:r>
              <a:rPr lang="en-US" sz="2400" dirty="0" smtClean="0">
                <a:solidFill>
                  <a:schemeClr val="tx1">
                    <a:lumMod val="75000"/>
                    <a:lumOff val="25000"/>
                  </a:schemeClr>
                </a:solidFill>
                <a:latin typeface="Arial"/>
                <a:cs typeface="Arial"/>
              </a:rPr>
              <a:t>	The total budget of the HIIA in 2013 was 202 million HUF (approx. 650,000 Euros) – from the state budget and from different project funds.</a:t>
            </a:r>
            <a:endParaRPr lang="en-US" sz="2400" dirty="0">
              <a:solidFill>
                <a:schemeClr val="tx1">
                  <a:lumMod val="75000"/>
                  <a:lumOff val="25000"/>
                </a:schemeClr>
              </a:solidFill>
              <a:latin typeface="Arial"/>
              <a:cs typeface="Arial"/>
            </a:endParaRPr>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14791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smtClean="0"/>
              <a:t>mission</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3908510"/>
          </a:xfrm>
        </p:spPr>
        <p:txBody>
          <a:bodyPr>
            <a:normAutofit/>
          </a:bodyPr>
          <a:lstStyle/>
          <a:p>
            <a:pPr marL="0" indent="0" algn="just">
              <a:buNone/>
            </a:pPr>
            <a:r>
              <a:rPr lang="hu-HU" sz="2400" dirty="0" smtClean="0"/>
              <a:t>	</a:t>
            </a:r>
            <a:r>
              <a:rPr lang="en-US" sz="2400" dirty="0" smtClean="0"/>
              <a:t>The HIIA was established as a </a:t>
            </a:r>
            <a:r>
              <a:rPr lang="en-US" sz="2400" b="1" dirty="0" err="1" smtClean="0"/>
              <a:t>bac</a:t>
            </a:r>
            <a:r>
              <a:rPr lang="hu-HU" sz="2400" b="1" dirty="0" smtClean="0"/>
              <a:t>k</a:t>
            </a:r>
            <a:r>
              <a:rPr lang="en-US" sz="2400" b="1" dirty="0" smtClean="0"/>
              <a:t>ground support institution to the MFA</a:t>
            </a:r>
            <a:r>
              <a:rPr lang="en-US" sz="2400" dirty="0" smtClean="0"/>
              <a:t> “to strengthen the academic background of foreign policy analysis and strategic planning”. </a:t>
            </a:r>
          </a:p>
          <a:p>
            <a:pPr marL="0" indent="0" algn="just">
              <a:buNone/>
            </a:pPr>
            <a:r>
              <a:rPr lang="hu-HU" sz="2400" dirty="0" smtClean="0"/>
              <a:t>	</a:t>
            </a:r>
            <a:r>
              <a:rPr lang="en-US" sz="2400" dirty="0" smtClean="0"/>
              <a:t>The basic function of the HIIA is to conduct </a:t>
            </a:r>
            <a:r>
              <a:rPr lang="en-US" sz="2400" b="1" dirty="0" smtClean="0"/>
              <a:t>academic research, provide education and training  </a:t>
            </a:r>
            <a:r>
              <a:rPr lang="en-US" sz="2400" dirty="0" smtClean="0"/>
              <a:t>as well as the</a:t>
            </a:r>
            <a:r>
              <a:rPr lang="en-US" sz="2400" b="1" dirty="0" smtClean="0"/>
              <a:t> dissemination of knowledge</a:t>
            </a:r>
            <a:r>
              <a:rPr lang="en-US" sz="2400" dirty="0" smtClean="0"/>
              <a:t> on international relations, global trends, European integration, issues of interest in the focus of Hungarian foreign policy, etc.</a:t>
            </a:r>
          </a:p>
          <a:p>
            <a:pPr marL="0" indent="0" algn="just">
              <a:buNone/>
            </a:pPr>
            <a:endParaRPr lang="hu-HU" sz="2400" dirty="0" smtClean="0"/>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29957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74530" y="1417638"/>
            <a:ext cx="7800975" cy="43815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4939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a:t>domestic</a:t>
            </a:r>
            <a:r>
              <a:rPr lang="hu-HU" dirty="0"/>
              <a:t> </a:t>
            </a:r>
            <a:r>
              <a:rPr lang="hu-HU" dirty="0" err="1"/>
              <a:t>context</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4095110"/>
          </a:xfrm>
        </p:spPr>
        <p:txBody>
          <a:bodyPr>
            <a:normAutofit fontScale="85000" lnSpcReduction="10000"/>
          </a:bodyPr>
          <a:lstStyle/>
          <a:p>
            <a:pPr marL="0" indent="0" algn="just">
              <a:buNone/>
            </a:pPr>
            <a:r>
              <a:rPr lang="en-US" sz="2400" dirty="0" smtClean="0">
                <a:solidFill>
                  <a:schemeClr val="tx1">
                    <a:lumMod val="75000"/>
                    <a:lumOff val="25000"/>
                  </a:schemeClr>
                </a:solidFill>
                <a:latin typeface="Arial"/>
                <a:cs typeface="Arial"/>
              </a:rPr>
              <a:t>The HIIA is a specific </a:t>
            </a:r>
            <a:r>
              <a:rPr lang="en-US" sz="2400" b="1" dirty="0" smtClean="0">
                <a:solidFill>
                  <a:schemeClr val="tx1">
                    <a:lumMod val="75000"/>
                    <a:lumOff val="25000"/>
                  </a:schemeClr>
                </a:solidFill>
                <a:latin typeface="Arial"/>
                <a:cs typeface="Arial"/>
              </a:rPr>
              <a:t>interface</a:t>
            </a:r>
            <a:r>
              <a:rPr lang="en-US" sz="2400" dirty="0" smtClean="0">
                <a:solidFill>
                  <a:schemeClr val="tx1">
                    <a:lumMod val="75000"/>
                    <a:lumOff val="25000"/>
                  </a:schemeClr>
                </a:solidFill>
                <a:latin typeface="Arial"/>
                <a:cs typeface="Arial"/>
              </a:rPr>
              <a:t> between the “classical” </a:t>
            </a:r>
            <a:r>
              <a:rPr lang="en-US" sz="2400" b="1" dirty="0" smtClean="0">
                <a:solidFill>
                  <a:schemeClr val="tx1">
                    <a:lumMod val="75000"/>
                    <a:lumOff val="25000"/>
                  </a:schemeClr>
                </a:solidFill>
                <a:latin typeface="Arial"/>
                <a:cs typeface="Arial"/>
              </a:rPr>
              <a:t>foreign policy analysis/research </a:t>
            </a:r>
            <a:r>
              <a:rPr lang="en-US" sz="2400" dirty="0" smtClean="0">
                <a:solidFill>
                  <a:schemeClr val="tx1">
                    <a:lumMod val="75000"/>
                    <a:lumOff val="25000"/>
                  </a:schemeClr>
                </a:solidFill>
                <a:latin typeface="Arial"/>
                <a:cs typeface="Arial"/>
              </a:rPr>
              <a:t>and the </a:t>
            </a:r>
            <a:r>
              <a:rPr lang="en-US" sz="2400" b="1" dirty="0" smtClean="0">
                <a:solidFill>
                  <a:schemeClr val="tx1">
                    <a:lumMod val="75000"/>
                    <a:lumOff val="25000"/>
                  </a:schemeClr>
                </a:solidFill>
                <a:latin typeface="Arial"/>
                <a:cs typeface="Arial"/>
              </a:rPr>
              <a:t>public</a:t>
            </a:r>
            <a:r>
              <a:rPr lang="en-US" sz="2400" dirty="0" smtClean="0">
                <a:solidFill>
                  <a:schemeClr val="tx1">
                    <a:lumMod val="75000"/>
                    <a:lumOff val="25000"/>
                  </a:schemeClr>
                </a:solidFill>
                <a:latin typeface="Arial"/>
                <a:cs typeface="Arial"/>
              </a:rPr>
              <a:t> including the </a:t>
            </a:r>
            <a:r>
              <a:rPr lang="en-US" sz="2400" b="1" dirty="0" smtClean="0">
                <a:solidFill>
                  <a:schemeClr val="tx1">
                    <a:lumMod val="75000"/>
                    <a:lumOff val="25000"/>
                  </a:schemeClr>
                </a:solidFill>
                <a:latin typeface="Arial"/>
                <a:cs typeface="Arial"/>
              </a:rPr>
              <a:t>universities</a:t>
            </a:r>
            <a:r>
              <a:rPr lang="en-US" sz="2400" dirty="0" smtClean="0">
                <a:solidFill>
                  <a:schemeClr val="tx1">
                    <a:lumMod val="75000"/>
                    <a:lumOff val="25000"/>
                  </a:schemeClr>
                </a:solidFill>
                <a:latin typeface="Arial"/>
                <a:cs typeface="Arial"/>
              </a:rPr>
              <a:t> and the </a:t>
            </a:r>
            <a:r>
              <a:rPr lang="en-US" sz="2400" b="1" dirty="0" smtClean="0">
                <a:solidFill>
                  <a:schemeClr val="tx1">
                    <a:lumMod val="75000"/>
                    <a:lumOff val="25000"/>
                  </a:schemeClr>
                </a:solidFill>
                <a:latin typeface="Arial"/>
                <a:cs typeface="Arial"/>
              </a:rPr>
              <a:t>media</a:t>
            </a:r>
            <a:r>
              <a:rPr lang="en-US" sz="2400" dirty="0" smtClean="0">
                <a:solidFill>
                  <a:schemeClr val="tx1">
                    <a:lumMod val="75000"/>
                    <a:lumOff val="25000"/>
                  </a:schemeClr>
                </a:solidFill>
                <a:latin typeface="Arial"/>
                <a:cs typeface="Arial"/>
              </a:rPr>
              <a:t>. Its main functions are</a:t>
            </a:r>
          </a:p>
          <a:p>
            <a:pPr lvl="1" indent="-342900" algn="just"/>
            <a:r>
              <a:rPr lang="en-US" sz="2000" b="1" dirty="0" smtClean="0">
                <a:solidFill>
                  <a:schemeClr val="tx1">
                    <a:lumMod val="75000"/>
                    <a:lumOff val="25000"/>
                  </a:schemeClr>
                </a:solidFill>
                <a:latin typeface="Arial"/>
                <a:cs typeface="Arial"/>
              </a:rPr>
              <a:t>Consulting the decision-makers </a:t>
            </a:r>
            <a:r>
              <a:rPr lang="en-US" sz="2000" dirty="0" smtClean="0">
                <a:solidFill>
                  <a:schemeClr val="tx1">
                    <a:lumMod val="75000"/>
                    <a:lumOff val="25000"/>
                  </a:schemeClr>
                </a:solidFill>
                <a:latin typeface="Arial"/>
                <a:cs typeface="Arial"/>
              </a:rPr>
              <a:t>on foreign policy issues by preparing analyses and for</a:t>
            </a:r>
            <a:r>
              <a:rPr lang="hu-HU" sz="2000" dirty="0" smtClean="0">
                <a:solidFill>
                  <a:schemeClr val="tx1">
                    <a:lumMod val="75000"/>
                    <a:lumOff val="25000"/>
                  </a:schemeClr>
                </a:solidFill>
                <a:latin typeface="Arial"/>
                <a:cs typeface="Arial"/>
              </a:rPr>
              <a:t>e</a:t>
            </a:r>
            <a:r>
              <a:rPr lang="en-US" sz="2000" dirty="0" smtClean="0">
                <a:solidFill>
                  <a:schemeClr val="tx1">
                    <a:lumMod val="75000"/>
                    <a:lumOff val="25000"/>
                  </a:schemeClr>
                </a:solidFill>
                <a:latin typeface="Arial"/>
                <a:cs typeface="Arial"/>
              </a:rPr>
              <a:t>casts;</a:t>
            </a:r>
          </a:p>
          <a:p>
            <a:pPr lvl="1" indent="-342900" algn="just"/>
            <a:r>
              <a:rPr lang="en-US" sz="2000" b="1" dirty="0" smtClean="0">
                <a:solidFill>
                  <a:schemeClr val="tx1">
                    <a:lumMod val="75000"/>
                    <a:lumOff val="25000"/>
                  </a:schemeClr>
                </a:solidFill>
                <a:latin typeface="Arial"/>
                <a:cs typeface="Arial"/>
              </a:rPr>
              <a:t>Networking</a:t>
            </a:r>
            <a:r>
              <a:rPr lang="en-US" sz="2000" dirty="0" smtClean="0">
                <a:solidFill>
                  <a:schemeClr val="tx1">
                    <a:lumMod val="75000"/>
                    <a:lumOff val="25000"/>
                  </a:schemeClr>
                </a:solidFill>
                <a:latin typeface="Arial"/>
                <a:cs typeface="Arial"/>
              </a:rPr>
              <a:t> with Hungarian and foreign research units;</a:t>
            </a:r>
          </a:p>
          <a:p>
            <a:pPr lvl="1" indent="-342900" algn="just"/>
            <a:r>
              <a:rPr lang="en-US" sz="2000" dirty="0" smtClean="0">
                <a:solidFill>
                  <a:schemeClr val="tx1">
                    <a:lumMod val="75000"/>
                    <a:lumOff val="25000"/>
                  </a:schemeClr>
                </a:solidFill>
                <a:latin typeface="Arial"/>
                <a:cs typeface="Arial"/>
              </a:rPr>
              <a:t>Organizing </a:t>
            </a:r>
            <a:r>
              <a:rPr lang="en-US" sz="2000" b="1" dirty="0" smtClean="0">
                <a:solidFill>
                  <a:schemeClr val="tx1">
                    <a:lumMod val="75000"/>
                    <a:lumOff val="25000"/>
                  </a:schemeClr>
                </a:solidFill>
                <a:latin typeface="Arial"/>
                <a:cs typeface="Arial"/>
              </a:rPr>
              <a:t>conferences, workshops and seminars</a:t>
            </a:r>
            <a:r>
              <a:rPr lang="en-US" sz="2000" dirty="0" smtClean="0">
                <a:solidFill>
                  <a:schemeClr val="tx1">
                    <a:lumMod val="75000"/>
                    <a:lumOff val="25000"/>
                  </a:schemeClr>
                </a:solidFill>
                <a:latin typeface="Arial"/>
                <a:cs typeface="Arial"/>
              </a:rPr>
              <a:t>;</a:t>
            </a:r>
          </a:p>
          <a:p>
            <a:pPr lvl="1" indent="-342900" algn="just"/>
            <a:r>
              <a:rPr lang="en-US" sz="2000" dirty="0" smtClean="0">
                <a:solidFill>
                  <a:schemeClr val="tx1">
                    <a:lumMod val="75000"/>
                    <a:lumOff val="25000"/>
                  </a:schemeClr>
                </a:solidFill>
                <a:latin typeface="Arial"/>
                <a:cs typeface="Arial"/>
              </a:rPr>
              <a:t>Contributing to the </a:t>
            </a:r>
            <a:r>
              <a:rPr lang="en-US" sz="2000" b="1" dirty="0" smtClean="0">
                <a:solidFill>
                  <a:schemeClr val="tx1">
                    <a:lumMod val="75000"/>
                    <a:lumOff val="25000"/>
                  </a:schemeClr>
                </a:solidFill>
                <a:latin typeface="Arial"/>
                <a:cs typeface="Arial"/>
              </a:rPr>
              <a:t>public debate </a:t>
            </a:r>
            <a:r>
              <a:rPr lang="en-US" sz="2000" dirty="0" smtClean="0">
                <a:solidFill>
                  <a:schemeClr val="tx1">
                    <a:lumMod val="75000"/>
                    <a:lumOff val="25000"/>
                  </a:schemeClr>
                </a:solidFill>
                <a:latin typeface="Arial"/>
                <a:cs typeface="Arial"/>
              </a:rPr>
              <a:t>on foreign policy issues, and thus to the relevant </a:t>
            </a:r>
            <a:r>
              <a:rPr lang="en-US" sz="2000" b="1" dirty="0" smtClean="0">
                <a:solidFill>
                  <a:schemeClr val="tx1">
                    <a:lumMod val="75000"/>
                    <a:lumOff val="25000"/>
                  </a:schemeClr>
                </a:solidFill>
                <a:latin typeface="Arial"/>
                <a:cs typeface="Arial"/>
              </a:rPr>
              <a:t>social consensus</a:t>
            </a:r>
            <a:r>
              <a:rPr lang="en-US" sz="2000" dirty="0" smtClean="0">
                <a:solidFill>
                  <a:schemeClr val="tx1">
                    <a:lumMod val="75000"/>
                    <a:lumOff val="25000"/>
                  </a:schemeClr>
                </a:solidFill>
                <a:latin typeface="Arial"/>
                <a:cs typeface="Arial"/>
              </a:rPr>
              <a:t>;</a:t>
            </a:r>
          </a:p>
          <a:p>
            <a:pPr lvl="1" indent="-342900" algn="just"/>
            <a:r>
              <a:rPr lang="en-US" sz="2000" dirty="0" smtClean="0">
                <a:solidFill>
                  <a:schemeClr val="tx1">
                    <a:lumMod val="75000"/>
                    <a:lumOff val="25000"/>
                  </a:schemeClr>
                </a:solidFill>
                <a:latin typeface="Arial"/>
                <a:cs typeface="Arial"/>
              </a:rPr>
              <a:t>Publishing </a:t>
            </a:r>
            <a:r>
              <a:rPr lang="en-US" sz="2000" b="1" dirty="0" smtClean="0">
                <a:solidFill>
                  <a:schemeClr val="tx1">
                    <a:lumMod val="75000"/>
                    <a:lumOff val="25000"/>
                  </a:schemeClr>
                </a:solidFill>
                <a:latin typeface="Arial"/>
                <a:cs typeface="Arial"/>
              </a:rPr>
              <a:t>position papers </a:t>
            </a:r>
            <a:r>
              <a:rPr lang="en-US" sz="2000" dirty="0" smtClean="0">
                <a:solidFill>
                  <a:schemeClr val="tx1">
                    <a:lumMod val="75000"/>
                    <a:lumOff val="25000"/>
                  </a:schemeClr>
                </a:solidFill>
                <a:latin typeface="Arial"/>
                <a:cs typeface="Arial"/>
              </a:rPr>
              <a:t>and academic </a:t>
            </a:r>
            <a:r>
              <a:rPr lang="en-US" sz="2000" b="1" dirty="0" smtClean="0">
                <a:solidFill>
                  <a:schemeClr val="tx1">
                    <a:lumMod val="75000"/>
                    <a:lumOff val="25000"/>
                  </a:schemeClr>
                </a:solidFill>
                <a:latin typeface="Arial"/>
                <a:cs typeface="Arial"/>
              </a:rPr>
              <a:t>research essays</a:t>
            </a:r>
            <a:r>
              <a:rPr lang="en-US" sz="2000" dirty="0" smtClean="0">
                <a:solidFill>
                  <a:schemeClr val="tx1">
                    <a:lumMod val="75000"/>
                    <a:lumOff val="25000"/>
                  </a:schemeClr>
                </a:solidFill>
                <a:latin typeface="Arial"/>
                <a:cs typeface="Arial"/>
              </a:rPr>
              <a:t> in its journal and on its website;</a:t>
            </a:r>
          </a:p>
          <a:p>
            <a:pPr lvl="1" indent="-342900" algn="just"/>
            <a:r>
              <a:rPr lang="en-US" sz="2000" dirty="0" smtClean="0">
                <a:solidFill>
                  <a:schemeClr val="tx1">
                    <a:lumMod val="75000"/>
                    <a:lumOff val="25000"/>
                  </a:schemeClr>
                </a:solidFill>
                <a:latin typeface="Arial"/>
                <a:cs typeface="Arial"/>
              </a:rPr>
              <a:t>Participating in the </a:t>
            </a:r>
            <a:r>
              <a:rPr lang="en-US" sz="2000" b="1" dirty="0" smtClean="0">
                <a:solidFill>
                  <a:schemeClr val="tx1">
                    <a:lumMod val="75000"/>
                    <a:lumOff val="25000"/>
                  </a:schemeClr>
                </a:solidFill>
                <a:latin typeface="Arial"/>
                <a:cs typeface="Arial"/>
              </a:rPr>
              <a:t>training</a:t>
            </a:r>
            <a:r>
              <a:rPr lang="en-US" sz="2000" dirty="0" smtClean="0">
                <a:solidFill>
                  <a:schemeClr val="tx1">
                    <a:lumMod val="75000"/>
                    <a:lumOff val="25000"/>
                  </a:schemeClr>
                </a:solidFill>
                <a:latin typeface="Arial"/>
                <a:cs typeface="Arial"/>
              </a:rPr>
              <a:t> of diplomats, experts and students.</a:t>
            </a:r>
            <a:endParaRPr lang="en-US" sz="2000" dirty="0">
              <a:solidFill>
                <a:schemeClr val="tx1">
                  <a:lumMod val="75000"/>
                  <a:lumOff val="25000"/>
                </a:schemeClr>
              </a:solidFill>
              <a:latin typeface="Arial"/>
              <a:cs typeface="Arial"/>
            </a:endParaRPr>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4981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678873" y="1046886"/>
            <a:ext cx="4447309" cy="849414"/>
          </a:xfrm>
        </p:spPr>
        <p:txBody>
          <a:bodyPr>
            <a:normAutofit/>
          </a:bodyPr>
          <a:lstStyle/>
          <a:p>
            <a:pPr algn="l"/>
            <a:r>
              <a:rPr lang="hu-HU" sz="3200" dirty="0" smtClean="0"/>
              <a:t>The </a:t>
            </a:r>
            <a:r>
              <a:rPr lang="hu-HU" sz="3200" dirty="0" err="1" smtClean="0"/>
              <a:t>international</a:t>
            </a:r>
            <a:r>
              <a:rPr lang="hu-HU" sz="3200" dirty="0" smtClean="0"/>
              <a:t> </a:t>
            </a:r>
            <a:r>
              <a:rPr lang="hu-HU" sz="3200" dirty="0" err="1" smtClean="0"/>
              <a:t>context</a:t>
            </a:r>
            <a:endParaRPr lang="en-US" sz="3200"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3908510"/>
          </a:xfrm>
        </p:spPr>
        <p:txBody>
          <a:bodyPr>
            <a:normAutofit fontScale="85000" lnSpcReduction="20000"/>
          </a:bodyPr>
          <a:lstStyle/>
          <a:p>
            <a:pPr marL="0" indent="0" algn="just">
              <a:buNone/>
            </a:pPr>
            <a:r>
              <a:rPr lang="hu-HU" sz="2400" dirty="0" smtClean="0">
                <a:solidFill>
                  <a:schemeClr val="tx1">
                    <a:lumMod val="75000"/>
                    <a:lumOff val="25000"/>
                  </a:schemeClr>
                </a:solidFill>
                <a:latin typeface="Arial"/>
                <a:cs typeface="Arial"/>
              </a:rPr>
              <a:t>	</a:t>
            </a:r>
            <a:r>
              <a:rPr lang="en-US" sz="2400" dirty="0" smtClean="0">
                <a:solidFill>
                  <a:schemeClr val="tx1">
                    <a:lumMod val="75000"/>
                    <a:lumOff val="25000"/>
                  </a:schemeClr>
                </a:solidFill>
                <a:latin typeface="Arial"/>
                <a:cs typeface="Arial"/>
              </a:rPr>
              <a:t>The HIIA is a member of </a:t>
            </a:r>
            <a:r>
              <a:rPr lang="en-US" sz="2400" b="1" dirty="0" smtClean="0">
                <a:solidFill>
                  <a:schemeClr val="tx1">
                    <a:lumMod val="75000"/>
                    <a:lumOff val="25000"/>
                  </a:schemeClr>
                </a:solidFill>
                <a:latin typeface="Arial"/>
                <a:cs typeface="Arial"/>
              </a:rPr>
              <a:t>academic and research networks</a:t>
            </a:r>
            <a:r>
              <a:rPr lang="en-US" sz="2400" dirty="0" smtClean="0">
                <a:solidFill>
                  <a:schemeClr val="tx1">
                    <a:lumMod val="75000"/>
                    <a:lumOff val="25000"/>
                  </a:schemeClr>
                </a:solidFill>
                <a:latin typeface="Arial"/>
                <a:cs typeface="Arial"/>
              </a:rPr>
              <a:t> focusing on foreign and security policy issues including the European Policy Institutes Network (EPIN), the EU Non-Proliferation Consortium, the European </a:t>
            </a:r>
            <a:r>
              <a:rPr lang="en-US" sz="2400" dirty="0" err="1" smtClean="0">
                <a:solidFill>
                  <a:schemeClr val="tx1">
                    <a:lumMod val="75000"/>
                    <a:lumOff val="25000"/>
                  </a:schemeClr>
                </a:solidFill>
                <a:latin typeface="Arial"/>
                <a:cs typeface="Arial"/>
              </a:rPr>
              <a:t>Defence</a:t>
            </a:r>
            <a:r>
              <a:rPr lang="en-US" sz="2400" dirty="0" smtClean="0">
                <a:solidFill>
                  <a:schemeClr val="tx1">
                    <a:lumMod val="75000"/>
                    <a:lumOff val="25000"/>
                  </a:schemeClr>
                </a:solidFill>
                <a:latin typeface="Arial"/>
                <a:cs typeface="Arial"/>
              </a:rPr>
              <a:t> and Security Network (ESDN) and the Euro-Mediterranean Study Commission (</a:t>
            </a:r>
            <a:r>
              <a:rPr lang="en-US" sz="2400" dirty="0" err="1" smtClean="0">
                <a:solidFill>
                  <a:schemeClr val="tx1">
                    <a:lumMod val="75000"/>
                    <a:lumOff val="25000"/>
                  </a:schemeClr>
                </a:solidFill>
                <a:latin typeface="Arial"/>
                <a:cs typeface="Arial"/>
              </a:rPr>
              <a:t>EuroMeSCo</a:t>
            </a:r>
            <a:r>
              <a:rPr lang="en-US" sz="2400" dirty="0" smtClean="0">
                <a:solidFill>
                  <a:schemeClr val="tx1">
                    <a:lumMod val="75000"/>
                    <a:lumOff val="25000"/>
                  </a:schemeClr>
                </a:solidFill>
                <a:latin typeface="Arial"/>
                <a:cs typeface="Arial"/>
              </a:rPr>
              <a:t>).</a:t>
            </a:r>
          </a:p>
          <a:p>
            <a:pPr marL="0" indent="0" algn="just">
              <a:buNone/>
            </a:pPr>
            <a:r>
              <a:rPr lang="en-US" sz="2400" dirty="0" smtClean="0">
                <a:solidFill>
                  <a:schemeClr val="tx1">
                    <a:lumMod val="75000"/>
                    <a:lumOff val="25000"/>
                  </a:schemeClr>
                </a:solidFill>
                <a:latin typeface="Arial"/>
                <a:cs typeface="Arial"/>
              </a:rPr>
              <a:t>	The HIIA works closely together with its partners in the </a:t>
            </a:r>
            <a:r>
              <a:rPr lang="en-US" sz="2400" dirty="0" err="1" smtClean="0">
                <a:solidFill>
                  <a:schemeClr val="tx1">
                    <a:lumMod val="75000"/>
                    <a:lumOff val="25000"/>
                  </a:schemeClr>
                </a:solidFill>
                <a:latin typeface="Arial"/>
                <a:cs typeface="Arial"/>
              </a:rPr>
              <a:t>Visegrad</a:t>
            </a:r>
            <a:r>
              <a:rPr lang="en-US" sz="2400" dirty="0" smtClean="0">
                <a:solidFill>
                  <a:schemeClr val="tx1">
                    <a:lumMod val="75000"/>
                    <a:lumOff val="25000"/>
                  </a:schemeClr>
                </a:solidFill>
                <a:latin typeface="Arial"/>
                <a:cs typeface="Arial"/>
              </a:rPr>
              <a:t> countries contributing to several joint projects financed by the International </a:t>
            </a:r>
            <a:r>
              <a:rPr lang="en-US" sz="2400" dirty="0" err="1" smtClean="0">
                <a:solidFill>
                  <a:schemeClr val="tx1">
                    <a:lumMod val="75000"/>
                    <a:lumOff val="25000"/>
                  </a:schemeClr>
                </a:solidFill>
                <a:latin typeface="Arial"/>
                <a:cs typeface="Arial"/>
              </a:rPr>
              <a:t>Visegrad</a:t>
            </a:r>
            <a:r>
              <a:rPr lang="en-US" sz="2400" dirty="0" smtClean="0">
                <a:solidFill>
                  <a:schemeClr val="tx1">
                    <a:lumMod val="75000"/>
                    <a:lumOff val="25000"/>
                  </a:schemeClr>
                </a:solidFill>
                <a:latin typeface="Arial"/>
                <a:cs typeface="Arial"/>
              </a:rPr>
              <a:t> Fund.</a:t>
            </a:r>
          </a:p>
          <a:p>
            <a:pPr marL="0" indent="0" algn="just">
              <a:buNone/>
            </a:pPr>
            <a:r>
              <a:rPr lang="en-US" sz="2400" dirty="0" smtClean="0">
                <a:solidFill>
                  <a:schemeClr val="tx1">
                    <a:lumMod val="75000"/>
                    <a:lumOff val="25000"/>
                  </a:schemeClr>
                </a:solidFill>
                <a:latin typeface="Arial"/>
                <a:cs typeface="Arial"/>
              </a:rPr>
              <a:t>	The HIIA also maintains relations on a bilateral basis with several European, American and Asian research institutes.</a:t>
            </a:r>
          </a:p>
          <a:p>
            <a:pPr marL="0" indent="0" algn="just">
              <a:buNone/>
            </a:pPr>
            <a:r>
              <a:rPr lang="en-US" sz="2400" dirty="0" smtClean="0">
                <a:solidFill>
                  <a:schemeClr val="tx1">
                    <a:lumMod val="75000"/>
                    <a:lumOff val="25000"/>
                  </a:schemeClr>
                </a:solidFill>
                <a:latin typeface="Arial"/>
                <a:cs typeface="Arial"/>
              </a:rPr>
              <a:t>	The HIIA has recently launched a joint program with the Fulbright Program.</a:t>
            </a:r>
            <a:endParaRPr lang="en-US" sz="2400" dirty="0">
              <a:solidFill>
                <a:schemeClr val="tx1">
                  <a:lumMod val="75000"/>
                  <a:lumOff val="25000"/>
                </a:schemeClr>
              </a:solidFill>
              <a:latin typeface="Arial"/>
              <a:cs typeface="Arial"/>
            </a:endParaRPr>
          </a:p>
        </p:txBody>
      </p:sp>
      <p:pic>
        <p:nvPicPr>
          <p:cNvPr id="3074" name="Picture 2" descr="C:\Users\nrerzsi\Desktop\epin.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535082" y="1468582"/>
            <a:ext cx="1454997" cy="145703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5" name="Picture 3" descr="C:\Users\nrerzsi\Desktop\euromesco.gif"/>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313994" y="178554"/>
            <a:ext cx="1642196" cy="49979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6" name="Picture 4" descr="C:\Users\nrerzsi\Desktop\EuNonProlif.jp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0" y="843894"/>
            <a:ext cx="4572006" cy="40598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166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smtClean="0"/>
              <a:t>staff</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1896300"/>
            <a:ext cx="6533804" cy="4110082"/>
          </a:xfrm>
        </p:spPr>
        <p:txBody>
          <a:bodyPr>
            <a:normAutofit/>
          </a:bodyPr>
          <a:lstStyle/>
          <a:p>
            <a:pPr marL="0" indent="0">
              <a:buNone/>
            </a:pPr>
            <a:r>
              <a:rPr lang="hu-HU" sz="2000" dirty="0" smtClean="0">
                <a:solidFill>
                  <a:schemeClr val="tx1">
                    <a:lumMod val="75000"/>
                    <a:lumOff val="25000"/>
                  </a:schemeClr>
                </a:solidFill>
                <a:latin typeface="Arial"/>
                <a:cs typeface="Arial"/>
              </a:rPr>
              <a:t>The Institute </a:t>
            </a:r>
            <a:r>
              <a:rPr lang="en-US" sz="2000" dirty="0" smtClean="0">
                <a:solidFill>
                  <a:schemeClr val="tx1">
                    <a:lumMod val="75000"/>
                    <a:lumOff val="25000"/>
                  </a:schemeClr>
                </a:solidFill>
                <a:latin typeface="Arial"/>
                <a:cs typeface="Arial"/>
              </a:rPr>
              <a:t>is directed by </a:t>
            </a:r>
            <a:r>
              <a:rPr lang="hu-HU" sz="2000" dirty="0" smtClean="0">
                <a:solidFill>
                  <a:schemeClr val="tx1">
                    <a:lumMod val="75000"/>
                    <a:lumOff val="25000"/>
                  </a:schemeClr>
                </a:solidFill>
                <a:latin typeface="Arial"/>
                <a:cs typeface="Arial"/>
              </a:rPr>
              <a:t>András Király. </a:t>
            </a:r>
          </a:p>
          <a:p>
            <a:pPr marL="0" indent="0">
              <a:buNone/>
            </a:pPr>
            <a:endParaRPr lang="hu-HU" sz="2400" dirty="0" smtClean="0">
              <a:solidFill>
                <a:schemeClr val="tx1">
                  <a:lumMod val="75000"/>
                  <a:lumOff val="25000"/>
                </a:schemeClr>
              </a:solidFill>
              <a:latin typeface="Arial"/>
              <a:cs typeface="Aria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95744" y="2549237"/>
            <a:ext cx="6971543" cy="3915641"/>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
        <p:nvSpPr>
          <p:cNvPr id="5" name="AutoShape 4" descr="http://www2.hiia.hu/img/munkatarsak/KEQMUG/KEQMUG.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C:\Users\nrerzsi\Desktop\KEQMUG.jpg"/>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352093" y="738860"/>
            <a:ext cx="1392598" cy="181037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 name="Footer Placeholder 5"/>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6466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smtClean="0"/>
              <a:t>fields</a:t>
            </a:r>
            <a:r>
              <a:rPr lang="hu-HU" dirty="0" smtClean="0"/>
              <a:t> of </a:t>
            </a:r>
            <a:r>
              <a:rPr lang="hu-HU" dirty="0" err="1" smtClean="0"/>
              <a:t>research</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1995055"/>
            <a:ext cx="6533804" cy="4225635"/>
          </a:xfrm>
        </p:spPr>
        <p:txBody>
          <a:bodyPr>
            <a:normAutofit fontScale="85000" lnSpcReduction="20000"/>
          </a:bodyPr>
          <a:lstStyle/>
          <a:p>
            <a:pPr marL="0" indent="0" algn="just">
              <a:buNone/>
            </a:pPr>
            <a:r>
              <a:rPr lang="hu-HU" sz="2400" dirty="0" smtClean="0">
                <a:solidFill>
                  <a:schemeClr val="tx1">
                    <a:lumMod val="75000"/>
                    <a:lumOff val="25000"/>
                  </a:schemeClr>
                </a:solidFill>
                <a:latin typeface="Arial"/>
                <a:cs typeface="Arial"/>
              </a:rPr>
              <a:t>	</a:t>
            </a:r>
            <a:r>
              <a:rPr lang="en-US" sz="2400" dirty="0" smtClean="0">
                <a:solidFill>
                  <a:schemeClr val="tx1">
                    <a:lumMod val="75000"/>
                    <a:lumOff val="25000"/>
                  </a:schemeClr>
                </a:solidFill>
                <a:latin typeface="Arial"/>
                <a:cs typeface="Arial"/>
              </a:rPr>
              <a:t>The HIIA conducts its activities in harmony with the </a:t>
            </a:r>
            <a:r>
              <a:rPr lang="en-US" sz="2400" b="1" dirty="0" smtClean="0">
                <a:solidFill>
                  <a:schemeClr val="tx1">
                    <a:lumMod val="75000"/>
                    <a:lumOff val="25000"/>
                  </a:schemeClr>
                </a:solidFill>
                <a:latin typeface="Arial"/>
                <a:cs typeface="Arial"/>
              </a:rPr>
              <a:t>main directions of Hungarian foreign and security policy</a:t>
            </a:r>
            <a:r>
              <a:rPr lang="en-US" sz="2400" dirty="0" smtClean="0">
                <a:solidFill>
                  <a:schemeClr val="tx1">
                    <a:lumMod val="75000"/>
                    <a:lumOff val="25000"/>
                  </a:schemeClr>
                </a:solidFill>
                <a:latin typeface="Arial"/>
                <a:cs typeface="Arial"/>
              </a:rPr>
              <a:t>. </a:t>
            </a:r>
          </a:p>
          <a:p>
            <a:pPr marL="0" indent="0" algn="just">
              <a:buNone/>
            </a:pPr>
            <a:r>
              <a:rPr lang="en-US" sz="2400" dirty="0" smtClean="0">
                <a:solidFill>
                  <a:schemeClr val="tx1">
                    <a:lumMod val="75000"/>
                    <a:lumOff val="25000"/>
                  </a:schemeClr>
                </a:solidFill>
                <a:latin typeface="Arial"/>
                <a:cs typeface="Arial"/>
              </a:rPr>
              <a:t>	Each research fellow is typically an expert on a theoretical subject as well as on a region or a state (or group of states).</a:t>
            </a:r>
          </a:p>
          <a:p>
            <a:pPr marL="0" indent="0" algn="just">
              <a:buNone/>
            </a:pPr>
            <a:r>
              <a:rPr lang="en-US" sz="2400" dirty="0" smtClean="0">
                <a:solidFill>
                  <a:schemeClr val="tx1">
                    <a:lumMod val="75000"/>
                    <a:lumOff val="25000"/>
                  </a:schemeClr>
                </a:solidFill>
                <a:latin typeface="Arial"/>
                <a:cs typeface="Arial"/>
              </a:rPr>
              <a:t>	The </a:t>
            </a:r>
            <a:r>
              <a:rPr lang="en-US" sz="2400" b="1" dirty="0" smtClean="0">
                <a:solidFill>
                  <a:schemeClr val="tx1">
                    <a:lumMod val="75000"/>
                    <a:lumOff val="25000"/>
                  </a:schemeClr>
                </a:solidFill>
                <a:latin typeface="Arial"/>
                <a:cs typeface="Arial"/>
              </a:rPr>
              <a:t>theoretica</a:t>
            </a:r>
            <a:r>
              <a:rPr lang="en-US" sz="2400" dirty="0" smtClean="0">
                <a:solidFill>
                  <a:schemeClr val="tx1">
                    <a:lumMod val="75000"/>
                    <a:lumOff val="25000"/>
                  </a:schemeClr>
                </a:solidFill>
                <a:latin typeface="Arial"/>
                <a:cs typeface="Arial"/>
              </a:rPr>
              <a:t>l topics covered by the HIIA include the theory of international relations, European and regional integration, trans-Atlantic relations, the </a:t>
            </a:r>
            <a:r>
              <a:rPr lang="en-US" sz="2400" dirty="0" err="1" smtClean="0">
                <a:solidFill>
                  <a:schemeClr val="tx1">
                    <a:lumMod val="75000"/>
                    <a:lumOff val="25000"/>
                  </a:schemeClr>
                </a:solidFill>
                <a:latin typeface="Arial"/>
                <a:cs typeface="Arial"/>
              </a:rPr>
              <a:t>Visegrad</a:t>
            </a:r>
            <a:r>
              <a:rPr lang="en-US" sz="2400" dirty="0" smtClean="0">
                <a:solidFill>
                  <a:schemeClr val="tx1">
                    <a:lumMod val="75000"/>
                    <a:lumOff val="25000"/>
                  </a:schemeClr>
                </a:solidFill>
                <a:latin typeface="Arial"/>
                <a:cs typeface="Arial"/>
              </a:rPr>
              <a:t> cooperation, NATO, security and </a:t>
            </a:r>
            <a:r>
              <a:rPr lang="en-US" sz="2400" dirty="0" err="1" smtClean="0">
                <a:solidFill>
                  <a:schemeClr val="tx1">
                    <a:lumMod val="75000"/>
                    <a:lumOff val="25000"/>
                  </a:schemeClr>
                </a:solidFill>
                <a:latin typeface="Arial"/>
                <a:cs typeface="Arial"/>
              </a:rPr>
              <a:t>defen</a:t>
            </a:r>
            <a:r>
              <a:rPr lang="hu-HU" sz="2400" dirty="0" smtClean="0">
                <a:solidFill>
                  <a:schemeClr val="tx1">
                    <a:lumMod val="75000"/>
                    <a:lumOff val="25000"/>
                  </a:schemeClr>
                </a:solidFill>
                <a:latin typeface="Arial"/>
                <a:cs typeface="Arial"/>
              </a:rPr>
              <a:t>s</a:t>
            </a:r>
            <a:r>
              <a:rPr lang="en-US" sz="2400" dirty="0" smtClean="0">
                <a:solidFill>
                  <a:schemeClr val="tx1">
                    <a:lumMod val="75000"/>
                    <a:lumOff val="25000"/>
                  </a:schemeClr>
                </a:solidFill>
                <a:latin typeface="Arial"/>
                <a:cs typeface="Arial"/>
              </a:rPr>
              <a:t>e policy, the global economic crisis, terrorism, etc.</a:t>
            </a:r>
          </a:p>
          <a:p>
            <a:pPr marL="0" indent="0" algn="just">
              <a:buNone/>
            </a:pPr>
            <a:r>
              <a:rPr lang="en-US" sz="2400" dirty="0" smtClean="0">
                <a:solidFill>
                  <a:schemeClr val="tx1">
                    <a:lumMod val="75000"/>
                    <a:lumOff val="25000"/>
                  </a:schemeClr>
                </a:solidFill>
                <a:latin typeface="Arial"/>
                <a:cs typeface="Arial"/>
              </a:rPr>
              <a:t>	</a:t>
            </a:r>
            <a:r>
              <a:rPr lang="en-US" sz="2400" b="1" dirty="0" smtClean="0">
                <a:solidFill>
                  <a:schemeClr val="tx1">
                    <a:lumMod val="75000"/>
                    <a:lumOff val="25000"/>
                  </a:schemeClr>
                </a:solidFill>
                <a:latin typeface="Arial"/>
                <a:cs typeface="Arial"/>
              </a:rPr>
              <a:t>Regions/countries</a:t>
            </a:r>
            <a:r>
              <a:rPr lang="en-US" sz="2400" dirty="0" smtClean="0">
                <a:solidFill>
                  <a:schemeClr val="tx1">
                    <a:lumMod val="75000"/>
                    <a:lumOff val="25000"/>
                  </a:schemeClr>
                </a:solidFill>
                <a:latin typeface="Arial"/>
                <a:cs typeface="Arial"/>
              </a:rPr>
              <a:t> in focus are Hungary’s direct neighborhood, East and Central Europe, the EU (including specifically the United Kingdom, France and Germany), the USA, East Asia (specifically China), the Middle East and North Africa, and Africa. </a:t>
            </a:r>
            <a:endParaRPr lang="en-US" sz="2400" dirty="0">
              <a:solidFill>
                <a:schemeClr val="tx1">
                  <a:lumMod val="75000"/>
                  <a:lumOff val="25000"/>
                </a:schemeClr>
              </a:solidFill>
              <a:latin typeface="Arial"/>
              <a:cs typeface="Arial"/>
            </a:endParaRPr>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81367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sz="3200" dirty="0" smtClean="0">
                <a:latin typeface="Arial"/>
                <a:cs typeface="Arial"/>
              </a:rPr>
              <a:t>The </a:t>
            </a:r>
            <a:r>
              <a:rPr lang="hu-HU" sz="3200" dirty="0" err="1" smtClean="0">
                <a:latin typeface="Arial"/>
                <a:cs typeface="Arial"/>
              </a:rPr>
              <a:t>projects</a:t>
            </a:r>
            <a:endParaRPr lang="en-US" sz="3200" dirty="0">
              <a:latin typeface="Arial"/>
              <a:cs typeface="Arial"/>
            </a:endParaRPr>
          </a:p>
        </p:txBody>
      </p:sp>
      <p:sp>
        <p:nvSpPr>
          <p:cNvPr id="3" name="Content Placeholder 2"/>
          <p:cNvSpPr>
            <a:spLocks noGrp="1"/>
          </p:cNvSpPr>
          <p:nvPr>
            <p:ph idx="1"/>
          </p:nvPr>
        </p:nvSpPr>
        <p:spPr>
          <a:xfrm>
            <a:off x="980633" y="2097872"/>
            <a:ext cx="6533804" cy="3908510"/>
          </a:xfrm>
        </p:spPr>
        <p:txBody>
          <a:bodyPr>
            <a:normAutofit fontScale="92500" lnSpcReduction="20000"/>
          </a:bodyPr>
          <a:lstStyle/>
          <a:p>
            <a:pPr marL="0" indent="0" algn="just">
              <a:buNone/>
            </a:pPr>
            <a:r>
              <a:rPr lang="en-US" sz="2400" dirty="0" smtClean="0">
                <a:solidFill>
                  <a:schemeClr val="tx1">
                    <a:lumMod val="75000"/>
                    <a:lumOff val="25000"/>
                  </a:schemeClr>
                </a:solidFill>
                <a:latin typeface="Arial"/>
                <a:cs typeface="Arial"/>
              </a:rPr>
              <a:t>The current projects of the HIIA include</a:t>
            </a:r>
          </a:p>
          <a:p>
            <a:pPr lvl="1" indent="-342900" algn="just"/>
            <a:r>
              <a:rPr lang="en-US" sz="2000" dirty="0" smtClean="0">
                <a:solidFill>
                  <a:schemeClr val="tx1">
                    <a:lumMod val="75000"/>
                    <a:lumOff val="25000"/>
                  </a:schemeClr>
                </a:solidFill>
                <a:latin typeface="Arial"/>
                <a:cs typeface="Arial"/>
              </a:rPr>
              <a:t>IRSEC hub;</a:t>
            </a:r>
          </a:p>
          <a:p>
            <a:pPr lvl="1" indent="-342900" algn="just"/>
            <a:r>
              <a:rPr lang="en-US" sz="2000" dirty="0" smtClean="0">
                <a:solidFill>
                  <a:schemeClr val="tx1">
                    <a:lumMod val="75000"/>
                    <a:lumOff val="25000"/>
                  </a:schemeClr>
                </a:solidFill>
                <a:latin typeface="Arial"/>
                <a:cs typeface="Arial"/>
              </a:rPr>
              <a:t>Think </a:t>
            </a:r>
            <a:r>
              <a:rPr lang="en-US" sz="2000" dirty="0" err="1" smtClean="0">
                <a:solidFill>
                  <a:schemeClr val="tx1">
                    <a:lumMod val="75000"/>
                    <a:lumOff val="25000"/>
                  </a:schemeClr>
                </a:solidFill>
                <a:latin typeface="Arial"/>
                <a:cs typeface="Arial"/>
              </a:rPr>
              <a:t>Visegrad</a:t>
            </a:r>
            <a:r>
              <a:rPr lang="en-US" sz="2000" dirty="0" smtClean="0">
                <a:solidFill>
                  <a:schemeClr val="tx1">
                    <a:lumMod val="75000"/>
                    <a:lumOff val="25000"/>
                  </a:schemeClr>
                </a:solidFill>
                <a:latin typeface="Arial"/>
                <a:cs typeface="Arial"/>
              </a:rPr>
              <a:t>;</a:t>
            </a:r>
          </a:p>
          <a:p>
            <a:pPr lvl="1" indent="-342900" algn="just"/>
            <a:r>
              <a:rPr lang="en-US" sz="2000" dirty="0" err="1" smtClean="0">
                <a:solidFill>
                  <a:schemeClr val="tx1">
                    <a:lumMod val="75000"/>
                    <a:lumOff val="25000"/>
                  </a:schemeClr>
                </a:solidFill>
                <a:latin typeface="Arial"/>
                <a:cs typeface="Arial"/>
              </a:rPr>
              <a:t>Az</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antiszemitizmus</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nem</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fér</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össze</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az</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emberiséggel</a:t>
            </a:r>
            <a:r>
              <a:rPr lang="en-US" sz="2000" dirty="0" smtClean="0">
                <a:solidFill>
                  <a:schemeClr val="tx1">
                    <a:lumMod val="75000"/>
                    <a:lumOff val="25000"/>
                  </a:schemeClr>
                </a:solidFill>
                <a:latin typeface="Arial"/>
                <a:cs typeface="Arial"/>
              </a:rPr>
              <a:t> [</a:t>
            </a:r>
            <a:r>
              <a:rPr lang="en-US" sz="2000" dirty="0" err="1" smtClean="0">
                <a:solidFill>
                  <a:schemeClr val="tx1">
                    <a:lumMod val="75000"/>
                    <a:lumOff val="25000"/>
                  </a:schemeClr>
                </a:solidFill>
                <a:latin typeface="Arial"/>
                <a:cs typeface="Arial"/>
              </a:rPr>
              <a:t>Antisemitism</a:t>
            </a:r>
            <a:r>
              <a:rPr lang="en-US" sz="2000" dirty="0" smtClean="0">
                <a:solidFill>
                  <a:schemeClr val="tx1">
                    <a:lumMod val="75000"/>
                    <a:lumOff val="25000"/>
                  </a:schemeClr>
                </a:solidFill>
                <a:latin typeface="Arial"/>
                <a:cs typeface="Arial"/>
              </a:rPr>
              <a:t> is incompatible with humanity];</a:t>
            </a:r>
          </a:p>
          <a:p>
            <a:pPr lvl="1" indent="-342900" algn="just"/>
            <a:r>
              <a:rPr lang="en-US" sz="2000" dirty="0" smtClean="0">
                <a:solidFill>
                  <a:schemeClr val="tx1">
                    <a:lumMod val="75000"/>
                    <a:lumOff val="25000"/>
                  </a:schemeClr>
                </a:solidFill>
                <a:latin typeface="Arial"/>
                <a:cs typeface="Arial"/>
              </a:rPr>
              <a:t>Increasing human security as an instrument of conflict resolution: the case of the Serbian minority in Kosovo;</a:t>
            </a:r>
          </a:p>
          <a:p>
            <a:pPr lvl="1" indent="-342900" algn="just"/>
            <a:r>
              <a:rPr lang="en-US" sz="2000" dirty="0" smtClean="0">
                <a:solidFill>
                  <a:schemeClr val="tx1">
                    <a:lumMod val="75000"/>
                    <a:lumOff val="25000"/>
                  </a:schemeClr>
                </a:solidFill>
                <a:latin typeface="Arial"/>
                <a:cs typeface="Arial"/>
              </a:rPr>
              <a:t>Raising Awareness – Finding Common Ground: The V4 and the Maghreb.</a:t>
            </a:r>
            <a:endParaRPr lang="en-US" sz="2400" dirty="0" smtClean="0">
              <a:solidFill>
                <a:schemeClr val="tx1">
                  <a:lumMod val="75000"/>
                  <a:lumOff val="25000"/>
                </a:schemeClr>
              </a:solidFill>
              <a:latin typeface="Arial"/>
              <a:cs typeface="Arial"/>
            </a:endParaRPr>
          </a:p>
          <a:p>
            <a:pPr marL="0" indent="0" algn="just">
              <a:buNone/>
            </a:pPr>
            <a:r>
              <a:rPr lang="en-US" sz="2400" dirty="0" smtClean="0">
                <a:solidFill>
                  <a:schemeClr val="tx1">
                    <a:lumMod val="75000"/>
                    <a:lumOff val="25000"/>
                  </a:schemeClr>
                </a:solidFill>
                <a:latin typeface="Arial"/>
                <a:cs typeface="Arial"/>
              </a:rPr>
              <a:t>For other current and already concluded projects see the HIIA website at </a:t>
            </a:r>
          </a:p>
          <a:p>
            <a:pPr marL="0" indent="0" algn="ctr">
              <a:buNone/>
            </a:pPr>
            <a:r>
              <a:rPr lang="hu-HU" sz="2400" dirty="0" smtClean="0">
                <a:solidFill>
                  <a:schemeClr val="tx1">
                    <a:lumMod val="75000"/>
                    <a:lumOff val="25000"/>
                  </a:schemeClr>
                </a:solidFill>
                <a:latin typeface="Arial"/>
                <a:cs typeface="Arial"/>
                <a:hlinkClick r:id="rId3"/>
              </a:rPr>
              <a:t>http</a:t>
            </a:r>
            <a:r>
              <a:rPr lang="hu-HU" sz="2400" dirty="0">
                <a:solidFill>
                  <a:schemeClr val="tx1">
                    <a:lumMod val="75000"/>
                    <a:lumOff val="25000"/>
                  </a:schemeClr>
                </a:solidFill>
                <a:latin typeface="Arial"/>
                <a:cs typeface="Arial"/>
                <a:hlinkClick r:id="rId3"/>
              </a:rPr>
              <a:t>://</a:t>
            </a:r>
            <a:r>
              <a:rPr lang="hu-HU" sz="2400" dirty="0" smtClean="0">
                <a:solidFill>
                  <a:schemeClr val="tx1">
                    <a:lumMod val="75000"/>
                    <a:lumOff val="25000"/>
                  </a:schemeClr>
                </a:solidFill>
                <a:latin typeface="Arial"/>
                <a:cs typeface="Arial"/>
                <a:hlinkClick r:id="rId3"/>
              </a:rPr>
              <a:t>www.hiia.hu/web/guest/projektjeink</a:t>
            </a:r>
            <a:r>
              <a:rPr lang="hu-HU" sz="2400" dirty="0" smtClean="0">
                <a:solidFill>
                  <a:schemeClr val="tx1">
                    <a:lumMod val="75000"/>
                    <a:lumOff val="25000"/>
                  </a:schemeClr>
                </a:solidFill>
                <a:latin typeface="Arial"/>
                <a:cs typeface="Arial"/>
              </a:rPr>
              <a:t>  </a:t>
            </a:r>
          </a:p>
          <a:p>
            <a:pPr marL="0" indent="0">
              <a:buNone/>
            </a:pPr>
            <a:endParaRPr lang="hu-HU" sz="2400" dirty="0" smtClean="0">
              <a:solidFill>
                <a:schemeClr val="tx1">
                  <a:lumMod val="75000"/>
                  <a:lumOff val="25000"/>
                </a:schemeClr>
              </a:solidFill>
              <a:latin typeface="Arial"/>
              <a:cs typeface="Arial"/>
            </a:endParaRPr>
          </a:p>
          <a:p>
            <a:pPr marL="0" indent="0">
              <a:buNone/>
            </a:pPr>
            <a:endParaRPr lang="en-US" sz="2400" dirty="0">
              <a:solidFill>
                <a:schemeClr val="tx1">
                  <a:lumMod val="75000"/>
                  <a:lumOff val="25000"/>
                </a:schemeClr>
              </a:solidFill>
              <a:latin typeface="Arial"/>
              <a:cs typeface="Arial"/>
            </a:endParaRPr>
          </a:p>
        </p:txBody>
      </p:sp>
      <p:sp>
        <p:nvSpPr>
          <p:cNvPr id="5" name="Footer Placeholder 4"/>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18306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KI_PPT_alap-02.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9144000" cy="6844832"/>
          </a:xfrm>
          <a:prstGeom prst="rect">
            <a:avLst/>
          </a:prstGeom>
        </p:spPr>
      </p:pic>
      <p:sp>
        <p:nvSpPr>
          <p:cNvPr id="2" name="Title 1"/>
          <p:cNvSpPr>
            <a:spLocks noGrp="1"/>
          </p:cNvSpPr>
          <p:nvPr>
            <p:ph type="title"/>
          </p:nvPr>
        </p:nvSpPr>
        <p:spPr>
          <a:xfrm>
            <a:off x="980633" y="1046886"/>
            <a:ext cx="5566578" cy="849414"/>
          </a:xfrm>
        </p:spPr>
        <p:txBody>
          <a:bodyPr/>
          <a:lstStyle/>
          <a:p>
            <a:pPr algn="l"/>
            <a:r>
              <a:rPr lang="hu-HU" dirty="0" smtClean="0"/>
              <a:t>The </a:t>
            </a:r>
            <a:r>
              <a:rPr lang="hu-HU" dirty="0" err="1" smtClean="0"/>
              <a:t>publications</a:t>
            </a:r>
            <a:endParaRPr lang="en-US" b="1" dirty="0">
              <a:solidFill>
                <a:srgbClr val="2971C5"/>
              </a:solidFill>
              <a:latin typeface="Arial"/>
              <a:cs typeface="Arial"/>
            </a:endParaRPr>
          </a:p>
        </p:txBody>
      </p:sp>
      <p:sp>
        <p:nvSpPr>
          <p:cNvPr id="3" name="Content Placeholder 2"/>
          <p:cNvSpPr>
            <a:spLocks noGrp="1"/>
          </p:cNvSpPr>
          <p:nvPr>
            <p:ph idx="1"/>
          </p:nvPr>
        </p:nvSpPr>
        <p:spPr>
          <a:xfrm>
            <a:off x="980633" y="2097872"/>
            <a:ext cx="6533804" cy="3908510"/>
          </a:xfrm>
        </p:spPr>
        <p:txBody>
          <a:bodyPr>
            <a:normAutofit fontScale="92500" lnSpcReduction="20000"/>
          </a:bodyPr>
          <a:lstStyle/>
          <a:p>
            <a:pPr marL="0" indent="0" algn="just">
              <a:buNone/>
            </a:pPr>
            <a:r>
              <a:rPr lang="en-US" sz="2400" dirty="0" smtClean="0">
                <a:solidFill>
                  <a:schemeClr val="tx1">
                    <a:lumMod val="75000"/>
                    <a:lumOff val="25000"/>
                  </a:schemeClr>
                </a:solidFill>
                <a:latin typeface="Arial"/>
                <a:cs typeface="Arial"/>
              </a:rPr>
              <a:t>	The HIIA publishes the </a:t>
            </a:r>
            <a:r>
              <a:rPr lang="en-US" sz="2400" b="1" i="1" dirty="0" err="1" smtClean="0">
                <a:solidFill>
                  <a:schemeClr val="tx1">
                    <a:lumMod val="75000"/>
                    <a:lumOff val="25000"/>
                  </a:schemeClr>
                </a:solidFill>
                <a:latin typeface="Arial"/>
                <a:cs typeface="Arial"/>
              </a:rPr>
              <a:t>Külügyi</a:t>
            </a:r>
            <a:r>
              <a:rPr lang="en-US" sz="2400" b="1" i="1" dirty="0" smtClean="0">
                <a:solidFill>
                  <a:schemeClr val="tx1">
                    <a:lumMod val="75000"/>
                    <a:lumOff val="25000"/>
                  </a:schemeClr>
                </a:solidFill>
                <a:latin typeface="Arial"/>
                <a:cs typeface="Arial"/>
              </a:rPr>
              <a:t> </a:t>
            </a:r>
            <a:r>
              <a:rPr lang="en-US" sz="2400" b="1" i="1" dirty="0" err="1" smtClean="0">
                <a:solidFill>
                  <a:schemeClr val="tx1">
                    <a:lumMod val="75000"/>
                    <a:lumOff val="25000"/>
                  </a:schemeClr>
                </a:solidFill>
                <a:latin typeface="Arial"/>
                <a:cs typeface="Arial"/>
              </a:rPr>
              <a:t>Szemle</a:t>
            </a:r>
            <a:r>
              <a:rPr lang="en-US" sz="2400" b="1" i="1" dirty="0" smtClean="0">
                <a:solidFill>
                  <a:schemeClr val="tx1">
                    <a:lumMod val="75000"/>
                    <a:lumOff val="25000"/>
                  </a:schemeClr>
                </a:solidFill>
                <a:latin typeface="Arial"/>
                <a:cs typeface="Arial"/>
              </a:rPr>
              <a:t> </a:t>
            </a:r>
            <a:r>
              <a:rPr lang="en-US" sz="2400" dirty="0" smtClean="0">
                <a:solidFill>
                  <a:schemeClr val="tx1">
                    <a:lumMod val="75000"/>
                    <a:lumOff val="25000"/>
                  </a:schemeClr>
                </a:solidFill>
                <a:latin typeface="Arial"/>
                <a:cs typeface="Arial"/>
              </a:rPr>
              <a:t>four times a year in Hungarian and the </a:t>
            </a:r>
            <a:r>
              <a:rPr lang="en-US" sz="2400" b="1" i="1" dirty="0" smtClean="0">
                <a:solidFill>
                  <a:schemeClr val="tx1">
                    <a:lumMod val="75000"/>
                    <a:lumOff val="25000"/>
                  </a:schemeClr>
                </a:solidFill>
                <a:latin typeface="Arial"/>
                <a:cs typeface="Arial"/>
              </a:rPr>
              <a:t>Foreign Policy Review</a:t>
            </a:r>
            <a:r>
              <a:rPr lang="en-US" sz="2400" dirty="0" smtClean="0">
                <a:solidFill>
                  <a:schemeClr val="tx1">
                    <a:lumMod val="75000"/>
                    <a:lumOff val="25000"/>
                  </a:schemeClr>
                </a:solidFill>
                <a:latin typeface="Arial"/>
                <a:cs typeface="Arial"/>
              </a:rPr>
              <a:t> once a year, both in print and electronically. The Editor-in-Chief is Prof. Dr. </a:t>
            </a:r>
            <a:r>
              <a:rPr lang="en-US" sz="2400" dirty="0" err="1" smtClean="0">
                <a:solidFill>
                  <a:schemeClr val="tx1">
                    <a:lumMod val="75000"/>
                    <a:lumOff val="25000"/>
                  </a:schemeClr>
                </a:solidFill>
                <a:latin typeface="Arial"/>
                <a:cs typeface="Arial"/>
              </a:rPr>
              <a:t>László</a:t>
            </a:r>
            <a:r>
              <a:rPr lang="en-US" sz="2400" dirty="0" smtClean="0">
                <a:solidFill>
                  <a:schemeClr val="tx1">
                    <a:lumMod val="75000"/>
                    <a:lumOff val="25000"/>
                  </a:schemeClr>
                </a:solidFill>
                <a:latin typeface="Arial"/>
                <a:cs typeface="Arial"/>
              </a:rPr>
              <a:t> J. Kiss.</a:t>
            </a:r>
          </a:p>
          <a:p>
            <a:pPr marL="0" indent="0" algn="just">
              <a:buNone/>
            </a:pPr>
            <a:r>
              <a:rPr lang="en-US" sz="2400" dirty="0" smtClean="0">
                <a:solidFill>
                  <a:schemeClr val="tx1">
                    <a:lumMod val="75000"/>
                    <a:lumOff val="25000"/>
                  </a:schemeClr>
                </a:solidFill>
                <a:latin typeface="Arial"/>
                <a:cs typeface="Arial"/>
              </a:rPr>
              <a:t>	The </a:t>
            </a:r>
            <a:r>
              <a:rPr lang="en-US" sz="2400" b="1" i="1" dirty="0" smtClean="0">
                <a:solidFill>
                  <a:schemeClr val="tx1">
                    <a:lumMod val="75000"/>
                    <a:lumOff val="25000"/>
                  </a:schemeClr>
                </a:solidFill>
                <a:latin typeface="Arial"/>
                <a:cs typeface="Arial"/>
              </a:rPr>
              <a:t>HIIA Papers </a:t>
            </a:r>
            <a:r>
              <a:rPr lang="en-US" sz="2400" dirty="0" smtClean="0">
                <a:solidFill>
                  <a:schemeClr val="tx1">
                    <a:lumMod val="75000"/>
                    <a:lumOff val="25000"/>
                  </a:schemeClr>
                </a:solidFill>
                <a:latin typeface="Arial"/>
                <a:cs typeface="Arial"/>
              </a:rPr>
              <a:t>and the </a:t>
            </a:r>
            <a:r>
              <a:rPr lang="en-US" sz="2400" b="1" i="1" dirty="0" smtClean="0">
                <a:solidFill>
                  <a:schemeClr val="tx1">
                    <a:lumMod val="75000"/>
                    <a:lumOff val="25000"/>
                  </a:schemeClr>
                </a:solidFill>
                <a:latin typeface="Arial"/>
                <a:cs typeface="Arial"/>
              </a:rPr>
              <a:t>Quick Analyses </a:t>
            </a:r>
            <a:r>
              <a:rPr lang="en-US" sz="2400" dirty="0" smtClean="0">
                <a:solidFill>
                  <a:schemeClr val="tx1">
                    <a:lumMod val="75000"/>
                    <a:lumOff val="25000"/>
                  </a:schemeClr>
                </a:solidFill>
                <a:latin typeface="Arial"/>
                <a:cs typeface="Arial"/>
              </a:rPr>
              <a:t>are published electronically.</a:t>
            </a:r>
          </a:p>
          <a:p>
            <a:pPr marL="0" indent="0" algn="just">
              <a:buNone/>
            </a:pPr>
            <a:r>
              <a:rPr lang="en-US" sz="2400" dirty="0" smtClean="0">
                <a:solidFill>
                  <a:schemeClr val="tx1">
                    <a:lumMod val="75000"/>
                    <a:lumOff val="25000"/>
                  </a:schemeClr>
                </a:solidFill>
                <a:latin typeface="Arial"/>
                <a:cs typeface="Arial"/>
              </a:rPr>
              <a:t>	The </a:t>
            </a:r>
            <a:r>
              <a:rPr lang="en-US" sz="2400" b="1" i="1" dirty="0" smtClean="0">
                <a:solidFill>
                  <a:schemeClr val="tx1">
                    <a:lumMod val="75000"/>
                    <a:lumOff val="25000"/>
                  </a:schemeClr>
                </a:solidFill>
                <a:latin typeface="Arial"/>
                <a:cs typeface="Arial"/>
              </a:rPr>
              <a:t>Asian Studies </a:t>
            </a:r>
            <a:r>
              <a:rPr lang="en-US" sz="2400" dirty="0" smtClean="0">
                <a:solidFill>
                  <a:schemeClr val="tx1">
                    <a:lumMod val="75000"/>
                    <a:lumOff val="25000"/>
                  </a:schemeClr>
                </a:solidFill>
                <a:latin typeface="Arial"/>
                <a:cs typeface="Arial"/>
              </a:rPr>
              <a:t>has been published twice so far. Editor: </a:t>
            </a:r>
            <a:r>
              <a:rPr lang="en-US" sz="2400" dirty="0" err="1" smtClean="0">
                <a:solidFill>
                  <a:schemeClr val="tx1">
                    <a:lumMod val="75000"/>
                    <a:lumOff val="25000"/>
                  </a:schemeClr>
                </a:solidFill>
                <a:latin typeface="Arial"/>
                <a:cs typeface="Arial"/>
              </a:rPr>
              <a:t>Tamás</a:t>
            </a:r>
            <a:r>
              <a:rPr lang="en-US" sz="2400" dirty="0" smtClean="0">
                <a:solidFill>
                  <a:schemeClr val="tx1">
                    <a:lumMod val="75000"/>
                    <a:lumOff val="25000"/>
                  </a:schemeClr>
                </a:solidFill>
                <a:latin typeface="Arial"/>
                <a:cs typeface="Arial"/>
              </a:rPr>
              <a:t> Matura</a:t>
            </a:r>
          </a:p>
          <a:p>
            <a:pPr marL="0" indent="0" algn="just">
              <a:buNone/>
            </a:pPr>
            <a:r>
              <a:rPr lang="en-US" sz="2400" dirty="0" smtClean="0">
                <a:solidFill>
                  <a:schemeClr val="tx1">
                    <a:lumMod val="75000"/>
                    <a:lumOff val="25000"/>
                  </a:schemeClr>
                </a:solidFill>
                <a:latin typeface="Arial"/>
                <a:cs typeface="Arial"/>
              </a:rPr>
              <a:t>	The HIIA has published </a:t>
            </a:r>
            <a:r>
              <a:rPr lang="en-US" sz="2400" b="1" dirty="0" smtClean="0">
                <a:solidFill>
                  <a:schemeClr val="tx1">
                    <a:lumMod val="75000"/>
                    <a:lumOff val="25000"/>
                  </a:schemeClr>
                </a:solidFill>
                <a:latin typeface="Arial"/>
                <a:cs typeface="Arial"/>
              </a:rPr>
              <a:t>conference proceedings</a:t>
            </a:r>
            <a:r>
              <a:rPr lang="en-US" sz="2400" dirty="0" smtClean="0">
                <a:solidFill>
                  <a:schemeClr val="tx1">
                    <a:lumMod val="75000"/>
                    <a:lumOff val="25000"/>
                  </a:schemeClr>
                </a:solidFill>
                <a:latin typeface="Arial"/>
                <a:cs typeface="Arial"/>
              </a:rPr>
              <a:t> as well as </a:t>
            </a:r>
            <a:r>
              <a:rPr lang="en-US" sz="2400" b="1" dirty="0" smtClean="0">
                <a:solidFill>
                  <a:schemeClr val="tx1">
                    <a:lumMod val="75000"/>
                    <a:lumOff val="25000"/>
                  </a:schemeClr>
                </a:solidFill>
                <a:latin typeface="Arial"/>
                <a:cs typeface="Arial"/>
              </a:rPr>
              <a:t>monographs</a:t>
            </a:r>
            <a:r>
              <a:rPr lang="en-US" sz="2400" dirty="0" smtClean="0">
                <a:solidFill>
                  <a:schemeClr val="tx1">
                    <a:lumMod val="75000"/>
                    <a:lumOff val="25000"/>
                  </a:schemeClr>
                </a:solidFill>
                <a:latin typeface="Arial"/>
                <a:cs typeface="Arial"/>
              </a:rPr>
              <a:t> written by its researchers.</a:t>
            </a:r>
          </a:p>
          <a:p>
            <a:pPr marL="0" indent="0" algn="just">
              <a:buNone/>
            </a:pPr>
            <a:endParaRPr lang="hu-HU" sz="2400" dirty="0" smtClean="0">
              <a:solidFill>
                <a:schemeClr val="tx1">
                  <a:lumMod val="75000"/>
                  <a:lumOff val="25000"/>
                </a:schemeClr>
              </a:solidFill>
              <a:latin typeface="Arial"/>
              <a:cs typeface="Arial"/>
            </a:endParaRPr>
          </a:p>
          <a:p>
            <a:pPr marL="0" indent="0" algn="just">
              <a:buNone/>
            </a:pPr>
            <a:endParaRPr lang="en-US" sz="2400" dirty="0">
              <a:solidFill>
                <a:schemeClr val="tx1">
                  <a:lumMod val="75000"/>
                  <a:lumOff val="25000"/>
                </a:schemeClr>
              </a:solidFill>
              <a:latin typeface="Arial"/>
              <a:cs typeface="Arial"/>
            </a:endParaRPr>
          </a:p>
        </p:txBody>
      </p:sp>
      <p:sp>
        <p:nvSpPr>
          <p:cNvPr id="5" name="AutoShape 2" descr="http://www2.hiia.hu/doc/images/Kiadvanyok/fpr.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Footer Placeholder 6"/>
          <p:cNvSpPr>
            <a:spLocks noGrp="1"/>
          </p:cNvSpPr>
          <p:nvPr>
            <p:ph type="ftr" sz="quarter" idx="11"/>
          </p:nvPr>
        </p:nvSpPr>
        <p:spPr/>
        <p:txBody>
          <a:bodyPr/>
          <a:lstStyle/>
          <a:p>
            <a:r>
              <a:rPr lang="en-US" smtClean="0"/>
              <a:t>www.hiia.hu </a:t>
            </a: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350292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TotalTime>
  <Words>812</Words>
  <Application>Microsoft Macintosh PowerPoint</Application>
  <PresentationFormat>On-screen Show (4:3)</PresentationFormat>
  <Paragraphs>57</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Slide 1</vt:lpstr>
      <vt:lpstr>The mission</vt:lpstr>
      <vt:lpstr>Slide 3</vt:lpstr>
      <vt:lpstr>The domestic context</vt:lpstr>
      <vt:lpstr>The international context</vt:lpstr>
      <vt:lpstr>The staff</vt:lpstr>
      <vt:lpstr>The fields of research</vt:lpstr>
      <vt:lpstr>The projects</vt:lpstr>
      <vt:lpstr>The publications</vt:lpstr>
      <vt:lpstr>The library</vt:lpstr>
      <vt:lpstr>The budget</vt:lpstr>
    </vt:vector>
  </TitlesOfParts>
  <Company>daniel.buzas_x0016_@_x0016_gmail.com_x0016__x0016_</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Fadwa Kingsbury</cp:lastModifiedBy>
  <cp:revision>41</cp:revision>
  <dcterms:created xsi:type="dcterms:W3CDTF">2014-06-05T13:44:23Z</dcterms:created>
  <dcterms:modified xsi:type="dcterms:W3CDTF">2014-06-05T13:46:33Z</dcterms:modified>
</cp:coreProperties>
</file>