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349F5EE-70F0-ACE4-0D66-97DCE2012AC6}" name="Devin Pascoe" initials="DP" userId="8775f203b0c5cfa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78C7"/>
    <a:srgbClr val="990000"/>
    <a:srgbClr val="011F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8320CA-AEDE-4BF9-9FB3-BF3B49BE3388}" v="14" dt="2023-03-05T21:03:42.2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94660"/>
  </p:normalViewPr>
  <p:slideViewPr>
    <p:cSldViewPr snapToGrid="0">
      <p:cViewPr varScale="1">
        <p:scale>
          <a:sx n="28" d="100"/>
          <a:sy n="28" d="100"/>
        </p:scale>
        <p:origin x="600" y="6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vin Pascoe" userId="8775f203b0c5cfa8" providerId="LiveId" clId="{D08320CA-AEDE-4BF9-9FB3-BF3B49BE3388}"/>
    <pc:docChg chg="undo custSel modSld">
      <pc:chgData name="Devin Pascoe" userId="8775f203b0c5cfa8" providerId="LiveId" clId="{D08320CA-AEDE-4BF9-9FB3-BF3B49BE3388}" dt="2023-03-13T17:08:40.506" v="471" actId="20577"/>
      <pc:docMkLst>
        <pc:docMk/>
      </pc:docMkLst>
      <pc:sldChg chg="addSp delSp modSp mod">
        <pc:chgData name="Devin Pascoe" userId="8775f203b0c5cfa8" providerId="LiveId" clId="{D08320CA-AEDE-4BF9-9FB3-BF3B49BE3388}" dt="2023-03-13T17:08:40.506" v="471" actId="20577"/>
        <pc:sldMkLst>
          <pc:docMk/>
          <pc:sldMk cId="3188324343" sldId="257"/>
        </pc:sldMkLst>
        <pc:spChg chg="mod">
          <ac:chgData name="Devin Pascoe" userId="8775f203b0c5cfa8" providerId="LiveId" clId="{D08320CA-AEDE-4BF9-9FB3-BF3B49BE3388}" dt="2023-03-13T17:08:40.506" v="471" actId="20577"/>
          <ac:spMkLst>
            <pc:docMk/>
            <pc:sldMk cId="3188324343" sldId="257"/>
            <ac:spMk id="3" creationId="{2D3FF7E4-922C-D1EA-06BA-D75E5DCFB9BF}"/>
          </ac:spMkLst>
        </pc:spChg>
        <pc:spChg chg="mod">
          <ac:chgData name="Devin Pascoe" userId="8775f203b0c5cfa8" providerId="LiveId" clId="{D08320CA-AEDE-4BF9-9FB3-BF3B49BE3388}" dt="2023-03-05T19:55:52.689" v="208" actId="20577"/>
          <ac:spMkLst>
            <pc:docMk/>
            <pc:sldMk cId="3188324343" sldId="257"/>
            <ac:spMk id="10" creationId="{56C0081A-6887-5B09-4BD2-7C21E5BDCB85}"/>
          </ac:spMkLst>
        </pc:spChg>
        <pc:spChg chg="mod">
          <ac:chgData name="Devin Pascoe" userId="8775f203b0c5cfa8" providerId="LiveId" clId="{D08320CA-AEDE-4BF9-9FB3-BF3B49BE3388}" dt="2023-03-05T19:54:42.783" v="190" actId="313"/>
          <ac:spMkLst>
            <pc:docMk/>
            <pc:sldMk cId="3188324343" sldId="257"/>
            <ac:spMk id="11" creationId="{232007CA-04DC-EC6C-CFE1-16D23FC688BC}"/>
          </ac:spMkLst>
        </pc:spChg>
        <pc:spChg chg="mod">
          <ac:chgData name="Devin Pascoe" userId="8775f203b0c5cfa8" providerId="LiveId" clId="{D08320CA-AEDE-4BF9-9FB3-BF3B49BE3388}" dt="2023-03-05T20:34:57.980" v="412" actId="14100"/>
          <ac:spMkLst>
            <pc:docMk/>
            <pc:sldMk cId="3188324343" sldId="257"/>
            <ac:spMk id="42" creationId="{DE04EA56-EC7A-4500-9CC0-0AC1EAE69DB6}"/>
          </ac:spMkLst>
        </pc:spChg>
        <pc:spChg chg="mod">
          <ac:chgData name="Devin Pascoe" userId="8775f203b0c5cfa8" providerId="LiveId" clId="{D08320CA-AEDE-4BF9-9FB3-BF3B49BE3388}" dt="2023-03-04T00:26:18.803" v="68" actId="1076"/>
          <ac:spMkLst>
            <pc:docMk/>
            <pc:sldMk cId="3188324343" sldId="257"/>
            <ac:spMk id="50" creationId="{8C2C7031-EB25-4D72-820F-D3F458D544E2}"/>
          </ac:spMkLst>
        </pc:spChg>
        <pc:spChg chg="mod">
          <ac:chgData name="Devin Pascoe" userId="8775f203b0c5cfa8" providerId="LiveId" clId="{D08320CA-AEDE-4BF9-9FB3-BF3B49BE3388}" dt="2023-03-03T00:15:44.590" v="44" actId="20577"/>
          <ac:spMkLst>
            <pc:docMk/>
            <pc:sldMk cId="3188324343" sldId="257"/>
            <ac:spMk id="1041" creationId="{F4752E80-63D4-6003-7F17-D22E9E8003B8}"/>
          </ac:spMkLst>
        </pc:spChg>
        <pc:spChg chg="mod">
          <ac:chgData name="Devin Pascoe" userId="8775f203b0c5cfa8" providerId="LiveId" clId="{D08320CA-AEDE-4BF9-9FB3-BF3B49BE3388}" dt="2023-03-05T21:24:11.526" v="464" actId="255"/>
          <ac:spMkLst>
            <pc:docMk/>
            <pc:sldMk cId="3188324343" sldId="257"/>
            <ac:spMk id="1042" creationId="{93495250-A793-D8F6-7149-1B16BE435A4D}"/>
          </ac:spMkLst>
        </pc:spChg>
        <pc:picChg chg="add del mod">
          <ac:chgData name="Devin Pascoe" userId="8775f203b0c5cfa8" providerId="LiveId" clId="{D08320CA-AEDE-4BF9-9FB3-BF3B49BE3388}" dt="2023-03-03T00:15:37.712" v="39" actId="931"/>
          <ac:picMkLst>
            <pc:docMk/>
            <pc:sldMk cId="3188324343" sldId="257"/>
            <ac:picMk id="17" creationId="{3C46D3C9-0E6D-4818-81E4-230C095F12B3}"/>
          </ac:picMkLst>
        </pc:picChg>
        <pc:picChg chg="add del mod">
          <ac:chgData name="Devin Pascoe" userId="8775f203b0c5cfa8" providerId="LiveId" clId="{D08320CA-AEDE-4BF9-9FB3-BF3B49BE3388}" dt="2023-03-05T20:35:17.429" v="414" actId="478"/>
          <ac:picMkLst>
            <pc:docMk/>
            <pc:sldMk cId="3188324343" sldId="257"/>
            <ac:picMk id="17" creationId="{D22746EE-1879-6FEC-C121-6667D576F478}"/>
          </ac:picMkLst>
        </pc:picChg>
        <pc:picChg chg="mod">
          <ac:chgData name="Devin Pascoe" userId="8775f203b0c5cfa8" providerId="LiveId" clId="{D08320CA-AEDE-4BF9-9FB3-BF3B49BE3388}" dt="2023-03-02T23:07:33.727" v="0" actId="14826"/>
          <ac:picMkLst>
            <pc:docMk/>
            <pc:sldMk cId="3188324343" sldId="257"/>
            <ac:picMk id="18" creationId="{E243A93F-BE7E-DCEC-A6BD-CE9AD92C17C9}"/>
          </ac:picMkLst>
        </pc:picChg>
        <pc:picChg chg="add mod">
          <ac:chgData name="Devin Pascoe" userId="8775f203b0c5cfa8" providerId="LiveId" clId="{D08320CA-AEDE-4BF9-9FB3-BF3B49BE3388}" dt="2023-03-05T21:03:47.050" v="429" actId="1076"/>
          <ac:picMkLst>
            <pc:docMk/>
            <pc:sldMk cId="3188324343" sldId="257"/>
            <ac:picMk id="21" creationId="{8EE61FA4-E965-B819-B481-F8BA269F7DB8}"/>
          </ac:picMkLst>
        </pc:picChg>
        <pc:picChg chg="del mod">
          <ac:chgData name="Devin Pascoe" userId="8775f203b0c5cfa8" providerId="LiveId" clId="{D08320CA-AEDE-4BF9-9FB3-BF3B49BE3388}" dt="2023-03-05T20:00:08.228" v="243" actId="478"/>
          <ac:picMkLst>
            <pc:docMk/>
            <pc:sldMk cId="3188324343" sldId="257"/>
            <ac:picMk id="29" creationId="{701E50DD-A1F1-81BA-633C-A1E11FF3AA5C}"/>
          </ac:picMkLst>
        </pc:picChg>
        <pc:picChg chg="mod">
          <ac:chgData name="Devin Pascoe" userId="8775f203b0c5cfa8" providerId="LiveId" clId="{D08320CA-AEDE-4BF9-9FB3-BF3B49BE3388}" dt="2023-03-05T21:20:45.116" v="463" actId="1076"/>
          <ac:picMkLst>
            <pc:docMk/>
            <pc:sldMk cId="3188324343" sldId="257"/>
            <ac:picMk id="1038" creationId="{9377888E-6BF0-77B9-1C3D-4A2009886EFD}"/>
          </ac:picMkLst>
        </pc:picChg>
        <pc:picChg chg="add del mod modCrop">
          <ac:chgData name="Devin Pascoe" userId="8775f203b0c5cfa8" providerId="LiveId" clId="{D08320CA-AEDE-4BF9-9FB3-BF3B49BE3388}" dt="2023-03-03T18:08:51.785" v="66" actId="1076"/>
          <ac:picMkLst>
            <pc:docMk/>
            <pc:sldMk cId="3188324343" sldId="257"/>
            <ac:picMk id="1051" creationId="{F8A8B43B-98CD-2EF8-0EF5-EB2BE2927DBA}"/>
          </ac:picMkLst>
        </pc:picChg>
        <pc:cxnChg chg="mod">
          <ac:chgData name="Devin Pascoe" userId="8775f203b0c5cfa8" providerId="LiveId" clId="{D08320CA-AEDE-4BF9-9FB3-BF3B49BE3388}" dt="2023-03-05T20:00:08.228" v="243" actId="478"/>
          <ac:cxnSpMkLst>
            <pc:docMk/>
            <pc:sldMk cId="3188324343" sldId="257"/>
            <ac:cxnSpMk id="32" creationId="{EAA8C3C6-0F60-385F-1118-86469BF153B6}"/>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3B9333F-7E8B-456E-9A58-46F7F405D719}" type="datetimeFigureOut">
              <a:rPr lang="en-US" smtClean="0"/>
              <a:t>3/7/2023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261119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B9333F-7E8B-456E-9A58-46F7F405D719}" type="datetimeFigureOut">
              <a:rPr lang="en-US" smtClean="0"/>
              <a:t>3/7/2023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1244978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B9333F-7E8B-456E-9A58-46F7F405D719}" type="datetimeFigureOut">
              <a:rPr lang="en-US" smtClean="0"/>
              <a:t>3/7/2023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1072553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B9333F-7E8B-456E-9A58-46F7F405D719}" type="datetimeFigureOut">
              <a:rPr lang="en-US" smtClean="0"/>
              <a:t>3/7/2023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3310476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B9333F-7E8B-456E-9A58-46F7F405D719}" type="datetimeFigureOut">
              <a:rPr lang="en-US" smtClean="0"/>
              <a:t>3/7/2023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3461668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B9333F-7E8B-456E-9A58-46F7F405D719}" type="datetimeFigureOut">
              <a:rPr lang="en-US" smtClean="0"/>
              <a:t>3/7/2023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2144100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B9333F-7E8B-456E-9A58-46F7F405D719}" type="datetimeFigureOut">
              <a:rPr lang="en-US" smtClean="0"/>
              <a:t>3/7/2023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3861616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B9333F-7E8B-456E-9A58-46F7F405D719}" type="datetimeFigureOut">
              <a:rPr lang="en-US" smtClean="0"/>
              <a:t>3/7/2023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3867100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9333F-7E8B-456E-9A58-46F7F405D719}" type="datetimeFigureOut">
              <a:rPr lang="en-US" smtClean="0"/>
              <a:t>3/7/2023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1429397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43B9333F-7E8B-456E-9A58-46F7F405D719}" type="datetimeFigureOut">
              <a:rPr lang="en-US" smtClean="0"/>
              <a:t>3/7/2023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298409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43B9333F-7E8B-456E-9A58-46F7F405D719}" type="datetimeFigureOut">
              <a:rPr lang="en-US" smtClean="0"/>
              <a:t>3/7/2023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C8CCC3-A9F0-4C5B-B82C-08DFD38F8CB5}" type="slidenum">
              <a:rPr lang="en-US" smtClean="0"/>
              <a:t>‹#›</a:t>
            </a:fld>
            <a:endParaRPr lang="en-US"/>
          </a:p>
        </p:txBody>
      </p:sp>
    </p:spTree>
    <p:extLst>
      <p:ext uri="{BB962C8B-B14F-4D97-AF65-F5344CB8AC3E}">
        <p14:creationId xmlns:p14="http://schemas.microsoft.com/office/powerpoint/2010/main" val="3956664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43B9333F-7E8B-456E-9A58-46F7F405D719}" type="datetimeFigureOut">
              <a:rPr lang="en-US" smtClean="0"/>
              <a:t>3/7/2023</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1AC8CCC3-A9F0-4C5B-B82C-08DFD38F8CB5}" type="slidenum">
              <a:rPr lang="en-US" smtClean="0"/>
              <a:t>‹#›</a:t>
            </a:fld>
            <a:endParaRPr lang="en-US"/>
          </a:p>
        </p:txBody>
      </p:sp>
    </p:spTree>
    <p:extLst>
      <p:ext uri="{BB962C8B-B14F-4D97-AF65-F5344CB8AC3E}">
        <p14:creationId xmlns:p14="http://schemas.microsoft.com/office/powerpoint/2010/main" val="27216041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D2468C-0EDA-4D04-B7F1-602CA0FCB274}"/>
              </a:ext>
            </a:extLst>
          </p:cNvPr>
          <p:cNvSpPr/>
          <p:nvPr/>
        </p:nvSpPr>
        <p:spPr>
          <a:xfrm>
            <a:off x="0" y="-266013"/>
            <a:ext cx="34747200" cy="51643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Logo&#10;&#10;Description automatically generated">
            <a:extLst>
              <a:ext uri="{FF2B5EF4-FFF2-40B4-BE49-F238E27FC236}">
                <a16:creationId xmlns:a16="http://schemas.microsoft.com/office/drawing/2014/main" id="{3519051A-6D35-48F4-AF5F-1163B5F907F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78698" y="848160"/>
            <a:ext cx="5731105" cy="1879411"/>
          </a:xfrm>
          <a:prstGeom prst="rect">
            <a:avLst/>
          </a:prstGeom>
        </p:spPr>
      </p:pic>
      <p:sp>
        <p:nvSpPr>
          <p:cNvPr id="7" name="TextBox 6">
            <a:extLst>
              <a:ext uri="{FF2B5EF4-FFF2-40B4-BE49-F238E27FC236}">
                <a16:creationId xmlns:a16="http://schemas.microsoft.com/office/drawing/2014/main" id="{B5700D50-B927-4E94-AA0C-149E2D0F0FE3}"/>
              </a:ext>
            </a:extLst>
          </p:cNvPr>
          <p:cNvSpPr txBox="1"/>
          <p:nvPr/>
        </p:nvSpPr>
        <p:spPr>
          <a:xfrm>
            <a:off x="7489486" y="683412"/>
            <a:ext cx="20413980" cy="2308324"/>
          </a:xfrm>
          <a:prstGeom prst="rect">
            <a:avLst/>
          </a:prstGeom>
          <a:noFill/>
        </p:spPr>
        <p:txBody>
          <a:bodyPr wrap="square" rtlCol="0">
            <a:spAutoFit/>
          </a:bodyPr>
          <a:lstStyle/>
          <a:p>
            <a:pPr algn="ctr"/>
            <a:r>
              <a:rPr lang="en-US" sz="7200" dirty="0">
                <a:solidFill>
                  <a:schemeClr val="bg1"/>
                </a:solidFill>
                <a:latin typeface="Times New Roman" panose="02020603050405020304" pitchFamily="18" charset="0"/>
                <a:cs typeface="Times New Roman" panose="02020603050405020304" pitchFamily="18" charset="0"/>
              </a:rPr>
              <a:t>Risk to Endangered Right Whales Decreased with Modern Location Technique</a:t>
            </a:r>
          </a:p>
        </p:txBody>
      </p:sp>
      <p:sp>
        <p:nvSpPr>
          <p:cNvPr id="8" name="TextBox 7">
            <a:extLst>
              <a:ext uri="{FF2B5EF4-FFF2-40B4-BE49-F238E27FC236}">
                <a16:creationId xmlns:a16="http://schemas.microsoft.com/office/drawing/2014/main" id="{E70EEB97-DAB7-40DE-A83B-4DB5FE0D6C82}"/>
              </a:ext>
            </a:extLst>
          </p:cNvPr>
          <p:cNvSpPr txBox="1"/>
          <p:nvPr/>
        </p:nvSpPr>
        <p:spPr>
          <a:xfrm>
            <a:off x="7489486" y="3188599"/>
            <a:ext cx="20231100" cy="1661993"/>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Devin Pascoe</a:t>
            </a:r>
          </a:p>
          <a:p>
            <a:pPr algn="ctr"/>
            <a:r>
              <a:rPr lang="en-US" sz="4800" dirty="0">
                <a:solidFill>
                  <a:schemeClr val="bg1"/>
                </a:solidFill>
                <a:latin typeface="Times New Roman" panose="02020603050405020304" pitchFamily="18" charset="0"/>
                <a:cs typeface="Times New Roman" panose="02020603050405020304" pitchFamily="18" charset="0"/>
              </a:rPr>
              <a:t>Master of Environmental Studies ‘23</a:t>
            </a:r>
          </a:p>
        </p:txBody>
      </p:sp>
      <p:sp>
        <p:nvSpPr>
          <p:cNvPr id="12" name="Rectangle 11">
            <a:extLst>
              <a:ext uri="{FF2B5EF4-FFF2-40B4-BE49-F238E27FC236}">
                <a16:creationId xmlns:a16="http://schemas.microsoft.com/office/drawing/2014/main" id="{A37278E5-8EED-41A9-BAC6-B5623630F6E4}"/>
              </a:ext>
            </a:extLst>
          </p:cNvPr>
          <p:cNvSpPr/>
          <p:nvPr/>
        </p:nvSpPr>
        <p:spPr>
          <a:xfrm>
            <a:off x="1078698" y="5687235"/>
            <a:ext cx="10355580" cy="89625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7748D6A4-7D18-44E8-9276-996F4D2524FE}"/>
              </a:ext>
            </a:extLst>
          </p:cNvPr>
          <p:cNvSpPr txBox="1"/>
          <p:nvPr/>
        </p:nvSpPr>
        <p:spPr>
          <a:xfrm>
            <a:off x="462872" y="3505061"/>
            <a:ext cx="9979523" cy="1200329"/>
          </a:xfrm>
          <a:prstGeom prst="rect">
            <a:avLst/>
          </a:prstGeom>
          <a:noFill/>
        </p:spPr>
        <p:txBody>
          <a:bodyPr wrap="square" rtlCol="0">
            <a:spAutoFit/>
          </a:bodyPr>
          <a:lstStyle/>
          <a:p>
            <a:r>
              <a:rPr lang="en-US" sz="3600" dirty="0">
                <a:solidFill>
                  <a:schemeClr val="bg1"/>
                </a:solidFill>
                <a:latin typeface="Times New Roman" panose="02020603050405020304" pitchFamily="18" charset="0"/>
                <a:cs typeface="Times New Roman" panose="02020603050405020304" pitchFamily="18" charset="0"/>
              </a:rPr>
              <a:t>John Spiesberger, Ph.D., University of Pennsylvania</a:t>
            </a:r>
          </a:p>
          <a:p>
            <a:r>
              <a:rPr lang="en-US" sz="3600" dirty="0">
                <a:solidFill>
                  <a:schemeClr val="bg1"/>
                </a:solidFill>
                <a:latin typeface="Times New Roman" panose="02020603050405020304" pitchFamily="18" charset="0"/>
                <a:cs typeface="Times New Roman" panose="02020603050405020304" pitchFamily="18" charset="0"/>
              </a:rPr>
              <a:t>David K. Mellinger, Ph.D., Oregon State University</a:t>
            </a:r>
          </a:p>
        </p:txBody>
      </p:sp>
      <p:sp>
        <p:nvSpPr>
          <p:cNvPr id="2" name="Rectangle 1">
            <a:extLst>
              <a:ext uri="{FF2B5EF4-FFF2-40B4-BE49-F238E27FC236}">
                <a16:creationId xmlns:a16="http://schemas.microsoft.com/office/drawing/2014/main" id="{646742FA-9ED6-49A2-91BB-183A71C70AD5}"/>
              </a:ext>
            </a:extLst>
          </p:cNvPr>
          <p:cNvSpPr/>
          <p:nvPr/>
        </p:nvSpPr>
        <p:spPr>
          <a:xfrm>
            <a:off x="1078698" y="6574613"/>
            <a:ext cx="10355580" cy="6538123"/>
          </a:xfrm>
          <a:prstGeom prst="rect">
            <a:avLst/>
          </a:prstGeom>
          <a:noFill/>
          <a:ln w="9525" cap="flat" cmpd="sng" algn="ctr">
            <a:solidFill>
              <a:srgbClr val="011F5B"/>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30" name="Rectangle 29">
            <a:extLst>
              <a:ext uri="{FF2B5EF4-FFF2-40B4-BE49-F238E27FC236}">
                <a16:creationId xmlns:a16="http://schemas.microsoft.com/office/drawing/2014/main" id="{313EFD68-CA66-4199-A3A5-EEE4FECABEF3}"/>
              </a:ext>
            </a:extLst>
          </p:cNvPr>
          <p:cNvSpPr/>
          <p:nvPr/>
        </p:nvSpPr>
        <p:spPr>
          <a:xfrm>
            <a:off x="1078698" y="14029169"/>
            <a:ext cx="10355580" cy="896255"/>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7B313700-3D2C-49C8-80E8-4AACA6B19AA7}"/>
              </a:ext>
            </a:extLst>
          </p:cNvPr>
          <p:cNvSpPr/>
          <p:nvPr/>
        </p:nvSpPr>
        <p:spPr>
          <a:xfrm>
            <a:off x="1078698" y="14907670"/>
            <a:ext cx="10355580" cy="2625945"/>
          </a:xfrm>
          <a:prstGeom prst="rect">
            <a:avLst/>
          </a:prstGeom>
          <a:noFill/>
          <a:ln w="9525" cap="flat" cmpd="sng" algn="ctr">
            <a:solidFill>
              <a:srgbClr val="011F5B"/>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42" name="Rectangle 41">
            <a:extLst>
              <a:ext uri="{FF2B5EF4-FFF2-40B4-BE49-F238E27FC236}">
                <a16:creationId xmlns:a16="http://schemas.microsoft.com/office/drawing/2014/main" id="{DE04EA56-EC7A-4500-9CC0-0AC1EAE69DB6}"/>
              </a:ext>
            </a:extLst>
          </p:cNvPr>
          <p:cNvSpPr/>
          <p:nvPr/>
        </p:nvSpPr>
        <p:spPr>
          <a:xfrm>
            <a:off x="1078698" y="19341868"/>
            <a:ext cx="10355580" cy="4924094"/>
          </a:xfrm>
          <a:prstGeom prst="rect">
            <a:avLst/>
          </a:prstGeom>
          <a:noFill/>
          <a:ln w="9525" cap="flat" cmpd="sng" algn="ctr">
            <a:solidFill>
              <a:srgbClr val="011F5B"/>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43" name="Rectangle 42">
            <a:extLst>
              <a:ext uri="{FF2B5EF4-FFF2-40B4-BE49-F238E27FC236}">
                <a16:creationId xmlns:a16="http://schemas.microsoft.com/office/drawing/2014/main" id="{D204A1C3-3F3C-471A-8E46-29FBC830B2E8}"/>
              </a:ext>
            </a:extLst>
          </p:cNvPr>
          <p:cNvSpPr/>
          <p:nvPr/>
        </p:nvSpPr>
        <p:spPr>
          <a:xfrm>
            <a:off x="1078698" y="18445615"/>
            <a:ext cx="10355580" cy="89625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95C7111-DAC5-4ABA-A712-6390543413F4}"/>
              </a:ext>
            </a:extLst>
          </p:cNvPr>
          <p:cNvSpPr txBox="1"/>
          <p:nvPr/>
        </p:nvSpPr>
        <p:spPr>
          <a:xfrm>
            <a:off x="12097774" y="13066279"/>
            <a:ext cx="10234833" cy="2246769"/>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Fig. 1. </a:t>
            </a:r>
            <a:r>
              <a:rPr lang="en-US" sz="2800" b="0" i="0" dirty="0">
                <a:solidFill>
                  <a:srgbClr val="000000"/>
                </a:solidFill>
                <a:effectLst/>
                <a:latin typeface="Times New Roman" panose="02020603050405020304" pitchFamily="18" charset="0"/>
              </a:rPr>
              <a:t>View of ocean from above. Calling whale located by collecting call sounds on four receivers (black dots) and computing time difference of call sound arrival between pairs of receivers. Under ideal circumstances, all possible locations of whale for one pair of receivers becomes a hyperbola and hyperbola intersections give whale location.</a:t>
            </a:r>
            <a:endParaRPr lang="en-US" sz="2800" dirty="0">
              <a:latin typeface="Times New Roman" panose="02020603050405020304" pitchFamily="18" charset="0"/>
              <a:cs typeface="Times New Roman" panose="02020603050405020304" pitchFamily="18" charset="0"/>
            </a:endParaRPr>
          </a:p>
        </p:txBody>
      </p:sp>
      <p:sp>
        <p:nvSpPr>
          <p:cNvPr id="49" name="TextBox 48">
            <a:extLst>
              <a:ext uri="{FF2B5EF4-FFF2-40B4-BE49-F238E27FC236}">
                <a16:creationId xmlns:a16="http://schemas.microsoft.com/office/drawing/2014/main" id="{C865EB92-9855-4EFB-AD86-BB25215B5568}"/>
              </a:ext>
            </a:extLst>
          </p:cNvPr>
          <p:cNvSpPr txBox="1"/>
          <p:nvPr/>
        </p:nvSpPr>
        <p:spPr>
          <a:xfrm>
            <a:off x="1235572" y="5871438"/>
            <a:ext cx="10066020"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Introduction</a:t>
            </a:r>
          </a:p>
        </p:txBody>
      </p:sp>
      <p:sp>
        <p:nvSpPr>
          <p:cNvPr id="50" name="TextBox 49">
            <a:extLst>
              <a:ext uri="{FF2B5EF4-FFF2-40B4-BE49-F238E27FC236}">
                <a16:creationId xmlns:a16="http://schemas.microsoft.com/office/drawing/2014/main" id="{8C2C7031-EB25-4D72-820F-D3F458D544E2}"/>
              </a:ext>
            </a:extLst>
          </p:cNvPr>
          <p:cNvSpPr txBox="1"/>
          <p:nvPr/>
        </p:nvSpPr>
        <p:spPr>
          <a:xfrm>
            <a:off x="1264954" y="14183043"/>
            <a:ext cx="10066020"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Methods</a:t>
            </a:r>
          </a:p>
        </p:txBody>
      </p:sp>
      <p:sp>
        <p:nvSpPr>
          <p:cNvPr id="51" name="TextBox 50">
            <a:extLst>
              <a:ext uri="{FF2B5EF4-FFF2-40B4-BE49-F238E27FC236}">
                <a16:creationId xmlns:a16="http://schemas.microsoft.com/office/drawing/2014/main" id="{33E4B313-5E57-45C1-B611-7AB52D5F0F90}"/>
              </a:ext>
            </a:extLst>
          </p:cNvPr>
          <p:cNvSpPr txBox="1"/>
          <p:nvPr/>
        </p:nvSpPr>
        <p:spPr>
          <a:xfrm>
            <a:off x="1294336" y="18617241"/>
            <a:ext cx="10066020"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Results and Discussion</a:t>
            </a:r>
          </a:p>
        </p:txBody>
      </p:sp>
      <p:pic>
        <p:nvPicPr>
          <p:cNvPr id="5" name="Picture 4">
            <a:extLst>
              <a:ext uri="{FF2B5EF4-FFF2-40B4-BE49-F238E27FC236}">
                <a16:creationId xmlns:a16="http://schemas.microsoft.com/office/drawing/2014/main" id="{DDBAE54B-1AAD-ED13-4233-2DBCFCF0C94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097774" y="5399586"/>
            <a:ext cx="10124785" cy="7593588"/>
          </a:xfrm>
          <a:prstGeom prst="rect">
            <a:avLst/>
          </a:prstGeom>
        </p:spPr>
      </p:pic>
      <p:sp>
        <p:nvSpPr>
          <p:cNvPr id="10" name="TextBox 9">
            <a:extLst>
              <a:ext uri="{FF2B5EF4-FFF2-40B4-BE49-F238E27FC236}">
                <a16:creationId xmlns:a16="http://schemas.microsoft.com/office/drawing/2014/main" id="{56C0081A-6887-5B09-4BD2-7C21E5BDCB85}"/>
              </a:ext>
            </a:extLst>
          </p:cNvPr>
          <p:cNvSpPr txBox="1"/>
          <p:nvPr/>
        </p:nvSpPr>
        <p:spPr>
          <a:xfrm>
            <a:off x="1163973" y="14898564"/>
            <a:ext cx="10066020" cy="2677656"/>
          </a:xfrm>
          <a:prstGeom prst="rect">
            <a:avLst/>
          </a:prstGeom>
          <a:noFill/>
        </p:spPr>
        <p:txBody>
          <a:bodyPr wrap="square" rtlCol="0">
            <a:spAutoFit/>
          </a:bodyPr>
          <a:lstStyle/>
          <a:p>
            <a:r>
              <a:rPr lang="en-US" sz="2800" dirty="0">
                <a:solidFill>
                  <a:srgbClr val="000000"/>
                </a:solidFill>
                <a:latin typeface="Times New Roman" panose="02020603050405020304" pitchFamily="18" charset="0"/>
                <a:cs typeface="Times New Roman" panose="02020603050405020304" pitchFamily="18" charset="0"/>
              </a:rPr>
              <a:t>Software</a:t>
            </a:r>
            <a:r>
              <a:rPr lang="en-US" sz="2800" b="0" i="0" dirty="0">
                <a:solidFill>
                  <a:srgbClr val="000000"/>
                </a:solidFill>
                <a:effectLst/>
                <a:latin typeface="Times New Roman" panose="02020603050405020304" pitchFamily="18" charset="0"/>
                <a:cs typeface="Times New Roman" panose="02020603050405020304" pitchFamily="18" charset="0"/>
              </a:rPr>
              <a:t> was </a:t>
            </a:r>
            <a:r>
              <a:rPr lang="en-US" sz="2800" dirty="0">
                <a:solidFill>
                  <a:srgbClr val="000000"/>
                </a:solidFill>
                <a:latin typeface="Times New Roman" panose="02020603050405020304" pitchFamily="18" charset="0"/>
                <a:cs typeface="Times New Roman" panose="02020603050405020304" pitchFamily="18" charset="0"/>
              </a:rPr>
              <a:t>written</a:t>
            </a:r>
            <a:r>
              <a:rPr lang="en-US" sz="2800" b="0" i="0" dirty="0">
                <a:solidFill>
                  <a:srgbClr val="000000"/>
                </a:solidFill>
                <a:effectLst/>
                <a:latin typeface="Times New Roman" panose="02020603050405020304" pitchFamily="18" charset="0"/>
                <a:cs typeface="Times New Roman" panose="02020603050405020304" pitchFamily="18" charset="0"/>
              </a:rPr>
              <a:t> to compute the errors of the modern and conventional techniques to locate calling whales. The starting point, presented here, compares the accuracy of both techniques under ideal circumstances, where measurement error is negligible, and all the animals and receivers are on the same horizontal plane with a known constant speed of sound (Fig. 1).</a:t>
            </a:r>
            <a:endParaRPr lang="en-US" sz="28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232007CA-04DC-EC6C-CFE1-16D23FC688BC}"/>
              </a:ext>
            </a:extLst>
          </p:cNvPr>
          <p:cNvSpPr txBox="1"/>
          <p:nvPr/>
        </p:nvSpPr>
        <p:spPr>
          <a:xfrm>
            <a:off x="1235572" y="6619207"/>
            <a:ext cx="10124785" cy="6555641"/>
          </a:xfrm>
          <a:prstGeom prst="rect">
            <a:avLst/>
          </a:prstGeom>
          <a:noFill/>
        </p:spPr>
        <p:txBody>
          <a:bodyPr wrap="square" rtlCol="0">
            <a:spAutoFit/>
          </a:bodyPr>
          <a:lstStyle/>
          <a:p>
            <a:r>
              <a:rPr lang="en-US" sz="2800" dirty="0">
                <a:solidFill>
                  <a:srgbClr val="000000"/>
                </a:solidFill>
                <a:latin typeface="Times New Roman" panose="02020603050405020304" pitchFamily="18" charset="0"/>
                <a:cs typeface="Times New Roman" panose="02020603050405020304" pitchFamily="18" charset="0"/>
              </a:rPr>
              <a:t>North Atlantic right whales (</a:t>
            </a:r>
            <a:r>
              <a:rPr lang="en-US" sz="2800" i="1" dirty="0">
                <a:solidFill>
                  <a:srgbClr val="000000"/>
                </a:solidFill>
                <a:latin typeface="Times New Roman" panose="02020603050405020304" pitchFamily="18" charset="0"/>
                <a:cs typeface="Times New Roman" panose="02020603050405020304" pitchFamily="18" charset="0"/>
              </a:rPr>
              <a:t>Eubalaena glacialis</a:t>
            </a:r>
            <a:r>
              <a:rPr lang="en-US" sz="2800" dirty="0">
                <a:solidFill>
                  <a:srgbClr val="000000"/>
                </a:solidFill>
                <a:latin typeface="Times New Roman" panose="02020603050405020304" pitchFamily="18" charset="0"/>
                <a:cs typeface="Times New Roman" panose="02020603050405020304" pitchFamily="18" charset="0"/>
              </a:rPr>
              <a:t>) are under stress due to anthropogenic sounds in their environment, including sounds from construction and operation of offshore wind farms, as well as danger from ship strikes. Marine mammals can be located using detection of their calls by for a range of 10-100 km. </a:t>
            </a:r>
            <a:r>
              <a:rPr lang="en-US" sz="2800" b="0" i="0" dirty="0">
                <a:solidFill>
                  <a:srgbClr val="000000"/>
                </a:solidFill>
                <a:effectLst/>
                <a:latin typeface="Times New Roman" panose="02020603050405020304" pitchFamily="18" charset="0"/>
                <a:cs typeface="Times New Roman" panose="02020603050405020304" pitchFamily="18" charset="0"/>
              </a:rPr>
              <a:t>Marine acoustic localization is often selected over other localization techniques due to this large detection range as well as the fact that it is less expensive than other methods. In this study, a </a:t>
            </a:r>
            <a:r>
              <a:rPr lang="en-US" sz="2800" dirty="0">
                <a:solidFill>
                  <a:srgbClr val="000000"/>
                </a:solidFill>
                <a:latin typeface="Times New Roman" panose="02020603050405020304" pitchFamily="18" charset="0"/>
                <a:cs typeface="Times New Roman" panose="02020603050405020304" pitchFamily="18" charset="0"/>
              </a:rPr>
              <a:t>modern</a:t>
            </a:r>
            <a:r>
              <a:rPr lang="en-US" sz="2800" b="0" i="0" dirty="0">
                <a:solidFill>
                  <a:srgbClr val="000000"/>
                </a:solidFill>
                <a:effectLst/>
                <a:latin typeface="Times New Roman" panose="02020603050405020304" pitchFamily="18" charset="0"/>
                <a:cs typeface="Times New Roman" panose="02020603050405020304" pitchFamily="18" charset="0"/>
              </a:rPr>
              <a:t> marine acoustic localization method was compared to </a:t>
            </a:r>
            <a:r>
              <a:rPr lang="en-US" sz="2800" dirty="0">
                <a:solidFill>
                  <a:srgbClr val="000000"/>
                </a:solidFill>
                <a:latin typeface="Times New Roman" panose="02020603050405020304" pitchFamily="18" charset="0"/>
                <a:cs typeface="Times New Roman" panose="02020603050405020304" pitchFamily="18" charset="0"/>
              </a:rPr>
              <a:t>a conventional</a:t>
            </a:r>
            <a:r>
              <a:rPr lang="en-US" sz="2800" b="0" i="0" dirty="0">
                <a:solidFill>
                  <a:srgbClr val="000000"/>
                </a:solidFill>
                <a:effectLst/>
                <a:latin typeface="Times New Roman" panose="02020603050405020304" pitchFamily="18" charset="0"/>
                <a:cs typeface="Times New Roman" panose="02020603050405020304" pitchFamily="18" charset="0"/>
              </a:rPr>
              <a:t> method to determine and compare their accuracies. The output of the </a:t>
            </a:r>
            <a:r>
              <a:rPr lang="en-US" sz="2800" dirty="0">
                <a:solidFill>
                  <a:srgbClr val="000000"/>
                </a:solidFill>
                <a:latin typeface="Times New Roman" panose="02020603050405020304" pitchFamily="18" charset="0"/>
                <a:cs typeface="Times New Roman" panose="02020603050405020304" pitchFamily="18" charset="0"/>
              </a:rPr>
              <a:t>modern</a:t>
            </a:r>
            <a:r>
              <a:rPr lang="en-US" sz="2800" b="0" i="0" dirty="0">
                <a:solidFill>
                  <a:srgbClr val="000000"/>
                </a:solidFill>
                <a:effectLst/>
                <a:latin typeface="Times New Roman" panose="02020603050405020304" pitchFamily="18" charset="0"/>
                <a:cs typeface="Times New Roman" panose="02020603050405020304" pitchFamily="18" charset="0"/>
              </a:rPr>
              <a:t> model, Sequential Bound Estimation (</a:t>
            </a:r>
            <a:r>
              <a:rPr lang="en-US" sz="2800" dirty="0">
                <a:solidFill>
                  <a:srgbClr val="000000"/>
                </a:solidFill>
                <a:latin typeface="Times New Roman" panose="02020603050405020304" pitchFamily="18" charset="0"/>
                <a:cs typeface="Times New Roman" panose="02020603050405020304" pitchFamily="18" charset="0"/>
              </a:rPr>
              <a:t>SBE; http://www.scientificinnov.com/current-work), yields a </a:t>
            </a:r>
            <a:r>
              <a:rPr lang="en-US" sz="2800" b="0" i="0" dirty="0">
                <a:solidFill>
                  <a:srgbClr val="000000"/>
                </a:solidFill>
                <a:effectLst/>
                <a:latin typeface="Times New Roman" panose="02020603050405020304" pitchFamily="18" charset="0"/>
                <a:cs typeface="Times New Roman" panose="02020603050405020304" pitchFamily="18" charset="0"/>
              </a:rPr>
              <a:t>100% confidence interval of location. The output of the conventional method</a:t>
            </a:r>
            <a:r>
              <a:rPr lang="en-US" sz="2800" dirty="0">
                <a:solidFill>
                  <a:srgbClr val="000000"/>
                </a:solidFill>
                <a:latin typeface="Times New Roman" panose="02020603050405020304" pitchFamily="18" charset="0"/>
                <a:cs typeface="Times New Roman" panose="02020603050405020304" pitchFamily="18" charset="0"/>
              </a:rPr>
              <a:t> in Ishmael 3.0 (http://www.bioacoustics.us/ishmael.html) </a:t>
            </a:r>
            <a:r>
              <a:rPr lang="en-US" sz="2800" b="0" i="0" dirty="0">
                <a:solidFill>
                  <a:srgbClr val="000000"/>
                </a:solidFill>
                <a:effectLst/>
                <a:latin typeface="Times New Roman" panose="02020603050405020304" pitchFamily="18" charset="0"/>
                <a:cs typeface="Times New Roman" panose="02020603050405020304" pitchFamily="18" charset="0"/>
              </a:rPr>
              <a:t>is a specific coordinate with unidentified accuracy.</a:t>
            </a:r>
            <a:endParaRPr lang="en-US" sz="28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2D3FF7E4-922C-D1EA-06BA-D75E5DCFB9BF}"/>
              </a:ext>
            </a:extLst>
          </p:cNvPr>
          <p:cNvSpPr txBox="1"/>
          <p:nvPr/>
        </p:nvSpPr>
        <p:spPr>
          <a:xfrm>
            <a:off x="1235572" y="19433870"/>
            <a:ext cx="10066020" cy="4832092"/>
          </a:xfrm>
          <a:prstGeom prst="rect">
            <a:avLst/>
          </a:prstGeom>
          <a:noFill/>
        </p:spPr>
        <p:txBody>
          <a:bodyPr wrap="square" rtlCol="0">
            <a:spAutoFit/>
          </a:bodyPr>
          <a:lstStyle/>
          <a:p>
            <a:r>
              <a:rPr lang="en-US" sz="2800" dirty="0">
                <a:solidFill>
                  <a:srgbClr val="000000"/>
                </a:solidFill>
                <a:latin typeface="Times New Roman" panose="02020603050405020304" pitchFamily="18" charset="0"/>
                <a:cs typeface="Times New Roman" panose="02020603050405020304" pitchFamily="18" charset="0"/>
              </a:rPr>
              <a:t>The errors of both methods were evaluated for cases with 3, 4, and 5 receivers and 400 whale call locations chosen randomly in space. </a:t>
            </a:r>
            <a:r>
              <a:rPr lang="en-US" sz="2800" b="1" dirty="0">
                <a:solidFill>
                  <a:srgbClr val="000000"/>
                </a:solidFill>
                <a:latin typeface="Times New Roman" panose="02020603050405020304" pitchFamily="18" charset="0"/>
                <a:cs typeface="Times New Roman" panose="02020603050405020304" pitchFamily="18" charset="0"/>
              </a:rPr>
              <a:t>The</a:t>
            </a:r>
            <a:r>
              <a:rPr lang="en-US" sz="2800" dirty="0">
                <a:solidFill>
                  <a:srgbClr val="000000"/>
                </a:solidFill>
                <a:latin typeface="Times New Roman" panose="02020603050405020304" pitchFamily="18" charset="0"/>
                <a:cs typeface="Times New Roman" panose="02020603050405020304" pitchFamily="18" charset="0"/>
              </a:rPr>
              <a:t> </a:t>
            </a:r>
            <a:r>
              <a:rPr lang="en-US" sz="2800" b="1" dirty="0">
                <a:solidFill>
                  <a:srgbClr val="000000"/>
                </a:solidFill>
                <a:latin typeface="Times New Roman" panose="02020603050405020304" pitchFamily="18" charset="0"/>
                <a:cs typeface="Times New Roman" panose="02020603050405020304" pitchFamily="18" charset="0"/>
              </a:rPr>
              <a:t>modern technique contained the true whale location 100% of the time and the conventional method never output the true location.</a:t>
            </a:r>
            <a:r>
              <a:rPr lang="en-US" sz="2800" dirty="0">
                <a:solidFill>
                  <a:srgbClr val="000000"/>
                </a:solidFill>
                <a:latin typeface="Times New Roman" panose="02020603050405020304" pitchFamily="18" charset="0"/>
                <a:cs typeface="Times New Roman" panose="02020603050405020304" pitchFamily="18" charset="0"/>
              </a:rPr>
              <a:t> Under these ideal circumstances with practically no error (Figs. 2 and 3), the conventional solution had errors exceeding 500 yards, the distance required between any vessel and North Atlantic right whale to avoid vessel strikes and whale injury or death (Minimum Approach Rule, </a:t>
            </a:r>
            <a:r>
              <a:rPr lang="en-US" sz="2800" b="0" i="0" dirty="0">
                <a:solidFill>
                  <a:srgbClr val="333333"/>
                </a:solidFill>
                <a:effectLst/>
                <a:latin typeface="Times New Roman" panose="02020603050405020304" pitchFamily="18" charset="0"/>
                <a:cs typeface="Times New Roman" panose="02020603050405020304" pitchFamily="18" charset="0"/>
              </a:rPr>
              <a:t>50 CFR 224.103(c)</a:t>
            </a:r>
            <a:r>
              <a:rPr lang="en-US" sz="2800" dirty="0">
                <a:solidFill>
                  <a:srgbClr val="000000"/>
                </a:solidFill>
                <a:latin typeface="Times New Roman" panose="02020603050405020304" pitchFamily="18" charset="0"/>
                <a:cs typeface="Times New Roman" panose="02020603050405020304" pitchFamily="18" charset="0"/>
              </a:rPr>
              <a:t>). The error of the conventional </a:t>
            </a:r>
            <a:r>
              <a:rPr lang="en-US" sz="2800">
                <a:solidFill>
                  <a:srgbClr val="000000"/>
                </a:solidFill>
                <a:latin typeface="Times New Roman" panose="02020603050405020304" pitchFamily="18" charset="0"/>
                <a:cs typeface="Times New Roman" panose="02020603050405020304" pitchFamily="18" charset="0"/>
              </a:rPr>
              <a:t>solution exceeded </a:t>
            </a:r>
            <a:r>
              <a:rPr lang="en-US" sz="2800" dirty="0">
                <a:solidFill>
                  <a:srgbClr val="000000"/>
                </a:solidFill>
                <a:latin typeface="Times New Roman" panose="02020603050405020304" pitchFamily="18" charset="0"/>
                <a:cs typeface="Times New Roman" panose="02020603050405020304" pitchFamily="18" charset="0"/>
              </a:rPr>
              <a:t>500 yards 34.5 % of the time with 3 receivers,  19.5% with 4 receivers, and  12.25% with 5 receivers.</a:t>
            </a:r>
            <a:endParaRPr lang="en-US" sz="28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E4C25243-B1BE-2486-F169-F4B2BBD0A651}"/>
              </a:ext>
            </a:extLst>
          </p:cNvPr>
          <p:cNvSpPr txBox="1"/>
          <p:nvPr/>
        </p:nvSpPr>
        <p:spPr>
          <a:xfrm>
            <a:off x="12097774" y="23564877"/>
            <a:ext cx="9918017" cy="1815882"/>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Fig. 2. View of ocean from above. Modern technique (green outline) gives area with 100% confidence of location. Conventional techniques gives one coordinate (blue dot). Receivers (black dot)</a:t>
            </a:r>
            <a:r>
              <a:rPr lang="en-US" sz="2800" dirty="0">
                <a:solidFill>
                  <a:srgbClr val="000000"/>
                </a:solidFill>
                <a:latin typeface="Times New Roman" panose="02020603050405020304" pitchFamily="18" charset="0"/>
                <a:cs typeface="Times New Roman" panose="02020603050405020304" pitchFamily="18" charset="0"/>
              </a:rPr>
              <a:t>, calling whale (red dot) </a:t>
            </a:r>
            <a:endParaRPr lang="en-US" sz="2800" dirty="0">
              <a:latin typeface="Times New Roman" panose="02020603050405020304" pitchFamily="18" charset="0"/>
              <a:cs typeface="Times New Roman" panose="02020603050405020304" pitchFamily="18" charset="0"/>
            </a:endParaRPr>
          </a:p>
        </p:txBody>
      </p:sp>
      <p:cxnSp>
        <p:nvCxnSpPr>
          <p:cNvPr id="32" name="Straight Arrow Connector 31">
            <a:extLst>
              <a:ext uri="{FF2B5EF4-FFF2-40B4-BE49-F238E27FC236}">
                <a16:creationId xmlns:a16="http://schemas.microsoft.com/office/drawing/2014/main" id="{EAA8C3C6-0F60-385F-1118-86469BF153B6}"/>
              </a:ext>
            </a:extLst>
          </p:cNvPr>
          <p:cNvCxnSpPr>
            <a:cxnSpLocks/>
          </p:cNvCxnSpPr>
          <p:nvPr/>
        </p:nvCxnSpPr>
        <p:spPr>
          <a:xfrm flipH="1">
            <a:off x="14456554" y="7225392"/>
            <a:ext cx="1162343" cy="6660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38" name="Picture 37" descr="Logo&#10;&#10;Description automatically generated">
            <a:extLst>
              <a:ext uri="{FF2B5EF4-FFF2-40B4-BE49-F238E27FC236}">
                <a16:creationId xmlns:a16="http://schemas.microsoft.com/office/drawing/2014/main" id="{8696EB31-1CF6-ADB7-7AA9-FA1AB9625087}"/>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30518607" y="808550"/>
            <a:ext cx="4421295" cy="3315971"/>
          </a:xfrm>
          <a:prstGeom prst="rect">
            <a:avLst/>
          </a:prstGeom>
        </p:spPr>
      </p:pic>
      <p:pic>
        <p:nvPicPr>
          <p:cNvPr id="1038" name="Graphic 1037" descr="Voice with solid fill">
            <a:extLst>
              <a:ext uri="{FF2B5EF4-FFF2-40B4-BE49-F238E27FC236}">
                <a16:creationId xmlns:a16="http://schemas.microsoft.com/office/drawing/2014/main" id="{9377888E-6BF0-77B9-1C3D-4A2009886EFD}"/>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379922" y="6768192"/>
            <a:ext cx="914400" cy="914400"/>
          </a:xfrm>
          <a:prstGeom prst="rect">
            <a:avLst/>
          </a:prstGeom>
        </p:spPr>
      </p:pic>
      <p:sp>
        <p:nvSpPr>
          <p:cNvPr id="1041" name="TextBox 1040">
            <a:extLst>
              <a:ext uri="{FF2B5EF4-FFF2-40B4-BE49-F238E27FC236}">
                <a16:creationId xmlns:a16="http://schemas.microsoft.com/office/drawing/2014/main" id="{F4752E80-63D4-6003-7F17-D22E9E8003B8}"/>
              </a:ext>
            </a:extLst>
          </p:cNvPr>
          <p:cNvSpPr txBox="1"/>
          <p:nvPr/>
        </p:nvSpPr>
        <p:spPr>
          <a:xfrm>
            <a:off x="23171468" y="21748995"/>
            <a:ext cx="11315741" cy="138499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Fig. 3. Error of conventional method (Ishmael) as function of distance from whale to mean receiver position for case with negligible measurement error when there are 3,4, and 5 receivers. Red line = 500 yards</a:t>
            </a:r>
          </a:p>
        </p:txBody>
      </p:sp>
      <p:sp>
        <p:nvSpPr>
          <p:cNvPr id="1042" name="TextBox 1041">
            <a:extLst>
              <a:ext uri="{FF2B5EF4-FFF2-40B4-BE49-F238E27FC236}">
                <a16:creationId xmlns:a16="http://schemas.microsoft.com/office/drawing/2014/main" id="{93495250-A793-D8F6-7149-1B16BE435A4D}"/>
              </a:ext>
            </a:extLst>
          </p:cNvPr>
          <p:cNvSpPr txBox="1"/>
          <p:nvPr/>
        </p:nvSpPr>
        <p:spPr>
          <a:xfrm>
            <a:off x="23983584" y="6170534"/>
            <a:ext cx="9691508" cy="584775"/>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Conventional Method Error</a:t>
            </a:r>
          </a:p>
        </p:txBody>
      </p:sp>
      <p:pic>
        <p:nvPicPr>
          <p:cNvPr id="1051" name="Picture 1050">
            <a:extLst>
              <a:ext uri="{FF2B5EF4-FFF2-40B4-BE49-F238E27FC236}">
                <a16:creationId xmlns:a16="http://schemas.microsoft.com/office/drawing/2014/main" id="{F8A8B43B-98CD-2EF8-0EF5-EB2BE2927DBA}"/>
              </a:ext>
            </a:extLst>
          </p:cNvPr>
          <p:cNvPicPr>
            <a:picLocks noChangeAspect="1"/>
          </p:cNvPicPr>
          <p:nvPr/>
        </p:nvPicPr>
        <p:blipFill rotWithShape="1">
          <a:blip r:embed="rId7">
            <a:extLst>
              <a:ext uri="{28A0092B-C50C-407E-A947-70E740481C1C}">
                <a14:useLocalDpi xmlns:a14="http://schemas.microsoft.com/office/drawing/2010/main" val="0"/>
              </a:ext>
            </a:extLst>
          </a:blip>
          <a:srcRect l="2620" r="3341"/>
          <a:stretch/>
        </p:blipFill>
        <p:spPr>
          <a:xfrm>
            <a:off x="22459498" y="7133047"/>
            <a:ext cx="12295914" cy="14502665"/>
          </a:xfrm>
          <a:prstGeom prst="rect">
            <a:avLst/>
          </a:prstGeom>
        </p:spPr>
      </p:pic>
      <p:grpSp>
        <p:nvGrpSpPr>
          <p:cNvPr id="14" name="Group 13"/>
          <p:cNvGrpSpPr/>
          <p:nvPr/>
        </p:nvGrpSpPr>
        <p:grpSpPr>
          <a:xfrm>
            <a:off x="27723465" y="947632"/>
            <a:ext cx="2970509" cy="2930230"/>
            <a:chOff x="31665161" y="1805592"/>
            <a:chExt cx="1369280" cy="1350713"/>
          </a:xfrm>
        </p:grpSpPr>
        <p:sp>
          <p:nvSpPr>
            <p:cNvPr id="13" name="Rectangle 12"/>
            <p:cNvSpPr/>
            <p:nvPr/>
          </p:nvSpPr>
          <p:spPr>
            <a:xfrm>
              <a:off x="31665161" y="1805592"/>
              <a:ext cx="1369280" cy="13507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782920" y="1883590"/>
              <a:ext cx="1133762" cy="1194717"/>
            </a:xfrm>
            <a:prstGeom prst="rect">
              <a:avLst/>
            </a:prstGeom>
          </p:spPr>
        </p:pic>
      </p:grpSp>
      <p:pic>
        <p:nvPicPr>
          <p:cNvPr id="18" name="Picture 17">
            <a:extLst>
              <a:ext uri="{FF2B5EF4-FFF2-40B4-BE49-F238E27FC236}">
                <a16:creationId xmlns:a16="http://schemas.microsoft.com/office/drawing/2014/main" id="{E243A93F-BE7E-DCEC-A6BD-CE9AD92C17C9}"/>
              </a:ext>
            </a:extLst>
          </p:cNvPr>
          <p:cNvPicPr>
            <a:picLocks noChangeAspect="1"/>
          </p:cNvPicPr>
          <p:nvPr/>
        </p:nvPicPr>
        <p:blipFill>
          <a:blip r:embed="rId9">
            <a:extLst>
              <a:ext uri="{28A0092B-C50C-407E-A947-70E740481C1C}">
                <a14:useLocalDpi xmlns:a14="http://schemas.microsoft.com/office/drawing/2010/main" val="0"/>
              </a:ext>
            </a:extLst>
          </a:blip>
          <a:srcRect t="2490" b="2490"/>
          <a:stretch/>
        </p:blipFill>
        <p:spPr>
          <a:xfrm>
            <a:off x="11704117" y="15460517"/>
            <a:ext cx="10705329" cy="7946705"/>
          </a:xfrm>
          <a:prstGeom prst="rect">
            <a:avLst/>
          </a:prstGeom>
        </p:spPr>
      </p:pic>
      <p:pic>
        <p:nvPicPr>
          <p:cNvPr id="21" name="Picture 20">
            <a:extLst>
              <a:ext uri="{FF2B5EF4-FFF2-40B4-BE49-F238E27FC236}">
                <a16:creationId xmlns:a16="http://schemas.microsoft.com/office/drawing/2014/main" id="{8EE61FA4-E965-B819-B481-F8BA269F7DB8}"/>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flipH="1">
            <a:off x="15731161" y="6474167"/>
            <a:ext cx="1640074" cy="1291229"/>
          </a:xfrm>
          <a:prstGeom prst="rect">
            <a:avLst/>
          </a:prstGeom>
        </p:spPr>
      </p:pic>
    </p:spTree>
    <p:extLst>
      <p:ext uri="{BB962C8B-B14F-4D97-AF65-F5344CB8AC3E}">
        <p14:creationId xmlns:p14="http://schemas.microsoft.com/office/powerpoint/2010/main" val="31883243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poster draft2</Template>
  <TotalTime>9593</TotalTime>
  <Words>567</Words>
  <Application>Microsoft Office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Devin Pascoe</dc:creator>
  <cp:lastModifiedBy>Devin Pascoe</cp:lastModifiedBy>
  <cp:revision>1</cp:revision>
  <dcterms:created xsi:type="dcterms:W3CDTF">2023-03-02T23:05:15Z</dcterms:created>
  <dcterms:modified xsi:type="dcterms:W3CDTF">2023-03-13T17:08:49Z</dcterms:modified>
</cp:coreProperties>
</file>