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Ex1.xml" ContentType="application/vnd.ms-office.chartex+xml"/>
  <Override PartName="/ppt/charts/style1.xml" ContentType="application/vnd.ms-office.chartstyle+xml"/>
  <Override PartName="/ppt/charts/colors1.xml" ContentType="application/vnd.ms-office.chartcolorstyle+xml"/>
  <Override PartName="/ppt/charts/chart1.xml" ContentType="application/vnd.openxmlformats-officedocument.drawingml.chart+xml"/>
  <Override PartName="/ppt/charts/style2.xml" ContentType="application/vnd.ms-office.chartstyle+xml"/>
  <Override PartName="/ppt/charts/colors2.xml" ContentType="application/vnd.ms-office.chartcolorstyle+xml"/>
  <Override PartName="/ppt/charts/chart2.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34747200" cy="25603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011F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p:scale>
          <a:sx n="18" d="100"/>
          <a:sy n="18" d="100"/>
        </p:scale>
        <p:origin x="122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2.xml.rels><?xml version="1.0" encoding="UTF-8" standalone="yes"?>
<Relationships xmlns="http://schemas.openxmlformats.org/package/2006/relationships"><Relationship Id="rId3" Type="http://schemas.openxmlformats.org/officeDocument/2006/relationships/oleObject" Target="file:///C:\Users\regan\Downloads\GSV_data_20211116.xlsx" TargetMode="External"/><Relationship Id="rId2" Type="http://schemas.microsoft.com/office/2011/relationships/chartColorStyle" Target="colors3.xml"/><Relationship Id="rId1" Type="http://schemas.microsoft.com/office/2011/relationships/chartStyle" Target="style3.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regan\Downloads\GSV_data_202111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exp"/>
            <c:dispRSqr val="0"/>
            <c:dispEq val="0"/>
          </c:trendline>
          <c:trendline>
            <c:spPr>
              <a:ln w="19050" cap="rnd">
                <a:solidFill>
                  <a:schemeClr val="accent1"/>
                </a:solidFill>
                <a:prstDash val="sysDot"/>
              </a:ln>
              <a:effectLst/>
            </c:spPr>
            <c:trendlineType val="exp"/>
            <c:dispRSqr val="0"/>
            <c:dispEq val="0"/>
          </c:trendline>
          <c:trendline>
            <c:spPr>
              <a:ln w="19050" cap="rnd">
                <a:solidFill>
                  <a:schemeClr val="accent1"/>
                </a:solidFill>
                <a:prstDash val="sysDot"/>
              </a:ln>
              <a:effectLst/>
            </c:spPr>
            <c:trendlineType val="exp"/>
            <c:dispRSqr val="1"/>
            <c:dispEq val="1"/>
            <c:trendlineLbl>
              <c:layout>
                <c:manualLayout>
                  <c:x val="0.13027580927384078"/>
                  <c:y val="-0.49361111111111111"/>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'DBH Class 2015'!$A$17:$A$23</c:f>
              <c:numCache>
                <c:formatCode>General</c:formatCode>
                <c:ptCount val="7"/>
                <c:pt idx="0">
                  <c:v>1</c:v>
                </c:pt>
                <c:pt idx="1">
                  <c:v>2</c:v>
                </c:pt>
                <c:pt idx="2">
                  <c:v>3</c:v>
                </c:pt>
                <c:pt idx="3">
                  <c:v>4</c:v>
                </c:pt>
                <c:pt idx="4">
                  <c:v>5</c:v>
                </c:pt>
                <c:pt idx="5">
                  <c:v>6</c:v>
                </c:pt>
              </c:numCache>
            </c:numRef>
          </c:xVal>
          <c:yVal>
            <c:numRef>
              <c:f>'DBH Class 2015'!$B$17:$B$23</c:f>
              <c:numCache>
                <c:formatCode>General</c:formatCode>
                <c:ptCount val="7"/>
                <c:pt idx="0">
                  <c:v>7</c:v>
                </c:pt>
                <c:pt idx="1">
                  <c:v>8</c:v>
                </c:pt>
                <c:pt idx="2">
                  <c:v>10</c:v>
                </c:pt>
                <c:pt idx="3">
                  <c:v>5</c:v>
                </c:pt>
                <c:pt idx="4">
                  <c:v>5</c:v>
                </c:pt>
                <c:pt idx="5">
                  <c:v>2</c:v>
                </c:pt>
              </c:numCache>
            </c:numRef>
          </c:yVal>
          <c:smooth val="0"/>
          <c:extLst>
            <c:ext xmlns:c16="http://schemas.microsoft.com/office/drawing/2014/chart" uri="{C3380CC4-5D6E-409C-BE32-E72D297353CC}">
              <c16:uniqueId val="{00000003-8189-4F0B-B1AB-4D2F6A3E3F50}"/>
            </c:ext>
          </c:extLst>
        </c:ser>
        <c:dLbls>
          <c:showLegendKey val="0"/>
          <c:showVal val="0"/>
          <c:showCatName val="0"/>
          <c:showSerName val="0"/>
          <c:showPercent val="0"/>
          <c:showBubbleSize val="0"/>
        </c:dLbls>
        <c:axId val="390457280"/>
        <c:axId val="390456864"/>
      </c:scatterChart>
      <c:valAx>
        <c:axId val="39045728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DBH Size Class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90456864"/>
        <c:crosses val="autoZero"/>
        <c:crossBetween val="midCat"/>
      </c:valAx>
      <c:valAx>
        <c:axId val="3904568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 of Trees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9045728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exp"/>
            <c:dispRSqr val="0"/>
            <c:dispEq val="0"/>
          </c:trendline>
          <c:trendline>
            <c:spPr>
              <a:ln w="19050" cap="rnd">
                <a:solidFill>
                  <a:schemeClr val="accent1"/>
                </a:solidFill>
                <a:prstDash val="sysDot"/>
              </a:ln>
              <a:effectLst/>
            </c:spPr>
            <c:trendlineType val="exp"/>
            <c:dispRSqr val="1"/>
            <c:dispEq val="1"/>
            <c:trendlineLbl>
              <c:layout>
                <c:manualLayout>
                  <c:x val="0.13234164479440069"/>
                  <c:y val="-0.5678062117235345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'DBH Class 2021'!$A$14:$A$20</c:f>
              <c:numCache>
                <c:formatCode>General</c:formatCode>
                <c:ptCount val="7"/>
                <c:pt idx="0">
                  <c:v>1</c:v>
                </c:pt>
                <c:pt idx="1">
                  <c:v>2</c:v>
                </c:pt>
                <c:pt idx="2">
                  <c:v>3</c:v>
                </c:pt>
                <c:pt idx="3">
                  <c:v>4</c:v>
                </c:pt>
                <c:pt idx="4">
                  <c:v>5</c:v>
                </c:pt>
                <c:pt idx="5">
                  <c:v>6</c:v>
                </c:pt>
              </c:numCache>
            </c:numRef>
          </c:xVal>
          <c:yVal>
            <c:numRef>
              <c:f>'DBH Class 2021'!$B$14:$B$20</c:f>
              <c:numCache>
                <c:formatCode>General</c:formatCode>
                <c:ptCount val="7"/>
                <c:pt idx="0">
                  <c:v>16</c:v>
                </c:pt>
                <c:pt idx="1">
                  <c:v>4</c:v>
                </c:pt>
                <c:pt idx="2">
                  <c:v>8</c:v>
                </c:pt>
                <c:pt idx="3">
                  <c:v>11</c:v>
                </c:pt>
                <c:pt idx="4">
                  <c:v>8</c:v>
                </c:pt>
                <c:pt idx="5">
                  <c:v>1</c:v>
                </c:pt>
              </c:numCache>
            </c:numRef>
          </c:yVal>
          <c:smooth val="0"/>
          <c:extLst>
            <c:ext xmlns:c16="http://schemas.microsoft.com/office/drawing/2014/chart" uri="{C3380CC4-5D6E-409C-BE32-E72D297353CC}">
              <c16:uniqueId val="{00000002-6A13-4704-81AB-8E3F224EAEB3}"/>
            </c:ext>
          </c:extLst>
        </c:ser>
        <c:dLbls>
          <c:showLegendKey val="0"/>
          <c:showVal val="0"/>
          <c:showCatName val="0"/>
          <c:showSerName val="0"/>
          <c:showPercent val="0"/>
          <c:showBubbleSize val="0"/>
        </c:dLbls>
        <c:axId val="470095328"/>
        <c:axId val="470095744"/>
      </c:scatterChart>
      <c:valAx>
        <c:axId val="470095328"/>
        <c:scaling>
          <c:orientation val="minMax"/>
          <c:max val="7"/>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DBH Size Class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0095744"/>
        <c:crosses val="autoZero"/>
        <c:crossBetween val="midCat"/>
      </c:valAx>
      <c:valAx>
        <c:axId val="4700957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a:t>
                </a:r>
                <a:r>
                  <a:rPr lang="en-US" baseline="0"/>
                  <a:t> of Trees</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009532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'Box and Whisker'!$A$2:$A$41</cx:f>
        <cx:lvl ptCount="40" formatCode="General">
          <cx:pt idx="0">10</cx:pt>
          <cx:pt idx="1">10</cx:pt>
          <cx:pt idx="2">10</cx:pt>
          <cx:pt idx="3">10</cx:pt>
          <cx:pt idx="4">10</cx:pt>
          <cx:pt idx="5">12</cx:pt>
          <cx:pt idx="6">12</cx:pt>
          <cx:pt idx="7">14</cx:pt>
          <cx:pt idx="8">14</cx:pt>
          <cx:pt idx="9">14</cx:pt>
          <cx:pt idx="10">14</cx:pt>
          <cx:pt idx="11">14</cx:pt>
          <cx:pt idx="12">15</cx:pt>
          <cx:pt idx="13">15</cx:pt>
          <cx:pt idx="14">15</cx:pt>
          <cx:pt idx="15">15</cx:pt>
          <cx:pt idx="16">15</cx:pt>
          <cx:pt idx="17">24</cx:pt>
          <cx:pt idx="18">27</cx:pt>
          <cx:pt idx="19">36</cx:pt>
          <cx:pt idx="20">36</cx:pt>
          <cx:pt idx="21">37</cx:pt>
          <cx:pt idx="22">37</cx:pt>
          <cx:pt idx="23">38</cx:pt>
          <cx:pt idx="24">38</cx:pt>
          <cx:pt idx="25">38</cx:pt>
          <cx:pt idx="26">38</cx:pt>
          <cx:pt idx="27">38</cx:pt>
          <cx:pt idx="28">47</cx:pt>
          <cx:pt idx="29">48</cx:pt>
          <cx:pt idx="30">50</cx:pt>
          <cx:pt idx="31">51</cx:pt>
          <cx:pt idx="32">58</cx:pt>
          <cx:pt idx="33">72</cx:pt>
          <cx:pt idx="34">73</cx:pt>
          <cx:pt idx="35">78</cx:pt>
          <cx:pt idx="36">79</cx:pt>
          <cx:pt idx="37">95</cx:pt>
          <cx:pt idx="38">95</cx:pt>
          <cx:pt idx="39">95</cx:pt>
        </cx:lvl>
      </cx:numDim>
    </cx:data>
    <cx:data id="1">
      <cx:numDim type="val">
        <cx:f>'Box and Whisker'!$B$2:$B$41</cx:f>
        <cx:lvl ptCount="40" formatCode="General">
          <cx:pt idx="0">19</cx:pt>
          <cx:pt idx="1">26</cx:pt>
          <cx:pt idx="2">27</cx:pt>
          <cx:pt idx="3">27</cx:pt>
          <cx:pt idx="4">27</cx:pt>
          <cx:pt idx="5">29</cx:pt>
          <cx:pt idx="6">35</cx:pt>
          <cx:pt idx="7">37</cx:pt>
          <cx:pt idx="8">38</cx:pt>
          <cx:pt idx="9">45</cx:pt>
          <cx:pt idx="10">48</cx:pt>
          <cx:pt idx="11">48</cx:pt>
          <cx:pt idx="12">48</cx:pt>
          <cx:pt idx="13">48</cx:pt>
          <cx:pt idx="14">48</cx:pt>
          <cx:pt idx="15">49</cx:pt>
          <cx:pt idx="16">49</cx:pt>
          <cx:pt idx="17">50</cx:pt>
          <cx:pt idx="18">50</cx:pt>
          <cx:pt idx="19">50</cx:pt>
          <cx:pt idx="20">50</cx:pt>
          <cx:pt idx="21">50</cx:pt>
          <cx:pt idx="22">50</cx:pt>
          <cx:pt idx="23">51</cx:pt>
          <cx:pt idx="24">53</cx:pt>
          <cx:pt idx="25">53</cx:pt>
          <cx:pt idx="26">58</cx:pt>
          <cx:pt idx="27">67</cx:pt>
          <cx:pt idx="28">72</cx:pt>
          <cx:pt idx="29">74</cx:pt>
          <cx:pt idx="30">82</cx:pt>
          <cx:pt idx="31">86</cx:pt>
          <cx:pt idx="32">108</cx:pt>
          <cx:pt idx="33">112</cx:pt>
          <cx:pt idx="34">120</cx:pt>
          <cx:pt idx="35">121</cx:pt>
          <cx:pt idx="36">122</cx:pt>
          <cx:pt idx="37">144</cx:pt>
          <cx:pt idx="38">144</cx:pt>
          <cx:pt idx="39">144</cx:pt>
        </cx:lvl>
      </cx:numDim>
    </cx:data>
    <cx:data id="2">
      <cx:numDim type="val">
        <cx:f>'Box and Whisker'!$C$2:$C$95</cx:f>
        <cx:lvl ptCount="94" formatCode="General">
          <cx:pt idx="0">2</cx:pt>
          <cx:pt idx="1">2</cx:pt>
          <cx:pt idx="2">7</cx:pt>
          <cx:pt idx="3">8</cx:pt>
          <cx:pt idx="4">8</cx:pt>
          <cx:pt idx="5">8</cx:pt>
          <cx:pt idx="6">9</cx:pt>
          <cx:pt idx="7">10</cx:pt>
          <cx:pt idx="8">10</cx:pt>
          <cx:pt idx="9">10</cx:pt>
          <cx:pt idx="10">11</cx:pt>
          <cx:pt idx="11">11</cx:pt>
          <cx:pt idx="12">11</cx:pt>
          <cx:pt idx="13">11</cx:pt>
          <cx:pt idx="14">11</cx:pt>
          <cx:pt idx="15">11</cx:pt>
          <cx:pt idx="16">12</cx:pt>
          <cx:pt idx="17">13</cx:pt>
          <cx:pt idx="18">14</cx:pt>
          <cx:pt idx="19">14</cx:pt>
          <cx:pt idx="20">14</cx:pt>
          <cx:pt idx="21">16</cx:pt>
          <cx:pt idx="22">16</cx:pt>
          <cx:pt idx="23">16</cx:pt>
          <cx:pt idx="24">16</cx:pt>
          <cx:pt idx="25">19</cx:pt>
          <cx:pt idx="26">19</cx:pt>
          <cx:pt idx="27">19</cx:pt>
          <cx:pt idx="28">20</cx:pt>
          <cx:pt idx="29">20</cx:pt>
          <cx:pt idx="30">20</cx:pt>
          <cx:pt idx="31">20</cx:pt>
          <cx:pt idx="32">20</cx:pt>
          <cx:pt idx="33">22</cx:pt>
          <cx:pt idx="34">23</cx:pt>
          <cx:pt idx="35">23</cx:pt>
          <cx:pt idx="36">23</cx:pt>
          <cx:pt idx="37">23</cx:pt>
          <cx:pt idx="38">23</cx:pt>
          <cx:pt idx="39">23</cx:pt>
          <cx:pt idx="40">23</cx:pt>
          <cx:pt idx="41">23</cx:pt>
          <cx:pt idx="42">23</cx:pt>
          <cx:pt idx="43">23</cx:pt>
          <cx:pt idx="44">23</cx:pt>
          <cx:pt idx="45">24</cx:pt>
          <cx:pt idx="46">24</cx:pt>
          <cx:pt idx="47">24</cx:pt>
          <cx:pt idx="48">24</cx:pt>
          <cx:pt idx="49">24</cx:pt>
          <cx:pt idx="50">24</cx:pt>
          <cx:pt idx="51">24</cx:pt>
          <cx:pt idx="52">24</cx:pt>
          <cx:pt idx="53">24</cx:pt>
          <cx:pt idx="54">24</cx:pt>
          <cx:pt idx="55">24</cx:pt>
          <cx:pt idx="56">24</cx:pt>
          <cx:pt idx="57">24</cx:pt>
          <cx:pt idx="58">24</cx:pt>
          <cx:pt idx="59">24</cx:pt>
          <cx:pt idx="60">24</cx:pt>
          <cx:pt idx="61">24</cx:pt>
          <cx:pt idx="62">25</cx:pt>
          <cx:pt idx="63">25</cx:pt>
          <cx:pt idx="64">25</cx:pt>
          <cx:pt idx="65">26</cx:pt>
          <cx:pt idx="66">26</cx:pt>
          <cx:pt idx="67">26</cx:pt>
          <cx:pt idx="68">28</cx:pt>
          <cx:pt idx="69">28</cx:pt>
          <cx:pt idx="70">28</cx:pt>
          <cx:pt idx="71">28</cx:pt>
          <cx:pt idx="72">32</cx:pt>
          <cx:pt idx="73">32</cx:pt>
          <cx:pt idx="74">32</cx:pt>
          <cx:pt idx="75">32</cx:pt>
          <cx:pt idx="76">32</cx:pt>
          <cx:pt idx="77">33</cx:pt>
          <cx:pt idx="78">33</cx:pt>
          <cx:pt idx="79">33</cx:pt>
          <cx:pt idx="80">33</cx:pt>
          <cx:pt idx="81">33</cx:pt>
          <cx:pt idx="82">33</cx:pt>
          <cx:pt idx="83">33</cx:pt>
          <cx:pt idx="84">34</cx:pt>
          <cx:pt idx="85">34</cx:pt>
          <cx:pt idx="86">34</cx:pt>
          <cx:pt idx="87">36</cx:pt>
          <cx:pt idx="88">38</cx:pt>
          <cx:pt idx="89">40</cx:pt>
          <cx:pt idx="90">46</cx:pt>
          <cx:pt idx="91">47</cx:pt>
          <cx:pt idx="92">64</cx:pt>
          <cx:pt idx="93">73</cx:pt>
        </cx:lvl>
      </cx:numDim>
    </cx:data>
    <cx:data id="3">
      <cx:numDim type="val">
        <cx:f>'Box and Whisker'!$D$2:$D$44</cx:f>
        <cx:lvl ptCount="43" formatCode="General">
          <cx:pt idx="0">8</cx:pt>
          <cx:pt idx="1">12</cx:pt>
          <cx:pt idx="2">24</cx:pt>
          <cx:pt idx="3">25</cx:pt>
          <cx:pt idx="4">25</cx:pt>
          <cx:pt idx="5">25</cx:pt>
          <cx:pt idx="6">26</cx:pt>
          <cx:pt idx="7">26</cx:pt>
          <cx:pt idx="8">26</cx:pt>
          <cx:pt idx="9">28</cx:pt>
          <cx:pt idx="10">28</cx:pt>
          <cx:pt idx="11">29</cx:pt>
          <cx:pt idx="12">33</cx:pt>
          <cx:pt idx="13">34</cx:pt>
          <cx:pt idx="14">34</cx:pt>
          <cx:pt idx="15">35</cx:pt>
          <cx:pt idx="16">36</cx:pt>
          <cx:pt idx="17">36</cx:pt>
          <cx:pt idx="18">37</cx:pt>
          <cx:pt idx="19">37</cx:pt>
          <cx:pt idx="20">38</cx:pt>
          <cx:pt idx="21">38</cx:pt>
          <cx:pt idx="22">38</cx:pt>
          <cx:pt idx="23">39</cx:pt>
          <cx:pt idx="24">39</cx:pt>
          <cx:pt idx="25">39</cx:pt>
          <cx:pt idx="26">39</cx:pt>
          <cx:pt idx="27">43</cx:pt>
          <cx:pt idx="28">46</cx:pt>
          <cx:pt idx="29">47</cx:pt>
          <cx:pt idx="30">48</cx:pt>
          <cx:pt idx="31">49</cx:pt>
          <cx:pt idx="32">51</cx:pt>
          <cx:pt idx="33">56</cx:pt>
          <cx:pt idx="34">57</cx:pt>
          <cx:pt idx="35">61</cx:pt>
          <cx:pt idx="36">71</cx:pt>
          <cx:pt idx="37">71</cx:pt>
          <cx:pt idx="38">71</cx:pt>
          <cx:pt idx="39">71</cx:pt>
          <cx:pt idx="40">71</cx:pt>
          <cx:pt idx="41">72</cx:pt>
          <cx:pt idx="42">72</cx:pt>
        </cx:lvl>
      </cx:numDim>
    </cx:data>
  </cx:chartData>
  <cx:chart>
    <cx:plotArea>
      <cx:plotAreaRegion>
        <cx:series layoutId="boxWhisker" uniqueId="{00000004-71C8-4A1A-81F8-90DCF45AD78D}">
          <cx:tx>
            <cx:txData>
              <cx:f/>
              <cx:v>2015 (Shortest)</cx:v>
            </cx:txData>
          </cx:tx>
          <cx:dataId val="0"/>
          <cx:layoutPr>
            <cx:visibility nonoutliers="0"/>
            <cx:statistics quartileMethod="inclusive"/>
          </cx:layoutPr>
        </cx:series>
        <cx:series layoutId="boxWhisker" uniqueId="{00000005-71C8-4A1A-81F8-90DCF45AD78D}">
          <cx:tx>
            <cx:txData>
              <cx:f/>
              <cx:v>2015 (Longest)</cx:v>
            </cx:txData>
          </cx:tx>
          <cx:spPr>
            <a:pattFill prst="pct20">
              <a:fgClr>
                <a:schemeClr val="accent1"/>
              </a:fgClr>
              <a:bgClr>
                <a:schemeClr val="bg1"/>
              </a:bgClr>
            </a:pattFill>
            <a:ln>
              <a:solidFill>
                <a:schemeClr val="accent1"/>
              </a:solidFill>
            </a:ln>
          </cx:spPr>
          <cx:dataId val="1"/>
          <cx:layoutPr>
            <cx:visibility nonoutliers="0"/>
            <cx:statistics quartileMethod="inclusive"/>
          </cx:layoutPr>
        </cx:series>
        <cx:series layoutId="boxWhisker" uniqueId="{00000006-71C8-4A1A-81F8-90DCF45AD78D}">
          <cx:tx>
            <cx:txData>
              <cx:f/>
              <cx:v>2021 (Shortest)</cx:v>
            </cx:txData>
          </cx:tx>
          <cx:spPr>
            <a:solidFill>
              <a:schemeClr val="accent2"/>
            </a:solidFill>
            <a:ln>
              <a:solidFill>
                <a:srgbClr val="C00000"/>
              </a:solidFill>
            </a:ln>
          </cx:spPr>
          <cx:dataId val="2"/>
          <cx:layoutPr>
            <cx:visibility nonoutliers="0"/>
            <cx:statistics quartileMethod="inclusive"/>
          </cx:layoutPr>
        </cx:series>
        <cx:series layoutId="boxWhisker" uniqueId="{00000007-71C8-4A1A-81F8-90DCF45AD78D}">
          <cx:tx>
            <cx:txData>
              <cx:f/>
              <cx:v>2021 (Longest)</cx:v>
            </cx:txData>
          </cx:tx>
          <cx:spPr>
            <a:pattFill prst="pct20">
              <a:fgClr>
                <a:srgbClr val="FF0000"/>
              </a:fgClr>
              <a:bgClr>
                <a:schemeClr val="bg1"/>
              </a:bgClr>
            </a:pattFill>
            <a:ln>
              <a:solidFill>
                <a:srgbClr val="C00000"/>
              </a:solidFill>
            </a:ln>
          </cx:spPr>
          <cx:dataId val="3"/>
          <cx:layoutPr>
            <cx:visibility meanLine="0" meanMarker="1" nonoutliers="0" outliers="1"/>
            <cx:statistics quartileMethod="inclusive"/>
          </cx:layoutPr>
        </cx:series>
      </cx:plotAreaRegion>
      <cx:axis id="0" hidden="1">
        <cx:catScaling gapWidth="0.119999997"/>
        <cx:tickLabels/>
      </cx:axis>
      <cx:axis id="1">
        <cx:valScaling/>
        <cx:title>
          <cx:tx>
            <cx:txData>
              <cx:v>Months</cx:v>
            </cx:txData>
          </cx:tx>
          <cx:txPr>
            <a:bodyPr spcFirstLastPara="1" vertOverflow="ellipsis" horzOverflow="overflow" wrap="square" lIns="0" tIns="0" rIns="0" bIns="0" anchor="ctr" anchorCtr="1"/>
            <a:lstStyle/>
            <a:p>
              <a:pPr algn="ctr" rtl="0">
                <a:defRPr/>
              </a:pPr>
              <a:r>
                <a:rPr lang="en-US" sz="900" b="0" i="0" u="none" strike="noStrike" baseline="0">
                  <a:solidFill>
                    <a:srgbClr val="000000">
                      <a:lumMod val="65000"/>
                      <a:lumOff val="35000"/>
                    </a:srgbClr>
                  </a:solidFill>
                  <a:latin typeface="Arial"/>
                  <a:cs typeface="Arial"/>
                </a:rPr>
                <a:t>Months</a:t>
              </a:r>
            </a:p>
          </cx:txPr>
        </cx:title>
        <cx:majorGridlines/>
        <cx:tickLabels/>
      </cx:axis>
    </cx:plotArea>
    <cx:legend pos="r" align="ctr" overlay="0"/>
  </cx:chart>
  <cx:spPr>
    <a:ln>
      <a:noFill/>
    </a:ln>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4D2325-1599-47D1-BD31-E96877D9A795}" type="datetimeFigureOut">
              <a:rPr lang="en-US" smtClean="0"/>
              <a:t>1/31/2022</a:t>
            </a:fld>
            <a:endParaRPr lang="en-US"/>
          </a:p>
        </p:txBody>
      </p:sp>
      <p:sp>
        <p:nvSpPr>
          <p:cNvPr id="4" name="Slide Image Placeholder 3"/>
          <p:cNvSpPr>
            <a:spLocks noGrp="1" noRot="1" noChangeAspect="1"/>
          </p:cNvSpPr>
          <p:nvPr>
            <p:ph type="sldImg" idx="2"/>
          </p:nvPr>
        </p:nvSpPr>
        <p:spPr>
          <a:xfrm>
            <a:off x="1335088" y="1143000"/>
            <a:ext cx="41878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4E6203-3BD1-4833-AAB8-378B5BF94386}" type="slidenum">
              <a:rPr lang="en-US" smtClean="0"/>
              <a:t>‹#›</a:t>
            </a:fld>
            <a:endParaRPr lang="en-US"/>
          </a:p>
        </p:txBody>
      </p:sp>
    </p:spTree>
    <p:extLst>
      <p:ext uri="{BB962C8B-B14F-4D97-AF65-F5344CB8AC3E}">
        <p14:creationId xmlns:p14="http://schemas.microsoft.com/office/powerpoint/2010/main" val="2022317261"/>
      </p:ext>
    </p:extLst>
  </p:cSld>
  <p:clrMap bg1="lt1" tx1="dk1" bg2="lt2" tx2="dk2" accent1="accent1" accent2="accent2" accent3="accent3" accent4="accent4" accent5="accent5" accent6="accent6" hlink="hlink" folHlink="folHlink"/>
  <p:notesStyle>
    <a:lvl1pPr marL="0" algn="l" defTabSz="2896819" rtl="0" eaLnBrk="1" latinLnBrk="0" hangingPunct="1">
      <a:defRPr sz="3802" kern="1200">
        <a:solidFill>
          <a:schemeClr val="tx1"/>
        </a:solidFill>
        <a:latin typeface="+mn-lt"/>
        <a:ea typeface="+mn-ea"/>
        <a:cs typeface="+mn-cs"/>
      </a:defRPr>
    </a:lvl1pPr>
    <a:lvl2pPr marL="1448410" algn="l" defTabSz="2896819" rtl="0" eaLnBrk="1" latinLnBrk="0" hangingPunct="1">
      <a:defRPr sz="3802" kern="1200">
        <a:solidFill>
          <a:schemeClr val="tx1"/>
        </a:solidFill>
        <a:latin typeface="+mn-lt"/>
        <a:ea typeface="+mn-ea"/>
        <a:cs typeface="+mn-cs"/>
      </a:defRPr>
    </a:lvl2pPr>
    <a:lvl3pPr marL="2896819" algn="l" defTabSz="2896819" rtl="0" eaLnBrk="1" latinLnBrk="0" hangingPunct="1">
      <a:defRPr sz="3802" kern="1200">
        <a:solidFill>
          <a:schemeClr val="tx1"/>
        </a:solidFill>
        <a:latin typeface="+mn-lt"/>
        <a:ea typeface="+mn-ea"/>
        <a:cs typeface="+mn-cs"/>
      </a:defRPr>
    </a:lvl3pPr>
    <a:lvl4pPr marL="4345229" algn="l" defTabSz="2896819" rtl="0" eaLnBrk="1" latinLnBrk="0" hangingPunct="1">
      <a:defRPr sz="3802" kern="1200">
        <a:solidFill>
          <a:schemeClr val="tx1"/>
        </a:solidFill>
        <a:latin typeface="+mn-lt"/>
        <a:ea typeface="+mn-ea"/>
        <a:cs typeface="+mn-cs"/>
      </a:defRPr>
    </a:lvl4pPr>
    <a:lvl5pPr marL="5793638" algn="l" defTabSz="2896819" rtl="0" eaLnBrk="1" latinLnBrk="0" hangingPunct="1">
      <a:defRPr sz="3802" kern="1200">
        <a:solidFill>
          <a:schemeClr val="tx1"/>
        </a:solidFill>
        <a:latin typeface="+mn-lt"/>
        <a:ea typeface="+mn-ea"/>
        <a:cs typeface="+mn-cs"/>
      </a:defRPr>
    </a:lvl5pPr>
    <a:lvl6pPr marL="7242048" algn="l" defTabSz="2896819" rtl="0" eaLnBrk="1" latinLnBrk="0" hangingPunct="1">
      <a:defRPr sz="3802" kern="1200">
        <a:solidFill>
          <a:schemeClr val="tx1"/>
        </a:solidFill>
        <a:latin typeface="+mn-lt"/>
        <a:ea typeface="+mn-ea"/>
        <a:cs typeface="+mn-cs"/>
      </a:defRPr>
    </a:lvl6pPr>
    <a:lvl7pPr marL="8690458" algn="l" defTabSz="2896819" rtl="0" eaLnBrk="1" latinLnBrk="0" hangingPunct="1">
      <a:defRPr sz="3802" kern="1200">
        <a:solidFill>
          <a:schemeClr val="tx1"/>
        </a:solidFill>
        <a:latin typeface="+mn-lt"/>
        <a:ea typeface="+mn-ea"/>
        <a:cs typeface="+mn-cs"/>
      </a:defRPr>
    </a:lvl7pPr>
    <a:lvl8pPr marL="10138867" algn="l" defTabSz="2896819" rtl="0" eaLnBrk="1" latinLnBrk="0" hangingPunct="1">
      <a:defRPr sz="3802" kern="1200">
        <a:solidFill>
          <a:schemeClr val="tx1"/>
        </a:solidFill>
        <a:latin typeface="+mn-lt"/>
        <a:ea typeface="+mn-ea"/>
        <a:cs typeface="+mn-cs"/>
      </a:defRPr>
    </a:lvl8pPr>
    <a:lvl9pPr marL="11587277" algn="l" defTabSz="2896819" rtl="0" eaLnBrk="1" latinLnBrk="0" hangingPunct="1">
      <a:defRPr sz="3802"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0" y="4190155"/>
            <a:ext cx="29535120" cy="8913707"/>
          </a:xfrm>
        </p:spPr>
        <p:txBody>
          <a:bodyPr anchor="b"/>
          <a:lstStyle>
            <a:lvl1pPr algn="ctr">
              <a:defRPr sz="22400"/>
            </a:lvl1pPr>
          </a:lstStyle>
          <a:p>
            <a:r>
              <a:rPr lang="en-US"/>
              <a:t>Click to edit Master title style</a:t>
            </a:r>
            <a:endParaRPr lang="en-US" dirty="0"/>
          </a:p>
        </p:txBody>
      </p:sp>
      <p:sp>
        <p:nvSpPr>
          <p:cNvPr id="3" name="Subtitle 2"/>
          <p:cNvSpPr>
            <a:spLocks noGrp="1"/>
          </p:cNvSpPr>
          <p:nvPr>
            <p:ph type="subTitle" idx="1"/>
          </p:nvPr>
        </p:nvSpPr>
        <p:spPr>
          <a:xfrm>
            <a:off x="4343400" y="13447609"/>
            <a:ext cx="26060400" cy="6181511"/>
          </a:xfrm>
        </p:spPr>
        <p:txBody>
          <a:bodyPr/>
          <a:lstStyle>
            <a:lvl1pPr marL="0" indent="0" algn="ctr">
              <a:buNone/>
              <a:defRPr sz="8960"/>
            </a:lvl1pPr>
            <a:lvl2pPr marL="1706865" indent="0" algn="ctr">
              <a:buNone/>
              <a:defRPr sz="7467"/>
            </a:lvl2pPr>
            <a:lvl3pPr marL="3413730" indent="0" algn="ctr">
              <a:buNone/>
              <a:defRPr sz="6720"/>
            </a:lvl3pPr>
            <a:lvl4pPr marL="5120594" indent="0" algn="ctr">
              <a:buNone/>
              <a:defRPr sz="5973"/>
            </a:lvl4pPr>
            <a:lvl5pPr marL="6827459" indent="0" algn="ctr">
              <a:buNone/>
              <a:defRPr sz="5973"/>
            </a:lvl5pPr>
            <a:lvl6pPr marL="8534324" indent="0" algn="ctr">
              <a:buNone/>
              <a:defRPr sz="5973"/>
            </a:lvl6pPr>
            <a:lvl7pPr marL="10241189" indent="0" algn="ctr">
              <a:buNone/>
              <a:defRPr sz="5973"/>
            </a:lvl7pPr>
            <a:lvl8pPr marL="11948053" indent="0" algn="ctr">
              <a:buNone/>
              <a:defRPr sz="5973"/>
            </a:lvl8pPr>
            <a:lvl9pPr marL="13654918" indent="0" algn="ctr">
              <a:buNone/>
              <a:defRPr sz="597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01031E-5F44-4C5C-935F-9625859D921A}"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2730591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01031E-5F44-4C5C-935F-9625859D921A}"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3393047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65967" y="1363133"/>
            <a:ext cx="7492365"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388872" y="1363133"/>
            <a:ext cx="22042755" cy="216975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01031E-5F44-4C5C-935F-9625859D921A}"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465550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01031E-5F44-4C5C-935F-9625859D921A}"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3701951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70774" y="6383028"/>
            <a:ext cx="29969460" cy="10650218"/>
          </a:xfrm>
        </p:spPr>
        <p:txBody>
          <a:bodyPr anchor="b"/>
          <a:lstStyle>
            <a:lvl1pPr>
              <a:defRPr sz="22400"/>
            </a:lvl1pPr>
          </a:lstStyle>
          <a:p>
            <a:r>
              <a:rPr lang="en-US"/>
              <a:t>Click to edit Master title style</a:t>
            </a:r>
            <a:endParaRPr lang="en-US" dirty="0"/>
          </a:p>
        </p:txBody>
      </p:sp>
      <p:sp>
        <p:nvSpPr>
          <p:cNvPr id="3" name="Text Placeholder 2"/>
          <p:cNvSpPr>
            <a:spLocks noGrp="1"/>
          </p:cNvSpPr>
          <p:nvPr>
            <p:ph type="body" idx="1"/>
          </p:nvPr>
        </p:nvSpPr>
        <p:spPr>
          <a:xfrm>
            <a:off x="2370774" y="17134001"/>
            <a:ext cx="29969460" cy="5600698"/>
          </a:xfrm>
        </p:spPr>
        <p:txBody>
          <a:bodyPr/>
          <a:lstStyle>
            <a:lvl1pPr marL="0" indent="0">
              <a:buNone/>
              <a:defRPr sz="8960">
                <a:solidFill>
                  <a:schemeClr val="tx1"/>
                </a:solidFill>
              </a:defRPr>
            </a:lvl1pPr>
            <a:lvl2pPr marL="1706865" indent="0">
              <a:buNone/>
              <a:defRPr sz="7467">
                <a:solidFill>
                  <a:schemeClr val="tx1">
                    <a:tint val="75000"/>
                  </a:schemeClr>
                </a:solidFill>
              </a:defRPr>
            </a:lvl2pPr>
            <a:lvl3pPr marL="3413730" indent="0">
              <a:buNone/>
              <a:defRPr sz="6720">
                <a:solidFill>
                  <a:schemeClr val="tx1">
                    <a:tint val="75000"/>
                  </a:schemeClr>
                </a:solidFill>
              </a:defRPr>
            </a:lvl3pPr>
            <a:lvl4pPr marL="5120594" indent="0">
              <a:buNone/>
              <a:defRPr sz="5973">
                <a:solidFill>
                  <a:schemeClr val="tx1">
                    <a:tint val="75000"/>
                  </a:schemeClr>
                </a:solidFill>
              </a:defRPr>
            </a:lvl4pPr>
            <a:lvl5pPr marL="6827459" indent="0">
              <a:buNone/>
              <a:defRPr sz="5973">
                <a:solidFill>
                  <a:schemeClr val="tx1">
                    <a:tint val="75000"/>
                  </a:schemeClr>
                </a:solidFill>
              </a:defRPr>
            </a:lvl5pPr>
            <a:lvl6pPr marL="8534324" indent="0">
              <a:buNone/>
              <a:defRPr sz="5973">
                <a:solidFill>
                  <a:schemeClr val="tx1">
                    <a:tint val="75000"/>
                  </a:schemeClr>
                </a:solidFill>
              </a:defRPr>
            </a:lvl6pPr>
            <a:lvl7pPr marL="10241189" indent="0">
              <a:buNone/>
              <a:defRPr sz="5973">
                <a:solidFill>
                  <a:schemeClr val="tx1">
                    <a:tint val="75000"/>
                  </a:schemeClr>
                </a:solidFill>
              </a:defRPr>
            </a:lvl7pPr>
            <a:lvl8pPr marL="11948053" indent="0">
              <a:buNone/>
              <a:defRPr sz="5973">
                <a:solidFill>
                  <a:schemeClr val="tx1">
                    <a:tint val="75000"/>
                  </a:schemeClr>
                </a:solidFill>
              </a:defRPr>
            </a:lvl8pPr>
            <a:lvl9pPr marL="13654918" indent="0">
              <a:buNone/>
              <a:defRPr sz="5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01031E-5F44-4C5C-935F-9625859D921A}" type="datetimeFigureOut">
              <a:rPr lang="en-US" smtClean="0"/>
              <a:t>1/31/2022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3385467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3888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75907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01031E-5F44-4C5C-935F-9625859D921A}" type="datetimeFigureOut">
              <a:rPr lang="en-US" smtClean="0"/>
              <a:t>1/31/2022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2324224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363139"/>
            <a:ext cx="2996946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393400" y="6276342"/>
            <a:ext cx="14699692"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4" name="Content Placeholder 3"/>
          <p:cNvSpPr>
            <a:spLocks noGrp="1"/>
          </p:cNvSpPr>
          <p:nvPr>
            <p:ph sz="half" idx="2"/>
          </p:nvPr>
        </p:nvSpPr>
        <p:spPr>
          <a:xfrm>
            <a:off x="2393400" y="9352280"/>
            <a:ext cx="14699692"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590772" y="6276342"/>
            <a:ext cx="14772086"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6" name="Content Placeholder 5"/>
          <p:cNvSpPr>
            <a:spLocks noGrp="1"/>
          </p:cNvSpPr>
          <p:nvPr>
            <p:ph sz="quarter" idx="4"/>
          </p:nvPr>
        </p:nvSpPr>
        <p:spPr>
          <a:xfrm>
            <a:off x="17590772" y="9352280"/>
            <a:ext cx="14772086"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01031E-5F44-4C5C-935F-9625859D921A}" type="datetimeFigureOut">
              <a:rPr lang="en-US" smtClean="0"/>
              <a:t>1/31/2022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264245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01031E-5F44-4C5C-935F-9625859D921A}" type="datetimeFigureOut">
              <a:rPr lang="en-US" smtClean="0"/>
              <a:t>1/31/2022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988477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01031E-5F44-4C5C-935F-9625859D921A}" type="datetimeFigureOut">
              <a:rPr lang="en-US" smtClean="0"/>
              <a:t>1/31/2022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2141680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Content Placeholder 2"/>
          <p:cNvSpPr>
            <a:spLocks noGrp="1"/>
          </p:cNvSpPr>
          <p:nvPr>
            <p:ph idx="1"/>
          </p:nvPr>
        </p:nvSpPr>
        <p:spPr>
          <a:xfrm>
            <a:off x="14772086" y="3686392"/>
            <a:ext cx="17590770" cy="18194867"/>
          </a:xfrm>
        </p:spPr>
        <p:txBody>
          <a:bodyPr/>
          <a:lstStyle>
            <a:lvl1pPr>
              <a:defRPr sz="11947"/>
            </a:lvl1pPr>
            <a:lvl2pPr>
              <a:defRPr sz="10453"/>
            </a:lvl2pPr>
            <a:lvl3pPr>
              <a:defRPr sz="8960"/>
            </a:lvl3pPr>
            <a:lvl4pPr>
              <a:defRPr sz="7467"/>
            </a:lvl4pPr>
            <a:lvl5pPr>
              <a:defRPr sz="7467"/>
            </a:lvl5pPr>
            <a:lvl6pPr>
              <a:defRPr sz="7467"/>
            </a:lvl6pPr>
            <a:lvl7pPr>
              <a:defRPr sz="7467"/>
            </a:lvl7pPr>
            <a:lvl8pPr>
              <a:defRPr sz="7467"/>
            </a:lvl8pPr>
            <a:lvl9pPr>
              <a:defRPr sz="74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2C01031E-5F44-4C5C-935F-9625859D921A}" type="datetimeFigureOut">
              <a:rPr lang="en-US" smtClean="0"/>
              <a:t>1/31/2022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1665124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Picture Placeholder 2"/>
          <p:cNvSpPr>
            <a:spLocks noGrp="1" noChangeAspect="1"/>
          </p:cNvSpPr>
          <p:nvPr>
            <p:ph type="pic" idx="1"/>
          </p:nvPr>
        </p:nvSpPr>
        <p:spPr>
          <a:xfrm>
            <a:off x="14772086" y="3686392"/>
            <a:ext cx="17590770" cy="18194867"/>
          </a:xfrm>
        </p:spPr>
        <p:txBody>
          <a:bodyPr anchor="t"/>
          <a:lstStyle>
            <a:lvl1pPr marL="0" indent="0">
              <a:buNone/>
              <a:defRPr sz="11947"/>
            </a:lvl1pPr>
            <a:lvl2pPr marL="1706865" indent="0">
              <a:buNone/>
              <a:defRPr sz="10453"/>
            </a:lvl2pPr>
            <a:lvl3pPr marL="3413730" indent="0">
              <a:buNone/>
              <a:defRPr sz="8960"/>
            </a:lvl3pPr>
            <a:lvl4pPr marL="5120594" indent="0">
              <a:buNone/>
              <a:defRPr sz="7467"/>
            </a:lvl4pPr>
            <a:lvl5pPr marL="6827459" indent="0">
              <a:buNone/>
              <a:defRPr sz="7467"/>
            </a:lvl5pPr>
            <a:lvl6pPr marL="8534324" indent="0">
              <a:buNone/>
              <a:defRPr sz="7467"/>
            </a:lvl6pPr>
            <a:lvl7pPr marL="10241189" indent="0">
              <a:buNone/>
              <a:defRPr sz="7467"/>
            </a:lvl7pPr>
            <a:lvl8pPr marL="11948053" indent="0">
              <a:buNone/>
              <a:defRPr sz="7467"/>
            </a:lvl8pPr>
            <a:lvl9pPr marL="13654918" indent="0">
              <a:buNone/>
              <a:defRPr sz="7467"/>
            </a:lvl9pPr>
          </a:lstStyle>
          <a:p>
            <a:r>
              <a:rPr lang="en-US"/>
              <a:t>Click icon to add picture</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2C01031E-5F44-4C5C-935F-9625859D921A}" type="datetimeFigureOut">
              <a:rPr lang="en-US" smtClean="0"/>
              <a:t>1/31/2022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671AC1-8B18-47D3-A98F-FA2B145A1A87}" type="slidenum">
              <a:rPr lang="en-US" smtClean="0"/>
              <a:t>‹#›</a:t>
            </a:fld>
            <a:endParaRPr lang="en-US"/>
          </a:p>
        </p:txBody>
      </p:sp>
    </p:spTree>
    <p:extLst>
      <p:ext uri="{BB962C8B-B14F-4D97-AF65-F5344CB8AC3E}">
        <p14:creationId xmlns:p14="http://schemas.microsoft.com/office/powerpoint/2010/main" val="6747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8870" y="1363139"/>
            <a:ext cx="2996946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388870" y="6815667"/>
            <a:ext cx="29969460" cy="162449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388870" y="23730379"/>
            <a:ext cx="7818120" cy="1363133"/>
          </a:xfrm>
          <a:prstGeom prst="rect">
            <a:avLst/>
          </a:prstGeom>
        </p:spPr>
        <p:txBody>
          <a:bodyPr vert="horz" lIns="91440" tIns="45720" rIns="91440" bIns="45720" rtlCol="0" anchor="ctr"/>
          <a:lstStyle>
            <a:lvl1pPr algn="l">
              <a:defRPr sz="4480">
                <a:solidFill>
                  <a:schemeClr val="tx1">
                    <a:tint val="75000"/>
                  </a:schemeClr>
                </a:solidFill>
              </a:defRPr>
            </a:lvl1pPr>
          </a:lstStyle>
          <a:p>
            <a:fld id="{2C01031E-5F44-4C5C-935F-9625859D921A}" type="datetimeFigureOut">
              <a:rPr lang="en-US" smtClean="0"/>
              <a:t>1/31/2022</a:t>
            </a:fld>
            <a:endParaRPr lang="en-US"/>
          </a:p>
        </p:txBody>
      </p:sp>
      <p:sp>
        <p:nvSpPr>
          <p:cNvPr id="5" name="Footer Placeholder 4"/>
          <p:cNvSpPr>
            <a:spLocks noGrp="1"/>
          </p:cNvSpPr>
          <p:nvPr>
            <p:ph type="ftr" sz="quarter" idx="3"/>
          </p:nvPr>
        </p:nvSpPr>
        <p:spPr>
          <a:xfrm>
            <a:off x="11510010" y="23730379"/>
            <a:ext cx="11727180" cy="1363133"/>
          </a:xfrm>
          <a:prstGeom prst="rect">
            <a:avLst/>
          </a:prstGeom>
        </p:spPr>
        <p:txBody>
          <a:bodyPr vert="horz" lIns="91440" tIns="45720" rIns="91440" bIns="45720" rtlCol="0" anchor="ctr"/>
          <a:lstStyle>
            <a:lvl1pPr algn="ctr">
              <a:defRPr sz="44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540210" y="23730379"/>
            <a:ext cx="7818120" cy="1363133"/>
          </a:xfrm>
          <a:prstGeom prst="rect">
            <a:avLst/>
          </a:prstGeom>
        </p:spPr>
        <p:txBody>
          <a:bodyPr vert="horz" lIns="91440" tIns="45720" rIns="91440" bIns="45720" rtlCol="0" anchor="ctr"/>
          <a:lstStyle>
            <a:lvl1pPr algn="r">
              <a:defRPr sz="4480">
                <a:solidFill>
                  <a:schemeClr val="tx1">
                    <a:tint val="75000"/>
                  </a:schemeClr>
                </a:solidFill>
              </a:defRPr>
            </a:lvl1pPr>
          </a:lstStyle>
          <a:p>
            <a:fld id="{2F671AC1-8B18-47D3-A98F-FA2B145A1A87}" type="slidenum">
              <a:rPr lang="en-US" smtClean="0"/>
              <a:t>‹#›</a:t>
            </a:fld>
            <a:endParaRPr lang="en-US"/>
          </a:p>
        </p:txBody>
      </p:sp>
    </p:spTree>
    <p:extLst>
      <p:ext uri="{BB962C8B-B14F-4D97-AF65-F5344CB8AC3E}">
        <p14:creationId xmlns:p14="http://schemas.microsoft.com/office/powerpoint/2010/main" val="2942105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413730" rtl="0" eaLnBrk="1" latinLnBrk="0" hangingPunct="1">
        <a:lnSpc>
          <a:spcPct val="90000"/>
        </a:lnSpc>
        <a:spcBef>
          <a:spcPct val="0"/>
        </a:spcBef>
        <a:buNone/>
        <a:defRPr sz="16427" kern="1200">
          <a:solidFill>
            <a:schemeClr val="tx1"/>
          </a:solidFill>
          <a:latin typeface="+mj-lt"/>
          <a:ea typeface="+mj-ea"/>
          <a:cs typeface="+mj-cs"/>
        </a:defRPr>
      </a:lvl1pPr>
    </p:titleStyle>
    <p:bodyStyle>
      <a:lvl1pPr marL="853432" indent="-853432" algn="l" defTabSz="3413730" rtl="0" eaLnBrk="1" latinLnBrk="0" hangingPunct="1">
        <a:lnSpc>
          <a:spcPct val="90000"/>
        </a:lnSpc>
        <a:spcBef>
          <a:spcPts val="3733"/>
        </a:spcBef>
        <a:buFont typeface="Arial" panose="020B0604020202020204" pitchFamily="34" charset="0"/>
        <a:buChar char="•"/>
        <a:defRPr sz="10453" kern="1200">
          <a:solidFill>
            <a:schemeClr val="tx1"/>
          </a:solidFill>
          <a:latin typeface="+mn-lt"/>
          <a:ea typeface="+mn-ea"/>
          <a:cs typeface="+mn-cs"/>
        </a:defRPr>
      </a:lvl1pPr>
      <a:lvl2pPr marL="2560297" indent="-853432" algn="l" defTabSz="3413730" rtl="0" eaLnBrk="1" latinLnBrk="0" hangingPunct="1">
        <a:lnSpc>
          <a:spcPct val="90000"/>
        </a:lnSpc>
        <a:spcBef>
          <a:spcPts val="1867"/>
        </a:spcBef>
        <a:buFont typeface="Arial" panose="020B0604020202020204" pitchFamily="34" charset="0"/>
        <a:buChar char="•"/>
        <a:defRPr sz="8960" kern="1200">
          <a:solidFill>
            <a:schemeClr val="tx1"/>
          </a:solidFill>
          <a:latin typeface="+mn-lt"/>
          <a:ea typeface="+mn-ea"/>
          <a:cs typeface="+mn-cs"/>
        </a:defRPr>
      </a:lvl2pPr>
      <a:lvl3pPr marL="4267162" indent="-853432" algn="l" defTabSz="3413730" rtl="0" eaLnBrk="1" latinLnBrk="0" hangingPunct="1">
        <a:lnSpc>
          <a:spcPct val="90000"/>
        </a:lnSpc>
        <a:spcBef>
          <a:spcPts val="1867"/>
        </a:spcBef>
        <a:buFont typeface="Arial" panose="020B0604020202020204" pitchFamily="34" charset="0"/>
        <a:buChar char="•"/>
        <a:defRPr sz="7467" kern="1200">
          <a:solidFill>
            <a:schemeClr val="tx1"/>
          </a:solidFill>
          <a:latin typeface="+mn-lt"/>
          <a:ea typeface="+mn-ea"/>
          <a:cs typeface="+mn-cs"/>
        </a:defRPr>
      </a:lvl3pPr>
      <a:lvl4pPr marL="5974027"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4pPr>
      <a:lvl5pPr marL="768089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5pPr>
      <a:lvl6pPr marL="938775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6pPr>
      <a:lvl7pPr marL="1109462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7pPr>
      <a:lvl8pPr marL="1280148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8pPr>
      <a:lvl9pPr marL="14508350"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9pPr>
    </p:bodyStyle>
    <p:otherStyle>
      <a:defPPr>
        <a:defRPr lang="en-US"/>
      </a:defPPr>
      <a:lvl1pPr marL="0" algn="l" defTabSz="3413730" rtl="0" eaLnBrk="1" latinLnBrk="0" hangingPunct="1">
        <a:defRPr sz="6720" kern="1200">
          <a:solidFill>
            <a:schemeClr val="tx1"/>
          </a:solidFill>
          <a:latin typeface="+mn-lt"/>
          <a:ea typeface="+mn-ea"/>
          <a:cs typeface="+mn-cs"/>
        </a:defRPr>
      </a:lvl1pPr>
      <a:lvl2pPr marL="1706865" algn="l" defTabSz="3413730" rtl="0" eaLnBrk="1" latinLnBrk="0" hangingPunct="1">
        <a:defRPr sz="6720" kern="1200">
          <a:solidFill>
            <a:schemeClr val="tx1"/>
          </a:solidFill>
          <a:latin typeface="+mn-lt"/>
          <a:ea typeface="+mn-ea"/>
          <a:cs typeface="+mn-cs"/>
        </a:defRPr>
      </a:lvl2pPr>
      <a:lvl3pPr marL="3413730" algn="l" defTabSz="3413730" rtl="0" eaLnBrk="1" latinLnBrk="0" hangingPunct="1">
        <a:defRPr sz="6720" kern="1200">
          <a:solidFill>
            <a:schemeClr val="tx1"/>
          </a:solidFill>
          <a:latin typeface="+mn-lt"/>
          <a:ea typeface="+mn-ea"/>
          <a:cs typeface="+mn-cs"/>
        </a:defRPr>
      </a:lvl3pPr>
      <a:lvl4pPr marL="5120594" algn="l" defTabSz="3413730" rtl="0" eaLnBrk="1" latinLnBrk="0" hangingPunct="1">
        <a:defRPr sz="6720" kern="1200">
          <a:solidFill>
            <a:schemeClr val="tx1"/>
          </a:solidFill>
          <a:latin typeface="+mn-lt"/>
          <a:ea typeface="+mn-ea"/>
          <a:cs typeface="+mn-cs"/>
        </a:defRPr>
      </a:lvl4pPr>
      <a:lvl5pPr marL="6827459" algn="l" defTabSz="3413730" rtl="0" eaLnBrk="1" latinLnBrk="0" hangingPunct="1">
        <a:defRPr sz="6720" kern="1200">
          <a:solidFill>
            <a:schemeClr val="tx1"/>
          </a:solidFill>
          <a:latin typeface="+mn-lt"/>
          <a:ea typeface="+mn-ea"/>
          <a:cs typeface="+mn-cs"/>
        </a:defRPr>
      </a:lvl5pPr>
      <a:lvl6pPr marL="8534324" algn="l" defTabSz="3413730" rtl="0" eaLnBrk="1" latinLnBrk="0" hangingPunct="1">
        <a:defRPr sz="6720" kern="1200">
          <a:solidFill>
            <a:schemeClr val="tx1"/>
          </a:solidFill>
          <a:latin typeface="+mn-lt"/>
          <a:ea typeface="+mn-ea"/>
          <a:cs typeface="+mn-cs"/>
        </a:defRPr>
      </a:lvl6pPr>
      <a:lvl7pPr marL="10241189" algn="l" defTabSz="3413730" rtl="0" eaLnBrk="1" latinLnBrk="0" hangingPunct="1">
        <a:defRPr sz="6720" kern="1200">
          <a:solidFill>
            <a:schemeClr val="tx1"/>
          </a:solidFill>
          <a:latin typeface="+mn-lt"/>
          <a:ea typeface="+mn-ea"/>
          <a:cs typeface="+mn-cs"/>
        </a:defRPr>
      </a:lvl7pPr>
      <a:lvl8pPr marL="11948053" algn="l" defTabSz="3413730" rtl="0" eaLnBrk="1" latinLnBrk="0" hangingPunct="1">
        <a:defRPr sz="6720" kern="1200">
          <a:solidFill>
            <a:schemeClr val="tx1"/>
          </a:solidFill>
          <a:latin typeface="+mn-lt"/>
          <a:ea typeface="+mn-ea"/>
          <a:cs typeface="+mn-cs"/>
        </a:defRPr>
      </a:lvl8pPr>
      <a:lvl9pPr marL="13654918" algn="l" defTabSz="3413730" rtl="0" eaLnBrk="1" latinLnBrk="0" hangingPunct="1">
        <a:defRPr sz="6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13" Type="http://schemas.openxmlformats.org/officeDocument/2006/relationships/hyperlink" Target="https://doi.org/10.13140/RG.2.2.25953.15204" TargetMode="External"/><Relationship Id="rId3" Type="http://schemas.microsoft.com/office/2014/relationships/chartEx" Target="../charts/chartEx1.xml"/><Relationship Id="rId7" Type="http://schemas.openxmlformats.org/officeDocument/2006/relationships/image" Target="../media/image5.png"/><Relationship Id="rId12" Type="http://schemas.openxmlformats.org/officeDocument/2006/relationships/hyperlink" Target="https://doi.org/10.1016/j.ufug.2019.126382" TargetMode="External"/><Relationship Id="rId17" Type="http://schemas.openxmlformats.org/officeDocument/2006/relationships/image" Target="../media/image7.png"/><Relationship Id="rId2" Type="http://schemas.openxmlformats.org/officeDocument/2006/relationships/image" Target="../media/image1.png"/><Relationship Id="rId16"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hyperlink" Target="https://doi.org/10.3390/f10040349" TargetMode="External"/><Relationship Id="rId5" Type="http://schemas.openxmlformats.org/officeDocument/2006/relationships/image" Target="../media/image3.png"/><Relationship Id="rId15" Type="http://schemas.openxmlformats.org/officeDocument/2006/relationships/hyperlink" Target="https://doi.org/10.1016/j.ufug.2017.08.017" TargetMode="External"/><Relationship Id="rId10" Type="http://schemas.openxmlformats.org/officeDocument/2006/relationships/hyperlink" Target="https://doi.org/10.1016/j.ufug.2016.11.006" TargetMode="External"/><Relationship Id="rId4" Type="http://schemas.openxmlformats.org/officeDocument/2006/relationships/image" Target="../media/image2.png"/><Relationship Id="rId9" Type="http://schemas.openxmlformats.org/officeDocument/2006/relationships/chart" Target="../charts/chart2.xml"/><Relationship Id="rId14" Type="http://schemas.openxmlformats.org/officeDocument/2006/relationships/hyperlink" Target="https://doi.org/10.1016/j.landurbplan.2014.05.00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89734C1-3E99-4A77-977F-676534CFAAF3}"/>
              </a:ext>
            </a:extLst>
          </p:cNvPr>
          <p:cNvSpPr/>
          <p:nvPr/>
        </p:nvSpPr>
        <p:spPr>
          <a:xfrm>
            <a:off x="0" y="0"/>
            <a:ext cx="34747200" cy="5503012"/>
          </a:xfrm>
          <a:prstGeom prst="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utoShape 2" descr="University Of Pennsylvania Logo transparent PNG - StickPNG">
            <a:extLst>
              <a:ext uri="{FF2B5EF4-FFF2-40B4-BE49-F238E27FC236}">
                <a16:creationId xmlns:a16="http://schemas.microsoft.com/office/drawing/2014/main" id="{89FD76CC-B95F-47B4-B799-DC2E30D1C411}"/>
              </a:ext>
            </a:extLst>
          </p:cNvPr>
          <p:cNvSpPr>
            <a:spLocks noChangeAspect="1" noChangeArrowheads="1"/>
          </p:cNvSpPr>
          <p:nvPr/>
        </p:nvSpPr>
        <p:spPr bwMode="auto">
          <a:xfrm>
            <a:off x="17221200" y="12649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8" name="Picture 4" descr="University of Pennsylvania logo">
            <a:extLst>
              <a:ext uri="{FF2B5EF4-FFF2-40B4-BE49-F238E27FC236}">
                <a16:creationId xmlns:a16="http://schemas.microsoft.com/office/drawing/2014/main" id="{49419DC8-984E-4459-8126-9C5BF6C910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66173" y="988762"/>
            <a:ext cx="5821858" cy="190917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15CED27-C866-4624-BD11-6A165E3232FE}"/>
              </a:ext>
            </a:extLst>
          </p:cNvPr>
          <p:cNvSpPr txBox="1"/>
          <p:nvPr/>
        </p:nvSpPr>
        <p:spPr>
          <a:xfrm>
            <a:off x="4540287" y="497278"/>
            <a:ext cx="24903393" cy="2400657"/>
          </a:xfrm>
          <a:prstGeom prst="rect">
            <a:avLst/>
          </a:prstGeom>
          <a:noFill/>
        </p:spPr>
        <p:txBody>
          <a:bodyPr wrap="square" rtlCol="0">
            <a:spAutoFit/>
          </a:bodyPr>
          <a:lstStyle/>
          <a:p>
            <a:pPr algn="ctr"/>
            <a:r>
              <a:rPr lang="en-US" sz="7500" dirty="0">
                <a:solidFill>
                  <a:schemeClr val="bg1"/>
                </a:solidFill>
                <a:latin typeface="Times New Roman" panose="02020603050405020304" pitchFamily="18" charset="0"/>
                <a:cs typeface="Times New Roman" panose="02020603050405020304" pitchFamily="18" charset="0"/>
              </a:rPr>
              <a:t>The Fate and Persistence of Standing Dead Street Trees in Philadelphia, PA</a:t>
            </a:r>
          </a:p>
        </p:txBody>
      </p:sp>
      <p:sp>
        <p:nvSpPr>
          <p:cNvPr id="9" name="TextBox 8">
            <a:extLst>
              <a:ext uri="{FF2B5EF4-FFF2-40B4-BE49-F238E27FC236}">
                <a16:creationId xmlns:a16="http://schemas.microsoft.com/office/drawing/2014/main" id="{75F15345-8D1E-4E40-9DD9-7869F37E04E3}"/>
              </a:ext>
            </a:extLst>
          </p:cNvPr>
          <p:cNvSpPr txBox="1"/>
          <p:nvPr/>
        </p:nvSpPr>
        <p:spPr>
          <a:xfrm>
            <a:off x="13131800" y="3334069"/>
            <a:ext cx="8178800" cy="2092881"/>
          </a:xfrm>
          <a:prstGeom prst="rect">
            <a:avLst/>
          </a:prstGeom>
          <a:noFill/>
        </p:spPr>
        <p:txBody>
          <a:bodyPr wrap="square" rtlCol="0">
            <a:spAutoFit/>
          </a:bodyPr>
          <a:lstStyle/>
          <a:p>
            <a:pPr algn="ctr"/>
            <a:r>
              <a:rPr lang="en-US" sz="6500" dirty="0">
                <a:solidFill>
                  <a:schemeClr val="bg1"/>
                </a:solidFill>
                <a:latin typeface="Times New Roman" panose="02020603050405020304" pitchFamily="18" charset="0"/>
                <a:cs typeface="Times New Roman" panose="02020603050405020304" pitchFamily="18" charset="0"/>
              </a:rPr>
              <a:t>Regan R. Wilson</a:t>
            </a:r>
            <a:br>
              <a:rPr lang="en-US" sz="6500" dirty="0">
                <a:solidFill>
                  <a:schemeClr val="bg1"/>
                </a:solidFill>
                <a:latin typeface="Times New Roman" panose="02020603050405020304" pitchFamily="18" charset="0"/>
                <a:cs typeface="Times New Roman" panose="02020603050405020304" pitchFamily="18" charset="0"/>
              </a:rPr>
            </a:br>
            <a:r>
              <a:rPr lang="en-US" sz="6500" dirty="0">
                <a:solidFill>
                  <a:schemeClr val="bg1"/>
                </a:solidFill>
                <a:latin typeface="Times New Roman" panose="02020603050405020304" pitchFamily="18" charset="0"/>
                <a:cs typeface="Times New Roman" panose="02020603050405020304" pitchFamily="18" charset="0"/>
              </a:rPr>
              <a:t>MES 2021</a:t>
            </a:r>
            <a:endParaRPr lang="en-US" sz="65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1C113375-81AF-4C98-B51B-5AF28A3D13BA}"/>
              </a:ext>
            </a:extLst>
          </p:cNvPr>
          <p:cNvSpPr txBox="1"/>
          <p:nvPr/>
        </p:nvSpPr>
        <p:spPr>
          <a:xfrm>
            <a:off x="626541" y="3395213"/>
            <a:ext cx="11551589" cy="1938992"/>
          </a:xfrm>
          <a:prstGeom prst="rect">
            <a:avLst/>
          </a:prstGeom>
          <a:noFill/>
        </p:spPr>
        <p:txBody>
          <a:bodyPr wrap="square" rtlCol="0">
            <a:spAutoFit/>
          </a:bodyPr>
          <a:lstStyle/>
          <a:p>
            <a:pPr algn="ctr"/>
            <a:r>
              <a:rPr lang="en-US" sz="6000" dirty="0">
                <a:solidFill>
                  <a:schemeClr val="bg1"/>
                </a:solidFill>
                <a:latin typeface="Times New Roman" panose="02020603050405020304" pitchFamily="18" charset="0"/>
                <a:cs typeface="Times New Roman" panose="02020603050405020304" pitchFamily="18" charset="0"/>
              </a:rPr>
              <a:t>Primary Reader: </a:t>
            </a:r>
            <a:br>
              <a:rPr lang="en-US" sz="6000" dirty="0">
                <a:solidFill>
                  <a:schemeClr val="bg1"/>
                </a:solidFill>
                <a:latin typeface="Times New Roman" panose="02020603050405020304" pitchFamily="18" charset="0"/>
                <a:cs typeface="Times New Roman" panose="02020603050405020304" pitchFamily="18" charset="0"/>
              </a:rPr>
            </a:br>
            <a:r>
              <a:rPr lang="en-US" sz="6000" dirty="0">
                <a:solidFill>
                  <a:schemeClr val="bg1"/>
                </a:solidFill>
                <a:latin typeface="Times New Roman" panose="02020603050405020304" pitchFamily="18" charset="0"/>
                <a:cs typeface="Times New Roman" panose="02020603050405020304" pitchFamily="18" charset="0"/>
              </a:rPr>
              <a:t>Lara Roman, </a:t>
            </a:r>
            <a:r>
              <a:rPr lang="en-US" sz="6000" dirty="0" err="1">
                <a:solidFill>
                  <a:schemeClr val="bg1"/>
                </a:solidFill>
                <a:latin typeface="Times New Roman" panose="02020603050405020304" pitchFamily="18" charset="0"/>
                <a:cs typeface="Times New Roman" panose="02020603050405020304" pitchFamily="18" charset="0"/>
              </a:rPr>
              <a:t>Ph.D</a:t>
            </a:r>
            <a:endParaRPr lang="en-US" sz="6000" dirty="0">
              <a:solidFill>
                <a:schemeClr val="bg1"/>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7049C665-065F-4030-936D-2DC9C288DCE2}"/>
              </a:ext>
            </a:extLst>
          </p:cNvPr>
          <p:cNvSpPr txBox="1"/>
          <p:nvPr/>
        </p:nvSpPr>
        <p:spPr>
          <a:xfrm>
            <a:off x="25168693" y="3395213"/>
            <a:ext cx="7518400" cy="1938992"/>
          </a:xfrm>
          <a:prstGeom prst="rect">
            <a:avLst/>
          </a:prstGeom>
          <a:noFill/>
        </p:spPr>
        <p:txBody>
          <a:bodyPr wrap="square" rtlCol="0">
            <a:spAutoFit/>
          </a:bodyPr>
          <a:lstStyle/>
          <a:p>
            <a:pPr algn="ctr"/>
            <a:r>
              <a:rPr lang="en-US" sz="6000" dirty="0">
                <a:solidFill>
                  <a:schemeClr val="bg1"/>
                </a:solidFill>
                <a:latin typeface="Times New Roman" panose="02020603050405020304" pitchFamily="18" charset="0"/>
                <a:cs typeface="Times New Roman" panose="02020603050405020304" pitchFamily="18" charset="0"/>
              </a:rPr>
              <a:t>Secondary Reader:</a:t>
            </a:r>
          </a:p>
          <a:p>
            <a:pPr algn="ctr"/>
            <a:r>
              <a:rPr lang="en-US" sz="6000" dirty="0">
                <a:solidFill>
                  <a:schemeClr val="bg1"/>
                </a:solidFill>
                <a:latin typeface="Times New Roman" panose="02020603050405020304" pitchFamily="18" charset="0"/>
                <a:cs typeface="Times New Roman" panose="02020603050405020304" pitchFamily="18" charset="0"/>
              </a:rPr>
              <a:t>Sally Willig, </a:t>
            </a:r>
            <a:r>
              <a:rPr lang="en-US" sz="6000" dirty="0" err="1">
                <a:solidFill>
                  <a:schemeClr val="bg1"/>
                </a:solidFill>
                <a:latin typeface="Times New Roman" panose="02020603050405020304" pitchFamily="18" charset="0"/>
                <a:cs typeface="Times New Roman" panose="02020603050405020304" pitchFamily="18" charset="0"/>
              </a:rPr>
              <a:t>Ph.D</a:t>
            </a:r>
            <a:endParaRPr lang="en-US" sz="6000" dirty="0">
              <a:solidFill>
                <a:schemeClr val="bg1"/>
              </a:solidFill>
              <a:latin typeface="Times New Roman" panose="02020603050405020304" pitchFamily="18" charset="0"/>
              <a:cs typeface="Times New Roman" panose="02020603050405020304" pitchFamily="18" charset="0"/>
            </a:endParaRPr>
          </a:p>
        </p:txBody>
      </p:sp>
      <p:sp>
        <p:nvSpPr>
          <p:cNvPr id="16" name="Rectangle 15">
            <a:extLst>
              <a:ext uri="{FF2B5EF4-FFF2-40B4-BE49-F238E27FC236}">
                <a16:creationId xmlns:a16="http://schemas.microsoft.com/office/drawing/2014/main" id="{9E692B86-6A0A-4530-982C-D6A2C5B998CA}"/>
              </a:ext>
            </a:extLst>
          </p:cNvPr>
          <p:cNvSpPr/>
          <p:nvPr/>
        </p:nvSpPr>
        <p:spPr>
          <a:xfrm>
            <a:off x="8382000" y="2387600"/>
            <a:ext cx="45719" cy="149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7DA30E7-6B66-46D2-8D37-767AEA5BAF4A}"/>
              </a:ext>
            </a:extLst>
          </p:cNvPr>
          <p:cNvSpPr/>
          <p:nvPr/>
        </p:nvSpPr>
        <p:spPr>
          <a:xfrm>
            <a:off x="640410" y="6000292"/>
            <a:ext cx="11551589" cy="923330"/>
          </a:xfrm>
          <a:prstGeom prst="rect">
            <a:avLst/>
          </a:prstGeom>
          <a:solidFill>
            <a:srgbClr val="990000"/>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0742EF6A-18C6-405B-82A8-A4AF8AB0AE37}"/>
              </a:ext>
            </a:extLst>
          </p:cNvPr>
          <p:cNvSpPr/>
          <p:nvPr/>
        </p:nvSpPr>
        <p:spPr>
          <a:xfrm>
            <a:off x="640409" y="16154400"/>
            <a:ext cx="11551589" cy="8689073"/>
          </a:xfrm>
          <a:prstGeom prst="rect">
            <a:avLst/>
          </a:prstGeom>
          <a:solidFill>
            <a:srgbClr val="990000"/>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65F4E4E-7D14-4FD4-A4A6-25FA51306CFD}"/>
              </a:ext>
            </a:extLst>
          </p:cNvPr>
          <p:cNvSpPr/>
          <p:nvPr/>
        </p:nvSpPr>
        <p:spPr>
          <a:xfrm>
            <a:off x="639915" y="16061251"/>
            <a:ext cx="11551589" cy="9189411"/>
          </a:xfrm>
          <a:prstGeom prst="rect">
            <a:avLst/>
          </a:pr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F36C5E8-A5CB-462C-A816-1D0521F64EC6}"/>
              </a:ext>
            </a:extLst>
          </p:cNvPr>
          <p:cNvSpPr/>
          <p:nvPr/>
        </p:nvSpPr>
        <p:spPr>
          <a:xfrm>
            <a:off x="22555201" y="6000291"/>
            <a:ext cx="11551589" cy="10154110"/>
          </a:xfrm>
          <a:prstGeom prst="rect">
            <a:avLst/>
          </a:prstGeom>
          <a:solidFill>
            <a:srgbClr val="990000"/>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33B9C1A-E19B-48AD-B787-7A6B8751A0A4}"/>
              </a:ext>
            </a:extLst>
          </p:cNvPr>
          <p:cNvSpPr/>
          <p:nvPr/>
        </p:nvSpPr>
        <p:spPr>
          <a:xfrm>
            <a:off x="22555201" y="13577938"/>
            <a:ext cx="11551589" cy="11265535"/>
          </a:xfrm>
          <a:prstGeom prst="rect">
            <a:avLst/>
          </a:prstGeom>
          <a:solidFill>
            <a:srgbClr val="990000"/>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EF0267E-2A11-487E-AB18-9F0204EA4C9A}"/>
              </a:ext>
            </a:extLst>
          </p:cNvPr>
          <p:cNvSpPr/>
          <p:nvPr/>
        </p:nvSpPr>
        <p:spPr>
          <a:xfrm>
            <a:off x="639915" y="6922013"/>
            <a:ext cx="11551589" cy="8950775"/>
          </a:xfrm>
          <a:prstGeom prst="rect">
            <a:avLst/>
          </a:pr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Fig 1. The variation of year availability in GSV. Some locations have a wide array of years available (left), making fate and persistence easy to track. Some locations have very few years available (right), making it difficult to estimate the fate of a particular tree and its persistence over time.</a:t>
            </a:r>
            <a:endParaRPr lang="en-US" dirty="0"/>
          </a:p>
        </p:txBody>
      </p:sp>
      <p:sp>
        <p:nvSpPr>
          <p:cNvPr id="29" name="Rectangle 28">
            <a:extLst>
              <a:ext uri="{FF2B5EF4-FFF2-40B4-BE49-F238E27FC236}">
                <a16:creationId xmlns:a16="http://schemas.microsoft.com/office/drawing/2014/main" id="{D631F90F-01D2-4177-9C81-7944A602532F}"/>
              </a:ext>
            </a:extLst>
          </p:cNvPr>
          <p:cNvSpPr/>
          <p:nvPr/>
        </p:nvSpPr>
        <p:spPr>
          <a:xfrm>
            <a:off x="22555200" y="8022983"/>
            <a:ext cx="11551589" cy="5554955"/>
          </a:xfrm>
          <a:prstGeom prst="rect">
            <a:avLst/>
          </a:pr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77FEF07-A408-4111-960A-2022EF37A405}"/>
              </a:ext>
            </a:extLst>
          </p:cNvPr>
          <p:cNvSpPr/>
          <p:nvPr/>
        </p:nvSpPr>
        <p:spPr>
          <a:xfrm>
            <a:off x="22555199" y="15652573"/>
            <a:ext cx="11551589" cy="9189411"/>
          </a:xfrm>
          <a:prstGeom prst="rect">
            <a:avLst/>
          </a:pr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F22EE7F2-2BB6-4622-B095-5357FC9A69DE}"/>
              </a:ext>
            </a:extLst>
          </p:cNvPr>
          <p:cNvSpPr txBox="1"/>
          <p:nvPr/>
        </p:nvSpPr>
        <p:spPr>
          <a:xfrm>
            <a:off x="1195334" y="5998684"/>
            <a:ext cx="10414000" cy="923330"/>
          </a:xfrm>
          <a:prstGeom prst="rect">
            <a:avLst/>
          </a:prstGeom>
          <a:noFill/>
        </p:spPr>
        <p:txBody>
          <a:bodyPr wrap="square" rtlCol="0">
            <a:spAutoFit/>
          </a:bodyPr>
          <a:lstStyle/>
          <a:p>
            <a:pPr algn="ctr"/>
            <a:r>
              <a:rPr lang="en-US" sz="5400" b="1" dirty="0">
                <a:solidFill>
                  <a:schemeClr val="bg1"/>
                </a:solidFill>
                <a:latin typeface="Times New Roman" panose="02020603050405020304" pitchFamily="18" charset="0"/>
                <a:cs typeface="Times New Roman" panose="02020603050405020304" pitchFamily="18" charset="0"/>
              </a:rPr>
              <a:t>INTRODUCTION</a:t>
            </a:r>
          </a:p>
        </p:txBody>
      </p:sp>
      <p:sp>
        <p:nvSpPr>
          <p:cNvPr id="31" name="TextBox 30">
            <a:extLst>
              <a:ext uri="{FF2B5EF4-FFF2-40B4-BE49-F238E27FC236}">
                <a16:creationId xmlns:a16="http://schemas.microsoft.com/office/drawing/2014/main" id="{E0A12C40-7B71-47AE-9938-35C841EC945F}"/>
              </a:ext>
            </a:extLst>
          </p:cNvPr>
          <p:cNvSpPr txBox="1"/>
          <p:nvPr/>
        </p:nvSpPr>
        <p:spPr>
          <a:xfrm>
            <a:off x="22675860" y="6496266"/>
            <a:ext cx="11551589" cy="923330"/>
          </a:xfrm>
          <a:prstGeom prst="rect">
            <a:avLst/>
          </a:prstGeom>
          <a:noFill/>
        </p:spPr>
        <p:txBody>
          <a:bodyPr wrap="square" rtlCol="0">
            <a:spAutoFit/>
          </a:bodyPr>
          <a:lstStyle/>
          <a:p>
            <a:pPr algn="ctr"/>
            <a:r>
              <a:rPr lang="en-US" sz="5400" b="1" dirty="0">
                <a:solidFill>
                  <a:schemeClr val="bg1"/>
                </a:solidFill>
                <a:latin typeface="Times New Roman" panose="02020603050405020304" pitchFamily="18" charset="0"/>
                <a:cs typeface="Times New Roman" panose="02020603050405020304" pitchFamily="18" charset="0"/>
              </a:rPr>
              <a:t>DISCUSSION &amp; CONCLUSION</a:t>
            </a:r>
          </a:p>
        </p:txBody>
      </p:sp>
      <p:sp>
        <p:nvSpPr>
          <p:cNvPr id="32" name="TextBox 31">
            <a:extLst>
              <a:ext uri="{FF2B5EF4-FFF2-40B4-BE49-F238E27FC236}">
                <a16:creationId xmlns:a16="http://schemas.microsoft.com/office/drawing/2014/main" id="{BF238CD5-FCE8-45CB-9FD1-0BA0E73990A7}"/>
              </a:ext>
            </a:extLst>
          </p:cNvPr>
          <p:cNvSpPr txBox="1"/>
          <p:nvPr/>
        </p:nvSpPr>
        <p:spPr>
          <a:xfrm>
            <a:off x="23974893" y="14073913"/>
            <a:ext cx="8712200" cy="923330"/>
          </a:xfrm>
          <a:prstGeom prst="rect">
            <a:avLst/>
          </a:prstGeom>
          <a:noFill/>
        </p:spPr>
        <p:txBody>
          <a:bodyPr wrap="square" rtlCol="0">
            <a:spAutoFit/>
          </a:bodyPr>
          <a:lstStyle/>
          <a:p>
            <a:pPr algn="ctr"/>
            <a:r>
              <a:rPr lang="en-US" sz="5400" b="1" dirty="0">
                <a:solidFill>
                  <a:schemeClr val="bg1"/>
                </a:solidFill>
                <a:latin typeface="Times New Roman" panose="02020603050405020304" pitchFamily="18" charset="0"/>
                <a:cs typeface="Times New Roman" panose="02020603050405020304" pitchFamily="18" charset="0"/>
              </a:rPr>
              <a:t>REFERENCES</a:t>
            </a:r>
          </a:p>
        </p:txBody>
      </p:sp>
      <p:sp>
        <p:nvSpPr>
          <p:cNvPr id="37" name="Rectangle 36">
            <a:extLst>
              <a:ext uri="{FF2B5EF4-FFF2-40B4-BE49-F238E27FC236}">
                <a16:creationId xmlns:a16="http://schemas.microsoft.com/office/drawing/2014/main" id="{AF9CCC23-A4A8-4414-BE1E-8E5DFDD4FBC6}"/>
              </a:ext>
            </a:extLst>
          </p:cNvPr>
          <p:cNvSpPr/>
          <p:nvPr/>
        </p:nvSpPr>
        <p:spPr>
          <a:xfrm>
            <a:off x="12545423" y="5989898"/>
            <a:ext cx="9729361" cy="19260764"/>
          </a:xfrm>
          <a:prstGeom prst="rect">
            <a:avLst/>
          </a:pr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429A09FB-EBE1-413D-88CC-1A1CB25C06A6}"/>
              </a:ext>
            </a:extLst>
          </p:cNvPr>
          <p:cNvSpPr/>
          <p:nvPr/>
        </p:nvSpPr>
        <p:spPr>
          <a:xfrm>
            <a:off x="12545422" y="6000291"/>
            <a:ext cx="9729362" cy="2074636"/>
          </a:xfrm>
          <a:prstGeom prst="rect">
            <a:avLst/>
          </a:prstGeom>
          <a:solidFill>
            <a:srgbClr val="990000"/>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1F928CC4-23EA-4887-85C9-340DAE2117B9}"/>
              </a:ext>
            </a:extLst>
          </p:cNvPr>
          <p:cNvSpPr/>
          <p:nvPr/>
        </p:nvSpPr>
        <p:spPr>
          <a:xfrm>
            <a:off x="13574421" y="6458190"/>
            <a:ext cx="7598362" cy="923330"/>
          </a:xfrm>
          <a:prstGeom prst="rect">
            <a:avLst/>
          </a:prstGeom>
        </p:spPr>
        <p:txBody>
          <a:bodyPr wrap="none">
            <a:spAutoFit/>
          </a:bodyPr>
          <a:lstStyle/>
          <a:p>
            <a:pPr algn="ctr"/>
            <a:r>
              <a:rPr lang="en-US" sz="5400" b="1" dirty="0">
                <a:solidFill>
                  <a:schemeClr val="bg1"/>
                </a:solidFill>
                <a:latin typeface="Times New Roman" panose="02020603050405020304" pitchFamily="18" charset="0"/>
                <a:cs typeface="Times New Roman" panose="02020603050405020304" pitchFamily="18" charset="0"/>
              </a:rPr>
              <a:t>RESULTS &amp; ANALYSIS</a:t>
            </a:r>
          </a:p>
        </p:txBody>
      </p:sp>
      <mc:AlternateContent xmlns:mc="http://schemas.openxmlformats.org/markup-compatibility/2006" xmlns:cx1="http://schemas.microsoft.com/office/drawing/2015/9/8/chartex">
        <mc:Choice Requires="cx1">
          <p:graphicFrame>
            <p:nvGraphicFramePr>
              <p:cNvPr id="44" name="Chart 43">
                <a:extLst>
                  <a:ext uri="{FF2B5EF4-FFF2-40B4-BE49-F238E27FC236}">
                    <a16:creationId xmlns:a16="http://schemas.microsoft.com/office/drawing/2014/main" id="{898D18B2-2F10-43A0-AF93-C9B94FCB9218}"/>
                  </a:ext>
                </a:extLst>
              </p:cNvPr>
              <p:cNvGraphicFramePr/>
              <p:nvPr>
                <p:extLst>
                  <p:ext uri="{D42A27DB-BD31-4B8C-83A1-F6EECF244321}">
                    <p14:modId xmlns:p14="http://schemas.microsoft.com/office/powerpoint/2010/main" val="1967117461"/>
                  </p:ext>
                </p:extLst>
              </p:nvPr>
            </p:nvGraphicFramePr>
            <p:xfrm>
              <a:off x="13574421" y="12309599"/>
              <a:ext cx="7598362" cy="5010569"/>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44" name="Chart 43">
                <a:extLst>
                  <a:ext uri="{FF2B5EF4-FFF2-40B4-BE49-F238E27FC236}">
                    <a16:creationId xmlns:a16="http://schemas.microsoft.com/office/drawing/2014/main" id="{898D18B2-2F10-43A0-AF93-C9B94FCB9218}"/>
                  </a:ext>
                </a:extLst>
              </p:cNvPr>
              <p:cNvPicPr>
                <a:picLocks noGrp="1" noRot="1" noChangeAspect="1" noMove="1" noResize="1" noEditPoints="1" noAdjustHandles="1" noChangeArrowheads="1" noChangeShapeType="1"/>
              </p:cNvPicPr>
              <p:nvPr/>
            </p:nvPicPr>
            <p:blipFill>
              <a:blip r:embed="rId4"/>
              <a:stretch>
                <a:fillRect/>
              </a:stretch>
            </p:blipFill>
            <p:spPr>
              <a:xfrm>
                <a:off x="13574421" y="12309599"/>
                <a:ext cx="7598362" cy="5010569"/>
              </a:xfrm>
              <a:prstGeom prst="rect">
                <a:avLst/>
              </a:prstGeom>
            </p:spPr>
          </p:pic>
        </mc:Fallback>
      </mc:AlternateContent>
      <p:sp>
        <p:nvSpPr>
          <p:cNvPr id="2" name="TextBox 1">
            <a:extLst>
              <a:ext uri="{FF2B5EF4-FFF2-40B4-BE49-F238E27FC236}">
                <a16:creationId xmlns:a16="http://schemas.microsoft.com/office/drawing/2014/main" id="{121C6136-AF15-4A27-B1E3-7FE8164A9D99}"/>
              </a:ext>
            </a:extLst>
          </p:cNvPr>
          <p:cNvSpPr txBox="1"/>
          <p:nvPr/>
        </p:nvSpPr>
        <p:spPr>
          <a:xfrm>
            <a:off x="814946" y="7036995"/>
            <a:ext cx="11289449" cy="5016758"/>
          </a:xfrm>
          <a:prstGeom prst="rect">
            <a:avLst/>
          </a:prstGeom>
          <a:noFill/>
        </p:spPr>
        <p:txBody>
          <a:bodyPr wrap="square" rtlCol="0">
            <a:spAutoFit/>
          </a:bodyPr>
          <a:lstStyle/>
          <a:p>
            <a:r>
              <a:rPr lang="en-US" sz="3200" dirty="0"/>
              <a:t>Street trees are an integral component of urban forests. Streetscapes are often challenging habitats, with poor conditions compared to natural forested areas (Hilbert et al., 2019; Scharenbroch et al., 2017; Urban, 2008). This leaves standing dead street trees to persist on the landscape for years (Roman et al., 2014; Breger et al., 2019). Little is known about the removal and replacement of dead trees that change the structure of the community. In this study, I observed the fate, persistence, and change in the standing dead street tree community between 2015 and 2021 in Philadelphia, PA. </a:t>
            </a:r>
          </a:p>
        </p:txBody>
      </p:sp>
      <p:sp>
        <p:nvSpPr>
          <p:cNvPr id="45" name="Rectangle 44">
            <a:extLst>
              <a:ext uri="{FF2B5EF4-FFF2-40B4-BE49-F238E27FC236}">
                <a16:creationId xmlns:a16="http://schemas.microsoft.com/office/drawing/2014/main" id="{961979D2-1555-4668-87D1-C4E6D6917EA4}"/>
              </a:ext>
            </a:extLst>
          </p:cNvPr>
          <p:cNvSpPr/>
          <p:nvPr/>
        </p:nvSpPr>
        <p:spPr>
          <a:xfrm>
            <a:off x="22544820" y="20013123"/>
            <a:ext cx="11551589" cy="2113904"/>
          </a:xfrm>
          <a:prstGeom prst="rect">
            <a:avLst/>
          </a:prstGeom>
          <a:solidFill>
            <a:srgbClr val="990000"/>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6ACA9D00-4727-48D9-992F-93D33B6A395A}"/>
              </a:ext>
            </a:extLst>
          </p:cNvPr>
          <p:cNvSpPr txBox="1"/>
          <p:nvPr/>
        </p:nvSpPr>
        <p:spPr>
          <a:xfrm>
            <a:off x="23974893" y="20656356"/>
            <a:ext cx="8712200" cy="923330"/>
          </a:xfrm>
          <a:prstGeom prst="rect">
            <a:avLst/>
          </a:prstGeom>
          <a:noFill/>
        </p:spPr>
        <p:txBody>
          <a:bodyPr wrap="square" rtlCol="0">
            <a:spAutoFit/>
          </a:bodyPr>
          <a:lstStyle/>
          <a:p>
            <a:pPr algn="ctr"/>
            <a:r>
              <a:rPr lang="en-US" sz="5400" b="1" dirty="0">
                <a:solidFill>
                  <a:schemeClr val="bg1"/>
                </a:solidFill>
                <a:latin typeface="Times New Roman" panose="02020603050405020304" pitchFamily="18" charset="0"/>
                <a:cs typeface="Times New Roman" panose="02020603050405020304" pitchFamily="18" charset="0"/>
              </a:rPr>
              <a:t>ACKNOWLEDGEMENTS</a:t>
            </a:r>
          </a:p>
        </p:txBody>
      </p:sp>
      <p:sp>
        <p:nvSpPr>
          <p:cNvPr id="12" name="TextBox 11">
            <a:extLst>
              <a:ext uri="{FF2B5EF4-FFF2-40B4-BE49-F238E27FC236}">
                <a16:creationId xmlns:a16="http://schemas.microsoft.com/office/drawing/2014/main" id="{B751ABCC-8B00-423F-A5C5-57065F2702C4}"/>
              </a:ext>
            </a:extLst>
          </p:cNvPr>
          <p:cNvSpPr txBox="1"/>
          <p:nvPr/>
        </p:nvSpPr>
        <p:spPr>
          <a:xfrm>
            <a:off x="639915" y="16815386"/>
            <a:ext cx="11296387" cy="5016758"/>
          </a:xfrm>
          <a:prstGeom prst="rect">
            <a:avLst/>
          </a:prstGeom>
          <a:noFill/>
        </p:spPr>
        <p:txBody>
          <a:bodyPr wrap="square" rtlCol="0">
            <a:spAutoFit/>
          </a:bodyPr>
          <a:lstStyle/>
          <a:p>
            <a:pPr marL="285750" indent="-285750">
              <a:buFont typeface="Arial" panose="020B0604020202020204" pitchFamily="34" charset="0"/>
              <a:buChar char="•"/>
            </a:pPr>
            <a:r>
              <a:rPr lang="en-US" sz="3200" dirty="0"/>
              <a:t>Field-based street tree monitoring data collected in 2015 and 2021 and Google Street View (GSV) were used to observe the fate and persistence of dead trees.</a:t>
            </a:r>
          </a:p>
          <a:p>
            <a:pPr marL="285750" indent="-285750">
              <a:buFont typeface="Arial" panose="020B0604020202020204" pitchFamily="34" charset="0"/>
              <a:buChar char="•"/>
            </a:pPr>
            <a:r>
              <a:rPr lang="en-US" sz="3200" dirty="0"/>
              <a:t>GSV has been shown to be useful in tracking the inventory of dead trees over time (Berland &amp; Lange, 2017; Berland et al., 2019).</a:t>
            </a:r>
          </a:p>
          <a:p>
            <a:pPr marL="285750" indent="-285750">
              <a:buFont typeface="Arial" panose="020B0604020202020204" pitchFamily="34" charset="0"/>
              <a:buChar char="•"/>
            </a:pPr>
            <a:r>
              <a:rPr lang="en-US" sz="3200" dirty="0"/>
              <a:t>A comparative analysis was conducted to observe the differences in fates, lengths of persistence, and overall changes between inventories. </a:t>
            </a:r>
          </a:p>
          <a:p>
            <a:pPr marL="285750" indent="-285750">
              <a:buFont typeface="Arial" panose="020B0604020202020204" pitchFamily="34" charset="0"/>
              <a:buChar char="•"/>
            </a:pPr>
            <a:endParaRPr lang="en-US" sz="3200" dirty="0"/>
          </a:p>
        </p:txBody>
      </p:sp>
      <p:pic>
        <p:nvPicPr>
          <p:cNvPr id="6" name="Picture 4" descr="United States Forest Service - Wikipedia">
            <a:extLst>
              <a:ext uri="{FF2B5EF4-FFF2-40B4-BE49-F238E27FC236}">
                <a16:creationId xmlns:a16="http://schemas.microsoft.com/office/drawing/2014/main" id="{163E377C-3186-4E3E-ACC8-709CB45544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946" y="495672"/>
            <a:ext cx="2910396" cy="322568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48205276-E2A9-4AF9-94AE-495C7D722257}"/>
              </a:ext>
            </a:extLst>
          </p:cNvPr>
          <p:cNvPicPr>
            <a:picLocks noChangeAspect="1"/>
          </p:cNvPicPr>
          <p:nvPr/>
        </p:nvPicPr>
        <p:blipFill>
          <a:blip r:embed="rId6"/>
          <a:stretch>
            <a:fillRect/>
          </a:stretch>
        </p:blipFill>
        <p:spPr>
          <a:xfrm>
            <a:off x="642019" y="21335904"/>
            <a:ext cx="5786178" cy="2761791"/>
          </a:xfrm>
          <a:prstGeom prst="rect">
            <a:avLst/>
          </a:prstGeom>
        </p:spPr>
      </p:pic>
      <p:pic>
        <p:nvPicPr>
          <p:cNvPr id="17" name="Picture 16">
            <a:extLst>
              <a:ext uri="{FF2B5EF4-FFF2-40B4-BE49-F238E27FC236}">
                <a16:creationId xmlns:a16="http://schemas.microsoft.com/office/drawing/2014/main" id="{5A7957E7-1B20-454A-A9FB-4A829BEF47F1}"/>
              </a:ext>
            </a:extLst>
          </p:cNvPr>
          <p:cNvPicPr>
            <a:picLocks noChangeAspect="1"/>
          </p:cNvPicPr>
          <p:nvPr/>
        </p:nvPicPr>
        <p:blipFill>
          <a:blip r:embed="rId7"/>
          <a:stretch>
            <a:fillRect/>
          </a:stretch>
        </p:blipFill>
        <p:spPr>
          <a:xfrm>
            <a:off x="6402334" y="21335904"/>
            <a:ext cx="5798854" cy="2761791"/>
          </a:xfrm>
          <a:prstGeom prst="rect">
            <a:avLst/>
          </a:prstGeom>
        </p:spPr>
      </p:pic>
      <p:sp>
        <p:nvSpPr>
          <p:cNvPr id="18" name="TextBox 17">
            <a:extLst>
              <a:ext uri="{FF2B5EF4-FFF2-40B4-BE49-F238E27FC236}">
                <a16:creationId xmlns:a16="http://schemas.microsoft.com/office/drawing/2014/main" id="{AB20A529-592B-4755-9B91-E72934CE79FF}"/>
              </a:ext>
            </a:extLst>
          </p:cNvPr>
          <p:cNvSpPr txBox="1"/>
          <p:nvPr/>
        </p:nvSpPr>
        <p:spPr>
          <a:xfrm>
            <a:off x="754141" y="24211449"/>
            <a:ext cx="11296386" cy="923330"/>
          </a:xfrm>
          <a:prstGeom prst="rect">
            <a:avLst/>
          </a:prstGeom>
          <a:noFill/>
        </p:spPr>
        <p:txBody>
          <a:bodyPr wrap="square" rtlCol="0">
            <a:spAutoFit/>
          </a:bodyPr>
          <a:lstStyle/>
          <a:p>
            <a:r>
              <a:rPr lang="en-US" dirty="0"/>
              <a:t>Fig 1. The variation of year availability in GSV. Some locations have a wide array of years available (left), making fate and persistence easy to track. Some locations have very few years available (right), making it difficult to estimate the fate of a particular tree and its persistence over time.</a:t>
            </a:r>
          </a:p>
        </p:txBody>
      </p:sp>
      <p:sp>
        <p:nvSpPr>
          <p:cNvPr id="47" name="Rectangle 46">
            <a:extLst>
              <a:ext uri="{FF2B5EF4-FFF2-40B4-BE49-F238E27FC236}">
                <a16:creationId xmlns:a16="http://schemas.microsoft.com/office/drawing/2014/main" id="{7D0976DE-5CD5-495B-8047-E43534BE275B}"/>
              </a:ext>
            </a:extLst>
          </p:cNvPr>
          <p:cNvSpPr/>
          <p:nvPr/>
        </p:nvSpPr>
        <p:spPr>
          <a:xfrm>
            <a:off x="850347" y="21379064"/>
            <a:ext cx="437384" cy="9336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16149AAA-74D0-4458-824C-B6F589A8D14E}"/>
              </a:ext>
            </a:extLst>
          </p:cNvPr>
          <p:cNvSpPr/>
          <p:nvPr/>
        </p:nvSpPr>
        <p:spPr>
          <a:xfrm>
            <a:off x="6508004" y="21425745"/>
            <a:ext cx="437384" cy="9336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EB653470-5521-4737-BFBB-C44E9AB36269}"/>
              </a:ext>
            </a:extLst>
          </p:cNvPr>
          <p:cNvSpPr txBox="1"/>
          <p:nvPr/>
        </p:nvSpPr>
        <p:spPr>
          <a:xfrm>
            <a:off x="12646617" y="8277726"/>
            <a:ext cx="9526972" cy="4031873"/>
          </a:xfrm>
          <a:prstGeom prst="rect">
            <a:avLst/>
          </a:prstGeom>
          <a:noFill/>
        </p:spPr>
        <p:txBody>
          <a:bodyPr wrap="square" rtlCol="0">
            <a:spAutoFit/>
          </a:bodyPr>
          <a:lstStyle/>
          <a:p>
            <a:pPr marL="457200" indent="-457200">
              <a:buFont typeface="Arial" panose="020B0604020202020204" pitchFamily="34" charset="0"/>
              <a:buChar char="•"/>
            </a:pPr>
            <a:r>
              <a:rPr lang="en-US" sz="3200" dirty="0"/>
              <a:t>The number of standing dead street trees increases from 1.5% (2015) to 2.0% (2021).</a:t>
            </a:r>
          </a:p>
          <a:p>
            <a:pPr marL="457200" indent="-457200">
              <a:buFont typeface="Arial" panose="020B0604020202020204" pitchFamily="34" charset="0"/>
              <a:buChar char="•"/>
            </a:pPr>
            <a:r>
              <a:rPr lang="en-US" sz="3200" dirty="0"/>
              <a:t>The persistence on streetscapes decreases from a median of 36-50 months (2015) to 24-38 months (2021) (Fig 2).</a:t>
            </a:r>
          </a:p>
          <a:p>
            <a:pPr marL="457200" indent="-457200">
              <a:buFont typeface="Arial" panose="020B0604020202020204" pitchFamily="34" charset="0"/>
              <a:buChar char="•"/>
            </a:pPr>
            <a:r>
              <a:rPr lang="en-US" sz="3200" dirty="0"/>
              <a:t>The average diameter-at-breast height (DBH) decreases from 15.3-30.4 cm (2015) to </a:t>
            </a:r>
            <a:r>
              <a:rPr lang="en-US" sz="3200" dirty="0">
                <a:effectLst/>
                <a:ea typeface="Calibri" panose="020F0502020204030204" pitchFamily="34" charset="0"/>
              </a:rPr>
              <a:t>≤7.6 cm (2021) (Fig 3).</a:t>
            </a:r>
            <a:endParaRPr lang="en-US" sz="3200" dirty="0"/>
          </a:p>
        </p:txBody>
      </p:sp>
      <p:sp>
        <p:nvSpPr>
          <p:cNvPr id="49" name="TextBox 48">
            <a:extLst>
              <a:ext uri="{FF2B5EF4-FFF2-40B4-BE49-F238E27FC236}">
                <a16:creationId xmlns:a16="http://schemas.microsoft.com/office/drawing/2014/main" id="{48B72687-9CAB-456F-BAD2-99B880FE86F9}"/>
              </a:ext>
            </a:extLst>
          </p:cNvPr>
          <p:cNvSpPr txBox="1"/>
          <p:nvPr/>
        </p:nvSpPr>
        <p:spPr>
          <a:xfrm>
            <a:off x="12646617" y="17326743"/>
            <a:ext cx="9526971" cy="1200329"/>
          </a:xfrm>
          <a:prstGeom prst="rect">
            <a:avLst/>
          </a:prstGeom>
          <a:noFill/>
        </p:spPr>
        <p:txBody>
          <a:bodyPr wrap="square" rtlCol="0">
            <a:spAutoFit/>
          </a:bodyPr>
          <a:lstStyle/>
          <a:p>
            <a:r>
              <a:rPr lang="en-US" sz="1800" dirty="0">
                <a:solidFill>
                  <a:srgbClr val="000000"/>
                </a:solidFill>
                <a:effectLst/>
                <a:ea typeface="Times New Roman" panose="02020603050405020304" pitchFamily="18" charset="0"/>
                <a:cs typeface="Times New Roman" panose="02020603050405020304" pitchFamily="18" charset="0"/>
              </a:rPr>
              <a:t>Fig 2. The shortest and longest amount of time (months) street trees from the 2015 and 2021 field seasons were found standing dead on streetscapes. The ‘x’ in each boxplot indicates the mean and the line through each boxplot indicates the median.</a:t>
            </a:r>
            <a:endParaRPr lang="en-US" sz="1800" dirty="0">
              <a:effectLst/>
              <a:ea typeface="Calibri" panose="020F0502020204030204" pitchFamily="34" charset="0"/>
              <a:cs typeface="Times New Roman" panose="02020603050405020304" pitchFamily="18" charset="0"/>
            </a:endParaRPr>
          </a:p>
          <a:p>
            <a:endParaRPr lang="en-US" dirty="0"/>
          </a:p>
        </p:txBody>
      </p:sp>
      <p:graphicFrame>
        <p:nvGraphicFramePr>
          <p:cNvPr id="53" name="Chart 52">
            <a:extLst>
              <a:ext uri="{FF2B5EF4-FFF2-40B4-BE49-F238E27FC236}">
                <a16:creationId xmlns:a16="http://schemas.microsoft.com/office/drawing/2014/main" id="{42DD1763-F7DB-4D2C-8DB7-5E2475BAEE2E}"/>
              </a:ext>
            </a:extLst>
          </p:cNvPr>
          <p:cNvGraphicFramePr/>
          <p:nvPr>
            <p:extLst>
              <p:ext uri="{D42A27DB-BD31-4B8C-83A1-F6EECF244321}">
                <p14:modId xmlns:p14="http://schemas.microsoft.com/office/powerpoint/2010/main" val="2656217440"/>
              </p:ext>
            </p:extLst>
          </p:nvPr>
        </p:nvGraphicFramePr>
        <p:xfrm>
          <a:off x="12705038" y="20958703"/>
          <a:ext cx="4820832" cy="29274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54" name="Chart 53">
            <a:extLst>
              <a:ext uri="{FF2B5EF4-FFF2-40B4-BE49-F238E27FC236}">
                <a16:creationId xmlns:a16="http://schemas.microsoft.com/office/drawing/2014/main" id="{590B86A2-7ADA-4151-B25E-24DB13E87727}"/>
              </a:ext>
            </a:extLst>
          </p:cNvPr>
          <p:cNvGraphicFramePr/>
          <p:nvPr>
            <p:extLst>
              <p:ext uri="{D42A27DB-BD31-4B8C-83A1-F6EECF244321}">
                <p14:modId xmlns:p14="http://schemas.microsoft.com/office/powerpoint/2010/main" val="793757826"/>
              </p:ext>
            </p:extLst>
          </p:nvPr>
        </p:nvGraphicFramePr>
        <p:xfrm>
          <a:off x="17408262" y="20958703"/>
          <a:ext cx="4756780" cy="2927400"/>
        </p:xfrm>
        <a:graphic>
          <a:graphicData uri="http://schemas.openxmlformats.org/drawingml/2006/chart">
            <c:chart xmlns:c="http://schemas.openxmlformats.org/drawingml/2006/chart" xmlns:r="http://schemas.openxmlformats.org/officeDocument/2006/relationships" r:id="rId9"/>
          </a:graphicData>
        </a:graphic>
      </p:graphicFrame>
      <p:sp>
        <p:nvSpPr>
          <p:cNvPr id="51" name="TextBox 50">
            <a:extLst>
              <a:ext uri="{FF2B5EF4-FFF2-40B4-BE49-F238E27FC236}">
                <a16:creationId xmlns:a16="http://schemas.microsoft.com/office/drawing/2014/main" id="{6F8DC64F-DCAE-4733-A1BD-4851AD651B1B}"/>
              </a:ext>
            </a:extLst>
          </p:cNvPr>
          <p:cNvSpPr txBox="1"/>
          <p:nvPr/>
        </p:nvSpPr>
        <p:spPr>
          <a:xfrm>
            <a:off x="12646616" y="23734767"/>
            <a:ext cx="9526972" cy="923330"/>
          </a:xfrm>
          <a:prstGeom prst="rect">
            <a:avLst/>
          </a:prstGeom>
          <a:noFill/>
        </p:spPr>
        <p:txBody>
          <a:bodyPr wrap="square" rtlCol="0">
            <a:spAutoFit/>
          </a:bodyPr>
          <a:lstStyle/>
          <a:p>
            <a:r>
              <a:rPr lang="en-US" sz="1800" dirty="0">
                <a:effectLst/>
                <a:ea typeface="Times New Roman" panose="02020603050405020304" pitchFamily="18" charset="0"/>
              </a:rPr>
              <a:t>Fig 3. The diameter at breast height (DBH) of standing dead street trees from the 2015 (right) and 2021 (left) inventory that fall within the following 7 DBH classes:</a:t>
            </a:r>
            <a:r>
              <a:rPr lang="en-US" sz="1800" dirty="0">
                <a:effectLst/>
                <a:ea typeface="Calibri" panose="020F0502020204030204" pitchFamily="34" charset="0"/>
              </a:rPr>
              <a:t> 1 (≤7.6 cm), 2 (7.7–15.2 cm), 3 (15.3–30.4 cm), 4 (30.5–45.6 cm), 5 (45.7–60.8 cm), 6 (60.9–76 cm), and 7 (&gt;76 cm</a:t>
            </a:r>
            <a:r>
              <a:rPr lang="en-US" dirty="0">
                <a:effectLst/>
              </a:rPr>
              <a:t>).</a:t>
            </a:r>
            <a:endParaRPr lang="en-US" dirty="0"/>
          </a:p>
        </p:txBody>
      </p:sp>
      <p:graphicFrame>
        <p:nvGraphicFramePr>
          <p:cNvPr id="52" name="Table 51">
            <a:extLst>
              <a:ext uri="{FF2B5EF4-FFF2-40B4-BE49-F238E27FC236}">
                <a16:creationId xmlns:a16="http://schemas.microsoft.com/office/drawing/2014/main" id="{F2F3F3CA-9340-4730-B261-B712C13630B8}"/>
              </a:ext>
            </a:extLst>
          </p:cNvPr>
          <p:cNvGraphicFramePr>
            <a:graphicFrameLocks noGrp="1"/>
          </p:cNvGraphicFramePr>
          <p:nvPr>
            <p:extLst>
              <p:ext uri="{D42A27DB-BD31-4B8C-83A1-F6EECF244321}">
                <p14:modId xmlns:p14="http://schemas.microsoft.com/office/powerpoint/2010/main" val="167727523"/>
              </p:ext>
            </p:extLst>
          </p:nvPr>
        </p:nvGraphicFramePr>
        <p:xfrm>
          <a:off x="14590164" y="19323765"/>
          <a:ext cx="5871411" cy="1332591"/>
        </p:xfrm>
        <a:graphic>
          <a:graphicData uri="http://schemas.openxmlformats.org/drawingml/2006/table">
            <a:tbl>
              <a:tblPr firstRow="1" firstCol="1" bandRow="1">
                <a:tableStyleId>{5C22544A-7EE6-4342-B048-85BDC9FD1C3A}</a:tableStyleId>
              </a:tblPr>
              <a:tblGrid>
                <a:gridCol w="993623">
                  <a:extLst>
                    <a:ext uri="{9D8B030D-6E8A-4147-A177-3AD203B41FA5}">
                      <a16:colId xmlns:a16="http://schemas.microsoft.com/office/drawing/2014/main" val="1238936141"/>
                    </a:ext>
                  </a:extLst>
                </a:gridCol>
                <a:gridCol w="748443">
                  <a:extLst>
                    <a:ext uri="{9D8B030D-6E8A-4147-A177-3AD203B41FA5}">
                      <a16:colId xmlns:a16="http://schemas.microsoft.com/office/drawing/2014/main" val="2478305850"/>
                    </a:ext>
                  </a:extLst>
                </a:gridCol>
                <a:gridCol w="619402">
                  <a:extLst>
                    <a:ext uri="{9D8B030D-6E8A-4147-A177-3AD203B41FA5}">
                      <a16:colId xmlns:a16="http://schemas.microsoft.com/office/drawing/2014/main" val="341563872"/>
                    </a:ext>
                  </a:extLst>
                </a:gridCol>
                <a:gridCol w="619402">
                  <a:extLst>
                    <a:ext uri="{9D8B030D-6E8A-4147-A177-3AD203B41FA5}">
                      <a16:colId xmlns:a16="http://schemas.microsoft.com/office/drawing/2014/main" val="1872338627"/>
                    </a:ext>
                  </a:extLst>
                </a:gridCol>
                <a:gridCol w="619402">
                  <a:extLst>
                    <a:ext uri="{9D8B030D-6E8A-4147-A177-3AD203B41FA5}">
                      <a16:colId xmlns:a16="http://schemas.microsoft.com/office/drawing/2014/main" val="385750173"/>
                    </a:ext>
                  </a:extLst>
                </a:gridCol>
                <a:gridCol w="774252">
                  <a:extLst>
                    <a:ext uri="{9D8B030D-6E8A-4147-A177-3AD203B41FA5}">
                      <a16:colId xmlns:a16="http://schemas.microsoft.com/office/drawing/2014/main" val="1356141032"/>
                    </a:ext>
                  </a:extLst>
                </a:gridCol>
                <a:gridCol w="619402">
                  <a:extLst>
                    <a:ext uri="{9D8B030D-6E8A-4147-A177-3AD203B41FA5}">
                      <a16:colId xmlns:a16="http://schemas.microsoft.com/office/drawing/2014/main" val="3341572799"/>
                    </a:ext>
                  </a:extLst>
                </a:gridCol>
                <a:gridCol w="877485">
                  <a:extLst>
                    <a:ext uri="{9D8B030D-6E8A-4147-A177-3AD203B41FA5}">
                      <a16:colId xmlns:a16="http://schemas.microsoft.com/office/drawing/2014/main" val="2491175836"/>
                    </a:ext>
                  </a:extLst>
                </a:gridCol>
              </a:tblGrid>
              <a:tr h="274979">
                <a:tc>
                  <a:txBody>
                    <a:bodyPr/>
                    <a:lstStyle/>
                    <a:p>
                      <a:pPr marL="0" marR="0">
                        <a:lnSpc>
                          <a:spcPct val="107000"/>
                        </a:lnSpc>
                        <a:spcBef>
                          <a:spcPts val="0"/>
                        </a:spcBef>
                        <a:spcAft>
                          <a:spcPts val="0"/>
                        </a:spcAft>
                      </a:pPr>
                      <a:r>
                        <a:rPr lang="en-US" sz="10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000">
                          <a:effectLst/>
                        </a:rPr>
                        <a:t>Minimum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000">
                          <a:effectLst/>
                        </a:rPr>
                        <a:t>Q1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000">
                          <a:effectLst/>
                        </a:rPr>
                        <a:t>Median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000">
                          <a:effectLst/>
                        </a:rPr>
                        <a:t>Q3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000">
                          <a:effectLst/>
                        </a:rPr>
                        <a:t>Maximum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000">
                          <a:effectLst/>
                        </a:rPr>
                        <a:t>Range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000">
                          <a:effectLst/>
                        </a:rPr>
                        <a:t>Outliers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828018600"/>
                  </a:ext>
                </a:extLst>
              </a:tr>
              <a:tr h="264403">
                <a:tc>
                  <a:txBody>
                    <a:bodyPr/>
                    <a:lstStyle/>
                    <a:p>
                      <a:pPr marL="0" marR="0">
                        <a:lnSpc>
                          <a:spcPct val="107000"/>
                        </a:lnSpc>
                        <a:spcBef>
                          <a:spcPts val="0"/>
                        </a:spcBef>
                        <a:spcAft>
                          <a:spcPts val="0"/>
                        </a:spcAft>
                      </a:pPr>
                      <a:r>
                        <a:rPr lang="en-US" sz="1000">
                          <a:effectLst/>
                        </a:rPr>
                        <a:t>2015 (Shortest)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36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49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95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85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n/a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10028277"/>
                  </a:ext>
                </a:extLst>
              </a:tr>
              <a:tr h="264403">
                <a:tc>
                  <a:txBody>
                    <a:bodyPr/>
                    <a:lstStyle/>
                    <a:p>
                      <a:pPr marL="0" marR="0">
                        <a:lnSpc>
                          <a:spcPct val="107000"/>
                        </a:lnSpc>
                        <a:spcBef>
                          <a:spcPts val="0"/>
                        </a:spcBef>
                        <a:spcAft>
                          <a:spcPts val="0"/>
                        </a:spcAft>
                      </a:pPr>
                      <a:r>
                        <a:rPr lang="en-US" sz="1000">
                          <a:effectLst/>
                        </a:rPr>
                        <a:t>2015 (Longest)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47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76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144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125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120, 144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616386732"/>
                  </a:ext>
                </a:extLst>
              </a:tr>
              <a:tr h="264403">
                <a:tc>
                  <a:txBody>
                    <a:bodyPr/>
                    <a:lstStyle/>
                    <a:p>
                      <a:pPr marL="0" marR="0">
                        <a:lnSpc>
                          <a:spcPct val="107000"/>
                        </a:lnSpc>
                        <a:spcBef>
                          <a:spcPts val="0"/>
                        </a:spcBef>
                        <a:spcAft>
                          <a:spcPts val="0"/>
                        </a:spcAft>
                      </a:pPr>
                      <a:r>
                        <a:rPr lang="en-US" sz="1000">
                          <a:effectLst/>
                        </a:rPr>
                        <a:t>2021 (Shortest)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24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28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71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47, 64, 73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93097905"/>
                  </a:ext>
                </a:extLst>
              </a:tr>
              <a:tr h="264403">
                <a:tc>
                  <a:txBody>
                    <a:bodyPr/>
                    <a:lstStyle/>
                    <a:p>
                      <a:pPr marL="0" marR="0">
                        <a:lnSpc>
                          <a:spcPct val="107000"/>
                        </a:lnSpc>
                        <a:spcBef>
                          <a:spcPts val="0"/>
                        </a:spcBef>
                        <a:spcAft>
                          <a:spcPts val="0"/>
                        </a:spcAft>
                      </a:pPr>
                      <a:r>
                        <a:rPr lang="en-US" sz="1000">
                          <a:effectLst/>
                        </a:rPr>
                        <a:t>2021 (Longest)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29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38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a:effectLst/>
                        </a:rPr>
                        <a:t>72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dirty="0">
                          <a:effectLst/>
                        </a:rPr>
                        <a:t>64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1000" dirty="0">
                          <a:effectLst/>
                        </a:rPr>
                        <a:t>n/a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76555362"/>
                  </a:ext>
                </a:extLst>
              </a:tr>
            </a:tbl>
          </a:graphicData>
        </a:graphic>
      </p:graphicFrame>
      <p:sp>
        <p:nvSpPr>
          <p:cNvPr id="55" name="TextBox 54">
            <a:extLst>
              <a:ext uri="{FF2B5EF4-FFF2-40B4-BE49-F238E27FC236}">
                <a16:creationId xmlns:a16="http://schemas.microsoft.com/office/drawing/2014/main" id="{89BA61E4-B1CD-4ACA-AFDD-EB0862BB6C40}"/>
              </a:ext>
            </a:extLst>
          </p:cNvPr>
          <p:cNvSpPr txBox="1"/>
          <p:nvPr/>
        </p:nvSpPr>
        <p:spPr>
          <a:xfrm>
            <a:off x="12646617" y="18604495"/>
            <a:ext cx="9628167" cy="646331"/>
          </a:xfrm>
          <a:prstGeom prst="rect">
            <a:avLst/>
          </a:prstGeom>
          <a:noFill/>
        </p:spPr>
        <p:txBody>
          <a:bodyPr wrap="square" rtlCol="0">
            <a:spAutoFit/>
          </a:bodyPr>
          <a:lstStyle/>
          <a:p>
            <a:r>
              <a:rPr lang="en-US" dirty="0"/>
              <a:t>Table 1. The summary set of data representing the boxplot (Fig 2) of the shortest and longest amount of time (months) standing dead street trees persisted on streetscapes</a:t>
            </a:r>
          </a:p>
        </p:txBody>
      </p:sp>
      <p:sp>
        <p:nvSpPr>
          <p:cNvPr id="56" name="TextBox 55">
            <a:extLst>
              <a:ext uri="{FF2B5EF4-FFF2-40B4-BE49-F238E27FC236}">
                <a16:creationId xmlns:a16="http://schemas.microsoft.com/office/drawing/2014/main" id="{45D1E96F-BD8C-4A5A-A3E6-A0C4D35724B8}"/>
              </a:ext>
            </a:extLst>
          </p:cNvPr>
          <p:cNvSpPr txBox="1"/>
          <p:nvPr/>
        </p:nvSpPr>
        <p:spPr>
          <a:xfrm>
            <a:off x="22675861" y="8070781"/>
            <a:ext cx="11310260" cy="6001643"/>
          </a:xfrm>
          <a:prstGeom prst="rect">
            <a:avLst/>
          </a:prstGeom>
          <a:noFill/>
        </p:spPr>
        <p:txBody>
          <a:bodyPr wrap="square" rtlCol="0">
            <a:spAutoFit/>
          </a:bodyPr>
          <a:lstStyle/>
          <a:p>
            <a:pPr marL="285750" indent="-285750">
              <a:buFont typeface="Arial" panose="020B0604020202020204" pitchFamily="34" charset="0"/>
              <a:buChar char="•"/>
            </a:pPr>
            <a:r>
              <a:rPr lang="en-US" sz="3200" dirty="0"/>
              <a:t>Increased number of dead trees in 2021 suggests an increased rate of failed plantings of new trees.</a:t>
            </a:r>
          </a:p>
          <a:p>
            <a:pPr marL="285750" indent="-285750">
              <a:buFont typeface="Arial" panose="020B0604020202020204" pitchFamily="34" charset="0"/>
              <a:buChar char="•"/>
            </a:pPr>
            <a:r>
              <a:rPr lang="en-US" sz="3200" dirty="0"/>
              <a:t>Decreased persistence of dead trees suggests that Philadelphia Parks and Recreation (PPR) have been more proactive in tree removal between 2015 to 2021. </a:t>
            </a:r>
          </a:p>
          <a:p>
            <a:pPr marL="285750" indent="-285750">
              <a:buFont typeface="Arial" panose="020B0604020202020204" pitchFamily="34" charset="0"/>
              <a:buChar char="•"/>
            </a:pPr>
            <a:r>
              <a:rPr lang="en-US" sz="3200" dirty="0"/>
              <a:t>DBH in 2021 further supports an increased rate of failed plantings of new trees.</a:t>
            </a:r>
          </a:p>
          <a:p>
            <a:pPr marL="285750" indent="-285750">
              <a:buFont typeface="Arial" panose="020B0604020202020204" pitchFamily="34" charset="0"/>
              <a:buChar char="•"/>
            </a:pPr>
            <a:r>
              <a:rPr lang="en-US" sz="3200" dirty="0"/>
              <a:t>DBH in 2015 and 2021 suggests that old, large trees are also more likely to be removed as a form of risk management.</a:t>
            </a:r>
          </a:p>
          <a:p>
            <a:pPr marL="285750" indent="-285750">
              <a:buFont typeface="Arial" panose="020B0604020202020204" pitchFamily="34" charset="0"/>
              <a:buChar char="•"/>
            </a:pPr>
            <a:r>
              <a:rPr lang="en-US" sz="3200" dirty="0"/>
              <a:t>Results from this study can be applied to future urban forestry management efforts, tree inventories, and research.</a:t>
            </a:r>
          </a:p>
          <a:p>
            <a:endParaRPr lang="en-US" sz="3200" dirty="0"/>
          </a:p>
        </p:txBody>
      </p:sp>
      <p:sp>
        <p:nvSpPr>
          <p:cNvPr id="57" name="TextBox 56">
            <a:extLst>
              <a:ext uri="{FF2B5EF4-FFF2-40B4-BE49-F238E27FC236}">
                <a16:creationId xmlns:a16="http://schemas.microsoft.com/office/drawing/2014/main" id="{B5B9E0E9-CE7B-4142-801C-7C1645243663}"/>
              </a:ext>
            </a:extLst>
          </p:cNvPr>
          <p:cNvSpPr txBox="1"/>
          <p:nvPr/>
        </p:nvSpPr>
        <p:spPr>
          <a:xfrm>
            <a:off x="22675861" y="15872789"/>
            <a:ext cx="11114409" cy="4574457"/>
          </a:xfrm>
          <a:prstGeom prst="rect">
            <a:avLst/>
          </a:prstGeom>
          <a:noFill/>
        </p:spPr>
        <p:txBody>
          <a:bodyPr wrap="square" rtlCol="0">
            <a:spAutoFit/>
          </a:bodyPr>
          <a:lstStyle/>
          <a:p>
            <a:pPr indent="-457200">
              <a:buFont typeface="+mj-lt"/>
              <a:buAutoNum type="arabicPeriod"/>
            </a:pP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Berland, A. &amp; Lange, D.A. (2017). Google Street View Shows </a:t>
            </a:r>
            <a:r>
              <a:rPr lang="en-US" sz="1700" dirty="0">
                <a:latin typeface="Times New Roman" panose="02020603050405020304" pitchFamily="18" charset="0"/>
                <a:ea typeface="Times New Roman" panose="02020603050405020304" pitchFamily="18" charset="0"/>
                <a:cs typeface="Times New Roman" panose="02020603050405020304" pitchFamily="18" charset="0"/>
              </a:rPr>
              <a:t>P</a:t>
            </a: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romise </a:t>
            </a:r>
            <a:r>
              <a:rPr lang="en-US" sz="1700" dirty="0">
                <a:latin typeface="Times New Roman" panose="02020603050405020304" pitchFamily="18" charset="0"/>
                <a:ea typeface="Times New Roman" panose="02020603050405020304" pitchFamily="18" charset="0"/>
                <a:cs typeface="Times New Roman" panose="02020603050405020304" pitchFamily="18" charset="0"/>
              </a:rPr>
              <a:t>F</a:t>
            </a: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or Virtual </a:t>
            </a:r>
            <a:r>
              <a:rPr lang="en-US" sz="1700" dirty="0">
                <a:latin typeface="Times New Roman" panose="02020603050405020304" pitchFamily="18" charset="0"/>
                <a:ea typeface="Times New Roman" panose="02020603050405020304" pitchFamily="18" charset="0"/>
                <a:cs typeface="Times New Roman" panose="02020603050405020304" pitchFamily="18" charset="0"/>
              </a:rPr>
              <a:t>S</a:t>
            </a: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treet </a:t>
            </a:r>
            <a:r>
              <a:rPr lang="en-US" sz="1700" dirty="0">
                <a:latin typeface="Times New Roman" panose="02020603050405020304" pitchFamily="18" charset="0"/>
                <a:ea typeface="Times New Roman" panose="02020603050405020304" pitchFamily="18" charset="0"/>
                <a:cs typeface="Times New Roman" panose="02020603050405020304" pitchFamily="18" charset="0"/>
              </a:rPr>
              <a:t>T</a:t>
            </a: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ree </a:t>
            </a:r>
            <a:r>
              <a:rPr lang="en-US" sz="1700" dirty="0">
                <a:latin typeface="Times New Roman" panose="02020603050405020304" pitchFamily="18" charset="0"/>
                <a:ea typeface="Times New Roman" panose="02020603050405020304" pitchFamily="18" charset="0"/>
                <a:cs typeface="Times New Roman" panose="02020603050405020304" pitchFamily="18" charset="0"/>
              </a:rPr>
              <a:t>S</a:t>
            </a: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urveys. </a:t>
            </a:r>
            <a:r>
              <a:rPr lang="en-US" sz="1700" i="1" dirty="0">
                <a:effectLst/>
                <a:latin typeface="Times New Roman" panose="02020603050405020304" pitchFamily="18" charset="0"/>
                <a:ea typeface="Times New Roman" panose="02020603050405020304" pitchFamily="18" charset="0"/>
                <a:cs typeface="Times New Roman" panose="02020603050405020304" pitchFamily="18" charset="0"/>
              </a:rPr>
              <a:t>Urban Forestry &amp; Urban Greening</a:t>
            </a: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 21: 11-15. </a:t>
            </a:r>
            <a:r>
              <a:rPr lang="en-US" sz="17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10"/>
              </a:rPr>
              <a:t>https://doi.org/10.1016/j.ufug.2016.11.006</a:t>
            </a: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indent="-457200">
              <a:buFont typeface="+mj-lt"/>
              <a:buAutoNum type="arabicPeriod"/>
            </a:pP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Berland, A., Roman, L.A., Vogt, J. (2019). Can Field Crews Telecommute? Varied Data Quality from Citizen Science Tree Inventories Conducted Using Street-Level Imagery. </a:t>
            </a:r>
            <a:r>
              <a:rPr lang="en-US" sz="1700" i="1" dirty="0">
                <a:effectLst/>
                <a:latin typeface="Times New Roman" panose="02020603050405020304" pitchFamily="18" charset="0"/>
                <a:ea typeface="Times New Roman" panose="02020603050405020304" pitchFamily="18" charset="0"/>
                <a:cs typeface="Times New Roman" panose="02020603050405020304" pitchFamily="18" charset="0"/>
              </a:rPr>
              <a:t>Forests</a:t>
            </a: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 10(4): 349.</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7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11"/>
              </a:rPr>
              <a:t>https://doi.org/10.3390/f10040349</a:t>
            </a:r>
            <a:r>
              <a:rPr lang="en-US" sz="17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indent="-457200">
              <a:buFont typeface="+mj-lt"/>
              <a:buAutoNum type="arabicPeriod"/>
            </a:pP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Breger, B.S., Eisenman, T.S., Kremer, M.E., Roman, L.A., Martin, D.G., and Rogan, J. (2019). Urban </a:t>
            </a:r>
            <a:r>
              <a:rPr lang="en-US" sz="1700" dirty="0">
                <a:latin typeface="Times New Roman" panose="02020603050405020304" pitchFamily="18" charset="0"/>
                <a:ea typeface="Calibri" panose="020F0502020204030204" pitchFamily="34" charset="0"/>
                <a:cs typeface="Times New Roman" panose="02020603050405020304" pitchFamily="18" charset="0"/>
              </a:rPr>
              <a:t>T</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ree </a:t>
            </a:r>
            <a:r>
              <a:rPr lang="en-US" sz="1700" dirty="0">
                <a:latin typeface="Times New Roman" panose="02020603050405020304" pitchFamily="18" charset="0"/>
                <a:ea typeface="Calibri" panose="020F0502020204030204" pitchFamily="34" charset="0"/>
                <a:cs typeface="Times New Roman" panose="02020603050405020304" pitchFamily="18" charset="0"/>
              </a:rPr>
              <a:t>S</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urvival and Stewardship in a State-Managed </a:t>
            </a:r>
            <a:r>
              <a:rPr lang="en-US" sz="1700" dirty="0">
                <a:latin typeface="Times New Roman" panose="02020603050405020304" pitchFamily="18" charset="0"/>
                <a:ea typeface="Calibri" panose="020F0502020204030204" pitchFamily="34" charset="0"/>
                <a:cs typeface="Times New Roman" panose="02020603050405020304" pitchFamily="18" charset="0"/>
              </a:rPr>
              <a:t>P</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lanting </a:t>
            </a:r>
            <a:r>
              <a:rPr lang="en-US" sz="1700" dirty="0">
                <a:latin typeface="Times New Roman" panose="02020603050405020304" pitchFamily="18" charset="0"/>
                <a:ea typeface="Calibri" panose="020F0502020204030204" pitchFamily="34" charset="0"/>
                <a:cs typeface="Times New Roman" panose="02020603050405020304" pitchFamily="18" charset="0"/>
              </a:rPr>
              <a:t>I</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nitiative: A Case </a:t>
            </a:r>
            <a:r>
              <a:rPr lang="en-US" sz="1700" dirty="0">
                <a:latin typeface="Times New Roman" panose="02020603050405020304" pitchFamily="18" charset="0"/>
                <a:ea typeface="Calibri" panose="020F0502020204030204" pitchFamily="34" charset="0"/>
                <a:cs typeface="Times New Roman" panose="02020603050405020304" pitchFamily="18" charset="0"/>
              </a:rPr>
              <a:t>S</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tudy in Holyoke, Massachusetts. </a:t>
            </a:r>
            <a:r>
              <a:rPr lang="en-US" sz="1700" i="1" dirty="0">
                <a:effectLst/>
                <a:latin typeface="Times New Roman" panose="02020603050405020304" pitchFamily="18" charset="0"/>
                <a:ea typeface="Calibri" panose="020F0502020204030204" pitchFamily="34" charset="0"/>
                <a:cs typeface="Times New Roman" panose="02020603050405020304" pitchFamily="18" charset="0"/>
              </a:rPr>
              <a:t>Urban Forestry &amp; Urban Greening</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43: 126382. </a:t>
            </a:r>
            <a:r>
              <a:rPr lang="en-US" sz="17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12"/>
              </a:rPr>
              <a:t>https://doi.org/10.1016/j.ufug.2019.126382</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indent="-457200">
              <a:buFont typeface="+mj-lt"/>
              <a:buAutoNum type="arabicPeriod"/>
            </a:pP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Hilbert, D.R., Roman, L.A., Koeser, A.K., Vogt, J., and van Doorn, N.S. (2019). Urban Tree Mortality: A Literature Review. </a:t>
            </a:r>
            <a:r>
              <a:rPr lang="en-US" sz="1700" i="1" dirty="0">
                <a:effectLst/>
                <a:latin typeface="Times New Roman" panose="02020603050405020304" pitchFamily="18" charset="0"/>
                <a:ea typeface="Calibri" panose="020F0502020204030204" pitchFamily="34" charset="0"/>
                <a:cs typeface="Times New Roman" panose="02020603050405020304" pitchFamily="18" charset="0"/>
              </a:rPr>
              <a:t>Arboriculture &amp; Urban Forestry. </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45(5): 167-200. </a:t>
            </a:r>
            <a:r>
              <a:rPr lang="en-US" sz="17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13"/>
              </a:rPr>
              <a:t>https://doi.org/10.13140/RG.2.2.25953.15204</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a:t>
            </a:r>
          </a:p>
          <a:p>
            <a:pPr indent="-457200">
              <a:buFont typeface="+mj-lt"/>
              <a:buAutoNum type="arabicPeriod"/>
            </a:pP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Roman, L.A., Battles, J.J., and McBride, J.R. (2014). Determinants of Establishment </a:t>
            </a:r>
            <a:r>
              <a:rPr lang="en-US" sz="1700" dirty="0">
                <a:latin typeface="Times New Roman" panose="02020603050405020304" pitchFamily="18" charset="0"/>
                <a:ea typeface="Calibri" panose="020F0502020204030204" pitchFamily="34" charset="0"/>
                <a:cs typeface="Times New Roman" panose="02020603050405020304" pitchFamily="18" charset="0"/>
              </a:rPr>
              <a:t>S</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urvival for Residential </a:t>
            </a:r>
            <a:r>
              <a:rPr lang="en-US" sz="1700" dirty="0">
                <a:latin typeface="Times New Roman" panose="02020603050405020304" pitchFamily="18" charset="0"/>
                <a:ea typeface="Calibri" panose="020F0502020204030204" pitchFamily="34" charset="0"/>
                <a:cs typeface="Times New Roman" panose="02020603050405020304" pitchFamily="18" charset="0"/>
              </a:rPr>
              <a:t>T</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rees in Sacramento County, CA. </a:t>
            </a:r>
            <a:r>
              <a:rPr lang="en-US" sz="1700" i="1" dirty="0">
                <a:effectLst/>
                <a:latin typeface="Times New Roman" panose="02020603050405020304" pitchFamily="18" charset="0"/>
                <a:ea typeface="Calibri" panose="020F0502020204030204" pitchFamily="34" charset="0"/>
                <a:cs typeface="Times New Roman" panose="02020603050405020304" pitchFamily="18" charset="0"/>
              </a:rPr>
              <a:t>Landscape and Urban Planning</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129: 22-31. </a:t>
            </a:r>
            <a:r>
              <a:rPr lang="en-US" sz="17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14"/>
              </a:rPr>
              <a:t>https://doi.org/10.1016/j.landurbplan.2014.05.004</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a:t>
            </a:r>
          </a:p>
          <a:p>
            <a:pPr indent="-457200">
              <a:buFont typeface="+mj-lt"/>
              <a:buAutoNum type="arabicPeriod"/>
            </a:pP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Scharenbroch, B.C., Carter, D., </a:t>
            </a:r>
            <a:r>
              <a:rPr lang="en-US" sz="1700" dirty="0" err="1">
                <a:effectLst/>
                <a:latin typeface="Times New Roman" panose="02020603050405020304" pitchFamily="18" charset="0"/>
                <a:ea typeface="Calibri" panose="020F0502020204030204" pitchFamily="34" charset="0"/>
                <a:cs typeface="Times New Roman" panose="02020603050405020304" pitchFamily="18" charset="0"/>
              </a:rPr>
              <a:t>Bialecki</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M., Fahey, R., </a:t>
            </a:r>
            <a:r>
              <a:rPr lang="en-US" sz="1700" dirty="0" err="1">
                <a:effectLst/>
                <a:latin typeface="Times New Roman" panose="02020603050405020304" pitchFamily="18" charset="0"/>
                <a:ea typeface="Calibri" panose="020F0502020204030204" pitchFamily="34" charset="0"/>
                <a:cs typeface="Times New Roman" panose="02020603050405020304" pitchFamily="18" charset="0"/>
              </a:rPr>
              <a:t>Scheberl</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L., Catania, M., Roman, L.A., </a:t>
            </a:r>
            <a:r>
              <a:rPr lang="en-US" sz="1700" dirty="0" err="1">
                <a:effectLst/>
                <a:latin typeface="Times New Roman" panose="02020603050405020304" pitchFamily="18" charset="0"/>
                <a:ea typeface="Calibri" panose="020F0502020204030204" pitchFamily="34" charset="0"/>
                <a:cs typeface="Times New Roman" panose="02020603050405020304" pitchFamily="18" charset="0"/>
              </a:rPr>
              <a:t>Bassuk</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N., Harper, R.W., Werner, L., Siewert, A., Miller, S., Hutyra, L., </a:t>
            </a:r>
            <a:r>
              <a:rPr lang="en-US" sz="1700" dirty="0" err="1">
                <a:effectLst/>
                <a:latin typeface="Times New Roman" panose="02020603050405020304" pitchFamily="18" charset="0"/>
                <a:ea typeface="Calibri" panose="020F0502020204030204" pitchFamily="34" charset="0"/>
                <a:cs typeface="Times New Roman" panose="02020603050405020304" pitchFamily="18" charset="0"/>
              </a:rPr>
              <a:t>Raciti</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S. (2017). A Rapid Urban Site Index for Assessing the Quality of Street Tree Planting Sites. </a:t>
            </a:r>
            <a:r>
              <a:rPr lang="en-US" sz="1700" i="1" dirty="0">
                <a:effectLst/>
                <a:latin typeface="Times New Roman" panose="02020603050405020304" pitchFamily="18" charset="0"/>
                <a:ea typeface="Calibri" panose="020F0502020204030204" pitchFamily="34" charset="0"/>
                <a:cs typeface="Times New Roman" panose="02020603050405020304" pitchFamily="18" charset="0"/>
              </a:rPr>
              <a:t>Urban Forestry &amp; Urban Greening</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27: 279-286. </a:t>
            </a:r>
            <a:r>
              <a:rPr lang="en-US" sz="17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15"/>
              </a:rPr>
              <a:t>https://doi.org/10.1016/j.ufug.2017.08.017</a:t>
            </a:r>
            <a:r>
              <a:rPr lang="en-US" sz="17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indent="-457200">
              <a:buFont typeface="+mj-lt"/>
              <a:buAutoNum type="arabicPeriod"/>
            </a:pPr>
            <a:r>
              <a:rPr lang="en-US" sz="1800" dirty="0">
                <a:effectLst/>
                <a:latin typeface="Times New Roman" panose="02020603050405020304" pitchFamily="18" charset="0"/>
                <a:ea typeface="Calibri" panose="020F0502020204030204" pitchFamily="34" charset="0"/>
              </a:rPr>
              <a:t>Urban, J. (2008). </a:t>
            </a:r>
            <a:r>
              <a:rPr lang="en-US" sz="1800" i="1" dirty="0">
                <a:effectLst/>
                <a:latin typeface="Times New Roman" panose="02020603050405020304" pitchFamily="18" charset="0"/>
                <a:ea typeface="Calibri" panose="020F0502020204030204" pitchFamily="34" charset="0"/>
              </a:rPr>
              <a:t>Up by Roots.</a:t>
            </a:r>
            <a:r>
              <a:rPr lang="en-US" sz="1800" dirty="0">
                <a:effectLst/>
                <a:latin typeface="Times New Roman" panose="02020603050405020304" pitchFamily="18" charset="0"/>
                <a:ea typeface="Calibri" panose="020F0502020204030204" pitchFamily="34" charset="0"/>
              </a:rPr>
              <a:t> International Society of Arboriculture, Champaign, IL. 479 pp.</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indent="-457200">
              <a:buFont typeface="+mj-lt"/>
              <a:buAutoNum type="arabicPeriod"/>
            </a:pP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indent="-457200">
              <a:buFont typeface="+mj-lt"/>
              <a:buAutoNum type="arabicPeriod"/>
            </a:pPr>
            <a:endParaRPr lang="en-US" sz="1700" dirty="0"/>
          </a:p>
        </p:txBody>
      </p:sp>
      <p:sp>
        <p:nvSpPr>
          <p:cNvPr id="58" name="TextBox 57">
            <a:extLst>
              <a:ext uri="{FF2B5EF4-FFF2-40B4-BE49-F238E27FC236}">
                <a16:creationId xmlns:a16="http://schemas.microsoft.com/office/drawing/2014/main" id="{3B9126D9-EFCD-4D1B-81A3-65E74D6724D6}"/>
              </a:ext>
            </a:extLst>
          </p:cNvPr>
          <p:cNvSpPr txBox="1"/>
          <p:nvPr/>
        </p:nvSpPr>
        <p:spPr>
          <a:xfrm>
            <a:off x="22665484" y="22169985"/>
            <a:ext cx="11310260" cy="2862322"/>
          </a:xfrm>
          <a:prstGeom prst="rect">
            <a:avLst/>
          </a:prstGeom>
          <a:noFill/>
        </p:spPr>
        <p:txBody>
          <a:bodyPr wrap="square" rtlCol="0">
            <a:spAutoFit/>
          </a:bodyPr>
          <a:lstStyle/>
          <a:p>
            <a:pPr marL="0" marR="0" indent="457200">
              <a:spcBef>
                <a:spcPts val="0"/>
              </a:spcBef>
              <a:spcAft>
                <a:spcPts val="0"/>
              </a:spcAft>
            </a:pPr>
            <a:r>
              <a:rPr lang="en-US" sz="1800" dirty="0">
                <a:solidFill>
                  <a:srgbClr val="000000"/>
                </a:solidFill>
                <a:effectLst/>
                <a:ea typeface="Times New Roman" panose="02020603050405020304" pitchFamily="18" charset="0"/>
                <a:cs typeface="Times New Roman" panose="02020603050405020304" pitchFamily="18" charset="0"/>
              </a:rPr>
              <a:t>This study and the University of Pennsylvania occupy the ancestral, traditional, and contemporary lands of the </a:t>
            </a:r>
            <a:r>
              <a:rPr lang="en-US" sz="1800" dirty="0" err="1">
                <a:solidFill>
                  <a:srgbClr val="000000"/>
                </a:solidFill>
                <a:effectLst/>
                <a:ea typeface="Times New Roman" panose="02020603050405020304" pitchFamily="18" charset="0"/>
                <a:cs typeface="Times New Roman" panose="02020603050405020304" pitchFamily="18" charset="0"/>
              </a:rPr>
              <a:t>Lenni</a:t>
            </a:r>
            <a:r>
              <a:rPr lang="en-US" sz="1800" dirty="0">
                <a:solidFill>
                  <a:srgbClr val="000000"/>
                </a:solidFill>
                <a:effectLst/>
                <a:ea typeface="Times New Roman" panose="02020603050405020304" pitchFamily="18" charset="0"/>
                <a:cs typeface="Times New Roman" panose="02020603050405020304" pitchFamily="18" charset="0"/>
              </a:rPr>
              <a:t>-Lenape people: the Nanticoke </a:t>
            </a:r>
            <a:r>
              <a:rPr lang="en-US" sz="1800" dirty="0" err="1">
                <a:solidFill>
                  <a:srgbClr val="000000"/>
                </a:solidFill>
                <a:effectLst/>
                <a:ea typeface="Times New Roman" panose="02020603050405020304" pitchFamily="18" charset="0"/>
                <a:cs typeface="Times New Roman" panose="02020603050405020304" pitchFamily="18" charset="0"/>
              </a:rPr>
              <a:t>Lenni</a:t>
            </a:r>
            <a:r>
              <a:rPr lang="en-US" sz="1800" dirty="0">
                <a:solidFill>
                  <a:srgbClr val="000000"/>
                </a:solidFill>
                <a:effectLst/>
                <a:ea typeface="Times New Roman" panose="02020603050405020304" pitchFamily="18" charset="0"/>
                <a:cs typeface="Times New Roman" panose="02020603050405020304" pitchFamily="18" charset="0"/>
              </a:rPr>
              <a:t>-Lenape Tribal Nation, the Ramapough Lenape Nation, the Powhatan Renape Nation, the Nanticoke of Millsboro Delaware, and the Lenape of Cheswold Delaware. We acknowledge the </a:t>
            </a:r>
            <a:r>
              <a:rPr lang="en-US" sz="1800" dirty="0" err="1">
                <a:solidFill>
                  <a:srgbClr val="000000"/>
                </a:solidFill>
                <a:effectLst/>
                <a:ea typeface="Times New Roman" panose="02020603050405020304" pitchFamily="18" charset="0"/>
                <a:cs typeface="Times New Roman" panose="02020603050405020304" pitchFamily="18" charset="0"/>
              </a:rPr>
              <a:t>Lenni</a:t>
            </a:r>
            <a:r>
              <a:rPr lang="en-US" sz="1800" dirty="0">
                <a:solidFill>
                  <a:srgbClr val="000000"/>
                </a:solidFill>
                <a:effectLst/>
                <a:ea typeface="Times New Roman" panose="02020603050405020304" pitchFamily="18" charset="0"/>
                <a:cs typeface="Times New Roman" panose="02020603050405020304" pitchFamily="18" charset="0"/>
              </a:rPr>
              <a:t>-Lenape as the original people of this land and their continuing relationship with their territory.</a:t>
            </a:r>
            <a:endParaRPr lang="en-US" sz="1800" dirty="0">
              <a:effectLst/>
              <a:ea typeface="Calibri" panose="020F0502020204030204" pitchFamily="34" charset="0"/>
              <a:cs typeface="Times New Roman" panose="02020603050405020304" pitchFamily="18" charset="0"/>
            </a:endParaRPr>
          </a:p>
          <a:p>
            <a:pPr marL="0" marR="0" indent="457200">
              <a:spcBef>
                <a:spcPts val="0"/>
              </a:spcBef>
              <a:spcAft>
                <a:spcPts val="0"/>
              </a:spcAft>
            </a:pPr>
            <a:r>
              <a:rPr lang="en-US" sz="1800" dirty="0">
                <a:solidFill>
                  <a:srgbClr val="000000"/>
                </a:solidFill>
                <a:effectLst/>
                <a:ea typeface="Times New Roman" panose="02020603050405020304" pitchFamily="18" charset="0"/>
                <a:cs typeface="Times New Roman" panose="02020603050405020304" pitchFamily="18" charset="0"/>
              </a:rPr>
              <a:t>This study was conducted as a part of the Masters of Environmental Studies (MES) Capstone project. I would like to thank Lara Roman, Capstone advisor, and Sally Willig, MES advisor, for their ongoing support, advice, and knowledge. I would also like to thank the 2021 street tree monitoring field advisor Levon Bigelow (University of Connecticut) and the other 2021 field crew members for their assistance in data collection.  Lastly, I would like to thank my friends and family for their continual support.</a:t>
            </a:r>
            <a:endParaRPr lang="en-US" sz="1800" dirty="0">
              <a:effectLst/>
              <a:ea typeface="Calibri" panose="020F0502020204030204" pitchFamily="34" charset="0"/>
              <a:cs typeface="Times New Roman" panose="02020603050405020304" pitchFamily="18" charset="0"/>
            </a:endParaRPr>
          </a:p>
          <a:p>
            <a:endParaRPr lang="en-US" dirty="0"/>
          </a:p>
        </p:txBody>
      </p:sp>
      <p:pic>
        <p:nvPicPr>
          <p:cNvPr id="1026" name="Picture 2">
            <a:extLst>
              <a:ext uri="{FF2B5EF4-FFF2-40B4-BE49-F238E27FC236}">
                <a16:creationId xmlns:a16="http://schemas.microsoft.com/office/drawing/2014/main" id="{C63A1BEC-5C62-4D62-816D-044D419701A4}"/>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40283" y="12018616"/>
            <a:ext cx="3295650" cy="341947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DE953AB7-390E-420A-B3AB-2BF158CFC364}"/>
              </a:ext>
            </a:extLst>
          </p:cNvPr>
          <p:cNvPicPr>
            <a:picLocks noChangeAspect="1"/>
          </p:cNvPicPr>
          <p:nvPr/>
        </p:nvPicPr>
        <p:blipFill>
          <a:blip r:embed="rId17"/>
          <a:stretch>
            <a:fillRect/>
          </a:stretch>
        </p:blipFill>
        <p:spPr>
          <a:xfrm>
            <a:off x="626541" y="15863094"/>
            <a:ext cx="11574356" cy="923330"/>
          </a:xfrm>
          <a:prstGeom prst="rect">
            <a:avLst/>
          </a:prstGeom>
        </p:spPr>
      </p:pic>
      <p:sp>
        <p:nvSpPr>
          <p:cNvPr id="20" name="Rectangle 19">
            <a:extLst>
              <a:ext uri="{FF2B5EF4-FFF2-40B4-BE49-F238E27FC236}">
                <a16:creationId xmlns:a16="http://schemas.microsoft.com/office/drawing/2014/main" id="{42AF08AA-3705-44E9-973C-BA73D78D074E}"/>
              </a:ext>
            </a:extLst>
          </p:cNvPr>
          <p:cNvSpPr/>
          <p:nvPr/>
        </p:nvSpPr>
        <p:spPr>
          <a:xfrm>
            <a:off x="4584233" y="15872789"/>
            <a:ext cx="3724096" cy="923330"/>
          </a:xfrm>
          <a:prstGeom prst="rect">
            <a:avLst/>
          </a:prstGeom>
        </p:spPr>
        <p:txBody>
          <a:bodyPr wrap="none">
            <a:spAutoFit/>
          </a:bodyPr>
          <a:lstStyle/>
          <a:p>
            <a:pPr algn="ctr"/>
            <a:r>
              <a:rPr lang="en-US" sz="5400" b="1" dirty="0">
                <a:solidFill>
                  <a:schemeClr val="bg1"/>
                </a:solidFill>
                <a:latin typeface="Times New Roman" panose="02020603050405020304" pitchFamily="18" charset="0"/>
                <a:cs typeface="Times New Roman" panose="02020603050405020304" pitchFamily="18" charset="0"/>
              </a:rPr>
              <a:t>METHODS</a:t>
            </a:r>
          </a:p>
        </p:txBody>
      </p:sp>
      <p:sp>
        <p:nvSpPr>
          <p:cNvPr id="59" name="TextBox 58">
            <a:extLst>
              <a:ext uri="{FF2B5EF4-FFF2-40B4-BE49-F238E27FC236}">
                <a16:creationId xmlns:a16="http://schemas.microsoft.com/office/drawing/2014/main" id="{02D1ECE2-DBE9-4461-8841-F2A99CA04C23}"/>
              </a:ext>
            </a:extLst>
          </p:cNvPr>
          <p:cNvSpPr txBox="1"/>
          <p:nvPr/>
        </p:nvSpPr>
        <p:spPr>
          <a:xfrm>
            <a:off x="-2403555" y="15434200"/>
            <a:ext cx="17383326" cy="369332"/>
          </a:xfrm>
          <a:prstGeom prst="rect">
            <a:avLst/>
          </a:prstGeom>
          <a:noFill/>
        </p:spPr>
        <p:txBody>
          <a:bodyPr wrap="square">
            <a:spAutoFit/>
          </a:bodyPr>
          <a:lstStyle/>
          <a:p>
            <a:pPr algn="ctr"/>
            <a:r>
              <a:rPr lang="en-US" dirty="0"/>
              <a:t>Image 1. The study plots (n=103) in Philadelphia, PA via Google Maps.</a:t>
            </a:r>
          </a:p>
        </p:txBody>
      </p:sp>
    </p:spTree>
    <p:extLst>
      <p:ext uri="{BB962C8B-B14F-4D97-AF65-F5344CB8AC3E}">
        <p14:creationId xmlns:p14="http://schemas.microsoft.com/office/powerpoint/2010/main" val="1349452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526</TotalTime>
  <Words>1371</Words>
  <Application>Microsoft Office PowerPoint</Application>
  <PresentationFormat>Custom</PresentationFormat>
  <Paragraphs>83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Regan Wilson</dc:creator>
  <cp:lastModifiedBy>Regan Wilson</cp:lastModifiedBy>
  <cp:revision>35</cp:revision>
  <dcterms:created xsi:type="dcterms:W3CDTF">2020-04-21T13:24:17Z</dcterms:created>
  <dcterms:modified xsi:type="dcterms:W3CDTF">2022-01-31T17:23:53Z</dcterms:modified>
</cp:coreProperties>
</file>