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1" r:id="rId1"/>
  </p:sldMasterIdLst>
  <p:notesMasterIdLst>
    <p:notesMasterId r:id="rId25"/>
  </p:notesMasterIdLst>
  <p:handoutMasterIdLst>
    <p:handoutMasterId r:id="rId26"/>
  </p:handoutMasterIdLst>
  <p:sldIdLst>
    <p:sldId id="256" r:id="rId2"/>
    <p:sldId id="321" r:id="rId3"/>
    <p:sldId id="325" r:id="rId4"/>
    <p:sldId id="335" r:id="rId5"/>
    <p:sldId id="334" r:id="rId6"/>
    <p:sldId id="336" r:id="rId7"/>
    <p:sldId id="337" r:id="rId8"/>
    <p:sldId id="276" r:id="rId9"/>
    <p:sldId id="283" r:id="rId10"/>
    <p:sldId id="284" r:id="rId11"/>
    <p:sldId id="332" r:id="rId12"/>
    <p:sldId id="331" r:id="rId13"/>
    <p:sldId id="285" r:id="rId14"/>
    <p:sldId id="333" r:id="rId15"/>
    <p:sldId id="286" r:id="rId16"/>
    <p:sldId id="340" r:id="rId17"/>
    <p:sldId id="290" r:id="rId18"/>
    <p:sldId id="341" r:id="rId19"/>
    <p:sldId id="342" r:id="rId20"/>
    <p:sldId id="324" r:id="rId21"/>
    <p:sldId id="344" r:id="rId22"/>
    <p:sldId id="345" r:id="rId23"/>
    <p:sldId id="346" r:id="rId2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  <a:srgbClr val="996633"/>
    <a:srgbClr val="FF3300"/>
    <a:srgbClr val="3333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84" autoAdjust="0"/>
    <p:restoredTop sz="94660"/>
  </p:normalViewPr>
  <p:slideViewPr>
    <p:cSldViewPr>
      <p:cViewPr varScale="1">
        <p:scale>
          <a:sx n="94" d="100"/>
          <a:sy n="94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206C5A-9856-4D8C-B4AF-6B2A37AEE289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737B8-E183-4645-81F7-C5944F0D7288}" type="datetimeFigureOut">
              <a:rPr lang="fr-FR" smtClean="0"/>
              <a:pPr/>
              <a:t>5/14/14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83868-7118-4CC0-81A8-568EAEDE061A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379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3379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2400">
                <a:latin typeface="Times New Roman" pitchFamily="18" charset="0"/>
              </a:endParaRPr>
            </a:p>
          </p:txBody>
        </p:sp>
        <p:grpSp>
          <p:nvGrpSpPr>
            <p:cNvPr id="3379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3379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79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  <p:sp>
            <p:nvSpPr>
              <p:cNvPr id="3380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380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380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381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E266AB6-04CD-4CB8-94E3-5266B02FEE04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381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1CEA96-2C0A-4DB3-B189-C534A6C072EA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41BA8D-AA6A-4788-B0A6-6A9D75CE4932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DFDB39-B874-40E8-BA99-12F458154EE6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B3025D-2F13-4FBB-9C41-B8A7A9128999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74C0CC-259B-4E63-87ED-4EC1CE3510BA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ED7521-8512-4D3C-8364-3E7DDAB6AED0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9FF229-9916-4B6E-A3A9-7BB7DBB0294E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30454B-08C3-4E59-ABD5-D63A05B8A656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48573F-7C35-4812-A910-84258C6FA050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A949E7-FF17-46A3-B345-69EB478D9675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E52505-F847-4DAC-ADAD-13FE6AB9C9C6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fr-F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F0A17E05-7C12-4B5D-95DE-FB5C2AC4FC45}" type="slidenum">
              <a:rPr lang="fr-FR"/>
              <a:pPr/>
              <a:t>‹#›</a:t>
            </a:fld>
            <a:endParaRPr lang="fr-FR"/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277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3277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3277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hlink"/>
                </a:solidFill>
              </a:endParaRPr>
            </a:p>
          </p:txBody>
        </p:sp>
        <p:sp>
          <p:nvSpPr>
            <p:cNvPr id="3277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hlink"/>
                </a:solidFill>
              </a:endParaRPr>
            </a:p>
          </p:txBody>
        </p:sp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hlink"/>
                </a:solidFill>
              </a:endParaRPr>
            </a:p>
          </p:txBody>
        </p:sp>
        <p:sp>
          <p:nvSpPr>
            <p:cNvPr id="3277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</p:grpSp>
      <p:sp>
        <p:nvSpPr>
          <p:cNvPr id="3278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27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27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ream.mg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ream@cream.m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71736" y="1714488"/>
            <a:ext cx="6335727" cy="2428892"/>
          </a:xfrm>
          <a:noFill/>
          <a:ln/>
        </p:spPr>
        <p:txBody>
          <a:bodyPr/>
          <a:lstStyle/>
          <a:p>
            <a:pPr algn="ctr"/>
            <a:r>
              <a:rPr lang="en-US" sz="4800" dirty="0" smtClean="0">
                <a:latin typeface="Algerian" pitchFamily="82" charset="0"/>
              </a:rPr>
              <a:t>CREAM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2000" b="1" dirty="0" smtClean="0"/>
              <a:t>Centre de </a:t>
            </a:r>
            <a:r>
              <a:rPr lang="en-US" sz="2000" b="1" dirty="0" err="1" smtClean="0"/>
              <a:t>Recherches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d’Etudes</a:t>
            </a:r>
            <a:r>
              <a:rPr lang="en-US" sz="2000" b="1" dirty="0" smtClean="0"/>
              <a:t> et </a:t>
            </a:r>
            <a:r>
              <a:rPr lang="en-US" sz="2000" b="1" dirty="0" err="1" smtClean="0"/>
              <a:t>d’Appui</a:t>
            </a:r>
            <a:r>
              <a:rPr lang="en-US" sz="2000" b="1" dirty="0" smtClean="0"/>
              <a:t> à </a:t>
            </a:r>
            <a:r>
              <a:rPr lang="en-US" sz="2000" b="1" dirty="0" err="1" smtClean="0"/>
              <a:t>l’Analyse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Economique</a:t>
            </a:r>
            <a:r>
              <a:rPr lang="en-US" sz="2000" b="1" dirty="0" smtClean="0"/>
              <a:t> à Madagascar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Research Center  for  Study, Support and Economic analysis in Madagascar</a:t>
            </a:r>
            <a:endParaRPr lang="fr-FR" sz="20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0"/>
            <a:ext cx="91630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5000628" y="564357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March  2014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14422"/>
            <a:ext cx="8501122" cy="535785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prstClr val="black"/>
                </a:solidFill>
              </a:rPr>
              <a:t>1999  </a:t>
            </a:r>
            <a:r>
              <a:rPr lang="en-US" sz="2800" dirty="0" smtClean="0">
                <a:solidFill>
                  <a:prstClr val="black"/>
                </a:solidFill>
              </a:rPr>
              <a:t>:  Project Document + Technical committee.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</a:rPr>
              <a:t>2002</a:t>
            </a:r>
            <a:r>
              <a:rPr lang="en-US" sz="2800" dirty="0" smtClean="0">
                <a:solidFill>
                  <a:prstClr val="black"/>
                </a:solidFill>
              </a:rPr>
              <a:t> :  Grant agreement for CREAM I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prstClr val="black"/>
                </a:solidFill>
              </a:rPr>
              <a:t>2003  </a:t>
            </a:r>
            <a:r>
              <a:rPr lang="en-US" sz="2800" dirty="0" smtClean="0">
                <a:solidFill>
                  <a:prstClr val="black"/>
                </a:solidFill>
              </a:rPr>
              <a:t>:  Settling of CREAM l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prstClr val="black"/>
                </a:solidFill>
              </a:rPr>
              <a:t>2006  </a:t>
            </a:r>
            <a:r>
              <a:rPr lang="en-US" sz="2800" dirty="0" smtClean="0">
                <a:solidFill>
                  <a:prstClr val="black"/>
                </a:solidFill>
              </a:rPr>
              <a:t>:  Mid-term Revue</a:t>
            </a:r>
          </a:p>
          <a:p>
            <a:pPr>
              <a:buNone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prstClr val="black"/>
                </a:solidFill>
              </a:rPr>
              <a:t>2010  </a:t>
            </a:r>
            <a:r>
              <a:rPr lang="en-US" sz="2800" dirty="0" smtClean="0">
                <a:solidFill>
                  <a:prstClr val="black"/>
                </a:solidFill>
              </a:rPr>
              <a:t>: Official Closing CREAM I</a:t>
            </a:r>
          </a:p>
          <a:p>
            <a:pPr>
              <a:buNone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2"/>
                </a:solidFill>
              </a:rPr>
              <a:t>March 2011 </a:t>
            </a:r>
            <a:r>
              <a:rPr lang="en-US" sz="2800" dirty="0" smtClean="0">
                <a:solidFill>
                  <a:prstClr val="black"/>
                </a:solidFill>
              </a:rPr>
              <a:t>: Grant agreement for CREAM II</a:t>
            </a:r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500034" y="500042"/>
            <a:ext cx="8358246" cy="6477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36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endParaRPr lang="fr-FR" sz="3600" b="1" dirty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500043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solidFill>
                  <a:prstClr val="black"/>
                </a:solidFill>
              </a:rPr>
              <a:t>CREAM </a:t>
            </a:r>
            <a:r>
              <a:rPr lang="fr-FR" sz="3600" b="1" dirty="0" err="1" smtClean="0">
                <a:solidFill>
                  <a:prstClr val="black"/>
                </a:solidFill>
              </a:rPr>
              <a:t>Historical</a:t>
            </a:r>
            <a:r>
              <a:rPr lang="fr-FR" sz="3600" b="1" dirty="0" smtClean="0">
                <a:solidFill>
                  <a:prstClr val="black"/>
                </a:solidFill>
              </a:rPr>
              <a:t> background  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357298"/>
            <a:ext cx="4071966" cy="500066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Improve the capacity of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Malagasy institutions,   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dealing with economic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management through :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analysis, formulation,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monitoring and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evaluation of economic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policies.</a:t>
            </a:r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500034" y="500042"/>
            <a:ext cx="8358246" cy="6477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36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endParaRPr lang="fr-FR" sz="3600" b="1" dirty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500043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solidFill>
                  <a:prstClr val="black"/>
                </a:solidFill>
              </a:rPr>
              <a:t>CREAM’s goal and vision </a:t>
            </a:r>
            <a:endParaRPr lang="fr-FR" sz="3600" dirty="0"/>
          </a:p>
        </p:txBody>
      </p:sp>
      <p:sp>
        <p:nvSpPr>
          <p:cNvPr id="5" name="Pentagone 4"/>
          <p:cNvSpPr/>
          <p:nvPr/>
        </p:nvSpPr>
        <p:spPr>
          <a:xfrm>
            <a:off x="4786314" y="2357430"/>
            <a:ext cx="4357686" cy="18573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Sustainability </a:t>
            </a:r>
          </a:p>
          <a:p>
            <a:pPr algn="ctr">
              <a:spcBef>
                <a:spcPct val="20000"/>
              </a:spcBef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 algn="ctr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Center of excellence</a:t>
            </a:r>
            <a:endParaRPr lang="fr-FR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1214422"/>
            <a:ext cx="7786742" cy="5500726"/>
          </a:xfrm>
        </p:spPr>
        <p:txBody>
          <a:bodyPr/>
          <a:lstStyle/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Conduct  </a:t>
            </a:r>
            <a:r>
              <a:rPr lang="en-US" sz="2800" b="1" dirty="0" smtClean="0">
                <a:solidFill>
                  <a:srgbClr val="FF3300"/>
                </a:solidFill>
              </a:rPr>
              <a:t>economic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b="1" dirty="0" smtClean="0">
                <a:solidFill>
                  <a:srgbClr val="FF3300"/>
                </a:solidFill>
              </a:rPr>
              <a:t>research</a:t>
            </a:r>
            <a:r>
              <a:rPr lang="en-US" sz="2800" dirty="0" smtClean="0">
                <a:solidFill>
                  <a:prstClr val="black"/>
                </a:solidFill>
              </a:rPr>
              <a:t>, with the goal of providing advice to the policy makers of the Government, the stakeholders, the private sector and the civil society.</a:t>
            </a:r>
          </a:p>
          <a:p>
            <a:pPr marL="457200" indent="-457200" algn="just"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n-US" sz="2800" b="1" dirty="0" smtClean="0">
                <a:solidFill>
                  <a:srgbClr val="FF3300"/>
                </a:solidFill>
              </a:rPr>
              <a:t>Capacity building </a:t>
            </a:r>
            <a:r>
              <a:rPr lang="en-US" sz="2800" dirty="0" smtClean="0">
                <a:solidFill>
                  <a:prstClr val="black"/>
                </a:solidFill>
              </a:rPr>
              <a:t>of the human resources dealing with economic management, in the government and other institutions.</a:t>
            </a:r>
          </a:p>
          <a:p>
            <a:pPr marL="457200" indent="-457200" algn="just"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n-US" sz="2800" b="1" dirty="0" smtClean="0">
                <a:solidFill>
                  <a:srgbClr val="FF3300"/>
                </a:solidFill>
              </a:rPr>
              <a:t>Disseminate</a:t>
            </a:r>
            <a:r>
              <a:rPr lang="en-US" sz="2800" dirty="0" smtClean="0">
                <a:solidFill>
                  <a:prstClr val="black"/>
                </a:solidFill>
              </a:rPr>
              <a:t> the results of research and study.</a:t>
            </a:r>
            <a:endParaRPr lang="fr-FR" sz="2800" dirty="0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1071538" y="500042"/>
            <a:ext cx="7643866" cy="6477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36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endParaRPr lang="fr-FR" sz="3600" b="1" dirty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4480" y="500042"/>
            <a:ext cx="5357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solidFill>
                  <a:prstClr val="black"/>
                </a:solidFill>
              </a:rPr>
              <a:t>CREAM </a:t>
            </a:r>
            <a:r>
              <a:rPr lang="fr-FR" sz="3600" b="1" dirty="0" err="1" smtClean="0">
                <a:solidFill>
                  <a:prstClr val="black"/>
                </a:solidFill>
              </a:rPr>
              <a:t>Activities</a:t>
            </a:r>
            <a:r>
              <a:rPr lang="fr-FR" sz="3600" b="1" dirty="0" smtClean="0">
                <a:solidFill>
                  <a:prstClr val="black"/>
                </a:solidFill>
              </a:rPr>
              <a:t> 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428596" y="1142984"/>
            <a:ext cx="814393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6477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fr-FR" sz="3600" b="1" dirty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500043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solidFill>
                  <a:prstClr val="black"/>
                </a:solidFill>
              </a:rPr>
              <a:t>CREAM’s Financial sources  </a:t>
            </a:r>
            <a:endParaRPr lang="fr-FR" sz="3600" b="1" dirty="0">
              <a:solidFill>
                <a:prstClr val="black"/>
              </a:solidFill>
            </a:endParaRPr>
          </a:p>
        </p:txBody>
      </p:sp>
      <p:grpSp>
        <p:nvGrpSpPr>
          <p:cNvPr id="5" name="Group 8"/>
          <p:cNvGrpSpPr>
            <a:grpSpLocks noChangeAspect="1"/>
          </p:cNvGrpSpPr>
          <p:nvPr/>
        </p:nvGrpSpPr>
        <p:grpSpPr bwMode="auto">
          <a:xfrm>
            <a:off x="3428992" y="3143248"/>
            <a:ext cx="1928826" cy="1428761"/>
            <a:chOff x="1237" y="3936"/>
            <a:chExt cx="2880" cy="2320"/>
          </a:xfrm>
        </p:grpSpPr>
        <p:pic>
          <p:nvPicPr>
            <p:cNvPr id="6" name="Picture 9" descr="laurierdoré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57" y="3936"/>
              <a:ext cx="2320" cy="2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0"/>
            <p:cNvGrpSpPr>
              <a:grpSpLocks noChangeAspect="1"/>
            </p:cNvGrpSpPr>
            <p:nvPr/>
          </p:nvGrpSpPr>
          <p:grpSpPr bwMode="auto">
            <a:xfrm>
              <a:off x="1237" y="5296"/>
              <a:ext cx="2880" cy="864"/>
              <a:chOff x="1237" y="5296"/>
              <a:chExt cx="2880" cy="864"/>
            </a:xfrm>
          </p:grpSpPr>
          <p:sp>
            <p:nvSpPr>
              <p:cNvPr id="8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1237" y="5296"/>
                <a:ext cx="2880" cy="864"/>
              </a:xfrm>
              <a:prstGeom prst="ellipseRibbon2">
                <a:avLst>
                  <a:gd name="adj1" fmla="val 51852"/>
                  <a:gd name="adj2" fmla="val 66454"/>
                  <a:gd name="adj3" fmla="val 38194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WordArt 12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1853" y="5520"/>
                <a:ext cx="1656" cy="408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1283564"/>
                  </a:avLst>
                </a:prstTxWarp>
              </a:bodyPr>
              <a:lstStyle/>
              <a:p>
                <a:pPr algn="ctr"/>
                <a:r>
                  <a:rPr lang="fr-FR" sz="3600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CREAM</a:t>
                </a:r>
              </a:p>
            </p:txBody>
          </p:sp>
        </p:grpSp>
      </p:grp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500034" y="1285860"/>
            <a:ext cx="2286016" cy="192882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3200" b="1" dirty="0" smtClean="0">
                <a:solidFill>
                  <a:srgbClr val="FFC000"/>
                </a:solidFill>
              </a:rPr>
              <a:t>ACBF</a:t>
            </a:r>
          </a:p>
          <a:p>
            <a:pPr algn="ctr"/>
            <a:r>
              <a:rPr lang="fr-FR" b="1" dirty="0" err="1" smtClean="0">
                <a:solidFill>
                  <a:srgbClr val="996633"/>
                </a:solidFill>
              </a:rPr>
              <a:t>African</a:t>
            </a:r>
            <a:r>
              <a:rPr lang="fr-FR" b="1" dirty="0" smtClean="0">
                <a:solidFill>
                  <a:srgbClr val="996633"/>
                </a:solidFill>
              </a:rPr>
              <a:t> </a:t>
            </a:r>
          </a:p>
          <a:p>
            <a:pPr algn="ctr"/>
            <a:r>
              <a:rPr lang="fr-FR" b="1" dirty="0" err="1" smtClean="0">
                <a:solidFill>
                  <a:srgbClr val="996633"/>
                </a:solidFill>
              </a:rPr>
              <a:t>Capacity</a:t>
            </a:r>
            <a:r>
              <a:rPr lang="fr-FR" b="1" dirty="0" smtClean="0">
                <a:solidFill>
                  <a:srgbClr val="996633"/>
                </a:solidFill>
              </a:rPr>
              <a:t> </a:t>
            </a:r>
          </a:p>
          <a:p>
            <a:pPr algn="ctr"/>
            <a:r>
              <a:rPr lang="fr-FR" b="1" dirty="0" smtClean="0">
                <a:solidFill>
                  <a:srgbClr val="996633"/>
                </a:solidFill>
              </a:rPr>
              <a:t>Building </a:t>
            </a:r>
          </a:p>
          <a:p>
            <a:pPr algn="ctr"/>
            <a:r>
              <a:rPr lang="fr-FR" b="1" dirty="0" err="1" smtClean="0">
                <a:solidFill>
                  <a:srgbClr val="996633"/>
                </a:solidFill>
              </a:rPr>
              <a:t>Foundation</a:t>
            </a:r>
            <a:endParaRPr lang="fr-FR" b="1" dirty="0">
              <a:solidFill>
                <a:srgbClr val="996633"/>
              </a:solidFill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6643702" y="1285860"/>
            <a:ext cx="1928826" cy="1785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b="1" dirty="0" smtClean="0">
                <a:solidFill>
                  <a:prstClr val="white"/>
                </a:solidFill>
              </a:rPr>
              <a:t>STATE</a:t>
            </a:r>
          </a:p>
          <a:p>
            <a:pPr algn="ctr"/>
            <a:r>
              <a:rPr lang="fr-FR" b="1" dirty="0" smtClean="0">
                <a:solidFill>
                  <a:prstClr val="white"/>
                </a:solidFill>
              </a:rPr>
              <a:t>GOVERNMENT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Ministry of 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Economy and 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Industry</a:t>
            </a:r>
          </a:p>
          <a:p>
            <a:pPr algn="ctr"/>
            <a:endParaRPr lang="fr-FR" sz="2000" b="1" dirty="0">
              <a:solidFill>
                <a:prstClr val="white"/>
              </a:solidFill>
            </a:endParaRPr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285720" y="4071942"/>
            <a:ext cx="2214578" cy="207170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other</a:t>
            </a:r>
            <a:br>
              <a:rPr lang="fr-FR" dirty="0" smtClean="0">
                <a:solidFill>
                  <a:prstClr val="black"/>
                </a:solidFill>
              </a:rPr>
            </a:br>
            <a:r>
              <a:rPr lang="fr-FR" dirty="0" smtClean="0">
                <a:solidFill>
                  <a:prstClr val="black"/>
                </a:solidFill>
              </a:rPr>
              <a:t>donors</a:t>
            </a:r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857488" y="2928934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10800000" flipV="1">
            <a:off x="5286380" y="2571744"/>
            <a:ext cx="121444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2357422" y="4000504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6429388" y="4286256"/>
            <a:ext cx="2071702" cy="192882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Provisions </a:t>
            </a:r>
          </a:p>
          <a:p>
            <a:pPr algn="ctr"/>
            <a:r>
              <a:rPr lang="fr-FR" dirty="0" err="1" smtClean="0">
                <a:solidFill>
                  <a:prstClr val="black"/>
                </a:solidFill>
              </a:rPr>
              <a:t>from</a:t>
            </a:r>
            <a:r>
              <a:rPr lang="fr-FR" dirty="0" smtClean="0">
                <a:solidFill>
                  <a:prstClr val="black"/>
                </a:solidFill>
              </a:rPr>
              <a:t/>
            </a:r>
            <a:br>
              <a:rPr lang="fr-FR" dirty="0" smtClean="0">
                <a:solidFill>
                  <a:prstClr val="black"/>
                </a:solidFill>
              </a:rPr>
            </a:br>
            <a:r>
              <a:rPr lang="fr-FR" dirty="0" smtClean="0">
                <a:solidFill>
                  <a:prstClr val="black"/>
                </a:solidFill>
              </a:rPr>
              <a:t>CREAM’ prestation </a:t>
            </a:r>
          </a:p>
          <a:p>
            <a:pPr algn="ctr"/>
            <a:r>
              <a:rPr lang="fr-FR" dirty="0" smtClean="0">
                <a:solidFill>
                  <a:prstClr val="black"/>
                </a:solidFill>
              </a:rPr>
              <a:t>services 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 rot="10800000">
            <a:off x="5357818" y="4071942"/>
            <a:ext cx="114300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729 -0.18172 L -0.17657 -0.18172 " pathEditMode="relative" rAng="0" ptsTypes="AA">
                                      <p:cBhvr>
                                        <p:cTn id="6" dur="2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657 -0.18172 L -0.17466 0.1962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466 0.19629 L 0.2033 0.1988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2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33 0.19884 L 0.01423 0.05185 " pathEditMode="relative" ptsTypes="A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00"/>
                            </p:stCondLst>
                            <p:childTnLst>
                              <p:par>
                                <p:cTn id="17" presetID="5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0.16208 C 0.07118 0.15191 0.11961 0.13272 0.11927 0.11931 C 0.11892 0.10705 0.07066 0.10035 0.00677 0.10358 C -0.05712 0.10682 -0.11077 0.11861 -0.11042 0.13087 C -0.11007 0.14451 -0.05417 0.14497 0.00954 0.13272 C 0.07222 0.11931 0.11857 0.10035 0.11823 0.08786 C 0.11788 0.07538 0.06875 0.06751 0.00573 0.07075 C -0.05816 0.07399 -0.11181 0.08694 -0.11146 0.09942 C -0.11111 0.11191 -0.05504 0.11237 0.00764 0.10011 C 0.07135 0.08786 0.1177 0.06867 0.11736 0.05618 C 0.11701 0.04277 0.0677 0.03514 0.00399 0.03838 C -0.05903 0.04139 -0.11268 0.05433 -0.11233 0.06774 C -0.11198 0.07907 -0.05608 0.07977 0.00677 0.06867 C 0.06944 0.05642 0.11684 0.0363 0.11649 0.02381 C 0.11614 0.01156 0.06579 0.00393 0.00312 0.00717 C -0.06198 0.0104 -0.11355 0.02312 -0.1132 0.03538 C -0.11285 0.04786 -0.05799 0.04832 0.00468 0.03607 C 0.06753 0.02405 0.11597 0.00462 0.11562 -0.00763 C 0.1151 -0.02104 0.06493 -0.02752 0.00104 -0.02428 C -0.06285 -0.02104 -0.11441 -0.00832 -0.11407 0.00393 C -0.11372 0.01618 -0.05886 0.01688 0.00382 0.00509 C 0.06649 -0.00717 0.11493 -0.02798 0.11458 -0.03908 C 0.11423 -0.05156 0.06319 -0.05896 0.00017 -0.05572 C -0.06372 -0.05249 -0.11546 -0.03977 -0.11511 -0.02728 C -0.11476 -0.01619 -0.06059 -0.01526 0.00295 -0.02659 C 0.06562 -0.03884 0.11406 -0.05919 0.11371 -0.07145 C 0.11336 -0.08301 0.06232 -0.09156 -0.00174 -0.08832 C -0.0658 -0.08486 -0.11632 -0.07237 -0.11598 -0.05965 C -0.11563 -0.0474 -0.06164 -0.04694 0.00121 -0.05919 C 0.06371 -0.07121 0.11423 -0.09087 0.11284 -0.10335 C 0.11163 -0.11561 0.06145 -0.12185 -0.00261 -0.11861 C -0.06667 -0.11538 -0.11719 -0.10266 -0.11684 -0.09041 C -0.1165 -0.07908 -0.06459 -0.07838 -0.00191 -0.09179 " pathEditMode="relative" rAng="163" ptsTypes="fffffffffffffffffffffffffffffffff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428596" y="1142984"/>
            <a:ext cx="814393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 Government and all institutions dealing with economic management  such as : </a:t>
            </a:r>
          </a:p>
          <a:p>
            <a:pPr algn="just"/>
            <a:r>
              <a:rPr lang="en-US" sz="2800" dirty="0" smtClean="0">
                <a:solidFill>
                  <a:prstClr val="black"/>
                </a:solidFill>
              </a:rPr>
              <a:t>the Ministry of Economy, the Ministry of Trade, the Ministry of Finance and Budget, the National Institute of Statistics (INSTAT), the Central Bank of Madagascar, Malagasy Institute of Technical Planning (</a:t>
            </a:r>
            <a:r>
              <a:rPr lang="en-US" sz="2800" dirty="0" err="1" smtClean="0">
                <a:solidFill>
                  <a:prstClr val="black"/>
                </a:solidFill>
              </a:rPr>
              <a:t>IMaTEP</a:t>
            </a:r>
            <a:r>
              <a:rPr lang="en-US" sz="2800" dirty="0" smtClean="0">
                <a:solidFill>
                  <a:prstClr val="black"/>
                </a:solidFill>
              </a:rPr>
              <a:t>), the Economic Department of the University of Madagascar)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 Private sector, Civil society.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6477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fr-FR" sz="3600" b="1" dirty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500043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err="1" smtClean="0">
                <a:solidFill>
                  <a:prstClr val="black"/>
                </a:solidFill>
              </a:rPr>
              <a:t>Recipients</a:t>
            </a:r>
            <a:r>
              <a:rPr lang="fr-FR" sz="3600" b="1" dirty="0" smtClean="0">
                <a:solidFill>
                  <a:prstClr val="black"/>
                </a:solidFill>
              </a:rPr>
              <a:t> of CREAM’s </a:t>
            </a:r>
            <a:r>
              <a:rPr lang="fr-FR" sz="3600" b="1" dirty="0" err="1" smtClean="0">
                <a:solidFill>
                  <a:prstClr val="black"/>
                </a:solidFill>
              </a:rPr>
              <a:t>activities</a:t>
            </a:r>
            <a:r>
              <a:rPr lang="fr-FR" sz="3600" b="1" dirty="0" smtClean="0">
                <a:solidFill>
                  <a:prstClr val="black"/>
                </a:solidFill>
              </a:rPr>
              <a:t> </a:t>
            </a:r>
            <a:endParaRPr lang="fr-FR" sz="36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8596" y="1428736"/>
            <a:ext cx="8143932" cy="4929222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The Center’s advantages lie on :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its clear financial procedures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    that assures its accountability and liability. 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its objectivity.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its staff competencies.</a:t>
            </a: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 b="1" dirty="0" smtClean="0">
                <a:solidFill>
                  <a:prstClr val="black"/>
                </a:solidFill>
              </a:rPr>
              <a:t>CREAM’s assets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 b="1" dirty="0" smtClean="0">
                <a:solidFill>
                  <a:prstClr val="black"/>
                </a:solidFill>
              </a:rPr>
              <a:t>CREAM’s work plan conception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428625" y="1428750"/>
            <a:ext cx="8143875" cy="4929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endParaRPr lang="fr-FR" sz="1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71934" y="2143116"/>
            <a:ext cx="2232248" cy="8168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CREAM BOARD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1538" y="1571612"/>
            <a:ext cx="2232248" cy="8168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fr-FR" dirty="0" smtClean="0">
                <a:solidFill>
                  <a:prstClr val="black"/>
                </a:solidFill>
              </a:rPr>
              <a:t>GRANT AGREEMENT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1538" y="2928934"/>
            <a:ext cx="2232248" cy="6834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fr-FR" dirty="0" smtClean="0">
                <a:solidFill>
                  <a:prstClr val="black"/>
                </a:solidFill>
              </a:rPr>
              <a:t>MULTI-YEAR </a:t>
            </a:r>
          </a:p>
          <a:p>
            <a:pPr algn="ctr">
              <a:buNone/>
            </a:pPr>
            <a:r>
              <a:rPr lang="fr-FR" dirty="0" smtClean="0">
                <a:solidFill>
                  <a:prstClr val="black"/>
                </a:solidFill>
              </a:rPr>
              <a:t>WORK PLAN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63752" y="3643314"/>
            <a:ext cx="2232248" cy="8168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fr-FR" dirty="0" smtClean="0">
                <a:solidFill>
                  <a:prstClr val="black"/>
                </a:solidFill>
              </a:rPr>
              <a:t>CREAM ANNUAL WORK PLAN</a:t>
            </a:r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rot="5400000">
            <a:off x="1786712" y="264238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4751389" y="324961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3214678" y="3714752"/>
            <a:ext cx="50006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00034" y="4143380"/>
            <a:ext cx="1643074" cy="8771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EXTERNAL ENTITIES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4500562" y="4643446"/>
            <a:ext cx="3357586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CREAM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- </a:t>
            </a:r>
            <a:r>
              <a:rPr lang="fr-FR" sz="1200" dirty="0" err="1" smtClean="0">
                <a:solidFill>
                  <a:schemeClr val="tx1"/>
                </a:solidFill>
              </a:rPr>
              <a:t>Technical</a:t>
            </a:r>
            <a:r>
              <a:rPr lang="fr-FR" sz="1200" dirty="0" smtClean="0">
                <a:solidFill>
                  <a:schemeClr val="tx1"/>
                </a:solidFill>
              </a:rPr>
              <a:t>  staff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- Communication  </a:t>
            </a:r>
            <a:r>
              <a:rPr lang="fr-FR" sz="1200" dirty="0" err="1" smtClean="0">
                <a:solidFill>
                  <a:schemeClr val="tx1"/>
                </a:solidFill>
              </a:rPr>
              <a:t>Department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- Administration </a:t>
            </a:r>
            <a:r>
              <a:rPr lang="fr-FR" sz="1200" dirty="0" err="1" smtClean="0">
                <a:solidFill>
                  <a:schemeClr val="tx1"/>
                </a:solidFill>
              </a:rPr>
              <a:t>entity</a:t>
            </a:r>
            <a:endParaRPr lang="fr-FR" sz="1200" dirty="0" smtClean="0">
              <a:solidFill>
                <a:schemeClr val="tx1"/>
              </a:solidFill>
            </a:endParaRPr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2357422" y="4786322"/>
            <a:ext cx="200026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16200000" flipH="1">
            <a:off x="4929190" y="4572008"/>
            <a:ext cx="14287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000108"/>
            <a:ext cx="7907363" cy="4500594"/>
          </a:xfrm>
          <a:noFill/>
          <a:ln/>
        </p:spPr>
        <p:txBody>
          <a:bodyPr/>
          <a:lstStyle/>
          <a:p>
            <a:pPr algn="ctr"/>
            <a:r>
              <a:rPr lang="fr-FR" sz="4600" dirty="0" smtClean="0"/>
              <a:t>CREAM </a:t>
            </a:r>
            <a:r>
              <a:rPr lang="fr-FR" sz="4600" dirty="0" err="1" smtClean="0"/>
              <a:t>Technical</a:t>
            </a:r>
            <a:r>
              <a:rPr lang="fr-FR" sz="4600" dirty="0" smtClean="0"/>
              <a:t> staff</a:t>
            </a:r>
            <a:endParaRPr lang="fr-FR"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fr-BE" sz="3600" b="1" dirty="0" err="1" smtClean="0">
                <a:solidFill>
                  <a:schemeClr val="tx2"/>
                </a:solidFill>
                <a:latin typeface="Tahoma" pitchFamily="34" charset="0"/>
              </a:rPr>
              <a:t>Technical</a:t>
            </a:r>
            <a:r>
              <a:rPr lang="fr-BE" sz="3600" b="1" dirty="0" smtClean="0">
                <a:solidFill>
                  <a:schemeClr val="tx2"/>
                </a:solidFill>
                <a:latin typeface="Tahoma" pitchFamily="34" charset="0"/>
              </a:rPr>
              <a:t> m</a:t>
            </a:r>
            <a:r>
              <a:rPr lang="en-US" sz="3600" b="1" dirty="0" smtClean="0">
                <a:solidFill>
                  <a:prstClr val="black"/>
                </a:solidFill>
              </a:rPr>
              <a:t>embers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0034" y="1357298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CREAM Technical staff is made up of seven economists :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dirty="0" smtClean="0"/>
              <a:t> The    </a:t>
            </a:r>
            <a:r>
              <a:rPr lang="en-US" sz="2800" b="1" dirty="0" smtClean="0">
                <a:solidFill>
                  <a:srgbClr val="002060"/>
                </a:solidFill>
              </a:rPr>
              <a:t>Managing Director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dirty="0" smtClean="0"/>
              <a:t> Three </a:t>
            </a:r>
            <a:r>
              <a:rPr lang="en-US" sz="2800" b="1" dirty="0" smtClean="0">
                <a:solidFill>
                  <a:srgbClr val="00B050"/>
                </a:solidFill>
              </a:rPr>
              <a:t>Chief Economists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dirty="0" smtClean="0"/>
              <a:t> Two   </a:t>
            </a:r>
            <a:r>
              <a:rPr lang="en-US" sz="2800" b="1" dirty="0" smtClean="0">
                <a:solidFill>
                  <a:srgbClr val="00B0F0"/>
                </a:solidFill>
              </a:rPr>
              <a:t>Senior Economists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dirty="0" smtClean="0"/>
              <a:t> One  </a:t>
            </a:r>
            <a:r>
              <a:rPr lang="en-US" sz="2800" b="1" dirty="0" smtClean="0">
                <a:solidFill>
                  <a:schemeClr val="accent6"/>
                </a:solidFill>
              </a:rPr>
              <a:t>Junior Economist</a:t>
            </a:r>
            <a:endParaRPr lang="fr-FR" sz="28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fr-BE" sz="3200" b="1" dirty="0" err="1" smtClean="0">
                <a:solidFill>
                  <a:schemeClr val="tx2"/>
                </a:solidFill>
                <a:latin typeface="Tahoma" pitchFamily="34" charset="0"/>
              </a:rPr>
              <a:t>Research</a:t>
            </a: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fr-BE" sz="3200" b="1" dirty="0" err="1" smtClean="0">
                <a:solidFill>
                  <a:schemeClr val="tx2"/>
                </a:solidFill>
                <a:latin typeface="Tahoma" pitchFamily="34" charset="0"/>
              </a:rPr>
              <a:t>activity</a:t>
            </a: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fr-BE" sz="3200" b="1" dirty="0" err="1" smtClean="0">
                <a:solidFill>
                  <a:schemeClr val="tx2"/>
                </a:solidFill>
                <a:latin typeface="Tahoma" pitchFamily="34" charset="0"/>
              </a:rPr>
              <a:t>organization</a:t>
            </a: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endParaRPr lang="en-US" sz="3600" b="1" dirty="0" smtClean="0">
              <a:solidFill>
                <a:prstClr val="black"/>
              </a:solidFill>
            </a:endParaRPr>
          </a:p>
        </p:txBody>
      </p:sp>
      <p:sp>
        <p:nvSpPr>
          <p:cNvPr id="4" name="Organigramme : Document 3"/>
          <p:cNvSpPr/>
          <p:nvPr/>
        </p:nvSpPr>
        <p:spPr>
          <a:xfrm>
            <a:off x="214282" y="1357298"/>
            <a:ext cx="1271625" cy="948157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err="1" smtClean="0">
                <a:solidFill>
                  <a:prstClr val="black"/>
                </a:solidFill>
              </a:rPr>
              <a:t>Annual</a:t>
            </a:r>
            <a:r>
              <a:rPr lang="fr-FR" sz="1600" dirty="0" smtClean="0">
                <a:solidFill>
                  <a:prstClr val="black"/>
                </a:solidFill>
              </a:rPr>
              <a:t> Action plan</a:t>
            </a:r>
            <a:endParaRPr lang="fr-FR" sz="16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14678" y="1285860"/>
            <a:ext cx="1728192" cy="11161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prstClr val="black"/>
                </a:solidFill>
              </a:rPr>
              <a:t>Economists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Organigramme : Document 5"/>
          <p:cNvSpPr/>
          <p:nvPr/>
        </p:nvSpPr>
        <p:spPr>
          <a:xfrm>
            <a:off x="6929454" y="1357298"/>
            <a:ext cx="1592262" cy="926254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00FF"/>
                </a:solidFill>
              </a:rPr>
              <a:t>Result</a:t>
            </a:r>
            <a:endParaRPr lang="fr-FR" dirty="0" smtClean="0">
              <a:solidFill>
                <a:srgbClr val="FF00FF"/>
              </a:solidFill>
            </a:endParaRPr>
          </a:p>
          <a:p>
            <a:pPr algn="ctr"/>
            <a:r>
              <a:rPr lang="fr-FR" dirty="0" smtClean="0">
                <a:solidFill>
                  <a:srgbClr val="FF00FF"/>
                </a:solidFill>
              </a:rPr>
              <a:t>1st version </a:t>
            </a:r>
            <a:endParaRPr lang="fr-FR" dirty="0">
              <a:solidFill>
                <a:srgbClr val="FF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00430" y="6072206"/>
            <a:ext cx="2232248" cy="6268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prstClr val="black"/>
                </a:solidFill>
              </a:rPr>
              <a:t>Public </a:t>
            </a:r>
            <a:r>
              <a:rPr lang="fr-FR" dirty="0" err="1">
                <a:solidFill>
                  <a:prstClr val="black"/>
                </a:solidFill>
              </a:rPr>
              <a:t>presentation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28926" y="2786058"/>
            <a:ext cx="2232248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Reading  comment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28926" y="3786190"/>
            <a:ext cx="2232248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Experts  meeting </a:t>
            </a:r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714480" y="178592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500694" y="1857364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rot="10800000" flipV="1">
            <a:off x="5214942" y="2071678"/>
            <a:ext cx="157163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rganigramme : Document 31"/>
          <p:cNvSpPr/>
          <p:nvPr/>
        </p:nvSpPr>
        <p:spPr>
          <a:xfrm>
            <a:off x="6929454" y="2643182"/>
            <a:ext cx="1592262" cy="926254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00FF"/>
                </a:solidFill>
              </a:rPr>
              <a:t>Revised</a:t>
            </a:r>
            <a:endParaRPr lang="fr-FR" dirty="0" smtClean="0">
              <a:solidFill>
                <a:srgbClr val="FF00FF"/>
              </a:solidFill>
            </a:endParaRPr>
          </a:p>
          <a:p>
            <a:pPr algn="ctr"/>
            <a:r>
              <a:rPr lang="fr-FR" dirty="0" smtClean="0">
                <a:solidFill>
                  <a:srgbClr val="FF00FF"/>
                </a:solidFill>
              </a:rPr>
              <a:t>version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5500694" y="307181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rot="10800000" flipV="1">
            <a:off x="5214942" y="3429000"/>
            <a:ext cx="157163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5500694" y="414338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rganigramme : Document 38"/>
          <p:cNvSpPr/>
          <p:nvPr/>
        </p:nvSpPr>
        <p:spPr>
          <a:xfrm>
            <a:off x="6929454" y="3857628"/>
            <a:ext cx="1592262" cy="926254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FF"/>
                </a:solidFill>
              </a:rPr>
              <a:t>Final version </a:t>
            </a:r>
            <a:endParaRPr lang="fr-FR" dirty="0">
              <a:solidFill>
                <a:srgbClr val="FF00FF"/>
              </a:solidFill>
            </a:endParaRPr>
          </a:p>
        </p:txBody>
      </p:sp>
      <p:sp>
        <p:nvSpPr>
          <p:cNvPr id="43" name="Organigramme : Document 42"/>
          <p:cNvSpPr/>
          <p:nvPr/>
        </p:nvSpPr>
        <p:spPr>
          <a:xfrm>
            <a:off x="6858016" y="5357826"/>
            <a:ext cx="1592262" cy="926254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00FF"/>
                </a:solidFill>
              </a:rPr>
              <a:t>Printed</a:t>
            </a:r>
            <a:r>
              <a:rPr lang="fr-FR" dirty="0" smtClean="0">
                <a:solidFill>
                  <a:srgbClr val="FF00FF"/>
                </a:solidFill>
              </a:rPr>
              <a:t> </a:t>
            </a:r>
          </a:p>
          <a:p>
            <a:pPr algn="ctr"/>
            <a:r>
              <a:rPr lang="fr-FR" dirty="0" smtClean="0">
                <a:solidFill>
                  <a:srgbClr val="FF00FF"/>
                </a:solidFill>
              </a:rPr>
              <a:t>or </a:t>
            </a:r>
            <a:r>
              <a:rPr lang="fr-FR" dirty="0" err="1" smtClean="0">
                <a:solidFill>
                  <a:srgbClr val="FF00FF"/>
                </a:solidFill>
              </a:rPr>
              <a:t>electronic</a:t>
            </a:r>
            <a:endParaRPr lang="fr-FR" dirty="0" smtClean="0">
              <a:solidFill>
                <a:srgbClr val="FF00FF"/>
              </a:solidFill>
            </a:endParaRPr>
          </a:p>
          <a:p>
            <a:pPr algn="ctr"/>
            <a:r>
              <a:rPr lang="fr-FR" dirty="0" smtClean="0">
                <a:solidFill>
                  <a:srgbClr val="FF00FF"/>
                </a:solidFill>
              </a:rPr>
              <a:t>version </a:t>
            </a:r>
            <a:endParaRPr lang="fr-FR" dirty="0">
              <a:solidFill>
                <a:srgbClr val="FF00FF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 rot="5400000">
            <a:off x="7358876" y="507128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 rot="10800000" flipV="1">
            <a:off x="6000760" y="5857892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1714488"/>
            <a:ext cx="7929618" cy="4714908"/>
          </a:xfrm>
          <a:noFill/>
          <a:ln w="25400">
            <a:solidFill>
              <a:schemeClr val="tx1"/>
            </a:solidFill>
          </a:ln>
        </p:spPr>
        <p:txBody>
          <a:bodyPr/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OUTLINE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2600" b="1" dirty="0" smtClean="0">
                <a:latin typeface="Arial" pitchFamily="34" charset="0"/>
                <a:cs typeface="Arial" pitchFamily="34" charset="0"/>
              </a:rPr>
            </a:b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fr-FR" sz="2600" dirty="0" smtClean="0">
                <a:latin typeface="Arial" pitchFamily="34" charset="0"/>
                <a:cs typeface="Arial" pitchFamily="34" charset="0"/>
              </a:rPr>
            </a:br>
            <a:r>
              <a:rPr lang="fr-FR" sz="26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fr-FR" sz="26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Overview</a:t>
            </a:r>
            <a:r>
              <a:rPr lang="fr-FR" sz="2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on Madagascar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2600" dirty="0" smtClean="0">
                <a:latin typeface="Arial" pitchFamily="34" charset="0"/>
                <a:cs typeface="Arial" pitchFamily="34" charset="0"/>
              </a:rPr>
            </a:br>
            <a:r>
              <a:rPr lang="fr-FR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2600" dirty="0" smtClean="0">
                <a:latin typeface="Arial" pitchFamily="34" charset="0"/>
                <a:cs typeface="Arial" pitchFamily="34" charset="0"/>
              </a:rPr>
            </a:br>
            <a:r>
              <a:rPr lang="fr-FR" sz="26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fr-FR" sz="2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CREAM in </a:t>
            </a:r>
            <a:r>
              <a:rPr lang="fr-FR" sz="26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brief</a:t>
            </a:r>
            <a:r>
              <a:rPr lang="fr-FR" sz="2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status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historical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background, goal and vision,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activities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financial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sources,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assets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…</a:t>
            </a:r>
            <a:br>
              <a:rPr lang="fr-FR" sz="2600" dirty="0" smtClean="0">
                <a:latin typeface="Arial" pitchFamily="34" charset="0"/>
                <a:cs typeface="Arial" pitchFamily="34" charset="0"/>
              </a:rPr>
            </a:br>
            <a:r>
              <a:rPr lang="fr-FR" sz="26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fr-FR" sz="2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CREAM </a:t>
            </a:r>
            <a:r>
              <a:rPr lang="fr-FR" sz="26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Technical</a:t>
            </a:r>
            <a:r>
              <a:rPr lang="fr-FR" sz="2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staff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members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organization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fr-FR" sz="2600" dirty="0" smtClean="0">
                <a:latin typeface="Arial" pitchFamily="34" charset="0"/>
                <a:cs typeface="Arial" pitchFamily="34" charset="0"/>
              </a:rPr>
            </a:br>
            <a:r>
              <a:rPr lang="fr-FR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2600" dirty="0" smtClean="0">
                <a:latin typeface="Arial" pitchFamily="34" charset="0"/>
                <a:cs typeface="Arial" pitchFamily="34" charset="0"/>
              </a:rPr>
            </a:br>
            <a:r>
              <a:rPr lang="fr-FR" sz="2600" dirty="0" smtClean="0">
                <a:latin typeface="Arial" pitchFamily="34" charset="0"/>
                <a:cs typeface="Arial" pitchFamily="34" charset="0"/>
              </a:rPr>
              <a:t> -  </a:t>
            </a:r>
            <a:r>
              <a:rPr lang="fr-FR" sz="2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CREAM Communication Department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members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and missions,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dissemination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campaign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activities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.</a:t>
            </a:r>
            <a:r>
              <a:rPr lang="fr-FR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4000" dirty="0" smtClean="0">
                <a:latin typeface="Times New Roman" pitchFamily="18" charset="0"/>
                <a:cs typeface="Times New Roman" pitchFamily="18" charset="0"/>
              </a:rPr>
            </a:b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fr-FR" sz="4400" b="0" i="0" baseline="0" dirty="0" smtClean="0">
                <a:solidFill>
                  <a:schemeClr val="bg1"/>
                </a:solidFill>
                <a:latin typeface="Century Gothic"/>
                <a:ea typeface="+mj-ea"/>
                <a:cs typeface="+mj-cs"/>
              </a:rPr>
              <a:t>CREAM Communicative Department (CCOM)</a:t>
            </a:r>
            <a:endParaRPr lang="fr-FR" sz="4400" b="0" i="0" baseline="0" dirty="0">
              <a:solidFill>
                <a:schemeClr val="bg1"/>
              </a:solidFill>
              <a:latin typeface="Century Gothic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2501354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1472" y="1142984"/>
            <a:ext cx="8001056" cy="5500726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Members :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One responsible of public relation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One documentation specialist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One </a:t>
            </a:r>
            <a:r>
              <a:rPr lang="en-US" sz="2800" dirty="0" err="1" smtClean="0">
                <a:solidFill>
                  <a:prstClr val="black"/>
                </a:solidFill>
              </a:rPr>
              <a:t>informatic</a:t>
            </a:r>
            <a:r>
              <a:rPr lang="en-US" sz="2800" smtClean="0">
                <a:solidFill>
                  <a:prstClr val="black"/>
                </a:solidFill>
              </a:rPr>
              <a:t> technician </a:t>
            </a: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Mission :</a:t>
            </a:r>
          </a:p>
          <a:p>
            <a:pP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To carry out activities to increase CREAM’s visibility and notoriety through : </a:t>
            </a:r>
          </a:p>
          <a:p>
            <a:pPr lvl="2"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  Dissemination activities </a:t>
            </a:r>
          </a:p>
          <a:p>
            <a:pPr lvl="2"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  Campaign activities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 b="1" dirty="0" smtClean="0">
                <a:solidFill>
                  <a:prstClr val="black"/>
                </a:solidFill>
              </a:rPr>
              <a:t>CCOM members and 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44" y="1142984"/>
            <a:ext cx="8858312" cy="5500726"/>
          </a:xfrm>
        </p:spPr>
        <p:txBody>
          <a:bodyPr/>
          <a:lstStyle/>
          <a:p>
            <a:pPr>
              <a:buNone/>
              <a:defRPr/>
            </a:pPr>
            <a:r>
              <a:rPr lang="fr-FR" sz="2800" dirty="0" smtClean="0">
                <a:solidFill>
                  <a:prstClr val="black"/>
                </a:solidFill>
              </a:rPr>
              <a:t>CREAM </a:t>
            </a:r>
            <a:r>
              <a:rPr lang="fr-FR" sz="2800" dirty="0" err="1" smtClean="0">
                <a:solidFill>
                  <a:prstClr val="black"/>
                </a:solidFill>
              </a:rPr>
              <a:t>disseminates</a:t>
            </a:r>
            <a:r>
              <a:rPr lang="fr-FR" sz="2800" dirty="0" smtClean="0">
                <a:solidFill>
                  <a:prstClr val="black"/>
                </a:solidFill>
              </a:rPr>
              <a:t> the </a:t>
            </a:r>
            <a:r>
              <a:rPr lang="fr-FR" sz="2800" dirty="0" err="1" smtClean="0">
                <a:solidFill>
                  <a:prstClr val="black"/>
                </a:solidFill>
              </a:rPr>
              <a:t>results</a:t>
            </a:r>
            <a:r>
              <a:rPr lang="fr-FR" sz="2800" dirty="0" smtClean="0">
                <a:solidFill>
                  <a:prstClr val="black"/>
                </a:solidFill>
              </a:rPr>
              <a:t> of </a:t>
            </a:r>
            <a:r>
              <a:rPr lang="fr-FR" sz="2800" dirty="0" err="1" smtClean="0">
                <a:solidFill>
                  <a:prstClr val="black"/>
                </a:solidFill>
              </a:rPr>
              <a:t>its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study</a:t>
            </a:r>
            <a:r>
              <a:rPr lang="fr-FR" sz="2800" dirty="0" smtClean="0">
                <a:solidFill>
                  <a:prstClr val="black"/>
                </a:solidFill>
              </a:rPr>
              <a:t> by  </a:t>
            </a:r>
            <a:r>
              <a:rPr lang="fr-FR" sz="2800" dirty="0" err="1" smtClean="0">
                <a:solidFill>
                  <a:prstClr val="black"/>
                </a:solidFill>
              </a:rPr>
              <a:t>means</a:t>
            </a:r>
            <a:r>
              <a:rPr lang="fr-FR" sz="2800" dirty="0" smtClean="0">
                <a:solidFill>
                  <a:prstClr val="black"/>
                </a:solidFill>
              </a:rPr>
              <a:t> of :</a:t>
            </a:r>
          </a:p>
          <a:p>
            <a:pPr>
              <a:defRPr/>
            </a:pPr>
            <a:r>
              <a:rPr lang="fr-FR" sz="2800" b="1" dirty="0" smtClean="0">
                <a:solidFill>
                  <a:srgbClr val="4BACC6">
                    <a:lumMod val="75000"/>
                  </a:srgbClr>
                </a:solidFill>
              </a:rPr>
              <a:t>PUBLICATION : </a:t>
            </a:r>
            <a:r>
              <a:rPr lang="fr-FR" sz="2800" dirty="0" smtClean="0">
                <a:solidFill>
                  <a:srgbClr val="C00000"/>
                </a:solidFill>
              </a:rPr>
              <a:t>WORKING PAPER </a:t>
            </a:r>
            <a:r>
              <a:rPr lang="fr-FR" sz="2800" dirty="0" smtClean="0">
                <a:solidFill>
                  <a:prstClr val="black"/>
                </a:solidFill>
              </a:rPr>
              <a:t>(CAHIER du CREAM) for experts and </a:t>
            </a:r>
            <a:r>
              <a:rPr lang="fr-FR" sz="2800" dirty="0" smtClean="0">
                <a:solidFill>
                  <a:srgbClr val="C00000"/>
                </a:solidFill>
              </a:rPr>
              <a:t>POLICY BRIEF </a:t>
            </a:r>
            <a:r>
              <a:rPr lang="fr-FR" sz="2800" dirty="0" smtClean="0">
                <a:solidFill>
                  <a:prstClr val="black"/>
                </a:solidFill>
              </a:rPr>
              <a:t>(Note de politique du CREAM) for </a:t>
            </a:r>
            <a:r>
              <a:rPr lang="fr-FR" sz="2800" dirty="0" err="1" smtClean="0">
                <a:solidFill>
                  <a:prstClr val="black"/>
                </a:solidFill>
              </a:rPr>
              <a:t>decision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makers</a:t>
            </a:r>
            <a:r>
              <a:rPr lang="fr-FR" sz="2800" dirty="0" smtClean="0">
                <a:solidFill>
                  <a:prstClr val="black"/>
                </a:solidFill>
              </a:rPr>
              <a:t> and public at large.</a:t>
            </a:r>
            <a:endParaRPr lang="en-US" sz="2800" dirty="0" smtClean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2800" b="1" dirty="0" smtClean="0">
                <a:solidFill>
                  <a:srgbClr val="4BACC6">
                    <a:lumMod val="75000"/>
                  </a:srgbClr>
                </a:solidFill>
              </a:rPr>
              <a:t>WEBSITE :  </a:t>
            </a:r>
            <a:r>
              <a:rPr lang="fr-FR" sz="2800" dirty="0" smtClean="0">
                <a:solidFill>
                  <a:prstClr val="black"/>
                </a:solidFill>
                <a:hlinkClick r:id="rId2"/>
              </a:rPr>
              <a:t>http://www.cream.mg</a:t>
            </a:r>
            <a:endParaRPr lang="fr-FR" sz="2800" b="1" dirty="0" smtClean="0">
              <a:solidFill>
                <a:srgbClr val="4BACC6">
                  <a:lumMod val="75000"/>
                </a:srgbClr>
              </a:solidFill>
            </a:endParaRPr>
          </a:p>
          <a:p>
            <a:pPr>
              <a:defRPr/>
            </a:pPr>
            <a:r>
              <a:rPr lang="fr-FR" sz="2800" b="1" dirty="0" smtClean="0">
                <a:solidFill>
                  <a:srgbClr val="4BACC6">
                    <a:lumMod val="75000"/>
                  </a:srgbClr>
                </a:solidFill>
              </a:rPr>
              <a:t>WORKSHOP and CONFERENCE :</a:t>
            </a:r>
          </a:p>
          <a:p>
            <a:pPr>
              <a:buNone/>
              <a:defRPr/>
            </a:pPr>
            <a:r>
              <a:rPr lang="fr-FR" sz="2800" dirty="0" err="1" smtClean="0">
                <a:solidFill>
                  <a:prstClr val="black"/>
                </a:solidFill>
              </a:rPr>
              <a:t>Aims</a:t>
            </a:r>
            <a:r>
              <a:rPr lang="fr-FR" sz="2800" dirty="0" smtClean="0">
                <a:solidFill>
                  <a:prstClr val="black"/>
                </a:solidFill>
              </a:rPr>
              <a:t> : </a:t>
            </a:r>
            <a:r>
              <a:rPr lang="fr-FR" sz="2800" dirty="0" err="1" smtClean="0">
                <a:solidFill>
                  <a:prstClr val="black"/>
                </a:solidFill>
              </a:rPr>
              <a:t>provide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opportunity</a:t>
            </a:r>
            <a:r>
              <a:rPr lang="fr-FR" sz="2800" dirty="0" smtClean="0">
                <a:solidFill>
                  <a:prstClr val="black"/>
                </a:solidFill>
              </a:rPr>
              <a:t> for </a:t>
            </a:r>
            <a:r>
              <a:rPr lang="fr-FR" sz="2800" dirty="0" err="1" smtClean="0">
                <a:solidFill>
                  <a:prstClr val="black"/>
                </a:solidFill>
              </a:rPr>
              <a:t>researchers</a:t>
            </a:r>
            <a:r>
              <a:rPr lang="fr-FR" sz="2800" dirty="0" smtClean="0">
                <a:solidFill>
                  <a:prstClr val="black"/>
                </a:solidFill>
              </a:rPr>
              <a:t> (</a:t>
            </a:r>
            <a:r>
              <a:rPr lang="fr-FR" sz="2800" dirty="0" err="1" smtClean="0">
                <a:solidFill>
                  <a:prstClr val="black"/>
                </a:solidFill>
              </a:rPr>
              <a:t>Economists</a:t>
            </a:r>
            <a:r>
              <a:rPr lang="fr-FR" sz="2800" dirty="0" smtClean="0">
                <a:solidFill>
                  <a:prstClr val="black"/>
                </a:solidFill>
              </a:rPr>
              <a:t>) and communication </a:t>
            </a:r>
            <a:r>
              <a:rPr lang="fr-FR" sz="2800" dirty="0" err="1" smtClean="0">
                <a:solidFill>
                  <a:prstClr val="black"/>
                </a:solidFill>
              </a:rPr>
              <a:t>members</a:t>
            </a:r>
            <a:r>
              <a:rPr lang="fr-FR" sz="2800" dirty="0" smtClean="0">
                <a:solidFill>
                  <a:prstClr val="black"/>
                </a:solidFill>
              </a:rPr>
              <a:t> , to </a:t>
            </a:r>
            <a:r>
              <a:rPr lang="fr-FR" sz="2800" dirty="0" err="1" smtClean="0">
                <a:solidFill>
                  <a:prstClr val="black"/>
                </a:solidFill>
              </a:rPr>
              <a:t>benefit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from</a:t>
            </a:r>
            <a:r>
              <a:rPr lang="fr-FR" sz="2800" dirty="0" smtClean="0">
                <a:solidFill>
                  <a:prstClr val="black"/>
                </a:solidFill>
              </a:rPr>
              <a:t> discussions and exchange. </a:t>
            </a: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 b="1" dirty="0" smtClean="0">
                <a:solidFill>
                  <a:prstClr val="black"/>
                </a:solidFill>
              </a:rPr>
              <a:t>Dissemination activities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643998" cy="5500726"/>
          </a:xfrm>
        </p:spPr>
        <p:txBody>
          <a:bodyPr/>
          <a:lstStyle/>
          <a:p>
            <a:pPr>
              <a:buNone/>
              <a:defRPr/>
            </a:pPr>
            <a:endParaRPr lang="fr-FR" sz="1200" b="1" cap="all" dirty="0" smtClean="0">
              <a:solidFill>
                <a:srgbClr val="9BBB59">
                  <a:lumMod val="50000"/>
                </a:srgbClr>
              </a:solidFill>
            </a:endParaRPr>
          </a:p>
          <a:p>
            <a:pPr>
              <a:defRPr/>
            </a:pPr>
            <a:r>
              <a:rPr lang="fr-FR" sz="2800" dirty="0" smtClean="0">
                <a:solidFill>
                  <a:prstClr val="black"/>
                </a:solidFill>
              </a:rPr>
              <a:t>Participation in </a:t>
            </a:r>
            <a:r>
              <a:rPr lang="fr-FR" sz="2800" b="1" cap="all" dirty="0" err="1" smtClean="0">
                <a:solidFill>
                  <a:srgbClr val="9BBB59">
                    <a:lumMod val="50000"/>
                  </a:srgbClr>
                </a:solidFill>
              </a:rPr>
              <a:t>Economic</a:t>
            </a:r>
            <a:r>
              <a:rPr lang="fr-FR" sz="2800" b="1" cap="all" dirty="0" smtClean="0">
                <a:solidFill>
                  <a:srgbClr val="9BBB59">
                    <a:lumMod val="50000"/>
                  </a:srgbClr>
                </a:solidFill>
              </a:rPr>
              <a:t> </a:t>
            </a:r>
            <a:r>
              <a:rPr lang="fr-FR" sz="2800" b="1" cap="all" dirty="0" err="1" smtClean="0">
                <a:solidFill>
                  <a:srgbClr val="9BBB59">
                    <a:lumMod val="50000"/>
                  </a:srgbClr>
                </a:solidFill>
              </a:rPr>
              <a:t>events</a:t>
            </a:r>
            <a:r>
              <a:rPr lang="fr-FR" sz="2800" b="1" cap="all" dirty="0" smtClean="0">
                <a:solidFill>
                  <a:srgbClr val="9BBB59">
                    <a:lumMod val="50000"/>
                  </a:srgbClr>
                </a:solidFill>
              </a:rPr>
              <a:t> </a:t>
            </a:r>
            <a:r>
              <a:rPr lang="fr-FR" sz="2800" dirty="0" smtClean="0">
                <a:solidFill>
                  <a:prstClr val="black"/>
                </a:solidFill>
              </a:rPr>
              <a:t>(</a:t>
            </a:r>
            <a:r>
              <a:rPr lang="fr-FR" sz="2800" dirty="0" err="1" smtClean="0">
                <a:solidFill>
                  <a:prstClr val="black"/>
                </a:solidFill>
              </a:rPr>
              <a:t>Economic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fair</a:t>
            </a:r>
            <a:r>
              <a:rPr lang="fr-FR" sz="2800" dirty="0" smtClean="0">
                <a:solidFill>
                  <a:prstClr val="black"/>
                </a:solidFill>
              </a:rPr>
              <a:t>, </a:t>
            </a:r>
            <a:r>
              <a:rPr lang="fr-FR" sz="2800" dirty="0" err="1" smtClean="0">
                <a:solidFill>
                  <a:prstClr val="black"/>
                </a:solidFill>
              </a:rPr>
              <a:t>trade</a:t>
            </a:r>
            <a:r>
              <a:rPr lang="fr-FR" sz="2800" dirty="0" smtClean="0">
                <a:solidFill>
                  <a:prstClr val="black"/>
                </a:solidFill>
              </a:rPr>
              <a:t> show) </a:t>
            </a:r>
            <a:r>
              <a:rPr lang="fr-FR" sz="2800" dirty="0" err="1" smtClean="0">
                <a:solidFill>
                  <a:prstClr val="black"/>
                </a:solidFill>
              </a:rPr>
              <a:t>especially</a:t>
            </a:r>
            <a:r>
              <a:rPr lang="fr-FR" sz="2800" dirty="0" smtClean="0">
                <a:solidFill>
                  <a:prstClr val="black"/>
                </a:solidFill>
              </a:rPr>
              <a:t> in collaboration </a:t>
            </a:r>
            <a:r>
              <a:rPr lang="fr-FR" sz="2800" dirty="0" err="1" smtClean="0">
                <a:solidFill>
                  <a:prstClr val="black"/>
                </a:solidFill>
              </a:rPr>
              <a:t>with</a:t>
            </a:r>
            <a:r>
              <a:rPr lang="fr-FR" sz="2800" dirty="0" smtClean="0">
                <a:solidFill>
                  <a:prstClr val="black"/>
                </a:solidFill>
              </a:rPr>
              <a:t> the </a:t>
            </a:r>
            <a:r>
              <a:rPr lang="fr-FR" sz="2800" dirty="0" err="1" smtClean="0">
                <a:solidFill>
                  <a:prstClr val="black"/>
                </a:solidFill>
              </a:rPr>
              <a:t>Ministry</a:t>
            </a:r>
            <a:r>
              <a:rPr lang="fr-FR" sz="2800" dirty="0" smtClean="0">
                <a:solidFill>
                  <a:prstClr val="black"/>
                </a:solidFill>
              </a:rPr>
              <a:t> of </a:t>
            </a:r>
            <a:r>
              <a:rPr lang="fr-FR" sz="2800" dirty="0" err="1" smtClean="0">
                <a:solidFill>
                  <a:prstClr val="black"/>
                </a:solidFill>
              </a:rPr>
              <a:t>Economy</a:t>
            </a:r>
            <a:r>
              <a:rPr lang="fr-FR" sz="2800" dirty="0" smtClean="0">
                <a:solidFill>
                  <a:prstClr val="black"/>
                </a:solidFill>
              </a:rPr>
              <a:t> and </a:t>
            </a:r>
            <a:r>
              <a:rPr lang="fr-FR" sz="2800" dirty="0" err="1" smtClean="0">
                <a:solidFill>
                  <a:prstClr val="black"/>
                </a:solidFill>
              </a:rPr>
              <a:t>Industry</a:t>
            </a:r>
            <a:r>
              <a:rPr lang="fr-FR" sz="2800" dirty="0" smtClean="0">
                <a:solidFill>
                  <a:prstClr val="black"/>
                </a:solidFill>
              </a:rPr>
              <a:t>, and </a:t>
            </a:r>
            <a:r>
              <a:rPr lang="fr-FR" sz="2800" dirty="0" err="1" smtClean="0">
                <a:solidFill>
                  <a:prstClr val="black"/>
                </a:solidFill>
              </a:rPr>
              <a:t>donor</a:t>
            </a:r>
            <a:r>
              <a:rPr lang="fr-FR" sz="2800" dirty="0" smtClean="0">
                <a:solidFill>
                  <a:prstClr val="black"/>
                </a:solidFill>
              </a:rPr>
              <a:t> (ACBF).</a:t>
            </a:r>
          </a:p>
          <a:p>
            <a:pPr>
              <a:buNone/>
              <a:defRPr/>
            </a:pPr>
            <a:r>
              <a:rPr lang="fr-FR" sz="2800" dirty="0" smtClean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fr-FR" sz="2800" dirty="0" err="1" smtClean="0">
                <a:solidFill>
                  <a:prstClr val="black"/>
                </a:solidFill>
              </a:rPr>
              <a:t>Organization</a:t>
            </a:r>
            <a:r>
              <a:rPr lang="fr-FR" sz="2800" dirty="0" smtClean="0">
                <a:solidFill>
                  <a:prstClr val="black"/>
                </a:solidFill>
              </a:rPr>
              <a:t> of </a:t>
            </a:r>
            <a:r>
              <a:rPr lang="fr-FR" sz="2800" b="1" cap="all" dirty="0" smtClean="0">
                <a:solidFill>
                  <a:srgbClr val="9BBB59">
                    <a:lumMod val="50000"/>
                  </a:srgbClr>
                </a:solidFill>
              </a:rPr>
              <a:t>PRESS MEETING </a:t>
            </a:r>
            <a:r>
              <a:rPr lang="fr-FR" sz="2800" dirty="0" smtClean="0">
                <a:solidFill>
                  <a:prstClr val="black"/>
                </a:solidFill>
              </a:rPr>
              <a:t>:  </a:t>
            </a:r>
          </a:p>
          <a:p>
            <a:pPr>
              <a:buNone/>
              <a:defRPr/>
            </a:pPr>
            <a:r>
              <a:rPr lang="fr-FR" sz="2800" dirty="0" smtClean="0">
                <a:solidFill>
                  <a:prstClr val="black"/>
                </a:solidFill>
              </a:rPr>
              <a:t>    a </a:t>
            </a:r>
            <a:r>
              <a:rPr lang="fr-FR" sz="2800" dirty="0" err="1" smtClean="0">
                <a:solidFill>
                  <a:prstClr val="black"/>
                </a:solidFill>
              </a:rPr>
              <a:t>platform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given</a:t>
            </a:r>
            <a:r>
              <a:rPr lang="fr-FR" sz="2800" dirty="0" smtClean="0">
                <a:solidFill>
                  <a:prstClr val="black"/>
                </a:solidFill>
              </a:rPr>
              <a:t> to the </a:t>
            </a:r>
            <a:r>
              <a:rPr lang="fr-FR" sz="2800" dirty="0" err="1" smtClean="0">
                <a:solidFill>
                  <a:prstClr val="black"/>
                </a:solidFill>
              </a:rPr>
              <a:t>Press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members</a:t>
            </a:r>
            <a:r>
              <a:rPr lang="fr-FR" sz="2800" dirty="0" smtClean="0">
                <a:solidFill>
                  <a:prstClr val="black"/>
                </a:solidFill>
              </a:rPr>
              <a:t> </a:t>
            </a:r>
            <a:r>
              <a:rPr lang="fr-FR" sz="2800" dirty="0" err="1" smtClean="0">
                <a:solidFill>
                  <a:prstClr val="black"/>
                </a:solidFill>
              </a:rPr>
              <a:t>so</a:t>
            </a:r>
            <a:r>
              <a:rPr lang="fr-FR" sz="2800" dirty="0" smtClean="0">
                <a:solidFill>
                  <a:prstClr val="black"/>
                </a:solidFill>
              </a:rPr>
              <a:t> as for </a:t>
            </a:r>
            <a:r>
              <a:rPr lang="fr-FR" sz="2800" dirty="0" err="1" smtClean="0">
                <a:solidFill>
                  <a:prstClr val="black"/>
                </a:solidFill>
              </a:rPr>
              <a:t>them</a:t>
            </a:r>
            <a:r>
              <a:rPr lang="fr-FR" sz="2800" dirty="0" smtClean="0">
                <a:solidFill>
                  <a:prstClr val="black"/>
                </a:solidFill>
              </a:rPr>
              <a:t> to </a:t>
            </a:r>
            <a:r>
              <a:rPr lang="fr-FR" sz="2800" dirty="0" err="1" smtClean="0">
                <a:solidFill>
                  <a:prstClr val="black"/>
                </a:solidFill>
              </a:rPr>
              <a:t>meet</a:t>
            </a:r>
            <a:r>
              <a:rPr lang="fr-FR" sz="2800" dirty="0" smtClean="0">
                <a:solidFill>
                  <a:prstClr val="black"/>
                </a:solidFill>
              </a:rPr>
              <a:t> CREAM’s </a:t>
            </a:r>
            <a:r>
              <a:rPr lang="fr-FR" sz="2800" dirty="0" err="1" smtClean="0">
                <a:solidFill>
                  <a:prstClr val="black"/>
                </a:solidFill>
              </a:rPr>
              <a:t>technical</a:t>
            </a:r>
            <a:r>
              <a:rPr lang="fr-FR" sz="2800" dirty="0" smtClean="0">
                <a:solidFill>
                  <a:prstClr val="black"/>
                </a:solidFill>
              </a:rPr>
              <a:t> staff, </a:t>
            </a:r>
            <a:r>
              <a:rPr lang="fr-FR" sz="2800" dirty="0" err="1" smtClean="0">
                <a:solidFill>
                  <a:prstClr val="black"/>
                </a:solidFill>
              </a:rPr>
              <a:t>ask</a:t>
            </a:r>
            <a:r>
              <a:rPr lang="fr-FR" sz="2800" dirty="0" smtClean="0">
                <a:solidFill>
                  <a:prstClr val="black"/>
                </a:solidFill>
              </a:rPr>
              <a:t> questions, exchange information. </a:t>
            </a:r>
          </a:p>
          <a:p>
            <a:pPr>
              <a:defRPr/>
            </a:pPr>
            <a:endParaRPr lang="fr-FR" sz="2800" dirty="0" smtClean="0">
              <a:solidFill>
                <a:prstClr val="black"/>
              </a:solidFill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2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r-BE" sz="32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 b="1" dirty="0" smtClean="0">
                <a:solidFill>
                  <a:prstClr val="black"/>
                </a:solidFill>
              </a:rPr>
              <a:t>Campaign activities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926" y="1828800"/>
            <a:ext cx="6062674" cy="2209800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fr-FR" sz="4400" b="1" i="0" baseline="0" dirty="0" err="1" smtClean="0">
                <a:solidFill>
                  <a:schemeClr val="bg1"/>
                </a:solidFill>
                <a:latin typeface="Century Gothic"/>
                <a:ea typeface="+mj-ea"/>
                <a:cs typeface="+mj-cs"/>
              </a:rPr>
              <a:t>Overview</a:t>
            </a:r>
            <a:r>
              <a:rPr lang="fr-FR" sz="4400" b="1" i="0" dirty="0" smtClean="0">
                <a:solidFill>
                  <a:schemeClr val="bg1"/>
                </a:solidFill>
                <a:latin typeface="Century Gothic"/>
                <a:ea typeface="+mj-ea"/>
                <a:cs typeface="+mj-cs"/>
              </a:rPr>
              <a:t> on MADAGASCAR</a:t>
            </a:r>
            <a:endParaRPr lang="fr-FR" sz="4400" b="1" i="0" baseline="0" dirty="0">
              <a:solidFill>
                <a:schemeClr val="bg1"/>
              </a:solidFill>
              <a:latin typeface="Century Gothic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2501354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011863" y="4365625"/>
            <a:ext cx="200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Adam Smith 1776</a:t>
            </a:r>
            <a:endParaRPr lang="fr-FR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52" y="642918"/>
            <a:ext cx="685804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lèche droite rayée 4"/>
          <p:cNvSpPr/>
          <p:nvPr/>
        </p:nvSpPr>
        <p:spPr>
          <a:xfrm>
            <a:off x="2285984" y="3786190"/>
            <a:ext cx="428628" cy="714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Flèche droite rayée 6"/>
          <p:cNvSpPr/>
          <p:nvPr/>
        </p:nvSpPr>
        <p:spPr>
          <a:xfrm>
            <a:off x="1643042" y="3786190"/>
            <a:ext cx="428628" cy="714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3300"/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00174"/>
            <a:ext cx="1700210" cy="142876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0" y="3071810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Malagasy’s</a:t>
            </a:r>
            <a:r>
              <a:rPr lang="fr-FR" dirty="0" smtClean="0"/>
              <a:t> flag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1EE1-2B54-420F-824A-C176A899E61E}" type="slidenum">
              <a:rPr lang="fr-FR"/>
              <a:pPr/>
              <a:t>5</a:t>
            </a:fld>
            <a:endParaRPr lang="fr-FR"/>
          </a:p>
        </p:txBody>
      </p:sp>
      <p:pic>
        <p:nvPicPr>
          <p:cNvPr id="35844" name="Picture 4" descr="MON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z="2800" dirty="0" smtClean="0"/>
              <a:t>Madagascar is </a:t>
            </a:r>
          </a:p>
          <a:p>
            <a:pPr>
              <a:buFontTx/>
              <a:buChar char="-"/>
            </a:pPr>
            <a:r>
              <a:rPr lang="en-US" sz="2800" dirty="0" smtClean="0"/>
              <a:t>the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largest island in the world,</a:t>
            </a:r>
          </a:p>
          <a:p>
            <a:pPr>
              <a:buFontTx/>
              <a:buChar char="-"/>
            </a:pPr>
            <a:r>
              <a:rPr lang="en-US" sz="2800" dirty="0" smtClean="0"/>
              <a:t>located in the Indian Ocean, at 400 km from the southeastern coast of Africa </a:t>
            </a:r>
            <a:r>
              <a:rPr lang="en-US" sz="2800" i="1" dirty="0" smtClean="0"/>
              <a:t>(Mozambique and Tanzania). </a:t>
            </a:r>
          </a:p>
          <a:p>
            <a:pPr>
              <a:buNone/>
            </a:pPr>
            <a:endParaRPr lang="en-US" sz="1600" i="1" dirty="0" smtClean="0"/>
          </a:p>
          <a:p>
            <a:r>
              <a:rPr lang="en-US" sz="2800" dirty="0" smtClean="0"/>
              <a:t>Square : 587 041 </a:t>
            </a:r>
            <a:r>
              <a:rPr lang="en-US" sz="2800" dirty="0" err="1" smtClean="0"/>
              <a:t>sqkm</a:t>
            </a:r>
            <a:r>
              <a:rPr lang="en-US" sz="2800" dirty="0" smtClean="0"/>
              <a:t> – coastline : 4 828 km.</a:t>
            </a:r>
          </a:p>
          <a:p>
            <a:r>
              <a:rPr lang="en-US" sz="2800" dirty="0" smtClean="0"/>
              <a:t>Climate: </a:t>
            </a:r>
            <a:br>
              <a:rPr lang="en-US" sz="2800" dirty="0" smtClean="0"/>
            </a:br>
            <a:r>
              <a:rPr lang="en-US" sz="2800" dirty="0" smtClean="0"/>
              <a:t>Coastal Tropical - Inland Temperate - South Arid</a:t>
            </a:r>
            <a:br>
              <a:rPr lang="en-US" sz="2800" dirty="0" smtClean="0"/>
            </a:br>
            <a:r>
              <a:rPr lang="en-US" sz="2800" dirty="0" smtClean="0"/>
              <a:t>* Hot and rainy from November to April</a:t>
            </a:r>
            <a:br>
              <a:rPr lang="en-US" sz="2800" dirty="0" smtClean="0"/>
            </a:br>
            <a:r>
              <a:rPr lang="en-US" sz="2800" dirty="0" smtClean="0"/>
              <a:t>* Cooler and dry from May to October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2800" dirty="0" smtClean="0"/>
              <a:t>Capital City : Antananarivo</a:t>
            </a:r>
          </a:p>
          <a:p>
            <a:r>
              <a:rPr lang="en-US" sz="2800" dirty="0" smtClean="0"/>
              <a:t>Decentralized local government : </a:t>
            </a:r>
          </a:p>
          <a:p>
            <a:pPr>
              <a:buNone/>
            </a:pPr>
            <a:r>
              <a:rPr lang="en-US" sz="2800" dirty="0" smtClean="0"/>
              <a:t>    22 regions, 119 districts, 1.579 communes</a:t>
            </a:r>
          </a:p>
          <a:p>
            <a:endParaRPr lang="en-US" sz="2800" dirty="0" smtClean="0"/>
          </a:p>
          <a:p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1EE1-2B54-420F-824A-C176A899E61E}" type="slidenum">
              <a:rPr lang="fr-FR"/>
              <a:pPr/>
              <a:t>6</a:t>
            </a:fld>
            <a:endParaRPr lang="fr-FR"/>
          </a:p>
        </p:txBody>
      </p:sp>
      <p:pic>
        <p:nvPicPr>
          <p:cNvPr id="35844" name="Picture 4" descr="MON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214338"/>
            <a:ext cx="9753600" cy="73152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0"/>
            <a:ext cx="8501122" cy="6858000"/>
          </a:xfrm>
        </p:spPr>
        <p:txBody>
          <a:bodyPr/>
          <a:lstStyle/>
          <a:p>
            <a:pPr>
              <a:buNone/>
            </a:pPr>
            <a:endParaRPr lang="en-US" sz="1200" dirty="0" smtClean="0"/>
          </a:p>
          <a:p>
            <a:r>
              <a:rPr lang="en-US" sz="2800" dirty="0" smtClean="0"/>
              <a:t>Population : 20 696 070 </a:t>
            </a:r>
            <a:r>
              <a:rPr lang="en-US" sz="2800" dirty="0" err="1" smtClean="0"/>
              <a:t>hab</a:t>
            </a:r>
            <a:r>
              <a:rPr lang="en-US" sz="2800" dirty="0" smtClean="0"/>
              <a:t>      </a:t>
            </a:r>
            <a:r>
              <a:rPr lang="en-US" sz="1800" i="1" dirty="0" smtClean="0"/>
              <a:t>(INSTAT 2011)</a:t>
            </a:r>
          </a:p>
          <a:p>
            <a:r>
              <a:rPr lang="fr-FR" sz="2800" dirty="0" smtClean="0"/>
              <a:t>National </a:t>
            </a:r>
            <a:r>
              <a:rPr lang="fr-FR" sz="2800" dirty="0" err="1" smtClean="0"/>
              <a:t>language</a:t>
            </a:r>
            <a:r>
              <a:rPr lang="fr-FR" sz="2800" dirty="0" smtClean="0"/>
              <a:t> (</a:t>
            </a:r>
            <a:r>
              <a:rPr lang="fr-FR" sz="2800" dirty="0" err="1" smtClean="0"/>
              <a:t>mother</a:t>
            </a:r>
            <a:r>
              <a:rPr lang="fr-FR" sz="2800" dirty="0" smtClean="0"/>
              <a:t> </a:t>
            </a:r>
            <a:r>
              <a:rPr lang="fr-FR" sz="2800" dirty="0" err="1" smtClean="0"/>
              <a:t>tongue</a:t>
            </a:r>
            <a:r>
              <a:rPr lang="fr-FR" sz="2800" dirty="0" smtClean="0"/>
              <a:t>): Malagasy</a:t>
            </a:r>
            <a:endParaRPr lang="en-US" sz="2800" dirty="0" smtClean="0"/>
          </a:p>
          <a:p>
            <a:r>
              <a:rPr lang="en-US" sz="2800" dirty="0" smtClean="0"/>
              <a:t>Religions :</a:t>
            </a:r>
          </a:p>
          <a:p>
            <a:pPr>
              <a:buNone/>
            </a:pPr>
            <a:r>
              <a:rPr lang="en-US" sz="2800" dirty="0" smtClean="0"/>
              <a:t>	- Traditional 52% </a:t>
            </a:r>
          </a:p>
          <a:p>
            <a:pPr>
              <a:buNone/>
            </a:pPr>
            <a:r>
              <a:rPr lang="en-US" sz="2800" dirty="0" smtClean="0"/>
              <a:t>    - Christian   41%</a:t>
            </a:r>
          </a:p>
          <a:p>
            <a:pPr>
              <a:buNone/>
            </a:pPr>
            <a:r>
              <a:rPr lang="en-US" sz="2800" dirty="0" smtClean="0"/>
              <a:t>    - Muslim        7%</a:t>
            </a:r>
          </a:p>
          <a:p>
            <a:endParaRPr lang="en-US" sz="1800" i="1" dirty="0" smtClean="0"/>
          </a:p>
          <a:p>
            <a:endParaRPr lang="en-US" sz="1800" i="1" dirty="0" smtClean="0"/>
          </a:p>
          <a:p>
            <a:r>
              <a:rPr lang="en-US" sz="2800" dirty="0" smtClean="0"/>
              <a:t>Currency : </a:t>
            </a:r>
            <a:r>
              <a:rPr lang="en-US" sz="2800" dirty="0" err="1" smtClean="0"/>
              <a:t>Ariary</a:t>
            </a:r>
            <a:r>
              <a:rPr lang="en-US" sz="2800" dirty="0" smtClean="0"/>
              <a:t> -  abbreviations: </a:t>
            </a:r>
            <a:r>
              <a:rPr lang="en-US" sz="2800" dirty="0" err="1" smtClean="0"/>
              <a:t>Ar</a:t>
            </a:r>
            <a:r>
              <a:rPr lang="en-US" sz="2800" dirty="0" smtClean="0"/>
              <a:t> or MGA. 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i="1" dirty="0" smtClean="0"/>
              <a:t>(</a:t>
            </a:r>
            <a:r>
              <a:rPr lang="en-US" sz="2800" dirty="0" smtClean="0"/>
              <a:t>1 USD = 2.320 and 1 EUR = 3.202)    </a:t>
            </a:r>
            <a:r>
              <a:rPr lang="en-US" sz="1800" i="1" dirty="0" smtClean="0"/>
              <a:t>( fin </a:t>
            </a:r>
            <a:r>
              <a:rPr lang="en-US" sz="1800" i="1" dirty="0" err="1" smtClean="0"/>
              <a:t>fev</a:t>
            </a:r>
            <a:r>
              <a:rPr lang="en-US" sz="1800" i="1" dirty="0" smtClean="0"/>
              <a:t> 2014)</a:t>
            </a:r>
          </a:p>
          <a:p>
            <a:pPr>
              <a:buNone/>
            </a:pPr>
            <a:endParaRPr lang="en-US" sz="2800" i="1" dirty="0" smtClean="0"/>
          </a:p>
          <a:p>
            <a:r>
              <a:rPr lang="en-US" sz="2800" dirty="0" smtClean="0"/>
              <a:t>Member of COMESA (1994) and SADC (2005)</a:t>
            </a:r>
          </a:p>
          <a:p>
            <a:r>
              <a:rPr lang="fr-FR" sz="2800" dirty="0" err="1" smtClean="0"/>
              <a:t>Colonized</a:t>
            </a:r>
            <a:r>
              <a:rPr lang="fr-FR" sz="2800" dirty="0" smtClean="0"/>
              <a:t> by France </a:t>
            </a:r>
            <a:r>
              <a:rPr lang="fr-FR" sz="2800" dirty="0" err="1" smtClean="0"/>
              <a:t>from</a:t>
            </a:r>
            <a:r>
              <a:rPr lang="fr-FR" sz="2800" dirty="0" smtClean="0"/>
              <a:t> 1985 to 1960</a:t>
            </a:r>
          </a:p>
          <a:p>
            <a:pPr>
              <a:buNone/>
            </a:pPr>
            <a:endParaRPr 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1EE1-2B54-420F-824A-C176A899E61E}" type="slidenum">
              <a:rPr lang="fr-FR"/>
              <a:pPr/>
              <a:t>7</a:t>
            </a:fld>
            <a:endParaRPr lang="fr-FR"/>
          </a:p>
        </p:txBody>
      </p:sp>
      <p:pic>
        <p:nvPicPr>
          <p:cNvPr id="35844" name="Picture 4" descr="MON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85728"/>
            <a:ext cx="8858280" cy="6429420"/>
          </a:xfrm>
        </p:spPr>
        <p:txBody>
          <a:bodyPr/>
          <a:lstStyle/>
          <a:p>
            <a:r>
              <a:rPr lang="it-IT" sz="2800" dirty="0" smtClean="0"/>
              <a:t>GDP per capita (USD) 486 </a:t>
            </a:r>
            <a:r>
              <a:rPr lang="it-IT" sz="1800" i="1" dirty="0" smtClean="0"/>
              <a:t>(INSTAT, 2011) </a:t>
            </a:r>
          </a:p>
          <a:p>
            <a:r>
              <a:rPr lang="en-US" sz="2800" dirty="0" smtClean="0"/>
              <a:t>GDP per sector </a:t>
            </a:r>
          </a:p>
          <a:p>
            <a:pPr lvl="1"/>
            <a:r>
              <a:rPr lang="en-US" dirty="0" smtClean="0"/>
              <a:t>Agriculture 28.7%</a:t>
            </a:r>
          </a:p>
          <a:p>
            <a:pPr lvl="1"/>
            <a:r>
              <a:rPr lang="en-US" dirty="0" smtClean="0"/>
              <a:t>Industry     16.5%</a:t>
            </a:r>
          </a:p>
          <a:p>
            <a:pPr lvl="1"/>
            <a:r>
              <a:rPr lang="en-US" dirty="0" smtClean="0"/>
              <a:t>Services    54.8%</a:t>
            </a:r>
          </a:p>
          <a:p>
            <a:r>
              <a:rPr lang="it-IT" sz="2800" dirty="0" smtClean="0"/>
              <a:t>Sources of growth: Tourism, textile,mining, aquaculture...</a:t>
            </a:r>
          </a:p>
          <a:p>
            <a:r>
              <a:rPr lang="it-IT" sz="2800" dirty="0" smtClean="0"/>
              <a:t>Poverty rate: 76,5% </a:t>
            </a:r>
            <a:r>
              <a:rPr lang="it-IT" sz="1800" i="1" dirty="0" smtClean="0"/>
              <a:t>(INSTAT, 2010)</a:t>
            </a:r>
          </a:p>
          <a:p>
            <a:r>
              <a:rPr lang="it-IT" sz="2800" dirty="0" smtClean="0"/>
              <a:t>Inflation rate </a:t>
            </a:r>
            <a:r>
              <a:rPr lang="it-IT" sz="2800" i="1" dirty="0" smtClean="0"/>
              <a:t>: around 6%</a:t>
            </a:r>
            <a:endParaRPr lang="it-IT" sz="2800" dirty="0" smtClean="0"/>
          </a:p>
          <a:p>
            <a:endParaRPr lang="fr-FR" sz="2800" dirty="0" smtClean="0"/>
          </a:p>
          <a:p>
            <a:r>
              <a:rPr lang="fr-FR" sz="2800" dirty="0" err="1" smtClean="0"/>
              <a:t>Actual</a:t>
            </a:r>
            <a:r>
              <a:rPr lang="fr-FR" sz="2800" dirty="0" smtClean="0"/>
              <a:t> </a:t>
            </a:r>
            <a:r>
              <a:rPr lang="fr-FR" sz="2800" dirty="0" err="1" smtClean="0"/>
              <a:t>President</a:t>
            </a:r>
            <a:r>
              <a:rPr lang="fr-FR" sz="2800" dirty="0" smtClean="0"/>
              <a:t> : </a:t>
            </a:r>
          </a:p>
          <a:p>
            <a:pPr>
              <a:buNone/>
            </a:pPr>
            <a:r>
              <a:rPr lang="fr-FR" sz="2800" dirty="0" smtClean="0"/>
              <a:t>    </a:t>
            </a:r>
            <a:r>
              <a:rPr lang="fr-FR" sz="2800" dirty="0" err="1" smtClean="0"/>
              <a:t>Hery</a:t>
            </a:r>
            <a:r>
              <a:rPr lang="fr-FR" sz="2800" dirty="0" smtClean="0"/>
              <a:t> RAJAONARIMAMPIANINA </a:t>
            </a:r>
          </a:p>
          <a:p>
            <a:pPr>
              <a:buNone/>
            </a:pPr>
            <a:endParaRPr 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675" y="1916113"/>
            <a:ext cx="5919788" cy="1985962"/>
          </a:xfrm>
          <a:noFill/>
          <a:ln/>
        </p:spPr>
        <p:txBody>
          <a:bodyPr/>
          <a:lstStyle/>
          <a:p>
            <a:pPr algn="ctr"/>
            <a:r>
              <a:rPr lang="fr-FR" sz="4600" dirty="0" smtClean="0"/>
              <a:t>CREAM in </a:t>
            </a:r>
            <a:r>
              <a:rPr lang="fr-FR" sz="4600" dirty="0" err="1" smtClean="0"/>
              <a:t>brief</a:t>
            </a:r>
            <a:endParaRPr lang="fr-FR"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196975"/>
            <a:ext cx="7858180" cy="5518173"/>
          </a:xfrm>
        </p:spPr>
        <p:txBody>
          <a:bodyPr/>
          <a:lstStyle/>
          <a:p>
            <a:pPr lvl="1">
              <a:defRPr/>
            </a:pPr>
            <a:r>
              <a:rPr lang="en-US" dirty="0" smtClean="0">
                <a:solidFill>
                  <a:prstClr val="black"/>
                </a:solidFill>
              </a:rPr>
              <a:t> Status: </a:t>
            </a:r>
          </a:p>
          <a:p>
            <a:pPr lvl="1"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   Public Administrative Institute, under the supervision of the Ministry of Economy and Industry.</a:t>
            </a:r>
          </a:p>
          <a:p>
            <a:pPr marL="971550" lvl="1" indent="-514350">
              <a:buFont typeface="+mj-lt"/>
              <a:buAutoNum type="arabicPeriod"/>
              <a:defRPr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</a:rPr>
              <a:t>  Supported by the African Capacity Building Foundation (ACBF).</a:t>
            </a:r>
          </a:p>
          <a:p>
            <a:pPr lvl="1">
              <a:defRPr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</a:rPr>
              <a:t> Office: Antananarivo </a:t>
            </a:r>
          </a:p>
          <a:p>
            <a:pPr lvl="1">
              <a:buNone/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	Lot II A 78 U A </a:t>
            </a:r>
            <a:r>
              <a:rPr lang="en-US" sz="1400" b="1" dirty="0" err="1" smtClean="0">
                <a:solidFill>
                  <a:prstClr val="black"/>
                </a:solidFill>
              </a:rPr>
              <a:t>Immeuble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US" sz="1400" b="1" dirty="0" err="1" smtClean="0">
                <a:solidFill>
                  <a:prstClr val="black"/>
                </a:solidFill>
              </a:rPr>
              <a:t>Manambina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</a:p>
          <a:p>
            <a:pPr lvl="1">
              <a:buNone/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	</a:t>
            </a:r>
            <a:r>
              <a:rPr lang="en-US" sz="1400" b="1" dirty="0" err="1" smtClean="0">
                <a:solidFill>
                  <a:prstClr val="black"/>
                </a:solidFill>
              </a:rPr>
              <a:t>Soavimbahoaka</a:t>
            </a:r>
            <a:r>
              <a:rPr lang="en-US" sz="1400" b="1" dirty="0" smtClean="0">
                <a:solidFill>
                  <a:prstClr val="black"/>
                </a:solidFill>
              </a:rPr>
              <a:t> – 101 Antananarivo MADAGASCAR</a:t>
            </a:r>
          </a:p>
          <a:p>
            <a:pPr lvl="1">
              <a:buNone/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	Site web : http://www.cream.mg</a:t>
            </a:r>
          </a:p>
          <a:p>
            <a:pPr lvl="1">
              <a:buNone/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	E-mail : </a:t>
            </a:r>
            <a:r>
              <a:rPr lang="en-US" sz="1400" b="1" dirty="0" smtClean="0">
                <a:solidFill>
                  <a:prstClr val="black"/>
                </a:solidFill>
                <a:hlinkClick r:id="rId2"/>
              </a:rPr>
              <a:t>cream@cream.mg</a:t>
            </a:r>
            <a:r>
              <a:rPr lang="en-US" sz="1400" b="1" dirty="0" smtClean="0">
                <a:solidFill>
                  <a:prstClr val="black"/>
                </a:solidFill>
              </a:rPr>
              <a:t>             HP : 261 20 34 14 450 01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785786" y="428604"/>
            <a:ext cx="7800972" cy="6477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3600" b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fr-FR" sz="3600" b="1" dirty="0" err="1" smtClean="0">
                <a:solidFill>
                  <a:schemeClr val="tx2"/>
                </a:solidFill>
                <a:latin typeface="+mj-lt"/>
              </a:rPr>
              <a:t>CREAM’status</a:t>
            </a:r>
            <a:endParaRPr lang="fr-FR" sz="36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2712</TotalTime>
  <Words>944</Words>
  <Application>Microsoft Macintosh PowerPoint</Application>
  <PresentationFormat>On-screen Show (4:3)</PresentationFormat>
  <Paragraphs>183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Pixel</vt:lpstr>
      <vt:lpstr>CREAM  Centre de Recherches, d’Etudes et d’Appui à l’Analyse Economique à Madagascar  Research Center  for  Study, Support and Economic analysis in Madagascar</vt:lpstr>
      <vt:lpstr>OUTLINE    - Overview on Madagascar   - CREAM in brief : status, historical background, goal and vision, activities, financial sources, assets …  - CREAM Technical staff : members, work organization.   -  CREAM Communication Department : members and missions, dissemination and campaign activities . </vt:lpstr>
      <vt:lpstr>Overview on MADAGASCAR</vt:lpstr>
      <vt:lpstr>Slide 4</vt:lpstr>
      <vt:lpstr>Slide 5</vt:lpstr>
      <vt:lpstr>Slide 6</vt:lpstr>
      <vt:lpstr>Slide 7</vt:lpstr>
      <vt:lpstr>CREAM in brief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CREAM Technical staff</vt:lpstr>
      <vt:lpstr>Slide 18</vt:lpstr>
      <vt:lpstr>Slide 19</vt:lpstr>
      <vt:lpstr>CREAM Communicative Department (CCOM)</vt:lpstr>
      <vt:lpstr>Slide 21</vt:lpstr>
      <vt:lpstr>Slide 22</vt:lpstr>
      <vt:lpstr>Slide 23</vt:lpstr>
    </vt:vector>
  </TitlesOfParts>
  <Company>cream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josuo</dc:creator>
  <cp:lastModifiedBy>Fadwa Kingsbury</cp:lastModifiedBy>
  <cp:revision>495</cp:revision>
  <dcterms:created xsi:type="dcterms:W3CDTF">2014-05-14T14:47:53Z</dcterms:created>
  <dcterms:modified xsi:type="dcterms:W3CDTF">2014-05-14T14:55:06Z</dcterms:modified>
</cp:coreProperties>
</file>