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8" r:id="rId2"/>
  </p:sldIdLst>
  <p:sldSz cx="34747200" cy="25603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011F5B"/>
    <a:srgbClr val="294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008"/>
  </p:normalViewPr>
  <p:slideViewPr>
    <p:cSldViewPr snapToGrid="0" snapToObjects="1">
      <p:cViewPr varScale="1">
        <p:scale>
          <a:sx n="29" d="100"/>
          <a:sy n="29" d="100"/>
        </p:scale>
        <p:origin x="171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DBB125-86E2-254D-9D8A-DA169FBEFDCF}" type="datetimeFigureOut">
              <a:rPr lang="en-US" smtClean="0"/>
              <a:t>7/14/2022</a:t>
            </a:fld>
            <a:endParaRPr lang="en-US"/>
          </a:p>
        </p:txBody>
      </p:sp>
      <p:sp>
        <p:nvSpPr>
          <p:cNvPr id="4" name="Slide Image Placeholder 3"/>
          <p:cNvSpPr>
            <a:spLocks noGrp="1" noRot="1" noChangeAspect="1"/>
          </p:cNvSpPr>
          <p:nvPr>
            <p:ph type="sldImg" idx="2"/>
          </p:nvPr>
        </p:nvSpPr>
        <p:spPr>
          <a:xfrm>
            <a:off x="1335088" y="1143000"/>
            <a:ext cx="41878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35E7DF-C46C-3140-A334-43B232EADF43}" type="slidenum">
              <a:rPr lang="en-US" smtClean="0"/>
              <a:t>‹#›</a:t>
            </a:fld>
            <a:endParaRPr lang="en-US"/>
          </a:p>
        </p:txBody>
      </p:sp>
    </p:spTree>
    <p:extLst>
      <p:ext uri="{BB962C8B-B14F-4D97-AF65-F5344CB8AC3E}">
        <p14:creationId xmlns:p14="http://schemas.microsoft.com/office/powerpoint/2010/main" val="1530951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35E7DF-C46C-3140-A334-43B232EADF43}" type="slidenum">
              <a:rPr lang="en-US" smtClean="0"/>
              <a:t>1</a:t>
            </a:fld>
            <a:endParaRPr lang="en-US"/>
          </a:p>
        </p:txBody>
      </p:sp>
    </p:spTree>
    <p:extLst>
      <p:ext uri="{BB962C8B-B14F-4D97-AF65-F5344CB8AC3E}">
        <p14:creationId xmlns:p14="http://schemas.microsoft.com/office/powerpoint/2010/main" val="3001839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06040" y="4190155"/>
            <a:ext cx="29535120" cy="8913707"/>
          </a:xfrm>
        </p:spPr>
        <p:txBody>
          <a:bodyPr anchor="b"/>
          <a:lstStyle>
            <a:lvl1pPr algn="ctr">
              <a:defRPr sz="22400"/>
            </a:lvl1pPr>
          </a:lstStyle>
          <a:p>
            <a:r>
              <a:rPr lang="en-US"/>
              <a:t>Click to edit Master title style</a:t>
            </a:r>
            <a:endParaRPr lang="en-US" dirty="0"/>
          </a:p>
        </p:txBody>
      </p:sp>
      <p:sp>
        <p:nvSpPr>
          <p:cNvPr id="3" name="Subtitle 2"/>
          <p:cNvSpPr>
            <a:spLocks noGrp="1"/>
          </p:cNvSpPr>
          <p:nvPr>
            <p:ph type="subTitle" idx="1"/>
          </p:nvPr>
        </p:nvSpPr>
        <p:spPr>
          <a:xfrm>
            <a:off x="4343400" y="13447609"/>
            <a:ext cx="26060400" cy="6181511"/>
          </a:xfrm>
        </p:spPr>
        <p:txBody>
          <a:bodyPr/>
          <a:lstStyle>
            <a:lvl1pPr marL="0" indent="0" algn="ctr">
              <a:buNone/>
              <a:defRPr sz="8960"/>
            </a:lvl1pPr>
            <a:lvl2pPr marL="1706865" indent="0" algn="ctr">
              <a:buNone/>
              <a:defRPr sz="7467"/>
            </a:lvl2pPr>
            <a:lvl3pPr marL="3413730" indent="0" algn="ctr">
              <a:buNone/>
              <a:defRPr sz="6720"/>
            </a:lvl3pPr>
            <a:lvl4pPr marL="5120594" indent="0" algn="ctr">
              <a:buNone/>
              <a:defRPr sz="5973"/>
            </a:lvl4pPr>
            <a:lvl5pPr marL="6827459" indent="0" algn="ctr">
              <a:buNone/>
              <a:defRPr sz="5973"/>
            </a:lvl5pPr>
            <a:lvl6pPr marL="8534324" indent="0" algn="ctr">
              <a:buNone/>
              <a:defRPr sz="5973"/>
            </a:lvl6pPr>
            <a:lvl7pPr marL="10241189" indent="0" algn="ctr">
              <a:buNone/>
              <a:defRPr sz="5973"/>
            </a:lvl7pPr>
            <a:lvl8pPr marL="11948053" indent="0" algn="ctr">
              <a:buNone/>
              <a:defRPr sz="5973"/>
            </a:lvl8pPr>
            <a:lvl9pPr marL="13654918" indent="0" algn="ctr">
              <a:buNone/>
              <a:defRPr sz="597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689E92-8253-AA4A-AF34-4D86DC474912}" type="datetimeFigureOut">
              <a:rPr lang="en-US" smtClean="0"/>
              <a:t>7/14/2022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565034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689E92-8253-AA4A-AF34-4D86DC474912}" type="datetimeFigureOut">
              <a:rPr lang="en-US" smtClean="0"/>
              <a:t>7/14/2022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3465743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865967" y="1363133"/>
            <a:ext cx="7492365" cy="216975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388872" y="1363133"/>
            <a:ext cx="22042755" cy="216975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689E92-8253-AA4A-AF34-4D86DC474912}" type="datetimeFigureOut">
              <a:rPr lang="en-US" smtClean="0"/>
              <a:t>7/14/2022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3728123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689E92-8253-AA4A-AF34-4D86DC474912}" type="datetimeFigureOut">
              <a:rPr lang="en-US" smtClean="0"/>
              <a:t>7/14/2022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812617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70774" y="6383028"/>
            <a:ext cx="29969460" cy="10650218"/>
          </a:xfrm>
        </p:spPr>
        <p:txBody>
          <a:bodyPr anchor="b"/>
          <a:lstStyle>
            <a:lvl1pPr>
              <a:defRPr sz="22400"/>
            </a:lvl1pPr>
          </a:lstStyle>
          <a:p>
            <a:r>
              <a:rPr lang="en-US"/>
              <a:t>Click to edit Master title style</a:t>
            </a:r>
            <a:endParaRPr lang="en-US" dirty="0"/>
          </a:p>
        </p:txBody>
      </p:sp>
      <p:sp>
        <p:nvSpPr>
          <p:cNvPr id="3" name="Text Placeholder 2"/>
          <p:cNvSpPr>
            <a:spLocks noGrp="1"/>
          </p:cNvSpPr>
          <p:nvPr>
            <p:ph type="body" idx="1"/>
          </p:nvPr>
        </p:nvSpPr>
        <p:spPr>
          <a:xfrm>
            <a:off x="2370774" y="17134001"/>
            <a:ext cx="29969460" cy="5600698"/>
          </a:xfrm>
        </p:spPr>
        <p:txBody>
          <a:bodyPr/>
          <a:lstStyle>
            <a:lvl1pPr marL="0" indent="0">
              <a:buNone/>
              <a:defRPr sz="8960">
                <a:solidFill>
                  <a:schemeClr val="tx1"/>
                </a:solidFill>
              </a:defRPr>
            </a:lvl1pPr>
            <a:lvl2pPr marL="1706865" indent="0">
              <a:buNone/>
              <a:defRPr sz="7467">
                <a:solidFill>
                  <a:schemeClr val="tx1">
                    <a:tint val="75000"/>
                  </a:schemeClr>
                </a:solidFill>
              </a:defRPr>
            </a:lvl2pPr>
            <a:lvl3pPr marL="3413730" indent="0">
              <a:buNone/>
              <a:defRPr sz="6720">
                <a:solidFill>
                  <a:schemeClr val="tx1">
                    <a:tint val="75000"/>
                  </a:schemeClr>
                </a:solidFill>
              </a:defRPr>
            </a:lvl3pPr>
            <a:lvl4pPr marL="5120594" indent="0">
              <a:buNone/>
              <a:defRPr sz="5973">
                <a:solidFill>
                  <a:schemeClr val="tx1">
                    <a:tint val="75000"/>
                  </a:schemeClr>
                </a:solidFill>
              </a:defRPr>
            </a:lvl4pPr>
            <a:lvl5pPr marL="6827459" indent="0">
              <a:buNone/>
              <a:defRPr sz="5973">
                <a:solidFill>
                  <a:schemeClr val="tx1">
                    <a:tint val="75000"/>
                  </a:schemeClr>
                </a:solidFill>
              </a:defRPr>
            </a:lvl5pPr>
            <a:lvl6pPr marL="8534324" indent="0">
              <a:buNone/>
              <a:defRPr sz="5973">
                <a:solidFill>
                  <a:schemeClr val="tx1">
                    <a:tint val="75000"/>
                  </a:schemeClr>
                </a:solidFill>
              </a:defRPr>
            </a:lvl6pPr>
            <a:lvl7pPr marL="10241189" indent="0">
              <a:buNone/>
              <a:defRPr sz="5973">
                <a:solidFill>
                  <a:schemeClr val="tx1">
                    <a:tint val="75000"/>
                  </a:schemeClr>
                </a:solidFill>
              </a:defRPr>
            </a:lvl7pPr>
            <a:lvl8pPr marL="11948053" indent="0">
              <a:buNone/>
              <a:defRPr sz="5973">
                <a:solidFill>
                  <a:schemeClr val="tx1">
                    <a:tint val="75000"/>
                  </a:schemeClr>
                </a:solidFill>
              </a:defRPr>
            </a:lvl8pPr>
            <a:lvl9pPr marL="13654918" indent="0">
              <a:buNone/>
              <a:defRPr sz="597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689E92-8253-AA4A-AF34-4D86DC474912}" type="datetimeFigureOut">
              <a:rPr lang="en-US" smtClean="0"/>
              <a:t>7/14/2022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3858469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3888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75907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689E92-8253-AA4A-AF34-4D86DC474912}" type="datetimeFigureOut">
              <a:rPr lang="en-US" smtClean="0"/>
              <a:t>7/14/2022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346003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363139"/>
            <a:ext cx="29969460" cy="49487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393400" y="6276342"/>
            <a:ext cx="14699692"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4" name="Content Placeholder 3"/>
          <p:cNvSpPr>
            <a:spLocks noGrp="1"/>
          </p:cNvSpPr>
          <p:nvPr>
            <p:ph sz="half" idx="2"/>
          </p:nvPr>
        </p:nvSpPr>
        <p:spPr>
          <a:xfrm>
            <a:off x="2393400" y="9352280"/>
            <a:ext cx="14699692"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7590772" y="6276342"/>
            <a:ext cx="14772086"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6" name="Content Placeholder 5"/>
          <p:cNvSpPr>
            <a:spLocks noGrp="1"/>
          </p:cNvSpPr>
          <p:nvPr>
            <p:ph sz="quarter" idx="4"/>
          </p:nvPr>
        </p:nvSpPr>
        <p:spPr>
          <a:xfrm>
            <a:off x="17590772" y="9352280"/>
            <a:ext cx="14772086"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689E92-8253-AA4A-AF34-4D86DC474912}" type="datetimeFigureOut">
              <a:rPr lang="en-US" smtClean="0"/>
              <a:t>7/14/2022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2176257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689E92-8253-AA4A-AF34-4D86DC474912}" type="datetimeFigureOut">
              <a:rPr lang="en-US" smtClean="0"/>
              <a:t>7/14/2022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844906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689E92-8253-AA4A-AF34-4D86DC474912}" type="datetimeFigureOut">
              <a:rPr lang="en-US" smtClean="0"/>
              <a:t>7/14/2022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1038307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Content Placeholder 2"/>
          <p:cNvSpPr>
            <a:spLocks noGrp="1"/>
          </p:cNvSpPr>
          <p:nvPr>
            <p:ph idx="1"/>
          </p:nvPr>
        </p:nvSpPr>
        <p:spPr>
          <a:xfrm>
            <a:off x="14772086" y="3686392"/>
            <a:ext cx="17590770" cy="18194867"/>
          </a:xfrm>
        </p:spPr>
        <p:txBody>
          <a:bodyPr/>
          <a:lstStyle>
            <a:lvl1pPr>
              <a:defRPr sz="11947"/>
            </a:lvl1pPr>
            <a:lvl2pPr>
              <a:defRPr sz="10453"/>
            </a:lvl2pPr>
            <a:lvl3pPr>
              <a:defRPr sz="8960"/>
            </a:lvl3pPr>
            <a:lvl4pPr>
              <a:defRPr sz="7467"/>
            </a:lvl4pPr>
            <a:lvl5pPr>
              <a:defRPr sz="7467"/>
            </a:lvl5pPr>
            <a:lvl6pPr>
              <a:defRPr sz="7467"/>
            </a:lvl6pPr>
            <a:lvl7pPr>
              <a:defRPr sz="7467"/>
            </a:lvl7pPr>
            <a:lvl8pPr>
              <a:defRPr sz="7467"/>
            </a:lvl8pPr>
            <a:lvl9pPr>
              <a:defRPr sz="74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F3689E92-8253-AA4A-AF34-4D86DC474912}" type="datetimeFigureOut">
              <a:rPr lang="en-US" smtClean="0"/>
              <a:t>7/14/2022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631400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Picture Placeholder 2"/>
          <p:cNvSpPr>
            <a:spLocks noGrp="1" noChangeAspect="1"/>
          </p:cNvSpPr>
          <p:nvPr>
            <p:ph type="pic" idx="1"/>
          </p:nvPr>
        </p:nvSpPr>
        <p:spPr>
          <a:xfrm>
            <a:off x="14772086" y="3686392"/>
            <a:ext cx="17590770" cy="18194867"/>
          </a:xfrm>
        </p:spPr>
        <p:txBody>
          <a:bodyPr anchor="t"/>
          <a:lstStyle>
            <a:lvl1pPr marL="0" indent="0">
              <a:buNone/>
              <a:defRPr sz="11947"/>
            </a:lvl1pPr>
            <a:lvl2pPr marL="1706865" indent="0">
              <a:buNone/>
              <a:defRPr sz="10453"/>
            </a:lvl2pPr>
            <a:lvl3pPr marL="3413730" indent="0">
              <a:buNone/>
              <a:defRPr sz="8960"/>
            </a:lvl3pPr>
            <a:lvl4pPr marL="5120594" indent="0">
              <a:buNone/>
              <a:defRPr sz="7467"/>
            </a:lvl4pPr>
            <a:lvl5pPr marL="6827459" indent="0">
              <a:buNone/>
              <a:defRPr sz="7467"/>
            </a:lvl5pPr>
            <a:lvl6pPr marL="8534324" indent="0">
              <a:buNone/>
              <a:defRPr sz="7467"/>
            </a:lvl6pPr>
            <a:lvl7pPr marL="10241189" indent="0">
              <a:buNone/>
              <a:defRPr sz="7467"/>
            </a:lvl7pPr>
            <a:lvl8pPr marL="11948053" indent="0">
              <a:buNone/>
              <a:defRPr sz="7467"/>
            </a:lvl8pPr>
            <a:lvl9pPr marL="13654918" indent="0">
              <a:buNone/>
              <a:defRPr sz="7467"/>
            </a:lvl9pPr>
          </a:lstStyle>
          <a:p>
            <a:r>
              <a:rPr lang="en-US"/>
              <a:t>Click icon to add picture</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F3689E92-8253-AA4A-AF34-4D86DC474912}" type="datetimeFigureOut">
              <a:rPr lang="en-US" smtClean="0"/>
              <a:t>7/14/2022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A49B4-E7F9-E743-9F9C-ECB06B3F7822}" type="slidenum">
              <a:rPr lang="en-US" smtClean="0"/>
              <a:t>‹#›</a:t>
            </a:fld>
            <a:endParaRPr lang="en-US"/>
          </a:p>
        </p:txBody>
      </p:sp>
    </p:spTree>
    <p:extLst>
      <p:ext uri="{BB962C8B-B14F-4D97-AF65-F5344CB8AC3E}">
        <p14:creationId xmlns:p14="http://schemas.microsoft.com/office/powerpoint/2010/main" val="1735652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8870" y="1363139"/>
            <a:ext cx="29969460" cy="4948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388870" y="6815667"/>
            <a:ext cx="29969460" cy="162449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388870" y="23730379"/>
            <a:ext cx="7818120" cy="1363133"/>
          </a:xfrm>
          <a:prstGeom prst="rect">
            <a:avLst/>
          </a:prstGeom>
        </p:spPr>
        <p:txBody>
          <a:bodyPr vert="horz" lIns="91440" tIns="45720" rIns="91440" bIns="45720" rtlCol="0" anchor="ctr"/>
          <a:lstStyle>
            <a:lvl1pPr algn="l">
              <a:defRPr sz="4480">
                <a:solidFill>
                  <a:schemeClr val="tx1">
                    <a:tint val="75000"/>
                  </a:schemeClr>
                </a:solidFill>
              </a:defRPr>
            </a:lvl1pPr>
          </a:lstStyle>
          <a:p>
            <a:fld id="{F3689E92-8253-AA4A-AF34-4D86DC474912}" type="datetimeFigureOut">
              <a:rPr lang="en-US" smtClean="0"/>
              <a:t>7/14/2022</a:t>
            </a:fld>
            <a:endParaRPr lang="en-US"/>
          </a:p>
        </p:txBody>
      </p:sp>
      <p:sp>
        <p:nvSpPr>
          <p:cNvPr id="5" name="Footer Placeholder 4"/>
          <p:cNvSpPr>
            <a:spLocks noGrp="1"/>
          </p:cNvSpPr>
          <p:nvPr>
            <p:ph type="ftr" sz="quarter" idx="3"/>
          </p:nvPr>
        </p:nvSpPr>
        <p:spPr>
          <a:xfrm>
            <a:off x="11510010" y="23730379"/>
            <a:ext cx="11727180" cy="1363133"/>
          </a:xfrm>
          <a:prstGeom prst="rect">
            <a:avLst/>
          </a:prstGeom>
        </p:spPr>
        <p:txBody>
          <a:bodyPr vert="horz" lIns="91440" tIns="45720" rIns="91440" bIns="45720" rtlCol="0" anchor="ctr"/>
          <a:lstStyle>
            <a:lvl1pPr algn="ctr">
              <a:defRPr sz="44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4540210" y="23730379"/>
            <a:ext cx="7818120" cy="1363133"/>
          </a:xfrm>
          <a:prstGeom prst="rect">
            <a:avLst/>
          </a:prstGeom>
        </p:spPr>
        <p:txBody>
          <a:bodyPr vert="horz" lIns="91440" tIns="45720" rIns="91440" bIns="45720" rtlCol="0" anchor="ctr"/>
          <a:lstStyle>
            <a:lvl1pPr algn="r">
              <a:defRPr sz="4480">
                <a:solidFill>
                  <a:schemeClr val="tx1">
                    <a:tint val="75000"/>
                  </a:schemeClr>
                </a:solidFill>
              </a:defRPr>
            </a:lvl1pPr>
          </a:lstStyle>
          <a:p>
            <a:fld id="{B51A49B4-E7F9-E743-9F9C-ECB06B3F7822}" type="slidenum">
              <a:rPr lang="en-US" smtClean="0"/>
              <a:t>‹#›</a:t>
            </a:fld>
            <a:endParaRPr lang="en-US"/>
          </a:p>
        </p:txBody>
      </p:sp>
    </p:spTree>
    <p:extLst>
      <p:ext uri="{BB962C8B-B14F-4D97-AF65-F5344CB8AC3E}">
        <p14:creationId xmlns:p14="http://schemas.microsoft.com/office/powerpoint/2010/main" val="27673307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413730" rtl="0" eaLnBrk="1" latinLnBrk="0" hangingPunct="1">
        <a:lnSpc>
          <a:spcPct val="90000"/>
        </a:lnSpc>
        <a:spcBef>
          <a:spcPct val="0"/>
        </a:spcBef>
        <a:buNone/>
        <a:defRPr sz="16427" kern="1200">
          <a:solidFill>
            <a:schemeClr val="tx1"/>
          </a:solidFill>
          <a:latin typeface="+mj-lt"/>
          <a:ea typeface="+mj-ea"/>
          <a:cs typeface="+mj-cs"/>
        </a:defRPr>
      </a:lvl1pPr>
    </p:titleStyle>
    <p:bodyStyle>
      <a:lvl1pPr marL="853432" indent="-853432" algn="l" defTabSz="3413730" rtl="0" eaLnBrk="1" latinLnBrk="0" hangingPunct="1">
        <a:lnSpc>
          <a:spcPct val="90000"/>
        </a:lnSpc>
        <a:spcBef>
          <a:spcPts val="3733"/>
        </a:spcBef>
        <a:buFont typeface="Arial" panose="020B0604020202020204" pitchFamily="34" charset="0"/>
        <a:buChar char="•"/>
        <a:defRPr sz="10453" kern="1200">
          <a:solidFill>
            <a:schemeClr val="tx1"/>
          </a:solidFill>
          <a:latin typeface="+mn-lt"/>
          <a:ea typeface="+mn-ea"/>
          <a:cs typeface="+mn-cs"/>
        </a:defRPr>
      </a:lvl1pPr>
      <a:lvl2pPr marL="2560297" indent="-853432" algn="l" defTabSz="3413730" rtl="0" eaLnBrk="1" latinLnBrk="0" hangingPunct="1">
        <a:lnSpc>
          <a:spcPct val="90000"/>
        </a:lnSpc>
        <a:spcBef>
          <a:spcPts val="1867"/>
        </a:spcBef>
        <a:buFont typeface="Arial" panose="020B0604020202020204" pitchFamily="34" charset="0"/>
        <a:buChar char="•"/>
        <a:defRPr sz="8960" kern="1200">
          <a:solidFill>
            <a:schemeClr val="tx1"/>
          </a:solidFill>
          <a:latin typeface="+mn-lt"/>
          <a:ea typeface="+mn-ea"/>
          <a:cs typeface="+mn-cs"/>
        </a:defRPr>
      </a:lvl2pPr>
      <a:lvl3pPr marL="4267162" indent="-853432" algn="l" defTabSz="3413730" rtl="0" eaLnBrk="1" latinLnBrk="0" hangingPunct="1">
        <a:lnSpc>
          <a:spcPct val="90000"/>
        </a:lnSpc>
        <a:spcBef>
          <a:spcPts val="1867"/>
        </a:spcBef>
        <a:buFont typeface="Arial" panose="020B0604020202020204" pitchFamily="34" charset="0"/>
        <a:buChar char="•"/>
        <a:defRPr sz="7467" kern="1200">
          <a:solidFill>
            <a:schemeClr val="tx1"/>
          </a:solidFill>
          <a:latin typeface="+mn-lt"/>
          <a:ea typeface="+mn-ea"/>
          <a:cs typeface="+mn-cs"/>
        </a:defRPr>
      </a:lvl3pPr>
      <a:lvl4pPr marL="5974027"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4pPr>
      <a:lvl5pPr marL="768089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5pPr>
      <a:lvl6pPr marL="938775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6pPr>
      <a:lvl7pPr marL="1109462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7pPr>
      <a:lvl8pPr marL="1280148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8pPr>
      <a:lvl9pPr marL="14508350"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9pPr>
    </p:bodyStyle>
    <p:otherStyle>
      <a:defPPr>
        <a:defRPr lang="en-US"/>
      </a:defPPr>
      <a:lvl1pPr marL="0" algn="l" defTabSz="3413730" rtl="0" eaLnBrk="1" latinLnBrk="0" hangingPunct="1">
        <a:defRPr sz="6720" kern="1200">
          <a:solidFill>
            <a:schemeClr val="tx1"/>
          </a:solidFill>
          <a:latin typeface="+mn-lt"/>
          <a:ea typeface="+mn-ea"/>
          <a:cs typeface="+mn-cs"/>
        </a:defRPr>
      </a:lvl1pPr>
      <a:lvl2pPr marL="1706865" algn="l" defTabSz="3413730" rtl="0" eaLnBrk="1" latinLnBrk="0" hangingPunct="1">
        <a:defRPr sz="6720" kern="1200">
          <a:solidFill>
            <a:schemeClr val="tx1"/>
          </a:solidFill>
          <a:latin typeface="+mn-lt"/>
          <a:ea typeface="+mn-ea"/>
          <a:cs typeface="+mn-cs"/>
        </a:defRPr>
      </a:lvl2pPr>
      <a:lvl3pPr marL="3413730" algn="l" defTabSz="3413730" rtl="0" eaLnBrk="1" latinLnBrk="0" hangingPunct="1">
        <a:defRPr sz="6720" kern="1200">
          <a:solidFill>
            <a:schemeClr val="tx1"/>
          </a:solidFill>
          <a:latin typeface="+mn-lt"/>
          <a:ea typeface="+mn-ea"/>
          <a:cs typeface="+mn-cs"/>
        </a:defRPr>
      </a:lvl3pPr>
      <a:lvl4pPr marL="5120594" algn="l" defTabSz="3413730" rtl="0" eaLnBrk="1" latinLnBrk="0" hangingPunct="1">
        <a:defRPr sz="6720" kern="1200">
          <a:solidFill>
            <a:schemeClr val="tx1"/>
          </a:solidFill>
          <a:latin typeface="+mn-lt"/>
          <a:ea typeface="+mn-ea"/>
          <a:cs typeface="+mn-cs"/>
        </a:defRPr>
      </a:lvl4pPr>
      <a:lvl5pPr marL="6827459" algn="l" defTabSz="3413730" rtl="0" eaLnBrk="1" latinLnBrk="0" hangingPunct="1">
        <a:defRPr sz="6720" kern="1200">
          <a:solidFill>
            <a:schemeClr val="tx1"/>
          </a:solidFill>
          <a:latin typeface="+mn-lt"/>
          <a:ea typeface="+mn-ea"/>
          <a:cs typeface="+mn-cs"/>
        </a:defRPr>
      </a:lvl5pPr>
      <a:lvl6pPr marL="8534324" algn="l" defTabSz="3413730" rtl="0" eaLnBrk="1" latinLnBrk="0" hangingPunct="1">
        <a:defRPr sz="6720" kern="1200">
          <a:solidFill>
            <a:schemeClr val="tx1"/>
          </a:solidFill>
          <a:latin typeface="+mn-lt"/>
          <a:ea typeface="+mn-ea"/>
          <a:cs typeface="+mn-cs"/>
        </a:defRPr>
      </a:lvl6pPr>
      <a:lvl7pPr marL="10241189" algn="l" defTabSz="3413730" rtl="0" eaLnBrk="1" latinLnBrk="0" hangingPunct="1">
        <a:defRPr sz="6720" kern="1200">
          <a:solidFill>
            <a:schemeClr val="tx1"/>
          </a:solidFill>
          <a:latin typeface="+mn-lt"/>
          <a:ea typeface="+mn-ea"/>
          <a:cs typeface="+mn-cs"/>
        </a:defRPr>
      </a:lvl7pPr>
      <a:lvl8pPr marL="11948053" algn="l" defTabSz="3413730" rtl="0" eaLnBrk="1" latinLnBrk="0" hangingPunct="1">
        <a:defRPr sz="6720" kern="1200">
          <a:solidFill>
            <a:schemeClr val="tx1"/>
          </a:solidFill>
          <a:latin typeface="+mn-lt"/>
          <a:ea typeface="+mn-ea"/>
          <a:cs typeface="+mn-cs"/>
        </a:defRPr>
      </a:lvl8pPr>
      <a:lvl9pPr marL="13654918" algn="l" defTabSz="3413730" rtl="0" eaLnBrk="1" latinLnBrk="0" hangingPunct="1">
        <a:defRPr sz="6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www.cnt.org/publications/the-value-of-green-infrastructure-a-guide-to-recognizing-its-economic-environmental-and" TargetMode="External"/><Relationship Id="rId4" Type="http://schemas.openxmlformats.org/officeDocument/2006/relationships/hyperlink" Target="http://www.ncei.noaa.gov/news/national-climate-20181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11C0E91-1AD9-0B4D-9C88-7F9CB0171B7C}"/>
              </a:ext>
            </a:extLst>
          </p:cNvPr>
          <p:cNvSpPr/>
          <p:nvPr/>
        </p:nvSpPr>
        <p:spPr>
          <a:xfrm>
            <a:off x="23635253" y="4890050"/>
            <a:ext cx="10118036" cy="198385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3794804F-9A66-3D47-9C9A-D3E46876FF5D}"/>
              </a:ext>
            </a:extLst>
          </p:cNvPr>
          <p:cNvSpPr/>
          <p:nvPr/>
        </p:nvSpPr>
        <p:spPr>
          <a:xfrm>
            <a:off x="23642947" y="13548183"/>
            <a:ext cx="10118036" cy="1251459"/>
          </a:xfrm>
          <a:prstGeom prst="rect">
            <a:avLst/>
          </a:prstGeom>
          <a:solidFill>
            <a:srgbClr val="99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424BFCB-0719-A148-9BA5-5309419DE85F}"/>
              </a:ext>
            </a:extLst>
          </p:cNvPr>
          <p:cNvSpPr/>
          <p:nvPr/>
        </p:nvSpPr>
        <p:spPr>
          <a:xfrm>
            <a:off x="11688419" y="4890050"/>
            <a:ext cx="11378058" cy="198385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53ED303-FD8E-E449-868B-3FA7EC95967B}"/>
              </a:ext>
            </a:extLst>
          </p:cNvPr>
          <p:cNvSpPr/>
          <p:nvPr/>
        </p:nvSpPr>
        <p:spPr>
          <a:xfrm>
            <a:off x="993913" y="4890052"/>
            <a:ext cx="10118036" cy="198385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FFE8F1CE-05F6-2246-8FED-AC2C907360CD}"/>
              </a:ext>
            </a:extLst>
          </p:cNvPr>
          <p:cNvSpPr/>
          <p:nvPr/>
        </p:nvSpPr>
        <p:spPr>
          <a:xfrm>
            <a:off x="11680724" y="4885792"/>
            <a:ext cx="11385753" cy="1195441"/>
          </a:xfrm>
          <a:prstGeom prst="rect">
            <a:avLst/>
          </a:prstGeom>
          <a:solidFill>
            <a:srgbClr val="99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1BB6787-301B-864D-9D0D-4DF3D689F573}"/>
              </a:ext>
            </a:extLst>
          </p:cNvPr>
          <p:cNvSpPr/>
          <p:nvPr/>
        </p:nvSpPr>
        <p:spPr>
          <a:xfrm>
            <a:off x="23635253" y="4887305"/>
            <a:ext cx="10118036" cy="1251459"/>
          </a:xfrm>
          <a:prstGeom prst="rect">
            <a:avLst/>
          </a:prstGeom>
          <a:solidFill>
            <a:srgbClr val="99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6E4A22C-8B90-5149-910A-6D5E05DBD7B0}"/>
              </a:ext>
            </a:extLst>
          </p:cNvPr>
          <p:cNvSpPr/>
          <p:nvPr/>
        </p:nvSpPr>
        <p:spPr>
          <a:xfrm>
            <a:off x="993911" y="13769333"/>
            <a:ext cx="10118036" cy="1095866"/>
          </a:xfrm>
          <a:prstGeom prst="rect">
            <a:avLst/>
          </a:prstGeom>
          <a:solidFill>
            <a:srgbClr val="99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D240CEA-9C4B-D747-B1D4-FEC7D5BF0807}"/>
              </a:ext>
            </a:extLst>
          </p:cNvPr>
          <p:cNvSpPr/>
          <p:nvPr/>
        </p:nvSpPr>
        <p:spPr>
          <a:xfrm>
            <a:off x="993913" y="4887305"/>
            <a:ext cx="10118036" cy="1251459"/>
          </a:xfrm>
          <a:prstGeom prst="rect">
            <a:avLst/>
          </a:prstGeom>
          <a:solidFill>
            <a:srgbClr val="99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A5D8905B-22ED-954B-8600-7D5EE7E3F46A}"/>
              </a:ext>
            </a:extLst>
          </p:cNvPr>
          <p:cNvSpPr/>
          <p:nvPr/>
        </p:nvSpPr>
        <p:spPr>
          <a:xfrm>
            <a:off x="993913" y="929819"/>
            <a:ext cx="32759374" cy="3578088"/>
          </a:xfrm>
          <a:prstGeom prst="rect">
            <a:avLst/>
          </a:prstGeom>
          <a:solidFill>
            <a:srgbClr val="011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10EF163-CBB5-8B40-9903-DD2BF230EC6F}"/>
              </a:ext>
            </a:extLst>
          </p:cNvPr>
          <p:cNvPicPr>
            <a:picLocks noChangeAspect="1"/>
          </p:cNvPicPr>
          <p:nvPr/>
        </p:nvPicPr>
        <p:blipFill>
          <a:blip r:embed="rId3"/>
          <a:stretch>
            <a:fillRect/>
          </a:stretch>
        </p:blipFill>
        <p:spPr>
          <a:xfrm>
            <a:off x="1731298" y="1069612"/>
            <a:ext cx="6663955" cy="2186610"/>
          </a:xfrm>
          <a:prstGeom prst="rect">
            <a:avLst/>
          </a:prstGeom>
        </p:spPr>
      </p:pic>
      <p:sp>
        <p:nvSpPr>
          <p:cNvPr id="6" name="TextBox 5">
            <a:extLst>
              <a:ext uri="{FF2B5EF4-FFF2-40B4-BE49-F238E27FC236}">
                <a16:creationId xmlns:a16="http://schemas.microsoft.com/office/drawing/2014/main" id="{624EBD70-EA94-D94E-90EB-41BEFF12F083}"/>
              </a:ext>
            </a:extLst>
          </p:cNvPr>
          <p:cNvSpPr txBox="1"/>
          <p:nvPr/>
        </p:nvSpPr>
        <p:spPr>
          <a:xfrm>
            <a:off x="9203634" y="882370"/>
            <a:ext cx="16339931" cy="3539430"/>
          </a:xfrm>
          <a:prstGeom prst="rect">
            <a:avLst/>
          </a:prstGeom>
          <a:noFill/>
        </p:spPr>
        <p:txBody>
          <a:bodyPr wrap="square" rtlCol="0">
            <a:spAutoFit/>
          </a:bodyPr>
          <a:lstStyle/>
          <a:p>
            <a:pPr algn="ctr"/>
            <a:r>
              <a:rPr lang="en-US" sz="6000" dirty="0">
                <a:solidFill>
                  <a:schemeClr val="bg1"/>
                </a:solidFill>
              </a:rPr>
              <a:t>A COMPARATIVE EVALUATION OF GREEN STORMWATER INFRASCTRUCTURE TOOLS: </a:t>
            </a:r>
          </a:p>
          <a:p>
            <a:pPr algn="ctr"/>
            <a:r>
              <a:rPr lang="en-US" sz="4800" dirty="0">
                <a:solidFill>
                  <a:schemeClr val="bg1"/>
                </a:solidFill>
              </a:rPr>
              <a:t>CO-BENEFITS AND ALTERNATIVE FUNDING </a:t>
            </a:r>
          </a:p>
          <a:p>
            <a:pPr algn="ctr"/>
            <a:endParaRPr lang="en-US" sz="2000" dirty="0">
              <a:solidFill>
                <a:schemeClr val="bg1"/>
              </a:solidFill>
            </a:endParaRPr>
          </a:p>
          <a:p>
            <a:pPr algn="ctr"/>
            <a:r>
              <a:rPr lang="en-US" sz="3600" dirty="0">
                <a:solidFill>
                  <a:schemeClr val="bg1"/>
                </a:solidFill>
              </a:rPr>
              <a:t>By: Olivia Nichols, Master of Science in Applied Geosciences, Fall 2021</a:t>
            </a:r>
          </a:p>
        </p:txBody>
      </p:sp>
      <p:sp>
        <p:nvSpPr>
          <p:cNvPr id="7" name="TextBox 6">
            <a:extLst>
              <a:ext uri="{FF2B5EF4-FFF2-40B4-BE49-F238E27FC236}">
                <a16:creationId xmlns:a16="http://schemas.microsoft.com/office/drawing/2014/main" id="{A1D8027D-DA0F-6546-8CC6-248D58354E87}"/>
              </a:ext>
            </a:extLst>
          </p:cNvPr>
          <p:cNvSpPr txBox="1"/>
          <p:nvPr/>
        </p:nvSpPr>
        <p:spPr>
          <a:xfrm>
            <a:off x="1416878" y="3902378"/>
            <a:ext cx="7812156" cy="523220"/>
          </a:xfrm>
          <a:prstGeom prst="rect">
            <a:avLst/>
          </a:prstGeom>
          <a:noFill/>
        </p:spPr>
        <p:txBody>
          <a:bodyPr wrap="square" rtlCol="0">
            <a:spAutoFit/>
          </a:bodyPr>
          <a:lstStyle/>
          <a:p>
            <a:r>
              <a:rPr lang="en-US" sz="2800" dirty="0">
                <a:solidFill>
                  <a:schemeClr val="bg1"/>
                </a:solidFill>
              </a:rPr>
              <a:t>Primary Reader: Dr. </a:t>
            </a:r>
            <a:r>
              <a:rPr lang="en-US" sz="2800" dirty="0" err="1">
                <a:solidFill>
                  <a:schemeClr val="bg1"/>
                </a:solidFill>
              </a:rPr>
              <a:t>Mazdak</a:t>
            </a:r>
            <a:r>
              <a:rPr lang="en-US" sz="2800" dirty="0">
                <a:solidFill>
                  <a:schemeClr val="bg1"/>
                </a:solidFill>
              </a:rPr>
              <a:t> Arabi </a:t>
            </a:r>
          </a:p>
        </p:txBody>
      </p:sp>
      <p:sp>
        <p:nvSpPr>
          <p:cNvPr id="8" name="TextBox 7">
            <a:extLst>
              <a:ext uri="{FF2B5EF4-FFF2-40B4-BE49-F238E27FC236}">
                <a16:creationId xmlns:a16="http://schemas.microsoft.com/office/drawing/2014/main" id="{9CCE4F55-D962-6E4D-A325-07D2AB16AAF1}"/>
              </a:ext>
            </a:extLst>
          </p:cNvPr>
          <p:cNvSpPr txBox="1"/>
          <p:nvPr/>
        </p:nvSpPr>
        <p:spPr>
          <a:xfrm>
            <a:off x="28207252" y="3902378"/>
            <a:ext cx="7812156" cy="523220"/>
          </a:xfrm>
          <a:prstGeom prst="rect">
            <a:avLst/>
          </a:prstGeom>
          <a:noFill/>
        </p:spPr>
        <p:txBody>
          <a:bodyPr wrap="square" rtlCol="0">
            <a:spAutoFit/>
          </a:bodyPr>
          <a:lstStyle/>
          <a:p>
            <a:r>
              <a:rPr lang="en-US" sz="2800" dirty="0">
                <a:solidFill>
                  <a:schemeClr val="bg1"/>
                </a:solidFill>
              </a:rPr>
              <a:t>Secondary Reader: Mitch Cron </a:t>
            </a:r>
          </a:p>
        </p:txBody>
      </p:sp>
      <p:sp>
        <p:nvSpPr>
          <p:cNvPr id="13" name="TextBox 12">
            <a:extLst>
              <a:ext uri="{FF2B5EF4-FFF2-40B4-BE49-F238E27FC236}">
                <a16:creationId xmlns:a16="http://schemas.microsoft.com/office/drawing/2014/main" id="{539CB29B-2508-1C45-9A99-83B59B11832A}"/>
              </a:ext>
            </a:extLst>
          </p:cNvPr>
          <p:cNvSpPr txBox="1"/>
          <p:nvPr/>
        </p:nvSpPr>
        <p:spPr>
          <a:xfrm>
            <a:off x="993913" y="5009321"/>
            <a:ext cx="10118036" cy="923330"/>
          </a:xfrm>
          <a:prstGeom prst="rect">
            <a:avLst/>
          </a:prstGeom>
          <a:solidFill>
            <a:srgbClr val="990000"/>
          </a:solidFill>
        </p:spPr>
        <p:txBody>
          <a:bodyPr wrap="square" rtlCol="0">
            <a:spAutoFit/>
          </a:bodyPr>
          <a:lstStyle/>
          <a:p>
            <a:pPr algn="ctr"/>
            <a:r>
              <a:rPr lang="en-US" sz="5400" dirty="0">
                <a:solidFill>
                  <a:schemeClr val="bg1"/>
                </a:solidFill>
              </a:rPr>
              <a:t>Introduction</a:t>
            </a:r>
          </a:p>
        </p:txBody>
      </p:sp>
      <p:sp>
        <p:nvSpPr>
          <p:cNvPr id="14" name="TextBox 13">
            <a:extLst>
              <a:ext uri="{FF2B5EF4-FFF2-40B4-BE49-F238E27FC236}">
                <a16:creationId xmlns:a16="http://schemas.microsoft.com/office/drawing/2014/main" id="{4BF95374-AED0-4541-9C17-93AE00133E3B}"/>
              </a:ext>
            </a:extLst>
          </p:cNvPr>
          <p:cNvSpPr txBox="1"/>
          <p:nvPr/>
        </p:nvSpPr>
        <p:spPr>
          <a:xfrm>
            <a:off x="993913" y="13849536"/>
            <a:ext cx="10118036" cy="923330"/>
          </a:xfrm>
          <a:prstGeom prst="rect">
            <a:avLst/>
          </a:prstGeom>
          <a:solidFill>
            <a:srgbClr val="990000"/>
          </a:solidFill>
        </p:spPr>
        <p:txBody>
          <a:bodyPr wrap="square" rtlCol="0">
            <a:spAutoFit/>
          </a:bodyPr>
          <a:lstStyle/>
          <a:p>
            <a:pPr algn="ctr"/>
            <a:r>
              <a:rPr lang="en-US" sz="5400" dirty="0">
                <a:solidFill>
                  <a:schemeClr val="bg1"/>
                </a:solidFill>
              </a:rPr>
              <a:t>Methods</a:t>
            </a:r>
          </a:p>
        </p:txBody>
      </p:sp>
      <p:sp>
        <p:nvSpPr>
          <p:cNvPr id="15" name="TextBox 14">
            <a:extLst>
              <a:ext uri="{FF2B5EF4-FFF2-40B4-BE49-F238E27FC236}">
                <a16:creationId xmlns:a16="http://schemas.microsoft.com/office/drawing/2014/main" id="{C6FC745F-EDF6-404E-8A9D-9620F0FDFF3A}"/>
              </a:ext>
            </a:extLst>
          </p:cNvPr>
          <p:cNvSpPr txBox="1"/>
          <p:nvPr/>
        </p:nvSpPr>
        <p:spPr>
          <a:xfrm>
            <a:off x="12314583" y="4956558"/>
            <a:ext cx="10118036" cy="923330"/>
          </a:xfrm>
          <a:prstGeom prst="rect">
            <a:avLst/>
          </a:prstGeom>
          <a:solidFill>
            <a:srgbClr val="990000"/>
          </a:solidFill>
        </p:spPr>
        <p:txBody>
          <a:bodyPr wrap="square" rtlCol="0">
            <a:spAutoFit/>
          </a:bodyPr>
          <a:lstStyle/>
          <a:p>
            <a:pPr algn="ctr"/>
            <a:r>
              <a:rPr lang="en-US" sz="5400" dirty="0">
                <a:solidFill>
                  <a:schemeClr val="bg1"/>
                </a:solidFill>
              </a:rPr>
              <a:t>Results</a:t>
            </a:r>
          </a:p>
        </p:txBody>
      </p:sp>
      <p:sp>
        <p:nvSpPr>
          <p:cNvPr id="16" name="TextBox 15">
            <a:extLst>
              <a:ext uri="{FF2B5EF4-FFF2-40B4-BE49-F238E27FC236}">
                <a16:creationId xmlns:a16="http://schemas.microsoft.com/office/drawing/2014/main" id="{8C6DFBD5-9D95-6349-96B8-F0EEAFA08CF0}"/>
              </a:ext>
            </a:extLst>
          </p:cNvPr>
          <p:cNvSpPr txBox="1"/>
          <p:nvPr/>
        </p:nvSpPr>
        <p:spPr>
          <a:xfrm>
            <a:off x="11688420" y="23413846"/>
            <a:ext cx="11378058" cy="276999"/>
          </a:xfrm>
          <a:prstGeom prst="rect">
            <a:avLst/>
          </a:prstGeom>
          <a:solidFill>
            <a:srgbClr val="990000"/>
          </a:solidFill>
        </p:spPr>
        <p:txBody>
          <a:bodyPr wrap="square" rtlCol="0">
            <a:spAutoFit/>
          </a:bodyPr>
          <a:lstStyle/>
          <a:p>
            <a:pPr algn="ctr"/>
            <a:r>
              <a:rPr lang="en-US" sz="1200" dirty="0">
                <a:solidFill>
                  <a:schemeClr val="bg1"/>
                </a:solidFill>
              </a:rPr>
              <a:t>Works Cited</a:t>
            </a:r>
          </a:p>
        </p:txBody>
      </p:sp>
      <p:sp>
        <p:nvSpPr>
          <p:cNvPr id="17" name="TextBox 16">
            <a:extLst>
              <a:ext uri="{FF2B5EF4-FFF2-40B4-BE49-F238E27FC236}">
                <a16:creationId xmlns:a16="http://schemas.microsoft.com/office/drawing/2014/main" id="{2D83DCE8-F917-EC46-BA38-4D4D40CD087F}"/>
              </a:ext>
            </a:extLst>
          </p:cNvPr>
          <p:cNvSpPr txBox="1"/>
          <p:nvPr/>
        </p:nvSpPr>
        <p:spPr>
          <a:xfrm>
            <a:off x="23635253" y="5006576"/>
            <a:ext cx="10118036" cy="923330"/>
          </a:xfrm>
          <a:prstGeom prst="rect">
            <a:avLst/>
          </a:prstGeom>
          <a:solidFill>
            <a:srgbClr val="990000"/>
          </a:solidFill>
        </p:spPr>
        <p:txBody>
          <a:bodyPr wrap="square" rtlCol="0">
            <a:spAutoFit/>
          </a:bodyPr>
          <a:lstStyle/>
          <a:p>
            <a:pPr algn="ctr"/>
            <a:r>
              <a:rPr lang="en-US" sz="5400" dirty="0">
                <a:solidFill>
                  <a:schemeClr val="bg1"/>
                </a:solidFill>
              </a:rPr>
              <a:t>Discussion</a:t>
            </a:r>
          </a:p>
        </p:txBody>
      </p:sp>
      <p:sp>
        <p:nvSpPr>
          <p:cNvPr id="25" name="TextBox 24">
            <a:extLst>
              <a:ext uri="{FF2B5EF4-FFF2-40B4-BE49-F238E27FC236}">
                <a16:creationId xmlns:a16="http://schemas.microsoft.com/office/drawing/2014/main" id="{6DDC487D-F3D0-5D4C-B13A-092358F59C25}"/>
              </a:ext>
            </a:extLst>
          </p:cNvPr>
          <p:cNvSpPr txBox="1"/>
          <p:nvPr/>
        </p:nvSpPr>
        <p:spPr>
          <a:xfrm>
            <a:off x="12602815" y="6111467"/>
            <a:ext cx="10118036" cy="461665"/>
          </a:xfrm>
          <a:prstGeom prst="rect">
            <a:avLst/>
          </a:prstGeom>
          <a:noFill/>
        </p:spPr>
        <p:txBody>
          <a:bodyPr wrap="square" rtlCol="0">
            <a:spAutoFit/>
          </a:bodyPr>
          <a:lstStyle/>
          <a:p>
            <a:r>
              <a:rPr lang="en-US" sz="2400" b="1" dirty="0">
                <a:latin typeface="+mj-lt"/>
              </a:rPr>
              <a:t>Table 1: Co-Benefit Results for the Green Values Tool</a:t>
            </a:r>
          </a:p>
        </p:txBody>
      </p:sp>
      <p:sp>
        <p:nvSpPr>
          <p:cNvPr id="18" name="TextBox 17">
            <a:extLst>
              <a:ext uri="{FF2B5EF4-FFF2-40B4-BE49-F238E27FC236}">
                <a16:creationId xmlns:a16="http://schemas.microsoft.com/office/drawing/2014/main" id="{28D14C38-8A4B-5C45-AC49-F87F1E26139B}"/>
              </a:ext>
            </a:extLst>
          </p:cNvPr>
          <p:cNvSpPr txBox="1"/>
          <p:nvPr/>
        </p:nvSpPr>
        <p:spPr>
          <a:xfrm>
            <a:off x="23642947" y="13703776"/>
            <a:ext cx="10118036" cy="923330"/>
          </a:xfrm>
          <a:prstGeom prst="rect">
            <a:avLst/>
          </a:prstGeom>
          <a:solidFill>
            <a:srgbClr val="990000"/>
          </a:solidFill>
        </p:spPr>
        <p:txBody>
          <a:bodyPr wrap="square" rtlCol="0">
            <a:spAutoFit/>
          </a:bodyPr>
          <a:lstStyle/>
          <a:p>
            <a:pPr algn="ctr"/>
            <a:r>
              <a:rPr lang="en-US" sz="5400" dirty="0">
                <a:solidFill>
                  <a:schemeClr val="bg1"/>
                </a:solidFill>
              </a:rPr>
              <a:t>Conclusions</a:t>
            </a:r>
          </a:p>
        </p:txBody>
      </p:sp>
      <p:sp>
        <p:nvSpPr>
          <p:cNvPr id="29" name="TextBox 28">
            <a:extLst>
              <a:ext uri="{FF2B5EF4-FFF2-40B4-BE49-F238E27FC236}">
                <a16:creationId xmlns:a16="http://schemas.microsoft.com/office/drawing/2014/main" id="{F32259B9-EEBA-7041-A6A7-D66BB4069913}"/>
              </a:ext>
            </a:extLst>
          </p:cNvPr>
          <p:cNvSpPr txBox="1"/>
          <p:nvPr/>
        </p:nvSpPr>
        <p:spPr>
          <a:xfrm>
            <a:off x="23794278" y="14803788"/>
            <a:ext cx="9720473" cy="10002738"/>
          </a:xfrm>
          <a:prstGeom prst="rect">
            <a:avLst/>
          </a:prstGeom>
          <a:noFill/>
        </p:spPr>
        <p:txBody>
          <a:bodyPr wrap="square" rtlCol="0">
            <a:spAutoFit/>
          </a:bodyPr>
          <a:lstStyle/>
          <a:p>
            <a:r>
              <a:rPr lang="en-US" sz="2800" dirty="0">
                <a:latin typeface="+mj-lt"/>
              </a:rPr>
              <a:t>	The Green Values Tool has the least amount of translations needed, the least amount of inherent assumptions, is the easiest to use, has the second highest number of co-benefit’s, shows the second highest number of alternative funding locations, offers a cost analysis, has the highest runoff percent change but a more sedate volume captured, and offers some water quality assessment. </a:t>
            </a:r>
          </a:p>
          <a:p>
            <a:r>
              <a:rPr lang="en-US" sz="2800" dirty="0">
                <a:latin typeface="+mj-lt"/>
              </a:rPr>
              <a:t>	The EPA Stormwater Tool has the most translations needed, the second most inherent assumptions, is moderately difficult to use, has no co-benefits, only helps with water based funding opportunities, offers a cost analysis, has the most consistent runoff percent change but no volume captured, and does not touch upon the change in water quality. </a:t>
            </a:r>
          </a:p>
          <a:p>
            <a:r>
              <a:rPr lang="en-US" sz="2800" dirty="0">
                <a:latin typeface="+mj-lt"/>
              </a:rPr>
              <a:t>	The CLASIC Tool has the second highest translations needed, the highest inherent assumptions, is moderately difficult to use, has the most co-benefits, has the most alternative funding locations, shows a cost analysis, shows the percent change in runoff and volume captured, and offers a comprehensive analysis of the change in water quality. </a:t>
            </a:r>
          </a:p>
          <a:p>
            <a:r>
              <a:rPr lang="en-US" sz="2800" dirty="0">
                <a:latin typeface="+mj-lt"/>
              </a:rPr>
              <a:t>	All three have their strengths and weaknesses, but knowing that these tools are available can help businesses, communities, and governments to identify alternative funding and encourage more GSI projects. </a:t>
            </a:r>
          </a:p>
        </p:txBody>
      </p:sp>
      <p:sp>
        <p:nvSpPr>
          <p:cNvPr id="30" name="Rectangle 29">
            <a:extLst>
              <a:ext uri="{FF2B5EF4-FFF2-40B4-BE49-F238E27FC236}">
                <a16:creationId xmlns:a16="http://schemas.microsoft.com/office/drawing/2014/main" id="{3C7A3DFD-B1AD-C540-9A53-DC5C44040F33}"/>
              </a:ext>
            </a:extLst>
          </p:cNvPr>
          <p:cNvSpPr/>
          <p:nvPr/>
        </p:nvSpPr>
        <p:spPr>
          <a:xfrm>
            <a:off x="1291443" y="6292924"/>
            <a:ext cx="9541568" cy="7417415"/>
          </a:xfrm>
          <a:prstGeom prst="rect">
            <a:avLst/>
          </a:prstGeom>
        </p:spPr>
        <p:txBody>
          <a:bodyPr wrap="square">
            <a:spAutoFit/>
          </a:bodyPr>
          <a:lstStyle/>
          <a:p>
            <a:pPr indent="457200"/>
            <a:r>
              <a:rPr lang="en-US" sz="2800" dirty="0">
                <a:solidFill>
                  <a:srgbClr val="000000"/>
                </a:solidFill>
                <a:latin typeface="+mj-lt"/>
                <a:ea typeface="Calibri" panose="020F0502020204030204" pitchFamily="34" charset="0"/>
                <a:cs typeface="Times New Roman" panose="02020603050405020304" pitchFamily="18" charset="0"/>
              </a:rPr>
              <a:t>One inch of rain falling on one acre of land, the size of a football field, is equivalent to 27,154 gallons of water. And the North America average precipitation rate is up by 1.81 inches, so imagine an extra 50,000 gallons of water hitting the aging infrastructure and causing damage (Assessing the U.S. Climate in 2018, 2018). One way to reduce that pressure is to implement Green Stormwater Infrastructure (GSI), which directs runoff back into the earth via infiltration and reduces flows to sewer systems and surface waters. There are different co-benefits associated with each type of GSI, ranging from improvements in water quality, to money saved in energy bills, to even saving lives from heat related deaths (CNT, 2011). By focusing on comparative analysis of 3 different GSI tools, and what specific co-benefits they each offer details of, clearer recommendations on GSI projects can be made to multiple communities and may offer clarity on where to pursue additional funding for the implementation of GSI.</a:t>
            </a:r>
            <a:endParaRPr lang="en-US" sz="2800" dirty="0">
              <a:latin typeface="+mj-lt"/>
              <a:ea typeface="Calibri" panose="020F0502020204030204" pitchFamily="34" charset="0"/>
              <a:cs typeface="Times New Roman" panose="02020603050405020304" pitchFamily="18" charset="0"/>
            </a:endParaRPr>
          </a:p>
        </p:txBody>
      </p:sp>
      <p:sp>
        <p:nvSpPr>
          <p:cNvPr id="31" name="Rectangle 30">
            <a:extLst>
              <a:ext uri="{FF2B5EF4-FFF2-40B4-BE49-F238E27FC236}">
                <a16:creationId xmlns:a16="http://schemas.microsoft.com/office/drawing/2014/main" id="{9893788E-EFCC-DE43-BE87-8CFF4A7FF037}"/>
              </a:ext>
            </a:extLst>
          </p:cNvPr>
          <p:cNvSpPr/>
          <p:nvPr/>
        </p:nvSpPr>
        <p:spPr>
          <a:xfrm>
            <a:off x="12602815" y="23754097"/>
            <a:ext cx="9541568" cy="830997"/>
          </a:xfrm>
          <a:prstGeom prst="rect">
            <a:avLst/>
          </a:prstGeom>
        </p:spPr>
        <p:txBody>
          <a:bodyPr wrap="square">
            <a:spAutoFit/>
          </a:bodyPr>
          <a:lstStyle/>
          <a:p>
            <a:r>
              <a:rPr lang="en-US" sz="1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Assessing the U.S. climate in 2018. (2019-02-06T08:14:23-0500). Retrieved from </a:t>
            </a:r>
            <a:r>
              <a:rPr lang="en-US" sz="1200" u="sng" dirty="0">
                <a:solidFill>
                  <a:srgbClr val="000000"/>
                </a:solidFill>
                <a:latin typeface="Calibri" panose="020F0502020204030204" pitchFamily="34" charset="0"/>
                <a:ea typeface="Calibri" panose="020F0502020204030204" pitchFamily="34" charset="0"/>
                <a:cs typeface="Times New Roman" panose="02020603050405020304" pitchFamily="18" charset="0"/>
                <a:hlinkClick r:id="rId4"/>
              </a:rPr>
              <a:t>http://www.ncei.noaa.gov/news/national-climate-201812</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CNT. (2011). The value of green infrastructure: A guide to recognizing its economic, environmental and social benefits. Retrieved from </a:t>
            </a:r>
            <a:r>
              <a:rPr lang="en-US" sz="1200" u="sng" dirty="0">
                <a:solidFill>
                  <a:srgbClr val="000000"/>
                </a:solidFill>
                <a:latin typeface="Calibri" panose="020F0502020204030204" pitchFamily="34" charset="0"/>
                <a:ea typeface="Calibri" panose="020F0502020204030204" pitchFamily="34" charset="0"/>
                <a:cs typeface="Times New Roman" panose="02020603050405020304" pitchFamily="18" charset="0"/>
                <a:hlinkClick r:id="rId5"/>
              </a:rPr>
              <a:t>https://www.cnt.org/publications/the-value-of-green-infrastructure-a-guide-to-recognizing-its-economic-environmental-and</a:t>
            </a:r>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2" name="TextBox 31">
            <a:extLst>
              <a:ext uri="{FF2B5EF4-FFF2-40B4-BE49-F238E27FC236}">
                <a16:creationId xmlns:a16="http://schemas.microsoft.com/office/drawing/2014/main" id="{8EB59817-DDB2-4447-9372-D7D410C3BDF1}"/>
              </a:ext>
            </a:extLst>
          </p:cNvPr>
          <p:cNvSpPr txBox="1"/>
          <p:nvPr/>
        </p:nvSpPr>
        <p:spPr>
          <a:xfrm>
            <a:off x="1291443" y="14957948"/>
            <a:ext cx="9541568" cy="10433625"/>
          </a:xfrm>
          <a:prstGeom prst="rect">
            <a:avLst/>
          </a:prstGeom>
          <a:noFill/>
        </p:spPr>
        <p:txBody>
          <a:bodyPr wrap="square" rtlCol="0">
            <a:spAutoFit/>
          </a:bodyPr>
          <a:lstStyle/>
          <a:p>
            <a:r>
              <a:rPr lang="en-US" sz="2800" b="1" dirty="0">
                <a:latin typeface="+mj-lt"/>
              </a:rPr>
              <a:t>Green Stormwater Infrastructure Tools</a:t>
            </a:r>
          </a:p>
          <a:p>
            <a:pPr marL="457200" lvl="0" indent="-457200">
              <a:buFont typeface="System Font Regular"/>
              <a:buChar char="-"/>
            </a:pPr>
            <a:r>
              <a:rPr lang="en-US" sz="2800" dirty="0">
                <a:latin typeface="+mj-lt"/>
              </a:rPr>
              <a:t>Green Values National Stormwater Management Calculator </a:t>
            </a:r>
          </a:p>
          <a:p>
            <a:pPr marL="457200" lvl="0" indent="-457200">
              <a:buFont typeface="System Font Regular"/>
              <a:buChar char="-"/>
            </a:pPr>
            <a:r>
              <a:rPr lang="en-US" sz="2800" dirty="0">
                <a:latin typeface="+mj-lt"/>
              </a:rPr>
              <a:t>Environmental Protection Agency’s National Stormwater Calculator</a:t>
            </a:r>
          </a:p>
          <a:p>
            <a:pPr marL="457200" lvl="0" indent="-457200">
              <a:buFont typeface="System Font Regular"/>
              <a:buChar char="-"/>
            </a:pPr>
            <a:r>
              <a:rPr lang="en-US" sz="2800" dirty="0">
                <a:latin typeface="+mj-lt"/>
              </a:rPr>
              <a:t>Community-enabled Lifecycle Analysis of Stormwater Infrastructure Costs tool (CLASIC)</a:t>
            </a:r>
          </a:p>
          <a:p>
            <a:r>
              <a:rPr lang="en-US" sz="2800" b="1" dirty="0">
                <a:latin typeface="+mj-lt"/>
              </a:rPr>
              <a:t>Base Data</a:t>
            </a:r>
          </a:p>
          <a:p>
            <a:pPr marL="457200" indent="-457200">
              <a:buFontTx/>
              <a:buChar char="-"/>
            </a:pPr>
            <a:r>
              <a:rPr lang="en-US" sz="2800" dirty="0">
                <a:latin typeface="+mj-lt"/>
              </a:rPr>
              <a:t>5 Rain Gardens (Projects 1-5)</a:t>
            </a:r>
          </a:p>
          <a:p>
            <a:pPr marL="457200" indent="-457200">
              <a:buFontTx/>
              <a:buChar char="-"/>
            </a:pPr>
            <a:r>
              <a:rPr lang="en-US" sz="2800" dirty="0">
                <a:latin typeface="+mj-lt"/>
              </a:rPr>
              <a:t>15 Data Sets</a:t>
            </a:r>
          </a:p>
          <a:p>
            <a:r>
              <a:rPr lang="en-US" sz="2800" b="1" dirty="0">
                <a:latin typeface="+mj-lt"/>
              </a:rPr>
              <a:t>Analysis Criteria</a:t>
            </a:r>
          </a:p>
          <a:p>
            <a:pPr marL="457200" lvl="0" indent="-457200">
              <a:buFont typeface="System Font Regular"/>
              <a:buChar char="-"/>
            </a:pPr>
            <a:r>
              <a:rPr lang="en-US" sz="2800" dirty="0">
                <a:latin typeface="+mj-lt"/>
              </a:rPr>
              <a:t>Degree of Translation</a:t>
            </a:r>
          </a:p>
          <a:p>
            <a:pPr marL="457200" lvl="0" indent="-457200">
              <a:buFont typeface="System Font Regular"/>
              <a:buChar char="-"/>
            </a:pPr>
            <a:r>
              <a:rPr lang="en-US" sz="2800" dirty="0">
                <a:latin typeface="+mj-lt"/>
              </a:rPr>
              <a:t>Inherent Assumptions </a:t>
            </a:r>
          </a:p>
          <a:p>
            <a:pPr marL="457200" lvl="0" indent="-457200">
              <a:buFont typeface="System Font Regular"/>
              <a:buChar char="-"/>
            </a:pPr>
            <a:r>
              <a:rPr lang="en-US" sz="2800" dirty="0">
                <a:latin typeface="+mj-lt"/>
              </a:rPr>
              <a:t>Co-Benefits</a:t>
            </a:r>
          </a:p>
          <a:p>
            <a:pPr marL="457200" lvl="0" indent="-457200">
              <a:buFont typeface="System Font Regular"/>
              <a:buChar char="-"/>
            </a:pPr>
            <a:r>
              <a:rPr lang="en-US" sz="2800" dirty="0">
                <a:latin typeface="+mj-lt"/>
              </a:rPr>
              <a:t>Costs (Initial Costs, Maintenance Costs, Lifecycle Costs)</a:t>
            </a:r>
          </a:p>
          <a:p>
            <a:pPr marL="457200" lvl="0" indent="-457200">
              <a:buFont typeface="System Font Regular"/>
              <a:buChar char="-"/>
            </a:pPr>
            <a:r>
              <a:rPr lang="en-US" sz="2800" dirty="0">
                <a:latin typeface="+mj-lt"/>
              </a:rPr>
              <a:t>Water Quality Change</a:t>
            </a:r>
          </a:p>
          <a:p>
            <a:pPr marL="457200" lvl="0" indent="-457200">
              <a:buFont typeface="System Font Regular"/>
              <a:buChar char="-"/>
            </a:pPr>
            <a:r>
              <a:rPr lang="en-US" sz="2800" dirty="0">
                <a:latin typeface="+mj-lt"/>
              </a:rPr>
              <a:t>Alternative Funding Potential</a:t>
            </a:r>
          </a:p>
          <a:p>
            <a:pPr marL="457200" lvl="0" indent="-457200">
              <a:buFont typeface="System Font Regular"/>
              <a:buChar char="-"/>
            </a:pPr>
            <a:r>
              <a:rPr lang="en-US" sz="2800" dirty="0">
                <a:latin typeface="+mj-lt"/>
              </a:rPr>
              <a:t>Direct Comparison (Runoff, Volume Captured)</a:t>
            </a:r>
          </a:p>
          <a:p>
            <a:pPr lvl="0"/>
            <a:r>
              <a:rPr lang="en-US" sz="2800" b="1" dirty="0">
                <a:latin typeface="+mj-lt"/>
              </a:rPr>
              <a:t>Evaluation of Results</a:t>
            </a:r>
          </a:p>
          <a:p>
            <a:pPr marL="457200" lvl="0" indent="-457200">
              <a:buFont typeface="System Font Regular"/>
              <a:buChar char="-"/>
            </a:pPr>
            <a:r>
              <a:rPr lang="en-US" sz="2800" dirty="0">
                <a:latin typeface="+mj-lt"/>
              </a:rPr>
              <a:t>All Criteria will be compared</a:t>
            </a:r>
          </a:p>
          <a:p>
            <a:pPr marL="457200" lvl="0" indent="-457200">
              <a:buFont typeface="System Font Regular"/>
              <a:buChar char="-"/>
            </a:pPr>
            <a:r>
              <a:rPr lang="en-US" sz="2800" dirty="0">
                <a:latin typeface="+mj-lt"/>
              </a:rPr>
              <a:t>Ease of Use</a:t>
            </a:r>
          </a:p>
          <a:p>
            <a:pPr marL="457200" lvl="0" indent="-457200">
              <a:buFont typeface="System Font Regular"/>
              <a:buChar char="-"/>
            </a:pPr>
            <a:r>
              <a:rPr lang="en-US" sz="2800" dirty="0">
                <a:latin typeface="+mj-lt"/>
              </a:rPr>
              <a:t>Scale of Intended Use</a:t>
            </a:r>
          </a:p>
          <a:p>
            <a:pPr marL="457200" lvl="0" indent="-457200">
              <a:buFont typeface="System Font Regular"/>
              <a:buChar char="-"/>
            </a:pPr>
            <a:r>
              <a:rPr lang="en-US" sz="2800" dirty="0">
                <a:latin typeface="+mj-lt"/>
              </a:rPr>
              <a:t>Recommendations on Use and Combinations</a:t>
            </a:r>
          </a:p>
          <a:p>
            <a:pPr marL="457200" lvl="0" indent="-457200">
              <a:buFont typeface="System Font Regular"/>
              <a:buChar char="-"/>
            </a:pPr>
            <a:endParaRPr lang="en-US" sz="2800" dirty="0">
              <a:latin typeface="+mj-lt"/>
            </a:endParaRPr>
          </a:p>
          <a:p>
            <a:pPr marL="457200" lvl="0" indent="-457200">
              <a:buFont typeface="System Font Regular"/>
              <a:buChar char="-"/>
            </a:pPr>
            <a:endParaRPr lang="en-US" sz="2800" dirty="0">
              <a:latin typeface="+mj-lt"/>
            </a:endParaRPr>
          </a:p>
        </p:txBody>
      </p:sp>
      <p:graphicFrame>
        <p:nvGraphicFramePr>
          <p:cNvPr id="3" name="Table 2">
            <a:extLst>
              <a:ext uri="{FF2B5EF4-FFF2-40B4-BE49-F238E27FC236}">
                <a16:creationId xmlns:a16="http://schemas.microsoft.com/office/drawing/2014/main" id="{7461EB81-DA33-884B-80AA-1E9129BDF7ED}"/>
              </a:ext>
            </a:extLst>
          </p:cNvPr>
          <p:cNvGraphicFramePr>
            <a:graphicFrameLocks noGrp="1"/>
          </p:cNvGraphicFramePr>
          <p:nvPr>
            <p:extLst>
              <p:ext uri="{D42A27DB-BD31-4B8C-83A1-F6EECF244321}">
                <p14:modId xmlns:p14="http://schemas.microsoft.com/office/powerpoint/2010/main" val="1433543908"/>
              </p:ext>
            </p:extLst>
          </p:nvPr>
        </p:nvGraphicFramePr>
        <p:xfrm>
          <a:off x="11847444" y="6567202"/>
          <a:ext cx="11067228" cy="7256821"/>
        </p:xfrm>
        <a:graphic>
          <a:graphicData uri="http://schemas.openxmlformats.org/drawingml/2006/table">
            <a:tbl>
              <a:tblPr/>
              <a:tblGrid>
                <a:gridCol w="1335853">
                  <a:extLst>
                    <a:ext uri="{9D8B030D-6E8A-4147-A177-3AD203B41FA5}">
                      <a16:colId xmlns:a16="http://schemas.microsoft.com/office/drawing/2014/main" val="2760648672"/>
                    </a:ext>
                  </a:extLst>
                </a:gridCol>
                <a:gridCol w="884671">
                  <a:extLst>
                    <a:ext uri="{9D8B030D-6E8A-4147-A177-3AD203B41FA5}">
                      <a16:colId xmlns:a16="http://schemas.microsoft.com/office/drawing/2014/main" val="4174571185"/>
                    </a:ext>
                  </a:extLst>
                </a:gridCol>
                <a:gridCol w="1061604">
                  <a:extLst>
                    <a:ext uri="{9D8B030D-6E8A-4147-A177-3AD203B41FA5}">
                      <a16:colId xmlns:a16="http://schemas.microsoft.com/office/drawing/2014/main" val="205633598"/>
                    </a:ext>
                  </a:extLst>
                </a:gridCol>
                <a:gridCol w="884671">
                  <a:extLst>
                    <a:ext uri="{9D8B030D-6E8A-4147-A177-3AD203B41FA5}">
                      <a16:colId xmlns:a16="http://schemas.microsoft.com/office/drawing/2014/main" val="1379745190"/>
                    </a:ext>
                  </a:extLst>
                </a:gridCol>
                <a:gridCol w="1061604">
                  <a:extLst>
                    <a:ext uri="{9D8B030D-6E8A-4147-A177-3AD203B41FA5}">
                      <a16:colId xmlns:a16="http://schemas.microsoft.com/office/drawing/2014/main" val="3607840026"/>
                    </a:ext>
                  </a:extLst>
                </a:gridCol>
                <a:gridCol w="884671">
                  <a:extLst>
                    <a:ext uri="{9D8B030D-6E8A-4147-A177-3AD203B41FA5}">
                      <a16:colId xmlns:a16="http://schemas.microsoft.com/office/drawing/2014/main" val="3394576791"/>
                    </a:ext>
                  </a:extLst>
                </a:gridCol>
                <a:gridCol w="1061604">
                  <a:extLst>
                    <a:ext uri="{9D8B030D-6E8A-4147-A177-3AD203B41FA5}">
                      <a16:colId xmlns:a16="http://schemas.microsoft.com/office/drawing/2014/main" val="3726876584"/>
                    </a:ext>
                  </a:extLst>
                </a:gridCol>
                <a:gridCol w="884671">
                  <a:extLst>
                    <a:ext uri="{9D8B030D-6E8A-4147-A177-3AD203B41FA5}">
                      <a16:colId xmlns:a16="http://schemas.microsoft.com/office/drawing/2014/main" val="2259670192"/>
                    </a:ext>
                  </a:extLst>
                </a:gridCol>
                <a:gridCol w="1061604">
                  <a:extLst>
                    <a:ext uri="{9D8B030D-6E8A-4147-A177-3AD203B41FA5}">
                      <a16:colId xmlns:a16="http://schemas.microsoft.com/office/drawing/2014/main" val="3986270537"/>
                    </a:ext>
                  </a:extLst>
                </a:gridCol>
                <a:gridCol w="884671">
                  <a:extLst>
                    <a:ext uri="{9D8B030D-6E8A-4147-A177-3AD203B41FA5}">
                      <a16:colId xmlns:a16="http://schemas.microsoft.com/office/drawing/2014/main" val="227467252"/>
                    </a:ext>
                  </a:extLst>
                </a:gridCol>
                <a:gridCol w="1061604">
                  <a:extLst>
                    <a:ext uri="{9D8B030D-6E8A-4147-A177-3AD203B41FA5}">
                      <a16:colId xmlns:a16="http://schemas.microsoft.com/office/drawing/2014/main" val="4232744242"/>
                    </a:ext>
                  </a:extLst>
                </a:gridCol>
              </a:tblGrid>
              <a:tr h="409816">
                <a:tc>
                  <a:txBody>
                    <a:bodyPr/>
                    <a:lstStyle/>
                    <a:p>
                      <a:pPr rtl="0" fontAlgn="b"/>
                      <a:r>
                        <a:rPr lang="en-US" sz="1600" b="1" dirty="0">
                          <a:effectLst/>
                        </a:rPr>
                        <a:t>Green Values</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Project 1</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endParaRPr lang="en-US" sz="16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Project 2</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endParaRPr lang="en-US" sz="16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Project 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endParaRPr lang="en-US" sz="16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Project 4</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endParaRPr lang="en-US" sz="16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A0B51F"/>
                      </a:solidFill>
                      <a:prstDash val="solid"/>
                      <a:round/>
                      <a:headEnd type="none" w="med" len="med"/>
                      <a:tailEnd type="none" w="med" len="med"/>
                    </a:lnB>
                    <a:noFill/>
                  </a:tcPr>
                </a:tc>
                <a:tc>
                  <a:txBody>
                    <a:bodyPr/>
                    <a:lstStyle/>
                    <a:p>
                      <a:pPr rtl="0" fontAlgn="b"/>
                      <a:r>
                        <a:rPr lang="en-US" sz="1600" b="1">
                          <a:effectLst/>
                        </a:rPr>
                        <a:t>Project 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endParaRPr lang="en-US" sz="16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60BA12"/>
                      </a:solidFill>
                      <a:prstDash val="solid"/>
                      <a:round/>
                      <a:headEnd type="none" w="med" len="med"/>
                      <a:tailEnd type="none" w="med" len="med"/>
                    </a:lnB>
                    <a:noFill/>
                  </a:tcPr>
                </a:tc>
                <a:extLst>
                  <a:ext uri="{0D108BD9-81ED-4DB2-BD59-A6C34878D82A}">
                    <a16:rowId xmlns:a16="http://schemas.microsoft.com/office/drawing/2014/main" val="3454782419"/>
                  </a:ext>
                </a:extLst>
              </a:tr>
              <a:tr h="653891">
                <a:tc>
                  <a:txBody>
                    <a:bodyPr/>
                    <a:lstStyle/>
                    <a:p>
                      <a:pPr rtl="0" fontAlgn="b"/>
                      <a:r>
                        <a:rPr lang="en-US" sz="1600" b="1">
                          <a:effectLst/>
                        </a:rPr>
                        <a:t>Co-Benefits</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Annual</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Lifecycle Benefits</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Annual</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Lifecycle Benefits</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Annual</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Lifecycle Benefits</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Annual</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A0B51F"/>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dirty="0">
                          <a:effectLst/>
                        </a:rPr>
                        <a:t>Lifecycle Benefits</a:t>
                      </a:r>
                    </a:p>
                  </a:txBody>
                  <a:tcPr marL="5248" marR="5248" marT="3499" marB="3499" anchor="b">
                    <a:lnL w="9525" cap="flat" cmpd="sng" algn="ctr">
                      <a:solidFill>
                        <a:srgbClr val="A0B51F"/>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A0B51F"/>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a:effectLst/>
                        </a:rPr>
                        <a:t>Annual</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60BA12"/>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b"/>
                      <a:r>
                        <a:rPr lang="en-US" sz="1600" b="1" dirty="0">
                          <a:effectLst/>
                        </a:rPr>
                        <a:t>Lifecycle Benefits</a:t>
                      </a:r>
                    </a:p>
                  </a:txBody>
                  <a:tcPr marL="5248" marR="5248" marT="3499" marB="3499" anchor="b">
                    <a:lnL w="9525" cap="flat" cmpd="sng" algn="ctr">
                      <a:solidFill>
                        <a:srgbClr val="60BA12"/>
                      </a:solidFill>
                      <a:prstDash val="solid"/>
                      <a:round/>
                      <a:headEnd type="none" w="med" len="med"/>
                      <a:tailEnd type="none" w="med" len="med"/>
                    </a:lnL>
                    <a:lnR w="9525" cap="flat" cmpd="sng" algn="ctr">
                      <a:solidFill>
                        <a:srgbClr val="60BA12"/>
                      </a:solidFill>
                      <a:prstDash val="solid"/>
                      <a:round/>
                      <a:headEnd type="none" w="med" len="med"/>
                      <a:tailEnd type="none" w="med" len="med"/>
                    </a:lnR>
                    <a:lnT w="9525" cap="flat" cmpd="sng" algn="ctr">
                      <a:solidFill>
                        <a:srgbClr val="60BA12"/>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2217250131"/>
                  </a:ext>
                </a:extLst>
              </a:tr>
              <a:tr h="816606">
                <a:tc>
                  <a:txBody>
                    <a:bodyPr/>
                    <a:lstStyle/>
                    <a:p>
                      <a:pPr rtl="0" fontAlgn="b"/>
                      <a:r>
                        <a:rPr lang="en-US" sz="1600" dirty="0">
                          <a:effectLst/>
                        </a:rPr>
                        <a:t>Reduced Energy Use from Trees</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endParaRPr lang="en-US" sz="1400" dirty="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endParaRPr lang="en-US" sz="14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$36.00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$732.58</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$180.00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$3,662.91</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$360.00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$7,325.82</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$576.00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$11,721.31</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2895128140"/>
                  </a:ext>
                </a:extLst>
              </a:tr>
              <a:tr h="534225">
                <a:tc>
                  <a:txBody>
                    <a:bodyPr/>
                    <a:lstStyle/>
                    <a:p>
                      <a:pPr rtl="0" fontAlgn="b"/>
                      <a:r>
                        <a:rPr lang="en-US" sz="1600" dirty="0">
                          <a:effectLst/>
                        </a:rPr>
                        <a:t>Community Total</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$31.30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$636.93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$316.36</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$6,437.75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$1,413.42</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$28,762.42</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$2,991.75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$60,880.64</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$4,755.37</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$96,769.44</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2963279546"/>
                  </a:ext>
                </a:extLst>
              </a:tr>
              <a:tr h="897964">
                <a:tc>
                  <a:txBody>
                    <a:bodyPr/>
                    <a:lstStyle/>
                    <a:p>
                      <a:pPr rtl="0" fontAlgn="b"/>
                      <a:r>
                        <a:rPr lang="en-US" sz="1600" dirty="0">
                          <a:effectLst/>
                        </a:rPr>
                        <a:t>Reduced Air Pollution from Trees</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endParaRPr lang="en-US" sz="14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endParaRPr lang="en-US" sz="14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$0.18</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$3.68</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$0.91</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$18.42</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$1.81</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$36.83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$2.90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$58.93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2499587570"/>
                  </a:ext>
                </a:extLst>
              </a:tr>
              <a:tr h="1060680">
                <a:tc>
                  <a:txBody>
                    <a:bodyPr/>
                    <a:lstStyle/>
                    <a:p>
                      <a:pPr rtl="0" fontAlgn="b"/>
                      <a:r>
                        <a:rPr lang="en-US" sz="1600" dirty="0">
                          <a:effectLst/>
                        </a:rPr>
                        <a:t>Carbon Dioxide Sequestration from Trees</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endParaRPr lang="en-US" sz="14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endParaRPr lang="en-US" sz="14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$0.12</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$2.44</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$0.60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$12.21</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$1.20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$24.42</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$1.92</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$39.07</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3726541895"/>
                  </a:ext>
                </a:extLst>
              </a:tr>
              <a:tr h="816606">
                <a:tc>
                  <a:txBody>
                    <a:bodyPr/>
                    <a:lstStyle/>
                    <a:p>
                      <a:pPr rtl="0" fontAlgn="b"/>
                      <a:r>
                        <a:rPr lang="en-US" sz="1600" dirty="0">
                          <a:effectLst/>
                        </a:rPr>
                        <a:t>Compensatory Value of Trees</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endParaRPr lang="en-US" sz="14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endParaRPr lang="en-US" sz="1400">
                        <a:effectLst/>
                      </a:endParaRP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$275.00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$5,596.11</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$1,375.00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$27,980.55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$2,750.00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$55,961.09</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$4,400.00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$89,537.75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2175458334"/>
                  </a:ext>
                </a:extLst>
              </a:tr>
              <a:tr h="735249">
                <a:tc>
                  <a:txBody>
                    <a:bodyPr/>
                    <a:lstStyle/>
                    <a:p>
                      <a:pPr rtl="0" fontAlgn="b"/>
                      <a:r>
                        <a:rPr lang="en-US" sz="1600" dirty="0">
                          <a:effectLst/>
                        </a:rPr>
                        <a:t>Groundwater Replenishment</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$23.25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$473.05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$30.49</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$620.53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$27.42</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$557.95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$177.31</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$3,608.23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$260.36</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$5,298.16</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917709767"/>
                  </a:ext>
                </a:extLst>
              </a:tr>
              <a:tr h="797559">
                <a:tc>
                  <a:txBody>
                    <a:bodyPr/>
                    <a:lstStyle/>
                    <a:p>
                      <a:pPr rtl="0" fontAlgn="b"/>
                      <a:r>
                        <a:rPr lang="en-US" sz="1600">
                          <a:effectLst/>
                        </a:rPr>
                        <a:t>Reduced Treatment Beneftis</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$8.05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$163.89</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$10.56</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$214.98</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$9.50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$193.30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$61.43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$1,250.06</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$90.20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$1,835.53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3507617015"/>
                  </a:ext>
                </a:extLst>
              </a:tr>
              <a:tr h="534225">
                <a:tc>
                  <a:txBody>
                    <a:bodyPr/>
                    <a:lstStyle/>
                    <a:p>
                      <a:pPr rtl="0" fontAlgn="b"/>
                      <a:r>
                        <a:rPr lang="en-US" sz="1600">
                          <a:effectLst/>
                        </a:rPr>
                        <a:t>Total </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$31.30</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$636.93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$352.36</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$7,170.33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$1,593.42</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$32,425.33</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a:effectLst/>
                        </a:rPr>
                        <a:t>$3,351.75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$68,206.45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$5,331.37</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b"/>
                      <a:r>
                        <a:rPr lang="en-US" sz="1400" dirty="0">
                          <a:effectLst/>
                        </a:rPr>
                        <a:t>$108,490.75</a:t>
                      </a:r>
                    </a:p>
                  </a:txBody>
                  <a:tcPr marL="5248" marR="5248" marT="3499" marB="3499"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1370975347"/>
                  </a:ext>
                </a:extLst>
              </a:tr>
            </a:tbl>
          </a:graphicData>
        </a:graphic>
      </p:graphicFrame>
      <p:graphicFrame>
        <p:nvGraphicFramePr>
          <p:cNvPr id="11" name="Table 10">
            <a:extLst>
              <a:ext uri="{FF2B5EF4-FFF2-40B4-BE49-F238E27FC236}">
                <a16:creationId xmlns:a16="http://schemas.microsoft.com/office/drawing/2014/main" id="{0CEA0DC4-2295-C442-9668-DA99EC265303}"/>
              </a:ext>
            </a:extLst>
          </p:cNvPr>
          <p:cNvGraphicFramePr>
            <a:graphicFrameLocks noGrp="1"/>
          </p:cNvGraphicFramePr>
          <p:nvPr>
            <p:extLst>
              <p:ext uri="{D42A27DB-BD31-4B8C-83A1-F6EECF244321}">
                <p14:modId xmlns:p14="http://schemas.microsoft.com/office/powerpoint/2010/main" val="3117711240"/>
              </p:ext>
            </p:extLst>
          </p:nvPr>
        </p:nvGraphicFramePr>
        <p:xfrm>
          <a:off x="11832533" y="14390132"/>
          <a:ext cx="11082140" cy="9036903"/>
        </p:xfrm>
        <a:graphic>
          <a:graphicData uri="http://schemas.openxmlformats.org/drawingml/2006/table">
            <a:tbl>
              <a:tblPr/>
              <a:tblGrid>
                <a:gridCol w="2421718">
                  <a:extLst>
                    <a:ext uri="{9D8B030D-6E8A-4147-A177-3AD203B41FA5}">
                      <a16:colId xmlns:a16="http://schemas.microsoft.com/office/drawing/2014/main" val="1070088571"/>
                    </a:ext>
                  </a:extLst>
                </a:gridCol>
                <a:gridCol w="1603784">
                  <a:extLst>
                    <a:ext uri="{9D8B030D-6E8A-4147-A177-3AD203B41FA5}">
                      <a16:colId xmlns:a16="http://schemas.microsoft.com/office/drawing/2014/main" val="4064273403"/>
                    </a:ext>
                  </a:extLst>
                </a:gridCol>
                <a:gridCol w="1924535">
                  <a:extLst>
                    <a:ext uri="{9D8B030D-6E8A-4147-A177-3AD203B41FA5}">
                      <a16:colId xmlns:a16="http://schemas.microsoft.com/office/drawing/2014/main" val="968575652"/>
                    </a:ext>
                  </a:extLst>
                </a:gridCol>
                <a:gridCol w="1603784">
                  <a:extLst>
                    <a:ext uri="{9D8B030D-6E8A-4147-A177-3AD203B41FA5}">
                      <a16:colId xmlns:a16="http://schemas.microsoft.com/office/drawing/2014/main" val="1549959670"/>
                    </a:ext>
                  </a:extLst>
                </a:gridCol>
                <a:gridCol w="1924535">
                  <a:extLst>
                    <a:ext uri="{9D8B030D-6E8A-4147-A177-3AD203B41FA5}">
                      <a16:colId xmlns:a16="http://schemas.microsoft.com/office/drawing/2014/main" val="2952844966"/>
                    </a:ext>
                  </a:extLst>
                </a:gridCol>
                <a:gridCol w="1603784">
                  <a:extLst>
                    <a:ext uri="{9D8B030D-6E8A-4147-A177-3AD203B41FA5}">
                      <a16:colId xmlns:a16="http://schemas.microsoft.com/office/drawing/2014/main" val="2153247313"/>
                    </a:ext>
                  </a:extLst>
                </a:gridCol>
              </a:tblGrid>
              <a:tr h="293929">
                <a:tc>
                  <a:txBody>
                    <a:bodyPr/>
                    <a:lstStyle/>
                    <a:p>
                      <a:pPr rtl="0" fontAlgn="b"/>
                      <a:r>
                        <a:rPr lang="en-US" sz="1800" b="1">
                          <a:effectLst/>
                        </a:rPr>
                        <a:t>CLASIC</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800" b="1">
                          <a:effectLst/>
                        </a:rPr>
                        <a:t>Project 1</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800" b="1">
                          <a:effectLst/>
                        </a:rPr>
                        <a:t>Project 2</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800" b="1">
                          <a:effectLst/>
                        </a:rPr>
                        <a:t>Project 3</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800" b="1">
                          <a:effectLst/>
                        </a:rPr>
                        <a:t>Project 4</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1800" b="1">
                          <a:effectLst/>
                        </a:rPr>
                        <a:t>Project 5</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323627089"/>
                  </a:ext>
                </a:extLst>
              </a:tr>
              <a:tr h="293929">
                <a:tc>
                  <a:txBody>
                    <a:bodyPr/>
                    <a:lstStyle/>
                    <a:p>
                      <a:pPr rtl="0" fontAlgn="b"/>
                      <a:r>
                        <a:rPr lang="en-US" sz="1800" b="1" dirty="0">
                          <a:effectLst/>
                        </a:rPr>
                        <a:t>Economic Co-Benefits</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8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8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8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8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8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751847450"/>
                  </a:ext>
                </a:extLst>
              </a:tr>
              <a:tr h="293929">
                <a:tc>
                  <a:txBody>
                    <a:bodyPr/>
                    <a:lstStyle/>
                    <a:p>
                      <a:pPr rtl="0" fontAlgn="b"/>
                      <a:r>
                        <a:rPr lang="en-US" sz="1800">
                          <a:effectLst/>
                        </a:rPr>
                        <a:t>Property Values</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8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8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8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8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US" sz="18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280299130"/>
                  </a:ext>
                </a:extLst>
              </a:tr>
              <a:tr h="359458">
                <a:tc>
                  <a:txBody>
                    <a:bodyPr/>
                    <a:lstStyle/>
                    <a:p>
                      <a:pPr rtl="0" fontAlgn="b"/>
                      <a:r>
                        <a:rPr lang="en-US" sz="1800" dirty="0">
                          <a:effectLst/>
                        </a:rPr>
                        <a:t>Avoided Costs from Illness</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dirty="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2.3</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5</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3.7</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3.7</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757774819"/>
                  </a:ext>
                </a:extLst>
              </a:tr>
              <a:tr h="598108">
                <a:tc>
                  <a:txBody>
                    <a:bodyPr/>
                    <a:lstStyle/>
                    <a:p>
                      <a:pPr rtl="0" fontAlgn="b"/>
                      <a:r>
                        <a:rPr lang="en-US" sz="1800" dirty="0">
                          <a:effectLst/>
                        </a:rPr>
                        <a:t>Avoided Costs from Combined Sewer Treatment</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dirty="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500089707"/>
                  </a:ext>
                </a:extLst>
              </a:tr>
              <a:tr h="583967">
                <a:tc>
                  <a:txBody>
                    <a:bodyPr/>
                    <a:lstStyle/>
                    <a:p>
                      <a:pPr rtl="0" fontAlgn="b"/>
                      <a:r>
                        <a:rPr lang="en-US" sz="1800" dirty="0">
                          <a:effectLst/>
                        </a:rPr>
                        <a:t>Potential impacts from Nuisance Floods</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dirty="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797693325"/>
                  </a:ext>
                </a:extLst>
              </a:tr>
              <a:tr h="319682">
                <a:tc>
                  <a:txBody>
                    <a:bodyPr/>
                    <a:lstStyle/>
                    <a:p>
                      <a:pPr rtl="0" fontAlgn="b"/>
                      <a:r>
                        <a:rPr lang="en-US" sz="1800">
                          <a:effectLst/>
                        </a:rPr>
                        <a:t>Building Energy Efficiency</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677023225"/>
                  </a:ext>
                </a:extLst>
              </a:tr>
              <a:tr h="319682">
                <a:tc>
                  <a:txBody>
                    <a:bodyPr/>
                    <a:lstStyle/>
                    <a:p>
                      <a:pPr rtl="0" fontAlgn="b"/>
                      <a:r>
                        <a:rPr lang="en-US" sz="1800">
                          <a:effectLst/>
                        </a:rPr>
                        <a:t>Avoided Water Treatment</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653268208"/>
                  </a:ext>
                </a:extLst>
              </a:tr>
              <a:tr h="319682">
                <a:tc>
                  <a:txBody>
                    <a:bodyPr/>
                    <a:lstStyle/>
                    <a:p>
                      <a:pPr rtl="0" fontAlgn="b"/>
                      <a:r>
                        <a:rPr lang="en-US" sz="1800">
                          <a:effectLst/>
                        </a:rPr>
                        <a:t>Employment Opportunity</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r>
                        <a:rPr lang="en-US" sz="1600">
                          <a:effectLst/>
                        </a:rPr>
                        <a:t>2.6</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3.1</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dirty="0">
                          <a:effectLst/>
                        </a:rPr>
                        <a:t>2.7</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3.4</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5</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94465707"/>
                  </a:ext>
                </a:extLst>
              </a:tr>
              <a:tr h="293929">
                <a:tc>
                  <a:txBody>
                    <a:bodyPr/>
                    <a:lstStyle/>
                    <a:p>
                      <a:pPr rtl="0" fontAlgn="b"/>
                      <a:r>
                        <a:rPr lang="en-US" sz="1800" b="1">
                          <a:effectLst/>
                        </a:rPr>
                        <a:t>Social Co-Benefits</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dirty="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948428382"/>
                  </a:ext>
                </a:extLst>
              </a:tr>
              <a:tr h="583967">
                <a:tc>
                  <a:txBody>
                    <a:bodyPr/>
                    <a:lstStyle/>
                    <a:p>
                      <a:pPr rtl="0" fontAlgn="b"/>
                      <a:r>
                        <a:rPr lang="en-US" sz="1800">
                          <a:effectLst/>
                        </a:rPr>
                        <a:t>Health Impacts form Air Quality</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2.3</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5</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3.7</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3.7</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591543994"/>
                  </a:ext>
                </a:extLst>
              </a:tr>
              <a:tr h="293929">
                <a:tc>
                  <a:txBody>
                    <a:bodyPr/>
                    <a:lstStyle/>
                    <a:p>
                      <a:pPr rtl="0" fontAlgn="b"/>
                      <a:r>
                        <a:rPr lang="en-US" sz="1800">
                          <a:effectLst/>
                        </a:rPr>
                        <a:t>Mental Health</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r>
                        <a:rPr lang="en-US" sz="1600">
                          <a:effectLst/>
                        </a:rPr>
                        <a:t>2.3</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2.3</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5</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3.5</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3.5</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681890024"/>
                  </a:ext>
                </a:extLst>
              </a:tr>
              <a:tr h="293929">
                <a:tc>
                  <a:txBody>
                    <a:bodyPr/>
                    <a:lstStyle/>
                    <a:p>
                      <a:pPr rtl="0" fontAlgn="b"/>
                      <a:r>
                        <a:rPr lang="en-US" sz="1800">
                          <a:effectLst/>
                        </a:rPr>
                        <a:t>Thermal Comfort</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769577636"/>
                  </a:ext>
                </a:extLst>
              </a:tr>
              <a:tr h="583967">
                <a:tc>
                  <a:txBody>
                    <a:bodyPr/>
                    <a:lstStyle/>
                    <a:p>
                      <a:pPr rtl="0" fontAlgn="b"/>
                      <a:r>
                        <a:rPr lang="en-US" sz="1800" dirty="0">
                          <a:effectLst/>
                        </a:rPr>
                        <a:t>Increased Supply from Harvested Stormwater</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dirty="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4212947778"/>
                  </a:ext>
                </a:extLst>
              </a:tr>
              <a:tr h="874004">
                <a:tc>
                  <a:txBody>
                    <a:bodyPr/>
                    <a:lstStyle/>
                    <a:p>
                      <a:pPr rtl="0" fontAlgn="b"/>
                      <a:r>
                        <a:rPr lang="en-US" sz="1800">
                          <a:effectLst/>
                        </a:rPr>
                        <a:t>Public Awareness of Stormwater and Water Systems</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r>
                        <a:rPr lang="en-US" sz="1600">
                          <a:effectLst/>
                        </a:rPr>
                        <a:t>3.3</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3.6</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4.1</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3.1</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3.7</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637264472"/>
                  </a:ext>
                </a:extLst>
              </a:tr>
              <a:tr h="876535">
                <a:tc>
                  <a:txBody>
                    <a:bodyPr/>
                    <a:lstStyle/>
                    <a:p>
                      <a:pPr rtl="0" fontAlgn="b"/>
                      <a:r>
                        <a:rPr lang="en-US" sz="1800">
                          <a:effectLst/>
                        </a:rPr>
                        <a:t>Potential Avoided Social Strain Associated with Nuisance Flooding</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r>
                        <a:rPr lang="en-US" sz="1600">
                          <a:effectLst/>
                        </a:rPr>
                        <a:t>2.7</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2.7</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5</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dirty="0">
                          <a:effectLst/>
                        </a:rPr>
                        <a:t>3.2</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dirty="0">
                          <a:effectLst/>
                        </a:rPr>
                        <a:t>3.2</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126447021"/>
                  </a:ext>
                </a:extLst>
              </a:tr>
              <a:tr h="359458">
                <a:tc>
                  <a:txBody>
                    <a:bodyPr/>
                    <a:lstStyle/>
                    <a:p>
                      <a:pPr rtl="0" fontAlgn="b"/>
                      <a:r>
                        <a:rPr lang="en-US" sz="1800" b="1">
                          <a:effectLst/>
                        </a:rPr>
                        <a:t>Environmental Co-Benefits</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dirty="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402002792"/>
                  </a:ext>
                </a:extLst>
              </a:tr>
              <a:tr h="293929">
                <a:tc>
                  <a:txBody>
                    <a:bodyPr/>
                    <a:lstStyle/>
                    <a:p>
                      <a:pPr rtl="0" fontAlgn="b"/>
                      <a:r>
                        <a:rPr lang="en-US" sz="1800">
                          <a:effectLst/>
                        </a:rPr>
                        <a:t>Ecosystem Services</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r>
                        <a:rPr lang="en-US" sz="1600">
                          <a:effectLst/>
                        </a:rPr>
                        <a:t>1</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1</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1.7</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1</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dirty="0">
                          <a:effectLst/>
                        </a:rPr>
                        <a:t>1</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241415841"/>
                  </a:ext>
                </a:extLst>
              </a:tr>
              <a:tr h="293929">
                <a:tc>
                  <a:txBody>
                    <a:bodyPr/>
                    <a:lstStyle/>
                    <a:p>
                      <a:pPr rtl="0" fontAlgn="b"/>
                      <a:r>
                        <a:rPr lang="en-US" sz="1800">
                          <a:effectLst/>
                        </a:rPr>
                        <a:t>Groundwater Flow</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r>
                        <a:rPr lang="en-US" sz="1600">
                          <a:effectLst/>
                        </a:rPr>
                        <a:t>2.8</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2.8</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5</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a:effectLst/>
                        </a:rPr>
                        <a:t>3.1</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1600" dirty="0">
                          <a:effectLst/>
                        </a:rPr>
                        <a:t>3.1</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516085760"/>
                  </a:ext>
                </a:extLst>
              </a:tr>
              <a:tr h="293929">
                <a:tc>
                  <a:txBody>
                    <a:bodyPr/>
                    <a:lstStyle/>
                    <a:p>
                      <a:pPr rtl="0" fontAlgn="b"/>
                      <a:r>
                        <a:rPr lang="en-US" sz="1800">
                          <a:effectLst/>
                        </a:rPr>
                        <a:t>Carbon Sequestration</a:t>
                      </a: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ctr" rtl="0" fontAlgn="b"/>
                      <a:endParaRPr lang="en-US" sz="1600" dirty="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dirty="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1600" dirty="0">
                        <a:effectLst/>
                      </a:endParaRPr>
                    </a:p>
                  </a:txBody>
                  <a:tcPr marL="2453" marR="2453" marT="1636" marB="1636"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819995489"/>
                  </a:ext>
                </a:extLst>
              </a:tr>
            </a:tbl>
          </a:graphicData>
        </a:graphic>
      </p:graphicFrame>
      <p:sp>
        <p:nvSpPr>
          <p:cNvPr id="36" name="TextBox 35">
            <a:extLst>
              <a:ext uri="{FF2B5EF4-FFF2-40B4-BE49-F238E27FC236}">
                <a16:creationId xmlns:a16="http://schemas.microsoft.com/office/drawing/2014/main" id="{D6A20F59-E2B6-A148-A19D-E2AA9191FA07}"/>
              </a:ext>
            </a:extLst>
          </p:cNvPr>
          <p:cNvSpPr txBox="1"/>
          <p:nvPr/>
        </p:nvSpPr>
        <p:spPr>
          <a:xfrm>
            <a:off x="12394093" y="13917228"/>
            <a:ext cx="10118036" cy="461665"/>
          </a:xfrm>
          <a:prstGeom prst="rect">
            <a:avLst/>
          </a:prstGeom>
          <a:noFill/>
        </p:spPr>
        <p:txBody>
          <a:bodyPr wrap="square" rtlCol="0">
            <a:spAutoFit/>
          </a:bodyPr>
          <a:lstStyle/>
          <a:p>
            <a:r>
              <a:rPr lang="en-US" sz="2400" b="1" dirty="0">
                <a:latin typeface="+mj-lt"/>
              </a:rPr>
              <a:t>Table 2: Co-Benefit Results for the CLASIC Tool</a:t>
            </a:r>
          </a:p>
        </p:txBody>
      </p:sp>
      <p:sp>
        <p:nvSpPr>
          <p:cNvPr id="39" name="TextBox 38">
            <a:extLst>
              <a:ext uri="{FF2B5EF4-FFF2-40B4-BE49-F238E27FC236}">
                <a16:creationId xmlns:a16="http://schemas.microsoft.com/office/drawing/2014/main" id="{DF1D050B-DE62-7148-B29D-D76834BA2C81}"/>
              </a:ext>
            </a:extLst>
          </p:cNvPr>
          <p:cNvSpPr txBox="1"/>
          <p:nvPr/>
        </p:nvSpPr>
        <p:spPr>
          <a:xfrm>
            <a:off x="23813051" y="6132012"/>
            <a:ext cx="9720473" cy="7417415"/>
          </a:xfrm>
          <a:prstGeom prst="rect">
            <a:avLst/>
          </a:prstGeom>
          <a:noFill/>
        </p:spPr>
        <p:txBody>
          <a:bodyPr wrap="square" rtlCol="0">
            <a:spAutoFit/>
          </a:bodyPr>
          <a:lstStyle/>
          <a:p>
            <a:r>
              <a:rPr lang="en-US" sz="2800" dirty="0">
                <a:latin typeface="+mj-lt"/>
              </a:rPr>
              <a:t>	Alternative funding possibilities and opportunities are found by analyzing the co-benefits suggested by each tool as those provide potential places or groups that might be interested in funding GSI projects.  By investigating who exactly would benefit from a co-benefit of a GSI project, it becomes possible to identify and encourage multigroup funding. </a:t>
            </a:r>
          </a:p>
          <a:p>
            <a:r>
              <a:rPr lang="en-US" sz="2800" dirty="0">
                <a:latin typeface="+mj-lt"/>
              </a:rPr>
              <a:t>	The Green Values Tool shows 7 different co-benefits, all shown in Table 1. The Green Values Tool would recommend via this method to look for groups already supporting increasing property values, dealing with groundwater treatment, or helping with pollution. </a:t>
            </a:r>
          </a:p>
          <a:p>
            <a:r>
              <a:rPr lang="en-US" sz="2800" dirty="0">
                <a:latin typeface="+mj-lt"/>
              </a:rPr>
              <a:t>	The CLASIC Tool reports 8 co-benefits, as seen in Table 2. Alternative funding might be found in wellness groups, hospitals, local gardens, and anywhere that anyone has to deal with nuisance flooding. Using the GSI Tools co-benefit results as a first step in locating places where cases can be made for alternative funding is a great way to help more projects come to fruition.</a:t>
            </a:r>
          </a:p>
        </p:txBody>
      </p:sp>
    </p:spTree>
    <p:extLst>
      <p:ext uri="{BB962C8B-B14F-4D97-AF65-F5344CB8AC3E}">
        <p14:creationId xmlns:p14="http://schemas.microsoft.com/office/powerpoint/2010/main" val="36341105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15669</TotalTime>
  <Words>1126</Words>
  <Application>Microsoft Office PowerPoint</Application>
  <PresentationFormat>Custom</PresentationFormat>
  <Paragraphs>206</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System Font Regular</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Olivia Olivia</dc:creator>
  <cp:lastModifiedBy>Yvette Bordeaux</cp:lastModifiedBy>
  <cp:revision>41</cp:revision>
  <dcterms:created xsi:type="dcterms:W3CDTF">2020-04-18T22:03:07Z</dcterms:created>
  <dcterms:modified xsi:type="dcterms:W3CDTF">2022-07-14T17:54:08Z</dcterms:modified>
</cp:coreProperties>
</file>