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8"/>
  </p:handoutMasterIdLst>
  <p:sldIdLst>
    <p:sldId id="256" r:id="rId2"/>
    <p:sldId id="257" r:id="rId3"/>
    <p:sldId id="261" r:id="rId4"/>
    <p:sldId id="259" r:id="rId5"/>
    <p:sldId id="258" r:id="rId6"/>
    <p:sldId id="266" r:id="rId7"/>
    <p:sldId id="267" r:id="rId8"/>
    <p:sldId id="268" r:id="rId9"/>
    <p:sldId id="269" r:id="rId10"/>
    <p:sldId id="272" r:id="rId11"/>
    <p:sldId id="271" r:id="rId12"/>
    <p:sldId id="262" r:id="rId13"/>
    <p:sldId id="263" r:id="rId14"/>
    <p:sldId id="273" r:id="rId15"/>
    <p:sldId id="265" r:id="rId16"/>
    <p:sldId id="264" r:id="rId17"/>
  </p:sldIdLst>
  <p:sldSz cx="9144000" cy="6858000" type="screen4x3"/>
  <p:notesSz cx="6799263" cy="9929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92" d="100"/>
          <a:sy n="92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6897947383016833"/>
          <c:y val="0.15825914935707219"/>
          <c:w val="0.40269324075327179"/>
          <c:h val="0.74262451614913116"/>
        </c:manualLayout>
      </c:layout>
      <c:barChart>
        <c:barDir val="bar"/>
        <c:grouping val="clustered"/>
        <c:varyColors val="0"/>
        <c:ser>
          <c:idx val="0"/>
          <c:order val="0"/>
          <c:invertIfNegative val="0"/>
          <c:cat>
            <c:strRef>
              <c:f>Sheet1!$A$5:$A$18</c:f>
              <c:strCache>
                <c:ptCount val="14"/>
                <c:pt idx="0">
                  <c:v>AFI</c:v>
                </c:pt>
                <c:pt idx="1">
                  <c:v>CMI</c:v>
                </c:pt>
                <c:pt idx="2">
                  <c:v>FAFO</c:v>
                </c:pt>
                <c:pt idx="3">
                  <c:v>FNI</c:v>
                </c:pt>
                <c:pt idx="4">
                  <c:v>Frischsenteret</c:v>
                </c:pt>
                <c:pt idx="5">
                  <c:v>ISF</c:v>
                </c:pt>
                <c:pt idx="6">
                  <c:v>NIFU</c:v>
                </c:pt>
                <c:pt idx="7">
                  <c:v>NOVA</c:v>
                </c:pt>
                <c:pt idx="8">
                  <c:v>NTNU Samfunnsforskning</c:v>
                </c:pt>
                <c:pt idx="9">
                  <c:v>NUPI</c:v>
                </c:pt>
                <c:pt idx="10">
                  <c:v>PRIO</c:v>
                </c:pt>
                <c:pt idx="11">
                  <c:v>Rokkansenteret</c:v>
                </c:pt>
                <c:pt idx="12">
                  <c:v>SINTEF Teknologi og samfunn</c:v>
                </c:pt>
                <c:pt idx="13">
                  <c:v>SNF</c:v>
                </c:pt>
              </c:strCache>
            </c:strRef>
          </c:cat>
          <c:val>
            <c:numRef>
              <c:f>Sheet1!$P$5:$P$18</c:f>
              <c:numCache>
                <c:formatCode>General</c:formatCode>
                <c:ptCount val="14"/>
                <c:pt idx="0">
                  <c:v>1.02</c:v>
                </c:pt>
                <c:pt idx="1">
                  <c:v>0.94</c:v>
                </c:pt>
                <c:pt idx="2">
                  <c:v>0.95</c:v>
                </c:pt>
                <c:pt idx="3">
                  <c:v>1.63</c:v>
                </c:pt>
                <c:pt idx="4">
                  <c:v>1.7</c:v>
                </c:pt>
                <c:pt idx="5">
                  <c:v>1.38</c:v>
                </c:pt>
                <c:pt idx="6">
                  <c:v>0.55000000000000004</c:v>
                </c:pt>
                <c:pt idx="7">
                  <c:v>1.33</c:v>
                </c:pt>
                <c:pt idx="8">
                  <c:v>0.44</c:v>
                </c:pt>
                <c:pt idx="9">
                  <c:v>2.68</c:v>
                </c:pt>
                <c:pt idx="10">
                  <c:v>2.4300000000000002</c:v>
                </c:pt>
                <c:pt idx="11">
                  <c:v>0.67</c:v>
                </c:pt>
                <c:pt idx="12">
                  <c:v>1.61</c:v>
                </c:pt>
                <c:pt idx="13">
                  <c:v>0.21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4143744"/>
        <c:axId val="24145280"/>
      </c:barChart>
      <c:catAx>
        <c:axId val="24143744"/>
        <c:scaling>
          <c:orientation val="minMax"/>
        </c:scaling>
        <c:delete val="0"/>
        <c:axPos val="l"/>
        <c:majorTickMark val="out"/>
        <c:minorTickMark val="none"/>
        <c:tickLblPos val="nextTo"/>
        <c:crossAx val="24145280"/>
        <c:crosses val="autoZero"/>
        <c:auto val="1"/>
        <c:lblAlgn val="ctr"/>
        <c:lblOffset val="100"/>
        <c:noMultiLvlLbl val="0"/>
      </c:catAx>
      <c:valAx>
        <c:axId val="24145280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2414374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0.04086</cdr:x>
      <cdr:y>0.02077</cdr:y>
    </cdr:from>
    <cdr:to>
      <cdr:x>0.83146</cdr:x>
      <cdr:y>0.12166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90500" y="66675"/>
          <a:ext cx="3686175" cy="3238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0.05107</cdr:x>
      <cdr:y>0.03561</cdr:y>
    </cdr:from>
    <cdr:to>
      <cdr:x>0.81307</cdr:x>
      <cdr:y>0.11276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38125" y="114301"/>
          <a:ext cx="3552825" cy="24764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0.0429</cdr:x>
      <cdr:y>0.0178</cdr:y>
    </cdr:from>
    <cdr:to>
      <cdr:x>0.86823</cdr:x>
      <cdr:y>0.13056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00025" y="57150"/>
          <a:ext cx="3848100" cy="3619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800" b="1" dirty="0" smtClean="0"/>
            <a:t>Publication points per </a:t>
          </a:r>
          <a:r>
            <a:rPr lang="en-US" sz="1800" b="1" dirty="0" smtClean="0"/>
            <a:t>full-time </a:t>
          </a:r>
          <a:r>
            <a:rPr lang="en-US" sz="1800" b="1" dirty="0" smtClean="0"/>
            <a:t>research position</a:t>
          </a:r>
          <a:r>
            <a:rPr lang="en-US" sz="1800" b="1" baseline="0" dirty="0" smtClean="0"/>
            <a:t> </a:t>
          </a:r>
          <a:r>
            <a:rPr lang="en-US" sz="1800" b="1" baseline="0" dirty="0"/>
            <a:t>2012</a:t>
          </a:r>
          <a:endParaRPr lang="en-US" sz="1800" b="1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342" y="0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CE29F1-C0E0-4CFB-A325-521A3774E653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1599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342" y="9431599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0EA7FD-F163-4255-BA6A-5DC5599CB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213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59560" y="2743201"/>
            <a:ext cx="6390639" cy="457200"/>
          </a:xfrm>
        </p:spPr>
        <p:txBody>
          <a:bodyPr anchor="t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9560" y="3130062"/>
            <a:ext cx="6390640" cy="1066924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59560" y="4196985"/>
            <a:ext cx="6390639" cy="365125"/>
          </a:xfrm>
          <a:prstGeom prst="rect">
            <a:avLst/>
          </a:prstGeom>
        </p:spPr>
        <p:txBody>
          <a:bodyPr/>
          <a:lstStyle>
            <a:lvl1pPr algn="l">
              <a:defRPr sz="1600">
                <a:solidFill>
                  <a:schemeClr val="tx1"/>
                </a:solidFill>
                <a:latin typeface="Meta Offc Pro Book" panose="020B0604030101020102" pitchFamily="34" charset="0"/>
              </a:defRPr>
            </a:lvl1pPr>
          </a:lstStyle>
          <a:p>
            <a:r>
              <a:rPr lang="en-US" dirty="0" err="1" smtClean="0"/>
              <a:t>Navn</a:t>
            </a:r>
            <a:r>
              <a:rPr lang="en-US" dirty="0" smtClean="0"/>
              <a:t> </a:t>
            </a:r>
            <a:r>
              <a:rPr lang="en-US" dirty="0" err="1" smtClean="0"/>
              <a:t>på</a:t>
            </a:r>
            <a:r>
              <a:rPr lang="en-US" dirty="0" smtClean="0"/>
              <a:t> </a:t>
            </a:r>
            <a:r>
              <a:rPr lang="en-US" dirty="0" err="1" smtClean="0"/>
              <a:t>foredragsholder</a:t>
            </a:r>
            <a:r>
              <a:rPr lang="en-US" dirty="0" smtClean="0"/>
              <a:t>  |   </a:t>
            </a:r>
            <a:fld id="{762AB3AE-26D5-4DA5-ABFD-307CE2DDAEDD}" type="datetimeFigureOut">
              <a:rPr lang="en-US" smtClean="0"/>
              <a:pPr/>
              <a:t>5/14/2014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596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750" y="698500"/>
            <a:ext cx="7886700" cy="901700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B81C1-5A79-461C-BE57-EF468344E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157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6750" y="1598860"/>
            <a:ext cx="3886200" cy="44989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7250" y="1598860"/>
            <a:ext cx="3886200" cy="44989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B81C1-5A79-461C-BE57-EF468344E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122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5010" y="1625600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5010" y="2449512"/>
            <a:ext cx="3868340" cy="350123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4318" y="1625600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127" y="2449512"/>
            <a:ext cx="3887391" cy="35012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B81C1-5A79-461C-BE57-EF468344EB2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66750" y="698500"/>
            <a:ext cx="7886700" cy="901700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322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B81C1-5A79-461C-BE57-EF468344EB2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66750" y="698500"/>
            <a:ext cx="7886700" cy="901700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34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B81C1-5A79-461C-BE57-EF468344E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149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11200"/>
            <a:ext cx="4629150" cy="51498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5009" y="2527300"/>
            <a:ext cx="2949178" cy="33416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B81C1-5A79-461C-BE57-EF468344EB2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66750" y="698499"/>
            <a:ext cx="2920512" cy="1728177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8618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685800"/>
            <a:ext cx="4629150" cy="520504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B81C1-5A79-461C-BE57-EF468344EB2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665009" y="2527300"/>
            <a:ext cx="2949178" cy="33416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66750" y="698499"/>
            <a:ext cx="2920512" cy="1728177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4711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6750" y="698500"/>
            <a:ext cx="7886700" cy="863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6750" y="1600200"/>
            <a:ext cx="7886700" cy="4576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2610" y="6281617"/>
            <a:ext cx="7943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00">
                <a:solidFill>
                  <a:schemeClr val="bg1"/>
                </a:solidFill>
                <a:latin typeface="Meta Offc Pro Book" panose="020B0604030101020102" pitchFamily="34" charset="0"/>
              </a:defRPr>
            </a:lvl1pPr>
          </a:lstStyle>
          <a:p>
            <a:fld id="{A4BB81C1-5A79-461C-BE57-EF468344EB2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0054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Meta Offc Pro" panose="020B0804030101020102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eta Offc Pro Book" panose="020B0604030101020102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Meta Offc Pro Book" panose="020B0604030101020102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Meta Offc Pro Book" panose="020B0604030101020102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Meta Offc Pro Book" panose="020B0604030101020102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Meta Offc Pro Book" panose="020B0604030101020102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About NUPI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903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Foreign policy and diplomacy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6750" y="1598860"/>
            <a:ext cx="3655868" cy="4498975"/>
          </a:xfrm>
        </p:spPr>
        <p:txBody>
          <a:bodyPr/>
          <a:lstStyle/>
          <a:p>
            <a:r>
              <a:rPr lang="en-GB" dirty="0" smtClean="0"/>
              <a:t>International relations</a:t>
            </a:r>
          </a:p>
          <a:p>
            <a:r>
              <a:rPr lang="en-GB" dirty="0" smtClean="0"/>
              <a:t>Norwegian foreign and security policy</a:t>
            </a:r>
          </a:p>
          <a:p>
            <a:r>
              <a:rPr lang="en-GB" dirty="0" smtClean="0"/>
              <a:t>How global developments influence Norwegian policies</a:t>
            </a:r>
          </a:p>
          <a:p>
            <a:r>
              <a:rPr lang="en-GB" dirty="0" smtClean="0"/>
              <a:t>Changing character of diplomacy and diplomatic interaction</a:t>
            </a:r>
          </a:p>
          <a:p>
            <a:r>
              <a:rPr lang="en-GB" dirty="0" smtClean="0"/>
              <a:t>Both current and historical events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664" y="2867891"/>
            <a:ext cx="4410059" cy="2940627"/>
          </a:xfrm>
        </p:spPr>
      </p:pic>
    </p:spTree>
    <p:extLst>
      <p:ext uri="{BB962C8B-B14F-4D97-AF65-F5344CB8AC3E}">
        <p14:creationId xmlns:p14="http://schemas.microsoft.com/office/powerpoint/2010/main" val="3600367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750" y="698500"/>
            <a:ext cx="4123459" cy="863600"/>
          </a:xfrm>
        </p:spPr>
        <p:txBody>
          <a:bodyPr/>
          <a:lstStyle/>
          <a:p>
            <a:r>
              <a:rPr lang="en-GB" dirty="0" smtClean="0"/>
              <a:t>International economics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0101" y="1963882"/>
            <a:ext cx="3906982" cy="4133953"/>
          </a:xfrm>
        </p:spPr>
        <p:txBody>
          <a:bodyPr/>
          <a:lstStyle/>
          <a:p>
            <a:r>
              <a:rPr lang="en-GB" dirty="0" smtClean="0"/>
              <a:t>International trade</a:t>
            </a:r>
          </a:p>
          <a:p>
            <a:r>
              <a:rPr lang="en-GB" dirty="0" smtClean="0"/>
              <a:t>Innovation and economic </a:t>
            </a:r>
            <a:br>
              <a:rPr lang="en-GB" dirty="0" smtClean="0"/>
            </a:br>
            <a:r>
              <a:rPr lang="en-GB" dirty="0" smtClean="0"/>
              <a:t>growth</a:t>
            </a:r>
          </a:p>
          <a:p>
            <a:r>
              <a:rPr lang="en-GB" dirty="0" smtClean="0"/>
              <a:t>International political economy</a:t>
            </a:r>
          </a:p>
          <a:p>
            <a:pPr lvl="1"/>
            <a:r>
              <a:rPr lang="en-GB" dirty="0" smtClean="0"/>
              <a:t>Corruption</a:t>
            </a:r>
          </a:p>
          <a:p>
            <a:pPr lvl="1"/>
            <a:r>
              <a:rPr lang="en-GB" dirty="0" smtClean="0"/>
              <a:t>Poverty</a:t>
            </a:r>
          </a:p>
          <a:p>
            <a:pPr lvl="1"/>
            <a:r>
              <a:rPr lang="en-GB" dirty="0" smtClean="0"/>
              <a:t>Development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5290" y="2063952"/>
            <a:ext cx="3472297" cy="3472297"/>
          </a:xfrm>
        </p:spPr>
      </p:pic>
    </p:spTree>
    <p:extLst>
      <p:ext uri="{BB962C8B-B14F-4D97-AF65-F5344CB8AC3E}">
        <p14:creationId xmlns:p14="http://schemas.microsoft.com/office/powerpoint/2010/main" val="2657750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Funding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main sources of funding for research at NUPI are</a:t>
            </a:r>
          </a:p>
          <a:p>
            <a:pPr lvl="1"/>
            <a:r>
              <a:rPr lang="en-GB" dirty="0" smtClean="0"/>
              <a:t>The Research Council of Norway</a:t>
            </a:r>
          </a:p>
          <a:p>
            <a:pPr lvl="1"/>
            <a:r>
              <a:rPr lang="en-GB" dirty="0" smtClean="0"/>
              <a:t>The Norwegian Ministry of Foreign Affairs</a:t>
            </a:r>
          </a:p>
          <a:p>
            <a:pPr lvl="1"/>
            <a:r>
              <a:rPr lang="en-GB" dirty="0" smtClean="0"/>
              <a:t>The Norwegian Ministry of Defence</a:t>
            </a:r>
          </a:p>
          <a:p>
            <a:pPr lvl="1"/>
            <a:r>
              <a:rPr lang="en-GB" dirty="0" smtClean="0"/>
              <a:t>Private companies and international sources, such as the EU</a:t>
            </a:r>
          </a:p>
          <a:p>
            <a:r>
              <a:rPr lang="en-GB" dirty="0" smtClean="0"/>
              <a:t>NUPI has an annual turnover of 75 to 80 million NOK (approx. 10 million Euro)</a:t>
            </a:r>
          </a:p>
          <a:p>
            <a:r>
              <a:rPr lang="en-GB" dirty="0" smtClean="0"/>
              <a:t>75 per cent of our funding comes from project acquisition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4586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NUPI researchers author more than 80 scholarly publications and 100 popular publications in the form of op-eds and policy briefs each year</a:t>
            </a:r>
          </a:p>
          <a:p>
            <a:r>
              <a:rPr lang="en-GB" dirty="0" smtClean="0"/>
              <a:t>We organize more than 80 public seminars annually</a:t>
            </a:r>
          </a:p>
          <a:p>
            <a:r>
              <a:rPr lang="en-GB" dirty="0" smtClean="0"/>
              <a:t>NUPI edits three academic journals</a:t>
            </a:r>
          </a:p>
          <a:p>
            <a:pPr lvl="1"/>
            <a:r>
              <a:rPr lang="en-GB" i="1" dirty="0" err="1" smtClean="0"/>
              <a:t>Internasjonal</a:t>
            </a:r>
            <a:r>
              <a:rPr lang="en-GB" i="1" dirty="0" smtClean="0"/>
              <a:t> </a:t>
            </a:r>
            <a:r>
              <a:rPr lang="en-GB" i="1" dirty="0" err="1" smtClean="0"/>
              <a:t>Politikk</a:t>
            </a:r>
            <a:r>
              <a:rPr lang="en-GB" i="1" dirty="0" smtClean="0"/>
              <a:t> </a:t>
            </a:r>
            <a:r>
              <a:rPr lang="en-GB" dirty="0" smtClean="0"/>
              <a:t>[International Politics]</a:t>
            </a:r>
          </a:p>
          <a:p>
            <a:pPr lvl="1"/>
            <a:r>
              <a:rPr lang="en-GB" i="1" dirty="0" smtClean="0"/>
              <a:t>Nordisk </a:t>
            </a:r>
            <a:r>
              <a:rPr lang="en-GB" i="1" dirty="0" err="1" smtClean="0"/>
              <a:t>Østforum</a:t>
            </a:r>
            <a:r>
              <a:rPr lang="en-GB" i="1" dirty="0" smtClean="0"/>
              <a:t> </a:t>
            </a:r>
            <a:r>
              <a:rPr lang="en-GB" dirty="0" smtClean="0"/>
              <a:t>[Nordic East Forum]</a:t>
            </a:r>
          </a:p>
          <a:p>
            <a:pPr lvl="1"/>
            <a:r>
              <a:rPr lang="en-GB" i="1" dirty="0" smtClean="0"/>
              <a:t>Forum for Development Studies</a:t>
            </a:r>
          </a:p>
          <a:p>
            <a:r>
              <a:rPr lang="en-GB" i="1" dirty="0" err="1"/>
              <a:t>Hvor</a:t>
            </a:r>
            <a:r>
              <a:rPr lang="en-GB" i="1" dirty="0"/>
              <a:t> </a:t>
            </a:r>
            <a:r>
              <a:rPr lang="en-GB" i="1" dirty="0" err="1"/>
              <a:t>Hender</a:t>
            </a:r>
            <a:r>
              <a:rPr lang="en-GB" i="1" dirty="0"/>
              <a:t> </a:t>
            </a:r>
            <a:r>
              <a:rPr lang="en-GB" i="1" dirty="0" err="1"/>
              <a:t>Det</a:t>
            </a:r>
            <a:r>
              <a:rPr lang="en-GB" i="1" dirty="0"/>
              <a:t>? </a:t>
            </a:r>
            <a:r>
              <a:rPr lang="en-GB" dirty="0"/>
              <a:t>[Where is it </a:t>
            </a:r>
            <a:r>
              <a:rPr lang="en-GB" dirty="0" smtClean="0"/>
              <a:t>happening?]</a:t>
            </a:r>
            <a:endParaRPr lang="en-GB" dirty="0"/>
          </a:p>
          <a:p>
            <a:pPr lvl="1"/>
            <a:r>
              <a:rPr lang="en-GB" dirty="0"/>
              <a:t>A regular series of short articles explaining current events in international politics in a style aimed at the general public and school students</a:t>
            </a:r>
          </a:p>
          <a:p>
            <a:pPr marL="457200" lvl="1" indent="0">
              <a:buNone/>
            </a:pPr>
            <a:endParaRPr lang="en-GB" i="1" dirty="0" smtClean="0"/>
          </a:p>
        </p:txBody>
      </p:sp>
    </p:spTree>
    <p:extLst>
      <p:ext uri="{BB962C8B-B14F-4D97-AF65-F5344CB8AC3E}">
        <p14:creationId xmlns:p14="http://schemas.microsoft.com/office/powerpoint/2010/main" val="2410039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NUPI’s own publication series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NUPI Reports</a:t>
            </a:r>
          </a:p>
          <a:p>
            <a:pPr lvl="1"/>
            <a:r>
              <a:rPr lang="en-US" dirty="0"/>
              <a:t>reports on </a:t>
            </a:r>
            <a:r>
              <a:rPr lang="en-US" dirty="0" smtClean="0"/>
              <a:t>completed </a:t>
            </a:r>
            <a:r>
              <a:rPr lang="en-US" dirty="0"/>
              <a:t>research to </a:t>
            </a:r>
            <a:r>
              <a:rPr lang="en-US" dirty="0" smtClean="0"/>
              <a:t>clients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lso other forms of reporting from </a:t>
            </a:r>
            <a:r>
              <a:rPr lang="en-US" dirty="0"/>
              <a:t>seminars and conferences, results of internal research, literature studies, etc. </a:t>
            </a:r>
            <a:endParaRPr lang="nb-NO" dirty="0" smtClean="0"/>
          </a:p>
          <a:p>
            <a:r>
              <a:rPr lang="nb-NO" dirty="0" smtClean="0"/>
              <a:t>NUPI </a:t>
            </a:r>
            <a:r>
              <a:rPr lang="nb-NO" dirty="0" err="1"/>
              <a:t>W</a:t>
            </a:r>
            <a:r>
              <a:rPr lang="nb-NO" dirty="0" err="1" smtClean="0"/>
              <a:t>orking</a:t>
            </a:r>
            <a:r>
              <a:rPr lang="nb-NO" dirty="0" smtClean="0"/>
              <a:t> Papers</a:t>
            </a:r>
          </a:p>
          <a:p>
            <a:pPr lvl="1"/>
            <a:r>
              <a:rPr lang="en-US" dirty="0"/>
              <a:t>research topics and findings presented in a concise and readily accessible way to </a:t>
            </a:r>
            <a:r>
              <a:rPr lang="en-US" dirty="0" smtClean="0"/>
              <a:t>the </a:t>
            </a:r>
            <a:r>
              <a:rPr lang="en-US" dirty="0"/>
              <a:t>public, to stimulate discussion and critical comment</a:t>
            </a:r>
            <a:endParaRPr lang="nb-NO" dirty="0" smtClean="0"/>
          </a:p>
          <a:p>
            <a:r>
              <a:rPr lang="nb-NO" dirty="0" smtClean="0"/>
              <a:t>NUPI Policy </a:t>
            </a:r>
            <a:r>
              <a:rPr lang="nb-NO" dirty="0" err="1" smtClean="0"/>
              <a:t>Briefs</a:t>
            </a:r>
            <a:endParaRPr lang="nb-NO" dirty="0" smtClean="0"/>
          </a:p>
          <a:p>
            <a:pPr lvl="1"/>
            <a:r>
              <a:rPr lang="en-US" dirty="0"/>
              <a:t>s</a:t>
            </a:r>
            <a:r>
              <a:rPr lang="en-US" dirty="0" smtClean="0"/>
              <a:t>hort summaries </a:t>
            </a:r>
            <a:r>
              <a:rPr lang="en-US" dirty="0"/>
              <a:t>of projects and research topics, presenting research findings, conclusions and highlighting policy measures. </a:t>
            </a:r>
          </a:p>
        </p:txBody>
      </p:sp>
    </p:spTree>
    <p:extLst>
      <p:ext uri="{BB962C8B-B14F-4D97-AF65-F5344CB8AC3E}">
        <p14:creationId xmlns:p14="http://schemas.microsoft.com/office/powerpoint/2010/main" val="206657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Publication</a:t>
            </a:r>
            <a:r>
              <a:rPr lang="nb-NO" dirty="0" smtClean="0"/>
              <a:t> rates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10523"/>
              </p:ext>
            </p:extLst>
          </p:nvPr>
        </p:nvGraphicFramePr>
        <p:xfrm>
          <a:off x="666750" y="1600200"/>
          <a:ext cx="7886700" cy="4576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74513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Staff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666751" y="1598861"/>
            <a:ext cx="2970068" cy="4095357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NUPI has a highly international staff </a:t>
            </a:r>
          </a:p>
          <a:p>
            <a:r>
              <a:rPr lang="en-GB" dirty="0" smtClean="0"/>
              <a:t>45 full-time research positions</a:t>
            </a:r>
          </a:p>
          <a:p>
            <a:r>
              <a:rPr lang="en-GB" dirty="0" smtClean="0"/>
              <a:t>15 positions in administrations and communications</a:t>
            </a:r>
          </a:p>
          <a:p>
            <a:r>
              <a:rPr lang="en-GB" dirty="0"/>
              <a:t>‘Balance’ programme to increase the number </a:t>
            </a:r>
            <a:r>
              <a:rPr lang="en-GB" dirty="0" smtClean="0"/>
              <a:t>of female leaders and female researchers at professor level</a:t>
            </a:r>
            <a:endParaRPr lang="en-GB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6429" y="1900382"/>
            <a:ext cx="5301094" cy="3534063"/>
          </a:xfrm>
        </p:spPr>
      </p:pic>
    </p:spTree>
    <p:extLst>
      <p:ext uri="{BB962C8B-B14F-4D97-AF65-F5344CB8AC3E}">
        <p14:creationId xmlns:p14="http://schemas.microsoft.com/office/powerpoint/2010/main" val="974354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Who are we?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NUPI is a leading centre for research on international issues in areas of particular relevance to Norwegian foreign policy</a:t>
            </a:r>
          </a:p>
          <a:p>
            <a:r>
              <a:rPr lang="en-GB" dirty="0" smtClean="0"/>
              <a:t>We communicate research-based insights to the Norwegian public and professionals, as well as to international audiences</a:t>
            </a:r>
          </a:p>
          <a:p>
            <a:r>
              <a:rPr lang="en-GB" dirty="0" smtClean="0"/>
              <a:t>We are committed to </a:t>
            </a:r>
            <a:r>
              <a:rPr lang="en-GB" i="1" dirty="0" smtClean="0"/>
              <a:t>excellence</a:t>
            </a:r>
            <a:r>
              <a:rPr lang="en-GB" dirty="0" smtClean="0"/>
              <a:t>, </a:t>
            </a:r>
            <a:r>
              <a:rPr lang="en-GB" i="1" dirty="0" smtClean="0"/>
              <a:t>relevance</a:t>
            </a:r>
            <a:r>
              <a:rPr lang="en-GB" dirty="0" smtClean="0"/>
              <a:t> and </a:t>
            </a:r>
            <a:r>
              <a:rPr lang="en-GB" i="1" dirty="0" smtClean="0"/>
              <a:t>credibility </a:t>
            </a:r>
            <a:r>
              <a:rPr lang="en-GB" dirty="0" smtClean="0"/>
              <a:t>in all our work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8037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NUPI was established by the Norwegian Parliament in 1959</a:t>
            </a:r>
          </a:p>
          <a:p>
            <a:r>
              <a:rPr lang="en-GB" dirty="0" smtClean="0"/>
              <a:t>The institute is a state body under the Ministry of Education and Research</a:t>
            </a:r>
          </a:p>
          <a:p>
            <a:r>
              <a:rPr lang="en-GB" dirty="0"/>
              <a:t>O</a:t>
            </a:r>
            <a:r>
              <a:rPr lang="en-GB" dirty="0" smtClean="0"/>
              <a:t>perates independently as a non-political institution in all its professional activities</a:t>
            </a:r>
          </a:p>
          <a:p>
            <a:r>
              <a:rPr lang="en-GB" dirty="0" smtClean="0"/>
              <a:t>The Director is Ulf Sverdrup</a:t>
            </a:r>
          </a:p>
          <a:p>
            <a:r>
              <a:rPr lang="en-GB" dirty="0" smtClean="0"/>
              <a:t>The Chair of the Board is Kate Hansen Bundt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6249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Research principles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NUPI undertakes basic as well as applied research and advisory services</a:t>
            </a:r>
          </a:p>
          <a:p>
            <a:r>
              <a:rPr lang="en-GB" dirty="0" smtClean="0"/>
              <a:t>We strive for sound theory-informed foundations in all our work</a:t>
            </a:r>
          </a:p>
          <a:p>
            <a:r>
              <a:rPr lang="en-GB" dirty="0" smtClean="0"/>
              <a:t>A large part of our research is based on extensive fieldwork</a:t>
            </a:r>
          </a:p>
          <a:p>
            <a:r>
              <a:rPr lang="en-GB" dirty="0" smtClean="0"/>
              <a:t>A central principle is interdisciplinary collaboration, both within the institute and with other institutes in Norway and abroad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323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Three main pillars of research and expertise: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Security and risk</a:t>
            </a:r>
          </a:p>
          <a:p>
            <a:pPr lvl="1"/>
            <a:r>
              <a:rPr lang="en-GB" dirty="0" smtClean="0"/>
              <a:t>Traditional security and defence policy</a:t>
            </a:r>
          </a:p>
          <a:p>
            <a:pPr lvl="1"/>
            <a:r>
              <a:rPr lang="en-GB" dirty="0" smtClean="0"/>
              <a:t>Peace operations</a:t>
            </a:r>
          </a:p>
          <a:p>
            <a:pPr lvl="1"/>
            <a:r>
              <a:rPr lang="en-GB" dirty="0" smtClean="0"/>
              <a:t>Norwegian foreign policy in a globalized world</a:t>
            </a:r>
          </a:p>
          <a:p>
            <a:r>
              <a:rPr lang="en-GB" dirty="0" smtClean="0"/>
              <a:t>Growth and development</a:t>
            </a:r>
          </a:p>
          <a:p>
            <a:pPr lvl="1"/>
            <a:r>
              <a:rPr lang="en-GB" dirty="0" smtClean="0"/>
              <a:t>Emerging powers and international development</a:t>
            </a:r>
          </a:p>
          <a:p>
            <a:pPr lvl="1"/>
            <a:r>
              <a:rPr lang="en-GB" dirty="0" smtClean="0"/>
              <a:t>International economics</a:t>
            </a:r>
          </a:p>
          <a:p>
            <a:r>
              <a:rPr lang="en-GB" dirty="0" smtClean="0"/>
              <a:t>International order and governance</a:t>
            </a:r>
          </a:p>
          <a:p>
            <a:pPr lvl="1"/>
            <a:r>
              <a:rPr lang="en-GB" dirty="0" smtClean="0"/>
              <a:t>The multilateral system and regional organizations</a:t>
            </a:r>
          </a:p>
          <a:p>
            <a:pPr lvl="1"/>
            <a:r>
              <a:rPr lang="en-GB" dirty="0" smtClean="0"/>
              <a:t>Diplomacy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82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Security and defence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Security and defence policy</a:t>
            </a:r>
          </a:p>
          <a:p>
            <a:r>
              <a:rPr lang="en-GB" sz="2000" dirty="0" smtClean="0"/>
              <a:t>Crisis management and warfare</a:t>
            </a:r>
          </a:p>
          <a:p>
            <a:r>
              <a:rPr lang="en-GB" sz="2000" dirty="0" smtClean="0"/>
              <a:t>Non-traditional security threats</a:t>
            </a:r>
          </a:p>
          <a:p>
            <a:r>
              <a:rPr lang="en-GB" sz="2000" dirty="0" smtClean="0"/>
              <a:t>Political violence</a:t>
            </a:r>
          </a:p>
          <a:p>
            <a:r>
              <a:rPr lang="en-GB" sz="2000" dirty="0" smtClean="0"/>
              <a:t>Non-state armed actors</a:t>
            </a:r>
          </a:p>
          <a:p>
            <a:r>
              <a:rPr lang="en-GB" sz="2000" dirty="0" smtClean="0"/>
              <a:t>Military strategy</a:t>
            </a:r>
          </a:p>
          <a:p>
            <a:r>
              <a:rPr lang="en-GB" sz="2000" dirty="0" smtClean="0"/>
              <a:t>Geopolitics</a:t>
            </a:r>
          </a:p>
          <a:p>
            <a:r>
              <a:rPr lang="en-GB" sz="2000" dirty="0" smtClean="0"/>
              <a:t>EU foreign and security policy</a:t>
            </a:r>
          </a:p>
          <a:p>
            <a:r>
              <a:rPr lang="en-GB" sz="2000" dirty="0" smtClean="0"/>
              <a:t>Terrorism and organized crime</a:t>
            </a:r>
          </a:p>
          <a:p>
            <a:r>
              <a:rPr lang="en-GB" sz="2000" dirty="0" smtClean="0"/>
              <a:t>Privatization of security</a:t>
            </a:r>
          </a:p>
          <a:p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250" y="2592839"/>
            <a:ext cx="3886200" cy="2510523"/>
          </a:xfrm>
        </p:spPr>
      </p:pic>
    </p:spTree>
    <p:extLst>
      <p:ext uri="{BB962C8B-B14F-4D97-AF65-F5344CB8AC3E}">
        <p14:creationId xmlns:p14="http://schemas.microsoft.com/office/powerpoint/2010/main" val="3823925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Russia, Eurasia and the Arctic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6750" y="1454728"/>
            <a:ext cx="3946814" cy="4643108"/>
          </a:xfrm>
        </p:spPr>
        <p:txBody>
          <a:bodyPr>
            <a:normAutofit lnSpcReduction="10000"/>
          </a:bodyPr>
          <a:lstStyle/>
          <a:p>
            <a:r>
              <a:rPr lang="en-GB" sz="2000" dirty="0" smtClean="0"/>
              <a:t>Energy politics and economics</a:t>
            </a:r>
          </a:p>
          <a:p>
            <a:pPr lvl="1"/>
            <a:r>
              <a:rPr lang="en-GB" dirty="0" smtClean="0"/>
              <a:t>Oil and natural gas</a:t>
            </a:r>
          </a:p>
          <a:p>
            <a:pPr lvl="1"/>
            <a:r>
              <a:rPr lang="en-GB" dirty="0" smtClean="0"/>
              <a:t>Renewable energy</a:t>
            </a:r>
          </a:p>
          <a:p>
            <a:r>
              <a:rPr lang="en-GB" sz="2000" dirty="0" smtClean="0"/>
              <a:t>Ethnicity </a:t>
            </a:r>
          </a:p>
          <a:p>
            <a:r>
              <a:rPr lang="en-GB" sz="2000" dirty="0" smtClean="0"/>
              <a:t>Nation building and nationalism</a:t>
            </a:r>
          </a:p>
          <a:p>
            <a:r>
              <a:rPr lang="en-GB" sz="2000" dirty="0" smtClean="0"/>
              <a:t>Democracy </a:t>
            </a:r>
          </a:p>
          <a:p>
            <a:r>
              <a:rPr lang="en-GB" sz="2000" dirty="0" smtClean="0"/>
              <a:t>Human rights</a:t>
            </a:r>
          </a:p>
          <a:p>
            <a:r>
              <a:rPr lang="en-GB" sz="2000" dirty="0" smtClean="0"/>
              <a:t>Russian foreign and security policy</a:t>
            </a:r>
          </a:p>
          <a:p>
            <a:r>
              <a:rPr lang="en-GB" sz="2000" dirty="0" smtClean="0"/>
              <a:t>Indigenous peoples</a:t>
            </a:r>
          </a:p>
          <a:p>
            <a:r>
              <a:rPr lang="en-GB" sz="2000" dirty="0" smtClean="0"/>
              <a:t>Geopolitics of natural resources</a:t>
            </a:r>
          </a:p>
          <a:p>
            <a:r>
              <a:rPr lang="en-GB" sz="2000" dirty="0" smtClean="0"/>
              <a:t>Relations with China and other significant neighbours</a:t>
            </a:r>
          </a:p>
          <a:p>
            <a:endParaRPr lang="nb-NO" sz="2000" dirty="0" smtClean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250" y="2557534"/>
            <a:ext cx="3886200" cy="2581132"/>
          </a:xfrm>
        </p:spPr>
      </p:pic>
    </p:spTree>
    <p:extLst>
      <p:ext uri="{BB962C8B-B14F-4D97-AF65-F5344CB8AC3E}">
        <p14:creationId xmlns:p14="http://schemas.microsoft.com/office/powerpoint/2010/main" val="3615243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Emerging powers and international development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GB" sz="2200" dirty="0" smtClean="0"/>
              <a:t>Political and socio-economic development in the Global South</a:t>
            </a:r>
          </a:p>
          <a:p>
            <a:r>
              <a:rPr lang="en-GB" sz="2200" dirty="0" smtClean="0"/>
              <a:t>Politics of development in</a:t>
            </a:r>
          </a:p>
          <a:p>
            <a:pPr lvl="1"/>
            <a:r>
              <a:rPr lang="en-GB" dirty="0" smtClean="0"/>
              <a:t>The Middle East</a:t>
            </a:r>
          </a:p>
          <a:p>
            <a:pPr lvl="1"/>
            <a:r>
              <a:rPr lang="en-GB" dirty="0" smtClean="0"/>
              <a:t>Africa</a:t>
            </a:r>
          </a:p>
          <a:p>
            <a:pPr lvl="1"/>
            <a:r>
              <a:rPr lang="en-GB" dirty="0" smtClean="0"/>
              <a:t>Asia</a:t>
            </a:r>
          </a:p>
          <a:p>
            <a:pPr lvl="1"/>
            <a:r>
              <a:rPr lang="en-GB" dirty="0" smtClean="0"/>
              <a:t>Eurasia</a:t>
            </a:r>
          </a:p>
          <a:p>
            <a:r>
              <a:rPr lang="en-GB" sz="2200" dirty="0" smtClean="0"/>
              <a:t>Governance</a:t>
            </a:r>
          </a:p>
          <a:p>
            <a:r>
              <a:rPr lang="en-GB" sz="2200" dirty="0" smtClean="0"/>
              <a:t>Democratization</a:t>
            </a:r>
          </a:p>
          <a:p>
            <a:r>
              <a:rPr lang="en-GB" sz="2200" dirty="0" smtClean="0"/>
              <a:t>The role of civil society</a:t>
            </a:r>
          </a:p>
          <a:p>
            <a:r>
              <a:rPr lang="en-GB" sz="2200" dirty="0" smtClean="0"/>
              <a:t>Development assistance</a:t>
            </a:r>
            <a:endParaRPr lang="en-GB" sz="22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250" y="2552444"/>
            <a:ext cx="3886200" cy="2591312"/>
          </a:xfrm>
        </p:spPr>
      </p:pic>
    </p:spTree>
    <p:extLst>
      <p:ext uri="{BB962C8B-B14F-4D97-AF65-F5344CB8AC3E}">
        <p14:creationId xmlns:p14="http://schemas.microsoft.com/office/powerpoint/2010/main" val="3933406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Peace operations and peacebuilding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6750" y="1598860"/>
            <a:ext cx="7864186" cy="4498975"/>
          </a:xfrm>
        </p:spPr>
        <p:txBody>
          <a:bodyPr>
            <a:normAutofit fontScale="92500" lnSpcReduction="10000"/>
          </a:bodyPr>
          <a:lstStyle/>
          <a:p>
            <a:r>
              <a:rPr lang="en-GB" sz="2200" i="1" dirty="0" smtClean="0"/>
              <a:t>How to prevent relapse into violence in countries emerging from conflict?</a:t>
            </a:r>
          </a:p>
          <a:p>
            <a:r>
              <a:rPr lang="en-GB" sz="2200" dirty="0" smtClean="0"/>
              <a:t>Security sector reform </a:t>
            </a:r>
          </a:p>
          <a:p>
            <a:r>
              <a:rPr lang="en-GB" sz="2200" dirty="0" smtClean="0"/>
              <a:t>International police reform</a:t>
            </a:r>
          </a:p>
          <a:p>
            <a:r>
              <a:rPr lang="en-GB" sz="2200" dirty="0" smtClean="0"/>
              <a:t>The rule of law</a:t>
            </a:r>
          </a:p>
          <a:p>
            <a:r>
              <a:rPr lang="en-GB" sz="2200" dirty="0" smtClean="0"/>
              <a:t>Gender issues</a:t>
            </a:r>
          </a:p>
          <a:p>
            <a:r>
              <a:rPr lang="en-GB" sz="2200" dirty="0" smtClean="0"/>
              <a:t>Local peacebuilding</a:t>
            </a:r>
          </a:p>
          <a:p>
            <a:r>
              <a:rPr lang="en-GB" sz="2200" dirty="0" smtClean="0"/>
              <a:t>Protection of civilians</a:t>
            </a:r>
          </a:p>
          <a:p>
            <a:r>
              <a:rPr lang="en-GB" sz="2200" dirty="0" smtClean="0"/>
              <a:t>Civilian capacities</a:t>
            </a:r>
          </a:p>
          <a:p>
            <a:r>
              <a:rPr lang="en-GB" sz="2200" dirty="0" smtClean="0"/>
              <a:t>Youth in conflict</a:t>
            </a:r>
          </a:p>
          <a:p>
            <a:r>
              <a:rPr lang="en-GB" sz="2200" dirty="0" smtClean="0"/>
              <a:t>Child soldiers</a:t>
            </a:r>
          </a:p>
          <a:p>
            <a:r>
              <a:rPr lang="en-GB" sz="2200" dirty="0" smtClean="0"/>
              <a:t>Organized crime and war crimes</a:t>
            </a:r>
          </a:p>
          <a:p>
            <a:endParaRPr lang="nb-NO" dirty="0" smtClean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250" y="2555291"/>
            <a:ext cx="3886200" cy="2585618"/>
          </a:xfrm>
        </p:spPr>
      </p:pic>
    </p:spTree>
    <p:extLst>
      <p:ext uri="{BB962C8B-B14F-4D97-AF65-F5344CB8AC3E}">
        <p14:creationId xmlns:p14="http://schemas.microsoft.com/office/powerpoint/2010/main" val="151322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ys_4_3_english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lys_4_3" id="{FA1B3906-8594-4368-BCE1-B86DADD636E9}" vid="{5C48A111-B7BB-45E0-88CA-3A7929A2755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lys_4_3_english</Template>
  <TotalTime>600</TotalTime>
  <Words>663</Words>
  <Application>Microsoft Office PowerPoint</Application>
  <PresentationFormat>On-screen Show (4:3)</PresentationFormat>
  <Paragraphs>118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lys_4_3_english</vt:lpstr>
      <vt:lpstr>About NUPI</vt:lpstr>
      <vt:lpstr>Who are we?</vt:lpstr>
      <vt:lpstr>Organization</vt:lpstr>
      <vt:lpstr>Research principles</vt:lpstr>
      <vt:lpstr>Three main pillars of research and expertise: </vt:lpstr>
      <vt:lpstr>Security and defence</vt:lpstr>
      <vt:lpstr>Russia, Eurasia and the Arctic</vt:lpstr>
      <vt:lpstr>Emerging powers and international development</vt:lpstr>
      <vt:lpstr>Peace operations and peacebuilding</vt:lpstr>
      <vt:lpstr>Foreign policy and diplomacy</vt:lpstr>
      <vt:lpstr>International economics</vt:lpstr>
      <vt:lpstr>Funding</vt:lpstr>
      <vt:lpstr>Activity</vt:lpstr>
      <vt:lpstr>NUPI’s own publication series</vt:lpstr>
      <vt:lpstr>Publication rates</vt:lpstr>
      <vt:lpstr>Staff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About NUPI</dc:title>
  <dc:creator>Marit Aspaas</dc:creator>
  <cp:lastModifiedBy>Marit Aspaas</cp:lastModifiedBy>
  <cp:revision>39</cp:revision>
  <cp:lastPrinted>2014-05-08T11:43:03Z</cp:lastPrinted>
  <dcterms:created xsi:type="dcterms:W3CDTF">2014-03-27T12:28:07Z</dcterms:created>
  <dcterms:modified xsi:type="dcterms:W3CDTF">2014-05-14T09:19:34Z</dcterms:modified>
</cp:coreProperties>
</file>