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3" r:id="rId2"/>
  </p:sldIdLst>
  <p:sldSz cx="43891200" cy="32918400"/>
  <p:notesSz cx="6858000" cy="9144000"/>
  <p:defaultTextStyle>
    <a:defPPr>
      <a:defRPr lang="en-US"/>
    </a:defPPr>
    <a:lvl1pPr marL="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031">
          <p15:clr>
            <a:srgbClr val="A4A3A4"/>
          </p15:clr>
        </p15:guide>
        <p15:guide id="2" pos="272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B8F3"/>
    <a:srgbClr val="FF0066"/>
    <a:srgbClr val="FF99CC"/>
    <a:srgbClr val="67B6FD"/>
    <a:srgbClr val="9B0D0D"/>
    <a:srgbClr val="AA0E0E"/>
    <a:srgbClr val="000099"/>
    <a:srgbClr val="00235C"/>
    <a:srgbClr val="0E1B78"/>
    <a:srgbClr val="BDD5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868" autoAdjust="0"/>
    <p:restoredTop sz="93716" autoAdjust="0"/>
  </p:normalViewPr>
  <p:slideViewPr>
    <p:cSldViewPr snapToGrid="0" snapToObjects="1">
      <p:cViewPr varScale="1">
        <p:scale>
          <a:sx n="14" d="100"/>
          <a:sy n="14" d="100"/>
        </p:scale>
        <p:origin x="1962" y="84"/>
      </p:cViewPr>
      <p:guideLst>
        <p:guide orient="horz" pos="19031"/>
        <p:guide pos="272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5FF18-6360-467D-8346-9045761A7B7E}" type="datetimeFigureOut">
              <a:rPr lang="en-US" smtClean="0"/>
              <a:pPr/>
              <a:t>8/15/2014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EC2E8-8041-452B-BD7E-077BD55AE5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868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EC2E8-8041-452B-BD7E-077BD55AE5B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582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E00A-46F7-1144-8558-4982F5232B6F}" type="datetimeFigureOut">
              <a:rPr lang="en-US" smtClean="0"/>
              <a:pPr/>
              <a:t>8/15/2014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69C4-8E5C-054B-B314-768C9504E6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198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E00A-46F7-1144-8558-4982F5232B6F}" type="datetimeFigureOut">
              <a:rPr lang="en-US" smtClean="0"/>
              <a:pPr/>
              <a:t>8/15/2014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69C4-8E5C-054B-B314-768C9504E6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255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6324600"/>
            <a:ext cx="47404018" cy="134820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6324600"/>
            <a:ext cx="141480542" cy="134820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E00A-46F7-1144-8558-4982F5232B6F}" type="datetimeFigureOut">
              <a:rPr lang="en-US" smtClean="0"/>
              <a:pPr/>
              <a:t>8/15/2014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69C4-8E5C-054B-B314-768C9504E6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173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E00A-46F7-1144-8558-4982F5232B6F}" type="datetimeFigureOut">
              <a:rPr lang="en-US" smtClean="0"/>
              <a:pPr/>
              <a:t>8/15/2014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69C4-8E5C-054B-B314-768C9504E6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333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5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E00A-46F7-1144-8558-4982F5232B6F}" type="datetimeFigureOut">
              <a:rPr lang="en-US" smtClean="0"/>
              <a:pPr/>
              <a:t>8/15/2014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69C4-8E5C-054B-B314-768C9504E6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213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36865560"/>
            <a:ext cx="94442280" cy="10427970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36865560"/>
            <a:ext cx="94442280" cy="10427970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E00A-46F7-1144-8558-4982F5232B6F}" type="datetimeFigureOut">
              <a:rPr lang="en-US" smtClean="0"/>
              <a:pPr/>
              <a:t>8/15/2014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69C4-8E5C-054B-B314-768C9504E6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16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2"/>
            <a:ext cx="19392902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2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E00A-46F7-1144-8558-4982F5232B6F}" type="datetimeFigureOut">
              <a:rPr lang="en-US" smtClean="0"/>
              <a:pPr/>
              <a:t>8/15/2014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69C4-8E5C-054B-B314-768C9504E6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580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E00A-46F7-1144-8558-4982F5232B6F}" type="datetimeFigureOut">
              <a:rPr lang="en-US" smtClean="0"/>
              <a:pPr/>
              <a:t>8/15/2014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69C4-8E5C-054B-B314-768C9504E6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483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E00A-46F7-1144-8558-4982F5232B6F}" type="datetimeFigureOut">
              <a:rPr lang="en-US" smtClean="0"/>
              <a:pPr/>
              <a:t>8/15/2014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69C4-8E5C-054B-B314-768C9504E6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375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2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E00A-46F7-1144-8558-4982F5232B6F}" type="datetimeFigureOut">
              <a:rPr lang="en-US" smtClean="0"/>
              <a:pPr/>
              <a:t>8/15/2014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69C4-8E5C-054B-B314-768C9504E6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832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E00A-46F7-1144-8558-4982F5232B6F}" type="datetimeFigureOut">
              <a:rPr lang="en-US" smtClean="0"/>
              <a:pPr/>
              <a:t>8/15/2014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69C4-8E5C-054B-B314-768C9504E6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34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4E00A-46F7-1144-8558-4982F5232B6F}" type="datetimeFigureOut">
              <a:rPr lang="en-US" smtClean="0"/>
              <a:pPr/>
              <a:t>8/15/2014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869C4-8E5C-054B-B314-768C9504E6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8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9456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2194560" rtl="0" eaLnBrk="1" latinLnBrk="0" hangingPunct="1">
        <a:spcBef>
          <a:spcPct val="20000"/>
        </a:spcBef>
        <a:buFont typeface="Arial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2194560" rtl="0" eaLnBrk="1" latinLnBrk="0" hangingPunct="1">
        <a:spcBef>
          <a:spcPct val="20000"/>
        </a:spcBef>
        <a:buFont typeface="Arial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2194560" rtl="0" eaLnBrk="1" latinLnBrk="0" hangingPunct="1">
        <a:spcBef>
          <a:spcPct val="20000"/>
        </a:spcBef>
        <a:buFont typeface="Arial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2194560" rtl="0" eaLnBrk="1" latinLnBrk="0" hangingPunct="1">
        <a:spcBef>
          <a:spcPct val="20000"/>
        </a:spcBef>
        <a:buFont typeface="Arial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2194560" rtl="0" eaLnBrk="1" latinLnBrk="0" hangingPunct="1">
        <a:spcBef>
          <a:spcPct val="20000"/>
        </a:spcBef>
        <a:buFont typeface="Arial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5421011" y="21861050"/>
            <a:ext cx="13009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>
              <a:latin typeface="Century Gothic" pitchFamily="34" charset="0"/>
            </a:endParaRPr>
          </a:p>
        </p:txBody>
      </p:sp>
      <p:sp>
        <p:nvSpPr>
          <p:cNvPr id="185" name="Rounded Rectangle 184"/>
          <p:cNvSpPr/>
          <p:nvPr/>
        </p:nvSpPr>
        <p:spPr>
          <a:xfrm>
            <a:off x="457200" y="573448"/>
            <a:ext cx="42976800" cy="4663440"/>
          </a:xfrm>
          <a:prstGeom prst="roundRect">
            <a:avLst/>
          </a:prstGeom>
          <a:solidFill>
            <a:schemeClr val="bg1"/>
          </a:solidFill>
          <a:ln w="254000" cmpd="sng">
            <a:solidFill>
              <a:srgbClr val="C00000"/>
            </a:solidFill>
            <a:rou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9320387" y="6725265"/>
            <a:ext cx="45719" cy="45719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-38100" y="4045293"/>
            <a:ext cx="439094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>
                <a:solidFill>
                  <a:srgbClr val="9B0D0D"/>
                </a:solidFill>
                <a:latin typeface="Century Gothic" pitchFamily="34" charset="0"/>
                <a:cs typeface="Arial"/>
              </a:rPr>
              <a:t>Michelle M. Reitzner, University of Pennsylvania </a:t>
            </a:r>
            <a:r>
              <a:rPr lang="en-US" sz="5000" dirty="0" smtClean="0">
                <a:solidFill>
                  <a:srgbClr val="9B0D0D"/>
                </a:solidFill>
                <a:latin typeface="Century Gothic" pitchFamily="34" charset="0"/>
                <a:cs typeface="Arial"/>
              </a:rPr>
              <a:t>Master </a:t>
            </a:r>
            <a:r>
              <a:rPr lang="en-US" sz="5000" dirty="0" smtClean="0">
                <a:solidFill>
                  <a:srgbClr val="9B0D0D"/>
                </a:solidFill>
                <a:latin typeface="Century Gothic" pitchFamily="34" charset="0"/>
                <a:cs typeface="Arial"/>
              </a:rPr>
              <a:t>of Applied Positive Psychology Capstone</a:t>
            </a:r>
            <a:endParaRPr lang="en-US" sz="5000" dirty="0">
              <a:solidFill>
                <a:srgbClr val="9B0D0D"/>
              </a:solidFill>
              <a:latin typeface="Century Gothic" pitchFamily="34" charset="0"/>
              <a:cs typeface="Arial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7222672" y="3673952"/>
            <a:ext cx="29260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7" name="Rounded Rectangle 256"/>
          <p:cNvSpPr/>
          <p:nvPr/>
        </p:nvSpPr>
        <p:spPr>
          <a:xfrm>
            <a:off x="16989672" y="12912678"/>
            <a:ext cx="4572000" cy="1307592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AA0E0E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7428639" y="13320693"/>
            <a:ext cx="3657600" cy="13716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25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Positive Relations with Others, Social and Interpersonal</a:t>
            </a:r>
            <a:endParaRPr lang="en-US" sz="25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230" name="Rectangle 229"/>
          <p:cNvSpPr/>
          <p:nvPr/>
        </p:nvSpPr>
        <p:spPr>
          <a:xfrm>
            <a:off x="17435982" y="16483388"/>
            <a:ext cx="3657600" cy="13716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25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Purpose in Life and Meaning</a:t>
            </a:r>
            <a:endParaRPr lang="en-US" sz="25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231" name="Rectangle 230"/>
          <p:cNvSpPr/>
          <p:nvPr/>
        </p:nvSpPr>
        <p:spPr>
          <a:xfrm>
            <a:off x="17428639" y="14905793"/>
            <a:ext cx="3657600" cy="13716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25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Self-Acceptance, Self-Respect, Psychological and Self-Esteem</a:t>
            </a:r>
            <a:endParaRPr lang="en-US" sz="25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233" name="Rectangle 232"/>
          <p:cNvSpPr/>
          <p:nvPr/>
        </p:nvSpPr>
        <p:spPr>
          <a:xfrm>
            <a:off x="17428639" y="18064727"/>
            <a:ext cx="3657600" cy="13716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25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Competence, Career, Achievement and Occupational</a:t>
            </a:r>
            <a:endParaRPr lang="en-US" sz="25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243" name="Rectangle 242"/>
          <p:cNvSpPr/>
          <p:nvPr/>
        </p:nvSpPr>
        <p:spPr>
          <a:xfrm>
            <a:off x="17426721" y="19642322"/>
            <a:ext cx="3657600" cy="13716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25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Interest in Life and Engagement</a:t>
            </a:r>
            <a:endParaRPr lang="en-US" sz="25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246" name="Rectangle 245"/>
          <p:cNvSpPr/>
          <p:nvPr/>
        </p:nvSpPr>
        <p:spPr>
          <a:xfrm>
            <a:off x="17439751" y="21180693"/>
            <a:ext cx="3657600" cy="13716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25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Happy, Emotional and Positive Emotion</a:t>
            </a:r>
            <a:endParaRPr lang="en-US" sz="25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255" name="Rectangle 254"/>
          <p:cNvSpPr/>
          <p:nvPr/>
        </p:nvSpPr>
        <p:spPr>
          <a:xfrm>
            <a:off x="17439751" y="22736130"/>
            <a:ext cx="3657600" cy="13716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25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Social Acceptance, Social Relationships and Community</a:t>
            </a:r>
            <a:endParaRPr lang="en-US" sz="25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17428639" y="24291567"/>
            <a:ext cx="3657600" cy="13716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25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Physical</a:t>
            </a:r>
            <a:endParaRPr lang="en-US" sz="25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259" name="Rounded Rectangle 258"/>
          <p:cNvSpPr/>
          <p:nvPr/>
        </p:nvSpPr>
        <p:spPr>
          <a:xfrm>
            <a:off x="22217614" y="12891272"/>
            <a:ext cx="8778240" cy="1307592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AA0E0E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23" name="Right Arrow 22"/>
          <p:cNvSpPr/>
          <p:nvPr/>
        </p:nvSpPr>
        <p:spPr>
          <a:xfrm>
            <a:off x="21610545" y="11967271"/>
            <a:ext cx="2651760" cy="91440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000099"/>
              </a:solidFill>
            </a:endParaRPr>
          </a:p>
        </p:txBody>
      </p:sp>
      <p:pic>
        <p:nvPicPr>
          <p:cNvPr id="1026" name="Picture 2" descr="http://www.sas.upenn.edu/%7Eegme/UPennlogo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10"/>
          <a:stretch/>
        </p:blipFill>
        <p:spPr bwMode="auto">
          <a:xfrm>
            <a:off x="816940" y="3186186"/>
            <a:ext cx="5210830" cy="176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9" name="TextBox 218"/>
          <p:cNvSpPr txBox="1"/>
          <p:nvPr/>
        </p:nvSpPr>
        <p:spPr>
          <a:xfrm>
            <a:off x="1" y="709875"/>
            <a:ext cx="4392273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 smtClean="0">
                <a:solidFill>
                  <a:srgbClr val="002060"/>
                </a:solidFill>
                <a:latin typeface="Century Gothic" pitchFamily="34" charset="0"/>
              </a:rPr>
              <a:t>SIGNATURE WELL-BEING</a:t>
            </a:r>
          </a:p>
          <a:p>
            <a:pPr algn="ctr"/>
            <a:r>
              <a:rPr lang="en-US" sz="7500" b="1" dirty="0" smtClean="0">
                <a:solidFill>
                  <a:srgbClr val="002060"/>
                </a:solidFill>
                <a:latin typeface="Century Gothic" pitchFamily="34" charset="0"/>
              </a:rPr>
              <a:t>Toward a More Precise Operationalization of Well-being at the Individual Level</a:t>
            </a:r>
            <a:endParaRPr lang="en-US" sz="7500" b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graphicFrame>
        <p:nvGraphicFramePr>
          <p:cNvPr id="268" name="Table 2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870764"/>
              </p:ext>
            </p:extLst>
          </p:nvPr>
        </p:nvGraphicFramePr>
        <p:xfrm>
          <a:off x="1188966" y="12777285"/>
          <a:ext cx="15270480" cy="13261409"/>
        </p:xfrm>
        <a:graphic>
          <a:graphicData uri="http://schemas.openxmlformats.org/drawingml/2006/table">
            <a:tbl>
              <a:tblPr/>
              <a:tblGrid>
                <a:gridCol w="2080842"/>
                <a:gridCol w="2101292"/>
                <a:gridCol w="1988229"/>
                <a:gridCol w="1510546"/>
                <a:gridCol w="2395833"/>
                <a:gridCol w="1704414"/>
                <a:gridCol w="1762125"/>
                <a:gridCol w="1727199"/>
              </a:tblGrid>
              <a:tr h="749807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4500" b="1" i="0" u="none" strike="noStrike" dirty="0" smtClean="0">
                          <a:solidFill>
                            <a:srgbClr val="AA0E0E"/>
                          </a:solidFill>
                          <a:effectLst/>
                          <a:latin typeface="Century Gothic" panose="020B0502020202020204" pitchFamily="34" charset="0"/>
                        </a:rPr>
                        <a:t>EIGHT MODELS OF WELL-BEING</a:t>
                      </a:r>
                      <a:endParaRPr lang="en-US" sz="4500" b="1" i="0" u="none" strike="noStrike" dirty="0">
                        <a:solidFill>
                          <a:srgbClr val="AA0E0E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2400" b="1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2400" b="1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2400" b="1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2400" b="1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2400" b="1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2400" b="1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2400" b="1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10797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>
                          <a:effectLst/>
                          <a:latin typeface="Century Gothic" panose="020B0502020202020204" pitchFamily="34" charset="0"/>
                        </a:rPr>
                        <a:t>Psychological </a:t>
                      </a:r>
                      <a:r>
                        <a:rPr lang="en-US" sz="2400" b="1" i="0" u="none" strike="noStrike" dirty="0" smtClean="0">
                          <a:effectLst/>
                          <a:latin typeface="Century Gothic" panose="020B0502020202020204" pitchFamily="34" charset="0"/>
                        </a:rPr>
                        <a:t>Well-being</a:t>
                      </a:r>
                      <a:endParaRPr lang="en-US" sz="2400" b="1" i="0" u="none" strike="noStrike" baseline="30000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19456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>
                          <a:effectLst/>
                          <a:latin typeface="Century Gothic" panose="020B0502020202020204" pitchFamily="34" charset="0"/>
                        </a:rPr>
                        <a:t>Mental Health </a:t>
                      </a:r>
                      <a:r>
                        <a:rPr lang="en-US" sz="2400" b="1" i="0" u="none" strike="noStrike" dirty="0" smtClean="0">
                          <a:effectLst/>
                          <a:latin typeface="Century Gothic" panose="020B0502020202020204" pitchFamily="34" charset="0"/>
                        </a:rPr>
                        <a:t>Continuum</a:t>
                      </a:r>
                      <a:endParaRPr lang="en-US" sz="2400" b="1" i="0" u="none" strike="noStrike" baseline="30000" dirty="0" smtClean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19456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>
                          <a:effectLst/>
                          <a:latin typeface="Century Gothic" panose="020B0502020202020204" pitchFamily="34" charset="0"/>
                        </a:rPr>
                        <a:t>Flourishing </a:t>
                      </a:r>
                      <a:r>
                        <a:rPr lang="en-US" sz="2400" b="1" i="0" u="none" strike="noStrike" dirty="0" smtClean="0">
                          <a:effectLst/>
                          <a:latin typeface="Century Gothic" panose="020B0502020202020204" pitchFamily="34" charset="0"/>
                        </a:rPr>
                        <a:t>Scale</a:t>
                      </a:r>
                      <a:endParaRPr lang="en-US" sz="2400" b="1" i="0" u="none" strike="noStrike" baseline="30000" dirty="0" smtClean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19456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>
                          <a:effectLst/>
                          <a:latin typeface="Century Gothic" panose="020B0502020202020204" pitchFamily="34" charset="0"/>
                        </a:rPr>
                        <a:t>Gallup's Wellbeing </a:t>
                      </a:r>
                      <a:r>
                        <a:rPr lang="en-US" sz="2400" b="1" i="0" u="none" strike="noStrike" dirty="0" smtClean="0">
                          <a:effectLst/>
                          <a:latin typeface="Century Gothic" panose="020B0502020202020204" pitchFamily="34" charset="0"/>
                        </a:rPr>
                        <a:t>Metrics</a:t>
                      </a:r>
                      <a:endParaRPr lang="en-US" sz="2400" b="1" i="0" u="none" strike="noStrike" baseline="30000" dirty="0" smtClean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19456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>
                          <a:effectLst/>
                          <a:latin typeface="Century Gothic" panose="020B0502020202020204" pitchFamily="34" charset="0"/>
                        </a:rPr>
                        <a:t>Comprehensive Soldier and Family </a:t>
                      </a:r>
                      <a:r>
                        <a:rPr lang="en-US" sz="2400" b="1" i="0" u="none" strike="noStrike" dirty="0" smtClean="0">
                          <a:effectLst/>
                          <a:latin typeface="Century Gothic" panose="020B0502020202020204" pitchFamily="34" charset="0"/>
                        </a:rPr>
                        <a:t>Fitness</a:t>
                      </a:r>
                      <a:endParaRPr lang="en-US" sz="2400" b="1" i="0" u="none" strike="noStrike" baseline="30000" dirty="0" smtClean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19456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>
                          <a:effectLst/>
                          <a:latin typeface="Century Gothic" panose="020B0502020202020204" pitchFamily="34" charset="0"/>
                        </a:rPr>
                        <a:t>Well-being </a:t>
                      </a:r>
                      <a:r>
                        <a:rPr lang="en-US" sz="2400" b="1" i="0" u="none" strike="noStrike" dirty="0" smtClean="0">
                          <a:effectLst/>
                          <a:latin typeface="Century Gothic" panose="020B0502020202020204" pitchFamily="34" charset="0"/>
                        </a:rPr>
                        <a:t>– PERMA</a:t>
                      </a:r>
                      <a:endParaRPr lang="en-US" sz="2400" b="1" i="0" u="none" strike="noStrike" baseline="30000" dirty="0" smtClean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19456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>
                          <a:effectLst/>
                          <a:latin typeface="Century Gothic" panose="020B0502020202020204" pitchFamily="34" charset="0"/>
                        </a:rPr>
                        <a:t>Wellness as </a:t>
                      </a:r>
                      <a:r>
                        <a:rPr lang="en-US" sz="2400" b="1" i="0" u="none" strike="noStrike" dirty="0" smtClean="0">
                          <a:effectLst/>
                          <a:latin typeface="Century Gothic" panose="020B0502020202020204" pitchFamily="34" charset="0"/>
                        </a:rPr>
                        <a:t>Fairness</a:t>
                      </a:r>
                      <a:endParaRPr lang="en-US" sz="2400" b="1" i="0" u="none" strike="noStrike" baseline="30000" dirty="0" smtClean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19456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>
                          <a:effectLst/>
                          <a:latin typeface="Century Gothic" panose="020B0502020202020204" pitchFamily="34" charset="0"/>
                        </a:rPr>
                        <a:t>European Social </a:t>
                      </a:r>
                      <a:r>
                        <a:rPr lang="en-US" sz="2400" b="1" i="0" u="none" strike="noStrike" dirty="0" smtClean="0">
                          <a:effectLst/>
                          <a:latin typeface="Century Gothic" panose="020B0502020202020204" pitchFamily="34" charset="0"/>
                        </a:rPr>
                        <a:t>Survey</a:t>
                      </a:r>
                      <a:endParaRPr lang="en-US" sz="2400" b="1" i="0" u="none" strike="noStrike" baseline="30000" dirty="0" smtClean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998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Positive Relations with Others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Positive Relations with </a:t>
                      </a:r>
                      <a:r>
                        <a:rPr lang="en-US" sz="2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Others</a:t>
                      </a:r>
                      <a:endParaRPr lang="en-US" sz="2000" b="0" i="0" u="none" strike="noStrike" dirty="0">
                        <a:solidFill>
                          <a:srgbClr val="00206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Positive Relationships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Social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Social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Positive Relationships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Interpersonal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Positive Relationships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98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Purpose in Life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Purpose in </a:t>
                      </a:r>
                      <a:r>
                        <a:rPr lang="en-US" sz="2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Life</a:t>
                      </a:r>
                      <a:endParaRPr lang="en-US" sz="2000" b="0" i="0" u="none" strike="noStrike" dirty="0">
                        <a:solidFill>
                          <a:srgbClr val="00206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Purpose / Meaning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Meaning and Purpose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Meaning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998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Self-Acceptance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Self-Acceptance</a:t>
                      </a:r>
                      <a:endParaRPr lang="en-US" sz="2000" b="0" i="0" u="none" strike="noStrike" dirty="0">
                        <a:solidFill>
                          <a:srgbClr val="00206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Self-Acceptance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Psychological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Self-Esteem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Competence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Career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Achievement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Occupational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Competence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5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Interested in </a:t>
                      </a:r>
                      <a:r>
                        <a:rPr lang="en-US" sz="2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Life</a:t>
                      </a:r>
                      <a:endParaRPr lang="en-US" sz="2000" b="0" i="0" u="none" strike="noStrike" dirty="0">
                        <a:solidFill>
                          <a:srgbClr val="00206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Engagement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Engagement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Engagement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98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Happy</a:t>
                      </a:r>
                      <a:endParaRPr lang="en-US" sz="2000" b="0" i="0" u="none" strike="noStrike" dirty="0">
                        <a:solidFill>
                          <a:srgbClr val="00206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Emotional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Positive Emotion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Positive Emotion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998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Social </a:t>
                      </a:r>
                      <a:r>
                        <a:rPr lang="en-US" sz="2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Acceptance</a:t>
                      </a:r>
                      <a:endParaRPr lang="en-US" sz="2000" b="0" i="0" u="none" strike="noStrike" dirty="0">
                        <a:solidFill>
                          <a:srgbClr val="00206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Social Relationships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Community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Community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5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Physical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Physical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Physical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5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Optimism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Optimism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98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Environmental Mastery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Environmental </a:t>
                      </a:r>
                      <a:r>
                        <a:rPr lang="en-US" sz="20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Mastery</a:t>
                      </a:r>
                      <a:endParaRPr lang="en-US" sz="2000" b="0" i="0" u="none" strike="noStrike" dirty="0">
                        <a:solidFill>
                          <a:srgbClr val="C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5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Personal Growth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Personal </a:t>
                      </a:r>
                      <a:r>
                        <a:rPr lang="en-US" sz="20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Growth</a:t>
                      </a:r>
                      <a:endParaRPr lang="en-US" sz="2000" b="0" i="0" u="none" strike="noStrike" dirty="0">
                        <a:solidFill>
                          <a:srgbClr val="C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5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Autonomy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Autonomy</a:t>
                      </a:r>
                      <a:endParaRPr lang="en-US" sz="2000" b="0" i="0" u="none" strike="noStrike" dirty="0">
                        <a:solidFill>
                          <a:srgbClr val="C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5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Financial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Economic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98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Social </a:t>
                      </a:r>
                      <a:r>
                        <a:rPr lang="en-US" sz="20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Contribution</a:t>
                      </a:r>
                      <a:endParaRPr lang="en-US" sz="2000" b="0" i="0" u="none" strike="noStrike" dirty="0">
                        <a:solidFill>
                          <a:srgbClr val="C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Social Contribution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998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Social </a:t>
                      </a:r>
                      <a:r>
                        <a:rPr lang="en-US" sz="20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Integration</a:t>
                      </a:r>
                      <a:endParaRPr lang="en-US" sz="2000" b="0" i="0" u="none" strike="noStrike" dirty="0">
                        <a:solidFill>
                          <a:srgbClr val="C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98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Social </a:t>
                      </a:r>
                      <a:r>
                        <a:rPr lang="en-US" sz="20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Actualization</a:t>
                      </a:r>
                      <a:endParaRPr lang="en-US" sz="2000" b="0" i="0" u="none" strike="noStrike" dirty="0">
                        <a:solidFill>
                          <a:srgbClr val="C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998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Social </a:t>
                      </a:r>
                      <a:r>
                        <a:rPr lang="en-US" sz="20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Coherence</a:t>
                      </a:r>
                      <a:endParaRPr lang="en-US" sz="2000" b="0" i="0" u="none" strike="noStrike" dirty="0">
                        <a:solidFill>
                          <a:srgbClr val="C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5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Life </a:t>
                      </a:r>
                      <a:r>
                        <a:rPr lang="en-US" sz="20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Satisfaction</a:t>
                      </a:r>
                      <a:endParaRPr lang="en-US" sz="2000" b="0" i="0" u="none" strike="noStrike" dirty="0">
                        <a:solidFill>
                          <a:srgbClr val="C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998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Emotional Stability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5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Vitality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5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Resilience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5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Spiritual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5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Family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12212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effectLst/>
                          <a:latin typeface="Century Gothic" panose="020B0502020202020204" pitchFamily="34" charset="0"/>
                        </a:rPr>
                        <a:t>Note</a:t>
                      </a:r>
                      <a:r>
                        <a:rPr lang="en-US" sz="1800" b="0" i="0" u="none" strike="noStrike" dirty="0">
                          <a:effectLst/>
                          <a:latin typeface="Century Gothic" panose="020B0502020202020204" pitchFamily="34" charset="0"/>
                        </a:rPr>
                        <a:t>: The top half of this table is </a:t>
                      </a:r>
                      <a:r>
                        <a:rPr lang="en-US" sz="1800" b="0" i="0" u="none" strike="noStrike" dirty="0" smtClean="0">
                          <a:effectLst/>
                          <a:latin typeface="Century Gothic" panose="020B0502020202020204" pitchFamily="34" charset="0"/>
                        </a:rPr>
                        <a:t>blue </a:t>
                      </a:r>
                      <a:r>
                        <a:rPr lang="en-US" sz="1800" b="0" i="0" u="none" strike="noStrike" dirty="0">
                          <a:effectLst/>
                          <a:latin typeface="Century Gothic" panose="020B0502020202020204" pitchFamily="34" charset="0"/>
                        </a:rPr>
                        <a:t>to identify the elements that are (however loosely) identified in three or more models. A future model of Signature Well-being may include a subset of these </a:t>
                      </a:r>
                      <a:r>
                        <a:rPr lang="en-US" sz="1800" b="0" i="0" u="none" strike="noStrike" dirty="0" smtClean="0">
                          <a:effectLst/>
                          <a:latin typeface="Century Gothic" panose="020B0502020202020204" pitchFamily="34" charset="0"/>
                        </a:rPr>
                        <a:t>elements and are therefore expanded to the right.</a:t>
                      </a:r>
                      <a:endParaRPr lang="en-U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9B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" name="Rectangle 35"/>
          <p:cNvSpPr/>
          <p:nvPr/>
        </p:nvSpPr>
        <p:spPr>
          <a:xfrm>
            <a:off x="540840" y="27376265"/>
            <a:ext cx="12070080" cy="5029200"/>
          </a:xfrm>
          <a:prstGeom prst="rect">
            <a:avLst/>
          </a:prstGeom>
          <a:solidFill>
            <a:schemeClr val="bg1"/>
          </a:solidFill>
          <a:ln w="177800">
            <a:solidFill>
              <a:srgbClr val="FF006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marL="228600"/>
            <a:r>
              <a:rPr lang="en-US" sz="2500" b="1" dirty="0" smtClean="0">
                <a:solidFill>
                  <a:srgbClr val="FF0066"/>
                </a:solidFill>
              </a:rPr>
              <a:t>AGE: 25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500" b="1" dirty="0" smtClean="0">
                <a:solidFill>
                  <a:srgbClr val="FF0066"/>
                </a:solidFill>
              </a:rPr>
              <a:t>Amy thrives on meeting and learning about other people.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500" b="1" dirty="0" smtClean="0">
                <a:solidFill>
                  <a:srgbClr val="FF0066"/>
                </a:solidFill>
              </a:rPr>
              <a:t>Volleyball is pure joy and is the vehicle through which she experiences positive relationships.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500" b="1" dirty="0">
                <a:solidFill>
                  <a:srgbClr val="FF0066"/>
                </a:solidFill>
              </a:rPr>
              <a:t>V</a:t>
            </a:r>
            <a:r>
              <a:rPr lang="en-US" sz="2500" b="1" dirty="0" smtClean="0">
                <a:solidFill>
                  <a:srgbClr val="FF0066"/>
                </a:solidFill>
              </a:rPr>
              <a:t>olleyball induces flow, provides an opportunity to achieve and exercise and build lifelong friendships with her teammates through a shared interest.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500" b="1" dirty="0" smtClean="0">
                <a:solidFill>
                  <a:srgbClr val="FF0066"/>
                </a:solidFill>
              </a:rPr>
              <a:t>Volleyball provides connection in such a meaningful way that without the game she feels empty.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500" b="1" dirty="0" smtClean="0">
                <a:solidFill>
                  <a:srgbClr val="FF0066"/>
                </a:solidFill>
              </a:rPr>
              <a:t>When she moved way from her friends and discontinued the volleyball league she became disengaged: she buried herself in her work, stopped </a:t>
            </a:r>
            <a:r>
              <a:rPr lang="en-US" sz="2500" b="1" dirty="0">
                <a:solidFill>
                  <a:srgbClr val="FF0066"/>
                </a:solidFill>
              </a:rPr>
              <a:t>e</a:t>
            </a:r>
            <a:r>
              <a:rPr lang="en-US" sz="2500" b="1" dirty="0" smtClean="0">
                <a:solidFill>
                  <a:srgbClr val="FF0066"/>
                </a:solidFill>
              </a:rPr>
              <a:t>xercising regularly and craved the face-to-face connection with friends that was not satisfied with a phone call.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500" b="1" dirty="0" smtClean="0">
                <a:solidFill>
                  <a:srgbClr val="FF0066"/>
                </a:solidFill>
              </a:rPr>
              <a:t>Amy’s Signature Well-being is positive relationships with others which ignites well-being in her life; when relationships are maintained she feels as if life is in balance.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500" b="1" dirty="0">
              <a:solidFill>
                <a:srgbClr val="0000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39016" t="42117" r="49972" b="18132"/>
          <a:stretch/>
        </p:blipFill>
        <p:spPr>
          <a:xfrm>
            <a:off x="12848325" y="27246617"/>
            <a:ext cx="991178" cy="20116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689320" y="27685862"/>
            <a:ext cx="338578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smtClean="0">
                <a:solidFill>
                  <a:schemeClr val="bg1"/>
                </a:solidFill>
              </a:rPr>
              <a:t>Amy’s Signature Well-being</a:t>
            </a:r>
            <a:endParaRPr lang="en-US" sz="3500" b="1" dirty="0"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9813396" y="26644745"/>
            <a:ext cx="13624560" cy="5760720"/>
          </a:xfrm>
          <a:prstGeom prst="rect">
            <a:avLst/>
          </a:prstGeom>
          <a:solidFill>
            <a:schemeClr val="bg1"/>
          </a:solidFill>
          <a:ln w="177800">
            <a:solidFill>
              <a:srgbClr val="13B8F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marL="228600"/>
            <a:r>
              <a:rPr lang="en-US" sz="2500" b="1" dirty="0" smtClean="0">
                <a:solidFill>
                  <a:srgbClr val="13B8F3"/>
                </a:solidFill>
              </a:rPr>
              <a:t>AGE: 32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500" b="1" dirty="0" smtClean="0">
                <a:solidFill>
                  <a:srgbClr val="13B8F3"/>
                </a:solidFill>
              </a:rPr>
              <a:t>Michael thrives on achieving and is an orthopedic surgeon.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500" b="1" dirty="0" smtClean="0">
                <a:solidFill>
                  <a:srgbClr val="13B8F3"/>
                </a:solidFill>
              </a:rPr>
              <a:t>The operating room is his home base and the hospital his second home; he craves the exhilaration of working hard to give someone the ability to walk again and the ecstasy when the </a:t>
            </a:r>
            <a:r>
              <a:rPr lang="en-US" sz="2500" b="1" i="1" dirty="0" smtClean="0">
                <a:solidFill>
                  <a:srgbClr val="13B8F3"/>
                </a:solidFill>
              </a:rPr>
              <a:t>rod fits in the hole </a:t>
            </a:r>
            <a:r>
              <a:rPr lang="en-US" sz="2500" b="1" dirty="0" smtClean="0">
                <a:solidFill>
                  <a:srgbClr val="13B8F3"/>
                </a:solidFill>
              </a:rPr>
              <a:t>perfectly.  While operating he engages in flow and derives meaning from his career.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500" b="1" dirty="0" smtClean="0">
                <a:solidFill>
                  <a:srgbClr val="13B8F3"/>
                </a:solidFill>
              </a:rPr>
              <a:t>The ‘high’ following a successful operation is enhanced by the high-fives from colleagues in the doctors’ or sharing a successful day of procedures with his wife over dinner.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500" b="1" dirty="0" smtClean="0">
                <a:solidFill>
                  <a:srgbClr val="13B8F3"/>
                </a:solidFill>
              </a:rPr>
              <a:t>Despite a typical 60-80 hour work week, if paged in the middle of the night for a tough case, he is energized to get to work and begin operating.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500" b="1" dirty="0" smtClean="0">
                <a:solidFill>
                  <a:srgbClr val="13B8F3"/>
                </a:solidFill>
              </a:rPr>
              <a:t>An unsuccessful operation is disastrous; not being able to </a:t>
            </a:r>
            <a:r>
              <a:rPr lang="en-US" sz="2500" b="1" i="1" dirty="0" smtClean="0">
                <a:solidFill>
                  <a:srgbClr val="13B8F3"/>
                </a:solidFill>
              </a:rPr>
              <a:t>win</a:t>
            </a:r>
            <a:r>
              <a:rPr lang="en-US" sz="2500" b="1" dirty="0" smtClean="0">
                <a:solidFill>
                  <a:srgbClr val="13B8F3"/>
                </a:solidFill>
              </a:rPr>
              <a:t> makes him lose a degree of self-respect. However failure ultimately drives him to put more energy into doing a better job next time.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500" b="1" dirty="0" smtClean="0">
                <a:solidFill>
                  <a:srgbClr val="13B8F3"/>
                </a:solidFill>
              </a:rPr>
              <a:t>Additionally he plays basketball with some fellow surgeons, which provides competition and positive relationships with his peers.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500" b="1" dirty="0" smtClean="0">
                <a:solidFill>
                  <a:srgbClr val="13B8F3"/>
                </a:solidFill>
              </a:rPr>
              <a:t>Basketball and operating satisfy Michael’s Signature Well-being to achieve – achievement is what helps Michael’s world go ‘round.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500" b="1" dirty="0">
              <a:solidFill>
                <a:srgbClr val="000099"/>
              </a:solidFill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4"/>
          <a:srcRect l="50891" t="42117" r="39824" b="18132"/>
          <a:stretch/>
        </p:blipFill>
        <p:spPr>
          <a:xfrm>
            <a:off x="28650158" y="30302345"/>
            <a:ext cx="873692" cy="210312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2829988" y="29049150"/>
            <a:ext cx="8568228" cy="3436240"/>
            <a:chOff x="12977473" y="29137641"/>
            <a:chExt cx="8568228" cy="3436240"/>
          </a:xfrm>
        </p:grpSpPr>
        <p:sp>
          <p:nvSpPr>
            <p:cNvPr id="42" name="Rectangle 41"/>
            <p:cNvSpPr/>
            <p:nvPr/>
          </p:nvSpPr>
          <p:spPr>
            <a:xfrm>
              <a:off x="12977473" y="31345101"/>
              <a:ext cx="3108960" cy="1005840"/>
            </a:xfrm>
            <a:prstGeom prst="rect">
              <a:avLst/>
            </a:prstGeom>
            <a:solidFill>
              <a:srgbClr val="FF0066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3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Competence, Career, Achievement and Occupational</a:t>
              </a:r>
              <a:endParaRPr lang="en-US" sz="23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8436741" y="29574825"/>
              <a:ext cx="3108960" cy="1005840"/>
            </a:xfrm>
            <a:prstGeom prst="rect">
              <a:avLst/>
            </a:prstGeom>
            <a:solidFill>
              <a:srgbClr val="FF0066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Purpose in Life and Meaning</a:t>
              </a:r>
              <a:endParaRPr lang="en-US" sz="25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4186844" y="29431225"/>
              <a:ext cx="2743200" cy="822960"/>
            </a:xfrm>
            <a:prstGeom prst="rect">
              <a:avLst/>
            </a:prstGeom>
            <a:solidFill>
              <a:srgbClr val="FF0066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Physical</a:t>
              </a:r>
              <a:endParaRPr lang="en-US" sz="25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204465" y="31568041"/>
              <a:ext cx="3108960" cy="1005840"/>
            </a:xfrm>
            <a:prstGeom prst="rect">
              <a:avLst/>
            </a:prstGeom>
            <a:solidFill>
              <a:srgbClr val="FF0066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Interest in Life and Engagement</a:t>
              </a:r>
              <a:endParaRPr lang="en-US" sz="25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5634171" y="30180455"/>
              <a:ext cx="3566160" cy="1463040"/>
            </a:xfrm>
            <a:prstGeom prst="rect">
              <a:avLst/>
            </a:prstGeom>
            <a:solidFill>
              <a:srgbClr val="FF0066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3000" b="1" dirty="0" smtClean="0">
                  <a:solidFill>
                    <a:srgbClr val="002060"/>
                  </a:solidFill>
                  <a:latin typeface="Century Gothic" panose="020B0502020202020204" pitchFamily="34" charset="0"/>
                </a:rPr>
                <a:t>Positive Relations with Others, Social and Interpersonal</a:t>
              </a:r>
              <a:endParaRPr lang="en-US" sz="3000" b="1" dirty="0">
                <a:solidFill>
                  <a:srgbClr val="00206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3510150" y="30146272"/>
              <a:ext cx="2011680" cy="1097280"/>
            </a:xfrm>
            <a:prstGeom prst="rect">
              <a:avLst/>
            </a:prstGeom>
            <a:solidFill>
              <a:srgbClr val="FF0066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Self-Acceptance, Self-Respect, Psychological and Self-Esteem</a:t>
              </a:r>
              <a:endParaRPr lang="en-US" sz="18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6380080" y="29137641"/>
              <a:ext cx="1920240" cy="914400"/>
            </a:xfrm>
            <a:prstGeom prst="rect">
              <a:avLst/>
            </a:prstGeom>
            <a:solidFill>
              <a:srgbClr val="FF0066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Happy, Emotional and Positive Emotion</a:t>
              </a:r>
              <a:endParaRPr lang="en-US" sz="18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9283304" y="30513282"/>
              <a:ext cx="2194560" cy="1097280"/>
            </a:xfrm>
            <a:prstGeom prst="rect">
              <a:avLst/>
            </a:prstGeom>
            <a:solidFill>
              <a:srgbClr val="FF0066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Social Acceptance, Social Relationships and Community</a:t>
              </a:r>
              <a:endParaRPr lang="en-US" sz="18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4077119" y="30750411"/>
            <a:ext cx="46119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Michael’s Signature Well-being</a:t>
            </a:r>
            <a:endParaRPr lang="en-US" sz="35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0412509" y="26648106"/>
            <a:ext cx="9139767" cy="3682540"/>
            <a:chOff x="20736976" y="27533012"/>
            <a:chExt cx="9139767" cy="3682540"/>
          </a:xfrm>
        </p:grpSpPr>
        <p:sp>
          <p:nvSpPr>
            <p:cNvPr id="65" name="Rectangle 64"/>
            <p:cNvSpPr/>
            <p:nvPr/>
          </p:nvSpPr>
          <p:spPr>
            <a:xfrm>
              <a:off x="23508269" y="27533012"/>
              <a:ext cx="3108960" cy="1097280"/>
            </a:xfrm>
            <a:prstGeom prst="rect">
              <a:avLst/>
            </a:prstGeom>
            <a:solidFill>
              <a:srgbClr val="13B8F3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Positive Relations with Others, Social and Interpersonal</a:t>
              </a:r>
              <a:endParaRPr lang="en-US" sz="25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0736976" y="27740536"/>
              <a:ext cx="2834640" cy="1463040"/>
            </a:xfrm>
            <a:prstGeom prst="rect">
              <a:avLst/>
            </a:prstGeom>
            <a:solidFill>
              <a:srgbClr val="13B8F3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Self-Acceptance, Self-Respect, Psychological and Self-Esteem</a:t>
              </a:r>
              <a:endParaRPr lang="en-US" sz="25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22734321" y="30374827"/>
              <a:ext cx="1828800" cy="640080"/>
            </a:xfrm>
            <a:prstGeom prst="rect">
              <a:avLst/>
            </a:prstGeom>
            <a:solidFill>
              <a:srgbClr val="13B8F3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Physical</a:t>
              </a:r>
              <a:endParaRPr lang="en-US" sz="18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4690955" y="30209712"/>
              <a:ext cx="3108960" cy="1005840"/>
            </a:xfrm>
            <a:prstGeom prst="rect">
              <a:avLst/>
            </a:prstGeom>
            <a:solidFill>
              <a:srgbClr val="13B8F3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Interest in Life and Engagement</a:t>
              </a:r>
              <a:endParaRPr lang="en-US" sz="25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21437119" y="29340758"/>
              <a:ext cx="1920240" cy="914400"/>
            </a:xfrm>
            <a:prstGeom prst="rect">
              <a:avLst/>
            </a:prstGeom>
            <a:solidFill>
              <a:srgbClr val="13B8F3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Happy, Emotional and Positive Emotion</a:t>
              </a:r>
              <a:endParaRPr lang="en-US" sz="18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6767783" y="28131523"/>
              <a:ext cx="3108960" cy="1005840"/>
            </a:xfrm>
            <a:prstGeom prst="rect">
              <a:avLst/>
            </a:prstGeom>
            <a:solidFill>
              <a:srgbClr val="13B8F3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Purpose in Life and Meaning</a:t>
              </a:r>
              <a:endParaRPr lang="en-US" sz="25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3458611" y="28771723"/>
              <a:ext cx="4023360" cy="1463040"/>
            </a:xfrm>
            <a:prstGeom prst="rect">
              <a:avLst/>
            </a:prstGeom>
            <a:solidFill>
              <a:srgbClr val="13B8F3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3000" b="1" dirty="0" smtClean="0">
                  <a:solidFill>
                    <a:srgbClr val="002060"/>
                  </a:solidFill>
                  <a:latin typeface="Century Gothic" panose="020B0502020202020204" pitchFamily="34" charset="0"/>
                </a:rPr>
                <a:t>Competence, Career, Achievement and Occupational</a:t>
              </a:r>
              <a:endParaRPr lang="en-US" sz="3000" b="1" dirty="0">
                <a:solidFill>
                  <a:srgbClr val="00206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7569370" y="29263156"/>
              <a:ext cx="2194560" cy="1097280"/>
            </a:xfrm>
            <a:prstGeom prst="rect">
              <a:avLst/>
            </a:prstGeom>
            <a:solidFill>
              <a:srgbClr val="13B8F3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Social Acceptance, Social Relationships and Community</a:t>
              </a:r>
              <a:endParaRPr lang="en-US" sz="18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3" name="L-Shape 12"/>
          <p:cNvSpPr/>
          <p:nvPr/>
        </p:nvSpPr>
        <p:spPr>
          <a:xfrm flipH="1" flipV="1">
            <a:off x="498839" y="5877086"/>
            <a:ext cx="42860452" cy="20094647"/>
          </a:xfrm>
          <a:custGeom>
            <a:avLst/>
            <a:gdLst>
              <a:gd name="connsiteX0" fmla="*/ 0 w 42976800"/>
              <a:gd name="connsiteY0" fmla="*/ 0 h 19556886"/>
              <a:gd name="connsiteX1" fmla="*/ 9778443 w 42976800"/>
              <a:gd name="connsiteY1" fmla="*/ 0 h 19556886"/>
              <a:gd name="connsiteX2" fmla="*/ 9778443 w 42976800"/>
              <a:gd name="connsiteY2" fmla="*/ 9778443 h 19556886"/>
              <a:gd name="connsiteX3" fmla="*/ 42976800 w 42976800"/>
              <a:gd name="connsiteY3" fmla="*/ 9778443 h 19556886"/>
              <a:gd name="connsiteX4" fmla="*/ 42976800 w 42976800"/>
              <a:gd name="connsiteY4" fmla="*/ 19556886 h 19556886"/>
              <a:gd name="connsiteX5" fmla="*/ 0 w 42976800"/>
              <a:gd name="connsiteY5" fmla="*/ 19556886 h 19556886"/>
              <a:gd name="connsiteX6" fmla="*/ 0 w 42976800"/>
              <a:gd name="connsiteY6" fmla="*/ 0 h 19556886"/>
              <a:gd name="connsiteX0" fmla="*/ 0 w 42976800"/>
              <a:gd name="connsiteY0" fmla="*/ 0 h 19556886"/>
              <a:gd name="connsiteX1" fmla="*/ 9778443 w 42976800"/>
              <a:gd name="connsiteY1" fmla="*/ 0 h 19556886"/>
              <a:gd name="connsiteX2" fmla="*/ 9778443 w 42976800"/>
              <a:gd name="connsiteY2" fmla="*/ 13523128 h 19556886"/>
              <a:gd name="connsiteX3" fmla="*/ 42976800 w 42976800"/>
              <a:gd name="connsiteY3" fmla="*/ 9778443 h 19556886"/>
              <a:gd name="connsiteX4" fmla="*/ 42976800 w 42976800"/>
              <a:gd name="connsiteY4" fmla="*/ 19556886 h 19556886"/>
              <a:gd name="connsiteX5" fmla="*/ 0 w 42976800"/>
              <a:gd name="connsiteY5" fmla="*/ 19556886 h 19556886"/>
              <a:gd name="connsiteX6" fmla="*/ 0 w 42976800"/>
              <a:gd name="connsiteY6" fmla="*/ 0 h 19556886"/>
              <a:gd name="connsiteX0" fmla="*/ 0 w 43020343"/>
              <a:gd name="connsiteY0" fmla="*/ 0 h 19556886"/>
              <a:gd name="connsiteX1" fmla="*/ 9778443 w 43020343"/>
              <a:gd name="connsiteY1" fmla="*/ 0 h 19556886"/>
              <a:gd name="connsiteX2" fmla="*/ 9778443 w 43020343"/>
              <a:gd name="connsiteY2" fmla="*/ 13523128 h 19556886"/>
              <a:gd name="connsiteX3" fmla="*/ 43020343 w 43020343"/>
              <a:gd name="connsiteY3" fmla="*/ 13392500 h 19556886"/>
              <a:gd name="connsiteX4" fmla="*/ 42976800 w 43020343"/>
              <a:gd name="connsiteY4" fmla="*/ 19556886 h 19556886"/>
              <a:gd name="connsiteX5" fmla="*/ 0 w 43020343"/>
              <a:gd name="connsiteY5" fmla="*/ 19556886 h 19556886"/>
              <a:gd name="connsiteX6" fmla="*/ 0 w 43020343"/>
              <a:gd name="connsiteY6" fmla="*/ 0 h 19556886"/>
              <a:gd name="connsiteX0" fmla="*/ 0 w 43020343"/>
              <a:gd name="connsiteY0" fmla="*/ 0 h 19556886"/>
              <a:gd name="connsiteX1" fmla="*/ 9778443 w 43020343"/>
              <a:gd name="connsiteY1" fmla="*/ 0 h 19556886"/>
              <a:gd name="connsiteX2" fmla="*/ 9778443 w 43020343"/>
              <a:gd name="connsiteY2" fmla="*/ 13523128 h 19556886"/>
              <a:gd name="connsiteX3" fmla="*/ 43020343 w 43020343"/>
              <a:gd name="connsiteY3" fmla="*/ 13392500 h 19556886"/>
              <a:gd name="connsiteX4" fmla="*/ 42976800 w 43020343"/>
              <a:gd name="connsiteY4" fmla="*/ 19556886 h 19556886"/>
              <a:gd name="connsiteX5" fmla="*/ 0 w 43020343"/>
              <a:gd name="connsiteY5" fmla="*/ 19556886 h 19556886"/>
              <a:gd name="connsiteX6" fmla="*/ 0 w 43020343"/>
              <a:gd name="connsiteY6" fmla="*/ 0 h 19556886"/>
              <a:gd name="connsiteX0" fmla="*/ 0 w 43020343"/>
              <a:gd name="connsiteY0" fmla="*/ 0 h 19556886"/>
              <a:gd name="connsiteX1" fmla="*/ 9778443 w 43020343"/>
              <a:gd name="connsiteY1" fmla="*/ 0 h 19556886"/>
              <a:gd name="connsiteX2" fmla="*/ 9707884 w 43020343"/>
              <a:gd name="connsiteY2" fmla="*/ 15369408 h 19556886"/>
              <a:gd name="connsiteX3" fmla="*/ 43020343 w 43020343"/>
              <a:gd name="connsiteY3" fmla="*/ 13392500 h 19556886"/>
              <a:gd name="connsiteX4" fmla="*/ 42976800 w 43020343"/>
              <a:gd name="connsiteY4" fmla="*/ 19556886 h 19556886"/>
              <a:gd name="connsiteX5" fmla="*/ 0 w 43020343"/>
              <a:gd name="connsiteY5" fmla="*/ 19556886 h 19556886"/>
              <a:gd name="connsiteX6" fmla="*/ 0 w 43020343"/>
              <a:gd name="connsiteY6" fmla="*/ 0 h 19556886"/>
              <a:gd name="connsiteX0" fmla="*/ 0 w 42976800"/>
              <a:gd name="connsiteY0" fmla="*/ 0 h 19556886"/>
              <a:gd name="connsiteX1" fmla="*/ 9778443 w 42976800"/>
              <a:gd name="connsiteY1" fmla="*/ 0 h 19556886"/>
              <a:gd name="connsiteX2" fmla="*/ 9707884 w 42976800"/>
              <a:gd name="connsiteY2" fmla="*/ 15369408 h 19556886"/>
              <a:gd name="connsiteX3" fmla="*/ 42667544 w 42976800"/>
              <a:gd name="connsiteY3" fmla="*/ 14486593 h 19556886"/>
              <a:gd name="connsiteX4" fmla="*/ 42976800 w 42976800"/>
              <a:gd name="connsiteY4" fmla="*/ 19556886 h 19556886"/>
              <a:gd name="connsiteX5" fmla="*/ 0 w 42976800"/>
              <a:gd name="connsiteY5" fmla="*/ 19556886 h 19556886"/>
              <a:gd name="connsiteX6" fmla="*/ 0 w 42976800"/>
              <a:gd name="connsiteY6" fmla="*/ 0 h 19556886"/>
              <a:gd name="connsiteX0" fmla="*/ 0 w 43161462"/>
              <a:gd name="connsiteY0" fmla="*/ 0 h 19556886"/>
              <a:gd name="connsiteX1" fmla="*/ 9778443 w 43161462"/>
              <a:gd name="connsiteY1" fmla="*/ 0 h 19556886"/>
              <a:gd name="connsiteX2" fmla="*/ 9707884 w 43161462"/>
              <a:gd name="connsiteY2" fmla="*/ 15369408 h 19556886"/>
              <a:gd name="connsiteX3" fmla="*/ 43161462 w 43161462"/>
              <a:gd name="connsiteY3" fmla="*/ 14076308 h 19556886"/>
              <a:gd name="connsiteX4" fmla="*/ 42976800 w 43161462"/>
              <a:gd name="connsiteY4" fmla="*/ 19556886 h 19556886"/>
              <a:gd name="connsiteX5" fmla="*/ 0 w 43161462"/>
              <a:gd name="connsiteY5" fmla="*/ 19556886 h 19556886"/>
              <a:gd name="connsiteX6" fmla="*/ 0 w 43161462"/>
              <a:gd name="connsiteY6" fmla="*/ 0 h 19556886"/>
              <a:gd name="connsiteX0" fmla="*/ 0 w 43161462"/>
              <a:gd name="connsiteY0" fmla="*/ 0 h 19556886"/>
              <a:gd name="connsiteX1" fmla="*/ 9778443 w 43161462"/>
              <a:gd name="connsiteY1" fmla="*/ 0 h 19556886"/>
              <a:gd name="connsiteX2" fmla="*/ 9707884 w 43161462"/>
              <a:gd name="connsiteY2" fmla="*/ 14548839 h 19556886"/>
              <a:gd name="connsiteX3" fmla="*/ 43161462 w 43161462"/>
              <a:gd name="connsiteY3" fmla="*/ 14076308 h 19556886"/>
              <a:gd name="connsiteX4" fmla="*/ 42976800 w 43161462"/>
              <a:gd name="connsiteY4" fmla="*/ 19556886 h 19556886"/>
              <a:gd name="connsiteX5" fmla="*/ 0 w 43161462"/>
              <a:gd name="connsiteY5" fmla="*/ 19556886 h 19556886"/>
              <a:gd name="connsiteX6" fmla="*/ 0 w 43161462"/>
              <a:gd name="connsiteY6" fmla="*/ 0 h 19556886"/>
              <a:gd name="connsiteX0" fmla="*/ 0 w 43020345"/>
              <a:gd name="connsiteY0" fmla="*/ 0 h 19556886"/>
              <a:gd name="connsiteX1" fmla="*/ 9778443 w 43020345"/>
              <a:gd name="connsiteY1" fmla="*/ 0 h 19556886"/>
              <a:gd name="connsiteX2" fmla="*/ 9707884 w 43020345"/>
              <a:gd name="connsiteY2" fmla="*/ 14548839 h 19556886"/>
              <a:gd name="connsiteX3" fmla="*/ 43020345 w 43020345"/>
              <a:gd name="connsiteY3" fmla="*/ 14144688 h 19556886"/>
              <a:gd name="connsiteX4" fmla="*/ 42976800 w 43020345"/>
              <a:gd name="connsiteY4" fmla="*/ 19556886 h 19556886"/>
              <a:gd name="connsiteX5" fmla="*/ 0 w 43020345"/>
              <a:gd name="connsiteY5" fmla="*/ 19556886 h 19556886"/>
              <a:gd name="connsiteX6" fmla="*/ 0 w 43020345"/>
              <a:gd name="connsiteY6" fmla="*/ 0 h 19556886"/>
              <a:gd name="connsiteX0" fmla="*/ 0 w 43020346"/>
              <a:gd name="connsiteY0" fmla="*/ 0 h 19556886"/>
              <a:gd name="connsiteX1" fmla="*/ 9778443 w 43020346"/>
              <a:gd name="connsiteY1" fmla="*/ 0 h 19556886"/>
              <a:gd name="connsiteX2" fmla="*/ 9707884 w 43020346"/>
              <a:gd name="connsiteY2" fmla="*/ 14548839 h 19556886"/>
              <a:gd name="connsiteX3" fmla="*/ 43020346 w 43020346"/>
              <a:gd name="connsiteY3" fmla="*/ 14281450 h 19556886"/>
              <a:gd name="connsiteX4" fmla="*/ 42976800 w 43020346"/>
              <a:gd name="connsiteY4" fmla="*/ 19556886 h 19556886"/>
              <a:gd name="connsiteX5" fmla="*/ 0 w 43020346"/>
              <a:gd name="connsiteY5" fmla="*/ 19556886 h 19556886"/>
              <a:gd name="connsiteX6" fmla="*/ 0 w 43020346"/>
              <a:gd name="connsiteY6" fmla="*/ 0 h 19556886"/>
              <a:gd name="connsiteX0" fmla="*/ 0 w 43020346"/>
              <a:gd name="connsiteY0" fmla="*/ 0 h 19556886"/>
              <a:gd name="connsiteX1" fmla="*/ 9778443 w 43020346"/>
              <a:gd name="connsiteY1" fmla="*/ 0 h 19556886"/>
              <a:gd name="connsiteX2" fmla="*/ 9707884 w 43020346"/>
              <a:gd name="connsiteY2" fmla="*/ 14548839 h 19556886"/>
              <a:gd name="connsiteX3" fmla="*/ 43020346 w 43020346"/>
              <a:gd name="connsiteY3" fmla="*/ 14281450 h 19556886"/>
              <a:gd name="connsiteX4" fmla="*/ 42976800 w 43020346"/>
              <a:gd name="connsiteY4" fmla="*/ 19556886 h 19556886"/>
              <a:gd name="connsiteX5" fmla="*/ 0 w 43020346"/>
              <a:gd name="connsiteY5" fmla="*/ 19556886 h 19556886"/>
              <a:gd name="connsiteX6" fmla="*/ 0 w 43020346"/>
              <a:gd name="connsiteY6" fmla="*/ 0 h 19556886"/>
              <a:gd name="connsiteX0" fmla="*/ 0 w 43020346"/>
              <a:gd name="connsiteY0" fmla="*/ 0 h 19556886"/>
              <a:gd name="connsiteX1" fmla="*/ 9778443 w 43020346"/>
              <a:gd name="connsiteY1" fmla="*/ 0 h 19556886"/>
              <a:gd name="connsiteX2" fmla="*/ 9707884 w 43020346"/>
              <a:gd name="connsiteY2" fmla="*/ 14548839 h 19556886"/>
              <a:gd name="connsiteX3" fmla="*/ 43020346 w 43020346"/>
              <a:gd name="connsiteY3" fmla="*/ 14418211 h 19556886"/>
              <a:gd name="connsiteX4" fmla="*/ 42976800 w 43020346"/>
              <a:gd name="connsiteY4" fmla="*/ 19556886 h 19556886"/>
              <a:gd name="connsiteX5" fmla="*/ 0 w 43020346"/>
              <a:gd name="connsiteY5" fmla="*/ 19556886 h 19556886"/>
              <a:gd name="connsiteX6" fmla="*/ 0 w 43020346"/>
              <a:gd name="connsiteY6" fmla="*/ 0 h 19556886"/>
              <a:gd name="connsiteX0" fmla="*/ 0 w 43090905"/>
              <a:gd name="connsiteY0" fmla="*/ 0 h 19556886"/>
              <a:gd name="connsiteX1" fmla="*/ 9778443 w 43090905"/>
              <a:gd name="connsiteY1" fmla="*/ 0 h 19556886"/>
              <a:gd name="connsiteX2" fmla="*/ 9707884 w 43090905"/>
              <a:gd name="connsiteY2" fmla="*/ 14548839 h 19556886"/>
              <a:gd name="connsiteX3" fmla="*/ 43090905 w 43090905"/>
              <a:gd name="connsiteY3" fmla="*/ 14486592 h 19556886"/>
              <a:gd name="connsiteX4" fmla="*/ 42976800 w 43090905"/>
              <a:gd name="connsiteY4" fmla="*/ 19556886 h 19556886"/>
              <a:gd name="connsiteX5" fmla="*/ 0 w 43090905"/>
              <a:gd name="connsiteY5" fmla="*/ 19556886 h 19556886"/>
              <a:gd name="connsiteX6" fmla="*/ 0 w 43090905"/>
              <a:gd name="connsiteY6" fmla="*/ 0 h 19556886"/>
              <a:gd name="connsiteX0" fmla="*/ 0 w 42976800"/>
              <a:gd name="connsiteY0" fmla="*/ 0 h 19556886"/>
              <a:gd name="connsiteX1" fmla="*/ 9778443 w 42976800"/>
              <a:gd name="connsiteY1" fmla="*/ 0 h 19556886"/>
              <a:gd name="connsiteX2" fmla="*/ 9707884 w 42976800"/>
              <a:gd name="connsiteY2" fmla="*/ 14548839 h 19556886"/>
              <a:gd name="connsiteX3" fmla="*/ 42949783 w 42976800"/>
              <a:gd name="connsiteY3" fmla="*/ 14486592 h 19556886"/>
              <a:gd name="connsiteX4" fmla="*/ 42976800 w 42976800"/>
              <a:gd name="connsiteY4" fmla="*/ 19556886 h 19556886"/>
              <a:gd name="connsiteX5" fmla="*/ 0 w 42976800"/>
              <a:gd name="connsiteY5" fmla="*/ 19556886 h 19556886"/>
              <a:gd name="connsiteX6" fmla="*/ 0 w 42976800"/>
              <a:gd name="connsiteY6" fmla="*/ 0 h 19556886"/>
              <a:gd name="connsiteX0" fmla="*/ 0 w 43020345"/>
              <a:gd name="connsiteY0" fmla="*/ 0 h 19556886"/>
              <a:gd name="connsiteX1" fmla="*/ 9778443 w 43020345"/>
              <a:gd name="connsiteY1" fmla="*/ 0 h 19556886"/>
              <a:gd name="connsiteX2" fmla="*/ 9707884 w 43020345"/>
              <a:gd name="connsiteY2" fmla="*/ 14548839 h 19556886"/>
              <a:gd name="connsiteX3" fmla="*/ 43020345 w 43020345"/>
              <a:gd name="connsiteY3" fmla="*/ 14418211 h 19556886"/>
              <a:gd name="connsiteX4" fmla="*/ 42976800 w 43020345"/>
              <a:gd name="connsiteY4" fmla="*/ 19556886 h 19556886"/>
              <a:gd name="connsiteX5" fmla="*/ 0 w 43020345"/>
              <a:gd name="connsiteY5" fmla="*/ 19556886 h 19556886"/>
              <a:gd name="connsiteX6" fmla="*/ 0 w 43020345"/>
              <a:gd name="connsiteY6" fmla="*/ 0 h 19556886"/>
              <a:gd name="connsiteX0" fmla="*/ 0 w 43020346"/>
              <a:gd name="connsiteY0" fmla="*/ 0 h 19556886"/>
              <a:gd name="connsiteX1" fmla="*/ 9778443 w 43020346"/>
              <a:gd name="connsiteY1" fmla="*/ 0 h 19556886"/>
              <a:gd name="connsiteX2" fmla="*/ 9707884 w 43020346"/>
              <a:gd name="connsiteY2" fmla="*/ 14548839 h 19556886"/>
              <a:gd name="connsiteX3" fmla="*/ 43020346 w 43020346"/>
              <a:gd name="connsiteY3" fmla="*/ 14554973 h 19556886"/>
              <a:gd name="connsiteX4" fmla="*/ 42976800 w 43020346"/>
              <a:gd name="connsiteY4" fmla="*/ 19556886 h 19556886"/>
              <a:gd name="connsiteX5" fmla="*/ 0 w 43020346"/>
              <a:gd name="connsiteY5" fmla="*/ 19556886 h 19556886"/>
              <a:gd name="connsiteX6" fmla="*/ 0 w 43020346"/>
              <a:gd name="connsiteY6" fmla="*/ 0 h 19556886"/>
              <a:gd name="connsiteX0" fmla="*/ 0 w 43020346"/>
              <a:gd name="connsiteY0" fmla="*/ 0 h 19556886"/>
              <a:gd name="connsiteX1" fmla="*/ 9778443 w 43020346"/>
              <a:gd name="connsiteY1" fmla="*/ 0 h 19556886"/>
              <a:gd name="connsiteX2" fmla="*/ 9707884 w 43020346"/>
              <a:gd name="connsiteY2" fmla="*/ 14480458 h 19556886"/>
              <a:gd name="connsiteX3" fmla="*/ 43020346 w 43020346"/>
              <a:gd name="connsiteY3" fmla="*/ 14554973 h 19556886"/>
              <a:gd name="connsiteX4" fmla="*/ 42976800 w 43020346"/>
              <a:gd name="connsiteY4" fmla="*/ 19556886 h 19556886"/>
              <a:gd name="connsiteX5" fmla="*/ 0 w 43020346"/>
              <a:gd name="connsiteY5" fmla="*/ 19556886 h 19556886"/>
              <a:gd name="connsiteX6" fmla="*/ 0 w 43020346"/>
              <a:gd name="connsiteY6" fmla="*/ 0 h 19556886"/>
              <a:gd name="connsiteX0" fmla="*/ 0 w 43020346"/>
              <a:gd name="connsiteY0" fmla="*/ 0 h 19556886"/>
              <a:gd name="connsiteX1" fmla="*/ 9778443 w 43020346"/>
              <a:gd name="connsiteY1" fmla="*/ 0 h 19556886"/>
              <a:gd name="connsiteX2" fmla="*/ 9707884 w 43020346"/>
              <a:gd name="connsiteY2" fmla="*/ 14412078 h 19556886"/>
              <a:gd name="connsiteX3" fmla="*/ 43020346 w 43020346"/>
              <a:gd name="connsiteY3" fmla="*/ 14554973 h 19556886"/>
              <a:gd name="connsiteX4" fmla="*/ 42976800 w 43020346"/>
              <a:gd name="connsiteY4" fmla="*/ 19556886 h 19556886"/>
              <a:gd name="connsiteX5" fmla="*/ 0 w 43020346"/>
              <a:gd name="connsiteY5" fmla="*/ 19556886 h 19556886"/>
              <a:gd name="connsiteX6" fmla="*/ 0 w 43020346"/>
              <a:gd name="connsiteY6" fmla="*/ 0 h 19556886"/>
              <a:gd name="connsiteX0" fmla="*/ 0 w 43020346"/>
              <a:gd name="connsiteY0" fmla="*/ 0 h 19556886"/>
              <a:gd name="connsiteX1" fmla="*/ 9778443 w 43020346"/>
              <a:gd name="connsiteY1" fmla="*/ 0 h 19556886"/>
              <a:gd name="connsiteX2" fmla="*/ 9707884 w 43020346"/>
              <a:gd name="connsiteY2" fmla="*/ 14412078 h 19556886"/>
              <a:gd name="connsiteX3" fmla="*/ 43020346 w 43020346"/>
              <a:gd name="connsiteY3" fmla="*/ 14349831 h 19556886"/>
              <a:gd name="connsiteX4" fmla="*/ 42976800 w 43020346"/>
              <a:gd name="connsiteY4" fmla="*/ 19556886 h 19556886"/>
              <a:gd name="connsiteX5" fmla="*/ 0 w 43020346"/>
              <a:gd name="connsiteY5" fmla="*/ 19556886 h 19556886"/>
              <a:gd name="connsiteX6" fmla="*/ 0 w 43020346"/>
              <a:gd name="connsiteY6" fmla="*/ 0 h 19556886"/>
              <a:gd name="connsiteX0" fmla="*/ 0 w 42976800"/>
              <a:gd name="connsiteY0" fmla="*/ 0 h 19556886"/>
              <a:gd name="connsiteX1" fmla="*/ 9778443 w 42976800"/>
              <a:gd name="connsiteY1" fmla="*/ 0 h 19556886"/>
              <a:gd name="connsiteX2" fmla="*/ 9707884 w 42976800"/>
              <a:gd name="connsiteY2" fmla="*/ 14412078 h 19556886"/>
              <a:gd name="connsiteX3" fmla="*/ 42949787 w 42976800"/>
              <a:gd name="connsiteY3" fmla="*/ 14349831 h 19556886"/>
              <a:gd name="connsiteX4" fmla="*/ 42976800 w 42976800"/>
              <a:gd name="connsiteY4" fmla="*/ 19556886 h 19556886"/>
              <a:gd name="connsiteX5" fmla="*/ 0 w 42976800"/>
              <a:gd name="connsiteY5" fmla="*/ 19556886 h 19556886"/>
              <a:gd name="connsiteX6" fmla="*/ 0 w 42976800"/>
              <a:gd name="connsiteY6" fmla="*/ 0 h 19556886"/>
              <a:gd name="connsiteX0" fmla="*/ 0 w 43090908"/>
              <a:gd name="connsiteY0" fmla="*/ 0 h 19556886"/>
              <a:gd name="connsiteX1" fmla="*/ 9778443 w 43090908"/>
              <a:gd name="connsiteY1" fmla="*/ 0 h 19556886"/>
              <a:gd name="connsiteX2" fmla="*/ 9707884 w 43090908"/>
              <a:gd name="connsiteY2" fmla="*/ 14412078 h 19556886"/>
              <a:gd name="connsiteX3" fmla="*/ 43090908 w 43090908"/>
              <a:gd name="connsiteY3" fmla="*/ 14349831 h 19556886"/>
              <a:gd name="connsiteX4" fmla="*/ 42976800 w 43090908"/>
              <a:gd name="connsiteY4" fmla="*/ 19556886 h 19556886"/>
              <a:gd name="connsiteX5" fmla="*/ 0 w 43090908"/>
              <a:gd name="connsiteY5" fmla="*/ 19556886 h 19556886"/>
              <a:gd name="connsiteX6" fmla="*/ 0 w 43090908"/>
              <a:gd name="connsiteY6" fmla="*/ 0 h 19556886"/>
              <a:gd name="connsiteX0" fmla="*/ 0 w 43014467"/>
              <a:gd name="connsiteY0" fmla="*/ 0 h 19556886"/>
              <a:gd name="connsiteX1" fmla="*/ 9778443 w 43014467"/>
              <a:gd name="connsiteY1" fmla="*/ 0 h 19556886"/>
              <a:gd name="connsiteX2" fmla="*/ 9707884 w 43014467"/>
              <a:gd name="connsiteY2" fmla="*/ 14412078 h 19556886"/>
              <a:gd name="connsiteX3" fmla="*/ 43014467 w 43014467"/>
              <a:gd name="connsiteY3" fmla="*/ 14322051 h 19556886"/>
              <a:gd name="connsiteX4" fmla="*/ 42976800 w 43014467"/>
              <a:gd name="connsiteY4" fmla="*/ 19556886 h 19556886"/>
              <a:gd name="connsiteX5" fmla="*/ 0 w 43014467"/>
              <a:gd name="connsiteY5" fmla="*/ 19556886 h 19556886"/>
              <a:gd name="connsiteX6" fmla="*/ 0 w 43014467"/>
              <a:gd name="connsiteY6" fmla="*/ 0 h 19556886"/>
              <a:gd name="connsiteX0" fmla="*/ 0 w 42985802"/>
              <a:gd name="connsiteY0" fmla="*/ 0 h 19556886"/>
              <a:gd name="connsiteX1" fmla="*/ 9778443 w 42985802"/>
              <a:gd name="connsiteY1" fmla="*/ 0 h 19556886"/>
              <a:gd name="connsiteX2" fmla="*/ 9707884 w 42985802"/>
              <a:gd name="connsiteY2" fmla="*/ 14412078 h 19556886"/>
              <a:gd name="connsiteX3" fmla="*/ 42985802 w 42985802"/>
              <a:gd name="connsiteY3" fmla="*/ 14312792 h 19556886"/>
              <a:gd name="connsiteX4" fmla="*/ 42976800 w 42985802"/>
              <a:gd name="connsiteY4" fmla="*/ 19556886 h 19556886"/>
              <a:gd name="connsiteX5" fmla="*/ 0 w 42985802"/>
              <a:gd name="connsiteY5" fmla="*/ 19556886 h 19556886"/>
              <a:gd name="connsiteX6" fmla="*/ 0 w 42985802"/>
              <a:gd name="connsiteY6" fmla="*/ 0 h 19556886"/>
              <a:gd name="connsiteX0" fmla="*/ 0 w 42977174"/>
              <a:gd name="connsiteY0" fmla="*/ 0 h 19556886"/>
              <a:gd name="connsiteX1" fmla="*/ 9778443 w 42977174"/>
              <a:gd name="connsiteY1" fmla="*/ 0 h 19556886"/>
              <a:gd name="connsiteX2" fmla="*/ 9707884 w 42977174"/>
              <a:gd name="connsiteY2" fmla="*/ 14412078 h 19556886"/>
              <a:gd name="connsiteX3" fmla="*/ 42966691 w 42977174"/>
              <a:gd name="connsiteY3" fmla="*/ 14303532 h 19556886"/>
              <a:gd name="connsiteX4" fmla="*/ 42976800 w 42977174"/>
              <a:gd name="connsiteY4" fmla="*/ 19556886 h 19556886"/>
              <a:gd name="connsiteX5" fmla="*/ 0 w 42977174"/>
              <a:gd name="connsiteY5" fmla="*/ 19556886 h 19556886"/>
              <a:gd name="connsiteX6" fmla="*/ 0 w 42977174"/>
              <a:gd name="connsiteY6" fmla="*/ 0 h 19556886"/>
              <a:gd name="connsiteX0" fmla="*/ 0 w 42977174"/>
              <a:gd name="connsiteY0" fmla="*/ 0 h 19556886"/>
              <a:gd name="connsiteX1" fmla="*/ 9778443 w 42977174"/>
              <a:gd name="connsiteY1" fmla="*/ 0 h 19556886"/>
              <a:gd name="connsiteX2" fmla="*/ 9707884 w 42977174"/>
              <a:gd name="connsiteY2" fmla="*/ 14412078 h 19556886"/>
              <a:gd name="connsiteX3" fmla="*/ 42966693 w 42977174"/>
              <a:gd name="connsiteY3" fmla="*/ 14303532 h 19556886"/>
              <a:gd name="connsiteX4" fmla="*/ 42976800 w 42977174"/>
              <a:gd name="connsiteY4" fmla="*/ 19556886 h 19556886"/>
              <a:gd name="connsiteX5" fmla="*/ 0 w 42977174"/>
              <a:gd name="connsiteY5" fmla="*/ 19556886 h 19556886"/>
              <a:gd name="connsiteX6" fmla="*/ 0 w 42977174"/>
              <a:gd name="connsiteY6" fmla="*/ 0 h 19556886"/>
              <a:gd name="connsiteX0" fmla="*/ 0 w 42977607"/>
              <a:gd name="connsiteY0" fmla="*/ 0 h 19556886"/>
              <a:gd name="connsiteX1" fmla="*/ 9778443 w 42977607"/>
              <a:gd name="connsiteY1" fmla="*/ 0 h 19556886"/>
              <a:gd name="connsiteX2" fmla="*/ 9707884 w 42977607"/>
              <a:gd name="connsiteY2" fmla="*/ 14412078 h 19556886"/>
              <a:gd name="connsiteX3" fmla="*/ 42976248 w 42977607"/>
              <a:gd name="connsiteY3" fmla="*/ 14303532 h 19556886"/>
              <a:gd name="connsiteX4" fmla="*/ 42976800 w 42977607"/>
              <a:gd name="connsiteY4" fmla="*/ 19556886 h 19556886"/>
              <a:gd name="connsiteX5" fmla="*/ 0 w 42977607"/>
              <a:gd name="connsiteY5" fmla="*/ 19556886 h 19556886"/>
              <a:gd name="connsiteX6" fmla="*/ 0 w 42977607"/>
              <a:gd name="connsiteY6" fmla="*/ 0 h 19556886"/>
              <a:gd name="connsiteX0" fmla="*/ 0 w 42995357"/>
              <a:gd name="connsiteY0" fmla="*/ 0 h 19556886"/>
              <a:gd name="connsiteX1" fmla="*/ 9778443 w 42995357"/>
              <a:gd name="connsiteY1" fmla="*/ 0 h 19556886"/>
              <a:gd name="connsiteX2" fmla="*/ 9707884 w 42995357"/>
              <a:gd name="connsiteY2" fmla="*/ 14412078 h 19556886"/>
              <a:gd name="connsiteX3" fmla="*/ 42995357 w 42995357"/>
              <a:gd name="connsiteY3" fmla="*/ 14340571 h 19556886"/>
              <a:gd name="connsiteX4" fmla="*/ 42976800 w 42995357"/>
              <a:gd name="connsiteY4" fmla="*/ 19556886 h 19556886"/>
              <a:gd name="connsiteX5" fmla="*/ 0 w 42995357"/>
              <a:gd name="connsiteY5" fmla="*/ 19556886 h 19556886"/>
              <a:gd name="connsiteX6" fmla="*/ 0 w 42995357"/>
              <a:gd name="connsiteY6" fmla="*/ 0 h 19556886"/>
              <a:gd name="connsiteX0" fmla="*/ 0 w 42995357"/>
              <a:gd name="connsiteY0" fmla="*/ 0 h 19556886"/>
              <a:gd name="connsiteX1" fmla="*/ 9778443 w 42995357"/>
              <a:gd name="connsiteY1" fmla="*/ 0 h 19556886"/>
              <a:gd name="connsiteX2" fmla="*/ 9707884 w 42995357"/>
              <a:gd name="connsiteY2" fmla="*/ 14393558 h 19556886"/>
              <a:gd name="connsiteX3" fmla="*/ 42995357 w 42995357"/>
              <a:gd name="connsiteY3" fmla="*/ 14340571 h 19556886"/>
              <a:gd name="connsiteX4" fmla="*/ 42976800 w 42995357"/>
              <a:gd name="connsiteY4" fmla="*/ 19556886 h 19556886"/>
              <a:gd name="connsiteX5" fmla="*/ 0 w 42995357"/>
              <a:gd name="connsiteY5" fmla="*/ 19556886 h 19556886"/>
              <a:gd name="connsiteX6" fmla="*/ 0 w 42995357"/>
              <a:gd name="connsiteY6" fmla="*/ 0 h 19556886"/>
              <a:gd name="connsiteX0" fmla="*/ 0 w 42995357"/>
              <a:gd name="connsiteY0" fmla="*/ 0 h 19556886"/>
              <a:gd name="connsiteX1" fmla="*/ 9778443 w 42995357"/>
              <a:gd name="connsiteY1" fmla="*/ 0 h 19556886"/>
              <a:gd name="connsiteX2" fmla="*/ 9707884 w 42995357"/>
              <a:gd name="connsiteY2" fmla="*/ 14356519 h 19556886"/>
              <a:gd name="connsiteX3" fmla="*/ 42995357 w 42995357"/>
              <a:gd name="connsiteY3" fmla="*/ 14340571 h 19556886"/>
              <a:gd name="connsiteX4" fmla="*/ 42976800 w 42995357"/>
              <a:gd name="connsiteY4" fmla="*/ 19556886 h 19556886"/>
              <a:gd name="connsiteX5" fmla="*/ 0 w 42995357"/>
              <a:gd name="connsiteY5" fmla="*/ 19556886 h 19556886"/>
              <a:gd name="connsiteX6" fmla="*/ 0 w 42995357"/>
              <a:gd name="connsiteY6" fmla="*/ 0 h 19556886"/>
              <a:gd name="connsiteX0" fmla="*/ 0 w 42995357"/>
              <a:gd name="connsiteY0" fmla="*/ 0 h 19556886"/>
              <a:gd name="connsiteX1" fmla="*/ 9778443 w 42995357"/>
              <a:gd name="connsiteY1" fmla="*/ 0 h 19556886"/>
              <a:gd name="connsiteX2" fmla="*/ 9707884 w 42995357"/>
              <a:gd name="connsiteY2" fmla="*/ 14337999 h 19556886"/>
              <a:gd name="connsiteX3" fmla="*/ 42995357 w 42995357"/>
              <a:gd name="connsiteY3" fmla="*/ 14340571 h 19556886"/>
              <a:gd name="connsiteX4" fmla="*/ 42976800 w 42995357"/>
              <a:gd name="connsiteY4" fmla="*/ 19556886 h 19556886"/>
              <a:gd name="connsiteX5" fmla="*/ 0 w 42995357"/>
              <a:gd name="connsiteY5" fmla="*/ 19556886 h 19556886"/>
              <a:gd name="connsiteX6" fmla="*/ 0 w 42995357"/>
              <a:gd name="connsiteY6" fmla="*/ 0 h 19556886"/>
              <a:gd name="connsiteX0" fmla="*/ 0 w 42995357"/>
              <a:gd name="connsiteY0" fmla="*/ 0 h 19556886"/>
              <a:gd name="connsiteX1" fmla="*/ 9778443 w 42995357"/>
              <a:gd name="connsiteY1" fmla="*/ 0 h 19556886"/>
              <a:gd name="connsiteX2" fmla="*/ 11236680 w 42995357"/>
              <a:gd name="connsiteY2" fmla="*/ 14226758 h 19556886"/>
              <a:gd name="connsiteX3" fmla="*/ 42995357 w 42995357"/>
              <a:gd name="connsiteY3" fmla="*/ 14340571 h 19556886"/>
              <a:gd name="connsiteX4" fmla="*/ 42976800 w 42995357"/>
              <a:gd name="connsiteY4" fmla="*/ 19556886 h 19556886"/>
              <a:gd name="connsiteX5" fmla="*/ 0 w 42995357"/>
              <a:gd name="connsiteY5" fmla="*/ 19556886 h 19556886"/>
              <a:gd name="connsiteX6" fmla="*/ 0 w 42995357"/>
              <a:gd name="connsiteY6" fmla="*/ 0 h 19556886"/>
              <a:gd name="connsiteX0" fmla="*/ 0 w 42995357"/>
              <a:gd name="connsiteY0" fmla="*/ 259563 h 19816449"/>
              <a:gd name="connsiteX1" fmla="*/ 11154360 w 42995357"/>
              <a:gd name="connsiteY1" fmla="*/ 0 h 19816449"/>
              <a:gd name="connsiteX2" fmla="*/ 11236680 w 42995357"/>
              <a:gd name="connsiteY2" fmla="*/ 14486321 h 19816449"/>
              <a:gd name="connsiteX3" fmla="*/ 42995357 w 42995357"/>
              <a:gd name="connsiteY3" fmla="*/ 14600134 h 19816449"/>
              <a:gd name="connsiteX4" fmla="*/ 42976800 w 42995357"/>
              <a:gd name="connsiteY4" fmla="*/ 19816449 h 19816449"/>
              <a:gd name="connsiteX5" fmla="*/ 0 w 42995357"/>
              <a:gd name="connsiteY5" fmla="*/ 19816449 h 19816449"/>
              <a:gd name="connsiteX6" fmla="*/ 0 w 42995357"/>
              <a:gd name="connsiteY6" fmla="*/ 259563 h 19816449"/>
              <a:gd name="connsiteX0" fmla="*/ 0 w 42995357"/>
              <a:gd name="connsiteY0" fmla="*/ 0 h 19556886"/>
              <a:gd name="connsiteX1" fmla="*/ 11192580 w 42995357"/>
              <a:gd name="connsiteY1" fmla="*/ 74161 h 19556886"/>
              <a:gd name="connsiteX2" fmla="*/ 11236680 w 42995357"/>
              <a:gd name="connsiteY2" fmla="*/ 14226758 h 19556886"/>
              <a:gd name="connsiteX3" fmla="*/ 42995357 w 42995357"/>
              <a:gd name="connsiteY3" fmla="*/ 14340571 h 19556886"/>
              <a:gd name="connsiteX4" fmla="*/ 42976800 w 42995357"/>
              <a:gd name="connsiteY4" fmla="*/ 19556886 h 19556886"/>
              <a:gd name="connsiteX5" fmla="*/ 0 w 42995357"/>
              <a:gd name="connsiteY5" fmla="*/ 19556886 h 19556886"/>
              <a:gd name="connsiteX6" fmla="*/ 0 w 42995357"/>
              <a:gd name="connsiteY6" fmla="*/ 0 h 19556886"/>
              <a:gd name="connsiteX0" fmla="*/ 0 w 42995357"/>
              <a:gd name="connsiteY0" fmla="*/ 0 h 19556886"/>
              <a:gd name="connsiteX1" fmla="*/ 11192580 w 42995357"/>
              <a:gd name="connsiteY1" fmla="*/ 74161 h 19556886"/>
              <a:gd name="connsiteX2" fmla="*/ 11236680 w 42995357"/>
              <a:gd name="connsiteY2" fmla="*/ 14226758 h 19556886"/>
              <a:gd name="connsiteX3" fmla="*/ 42995357 w 42995357"/>
              <a:gd name="connsiteY3" fmla="*/ 14340571 h 19556886"/>
              <a:gd name="connsiteX4" fmla="*/ 42976800 w 42995357"/>
              <a:gd name="connsiteY4" fmla="*/ 19556886 h 19556886"/>
              <a:gd name="connsiteX5" fmla="*/ 0 w 42995357"/>
              <a:gd name="connsiteY5" fmla="*/ 19556886 h 19556886"/>
              <a:gd name="connsiteX6" fmla="*/ 0 w 42995357"/>
              <a:gd name="connsiteY6" fmla="*/ 0 h 19556886"/>
              <a:gd name="connsiteX0" fmla="*/ 0 w 42995357"/>
              <a:gd name="connsiteY0" fmla="*/ 0 h 19556886"/>
              <a:gd name="connsiteX1" fmla="*/ 11192580 w 42995357"/>
              <a:gd name="connsiteY1" fmla="*/ 46350 h 19556886"/>
              <a:gd name="connsiteX2" fmla="*/ 11236680 w 42995357"/>
              <a:gd name="connsiteY2" fmla="*/ 14226758 h 19556886"/>
              <a:gd name="connsiteX3" fmla="*/ 42995357 w 42995357"/>
              <a:gd name="connsiteY3" fmla="*/ 14340571 h 19556886"/>
              <a:gd name="connsiteX4" fmla="*/ 42976800 w 42995357"/>
              <a:gd name="connsiteY4" fmla="*/ 19556886 h 19556886"/>
              <a:gd name="connsiteX5" fmla="*/ 0 w 42995357"/>
              <a:gd name="connsiteY5" fmla="*/ 19556886 h 19556886"/>
              <a:gd name="connsiteX6" fmla="*/ 0 w 42995357"/>
              <a:gd name="connsiteY6" fmla="*/ 0 h 19556886"/>
              <a:gd name="connsiteX0" fmla="*/ 0 w 42995357"/>
              <a:gd name="connsiteY0" fmla="*/ 0 h 19556886"/>
              <a:gd name="connsiteX1" fmla="*/ 11183025 w 42995357"/>
              <a:gd name="connsiteY1" fmla="*/ 27810 h 19556886"/>
              <a:gd name="connsiteX2" fmla="*/ 11236680 w 42995357"/>
              <a:gd name="connsiteY2" fmla="*/ 14226758 h 19556886"/>
              <a:gd name="connsiteX3" fmla="*/ 42995357 w 42995357"/>
              <a:gd name="connsiteY3" fmla="*/ 14340571 h 19556886"/>
              <a:gd name="connsiteX4" fmla="*/ 42976800 w 42995357"/>
              <a:gd name="connsiteY4" fmla="*/ 19556886 h 19556886"/>
              <a:gd name="connsiteX5" fmla="*/ 0 w 42995357"/>
              <a:gd name="connsiteY5" fmla="*/ 19556886 h 19556886"/>
              <a:gd name="connsiteX6" fmla="*/ 0 w 42995357"/>
              <a:gd name="connsiteY6" fmla="*/ 0 h 19556886"/>
              <a:gd name="connsiteX0" fmla="*/ 0 w 42995357"/>
              <a:gd name="connsiteY0" fmla="*/ 0 h 19556886"/>
              <a:gd name="connsiteX1" fmla="*/ 11173470 w 42995357"/>
              <a:gd name="connsiteY1" fmla="*/ 9270 h 19556886"/>
              <a:gd name="connsiteX2" fmla="*/ 11236680 w 42995357"/>
              <a:gd name="connsiteY2" fmla="*/ 14226758 h 19556886"/>
              <a:gd name="connsiteX3" fmla="*/ 42995357 w 42995357"/>
              <a:gd name="connsiteY3" fmla="*/ 14340571 h 19556886"/>
              <a:gd name="connsiteX4" fmla="*/ 42976800 w 42995357"/>
              <a:gd name="connsiteY4" fmla="*/ 19556886 h 19556886"/>
              <a:gd name="connsiteX5" fmla="*/ 0 w 42995357"/>
              <a:gd name="connsiteY5" fmla="*/ 19556886 h 19556886"/>
              <a:gd name="connsiteX6" fmla="*/ 0 w 42995357"/>
              <a:gd name="connsiteY6" fmla="*/ 0 h 19556886"/>
              <a:gd name="connsiteX0" fmla="*/ 0 w 42995357"/>
              <a:gd name="connsiteY0" fmla="*/ 0 h 19556886"/>
              <a:gd name="connsiteX1" fmla="*/ 11173470 w 42995357"/>
              <a:gd name="connsiteY1" fmla="*/ 9270 h 19556886"/>
              <a:gd name="connsiteX2" fmla="*/ 11178441 w 42995357"/>
              <a:gd name="connsiteY2" fmla="*/ 14226758 h 19556886"/>
              <a:gd name="connsiteX3" fmla="*/ 42995357 w 42995357"/>
              <a:gd name="connsiteY3" fmla="*/ 14340571 h 19556886"/>
              <a:gd name="connsiteX4" fmla="*/ 42976800 w 42995357"/>
              <a:gd name="connsiteY4" fmla="*/ 19556886 h 19556886"/>
              <a:gd name="connsiteX5" fmla="*/ 0 w 42995357"/>
              <a:gd name="connsiteY5" fmla="*/ 19556886 h 19556886"/>
              <a:gd name="connsiteX6" fmla="*/ 0 w 42995357"/>
              <a:gd name="connsiteY6" fmla="*/ 0 h 19556886"/>
              <a:gd name="connsiteX0" fmla="*/ 0 w 42995357"/>
              <a:gd name="connsiteY0" fmla="*/ 0 h 19556886"/>
              <a:gd name="connsiteX1" fmla="*/ 11173470 w 42995357"/>
              <a:gd name="connsiteY1" fmla="*/ 9270 h 19556886"/>
              <a:gd name="connsiteX2" fmla="*/ 11178441 w 42995357"/>
              <a:gd name="connsiteY2" fmla="*/ 14255010 h 19556886"/>
              <a:gd name="connsiteX3" fmla="*/ 42995357 w 42995357"/>
              <a:gd name="connsiteY3" fmla="*/ 14340571 h 19556886"/>
              <a:gd name="connsiteX4" fmla="*/ 42976800 w 42995357"/>
              <a:gd name="connsiteY4" fmla="*/ 19556886 h 19556886"/>
              <a:gd name="connsiteX5" fmla="*/ 0 w 42995357"/>
              <a:gd name="connsiteY5" fmla="*/ 19556886 h 19556886"/>
              <a:gd name="connsiteX6" fmla="*/ 0 w 42995357"/>
              <a:gd name="connsiteY6" fmla="*/ 0 h 19556886"/>
              <a:gd name="connsiteX0" fmla="*/ 0 w 42995357"/>
              <a:gd name="connsiteY0" fmla="*/ 0 h 19556886"/>
              <a:gd name="connsiteX1" fmla="*/ 11173470 w 42995357"/>
              <a:gd name="connsiteY1" fmla="*/ 9270 h 19556886"/>
              <a:gd name="connsiteX2" fmla="*/ 11178441 w 42995357"/>
              <a:gd name="connsiteY2" fmla="*/ 14269136 h 19556886"/>
              <a:gd name="connsiteX3" fmla="*/ 42995357 w 42995357"/>
              <a:gd name="connsiteY3" fmla="*/ 14340571 h 19556886"/>
              <a:gd name="connsiteX4" fmla="*/ 42976800 w 42995357"/>
              <a:gd name="connsiteY4" fmla="*/ 19556886 h 19556886"/>
              <a:gd name="connsiteX5" fmla="*/ 0 w 42995357"/>
              <a:gd name="connsiteY5" fmla="*/ 19556886 h 19556886"/>
              <a:gd name="connsiteX6" fmla="*/ 0 w 42995357"/>
              <a:gd name="connsiteY6" fmla="*/ 0 h 19556886"/>
              <a:gd name="connsiteX0" fmla="*/ 0 w 42995357"/>
              <a:gd name="connsiteY0" fmla="*/ 0 h 19556886"/>
              <a:gd name="connsiteX1" fmla="*/ 11173470 w 42995357"/>
              <a:gd name="connsiteY1" fmla="*/ 9270 h 19556886"/>
              <a:gd name="connsiteX2" fmla="*/ 11178441 w 42995357"/>
              <a:gd name="connsiteY2" fmla="*/ 14297388 h 19556886"/>
              <a:gd name="connsiteX3" fmla="*/ 42995357 w 42995357"/>
              <a:gd name="connsiteY3" fmla="*/ 14340571 h 19556886"/>
              <a:gd name="connsiteX4" fmla="*/ 42976800 w 42995357"/>
              <a:gd name="connsiteY4" fmla="*/ 19556886 h 19556886"/>
              <a:gd name="connsiteX5" fmla="*/ 0 w 42995357"/>
              <a:gd name="connsiteY5" fmla="*/ 19556886 h 19556886"/>
              <a:gd name="connsiteX6" fmla="*/ 0 w 42995357"/>
              <a:gd name="connsiteY6" fmla="*/ 0 h 19556886"/>
              <a:gd name="connsiteX0" fmla="*/ 0 w 42995357"/>
              <a:gd name="connsiteY0" fmla="*/ 0 h 19556886"/>
              <a:gd name="connsiteX1" fmla="*/ 11173470 w 42995357"/>
              <a:gd name="connsiteY1" fmla="*/ 9270 h 19556886"/>
              <a:gd name="connsiteX2" fmla="*/ 11178441 w 42995357"/>
              <a:gd name="connsiteY2" fmla="*/ 14311514 h 19556886"/>
              <a:gd name="connsiteX3" fmla="*/ 42995357 w 42995357"/>
              <a:gd name="connsiteY3" fmla="*/ 14340571 h 19556886"/>
              <a:gd name="connsiteX4" fmla="*/ 42976800 w 42995357"/>
              <a:gd name="connsiteY4" fmla="*/ 19556886 h 19556886"/>
              <a:gd name="connsiteX5" fmla="*/ 0 w 42995357"/>
              <a:gd name="connsiteY5" fmla="*/ 19556886 h 19556886"/>
              <a:gd name="connsiteX6" fmla="*/ 0 w 42995357"/>
              <a:gd name="connsiteY6" fmla="*/ 0 h 19556886"/>
              <a:gd name="connsiteX0" fmla="*/ 0 w 42995357"/>
              <a:gd name="connsiteY0" fmla="*/ 0 h 19556886"/>
              <a:gd name="connsiteX1" fmla="*/ 11173470 w 42995357"/>
              <a:gd name="connsiteY1" fmla="*/ 9270 h 19556886"/>
              <a:gd name="connsiteX2" fmla="*/ 11178441 w 42995357"/>
              <a:gd name="connsiteY2" fmla="*/ 14325639 h 19556886"/>
              <a:gd name="connsiteX3" fmla="*/ 42995357 w 42995357"/>
              <a:gd name="connsiteY3" fmla="*/ 14340571 h 19556886"/>
              <a:gd name="connsiteX4" fmla="*/ 42976800 w 42995357"/>
              <a:gd name="connsiteY4" fmla="*/ 19556886 h 19556886"/>
              <a:gd name="connsiteX5" fmla="*/ 0 w 42995357"/>
              <a:gd name="connsiteY5" fmla="*/ 19556886 h 19556886"/>
              <a:gd name="connsiteX6" fmla="*/ 0 w 42995357"/>
              <a:gd name="connsiteY6" fmla="*/ 0 h 19556886"/>
              <a:gd name="connsiteX0" fmla="*/ 0 w 42995357"/>
              <a:gd name="connsiteY0" fmla="*/ 0 h 19556886"/>
              <a:gd name="connsiteX1" fmla="*/ 11173470 w 42995357"/>
              <a:gd name="connsiteY1" fmla="*/ 9270 h 19556886"/>
              <a:gd name="connsiteX2" fmla="*/ 11178441 w 42995357"/>
              <a:gd name="connsiteY2" fmla="*/ 14339766 h 19556886"/>
              <a:gd name="connsiteX3" fmla="*/ 42995357 w 42995357"/>
              <a:gd name="connsiteY3" fmla="*/ 14340571 h 19556886"/>
              <a:gd name="connsiteX4" fmla="*/ 42976800 w 42995357"/>
              <a:gd name="connsiteY4" fmla="*/ 19556886 h 19556886"/>
              <a:gd name="connsiteX5" fmla="*/ 0 w 42995357"/>
              <a:gd name="connsiteY5" fmla="*/ 19556886 h 19556886"/>
              <a:gd name="connsiteX6" fmla="*/ 0 w 42995357"/>
              <a:gd name="connsiteY6" fmla="*/ 0 h 19556886"/>
              <a:gd name="connsiteX0" fmla="*/ 0 w 42995357"/>
              <a:gd name="connsiteY0" fmla="*/ 4855 h 19561741"/>
              <a:gd name="connsiteX1" fmla="*/ 11173470 w 42995357"/>
              <a:gd name="connsiteY1" fmla="*/ 0 h 19561741"/>
              <a:gd name="connsiteX2" fmla="*/ 11178441 w 42995357"/>
              <a:gd name="connsiteY2" fmla="*/ 14344621 h 19561741"/>
              <a:gd name="connsiteX3" fmla="*/ 42995357 w 42995357"/>
              <a:gd name="connsiteY3" fmla="*/ 14345426 h 19561741"/>
              <a:gd name="connsiteX4" fmla="*/ 42976800 w 42995357"/>
              <a:gd name="connsiteY4" fmla="*/ 19561741 h 19561741"/>
              <a:gd name="connsiteX5" fmla="*/ 0 w 42995357"/>
              <a:gd name="connsiteY5" fmla="*/ 19561741 h 19561741"/>
              <a:gd name="connsiteX6" fmla="*/ 0 w 42995357"/>
              <a:gd name="connsiteY6" fmla="*/ 4855 h 19561741"/>
              <a:gd name="connsiteX0" fmla="*/ 0 w 42995357"/>
              <a:gd name="connsiteY0" fmla="*/ 18981 h 19575867"/>
              <a:gd name="connsiteX1" fmla="*/ 11173470 w 42995357"/>
              <a:gd name="connsiteY1" fmla="*/ 0 h 19575867"/>
              <a:gd name="connsiteX2" fmla="*/ 11178441 w 42995357"/>
              <a:gd name="connsiteY2" fmla="*/ 14358747 h 19575867"/>
              <a:gd name="connsiteX3" fmla="*/ 42995357 w 42995357"/>
              <a:gd name="connsiteY3" fmla="*/ 14359552 h 19575867"/>
              <a:gd name="connsiteX4" fmla="*/ 42976800 w 42995357"/>
              <a:gd name="connsiteY4" fmla="*/ 19575867 h 19575867"/>
              <a:gd name="connsiteX5" fmla="*/ 0 w 42995357"/>
              <a:gd name="connsiteY5" fmla="*/ 19575867 h 19575867"/>
              <a:gd name="connsiteX6" fmla="*/ 0 w 42995357"/>
              <a:gd name="connsiteY6" fmla="*/ 18981 h 19575867"/>
              <a:gd name="connsiteX0" fmla="*/ 0 w 42995357"/>
              <a:gd name="connsiteY0" fmla="*/ 0 h 19556886"/>
              <a:gd name="connsiteX1" fmla="*/ 11173470 w 42995357"/>
              <a:gd name="connsiteY1" fmla="*/ 9270 h 19556886"/>
              <a:gd name="connsiteX2" fmla="*/ 11178441 w 42995357"/>
              <a:gd name="connsiteY2" fmla="*/ 14339766 h 19556886"/>
              <a:gd name="connsiteX3" fmla="*/ 42995357 w 42995357"/>
              <a:gd name="connsiteY3" fmla="*/ 14340571 h 19556886"/>
              <a:gd name="connsiteX4" fmla="*/ 42976800 w 42995357"/>
              <a:gd name="connsiteY4" fmla="*/ 19556886 h 19556886"/>
              <a:gd name="connsiteX5" fmla="*/ 0 w 42995357"/>
              <a:gd name="connsiteY5" fmla="*/ 19556886 h 19556886"/>
              <a:gd name="connsiteX6" fmla="*/ 0 w 42995357"/>
              <a:gd name="connsiteY6" fmla="*/ 0 h 19556886"/>
              <a:gd name="connsiteX0" fmla="*/ 0 w 42995357"/>
              <a:gd name="connsiteY0" fmla="*/ 4855 h 19561741"/>
              <a:gd name="connsiteX1" fmla="*/ 11173470 w 42995357"/>
              <a:gd name="connsiteY1" fmla="*/ 0 h 19561741"/>
              <a:gd name="connsiteX2" fmla="*/ 11178441 w 42995357"/>
              <a:gd name="connsiteY2" fmla="*/ 14344621 h 19561741"/>
              <a:gd name="connsiteX3" fmla="*/ 42995357 w 42995357"/>
              <a:gd name="connsiteY3" fmla="*/ 14345426 h 19561741"/>
              <a:gd name="connsiteX4" fmla="*/ 42976800 w 42995357"/>
              <a:gd name="connsiteY4" fmla="*/ 19561741 h 19561741"/>
              <a:gd name="connsiteX5" fmla="*/ 0 w 42995357"/>
              <a:gd name="connsiteY5" fmla="*/ 19561741 h 19561741"/>
              <a:gd name="connsiteX6" fmla="*/ 0 w 42995357"/>
              <a:gd name="connsiteY6" fmla="*/ 4855 h 19561741"/>
              <a:gd name="connsiteX0" fmla="*/ 0 w 42995357"/>
              <a:gd name="connsiteY0" fmla="*/ 0 h 19556886"/>
              <a:gd name="connsiteX1" fmla="*/ 11173470 w 42995357"/>
              <a:gd name="connsiteY1" fmla="*/ 4415 h 19556886"/>
              <a:gd name="connsiteX2" fmla="*/ 11178441 w 42995357"/>
              <a:gd name="connsiteY2" fmla="*/ 14339766 h 19556886"/>
              <a:gd name="connsiteX3" fmla="*/ 42995357 w 42995357"/>
              <a:gd name="connsiteY3" fmla="*/ 14340571 h 19556886"/>
              <a:gd name="connsiteX4" fmla="*/ 42976800 w 42995357"/>
              <a:gd name="connsiteY4" fmla="*/ 19556886 h 19556886"/>
              <a:gd name="connsiteX5" fmla="*/ 0 w 42995357"/>
              <a:gd name="connsiteY5" fmla="*/ 19556886 h 19556886"/>
              <a:gd name="connsiteX6" fmla="*/ 0 w 42995357"/>
              <a:gd name="connsiteY6" fmla="*/ 0 h 19556886"/>
              <a:gd name="connsiteX0" fmla="*/ 0 w 42995357"/>
              <a:gd name="connsiteY0" fmla="*/ 4855 h 19561741"/>
              <a:gd name="connsiteX1" fmla="*/ 11173470 w 42995357"/>
              <a:gd name="connsiteY1" fmla="*/ 0 h 19561741"/>
              <a:gd name="connsiteX2" fmla="*/ 11178441 w 42995357"/>
              <a:gd name="connsiteY2" fmla="*/ 14344621 h 19561741"/>
              <a:gd name="connsiteX3" fmla="*/ 42995357 w 42995357"/>
              <a:gd name="connsiteY3" fmla="*/ 14345426 h 19561741"/>
              <a:gd name="connsiteX4" fmla="*/ 42976800 w 42995357"/>
              <a:gd name="connsiteY4" fmla="*/ 19561741 h 19561741"/>
              <a:gd name="connsiteX5" fmla="*/ 0 w 42995357"/>
              <a:gd name="connsiteY5" fmla="*/ 19561741 h 19561741"/>
              <a:gd name="connsiteX6" fmla="*/ 0 w 42995357"/>
              <a:gd name="connsiteY6" fmla="*/ 4855 h 19561741"/>
              <a:gd name="connsiteX0" fmla="*/ 0 w 42995357"/>
              <a:gd name="connsiteY0" fmla="*/ 4855 h 19561741"/>
              <a:gd name="connsiteX1" fmla="*/ 11173470 w 42995357"/>
              <a:gd name="connsiteY1" fmla="*/ 0 h 19561741"/>
              <a:gd name="connsiteX2" fmla="*/ 11178441 w 42995357"/>
              <a:gd name="connsiteY2" fmla="*/ 14344621 h 19561741"/>
              <a:gd name="connsiteX3" fmla="*/ 42995357 w 42995357"/>
              <a:gd name="connsiteY3" fmla="*/ 14345426 h 19561741"/>
              <a:gd name="connsiteX4" fmla="*/ 42976800 w 42995357"/>
              <a:gd name="connsiteY4" fmla="*/ 19561741 h 19561741"/>
              <a:gd name="connsiteX5" fmla="*/ 0 w 42995357"/>
              <a:gd name="connsiteY5" fmla="*/ 19561741 h 19561741"/>
              <a:gd name="connsiteX6" fmla="*/ 0 w 42995357"/>
              <a:gd name="connsiteY6" fmla="*/ 4855 h 19561741"/>
              <a:gd name="connsiteX0" fmla="*/ 0 w 42995357"/>
              <a:gd name="connsiteY0" fmla="*/ 0 h 19556886"/>
              <a:gd name="connsiteX1" fmla="*/ 11173470 w 42995357"/>
              <a:gd name="connsiteY1" fmla="*/ 4415 h 19556886"/>
              <a:gd name="connsiteX2" fmla="*/ 11178441 w 42995357"/>
              <a:gd name="connsiteY2" fmla="*/ 14339766 h 19556886"/>
              <a:gd name="connsiteX3" fmla="*/ 42995357 w 42995357"/>
              <a:gd name="connsiteY3" fmla="*/ 14340571 h 19556886"/>
              <a:gd name="connsiteX4" fmla="*/ 42976800 w 42995357"/>
              <a:gd name="connsiteY4" fmla="*/ 19556886 h 19556886"/>
              <a:gd name="connsiteX5" fmla="*/ 0 w 42995357"/>
              <a:gd name="connsiteY5" fmla="*/ 19556886 h 19556886"/>
              <a:gd name="connsiteX6" fmla="*/ 0 w 42995357"/>
              <a:gd name="connsiteY6" fmla="*/ 0 h 19556886"/>
              <a:gd name="connsiteX0" fmla="*/ 0 w 42995355"/>
              <a:gd name="connsiteY0" fmla="*/ 0 h 19556886"/>
              <a:gd name="connsiteX1" fmla="*/ 11173470 w 42995355"/>
              <a:gd name="connsiteY1" fmla="*/ 4415 h 19556886"/>
              <a:gd name="connsiteX2" fmla="*/ 11178441 w 42995355"/>
              <a:gd name="connsiteY2" fmla="*/ 14339766 h 19556886"/>
              <a:gd name="connsiteX3" fmla="*/ 42995355 w 42995355"/>
              <a:gd name="connsiteY3" fmla="*/ 14340571 h 19556886"/>
              <a:gd name="connsiteX4" fmla="*/ 42976800 w 42995355"/>
              <a:gd name="connsiteY4" fmla="*/ 19556886 h 19556886"/>
              <a:gd name="connsiteX5" fmla="*/ 0 w 42995355"/>
              <a:gd name="connsiteY5" fmla="*/ 19556886 h 19556886"/>
              <a:gd name="connsiteX6" fmla="*/ 0 w 42995355"/>
              <a:gd name="connsiteY6" fmla="*/ 0 h 19556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995355" h="19556886">
                <a:moveTo>
                  <a:pt x="0" y="0"/>
                </a:moveTo>
                <a:lnTo>
                  <a:pt x="11173470" y="4415"/>
                </a:lnTo>
                <a:lnTo>
                  <a:pt x="11178441" y="14339766"/>
                </a:lnTo>
                <a:lnTo>
                  <a:pt x="42995355" y="14340571"/>
                </a:lnTo>
                <a:cubicBezTo>
                  <a:pt x="42992354" y="16088602"/>
                  <a:pt x="42979801" y="17808855"/>
                  <a:pt x="42976800" y="19556886"/>
                </a:cubicBezTo>
                <a:lnTo>
                  <a:pt x="0" y="19556886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254000" cmpd="thinThick"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12817" y="6059060"/>
            <a:ext cx="205740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7000" b="1" cap="small" dirty="0">
                <a:solidFill>
                  <a:srgbClr val="C00000"/>
                </a:solidFill>
                <a:latin typeface="Century Gothic" pitchFamily="34" charset="0"/>
              </a:rPr>
              <a:t>What </a:t>
            </a:r>
            <a:r>
              <a:rPr lang="en-US" sz="7000" b="1" cap="small" dirty="0" smtClean="0">
                <a:solidFill>
                  <a:srgbClr val="C00000"/>
                </a:solidFill>
                <a:latin typeface="Century Gothic" pitchFamily="34" charset="0"/>
              </a:rPr>
              <a:t>is Signature Well-being? </a:t>
            </a:r>
            <a:r>
              <a:rPr lang="en-US" sz="3600" dirty="0" smtClean="0">
                <a:latin typeface="Century Gothic" panose="020B0502020202020204" pitchFamily="34" charset="0"/>
              </a:rPr>
              <a:t>The </a:t>
            </a:r>
            <a:r>
              <a:rPr lang="en-US" sz="3600" dirty="0">
                <a:latin typeface="Century Gothic" panose="020B0502020202020204" pitchFamily="34" charset="0"/>
              </a:rPr>
              <a:t>basis for this proposal is the scientific study of character strengths and the benefits gained from working from one’s </a:t>
            </a:r>
            <a:r>
              <a:rPr lang="en-US" sz="3600" i="1" dirty="0">
                <a:latin typeface="Century Gothic" panose="020B0502020202020204" pitchFamily="34" charset="0"/>
              </a:rPr>
              <a:t>signature </a:t>
            </a:r>
            <a:r>
              <a:rPr lang="en-US" sz="3600" dirty="0">
                <a:latin typeface="Century Gothic" panose="020B0502020202020204" pitchFamily="34" charset="0"/>
              </a:rPr>
              <a:t>character strengths. Signature Well-being suggests that, like signature character strengths, there is an element (or combination of elements) of well-being that is energizing, authentic and intuitive</a:t>
            </a:r>
            <a:r>
              <a:rPr lang="en-US" sz="3600" dirty="0" smtClean="0">
                <a:latin typeface="Century Gothic" panose="020B0502020202020204" pitchFamily="34" charset="0"/>
              </a:rPr>
              <a:t>. I </a:t>
            </a:r>
            <a:r>
              <a:rPr lang="en-US" sz="3600" dirty="0">
                <a:latin typeface="Century Gothic" panose="020B0502020202020204" pitchFamily="34" charset="0"/>
              </a:rPr>
              <a:t>propose that the elements of well-being should be weighted based on this central element(s) to take into account individual differences and more accurately represent the status a person’s subjective well-being. What is signature then is this unique operationalization of one’s well-being. 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7584032" y="11922356"/>
            <a:ext cx="3383280" cy="1184940"/>
          </a:xfrm>
          <a:prstGeom prst="rect">
            <a:avLst/>
          </a:prstGeom>
          <a:solidFill>
            <a:srgbClr val="9B0D0D"/>
          </a:solidFill>
          <a:ln w="28575">
            <a:solidFill>
              <a:srgbClr val="9B0D0D"/>
            </a:solidFill>
          </a:ln>
        </p:spPr>
        <p:txBody>
          <a:bodyPr wrap="square" lIns="91440" tIns="91440" rIns="91440" bIns="91440" rtlCol="0" anchor="ctr" anchorCtr="0">
            <a:spAutoFit/>
          </a:bodyPr>
          <a:lstStyle/>
          <a:p>
            <a:pPr algn="ctr"/>
            <a:r>
              <a:rPr lang="en-US" sz="6500" b="1" cap="small" dirty="0" smtClean="0">
                <a:solidFill>
                  <a:schemeClr val="bg1"/>
                </a:solidFill>
                <a:latin typeface="Century Gothic" pitchFamily="34" charset="0"/>
              </a:rPr>
              <a:t>Present</a:t>
            </a:r>
            <a:endParaRPr lang="en-US" sz="6500" b="1" cap="small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5022281" y="11918655"/>
            <a:ext cx="3383280" cy="1184940"/>
          </a:xfrm>
          <a:prstGeom prst="rect">
            <a:avLst/>
          </a:prstGeom>
          <a:solidFill>
            <a:srgbClr val="9B0D0D"/>
          </a:solidFill>
          <a:ln w="28575">
            <a:solidFill>
              <a:srgbClr val="9B0D0D"/>
            </a:solidFill>
          </a:ln>
        </p:spPr>
        <p:txBody>
          <a:bodyPr wrap="square" lIns="91440" tIns="91440" rIns="91440" bIns="91440" rtlCol="0" anchor="ctr" anchorCtr="0">
            <a:spAutoFit/>
          </a:bodyPr>
          <a:lstStyle/>
          <a:p>
            <a:pPr algn="ctr"/>
            <a:r>
              <a:rPr lang="en-US" sz="6500" b="1" cap="small" dirty="0" smtClean="0">
                <a:solidFill>
                  <a:schemeClr val="bg1"/>
                </a:solidFill>
                <a:latin typeface="Century Gothic" pitchFamily="34" charset="0"/>
              </a:rPr>
              <a:t>Future</a:t>
            </a:r>
            <a:endParaRPr lang="en-US" sz="6500" b="1" cap="small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2441568" y="11327874"/>
            <a:ext cx="10705911" cy="1525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0" b="1" cap="small" dirty="0">
                <a:solidFill>
                  <a:srgbClr val="C00000"/>
                </a:solidFill>
                <a:latin typeface="Century Gothic" pitchFamily="34" charset="0"/>
              </a:rPr>
              <a:t>Positive Psychology Precedents for Signature </a:t>
            </a:r>
            <a:r>
              <a:rPr lang="en-US" sz="6500" b="1" cap="small" dirty="0" smtClean="0">
                <a:solidFill>
                  <a:srgbClr val="C00000"/>
                </a:solidFill>
                <a:latin typeface="Century Gothic" pitchFamily="34" charset="0"/>
              </a:rPr>
              <a:t>Well-being? </a:t>
            </a:r>
            <a:r>
              <a:rPr lang="en-US" sz="3500" dirty="0" smtClean="0">
                <a:latin typeface="Century Gothic" panose="020B0502020202020204" pitchFamily="34" charset="0"/>
              </a:rPr>
              <a:t>Positive psychology literature provides an abundance of theoretical and empirical justification for the study of well-being at the micro level and therefore the viability of the proposal of Signature Well-being. The following are a few key points to inspire further discussion and research on the topic:</a:t>
            </a:r>
          </a:p>
          <a:p>
            <a:pPr marL="1371600" indent="-457200" algn="just">
              <a:buFont typeface="Arial" panose="020B0604020202020204" pitchFamily="34" charset="0"/>
              <a:buChar char="•"/>
            </a:pPr>
            <a:r>
              <a:rPr lang="en-US" sz="3500" dirty="0" smtClean="0">
                <a:latin typeface="Century Gothic" panose="020B0502020202020204" pitchFamily="34" charset="0"/>
              </a:rPr>
              <a:t>Signature Character Strengths</a:t>
            </a:r>
          </a:p>
          <a:p>
            <a:pPr marL="1371600" indent="-457200" algn="just">
              <a:buFont typeface="Arial" panose="020B0604020202020204" pitchFamily="34" charset="0"/>
              <a:buChar char="•"/>
            </a:pPr>
            <a:r>
              <a:rPr lang="en-US" sz="3500" dirty="0" smtClean="0">
                <a:latin typeface="Century Gothic" panose="020B0502020202020204" pitchFamily="34" charset="0"/>
              </a:rPr>
              <a:t>A Person-Activity Fit Approach to Positive Interventions</a:t>
            </a:r>
          </a:p>
          <a:p>
            <a:pPr marL="1371600" indent="-457200" algn="just">
              <a:buFont typeface="Arial" panose="020B0604020202020204" pitchFamily="34" charset="0"/>
              <a:buChar char="•"/>
            </a:pPr>
            <a:r>
              <a:rPr lang="en-US" sz="3500" dirty="0" smtClean="0">
                <a:latin typeface="Century Gothic" panose="020B0502020202020204" pitchFamily="34" charset="0"/>
              </a:rPr>
              <a:t>Intrinsic Motivation</a:t>
            </a:r>
          </a:p>
          <a:p>
            <a:pPr marL="1371600" indent="-457200" algn="just">
              <a:buFont typeface="Arial" panose="020B0604020202020204" pitchFamily="34" charset="0"/>
              <a:buChar char="•"/>
            </a:pPr>
            <a:r>
              <a:rPr lang="en-US" sz="3500" dirty="0" smtClean="0">
                <a:latin typeface="Century Gothic" panose="020B0502020202020204" pitchFamily="34" charset="0"/>
              </a:rPr>
              <a:t>PERMA</a:t>
            </a:r>
          </a:p>
          <a:p>
            <a:pPr marL="1371600" indent="-457200" algn="just">
              <a:buFont typeface="Arial" panose="020B0604020202020204" pitchFamily="34" charset="0"/>
              <a:buChar char="•"/>
            </a:pPr>
            <a:r>
              <a:rPr lang="en-US" sz="3500" dirty="0" smtClean="0">
                <a:latin typeface="Century Gothic" panose="020B0502020202020204" pitchFamily="34" charset="0"/>
              </a:rPr>
              <a:t>The ABC Model</a:t>
            </a:r>
          </a:p>
          <a:p>
            <a:pPr marL="1371600" indent="-457200" algn="just">
              <a:buFont typeface="Arial" panose="020B0604020202020204" pitchFamily="34" charset="0"/>
              <a:buChar char="•"/>
            </a:pPr>
            <a:r>
              <a:rPr lang="en-US" sz="3500" dirty="0" smtClean="0">
                <a:latin typeface="Century Gothic" panose="020B0502020202020204" pitchFamily="34" charset="0"/>
              </a:rPr>
              <a:t>Enabling Exterior Conditions</a:t>
            </a:r>
          </a:p>
          <a:p>
            <a:pPr marL="1371600" indent="-457200" algn="just">
              <a:buFont typeface="Arial" panose="020B0604020202020204" pitchFamily="34" charset="0"/>
              <a:buChar char="•"/>
            </a:pPr>
            <a:r>
              <a:rPr lang="en-US" sz="3500" dirty="0" smtClean="0">
                <a:latin typeface="Century Gothic" panose="020B0502020202020204" pitchFamily="34" charset="0"/>
              </a:rPr>
              <a:t>Cultural Differences</a:t>
            </a:r>
          </a:p>
          <a:p>
            <a:pPr marL="914400" algn="just"/>
            <a:endParaRPr lang="en-US" sz="4500" dirty="0" smtClean="0">
              <a:latin typeface="Century Gothic" panose="020B0502020202020204" pitchFamily="34" charset="0"/>
            </a:endParaRPr>
          </a:p>
          <a:p>
            <a:pPr algn="just"/>
            <a:r>
              <a:rPr lang="en-US" sz="6500" b="1" cap="small" dirty="0" smtClean="0">
                <a:solidFill>
                  <a:srgbClr val="C00000"/>
                </a:solidFill>
                <a:latin typeface="Century Gothic" pitchFamily="34" charset="0"/>
              </a:rPr>
              <a:t>Potential </a:t>
            </a:r>
            <a:r>
              <a:rPr lang="en-US" sz="3500" dirty="0" smtClean="0">
                <a:latin typeface="Century Gothic" panose="020B0502020202020204" pitchFamily="34" charset="0"/>
              </a:rPr>
              <a:t>Dr</a:t>
            </a:r>
            <a:r>
              <a:rPr lang="en-US" sz="3500" dirty="0">
                <a:latin typeface="Century Gothic" panose="020B0502020202020204" pitchFamily="34" charset="0"/>
              </a:rPr>
              <a:t>. Seligman has put forward a challenge to increase global human flourishing to 51% by 2051, which requires efficiency and accuracy. </a:t>
            </a:r>
            <a:r>
              <a:rPr lang="en-US" sz="3500" dirty="0" smtClean="0">
                <a:latin typeface="Century Gothic" panose="020B0502020202020204" pitchFamily="34" charset="0"/>
              </a:rPr>
              <a:t>Strategies that take Signature Well-being </a:t>
            </a:r>
            <a:r>
              <a:rPr lang="en-US" sz="3500" dirty="0">
                <a:latin typeface="Century Gothic" panose="020B0502020202020204" pitchFamily="34" charset="0"/>
              </a:rPr>
              <a:t>into account </a:t>
            </a:r>
            <a:r>
              <a:rPr lang="en-US" sz="3500" dirty="0" smtClean="0">
                <a:latin typeface="Century Gothic" panose="020B0502020202020204" pitchFamily="34" charset="0"/>
              </a:rPr>
              <a:t>may expedite </a:t>
            </a:r>
            <a:r>
              <a:rPr lang="en-US" sz="3500" dirty="0">
                <a:latin typeface="Century Gothic" panose="020B0502020202020204" pitchFamily="34" charset="0"/>
              </a:rPr>
              <a:t>this goal.</a:t>
            </a:r>
          </a:p>
          <a:p>
            <a:pPr algn="just"/>
            <a:endParaRPr lang="en-US" sz="3500" dirty="0">
              <a:latin typeface="Century Gothic" panose="020B0502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2577218" y="6086123"/>
            <a:ext cx="205740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7000" b="1" cap="small" dirty="0">
                <a:solidFill>
                  <a:srgbClr val="C00000"/>
                </a:solidFill>
                <a:latin typeface="Century Gothic" pitchFamily="34" charset="0"/>
              </a:rPr>
              <a:t>Why </a:t>
            </a:r>
            <a:r>
              <a:rPr lang="en-US" sz="7000" b="1" cap="small" dirty="0" smtClean="0">
                <a:solidFill>
                  <a:srgbClr val="C00000"/>
                </a:solidFill>
                <a:latin typeface="Century Gothic" pitchFamily="34" charset="0"/>
              </a:rPr>
              <a:t>Signature Well-being? </a:t>
            </a:r>
            <a:r>
              <a:rPr lang="en-US" sz="3600" dirty="0" smtClean="0">
                <a:latin typeface="Century Gothic" panose="020B0502020202020204" pitchFamily="34" charset="0"/>
              </a:rPr>
              <a:t>The </a:t>
            </a:r>
            <a:r>
              <a:rPr lang="en-US" sz="3600" dirty="0">
                <a:latin typeface="Century Gothic" panose="020B0502020202020204" pitchFamily="34" charset="0"/>
              </a:rPr>
              <a:t>scientific study of well-being has grown exponentially in recent decades but has primarily focused on the macro level, identifying what </a:t>
            </a:r>
            <a:r>
              <a:rPr lang="en-US" sz="3600" i="1" dirty="0">
                <a:latin typeface="Century Gothic" panose="020B0502020202020204" pitchFamily="34" charset="0"/>
              </a:rPr>
              <a:t>generally</a:t>
            </a:r>
            <a:r>
              <a:rPr lang="en-US" sz="3600" dirty="0">
                <a:latin typeface="Century Gothic" panose="020B0502020202020204" pitchFamily="34" charset="0"/>
              </a:rPr>
              <a:t> contributes to well-being. </a:t>
            </a:r>
            <a:r>
              <a:rPr lang="en-US" sz="3600" dirty="0" smtClean="0">
                <a:latin typeface="Century Gothic" panose="020B0502020202020204" pitchFamily="34" charset="0"/>
              </a:rPr>
              <a:t>While </a:t>
            </a:r>
            <a:r>
              <a:rPr lang="en-US" sz="3600" dirty="0">
                <a:latin typeface="Century Gothic" panose="020B0502020202020204" pitchFamily="34" charset="0"/>
              </a:rPr>
              <a:t>great strides have been made at this level, I propose the study of well-being is missing a vital component at the individual level: Signature Well-being. While the study of well-being at the macro level is a crucial endeavor</a:t>
            </a:r>
            <a:r>
              <a:rPr lang="en-US" sz="3600" dirty="0" smtClean="0">
                <a:latin typeface="Century Gothic" panose="020B0502020202020204" pitchFamily="34" charset="0"/>
              </a:rPr>
              <a:t>, the inclusion of Signature Well-being would be advantageous to the field as it, like character strengths, adds </a:t>
            </a:r>
            <a:r>
              <a:rPr lang="en-US" sz="3600" i="1" dirty="0" smtClean="0">
                <a:latin typeface="Century Gothic" panose="020B0502020202020204" pitchFamily="34" charset="0"/>
              </a:rPr>
              <a:t>necessary complexity </a:t>
            </a:r>
            <a:r>
              <a:rPr lang="en-US" sz="3600" dirty="0" smtClean="0">
                <a:latin typeface="Century Gothic" panose="020B0502020202020204" pitchFamily="34" charset="0"/>
              </a:rPr>
              <a:t>to the scientific study of well-being and its application. </a:t>
            </a:r>
            <a:endParaRPr lang="en-US" sz="3600" dirty="0">
              <a:latin typeface="Century Gothic" panose="020B0502020202020204" pitchFamily="34" charset="0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 flipV="1">
            <a:off x="21980758" y="6296828"/>
            <a:ext cx="0" cy="4572000"/>
          </a:xfrm>
          <a:prstGeom prst="line">
            <a:avLst/>
          </a:prstGeom>
          <a:ln w="1905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22998955" y="13964433"/>
            <a:ext cx="7471378" cy="4960261"/>
            <a:chOff x="23570532" y="13246102"/>
            <a:chExt cx="7471378" cy="4960261"/>
          </a:xfrm>
        </p:grpSpPr>
        <p:sp>
          <p:nvSpPr>
            <p:cNvPr id="87" name="Rectangle 86"/>
            <p:cNvSpPr/>
            <p:nvPr/>
          </p:nvSpPr>
          <p:spPr>
            <a:xfrm>
              <a:off x="23573582" y="13246102"/>
              <a:ext cx="3657600" cy="109728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00" dirty="0" smtClean="0">
                  <a:solidFill>
                    <a:srgbClr val="002060"/>
                  </a:solidFill>
                  <a:latin typeface="Century Gothic" panose="020B0502020202020204" pitchFamily="34" charset="0"/>
                </a:rPr>
                <a:t>Positive Relations with Others, Social and Interpersonal</a:t>
              </a:r>
              <a:endParaRPr lang="en-US" sz="2500" dirty="0">
                <a:solidFill>
                  <a:srgbClr val="00206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23573582" y="14532781"/>
              <a:ext cx="3657600" cy="109728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00" dirty="0" smtClean="0">
                  <a:solidFill>
                    <a:srgbClr val="002060"/>
                  </a:solidFill>
                  <a:latin typeface="Century Gothic" panose="020B0502020202020204" pitchFamily="34" charset="0"/>
                </a:rPr>
                <a:t>Purpose in Life and Meaning</a:t>
              </a:r>
              <a:endParaRPr lang="en-US" sz="2500" dirty="0">
                <a:solidFill>
                  <a:srgbClr val="00206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27365131" y="13246102"/>
              <a:ext cx="3657600" cy="109728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00" dirty="0" smtClean="0">
                  <a:solidFill>
                    <a:srgbClr val="002060"/>
                  </a:solidFill>
                  <a:latin typeface="Century Gothic" panose="020B0502020202020204" pitchFamily="34" charset="0"/>
                </a:rPr>
                <a:t>Self-Acceptance, Self-Respect, Psychological and Self-Esteem</a:t>
              </a:r>
              <a:endParaRPr lang="en-US" sz="2500" dirty="0">
                <a:solidFill>
                  <a:srgbClr val="00206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27347898" y="14538934"/>
              <a:ext cx="3657600" cy="109728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000" dirty="0" smtClean="0">
                  <a:solidFill>
                    <a:srgbClr val="002060"/>
                  </a:solidFill>
                  <a:latin typeface="Century Gothic" panose="020B0502020202020204" pitchFamily="34" charset="0"/>
                </a:rPr>
                <a:t>Competence, Career, Achievement and Occupational</a:t>
              </a:r>
              <a:endParaRPr lang="en-US" sz="2000" dirty="0">
                <a:solidFill>
                  <a:srgbClr val="00206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23570532" y="15819460"/>
              <a:ext cx="3657600" cy="109728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00" dirty="0" smtClean="0">
                  <a:solidFill>
                    <a:srgbClr val="002060"/>
                  </a:solidFill>
                  <a:latin typeface="Century Gothic" panose="020B0502020202020204" pitchFamily="34" charset="0"/>
                </a:rPr>
                <a:t>Interest in Life and Engagement</a:t>
              </a:r>
              <a:endParaRPr lang="en-US" sz="2500" dirty="0">
                <a:solidFill>
                  <a:srgbClr val="00206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27379605" y="15822002"/>
              <a:ext cx="3657600" cy="109728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00" dirty="0" smtClean="0">
                  <a:solidFill>
                    <a:srgbClr val="002060"/>
                  </a:solidFill>
                  <a:latin typeface="Century Gothic" panose="020B0502020202020204" pitchFamily="34" charset="0"/>
                </a:rPr>
                <a:t>Happy, Emotional and Positive Emotion</a:t>
              </a:r>
              <a:endParaRPr lang="en-US" sz="2500" dirty="0">
                <a:solidFill>
                  <a:srgbClr val="00206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3573582" y="17103202"/>
              <a:ext cx="3657600" cy="109728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00" dirty="0" smtClean="0">
                  <a:solidFill>
                    <a:srgbClr val="002060"/>
                  </a:solidFill>
                  <a:latin typeface="Century Gothic" panose="020B0502020202020204" pitchFamily="34" charset="0"/>
                </a:rPr>
                <a:t>Social Acceptance, Social Relationships and Community</a:t>
              </a:r>
              <a:endParaRPr lang="en-US" sz="2500" dirty="0">
                <a:solidFill>
                  <a:srgbClr val="00206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27384310" y="17109083"/>
              <a:ext cx="3657600" cy="109728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00" dirty="0" smtClean="0">
                  <a:solidFill>
                    <a:srgbClr val="002060"/>
                  </a:solidFill>
                  <a:latin typeface="Century Gothic" panose="020B0502020202020204" pitchFamily="34" charset="0"/>
                </a:rPr>
                <a:t>Physical</a:t>
              </a:r>
              <a:endParaRPr lang="en-US" sz="2500" dirty="0">
                <a:solidFill>
                  <a:srgbClr val="002060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22343015" y="14594539"/>
            <a:ext cx="731520" cy="3840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cap="small" dirty="0" smtClean="0">
                <a:solidFill>
                  <a:srgbClr val="C00000"/>
                </a:solidFill>
                <a:latin typeface="Century Gothic" pitchFamily="34" charset="0"/>
              </a:rPr>
              <a:t>macro</a:t>
            </a:r>
            <a:endParaRPr lang="en-US" sz="6000" dirty="0">
              <a:latin typeface="Century Gothic" panose="020B0502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2391114" y="20645702"/>
            <a:ext cx="7315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cap="small" dirty="0" smtClean="0">
                <a:solidFill>
                  <a:srgbClr val="C00000"/>
                </a:solidFill>
                <a:latin typeface="Century Gothic" pitchFamily="34" charset="0"/>
              </a:rPr>
              <a:t>micro</a:t>
            </a:r>
            <a:endParaRPr lang="en-US" sz="6000" dirty="0">
              <a:latin typeface="Century Gothic" panose="020B0502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2346091" y="18684356"/>
            <a:ext cx="731520" cy="1645920"/>
          </a:xfrm>
          <a:prstGeom prst="rect">
            <a:avLst/>
          </a:prstGeom>
          <a:noFill/>
          <a:ln w="4762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500" b="1" cap="small" dirty="0" smtClean="0">
                <a:solidFill>
                  <a:srgbClr val="002060"/>
                </a:solidFill>
                <a:latin typeface="Century Gothic" pitchFamily="34" charset="0"/>
              </a:rPr>
              <a:t>+</a:t>
            </a:r>
            <a:endParaRPr lang="en-US" sz="125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3135302" y="20450944"/>
            <a:ext cx="7151268" cy="4236841"/>
            <a:chOff x="23478997" y="19516290"/>
            <a:chExt cx="7151268" cy="4236841"/>
          </a:xfrm>
        </p:grpSpPr>
        <p:sp>
          <p:nvSpPr>
            <p:cNvPr id="100" name="Rectangle 99"/>
            <p:cNvSpPr/>
            <p:nvPr/>
          </p:nvSpPr>
          <p:spPr>
            <a:xfrm>
              <a:off x="23478997" y="19516290"/>
              <a:ext cx="2560320" cy="155448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300" dirty="0" smtClean="0">
                  <a:solidFill>
                    <a:srgbClr val="002060"/>
                  </a:solidFill>
                  <a:latin typeface="Century Gothic" panose="020B0502020202020204" pitchFamily="34" charset="0"/>
                </a:rPr>
                <a:t>Positive Relations with Others, Social and Interpersonal</a:t>
              </a:r>
              <a:endParaRPr lang="en-US" sz="2300" dirty="0">
                <a:solidFill>
                  <a:srgbClr val="00206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28118320" y="19902821"/>
              <a:ext cx="2377440" cy="192024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00" dirty="0" smtClean="0">
                  <a:solidFill>
                    <a:srgbClr val="002060"/>
                  </a:solidFill>
                  <a:latin typeface="Century Gothic" panose="020B0502020202020204" pitchFamily="34" charset="0"/>
                </a:rPr>
                <a:t>Self-Acceptance, Self-Respect, Psychological &amp; Self-Esteem</a:t>
              </a:r>
              <a:endParaRPr lang="en-US" sz="2500" dirty="0">
                <a:solidFill>
                  <a:srgbClr val="00206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25808882" y="22085878"/>
              <a:ext cx="1371600" cy="54864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800" dirty="0" smtClean="0">
                  <a:solidFill>
                    <a:srgbClr val="002060"/>
                  </a:solidFill>
                  <a:latin typeface="Century Gothic" panose="020B0502020202020204" pitchFamily="34" charset="0"/>
                </a:rPr>
                <a:t>Physical</a:t>
              </a:r>
              <a:endParaRPr lang="en-US" sz="1800" dirty="0">
                <a:solidFill>
                  <a:srgbClr val="00206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7246985" y="21936166"/>
              <a:ext cx="3383280" cy="11887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00" dirty="0" smtClean="0">
                  <a:solidFill>
                    <a:srgbClr val="002060"/>
                  </a:solidFill>
                  <a:latin typeface="Century Gothic" panose="020B0502020202020204" pitchFamily="34" charset="0"/>
                </a:rPr>
                <a:t>Competence, Career, Achievement and Occupational</a:t>
              </a:r>
              <a:endParaRPr lang="en-US" sz="2500" dirty="0">
                <a:solidFill>
                  <a:srgbClr val="00206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4585164" y="22747291"/>
              <a:ext cx="2834640" cy="100584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00" dirty="0" smtClean="0">
                  <a:solidFill>
                    <a:srgbClr val="002060"/>
                  </a:solidFill>
                  <a:latin typeface="Century Gothic" panose="020B0502020202020204" pitchFamily="34" charset="0"/>
                </a:rPr>
                <a:t>Interest in Life and Engagement</a:t>
              </a:r>
              <a:endParaRPr lang="en-US" sz="2500" dirty="0">
                <a:solidFill>
                  <a:srgbClr val="00206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6143216" y="20021148"/>
              <a:ext cx="1828800" cy="82296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800" dirty="0" smtClean="0">
                  <a:solidFill>
                    <a:srgbClr val="002060"/>
                  </a:solidFill>
                  <a:latin typeface="Century Gothic" panose="020B0502020202020204" pitchFamily="34" charset="0"/>
                </a:rPr>
                <a:t>Happy, Emotional and Positive Emotion</a:t>
              </a:r>
              <a:endParaRPr lang="en-US" sz="1800" dirty="0">
                <a:solidFill>
                  <a:srgbClr val="00206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23540843" y="21747829"/>
              <a:ext cx="2194560" cy="109728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800" dirty="0" smtClean="0">
                  <a:solidFill>
                    <a:srgbClr val="002060"/>
                  </a:solidFill>
                  <a:latin typeface="Century Gothic" panose="020B0502020202020204" pitchFamily="34" charset="0"/>
                </a:rPr>
                <a:t>Social Acceptance, Social Relationships and Community</a:t>
              </a:r>
              <a:endParaRPr lang="en-US" sz="1800" dirty="0">
                <a:solidFill>
                  <a:srgbClr val="00206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25070789" y="20969901"/>
              <a:ext cx="3108960" cy="100584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3000" b="1" dirty="0" smtClean="0">
                  <a:solidFill>
                    <a:srgbClr val="C00000"/>
                  </a:solidFill>
                  <a:latin typeface="Century Gothic" panose="020B0502020202020204" pitchFamily="34" charset="0"/>
                </a:rPr>
                <a:t>Purpose in Life and Meaning</a:t>
              </a:r>
              <a:endParaRPr lang="en-US" sz="3000" b="1" dirty="0">
                <a:solidFill>
                  <a:srgbClr val="C00000"/>
                </a:solidFill>
                <a:latin typeface="Century Gothic" panose="020B0502020202020204" pitchFamily="34" charset="0"/>
              </a:endParaRPr>
            </a:p>
          </p:txBody>
        </p:sp>
      </p:grpSp>
      <p:cxnSp>
        <p:nvCxnSpPr>
          <p:cNvPr id="110" name="Straight Connector 109"/>
          <p:cNvCxnSpPr/>
          <p:nvPr/>
        </p:nvCxnSpPr>
        <p:spPr>
          <a:xfrm>
            <a:off x="32735468" y="11203980"/>
            <a:ext cx="10149840" cy="0"/>
          </a:xfrm>
          <a:prstGeom prst="line">
            <a:avLst/>
          </a:prstGeom>
          <a:ln w="1905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32757239" y="22198556"/>
            <a:ext cx="10149840" cy="0"/>
          </a:xfrm>
          <a:prstGeom prst="line">
            <a:avLst/>
          </a:prstGeom>
          <a:ln w="1905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Right Arrow 112"/>
          <p:cNvSpPr/>
          <p:nvPr/>
        </p:nvSpPr>
        <p:spPr>
          <a:xfrm>
            <a:off x="15870678" y="12884392"/>
            <a:ext cx="1188720" cy="54864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74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lIns="0" tIns="0" rIns="0" bIns="0" rtlCol="0" anchor="ctr"/>
      <a:lstStyle>
        <a:defPPr algn="ctr">
          <a:defRPr dirty="0">
            <a:solidFill>
              <a:srgbClr val="000099"/>
            </a:solidFill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7926</TotalTime>
  <Words>946</Words>
  <Application>Microsoft Office PowerPoint</Application>
  <PresentationFormat>Custom</PresentationFormat>
  <Paragraphs>272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Office Theme</vt:lpstr>
      <vt:lpstr>PowerPoint Presentation</vt:lpstr>
    </vt:vector>
  </TitlesOfParts>
  <Company>University of Pennsylvania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Biomedical Library</dc:creator>
  <cp:lastModifiedBy>Dylan Reitzner</cp:lastModifiedBy>
  <cp:revision>393</cp:revision>
  <dcterms:created xsi:type="dcterms:W3CDTF">2013-06-22T00:20:21Z</dcterms:created>
  <dcterms:modified xsi:type="dcterms:W3CDTF">2014-08-17T19:37:22Z</dcterms:modified>
</cp:coreProperties>
</file>