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34747200" cy="25603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EE46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043"/>
    <p:restoredTop sz="95352"/>
  </p:normalViewPr>
  <p:slideViewPr>
    <p:cSldViewPr snapToGrid="0" snapToObjects="1">
      <p:cViewPr varScale="1">
        <p:scale>
          <a:sx n="31" d="100"/>
          <a:sy n="31" d="100"/>
        </p:scale>
        <p:origin x="2392"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EC8341-46C4-0142-BBBC-CC848B17544E}" type="datetimeFigureOut">
              <a:rPr lang="en-US" smtClean="0"/>
              <a:t>5/3/22</a:t>
            </a:fld>
            <a:endParaRPr lang="en-US"/>
          </a:p>
        </p:txBody>
      </p:sp>
      <p:sp>
        <p:nvSpPr>
          <p:cNvPr id="4" name="Slide Image Placeholder 3"/>
          <p:cNvSpPr>
            <a:spLocks noGrp="1" noRot="1" noChangeAspect="1"/>
          </p:cNvSpPr>
          <p:nvPr>
            <p:ph type="sldImg" idx="2"/>
          </p:nvPr>
        </p:nvSpPr>
        <p:spPr>
          <a:xfrm>
            <a:off x="1335088" y="1143000"/>
            <a:ext cx="41878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F1257F-0D63-654A-A5EE-B2A7D88FCA45}" type="slidenum">
              <a:rPr lang="en-US" smtClean="0"/>
              <a:t>‹#›</a:t>
            </a:fld>
            <a:endParaRPr lang="en-US"/>
          </a:p>
        </p:txBody>
      </p:sp>
    </p:spTree>
    <p:extLst>
      <p:ext uri="{BB962C8B-B14F-4D97-AF65-F5344CB8AC3E}">
        <p14:creationId xmlns:p14="http://schemas.microsoft.com/office/powerpoint/2010/main" val="4280064334"/>
      </p:ext>
    </p:extLst>
  </p:cSld>
  <p:clrMap bg1="lt1" tx1="dk1" bg2="lt2" tx2="dk2" accent1="accent1" accent2="accent2" accent3="accent3" accent4="accent4" accent5="accent5" accent6="accent6" hlink="hlink" folHlink="folHlink"/>
  <p:notesStyle>
    <a:lvl1pPr marL="0" algn="l" defTabSz="2896819" rtl="0" eaLnBrk="1" latinLnBrk="0" hangingPunct="1">
      <a:defRPr sz="3802" kern="1200">
        <a:solidFill>
          <a:schemeClr val="tx1"/>
        </a:solidFill>
        <a:latin typeface="+mn-lt"/>
        <a:ea typeface="+mn-ea"/>
        <a:cs typeface="+mn-cs"/>
      </a:defRPr>
    </a:lvl1pPr>
    <a:lvl2pPr marL="1448410" algn="l" defTabSz="2896819" rtl="0" eaLnBrk="1" latinLnBrk="0" hangingPunct="1">
      <a:defRPr sz="3802" kern="1200">
        <a:solidFill>
          <a:schemeClr val="tx1"/>
        </a:solidFill>
        <a:latin typeface="+mn-lt"/>
        <a:ea typeface="+mn-ea"/>
        <a:cs typeface="+mn-cs"/>
      </a:defRPr>
    </a:lvl2pPr>
    <a:lvl3pPr marL="2896819" algn="l" defTabSz="2896819" rtl="0" eaLnBrk="1" latinLnBrk="0" hangingPunct="1">
      <a:defRPr sz="3802" kern="1200">
        <a:solidFill>
          <a:schemeClr val="tx1"/>
        </a:solidFill>
        <a:latin typeface="+mn-lt"/>
        <a:ea typeface="+mn-ea"/>
        <a:cs typeface="+mn-cs"/>
      </a:defRPr>
    </a:lvl3pPr>
    <a:lvl4pPr marL="4345229" algn="l" defTabSz="2896819" rtl="0" eaLnBrk="1" latinLnBrk="0" hangingPunct="1">
      <a:defRPr sz="3802" kern="1200">
        <a:solidFill>
          <a:schemeClr val="tx1"/>
        </a:solidFill>
        <a:latin typeface="+mn-lt"/>
        <a:ea typeface="+mn-ea"/>
        <a:cs typeface="+mn-cs"/>
      </a:defRPr>
    </a:lvl4pPr>
    <a:lvl5pPr marL="5793638" algn="l" defTabSz="2896819" rtl="0" eaLnBrk="1" latinLnBrk="0" hangingPunct="1">
      <a:defRPr sz="3802" kern="1200">
        <a:solidFill>
          <a:schemeClr val="tx1"/>
        </a:solidFill>
        <a:latin typeface="+mn-lt"/>
        <a:ea typeface="+mn-ea"/>
        <a:cs typeface="+mn-cs"/>
      </a:defRPr>
    </a:lvl5pPr>
    <a:lvl6pPr marL="7242048" algn="l" defTabSz="2896819" rtl="0" eaLnBrk="1" latinLnBrk="0" hangingPunct="1">
      <a:defRPr sz="3802" kern="1200">
        <a:solidFill>
          <a:schemeClr val="tx1"/>
        </a:solidFill>
        <a:latin typeface="+mn-lt"/>
        <a:ea typeface="+mn-ea"/>
        <a:cs typeface="+mn-cs"/>
      </a:defRPr>
    </a:lvl6pPr>
    <a:lvl7pPr marL="8690458" algn="l" defTabSz="2896819" rtl="0" eaLnBrk="1" latinLnBrk="0" hangingPunct="1">
      <a:defRPr sz="3802" kern="1200">
        <a:solidFill>
          <a:schemeClr val="tx1"/>
        </a:solidFill>
        <a:latin typeface="+mn-lt"/>
        <a:ea typeface="+mn-ea"/>
        <a:cs typeface="+mn-cs"/>
      </a:defRPr>
    </a:lvl7pPr>
    <a:lvl8pPr marL="10138867" algn="l" defTabSz="2896819" rtl="0" eaLnBrk="1" latinLnBrk="0" hangingPunct="1">
      <a:defRPr sz="3802" kern="1200">
        <a:solidFill>
          <a:schemeClr val="tx1"/>
        </a:solidFill>
        <a:latin typeface="+mn-lt"/>
        <a:ea typeface="+mn-ea"/>
        <a:cs typeface="+mn-cs"/>
      </a:defRPr>
    </a:lvl8pPr>
    <a:lvl9pPr marL="11587277" algn="l" defTabSz="2896819" rtl="0" eaLnBrk="1" latinLnBrk="0" hangingPunct="1">
      <a:defRPr sz="380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Alternative Title:</a:t>
            </a:r>
          </a:p>
          <a:p>
            <a:r>
              <a:rPr lang="en-US" dirty="0"/>
              <a:t> Functioning Circular Economy Model On Renewable Waste and Alternative Energy</a:t>
            </a:r>
          </a:p>
          <a:p>
            <a:r>
              <a:rPr lang="en-US" dirty="0"/>
              <a:t>A Case Study of a Paper Mill in Cochabamba, Bolivia</a:t>
            </a:r>
          </a:p>
          <a:p>
            <a:endParaRPr lang="en-US" dirty="0"/>
          </a:p>
        </p:txBody>
      </p:sp>
      <p:sp>
        <p:nvSpPr>
          <p:cNvPr id="4" name="Slide Number Placeholder 3"/>
          <p:cNvSpPr>
            <a:spLocks noGrp="1"/>
          </p:cNvSpPr>
          <p:nvPr>
            <p:ph type="sldNum" sz="quarter" idx="5"/>
          </p:nvPr>
        </p:nvSpPr>
        <p:spPr/>
        <p:txBody>
          <a:bodyPr/>
          <a:lstStyle/>
          <a:p>
            <a:fld id="{96F1257F-0D63-654A-A5EE-B2A7D88FCA45}" type="slidenum">
              <a:rPr lang="en-US" smtClean="0"/>
              <a:t>1</a:t>
            </a:fld>
            <a:endParaRPr lang="en-US"/>
          </a:p>
        </p:txBody>
      </p:sp>
    </p:spTree>
    <p:extLst>
      <p:ext uri="{BB962C8B-B14F-4D97-AF65-F5344CB8AC3E}">
        <p14:creationId xmlns:p14="http://schemas.microsoft.com/office/powerpoint/2010/main" val="2912865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06040" y="4190155"/>
            <a:ext cx="29535120" cy="8913707"/>
          </a:xfrm>
        </p:spPr>
        <p:txBody>
          <a:bodyPr anchor="b"/>
          <a:lstStyle>
            <a:lvl1pPr algn="ctr">
              <a:defRPr sz="22400"/>
            </a:lvl1pPr>
          </a:lstStyle>
          <a:p>
            <a:r>
              <a:rPr lang="en-US"/>
              <a:t>Click to edit Master title style</a:t>
            </a:r>
            <a:endParaRPr lang="en-US" dirty="0"/>
          </a:p>
        </p:txBody>
      </p:sp>
      <p:sp>
        <p:nvSpPr>
          <p:cNvPr id="3" name="Subtitle 2"/>
          <p:cNvSpPr>
            <a:spLocks noGrp="1"/>
          </p:cNvSpPr>
          <p:nvPr>
            <p:ph type="subTitle" idx="1"/>
          </p:nvPr>
        </p:nvSpPr>
        <p:spPr>
          <a:xfrm>
            <a:off x="4343400" y="13447609"/>
            <a:ext cx="26060400" cy="6181511"/>
          </a:xfrm>
        </p:spPr>
        <p:txBody>
          <a:bodyPr/>
          <a:lstStyle>
            <a:lvl1pPr marL="0" indent="0" algn="ctr">
              <a:buNone/>
              <a:defRPr sz="8960"/>
            </a:lvl1pPr>
            <a:lvl2pPr marL="1706865" indent="0" algn="ctr">
              <a:buNone/>
              <a:defRPr sz="7467"/>
            </a:lvl2pPr>
            <a:lvl3pPr marL="3413730" indent="0" algn="ctr">
              <a:buNone/>
              <a:defRPr sz="6720"/>
            </a:lvl3pPr>
            <a:lvl4pPr marL="5120594" indent="0" algn="ctr">
              <a:buNone/>
              <a:defRPr sz="5973"/>
            </a:lvl4pPr>
            <a:lvl5pPr marL="6827459" indent="0" algn="ctr">
              <a:buNone/>
              <a:defRPr sz="5973"/>
            </a:lvl5pPr>
            <a:lvl6pPr marL="8534324" indent="0" algn="ctr">
              <a:buNone/>
              <a:defRPr sz="5973"/>
            </a:lvl6pPr>
            <a:lvl7pPr marL="10241189" indent="0" algn="ctr">
              <a:buNone/>
              <a:defRPr sz="5973"/>
            </a:lvl7pPr>
            <a:lvl8pPr marL="11948053" indent="0" algn="ctr">
              <a:buNone/>
              <a:defRPr sz="5973"/>
            </a:lvl8pPr>
            <a:lvl9pPr marL="13654918" indent="0" algn="ctr">
              <a:buNone/>
              <a:defRPr sz="597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365F263-7F98-9343-AD0C-402939363118}" type="datetimeFigureOut">
              <a:rPr lang="en-US" smtClean="0"/>
              <a:t>5/3/22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6894C-6C39-C642-9F83-5834E67F8900}" type="slidenum">
              <a:rPr lang="en-US" smtClean="0"/>
              <a:t>‹#›</a:t>
            </a:fld>
            <a:endParaRPr lang="en-US"/>
          </a:p>
        </p:txBody>
      </p:sp>
    </p:spTree>
    <p:extLst>
      <p:ext uri="{BB962C8B-B14F-4D97-AF65-F5344CB8AC3E}">
        <p14:creationId xmlns:p14="http://schemas.microsoft.com/office/powerpoint/2010/main" val="1684732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65F263-7F98-9343-AD0C-402939363118}" type="datetimeFigureOut">
              <a:rPr lang="en-US" smtClean="0"/>
              <a:t>5/3/22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6894C-6C39-C642-9F83-5834E67F8900}" type="slidenum">
              <a:rPr lang="en-US" smtClean="0"/>
              <a:t>‹#›</a:t>
            </a:fld>
            <a:endParaRPr lang="en-US"/>
          </a:p>
        </p:txBody>
      </p:sp>
    </p:spTree>
    <p:extLst>
      <p:ext uri="{BB962C8B-B14F-4D97-AF65-F5344CB8AC3E}">
        <p14:creationId xmlns:p14="http://schemas.microsoft.com/office/powerpoint/2010/main" val="807130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865967" y="1363133"/>
            <a:ext cx="7492365" cy="216975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388872" y="1363133"/>
            <a:ext cx="22042755" cy="216975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65F263-7F98-9343-AD0C-402939363118}" type="datetimeFigureOut">
              <a:rPr lang="en-US" smtClean="0"/>
              <a:t>5/3/22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6894C-6C39-C642-9F83-5834E67F8900}" type="slidenum">
              <a:rPr lang="en-US" smtClean="0"/>
              <a:t>‹#›</a:t>
            </a:fld>
            <a:endParaRPr lang="en-US"/>
          </a:p>
        </p:txBody>
      </p:sp>
    </p:spTree>
    <p:extLst>
      <p:ext uri="{BB962C8B-B14F-4D97-AF65-F5344CB8AC3E}">
        <p14:creationId xmlns:p14="http://schemas.microsoft.com/office/powerpoint/2010/main" val="3815404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65F263-7F98-9343-AD0C-402939363118}" type="datetimeFigureOut">
              <a:rPr lang="en-US" smtClean="0"/>
              <a:t>5/3/22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6894C-6C39-C642-9F83-5834E67F8900}" type="slidenum">
              <a:rPr lang="en-US" smtClean="0"/>
              <a:t>‹#›</a:t>
            </a:fld>
            <a:endParaRPr lang="en-US"/>
          </a:p>
        </p:txBody>
      </p:sp>
    </p:spTree>
    <p:extLst>
      <p:ext uri="{BB962C8B-B14F-4D97-AF65-F5344CB8AC3E}">
        <p14:creationId xmlns:p14="http://schemas.microsoft.com/office/powerpoint/2010/main" val="2389044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70774" y="6383028"/>
            <a:ext cx="29969460" cy="10650218"/>
          </a:xfrm>
        </p:spPr>
        <p:txBody>
          <a:bodyPr anchor="b"/>
          <a:lstStyle>
            <a:lvl1pPr>
              <a:defRPr sz="22400"/>
            </a:lvl1pPr>
          </a:lstStyle>
          <a:p>
            <a:r>
              <a:rPr lang="en-US"/>
              <a:t>Click to edit Master title style</a:t>
            </a:r>
            <a:endParaRPr lang="en-US" dirty="0"/>
          </a:p>
        </p:txBody>
      </p:sp>
      <p:sp>
        <p:nvSpPr>
          <p:cNvPr id="3" name="Text Placeholder 2"/>
          <p:cNvSpPr>
            <a:spLocks noGrp="1"/>
          </p:cNvSpPr>
          <p:nvPr>
            <p:ph type="body" idx="1"/>
          </p:nvPr>
        </p:nvSpPr>
        <p:spPr>
          <a:xfrm>
            <a:off x="2370774" y="17134001"/>
            <a:ext cx="29969460" cy="5600698"/>
          </a:xfrm>
        </p:spPr>
        <p:txBody>
          <a:bodyPr/>
          <a:lstStyle>
            <a:lvl1pPr marL="0" indent="0">
              <a:buNone/>
              <a:defRPr sz="8960">
                <a:solidFill>
                  <a:schemeClr val="tx1"/>
                </a:solidFill>
              </a:defRPr>
            </a:lvl1pPr>
            <a:lvl2pPr marL="1706865" indent="0">
              <a:buNone/>
              <a:defRPr sz="7467">
                <a:solidFill>
                  <a:schemeClr val="tx1">
                    <a:tint val="75000"/>
                  </a:schemeClr>
                </a:solidFill>
              </a:defRPr>
            </a:lvl2pPr>
            <a:lvl3pPr marL="3413730" indent="0">
              <a:buNone/>
              <a:defRPr sz="6720">
                <a:solidFill>
                  <a:schemeClr val="tx1">
                    <a:tint val="75000"/>
                  </a:schemeClr>
                </a:solidFill>
              </a:defRPr>
            </a:lvl3pPr>
            <a:lvl4pPr marL="5120594" indent="0">
              <a:buNone/>
              <a:defRPr sz="5973">
                <a:solidFill>
                  <a:schemeClr val="tx1">
                    <a:tint val="75000"/>
                  </a:schemeClr>
                </a:solidFill>
              </a:defRPr>
            </a:lvl4pPr>
            <a:lvl5pPr marL="6827459" indent="0">
              <a:buNone/>
              <a:defRPr sz="5973">
                <a:solidFill>
                  <a:schemeClr val="tx1">
                    <a:tint val="75000"/>
                  </a:schemeClr>
                </a:solidFill>
              </a:defRPr>
            </a:lvl5pPr>
            <a:lvl6pPr marL="8534324" indent="0">
              <a:buNone/>
              <a:defRPr sz="5973">
                <a:solidFill>
                  <a:schemeClr val="tx1">
                    <a:tint val="75000"/>
                  </a:schemeClr>
                </a:solidFill>
              </a:defRPr>
            </a:lvl6pPr>
            <a:lvl7pPr marL="10241189" indent="0">
              <a:buNone/>
              <a:defRPr sz="5973">
                <a:solidFill>
                  <a:schemeClr val="tx1">
                    <a:tint val="75000"/>
                  </a:schemeClr>
                </a:solidFill>
              </a:defRPr>
            </a:lvl7pPr>
            <a:lvl8pPr marL="11948053" indent="0">
              <a:buNone/>
              <a:defRPr sz="5973">
                <a:solidFill>
                  <a:schemeClr val="tx1">
                    <a:tint val="75000"/>
                  </a:schemeClr>
                </a:solidFill>
              </a:defRPr>
            </a:lvl8pPr>
            <a:lvl9pPr marL="13654918" indent="0">
              <a:buNone/>
              <a:defRPr sz="597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65F263-7F98-9343-AD0C-402939363118}" type="datetimeFigureOut">
              <a:rPr lang="en-US" smtClean="0"/>
              <a:t>5/3/22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6894C-6C39-C642-9F83-5834E67F8900}" type="slidenum">
              <a:rPr lang="en-US" smtClean="0"/>
              <a:t>‹#›</a:t>
            </a:fld>
            <a:endParaRPr lang="en-US"/>
          </a:p>
        </p:txBody>
      </p:sp>
    </p:spTree>
    <p:extLst>
      <p:ext uri="{BB962C8B-B14F-4D97-AF65-F5344CB8AC3E}">
        <p14:creationId xmlns:p14="http://schemas.microsoft.com/office/powerpoint/2010/main" val="6466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3888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75907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365F263-7F98-9343-AD0C-402939363118}" type="datetimeFigureOut">
              <a:rPr lang="en-US" smtClean="0"/>
              <a:t>5/3/22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C6894C-6C39-C642-9F83-5834E67F8900}" type="slidenum">
              <a:rPr lang="en-US" smtClean="0"/>
              <a:t>‹#›</a:t>
            </a:fld>
            <a:endParaRPr lang="en-US"/>
          </a:p>
        </p:txBody>
      </p:sp>
    </p:spTree>
    <p:extLst>
      <p:ext uri="{BB962C8B-B14F-4D97-AF65-F5344CB8AC3E}">
        <p14:creationId xmlns:p14="http://schemas.microsoft.com/office/powerpoint/2010/main" val="3085825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363139"/>
            <a:ext cx="29969460" cy="49487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393400" y="6276342"/>
            <a:ext cx="14699692"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4" name="Content Placeholder 3"/>
          <p:cNvSpPr>
            <a:spLocks noGrp="1"/>
          </p:cNvSpPr>
          <p:nvPr>
            <p:ph sz="half" idx="2"/>
          </p:nvPr>
        </p:nvSpPr>
        <p:spPr>
          <a:xfrm>
            <a:off x="2393400" y="9352280"/>
            <a:ext cx="14699692"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7590772" y="6276342"/>
            <a:ext cx="14772086"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6" name="Content Placeholder 5"/>
          <p:cNvSpPr>
            <a:spLocks noGrp="1"/>
          </p:cNvSpPr>
          <p:nvPr>
            <p:ph sz="quarter" idx="4"/>
          </p:nvPr>
        </p:nvSpPr>
        <p:spPr>
          <a:xfrm>
            <a:off x="17590772" y="9352280"/>
            <a:ext cx="14772086"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365F263-7F98-9343-AD0C-402939363118}" type="datetimeFigureOut">
              <a:rPr lang="en-US" smtClean="0"/>
              <a:t>5/3/22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C6894C-6C39-C642-9F83-5834E67F8900}" type="slidenum">
              <a:rPr lang="en-US" smtClean="0"/>
              <a:t>‹#›</a:t>
            </a:fld>
            <a:endParaRPr lang="en-US"/>
          </a:p>
        </p:txBody>
      </p:sp>
    </p:spTree>
    <p:extLst>
      <p:ext uri="{BB962C8B-B14F-4D97-AF65-F5344CB8AC3E}">
        <p14:creationId xmlns:p14="http://schemas.microsoft.com/office/powerpoint/2010/main" val="2910470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65F263-7F98-9343-AD0C-402939363118}" type="datetimeFigureOut">
              <a:rPr lang="en-US" smtClean="0"/>
              <a:t>5/3/22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C6894C-6C39-C642-9F83-5834E67F8900}" type="slidenum">
              <a:rPr lang="en-US" smtClean="0"/>
              <a:t>‹#›</a:t>
            </a:fld>
            <a:endParaRPr lang="en-US"/>
          </a:p>
        </p:txBody>
      </p:sp>
    </p:spTree>
    <p:extLst>
      <p:ext uri="{BB962C8B-B14F-4D97-AF65-F5344CB8AC3E}">
        <p14:creationId xmlns:p14="http://schemas.microsoft.com/office/powerpoint/2010/main" val="3417419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65F263-7F98-9343-AD0C-402939363118}" type="datetimeFigureOut">
              <a:rPr lang="en-US" smtClean="0"/>
              <a:t>5/3/22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C6894C-6C39-C642-9F83-5834E67F8900}" type="slidenum">
              <a:rPr lang="en-US" smtClean="0"/>
              <a:t>‹#›</a:t>
            </a:fld>
            <a:endParaRPr lang="en-US"/>
          </a:p>
        </p:txBody>
      </p:sp>
    </p:spTree>
    <p:extLst>
      <p:ext uri="{BB962C8B-B14F-4D97-AF65-F5344CB8AC3E}">
        <p14:creationId xmlns:p14="http://schemas.microsoft.com/office/powerpoint/2010/main" val="1862382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Content Placeholder 2"/>
          <p:cNvSpPr>
            <a:spLocks noGrp="1"/>
          </p:cNvSpPr>
          <p:nvPr>
            <p:ph idx="1"/>
          </p:nvPr>
        </p:nvSpPr>
        <p:spPr>
          <a:xfrm>
            <a:off x="14772086" y="3686392"/>
            <a:ext cx="17590770" cy="18194867"/>
          </a:xfrm>
        </p:spPr>
        <p:txBody>
          <a:bodyPr/>
          <a:lstStyle>
            <a:lvl1pPr>
              <a:defRPr sz="11947"/>
            </a:lvl1pPr>
            <a:lvl2pPr>
              <a:defRPr sz="10453"/>
            </a:lvl2pPr>
            <a:lvl3pPr>
              <a:defRPr sz="8960"/>
            </a:lvl3pPr>
            <a:lvl4pPr>
              <a:defRPr sz="7467"/>
            </a:lvl4pPr>
            <a:lvl5pPr>
              <a:defRPr sz="7467"/>
            </a:lvl5pPr>
            <a:lvl6pPr>
              <a:defRPr sz="7467"/>
            </a:lvl6pPr>
            <a:lvl7pPr>
              <a:defRPr sz="7467"/>
            </a:lvl7pPr>
            <a:lvl8pPr>
              <a:defRPr sz="7467"/>
            </a:lvl8pPr>
            <a:lvl9pPr>
              <a:defRPr sz="74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6365F263-7F98-9343-AD0C-402939363118}" type="datetimeFigureOut">
              <a:rPr lang="en-US" smtClean="0"/>
              <a:t>5/3/22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C6894C-6C39-C642-9F83-5834E67F8900}" type="slidenum">
              <a:rPr lang="en-US" smtClean="0"/>
              <a:t>‹#›</a:t>
            </a:fld>
            <a:endParaRPr lang="en-US"/>
          </a:p>
        </p:txBody>
      </p:sp>
    </p:spTree>
    <p:extLst>
      <p:ext uri="{BB962C8B-B14F-4D97-AF65-F5344CB8AC3E}">
        <p14:creationId xmlns:p14="http://schemas.microsoft.com/office/powerpoint/2010/main" val="2591894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Picture Placeholder 2"/>
          <p:cNvSpPr>
            <a:spLocks noGrp="1" noChangeAspect="1"/>
          </p:cNvSpPr>
          <p:nvPr>
            <p:ph type="pic" idx="1"/>
          </p:nvPr>
        </p:nvSpPr>
        <p:spPr>
          <a:xfrm>
            <a:off x="14772086" y="3686392"/>
            <a:ext cx="17590770" cy="18194867"/>
          </a:xfrm>
        </p:spPr>
        <p:txBody>
          <a:bodyPr anchor="t"/>
          <a:lstStyle>
            <a:lvl1pPr marL="0" indent="0">
              <a:buNone/>
              <a:defRPr sz="11947"/>
            </a:lvl1pPr>
            <a:lvl2pPr marL="1706865" indent="0">
              <a:buNone/>
              <a:defRPr sz="10453"/>
            </a:lvl2pPr>
            <a:lvl3pPr marL="3413730" indent="0">
              <a:buNone/>
              <a:defRPr sz="8960"/>
            </a:lvl3pPr>
            <a:lvl4pPr marL="5120594" indent="0">
              <a:buNone/>
              <a:defRPr sz="7467"/>
            </a:lvl4pPr>
            <a:lvl5pPr marL="6827459" indent="0">
              <a:buNone/>
              <a:defRPr sz="7467"/>
            </a:lvl5pPr>
            <a:lvl6pPr marL="8534324" indent="0">
              <a:buNone/>
              <a:defRPr sz="7467"/>
            </a:lvl6pPr>
            <a:lvl7pPr marL="10241189" indent="0">
              <a:buNone/>
              <a:defRPr sz="7467"/>
            </a:lvl7pPr>
            <a:lvl8pPr marL="11948053" indent="0">
              <a:buNone/>
              <a:defRPr sz="7467"/>
            </a:lvl8pPr>
            <a:lvl9pPr marL="13654918" indent="0">
              <a:buNone/>
              <a:defRPr sz="7467"/>
            </a:lvl9pPr>
          </a:lstStyle>
          <a:p>
            <a:r>
              <a:rPr lang="en-US"/>
              <a:t>Click icon to add picture</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6365F263-7F98-9343-AD0C-402939363118}" type="datetimeFigureOut">
              <a:rPr lang="en-US" smtClean="0"/>
              <a:t>5/3/22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C6894C-6C39-C642-9F83-5834E67F8900}" type="slidenum">
              <a:rPr lang="en-US" smtClean="0"/>
              <a:t>‹#›</a:t>
            </a:fld>
            <a:endParaRPr lang="en-US"/>
          </a:p>
        </p:txBody>
      </p:sp>
    </p:spTree>
    <p:extLst>
      <p:ext uri="{BB962C8B-B14F-4D97-AF65-F5344CB8AC3E}">
        <p14:creationId xmlns:p14="http://schemas.microsoft.com/office/powerpoint/2010/main" val="853764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88870" y="1363139"/>
            <a:ext cx="29969460" cy="4948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388870" y="6815667"/>
            <a:ext cx="29969460" cy="162449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388870" y="23730379"/>
            <a:ext cx="7818120" cy="1363133"/>
          </a:xfrm>
          <a:prstGeom prst="rect">
            <a:avLst/>
          </a:prstGeom>
        </p:spPr>
        <p:txBody>
          <a:bodyPr vert="horz" lIns="91440" tIns="45720" rIns="91440" bIns="45720" rtlCol="0" anchor="ctr"/>
          <a:lstStyle>
            <a:lvl1pPr algn="l">
              <a:defRPr sz="4480">
                <a:solidFill>
                  <a:schemeClr val="tx1">
                    <a:tint val="75000"/>
                  </a:schemeClr>
                </a:solidFill>
              </a:defRPr>
            </a:lvl1pPr>
          </a:lstStyle>
          <a:p>
            <a:fld id="{6365F263-7F98-9343-AD0C-402939363118}" type="datetimeFigureOut">
              <a:rPr lang="en-US" smtClean="0"/>
              <a:t>5/3/22</a:t>
            </a:fld>
            <a:endParaRPr lang="en-US"/>
          </a:p>
        </p:txBody>
      </p:sp>
      <p:sp>
        <p:nvSpPr>
          <p:cNvPr id="5" name="Footer Placeholder 4"/>
          <p:cNvSpPr>
            <a:spLocks noGrp="1"/>
          </p:cNvSpPr>
          <p:nvPr>
            <p:ph type="ftr" sz="quarter" idx="3"/>
          </p:nvPr>
        </p:nvSpPr>
        <p:spPr>
          <a:xfrm>
            <a:off x="11510010" y="23730379"/>
            <a:ext cx="11727180" cy="1363133"/>
          </a:xfrm>
          <a:prstGeom prst="rect">
            <a:avLst/>
          </a:prstGeom>
        </p:spPr>
        <p:txBody>
          <a:bodyPr vert="horz" lIns="91440" tIns="45720" rIns="91440" bIns="45720" rtlCol="0" anchor="ctr"/>
          <a:lstStyle>
            <a:lvl1pPr algn="ctr">
              <a:defRPr sz="44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4540210" y="23730379"/>
            <a:ext cx="7818120" cy="1363133"/>
          </a:xfrm>
          <a:prstGeom prst="rect">
            <a:avLst/>
          </a:prstGeom>
        </p:spPr>
        <p:txBody>
          <a:bodyPr vert="horz" lIns="91440" tIns="45720" rIns="91440" bIns="45720" rtlCol="0" anchor="ctr"/>
          <a:lstStyle>
            <a:lvl1pPr algn="r">
              <a:defRPr sz="4480">
                <a:solidFill>
                  <a:schemeClr val="tx1">
                    <a:tint val="75000"/>
                  </a:schemeClr>
                </a:solidFill>
              </a:defRPr>
            </a:lvl1pPr>
          </a:lstStyle>
          <a:p>
            <a:fld id="{59C6894C-6C39-C642-9F83-5834E67F8900}" type="slidenum">
              <a:rPr lang="en-US" smtClean="0"/>
              <a:t>‹#›</a:t>
            </a:fld>
            <a:endParaRPr lang="en-US"/>
          </a:p>
        </p:txBody>
      </p:sp>
    </p:spTree>
    <p:extLst>
      <p:ext uri="{BB962C8B-B14F-4D97-AF65-F5344CB8AC3E}">
        <p14:creationId xmlns:p14="http://schemas.microsoft.com/office/powerpoint/2010/main" val="33514453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413730" rtl="0" eaLnBrk="1" latinLnBrk="0" hangingPunct="1">
        <a:lnSpc>
          <a:spcPct val="90000"/>
        </a:lnSpc>
        <a:spcBef>
          <a:spcPct val="0"/>
        </a:spcBef>
        <a:buNone/>
        <a:defRPr sz="16427" kern="1200">
          <a:solidFill>
            <a:schemeClr val="tx1"/>
          </a:solidFill>
          <a:latin typeface="+mj-lt"/>
          <a:ea typeface="+mj-ea"/>
          <a:cs typeface="+mj-cs"/>
        </a:defRPr>
      </a:lvl1pPr>
    </p:titleStyle>
    <p:bodyStyle>
      <a:lvl1pPr marL="853432" indent="-853432" algn="l" defTabSz="3413730" rtl="0" eaLnBrk="1" latinLnBrk="0" hangingPunct="1">
        <a:lnSpc>
          <a:spcPct val="90000"/>
        </a:lnSpc>
        <a:spcBef>
          <a:spcPts val="3733"/>
        </a:spcBef>
        <a:buFont typeface="Arial" panose="020B0604020202020204" pitchFamily="34" charset="0"/>
        <a:buChar char="•"/>
        <a:defRPr sz="10453" kern="1200">
          <a:solidFill>
            <a:schemeClr val="tx1"/>
          </a:solidFill>
          <a:latin typeface="+mn-lt"/>
          <a:ea typeface="+mn-ea"/>
          <a:cs typeface="+mn-cs"/>
        </a:defRPr>
      </a:lvl1pPr>
      <a:lvl2pPr marL="2560297" indent="-853432" algn="l" defTabSz="3413730" rtl="0" eaLnBrk="1" latinLnBrk="0" hangingPunct="1">
        <a:lnSpc>
          <a:spcPct val="90000"/>
        </a:lnSpc>
        <a:spcBef>
          <a:spcPts val="1867"/>
        </a:spcBef>
        <a:buFont typeface="Arial" panose="020B0604020202020204" pitchFamily="34" charset="0"/>
        <a:buChar char="•"/>
        <a:defRPr sz="8960" kern="1200">
          <a:solidFill>
            <a:schemeClr val="tx1"/>
          </a:solidFill>
          <a:latin typeface="+mn-lt"/>
          <a:ea typeface="+mn-ea"/>
          <a:cs typeface="+mn-cs"/>
        </a:defRPr>
      </a:lvl2pPr>
      <a:lvl3pPr marL="4267162" indent="-853432" algn="l" defTabSz="3413730" rtl="0" eaLnBrk="1" latinLnBrk="0" hangingPunct="1">
        <a:lnSpc>
          <a:spcPct val="90000"/>
        </a:lnSpc>
        <a:spcBef>
          <a:spcPts val="1867"/>
        </a:spcBef>
        <a:buFont typeface="Arial" panose="020B0604020202020204" pitchFamily="34" charset="0"/>
        <a:buChar char="•"/>
        <a:defRPr sz="7467" kern="1200">
          <a:solidFill>
            <a:schemeClr val="tx1"/>
          </a:solidFill>
          <a:latin typeface="+mn-lt"/>
          <a:ea typeface="+mn-ea"/>
          <a:cs typeface="+mn-cs"/>
        </a:defRPr>
      </a:lvl3pPr>
      <a:lvl4pPr marL="5974027"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4pPr>
      <a:lvl5pPr marL="768089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5pPr>
      <a:lvl6pPr marL="938775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6pPr>
      <a:lvl7pPr marL="1109462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7pPr>
      <a:lvl8pPr marL="1280148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8pPr>
      <a:lvl9pPr marL="14508350"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9pPr>
    </p:bodyStyle>
    <p:otherStyle>
      <a:defPPr>
        <a:defRPr lang="en-US"/>
      </a:defPPr>
      <a:lvl1pPr marL="0" algn="l" defTabSz="3413730" rtl="0" eaLnBrk="1" latinLnBrk="0" hangingPunct="1">
        <a:defRPr sz="6720" kern="1200">
          <a:solidFill>
            <a:schemeClr val="tx1"/>
          </a:solidFill>
          <a:latin typeface="+mn-lt"/>
          <a:ea typeface="+mn-ea"/>
          <a:cs typeface="+mn-cs"/>
        </a:defRPr>
      </a:lvl1pPr>
      <a:lvl2pPr marL="1706865" algn="l" defTabSz="3413730" rtl="0" eaLnBrk="1" latinLnBrk="0" hangingPunct="1">
        <a:defRPr sz="6720" kern="1200">
          <a:solidFill>
            <a:schemeClr val="tx1"/>
          </a:solidFill>
          <a:latin typeface="+mn-lt"/>
          <a:ea typeface="+mn-ea"/>
          <a:cs typeface="+mn-cs"/>
        </a:defRPr>
      </a:lvl2pPr>
      <a:lvl3pPr marL="3413730" algn="l" defTabSz="3413730" rtl="0" eaLnBrk="1" latinLnBrk="0" hangingPunct="1">
        <a:defRPr sz="6720" kern="1200">
          <a:solidFill>
            <a:schemeClr val="tx1"/>
          </a:solidFill>
          <a:latin typeface="+mn-lt"/>
          <a:ea typeface="+mn-ea"/>
          <a:cs typeface="+mn-cs"/>
        </a:defRPr>
      </a:lvl3pPr>
      <a:lvl4pPr marL="5120594" algn="l" defTabSz="3413730" rtl="0" eaLnBrk="1" latinLnBrk="0" hangingPunct="1">
        <a:defRPr sz="6720" kern="1200">
          <a:solidFill>
            <a:schemeClr val="tx1"/>
          </a:solidFill>
          <a:latin typeface="+mn-lt"/>
          <a:ea typeface="+mn-ea"/>
          <a:cs typeface="+mn-cs"/>
        </a:defRPr>
      </a:lvl4pPr>
      <a:lvl5pPr marL="6827459" algn="l" defTabSz="3413730" rtl="0" eaLnBrk="1" latinLnBrk="0" hangingPunct="1">
        <a:defRPr sz="6720" kern="1200">
          <a:solidFill>
            <a:schemeClr val="tx1"/>
          </a:solidFill>
          <a:latin typeface="+mn-lt"/>
          <a:ea typeface="+mn-ea"/>
          <a:cs typeface="+mn-cs"/>
        </a:defRPr>
      </a:lvl5pPr>
      <a:lvl6pPr marL="8534324" algn="l" defTabSz="3413730" rtl="0" eaLnBrk="1" latinLnBrk="0" hangingPunct="1">
        <a:defRPr sz="6720" kern="1200">
          <a:solidFill>
            <a:schemeClr val="tx1"/>
          </a:solidFill>
          <a:latin typeface="+mn-lt"/>
          <a:ea typeface="+mn-ea"/>
          <a:cs typeface="+mn-cs"/>
        </a:defRPr>
      </a:lvl6pPr>
      <a:lvl7pPr marL="10241189" algn="l" defTabSz="3413730" rtl="0" eaLnBrk="1" latinLnBrk="0" hangingPunct="1">
        <a:defRPr sz="6720" kern="1200">
          <a:solidFill>
            <a:schemeClr val="tx1"/>
          </a:solidFill>
          <a:latin typeface="+mn-lt"/>
          <a:ea typeface="+mn-ea"/>
          <a:cs typeface="+mn-cs"/>
        </a:defRPr>
      </a:lvl7pPr>
      <a:lvl8pPr marL="11948053" algn="l" defTabSz="3413730" rtl="0" eaLnBrk="1" latinLnBrk="0" hangingPunct="1">
        <a:defRPr sz="6720" kern="1200">
          <a:solidFill>
            <a:schemeClr val="tx1"/>
          </a:solidFill>
          <a:latin typeface="+mn-lt"/>
          <a:ea typeface="+mn-ea"/>
          <a:cs typeface="+mn-cs"/>
        </a:defRPr>
      </a:lvl8pPr>
      <a:lvl9pPr marL="13654918" algn="l" defTabSz="3413730" rtl="0" eaLnBrk="1" latinLnBrk="0" hangingPunct="1">
        <a:defRPr sz="6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tiff"/><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tiff"/><Relationship Id="rId5" Type="http://schemas.openxmlformats.org/officeDocument/2006/relationships/image" Target="https://ars.els-cdn.com/content/image/1-s2.0-S1385894716303837-fx1_lrg.jpg" TargetMode="Externa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09660E-5B14-9942-AB87-DD9F3321641E}"/>
              </a:ext>
            </a:extLst>
          </p:cNvPr>
          <p:cNvSpPr/>
          <p:nvPr/>
        </p:nvSpPr>
        <p:spPr>
          <a:xfrm>
            <a:off x="15502" y="-37657"/>
            <a:ext cx="34747200" cy="4359825"/>
          </a:xfrm>
          <a:prstGeom prst="rect">
            <a:avLst/>
          </a:prstGeom>
          <a:solidFill>
            <a:srgbClr val="99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D3D8941-E8A9-FD41-9B36-E1CE297AF375}"/>
              </a:ext>
            </a:extLst>
          </p:cNvPr>
          <p:cNvSpPr txBox="1"/>
          <p:nvPr/>
        </p:nvSpPr>
        <p:spPr>
          <a:xfrm>
            <a:off x="6733675" y="-31751"/>
            <a:ext cx="22450925" cy="1938992"/>
          </a:xfrm>
          <a:prstGeom prst="rect">
            <a:avLst/>
          </a:prstGeom>
          <a:noFill/>
        </p:spPr>
        <p:txBody>
          <a:bodyPr wrap="square" rtlCol="0">
            <a:spAutoFit/>
          </a:bodyPr>
          <a:lstStyle/>
          <a:p>
            <a:pPr algn="ctr"/>
            <a:r>
              <a:rPr lang="en-US" sz="6000" b="1" dirty="0">
                <a:latin typeface="Times New Roman" panose="02020603050405020304" pitchFamily="18" charset="0"/>
                <a:cs typeface="Times New Roman" panose="02020603050405020304" pitchFamily="18" charset="0"/>
              </a:rPr>
              <a:t>FUNCTIONING INDUSTRIAL SYMBIOSIS MODEL APPLICATION TO ORGANIC WASTE</a:t>
            </a:r>
          </a:p>
        </p:txBody>
      </p:sp>
      <p:sp>
        <p:nvSpPr>
          <p:cNvPr id="6" name="TextBox 5">
            <a:extLst>
              <a:ext uri="{FF2B5EF4-FFF2-40B4-BE49-F238E27FC236}">
                <a16:creationId xmlns:a16="http://schemas.microsoft.com/office/drawing/2014/main" id="{8021D464-D02F-AA47-AA22-C36F865A91D3}"/>
              </a:ext>
            </a:extLst>
          </p:cNvPr>
          <p:cNvSpPr txBox="1"/>
          <p:nvPr/>
        </p:nvSpPr>
        <p:spPr>
          <a:xfrm>
            <a:off x="313641" y="3406128"/>
            <a:ext cx="10432472"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Primary Reader: James Hagan, Ph.D., University of Pennsylvania</a:t>
            </a:r>
          </a:p>
        </p:txBody>
      </p:sp>
      <p:sp>
        <p:nvSpPr>
          <p:cNvPr id="7" name="TextBox 6">
            <a:extLst>
              <a:ext uri="{FF2B5EF4-FFF2-40B4-BE49-F238E27FC236}">
                <a16:creationId xmlns:a16="http://schemas.microsoft.com/office/drawing/2014/main" id="{5E2E9614-9B4A-AD46-9AC2-5973E9F84AF3}"/>
              </a:ext>
            </a:extLst>
          </p:cNvPr>
          <p:cNvSpPr txBox="1"/>
          <p:nvPr/>
        </p:nvSpPr>
        <p:spPr>
          <a:xfrm>
            <a:off x="24692701" y="3433739"/>
            <a:ext cx="12963297"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Secondary Reader: Rich Pepino, M.S., University of Pennsylvania</a:t>
            </a:r>
          </a:p>
        </p:txBody>
      </p:sp>
      <p:sp>
        <p:nvSpPr>
          <p:cNvPr id="8" name="TextBox 7">
            <a:extLst>
              <a:ext uri="{FF2B5EF4-FFF2-40B4-BE49-F238E27FC236}">
                <a16:creationId xmlns:a16="http://schemas.microsoft.com/office/drawing/2014/main" id="{44C4FDC8-1B41-2842-9BB0-776B0C30232D}"/>
              </a:ext>
            </a:extLst>
          </p:cNvPr>
          <p:cNvSpPr txBox="1"/>
          <p:nvPr/>
        </p:nvSpPr>
        <p:spPr>
          <a:xfrm>
            <a:off x="11371118" y="3406128"/>
            <a:ext cx="12645740" cy="584775"/>
          </a:xfrm>
          <a:prstGeom prst="rect">
            <a:avLst/>
          </a:prstGeom>
          <a:noFill/>
        </p:spPr>
        <p:txBody>
          <a:bodyPr wrap="square" rtlCol="0">
            <a:spAutoFit/>
          </a:bodyPr>
          <a:lstStyle/>
          <a:p>
            <a:pPr algn="ctr"/>
            <a:r>
              <a:rPr lang="en-US" sz="3200" b="1" dirty="0">
                <a:latin typeface="Times New Roman" panose="02020603050405020304" pitchFamily="18" charset="0"/>
                <a:cs typeface="Times New Roman" panose="02020603050405020304" pitchFamily="18" charset="0"/>
              </a:rPr>
              <a:t>NATALIA MENDOZA ABUJDER</a:t>
            </a:r>
            <a:r>
              <a:rPr lang="en-US" sz="3000" b="1" dirty="0">
                <a:latin typeface="Times New Roman" panose="02020603050405020304" pitchFamily="18" charset="0"/>
                <a:cs typeface="Times New Roman" panose="02020603050405020304" pitchFamily="18" charset="0"/>
              </a:rPr>
              <a:t>, Master in Environmental Studies 2022</a:t>
            </a:r>
          </a:p>
        </p:txBody>
      </p:sp>
      <p:sp>
        <p:nvSpPr>
          <p:cNvPr id="9" name="Rectangle 8">
            <a:extLst>
              <a:ext uri="{FF2B5EF4-FFF2-40B4-BE49-F238E27FC236}">
                <a16:creationId xmlns:a16="http://schemas.microsoft.com/office/drawing/2014/main" id="{E0F7D7B5-BF7C-2942-9B09-0C7220BD4474}"/>
              </a:ext>
            </a:extLst>
          </p:cNvPr>
          <p:cNvSpPr/>
          <p:nvPr/>
        </p:nvSpPr>
        <p:spPr>
          <a:xfrm>
            <a:off x="262803" y="4644598"/>
            <a:ext cx="11123817" cy="20626093"/>
          </a:xfrm>
          <a:prstGeom prst="rect">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2" name="Rectangle 11">
            <a:extLst>
              <a:ext uri="{FF2B5EF4-FFF2-40B4-BE49-F238E27FC236}">
                <a16:creationId xmlns:a16="http://schemas.microsoft.com/office/drawing/2014/main" id="{F742DAA2-DB14-CC4F-B4CB-0AECE4F36686}"/>
              </a:ext>
            </a:extLst>
          </p:cNvPr>
          <p:cNvSpPr/>
          <p:nvPr/>
        </p:nvSpPr>
        <p:spPr>
          <a:xfrm>
            <a:off x="11836975" y="4645889"/>
            <a:ext cx="11073245" cy="20624802"/>
          </a:xfrm>
          <a:prstGeom prst="rect">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68570F6-14FE-A243-8EF2-1F89863A1D77}"/>
              </a:ext>
            </a:extLst>
          </p:cNvPr>
          <p:cNvSpPr/>
          <p:nvPr/>
        </p:nvSpPr>
        <p:spPr>
          <a:xfrm>
            <a:off x="23376080" y="4644598"/>
            <a:ext cx="11073244" cy="20626093"/>
          </a:xfrm>
          <a:prstGeom prst="rect">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6A2C972-46E5-A14D-8455-BF25DAE51B91}"/>
              </a:ext>
            </a:extLst>
          </p:cNvPr>
          <p:cNvSpPr txBox="1"/>
          <p:nvPr/>
        </p:nvSpPr>
        <p:spPr>
          <a:xfrm>
            <a:off x="10250513" y="2014089"/>
            <a:ext cx="14886949" cy="584775"/>
          </a:xfrm>
          <a:prstGeom prst="rect">
            <a:avLst/>
          </a:prstGeom>
          <a:noFill/>
        </p:spPr>
        <p:txBody>
          <a:bodyPr wrap="square" rtlCol="0">
            <a:spAutoFit/>
          </a:bodyPr>
          <a:lstStyle/>
          <a:p>
            <a:pPr algn="ctr"/>
            <a:r>
              <a:rPr lang="en-US" sz="3200" b="1" dirty="0">
                <a:latin typeface="Times New Roman" panose="02020603050405020304" pitchFamily="18" charset="0"/>
                <a:cs typeface="Times New Roman" panose="02020603050405020304" pitchFamily="18" charset="0"/>
              </a:rPr>
              <a:t>A CASE STUDY OF A PAPER MILL COMPANY  IN COCHABAMBA, BOLIVIA</a:t>
            </a:r>
          </a:p>
        </p:txBody>
      </p:sp>
      <p:pic>
        <p:nvPicPr>
          <p:cNvPr id="23" name="Picture 22">
            <a:extLst>
              <a:ext uri="{FF2B5EF4-FFF2-40B4-BE49-F238E27FC236}">
                <a16:creationId xmlns:a16="http://schemas.microsoft.com/office/drawing/2014/main" id="{85CE06C9-5357-4A45-870C-FF66D466ADAB}"/>
              </a:ext>
            </a:extLst>
          </p:cNvPr>
          <p:cNvPicPr>
            <a:picLocks noChangeAspect="1"/>
          </p:cNvPicPr>
          <p:nvPr/>
        </p:nvPicPr>
        <p:blipFill>
          <a:blip r:embed="rId3"/>
          <a:stretch>
            <a:fillRect/>
          </a:stretch>
        </p:blipFill>
        <p:spPr>
          <a:xfrm>
            <a:off x="297872" y="125070"/>
            <a:ext cx="8033443" cy="2634421"/>
          </a:xfrm>
          <a:prstGeom prst="rect">
            <a:avLst/>
          </a:prstGeom>
        </p:spPr>
      </p:pic>
      <p:sp>
        <p:nvSpPr>
          <p:cNvPr id="25" name="TextBox 24">
            <a:extLst>
              <a:ext uri="{FF2B5EF4-FFF2-40B4-BE49-F238E27FC236}">
                <a16:creationId xmlns:a16="http://schemas.microsoft.com/office/drawing/2014/main" id="{160FF0C5-494E-7447-96E4-310159416D05}"/>
              </a:ext>
            </a:extLst>
          </p:cNvPr>
          <p:cNvSpPr txBox="1"/>
          <p:nvPr/>
        </p:nvSpPr>
        <p:spPr>
          <a:xfrm rot="10800000" flipV="1">
            <a:off x="542657" y="5748657"/>
            <a:ext cx="10599176" cy="9140964"/>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Wastewater treatment plants across the world can transform themselves from energy consumers into energy producers and not only convert their operations into a circular economy, but also reduce their disposal and energy costs, ultimately benefitting their triple bottom line. This field study and research created a model specific to a paper mill company in Cochabamba, Bolivia, </a:t>
            </a:r>
            <a:r>
              <a:rPr lang="en-US" sz="2800" dirty="0" err="1">
                <a:latin typeface="Times New Roman" panose="02020603050405020304" pitchFamily="18" charset="0"/>
                <a:cs typeface="Times New Roman" panose="02020603050405020304" pitchFamily="18" charset="0"/>
              </a:rPr>
              <a:t>Copelme</a:t>
            </a:r>
            <a:r>
              <a:rPr lang="en-US" sz="2800" dirty="0">
                <a:latin typeface="Times New Roman" panose="02020603050405020304" pitchFamily="18" charset="0"/>
                <a:cs typeface="Times New Roman" panose="02020603050405020304" pitchFamily="18" charset="0"/>
              </a:rPr>
              <a:t> S.A., to investigate if its waste streams can be converted into a value stream and if its organic sludge waste can be transformed into energy. The model included an analysis of the application of an Up-Flow Anaerobic Sludge Blanket (UASB) reactor on the wastewater treatment plant to digest organic material and capture and burn gas to produce energy (Fig.1). This model could then be applied and used to power the company, resulting in an industrial symbiosis microcosm example with an additional financial and environmental benefit. The application of UASBs across other industries could take all of its waste streams and convert them into energy – benefiting the local communities, improving the health of the water systems and potentially sharing that energy generated through the creation of microgrids. By determining an initial model that works in transforming the company’s waste to energy, the same can be implemented on a larger scale, starting with a company and ending by converting itself into an example for future applications of energy recovery and waste management facilities. </a:t>
            </a:r>
          </a:p>
        </p:txBody>
      </p:sp>
      <p:sp>
        <p:nvSpPr>
          <p:cNvPr id="30" name="Rectangle 8">
            <a:extLst>
              <a:ext uri="{FF2B5EF4-FFF2-40B4-BE49-F238E27FC236}">
                <a16:creationId xmlns:a16="http://schemas.microsoft.com/office/drawing/2014/main" id="{1EC0FB72-67A7-8C42-A1FF-A88F45D3BF1E}"/>
              </a:ext>
            </a:extLst>
          </p:cNvPr>
          <p:cNvSpPr>
            <a:spLocks noChangeArrowheads="1"/>
          </p:cNvSpPr>
          <p:nvPr/>
        </p:nvSpPr>
        <p:spPr bwMode="auto">
          <a:xfrm>
            <a:off x="1306876" y="11664123"/>
            <a:ext cx="51015683" cy="53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031" name="Picture 3" descr="Chart, sunburst chart&#10;&#10;Description automatically generated">
            <a:extLst>
              <a:ext uri="{FF2B5EF4-FFF2-40B4-BE49-F238E27FC236}">
                <a16:creationId xmlns:a16="http://schemas.microsoft.com/office/drawing/2014/main" id="{75D7FFA8-56AA-BD4A-9656-0B4ED712465B}"/>
              </a:ext>
            </a:extLst>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13166754" y="11863155"/>
            <a:ext cx="8397846" cy="8397846"/>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8EB8A85D-D35D-0147-A135-AF13415A98F3}"/>
              </a:ext>
            </a:extLst>
          </p:cNvPr>
          <p:cNvSpPr/>
          <p:nvPr/>
        </p:nvSpPr>
        <p:spPr>
          <a:xfrm>
            <a:off x="11976514" y="20597064"/>
            <a:ext cx="10245784" cy="400110"/>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cs typeface="Times New Roman" panose="02020603050405020304" pitchFamily="18" charset="0"/>
              </a:rPr>
              <a:t>Figure2: Factors involved in the Anaerobic Digestion (AD) of P&amp;P mill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Kamali</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et al., 2016)</a:t>
            </a:r>
          </a:p>
        </p:txBody>
      </p:sp>
      <p:sp>
        <p:nvSpPr>
          <p:cNvPr id="32" name="Rectangle 31">
            <a:extLst>
              <a:ext uri="{FF2B5EF4-FFF2-40B4-BE49-F238E27FC236}">
                <a16:creationId xmlns:a16="http://schemas.microsoft.com/office/drawing/2014/main" id="{16772410-C93E-A249-ADC9-A14848C52E50}"/>
              </a:ext>
            </a:extLst>
          </p:cNvPr>
          <p:cNvSpPr/>
          <p:nvPr/>
        </p:nvSpPr>
        <p:spPr>
          <a:xfrm>
            <a:off x="11526159" y="22642478"/>
            <a:ext cx="11331253" cy="1806841"/>
          </a:xfrm>
          <a:prstGeom prst="rect">
            <a:avLst/>
          </a:prstGeom>
        </p:spPr>
        <p:txBody>
          <a:bodyPr wrap="square">
            <a:spAutoFit/>
          </a:bodyPr>
          <a:lstStyle/>
          <a:p>
            <a:pPr marL="742950" marR="0" indent="-285750">
              <a:lnSpc>
                <a:spcPct val="115000"/>
              </a:lnSpc>
              <a:spcBef>
                <a:spcPts val="0"/>
              </a:spcBef>
              <a:spcAft>
                <a:spcPts val="0"/>
              </a:spcAft>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Ferreira, S., Buller, L., </a:t>
            </a:r>
            <a:r>
              <a:rPr lang="en-US" sz="1400" dirty="0" err="1">
                <a:latin typeface="Times New Roman" panose="02020603050405020304" pitchFamily="18" charset="0"/>
                <a:cs typeface="Times New Roman" panose="02020603050405020304" pitchFamily="18" charset="0"/>
              </a:rPr>
              <a:t>Berni</a:t>
            </a:r>
            <a:r>
              <a:rPr lang="en-US" sz="1400" dirty="0">
                <a:latin typeface="Times New Roman" panose="02020603050405020304" pitchFamily="18" charset="0"/>
                <a:cs typeface="Times New Roman" panose="02020603050405020304" pitchFamily="18" charset="0"/>
              </a:rPr>
              <a:t>, M., </a:t>
            </a:r>
            <a:r>
              <a:rPr lang="en-US" sz="1400" dirty="0" err="1">
                <a:latin typeface="Times New Roman" panose="02020603050405020304" pitchFamily="18" charset="0"/>
                <a:cs typeface="Times New Roman" panose="02020603050405020304" pitchFamily="18" charset="0"/>
              </a:rPr>
              <a:t>Bajay</a:t>
            </a:r>
            <a:r>
              <a:rPr lang="en-US" sz="1400" dirty="0">
                <a:latin typeface="Times New Roman" panose="02020603050405020304" pitchFamily="18" charset="0"/>
                <a:cs typeface="Times New Roman" panose="02020603050405020304" pitchFamily="18" charset="0"/>
              </a:rPr>
              <a:t>, S., Forster-Carneiro, T. (2019). An integrated approach to explore UASB reactors for energy recycling in pulp and paper industry: a case study in Brazil. </a:t>
            </a:r>
            <a:r>
              <a:rPr lang="en-US" sz="1400" i="1" dirty="0">
                <a:latin typeface="Times New Roman" panose="02020603050405020304" pitchFamily="18" charset="0"/>
                <a:cs typeface="Times New Roman" panose="02020603050405020304" pitchFamily="18" charset="0"/>
              </a:rPr>
              <a:t>Biofuel Research Journal</a:t>
            </a:r>
            <a:r>
              <a:rPr lang="en-US" sz="1400" dirty="0">
                <a:latin typeface="Times New Roman" panose="02020603050405020304" pitchFamily="18" charset="0"/>
                <a:cs typeface="Times New Roman" panose="02020603050405020304" pitchFamily="18" charset="0"/>
              </a:rPr>
              <a:t>, 6(3), 1039-1045. </a:t>
            </a:r>
            <a:r>
              <a:rPr lang="en-US" sz="1400" dirty="0" err="1">
                <a:latin typeface="Times New Roman" panose="02020603050405020304" pitchFamily="18" charset="0"/>
                <a:cs typeface="Times New Roman" panose="02020603050405020304" pitchFamily="18" charset="0"/>
              </a:rPr>
              <a:t>doi</a:t>
            </a:r>
            <a:r>
              <a:rPr lang="en-US" sz="1400" dirty="0">
                <a:latin typeface="Times New Roman" panose="02020603050405020304" pitchFamily="18" charset="0"/>
                <a:cs typeface="Times New Roman" panose="02020603050405020304" pitchFamily="18" charset="0"/>
              </a:rPr>
              <a:t>: 10.18331/BRJ2019.6.3.4</a:t>
            </a:r>
            <a:endPar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742950" marR="0" indent="-285750">
              <a:lnSpc>
                <a:spcPct val="115000"/>
              </a:lnSpc>
              <a:spcBef>
                <a:spcPts val="0"/>
              </a:spcBef>
              <a:spcAft>
                <a:spcPts val="0"/>
              </a:spcAft>
              <a:buFont typeface="Arial" panose="020B0604020202020204" pitchFamily="34" charset="0"/>
              <a:buChar char="•"/>
            </a:pPr>
            <a:r>
              <a:rPr lang="en-US" sz="14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Kamali</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M., Gameiro, T., Costa, M. E. V., &amp; Capela, I. (2016). Anaerobic digestion of pulp and paper mill wastes – an overview of the developments and improvement opportunities.</a:t>
            </a:r>
            <a:r>
              <a:rPr lang="en-US" sz="1400" i="1" dirty="0">
                <a:latin typeface="Times New Roman" panose="02020603050405020304" pitchFamily="18" charset="0"/>
                <a:ea typeface="Times New Roman" panose="02020603050405020304" pitchFamily="18" charset="0"/>
                <a:cs typeface="Times New Roman" panose="02020603050405020304" pitchFamily="18" charset="0"/>
              </a:rPr>
              <a:t> Chemical Engineering Journal, 298</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162-182.  </a:t>
            </a:r>
            <a:r>
              <a:rPr lang="en-US" sz="14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doi</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ea typeface="Calibri" panose="020F0502020204030204" pitchFamily="34" charset="0"/>
                <a:cs typeface="Times New Roman" panose="02020603050405020304" pitchFamily="18" charset="0"/>
              </a:rPr>
              <a:t>10.1016/j.cej.2016.03.119</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marL="742950" marR="0" indent="-285750">
              <a:lnSpc>
                <a:spcPct val="115000"/>
              </a:lnSpc>
              <a:spcBef>
                <a:spcPts val="0"/>
              </a:spcBef>
              <a:spcAft>
                <a:spcPts val="0"/>
              </a:spcAft>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Tanja Rauch-Williams, Ph.D., P.E. Madison R. Marshall Danielle J. Davis. (2018). Baseline data to establish the current amount of resource recovery from WRRFs. </a:t>
            </a:r>
            <a:r>
              <a:rPr lang="en-US" sz="1400" i="1" dirty="0">
                <a:latin typeface="Times New Roman" panose="02020603050405020304" pitchFamily="18" charset="0"/>
                <a:cs typeface="Times New Roman" panose="02020603050405020304" pitchFamily="18" charset="0"/>
              </a:rPr>
              <a:t>Water Environment Federation.</a:t>
            </a:r>
            <a:r>
              <a:rPr lang="en-US" sz="1400" dirty="0">
                <a:latin typeface="Times New Roman" panose="02020603050405020304" pitchFamily="18" charset="0"/>
                <a:cs typeface="Times New Roman" panose="02020603050405020304" pitchFamily="18" charset="0"/>
              </a:rPr>
              <a:t> doi:WSEC-2018-TR-003</a:t>
            </a:r>
          </a:p>
          <a:p>
            <a:pPr marL="742950" marR="0" indent="-285750">
              <a:lnSpc>
                <a:spcPct val="115000"/>
              </a:lnSpc>
              <a:spcBef>
                <a:spcPts val="0"/>
              </a:spcBef>
              <a:spcAft>
                <a:spcPts val="0"/>
              </a:spcAft>
              <a:buFont typeface="Arial" panose="020B0604020202020204" pitchFamily="34" charset="0"/>
              <a:buChar char="•"/>
            </a:pP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4" name="Rectangle 33">
            <a:extLst>
              <a:ext uri="{FF2B5EF4-FFF2-40B4-BE49-F238E27FC236}">
                <a16:creationId xmlns:a16="http://schemas.microsoft.com/office/drawing/2014/main" id="{4A9C9851-1CE6-AB48-A10A-A4808460370B}"/>
              </a:ext>
            </a:extLst>
          </p:cNvPr>
          <p:cNvSpPr/>
          <p:nvPr/>
        </p:nvSpPr>
        <p:spPr>
          <a:xfrm>
            <a:off x="11976514" y="10974117"/>
            <a:ext cx="10245784" cy="707886"/>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cs typeface="Times New Roman" panose="02020603050405020304" pitchFamily="18" charset="0"/>
              </a:rPr>
              <a:t>Figure1: A UASB schematic of a paper &amp; pulp mill company </a:t>
            </a:r>
            <a:r>
              <a:rPr lang="en-US" sz="2000" dirty="0">
                <a:latin typeface="Times New Roman" panose="02020603050405020304" pitchFamily="18" charset="0"/>
                <a:cs typeface="Times New Roman" panose="02020603050405020304" pitchFamily="18" charset="0"/>
              </a:rPr>
              <a:t>for simultaneous wastewater treatment and bioenergy/biomaterial recovery</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(Ferreira et al., 2019)</a:t>
            </a:r>
          </a:p>
        </p:txBody>
      </p:sp>
      <p:sp>
        <p:nvSpPr>
          <p:cNvPr id="35" name="TextBox 34">
            <a:extLst>
              <a:ext uri="{FF2B5EF4-FFF2-40B4-BE49-F238E27FC236}">
                <a16:creationId xmlns:a16="http://schemas.microsoft.com/office/drawing/2014/main" id="{243E5904-C458-9144-B5F8-8DE0A02EEE3D}"/>
              </a:ext>
            </a:extLst>
          </p:cNvPr>
          <p:cNvSpPr txBox="1"/>
          <p:nvPr/>
        </p:nvSpPr>
        <p:spPr>
          <a:xfrm>
            <a:off x="625497" y="16062078"/>
            <a:ext cx="10489080" cy="9294852"/>
          </a:xfrm>
          <a:prstGeom prst="rect">
            <a:avLst/>
          </a:prstGeom>
          <a:noFill/>
        </p:spPr>
        <p:txBody>
          <a:bodyPr wrap="square" rtlCol="0">
            <a:spAutoFit/>
          </a:bodyPr>
          <a:lstStyle/>
          <a:p>
            <a:r>
              <a:rPr lang="en-US" sz="2800" b="1" u="sng" dirty="0">
                <a:latin typeface="Times New Roman" panose="02020603050405020304" pitchFamily="18" charset="0"/>
                <a:cs typeface="Times New Roman" panose="02020603050405020304" pitchFamily="18" charset="0"/>
              </a:rPr>
              <a:t>Data Collection</a:t>
            </a:r>
            <a:endParaRPr lang="en-US" sz="2800" b="1" dirty="0">
              <a:latin typeface="Times New Roman" panose="02020603050405020304" pitchFamily="18" charset="0"/>
              <a:cs typeface="Times New Roman" panose="02020603050405020304" pitchFamily="18" charset="0"/>
            </a:endParaRPr>
          </a:p>
          <a:p>
            <a:pPr lvl="0"/>
            <a:r>
              <a:rPr lang="en-US" sz="2800" dirty="0">
                <a:latin typeface="Times New Roman" panose="02020603050405020304" pitchFamily="18" charset="0"/>
                <a:cs typeface="Times New Roman" panose="02020603050405020304" pitchFamily="18" charset="0"/>
              </a:rPr>
              <a:t>External Evaluation:</a:t>
            </a:r>
          </a:p>
          <a:p>
            <a:pPr marL="914400" lvl="1"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Scholarly review articles such as research studies and case studies done on UASB to recover nutrients and energy, specifically in Paper &amp; Pulp Mill companies. UASB supplier companies’ websites/sources that give schematic information on production processes.</a:t>
            </a:r>
          </a:p>
          <a:p>
            <a:pPr lvl="0"/>
            <a:r>
              <a:rPr lang="en-US" sz="2800" dirty="0">
                <a:latin typeface="Times New Roman" panose="02020603050405020304" pitchFamily="18" charset="0"/>
                <a:cs typeface="Times New Roman" panose="02020603050405020304" pitchFamily="18" charset="0"/>
              </a:rPr>
              <a:t>Internal Evaluation:</a:t>
            </a:r>
          </a:p>
          <a:p>
            <a:pPr marL="914400" lvl="1"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Challenges faced when implementing an UASB (costs associated with this technology, how well it will accept the consistency of the organic sludge waste, and the ROI for the company.</a:t>
            </a:r>
          </a:p>
          <a:p>
            <a:pPr marL="914400" lvl="1"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advantages gained when implementing an UASB (cost savings, energy created, as well as CO</a:t>
            </a:r>
            <a:r>
              <a:rPr lang="en-US" sz="2800" baseline="-25000" dirty="0">
                <a:latin typeface="Times New Roman" panose="02020603050405020304" pitchFamily="18" charset="0"/>
                <a:ea typeface="Calibri" panose="020F0502020204030204" pitchFamily="34" charset="0"/>
                <a:cs typeface="Times New Roman" panose="02020603050405020304" pitchFamily="18" charset="0"/>
              </a:rPr>
              <a:t>2   </a:t>
            </a:r>
            <a:r>
              <a:rPr lang="en-US" sz="2800" dirty="0">
                <a:latin typeface="Times New Roman" panose="02020603050405020304" pitchFamily="18" charset="0"/>
                <a:cs typeface="Times New Roman" panose="02020603050405020304" pitchFamily="18" charset="0"/>
              </a:rPr>
              <a:t>reduced).</a:t>
            </a:r>
          </a:p>
          <a:p>
            <a:pPr marL="914400" lvl="1"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Anaerobic Digestion factors (Fig. 2)</a:t>
            </a:r>
          </a:p>
          <a:p>
            <a:pPr indent="228600">
              <a:spcAft>
                <a:spcPts val="1200"/>
              </a:spcAft>
            </a:pPr>
            <a:r>
              <a:rPr lang="en-US" sz="2800" b="1" u="sng" dirty="0">
                <a:latin typeface="Times New Roman" panose="02020603050405020304" pitchFamily="18" charset="0"/>
                <a:ea typeface="Calibri" panose="020F0502020204030204" pitchFamily="34" charset="0"/>
                <a:cs typeface="Times New Roman" panose="02020603050405020304" pitchFamily="18" charset="0"/>
              </a:rPr>
              <a:t>Tables</a:t>
            </a:r>
          </a:p>
          <a:p>
            <a:pPr marL="914400" lvl="1" indent="-457200">
              <a:spcAft>
                <a:spcPts val="1200"/>
              </a:spcAft>
              <a:buFont typeface="Arial" panose="020B0604020202020204" pitchFamily="34" charset="0"/>
              <a:buChar char="•"/>
            </a:pPr>
            <a:r>
              <a:rPr lang="en-US" sz="2800" dirty="0">
                <a:latin typeface="Times New Roman" panose="02020603050405020304" pitchFamily="18" charset="0"/>
                <a:ea typeface="Calibri" panose="020F0502020204030204" pitchFamily="34" charset="0"/>
                <a:cs typeface="Times New Roman" panose="02020603050405020304" pitchFamily="18" charset="0"/>
              </a:rPr>
              <a:t>This data will be shown on charts and graphs that will visually portray the different factors and procedures that go into implementing UASB technology. Schematics will also be created as they will be used to explain the transition from a CAS-WWTP to a water resource recovery facility (WRRF) as seen on fig. 1 example.</a:t>
            </a:r>
            <a:endParaRPr lang="en-US" sz="2800" dirty="0">
              <a:latin typeface="Times New Roman" panose="02020603050405020304" pitchFamily="18" charset="0"/>
              <a:cs typeface="Times New Roman" panose="02020603050405020304" pitchFamily="18" charset="0"/>
            </a:endParaRPr>
          </a:p>
        </p:txBody>
      </p:sp>
      <p:sp>
        <p:nvSpPr>
          <p:cNvPr id="37" name="TextBox 36">
            <a:extLst>
              <a:ext uri="{FF2B5EF4-FFF2-40B4-BE49-F238E27FC236}">
                <a16:creationId xmlns:a16="http://schemas.microsoft.com/office/drawing/2014/main" id="{6EFDC44B-18CE-CC49-94E0-FC1D9AF613C8}"/>
              </a:ext>
            </a:extLst>
          </p:cNvPr>
          <p:cNvSpPr txBox="1"/>
          <p:nvPr/>
        </p:nvSpPr>
        <p:spPr>
          <a:xfrm>
            <a:off x="297872" y="4644598"/>
            <a:ext cx="11123817" cy="1107996"/>
          </a:xfrm>
          <a:prstGeom prst="rect">
            <a:avLst/>
          </a:prstGeom>
          <a:solidFill>
            <a:schemeClr val="tx1"/>
          </a:solidFill>
        </p:spPr>
        <p:txBody>
          <a:bodyPr wrap="square" rtlCol="0" anchor="ctr">
            <a:spAutoFit/>
          </a:bodyPr>
          <a:lstStyle/>
          <a:p>
            <a:pPr algn="ctr"/>
            <a:r>
              <a:rPr lang="en-US" sz="6600" dirty="0">
                <a:solidFill>
                  <a:schemeClr val="bg1"/>
                </a:solidFill>
                <a:latin typeface="Times New Roman" panose="02020603050405020304" pitchFamily="18" charset="0"/>
                <a:cs typeface="Times New Roman" panose="02020603050405020304" pitchFamily="18" charset="0"/>
              </a:rPr>
              <a:t>INTRODUCTION</a:t>
            </a:r>
          </a:p>
        </p:txBody>
      </p:sp>
      <p:sp>
        <p:nvSpPr>
          <p:cNvPr id="43" name="TextBox 42">
            <a:extLst>
              <a:ext uri="{FF2B5EF4-FFF2-40B4-BE49-F238E27FC236}">
                <a16:creationId xmlns:a16="http://schemas.microsoft.com/office/drawing/2014/main" id="{2C4ED2D5-3E92-104C-8F59-3ADE1CD38382}"/>
              </a:ext>
            </a:extLst>
          </p:cNvPr>
          <p:cNvSpPr txBox="1"/>
          <p:nvPr/>
        </p:nvSpPr>
        <p:spPr>
          <a:xfrm>
            <a:off x="247297" y="14792793"/>
            <a:ext cx="11174391" cy="1107996"/>
          </a:xfrm>
          <a:prstGeom prst="rect">
            <a:avLst/>
          </a:prstGeom>
          <a:solidFill>
            <a:schemeClr val="tx1"/>
          </a:solidFill>
        </p:spPr>
        <p:txBody>
          <a:bodyPr wrap="square" rtlCol="0" anchor="ctr">
            <a:spAutoFit/>
          </a:bodyPr>
          <a:lstStyle/>
          <a:p>
            <a:pPr algn="ctr"/>
            <a:r>
              <a:rPr lang="en-US" sz="6600" dirty="0">
                <a:solidFill>
                  <a:schemeClr val="bg1"/>
                </a:solidFill>
                <a:latin typeface="Times New Roman" panose="02020603050405020304" pitchFamily="18" charset="0"/>
                <a:cs typeface="Times New Roman" panose="02020603050405020304" pitchFamily="18" charset="0"/>
              </a:rPr>
              <a:t>METHODS</a:t>
            </a:r>
          </a:p>
        </p:txBody>
      </p:sp>
      <p:sp>
        <p:nvSpPr>
          <p:cNvPr id="44" name="TextBox 43">
            <a:extLst>
              <a:ext uri="{FF2B5EF4-FFF2-40B4-BE49-F238E27FC236}">
                <a16:creationId xmlns:a16="http://schemas.microsoft.com/office/drawing/2014/main" id="{A3E1B662-8DB8-8841-9203-045951B9E4D2}"/>
              </a:ext>
            </a:extLst>
          </p:cNvPr>
          <p:cNvSpPr txBox="1"/>
          <p:nvPr/>
        </p:nvSpPr>
        <p:spPr>
          <a:xfrm>
            <a:off x="11852480" y="21329964"/>
            <a:ext cx="11073245" cy="1107996"/>
          </a:xfrm>
          <a:prstGeom prst="rect">
            <a:avLst/>
          </a:prstGeom>
          <a:solidFill>
            <a:schemeClr val="tx1"/>
          </a:solidFill>
        </p:spPr>
        <p:txBody>
          <a:bodyPr wrap="square" rtlCol="0" anchor="ctr">
            <a:spAutoFit/>
          </a:bodyPr>
          <a:lstStyle/>
          <a:p>
            <a:pPr algn="ctr"/>
            <a:r>
              <a:rPr lang="en-US" sz="6600" dirty="0">
                <a:solidFill>
                  <a:schemeClr val="bg1"/>
                </a:solidFill>
                <a:latin typeface="Times New Roman" panose="02020603050405020304" pitchFamily="18" charset="0"/>
                <a:cs typeface="Times New Roman" panose="02020603050405020304" pitchFamily="18" charset="0"/>
              </a:rPr>
              <a:t>WORKS CITED</a:t>
            </a:r>
          </a:p>
        </p:txBody>
      </p:sp>
      <p:sp>
        <p:nvSpPr>
          <p:cNvPr id="45" name="TextBox 44">
            <a:extLst>
              <a:ext uri="{FF2B5EF4-FFF2-40B4-BE49-F238E27FC236}">
                <a16:creationId xmlns:a16="http://schemas.microsoft.com/office/drawing/2014/main" id="{9B9DCC50-DA0D-8342-8A1C-5B4D77A6CEFE}"/>
              </a:ext>
            </a:extLst>
          </p:cNvPr>
          <p:cNvSpPr txBox="1"/>
          <p:nvPr/>
        </p:nvSpPr>
        <p:spPr>
          <a:xfrm>
            <a:off x="23376081" y="4640661"/>
            <a:ext cx="11073244" cy="1107996"/>
          </a:xfrm>
          <a:prstGeom prst="rect">
            <a:avLst/>
          </a:prstGeom>
          <a:solidFill>
            <a:schemeClr val="tx1"/>
          </a:solidFill>
        </p:spPr>
        <p:txBody>
          <a:bodyPr wrap="square" rtlCol="0" anchor="ctr">
            <a:spAutoFit/>
          </a:bodyPr>
          <a:lstStyle/>
          <a:p>
            <a:pPr algn="ctr"/>
            <a:r>
              <a:rPr lang="en-US" sz="6600" dirty="0">
                <a:solidFill>
                  <a:schemeClr val="bg1"/>
                </a:solidFill>
                <a:latin typeface="Times New Roman" panose="02020603050405020304" pitchFamily="18" charset="0"/>
                <a:cs typeface="Times New Roman" panose="02020603050405020304" pitchFamily="18" charset="0"/>
              </a:rPr>
              <a:t>DISCUSSIONS</a:t>
            </a:r>
          </a:p>
        </p:txBody>
      </p:sp>
      <p:sp>
        <p:nvSpPr>
          <p:cNvPr id="46" name="TextBox 45">
            <a:extLst>
              <a:ext uri="{FF2B5EF4-FFF2-40B4-BE49-F238E27FC236}">
                <a16:creationId xmlns:a16="http://schemas.microsoft.com/office/drawing/2014/main" id="{0A2F2594-2EB9-DD49-A5A4-1800BFD71C13}"/>
              </a:ext>
            </a:extLst>
          </p:cNvPr>
          <p:cNvSpPr txBox="1"/>
          <p:nvPr/>
        </p:nvSpPr>
        <p:spPr>
          <a:xfrm>
            <a:off x="23376080" y="11664123"/>
            <a:ext cx="11073243" cy="1107996"/>
          </a:xfrm>
          <a:prstGeom prst="rect">
            <a:avLst/>
          </a:prstGeom>
          <a:solidFill>
            <a:schemeClr val="tx1"/>
          </a:solidFill>
        </p:spPr>
        <p:txBody>
          <a:bodyPr wrap="square" rtlCol="0" anchor="ctr">
            <a:spAutoFit/>
          </a:bodyPr>
          <a:lstStyle/>
          <a:p>
            <a:pPr algn="ctr"/>
            <a:r>
              <a:rPr lang="en-US" sz="6600" dirty="0">
                <a:solidFill>
                  <a:schemeClr val="bg1"/>
                </a:solidFill>
                <a:latin typeface="Times New Roman" panose="02020603050405020304" pitchFamily="18" charset="0"/>
                <a:cs typeface="Times New Roman" panose="02020603050405020304" pitchFamily="18" charset="0"/>
              </a:rPr>
              <a:t>CONCLUSIONS</a:t>
            </a:r>
          </a:p>
        </p:txBody>
      </p:sp>
      <p:sp>
        <p:nvSpPr>
          <p:cNvPr id="47" name="Rectangle 46">
            <a:extLst>
              <a:ext uri="{FF2B5EF4-FFF2-40B4-BE49-F238E27FC236}">
                <a16:creationId xmlns:a16="http://schemas.microsoft.com/office/drawing/2014/main" id="{A22EBA66-F490-D444-BE87-5CF44E818840}"/>
              </a:ext>
            </a:extLst>
          </p:cNvPr>
          <p:cNvSpPr/>
          <p:nvPr/>
        </p:nvSpPr>
        <p:spPr>
          <a:xfrm>
            <a:off x="23376079" y="5689424"/>
            <a:ext cx="11073245" cy="6124754"/>
          </a:xfrm>
          <a:prstGeom prst="rect">
            <a:avLst/>
          </a:prstGeom>
        </p:spPr>
        <p:txBody>
          <a:bodyPr wrap="square">
            <a:spAutoFit/>
          </a:bodyPr>
          <a:lstStyle/>
          <a:p>
            <a:pPr marL="228600">
              <a:spcAft>
                <a:spcPts val="800"/>
              </a:spcAft>
            </a:pPr>
            <a:r>
              <a:rPr lang="en-US" sz="2800" dirty="0">
                <a:latin typeface="Times New Roman" panose="02020603050405020304" pitchFamily="18" charset="0"/>
                <a:cs typeface="Times New Roman" panose="02020603050405020304" pitchFamily="18" charset="0"/>
              </a:rPr>
              <a:t>Industries with wastewater treatment plants across the world can transform themselves from energy consumers into energy producers, reducing both their disposal and energy costs, ultimately benefitting their triple bottom line. There are only a few technologies available for industries such as paper and pulp that can convert their organic waste into energy in the form of biogas. The nutrient load coming from paper and pulp wastewater is significantly smaller than the nutrient load coming from municipal or animal waste. The optimal functioning of the effluents plant in industries is important to guarantee the stability of the production process and the reuse of water allows these plants to reduce the consumption of well water as well as increase awareness of it. Industrial wastewater treatment plants must become a cornerstone of facility operation, producing water fit for a purpose, recovering nutrients, and reducing fossil fuel consumption by recovering the energy inherent in wastewater.</a:t>
            </a:r>
          </a:p>
        </p:txBody>
      </p:sp>
      <p:sp>
        <p:nvSpPr>
          <p:cNvPr id="56" name="TextBox 55">
            <a:extLst>
              <a:ext uri="{FF2B5EF4-FFF2-40B4-BE49-F238E27FC236}">
                <a16:creationId xmlns:a16="http://schemas.microsoft.com/office/drawing/2014/main" id="{FB424C1E-E47D-8448-B007-1D56997890F6}"/>
              </a:ext>
            </a:extLst>
          </p:cNvPr>
          <p:cNvSpPr txBox="1"/>
          <p:nvPr/>
        </p:nvSpPr>
        <p:spPr>
          <a:xfrm rot="10800000" flipV="1">
            <a:off x="23542839" y="12801600"/>
            <a:ext cx="10741892" cy="6986528"/>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This study found that for </a:t>
            </a:r>
            <a:r>
              <a:rPr lang="en-US" sz="2800" dirty="0" err="1">
                <a:latin typeface="Times New Roman" panose="02020603050405020304" pitchFamily="18" charset="0"/>
                <a:cs typeface="Times New Roman" panose="02020603050405020304" pitchFamily="18" charset="0"/>
              </a:rPr>
              <a:t>Copelme</a:t>
            </a:r>
            <a:r>
              <a:rPr lang="en-US" sz="2800" dirty="0">
                <a:latin typeface="Times New Roman" panose="02020603050405020304" pitchFamily="18" charset="0"/>
                <a:cs typeface="Times New Roman" panose="02020603050405020304" pitchFamily="18" charset="0"/>
              </a:rPr>
              <a:t> S.A., adopting a UASB reactor in the current aerobic treatment plant would result in a theoretical incurred investment of at least $USD 1.362.980, with savings of $USD 90 per day. In turn, the company’s return of investment (ROI) would signify approximately 39 years. Using calculations taken from the Global Energy Interconnection Development and Cooperation Organization (GEIDCO), an estimate of 171,3 Mt CO2/year would be expected. Although the ROI in years is high, the environmental impact that this signifies is enormous. If sustainable energy from waste can be produced in a paper &amp; pulp mill company in Cochabamba, it may be feasible for any industry that has a wastewater treatment plant, to do the same and have an industrial symbiosis around organic waste. This would not only recover power and nutrients but also result in a reduced methane production in landfills and a creation of microgrids to power entire facilities. </a:t>
            </a:r>
          </a:p>
          <a:p>
            <a:r>
              <a:rPr lang="en-US" sz="2800" dirty="0">
                <a:latin typeface="Times New Roman" panose="02020603050405020304" pitchFamily="18" charset="0"/>
                <a:cs typeface="Times New Roman" panose="02020603050405020304" pitchFamily="18" charset="0"/>
              </a:rPr>
              <a:t>The results could have a larger impact on the field as it decouples the environmental impact that waste has on the planet and the economy.</a:t>
            </a:r>
            <a:endParaRPr lang="en-US" sz="3200" dirty="0"/>
          </a:p>
        </p:txBody>
      </p:sp>
      <p:pic>
        <p:nvPicPr>
          <p:cNvPr id="53" name="Picture 52">
            <a:extLst>
              <a:ext uri="{FF2B5EF4-FFF2-40B4-BE49-F238E27FC236}">
                <a16:creationId xmlns:a16="http://schemas.microsoft.com/office/drawing/2014/main" id="{C8394328-A06D-1C41-9894-6C49F90C0481}"/>
              </a:ext>
            </a:extLst>
          </p:cNvPr>
          <p:cNvPicPr>
            <a:picLocks noChangeAspect="1"/>
          </p:cNvPicPr>
          <p:nvPr/>
        </p:nvPicPr>
        <p:blipFill>
          <a:blip r:embed="rId6"/>
          <a:stretch>
            <a:fillRect/>
          </a:stretch>
        </p:blipFill>
        <p:spPr>
          <a:xfrm>
            <a:off x="23541756" y="19651495"/>
            <a:ext cx="10741892" cy="5323862"/>
          </a:xfrm>
          <a:prstGeom prst="rect">
            <a:avLst/>
          </a:prstGeom>
        </p:spPr>
      </p:pic>
      <p:sp>
        <p:nvSpPr>
          <p:cNvPr id="61" name="Rectangle 60">
            <a:extLst>
              <a:ext uri="{FF2B5EF4-FFF2-40B4-BE49-F238E27FC236}">
                <a16:creationId xmlns:a16="http://schemas.microsoft.com/office/drawing/2014/main" id="{E6A8E65B-D6F4-A041-A2FD-D474A7D1193C}"/>
              </a:ext>
            </a:extLst>
          </p:cNvPr>
          <p:cNvSpPr/>
          <p:nvPr/>
        </p:nvSpPr>
        <p:spPr>
          <a:xfrm>
            <a:off x="23525923" y="24903161"/>
            <a:ext cx="10245784" cy="400110"/>
          </a:xfrm>
          <a:prstGeom prst="rect">
            <a:avLst/>
          </a:prstGeom>
        </p:spPr>
        <p:txBody>
          <a:bodyPr wrap="square">
            <a:spAutoFit/>
          </a:bodyPr>
          <a:lstStyle/>
          <a:p>
            <a:r>
              <a:rPr lang="en-US" sz="2000" dirty="0">
                <a:latin typeface="Times New Roman" panose="02020603050405020304" pitchFamily="18" charset="0"/>
                <a:ea typeface="Times New Roman" panose="02020603050405020304" pitchFamily="18" charset="0"/>
                <a:cs typeface="Times New Roman" panose="02020603050405020304" pitchFamily="18" charset="0"/>
              </a:rPr>
              <a:t>Fig.3: Drone view of COPELME S.A Pulp &amp; Paper Mill Industry in Cochabamba, Bolivia</a:t>
            </a:r>
          </a:p>
        </p:txBody>
      </p:sp>
      <p:pic>
        <p:nvPicPr>
          <p:cNvPr id="62" name="Picture 61" descr="Diagram&#10;&#10;Description automatically generated">
            <a:extLst>
              <a:ext uri="{FF2B5EF4-FFF2-40B4-BE49-F238E27FC236}">
                <a16:creationId xmlns:a16="http://schemas.microsoft.com/office/drawing/2014/main" id="{2061879B-5534-4946-BA8D-7A209906F0EE}"/>
              </a:ext>
            </a:extLst>
          </p:cNvPr>
          <p:cNvPicPr/>
          <p:nvPr/>
        </p:nvPicPr>
        <p:blipFill rotWithShape="1">
          <a:blip r:embed="rId7"/>
          <a:srcRect l="2156"/>
          <a:stretch/>
        </p:blipFill>
        <p:spPr>
          <a:xfrm>
            <a:off x="11943224" y="4758887"/>
            <a:ext cx="10919293" cy="6180030"/>
          </a:xfrm>
          <a:prstGeom prst="rect">
            <a:avLst/>
          </a:prstGeom>
        </p:spPr>
      </p:pic>
      <p:pic>
        <p:nvPicPr>
          <p:cNvPr id="3" name="Picture 2">
            <a:extLst>
              <a:ext uri="{FF2B5EF4-FFF2-40B4-BE49-F238E27FC236}">
                <a16:creationId xmlns:a16="http://schemas.microsoft.com/office/drawing/2014/main" id="{9E5B4D4A-0A1E-7A4C-B0C3-154775F464DA}"/>
              </a:ext>
            </a:extLst>
          </p:cNvPr>
          <p:cNvPicPr>
            <a:picLocks noChangeAspect="1"/>
          </p:cNvPicPr>
          <p:nvPr/>
        </p:nvPicPr>
        <p:blipFill>
          <a:blip r:embed="rId8"/>
          <a:stretch>
            <a:fillRect/>
          </a:stretch>
        </p:blipFill>
        <p:spPr>
          <a:xfrm>
            <a:off x="28912701" y="-113931"/>
            <a:ext cx="3605870" cy="3605870"/>
          </a:xfrm>
          <a:prstGeom prst="rect">
            <a:avLst/>
          </a:prstGeom>
        </p:spPr>
      </p:pic>
    </p:spTree>
    <p:extLst>
      <p:ext uri="{BB962C8B-B14F-4D97-AF65-F5344CB8AC3E}">
        <p14:creationId xmlns:p14="http://schemas.microsoft.com/office/powerpoint/2010/main" val="6763050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18422</TotalTime>
  <Words>1104</Words>
  <Application>Microsoft Macintosh PowerPoint</Application>
  <PresentationFormat>Custom</PresentationFormat>
  <Paragraphs>33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Mendoza</dc:creator>
  <cp:lastModifiedBy>Natalia Mendoza</cp:lastModifiedBy>
  <cp:revision>36</cp:revision>
  <dcterms:created xsi:type="dcterms:W3CDTF">2021-04-08T22:51:41Z</dcterms:created>
  <dcterms:modified xsi:type="dcterms:W3CDTF">2022-05-03T18:49:37Z</dcterms:modified>
</cp:coreProperties>
</file>