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slideLayouts/slideLayout3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25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ppt/slideLayouts/slideLayout39.xml" ContentType="application/vnd.openxmlformats-officedocument.presentationml.slide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Layouts/slideLayout32.xml" ContentType="application/vnd.openxmlformats-officedocument.presentationml.slideLayout+xml"/>
  <Override PartName="/ppt/theme/theme6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24.xml" ContentType="application/vnd.openxmlformats-officedocument.presentationml.slideLayout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slideLayouts/slideLayout38.xml" ContentType="application/vnd.openxmlformats-officedocument.presentationml.slideLayout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37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30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slideLayouts/slideLayout36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4.xml" ContentType="application/vnd.openxmlformats-officedocument.presentationml.slideMaster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slideLayouts/slideLayout35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Masters/slideMaster3.xml" ContentType="application/vnd.openxmlformats-officedocument.presentationml.slideMaster+xml"/>
  <Override PartName="/ppt/notesSlides/notesSlide17.xml" ContentType="application/vnd.openxmlformats-officedocument.presentationml.notesSlide+xml"/>
  <Override PartName="/ppt/slideLayouts/slideLayout3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6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5" r:id="rId1"/>
    <p:sldMasterId id="2147483657" r:id="rId2"/>
    <p:sldMasterId id="2147483659" r:id="rId3"/>
    <p:sldMasterId id="2147484548" r:id="rId4"/>
  </p:sldMasterIdLst>
  <p:notesMasterIdLst>
    <p:notesMasterId r:id="rId28"/>
  </p:notesMasterIdLst>
  <p:handoutMasterIdLst>
    <p:handoutMasterId r:id="rId29"/>
  </p:handoutMasterIdLst>
  <p:sldIdLst>
    <p:sldId id="886" r:id="rId5"/>
    <p:sldId id="887" r:id="rId6"/>
    <p:sldId id="888" r:id="rId7"/>
    <p:sldId id="889" r:id="rId8"/>
    <p:sldId id="890" r:id="rId9"/>
    <p:sldId id="891" r:id="rId10"/>
    <p:sldId id="892" r:id="rId11"/>
    <p:sldId id="909" r:id="rId12"/>
    <p:sldId id="900" r:id="rId13"/>
    <p:sldId id="901" r:id="rId14"/>
    <p:sldId id="902" r:id="rId15"/>
    <p:sldId id="903" r:id="rId16"/>
    <p:sldId id="904" r:id="rId17"/>
    <p:sldId id="905" r:id="rId18"/>
    <p:sldId id="906" r:id="rId19"/>
    <p:sldId id="907" r:id="rId20"/>
    <p:sldId id="893" r:id="rId21"/>
    <p:sldId id="894" r:id="rId22"/>
    <p:sldId id="895" r:id="rId23"/>
    <p:sldId id="896" r:id="rId24"/>
    <p:sldId id="897" r:id="rId25"/>
    <p:sldId id="898" r:id="rId26"/>
    <p:sldId id="899" r:id="rId27"/>
  </p:sldIdLst>
  <p:sldSz cx="9144000" cy="6858000" type="screen4x3"/>
  <p:notesSz cx="6797675" cy="9874250"/>
  <p:defaultTextStyle>
    <a:defPPr>
      <a:defRPr lang="ko-KR"/>
    </a:defPPr>
    <a:lvl1pPr algn="ctr" rtl="0" fontAlgn="base" latinLnBrk="1">
      <a:lnSpc>
        <a:spcPct val="80000"/>
      </a:lnSpc>
      <a:spcBef>
        <a:spcPct val="20000"/>
      </a:spcBef>
      <a:spcAft>
        <a:spcPct val="0"/>
      </a:spcAft>
      <a:buClr>
        <a:srgbClr val="FF9933"/>
      </a:buClr>
      <a:buSzPct val="60000"/>
      <a:buFont typeface="Wingdings" pitchFamily="2" charset="2"/>
      <a:buChar char="l"/>
      <a:defRPr kumimoji="1" sz="1400" kern="1200">
        <a:solidFill>
          <a:schemeClr val="tx1"/>
        </a:solidFill>
        <a:latin typeface="Arial" charset="0"/>
        <a:ea typeface="바탕체" pitchFamily="17" charset="-127"/>
        <a:cs typeface="+mn-cs"/>
      </a:defRPr>
    </a:lvl1pPr>
    <a:lvl2pPr marL="457200" algn="ctr" rtl="0" fontAlgn="base" latinLnBrk="1">
      <a:lnSpc>
        <a:spcPct val="80000"/>
      </a:lnSpc>
      <a:spcBef>
        <a:spcPct val="20000"/>
      </a:spcBef>
      <a:spcAft>
        <a:spcPct val="0"/>
      </a:spcAft>
      <a:buClr>
        <a:srgbClr val="FF9933"/>
      </a:buClr>
      <a:buSzPct val="60000"/>
      <a:buFont typeface="Wingdings" pitchFamily="2" charset="2"/>
      <a:buChar char="l"/>
      <a:defRPr kumimoji="1" sz="1400" kern="1200">
        <a:solidFill>
          <a:schemeClr val="tx1"/>
        </a:solidFill>
        <a:latin typeface="Arial" charset="0"/>
        <a:ea typeface="바탕체" pitchFamily="17" charset="-127"/>
        <a:cs typeface="+mn-cs"/>
      </a:defRPr>
    </a:lvl2pPr>
    <a:lvl3pPr marL="914400" algn="ctr" rtl="0" fontAlgn="base" latinLnBrk="1">
      <a:lnSpc>
        <a:spcPct val="80000"/>
      </a:lnSpc>
      <a:spcBef>
        <a:spcPct val="20000"/>
      </a:spcBef>
      <a:spcAft>
        <a:spcPct val="0"/>
      </a:spcAft>
      <a:buClr>
        <a:srgbClr val="FF9933"/>
      </a:buClr>
      <a:buSzPct val="60000"/>
      <a:buFont typeface="Wingdings" pitchFamily="2" charset="2"/>
      <a:buChar char="l"/>
      <a:defRPr kumimoji="1" sz="1400" kern="1200">
        <a:solidFill>
          <a:schemeClr val="tx1"/>
        </a:solidFill>
        <a:latin typeface="Arial" charset="0"/>
        <a:ea typeface="바탕체" pitchFamily="17" charset="-127"/>
        <a:cs typeface="+mn-cs"/>
      </a:defRPr>
    </a:lvl3pPr>
    <a:lvl4pPr marL="1371600" algn="ctr" rtl="0" fontAlgn="base" latinLnBrk="1">
      <a:lnSpc>
        <a:spcPct val="80000"/>
      </a:lnSpc>
      <a:spcBef>
        <a:spcPct val="20000"/>
      </a:spcBef>
      <a:spcAft>
        <a:spcPct val="0"/>
      </a:spcAft>
      <a:buClr>
        <a:srgbClr val="FF9933"/>
      </a:buClr>
      <a:buSzPct val="60000"/>
      <a:buFont typeface="Wingdings" pitchFamily="2" charset="2"/>
      <a:buChar char="l"/>
      <a:defRPr kumimoji="1" sz="1400" kern="1200">
        <a:solidFill>
          <a:schemeClr val="tx1"/>
        </a:solidFill>
        <a:latin typeface="Arial" charset="0"/>
        <a:ea typeface="바탕체" pitchFamily="17" charset="-127"/>
        <a:cs typeface="+mn-cs"/>
      </a:defRPr>
    </a:lvl4pPr>
    <a:lvl5pPr marL="1828800" algn="ctr" rtl="0" fontAlgn="base" latinLnBrk="1">
      <a:lnSpc>
        <a:spcPct val="80000"/>
      </a:lnSpc>
      <a:spcBef>
        <a:spcPct val="20000"/>
      </a:spcBef>
      <a:spcAft>
        <a:spcPct val="0"/>
      </a:spcAft>
      <a:buClr>
        <a:srgbClr val="FF9933"/>
      </a:buClr>
      <a:buSzPct val="60000"/>
      <a:buFont typeface="Wingdings" pitchFamily="2" charset="2"/>
      <a:buChar char="l"/>
      <a:defRPr kumimoji="1" sz="1400" kern="1200">
        <a:solidFill>
          <a:schemeClr val="tx1"/>
        </a:solidFill>
        <a:latin typeface="Arial" charset="0"/>
        <a:ea typeface="바탕체" pitchFamily="17" charset="-127"/>
        <a:cs typeface="+mn-cs"/>
      </a:defRPr>
    </a:lvl5pPr>
    <a:lvl6pPr marL="2286000" algn="l" defTabSz="914400" rtl="0" eaLnBrk="1" latinLnBrk="1" hangingPunct="1">
      <a:defRPr kumimoji="1" sz="1400" kern="1200">
        <a:solidFill>
          <a:schemeClr val="tx1"/>
        </a:solidFill>
        <a:latin typeface="Arial" charset="0"/>
        <a:ea typeface="바탕체" pitchFamily="17" charset="-127"/>
        <a:cs typeface="+mn-cs"/>
      </a:defRPr>
    </a:lvl6pPr>
    <a:lvl7pPr marL="2743200" algn="l" defTabSz="914400" rtl="0" eaLnBrk="1" latinLnBrk="1" hangingPunct="1">
      <a:defRPr kumimoji="1" sz="1400" kern="1200">
        <a:solidFill>
          <a:schemeClr val="tx1"/>
        </a:solidFill>
        <a:latin typeface="Arial" charset="0"/>
        <a:ea typeface="바탕체" pitchFamily="17" charset="-127"/>
        <a:cs typeface="+mn-cs"/>
      </a:defRPr>
    </a:lvl7pPr>
    <a:lvl8pPr marL="3200400" algn="l" defTabSz="914400" rtl="0" eaLnBrk="1" latinLnBrk="1" hangingPunct="1">
      <a:defRPr kumimoji="1" sz="1400" kern="1200">
        <a:solidFill>
          <a:schemeClr val="tx1"/>
        </a:solidFill>
        <a:latin typeface="Arial" charset="0"/>
        <a:ea typeface="바탕체" pitchFamily="17" charset="-127"/>
        <a:cs typeface="+mn-cs"/>
      </a:defRPr>
    </a:lvl8pPr>
    <a:lvl9pPr marL="3657600" algn="l" defTabSz="914400" rtl="0" eaLnBrk="1" latinLnBrk="1" hangingPunct="1">
      <a:defRPr kumimoji="1" sz="1400" kern="1200">
        <a:solidFill>
          <a:schemeClr val="tx1"/>
        </a:solidFill>
        <a:latin typeface="Arial" charset="0"/>
        <a:ea typeface="바탕체" pitchFamily="17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>
          <a:srgbClr val="FF0000"/>
        </p14:laserClr>
      </p:ext>
      <p:ext uri="{2FDB2607-1784-4EEB-B798-7EB5836EED8A}">
        <p14:showMediaCtrls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"/>
      </p:ext>
    </p:extLst>
  </p:showPr>
  <p:clrMru>
    <a:srgbClr val="E1F0F3"/>
    <a:srgbClr val="E7F3F5"/>
    <a:srgbClr val="D3E9ED"/>
    <a:srgbClr val="000000"/>
    <a:srgbClr val="67BBC1"/>
    <a:srgbClr val="28882D"/>
    <a:srgbClr val="00B050"/>
    <a:srgbClr val="0000CC"/>
    <a:srgbClr val="B2B2B2"/>
    <a:srgbClr val="CC0000"/>
  </p:clrMru>
  <p:extLst>
    <p:ext uri="{E76CE94A-603C-4142-B9EB-6D1370010A27}">
      <p14:discardImageEditData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3957" autoAdjust="0"/>
    <p:restoredTop sz="82843" autoAdjust="0"/>
  </p:normalViewPr>
  <p:slideViewPr>
    <p:cSldViewPr>
      <p:cViewPr varScale="1">
        <p:scale>
          <a:sx n="89" d="100"/>
          <a:sy n="89" d="100"/>
        </p:scale>
        <p:origin x="-10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406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3" tIns="45512" rIns="91023" bIns="45512" numCol="1" anchor="t" anchorCtr="0" compatLnSpc="1">
            <a:prstTxWarp prst="textNoShape">
              <a:avLst/>
            </a:prstTxWarp>
          </a:bodyPr>
          <a:lstStyle>
            <a:lvl1pPr algn="l" defTabSz="90972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750" y="1"/>
            <a:ext cx="2945405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3" tIns="45512" rIns="91023" bIns="45512" numCol="1" anchor="t" anchorCtr="0" compatLnSpc="1">
            <a:prstTxWarp prst="textNoShape">
              <a:avLst/>
            </a:prstTxWarp>
          </a:bodyPr>
          <a:lstStyle>
            <a:lvl1pPr algn="r" defTabSz="90972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9542"/>
            <a:ext cx="2945406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3" tIns="45512" rIns="91023" bIns="45512" numCol="1" anchor="b" anchorCtr="0" compatLnSpc="1">
            <a:prstTxWarp prst="textNoShape">
              <a:avLst/>
            </a:prstTxWarp>
          </a:bodyPr>
          <a:lstStyle>
            <a:lvl1pPr algn="l" defTabSz="90972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750" y="9379542"/>
            <a:ext cx="2945405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3" tIns="45512" rIns="91023" bIns="45512" numCol="1" anchor="b" anchorCtr="0" compatLnSpc="1">
            <a:prstTxWarp prst="textNoShape">
              <a:avLst/>
            </a:prstTxWarp>
          </a:bodyPr>
          <a:lstStyle>
            <a:lvl1pPr algn="r" defTabSz="90972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fld id="{6D26393B-7A25-4D8A-A6BE-35F32F6C733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221711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406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3" tIns="45512" rIns="91023" bIns="45512" numCol="1" anchor="t" anchorCtr="0" compatLnSpc="1">
            <a:prstTxWarp prst="textNoShape">
              <a:avLst/>
            </a:prstTxWarp>
          </a:bodyPr>
          <a:lstStyle>
            <a:lvl1pPr algn="l" defTabSz="90972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750" y="1"/>
            <a:ext cx="2945405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3" tIns="45512" rIns="91023" bIns="45512" numCol="1" anchor="t" anchorCtr="0" compatLnSpc="1">
            <a:prstTxWarp prst="textNoShape">
              <a:avLst/>
            </a:prstTxWarp>
          </a:bodyPr>
          <a:lstStyle>
            <a:lvl1pPr algn="r" defTabSz="90972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5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27" y="4689771"/>
            <a:ext cx="5436621" cy="444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3" tIns="45512" rIns="91023" bIns="455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355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9542"/>
            <a:ext cx="2945406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3" tIns="45512" rIns="91023" bIns="45512" numCol="1" anchor="b" anchorCtr="0" compatLnSpc="1">
            <a:prstTxWarp prst="textNoShape">
              <a:avLst/>
            </a:prstTxWarp>
          </a:bodyPr>
          <a:lstStyle>
            <a:lvl1pPr algn="l" defTabSz="90972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55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750" y="9379542"/>
            <a:ext cx="2945405" cy="49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3" tIns="45512" rIns="91023" bIns="45512" numCol="1" anchor="b" anchorCtr="0" compatLnSpc="1">
            <a:prstTxWarp prst="textNoShape">
              <a:avLst/>
            </a:prstTxWarp>
          </a:bodyPr>
          <a:lstStyle>
            <a:lvl1pPr algn="r" defTabSz="90972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fld id="{3C243027-5D3A-4BA8-8045-C0A144F2A06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732041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>
                <a:solidFill>
                  <a:prstClr val="black"/>
                </a:solidFill>
              </a:rPr>
              <a:pPr/>
              <a:t>1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10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sz="15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11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sz="15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12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sz="15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13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14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5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15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ko-KR" altLang="en-US" sz="15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16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17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>
                <a:solidFill>
                  <a:prstClr val="black"/>
                </a:solidFill>
              </a:rPr>
              <a:pPr/>
              <a:t>2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  <a:p>
            <a:r>
              <a:rPr lang="en-US" altLang="ko-KR" baseline="0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>
                <a:solidFill>
                  <a:prstClr val="black"/>
                </a:solidFill>
              </a:rPr>
              <a:pPr/>
              <a:t>3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>
                <a:solidFill>
                  <a:prstClr val="black"/>
                </a:solidFill>
              </a:rPr>
              <a:pPr/>
              <a:t>4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5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6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7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>
                <a:solidFill>
                  <a:prstClr val="black"/>
                </a:solidFill>
              </a:rPr>
              <a:pPr/>
              <a:t>8</a:t>
            </a:fld>
            <a:endParaRPr lang="en-US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3027-5D3A-4BA8-8045-C0A144F2A067}" type="slidenum">
              <a:rPr lang="en-US" altLang="ko-KR" smtClean="0"/>
              <a:pPr/>
              <a:t>9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2A78C-8690-4E61-964A-8D6F319F125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5B157-75F2-4A3B-A309-A63C41D118C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E7292-A385-44D7-A4F3-2884B9B2C9D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26913-A230-4299-8F3B-CE6BD8CD92C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 preserve="1">
  <p:cSld name="제목, 텍스트 및 클립 아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클립 아트 개체 틀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ko-KR" alt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995AD-006F-4EAF-9BB6-49CDA12809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endParaRPr lang="ko-KR" altLang="ko-K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>
                <a:latin typeface="HY견고딕" pitchFamily="18" charset="-127"/>
                <a:ea typeface="HY견고딕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>
                <a:latin typeface="HY견고딕" pitchFamily="18" charset="-127"/>
                <a:ea typeface="HY견고딕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>
                <a:latin typeface="HY견고딕" pitchFamily="18" charset="-127"/>
                <a:ea typeface="HY견고딕" pitchFamily="18" charset="-127"/>
              </a:defRPr>
            </a:lvl1pPr>
          </a:lstStyle>
          <a:p>
            <a:pPr>
              <a:defRPr/>
            </a:pPr>
            <a:fld id="{04973E9B-7F72-4565-B3DB-F2E8556B4F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338A2-7F1E-4E24-BB4D-94EDE767AD2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5B7A2-5E69-4016-B8F1-914AECA5EBE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endParaRPr lang="ko-KR" altLang="ko-K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>
                <a:latin typeface="HY견고딕" pitchFamily="18" charset="-127"/>
                <a:ea typeface="HY견고딕" pitchFamily="18" charset="-127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>
                <a:latin typeface="HY견고딕" pitchFamily="18" charset="-127"/>
                <a:ea typeface="HY견고딕" pitchFamily="18" charset="-127"/>
              </a:defRPr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>
                <a:latin typeface="HY견고딕" pitchFamily="18" charset="-127"/>
                <a:ea typeface="HY견고딕" pitchFamily="18" charset="-127"/>
              </a:defRPr>
            </a:lvl1pPr>
          </a:lstStyle>
          <a:p>
            <a:pPr>
              <a:defRPr/>
            </a:pPr>
            <a:fld id="{04973E9B-7F72-4565-B3DB-F2E8556B4F69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8A7F0-AB04-4141-A5AD-8A577B75032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609A4-F15D-4183-8F7A-47C81BBF134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73B07-5944-49B0-AF0D-0494956E8D2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442BF-A25A-4DBF-9AF8-3AAA24948FC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0FD81-B23D-423C-9294-A1B15B0C0F0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52F45-17DF-45B6-B0B4-71F29BB2472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42713B2-B01E-4339-BF70-9A905E490C8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6" r:id="rId1"/>
    <p:sldLayoutId id="2147484524" r:id="rId2"/>
    <p:sldLayoutId id="2147484523" r:id="rId3"/>
    <p:sldLayoutId id="2147484522" r:id="rId4"/>
    <p:sldLayoutId id="2147484521" r:id="rId5"/>
    <p:sldLayoutId id="2147484520" r:id="rId6"/>
    <p:sldLayoutId id="2147484519" r:id="rId7"/>
    <p:sldLayoutId id="2147484518" r:id="rId8"/>
    <p:sldLayoutId id="2147484517" r:id="rId9"/>
    <p:sldLayoutId id="2147484516" r:id="rId10"/>
    <p:sldLayoutId id="2147484515" r:id="rId11"/>
    <p:sldLayoutId id="2147484514" r:id="rId12"/>
    <p:sldLayoutId id="2147484513" r:id="rId13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34" r:id="rId2"/>
    <p:sldLayoutId id="2147484533" r:id="rId3"/>
    <p:sldLayoutId id="2147484532" r:id="rId4"/>
    <p:sldLayoutId id="2147484531" r:id="rId5"/>
    <p:sldLayoutId id="2147484530" r:id="rId6"/>
    <p:sldLayoutId id="2147484529" r:id="rId7"/>
    <p:sldLayoutId id="2147484528" r:id="rId8"/>
    <p:sldLayoutId id="2147484527" r:id="rId9"/>
    <p:sldLayoutId id="2147484526" r:id="rId10"/>
    <p:sldLayoutId id="2147484525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45" r:id="rId1"/>
    <p:sldLayoutId id="2147484544" r:id="rId2"/>
    <p:sldLayoutId id="2147484543" r:id="rId3"/>
    <p:sldLayoutId id="2147484542" r:id="rId4"/>
    <p:sldLayoutId id="2147484541" r:id="rId5"/>
    <p:sldLayoutId id="2147484540" r:id="rId6"/>
    <p:sldLayoutId id="2147484539" r:id="rId7"/>
    <p:sldLayoutId id="2147484538" r:id="rId8"/>
    <p:sldLayoutId id="2147484537" r:id="rId9"/>
    <p:sldLayoutId id="2147484536" r:id="rId10"/>
    <p:sldLayoutId id="2147484535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  <p:sldLayoutId id="2147484558" r:id="rId10"/>
    <p:sldLayoutId id="21474845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  <a:cs typeface="한컴돋움" pitchFamily="18" charset="2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hyperlink" Target="http://cid.kdi.re.kr/cid_eng/event/event_view.jsp?seq_no=20037&amp;board_div=23&amp;list_num=10&amp;pageNo=1&amp;searchDiv=&amp;searchString" TargetMode="External"/><Relationship Id="rId3" Type="http://schemas.openxmlformats.org/officeDocument/2006/relationships/hyperlink" Target="http://cid.kdi.re.kr/cid_eng/event/event_view.jsp?seq_no=20830&amp;board_div=23&amp;list_num=10&amp;pageNo=1&amp;searchDiv=&amp;searchStrin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cid.kdi.re.kr/cid_eng/public/report_view.jsp?pageNo=8&amp;pub_no=11568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-533400" y="646093"/>
            <a:ext cx="82454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2800" b="1" dirty="0" smtClean="0">
                <a:solidFill>
                  <a:srgbClr val="000000"/>
                </a:solidFill>
                <a:ea typeface="굴림" pitchFamily="50" charset="-127"/>
              </a:rPr>
              <a:t>KDI’s Collaborative Research Project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2800" b="1" dirty="0" smtClean="0">
                <a:solidFill>
                  <a:srgbClr val="000000"/>
                </a:solidFill>
                <a:ea typeface="굴림" pitchFamily="50" charset="-127"/>
              </a:rPr>
              <a:t>with the Brookings Institution</a:t>
            </a:r>
            <a:endParaRPr lang="en-US" altLang="ko-KR" sz="2800" b="1" dirty="0">
              <a:solidFill>
                <a:srgbClr val="000000"/>
              </a:solidFill>
              <a:ea typeface="굴림" pitchFamily="50" charset="-127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305050" y="2685871"/>
            <a:ext cx="4857750" cy="1200329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ea typeface="HY견고딕" pitchFamily="18" charset="-127"/>
              </a:rPr>
              <a:t>Center for International Development</a:t>
            </a:r>
          </a:p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ea typeface="HY견고딕" pitchFamily="18" charset="-127"/>
              </a:rPr>
              <a:t>Korea Development Institute</a:t>
            </a:r>
          </a:p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ko-KR" sz="1800" b="1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ea typeface="HY견고딕" pitchFamily="18" charset="-127"/>
              </a:rPr>
              <a:t>CID@KDI</a:t>
            </a:r>
            <a:endParaRPr lang="en-US" altLang="ko-KR" sz="1800" b="1" dirty="0">
              <a:solidFill>
                <a:srgbClr val="000000"/>
              </a:solidFill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922312" y="1752600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ko-KR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Consolidation of the G20</a:t>
            </a:r>
            <a:endParaRPr lang="ko-KR" alt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179512" y="1340768"/>
            <a:ext cx="8712968" cy="408945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chemeClr val="hlink"/>
                </a:solidFill>
                <a:ea typeface="HY견고딕" pitchFamily="18" charset="-127"/>
              </a:rPr>
              <a:t>Background</a:t>
            </a:r>
            <a:endParaRPr lang="en-US" altLang="ko-KR" sz="2000" b="1" dirty="0">
              <a:solidFill>
                <a:schemeClr val="hlink"/>
              </a:solidFill>
              <a:ea typeface="HY견고딕" pitchFamily="18" charset="-127"/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None/>
            </a:pPr>
            <a:endParaRPr lang="en-US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Both aim to conduct intensive research in the field of global governance and development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Common Research Interests in Global Economy and Global Development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Font typeface="Wingdings" pitchFamily="2" charset="2"/>
              <a:buChar char="l"/>
            </a:pPr>
            <a:endParaRPr lang="en-US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Font typeface="Wingdings" pitchFamily="2" charset="2"/>
              <a:buChar char="l"/>
            </a:pPr>
            <a:endParaRPr lang="en-US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Font typeface="Wingdings" pitchFamily="2" charset="2"/>
              <a:buChar char="l"/>
            </a:pPr>
            <a:endParaRPr lang="en-US" altLang="ko-KR" sz="1800" b="0" dirty="0" smtClean="0">
              <a:ea typeface="바탕체" pitchFamily="17" charset="-127"/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Font typeface="Wingdings" pitchFamily="2" charset="2"/>
              <a:buChar char="l"/>
            </a:pPr>
            <a:endParaRPr lang="en-US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Font typeface="Wingdings" pitchFamily="2" charset="2"/>
              <a:buChar char="l"/>
            </a:pPr>
            <a:endParaRPr lang="en-US" altLang="ko-KR" sz="1800" b="0" dirty="0" smtClean="0">
              <a:ea typeface="바탕체" pitchFamily="17" charset="-127"/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Font typeface="Wingdings" pitchFamily="2" charset="2"/>
              <a:buChar char="l"/>
            </a:pPr>
            <a:endParaRPr lang="en-US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Font typeface="Wingdings" pitchFamily="2" charset="2"/>
              <a:buChar char="l"/>
            </a:pPr>
            <a:endParaRPr lang="en-US" altLang="ko-KR" sz="1800" b="0" dirty="0" smtClean="0">
              <a:ea typeface="바탕체" pitchFamily="17" charset="-127"/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endParaRPr lang="en-US" altLang="ko-KR" sz="1800" dirty="0" smtClean="0"/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755576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KDI-CIGI</a:t>
            </a:r>
            <a:r>
              <a:rPr kumimoji="1" lang="en-US" altLang="ko-KR" sz="2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 Collaborative Research</a:t>
            </a:r>
            <a:endParaRPr kumimoji="1" lang="ko-KR" altLang="en-US" sz="2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81000" y="3387966"/>
          <a:ext cx="8458200" cy="240323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602522"/>
                <a:gridCol w="2765182"/>
                <a:gridCol w="3090496"/>
              </a:tblGrid>
              <a:tr h="3745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1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KDI</a:t>
                      </a:r>
                      <a:endParaRPr lang="ko-KR" altLang="en-US" b="1" dirty="0" smtClean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1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CIGI</a:t>
                      </a:r>
                      <a:endParaRPr lang="ko-KR" altLang="en-US" b="1" dirty="0" smtClean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Collaborative</a:t>
                      </a:r>
                      <a:r>
                        <a:rPr lang="en-US" altLang="ko-KR" b="1" baseline="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 Research </a:t>
                      </a:r>
                      <a:endParaRPr lang="ko-KR" altLang="en-US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30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Arial" pitchFamily="34" charset="0"/>
                          <a:cs typeface="Arial" pitchFamily="34" charset="0"/>
                        </a:rPr>
                        <a:t>G20</a:t>
                      </a:r>
                      <a:r>
                        <a:rPr lang="en-US" altLang="ko-KR" sz="1600" baseline="0" dirty="0" smtClean="0">
                          <a:latin typeface="Arial" pitchFamily="34" charset="0"/>
                          <a:cs typeface="Arial" pitchFamily="34" charset="0"/>
                        </a:rPr>
                        <a:t> Research </a:t>
                      </a:r>
                      <a:endParaRPr lang="ko-KR" alt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Arial" pitchFamily="34" charset="0"/>
                          <a:cs typeface="Arial" pitchFamily="34" charset="0"/>
                        </a:rPr>
                        <a:t>Global Economy:</a:t>
                      </a:r>
                      <a:r>
                        <a:rPr lang="en-US" altLang="ko-KR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aseline="0" dirty="0" smtClean="0">
                          <a:latin typeface="Arial" pitchFamily="34" charset="0"/>
                          <a:cs typeface="Arial" pitchFamily="34" charset="0"/>
                        </a:rPr>
                        <a:t>G20 Outreach</a:t>
                      </a:r>
                      <a:endParaRPr lang="ko-KR" alt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dirty="0" smtClean="0">
                          <a:solidFill>
                            <a:srgbClr val="00B05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Think 20 in Mexico</a:t>
                      </a:r>
                      <a:endParaRPr lang="ko-KR" altLang="en-US" sz="1600" b="1" kern="1200" dirty="0">
                        <a:solidFill>
                          <a:srgbClr val="00B05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4269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itchFamily="34" charset="0"/>
                          <a:cs typeface="Arial" pitchFamily="34" charset="0"/>
                        </a:rPr>
                        <a:t>International Development Research:</a:t>
                      </a:r>
                    </a:p>
                    <a:p>
                      <a:pPr algn="ctr" latinLnBrk="1"/>
                      <a:r>
                        <a:rPr lang="en-US" altLang="ko-KR" sz="1600" dirty="0" smtClean="0">
                          <a:latin typeface="Arial" pitchFamily="34" charset="0"/>
                          <a:cs typeface="Arial" pitchFamily="34" charset="0"/>
                        </a:rPr>
                        <a:t>Post MDGs</a:t>
                      </a:r>
                      <a:endParaRPr lang="ko-KR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itchFamily="34" charset="0"/>
                          <a:cs typeface="Arial" pitchFamily="34" charset="0"/>
                        </a:rPr>
                        <a:t>Global Development:</a:t>
                      </a:r>
                      <a:r>
                        <a:rPr lang="en-US" altLang="ko-KR" sz="1600" baseline="0" dirty="0" smtClean="0">
                          <a:latin typeface="Arial" pitchFamily="34" charset="0"/>
                          <a:cs typeface="Arial" pitchFamily="34" charset="0"/>
                        </a:rPr>
                        <a:t> Post-MDGs</a:t>
                      </a:r>
                      <a:endParaRPr lang="ko-KR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dirty="0" smtClean="0">
                          <a:solidFill>
                            <a:srgbClr val="00B05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Collaborative Research on </a:t>
                      </a:r>
                    </a:p>
                    <a:p>
                      <a:pPr algn="ctr" latinLnBrk="1"/>
                      <a:r>
                        <a:rPr lang="en-US" altLang="ko-KR" sz="1600" b="1" kern="1200" dirty="0" smtClean="0">
                          <a:solidFill>
                            <a:srgbClr val="00B05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Post-2015 Goals, Targets and Indicators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300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itchFamily="34" charset="0"/>
                          <a:cs typeface="Arial" pitchFamily="34" charset="0"/>
                        </a:rPr>
                        <a:t>Global Governance</a:t>
                      </a:r>
                      <a:r>
                        <a:rPr lang="en-US" altLang="ko-KR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ctr" latinLnBrk="1"/>
                      <a:r>
                        <a:rPr lang="en-US" altLang="ko-KR" sz="1600" baseline="0" dirty="0" smtClean="0">
                          <a:latin typeface="Arial" pitchFamily="34" charset="0"/>
                          <a:cs typeface="Arial" pitchFamily="34" charset="0"/>
                        </a:rPr>
                        <a:t>Research </a:t>
                      </a:r>
                      <a:endParaRPr lang="ko-KR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Arial" pitchFamily="34" charset="0"/>
                          <a:cs typeface="Arial" pitchFamily="34" charset="0"/>
                        </a:rPr>
                        <a:t>Overall</a:t>
                      </a:r>
                      <a:r>
                        <a:rPr lang="en-US" altLang="ko-KR" sz="1600" baseline="0" dirty="0" smtClean="0">
                          <a:latin typeface="Arial" pitchFamily="34" charset="0"/>
                          <a:cs typeface="Arial" pitchFamily="34" charset="0"/>
                        </a:rPr>
                        <a:t> interest in Global </a:t>
                      </a:r>
                    </a:p>
                    <a:p>
                      <a:pPr algn="ctr" latinLnBrk="1"/>
                      <a:r>
                        <a:rPr lang="en-US" altLang="ko-KR" sz="1600" baseline="0" dirty="0" smtClean="0">
                          <a:latin typeface="Arial" pitchFamily="34" charset="0"/>
                          <a:cs typeface="Arial" pitchFamily="34" charset="0"/>
                        </a:rPr>
                        <a:t>Governance Issues</a:t>
                      </a:r>
                      <a:endParaRPr lang="ko-KR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kern="1200" dirty="0" smtClean="0">
                          <a:solidFill>
                            <a:srgbClr val="00B05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Global Acupuncture Points</a:t>
                      </a:r>
                      <a:endParaRPr lang="ko-KR" altLang="en-US" sz="1600" b="1" kern="1200" dirty="0">
                        <a:solidFill>
                          <a:srgbClr val="00B05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179512" y="1340769"/>
            <a:ext cx="8712968" cy="591354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chemeClr val="hlink"/>
                </a:solidFill>
                <a:ea typeface="HY견고딕" pitchFamily="18" charset="-127"/>
              </a:rPr>
              <a:t>Objective</a:t>
            </a:r>
            <a:endParaRPr lang="en-US" altLang="ko-KR" sz="2000" b="1" dirty="0">
              <a:solidFill>
                <a:schemeClr val="hlink"/>
              </a:solidFill>
              <a:ea typeface="HY견고딕" pitchFamily="18" charset="-127"/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Font typeface="Wingdings" pitchFamily="2" charset="2"/>
              <a:buChar char="l"/>
            </a:pPr>
            <a:r>
              <a:rPr lang="en-US" altLang="ko-KR" sz="1800" dirty="0" smtClean="0"/>
              <a:t>CID @ KDI and CIGI have similar research priorities such as global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None/>
            </a:pPr>
            <a:r>
              <a:rPr lang="en-US" altLang="ko-KR" sz="1800" dirty="0" smtClean="0"/>
              <a:t>	governance and development, and through collaborative projects will create a synergy effect through the sharing of international networks, renowned </a:t>
            </a:r>
            <a:br>
              <a:rPr lang="en-US" altLang="ko-KR" sz="1800" dirty="0" smtClean="0"/>
            </a:br>
            <a:r>
              <a:rPr lang="en-US" altLang="ko-KR" sz="1800" dirty="0" smtClean="0"/>
              <a:t>experts, and diverse perspectives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None/>
            </a:pPr>
            <a:endParaRPr lang="en-US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Font typeface="Wingdings" pitchFamily="2" charset="2"/>
              <a:buChar char="l"/>
            </a:pPr>
            <a:r>
              <a:rPr lang="en-US" altLang="ko-KR" sz="1800" dirty="0" smtClean="0"/>
              <a:t>Based on the project, the two institutions aim to lead international discourse on major development issues and promote innovation in policy making.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Font typeface="Wingdings" pitchFamily="2" charset="2"/>
              <a:buChar char="l"/>
            </a:pPr>
            <a:endParaRPr lang="en-US" altLang="ko-KR" sz="1800" b="0" dirty="0" smtClean="0">
              <a:ea typeface="바탕체" pitchFamily="17" charset="-127"/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chemeClr val="hlink"/>
                </a:solidFill>
                <a:ea typeface="HY견고딕" pitchFamily="18" charset="-127"/>
              </a:rPr>
              <a:t>Process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KDI and CIGI agreed on LOU(Letter of Understanding) on May 4, 2012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The LOU is covering 3 main projects; 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ko-KR" sz="1800" dirty="0" smtClean="0"/>
              <a:t>Meeting-Think 20 in Mexico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ko-KR" sz="1800" dirty="0" smtClean="0"/>
              <a:t>Project-Collaborative Research on Post-2015 Goals, Targets and 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Indicators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ko-KR" sz="1800" dirty="0" smtClean="0"/>
              <a:t>Conference-Global Acupuncture Points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endParaRPr lang="en-US" altLang="ko-KR" sz="1600" dirty="0" smtClean="0">
              <a:solidFill>
                <a:schemeClr val="hlink"/>
              </a:solidFill>
              <a:ea typeface="HY견고딕" pitchFamily="18" charset="-127"/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None/>
            </a:pPr>
            <a:endParaRPr lang="en-US" altLang="ko-KR" sz="2000" b="1" dirty="0" smtClean="0">
              <a:solidFill>
                <a:schemeClr val="hlink"/>
              </a:solidFill>
              <a:ea typeface="HY견고딕" pitchFamily="18" charset="-127"/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80000"/>
              <a:buNone/>
            </a:pPr>
            <a:endParaRPr lang="en-US" altLang="ko-KR" sz="1600" dirty="0">
              <a:solidFill>
                <a:schemeClr val="hlink"/>
              </a:solidFill>
              <a:ea typeface="HY견고딕" pitchFamily="18" charset="-127"/>
            </a:endParaRPr>
          </a:p>
        </p:txBody>
      </p:sp>
      <p:sp>
        <p:nvSpPr>
          <p:cNvPr id="7" name="제목 1"/>
          <p:cNvSpPr txBox="1">
            <a:spLocks/>
          </p:cNvSpPr>
          <p:nvPr/>
        </p:nvSpPr>
        <p:spPr bwMode="auto">
          <a:xfrm>
            <a:off x="611560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KDI-CIGI</a:t>
            </a:r>
            <a:r>
              <a:rPr kumimoji="1" lang="en-US" altLang="ko-KR" sz="2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 Collaborative Research</a:t>
            </a:r>
            <a:endParaRPr kumimoji="1" lang="ko-KR" altLang="en-US" sz="2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179512" y="1340768"/>
            <a:ext cx="8712968" cy="503279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chemeClr val="hlink"/>
                </a:solidFill>
                <a:ea typeface="HY견고딕" pitchFamily="18" charset="-127"/>
              </a:rPr>
              <a:t>Think 20</a:t>
            </a:r>
            <a:endParaRPr lang="en-US" altLang="ko-KR" sz="2000" b="1" dirty="0">
              <a:solidFill>
                <a:schemeClr val="hlink"/>
              </a:solidFill>
              <a:ea typeface="HY견고딕" pitchFamily="18" charset="-127"/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Initiated through the Global Economy and Development program at the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Brookings Institution </a:t>
            </a:r>
            <a:r>
              <a:rPr lang="en-US" altLang="ko-KR" sz="1800" b="0" dirty="0" smtClean="0">
                <a:ea typeface="바탕체" pitchFamily="17" charset="-127"/>
              </a:rPr>
              <a:t>in 2010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A network of think tanks and universities in G-20 member countries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None/>
            </a:pPr>
            <a:endParaRPr lang="en-US" altLang="ko-KR" sz="1800" b="0" dirty="0" smtClean="0">
              <a:ea typeface="바탕체" pitchFamily="17" charset="-127"/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chemeClr val="hlink"/>
                </a:solidFill>
                <a:ea typeface="HY견고딕" pitchFamily="18" charset="-127"/>
              </a:rPr>
              <a:t>What we do</a:t>
            </a:r>
            <a:endParaRPr lang="en-US" altLang="ko-KR" sz="1800" b="0" dirty="0">
              <a:ea typeface="바탕체" pitchFamily="17" charset="-127"/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At the invitation of the Mexican presidency of the G20, a group of research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institutions agreed to organize a ‘Think 20’ meeting in Mexico City on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February 27-28, 2012, hosted by the Mexican Council on Foreign Relations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(COMEXI)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The meeting was to provide ideas and recommendations from an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international gathering of representatives from think tanks and research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institutions to the Mexican G20 </a:t>
            </a:r>
            <a:r>
              <a:rPr lang="en-US" altLang="ko-KR" sz="1800" dirty="0" err="1" smtClean="0"/>
              <a:t>sherpa</a:t>
            </a:r>
            <a:endParaRPr lang="en-US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As co-organizer of this important initiative, KDI collaborated with CIGI in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organizing the committee, designing the structure of the agenda, and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drafting documents</a:t>
            </a:r>
            <a:endParaRPr lang="en-US" altLang="ko-KR" sz="1600" dirty="0">
              <a:solidFill>
                <a:schemeClr val="hlink"/>
              </a:solidFill>
              <a:ea typeface="HY견고딕" pitchFamily="18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 bwMode="auto">
          <a:xfrm>
            <a:off x="611560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1) Meeting-Think</a:t>
            </a:r>
            <a:r>
              <a:rPr kumimoji="1" lang="en-US" altLang="ko-KR" sz="2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 20 in Mexico</a:t>
            </a:r>
            <a:endParaRPr kumimoji="1" lang="ko-KR" altLang="en-US" sz="2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179512" y="1340768"/>
            <a:ext cx="8712968" cy="259981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chemeClr val="hlink"/>
                </a:solidFill>
                <a:ea typeface="HY견고딕" pitchFamily="18" charset="-127"/>
              </a:rPr>
              <a:t>Output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Think 20 Workshop in Mexico on February 27-28, 2012</a:t>
            </a:r>
            <a:endParaRPr lang="en-US" altLang="ko-KR" sz="1800" b="0" dirty="0" smtClean="0">
              <a:ea typeface="바탕체" pitchFamily="17" charset="-127"/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Reports delivered to G20 </a:t>
            </a:r>
            <a:r>
              <a:rPr lang="en-US" altLang="ko-KR" sz="1800" dirty="0" err="1" smtClean="0"/>
              <a:t>Sherpas</a:t>
            </a:r>
            <a:endParaRPr lang="en-US" altLang="ko-KR" sz="1800" dirty="0" smtClean="0"/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ko-KR" sz="1800" dirty="0" smtClean="0"/>
              <a:t>Stabilize and Reform the Global Economic and Financial System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ko-KR" sz="1800" dirty="0" smtClean="0"/>
              <a:t>Promote ‘Green Growth’ and Food Security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ko-KR" sz="1800" dirty="0" smtClean="0"/>
              <a:t>Improve the G20’s Performance</a:t>
            </a:r>
          </a:p>
          <a:p>
            <a:pPr marL="342900" lvl="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List of Contributors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endParaRPr lang="en-US" altLang="ko-KR" sz="1800" dirty="0" smtClean="0"/>
          </a:p>
        </p:txBody>
      </p:sp>
      <p:sp>
        <p:nvSpPr>
          <p:cNvPr id="4" name="제목 1"/>
          <p:cNvSpPr txBox="1">
            <a:spLocks/>
          </p:cNvSpPr>
          <p:nvPr/>
        </p:nvSpPr>
        <p:spPr bwMode="auto">
          <a:xfrm>
            <a:off x="611560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1) Meeting-Think</a:t>
            </a:r>
            <a:r>
              <a:rPr kumimoji="1" lang="en-US" altLang="ko-KR" sz="2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 20 in Mexico</a:t>
            </a:r>
            <a:endParaRPr kumimoji="1" lang="ko-KR" altLang="en-US" sz="2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55576" y="3717032"/>
          <a:ext cx="7992888" cy="28083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512168"/>
                <a:gridCol w="6480720"/>
              </a:tblGrid>
              <a:tr h="35103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Country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Think Tank 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3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itchFamily="34" charset="0"/>
                          <a:cs typeface="Arial" pitchFamily="34" charset="0"/>
                        </a:rPr>
                        <a:t>Australia</a:t>
                      </a:r>
                      <a:endParaRPr lang="ko-KR" alt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Lowy Institute for International Policy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103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itchFamily="34" charset="0"/>
                          <a:cs typeface="Arial" pitchFamily="34" charset="0"/>
                        </a:rPr>
                        <a:t>Brazil</a:t>
                      </a:r>
                      <a:endParaRPr lang="ko-KR" alt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Fundacao</a:t>
                      </a: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altLang="ko-KR" sz="1600" b="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Getulio</a:t>
                      </a: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Vargas(FGV)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51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itchFamily="34" charset="0"/>
                          <a:cs typeface="Arial" pitchFamily="34" charset="0"/>
                        </a:rPr>
                        <a:t>Canada</a:t>
                      </a:r>
                      <a:endParaRPr lang="ko-KR" alt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Council of the Coalition for Dialogue on Africa(</a:t>
                      </a:r>
                      <a:r>
                        <a:rPr lang="en-US" altLang="ko-KR" sz="1600" b="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CoDA</a:t>
                      </a: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5103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Centre for International Governance Innovation(CIGI)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5103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itchFamily="34" charset="0"/>
                          <a:cs typeface="Arial" pitchFamily="34" charset="0"/>
                        </a:rPr>
                        <a:t>China</a:t>
                      </a:r>
                      <a:endParaRPr lang="ko-KR" alt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China Institutes of Contemporary International Relations(CICIR)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51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latin typeface="Arial" pitchFamily="34" charset="0"/>
                          <a:cs typeface="Arial" pitchFamily="34" charset="0"/>
                        </a:rPr>
                        <a:t>Germany</a:t>
                      </a:r>
                      <a:endParaRPr lang="ko-KR" altLang="en-US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Heinrich </a:t>
                      </a:r>
                      <a:r>
                        <a:rPr lang="en-US" altLang="ko-KR" sz="1600" b="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Boell</a:t>
                      </a:r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Foundation of North America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5103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6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German Development Institute(DIE)</a:t>
                      </a:r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179512" y="1196752"/>
            <a:ext cx="8712968" cy="71417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lvl="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List of Contributors (Continued)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endParaRPr lang="en-US" altLang="ko-KR" sz="1800" dirty="0" smtClean="0"/>
          </a:p>
        </p:txBody>
      </p:sp>
      <p:sp>
        <p:nvSpPr>
          <p:cNvPr id="4" name="제목 1"/>
          <p:cNvSpPr txBox="1">
            <a:spLocks/>
          </p:cNvSpPr>
          <p:nvPr/>
        </p:nvSpPr>
        <p:spPr bwMode="auto">
          <a:xfrm>
            <a:off x="611560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1) Meeting-Think</a:t>
            </a:r>
            <a:r>
              <a:rPr kumimoji="1" lang="en-US" altLang="ko-KR" sz="2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 20 in Mexico</a:t>
            </a:r>
            <a:endParaRPr kumimoji="1" lang="ko-KR" altLang="en-US" sz="2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755576" y="1628800"/>
          <a:ext cx="7992888" cy="517841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656184"/>
                <a:gridCol w="6336704"/>
              </a:tblGrid>
              <a:tr h="36003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Country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>
                          <a:solidFill>
                            <a:schemeClr val="tx2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Think Tank </a:t>
                      </a:r>
                      <a:endParaRPr lang="ko-KR" altLang="en-US" sz="1600" b="1" dirty="0">
                        <a:solidFill>
                          <a:schemeClr val="tx2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24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50" b="1" dirty="0" smtClean="0">
                          <a:latin typeface="Arial" pitchFamily="34" charset="0"/>
                          <a:cs typeface="Arial" pitchFamily="34" charset="0"/>
                        </a:rPr>
                        <a:t>India</a:t>
                      </a:r>
                      <a:endParaRPr lang="ko-KR" altLang="en-US" sz="14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1F0F3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Indian Council for Research on </a:t>
                      </a:r>
                    </a:p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International Economic Relations(ICRIER)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6543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Jackson Institute for Global Affairs at Yale University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1F0F3"/>
                    </a:solidFill>
                  </a:tcPr>
                </a:tc>
              </a:tr>
              <a:tr h="2654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5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Indonesia</a:t>
                      </a:r>
                      <a:endParaRPr lang="ko-KR" altLang="en-US" sz="14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Centre for Strategic and International Studies(CSIS)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5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Japan</a:t>
                      </a:r>
                      <a:endParaRPr lang="ko-KR" altLang="en-US" sz="14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7F3F5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543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The Japan Institute of International Affairs(JIIA)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54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5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Mexico</a:t>
                      </a:r>
                      <a:endParaRPr lang="ko-KR" altLang="en-US" sz="1450" b="1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Mexican Council on Foreign Relations(COMEXI)</a:t>
                      </a:r>
                      <a:endParaRPr lang="ko-KR" altLang="en-US" sz="1200" b="0" kern="1200" spc="11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54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5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Russia</a:t>
                      </a:r>
                      <a:endParaRPr lang="ko-KR" altLang="en-US" sz="14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Centre for Post-Industrial Studies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54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5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Rwanda</a:t>
                      </a:r>
                      <a:endParaRPr lang="ko-KR" altLang="en-US" sz="14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Institute of Policy Analysis and Research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54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5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Singapore</a:t>
                      </a:r>
                      <a:endParaRPr lang="ko-KR" altLang="en-US" sz="14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S. </a:t>
                      </a:r>
                      <a:r>
                        <a:rPr lang="en-US" altLang="ko-KR" sz="1200" kern="1200" spc="11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Rajaratnam</a:t>
                      </a:r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School of International Studies(RSIS)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54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5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South Korea</a:t>
                      </a:r>
                      <a:endParaRPr lang="ko-KR" altLang="en-US" sz="14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Korea Development Institute(KDI)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5124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5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Spain</a:t>
                      </a:r>
                      <a:endParaRPr lang="ko-KR" altLang="en-US" sz="14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Fundacion</a:t>
                      </a:r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kern="1200" spc="11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para</a:t>
                      </a:r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kern="1200" spc="11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las</a:t>
                      </a:r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kern="1200" spc="11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Relaciones</a:t>
                      </a:r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kern="1200" spc="11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Internacionales</a:t>
                      </a:r>
                      <a:endParaRPr lang="en-US" altLang="ko-KR" sz="1200" kern="1200" spc="11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y el </a:t>
                      </a:r>
                      <a:r>
                        <a:rPr lang="en-US" altLang="ko-KR" sz="1200" kern="1200" spc="11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Dialogo</a:t>
                      </a:r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Exterior(FRIDE)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54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5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Turkey</a:t>
                      </a:r>
                      <a:endParaRPr lang="ko-KR" altLang="en-US" sz="14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Economic Policy Research Foundation of Turkey(TEPAV)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5436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45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US</a:t>
                      </a:r>
                      <a:endParaRPr lang="ko-KR" altLang="en-US" sz="145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Council on Foreign Relations(CFR)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54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The Stanley Foundation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54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Brookings Institution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6543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kern="1200" spc="11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Spogli</a:t>
                      </a:r>
                      <a:r>
                        <a:rPr lang="en-US" altLang="ko-KR" sz="1200" kern="1200" spc="11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Institute for International Studies, Stanford University</a:t>
                      </a:r>
                      <a:endParaRPr lang="ko-KR" altLang="en-US" sz="1200" b="0" spc="11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179512" y="1295400"/>
            <a:ext cx="8712968" cy="587917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chemeClr val="hlink"/>
                </a:solidFill>
                <a:ea typeface="HY견고딕" pitchFamily="18" charset="-127"/>
              </a:rPr>
              <a:t>What we do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In 2011, CIGI and IFRC</a:t>
            </a:r>
            <a:r>
              <a:rPr lang="en-US" altLang="ko-KR" sz="1800" dirty="0" smtClean="0">
                <a:solidFill>
                  <a:srgbClr val="0070C0"/>
                </a:solidFill>
              </a:rPr>
              <a:t>*</a:t>
            </a:r>
            <a:r>
              <a:rPr lang="en-US" altLang="ko-KR" sz="1800" dirty="0" smtClean="0"/>
              <a:t> assembled a group of development and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governance experts to explore a range of research questions and create a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set of recommendations for international action on post MDGs.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In 2012, with additional partners, including the KDI, the project built on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the past work by CIGI and IFRC, reviewing the potential goals, determining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their associated quantifiable targets and indicators, and gauging their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acceptability in different regions around the world.</a:t>
            </a: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chemeClr val="hlink"/>
                </a:solidFill>
                <a:ea typeface="HY견고딕" pitchFamily="18" charset="-127"/>
              </a:rPr>
              <a:t>Output</a:t>
            </a:r>
            <a:endParaRPr lang="en-US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The project included a set of workshops as well as a number of research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papers and publications.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Seoul workshop ‘Asian Perspectives on the Post-2015 Development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Agenda: Taking Stock, Harnessing Knowledge and Achieving Results’ on </a:t>
            </a:r>
            <a:br>
              <a:rPr lang="en-US" altLang="ko-KR" sz="1800" dirty="0" smtClean="0"/>
            </a:br>
            <a:r>
              <a:rPr lang="en-US" altLang="ko-KR" sz="1800" dirty="0" smtClean="0"/>
              <a:t>June 12-13, 2012.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The conference reports were to be released and serial regional workshops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were to be held.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endParaRPr lang="en-US" altLang="ko-KR" sz="1600" dirty="0" smtClean="0">
              <a:solidFill>
                <a:srgbClr val="0070C0"/>
              </a:solidFill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600" dirty="0" smtClean="0">
                <a:solidFill>
                  <a:srgbClr val="0070C0"/>
                </a:solidFill>
              </a:rPr>
              <a:t>*IFRC: International Federation of the Red Cross and Red Crescent Societies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None/>
            </a:pPr>
            <a:endParaRPr lang="en-US" altLang="ko-KR" sz="1800" b="0" dirty="0" smtClean="0">
              <a:ea typeface="바탕체" pitchFamily="17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 bwMode="auto">
          <a:xfrm>
            <a:off x="611560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2) Collaborative</a:t>
            </a:r>
            <a:r>
              <a:rPr kumimoji="1" lang="en-US" altLang="ko-KR" sz="2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 Research on Post-2015 Goals, Targets and Indicators</a:t>
            </a:r>
            <a:endParaRPr kumimoji="1" lang="ko-KR" altLang="en-US" sz="2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179512" y="1340768"/>
            <a:ext cx="8712968" cy="594688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chemeClr val="hlink"/>
                </a:solidFill>
                <a:ea typeface="HY견고딕" pitchFamily="18" charset="-127"/>
              </a:rPr>
              <a:t>What we do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CIGI and KDI plans to follow-up on the success of CIGI’s October 2011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conference, ‘An Unfinished House: Filling the Gaps in Global Governance,’ which surveyed challenges and opportunities for improved international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governance. 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As follows, the holding of two conferences in 2012 was proposed: one in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Korea focused on economic issues and the other in Canada on internationalfinancial issues. </a:t>
            </a:r>
            <a:endParaRPr lang="ko-KR" altLang="ko-KR" sz="1800" dirty="0" smtClean="0"/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chemeClr val="hlink"/>
                </a:solidFill>
                <a:ea typeface="HY견고딕" pitchFamily="18" charset="-127"/>
              </a:rPr>
              <a:t>Output</a:t>
            </a:r>
            <a:endParaRPr lang="en-US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‘Global Governance Gaps Conference’ hosted under the collaborative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project ''Global Acupuncture Points'' on June 14, 2012.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Experts from both developed and developing nations analyzed and exploredfuture directions on Climate Change and Green Growth, Energy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Governance and Nuclear Safety, and International Development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/>
              <a:t>	Cooperation.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/>
              <a:t>In November, a serial conference will be held in Canada.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endParaRPr lang="en-US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endParaRPr lang="en-US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None/>
            </a:pPr>
            <a:endParaRPr lang="en-US" altLang="ko-KR" sz="1800" b="0" dirty="0" smtClean="0">
              <a:ea typeface="바탕체" pitchFamily="17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 bwMode="auto">
          <a:xfrm>
            <a:off x="611560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3) Global Acupuncture Points</a:t>
            </a:r>
            <a:endParaRPr kumimoji="1" lang="ko-KR" altLang="en-US" sz="2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-396875" y="914400"/>
            <a:ext cx="82454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2800" b="1" dirty="0" smtClean="0">
                <a:solidFill>
                  <a:srgbClr val="000000"/>
                </a:solidFill>
                <a:ea typeface="굴림" pitchFamily="50" charset="-127"/>
              </a:rPr>
              <a:t>KDI’s Collaborative Research Project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2800" b="1" dirty="0" smtClean="0">
                <a:solidFill>
                  <a:srgbClr val="000000"/>
                </a:solidFill>
                <a:ea typeface="굴림" pitchFamily="50" charset="-127"/>
              </a:rPr>
              <a:t>with The Asia Foundation</a:t>
            </a:r>
            <a:endParaRPr lang="en-US" altLang="ko-KR" sz="2800" b="1" dirty="0">
              <a:solidFill>
                <a:srgbClr val="000000"/>
              </a:solidFill>
              <a:ea typeface="굴림" pitchFamily="50" charset="-127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305050" y="2819400"/>
            <a:ext cx="4857750" cy="1200329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ea typeface="HY견고딕" pitchFamily="18" charset="-127"/>
              </a:rPr>
              <a:t>Center for International Development</a:t>
            </a:r>
          </a:p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ea typeface="HY견고딕" pitchFamily="18" charset="-127"/>
              </a:rPr>
              <a:t>Korea Development Institute</a:t>
            </a:r>
          </a:p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ko-KR" sz="1800" b="1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ea typeface="HY견고딕" pitchFamily="18" charset="-127"/>
              </a:rPr>
              <a:t>CID@KDI</a:t>
            </a:r>
            <a:endParaRPr lang="en-US" altLang="ko-KR" sz="1800" b="1" dirty="0">
              <a:solidFill>
                <a:srgbClr val="000000"/>
              </a:solidFill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133600"/>
            <a:ext cx="718978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ko-KR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Asian Approaches to Development Cooperation</a:t>
            </a:r>
            <a:endParaRPr lang="ko-KR" alt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251520" y="1432597"/>
            <a:ext cx="8640960" cy="508382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The Asia Foundation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700" dirty="0" smtClean="0">
                <a:solidFill>
                  <a:srgbClr val="000000"/>
                </a:solidFill>
              </a:rPr>
              <a:t>Non-profit, non-governmental organization with nearly 60 years of experience in Asia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700" dirty="0" smtClean="0">
                <a:solidFill>
                  <a:srgbClr val="000000"/>
                </a:solidFill>
              </a:rPr>
              <a:t>TAF collaborates with private and public partners to support leadership and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institutional development, exchanges, and policy research.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700" dirty="0" smtClean="0">
                <a:solidFill>
                  <a:srgbClr val="000000"/>
                </a:solidFill>
              </a:rPr>
              <a:t>Currently TAF has expanded its nationally based policy work with these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organizations to explore policy and practice around the issue of development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cooperation.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700" dirty="0" smtClean="0">
              <a:solidFill>
                <a:srgbClr val="00000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Korea Development Institute </a:t>
            </a:r>
            <a:endParaRPr lang="en-US" altLang="ko-KR" sz="1800" dirty="0" smtClean="0">
              <a:solidFill>
                <a:srgbClr val="000000"/>
              </a:solidFill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700" dirty="0" smtClean="0">
                <a:solidFill>
                  <a:srgbClr val="000000"/>
                </a:solidFill>
              </a:rPr>
              <a:t>Internationally KDI has sought to share Korea’s experience and knowledge with other countries that are facing the challenge of initiating and sustaining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development, primarily through Korea’s Knowledge Sharing Program (KSP).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700" dirty="0" smtClean="0">
                <a:solidFill>
                  <a:srgbClr val="000000"/>
                </a:solidFill>
              </a:rPr>
              <a:t>To share Korea’s development experience and contribute to international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development cooperation, KDI established the International Development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Exchange Program (IDEP) in 1982, which in 2010 was expanded into the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Center for International Development (CID).</a:t>
            </a:r>
            <a:endParaRPr lang="en-US" altLang="ko-KR" sz="1700" dirty="0">
              <a:solidFill>
                <a:srgbClr val="000000"/>
              </a:solidFill>
              <a:ea typeface="HY견고딕" pitchFamily="18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 bwMode="auto">
          <a:xfrm>
            <a:off x="611560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600" kern="0" dirty="0" smtClean="0">
                <a:solidFill>
                  <a:srgbClr val="000000"/>
                </a:solidFill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Background</a:t>
            </a:r>
            <a:endParaRPr lang="ko-KR" altLang="en-US" sz="2600" kern="0" dirty="0" smtClean="0">
              <a:solidFill>
                <a:srgbClr val="000000"/>
              </a:solidFill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251520" y="1432597"/>
            <a:ext cx="8640960" cy="508382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KDI, TAF Common Idea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700" dirty="0" smtClean="0">
                <a:solidFill>
                  <a:srgbClr val="000000"/>
                </a:solidFill>
              </a:rPr>
              <a:t>The current international aid architecture is largely a product of the consensus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forged by OECD DAC however it is being challenged by the increasing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presence of newly emerging countries that are mostly not members of DAC.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700" dirty="0" smtClean="0">
                <a:solidFill>
                  <a:srgbClr val="000000"/>
                </a:solidFill>
              </a:rPr>
              <a:t>Many of the newly emerging countries take a different approach to developmentcooperation from DAC donors, as well as base the design of their cooperation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programs on their own experience.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700" dirty="0" smtClean="0">
                <a:solidFill>
                  <a:srgbClr val="000000"/>
                </a:solidFill>
              </a:rPr>
              <a:t>Korea should take advantage of its position as a bridge between emerging and advanced countries (donors) to take a proactive role in organizing  Asian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dialogue forums.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700" dirty="0" smtClean="0">
              <a:solidFill>
                <a:srgbClr val="00000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How We Initiated the Co-research Project </a:t>
            </a:r>
            <a:endParaRPr lang="en-US" altLang="ko-KR" sz="1800" dirty="0" smtClean="0">
              <a:solidFill>
                <a:srgbClr val="000000"/>
              </a:solidFill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700" dirty="0" smtClean="0">
                <a:solidFill>
                  <a:srgbClr val="000000"/>
                </a:solidFill>
              </a:rPr>
              <a:t>August 2010 – to float the idea of organizing a series of dialogue featuring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</a:rPr>
              <a:t>	emerging development actors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700" dirty="0" smtClean="0">
                <a:solidFill>
                  <a:srgbClr val="000000"/>
                </a:solidFill>
                <a:ea typeface="HY견고딕" pitchFamily="18" charset="-127"/>
              </a:rPr>
              <a:t>October 2010 – to discuss the major participants of the project (government 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  <a:ea typeface="HY견고딕" pitchFamily="18" charset="-127"/>
              </a:rPr>
              <a:t>	officials, analysts, and practitioners from China, India, Korea, Malaysia,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700" dirty="0" smtClean="0">
                <a:solidFill>
                  <a:srgbClr val="000000"/>
                </a:solidFill>
                <a:ea typeface="HY견고딕" pitchFamily="18" charset="-127"/>
              </a:rPr>
              <a:t>	Singapore and Thailand</a:t>
            </a:r>
            <a:endParaRPr lang="en-US" altLang="ko-KR" sz="1700" dirty="0">
              <a:solidFill>
                <a:srgbClr val="000000"/>
              </a:solidFill>
              <a:ea typeface="HY견고딕" pitchFamily="18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 bwMode="auto">
          <a:xfrm>
            <a:off x="611560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600" kern="0" dirty="0" smtClean="0">
                <a:solidFill>
                  <a:srgbClr val="000000"/>
                </a:solidFill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Background</a:t>
            </a:r>
            <a:endParaRPr lang="ko-KR" altLang="en-US" sz="2600" kern="0" dirty="0" smtClean="0">
              <a:solidFill>
                <a:srgbClr val="000000"/>
              </a:solidFill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251520" y="1432597"/>
            <a:ext cx="8640960" cy="472809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The Brookings Institution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BI has played a leading intellectual role in making the leaders’ G20 (L20) a 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</a:t>
            </a:r>
            <a:r>
              <a:rPr lang="en-US" altLang="ko-KR" sz="1800" dirty="0" smtClean="0">
                <a:solidFill>
                  <a:srgbClr val="000000"/>
                </a:solidFill>
              </a:rPr>
              <a:t>reality.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BI experts have advocated a new global governance structure based on the G20 at least since 2004.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800" dirty="0" smtClean="0">
              <a:solidFill>
                <a:srgbClr val="00000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Korea Development Institute </a:t>
            </a:r>
            <a:endParaRPr lang="en-US" altLang="ko-KR" sz="1800" dirty="0" smtClean="0">
              <a:solidFill>
                <a:srgbClr val="000000"/>
              </a:solidFill>
            </a:endParaRPr>
          </a:p>
          <a:p>
            <a:pPr marL="690563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KDI had a rather late start in global governance research but expended a </a:t>
            </a:r>
          </a:p>
          <a:p>
            <a:pPr marL="690563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considerable amount of time and energy on G20 related issues.</a:t>
            </a:r>
          </a:p>
          <a:p>
            <a:pPr marL="690563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KDI had worked on a project commissioned by the G20 Committee </a:t>
            </a:r>
          </a:p>
          <a:p>
            <a:pPr marL="690563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analyzing the policies of the G20 member countries as a part of the Mutual </a:t>
            </a:r>
          </a:p>
          <a:p>
            <a:pPr marL="690563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Assessment Process to ensure collective consistency.</a:t>
            </a:r>
          </a:p>
          <a:p>
            <a:pPr marL="690563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KDI experts have focused on the growth-oriented development agenda as </a:t>
            </a:r>
          </a:p>
          <a:p>
            <a:pPr marL="690563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</a:t>
            </a:r>
            <a:r>
              <a:rPr lang="en-US" altLang="ko-KR" sz="1800" dirty="0" smtClean="0">
                <a:solidFill>
                  <a:srgbClr val="000000"/>
                </a:solidFill>
              </a:rPr>
              <a:t>well as institutional innovations such as systematic consultations with non- </a:t>
            </a:r>
          </a:p>
          <a:p>
            <a:pPr marL="690563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</a:t>
            </a:r>
            <a:r>
              <a:rPr lang="en-US" altLang="ko-KR" sz="1800" dirty="0" smtClean="0">
                <a:solidFill>
                  <a:srgbClr val="000000"/>
                </a:solidFill>
              </a:rPr>
              <a:t>G20 members.</a:t>
            </a:r>
            <a:endParaRPr lang="en-US" altLang="ko-KR" sz="1600" dirty="0">
              <a:solidFill>
                <a:srgbClr val="009999"/>
              </a:solidFill>
              <a:ea typeface="HY견고딕" pitchFamily="18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 bwMode="auto">
          <a:xfrm>
            <a:off x="611560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600" kern="0" dirty="0" smtClean="0">
                <a:solidFill>
                  <a:srgbClr val="000000"/>
                </a:solidFill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Background</a:t>
            </a:r>
            <a:endParaRPr lang="ko-KR" altLang="en-US" sz="2600" kern="0" dirty="0" smtClean="0">
              <a:solidFill>
                <a:srgbClr val="000000"/>
              </a:solidFill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72808" cy="954360"/>
          </a:xfrm>
        </p:spPr>
        <p:txBody>
          <a:bodyPr/>
          <a:lstStyle/>
          <a:p>
            <a:pPr algn="l"/>
            <a:r>
              <a:rPr lang="en-US" altLang="ko-KR" sz="2600" dirty="0" smtClean="0"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Objectives</a:t>
            </a:r>
            <a:endParaRPr lang="ko-KR" altLang="en-US" sz="2600" dirty="0" smtClean="0"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Rectangle 102"/>
          <p:cNvSpPr>
            <a:spLocks noChangeArrowheads="1"/>
          </p:cNvSpPr>
          <p:nvPr/>
        </p:nvSpPr>
        <p:spPr bwMode="auto">
          <a:xfrm>
            <a:off x="251520" y="1432597"/>
            <a:ext cx="8640960" cy="310251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To clarify and raise awareness of how Asian development partners operate: objectives, principles, motivations and funding levels.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800" dirty="0" smtClean="0">
              <a:solidFill>
                <a:srgbClr val="00000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To contribute Asian development partner views to the international dialogue on aid effectiveness and architecture, particularly HLF4. </a:t>
            </a: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None/>
            </a:pPr>
            <a:endParaRPr lang="en-US" altLang="ko-KR" sz="2000" b="1" dirty="0" smtClean="0">
              <a:solidFill>
                <a:srgbClr val="009999"/>
              </a:solidFill>
              <a:ea typeface="HY견고딕" pitchFamily="18" charset="-127"/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To promote mutual interest, learning, understanding and </a:t>
            </a: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None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	opportunities for collaboration between and among rising Asian, </a:t>
            </a: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None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	and traditional development actors, including their partners.</a:t>
            </a:r>
            <a:endParaRPr lang="en-US" altLang="ko-KR" sz="1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72808" cy="954360"/>
          </a:xfrm>
        </p:spPr>
        <p:txBody>
          <a:bodyPr/>
          <a:lstStyle/>
          <a:p>
            <a:pPr algn="l"/>
            <a:r>
              <a:rPr lang="en-US" altLang="ko-KR" sz="2600" dirty="0" smtClean="0"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How we do? What we do?</a:t>
            </a:r>
            <a:endParaRPr lang="ko-KR" altLang="en-US" sz="2600" dirty="0" smtClean="0"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Rectangle 102"/>
          <p:cNvSpPr>
            <a:spLocks noChangeArrowheads="1"/>
          </p:cNvSpPr>
          <p:nvPr/>
        </p:nvSpPr>
        <p:spPr bwMode="auto">
          <a:xfrm>
            <a:off x="251520" y="1432597"/>
            <a:ext cx="8640960" cy="452495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How we do?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KDI and TAF had signed MOU for establishing the terms and conditions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and making sure each institution’s roles and scope of works.  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ko-KR" sz="1500" dirty="0" smtClean="0">
                <a:solidFill>
                  <a:srgbClr val="000000"/>
                </a:solidFill>
              </a:rPr>
              <a:t>MOU 1: KDI and TAF (for the Year 1 Co-Project: South-South Cooperation and 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500" dirty="0" smtClean="0">
                <a:solidFill>
                  <a:srgbClr val="000000"/>
                </a:solidFill>
              </a:rPr>
              <a:t>	Development Cooperation)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ko-KR" sz="1500" dirty="0" smtClean="0">
                <a:solidFill>
                  <a:srgbClr val="000000"/>
                </a:solidFill>
              </a:rPr>
              <a:t>MOU 2: KDI and TAF (for the Year 2 Co-Project: Pro-Poor Growth and Development Cooperation)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800" dirty="0" smtClean="0">
              <a:solidFill>
                <a:srgbClr val="00000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What we do? (2010~2011)</a:t>
            </a:r>
            <a:endParaRPr lang="en-US" altLang="ko-KR" sz="1800" dirty="0" smtClean="0">
              <a:solidFill>
                <a:srgbClr val="000000"/>
              </a:solidFill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December 2010 – Planning Meeting, Seoul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March 2011 – KL Workshop, Malaysia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June 2011 – Colombo Workshop, Sri Lanka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September 2011 – Authors’ workshop, Seoul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November 2011 – HLF4 Side Event, </a:t>
            </a:r>
            <a:r>
              <a:rPr lang="en-US" altLang="ko-KR" sz="1800" dirty="0" err="1" smtClean="0">
                <a:solidFill>
                  <a:srgbClr val="000000"/>
                </a:solidFill>
              </a:rPr>
              <a:t>Busan</a:t>
            </a:r>
            <a:r>
              <a:rPr lang="en-US" altLang="ko-KR" sz="1800" dirty="0" smtClean="0">
                <a:solidFill>
                  <a:srgbClr val="000000"/>
                </a:solidFill>
              </a:rPr>
              <a:t>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KDI and TAF had produced a publication.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72808" cy="954360"/>
          </a:xfrm>
        </p:spPr>
        <p:txBody>
          <a:bodyPr/>
          <a:lstStyle/>
          <a:p>
            <a:pPr algn="l"/>
            <a:r>
              <a:rPr lang="en-US" altLang="ko-KR" sz="2600" dirty="0" smtClean="0"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What we do? (workshop agenda)</a:t>
            </a:r>
            <a:endParaRPr lang="ko-KR" altLang="en-US" sz="2600" dirty="0" smtClean="0"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539552" y="1340767"/>
          <a:ext cx="8208912" cy="4896544"/>
        </p:xfrm>
        <a:graphic>
          <a:graphicData uri="http://schemas.openxmlformats.org/drawingml/2006/table">
            <a:tbl>
              <a:tblPr/>
              <a:tblGrid>
                <a:gridCol w="1421051"/>
                <a:gridCol w="6787861"/>
              </a:tblGrid>
              <a:tr h="725414">
                <a:tc>
                  <a:txBody>
                    <a:bodyPr/>
                    <a:lstStyle/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latin typeface="Times New Roman"/>
                          <a:ea typeface="맑은 고딕"/>
                          <a:cs typeface="Times New Roman"/>
                        </a:rPr>
                        <a:t>2010</a:t>
                      </a:r>
                      <a:endParaRPr lang="ko-KR" sz="1300" kern="100" dirty="0">
                        <a:latin typeface="바탕"/>
                        <a:ea typeface="맑은 고딕"/>
                        <a:cs typeface="Times New Roman"/>
                      </a:endParaRPr>
                    </a:p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3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December</a:t>
                      </a:r>
                    </a:p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endParaRPr lang="en-US" sz="1300" kern="100" dirty="0" smtClean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marL="0" marR="0" indent="1270" algn="ctr" defTabSz="914400" rtl="0" eaLnBrk="1" fontAlgn="auto" latinLnBrk="0" hangingPunct="1">
                        <a:lnSpc>
                          <a:spcPts val="11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[Planning Meeting]</a:t>
                      </a:r>
                      <a:endParaRPr lang="ko-KR" altLang="ko-KR" sz="1300" kern="100" dirty="0" smtClean="0">
                        <a:latin typeface="바탕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 smtClean="0">
                          <a:latin typeface="Times New Roman"/>
                          <a:ea typeface="바탕"/>
                        </a:rPr>
                        <a:t>Frame Issues</a:t>
                      </a:r>
                      <a:endParaRPr lang="ko-KR" sz="1300" kern="100" dirty="0" smtClean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 smtClean="0">
                          <a:latin typeface="Times New Roman"/>
                          <a:ea typeface="바탕"/>
                        </a:rPr>
                        <a:t>Similarities </a:t>
                      </a: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and Differences amongst Southern Development Partners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Planning toward HLF4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21">
                <a:tc>
                  <a:txBody>
                    <a:bodyPr/>
                    <a:lstStyle/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latin typeface="Times New Roman"/>
                          <a:ea typeface="맑은 고딕"/>
                          <a:cs typeface="Times New Roman"/>
                        </a:rPr>
                        <a:t>2011</a:t>
                      </a:r>
                      <a:endParaRPr lang="ko-KR" sz="1300" kern="100" dirty="0">
                        <a:latin typeface="바탕"/>
                        <a:ea typeface="맑은 고딕"/>
                        <a:cs typeface="Times New Roman"/>
                      </a:endParaRPr>
                    </a:p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3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March</a:t>
                      </a:r>
                    </a:p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endParaRPr lang="en-US" sz="1300" kern="100" dirty="0" smtClean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marL="0" marR="0" indent="1270" algn="ctr" defTabSz="914400" rtl="0" eaLnBrk="1" fontAlgn="auto" latinLnBrk="0" hangingPunct="1">
                        <a:lnSpc>
                          <a:spcPts val="11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[Malaysia KL Meeting]</a:t>
                      </a:r>
                      <a:endParaRPr lang="ko-KR" altLang="ko-KR" sz="1300" kern="100" dirty="0" smtClean="0">
                        <a:latin typeface="바탕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 smtClean="0">
                          <a:latin typeface="Times New Roman"/>
                          <a:ea typeface="바탕"/>
                        </a:rPr>
                        <a:t>Current </a:t>
                      </a: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Debates and Challenges for Asian Cooperation Partners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Perspectives on Aid Architecture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Current Issues and Trends in the Development Landscape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Addressing Common Assumptions or Critiques of Asian Donors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South-South Cooperation and Triangular Cooperation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Lessons and Recommendation from Asian Approaches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9474">
                <a:tc>
                  <a:txBody>
                    <a:bodyPr/>
                    <a:lstStyle/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3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June</a:t>
                      </a:r>
                    </a:p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endParaRPr lang="en-US" sz="1300" kern="100" dirty="0" smtClean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300" b="1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[Sri Lanka Colombo Meeting]</a:t>
                      </a:r>
                      <a:endParaRPr lang="ko-KR" sz="1300" kern="100" dirty="0">
                        <a:latin typeface="바탕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ko-KR" sz="1300" kern="100" dirty="0">
                        <a:latin typeface="바탕"/>
                        <a:ea typeface="맑은 고딕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Partner Experiences and Strategies for Donor Engagement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Development Cooperation Approaches: Case Study Sri Lanka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Current Development Cooperation Debates: Challenges to Development Effectiveness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Current Development Cooperation Debates: Challenges to Aid Effectiveness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DAC Donor Perspectives on Asian Approaches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Looking forward to HLF4: Implications for Development and the Aid Debate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121">
                <a:tc>
                  <a:txBody>
                    <a:bodyPr/>
                    <a:lstStyle/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3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September</a:t>
                      </a:r>
                    </a:p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endParaRPr lang="en-US" sz="1300" kern="100" dirty="0" smtClean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marL="0" marR="0" indent="1270" algn="ctr" defTabSz="914400" rtl="0" eaLnBrk="1" fontAlgn="auto" latinLnBrk="0" hangingPunct="1">
                        <a:lnSpc>
                          <a:spcPts val="11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1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[Seoul Meeting] Authors’ Workshop</a:t>
                      </a:r>
                      <a:endParaRPr lang="ko-KR" altLang="ko-KR" sz="1300" kern="100" dirty="0" smtClean="0">
                        <a:latin typeface="바탕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 smtClean="0">
                          <a:latin typeface="Times New Roman"/>
                          <a:ea typeface="바탕"/>
                        </a:rPr>
                        <a:t>Country </a:t>
                      </a: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Cases: China, India, Korea, Thailand, Malaysia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Governance and Development Cooperation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Infrastructure and Development Cooperation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Beyond Aid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Aid as a Catalyst for Development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Donor Discussion on Implications for Development Approaches and Aid Architecture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414">
                <a:tc>
                  <a:txBody>
                    <a:bodyPr/>
                    <a:lstStyle/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sz="13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November</a:t>
                      </a:r>
                    </a:p>
                    <a:p>
                      <a:pPr indent="1270"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endParaRPr lang="en-US" sz="1300" kern="100" dirty="0" smtClean="0">
                        <a:latin typeface="Times New Roman"/>
                        <a:ea typeface="맑은 고딕"/>
                        <a:cs typeface="Times New Roman"/>
                      </a:endParaRPr>
                    </a:p>
                    <a:p>
                      <a:pPr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300" b="1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HLF4</a:t>
                      </a:r>
                      <a:endParaRPr lang="ko-KR" altLang="ko-KR" sz="1300" kern="100" dirty="0" smtClean="0">
                        <a:latin typeface="바탕"/>
                        <a:ea typeface="맑은 고딕"/>
                        <a:cs typeface="Times New Roman"/>
                      </a:endParaRPr>
                    </a:p>
                    <a:p>
                      <a:pPr algn="ctr" latinLnBrk="0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300" b="1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Side Event</a:t>
                      </a:r>
                      <a:endParaRPr lang="ko-KR" altLang="ko-KR" sz="1300" kern="100" dirty="0" smtClean="0">
                        <a:latin typeface="바탕"/>
                        <a:ea typeface="맑은 고딕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 smtClean="0">
                          <a:latin typeface="Times New Roman"/>
                          <a:ea typeface="바탕"/>
                        </a:rPr>
                        <a:t>Infrastructure </a:t>
                      </a: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as a Key Ingredient for Growth and Poverty Reduction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Reflections on Compatibility of Current Aid Architecture and Principles with </a:t>
                      </a:r>
                      <a:r>
                        <a:rPr lang="en-US" sz="1300" kern="100" dirty="0" smtClean="0">
                          <a:latin typeface="Times New Roman"/>
                          <a:ea typeface="바탕"/>
                        </a:rPr>
                        <a:t>Asian </a:t>
                      </a: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Approaches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Partnership-Based Development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  <a:p>
                      <a:pPr marL="342900" lvl="0" indent="-342900" algn="l">
                        <a:lnSpc>
                          <a:spcPts val="115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300" kern="100" dirty="0">
                          <a:latin typeface="Times New Roman"/>
                          <a:ea typeface="바탕"/>
                        </a:rPr>
                        <a:t>Comparative Perspectives on Asian Approaches to Development Cooperation</a:t>
                      </a:r>
                      <a:endParaRPr lang="ko-KR" sz="1300" kern="100" dirty="0">
                        <a:latin typeface="Times New Roman"/>
                        <a:ea typeface="바탕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72808" cy="954360"/>
          </a:xfrm>
        </p:spPr>
        <p:txBody>
          <a:bodyPr/>
          <a:lstStyle/>
          <a:p>
            <a:pPr algn="l"/>
            <a:r>
              <a:rPr lang="en-US" altLang="ko-KR" sz="2600" dirty="0" smtClean="0"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Final Output</a:t>
            </a:r>
            <a:endParaRPr lang="ko-KR" altLang="en-US" sz="2600" dirty="0" smtClean="0"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Rectangle 102"/>
          <p:cNvSpPr>
            <a:spLocks noChangeArrowheads="1"/>
          </p:cNvSpPr>
          <p:nvPr/>
        </p:nvSpPr>
        <p:spPr bwMode="auto">
          <a:xfrm>
            <a:off x="251520" y="1432597"/>
            <a:ext cx="8640960" cy="476194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Published the monograph “Emerging Asian Approaches to </a:t>
            </a: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None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	Development Cooperation”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KDI had distributed it to the participants during </a:t>
            </a:r>
            <a:r>
              <a:rPr lang="en-US" altLang="ko-KR" sz="1800" dirty="0" err="1" smtClean="0">
                <a:solidFill>
                  <a:srgbClr val="000000"/>
                </a:solidFill>
              </a:rPr>
              <a:t>Busan</a:t>
            </a:r>
            <a:r>
              <a:rPr lang="en-US" altLang="ko-KR" sz="1800" dirty="0" smtClean="0">
                <a:solidFill>
                  <a:srgbClr val="000000"/>
                </a:solidFill>
              </a:rPr>
              <a:t> HLF4 side event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hosted by KDI, TAF and Vietnam Ministry of Planning and Investment.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KDI and TAF have a plan to produce the global edition of the publication by revising the conference version.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endParaRPr lang="en-US" altLang="ko-KR" sz="1800" dirty="0" smtClean="0">
              <a:solidFill>
                <a:srgbClr val="000000"/>
              </a:solidFill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(2012 Activities) Links: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Delhi Workshop, March 2012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ko-KR" dirty="0" smtClean="0">
                <a:solidFill>
                  <a:srgbClr val="000000"/>
                </a:solidFill>
                <a:hlinkClick r:id="rId2"/>
              </a:rPr>
              <a:t>http://cid.kdi.re.kr/cid_eng/event/event_view.jsp?seq_no=20037&amp;board_div=23&amp;list_num=10&amp;pageNo=1&amp;searchDiv=&amp;searchString</a:t>
            </a:r>
            <a:r>
              <a:rPr lang="en-US" altLang="ko-KR" dirty="0" smtClean="0">
                <a:solidFill>
                  <a:srgbClr val="000000"/>
                </a:solidFill>
              </a:rPr>
              <a:t>=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Beijing Workshop, June 2012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ko-KR" dirty="0" smtClean="0">
                <a:solidFill>
                  <a:srgbClr val="000000"/>
                </a:solidFill>
                <a:hlinkClick r:id="rId3"/>
              </a:rPr>
              <a:t>http://cid.kdi.re.kr/cid_eng/event/event_view.jsp?seq_no=20830&amp;board_div=23&amp;list_num=10&amp;pageNo=1&amp;searchDiv=&amp;searchString</a:t>
            </a:r>
            <a:r>
              <a:rPr lang="en-US" altLang="ko-KR" dirty="0" smtClean="0">
                <a:solidFill>
                  <a:srgbClr val="000000"/>
                </a:solidFill>
              </a:rPr>
              <a:t>=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800" dirty="0" smtClean="0">
              <a:solidFill>
                <a:srgbClr val="000000"/>
              </a:solidFill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251520" y="1432597"/>
            <a:ext cx="8663880" cy="411869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KDI, BI Common Idea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The introduction of a development agenda and the establishment of a 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secretariat would enhance the G20’s representativeness legitimacy and 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effectiveness legitimacy, as the G20 makes a transition from a crisis 	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</a:t>
            </a:r>
            <a:r>
              <a:rPr lang="en-US" altLang="ko-KR" sz="1800" dirty="0" smtClean="0">
                <a:solidFill>
                  <a:srgbClr val="000000"/>
                </a:solidFill>
              </a:rPr>
              <a:t>management committee to a global steering committee.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Korea’s remarkable development experience over the past half-century 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</a:t>
            </a:r>
            <a:r>
              <a:rPr lang="en-US" altLang="ko-KR" sz="1800" dirty="0" smtClean="0">
                <a:solidFill>
                  <a:srgbClr val="000000"/>
                </a:solidFill>
              </a:rPr>
              <a:t>would add credibility for the contribution toward the G20.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800" dirty="0" smtClean="0">
              <a:solidFill>
                <a:srgbClr val="00000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How We Initiated the Co-research Project </a:t>
            </a:r>
            <a:endParaRPr lang="en-US" altLang="ko-KR" sz="1800" dirty="0" smtClean="0">
              <a:solidFill>
                <a:srgbClr val="000000"/>
              </a:solidFill>
            </a:endParaRP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January 2010 – to define the contours of the joint project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To designate project coordinators from KDI and BI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  <a:ea typeface="HY견고딕" pitchFamily="18" charset="-127"/>
              </a:rPr>
              <a:t>February 2010 – to discuss the details of the projects, such as scope of the </a:t>
            </a:r>
          </a:p>
          <a:p>
            <a:pPr marL="687388" lvl="1" indent="-230188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  <a:ea typeface="HY견고딕" pitchFamily="18" charset="-127"/>
              </a:rPr>
              <a:t>	research, major participants </a:t>
            </a:r>
            <a:endParaRPr lang="en-US" altLang="ko-KR" sz="1600" dirty="0">
              <a:solidFill>
                <a:srgbClr val="000000"/>
              </a:solidFill>
              <a:ea typeface="HY견고딕" pitchFamily="18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 bwMode="auto">
          <a:xfrm>
            <a:off x="611560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600" kern="0" dirty="0" smtClean="0">
                <a:solidFill>
                  <a:srgbClr val="000000"/>
                </a:solidFill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Background</a:t>
            </a:r>
            <a:endParaRPr lang="ko-KR" altLang="en-US" sz="2600" kern="0" dirty="0" smtClean="0">
              <a:solidFill>
                <a:srgbClr val="000000"/>
              </a:solidFill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72808" cy="954360"/>
          </a:xfrm>
        </p:spPr>
        <p:txBody>
          <a:bodyPr/>
          <a:lstStyle/>
          <a:p>
            <a:pPr algn="l"/>
            <a:r>
              <a:rPr lang="en-US" altLang="ko-KR" sz="2600" dirty="0" smtClean="0"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Objectives</a:t>
            </a:r>
            <a:endParaRPr lang="ko-KR" altLang="en-US" sz="2600" dirty="0" smtClean="0"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Rectangle 102"/>
          <p:cNvSpPr>
            <a:spLocks noChangeArrowheads="1"/>
          </p:cNvSpPr>
          <p:nvPr/>
        </p:nvSpPr>
        <p:spPr bwMode="auto">
          <a:xfrm>
            <a:off x="251520" y="1432597"/>
            <a:ext cx="8640960" cy="48635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To consolidate the G20 to become “the premier forum for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SzPct val="80000"/>
              <a:buNone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international economic cooperation” from a crisis management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SzPct val="80000"/>
              <a:buNone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committee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To increase the world’s interests in the G20 Seoul Summit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To contribute to the development of new agenda (development and 	   financial safety net) and agenda-setting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To contribute to strengthen the legitimacy and effectiveness of the G20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To embrace the G20 non-member countries’ view and thoughts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800" dirty="0" smtClean="0">
              <a:solidFill>
                <a:srgbClr val="00000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To build up networks with internationally prominent think tanks,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SzPct val="80000"/>
              <a:buNone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such as Brookings and CIGI (Centre for International Governance Innovation) </a:t>
            </a:r>
            <a:endParaRPr lang="en-US" altLang="ko-KR" sz="1800" dirty="0" smtClean="0">
              <a:solidFill>
                <a:srgbClr val="000000"/>
              </a:solidFill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After this project KDI maintains a close relationship with BI and CIGI: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experts from the two institutions have actively participated in workshops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and conferences hosted by KDI in 2011 and 2012.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72808" cy="954360"/>
          </a:xfrm>
        </p:spPr>
        <p:txBody>
          <a:bodyPr/>
          <a:lstStyle/>
          <a:p>
            <a:pPr algn="l"/>
            <a:r>
              <a:rPr lang="en-US" altLang="ko-KR" sz="2600" dirty="0" smtClean="0"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How we do? What we do?</a:t>
            </a:r>
            <a:endParaRPr lang="ko-KR" altLang="en-US" sz="2600" dirty="0" smtClean="0"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Rectangle 102"/>
          <p:cNvSpPr>
            <a:spLocks noChangeArrowheads="1"/>
          </p:cNvSpPr>
          <p:nvPr/>
        </p:nvSpPr>
        <p:spPr bwMode="auto">
          <a:xfrm>
            <a:off x="251520" y="1432597"/>
            <a:ext cx="8640960" cy="533748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How we do?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KDI and BI had signed MOU for establishing the terms and conditions and making sure each institution’s roles and scope of works.  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ko-KR" sz="1500" dirty="0" smtClean="0">
                <a:solidFill>
                  <a:srgbClr val="000000"/>
                </a:solidFill>
              </a:rPr>
              <a:t>MOU 1: KDI and BI (for the Washington workshop)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ko-KR" sz="1500" dirty="0" smtClean="0">
                <a:solidFill>
                  <a:srgbClr val="000000"/>
                </a:solidFill>
              </a:rPr>
              <a:t>MOU 2: KDI and Colin Bradford, a senior fellow of BI (for the role of the co-editor and coordinator)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ko-KR" sz="1500" dirty="0" smtClean="0">
                <a:solidFill>
                  <a:srgbClr val="000000"/>
                </a:solidFill>
              </a:rPr>
              <a:t>MOU 3: KDI and BI (for publishing the global edition)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800" dirty="0" smtClean="0">
              <a:solidFill>
                <a:srgbClr val="00000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What we do? </a:t>
            </a:r>
            <a:endParaRPr lang="en-US" altLang="ko-KR" sz="1800" dirty="0" smtClean="0">
              <a:solidFill>
                <a:srgbClr val="000000"/>
              </a:solidFill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The experts’ workshop “The New Dynamics of Summitry: Institutional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Innovations for G20 Summits” hosted by KDI, BI and CIGI was held in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Washington in April 2010.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G20 Seoul international symposium hosted by KDI, BI and Dong-A </a:t>
            </a:r>
            <a:r>
              <a:rPr lang="en-US" altLang="ko-KR" sz="1800" dirty="0" err="1" smtClean="0">
                <a:solidFill>
                  <a:srgbClr val="000000"/>
                </a:solidFill>
              </a:rPr>
              <a:t>Ilbo</a:t>
            </a:r>
            <a:r>
              <a:rPr lang="en-US" altLang="ko-KR" sz="1800" dirty="0" smtClean="0">
                <a:solidFill>
                  <a:srgbClr val="000000"/>
                </a:solidFill>
              </a:rPr>
              <a:t> was held in Seoul in September 2010.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KDI and BI had produced two monographs.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ko-KR" sz="1500" dirty="0" smtClean="0">
                <a:solidFill>
                  <a:srgbClr val="000000"/>
                </a:solidFill>
              </a:rPr>
              <a:t>For the participants of the G20 Seoul Summit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ko-KR" sz="1500" dirty="0" smtClean="0">
                <a:solidFill>
                  <a:srgbClr val="000000"/>
                </a:solidFill>
              </a:rPr>
              <a:t>As the global edition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endParaRPr lang="en-US" altLang="ko-KR" sz="1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72808" cy="954360"/>
          </a:xfrm>
        </p:spPr>
        <p:txBody>
          <a:bodyPr/>
          <a:lstStyle/>
          <a:p>
            <a:pPr algn="l"/>
            <a:r>
              <a:rPr lang="en-US" altLang="ko-KR" sz="2600" dirty="0" smtClean="0"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What we do? (conference agenda)</a:t>
            </a:r>
            <a:endParaRPr lang="ko-KR" altLang="en-US" sz="2600" dirty="0" smtClean="0"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Rectangle 102"/>
          <p:cNvSpPr>
            <a:spLocks noChangeArrowheads="1"/>
          </p:cNvSpPr>
          <p:nvPr/>
        </p:nvSpPr>
        <p:spPr bwMode="auto">
          <a:xfrm>
            <a:off x="251520" y="1432597"/>
            <a:ext cx="8640960" cy="510511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KDI-BI-CIGI Workshop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1: Restoring Political Trust in National and Global Leadership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2: Institutional Innovations: Representation and Design Issues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3: Institutional Innovations: Effectiveness and Process Issues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4: The New Dynamics of Summitry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5: Rebalancing and Development: New Forms of Inclusion?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6: The Developing Countries and the G20 Agenda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7: The G20 and Other International Institutions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8: Conference Summary and Conclusions 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500" dirty="0" smtClean="0">
              <a:solidFill>
                <a:srgbClr val="00000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G20 Seoul International Symposium</a:t>
            </a:r>
            <a:endParaRPr lang="en-US" altLang="ko-KR" sz="1800" dirty="0" smtClean="0">
              <a:solidFill>
                <a:srgbClr val="000000"/>
              </a:solidFill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1: The G8 and the G20: History and Prospect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2: Financial Crisis, Financial Reform and the G20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3: Rebalancing the Global Economy: The G20 Framework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4: The G20 and Development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5: The G20 and the System of International Institutions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6: The New Dynamics of Summitry and Institutional Innovations for the G20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7: Public Attitudes in G20 Countries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Session 8: Leaders, Their Publics and Communications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dirty="0" smtClean="0">
                <a:solidFill>
                  <a:srgbClr val="000000"/>
                </a:solidFill>
              </a:rPr>
              <a:t>Round Table: The G20 as a Global Steering Committee beyond the Crisis?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72808" cy="954360"/>
          </a:xfrm>
        </p:spPr>
        <p:txBody>
          <a:bodyPr/>
          <a:lstStyle/>
          <a:p>
            <a:pPr algn="l"/>
            <a:r>
              <a:rPr lang="en-US" altLang="ko-KR" sz="2600" dirty="0" smtClean="0"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Final Output</a:t>
            </a:r>
            <a:endParaRPr lang="ko-KR" altLang="en-US" sz="2600" dirty="0" smtClean="0"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Rectangle 102"/>
          <p:cNvSpPr>
            <a:spLocks noChangeArrowheads="1"/>
          </p:cNvSpPr>
          <p:nvPr/>
        </p:nvSpPr>
        <p:spPr bwMode="auto">
          <a:xfrm>
            <a:off x="251520" y="1432597"/>
            <a:ext cx="8640960" cy="472809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Published the monograph “Toward the Consolidation of the G20: From Crisis Committee to Global Steering Committee”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KDI had distributed it to 2010 G20 </a:t>
            </a:r>
            <a:r>
              <a:rPr lang="en-US" altLang="ko-KR" sz="1800" dirty="0" err="1" smtClean="0">
                <a:solidFill>
                  <a:srgbClr val="000000"/>
                </a:solidFill>
              </a:rPr>
              <a:t>sherpas</a:t>
            </a:r>
            <a:r>
              <a:rPr lang="en-US" altLang="ko-KR" sz="1800" dirty="0" smtClean="0">
                <a:solidFill>
                  <a:srgbClr val="000000"/>
                </a:solidFill>
              </a:rPr>
              <a:t> and participants of the summit, such as presidents and ministers, right before the G20 Seoul Summit.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The joint research project contributed to the agenda-setting of the G20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Seoul Summit.  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ko-KR" dirty="0" smtClean="0">
                <a:solidFill>
                  <a:srgbClr val="000000"/>
                </a:solidFill>
                <a:hlinkClick r:id="rId3"/>
              </a:rPr>
              <a:t>http://cid.kdi.re.kr/cid_eng/public/report_view.jsp?pageNo=8&amp;pub_no=11568</a:t>
            </a:r>
            <a:endParaRPr lang="en-US" altLang="ko-KR" dirty="0" smtClean="0">
              <a:solidFill>
                <a:srgbClr val="000000"/>
              </a:solidFill>
            </a:endParaRP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altLang="ko-KR" sz="1800" dirty="0" smtClean="0">
              <a:solidFill>
                <a:srgbClr val="000000"/>
              </a:solidFill>
            </a:endParaRP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Produced the publication “Global Leadership in Transition; The </a:t>
            </a: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SzPct val="80000"/>
              <a:buNone/>
            </a:pPr>
            <a:r>
              <a:rPr lang="en-US" altLang="ko-KR" sz="2000" b="1" dirty="0" smtClean="0">
                <a:solidFill>
                  <a:srgbClr val="009999"/>
                </a:solidFill>
                <a:ea typeface="HY견고딕" pitchFamily="18" charset="-127"/>
              </a:rPr>
              <a:t>	G20: Toward Greater Effectiveness and Legitimacy” </a:t>
            </a:r>
            <a:endParaRPr lang="en-US" altLang="ko-KR" sz="1800" dirty="0" smtClean="0">
              <a:solidFill>
                <a:srgbClr val="000000"/>
              </a:solidFill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It is the global edition of “Toward the Consolidation of the G20: From Crisis Committee to Global Steering Committee”.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</a:pPr>
            <a:r>
              <a:rPr lang="en-US" altLang="ko-KR" sz="1800" dirty="0" smtClean="0">
                <a:solidFill>
                  <a:srgbClr val="000000"/>
                </a:solidFill>
              </a:rPr>
              <a:t>To provide useful ideas for officials, experts, and civil society for adopting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innovations for the G20 and facilitate a larger public dialogue around the 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000000"/>
                </a:solidFill>
              </a:rPr>
              <a:t>	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-381000" y="848380"/>
            <a:ext cx="82454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2800" b="1" dirty="0" smtClean="0">
                <a:ea typeface="굴림" pitchFamily="50" charset="-127"/>
              </a:rPr>
              <a:t>KDI’s Co-research Projects with CIGI 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305050" y="2685871"/>
            <a:ext cx="4857750" cy="1200329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ea typeface="HY견고딕" pitchFamily="18" charset="-127"/>
              </a:rPr>
              <a:t>Center for International Development</a:t>
            </a:r>
          </a:p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ea typeface="HY견고딕" pitchFamily="18" charset="-127"/>
              </a:rPr>
              <a:t>Korea Development Institute</a:t>
            </a:r>
          </a:p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ko-KR" sz="1800" b="1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609600" indent="-6096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ko-KR" sz="1800" b="1" dirty="0" smtClean="0">
                <a:solidFill>
                  <a:srgbClr val="000000"/>
                </a:solidFill>
                <a:ea typeface="HY견고딕" pitchFamily="18" charset="-127"/>
              </a:rPr>
              <a:t>CID@KDI</a:t>
            </a:r>
            <a:endParaRPr lang="en-US" altLang="ko-KR" sz="1800" b="1" dirty="0">
              <a:solidFill>
                <a:srgbClr val="000000"/>
              </a:solidFill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84112" y="1600200"/>
            <a:ext cx="6408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Think 20, Post 2015 Development, </a:t>
            </a:r>
          </a:p>
          <a:p>
            <a:pPr>
              <a:buNone/>
            </a:pPr>
            <a:r>
              <a:rPr lang="en-US" altLang="ko-KR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 Acupuncture Points</a:t>
            </a:r>
            <a:endParaRPr lang="ko-KR" alt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"/>
          <p:cNvSpPr>
            <a:spLocks noChangeArrowheads="1"/>
          </p:cNvSpPr>
          <p:nvPr/>
        </p:nvSpPr>
        <p:spPr bwMode="auto">
          <a:xfrm>
            <a:off x="179512" y="1268760"/>
            <a:ext cx="8712968" cy="625620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80000"/>
              <a:buFont typeface="Wingdings" pitchFamily="2" charset="2"/>
              <a:buChar char="u"/>
            </a:pPr>
            <a:r>
              <a:rPr lang="en-US" altLang="ko-KR" sz="2000" b="1" dirty="0" smtClean="0">
                <a:solidFill>
                  <a:schemeClr val="hlink"/>
                </a:solidFill>
                <a:ea typeface="HY견고딕" pitchFamily="18" charset="-127"/>
              </a:rPr>
              <a:t>Centre for International Governance Innovation (CIGI), Canada</a:t>
            </a:r>
          </a:p>
          <a:p>
            <a:pPr marL="342900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80000"/>
              <a:buNone/>
            </a:pPr>
            <a:endParaRPr lang="en-US" altLang="ko-KR" sz="1200" b="1" dirty="0">
              <a:solidFill>
                <a:schemeClr val="hlink"/>
              </a:solidFill>
              <a:ea typeface="HY견고딕" pitchFamily="18" charset="-127"/>
            </a:endParaRP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</a:pPr>
            <a:r>
              <a:rPr lang="en-US" altLang="ko-KR" sz="1800" dirty="0" smtClean="0"/>
              <a:t>Independent, non-partisan think tank on international governance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</a:pPr>
            <a:r>
              <a:rPr lang="en-US" altLang="ko-KR" sz="1800" dirty="0" smtClean="0"/>
              <a:t>Objective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SzPct val="100000"/>
              <a:buFont typeface="Wingdings" pitchFamily="2" charset="2"/>
              <a:buChar char="Ø"/>
            </a:pPr>
            <a:r>
              <a:rPr lang="en-US" altLang="ko-KR" sz="1800" dirty="0" smtClean="0"/>
              <a:t> To support research, form networks, advance policy debate, 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SzPct val="100000"/>
              <a:buNone/>
            </a:pPr>
            <a:r>
              <a:rPr lang="en-US" altLang="ko-KR" sz="1800" dirty="0" smtClean="0"/>
              <a:t>      generate ideas for multilateral governance improvements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</a:pPr>
            <a:r>
              <a:rPr lang="en-US" altLang="ko-KR" sz="1800" dirty="0" smtClean="0"/>
              <a:t>4 Major Priorities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SzPct val="100000"/>
              <a:buFont typeface="Wingdings" pitchFamily="2" charset="2"/>
              <a:buChar char="Ø"/>
            </a:pPr>
            <a:r>
              <a:rPr lang="en-US" altLang="ko-KR" sz="1800" dirty="0" smtClean="0"/>
              <a:t> Global Economy, Global Security, Environment and Energy, 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SzPct val="100000"/>
              <a:buNone/>
            </a:pPr>
            <a:r>
              <a:rPr lang="en-US" altLang="ko-KR" sz="1800" dirty="0" smtClean="0"/>
              <a:t>      Global Development</a:t>
            </a:r>
            <a:endParaRPr lang="ko-KR" altLang="ko-KR" sz="1800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</a:pPr>
            <a:r>
              <a:rPr lang="en-US" altLang="ko-KR" sz="1800" dirty="0" smtClean="0"/>
              <a:t>International Network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SzPct val="100000"/>
              <a:buFont typeface="Wingdings" pitchFamily="2" charset="2"/>
              <a:buChar char="§"/>
            </a:pPr>
            <a:r>
              <a:rPr lang="en-US" altLang="ko-KR" sz="1800" dirty="0" smtClean="0"/>
              <a:t>Think Tank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SzPct val="100000"/>
              <a:buNone/>
            </a:pPr>
            <a:r>
              <a:rPr lang="en-US" altLang="ko-KR" sz="1600" dirty="0" smtClean="0"/>
              <a:t>- US: The Brookings Institution, Stanley Foundation, Peterson Institute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SzPct val="100000"/>
              <a:buNone/>
            </a:pPr>
            <a:r>
              <a:rPr lang="en-US" altLang="ko-KR" sz="1600" dirty="0" smtClean="0"/>
              <a:t>- UK: Chatham House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SzPct val="100000"/>
              <a:buNone/>
            </a:pPr>
            <a:r>
              <a:rPr lang="en-US" altLang="ko-KR" sz="1600" dirty="0" smtClean="0"/>
              <a:t>- China: CICIR(China Institutes of Contemporary International Relations)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SzPct val="100000"/>
              <a:buNone/>
            </a:pPr>
            <a:r>
              <a:rPr lang="en-US" altLang="ko-KR" sz="1600" dirty="0" smtClean="0"/>
              <a:t>- Korea: Korea Development Institute(KDI)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SzPct val="100000"/>
              <a:buNone/>
            </a:pPr>
            <a:r>
              <a:rPr lang="en-US" altLang="ko-KR" sz="1600" dirty="0" smtClean="0"/>
              <a:t>- Australia: Lowy Institute for International Policy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100000"/>
              <a:buFont typeface="Wingdings" pitchFamily="2" charset="2"/>
              <a:buChar char="§"/>
            </a:pPr>
            <a:r>
              <a:rPr lang="en-US" altLang="ko-KR" sz="1800" dirty="0" smtClean="0"/>
              <a:t>Academic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SzPct val="100000"/>
              <a:buNone/>
            </a:pPr>
            <a:r>
              <a:rPr lang="en-US" altLang="ko-KR" sz="1600" dirty="0" smtClean="0"/>
              <a:t>- The </a:t>
            </a:r>
            <a:r>
              <a:rPr lang="en-US" altLang="ko-KR" sz="1600" dirty="0" err="1" smtClean="0"/>
              <a:t>Balsillie</a:t>
            </a:r>
            <a:r>
              <a:rPr lang="en-US" altLang="ko-KR" sz="1600" dirty="0" smtClean="0"/>
              <a:t> School of International Affairs, Canada</a:t>
            </a:r>
          </a:p>
          <a:p>
            <a:pPr marL="1257300" lvl="2" indent="-342900" algn="l">
              <a:lnSpc>
                <a:spcPct val="110000"/>
              </a:lnSpc>
              <a:spcBef>
                <a:spcPct val="0"/>
              </a:spcBef>
              <a:buSzPct val="100000"/>
              <a:buNone/>
            </a:pPr>
            <a:r>
              <a:rPr lang="en-US" altLang="ko-KR" sz="1600" dirty="0" smtClean="0"/>
              <a:t>- The Institute for New Economic Thinking, US</a:t>
            </a:r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None/>
            </a:pPr>
            <a:r>
              <a:rPr lang="en-US" altLang="ko-KR" sz="1800" dirty="0" smtClean="0"/>
              <a:t>       </a:t>
            </a:r>
            <a:endParaRPr lang="en-US" altLang="ko-KR" dirty="0" smtClean="0"/>
          </a:p>
          <a:p>
            <a:pPr marL="800100" lvl="1" indent="-342900" algn="l">
              <a:lnSpc>
                <a:spcPct val="110000"/>
              </a:lnSpc>
              <a:spcBef>
                <a:spcPct val="0"/>
              </a:spcBef>
              <a:buClr>
                <a:srgbClr val="FF9933"/>
              </a:buClr>
              <a:buSzPct val="60000"/>
              <a:buNone/>
            </a:pPr>
            <a:r>
              <a:rPr lang="en-US" altLang="ko-KR" dirty="0" smtClean="0"/>
              <a:t>         </a:t>
            </a:r>
            <a:endParaRPr lang="ko-KR" altLang="ko-KR" dirty="0" smtClean="0"/>
          </a:p>
        </p:txBody>
      </p:sp>
      <p:sp>
        <p:nvSpPr>
          <p:cNvPr id="4" name="제목 1"/>
          <p:cNvSpPr txBox="1">
            <a:spLocks/>
          </p:cNvSpPr>
          <p:nvPr/>
        </p:nvSpPr>
        <p:spPr bwMode="auto">
          <a:xfrm>
            <a:off x="611560" y="188640"/>
            <a:ext cx="7272808" cy="9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KDI-CIGI</a:t>
            </a:r>
            <a:r>
              <a:rPr kumimoji="1" lang="en-US" altLang="ko-KR" sz="2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Black" pitchFamily="34" charset="0"/>
                <a:ea typeface="Arial Unicode MS" pitchFamily="50" charset="-127"/>
                <a:cs typeface="Arial Unicode MS" pitchFamily="50" charset="-127"/>
              </a:rPr>
              <a:t> Collaborative Research</a:t>
            </a:r>
            <a:endParaRPr kumimoji="1" lang="ko-KR" altLang="en-US" sz="2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Black" pitchFamily="34" charset="0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디자인 사용자 지정">
  <a:themeElements>
    <a:clrScheme name="1_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FF9933"/>
          </a:buClr>
          <a:buSzPct val="60000"/>
          <a:buFont typeface="Wingdings" pitchFamily="2" charset="2"/>
          <a:buChar char="l"/>
          <a:tabLst/>
          <a:defRPr kumimoji="1" lang="ko-KR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바탕체" pitchFamily="17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FF9933"/>
          </a:buClr>
          <a:buSzPct val="60000"/>
          <a:buFont typeface="Wingdings" pitchFamily="2" charset="2"/>
          <a:buChar char="l"/>
          <a:tabLst/>
          <a:defRPr kumimoji="1" lang="ko-KR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바탕체" pitchFamily="17" charset="-127"/>
          </a:defRPr>
        </a:defPPr>
      </a:lstStyle>
    </a:lnDef>
  </a:objectDefaults>
  <a:extraClrSchemeLst>
    <a:extraClrScheme>
      <a:clrScheme name="1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디자인 사용자 지정">
  <a:themeElements>
    <a:clrScheme name="4_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디자인 사용자 지정">
      <a:majorFont>
        <a:latin typeface="굴림"/>
        <a:ea typeface="굴림"/>
        <a:cs typeface="한컴돋움"/>
      </a:majorFont>
      <a:minorFont>
        <a:latin typeface="굴림"/>
        <a:ea typeface="굴림"/>
        <a:cs typeface="한컴돋움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FF9933"/>
          </a:buClr>
          <a:buSzPct val="60000"/>
          <a:buFont typeface="Wingdings" pitchFamily="2" charset="2"/>
          <a:buChar char="l"/>
          <a:tabLst/>
          <a:defRPr kumimoji="1" lang="ko-KR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바탕체" pitchFamily="17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FF9933"/>
          </a:buClr>
          <a:buSzPct val="60000"/>
          <a:buFont typeface="Wingdings" pitchFamily="2" charset="2"/>
          <a:buChar char="l"/>
          <a:tabLst/>
          <a:defRPr kumimoji="1" lang="ko-KR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바탕체" pitchFamily="17" charset="-127"/>
          </a:defRPr>
        </a:defPPr>
      </a:lstStyle>
    </a:lnDef>
  </a:objectDefaults>
  <a:extraClrSchemeLst>
    <a:extraClrScheme>
      <a:clrScheme name="4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디자인 사용자 지정">
  <a:themeElements>
    <a:clrScheme name="2_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디자인 사용자 지정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FF9933"/>
          </a:buClr>
          <a:buSzPct val="60000"/>
          <a:buFont typeface="Wingdings" pitchFamily="2" charset="2"/>
          <a:buChar char="l"/>
          <a:tabLst/>
          <a:defRPr kumimoji="1" lang="ko-KR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바탕체" pitchFamily="17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FF9933"/>
          </a:buClr>
          <a:buSzPct val="60000"/>
          <a:buFont typeface="Wingdings" pitchFamily="2" charset="2"/>
          <a:buChar char="l"/>
          <a:tabLst/>
          <a:defRPr kumimoji="1" lang="ko-KR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바탕체" pitchFamily="17" charset="-127"/>
          </a:defRPr>
        </a:defPPr>
      </a:lstStyle>
    </a:lnDef>
  </a:objectDefaults>
  <a:extraClrSchemeLst>
    <a:extraClrScheme>
      <a:clrScheme name="2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디자인 사용자 지정">
  <a:themeElements>
    <a:clrScheme name="4_디자인 사용자 지정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디자인 사용자 지정">
      <a:majorFont>
        <a:latin typeface="굴림"/>
        <a:ea typeface="굴림"/>
        <a:cs typeface="한컴돋움"/>
      </a:majorFont>
      <a:minorFont>
        <a:latin typeface="굴림"/>
        <a:ea typeface="굴림"/>
        <a:cs typeface="한컴돋움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FF9933"/>
          </a:buClr>
          <a:buSzPct val="60000"/>
          <a:buFont typeface="Wingdings" pitchFamily="2" charset="2"/>
          <a:buChar char="l"/>
          <a:tabLst/>
          <a:defRPr kumimoji="1" lang="ko-KR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바탕체" pitchFamily="17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1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FF9933"/>
          </a:buClr>
          <a:buSzPct val="60000"/>
          <a:buFont typeface="Wingdings" pitchFamily="2" charset="2"/>
          <a:buChar char="l"/>
          <a:tabLst/>
          <a:defRPr kumimoji="1" lang="ko-KR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바탕체" pitchFamily="17" charset="-127"/>
          </a:defRPr>
        </a:defPPr>
      </a:lstStyle>
    </a:lnDef>
  </a:objectDefaults>
  <a:extraClrSchemeLst>
    <a:extraClrScheme>
      <a:clrScheme name="4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15159</TotalTime>
  <Words>2935</Words>
  <Application>Microsoft Macintosh PowerPoint</Application>
  <PresentationFormat>On-screen Show (4:3)</PresentationFormat>
  <Paragraphs>413</Paragraphs>
  <Slides>23</Slides>
  <Notes>17</Notes>
  <HiddenSlides>0</HiddenSlides>
  <MMClips>0</MMClips>
  <ScaleCrop>false</ScaleCrop>
  <HeadingPairs>
    <vt:vector size="4" baseType="variant">
      <vt:variant>
        <vt:lpstr>Design Template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1_디자인 사용자 지정</vt:lpstr>
      <vt:lpstr>4_디자인 사용자 지정</vt:lpstr>
      <vt:lpstr>2_디자인 사용자 지정</vt:lpstr>
      <vt:lpstr>5_디자인 사용자 지정</vt:lpstr>
      <vt:lpstr>Slide 1</vt:lpstr>
      <vt:lpstr>Slide 2</vt:lpstr>
      <vt:lpstr>Slide 3</vt:lpstr>
      <vt:lpstr>Objectives</vt:lpstr>
      <vt:lpstr>How we do? What we do?</vt:lpstr>
      <vt:lpstr>What we do? (conference agenda)</vt:lpstr>
      <vt:lpstr>Final Output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Objectives</vt:lpstr>
      <vt:lpstr>How we do? What we do?</vt:lpstr>
      <vt:lpstr>What we do? (workshop agenda)</vt:lpstr>
      <vt:lpstr>Final Output</vt:lpstr>
    </vt:vector>
  </TitlesOfParts>
  <Company>KDI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master</dc:creator>
  <cp:lastModifiedBy>Fadwa Kingsbury</cp:lastModifiedBy>
  <cp:revision>1080</cp:revision>
  <dcterms:created xsi:type="dcterms:W3CDTF">2013-11-03T16:37:08Z</dcterms:created>
  <dcterms:modified xsi:type="dcterms:W3CDTF">2013-11-03T20:14:27Z</dcterms:modified>
</cp:coreProperties>
</file>