
<file path=[Content_Types].xml><?xml version="1.0" encoding="utf-8"?>
<Types xmlns="http://schemas.openxmlformats.org/package/2006/content-types">
  <Default Extension="xml" ContentType="application/xml"/>
  <Default Extension="jpeg" ContentType="image/jpeg"/>
  <Default Extension="xlsx" ContentType="application/vnd.openxmlformats-officedocument.spreadsheetml.sheet"/>
  <Default Extension="png" ContentType="image/png"/>
  <Default Extension="jpg" ContentType="image/jpe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charts/chart1.xml" ContentType="application/vnd.openxmlformats-officedocument.drawingml.chart+xml"/>
  <Override PartName="/ppt/notesSlides/notesSlide15.xml" ContentType="application/vnd.openxmlformats-officedocument.presentationml.notesSlide+xml"/>
  <Override PartName="/ppt/charts/chart2.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59" r:id="rId1"/>
  </p:sldMasterIdLst>
  <p:notesMasterIdLst>
    <p:notesMasterId r:id="rId55"/>
  </p:notesMasterIdLst>
  <p:sldIdLst>
    <p:sldId id="335" r:id="rId2"/>
    <p:sldId id="336" r:id="rId3"/>
    <p:sldId id="337" r:id="rId4"/>
    <p:sldId id="338" r:id="rId5"/>
    <p:sldId id="339" r:id="rId6"/>
    <p:sldId id="340" r:id="rId7"/>
    <p:sldId id="341" r:id="rId8"/>
    <p:sldId id="342" r:id="rId9"/>
    <p:sldId id="343" r:id="rId10"/>
    <p:sldId id="344" r:id="rId11"/>
    <p:sldId id="345" r:id="rId12"/>
    <p:sldId id="346" r:id="rId13"/>
    <p:sldId id="347" r:id="rId14"/>
    <p:sldId id="348" r:id="rId15"/>
    <p:sldId id="349" r:id="rId16"/>
    <p:sldId id="271" r:id="rId17"/>
    <p:sldId id="262" r:id="rId18"/>
    <p:sldId id="263" r:id="rId19"/>
    <p:sldId id="264" r:id="rId20"/>
    <p:sldId id="269" r:id="rId21"/>
    <p:sldId id="267" r:id="rId22"/>
    <p:sldId id="270" r:id="rId23"/>
    <p:sldId id="268" r:id="rId24"/>
    <p:sldId id="298" r:id="rId25"/>
    <p:sldId id="299" r:id="rId26"/>
    <p:sldId id="318" r:id="rId27"/>
    <p:sldId id="304" r:id="rId28"/>
    <p:sldId id="300" r:id="rId29"/>
    <p:sldId id="301" r:id="rId30"/>
    <p:sldId id="302" r:id="rId31"/>
    <p:sldId id="303" r:id="rId32"/>
    <p:sldId id="305" r:id="rId33"/>
    <p:sldId id="320" r:id="rId34"/>
    <p:sldId id="306" r:id="rId35"/>
    <p:sldId id="319" r:id="rId36"/>
    <p:sldId id="307" r:id="rId37"/>
    <p:sldId id="308" r:id="rId38"/>
    <p:sldId id="309" r:id="rId39"/>
    <p:sldId id="312" r:id="rId40"/>
    <p:sldId id="323" r:id="rId41"/>
    <p:sldId id="322" r:id="rId42"/>
    <p:sldId id="324" r:id="rId43"/>
    <p:sldId id="325" r:id="rId44"/>
    <p:sldId id="326" r:id="rId45"/>
    <p:sldId id="327" r:id="rId46"/>
    <p:sldId id="350" r:id="rId47"/>
    <p:sldId id="328" r:id="rId48"/>
    <p:sldId id="329" r:id="rId49"/>
    <p:sldId id="330" r:id="rId50"/>
    <p:sldId id="331" r:id="rId51"/>
    <p:sldId id="332" r:id="rId52"/>
    <p:sldId id="333" r:id="rId53"/>
    <p:sldId id="334" r:id="rId54"/>
  </p:sldIdLst>
  <p:sldSz cx="9144000" cy="5143500" type="screen16x9"/>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9776"/>
    <p:restoredTop sz="79258"/>
  </p:normalViewPr>
  <p:slideViewPr>
    <p:cSldViewPr snapToGrid="0" snapToObjects="1">
      <p:cViewPr>
        <p:scale>
          <a:sx n="90" d="100"/>
          <a:sy n="90" d="100"/>
        </p:scale>
        <p:origin x="2032" y="864"/>
      </p:cViewPr>
      <p:guideLst>
        <p:guide orient="horz" pos="162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50" Type="http://schemas.openxmlformats.org/officeDocument/2006/relationships/slide" Target="slides/slide49.xml"/><Relationship Id="rId51" Type="http://schemas.openxmlformats.org/officeDocument/2006/relationships/slide" Target="slides/slide50.xml"/><Relationship Id="rId52" Type="http://schemas.openxmlformats.org/officeDocument/2006/relationships/slide" Target="slides/slide51.xml"/><Relationship Id="rId53" Type="http://schemas.openxmlformats.org/officeDocument/2006/relationships/slide" Target="slides/slide52.xml"/><Relationship Id="rId54" Type="http://schemas.openxmlformats.org/officeDocument/2006/relationships/slide" Target="slides/slide53.xml"/><Relationship Id="rId55" Type="http://schemas.openxmlformats.org/officeDocument/2006/relationships/notesMaster" Target="notesMasters/notesMaster1.xml"/><Relationship Id="rId56" Type="http://schemas.openxmlformats.org/officeDocument/2006/relationships/presProps" Target="presProps.xml"/><Relationship Id="rId57" Type="http://schemas.openxmlformats.org/officeDocument/2006/relationships/viewProps" Target="viewProps.xml"/><Relationship Id="rId58" Type="http://schemas.openxmlformats.org/officeDocument/2006/relationships/theme" Target="theme/theme1.xml"/><Relationship Id="rId59" Type="http://schemas.openxmlformats.org/officeDocument/2006/relationships/tableStyles" Target="tableStyles.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slide" Target="slides/slide44.xml"/><Relationship Id="rId46" Type="http://schemas.openxmlformats.org/officeDocument/2006/relationships/slide" Target="slides/slide45.xml"/><Relationship Id="rId47" Type="http://schemas.openxmlformats.org/officeDocument/2006/relationships/slide" Target="slides/slide46.xml"/><Relationship Id="rId48" Type="http://schemas.openxmlformats.org/officeDocument/2006/relationships/slide" Target="slides/slide47.xml"/><Relationship Id="rId49" Type="http://schemas.openxmlformats.org/officeDocument/2006/relationships/slide" Target="slides/slide4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_rels/chart2.xml.rels><?xml version="1.0" encoding="UTF-8" standalone="yes"?>
<Relationships xmlns="http://schemas.openxmlformats.org/package/2006/relationships"><Relationship Id="rId1" Type="http://schemas.microsoft.com/office/2011/relationships/chartStyle" Target="style1.xml"/><Relationship Id="rId2" Type="http://schemas.microsoft.com/office/2011/relationships/chartColorStyle" Target="colors1.xml"/><Relationship Id="rId3" Type="http://schemas.openxmlformats.org/officeDocument/2006/relationships/package" Target="../embeddings/Microsoft_Excel_Worksheet2.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200" b="1" i="0" u="none" strike="noStrike" kern="1200" baseline="0">
                <a:solidFill>
                  <a:schemeClr val="dk1">
                    <a:lumMod val="75000"/>
                    <a:lumOff val="25000"/>
                  </a:schemeClr>
                </a:solidFill>
                <a:latin typeface="+mn-lt"/>
                <a:ea typeface="+mn-ea"/>
                <a:cs typeface="+mn-cs"/>
              </a:defRPr>
            </a:pPr>
            <a:r>
              <a:rPr lang="en-US" sz="2800" dirty="0">
                <a:solidFill>
                  <a:schemeClr val="accent3"/>
                </a:solidFill>
                <a:latin typeface="Avenir Next" charset="0"/>
                <a:ea typeface="Avenir Next" charset="0"/>
                <a:cs typeface="Avenir Next" charset="0"/>
              </a:rPr>
              <a:t>Repository Composition</a:t>
            </a:r>
          </a:p>
        </c:rich>
      </c:tx>
      <c:layout>
        <c:manualLayout>
          <c:xMode val="edge"/>
          <c:yMode val="edge"/>
          <c:x val="0.0186076115485564"/>
          <c:y val="0.0282941576747351"/>
        </c:manualLayout>
      </c:layout>
      <c:overlay val="0"/>
      <c:spPr>
        <a:noFill/>
        <a:ln>
          <a:noFill/>
        </a:ln>
        <a:effectLst/>
      </c:spPr>
    </c:title>
    <c:autoTitleDeleted val="0"/>
    <c:plotArea>
      <c:layout>
        <c:manualLayout>
          <c:layoutTarget val="inner"/>
          <c:xMode val="edge"/>
          <c:yMode val="edge"/>
          <c:x val="0.257946303587052"/>
          <c:y val="0.205880381851786"/>
          <c:w val="0.409915354330709"/>
          <c:h val="0.756619547497721"/>
        </c:manualLayout>
      </c:layout>
      <c:pieChart>
        <c:varyColors val="1"/>
        <c:ser>
          <c:idx val="0"/>
          <c:order val="0"/>
          <c:tx>
            <c:strRef>
              <c:f>Sheet1!$B$1</c:f>
              <c:strCache>
                <c:ptCount val="1"/>
                <c:pt idx="0">
                  <c:v>Column1</c:v>
                </c:pt>
              </c:strCache>
            </c:strRef>
          </c:tx>
          <c:dPt>
            <c:idx val="0"/>
            <c:bubble3D val="0"/>
            <c:spPr>
              <a:solidFill>
                <a:schemeClr val="accent6"/>
              </a:solidFill>
              <a:ln>
                <a:noFill/>
              </a:ln>
              <a:effectLst>
                <a:outerShdw blurRad="254000" sx="102000" sy="102000" algn="ctr" rotWithShape="0">
                  <a:prstClr val="black">
                    <a:alpha val="20000"/>
                  </a:prstClr>
                </a:outerShdw>
              </a:effectLst>
            </c:spPr>
            <c:extLst xmlns:c16r2="http://schemas.microsoft.com/office/drawing/2015/06/chart">
              <c:ext xmlns:c16="http://schemas.microsoft.com/office/drawing/2014/chart" uri="{C3380CC4-5D6E-409C-BE32-E72D297353CC}">
                <c16:uniqueId val="{00000001-9974-4E08-97DF-CB7B921C6EC4}"/>
              </c:ext>
            </c:extLst>
          </c:dPt>
          <c:dPt>
            <c:idx val="1"/>
            <c:bubble3D val="0"/>
            <c:spPr>
              <a:solidFill>
                <a:schemeClr val="accent3"/>
              </a:solidFill>
              <a:ln>
                <a:noFill/>
              </a:ln>
              <a:effectLst>
                <a:outerShdw blurRad="254000" sx="102000" sy="102000" algn="ctr" rotWithShape="0">
                  <a:prstClr val="black">
                    <a:alpha val="20000"/>
                  </a:prstClr>
                </a:outerShdw>
              </a:effectLst>
            </c:spPr>
            <c:extLst xmlns:c16r2="http://schemas.microsoft.com/office/drawing/2015/06/chart">
              <c:ext xmlns:c16="http://schemas.microsoft.com/office/drawing/2014/chart" uri="{C3380CC4-5D6E-409C-BE32-E72D297353CC}">
                <c16:uniqueId val="{00000003-9974-4E08-97DF-CB7B921C6EC4}"/>
              </c:ext>
            </c:extLst>
          </c:dPt>
          <c:dPt>
            <c:idx val="2"/>
            <c:bubble3D val="0"/>
            <c:spPr>
              <a:solidFill>
                <a:schemeClr val="accent5"/>
              </a:solidFill>
              <a:ln>
                <a:noFill/>
              </a:ln>
              <a:effectLst>
                <a:outerShdw blurRad="254000" sx="102000" sy="102000" algn="ctr" rotWithShape="0">
                  <a:prstClr val="black">
                    <a:alpha val="20000"/>
                  </a:prstClr>
                </a:outerShdw>
              </a:effectLst>
            </c:spPr>
            <c:extLst xmlns:c16r2="http://schemas.microsoft.com/office/drawing/2015/06/chart">
              <c:ext xmlns:c16="http://schemas.microsoft.com/office/drawing/2014/chart" uri="{C3380CC4-5D6E-409C-BE32-E72D297353CC}">
                <c16:uniqueId val="{00000005-9974-4E08-97DF-CB7B921C6EC4}"/>
              </c:ext>
            </c:extLst>
          </c:dPt>
          <c:dPt>
            <c:idx val="3"/>
            <c:bubble3D val="0"/>
            <c:spPr>
              <a:solidFill>
                <a:schemeClr val="accent1">
                  <a:lumMod val="60000"/>
                </a:schemeClr>
              </a:solidFill>
              <a:ln>
                <a:noFill/>
              </a:ln>
              <a:effectLst>
                <a:outerShdw blurRad="254000" sx="102000" sy="102000" algn="ctr" rotWithShape="0">
                  <a:prstClr val="black">
                    <a:alpha val="20000"/>
                  </a:prstClr>
                </a:outerShdw>
              </a:effectLst>
            </c:spPr>
            <c:extLst xmlns:c16r2="http://schemas.microsoft.com/office/drawing/2015/06/chart">
              <c:ext xmlns:c16="http://schemas.microsoft.com/office/drawing/2014/chart" uri="{C3380CC4-5D6E-409C-BE32-E72D297353CC}">
                <c16:uniqueId val="{00000007-9974-4E08-97DF-CB7B921C6EC4}"/>
              </c:ext>
            </c:extLst>
          </c:dPt>
          <c:dPt>
            <c:idx val="4"/>
            <c:bubble3D val="0"/>
            <c:spPr>
              <a:solidFill>
                <a:schemeClr val="accent3">
                  <a:lumMod val="60000"/>
                </a:schemeClr>
              </a:solidFill>
              <a:ln>
                <a:noFill/>
              </a:ln>
              <a:effectLst>
                <a:outerShdw blurRad="254000" sx="102000" sy="102000" algn="ctr" rotWithShape="0">
                  <a:prstClr val="black">
                    <a:alpha val="20000"/>
                  </a:prstClr>
                </a:outerShdw>
              </a:effectLst>
            </c:spPr>
            <c:extLst xmlns:c16r2="http://schemas.microsoft.com/office/drawing/2015/06/chart">
              <c:ext xmlns:c16="http://schemas.microsoft.com/office/drawing/2014/chart" uri="{C3380CC4-5D6E-409C-BE32-E72D297353CC}">
                <c16:uniqueId val="{00000009-9974-4E08-97DF-CB7B921C6EC4}"/>
              </c:ext>
            </c:extLst>
          </c:dPt>
          <c:dPt>
            <c:idx val="5"/>
            <c:bubble3D val="0"/>
            <c:spPr>
              <a:solidFill>
                <a:schemeClr val="accent5">
                  <a:lumMod val="60000"/>
                </a:schemeClr>
              </a:solidFill>
              <a:ln>
                <a:noFill/>
              </a:ln>
              <a:effectLst>
                <a:outerShdw blurRad="254000" sx="102000" sy="102000" algn="ctr" rotWithShape="0">
                  <a:prstClr val="black">
                    <a:alpha val="20000"/>
                  </a:prstClr>
                </a:outerShdw>
              </a:effectLst>
            </c:spPr>
            <c:extLst xmlns:c16r2="http://schemas.microsoft.com/office/drawing/2015/06/chart">
              <c:ext xmlns:c16="http://schemas.microsoft.com/office/drawing/2014/chart" uri="{C3380CC4-5D6E-409C-BE32-E72D297353CC}">
                <c16:uniqueId val="{0000000B-9974-4E08-97DF-CB7B921C6EC4}"/>
              </c:ext>
            </c:extLst>
          </c:dPt>
          <c:dLbls>
            <c:dLbl>
              <c:idx val="0"/>
              <c:layout>
                <c:manualLayout>
                  <c:x val="0.076606517935258"/>
                  <c:y val="-0.107328861670069"/>
                </c:manualLayout>
              </c:layout>
              <c:tx>
                <c:rich>
                  <a:bodyPr rot="0" spcFirstLastPara="1" vertOverflow="ellipsis" vert="horz" wrap="square" lIns="38100" tIns="19050" rIns="38100" bIns="19050" anchor="ctr" anchorCtr="1">
                    <a:noAutofit/>
                  </a:bodyPr>
                  <a:lstStyle/>
                  <a:p>
                    <a:pPr>
                      <a:defRPr sz="1330" b="1" i="0" u="none" strike="noStrike" kern="1200" baseline="0">
                        <a:solidFill>
                          <a:schemeClr val="tx2">
                            <a:lumMod val="10000"/>
                          </a:schemeClr>
                        </a:solidFill>
                        <a:latin typeface="Avenir Medium" charset="0"/>
                        <a:ea typeface="Avenir Medium" charset="0"/>
                        <a:cs typeface="Avenir Medium" charset="0"/>
                      </a:defRPr>
                    </a:pPr>
                    <a:fld id="{96A2004E-72BB-2C46-ABF1-8A64CF419475}" type="PERCENTAGE">
                      <a:rPr lang="en-US" b="1" i="0" smtClean="0">
                        <a:solidFill>
                          <a:schemeClr val="tx2">
                            <a:lumMod val="10000"/>
                          </a:schemeClr>
                        </a:solidFill>
                        <a:latin typeface="Avenir Medium" charset="0"/>
                        <a:ea typeface="Avenir Medium" charset="0"/>
                        <a:cs typeface="Avenir Medium" charset="0"/>
                      </a:rPr>
                      <a:pPr>
                        <a:defRPr sz="1330" b="1" i="0" u="none" strike="noStrike" kern="1200" baseline="0">
                          <a:solidFill>
                            <a:schemeClr val="tx2">
                              <a:lumMod val="10000"/>
                            </a:schemeClr>
                          </a:solidFill>
                          <a:latin typeface="Avenir Medium" charset="0"/>
                          <a:ea typeface="Avenir Medium" charset="0"/>
                          <a:cs typeface="Avenir Medium" charset="0"/>
                        </a:defRPr>
                      </a:pPr>
                      <a:t>[PERCENTAGE]</a:t>
                    </a:fld>
                    <a:endParaRPr lang="en-US" b="1" i="0" dirty="0">
                      <a:solidFill>
                        <a:schemeClr val="tx2">
                          <a:lumMod val="10000"/>
                        </a:schemeClr>
                      </a:solidFill>
                      <a:latin typeface="Avenir Medium" charset="0"/>
                      <a:ea typeface="Avenir Medium" charset="0"/>
                      <a:cs typeface="Avenir Medium" charset="0"/>
                    </a:endParaRPr>
                  </a:p>
                  <a:p>
                    <a:pPr>
                      <a:defRPr sz="1330" b="1" i="0" u="none" strike="noStrike" kern="1200" baseline="0">
                        <a:solidFill>
                          <a:schemeClr val="tx2">
                            <a:lumMod val="10000"/>
                          </a:schemeClr>
                        </a:solidFill>
                        <a:latin typeface="Avenir Medium" charset="0"/>
                        <a:ea typeface="Avenir Medium" charset="0"/>
                        <a:cs typeface="Avenir Medium" charset="0"/>
                      </a:defRPr>
                    </a:pPr>
                    <a:r>
                      <a:rPr lang="en-US" b="1" i="1" dirty="0">
                        <a:solidFill>
                          <a:schemeClr val="tx2">
                            <a:lumMod val="10000"/>
                          </a:schemeClr>
                        </a:solidFill>
                        <a:latin typeface="Avenir Medium" charset="0"/>
                        <a:ea typeface="Avenir Medium" charset="0"/>
                        <a:cs typeface="Avenir Medium" charset="0"/>
                      </a:rPr>
                      <a:t>Papers</a:t>
                    </a:r>
                  </a:p>
                </c:rich>
              </c:tx>
              <c:spPr>
                <a:noFill/>
                <a:ln>
                  <a:noFill/>
                </a:ln>
                <a:effectLst/>
              </c:spPr>
              <c:dLblPos val="bestFit"/>
              <c:showLegendKey val="0"/>
              <c:showVal val="0"/>
              <c:showCatName val="0"/>
              <c:showSerName val="0"/>
              <c:showPercent val="1"/>
              <c:showBubbleSize val="0"/>
              <c:extLst xmlns:c16r2="http://schemas.microsoft.com/office/drawing/2015/06/chart">
                <c:ext xmlns:c16="http://schemas.microsoft.com/office/drawing/2014/chart" uri="{C3380CC4-5D6E-409C-BE32-E72D297353CC}">
                  <c16:uniqueId val="{00000001-9974-4E08-97DF-CB7B921C6EC4}"/>
                </c:ext>
                <c:ext xmlns:c15="http://schemas.microsoft.com/office/drawing/2012/chart" uri="{CE6537A1-D6FC-4f65-9D91-7224C49458BB}">
                  <c15:spPr xmlns:c15="http://schemas.microsoft.com/office/drawing/2012/chart">
                    <a:prstGeom prst="rect">
                      <a:avLst/>
                    </a:prstGeom>
                  </c15:spPr>
                  <c15:layout/>
                  <c15:dlblFieldTable/>
                  <c15:showDataLabelsRange val="0"/>
                </c:ext>
              </c:extLst>
            </c:dLbl>
            <c:dLbl>
              <c:idx val="1"/>
              <c:layout>
                <c:manualLayout>
                  <c:x val="-0.077450678040245"/>
                  <c:y val="0.0305564304461941"/>
                </c:manualLayout>
              </c:layout>
              <c:tx>
                <c:rich>
                  <a:bodyPr/>
                  <a:lstStyle/>
                  <a:p>
                    <a:fld id="{82026E30-8616-3C4D-8EEC-6715E4062A58}" type="PERCENTAGE">
                      <a:rPr lang="en-US" b="0" i="0">
                        <a:solidFill>
                          <a:schemeClr val="tx2">
                            <a:lumMod val="10000"/>
                          </a:schemeClr>
                        </a:solidFill>
                        <a:latin typeface="Avenir Medium" charset="0"/>
                        <a:ea typeface="Avenir Medium" charset="0"/>
                        <a:cs typeface="Avenir Medium" charset="0"/>
                      </a:rPr>
                      <a:pPr/>
                      <a:t>[PERCENTAGE]</a:t>
                    </a:fld>
                    <a:endParaRPr lang="en-US" b="0" i="0" dirty="0">
                      <a:solidFill>
                        <a:schemeClr val="tx2">
                          <a:lumMod val="10000"/>
                        </a:schemeClr>
                      </a:solidFill>
                      <a:latin typeface="Avenir Medium" charset="0"/>
                      <a:ea typeface="Avenir Medium" charset="0"/>
                      <a:cs typeface="Avenir Medium" charset="0"/>
                    </a:endParaRPr>
                  </a:p>
                  <a:p>
                    <a:r>
                      <a:rPr lang="en-US" b="0" i="1" dirty="0">
                        <a:solidFill>
                          <a:schemeClr val="tx2">
                            <a:lumMod val="10000"/>
                          </a:schemeClr>
                        </a:solidFill>
                        <a:latin typeface="Avenir Medium" charset="0"/>
                        <a:ea typeface="Avenir Medium" charset="0"/>
                        <a:cs typeface="Avenir Medium" charset="0"/>
                      </a:rPr>
                      <a:t>Journals </a:t>
                    </a:r>
                  </a:p>
                </c:rich>
              </c:tx>
              <c:dLblPos val="bestFit"/>
              <c:showLegendKey val="0"/>
              <c:showVal val="0"/>
              <c:showCatName val="0"/>
              <c:showSerName val="0"/>
              <c:showPercent val="1"/>
              <c:showBubbleSize val="0"/>
              <c:extLst xmlns:c16r2="http://schemas.microsoft.com/office/drawing/2015/06/chart">
                <c:ext xmlns:c16="http://schemas.microsoft.com/office/drawing/2014/chart" uri="{C3380CC4-5D6E-409C-BE32-E72D297353CC}">
                  <c16:uniqueId val="{00000003-9974-4E08-97DF-CB7B921C6EC4}"/>
                </c:ext>
                <c:ext xmlns:c15="http://schemas.microsoft.com/office/drawing/2012/chart" uri="{CE6537A1-D6FC-4f65-9D91-7224C49458BB}">
                  <c15:layout/>
                  <c15:dlblFieldTable/>
                  <c15:showDataLabelsRange val="0"/>
                </c:ext>
              </c:extLst>
            </c:dLbl>
            <c:dLbl>
              <c:idx val="2"/>
              <c:layout>
                <c:manualLayout>
                  <c:x val="-0.0950157480314961"/>
                  <c:y val="0.268299601438709"/>
                </c:manualLayout>
              </c:layout>
              <c:tx>
                <c:rich>
                  <a:bodyPr/>
                  <a:lstStyle/>
                  <a:p>
                    <a:fld id="{BEF514F1-1954-094D-8172-07A60C61F73E}" type="PERCENTAGE">
                      <a:rPr lang="en-US" b="0" i="0">
                        <a:solidFill>
                          <a:schemeClr val="tx2">
                            <a:lumMod val="10000"/>
                          </a:schemeClr>
                        </a:solidFill>
                        <a:latin typeface="Avenir Medium" charset="0"/>
                        <a:ea typeface="Avenir Medium" charset="0"/>
                        <a:cs typeface="Avenir Medium" charset="0"/>
                      </a:rPr>
                      <a:pPr/>
                      <a:t>[PERCENTAGE]</a:t>
                    </a:fld>
                    <a:endParaRPr lang="en-US" b="0" i="0" dirty="0">
                      <a:solidFill>
                        <a:schemeClr val="tx2">
                          <a:lumMod val="10000"/>
                        </a:schemeClr>
                      </a:solidFill>
                      <a:latin typeface="Avenir Medium" charset="0"/>
                      <a:ea typeface="Avenir Medium" charset="0"/>
                      <a:cs typeface="Avenir Medium" charset="0"/>
                    </a:endParaRPr>
                  </a:p>
                  <a:p>
                    <a:r>
                      <a:rPr lang="en-US" b="0" i="1" dirty="0">
                        <a:solidFill>
                          <a:schemeClr val="tx2">
                            <a:lumMod val="10000"/>
                          </a:schemeClr>
                        </a:solidFill>
                        <a:latin typeface="Avenir Medium" charset="0"/>
                        <a:ea typeface="Avenir Medium" charset="0"/>
                        <a:cs typeface="Avenir Medium" charset="0"/>
                      </a:rPr>
                      <a:t>Theses and Dissertations</a:t>
                    </a:r>
                  </a:p>
                </c:rich>
              </c:tx>
              <c:dLblPos val="bestFit"/>
              <c:showLegendKey val="0"/>
              <c:showVal val="0"/>
              <c:showCatName val="0"/>
              <c:showSerName val="0"/>
              <c:showPercent val="1"/>
              <c:showBubbleSize val="0"/>
              <c:extLst xmlns:c16r2="http://schemas.microsoft.com/office/drawing/2015/06/chart">
                <c:ext xmlns:c16="http://schemas.microsoft.com/office/drawing/2014/chart" uri="{C3380CC4-5D6E-409C-BE32-E72D297353CC}">
                  <c16:uniqueId val="{00000005-9974-4E08-97DF-CB7B921C6EC4}"/>
                </c:ext>
                <c:ext xmlns:c15="http://schemas.microsoft.com/office/drawing/2012/chart" uri="{CE6537A1-D6FC-4f65-9D91-7224C49458BB}">
                  <c15:layout/>
                  <c15:dlblFieldTable/>
                  <c15:showDataLabelsRange val="0"/>
                </c:ext>
              </c:extLst>
            </c:dLbl>
            <c:dLbl>
              <c:idx val="3"/>
              <c:layout>
                <c:manualLayout>
                  <c:x val="-0.121434601924759"/>
                  <c:y val="0.0432689802663556"/>
                </c:manualLayout>
              </c:layout>
              <c:tx>
                <c:rich>
                  <a:bodyPr rot="0" spcFirstLastPara="1" vertOverflow="ellipsis" vert="horz" wrap="square" lIns="38100" tIns="19050" rIns="38100" bIns="19050" anchor="ctr" anchorCtr="1">
                    <a:spAutoFit/>
                  </a:bodyPr>
                  <a:lstStyle/>
                  <a:p>
                    <a:pPr>
                      <a:defRPr sz="1330" b="0" i="0" u="none" strike="noStrike" kern="1200" baseline="0">
                        <a:solidFill>
                          <a:schemeClr val="tx2">
                            <a:lumMod val="10000"/>
                          </a:schemeClr>
                        </a:solidFill>
                        <a:latin typeface="Avenir Medium" charset="0"/>
                        <a:ea typeface="Avenir Medium" charset="0"/>
                        <a:cs typeface="Avenir Medium" charset="0"/>
                      </a:defRPr>
                    </a:pPr>
                    <a:fld id="{59ACABFA-F015-C44A-BCED-04AE2BC5D529}" type="PERCENTAGE">
                      <a:rPr lang="en-US" b="0" smtClean="0"/>
                      <a:pPr>
                        <a:defRPr sz="1330" b="0" i="0" u="none" strike="noStrike" kern="1200" baseline="0">
                          <a:solidFill>
                            <a:schemeClr val="tx2">
                              <a:lumMod val="10000"/>
                            </a:schemeClr>
                          </a:solidFill>
                          <a:latin typeface="Avenir Medium" charset="0"/>
                          <a:ea typeface="Avenir Medium" charset="0"/>
                          <a:cs typeface="Avenir Medium" charset="0"/>
                        </a:defRPr>
                      </a:pPr>
                      <a:t>[PERCENTAGE]</a:t>
                    </a:fld>
                    <a:endParaRPr lang="en-US" b="0" dirty="0"/>
                  </a:p>
                  <a:p>
                    <a:pPr>
                      <a:defRPr sz="1330" b="0" i="0" u="none" strike="noStrike" kern="1200" baseline="0">
                        <a:solidFill>
                          <a:schemeClr val="tx2">
                            <a:lumMod val="10000"/>
                          </a:schemeClr>
                        </a:solidFill>
                        <a:latin typeface="Avenir Medium" charset="0"/>
                        <a:ea typeface="Avenir Medium" charset="0"/>
                        <a:cs typeface="Avenir Medium" charset="0"/>
                      </a:defRPr>
                    </a:pPr>
                    <a:r>
                      <a:rPr lang="en-US" b="0" i="1" dirty="0"/>
                      <a:t>Multimedia</a:t>
                    </a:r>
                  </a:p>
                </c:rich>
              </c:tx>
              <c:spPr>
                <a:noFill/>
                <a:ln>
                  <a:noFill/>
                </a:ln>
                <a:effectLst/>
              </c:spPr>
              <c:dLblPos val="bestFit"/>
              <c:showLegendKey val="0"/>
              <c:showVal val="0"/>
              <c:showCatName val="0"/>
              <c:showSerName val="0"/>
              <c:showPercent val="1"/>
              <c:showBubbleSize val="0"/>
              <c:extLst xmlns:c16r2="http://schemas.microsoft.com/office/drawing/2015/06/chart">
                <c:ext xmlns:c16="http://schemas.microsoft.com/office/drawing/2014/chart" uri="{C3380CC4-5D6E-409C-BE32-E72D297353CC}">
                  <c16:uniqueId val="{00000007-9974-4E08-97DF-CB7B921C6EC4}"/>
                </c:ext>
                <c:ext xmlns:c15="http://schemas.microsoft.com/office/drawing/2012/chart" uri="{CE6537A1-D6FC-4f65-9D91-7224C49458BB}">
                  <c15:layout/>
                  <c15:dlblFieldTable/>
                  <c15:showDataLabelsRange val="0"/>
                </c:ext>
              </c:extLst>
            </c:dLbl>
            <c:dLbl>
              <c:idx val="4"/>
              <c:layout>
                <c:manualLayout>
                  <c:x val="0.18100656167979"/>
                  <c:y val="-0.100259307495977"/>
                </c:manualLayout>
              </c:layout>
              <c:tx>
                <c:rich>
                  <a:bodyPr/>
                  <a:lstStyle/>
                  <a:p>
                    <a:fld id="{2629DF47-01A3-6942-B2F2-7186EC310887}" type="PERCENTAGE">
                      <a:rPr lang="en-US" smtClean="0"/>
                      <a:pPr/>
                      <a:t>[PERCENTAGE]</a:t>
                    </a:fld>
                    <a:endParaRPr lang="en-US" dirty="0"/>
                  </a:p>
                  <a:p>
                    <a:r>
                      <a:rPr lang="en-US" i="1" dirty="0"/>
                      <a:t>Other</a:t>
                    </a:r>
                  </a:p>
                </c:rich>
              </c:tx>
              <c:dLblPos val="bestFit"/>
              <c:showLegendKey val="0"/>
              <c:showVal val="0"/>
              <c:showCatName val="0"/>
              <c:showSerName val="0"/>
              <c:showPercent val="1"/>
              <c:showBubbleSize val="0"/>
              <c:extLst xmlns:c16r2="http://schemas.microsoft.com/office/drawing/2015/06/chart">
                <c:ext xmlns:c16="http://schemas.microsoft.com/office/drawing/2014/chart" uri="{C3380CC4-5D6E-409C-BE32-E72D297353CC}">
                  <c16:uniqueId val="{00000009-9974-4E08-97DF-CB7B921C6EC4}"/>
                </c:ext>
                <c:ext xmlns:c15="http://schemas.microsoft.com/office/drawing/2012/chart" uri="{CE6537A1-D6FC-4f65-9D91-7224C49458BB}">
                  <c15:layout/>
                  <c15:dlblFieldTable/>
                  <c15:showDataLabelsRange val="0"/>
                </c:ext>
              </c:extLst>
            </c:dLbl>
            <c:dLbl>
              <c:idx val="5"/>
              <c:layout>
                <c:manualLayout>
                  <c:x val="0.216017880577428"/>
                  <c:y val="0.0656861858503614"/>
                </c:manualLayout>
              </c:layout>
              <c:tx>
                <c:rich>
                  <a:bodyPr rot="0" spcFirstLastPara="1" vertOverflow="ellipsis" vert="horz" wrap="square" lIns="38100" tIns="19050" rIns="38100" bIns="19050" anchor="ctr" anchorCtr="1">
                    <a:noAutofit/>
                  </a:bodyPr>
                  <a:lstStyle/>
                  <a:p>
                    <a:pPr>
                      <a:defRPr sz="1330" b="1" i="0" u="none" strike="noStrike" kern="1200" baseline="0">
                        <a:solidFill>
                          <a:schemeClr val="tx2">
                            <a:lumMod val="10000"/>
                          </a:schemeClr>
                        </a:solidFill>
                        <a:latin typeface="Avenir Medium" charset="0"/>
                        <a:ea typeface="Avenir Medium" charset="0"/>
                        <a:cs typeface="Avenir Medium" charset="0"/>
                      </a:defRPr>
                    </a:pPr>
                    <a:fld id="{6C96BDB4-3C25-2644-8378-43BAE0AB7B74}" type="PERCENTAGE">
                      <a:rPr lang="de-DE" b="1" i="0" smtClean="0">
                        <a:latin typeface="Avenir Medium" charset="0"/>
                        <a:ea typeface="Avenir Medium" charset="0"/>
                        <a:cs typeface="Avenir Medium" charset="0"/>
                      </a:rPr>
                      <a:pPr>
                        <a:defRPr sz="1330" b="1" i="0" u="none" strike="noStrike" kern="1200" baseline="0">
                          <a:solidFill>
                            <a:schemeClr val="tx2">
                              <a:lumMod val="10000"/>
                            </a:schemeClr>
                          </a:solidFill>
                          <a:latin typeface="Avenir Medium" charset="0"/>
                          <a:ea typeface="Avenir Medium" charset="0"/>
                          <a:cs typeface="Avenir Medium" charset="0"/>
                        </a:defRPr>
                      </a:pPr>
                      <a:t>[PERCENTAGE]</a:t>
                    </a:fld>
                    <a:endParaRPr lang="de-DE" b="1" i="0" dirty="0">
                      <a:latin typeface="Avenir Medium" charset="0"/>
                      <a:ea typeface="Avenir Medium" charset="0"/>
                      <a:cs typeface="Avenir Medium" charset="0"/>
                    </a:endParaRPr>
                  </a:p>
                  <a:p>
                    <a:pPr>
                      <a:defRPr sz="1330" b="1" i="0" u="none" strike="noStrike" kern="1200" baseline="0">
                        <a:solidFill>
                          <a:schemeClr val="tx2">
                            <a:lumMod val="10000"/>
                          </a:schemeClr>
                        </a:solidFill>
                        <a:latin typeface="Avenir Medium" charset="0"/>
                        <a:ea typeface="Avenir Medium" charset="0"/>
                        <a:cs typeface="Avenir Medium" charset="0"/>
                      </a:defRPr>
                    </a:pPr>
                    <a:r>
                      <a:rPr lang="de-DE" b="1" i="1" dirty="0" err="1">
                        <a:latin typeface="Avenir Medium" charset="0"/>
                        <a:ea typeface="Avenir Medium" charset="0"/>
                        <a:cs typeface="Avenir Medium" charset="0"/>
                      </a:rPr>
                      <a:t>Data</a:t>
                    </a:r>
                  </a:p>
                </c:rich>
              </c:tx>
              <c:spPr>
                <a:noFill/>
                <a:ln>
                  <a:noFill/>
                </a:ln>
                <a:effectLst/>
              </c:spPr>
              <c:dLblPos val="bestFit"/>
              <c:showLegendKey val="0"/>
              <c:showVal val="0"/>
              <c:showCatName val="0"/>
              <c:showSerName val="0"/>
              <c:showPercent val="1"/>
              <c:showBubbleSize val="0"/>
              <c:extLst xmlns:c16r2="http://schemas.microsoft.com/office/drawing/2015/06/chart">
                <c:ext xmlns:c16="http://schemas.microsoft.com/office/drawing/2014/chart" uri="{C3380CC4-5D6E-409C-BE32-E72D297353CC}">
                  <c16:uniqueId val="{0000000B-9974-4E08-97DF-CB7B921C6EC4}"/>
                </c:ext>
                <c:ext xmlns:c15="http://schemas.microsoft.com/office/drawing/2012/chart" uri="{CE6537A1-D6FC-4f65-9D91-7224C49458BB}">
                  <c15:layout>
                    <c:manualLayout>
                      <c:w val="0.0872568897637795"/>
                      <c:h val="0.122232620180526"/>
                    </c:manualLayout>
                  </c15:layout>
                  <c15:dlblFieldTable/>
                  <c15:showDataLabelsRange val="0"/>
                </c:ext>
              </c:extLst>
            </c:dLbl>
            <c:spPr>
              <a:noFill/>
              <a:ln>
                <a:noFill/>
              </a:ln>
              <a:effectLst/>
            </c:spPr>
            <c:txPr>
              <a:bodyPr rot="0" spcFirstLastPara="1" vertOverflow="ellipsis" vert="horz" wrap="square" lIns="38100" tIns="19050" rIns="38100" bIns="19050" anchor="ctr" anchorCtr="1">
                <a:spAutoFit/>
              </a:bodyPr>
              <a:lstStyle/>
              <a:p>
                <a:pPr>
                  <a:defRPr sz="1330" b="1" i="0" u="none" strike="noStrike" kern="1200" baseline="0">
                    <a:solidFill>
                      <a:schemeClr val="tx2">
                        <a:lumMod val="10000"/>
                      </a:schemeClr>
                    </a:solidFill>
                    <a:latin typeface="Avenir Medium" charset="0"/>
                    <a:ea typeface="Avenir Medium" charset="0"/>
                    <a:cs typeface="Avenir Medium" charset="0"/>
                  </a:defRPr>
                </a:pPr>
                <a:endParaRPr lang="en-US"/>
              </a:p>
            </c:txPr>
            <c:dLblPos val="ctr"/>
            <c:showLegendKey val="0"/>
            <c:showVal val="0"/>
            <c:showCatName val="0"/>
            <c:showSerName val="0"/>
            <c:showPercent val="1"/>
            <c:showBubbleSize val="0"/>
            <c:showLeaderLines val="1"/>
            <c:leaderLines>
              <c:spPr>
                <a:ln w="9525">
                  <a:solidFill>
                    <a:schemeClr val="accent1"/>
                  </a:solidFill>
                </a:ln>
                <a:effectLst/>
              </c:spPr>
            </c:leaderLines>
            <c:extLst xmlns:c16r2="http://schemas.microsoft.com/office/drawing/2015/06/chart">
              <c:ext xmlns:c15="http://schemas.microsoft.com/office/drawing/2012/chart" uri="{CE6537A1-D6FC-4f65-9D91-7224C49458BB}"/>
            </c:extLst>
          </c:dLbls>
          <c:cat>
            <c:strRef>
              <c:f>Sheet1!$A$2:$A$7</c:f>
              <c:strCache>
                <c:ptCount val="6"/>
                <c:pt idx="0">
                  <c:v>Papers</c:v>
                </c:pt>
                <c:pt idx="1">
                  <c:v>Journals/Magazines</c:v>
                </c:pt>
                <c:pt idx="2">
                  <c:v>ETDs</c:v>
                </c:pt>
                <c:pt idx="3">
                  <c:v>Multimedia (Video, Image, Poster)</c:v>
                </c:pt>
                <c:pt idx="4">
                  <c:v>Other (Incl. maps, presentations, conference/lectures)</c:v>
                </c:pt>
                <c:pt idx="5">
                  <c:v>Data</c:v>
                </c:pt>
              </c:strCache>
            </c:strRef>
          </c:cat>
          <c:val>
            <c:numRef>
              <c:f>Sheet1!$B$2:$B$7</c:f>
              <c:numCache>
                <c:formatCode>#,##0</c:formatCode>
                <c:ptCount val="6"/>
                <c:pt idx="0" formatCode="General">
                  <c:v>10537.0</c:v>
                </c:pt>
                <c:pt idx="1">
                  <c:v>3812.0</c:v>
                </c:pt>
                <c:pt idx="2">
                  <c:v>3288.0</c:v>
                </c:pt>
                <c:pt idx="3" formatCode="General">
                  <c:v>544.0</c:v>
                </c:pt>
                <c:pt idx="4" formatCode="General">
                  <c:v>337.0</c:v>
                </c:pt>
                <c:pt idx="5" formatCode="General">
                  <c:v>116.0</c:v>
                </c:pt>
              </c:numCache>
            </c:numRef>
          </c:val>
          <c:extLst xmlns:c16r2="http://schemas.microsoft.com/office/drawing/2015/06/chart">
            <c:ext xmlns:c16="http://schemas.microsoft.com/office/drawing/2014/chart" uri="{C3380CC4-5D6E-409C-BE32-E72D297353CC}">
              <c16:uniqueId val="{0000000C-9974-4E08-97DF-CB7B921C6EC4}"/>
            </c:ext>
          </c:extLst>
        </c:ser>
        <c:dLbls>
          <c:dLblPos val="ctr"/>
          <c:showLegendKey val="0"/>
          <c:showVal val="0"/>
          <c:showCatName val="0"/>
          <c:showSerName val="0"/>
          <c:showPercent val="1"/>
          <c:showBubbleSize val="0"/>
          <c:showLeaderLines val="1"/>
        </c:dLbls>
        <c:firstSliceAng val="0"/>
      </c:pieChart>
      <c:spPr>
        <a:noFill/>
        <a:ln>
          <a:noFill/>
        </a:ln>
        <a:effectLst/>
      </c:spPr>
    </c:plotArea>
    <c:plotVisOnly val="1"/>
    <c:dispBlanksAs val="gap"/>
    <c:showDLblsOverMax val="0"/>
  </c:chart>
  <c:spPr>
    <a:noFill/>
    <a:ln w="9525" cap="flat" cmpd="sng" algn="ctr">
      <a:noFill/>
      <a:round/>
    </a:ln>
    <a:effectLst/>
  </c:spPr>
  <c:txPr>
    <a:bodyPr/>
    <a:lstStyle/>
    <a:p>
      <a:pPr>
        <a:defRPr/>
      </a:pPr>
      <a:endParaRPr lang="en-US"/>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62" b="0" i="0" u="none" strike="noStrike" kern="1200" spc="0" baseline="0">
                <a:solidFill>
                  <a:schemeClr val="accent1"/>
                </a:solidFill>
                <a:latin typeface="+mn-lt"/>
                <a:ea typeface="+mn-ea"/>
                <a:cs typeface="+mn-cs"/>
              </a:defRPr>
            </a:pPr>
            <a:r>
              <a:rPr lang="en-US" dirty="0">
                <a:solidFill>
                  <a:schemeClr val="accent1"/>
                </a:solidFill>
                <a:latin typeface="Avenir Next" charset="0"/>
                <a:ea typeface="Avenir Next" charset="0"/>
                <a:cs typeface="Avenir Next" charset="0"/>
              </a:rPr>
              <a:t>Annual Uploads</a:t>
            </a:r>
          </a:p>
        </c:rich>
      </c:tx>
      <c:layout/>
      <c:overlay val="0"/>
      <c:spPr>
        <a:noFill/>
        <a:ln>
          <a:noFill/>
        </a:ln>
        <a:effectLst/>
      </c:spPr>
      <c:txPr>
        <a:bodyPr rot="0" spcFirstLastPara="1" vertOverflow="ellipsis" vert="horz" wrap="square" anchor="ctr" anchorCtr="1"/>
        <a:lstStyle/>
        <a:p>
          <a:pPr>
            <a:defRPr sz="1862" b="0" i="0" u="none" strike="noStrike" kern="1200" spc="0" baseline="0">
              <a:solidFill>
                <a:schemeClr val="accent1"/>
              </a:solidFill>
              <a:latin typeface="+mn-lt"/>
              <a:ea typeface="+mn-ea"/>
              <a:cs typeface="+mn-cs"/>
            </a:defRPr>
          </a:pPr>
          <a:endParaRPr lang="en-US"/>
        </a:p>
      </c:txPr>
    </c:title>
    <c:autoTitleDeleted val="0"/>
    <c:plotArea>
      <c:layout/>
      <c:barChart>
        <c:barDir val="col"/>
        <c:grouping val="stacked"/>
        <c:varyColors val="0"/>
        <c:ser>
          <c:idx val="0"/>
          <c:order val="0"/>
          <c:tx>
            <c:strRef>
              <c:f>Sheet1!$B$1</c:f>
              <c:strCache>
                <c:ptCount val="1"/>
                <c:pt idx="0">
                  <c:v>Uploads</c:v>
                </c:pt>
              </c:strCache>
            </c:strRef>
          </c:tx>
          <c:spPr>
            <a:solidFill>
              <a:prstClr val="black"/>
            </a:solidFill>
            <a:ln>
              <a:solidFill>
                <a:prstClr val="black"/>
              </a:solidFill>
            </a:ln>
            <a:effectLst/>
          </c:spPr>
          <c:invertIfNegative val="0"/>
          <c:cat>
            <c:strRef>
              <c:f>Sheet1!$A$2:$A$14</c:f>
              <c:strCache>
                <c:ptCount val="13"/>
                <c:pt idx="0">
                  <c:v>FY05</c:v>
                </c:pt>
                <c:pt idx="1">
                  <c:v>FY06</c:v>
                </c:pt>
                <c:pt idx="2">
                  <c:v>FY07</c:v>
                </c:pt>
                <c:pt idx="3">
                  <c:v>FY08</c:v>
                </c:pt>
                <c:pt idx="4">
                  <c:v>FY09</c:v>
                </c:pt>
                <c:pt idx="5">
                  <c:v>FY10</c:v>
                </c:pt>
                <c:pt idx="6">
                  <c:v>FY11</c:v>
                </c:pt>
                <c:pt idx="7">
                  <c:v>FY12</c:v>
                </c:pt>
                <c:pt idx="8">
                  <c:v>FY13</c:v>
                </c:pt>
                <c:pt idx="9">
                  <c:v>FY14</c:v>
                </c:pt>
                <c:pt idx="10">
                  <c:v>FY15</c:v>
                </c:pt>
                <c:pt idx="11">
                  <c:v>FY16</c:v>
                </c:pt>
                <c:pt idx="12">
                  <c:v>FY17</c:v>
                </c:pt>
              </c:strCache>
            </c:strRef>
          </c:cat>
          <c:val>
            <c:numRef>
              <c:f>Sheet1!$B$2:$B$14</c:f>
              <c:numCache>
                <c:formatCode>General</c:formatCode>
                <c:ptCount val="13"/>
                <c:pt idx="0">
                  <c:v>541.0</c:v>
                </c:pt>
                <c:pt idx="1">
                  <c:v>383.0</c:v>
                </c:pt>
                <c:pt idx="2">
                  <c:v>1323.0</c:v>
                </c:pt>
                <c:pt idx="3">
                  <c:v>1709.0</c:v>
                </c:pt>
                <c:pt idx="4">
                  <c:v>448.0</c:v>
                </c:pt>
                <c:pt idx="5">
                  <c:v>633.0</c:v>
                </c:pt>
                <c:pt idx="6">
                  <c:v>1114.0</c:v>
                </c:pt>
                <c:pt idx="7">
                  <c:v>593.0</c:v>
                </c:pt>
                <c:pt idx="8">
                  <c:v>602.0</c:v>
                </c:pt>
                <c:pt idx="9">
                  <c:v>1296.0</c:v>
                </c:pt>
                <c:pt idx="10">
                  <c:v>4352.0</c:v>
                </c:pt>
                <c:pt idx="11">
                  <c:v>6562.0</c:v>
                </c:pt>
                <c:pt idx="12">
                  <c:v>5534.0</c:v>
                </c:pt>
              </c:numCache>
            </c:numRef>
          </c:val>
          <c:extLst xmlns:c16r2="http://schemas.microsoft.com/office/drawing/2015/06/chart">
            <c:ext xmlns:c16="http://schemas.microsoft.com/office/drawing/2014/chart" uri="{C3380CC4-5D6E-409C-BE32-E72D297353CC}">
              <c16:uniqueId val="{00000000-B0D8-4E2B-9813-0227B3F73A1B}"/>
            </c:ext>
          </c:extLst>
        </c:ser>
        <c:dLbls>
          <c:showLegendKey val="0"/>
          <c:showVal val="0"/>
          <c:showCatName val="0"/>
          <c:showSerName val="0"/>
          <c:showPercent val="0"/>
          <c:showBubbleSize val="0"/>
        </c:dLbls>
        <c:gapWidth val="150"/>
        <c:overlap val="100"/>
        <c:axId val="-624366320"/>
        <c:axId val="-624361616"/>
      </c:barChart>
      <c:catAx>
        <c:axId val="-62436632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accent1"/>
                </a:solidFill>
                <a:latin typeface="Avenir Next" charset="0"/>
                <a:ea typeface="Avenir Next" charset="0"/>
                <a:cs typeface="Avenir Next" charset="0"/>
              </a:defRPr>
            </a:pPr>
            <a:endParaRPr lang="en-US"/>
          </a:p>
        </c:txPr>
        <c:crossAx val="-624361616"/>
        <c:crosses val="autoZero"/>
        <c:auto val="1"/>
        <c:lblAlgn val="ctr"/>
        <c:lblOffset val="100"/>
        <c:noMultiLvlLbl val="0"/>
      </c:catAx>
      <c:valAx>
        <c:axId val="-624361616"/>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accent1"/>
                </a:solidFill>
                <a:latin typeface="Avenir Next" charset="0"/>
                <a:ea typeface="Avenir Next" charset="0"/>
                <a:cs typeface="Avenir Next" charset="0"/>
              </a:defRPr>
            </a:pPr>
            <a:endParaRPr lang="en-US"/>
          </a:p>
        </c:txPr>
        <c:crossAx val="-624366320"/>
        <c:crosses val="autoZero"/>
        <c:crossBetween val="between"/>
      </c:valAx>
      <c:spPr>
        <a:noFill/>
        <a:ln>
          <a:noFill/>
        </a:ln>
        <a:effectLst/>
      </c:spPr>
    </c:plotArea>
    <c:legend>
      <c:legendPos val="b"/>
      <c:legendEntry>
        <c:idx val="0"/>
        <c:txPr>
          <a:bodyPr rot="0" spcFirstLastPara="1" vertOverflow="ellipsis" vert="horz" wrap="square" anchor="ctr" anchorCtr="1"/>
          <a:lstStyle/>
          <a:p>
            <a:pPr>
              <a:defRPr sz="1197" b="0" i="0" u="none" strike="noStrike" kern="1200" baseline="0">
                <a:solidFill>
                  <a:schemeClr val="accent1"/>
                </a:solidFill>
                <a:latin typeface="Avenir Next" charset="0"/>
                <a:ea typeface="Avenir Next" charset="0"/>
                <a:cs typeface="Avenir Next" charset="0"/>
              </a:defRPr>
            </a:pPr>
            <a:endParaRPr lang="en-US"/>
          </a:p>
        </c:txPr>
      </c:legendEntry>
      <c:layout/>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1">
  <a:schemeClr val="accent1"/>
  <a:schemeClr val="accent3"/>
  <a:schemeClr val="accent5"/>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Shape 3"/>
          <p:cNvSpPr>
            <a:spLocks noGrp="1" noRot="1" noChangeAspect="1"/>
          </p:cNvSpPr>
          <p:nvPr>
            <p:ph type="sldImg" idx="2"/>
          </p:nvPr>
        </p:nvSpPr>
        <p:spPr>
          <a:xfrm>
            <a:off x="381300" y="685800"/>
            <a:ext cx="6096075"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4" name="Shape 4"/>
          <p:cNvSpPr txBox="1">
            <a:spLocks noGrp="1"/>
          </p:cNvSpPr>
          <p:nvPr>
            <p:ph type="body" idx="1"/>
          </p:nvPr>
        </p:nvSpPr>
        <p:spPr>
          <a:xfrm>
            <a:off x="685800" y="4343400"/>
            <a:ext cx="5486400" cy="4114800"/>
          </a:xfrm>
          <a:prstGeom prst="rect">
            <a:avLst/>
          </a:prstGeom>
          <a:noFill/>
          <a:ln>
            <a:noFill/>
          </a:ln>
        </p:spPr>
        <p:txBody>
          <a:bodyPr wrap="square" lIns="91425" tIns="91425" rIns="91425" bIns="91425" anchor="t" anchorCtr="0"/>
          <a:lstStyle>
            <a:lvl1pPr lvl="0">
              <a:spcBef>
                <a:spcPts val="0"/>
              </a:spcBef>
              <a:buSzPct val="100000"/>
              <a:buChar char="●"/>
              <a:defRPr sz="1100"/>
            </a:lvl1pPr>
            <a:lvl2pPr lvl="1">
              <a:spcBef>
                <a:spcPts val="0"/>
              </a:spcBef>
              <a:buSzPct val="100000"/>
              <a:buChar char="○"/>
              <a:defRPr sz="1100"/>
            </a:lvl2pPr>
            <a:lvl3pPr lvl="2">
              <a:spcBef>
                <a:spcPts val="0"/>
              </a:spcBef>
              <a:buSzPct val="100000"/>
              <a:buChar char="■"/>
              <a:defRPr sz="1100"/>
            </a:lvl3pPr>
            <a:lvl4pPr lvl="3">
              <a:spcBef>
                <a:spcPts val="0"/>
              </a:spcBef>
              <a:buSzPct val="100000"/>
              <a:buChar char="●"/>
              <a:defRPr sz="1100"/>
            </a:lvl4pPr>
            <a:lvl5pPr lvl="4">
              <a:spcBef>
                <a:spcPts val="0"/>
              </a:spcBef>
              <a:buSzPct val="100000"/>
              <a:buChar char="○"/>
              <a:defRPr sz="1100"/>
            </a:lvl5pPr>
            <a:lvl6pPr lvl="5">
              <a:spcBef>
                <a:spcPts val="0"/>
              </a:spcBef>
              <a:buSzPct val="100000"/>
              <a:buChar char="■"/>
              <a:defRPr sz="1100"/>
            </a:lvl6pPr>
            <a:lvl7pPr lvl="6">
              <a:spcBef>
                <a:spcPts val="0"/>
              </a:spcBef>
              <a:buSzPct val="100000"/>
              <a:buChar char="●"/>
              <a:defRPr sz="1100"/>
            </a:lvl7pPr>
            <a:lvl8pPr lvl="7">
              <a:spcBef>
                <a:spcPts val="0"/>
              </a:spcBef>
              <a:buSzPct val="100000"/>
              <a:buChar char="○"/>
              <a:defRPr sz="1100"/>
            </a:lvl8pPr>
            <a:lvl9pPr lvl="8">
              <a:spcBef>
                <a:spcPts val="0"/>
              </a:spcBef>
              <a:buSzPct val="100000"/>
              <a:buChar char="■"/>
              <a:defRPr sz="1100"/>
            </a:lvl9pPr>
          </a:lstStyle>
          <a:p>
            <a:endParaRPr/>
          </a:p>
        </p:txBody>
      </p:sp>
    </p:spTree>
    <p:extLst>
      <p:ext uri="{BB962C8B-B14F-4D97-AF65-F5344CB8AC3E}">
        <p14:creationId xmlns:p14="http://schemas.microsoft.com/office/powerpoint/2010/main" val="2998028529"/>
      </p:ext>
    </p:extLst>
  </p:cSld>
  <p:clrMap bg1="lt1" tx1="dk1" bg2="dk2" tx2="lt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22.xml.rels><?xml version="1.0" encoding="UTF-8" standalone="yes"?>
<Relationships xmlns="http://schemas.openxmlformats.org/package/2006/relationships"><Relationship Id="rId3" Type="http://schemas.openxmlformats.org/officeDocument/2006/relationships/hyperlink" Target="https://unsplash.com/photos/5CPIzjWzGxo?utm_source=unsplash&amp;utm_medium=referral&amp;utm_content=creditCopyText" TargetMode="External"/><Relationship Id="rId4" Type="http://schemas.openxmlformats.org/officeDocument/2006/relationships/hyperlink" Target="https://unsplash.com/?utm_source=unsplash&amp;utm_medium=referral&amp;utm_content=creditCopyText" TargetMode="External"/><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24.xml.rels><?xml version="1.0" encoding="UTF-8" standalone="yes"?>
<Relationships xmlns="http://schemas.openxmlformats.org/package/2006/relationships"><Relationship Id="rId3" Type="http://schemas.openxmlformats.org/officeDocument/2006/relationships/hyperlink" Target="https://unsplash.com/photos/MTUQ2jobhYM?utm_source=unsplash&amp;utm_medium=referral&amp;utm_content=creditCopyText" TargetMode="External"/><Relationship Id="rId4" Type="http://schemas.openxmlformats.org/officeDocument/2006/relationships/hyperlink" Target="https://unsplash.com/?utm_source=unsplash&amp;utm_medium=referral&amp;utm_content=creditCopyText" TargetMode="External"/><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0.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2.xml"/></Relationships>
</file>

<file path=ppt/notesSlides/_rels/notesSlide28.xml.rels><?xml version="1.0" encoding="UTF-8" standalone="yes"?>
<Relationships xmlns="http://schemas.openxmlformats.org/package/2006/relationships"><Relationship Id="rId3" Type="http://schemas.openxmlformats.org/officeDocument/2006/relationships/hyperlink" Target="https://unsplash.com/photos/8xAA0f9yQnE?utm_source=unsplash&amp;utm_medium=referral&amp;utm_content=creditCopyText" TargetMode="External"/><Relationship Id="rId4" Type="http://schemas.openxmlformats.org/officeDocument/2006/relationships/hyperlink" Target="https://unsplash.com/?utm_source=unsplash&amp;utm_medium=referral&amp;utm_content=creditCopyText" TargetMode="External"/><Relationship Id="rId1" Type="http://schemas.openxmlformats.org/officeDocument/2006/relationships/notesMaster" Target="../notesMasters/notesMaster1.xml"/><Relationship Id="rId2" Type="http://schemas.openxmlformats.org/officeDocument/2006/relationships/slide" Target="../slides/slide34.xml"/></Relationships>
</file>

<file path=ppt/notesSlides/_rels/notesSlide29.xml.rels><?xml version="1.0" encoding="UTF-8" standalone="yes"?>
<Relationships xmlns="http://schemas.openxmlformats.org/package/2006/relationships"><Relationship Id="rId3" Type="http://schemas.openxmlformats.org/officeDocument/2006/relationships/hyperlink" Target="https://unsplash.com/photos/6ywyo2qtaZ8?utm_source=unsplash&amp;utm_medium=referral&amp;utm_content=creditCopyText" TargetMode="External"/><Relationship Id="rId4" Type="http://schemas.openxmlformats.org/officeDocument/2006/relationships/hyperlink" Target="https://unsplash.com/?utm_source=unsplash&amp;utm_medium=referral&amp;utm_content=creditCopyText" TargetMode="External"/><Relationship Id="rId1" Type="http://schemas.openxmlformats.org/officeDocument/2006/relationships/notesMaster" Target="../notesMasters/notesMaster1.xml"/><Relationship Id="rId2" Type="http://schemas.openxmlformats.org/officeDocument/2006/relationships/slide" Target="../slides/slide36.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3" Type="http://schemas.openxmlformats.org/officeDocument/2006/relationships/hyperlink" Target="https://unsplash.com/photos/ZkRVjJivs9Q?utm_source=unsplash&amp;utm_medium=referral&amp;utm_content=creditCopyText" TargetMode="External"/><Relationship Id="rId4" Type="http://schemas.openxmlformats.org/officeDocument/2006/relationships/hyperlink" Target="https://unsplash.com/?utm_source=unsplash&amp;utm_medium=referral&amp;utm_content=creditCopyText" TargetMode="External"/><Relationship Id="rId1" Type="http://schemas.openxmlformats.org/officeDocument/2006/relationships/notesMaster" Target="../notesMasters/notesMaster1.xml"/><Relationship Id="rId2" Type="http://schemas.openxmlformats.org/officeDocument/2006/relationships/slide" Target="../slides/slide37.xml"/></Relationships>
</file>

<file path=ppt/notesSlides/_rels/notesSlide31.xml.rels><?xml version="1.0" encoding="UTF-8" standalone="yes"?>
<Relationships xmlns="http://schemas.openxmlformats.org/package/2006/relationships"><Relationship Id="rId3" Type="http://schemas.openxmlformats.org/officeDocument/2006/relationships/hyperlink" Target="https://unsplash.com/photos/i--IN3cvEjg?utm_source=unsplash&amp;utm_medium=referral&amp;utm_content=creditCopyText" TargetMode="External"/><Relationship Id="rId4" Type="http://schemas.openxmlformats.org/officeDocument/2006/relationships/hyperlink" Target="https://unsplash.com/?utm_source=unsplash&amp;utm_medium=referral&amp;utm_content=creditCopyText" TargetMode="External"/><Relationship Id="rId1" Type="http://schemas.openxmlformats.org/officeDocument/2006/relationships/notesMaster" Target="../notesMasters/notesMaster1.xml"/><Relationship Id="rId2" Type="http://schemas.openxmlformats.org/officeDocument/2006/relationships/slide" Target="../slides/slide38.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1.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2.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3.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5.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6.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7.xml"/></Relationships>
</file>

<file path=ppt/notesSlides/_rels/notesSlide3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8.xml"/></Relationships>
</file>

<file path=ppt/notesSlides/_rels/notesSlide3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9.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4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0.xml"/></Relationships>
</file>

<file path=ppt/notesSlides/_rels/notesSlide4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1.xml"/></Relationships>
</file>

<file path=ppt/notesSlides/_rels/notesSlide4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2.xml"/></Relationships>
</file>

<file path=ppt/notesSlides/_rels/notesSlide4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3.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2"/>
        <p:cNvGrpSpPr/>
        <p:nvPr/>
      </p:nvGrpSpPr>
      <p:grpSpPr>
        <a:xfrm>
          <a:off x="0" y="0"/>
          <a:ext cx="0" cy="0"/>
          <a:chOff x="0" y="0"/>
          <a:chExt cx="0" cy="0"/>
        </a:xfrm>
      </p:grpSpPr>
      <p:sp>
        <p:nvSpPr>
          <p:cNvPr id="53" name="Shape 53"/>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54" name="Shape 54"/>
          <p:cNvSpPr txBox="1">
            <a:spLocks noGrp="1"/>
          </p:cNvSpPr>
          <p:nvPr>
            <p:ph type="body" idx="1"/>
          </p:nvPr>
        </p:nvSpPr>
        <p:spPr>
          <a:xfrm>
            <a:off x="685800" y="4343400"/>
            <a:ext cx="5486400" cy="4114800"/>
          </a:xfrm>
          <a:prstGeom prst="rect">
            <a:avLst/>
          </a:prstGeom>
        </p:spPr>
        <p:txBody>
          <a:bodyPr wrap="square" lIns="91425" tIns="91425" rIns="91425" bIns="91425" anchor="t" anchorCtr="0">
            <a:noAutofit/>
          </a:bodyPr>
          <a:lstStyle/>
          <a:p>
            <a:pPr lvl="0">
              <a:spcBef>
                <a:spcPts val="0"/>
              </a:spcBef>
              <a:buNone/>
            </a:pPr>
            <a:r>
              <a:rPr lang="en-US" sz="1100" b="0" i="0" kern="1200" dirty="0" smtClean="0">
                <a:solidFill>
                  <a:schemeClr val="tx1"/>
                </a:solidFill>
                <a:effectLst/>
                <a:latin typeface="+mn-lt"/>
                <a:ea typeface="+mn-ea"/>
                <a:cs typeface="+mn-cs"/>
              </a:rPr>
              <a:t>Hello and welcome!</a:t>
            </a:r>
            <a:endParaRPr dirty="0"/>
          </a:p>
        </p:txBody>
      </p:sp>
    </p:spTree>
    <p:extLst>
      <p:ext uri="{BB962C8B-B14F-4D97-AF65-F5344CB8AC3E}">
        <p14:creationId xmlns:p14="http://schemas.microsoft.com/office/powerpoint/2010/main" val="142530222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buNone/>
            </a:pPr>
            <a:r>
              <a:rPr lang="en-US" sz="1100" b="0" i="0" kern="1200" dirty="0" smtClean="0">
                <a:solidFill>
                  <a:schemeClr val="tx1"/>
                </a:solidFill>
                <a:effectLst/>
                <a:latin typeface="+mn-lt"/>
                <a:ea typeface="+mn-ea"/>
                <a:cs typeface="+mn-cs"/>
              </a:rPr>
              <a:t>You'll notice that this statement doesn't include a timeline. We're leaving, but...</a:t>
            </a:r>
            <a:endParaRPr lang="en-US" dirty="0"/>
          </a:p>
        </p:txBody>
      </p:sp>
    </p:spTree>
    <p:extLst>
      <p:ext uri="{BB962C8B-B14F-4D97-AF65-F5344CB8AC3E}">
        <p14:creationId xmlns:p14="http://schemas.microsoft.com/office/powerpoint/2010/main" val="211959842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Pct val="100000"/>
              <a:buFontTx/>
              <a:buNone/>
              <a:tabLst/>
              <a:defRPr/>
            </a:pPr>
            <a:r>
              <a:rPr lang="en-US" sz="1100" b="0" i="0" kern="1200" dirty="0" smtClean="0">
                <a:solidFill>
                  <a:schemeClr val="tx1"/>
                </a:solidFill>
                <a:effectLst/>
                <a:latin typeface="+mn-lt"/>
                <a:ea typeface="+mn-ea"/>
                <a:cs typeface="+mn-cs"/>
              </a:rPr>
              <a:t>You'll hear us say this throughout the presentation, but this is honestly a phenomenal opportunity for us. We're not running away from </a:t>
            </a:r>
            <a:r>
              <a:rPr lang="en-US" sz="1100" b="0" i="0" kern="1200" dirty="0" err="1" smtClean="0">
                <a:solidFill>
                  <a:schemeClr val="tx1"/>
                </a:solidFill>
                <a:effectLst/>
                <a:latin typeface="+mn-lt"/>
                <a:ea typeface="+mn-ea"/>
                <a:cs typeface="+mn-cs"/>
              </a:rPr>
              <a:t>bepress</a:t>
            </a:r>
            <a:r>
              <a:rPr lang="en-US" sz="1100" b="0" i="0" kern="1200" dirty="0" smtClean="0">
                <a:solidFill>
                  <a:schemeClr val="tx1"/>
                </a:solidFill>
                <a:effectLst/>
                <a:latin typeface="+mn-lt"/>
                <a:ea typeface="+mn-ea"/>
                <a:cs typeface="+mn-cs"/>
              </a:rPr>
              <a:t> into some wild </a:t>
            </a:r>
            <a:r>
              <a:rPr lang="en-US" sz="1100" b="0" i="0" kern="1200" dirty="0" err="1" smtClean="0">
                <a:solidFill>
                  <a:schemeClr val="tx1"/>
                </a:solidFill>
                <a:effectLst/>
                <a:latin typeface="+mn-lt"/>
                <a:ea typeface="+mn-ea"/>
                <a:cs typeface="+mn-cs"/>
              </a:rPr>
              <a:t>unkown</a:t>
            </a:r>
            <a:r>
              <a:rPr lang="en-US" sz="1100" b="0" i="0" kern="1200" dirty="0" smtClean="0">
                <a:solidFill>
                  <a:schemeClr val="tx1"/>
                </a:solidFill>
                <a:effectLst/>
                <a:latin typeface="+mn-lt"/>
                <a:ea typeface="+mn-ea"/>
                <a:cs typeface="+mn-cs"/>
              </a:rPr>
              <a:t>. Instead, we're taking our time. And this makes sense for so many logistical and timing reasons. So, </a:t>
            </a:r>
            <a:endParaRPr lang="en-US" dirty="0"/>
          </a:p>
        </p:txBody>
      </p:sp>
    </p:spTree>
    <p:extLst>
      <p:ext uri="{BB962C8B-B14F-4D97-AF65-F5344CB8AC3E}">
        <p14:creationId xmlns:p14="http://schemas.microsoft.com/office/powerpoint/2010/main" val="119064395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sz="1100" b="0" i="0" kern="1200" dirty="0" smtClean="0">
                <a:solidFill>
                  <a:schemeClr val="tx1"/>
                </a:solidFill>
                <a:effectLst/>
                <a:latin typeface="+mn-lt"/>
                <a:ea typeface="+mn-ea"/>
                <a:cs typeface="+mn-cs"/>
              </a:rPr>
              <a:t>There were a lot of reasons. One is that Sarah and Kenny go around campus having conversations with faculty, students, and administrators in centers and departments inviting them to trust the library with their publications, and the output of their scholarship. When they have those conversations, we want them to believe that the trust is warranted. And the fact is, we've been describing scholarly commons as an alternative to </a:t>
            </a:r>
            <a:r>
              <a:rPr lang="en-US" sz="1100" b="0" i="0" kern="1200" dirty="0" err="1" smtClean="0">
                <a:solidFill>
                  <a:schemeClr val="tx1"/>
                </a:solidFill>
                <a:effectLst/>
                <a:latin typeface="+mn-lt"/>
                <a:ea typeface="+mn-ea"/>
                <a:cs typeface="+mn-cs"/>
              </a:rPr>
              <a:t>elsevier</a:t>
            </a:r>
            <a:r>
              <a:rPr lang="en-US" sz="1100" b="0" i="0" kern="1200" dirty="0" smtClean="0">
                <a:solidFill>
                  <a:schemeClr val="tx1"/>
                </a:solidFill>
                <a:effectLst/>
                <a:latin typeface="+mn-lt"/>
                <a:ea typeface="+mn-ea"/>
                <a:cs typeface="+mn-cs"/>
              </a:rPr>
              <a:t> for a while, so if they have to stop saying that, we want them to be able to say something else. </a:t>
            </a:r>
          </a:p>
          <a:p>
            <a:r>
              <a:rPr lang="en-US" sz="1100" b="0" i="0" kern="1200" dirty="0" smtClean="0">
                <a:solidFill>
                  <a:schemeClr val="tx1"/>
                </a:solidFill>
                <a:effectLst/>
                <a:latin typeface="+mn-lt"/>
                <a:ea typeface="+mn-ea"/>
                <a:cs typeface="+mn-cs"/>
              </a:rPr>
              <a:t>Another reason was that Penn is a big institution. And making the statement was a way, while we figure out what's next, to provide some cover for other folks to raise this conversation. Plus, quite selfishly, we wanted to gather ideas and hear what other people were doing. You'll hear from Sarah about the outpouring of interest in this and how many institutions are already ahead of us in this exodus. But making a statement helped us gather their stories and learn from them. So, those are some of the reasons for the </a:t>
            </a:r>
            <a:r>
              <a:rPr lang="en-US" sz="1100" b="0" i="0" kern="1200" dirty="0" err="1" smtClean="0">
                <a:solidFill>
                  <a:schemeClr val="tx1"/>
                </a:solidFill>
                <a:effectLst/>
                <a:latin typeface="+mn-lt"/>
                <a:ea typeface="+mn-ea"/>
                <a:cs typeface="+mn-cs"/>
              </a:rPr>
              <a:t>statemtent</a:t>
            </a:r>
            <a:r>
              <a:rPr lang="en-US" sz="1100" b="0" i="0" kern="1200" dirty="0" smtClean="0">
                <a:solidFill>
                  <a:schemeClr val="tx1"/>
                </a:solidFill>
                <a:effectLst/>
                <a:latin typeface="+mn-lt"/>
                <a:ea typeface="+mn-ea"/>
                <a:cs typeface="+mn-cs"/>
              </a:rPr>
              <a:t>.</a:t>
            </a:r>
          </a:p>
          <a:p>
            <a:r>
              <a:rPr lang="en-US" sz="1100" b="0" i="0" kern="1200" dirty="0" smtClean="0">
                <a:solidFill>
                  <a:schemeClr val="tx1"/>
                </a:solidFill>
                <a:effectLst/>
                <a:latin typeface="+mn-lt"/>
                <a:ea typeface="+mn-ea"/>
                <a:cs typeface="+mn-cs"/>
              </a:rPr>
              <a:t>Just one last thing</a:t>
            </a:r>
          </a:p>
          <a:p>
            <a:pPr>
              <a:buNone/>
            </a:pPr>
            <a:endParaRPr lang="en-US" dirty="0"/>
          </a:p>
          <a:p>
            <a:endParaRPr lang="en-US" baseline="0" dirty="0"/>
          </a:p>
        </p:txBody>
      </p:sp>
    </p:spTree>
    <p:extLst>
      <p:ext uri="{BB962C8B-B14F-4D97-AF65-F5344CB8AC3E}">
        <p14:creationId xmlns:p14="http://schemas.microsoft.com/office/powerpoint/2010/main" val="195875891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sz="1100" b="0" i="0" kern="1200" dirty="0" smtClean="0">
                <a:solidFill>
                  <a:schemeClr val="tx1"/>
                </a:solidFill>
                <a:effectLst/>
                <a:latin typeface="+mn-lt"/>
                <a:ea typeface="+mn-ea"/>
                <a:cs typeface="+mn-cs"/>
              </a:rPr>
              <a:t>As you hear from Sarah and Kenny, you'll get some sense of how straight up awesome they are. They're magical people who are able to do incredible work. I have no doubt that they can stretch whatever set of software platforms we come up with to meet the needs of our community. That they can work around and through and over and under whatever tools they have at their command if I can do my work in both getting out of their way and getting them the support that they need. They're going to do their work responsibly, efficiently, thoughtfully, and well. I trust them. And our communities trust the libraries. They trust us to ensure that they can access the scholarship they need for their work, and, when they give us their scholarly works, they trust that we're going to share them in keeping with our values. We have a responsibility to that work efficiently, to steward resources wisely, and to make informed technical decisions. AND!! We have a responsibility to take care of the stuff they give us. That doesn't mean that everything in our collection has to be stored in an acid-free box in a cold room. But it does mean that, for stuff we want to take extra care of, we should probably invest our resources in actually </a:t>
            </a:r>
            <a:r>
              <a:rPr lang="en-US" sz="1100" b="0" i="0" kern="1200" dirty="0" err="1" smtClean="0">
                <a:solidFill>
                  <a:schemeClr val="tx1"/>
                </a:solidFill>
                <a:effectLst/>
                <a:latin typeface="+mn-lt"/>
                <a:ea typeface="+mn-ea"/>
                <a:cs typeface="+mn-cs"/>
              </a:rPr>
              <a:t>understnding</a:t>
            </a:r>
            <a:r>
              <a:rPr lang="en-US" sz="1100" b="0" i="0" kern="1200" dirty="0" smtClean="0">
                <a:solidFill>
                  <a:schemeClr val="tx1"/>
                </a:solidFill>
                <a:effectLst/>
                <a:latin typeface="+mn-lt"/>
                <a:ea typeface="+mn-ea"/>
                <a:cs typeface="+mn-cs"/>
              </a:rPr>
              <a:t> exactly how it needs to be stored, served, etc. I've taken to replacing the word "repository" with the word "library" in lots of reading. It works, it's fun. You should try it. And I don't think we should outsource the library. I think we should be the library, And I think the stuff our community entrusts us with that they made themselves is exactly the stuff we should treat with the most care. Ok. End of preachy lecture - you'll hear no more of that, and at the end, I'll get into some of the more technically tricky stuff! On to Kenny to tell you what actual stuff we put in the repository.</a:t>
            </a:r>
          </a:p>
          <a:p>
            <a:r>
              <a:rPr lang="en-US" sz="1100" b="0" i="0" kern="1200" dirty="0" smtClean="0">
                <a:solidFill>
                  <a:schemeClr val="tx1"/>
                </a:solidFill>
                <a:effectLst/>
                <a:latin typeface="+mn-lt"/>
                <a:ea typeface="+mn-ea"/>
                <a:cs typeface="+mn-cs"/>
              </a:rPr>
              <a:t/>
            </a:r>
            <a:br>
              <a:rPr lang="en-US" sz="1100" b="0" i="0" kern="1200" dirty="0" smtClean="0">
                <a:solidFill>
                  <a:schemeClr val="tx1"/>
                </a:solidFill>
                <a:effectLst/>
                <a:latin typeface="+mn-lt"/>
                <a:ea typeface="+mn-ea"/>
                <a:cs typeface="+mn-cs"/>
              </a:rPr>
            </a:br>
            <a:endParaRPr lang="en-US" sz="1100" b="0" i="0" kern="1200" dirty="0">
              <a:solidFill>
                <a:schemeClr val="tx1"/>
              </a:solidFill>
              <a:effectLst/>
              <a:latin typeface="+mn-lt"/>
              <a:ea typeface="+mn-ea"/>
              <a:cs typeface="+mn-cs"/>
            </a:endParaRPr>
          </a:p>
        </p:txBody>
      </p:sp>
    </p:spTree>
    <p:extLst>
      <p:ext uri="{BB962C8B-B14F-4D97-AF65-F5344CB8AC3E}">
        <p14:creationId xmlns:p14="http://schemas.microsoft.com/office/powerpoint/2010/main" val="141445518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Pct val="100000"/>
              <a:buFontTx/>
              <a:buNone/>
              <a:tabLst/>
              <a:defRPr/>
            </a:pPr>
            <a:r>
              <a:rPr lang="en-US" dirty="0" smtClean="0"/>
              <a:t>What’s </a:t>
            </a:r>
            <a:r>
              <a:rPr lang="en-US" baseline="0" dirty="0" smtClean="0"/>
              <a:t>actually </a:t>
            </a:r>
            <a:r>
              <a:rPr lang="en-US" baseline="0" dirty="0"/>
              <a:t>in ScholarlyCommons? </a:t>
            </a:r>
            <a:r>
              <a:rPr lang="en-US" baseline="0" dirty="0" smtClean="0"/>
              <a:t>The largest </a:t>
            </a:r>
            <a:r>
              <a:rPr lang="en-US" baseline="0" dirty="0"/>
              <a:t>block of content are papers produced by Penn researchers, 2/3 of which come from faculty members with previously published materials, with the other third of that number comprised of working papers, reports, policy briefs, and undergrad and graduate writings. The second largest collection of material is journals and magazines, followed by theses and dissertations. Theses and dissertations are a steadily growing subset of our collections as a result of a 2015 university policy which requires the deposit of PhD dissertations into the repository. We’ve also begun to receive more inquires from departments looking to provide long-term public access to undergraduate and graduate theses. The smaller three groups </a:t>
            </a:r>
            <a:r>
              <a:rPr lang="mr-IN" baseline="0" dirty="0"/>
              <a:t>–</a:t>
            </a:r>
            <a:r>
              <a:rPr lang="en-US" baseline="0" dirty="0"/>
              <a:t> multimedia, other (which comprises conference, lectures, and a range of additional things), and data </a:t>
            </a:r>
            <a:r>
              <a:rPr lang="mr-IN" baseline="0" dirty="0"/>
              <a:t>–</a:t>
            </a:r>
            <a:r>
              <a:rPr lang="en-US" baseline="0" dirty="0"/>
              <a:t> make up the remaining 6% of the repository’s holdings. Interestingly, video, which is the single largest object type within multimedia, has grown quite rapidly for us over the past couple of years with the addition of MOOC content and other recorded lecture series.</a:t>
            </a:r>
          </a:p>
        </p:txBody>
      </p:sp>
    </p:spTree>
    <p:extLst>
      <p:ext uri="{BB962C8B-B14F-4D97-AF65-F5344CB8AC3E}">
        <p14:creationId xmlns:p14="http://schemas.microsoft.com/office/powerpoint/2010/main" val="42596789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Pct val="100000"/>
              <a:buFontTx/>
              <a:buNone/>
              <a:tabLst/>
              <a:defRPr/>
            </a:pPr>
            <a:r>
              <a:rPr lang="en-US" sz="1100" b="0" i="0" u="none" strike="noStrike" kern="1200" dirty="0">
                <a:solidFill>
                  <a:schemeClr val="tx1"/>
                </a:solidFill>
                <a:effectLst/>
                <a:latin typeface="+mn-lt"/>
                <a:ea typeface="+mn-ea"/>
                <a:cs typeface="+mn-cs"/>
              </a:rPr>
              <a:t>To back up a bit</a:t>
            </a:r>
            <a:r>
              <a:rPr lang="en-US" sz="1100" b="0" i="0" u="none" strike="noStrike" kern="1200" baseline="0" dirty="0">
                <a:solidFill>
                  <a:schemeClr val="tx1"/>
                </a:solidFill>
                <a:effectLst/>
                <a:latin typeface="+mn-lt"/>
                <a:ea typeface="+mn-ea"/>
                <a:cs typeface="+mn-cs"/>
              </a:rPr>
              <a:t> and provide a bit of history,</a:t>
            </a:r>
            <a:r>
              <a:rPr lang="en-US" sz="1100" b="0" i="0" u="none" strike="noStrike" kern="1200" dirty="0">
                <a:solidFill>
                  <a:schemeClr val="tx1"/>
                </a:solidFill>
                <a:effectLst/>
                <a:latin typeface="+mn-lt"/>
                <a:ea typeface="+mn-ea"/>
                <a:cs typeface="+mn-cs"/>
              </a:rPr>
              <a:t> ScholarlyCommons has been around for 13 years. It launched in early 2005 on the Digital</a:t>
            </a:r>
            <a:r>
              <a:rPr lang="en-US" sz="1100" b="0" i="0" u="none" strike="noStrike" kern="1200" baseline="0" dirty="0">
                <a:solidFill>
                  <a:schemeClr val="tx1"/>
                </a:solidFill>
                <a:effectLst/>
                <a:latin typeface="+mn-lt"/>
                <a:ea typeface="+mn-ea"/>
                <a:cs typeface="+mn-cs"/>
              </a:rPr>
              <a:t> Commons platform </a:t>
            </a:r>
            <a:r>
              <a:rPr lang="en-US" sz="1100" b="0" i="0" u="none" strike="noStrike" kern="1200" dirty="0">
                <a:solidFill>
                  <a:schemeClr val="tx1"/>
                </a:solidFill>
                <a:effectLst/>
                <a:latin typeface="+mn-lt"/>
                <a:ea typeface="+mn-ea"/>
                <a:cs typeface="+mn-cs"/>
              </a:rPr>
              <a:t>as an initiative of the School of Engineering and Applied</a:t>
            </a:r>
            <a:r>
              <a:rPr lang="en-US" sz="1100" b="0" i="0" u="none" strike="noStrike" kern="1200" baseline="0" dirty="0">
                <a:solidFill>
                  <a:schemeClr val="tx1"/>
                </a:solidFill>
                <a:effectLst/>
                <a:latin typeface="+mn-lt"/>
                <a:ea typeface="+mn-ea"/>
                <a:cs typeface="+mn-cs"/>
              </a:rPr>
              <a:t> Sciences </a:t>
            </a:r>
            <a:r>
              <a:rPr lang="en-US" sz="1100" b="0" i="0" u="none" strike="noStrike" kern="1200" dirty="0">
                <a:solidFill>
                  <a:schemeClr val="tx1"/>
                </a:solidFill>
                <a:effectLst/>
                <a:latin typeface="+mn-lt"/>
                <a:ea typeface="+mn-ea"/>
                <a:cs typeface="+mn-cs"/>
              </a:rPr>
              <a:t>as a place to deposit preprints and working papers.</a:t>
            </a:r>
          </a:p>
          <a:p>
            <a:pPr marL="0" marR="0" indent="0" algn="l" defTabSz="914400" rtl="0" eaLnBrk="1" fontAlgn="auto" latinLnBrk="0" hangingPunct="1">
              <a:lnSpc>
                <a:spcPct val="100000"/>
              </a:lnSpc>
              <a:spcBef>
                <a:spcPts val="0"/>
              </a:spcBef>
              <a:spcAft>
                <a:spcPts val="0"/>
              </a:spcAft>
              <a:buClrTx/>
              <a:buSzPct val="100000"/>
              <a:buFontTx/>
              <a:buNone/>
              <a:tabLst/>
              <a:defRPr/>
            </a:pPr>
            <a:endParaRPr lang="en-US" sz="1100" b="0" i="0" u="none" strike="noStrike" kern="1200" dirty="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Pct val="100000"/>
              <a:buFontTx/>
              <a:buNone/>
              <a:tabLst/>
              <a:defRPr/>
            </a:pPr>
            <a:r>
              <a:rPr lang="en-US" sz="1100" b="0" i="0" u="none" strike="noStrike" kern="1200" dirty="0">
                <a:solidFill>
                  <a:schemeClr val="tx1"/>
                </a:solidFill>
                <a:effectLst/>
                <a:latin typeface="+mn-lt"/>
                <a:ea typeface="+mn-ea"/>
                <a:cs typeface="+mn-cs"/>
              </a:rPr>
              <a:t>In the beginning,</a:t>
            </a:r>
            <a:r>
              <a:rPr lang="en-US" sz="1100" b="0" i="0" u="none" strike="noStrike" kern="1200" baseline="0" dirty="0">
                <a:solidFill>
                  <a:schemeClr val="tx1"/>
                </a:solidFill>
                <a:effectLst/>
                <a:latin typeface="+mn-lt"/>
                <a:ea typeface="+mn-ea"/>
                <a:cs typeface="+mn-cs"/>
              </a:rPr>
              <a:t> t</a:t>
            </a:r>
            <a:r>
              <a:rPr lang="en-US" sz="1100" b="0" i="0" u="none" strike="noStrike" kern="1200" dirty="0">
                <a:solidFill>
                  <a:schemeClr val="tx1"/>
                </a:solidFill>
                <a:effectLst/>
                <a:latin typeface="+mn-lt"/>
                <a:ea typeface="+mn-ea"/>
                <a:cs typeface="+mn-cs"/>
              </a:rPr>
              <a:t>here was a tepid amount of growth. Participating groups added materials and new collections were added, but it was largely a “if you build it they will come” mentality.</a:t>
            </a:r>
            <a:r>
              <a:rPr lang="en-US" sz="1100" b="0" i="0" u="none" strike="noStrike" kern="1200" baseline="0" dirty="0">
                <a:solidFill>
                  <a:schemeClr val="tx1"/>
                </a:solidFill>
                <a:effectLst/>
                <a:latin typeface="+mn-lt"/>
                <a:ea typeface="+mn-ea"/>
                <a:cs typeface="+mn-cs"/>
              </a:rPr>
              <a:t> </a:t>
            </a:r>
            <a:endParaRPr lang="en-US" sz="1100" b="0" i="0" u="none" strike="noStrike" kern="1200" baseline="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Pct val="100000"/>
              <a:buFontTx/>
              <a:buNone/>
              <a:tabLst/>
              <a:defRPr/>
            </a:pPr>
            <a:endParaRPr lang="en-US" sz="1100" b="0" i="0" u="none" strike="noStrike" kern="1200" dirty="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Pct val="100000"/>
              <a:buFontTx/>
              <a:buNone/>
              <a:tabLst/>
              <a:defRPr/>
            </a:pPr>
            <a:r>
              <a:rPr lang="en-US" sz="1100" b="0" i="0" u="none" strike="noStrike" kern="1200" dirty="0">
                <a:solidFill>
                  <a:schemeClr val="tx1"/>
                </a:solidFill>
                <a:effectLst/>
                <a:latin typeface="+mn-lt"/>
                <a:ea typeface="+mn-ea"/>
                <a:cs typeface="+mn-cs"/>
              </a:rPr>
              <a:t>But</a:t>
            </a:r>
            <a:r>
              <a:rPr lang="en-US" sz="1100" b="0" i="0" u="none" strike="noStrike" kern="1200" baseline="0" dirty="0">
                <a:solidFill>
                  <a:schemeClr val="tx1"/>
                </a:solidFill>
                <a:effectLst/>
                <a:latin typeface="+mn-lt"/>
                <a:ea typeface="+mn-ea"/>
                <a:cs typeface="+mn-cs"/>
              </a:rPr>
              <a:t> beginning in 2014, ScholarlyCommons began to grow at a much faster clip. </a:t>
            </a:r>
          </a:p>
          <a:p>
            <a:pPr marL="0" marR="0" indent="0" algn="l" defTabSz="914400" rtl="0" eaLnBrk="1" fontAlgn="auto" latinLnBrk="0" hangingPunct="1">
              <a:lnSpc>
                <a:spcPct val="100000"/>
              </a:lnSpc>
              <a:spcBef>
                <a:spcPts val="0"/>
              </a:spcBef>
              <a:spcAft>
                <a:spcPts val="0"/>
              </a:spcAft>
              <a:buClrTx/>
              <a:buSzPct val="100000"/>
              <a:buFontTx/>
              <a:buNone/>
              <a:tabLst/>
              <a:defRPr/>
            </a:pPr>
            <a:endParaRPr lang="en-US" sz="1100" b="0" i="0" u="none" strike="noStrike" kern="1200" baseline="0" dirty="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Pct val="100000"/>
              <a:buFontTx/>
              <a:buNone/>
              <a:tabLst/>
              <a:defRPr/>
            </a:pPr>
            <a:r>
              <a:rPr lang="en-US" sz="1100" b="0" i="0" u="none" strike="noStrike" kern="1200" baseline="0" dirty="0">
                <a:solidFill>
                  <a:schemeClr val="tx1"/>
                </a:solidFill>
                <a:effectLst/>
                <a:latin typeface="+mn-lt"/>
                <a:ea typeface="+mn-ea"/>
                <a:cs typeface="+mn-cs"/>
              </a:rPr>
              <a:t>This was the result of a concerted effort on the part of the new IR manager at the time, Sarah, to focus on actively recruiting content and offering services that extended beyond mere self-inspired upload. </a:t>
            </a:r>
          </a:p>
          <a:p>
            <a:pPr marL="0" marR="0" indent="0" algn="l" defTabSz="914400" rtl="0" eaLnBrk="1" fontAlgn="auto" latinLnBrk="0" hangingPunct="1">
              <a:lnSpc>
                <a:spcPct val="100000"/>
              </a:lnSpc>
              <a:spcBef>
                <a:spcPts val="0"/>
              </a:spcBef>
              <a:spcAft>
                <a:spcPts val="0"/>
              </a:spcAft>
              <a:buClrTx/>
              <a:buSzPct val="100000"/>
              <a:buFontTx/>
              <a:buNone/>
              <a:tabLst/>
              <a:defRPr/>
            </a:pPr>
            <a:endParaRPr lang="en-US" sz="1100" b="0" i="0" u="none" strike="noStrike" kern="1200" baseline="0" dirty="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Pct val="100000"/>
              <a:buFontTx/>
              <a:buNone/>
              <a:tabLst/>
              <a:defRPr/>
            </a:pPr>
            <a:r>
              <a:rPr lang="en-US" sz="1100" b="0" i="0" u="none" strike="noStrike" kern="1200" baseline="0" dirty="0">
                <a:solidFill>
                  <a:schemeClr val="tx1"/>
                </a:solidFill>
                <a:effectLst/>
                <a:latin typeface="+mn-lt"/>
                <a:ea typeface="+mn-ea"/>
                <a:cs typeface="+mn-cs"/>
              </a:rPr>
              <a:t>The repository is now used for a wide variety of projects and collections – theses and dissertations, departmental papers, journals, research center publications, and many other -- with more than 34,000 total objects and some 2.1 million downloads per year.  </a:t>
            </a:r>
            <a:endParaRPr lang="en-US" dirty="0"/>
          </a:p>
        </p:txBody>
      </p:sp>
    </p:spTree>
    <p:extLst>
      <p:ext uri="{BB962C8B-B14F-4D97-AF65-F5344CB8AC3E}">
        <p14:creationId xmlns:p14="http://schemas.microsoft.com/office/powerpoint/2010/main" val="108089383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rtl="0">
              <a:buNone/>
            </a:pPr>
            <a:r>
              <a:rPr lang="en-US" sz="1100" b="0" i="0" u="none" strike="noStrike" kern="1200" dirty="0">
                <a:solidFill>
                  <a:schemeClr val="tx1"/>
                </a:solidFill>
                <a:effectLst/>
                <a:latin typeface="+mn-lt"/>
                <a:ea typeface="+mn-ea"/>
                <a:cs typeface="+mn-cs"/>
              </a:rPr>
              <a:t>So</a:t>
            </a:r>
            <a:r>
              <a:rPr lang="en-US" sz="1100" b="0" i="0" u="none" strike="noStrike" kern="1200" baseline="0" dirty="0">
                <a:solidFill>
                  <a:schemeClr val="tx1"/>
                </a:solidFill>
                <a:effectLst/>
                <a:latin typeface="+mn-lt"/>
                <a:ea typeface="+mn-ea"/>
                <a:cs typeface="+mn-cs"/>
              </a:rPr>
              <a:t>, w</a:t>
            </a:r>
            <a:r>
              <a:rPr lang="en-US" sz="1100" b="0" i="0" u="none" strike="noStrike" kern="1200" dirty="0">
                <a:solidFill>
                  <a:schemeClr val="tx1"/>
                </a:solidFill>
                <a:effectLst/>
                <a:latin typeface="+mn-lt"/>
                <a:ea typeface="+mn-ea"/>
                <a:cs typeface="+mn-cs"/>
              </a:rPr>
              <a:t>hat</a:t>
            </a:r>
            <a:r>
              <a:rPr lang="en-US" sz="1100" b="0" i="0" u="none" strike="noStrike" kern="1200" baseline="0" dirty="0">
                <a:solidFill>
                  <a:schemeClr val="tx1"/>
                </a:solidFill>
                <a:effectLst/>
                <a:latin typeface="+mn-lt"/>
                <a:ea typeface="+mn-ea"/>
                <a:cs typeface="+mn-cs"/>
              </a:rPr>
              <a:t> prompted this change in approach that has yielded such impressive growth? </a:t>
            </a:r>
            <a:r>
              <a:rPr lang="en-US" sz="1100" b="0" i="0" u="none" strike="noStrike" kern="1200" dirty="0">
                <a:solidFill>
                  <a:schemeClr val="tx1"/>
                </a:solidFill>
                <a:effectLst/>
                <a:latin typeface="+mn-lt"/>
                <a:ea typeface="+mn-ea"/>
                <a:cs typeface="+mn-cs"/>
              </a:rPr>
              <a:t>In June 2014</a:t>
            </a:r>
            <a:r>
              <a:rPr lang="en-US" sz="1100" b="0" i="0" u="none" strike="noStrike" kern="1200" baseline="0" dirty="0">
                <a:solidFill>
                  <a:schemeClr val="tx1"/>
                </a:solidFill>
                <a:effectLst/>
                <a:latin typeface="+mn-lt"/>
                <a:ea typeface="+mn-ea"/>
                <a:cs typeface="+mn-cs"/>
              </a:rPr>
              <a:t>, the </a:t>
            </a:r>
            <a:r>
              <a:rPr lang="en-US" sz="1100" b="0" i="0" u="none" strike="noStrike" kern="1200" dirty="0">
                <a:solidFill>
                  <a:schemeClr val="tx1"/>
                </a:solidFill>
                <a:effectLst/>
                <a:latin typeface="+mn-lt"/>
                <a:ea typeface="+mn-ea"/>
                <a:cs typeface="+mn-cs"/>
              </a:rPr>
              <a:t>Penn Libraries released a two-year strategic plan which emphasized</a:t>
            </a:r>
            <a:r>
              <a:rPr lang="en-US" sz="1100" b="0" i="0" u="none" strike="noStrike" kern="1200" baseline="0" dirty="0">
                <a:solidFill>
                  <a:schemeClr val="tx1"/>
                </a:solidFill>
                <a:effectLst/>
                <a:latin typeface="+mn-lt"/>
                <a:ea typeface="+mn-ea"/>
                <a:cs typeface="+mn-cs"/>
              </a:rPr>
              <a:t> </a:t>
            </a:r>
            <a:r>
              <a:rPr lang="en-US" sz="1100" b="0" i="0" u="none" strike="noStrike" kern="1200" dirty="0">
                <a:solidFill>
                  <a:schemeClr val="tx1"/>
                </a:solidFill>
                <a:effectLst/>
                <a:latin typeface="+mn-lt"/>
                <a:ea typeface="+mn-ea"/>
                <a:cs typeface="+mn-cs"/>
              </a:rPr>
              <a:t>that “by 2017...the library would be known for a well-articulated portfolio of researcher services.” </a:t>
            </a:r>
            <a:r>
              <a:rPr lang="en-US" b="0" dirty="0">
                <a:effectLst/>
              </a:rPr>
              <a:t/>
            </a:r>
            <a:br>
              <a:rPr lang="en-US" b="0" dirty="0">
                <a:effectLst/>
              </a:rPr>
            </a:br>
            <a:endParaRPr lang="en-US" dirty="0"/>
          </a:p>
        </p:txBody>
      </p:sp>
    </p:spTree>
    <p:extLst>
      <p:ext uri="{BB962C8B-B14F-4D97-AF65-F5344CB8AC3E}">
        <p14:creationId xmlns:p14="http://schemas.microsoft.com/office/powerpoint/2010/main" val="189249525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rtl="0">
              <a:buNone/>
            </a:pPr>
            <a:r>
              <a:rPr lang="en-US" sz="1100" b="0" i="0" u="none" strike="noStrike" kern="1200" dirty="0">
                <a:solidFill>
                  <a:schemeClr val="tx1"/>
                </a:solidFill>
                <a:effectLst/>
                <a:latin typeface="+mn-lt"/>
                <a:ea typeface="+mn-ea"/>
                <a:cs typeface="+mn-cs"/>
              </a:rPr>
              <a:t>Building on that strategic plan, Sarah, </a:t>
            </a:r>
            <a:r>
              <a:rPr lang="en-US" sz="1100" b="0" i="0" u="none" strike="noStrike" kern="1200" baseline="0" dirty="0">
                <a:solidFill>
                  <a:schemeClr val="tx1"/>
                </a:solidFill>
                <a:effectLst/>
                <a:latin typeface="+mn-lt"/>
                <a:ea typeface="+mn-ea"/>
                <a:cs typeface="+mn-cs"/>
              </a:rPr>
              <a:t>over the course of 2015 and 2016,</a:t>
            </a:r>
            <a:r>
              <a:rPr lang="en-US" sz="1100" b="0" i="0" u="none" strike="noStrike" kern="1200" dirty="0">
                <a:solidFill>
                  <a:schemeClr val="tx1"/>
                </a:solidFill>
                <a:effectLst/>
                <a:latin typeface="+mn-lt"/>
                <a:ea typeface="+mn-ea"/>
                <a:cs typeface="+mn-cs"/>
              </a:rPr>
              <a:t> began to approach the IR less as a place to simply</a:t>
            </a:r>
            <a:r>
              <a:rPr lang="en-US" sz="1100" b="0" i="0" u="none" strike="noStrike" kern="1200" baseline="0" dirty="0">
                <a:solidFill>
                  <a:schemeClr val="tx1"/>
                </a:solidFill>
                <a:effectLst/>
                <a:latin typeface="+mn-lt"/>
                <a:ea typeface="+mn-ea"/>
                <a:cs typeface="+mn-cs"/>
              </a:rPr>
              <a:t> </a:t>
            </a:r>
            <a:r>
              <a:rPr lang="en-US" sz="1100" b="0" i="0" u="none" strike="noStrike" kern="1200" dirty="0">
                <a:solidFill>
                  <a:schemeClr val="tx1"/>
                </a:solidFill>
                <a:effectLst/>
                <a:latin typeface="+mn-lt"/>
                <a:ea typeface="+mn-ea"/>
                <a:cs typeface="+mn-cs"/>
              </a:rPr>
              <a:t>store materials and more as a vehicle to provide scholarly services.</a:t>
            </a:r>
            <a:r>
              <a:rPr lang="en-US" sz="1100" b="0" i="0" u="none" strike="noStrike" kern="1200" baseline="0" dirty="0">
                <a:solidFill>
                  <a:schemeClr val="tx1"/>
                </a:solidFill>
                <a:effectLst/>
                <a:latin typeface="+mn-lt"/>
                <a:ea typeface="+mn-ea"/>
                <a:cs typeface="+mn-cs"/>
              </a:rPr>
              <a:t> These included:</a:t>
            </a:r>
            <a:endParaRPr lang="en-US" sz="1100" b="0" i="0" u="none" strike="noStrike" kern="1200" dirty="0">
              <a:solidFill>
                <a:schemeClr val="tx1"/>
              </a:solidFill>
              <a:effectLst/>
              <a:latin typeface="+mn-lt"/>
              <a:ea typeface="+mn-ea"/>
              <a:cs typeface="+mn-cs"/>
            </a:endParaRPr>
          </a:p>
          <a:p>
            <a:pPr rtl="0">
              <a:buNone/>
            </a:pPr>
            <a:endParaRPr lang="en-US" sz="1100" b="0" i="0" u="none" strike="noStrike" kern="1200" dirty="0">
              <a:solidFill>
                <a:schemeClr val="tx1"/>
              </a:solidFill>
              <a:effectLst/>
              <a:latin typeface="+mn-lt"/>
              <a:ea typeface="+mn-ea"/>
              <a:cs typeface="+mn-cs"/>
            </a:endParaRPr>
          </a:p>
          <a:p>
            <a:pPr marL="171450" indent="-171450" rtl="0"/>
            <a:r>
              <a:rPr lang="en-US" sz="1100" b="0" i="0" u="none" strike="noStrike" kern="1200" dirty="0">
                <a:solidFill>
                  <a:schemeClr val="tx1"/>
                </a:solidFill>
                <a:effectLst/>
                <a:latin typeface="+mn-lt"/>
                <a:ea typeface="+mn-ea"/>
                <a:cs typeface="+mn-cs"/>
              </a:rPr>
              <a:t>Offering Mediated deposit service for faculty to</a:t>
            </a:r>
            <a:r>
              <a:rPr lang="en-US" sz="1100" b="0" i="0" u="none" strike="noStrike" kern="1200" baseline="0" dirty="0">
                <a:solidFill>
                  <a:schemeClr val="tx1"/>
                </a:solidFill>
                <a:effectLst/>
                <a:latin typeface="+mn-lt"/>
                <a:ea typeface="+mn-ea"/>
                <a:cs typeface="+mn-cs"/>
              </a:rPr>
              <a:t> encourage the growth of departmental papers collections</a:t>
            </a:r>
          </a:p>
          <a:p>
            <a:pPr marL="171450" indent="-171450" rtl="0"/>
            <a:r>
              <a:rPr lang="en-US" sz="1100" b="0" i="0" u="none" strike="noStrike" kern="1200" dirty="0">
                <a:solidFill>
                  <a:schemeClr val="tx1"/>
                </a:solidFill>
                <a:effectLst/>
                <a:latin typeface="+mn-lt"/>
                <a:ea typeface="+mn-ea"/>
                <a:cs typeface="+mn-cs"/>
              </a:rPr>
              <a:t>Providing publisher</a:t>
            </a:r>
            <a:r>
              <a:rPr lang="en-US" sz="1100" b="0" i="0" u="none" strike="noStrike" kern="1200" baseline="0" dirty="0">
                <a:solidFill>
                  <a:schemeClr val="tx1"/>
                </a:solidFill>
                <a:effectLst/>
                <a:latin typeface="+mn-lt"/>
                <a:ea typeface="+mn-ea"/>
                <a:cs typeface="+mn-cs"/>
              </a:rPr>
              <a:t> permissions expertise, training, and consultations</a:t>
            </a:r>
          </a:p>
          <a:p>
            <a:pPr marL="171450" indent="-171450" rtl="0"/>
            <a:r>
              <a:rPr lang="en-US" sz="1100" b="0" i="0" u="none" strike="noStrike" kern="1200" baseline="0" dirty="0">
                <a:solidFill>
                  <a:schemeClr val="tx1"/>
                </a:solidFill>
                <a:effectLst/>
                <a:latin typeface="+mn-lt"/>
                <a:ea typeface="+mn-ea"/>
                <a:cs typeface="+mn-cs"/>
              </a:rPr>
              <a:t>Working with faculty, research centers and departments to create to tailored collections (and training those folks on how to steward these collections in the long-term)</a:t>
            </a:r>
          </a:p>
          <a:p>
            <a:pPr marL="171450" indent="-171450" rtl="0"/>
            <a:r>
              <a:rPr lang="en-US" sz="1100" b="0" i="0" u="none" strike="noStrike" kern="1200" baseline="0" dirty="0">
                <a:solidFill>
                  <a:schemeClr val="tx1"/>
                </a:solidFill>
                <a:effectLst/>
                <a:latin typeface="+mn-lt"/>
                <a:ea typeface="+mn-ea"/>
                <a:cs typeface="+mn-cs"/>
              </a:rPr>
              <a:t>Supporting faculty and researchers on Open Access and how they can make their work OA </a:t>
            </a:r>
          </a:p>
          <a:p>
            <a:pPr marL="171450" indent="-171450" rtl="0"/>
            <a:r>
              <a:rPr lang="en-US" sz="1100" b="0" i="0" u="none" strike="noStrike" kern="1200" baseline="0" dirty="0">
                <a:solidFill>
                  <a:schemeClr val="tx1"/>
                </a:solidFill>
                <a:effectLst/>
                <a:latin typeface="+mn-lt"/>
                <a:ea typeface="+mn-ea"/>
                <a:cs typeface="+mn-cs"/>
              </a:rPr>
              <a:t>Offering consultations, workshops, and customized trainings on copyright, author rights, and scholarly communication trends.</a:t>
            </a:r>
          </a:p>
          <a:p>
            <a:pPr marL="171450" indent="-171450" rtl="0"/>
            <a:r>
              <a:rPr lang="en-US" sz="1100" b="0" i="0" u="none" strike="noStrike" kern="1200" baseline="0" dirty="0">
                <a:solidFill>
                  <a:schemeClr val="tx1"/>
                </a:solidFill>
                <a:effectLst/>
                <a:latin typeface="+mn-lt"/>
                <a:ea typeface="+mn-ea"/>
                <a:cs typeface="+mn-cs"/>
              </a:rPr>
              <a:t>And facilitating public access to Penn dissertations through University policy enacted in 2015 which required PhD graduates to deposit a copy of their dissertation in the repository</a:t>
            </a:r>
          </a:p>
          <a:p>
            <a:pPr marL="0" indent="0" rtl="0">
              <a:buNone/>
            </a:pPr>
            <a:endParaRPr lang="en-US" sz="1100" b="0" i="0" u="none" strike="noStrike" kern="1200" baseline="0" dirty="0">
              <a:solidFill>
                <a:schemeClr val="tx1"/>
              </a:solidFill>
              <a:effectLst/>
              <a:latin typeface="+mn-lt"/>
              <a:ea typeface="+mn-ea"/>
              <a:cs typeface="+mn-cs"/>
            </a:endParaRPr>
          </a:p>
          <a:p>
            <a:pPr marL="0" indent="0" rtl="0">
              <a:buNone/>
            </a:pPr>
            <a:r>
              <a:rPr lang="en-US" sz="1100" b="0" i="0" u="none" strike="noStrike" kern="1200" dirty="0">
                <a:solidFill>
                  <a:schemeClr val="tx1"/>
                </a:solidFill>
                <a:effectLst/>
                <a:latin typeface="+mn-lt"/>
                <a:ea typeface="+mn-ea"/>
                <a:cs typeface="+mn-cs"/>
              </a:rPr>
              <a:t>Sarah talked to everyone who would listen about these nascent services and</a:t>
            </a:r>
            <a:r>
              <a:rPr lang="en-US" sz="1100" b="0" i="0" u="none" strike="noStrike" kern="1200" baseline="0" dirty="0">
                <a:solidFill>
                  <a:schemeClr val="tx1"/>
                </a:solidFill>
                <a:effectLst/>
                <a:latin typeface="+mn-lt"/>
                <a:ea typeface="+mn-ea"/>
                <a:cs typeface="+mn-cs"/>
              </a:rPr>
              <a:t> she </a:t>
            </a:r>
            <a:r>
              <a:rPr lang="en-US" sz="1100" b="0" i="0" u="none" strike="noStrike" kern="1200" dirty="0">
                <a:solidFill>
                  <a:schemeClr val="tx1"/>
                </a:solidFill>
                <a:effectLst/>
                <a:latin typeface="+mn-lt"/>
                <a:ea typeface="+mn-ea"/>
                <a:cs typeface="+mn-cs"/>
              </a:rPr>
              <a:t>started to build rapport and support within the Libraries and the larger Penn community. </a:t>
            </a:r>
          </a:p>
          <a:p>
            <a:pPr marL="0" indent="0" rtl="0">
              <a:buNone/>
            </a:pPr>
            <a:endParaRPr lang="en-US" sz="1100" b="0" i="0" u="none" strike="noStrike" kern="1200" dirty="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Pct val="100000"/>
              <a:buFontTx/>
              <a:buNone/>
              <a:tabLst/>
              <a:defRPr/>
            </a:pPr>
            <a:r>
              <a:rPr lang="en-US" sz="1100" b="0" i="0" u="none" strike="noStrike" kern="1200" dirty="0">
                <a:solidFill>
                  <a:schemeClr val="tx1"/>
                </a:solidFill>
                <a:effectLst/>
                <a:latin typeface="+mn-lt"/>
                <a:ea typeface="+mn-ea"/>
                <a:cs typeface="+mn-cs"/>
              </a:rPr>
              <a:t>During this time the library</a:t>
            </a:r>
            <a:r>
              <a:rPr lang="en-US" sz="1100" b="0" i="0" u="none" strike="noStrike" kern="1200" baseline="0" dirty="0">
                <a:solidFill>
                  <a:schemeClr val="tx1"/>
                </a:solidFill>
                <a:effectLst/>
                <a:latin typeface="+mn-lt"/>
                <a:ea typeface="+mn-ea"/>
                <a:cs typeface="+mn-cs"/>
              </a:rPr>
              <a:t> also began to increase its </a:t>
            </a:r>
            <a:r>
              <a:rPr lang="en-US" sz="1100" b="0" i="0" u="none" strike="noStrike" kern="1200" dirty="0">
                <a:solidFill>
                  <a:schemeClr val="tx1"/>
                </a:solidFill>
                <a:effectLst/>
                <a:latin typeface="+mn-lt"/>
                <a:ea typeface="+mn-ea"/>
                <a:cs typeface="+mn-cs"/>
              </a:rPr>
              <a:t>investment</a:t>
            </a:r>
            <a:r>
              <a:rPr lang="en-US" sz="1100" b="0" i="0" u="none" strike="noStrike" kern="1200" baseline="0" dirty="0">
                <a:solidFill>
                  <a:schemeClr val="tx1"/>
                </a:solidFill>
                <a:effectLst/>
                <a:latin typeface="+mn-lt"/>
                <a:ea typeface="+mn-ea"/>
                <a:cs typeface="+mn-cs"/>
              </a:rPr>
              <a:t> </a:t>
            </a:r>
            <a:r>
              <a:rPr lang="en-US" sz="1100" b="0" i="0" u="none" strike="noStrike" kern="1200" dirty="0">
                <a:solidFill>
                  <a:schemeClr val="tx1"/>
                </a:solidFill>
                <a:effectLst/>
                <a:latin typeface="+mn-lt"/>
                <a:ea typeface="+mn-ea"/>
                <a:cs typeface="+mn-cs"/>
              </a:rPr>
              <a:t>in the IR by hiring student employees to assist with permissions and professional staff to support growth.</a:t>
            </a:r>
            <a:r>
              <a:rPr lang="en-US" sz="1100" b="0" i="0" u="none" strike="noStrike" kern="1200" baseline="0" dirty="0">
                <a:solidFill>
                  <a:schemeClr val="tx1"/>
                </a:solidFill>
                <a:effectLst/>
                <a:latin typeface="+mn-lt"/>
                <a:ea typeface="+mn-ea"/>
                <a:cs typeface="+mn-cs"/>
              </a:rPr>
              <a:t> </a:t>
            </a:r>
          </a:p>
        </p:txBody>
      </p:sp>
    </p:spTree>
    <p:extLst>
      <p:ext uri="{BB962C8B-B14F-4D97-AF65-F5344CB8AC3E}">
        <p14:creationId xmlns:p14="http://schemas.microsoft.com/office/powerpoint/2010/main" val="17761315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Pct val="100000"/>
              <a:buFontTx/>
              <a:buNone/>
              <a:tabLst/>
              <a:defRPr/>
            </a:pPr>
            <a:r>
              <a:rPr lang="en-US" sz="1100" b="0" i="0" u="none" strike="noStrike" kern="1200" dirty="0">
                <a:solidFill>
                  <a:schemeClr val="tx1"/>
                </a:solidFill>
                <a:effectLst/>
                <a:latin typeface="+mn-lt"/>
                <a:ea typeface="+mn-ea"/>
                <a:cs typeface="+mn-cs"/>
              </a:rPr>
              <a:t>I arrived in 2016 as the main repository manager, and one of the first things</a:t>
            </a:r>
            <a:r>
              <a:rPr lang="en-US" sz="1100" b="0" i="0" u="none" strike="noStrike" kern="1200" baseline="0" dirty="0">
                <a:solidFill>
                  <a:schemeClr val="tx1"/>
                </a:solidFill>
                <a:effectLst/>
                <a:latin typeface="+mn-lt"/>
                <a:ea typeface="+mn-ea"/>
                <a:cs typeface="+mn-cs"/>
              </a:rPr>
              <a:t> that I did was refine this </a:t>
            </a:r>
            <a:r>
              <a:rPr lang="en-US" sz="1100" b="0" i="0" u="none" strike="noStrike" kern="1200" dirty="0">
                <a:solidFill>
                  <a:schemeClr val="tx1"/>
                </a:solidFill>
                <a:effectLst/>
                <a:latin typeface="+mn-lt"/>
                <a:ea typeface="+mn-ea"/>
                <a:cs typeface="+mn-cs"/>
              </a:rPr>
              <a:t>constellation of services and turn </a:t>
            </a:r>
            <a:r>
              <a:rPr lang="en-US" sz="1100" b="0" i="0" u="none" strike="noStrike" kern="1200" baseline="0" dirty="0">
                <a:solidFill>
                  <a:schemeClr val="tx1"/>
                </a:solidFill>
                <a:effectLst/>
                <a:latin typeface="+mn-lt"/>
                <a:ea typeface="+mn-ea"/>
                <a:cs typeface="+mn-cs"/>
              </a:rPr>
              <a:t>it into a coherent slate of services – a menu – that we could market to faculty, librarians, and researchers at Penn. </a:t>
            </a:r>
          </a:p>
        </p:txBody>
      </p:sp>
    </p:spTree>
    <p:extLst>
      <p:ext uri="{BB962C8B-B14F-4D97-AF65-F5344CB8AC3E}">
        <p14:creationId xmlns:p14="http://schemas.microsoft.com/office/powerpoint/2010/main" val="197064393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rtl="0" fontAlgn="base">
              <a:buNone/>
            </a:pPr>
            <a:r>
              <a:rPr lang="en-US" sz="1100" b="0" i="0" u="none" kern="1200" dirty="0">
                <a:solidFill>
                  <a:schemeClr val="tx1"/>
                </a:solidFill>
                <a:effectLst/>
                <a:latin typeface="+mn-lt"/>
                <a:ea typeface="+mn-ea"/>
                <a:cs typeface="+mn-cs"/>
              </a:rPr>
              <a:t>We did this a</a:t>
            </a:r>
            <a:r>
              <a:rPr lang="en-US" sz="1100" b="0" i="0" u="none" kern="1200" baseline="0" dirty="0">
                <a:solidFill>
                  <a:schemeClr val="tx1"/>
                </a:solidFill>
                <a:effectLst/>
                <a:latin typeface="+mn-lt"/>
                <a:ea typeface="+mn-ea"/>
                <a:cs typeface="+mn-cs"/>
              </a:rPr>
              <a:t> few ways.</a:t>
            </a:r>
            <a:endParaRPr lang="en-US" sz="1100" b="0" i="0" u="none" kern="1200" dirty="0">
              <a:solidFill>
                <a:schemeClr val="tx1"/>
              </a:solidFill>
              <a:effectLst/>
              <a:latin typeface="+mn-lt"/>
              <a:ea typeface="+mn-ea"/>
              <a:cs typeface="+mn-cs"/>
            </a:endParaRPr>
          </a:p>
          <a:p>
            <a:pPr rtl="0" fontAlgn="base">
              <a:buNone/>
            </a:pPr>
            <a:endParaRPr lang="en-US" sz="1100" b="0" i="0" u="none" strike="noStrike" kern="1200" dirty="0">
              <a:solidFill>
                <a:schemeClr val="tx1"/>
              </a:solidFill>
              <a:effectLst/>
              <a:latin typeface="+mn-lt"/>
              <a:ea typeface="+mn-ea"/>
              <a:cs typeface="+mn-cs"/>
            </a:endParaRPr>
          </a:p>
          <a:p>
            <a:pPr marL="228600" indent="-228600" rtl="0" fontAlgn="base">
              <a:buFont typeface="+mj-lt"/>
              <a:buAutoNum type="arabicPeriod"/>
            </a:pPr>
            <a:r>
              <a:rPr lang="en-US" sz="1100" b="0" i="0" u="none" strike="noStrike" kern="1200" dirty="0">
                <a:solidFill>
                  <a:schemeClr val="tx1"/>
                </a:solidFill>
                <a:effectLst/>
                <a:latin typeface="+mn-lt"/>
                <a:ea typeface="+mn-ea"/>
                <a:cs typeface="+mn-cs"/>
              </a:rPr>
              <a:t>First, we rebranded mediated deposit as Faculty Assisted Submission and developed a robust set of workflows for handling permissions at scale, as well as developed supplementary tools to improve efficiency and reliability of our permissions</a:t>
            </a:r>
            <a:r>
              <a:rPr lang="en-US" sz="1100" b="0" i="0" u="none" strike="noStrike" kern="1200" baseline="0" dirty="0">
                <a:solidFill>
                  <a:schemeClr val="tx1"/>
                </a:solidFill>
                <a:effectLst/>
                <a:latin typeface="+mn-lt"/>
                <a:ea typeface="+mn-ea"/>
                <a:cs typeface="+mn-cs"/>
              </a:rPr>
              <a:t> research</a:t>
            </a:r>
            <a:r>
              <a:rPr lang="en-US" sz="1100" b="0" i="0" u="none" strike="noStrike" kern="1200" dirty="0">
                <a:solidFill>
                  <a:schemeClr val="tx1"/>
                </a:solidFill>
                <a:effectLst/>
                <a:latin typeface="+mn-lt"/>
                <a:ea typeface="+mn-ea"/>
                <a:cs typeface="+mn-cs"/>
              </a:rPr>
              <a:t>. We moved the whole permissions workflow into Google Sheets</a:t>
            </a:r>
            <a:r>
              <a:rPr lang="en-US" sz="1100" b="0" i="0" u="none" strike="noStrike" kern="1200" baseline="0" dirty="0">
                <a:solidFill>
                  <a:schemeClr val="tx1"/>
                </a:solidFill>
                <a:effectLst/>
                <a:latin typeface="+mn-lt"/>
                <a:ea typeface="+mn-ea"/>
                <a:cs typeface="+mn-cs"/>
              </a:rPr>
              <a:t>, which </a:t>
            </a:r>
            <a:r>
              <a:rPr lang="en-US" sz="1100" b="0" i="0" u="none" strike="noStrike" kern="1200" dirty="0">
                <a:solidFill>
                  <a:schemeClr val="tx1"/>
                </a:solidFill>
                <a:effectLst/>
                <a:latin typeface="+mn-lt"/>
                <a:ea typeface="+mn-ea"/>
                <a:cs typeface="+mn-cs"/>
              </a:rPr>
              <a:t>provided us with more options for sharing, working remotely, version control, and for faculty to follow progress. We also implemented more project management tools to keep track of template emails, among other frequently</a:t>
            </a:r>
            <a:r>
              <a:rPr lang="en-US" sz="1100" b="0" i="0" u="none" strike="noStrike" kern="1200" baseline="0" dirty="0">
                <a:solidFill>
                  <a:schemeClr val="tx1"/>
                </a:solidFill>
                <a:effectLst/>
                <a:latin typeface="+mn-lt"/>
                <a:ea typeface="+mn-ea"/>
                <a:cs typeface="+mn-cs"/>
              </a:rPr>
              <a:t> used resources, and the path of faculty </a:t>
            </a:r>
            <a:r>
              <a:rPr lang="en-US" sz="1100" b="0" i="0" u="none" strike="noStrike" kern="1200" dirty="0">
                <a:solidFill>
                  <a:schemeClr val="tx1"/>
                </a:solidFill>
                <a:effectLst/>
                <a:latin typeface="+mn-lt"/>
                <a:ea typeface="+mn-ea"/>
                <a:cs typeface="+mn-cs"/>
              </a:rPr>
              <a:t>CVs through the pipeline. Furthermore,</a:t>
            </a:r>
            <a:r>
              <a:rPr lang="en-US" sz="1100" b="0" i="0" u="none" strike="noStrike" kern="1200" baseline="0" dirty="0">
                <a:solidFill>
                  <a:schemeClr val="tx1"/>
                </a:solidFill>
                <a:effectLst/>
                <a:latin typeface="+mn-lt"/>
                <a:ea typeface="+mn-ea"/>
                <a:cs typeface="+mn-cs"/>
              </a:rPr>
              <a:t> w</a:t>
            </a:r>
            <a:r>
              <a:rPr lang="en-US" sz="1100" b="0" i="0" u="none" strike="noStrike" kern="1200" dirty="0">
                <a:solidFill>
                  <a:schemeClr val="tx1"/>
                </a:solidFill>
                <a:effectLst/>
                <a:latin typeface="+mn-lt"/>
                <a:ea typeface="+mn-ea"/>
                <a:cs typeface="+mn-cs"/>
              </a:rPr>
              <a:t>e built and populated a Publisher Policy Database to help us capture the</a:t>
            </a:r>
            <a:r>
              <a:rPr lang="en-US" sz="1100" b="0" i="0" u="none" strike="noStrike" kern="1200" baseline="0" dirty="0">
                <a:solidFill>
                  <a:schemeClr val="tx1"/>
                </a:solidFill>
                <a:effectLst/>
                <a:latin typeface="+mn-lt"/>
                <a:ea typeface="+mn-ea"/>
                <a:cs typeface="+mn-cs"/>
              </a:rPr>
              <a:t> the findings of our publisher policy research and to make it quicker for us to lookup publishers and journals moving forward (and to provide a quick and easy way for external partners to see policies). </a:t>
            </a:r>
            <a:r>
              <a:rPr lang="en-US" sz="1100" b="0" i="0" u="none" strike="noStrike" kern="1200" dirty="0">
                <a:solidFill>
                  <a:schemeClr val="tx1"/>
                </a:solidFill>
                <a:effectLst/>
                <a:latin typeface="+mn-lt"/>
                <a:ea typeface="+mn-ea"/>
                <a:cs typeface="+mn-cs"/>
              </a:rPr>
              <a:t>This</a:t>
            </a:r>
            <a:r>
              <a:rPr lang="en-US" sz="1100" b="0" i="0" u="none" strike="noStrike" kern="1200" baseline="0" dirty="0">
                <a:solidFill>
                  <a:schemeClr val="tx1"/>
                </a:solidFill>
                <a:effectLst/>
                <a:latin typeface="+mn-lt"/>
                <a:ea typeface="+mn-ea"/>
                <a:cs typeface="+mn-cs"/>
              </a:rPr>
              <a:t> new workflow </a:t>
            </a:r>
            <a:r>
              <a:rPr lang="en-US" sz="1100" b="0" i="0" u="none" strike="noStrike" kern="1200" dirty="0">
                <a:solidFill>
                  <a:schemeClr val="tx1"/>
                </a:solidFill>
                <a:effectLst/>
                <a:latin typeface="+mn-lt"/>
                <a:ea typeface="+mn-ea"/>
                <a:cs typeface="+mn-cs"/>
              </a:rPr>
              <a:t>has</a:t>
            </a:r>
            <a:r>
              <a:rPr lang="en-US" sz="1100" b="0" i="0" u="none" strike="noStrike" kern="1200" baseline="0" dirty="0">
                <a:solidFill>
                  <a:schemeClr val="tx1"/>
                </a:solidFill>
                <a:effectLst/>
                <a:latin typeface="+mn-lt"/>
                <a:ea typeface="+mn-ea"/>
                <a:cs typeface="+mn-cs"/>
              </a:rPr>
              <a:t> made our </a:t>
            </a:r>
            <a:r>
              <a:rPr lang="en-US" sz="1100" b="0" i="0" u="none" strike="noStrike" kern="1200" dirty="0">
                <a:solidFill>
                  <a:schemeClr val="tx1"/>
                </a:solidFill>
                <a:effectLst/>
                <a:latin typeface="+mn-lt"/>
                <a:ea typeface="+mn-ea"/>
                <a:cs typeface="+mn-cs"/>
              </a:rPr>
              <a:t>mediated deposit a far more rounded and open service in which faculty are included as part of the process from the outset. </a:t>
            </a:r>
            <a:endParaRPr lang="en-US" sz="1100" b="0" i="0" u="none" strike="noStrike" kern="1200" baseline="0" dirty="0">
              <a:solidFill>
                <a:schemeClr val="tx1"/>
              </a:solidFill>
              <a:effectLst/>
              <a:latin typeface="+mn-lt"/>
              <a:ea typeface="+mn-ea"/>
              <a:cs typeface="+mn-cs"/>
            </a:endParaRPr>
          </a:p>
          <a:p>
            <a:pPr marL="228600" indent="-228600" rtl="0" fontAlgn="base">
              <a:buFont typeface="+mj-lt"/>
              <a:buAutoNum type="arabicPeriod"/>
            </a:pPr>
            <a:endParaRPr lang="en-US" sz="1100" b="0" i="0" u="none" strike="noStrike" kern="1200" dirty="0">
              <a:solidFill>
                <a:schemeClr val="tx1"/>
              </a:solidFill>
              <a:effectLst/>
              <a:latin typeface="+mn-lt"/>
              <a:ea typeface="+mn-ea"/>
              <a:cs typeface="+mn-cs"/>
            </a:endParaRPr>
          </a:p>
          <a:p>
            <a:pPr marL="228600" indent="-228600" rtl="0" fontAlgn="base">
              <a:buFont typeface="+mj-lt"/>
              <a:buAutoNum type="arabicPeriod"/>
            </a:pPr>
            <a:r>
              <a:rPr lang="en-US" sz="1100" b="0" i="0" u="none" strike="noStrike" kern="1200" dirty="0">
                <a:solidFill>
                  <a:schemeClr val="tx1"/>
                </a:solidFill>
                <a:effectLst/>
                <a:latin typeface="+mn-lt"/>
                <a:ea typeface="+mn-ea"/>
                <a:cs typeface="+mn-cs"/>
              </a:rPr>
              <a:t>Secondly,</a:t>
            </a:r>
            <a:r>
              <a:rPr lang="en-US" sz="1100" b="0" i="0" u="none" strike="noStrike" kern="1200" baseline="0" dirty="0">
                <a:solidFill>
                  <a:schemeClr val="tx1"/>
                </a:solidFill>
                <a:effectLst/>
                <a:latin typeface="+mn-lt"/>
                <a:ea typeface="+mn-ea"/>
                <a:cs typeface="+mn-cs"/>
              </a:rPr>
              <a:t> and in tandem with my first point, we d</a:t>
            </a:r>
            <a:r>
              <a:rPr lang="en-US" sz="1100" b="0" i="0" u="none" strike="noStrike" kern="1200" dirty="0">
                <a:solidFill>
                  <a:schemeClr val="tx1"/>
                </a:solidFill>
                <a:effectLst/>
                <a:latin typeface="+mn-lt"/>
                <a:ea typeface="+mn-ea"/>
                <a:cs typeface="+mn-cs"/>
              </a:rPr>
              <a:t>eveloped a comprehensive training programming for student employees so that we can offer these services on a systemic basis (e.g., Wharton) and can get students up to speed and semi-autonomous within a week or two. This</a:t>
            </a:r>
            <a:r>
              <a:rPr lang="en-US" sz="1100" b="0" i="0" u="none" strike="noStrike" kern="1200" baseline="0" dirty="0">
                <a:solidFill>
                  <a:schemeClr val="tx1"/>
                </a:solidFill>
                <a:effectLst/>
                <a:latin typeface="+mn-lt"/>
                <a:ea typeface="+mn-ea"/>
                <a:cs typeface="+mn-cs"/>
              </a:rPr>
              <a:t> training process </a:t>
            </a:r>
            <a:r>
              <a:rPr lang="en-US" sz="1100" b="0" i="0" u="none" strike="noStrike" kern="1200" dirty="0">
                <a:solidFill>
                  <a:schemeClr val="tx1"/>
                </a:solidFill>
                <a:effectLst/>
                <a:latin typeface="+mn-lt"/>
                <a:ea typeface="+mn-ea"/>
                <a:cs typeface="+mn-cs"/>
              </a:rPr>
              <a:t>includes crash course in copyright, author rights, and open access,</a:t>
            </a:r>
            <a:r>
              <a:rPr lang="en-US" sz="1100" b="0" i="0" u="none" strike="noStrike" kern="1200" baseline="0" dirty="0">
                <a:solidFill>
                  <a:schemeClr val="tx1"/>
                </a:solidFill>
                <a:effectLst/>
                <a:latin typeface="+mn-lt"/>
                <a:ea typeface="+mn-ea"/>
                <a:cs typeface="+mn-cs"/>
              </a:rPr>
              <a:t> and other key scholarly communication ideas, and we s</a:t>
            </a:r>
            <a:r>
              <a:rPr lang="en-US" sz="1100" b="0" i="0" u="none" strike="noStrike" kern="1200" dirty="0">
                <a:solidFill>
                  <a:schemeClr val="tx1"/>
                </a:solidFill>
                <a:effectLst/>
                <a:latin typeface="+mn-lt"/>
                <a:ea typeface="+mn-ea"/>
                <a:cs typeface="+mn-cs"/>
              </a:rPr>
              <a:t>tarted doing</a:t>
            </a:r>
            <a:r>
              <a:rPr lang="en-US" sz="1100" b="0" i="0" u="none" strike="noStrike" kern="1200" baseline="0" dirty="0">
                <a:solidFill>
                  <a:schemeClr val="tx1"/>
                </a:solidFill>
                <a:effectLst/>
                <a:latin typeface="+mn-lt"/>
                <a:ea typeface="+mn-ea"/>
                <a:cs typeface="+mn-cs"/>
              </a:rPr>
              <a:t> so that we were </a:t>
            </a:r>
            <a:r>
              <a:rPr lang="en-US" sz="1100" b="0" i="0" u="none" strike="noStrike" kern="1200" dirty="0">
                <a:solidFill>
                  <a:schemeClr val="tx1"/>
                </a:solidFill>
                <a:effectLst/>
                <a:latin typeface="+mn-lt"/>
                <a:ea typeface="+mn-ea"/>
                <a:cs typeface="+mn-cs"/>
              </a:rPr>
              <a:t>not simply training them on how to run permissions</a:t>
            </a:r>
            <a:r>
              <a:rPr lang="en-US" sz="1100" b="0" i="0" u="none" strike="noStrike" kern="1200" baseline="0" dirty="0">
                <a:solidFill>
                  <a:schemeClr val="tx1"/>
                </a:solidFill>
                <a:effectLst/>
                <a:latin typeface="+mn-lt"/>
                <a:ea typeface="+mn-ea"/>
                <a:cs typeface="+mn-cs"/>
              </a:rPr>
              <a:t> and investigate publisher policies, </a:t>
            </a:r>
            <a:r>
              <a:rPr lang="en-US" sz="1100" b="0" i="0" u="none" strike="noStrike" kern="1200" dirty="0">
                <a:solidFill>
                  <a:schemeClr val="tx1"/>
                </a:solidFill>
                <a:effectLst/>
                <a:latin typeface="+mn-lt"/>
                <a:ea typeface="+mn-ea"/>
                <a:cs typeface="+mn-cs"/>
              </a:rPr>
              <a:t>it but why we do it and why it’s important to Penn</a:t>
            </a:r>
            <a:r>
              <a:rPr lang="en-US" sz="1100" b="0" i="0" u="none" strike="noStrike" kern="1200" baseline="0" dirty="0">
                <a:solidFill>
                  <a:schemeClr val="tx1"/>
                </a:solidFill>
                <a:effectLst/>
                <a:latin typeface="+mn-lt"/>
                <a:ea typeface="+mn-ea"/>
                <a:cs typeface="+mn-cs"/>
              </a:rPr>
              <a:t> (and the world)</a:t>
            </a:r>
            <a:r>
              <a:rPr lang="en-US" sz="1100" b="0" i="0" u="none" strike="noStrike" kern="1200" dirty="0">
                <a:solidFill>
                  <a:schemeClr val="tx1"/>
                </a:solidFill>
                <a:effectLst/>
                <a:latin typeface="+mn-lt"/>
                <a:ea typeface="+mn-ea"/>
                <a:cs typeface="+mn-cs"/>
              </a:rPr>
              <a:t>. We also created more training opportunities for outside collaborators who wanted the flexibility and independence to manage their own collections. It is</a:t>
            </a:r>
            <a:r>
              <a:rPr lang="en-US" sz="1100" b="0" i="0" u="none" strike="noStrike" kern="1200" baseline="0" dirty="0">
                <a:solidFill>
                  <a:schemeClr val="tx1"/>
                </a:solidFill>
                <a:effectLst/>
                <a:latin typeface="+mn-lt"/>
                <a:ea typeface="+mn-ea"/>
                <a:cs typeface="+mn-cs"/>
              </a:rPr>
              <a:t> this </a:t>
            </a:r>
            <a:r>
              <a:rPr lang="en-US" sz="1100" b="0" i="0" u="none" strike="noStrike" kern="1200" dirty="0">
                <a:solidFill>
                  <a:schemeClr val="tx1"/>
                </a:solidFill>
                <a:effectLst/>
                <a:latin typeface="+mn-lt"/>
                <a:ea typeface="+mn-ea"/>
                <a:cs typeface="+mn-cs"/>
              </a:rPr>
              <a:t>reliable labor force and training process which has ensured the marketability of FAS as a service faculty can rely upon and subject librarians can look good marketing.</a:t>
            </a:r>
          </a:p>
          <a:p>
            <a:pPr marL="228600" indent="-228600" rtl="0" fontAlgn="base">
              <a:buFont typeface="+mj-lt"/>
              <a:buAutoNum type="arabicPeriod"/>
            </a:pPr>
            <a:endParaRPr lang="en-US" sz="1100" b="0" i="0" u="none" strike="noStrike" kern="1200" dirty="0">
              <a:solidFill>
                <a:schemeClr val="tx1"/>
              </a:solidFill>
              <a:effectLst/>
              <a:latin typeface="+mn-lt"/>
              <a:ea typeface="+mn-ea"/>
              <a:cs typeface="+mn-cs"/>
            </a:endParaRPr>
          </a:p>
          <a:p>
            <a:pPr marL="228600" marR="0" indent="-228600" algn="l" defTabSz="914400" rtl="0" eaLnBrk="1" fontAlgn="base" latinLnBrk="0" hangingPunct="1">
              <a:lnSpc>
                <a:spcPct val="100000"/>
              </a:lnSpc>
              <a:spcBef>
                <a:spcPts val="0"/>
              </a:spcBef>
              <a:spcAft>
                <a:spcPts val="0"/>
              </a:spcAft>
              <a:buClrTx/>
              <a:buSzPct val="100000"/>
              <a:buFont typeface="+mj-lt"/>
              <a:buAutoNum type="arabicPeriod"/>
              <a:tabLst/>
              <a:defRPr/>
            </a:pPr>
            <a:r>
              <a:rPr lang="en-US" sz="1100" b="0" i="0" u="none" strike="noStrike" kern="1200" dirty="0">
                <a:solidFill>
                  <a:schemeClr val="tx1"/>
                </a:solidFill>
                <a:effectLst/>
                <a:latin typeface="+mn-lt"/>
                <a:ea typeface="+mn-ea"/>
                <a:cs typeface="+mn-cs"/>
              </a:rPr>
              <a:t>And speaking of marketing, we also created an informational website and set of marketing materials that clearly spelled out how our team could help scholars. We articulated the slate of services that we offer, akin to a ”menu” of options (again, defining these things as services, not products). Once we developed a reliable permissions workflow and training program, we worked hard</a:t>
            </a:r>
            <a:r>
              <a:rPr lang="en-US" sz="1100" b="0" i="0" u="none" strike="noStrike" kern="1200" baseline="0" dirty="0">
                <a:solidFill>
                  <a:schemeClr val="tx1"/>
                </a:solidFill>
                <a:effectLst/>
                <a:latin typeface="+mn-lt"/>
                <a:ea typeface="+mn-ea"/>
                <a:cs typeface="+mn-cs"/>
              </a:rPr>
              <a:t> to educate </a:t>
            </a:r>
            <a:r>
              <a:rPr lang="en-US" sz="1100" b="0" i="0" u="none" strike="noStrike" kern="1200" dirty="0">
                <a:solidFill>
                  <a:schemeClr val="tx1"/>
                </a:solidFill>
                <a:effectLst/>
                <a:latin typeface="+mn-lt"/>
                <a:ea typeface="+mn-ea"/>
                <a:cs typeface="+mn-cs"/>
              </a:rPr>
              <a:t>liaisons and other key allies so</a:t>
            </a:r>
            <a:r>
              <a:rPr lang="en-US" sz="1100" b="0" i="0" u="none" strike="noStrike" kern="1200" baseline="0" dirty="0">
                <a:solidFill>
                  <a:schemeClr val="tx1"/>
                </a:solidFill>
                <a:effectLst/>
                <a:latin typeface="+mn-lt"/>
                <a:ea typeface="+mn-ea"/>
                <a:cs typeface="+mn-cs"/>
              </a:rPr>
              <a:t> that </a:t>
            </a:r>
            <a:r>
              <a:rPr lang="en-US" sz="1100" b="0" i="0" u="none" strike="noStrike" kern="1200" dirty="0">
                <a:solidFill>
                  <a:schemeClr val="tx1"/>
                </a:solidFill>
                <a:effectLst/>
                <a:latin typeface="+mn-lt"/>
                <a:ea typeface="+mn-ea"/>
                <a:cs typeface="+mn-cs"/>
              </a:rPr>
              <a:t>they could market/advertise FAS and our other</a:t>
            </a:r>
            <a:r>
              <a:rPr lang="en-US" sz="1100" b="0" i="0" u="none" strike="noStrike" kern="1200" baseline="0" dirty="0">
                <a:solidFill>
                  <a:schemeClr val="tx1"/>
                </a:solidFill>
                <a:effectLst/>
                <a:latin typeface="+mn-lt"/>
                <a:ea typeface="+mn-ea"/>
                <a:cs typeface="+mn-cs"/>
              </a:rPr>
              <a:t> services </a:t>
            </a:r>
            <a:r>
              <a:rPr lang="en-US" sz="1100" b="0" i="0" u="none" strike="noStrike" kern="1200" dirty="0">
                <a:solidFill>
                  <a:schemeClr val="tx1"/>
                </a:solidFill>
                <a:effectLst/>
                <a:latin typeface="+mn-lt"/>
                <a:ea typeface="+mn-ea"/>
                <a:cs typeface="+mn-cs"/>
              </a:rPr>
              <a:t>to their communities without fear that we would drop the ball. </a:t>
            </a:r>
          </a:p>
          <a:p>
            <a:pPr rtl="0" fontAlgn="base">
              <a:buNone/>
            </a:pPr>
            <a:endParaRPr lang="en-US" sz="1100" b="0" i="0" u="none" strike="noStrike" kern="1200" dirty="0">
              <a:solidFill>
                <a:schemeClr val="tx1"/>
              </a:solidFill>
              <a:effectLst/>
              <a:latin typeface="+mn-lt"/>
              <a:ea typeface="+mn-ea"/>
              <a:cs typeface="+mn-cs"/>
            </a:endParaRPr>
          </a:p>
          <a:p>
            <a:pPr rtl="0" fontAlgn="base">
              <a:buNone/>
            </a:pPr>
            <a:r>
              <a:rPr lang="en-US" sz="1100" b="0" i="0" u="none" strike="noStrike" kern="1200" dirty="0">
                <a:solidFill>
                  <a:schemeClr val="tx1"/>
                </a:solidFill>
                <a:effectLst/>
                <a:latin typeface="+mn-lt"/>
                <a:ea typeface="+mn-ea"/>
                <a:cs typeface="+mn-cs"/>
              </a:rPr>
              <a:t>It’s important to note that 90% of this service-based work that I just described does not even happen on the bepress platform – it’s about offering scholarly communication consultations and services and using the platform as one tool in support of those goals. In support of our goals, we routinely collaborate with colleagues in the Digital Scholarship group on projects that intersect with </a:t>
            </a:r>
            <a:r>
              <a:rPr lang="en-US" sz="1100" b="0" i="0" u="none" strike="noStrike" kern="1200" dirty="0" err="1">
                <a:solidFill>
                  <a:schemeClr val="tx1"/>
                </a:solidFill>
                <a:effectLst/>
                <a:latin typeface="+mn-lt"/>
                <a:ea typeface="+mn-ea"/>
                <a:cs typeface="+mn-cs"/>
              </a:rPr>
              <a:t>Omeka</a:t>
            </a:r>
            <a:r>
              <a:rPr lang="en-US" sz="1100" b="0" i="0" u="none" strike="noStrike" kern="1200" dirty="0">
                <a:solidFill>
                  <a:schemeClr val="tx1"/>
                </a:solidFill>
                <a:effectLst/>
                <a:latin typeface="+mn-lt"/>
                <a:ea typeface="+mn-ea"/>
                <a:cs typeface="+mn-cs"/>
              </a:rPr>
              <a:t>, Scalar, Shared Shelf and others,</a:t>
            </a:r>
            <a:r>
              <a:rPr lang="en-US" sz="1100" b="0" i="0" u="none" strike="noStrike" kern="1200" baseline="0" dirty="0">
                <a:solidFill>
                  <a:schemeClr val="tx1"/>
                </a:solidFill>
                <a:effectLst/>
                <a:latin typeface="+mn-lt"/>
                <a:ea typeface="+mn-ea"/>
                <a:cs typeface="+mn-cs"/>
              </a:rPr>
              <a:t> and seeing ScholarlyCommons as one piece in that puzzle has allowed us to offer a more wide-ranging suite of services to our communities</a:t>
            </a:r>
            <a:r>
              <a:rPr lang="en-US" sz="1100" b="0" i="0" u="none" strike="noStrike" kern="1200" dirty="0">
                <a:solidFill>
                  <a:schemeClr val="tx1"/>
                </a:solidFill>
                <a:effectLst/>
                <a:latin typeface="+mn-lt"/>
                <a:ea typeface="+mn-ea"/>
                <a:cs typeface="+mn-cs"/>
              </a:rPr>
              <a:t>.</a:t>
            </a:r>
            <a:endParaRPr lang="en-US" dirty="0"/>
          </a:p>
        </p:txBody>
      </p:sp>
    </p:spTree>
    <p:extLst>
      <p:ext uri="{BB962C8B-B14F-4D97-AF65-F5344CB8AC3E}">
        <p14:creationId xmlns:p14="http://schemas.microsoft.com/office/powerpoint/2010/main" val="22876332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buNone/>
            </a:pPr>
            <a:r>
              <a:rPr lang="en-US" sz="1100" b="0" i="0" kern="1200" dirty="0" smtClean="0">
                <a:solidFill>
                  <a:schemeClr val="tx1"/>
                </a:solidFill>
                <a:effectLst/>
                <a:latin typeface="+mn-lt"/>
                <a:ea typeface="+mn-ea"/>
                <a:cs typeface="+mn-cs"/>
              </a:rPr>
              <a:t>You'll hear more later about why we think it's been useful for us to think about the IR in the context of the larger Digital Scholarship department, so I'm going to start with just situating where we work. The department we work in is less than 2 years old, and nearly everyone in it is new in their job, or in a new job. So, it's very much a work in progress. </a:t>
            </a:r>
            <a:endParaRPr lang="en-US" dirty="0"/>
          </a:p>
        </p:txBody>
      </p:sp>
    </p:spTree>
    <p:extLst>
      <p:ext uri="{BB962C8B-B14F-4D97-AF65-F5344CB8AC3E}">
        <p14:creationId xmlns:p14="http://schemas.microsoft.com/office/powerpoint/2010/main" val="199734658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Pct val="100000"/>
              <a:buFontTx/>
              <a:buNone/>
              <a:tabLst/>
              <a:defRPr/>
            </a:pPr>
            <a:r>
              <a:rPr lang="en-US" sz="1100" b="0" i="0" u="none" strike="noStrike" kern="1200" dirty="0">
                <a:solidFill>
                  <a:schemeClr val="tx1"/>
                </a:solidFill>
                <a:effectLst/>
                <a:latin typeface="+mn-lt"/>
                <a:ea typeface="+mn-ea"/>
                <a:cs typeface="+mn-cs"/>
              </a:rPr>
              <a:t>The growth has been wonderful and the result of concerted marketing</a:t>
            </a:r>
            <a:r>
              <a:rPr lang="en-US" sz="1100" b="0" i="0" u="none" strike="noStrike" kern="1200" baseline="0" dirty="0">
                <a:solidFill>
                  <a:schemeClr val="tx1"/>
                </a:solidFill>
                <a:effectLst/>
                <a:latin typeface="+mn-lt"/>
                <a:ea typeface="+mn-ea"/>
                <a:cs typeface="+mn-cs"/>
              </a:rPr>
              <a:t> and </a:t>
            </a:r>
            <a:r>
              <a:rPr lang="en-US" sz="1100" b="0" i="0" u="none" strike="noStrike" kern="1200" dirty="0">
                <a:solidFill>
                  <a:schemeClr val="tx1"/>
                </a:solidFill>
                <a:effectLst/>
                <a:latin typeface="+mn-lt"/>
                <a:ea typeface="+mn-ea"/>
                <a:cs typeface="+mn-cs"/>
              </a:rPr>
              <a:t>outreach, but in some ways we’ve started to reach the edge of our capacity for certain types of projects. I want</a:t>
            </a:r>
            <a:r>
              <a:rPr lang="en-US" sz="1100" b="0" i="0" u="none" strike="noStrike" kern="1200" baseline="0" dirty="0">
                <a:solidFill>
                  <a:schemeClr val="tx1"/>
                </a:solidFill>
                <a:effectLst/>
                <a:latin typeface="+mn-lt"/>
                <a:ea typeface="+mn-ea"/>
                <a:cs typeface="+mn-cs"/>
              </a:rPr>
              <a:t> to provide a </a:t>
            </a:r>
            <a:r>
              <a:rPr lang="en-US" sz="1100" b="0" i="0" u="none" strike="noStrike" kern="1200" dirty="0">
                <a:solidFill>
                  <a:schemeClr val="tx1"/>
                </a:solidFill>
                <a:effectLst/>
                <a:latin typeface="+mn-lt"/>
                <a:ea typeface="+mn-ea"/>
                <a:cs typeface="+mn-cs"/>
              </a:rPr>
              <a:t>few brief examples of some unmet needs that we’ve identified</a:t>
            </a:r>
            <a:r>
              <a:rPr lang="en-US" sz="1100" b="0" i="0" u="none" strike="noStrike" kern="1200" baseline="0" dirty="0">
                <a:solidFill>
                  <a:schemeClr val="tx1"/>
                </a:solidFill>
                <a:effectLst/>
                <a:latin typeface="+mn-lt"/>
                <a:ea typeface="+mn-ea"/>
                <a:cs typeface="+mn-cs"/>
              </a:rPr>
              <a:t> over the past year or so (these don’t encompass everything though).</a:t>
            </a:r>
            <a:endParaRPr lang="en-US" sz="1100" b="0" i="0" u="none" strike="noStrike" kern="1200" dirty="0">
              <a:solidFill>
                <a:schemeClr val="tx1"/>
              </a:solidFill>
              <a:effectLst/>
              <a:latin typeface="+mn-lt"/>
              <a:ea typeface="+mn-ea"/>
              <a:cs typeface="+mn-cs"/>
            </a:endParaRPr>
          </a:p>
        </p:txBody>
      </p:sp>
    </p:spTree>
    <p:extLst>
      <p:ext uri="{BB962C8B-B14F-4D97-AF65-F5344CB8AC3E}">
        <p14:creationId xmlns:p14="http://schemas.microsoft.com/office/powerpoint/2010/main" val="148331214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rtl="0">
              <a:buNone/>
            </a:pPr>
            <a:endParaRPr lang="en-US" b="0" dirty="0">
              <a:effectLst/>
            </a:endParaRPr>
          </a:p>
          <a:p>
            <a:pPr marL="228600" indent="-228600" rtl="0" fontAlgn="base">
              <a:buFont typeface="+mj-lt"/>
              <a:buAutoNum type="arabicPeriod"/>
            </a:pPr>
            <a:r>
              <a:rPr lang="en-US" sz="1100" b="0" i="0" u="none" strike="noStrike" kern="1200" dirty="0">
                <a:solidFill>
                  <a:schemeClr val="tx1"/>
                </a:solidFill>
                <a:effectLst/>
                <a:latin typeface="+mn-lt"/>
                <a:ea typeface="+mn-ea"/>
                <a:cs typeface="+mn-cs"/>
              </a:rPr>
              <a:t>First, support for researcher data and data-intensive projects. While we do have some data collections in ScholarlyCommons, they tend</a:t>
            </a:r>
            <a:r>
              <a:rPr lang="en-US" sz="1100" b="0" i="0" u="none" strike="noStrike" kern="1200" baseline="0" dirty="0">
                <a:solidFill>
                  <a:schemeClr val="tx1"/>
                </a:solidFill>
                <a:effectLst/>
                <a:latin typeface="+mn-lt"/>
                <a:ea typeface="+mn-ea"/>
                <a:cs typeface="+mn-cs"/>
              </a:rPr>
              <a:t> to be small-scale, one-off type projects that don’t require a tremendous amount of storage. At this stage, </a:t>
            </a:r>
            <a:r>
              <a:rPr lang="en-US" sz="1100" b="0" i="0" u="none" strike="noStrike" kern="1200" dirty="0">
                <a:solidFill>
                  <a:schemeClr val="tx1"/>
                </a:solidFill>
                <a:effectLst/>
                <a:latin typeface="+mn-lt"/>
                <a:ea typeface="+mn-ea"/>
                <a:cs typeface="+mn-cs"/>
              </a:rPr>
              <a:t>we aren’t able to support the majority of researchers and projects that come to us with projects involving large data sets, apart from recommending external platforms or tools</a:t>
            </a:r>
            <a:r>
              <a:rPr lang="en-US" sz="1100" b="0" i="0" u="none" strike="noStrike" kern="1200" baseline="0" dirty="0">
                <a:solidFill>
                  <a:schemeClr val="tx1"/>
                </a:solidFill>
                <a:effectLst/>
                <a:latin typeface="+mn-lt"/>
                <a:ea typeface="+mn-ea"/>
                <a:cs typeface="+mn-cs"/>
              </a:rPr>
              <a:t>, which disappoints them and us. </a:t>
            </a:r>
            <a:endParaRPr lang="en-US" sz="1100" b="0" i="0" u="none" strike="noStrike" kern="1200" dirty="0">
              <a:solidFill>
                <a:schemeClr val="tx1"/>
              </a:solidFill>
              <a:effectLst/>
              <a:latin typeface="+mn-lt"/>
              <a:ea typeface="+mn-ea"/>
              <a:cs typeface="+mn-cs"/>
            </a:endParaRPr>
          </a:p>
          <a:p>
            <a:pPr marL="228600" indent="-228600" rtl="0" fontAlgn="base">
              <a:buFont typeface="+mj-lt"/>
              <a:buAutoNum type="arabicPeriod"/>
            </a:pPr>
            <a:endParaRPr lang="en-US" sz="1100" b="0" i="0" u="none" strike="noStrike" kern="1200" dirty="0">
              <a:solidFill>
                <a:schemeClr val="tx1"/>
              </a:solidFill>
              <a:effectLst/>
              <a:latin typeface="+mn-lt"/>
              <a:ea typeface="+mn-ea"/>
              <a:cs typeface="+mn-cs"/>
            </a:endParaRPr>
          </a:p>
          <a:p>
            <a:pPr marL="228600" indent="-228600" rtl="0" fontAlgn="base">
              <a:buFont typeface="+mj-lt"/>
              <a:buAutoNum type="arabicPeriod"/>
            </a:pPr>
            <a:r>
              <a:rPr lang="en-US" sz="1100" b="0" i="0" u="none" strike="noStrike" kern="1200" dirty="0">
                <a:solidFill>
                  <a:schemeClr val="tx1"/>
                </a:solidFill>
                <a:effectLst/>
                <a:latin typeface="+mn-lt"/>
                <a:ea typeface="+mn-ea"/>
                <a:cs typeface="+mn-cs"/>
              </a:rPr>
              <a:t>Second, interactive publications and digital projects that combine non-traditional file types or non-traditional ways of expressing/arranging content. While</a:t>
            </a:r>
            <a:r>
              <a:rPr lang="en-US" sz="1100" b="0" i="0" u="none" strike="noStrike" kern="1200" baseline="0" dirty="0">
                <a:solidFill>
                  <a:schemeClr val="tx1"/>
                </a:solidFill>
                <a:effectLst/>
                <a:latin typeface="+mn-lt"/>
                <a:ea typeface="+mn-ea"/>
                <a:cs typeface="+mn-cs"/>
              </a:rPr>
              <a:t> there is a lot to love about </a:t>
            </a:r>
            <a:r>
              <a:rPr lang="en-US" sz="1100" b="0" i="0" u="none" strike="noStrike" kern="1200" dirty="0">
                <a:solidFill>
                  <a:schemeClr val="tx1"/>
                </a:solidFill>
                <a:effectLst/>
                <a:latin typeface="+mn-lt"/>
                <a:ea typeface="+mn-ea"/>
                <a:cs typeface="+mn-cs"/>
              </a:rPr>
              <a:t>Digital Commons all-in-one setup</a:t>
            </a:r>
            <a:r>
              <a:rPr lang="en-US" sz="1100" b="0" i="0" u="none" strike="noStrike" kern="1200" baseline="0" dirty="0">
                <a:solidFill>
                  <a:schemeClr val="tx1"/>
                </a:solidFill>
                <a:effectLst/>
                <a:latin typeface="+mn-lt"/>
                <a:ea typeface="+mn-ea"/>
                <a:cs typeface="+mn-cs"/>
              </a:rPr>
              <a:t>, we’re encountering a number of projects in which researchers want the long-term reassurance of an institutionally-stewarded platform like an IR but who also crave the visual and curatorial flexibility of something like an </a:t>
            </a:r>
            <a:r>
              <a:rPr lang="en-US" sz="1100" b="0" i="0" u="none" strike="noStrike" kern="1200" baseline="0" dirty="0" err="1">
                <a:solidFill>
                  <a:schemeClr val="tx1"/>
                </a:solidFill>
                <a:effectLst/>
                <a:latin typeface="+mn-lt"/>
                <a:ea typeface="+mn-ea"/>
                <a:cs typeface="+mn-cs"/>
              </a:rPr>
              <a:t>Omeka</a:t>
            </a:r>
            <a:r>
              <a:rPr lang="en-US" sz="1100" b="0" i="0" u="none" strike="noStrike" kern="1200" baseline="0" dirty="0">
                <a:solidFill>
                  <a:schemeClr val="tx1"/>
                </a:solidFill>
                <a:effectLst/>
                <a:latin typeface="+mn-lt"/>
                <a:ea typeface="+mn-ea"/>
                <a:cs typeface="+mn-cs"/>
              </a:rPr>
              <a:t> or Scalar. We’ve been active proponents of the IR as a platform for a wide variety of materials, not simply previously published journal articles or book chapters, but there are limits to an all-in-one solution, especially with more multimodal digital projects demanding greater flexibility and options coming our way.  </a:t>
            </a:r>
          </a:p>
          <a:p>
            <a:pPr marL="228600" indent="-228600" rtl="0" fontAlgn="base">
              <a:buFont typeface="+mj-lt"/>
              <a:buAutoNum type="arabicPeriod"/>
            </a:pPr>
            <a:endParaRPr lang="en-US" sz="1100" b="0" i="0" u="none" strike="noStrike" kern="1200" dirty="0">
              <a:solidFill>
                <a:schemeClr val="tx1"/>
              </a:solidFill>
              <a:effectLst/>
              <a:latin typeface="+mn-lt"/>
              <a:ea typeface="+mn-ea"/>
              <a:cs typeface="+mn-cs"/>
            </a:endParaRPr>
          </a:p>
          <a:p>
            <a:pPr marL="228600" indent="-228600" rtl="0" fontAlgn="base">
              <a:buFont typeface="+mj-lt"/>
              <a:buAutoNum type="arabicPeriod"/>
            </a:pPr>
            <a:r>
              <a:rPr lang="en-US" sz="1100" b="0" i="0" u="none" strike="noStrike" kern="1200" dirty="0">
                <a:solidFill>
                  <a:schemeClr val="tx1"/>
                </a:solidFill>
                <a:effectLst/>
                <a:latin typeface="+mn-lt"/>
                <a:ea typeface="+mn-ea"/>
                <a:cs typeface="+mn-cs"/>
              </a:rPr>
              <a:t>Third,</a:t>
            </a:r>
            <a:r>
              <a:rPr lang="en-US" sz="1100" b="0" i="0" u="none" strike="noStrike" kern="1200" baseline="0" dirty="0">
                <a:solidFill>
                  <a:schemeClr val="tx1"/>
                </a:solidFill>
                <a:effectLst/>
                <a:latin typeface="+mn-lt"/>
                <a:ea typeface="+mn-ea"/>
                <a:cs typeface="+mn-cs"/>
              </a:rPr>
              <a:t> m</a:t>
            </a:r>
            <a:r>
              <a:rPr lang="en-US" sz="1100" b="0" i="0" u="none" strike="noStrike" kern="1200" dirty="0">
                <a:solidFill>
                  <a:schemeClr val="tx1"/>
                </a:solidFill>
                <a:effectLst/>
                <a:latin typeface="+mn-lt"/>
                <a:ea typeface="+mn-ea"/>
                <a:cs typeface="+mn-cs"/>
              </a:rPr>
              <a:t>ultimedia and other large file types, including Augmented</a:t>
            </a:r>
            <a:r>
              <a:rPr lang="en-US" sz="1100" b="0" i="0" u="none" strike="noStrike" kern="1200" baseline="0" dirty="0">
                <a:solidFill>
                  <a:schemeClr val="tx1"/>
                </a:solidFill>
                <a:effectLst/>
                <a:latin typeface="+mn-lt"/>
                <a:ea typeface="+mn-ea"/>
                <a:cs typeface="+mn-cs"/>
              </a:rPr>
              <a:t> Reality, Virtual Reality, and 3D file types. We’ve noticed a growth in projects that include video, image, or immersive technologies. The question of long-term storage and access to these scholarly works is one that likely intersects with the IR in some way. For instance, our directorate is spearheading an initiative to explore the possibility and promise of immersive technologies at Penn. One of the things that we’re actively considering is how we can provide long-term access to immersive scholarship produced by Penn faculty and researchers. We aren’t sure that this is going </a:t>
            </a:r>
            <a:r>
              <a:rPr lang="en-US" sz="1100" b="0" i="0" u="none" strike="noStrike" kern="1200" dirty="0">
                <a:solidFill>
                  <a:schemeClr val="tx1"/>
                </a:solidFill>
                <a:effectLst/>
                <a:latin typeface="+mn-lt"/>
                <a:ea typeface="+mn-ea"/>
                <a:cs typeface="+mn-cs"/>
              </a:rPr>
              <a:t>to be solved by a new repository</a:t>
            </a:r>
            <a:r>
              <a:rPr lang="en-US" sz="1100" b="0" i="0" u="none" strike="noStrike" kern="1200" baseline="0" dirty="0">
                <a:solidFill>
                  <a:schemeClr val="tx1"/>
                </a:solidFill>
                <a:effectLst/>
                <a:latin typeface="+mn-lt"/>
                <a:ea typeface="+mn-ea"/>
                <a:cs typeface="+mn-cs"/>
              </a:rPr>
              <a:t> solution or solutions</a:t>
            </a:r>
            <a:r>
              <a:rPr lang="en-US" sz="1100" b="0" i="0" u="none" strike="noStrike" kern="1200" dirty="0">
                <a:solidFill>
                  <a:schemeClr val="tx1"/>
                </a:solidFill>
                <a:effectLst/>
                <a:latin typeface="+mn-lt"/>
                <a:ea typeface="+mn-ea"/>
                <a:cs typeface="+mn-cs"/>
              </a:rPr>
              <a:t>, but it is certainly something that we are contemplating.</a:t>
            </a:r>
          </a:p>
          <a:p>
            <a:pPr rtl="0">
              <a:buNone/>
            </a:pPr>
            <a:endParaRPr lang="en-US" sz="1100" b="0" i="0" u="none" strike="noStrike" kern="1200" dirty="0">
              <a:solidFill>
                <a:schemeClr val="tx1"/>
              </a:solidFill>
              <a:effectLst/>
              <a:latin typeface="+mn-lt"/>
              <a:ea typeface="+mn-ea"/>
              <a:cs typeface="+mn-cs"/>
            </a:endParaRPr>
          </a:p>
          <a:p>
            <a:pPr rtl="0">
              <a:buNone/>
            </a:pPr>
            <a:r>
              <a:rPr lang="en-US" sz="1100" b="0" i="0" u="none" strike="noStrike" kern="1200" dirty="0">
                <a:solidFill>
                  <a:schemeClr val="tx1"/>
                </a:solidFill>
                <a:effectLst/>
                <a:latin typeface="+mn-lt"/>
                <a:ea typeface="+mn-ea"/>
                <a:cs typeface="+mn-cs"/>
              </a:rPr>
              <a:t>These unmet needs –</a:t>
            </a:r>
            <a:r>
              <a:rPr lang="en-US" sz="1100" b="0" i="0" u="none" strike="noStrike" kern="1200" baseline="0" dirty="0">
                <a:solidFill>
                  <a:schemeClr val="tx1"/>
                </a:solidFill>
                <a:effectLst/>
                <a:latin typeface="+mn-lt"/>
                <a:ea typeface="+mn-ea"/>
                <a:cs typeface="+mn-cs"/>
              </a:rPr>
              <a:t> </a:t>
            </a:r>
            <a:r>
              <a:rPr lang="en-US" sz="1100" b="0" i="0" u="none" strike="noStrike" kern="1200" dirty="0">
                <a:solidFill>
                  <a:schemeClr val="tx1"/>
                </a:solidFill>
                <a:effectLst/>
                <a:latin typeface="+mn-lt"/>
                <a:ea typeface="+mn-ea"/>
                <a:cs typeface="+mn-cs"/>
              </a:rPr>
              <a:t>and</a:t>
            </a:r>
            <a:r>
              <a:rPr lang="en-US" sz="1100" b="0" i="0" u="none" strike="noStrike" kern="1200" baseline="0" dirty="0">
                <a:solidFill>
                  <a:schemeClr val="tx1"/>
                </a:solidFill>
                <a:effectLst/>
                <a:latin typeface="+mn-lt"/>
                <a:ea typeface="+mn-ea"/>
                <a:cs typeface="+mn-cs"/>
              </a:rPr>
              <a:t> others that Sarah and Laurie will discuss in a bit – </a:t>
            </a:r>
            <a:r>
              <a:rPr lang="en-US" sz="1100" b="0" i="0" u="none" strike="noStrike" kern="1200" dirty="0">
                <a:solidFill>
                  <a:schemeClr val="tx1"/>
                </a:solidFill>
                <a:effectLst/>
                <a:latin typeface="+mn-lt"/>
                <a:ea typeface="+mn-ea"/>
                <a:cs typeface="+mn-cs"/>
              </a:rPr>
              <a:t>were thrown into relief by the bepress acquisition and have really prompted us to rethink what we’re doing and to further refine or expand how we can support and accommodate new and emerging forms of scholarly expression. </a:t>
            </a:r>
          </a:p>
        </p:txBody>
      </p:sp>
    </p:spTree>
    <p:extLst>
      <p:ext uri="{BB962C8B-B14F-4D97-AF65-F5344CB8AC3E}">
        <p14:creationId xmlns:p14="http://schemas.microsoft.com/office/powerpoint/2010/main" val="45149131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a:buNone/>
            </a:pPr>
            <a:endParaRPr lang="en-US" sz="1100" b="0" i="0" kern="1200" dirty="0">
              <a:solidFill>
                <a:schemeClr val="tx1"/>
              </a:solidFill>
              <a:effectLst/>
              <a:latin typeface="+mn-lt"/>
              <a:ea typeface="+mn-ea"/>
              <a:cs typeface="+mn-cs"/>
            </a:endParaRPr>
          </a:p>
          <a:p>
            <a:pPr>
              <a:buNone/>
            </a:pPr>
            <a:r>
              <a:rPr lang="en-US" sz="1100" b="0" i="0" kern="1200" dirty="0">
                <a:solidFill>
                  <a:schemeClr val="tx1"/>
                </a:solidFill>
                <a:effectLst/>
                <a:latin typeface="+mn-lt"/>
                <a:ea typeface="+mn-ea"/>
                <a:cs typeface="+mn-cs"/>
              </a:rPr>
              <a:t>Photo by </a:t>
            </a:r>
            <a:r>
              <a:rPr lang="en-US" sz="1100" b="0" i="0" kern="1200" dirty="0">
                <a:solidFill>
                  <a:schemeClr val="tx1"/>
                </a:solidFill>
                <a:effectLst/>
                <a:latin typeface="+mn-lt"/>
                <a:ea typeface="+mn-ea"/>
                <a:cs typeface="+mn-cs"/>
                <a:hlinkClick r:id="rId3"/>
              </a:rPr>
              <a:t>Redd Angelo</a:t>
            </a:r>
            <a:r>
              <a:rPr lang="en-US" sz="1100" b="0" i="0" kern="1200" dirty="0">
                <a:solidFill>
                  <a:schemeClr val="tx1"/>
                </a:solidFill>
                <a:effectLst/>
                <a:latin typeface="+mn-lt"/>
                <a:ea typeface="+mn-ea"/>
                <a:cs typeface="+mn-cs"/>
              </a:rPr>
              <a:t> on </a:t>
            </a:r>
            <a:r>
              <a:rPr lang="en-US" sz="1100" b="0" i="0" kern="1200" dirty="0" err="1">
                <a:solidFill>
                  <a:schemeClr val="tx1"/>
                </a:solidFill>
                <a:effectLst/>
                <a:latin typeface="+mn-lt"/>
                <a:ea typeface="+mn-ea"/>
                <a:cs typeface="+mn-cs"/>
                <a:hlinkClick r:id="rId4"/>
              </a:rPr>
              <a:t>Unsplash</a:t>
            </a:r>
            <a:endParaRPr lang="en-US" dirty="0"/>
          </a:p>
        </p:txBody>
      </p:sp>
    </p:spTree>
    <p:extLst>
      <p:ext uri="{BB962C8B-B14F-4D97-AF65-F5344CB8AC3E}">
        <p14:creationId xmlns:p14="http://schemas.microsoft.com/office/powerpoint/2010/main" val="74423557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a:t>Up to this point, there wasn’t a huge push to look for other platforms - always said we would leave </a:t>
            </a:r>
            <a:r>
              <a:rPr lang="en-US" dirty="0" err="1"/>
              <a:t>bepress</a:t>
            </a:r>
            <a:r>
              <a:rPr lang="en-US" dirty="0"/>
              <a:t>, but we decided to stay as long as they continued their level of service and aligned with our values</a:t>
            </a:r>
          </a:p>
          <a:p>
            <a:pPr lvl="1"/>
            <a:r>
              <a:rPr lang="en-US" dirty="0"/>
              <a:t>All-in-one repository allowed us to grow our services, but it eventually started constraining us</a:t>
            </a:r>
          </a:p>
          <a:p>
            <a:r>
              <a:rPr lang="en-US" dirty="0"/>
              <a:t>Announcement that Elsevier acquired </a:t>
            </a:r>
            <a:r>
              <a:rPr lang="en-US" dirty="0" err="1"/>
              <a:t>bepress</a:t>
            </a:r>
            <a:r>
              <a:rPr lang="en-US" dirty="0"/>
              <a:t> was the final piece to the puzzle - the push we needed to start thinking more actively about our IR’s future</a:t>
            </a:r>
          </a:p>
        </p:txBody>
      </p:sp>
    </p:spTree>
    <p:extLst>
      <p:ext uri="{BB962C8B-B14F-4D97-AF65-F5344CB8AC3E}">
        <p14:creationId xmlns:p14="http://schemas.microsoft.com/office/powerpoint/2010/main" val="46724168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a:buNone/>
            </a:pPr>
            <a:r>
              <a:rPr lang="en-US" sz="1100" b="0" i="0" kern="1200" dirty="0">
                <a:solidFill>
                  <a:schemeClr val="tx1"/>
                </a:solidFill>
                <a:effectLst/>
                <a:latin typeface="+mn-lt"/>
                <a:ea typeface="+mn-ea"/>
                <a:cs typeface="+mn-cs"/>
              </a:rPr>
              <a:t>Photo by </a:t>
            </a:r>
            <a:r>
              <a:rPr lang="en-US" sz="1100" b="0" i="0" kern="1200" dirty="0">
                <a:solidFill>
                  <a:schemeClr val="tx1"/>
                </a:solidFill>
                <a:effectLst/>
                <a:latin typeface="+mn-lt"/>
                <a:ea typeface="+mn-ea"/>
                <a:cs typeface="+mn-cs"/>
                <a:hlinkClick r:id="rId3"/>
              </a:rPr>
              <a:t>Terry Tan De </a:t>
            </a:r>
            <a:r>
              <a:rPr lang="en-US" sz="1100" b="0" i="0" kern="1200" dirty="0" err="1">
                <a:solidFill>
                  <a:schemeClr val="tx1"/>
                </a:solidFill>
                <a:effectLst/>
                <a:latin typeface="+mn-lt"/>
                <a:ea typeface="+mn-ea"/>
                <a:cs typeface="+mn-cs"/>
                <a:hlinkClick r:id="rId3"/>
              </a:rPr>
              <a:t>Hao</a:t>
            </a:r>
            <a:r>
              <a:rPr lang="en-US" sz="1100" b="0" i="0" kern="1200" dirty="0">
                <a:solidFill>
                  <a:schemeClr val="tx1"/>
                </a:solidFill>
                <a:effectLst/>
                <a:latin typeface="+mn-lt"/>
                <a:ea typeface="+mn-ea"/>
                <a:cs typeface="+mn-cs"/>
              </a:rPr>
              <a:t> on </a:t>
            </a:r>
            <a:r>
              <a:rPr lang="en-US" sz="1100" b="0" i="0" kern="1200" dirty="0" err="1">
                <a:solidFill>
                  <a:schemeClr val="tx1"/>
                </a:solidFill>
                <a:effectLst/>
                <a:latin typeface="+mn-lt"/>
                <a:ea typeface="+mn-ea"/>
                <a:cs typeface="+mn-cs"/>
                <a:hlinkClick r:id="rId4"/>
              </a:rPr>
              <a:t>Unsplash</a:t>
            </a:r>
            <a:endParaRPr lang="en-US" dirty="0"/>
          </a:p>
        </p:txBody>
      </p:sp>
    </p:spTree>
    <p:extLst>
      <p:ext uri="{BB962C8B-B14F-4D97-AF65-F5344CB8AC3E}">
        <p14:creationId xmlns:p14="http://schemas.microsoft.com/office/powerpoint/2010/main" val="323968683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Pct val="100000"/>
              <a:buFontTx/>
              <a:buChar char="●"/>
              <a:tabLst/>
              <a:defRPr/>
            </a:pPr>
            <a:r>
              <a:rPr lang="en-US" dirty="0"/>
              <a:t>Approach helps describe why the acquisition was important to us and why we are proceeding the way we are</a:t>
            </a:r>
          </a:p>
          <a:p>
            <a:pPr>
              <a:buNone/>
            </a:pPr>
            <a:endParaRPr lang="en-US" dirty="0"/>
          </a:p>
        </p:txBody>
      </p:sp>
    </p:spTree>
    <p:extLst>
      <p:ext uri="{BB962C8B-B14F-4D97-AF65-F5344CB8AC3E}">
        <p14:creationId xmlns:p14="http://schemas.microsoft.com/office/powerpoint/2010/main" val="1438676872"/>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118739492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fontAlgn="base"/>
            <a:r>
              <a:rPr lang="en-US" dirty="0"/>
              <a:t>No shared understanding/different definitions of what an IR is, what it does, what it holds</a:t>
            </a:r>
          </a:p>
          <a:p>
            <a:pPr fontAlgn="base"/>
            <a:r>
              <a:rPr lang="en-US" dirty="0"/>
              <a:t>How can we collaborate if we’re not talking about the same thing?</a:t>
            </a:r>
          </a:p>
          <a:p>
            <a:pPr lvl="1" fontAlgn="base"/>
            <a:r>
              <a:rPr lang="en-US" dirty="0"/>
              <a:t>Hoping to have these conversations as we proceed</a:t>
            </a:r>
            <a:endParaRPr lang="en-US" sz="1200" dirty="0"/>
          </a:p>
          <a:p>
            <a:pPr fontAlgn="base"/>
            <a:r>
              <a:rPr lang="en-US" dirty="0"/>
              <a:t>(Even </a:t>
            </a:r>
            <a:r>
              <a:rPr lang="en-US" dirty="0" err="1"/>
              <a:t>bepress</a:t>
            </a:r>
            <a:r>
              <a:rPr lang="en-US" dirty="0"/>
              <a:t> has been moving to a “showcase” terminology)</a:t>
            </a:r>
          </a:p>
          <a:p>
            <a:endParaRPr lang="en-US" dirty="0"/>
          </a:p>
        </p:txBody>
      </p:sp>
    </p:spTree>
    <p:extLst>
      <p:ext uri="{BB962C8B-B14F-4D97-AF65-F5344CB8AC3E}">
        <p14:creationId xmlns:p14="http://schemas.microsoft.com/office/powerpoint/2010/main" val="1827708675"/>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a:buNone/>
            </a:pPr>
            <a:r>
              <a:rPr lang="en-US" sz="1100" b="0" i="0" kern="1200" dirty="0">
                <a:solidFill>
                  <a:schemeClr val="tx1"/>
                </a:solidFill>
                <a:effectLst/>
                <a:latin typeface="+mn-lt"/>
                <a:ea typeface="+mn-ea"/>
                <a:cs typeface="+mn-cs"/>
              </a:rPr>
              <a:t>Photo by </a:t>
            </a:r>
            <a:r>
              <a:rPr lang="en-US" sz="1100" b="0" i="0" kern="1200" dirty="0">
                <a:solidFill>
                  <a:schemeClr val="tx1"/>
                </a:solidFill>
                <a:effectLst/>
                <a:latin typeface="+mn-lt"/>
                <a:ea typeface="+mn-ea"/>
                <a:cs typeface="+mn-cs"/>
                <a:hlinkClick r:id="rId3"/>
              </a:rPr>
              <a:t>Emily </a:t>
            </a:r>
            <a:r>
              <a:rPr lang="en-US" sz="1100" b="0" i="0" kern="1200" dirty="0" err="1">
                <a:solidFill>
                  <a:schemeClr val="tx1"/>
                </a:solidFill>
                <a:effectLst/>
                <a:latin typeface="+mn-lt"/>
                <a:ea typeface="+mn-ea"/>
                <a:cs typeface="+mn-cs"/>
                <a:hlinkClick r:id="rId3"/>
              </a:rPr>
              <a:t>Morter</a:t>
            </a:r>
            <a:r>
              <a:rPr lang="en-US" sz="1100" b="0" i="0" kern="1200" dirty="0">
                <a:solidFill>
                  <a:schemeClr val="tx1"/>
                </a:solidFill>
                <a:effectLst/>
                <a:latin typeface="+mn-lt"/>
                <a:ea typeface="+mn-ea"/>
                <a:cs typeface="+mn-cs"/>
              </a:rPr>
              <a:t> on </a:t>
            </a:r>
            <a:r>
              <a:rPr lang="en-US" sz="1100" b="0" i="0" kern="1200" dirty="0" err="1">
                <a:solidFill>
                  <a:schemeClr val="tx1"/>
                </a:solidFill>
                <a:effectLst/>
                <a:latin typeface="+mn-lt"/>
                <a:ea typeface="+mn-ea"/>
                <a:cs typeface="+mn-cs"/>
                <a:hlinkClick r:id="rId4"/>
              </a:rPr>
              <a:t>Unsplash</a:t>
            </a:r>
            <a:endParaRPr lang="en-US" dirty="0"/>
          </a:p>
        </p:txBody>
      </p:sp>
    </p:spTree>
    <p:extLst>
      <p:ext uri="{BB962C8B-B14F-4D97-AF65-F5344CB8AC3E}">
        <p14:creationId xmlns:p14="http://schemas.microsoft.com/office/powerpoint/2010/main" val="1743155269"/>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3"/>
        <p:cNvGrpSpPr/>
        <p:nvPr/>
      </p:nvGrpSpPr>
      <p:grpSpPr>
        <a:xfrm>
          <a:off x="0" y="0"/>
          <a:ext cx="0" cy="0"/>
          <a:chOff x="0" y="0"/>
          <a:chExt cx="0" cy="0"/>
        </a:xfrm>
      </p:grpSpPr>
      <p:sp>
        <p:nvSpPr>
          <p:cNvPr id="114" name="Shape 114"/>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15" name="Shape 115"/>
          <p:cNvSpPr txBox="1">
            <a:spLocks noGrp="1"/>
          </p:cNvSpPr>
          <p:nvPr>
            <p:ph type="body" idx="1"/>
          </p:nvPr>
        </p:nvSpPr>
        <p:spPr>
          <a:xfrm>
            <a:off x="685800" y="4343400"/>
            <a:ext cx="5486400" cy="4114800"/>
          </a:xfrm>
          <a:prstGeom prst="rect">
            <a:avLst/>
          </a:prstGeom>
        </p:spPr>
        <p:txBody>
          <a:bodyPr wrap="square" lIns="91425" tIns="91425" rIns="91425" bIns="91425" anchor="t" anchorCtr="0">
            <a:noAutofit/>
          </a:bodyPr>
          <a:lstStyle/>
          <a:p>
            <a:pPr marL="0" lvl="0" indent="0">
              <a:spcBef>
                <a:spcPts val="0"/>
              </a:spcBef>
              <a:buNone/>
            </a:pPr>
            <a:r>
              <a:rPr lang="en" dirty="0"/>
              <a:t>Kenny, Margaret, and I are the “experts” on this, and we don’t know. Every week, we’re faced with a new project or type of object that we may have never thought of, and we’ve turned down a lot of projects in the past because bepress wasn’t able to fully support it. WHAT IS AN IR? WHAT IS THE PURPOSE OF A REPOSITORY? - SHARED UNDERSTANDING We’re not just dealing with the material we have in the IR - we’re dealing with a lot of unknowns, and we need to do some research to find out what those “unknown” things are so that the Libraries can make an informed decision about what it does and does not want to support.</a:t>
            </a:r>
          </a:p>
          <a:p>
            <a:pPr marL="0" lvl="0" indent="0">
              <a:spcBef>
                <a:spcPts val="0"/>
              </a:spcBef>
              <a:buNone/>
            </a:pPr>
            <a:r>
              <a:rPr lang="en-US" sz="1100" b="0" i="0" kern="1200" dirty="0">
                <a:solidFill>
                  <a:schemeClr val="tx1"/>
                </a:solidFill>
                <a:effectLst/>
                <a:latin typeface="+mn-lt"/>
                <a:ea typeface="+mn-ea"/>
                <a:cs typeface="+mn-cs"/>
              </a:rPr>
              <a:t>Photo by </a:t>
            </a:r>
            <a:r>
              <a:rPr lang="en-US" sz="1100" b="0" i="0" kern="1200" dirty="0">
                <a:solidFill>
                  <a:schemeClr val="tx1"/>
                </a:solidFill>
                <a:effectLst/>
                <a:latin typeface="+mn-lt"/>
                <a:ea typeface="+mn-ea"/>
                <a:cs typeface="+mn-cs"/>
                <a:hlinkClick r:id="rId3"/>
              </a:rPr>
              <a:t>Eugenio </a:t>
            </a:r>
            <a:r>
              <a:rPr lang="en-US" sz="1100" b="0" i="0" kern="1200" dirty="0" err="1">
                <a:solidFill>
                  <a:schemeClr val="tx1"/>
                </a:solidFill>
                <a:effectLst/>
                <a:latin typeface="+mn-lt"/>
                <a:ea typeface="+mn-ea"/>
                <a:cs typeface="+mn-cs"/>
                <a:hlinkClick r:id="rId3"/>
              </a:rPr>
              <a:t>Mazzone</a:t>
            </a:r>
            <a:r>
              <a:rPr lang="en-US" sz="1100" b="0" i="0" kern="1200" dirty="0">
                <a:solidFill>
                  <a:schemeClr val="tx1"/>
                </a:solidFill>
                <a:effectLst/>
                <a:latin typeface="+mn-lt"/>
                <a:ea typeface="+mn-ea"/>
                <a:cs typeface="+mn-cs"/>
              </a:rPr>
              <a:t> on </a:t>
            </a:r>
            <a:r>
              <a:rPr lang="en-US" sz="1100" b="0" i="0" kern="1200" dirty="0" err="1">
                <a:solidFill>
                  <a:schemeClr val="tx1"/>
                </a:solidFill>
                <a:effectLst/>
                <a:latin typeface="+mn-lt"/>
                <a:ea typeface="+mn-ea"/>
                <a:cs typeface="+mn-cs"/>
                <a:hlinkClick r:id="rId4"/>
              </a:rPr>
              <a:t>Unsplash</a:t>
            </a:r>
            <a:endParaRPr lang="en" dirty="0"/>
          </a:p>
        </p:txBody>
      </p:sp>
    </p:spTree>
    <p:extLst>
      <p:ext uri="{BB962C8B-B14F-4D97-AF65-F5344CB8AC3E}">
        <p14:creationId xmlns:p14="http://schemas.microsoft.com/office/powerpoint/2010/main" val="370705198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buNone/>
            </a:pPr>
            <a:r>
              <a:rPr lang="en-US" sz="1100" b="0" i="0" kern="1200" dirty="0" smtClean="0">
                <a:solidFill>
                  <a:schemeClr val="tx1"/>
                </a:solidFill>
                <a:effectLst/>
                <a:latin typeface="+mn-lt"/>
                <a:ea typeface="+mn-ea"/>
                <a:cs typeface="+mn-cs"/>
              </a:rPr>
              <a:t>Digital Scholarship - we three</a:t>
            </a:r>
            <a:endParaRPr lang="en-US" dirty="0"/>
          </a:p>
        </p:txBody>
      </p:sp>
    </p:spTree>
    <p:extLst>
      <p:ext uri="{BB962C8B-B14F-4D97-AF65-F5344CB8AC3E}">
        <p14:creationId xmlns:p14="http://schemas.microsoft.com/office/powerpoint/2010/main" val="2087100610"/>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8"/>
        <p:cNvGrpSpPr/>
        <p:nvPr/>
      </p:nvGrpSpPr>
      <p:grpSpPr>
        <a:xfrm>
          <a:off x="0" y="0"/>
          <a:ext cx="0" cy="0"/>
          <a:chOff x="0" y="0"/>
          <a:chExt cx="0" cy="0"/>
        </a:xfrm>
      </p:grpSpPr>
      <p:sp>
        <p:nvSpPr>
          <p:cNvPr id="119" name="Shape 119"/>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20" name="Shape 120"/>
          <p:cNvSpPr txBox="1">
            <a:spLocks noGrp="1"/>
          </p:cNvSpPr>
          <p:nvPr>
            <p:ph type="body" idx="1"/>
          </p:nvPr>
        </p:nvSpPr>
        <p:spPr>
          <a:xfrm>
            <a:off x="685800" y="4343400"/>
            <a:ext cx="5486400" cy="4114800"/>
          </a:xfrm>
          <a:prstGeom prst="rect">
            <a:avLst/>
          </a:prstGeom>
        </p:spPr>
        <p:txBody>
          <a:bodyPr wrap="square" lIns="91425" tIns="91425" rIns="91425" bIns="91425" anchor="t" anchorCtr="0">
            <a:noAutofit/>
          </a:bodyPr>
          <a:lstStyle/>
          <a:p>
            <a:pPr marL="0" lvl="0" indent="0">
              <a:spcBef>
                <a:spcPts val="0"/>
              </a:spcBef>
              <a:buNone/>
            </a:pPr>
            <a:r>
              <a:rPr lang="en" dirty="0"/>
              <a:t>We need to check our assumptions about current uses, figure out what user needs are (which may or may not be how they are currently using the system), and learn more about what users’ desires - if we started with a blank slate, what sort of capabilities would they want in the repositories we develop? This would allow us to, again, make more informed decisions about what users want and we want to support.</a:t>
            </a:r>
          </a:p>
          <a:p>
            <a:pPr marL="0" lvl="0" indent="0">
              <a:spcBef>
                <a:spcPts val="0"/>
              </a:spcBef>
              <a:buNone/>
            </a:pPr>
            <a:r>
              <a:rPr lang="en-US" sz="1100" b="0" i="0" kern="1200" dirty="0">
                <a:solidFill>
                  <a:schemeClr val="tx1"/>
                </a:solidFill>
                <a:effectLst/>
                <a:latin typeface="+mn-lt"/>
                <a:ea typeface="+mn-ea"/>
                <a:cs typeface="+mn-cs"/>
              </a:rPr>
              <a:t>Photo by </a:t>
            </a:r>
            <a:r>
              <a:rPr lang="en-US" sz="1100" b="0" i="0" kern="1200" dirty="0">
                <a:solidFill>
                  <a:schemeClr val="tx1"/>
                </a:solidFill>
                <a:effectLst/>
                <a:latin typeface="+mn-lt"/>
                <a:ea typeface="+mn-ea"/>
                <a:cs typeface="+mn-cs"/>
                <a:hlinkClick r:id="rId3"/>
              </a:rPr>
              <a:t>Eddie Kopp</a:t>
            </a:r>
            <a:r>
              <a:rPr lang="en-US" sz="1100" b="0" i="0" kern="1200" dirty="0">
                <a:solidFill>
                  <a:schemeClr val="tx1"/>
                </a:solidFill>
                <a:effectLst/>
                <a:latin typeface="+mn-lt"/>
                <a:ea typeface="+mn-ea"/>
                <a:cs typeface="+mn-cs"/>
              </a:rPr>
              <a:t> on </a:t>
            </a:r>
            <a:r>
              <a:rPr lang="en-US" sz="1100" b="0" i="0" kern="1200" dirty="0" err="1">
                <a:solidFill>
                  <a:schemeClr val="tx1"/>
                </a:solidFill>
                <a:effectLst/>
                <a:latin typeface="+mn-lt"/>
                <a:ea typeface="+mn-ea"/>
                <a:cs typeface="+mn-cs"/>
                <a:hlinkClick r:id="rId4"/>
              </a:rPr>
              <a:t>Unsplash</a:t>
            </a:r>
            <a:endParaRPr lang="en" dirty="0"/>
          </a:p>
        </p:txBody>
      </p:sp>
    </p:spTree>
    <p:extLst>
      <p:ext uri="{BB962C8B-B14F-4D97-AF65-F5344CB8AC3E}">
        <p14:creationId xmlns:p14="http://schemas.microsoft.com/office/powerpoint/2010/main" val="585047716"/>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3"/>
        <p:cNvGrpSpPr/>
        <p:nvPr/>
      </p:nvGrpSpPr>
      <p:grpSpPr>
        <a:xfrm>
          <a:off x="0" y="0"/>
          <a:ext cx="0" cy="0"/>
          <a:chOff x="0" y="0"/>
          <a:chExt cx="0" cy="0"/>
        </a:xfrm>
      </p:grpSpPr>
      <p:sp>
        <p:nvSpPr>
          <p:cNvPr id="124" name="Shape 124"/>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25" name="Shape 125"/>
          <p:cNvSpPr txBox="1">
            <a:spLocks noGrp="1"/>
          </p:cNvSpPr>
          <p:nvPr>
            <p:ph type="body" idx="1"/>
          </p:nvPr>
        </p:nvSpPr>
        <p:spPr>
          <a:xfrm>
            <a:off x="685800" y="4343400"/>
            <a:ext cx="5486400" cy="4114800"/>
          </a:xfrm>
          <a:prstGeom prst="rect">
            <a:avLst/>
          </a:prstGeom>
        </p:spPr>
        <p:txBody>
          <a:bodyPr wrap="square" lIns="91425" tIns="91425" rIns="91425" bIns="91425" anchor="t" anchorCtr="0">
            <a:noAutofit/>
          </a:bodyPr>
          <a:lstStyle/>
          <a:p>
            <a:pPr marL="0" lvl="0" indent="0" rtl="0">
              <a:lnSpc>
                <a:spcPct val="200000"/>
              </a:lnSpc>
              <a:spcBef>
                <a:spcPts val="0"/>
              </a:spcBef>
              <a:buNone/>
            </a:pPr>
            <a:r>
              <a:rPr lang="en" dirty="0"/>
              <a:t>Repository landscape has changed a lot. Bepress today is not the same bepress I was hired to manage. DSpace today is not the same DSpace 5 years ago. Stories. Why you like/don’t like? Is it how you implemented? Look at each for what it is good for and what it isn’t - Kalinda can’t do journals.</a:t>
            </a:r>
          </a:p>
          <a:p>
            <a:pPr marL="0" lvl="0" indent="0" rtl="0">
              <a:lnSpc>
                <a:spcPct val="200000"/>
              </a:lnSpc>
              <a:spcBef>
                <a:spcPts val="0"/>
              </a:spcBef>
              <a:buNone/>
            </a:pPr>
            <a:endParaRPr dirty="0"/>
          </a:p>
          <a:p>
            <a:pPr marL="0" lvl="0" indent="0" rtl="0">
              <a:lnSpc>
                <a:spcPct val="200000"/>
              </a:lnSpc>
              <a:spcBef>
                <a:spcPts val="0"/>
              </a:spcBef>
              <a:buNone/>
            </a:pPr>
            <a:r>
              <a:rPr lang="en" dirty="0"/>
              <a:t>What is out there? Which solutions can best support community needs? What are the technological considerations for those platforms? What can they support? What would that look like? </a:t>
            </a:r>
          </a:p>
          <a:p>
            <a:pPr marL="0" lvl="0" indent="0" rtl="0">
              <a:lnSpc>
                <a:spcPct val="200000"/>
              </a:lnSpc>
              <a:spcBef>
                <a:spcPts val="0"/>
              </a:spcBef>
              <a:buNone/>
            </a:pPr>
            <a:r>
              <a:rPr lang="en" dirty="0"/>
              <a:t>What would it take for the Libraries to adopt various solutions and continue to support them? </a:t>
            </a:r>
          </a:p>
          <a:p>
            <a:pPr marL="0" lvl="0" indent="0" rtl="0">
              <a:lnSpc>
                <a:spcPct val="200000"/>
              </a:lnSpc>
              <a:spcBef>
                <a:spcPts val="0"/>
              </a:spcBef>
              <a:buNone/>
            </a:pPr>
            <a:r>
              <a:rPr lang="en" dirty="0"/>
              <a:t>What can we predict about the future directions of these platforms (both at Penn and in their respective open source communities)? </a:t>
            </a:r>
          </a:p>
          <a:p>
            <a:pPr marL="0" lvl="0" indent="0" rtl="0">
              <a:lnSpc>
                <a:spcPct val="200000"/>
              </a:lnSpc>
              <a:spcBef>
                <a:spcPts val="0"/>
              </a:spcBef>
              <a:buNone/>
            </a:pPr>
            <a:r>
              <a:rPr lang="en" dirty="0"/>
              <a:t>What are user stories of people using these platforms (why do you love/hate DSpace? What do you think it’s good/bad for?)?</a:t>
            </a:r>
          </a:p>
          <a:p>
            <a:pPr marL="0" lvl="0" indent="0" rtl="0">
              <a:lnSpc>
                <a:spcPct val="200000"/>
              </a:lnSpc>
              <a:spcBef>
                <a:spcPts val="0"/>
              </a:spcBef>
              <a:buNone/>
            </a:pPr>
            <a:r>
              <a:rPr lang="en" dirty="0"/>
              <a:t>We need know what’s out there in order to be able to thoroughly vet our options.</a:t>
            </a:r>
          </a:p>
          <a:p>
            <a:pPr marL="0" lvl="0" indent="0" rtl="0">
              <a:lnSpc>
                <a:spcPct val="200000"/>
              </a:lnSpc>
              <a:spcBef>
                <a:spcPts val="0"/>
              </a:spcBef>
              <a:buNone/>
            </a:pPr>
            <a:r>
              <a:rPr lang="en-US" sz="1100" b="0" i="0" kern="1200" dirty="0">
                <a:solidFill>
                  <a:schemeClr val="tx1"/>
                </a:solidFill>
                <a:effectLst/>
                <a:latin typeface="+mn-lt"/>
                <a:ea typeface="+mn-ea"/>
                <a:cs typeface="+mn-cs"/>
              </a:rPr>
              <a:t>Photo by </a:t>
            </a:r>
            <a:r>
              <a:rPr lang="en-US" sz="1100" b="0" i="0" kern="1200" dirty="0">
                <a:solidFill>
                  <a:schemeClr val="tx1"/>
                </a:solidFill>
                <a:effectLst/>
                <a:latin typeface="+mn-lt"/>
                <a:ea typeface="+mn-ea"/>
                <a:cs typeface="+mn-cs"/>
                <a:hlinkClick r:id="rId3"/>
              </a:rPr>
              <a:t>Evan Dennis</a:t>
            </a:r>
            <a:r>
              <a:rPr lang="en-US" sz="1100" b="0" i="0" kern="1200" dirty="0">
                <a:solidFill>
                  <a:schemeClr val="tx1"/>
                </a:solidFill>
                <a:effectLst/>
                <a:latin typeface="+mn-lt"/>
                <a:ea typeface="+mn-ea"/>
                <a:cs typeface="+mn-cs"/>
              </a:rPr>
              <a:t> on </a:t>
            </a:r>
            <a:r>
              <a:rPr lang="en-US" sz="1100" b="0" i="0" kern="1200" dirty="0" err="1">
                <a:solidFill>
                  <a:schemeClr val="tx1"/>
                </a:solidFill>
                <a:effectLst/>
                <a:latin typeface="+mn-lt"/>
                <a:ea typeface="+mn-ea"/>
                <a:cs typeface="+mn-cs"/>
                <a:hlinkClick r:id="rId4"/>
              </a:rPr>
              <a:t>Unsplash</a:t>
            </a:r>
            <a:endParaRPr lang="en" dirty="0"/>
          </a:p>
          <a:p>
            <a:pPr marL="0" lvl="0" indent="0">
              <a:spcBef>
                <a:spcPts val="0"/>
              </a:spcBef>
              <a:buNone/>
            </a:pPr>
            <a:endParaRPr dirty="0"/>
          </a:p>
        </p:txBody>
      </p:sp>
    </p:spTree>
    <p:extLst>
      <p:ext uri="{BB962C8B-B14F-4D97-AF65-F5344CB8AC3E}">
        <p14:creationId xmlns:p14="http://schemas.microsoft.com/office/powerpoint/2010/main" val="369811184"/>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3299503532"/>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rtl="0" fontAlgn="base">
              <a:buNone/>
            </a:pPr>
            <a:endParaRPr lang="en-US" baseline="0" dirty="0" smtClean="0">
              <a:cs typeface="Arial"/>
            </a:endParaRPr>
          </a:p>
        </p:txBody>
      </p:sp>
    </p:spTree>
    <p:extLst>
      <p:ext uri="{BB962C8B-B14F-4D97-AF65-F5344CB8AC3E}">
        <p14:creationId xmlns:p14="http://schemas.microsoft.com/office/powerpoint/2010/main" val="1915075990"/>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5"/>
        <p:cNvGrpSpPr/>
        <p:nvPr/>
      </p:nvGrpSpPr>
      <p:grpSpPr>
        <a:xfrm>
          <a:off x="0" y="0"/>
          <a:ext cx="0" cy="0"/>
          <a:chOff x="0" y="0"/>
          <a:chExt cx="0" cy="0"/>
        </a:xfrm>
      </p:grpSpPr>
      <p:sp>
        <p:nvSpPr>
          <p:cNvPr id="266" name="Shape 266"/>
          <p:cNvSpPr txBox="1">
            <a:spLocks noGrp="1"/>
          </p:cNvSpPr>
          <p:nvPr>
            <p:ph type="body" idx="1"/>
          </p:nvPr>
        </p:nvSpPr>
        <p:spPr>
          <a:xfrm>
            <a:off x="685800" y="4400550"/>
            <a:ext cx="5486400" cy="3600600"/>
          </a:xfrm>
          <a:prstGeom prst="rect">
            <a:avLst/>
          </a:prstGeom>
        </p:spPr>
        <p:txBody>
          <a:bodyPr lIns="91425" tIns="91425" rIns="91425" bIns="91425" anchor="t" anchorCtr="0">
            <a:noAutofit/>
          </a:bodyPr>
          <a:lstStyle/>
          <a:p>
            <a:pPr lvl="0" rtl="0">
              <a:spcBef>
                <a:spcPts val="0"/>
              </a:spcBef>
              <a:buNone/>
            </a:pPr>
            <a:endParaRPr/>
          </a:p>
        </p:txBody>
      </p:sp>
      <p:sp>
        <p:nvSpPr>
          <p:cNvPr id="267" name="Shape 267"/>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826830737"/>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5"/>
        <p:cNvGrpSpPr/>
        <p:nvPr/>
      </p:nvGrpSpPr>
      <p:grpSpPr>
        <a:xfrm>
          <a:off x="0" y="0"/>
          <a:ext cx="0" cy="0"/>
          <a:chOff x="0" y="0"/>
          <a:chExt cx="0" cy="0"/>
        </a:xfrm>
      </p:grpSpPr>
      <p:sp>
        <p:nvSpPr>
          <p:cNvPr id="266" name="Shape 266"/>
          <p:cNvSpPr txBox="1">
            <a:spLocks noGrp="1"/>
          </p:cNvSpPr>
          <p:nvPr>
            <p:ph type="body" idx="1"/>
          </p:nvPr>
        </p:nvSpPr>
        <p:spPr>
          <a:xfrm>
            <a:off x="685800" y="4400550"/>
            <a:ext cx="5486400" cy="3600600"/>
          </a:xfrm>
          <a:prstGeom prst="rect">
            <a:avLst/>
          </a:prstGeom>
        </p:spPr>
        <p:txBody>
          <a:bodyPr lIns="91425" tIns="91425" rIns="91425" bIns="91425" anchor="t" anchorCtr="0">
            <a:noAutofit/>
          </a:bodyPr>
          <a:lstStyle/>
          <a:p>
            <a:pPr lvl="0" rtl="0">
              <a:spcBef>
                <a:spcPts val="0"/>
              </a:spcBef>
              <a:buNone/>
            </a:pPr>
            <a:r>
              <a:rPr lang="en-US" dirty="0" smtClean="0"/>
              <a:t>Giant datasets</a:t>
            </a:r>
            <a:r>
              <a:rPr lang="en-US" baseline="0" dirty="0" smtClean="0"/>
              <a:t> </a:t>
            </a:r>
            <a:r>
              <a:rPr lang="mr-IN" baseline="0" dirty="0" smtClean="0"/>
              <a:t>–</a:t>
            </a:r>
            <a:r>
              <a:rPr lang="en-US" baseline="0" dirty="0" smtClean="0"/>
              <a:t> the kind that need to be moved in trucks. Maybe we make agreements with creators about stewardship that don’t involve duplicating but involve </a:t>
            </a:r>
            <a:r>
              <a:rPr lang="en-US" baseline="0" dirty="0" err="1" smtClean="0"/>
              <a:t>agreeming</a:t>
            </a:r>
            <a:r>
              <a:rPr lang="en-US" baseline="0" dirty="0" smtClean="0"/>
              <a:t> to take care of in different ways. That’s how </a:t>
            </a:r>
            <a:r>
              <a:rPr lang="en-US" baseline="0" dirty="0" err="1" smtClean="0"/>
              <a:t>data.gov</a:t>
            </a:r>
            <a:r>
              <a:rPr lang="en-US" baseline="0" dirty="0" smtClean="0"/>
              <a:t> is built, an I think it’s incredibly smart. </a:t>
            </a:r>
            <a:endParaRPr dirty="0"/>
          </a:p>
        </p:txBody>
      </p:sp>
      <p:sp>
        <p:nvSpPr>
          <p:cNvPr id="267" name="Shape 267"/>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345774332"/>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1"/>
        <p:cNvGrpSpPr/>
        <p:nvPr/>
      </p:nvGrpSpPr>
      <p:grpSpPr>
        <a:xfrm>
          <a:off x="0" y="0"/>
          <a:ext cx="0" cy="0"/>
          <a:chOff x="0" y="0"/>
          <a:chExt cx="0" cy="0"/>
        </a:xfrm>
      </p:grpSpPr>
      <p:sp>
        <p:nvSpPr>
          <p:cNvPr id="222" name="Shape 222"/>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23" name="Shape 223"/>
          <p:cNvSpPr txBox="1">
            <a:spLocks noGrp="1"/>
          </p:cNvSpPr>
          <p:nvPr>
            <p:ph type="body" idx="1"/>
          </p:nvPr>
        </p:nvSpPr>
        <p:spPr>
          <a:xfrm>
            <a:off x="685800" y="4343400"/>
            <a:ext cx="5486400" cy="4114800"/>
          </a:xfrm>
          <a:prstGeom prst="rect">
            <a:avLst/>
          </a:prstGeom>
        </p:spPr>
        <p:txBody>
          <a:bodyPr wrap="square" lIns="91425" tIns="91425" rIns="91425" bIns="91425" anchor="t" anchorCtr="0">
            <a:noAutofit/>
          </a:bodyPr>
          <a:lstStyle/>
          <a:p>
            <a:pPr marL="0" lvl="0" indent="0" rtl="0">
              <a:spcBef>
                <a:spcPts val="0"/>
              </a:spcBef>
              <a:buNone/>
            </a:pPr>
            <a:r>
              <a:rPr lang="en"/>
              <a:t>Brief reference to IMLS support, project site, thank you IMLS --- picks up on a lot of work that has already been done …. E.g. </a:t>
            </a:r>
          </a:p>
        </p:txBody>
      </p:sp>
    </p:spTree>
    <p:extLst>
      <p:ext uri="{BB962C8B-B14F-4D97-AF65-F5344CB8AC3E}">
        <p14:creationId xmlns:p14="http://schemas.microsoft.com/office/powerpoint/2010/main" val="1715198764"/>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rtl="0" fontAlgn="base">
              <a:buNone/>
            </a:pPr>
            <a:r>
              <a:rPr lang="en-US" dirty="0" smtClean="0">
                <a:cs typeface="Arial"/>
              </a:rPr>
              <a:t>Public scholarship</a:t>
            </a:r>
            <a:endParaRPr lang="en-US" dirty="0">
              <a:cs typeface="Arial"/>
            </a:endParaRPr>
          </a:p>
        </p:txBody>
      </p:sp>
    </p:spTree>
    <p:extLst>
      <p:ext uri="{BB962C8B-B14F-4D97-AF65-F5344CB8AC3E}">
        <p14:creationId xmlns:p14="http://schemas.microsoft.com/office/powerpoint/2010/main" val="2085479502"/>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Docker containers</a:t>
            </a:r>
            <a:endParaRPr lang="en-US" dirty="0"/>
          </a:p>
        </p:txBody>
      </p:sp>
    </p:spTree>
    <p:extLst>
      <p:ext uri="{BB962C8B-B14F-4D97-AF65-F5344CB8AC3E}">
        <p14:creationId xmlns:p14="http://schemas.microsoft.com/office/powerpoint/2010/main" val="59725702"/>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5"/>
        <p:cNvGrpSpPr/>
        <p:nvPr/>
      </p:nvGrpSpPr>
      <p:grpSpPr>
        <a:xfrm>
          <a:off x="0" y="0"/>
          <a:ext cx="0" cy="0"/>
          <a:chOff x="0" y="0"/>
          <a:chExt cx="0" cy="0"/>
        </a:xfrm>
      </p:grpSpPr>
      <p:sp>
        <p:nvSpPr>
          <p:cNvPr id="266" name="Shape 266"/>
          <p:cNvSpPr txBox="1">
            <a:spLocks noGrp="1"/>
          </p:cNvSpPr>
          <p:nvPr>
            <p:ph type="body" idx="1"/>
          </p:nvPr>
        </p:nvSpPr>
        <p:spPr>
          <a:xfrm>
            <a:off x="685800" y="4400550"/>
            <a:ext cx="5486400" cy="3600600"/>
          </a:xfrm>
          <a:prstGeom prst="rect">
            <a:avLst/>
          </a:prstGeom>
        </p:spPr>
        <p:txBody>
          <a:bodyPr lIns="91425" tIns="91425" rIns="91425" bIns="91425" anchor="t" anchorCtr="0">
            <a:noAutofit/>
          </a:bodyPr>
          <a:lstStyle/>
          <a:p>
            <a:pPr lvl="0" rtl="0">
              <a:spcBef>
                <a:spcPts val="0"/>
              </a:spcBef>
              <a:buNone/>
            </a:pPr>
            <a:endParaRPr/>
          </a:p>
        </p:txBody>
      </p:sp>
      <p:sp>
        <p:nvSpPr>
          <p:cNvPr id="267" name="Shape 267"/>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8557172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Pct val="100000"/>
              <a:buFontTx/>
              <a:buNone/>
              <a:tabLst/>
              <a:defRPr/>
            </a:pPr>
            <a:r>
              <a:rPr lang="en-US" sz="1100" b="0" i="0" kern="1200" dirty="0" smtClean="0">
                <a:solidFill>
                  <a:schemeClr val="tx1"/>
                </a:solidFill>
                <a:effectLst/>
                <a:latin typeface="+mn-lt"/>
                <a:ea typeface="+mn-ea"/>
                <a:cs typeface="+mn-cs"/>
              </a:rPr>
              <a:t>You may remember Margaret as one of the drivers of the Data Refuge project, which I'll return to at the end of this project.</a:t>
            </a:r>
            <a:endParaRPr lang="en-US" dirty="0"/>
          </a:p>
        </p:txBody>
      </p:sp>
    </p:spTree>
    <p:extLst>
      <p:ext uri="{BB962C8B-B14F-4D97-AF65-F5344CB8AC3E}">
        <p14:creationId xmlns:p14="http://schemas.microsoft.com/office/powerpoint/2010/main" val="902062172"/>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0"/>
        <p:cNvGrpSpPr/>
        <p:nvPr/>
      </p:nvGrpSpPr>
      <p:grpSpPr>
        <a:xfrm>
          <a:off x="0" y="0"/>
          <a:ext cx="0" cy="0"/>
          <a:chOff x="0" y="0"/>
          <a:chExt cx="0" cy="0"/>
        </a:xfrm>
      </p:grpSpPr>
      <p:sp>
        <p:nvSpPr>
          <p:cNvPr id="271" name="Shape 271"/>
          <p:cNvSpPr txBox="1">
            <a:spLocks noGrp="1"/>
          </p:cNvSpPr>
          <p:nvPr>
            <p:ph type="body" idx="1"/>
          </p:nvPr>
        </p:nvSpPr>
        <p:spPr>
          <a:xfrm>
            <a:off x="685800" y="4400550"/>
            <a:ext cx="5486400" cy="3600600"/>
          </a:xfrm>
          <a:prstGeom prst="rect">
            <a:avLst/>
          </a:prstGeom>
        </p:spPr>
        <p:txBody>
          <a:bodyPr lIns="91425" tIns="91425" rIns="91425" bIns="91425" anchor="t" anchorCtr="0">
            <a:noAutofit/>
          </a:bodyPr>
          <a:lstStyle/>
          <a:p>
            <a:pPr lvl="0" rtl="0">
              <a:spcBef>
                <a:spcPts val="0"/>
              </a:spcBef>
              <a:buNone/>
            </a:pPr>
            <a:r>
              <a:rPr lang="en-US"/>
              <a:t>the notions that we know what data is. yes. there’s are pedabytes, but there’s also a website helping school teachers teach kids about climate change. technically, that’s just an html page, but it’s also data. </a:t>
            </a:r>
          </a:p>
        </p:txBody>
      </p:sp>
      <p:sp>
        <p:nvSpPr>
          <p:cNvPr id="272" name="Shape 272"/>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850768126"/>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rtl="0" fontAlgn="base">
              <a:buNone/>
            </a:pPr>
            <a:r>
              <a:rPr lang="en-US" dirty="0" smtClean="0">
                <a:cs typeface="Arial"/>
              </a:rPr>
              <a:t>Repositories </a:t>
            </a:r>
            <a:r>
              <a:rPr lang="mr-IN" dirty="0" smtClean="0">
                <a:cs typeface="Arial"/>
              </a:rPr>
              <a:t>–</a:t>
            </a:r>
            <a:r>
              <a:rPr lang="en-US" dirty="0" smtClean="0">
                <a:cs typeface="Arial"/>
              </a:rPr>
              <a:t> technologies</a:t>
            </a:r>
          </a:p>
          <a:p>
            <a:pPr rtl="0" fontAlgn="base">
              <a:buNone/>
            </a:pPr>
            <a:r>
              <a:rPr lang="en-US" dirty="0" smtClean="0">
                <a:cs typeface="Arial"/>
              </a:rPr>
              <a:t>Functions </a:t>
            </a:r>
            <a:r>
              <a:rPr lang="mr-IN" dirty="0" smtClean="0">
                <a:cs typeface="Arial"/>
              </a:rPr>
              <a:t>–</a:t>
            </a:r>
            <a:r>
              <a:rPr lang="en-US" dirty="0" smtClean="0">
                <a:cs typeface="Arial"/>
              </a:rPr>
              <a:t> capacities of those technologies</a:t>
            </a:r>
          </a:p>
          <a:p>
            <a:pPr rtl="0" fontAlgn="base">
              <a:buNone/>
            </a:pPr>
            <a:r>
              <a:rPr lang="en-US" dirty="0" smtClean="0">
                <a:cs typeface="Arial"/>
              </a:rPr>
              <a:t>Services </a:t>
            </a:r>
            <a:r>
              <a:rPr lang="mr-IN" dirty="0" smtClean="0">
                <a:cs typeface="Arial"/>
              </a:rPr>
              <a:t>–</a:t>
            </a:r>
            <a:r>
              <a:rPr lang="en-US" dirty="0" smtClean="0">
                <a:cs typeface="Arial"/>
              </a:rPr>
              <a:t> ways of relating</a:t>
            </a:r>
            <a:r>
              <a:rPr lang="en-US" baseline="0" dirty="0" smtClean="0">
                <a:cs typeface="Arial"/>
              </a:rPr>
              <a:t> to our </a:t>
            </a:r>
            <a:r>
              <a:rPr lang="en-US" baseline="0" dirty="0" err="1" smtClean="0">
                <a:cs typeface="Arial"/>
              </a:rPr>
              <a:t>communitiess</a:t>
            </a:r>
            <a:r>
              <a:rPr lang="en-US" baseline="0" dirty="0" smtClean="0">
                <a:cs typeface="Arial"/>
              </a:rPr>
              <a:t>.</a:t>
            </a:r>
          </a:p>
          <a:p>
            <a:pPr rtl="0" fontAlgn="base">
              <a:buNone/>
            </a:pPr>
            <a:endParaRPr lang="en-US" baseline="0" dirty="0" smtClean="0">
              <a:cs typeface="Arial"/>
            </a:endParaRPr>
          </a:p>
          <a:p>
            <a:pPr marL="0" marR="0" indent="0" algn="l" defTabSz="914400" rtl="0" eaLnBrk="1" fontAlgn="base" latinLnBrk="0" hangingPunct="1">
              <a:lnSpc>
                <a:spcPct val="100000"/>
              </a:lnSpc>
              <a:spcBef>
                <a:spcPts val="0"/>
              </a:spcBef>
              <a:spcAft>
                <a:spcPts val="0"/>
              </a:spcAft>
              <a:buClrTx/>
              <a:buSzPct val="100000"/>
              <a:buFontTx/>
              <a:buNone/>
              <a:tabLst/>
              <a:defRPr/>
            </a:pPr>
            <a:r>
              <a:rPr lang="en-US" dirty="0" smtClean="0">
                <a:cs typeface="Arial"/>
              </a:rPr>
              <a:t>Infrastructure</a:t>
            </a:r>
            <a:r>
              <a:rPr lang="en-US" baseline="0" dirty="0" smtClean="0">
                <a:cs typeface="Arial"/>
              </a:rPr>
              <a:t> is usually conceived of as the technology. And then services sit on top of that. We want to see a set of services &amp; relationships and affordances, and technologies sitting on top of that. </a:t>
            </a:r>
          </a:p>
          <a:p>
            <a:pPr rtl="0" fontAlgn="base">
              <a:buNone/>
            </a:pPr>
            <a:endParaRPr lang="en-US" dirty="0">
              <a:cs typeface="Arial"/>
            </a:endParaRPr>
          </a:p>
        </p:txBody>
      </p:sp>
    </p:spTree>
    <p:extLst>
      <p:ext uri="{BB962C8B-B14F-4D97-AF65-F5344CB8AC3E}">
        <p14:creationId xmlns:p14="http://schemas.microsoft.com/office/powerpoint/2010/main" val="1417151959"/>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Pct val="100000"/>
              <a:buFontTx/>
              <a:buNone/>
              <a:tabLst/>
              <a:defRPr/>
            </a:pPr>
            <a:r>
              <a:rPr lang="en-US" dirty="0"/>
              <a:t>I</a:t>
            </a:r>
            <a:r>
              <a:rPr lang="en-US" baseline="0" dirty="0"/>
              <a:t> don’t imagine we’re going to have a single solution</a:t>
            </a:r>
            <a:endParaRPr lang="en-US" dirty="0"/>
          </a:p>
        </p:txBody>
      </p:sp>
    </p:spTree>
    <p:extLst>
      <p:ext uri="{BB962C8B-B14F-4D97-AF65-F5344CB8AC3E}">
        <p14:creationId xmlns:p14="http://schemas.microsoft.com/office/powerpoint/2010/main" val="321295793"/>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Different approaches.</a:t>
            </a:r>
          </a:p>
        </p:txBody>
      </p:sp>
    </p:spTree>
    <p:extLst>
      <p:ext uri="{BB962C8B-B14F-4D97-AF65-F5344CB8AC3E}">
        <p14:creationId xmlns:p14="http://schemas.microsoft.com/office/powerpoint/2010/main" val="204209501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buNone/>
            </a:pPr>
            <a:r>
              <a:rPr lang="en-US" sz="1100" b="0" i="0" kern="1200" dirty="0" smtClean="0">
                <a:solidFill>
                  <a:schemeClr val="tx1"/>
                </a:solidFill>
                <a:effectLst/>
                <a:latin typeface="+mn-lt"/>
                <a:ea typeface="+mn-ea"/>
                <a:cs typeface="+mn-cs"/>
              </a:rPr>
              <a:t>The rest of the DS department includes two Digital Humanities Specialists who work to expand capacity for Humanities in the Digital Age and a new mapping and GIS librarian</a:t>
            </a:r>
          </a:p>
          <a:p>
            <a:pPr>
              <a:buNone/>
            </a:pPr>
            <a:r>
              <a:rPr lang="en-US" sz="1100" b="0" i="0" kern="1200" dirty="0" smtClean="0">
                <a:solidFill>
                  <a:schemeClr val="tx1"/>
                </a:solidFill>
                <a:effectLst/>
                <a:latin typeface="+mn-lt"/>
                <a:ea typeface="+mn-ea"/>
                <a:cs typeface="+mn-cs"/>
              </a:rPr>
              <a:t/>
            </a:r>
            <a:br>
              <a:rPr lang="en-US" sz="1100" b="0" i="0" kern="1200" dirty="0" smtClean="0">
                <a:solidFill>
                  <a:schemeClr val="tx1"/>
                </a:solidFill>
                <a:effectLst/>
                <a:latin typeface="+mn-lt"/>
                <a:ea typeface="+mn-ea"/>
                <a:cs typeface="+mn-cs"/>
              </a:rPr>
            </a:br>
            <a:endParaRPr lang="en-US" sz="1100" b="0" i="0" kern="1200" dirty="0" smtClean="0">
              <a:solidFill>
                <a:schemeClr val="tx1"/>
              </a:solidFill>
              <a:effectLst/>
              <a:latin typeface="+mn-lt"/>
              <a:ea typeface="+mn-ea"/>
              <a:cs typeface="+mn-cs"/>
            </a:endParaRPr>
          </a:p>
          <a:p>
            <a:pPr marL="0" indent="0">
              <a:buNone/>
            </a:pPr>
            <a:endParaRPr lang="en-US" dirty="0">
              <a:latin typeface="Calibri"/>
            </a:endParaRPr>
          </a:p>
        </p:txBody>
      </p:sp>
    </p:spTree>
    <p:extLst>
      <p:ext uri="{BB962C8B-B14F-4D97-AF65-F5344CB8AC3E}">
        <p14:creationId xmlns:p14="http://schemas.microsoft.com/office/powerpoint/2010/main" val="62785189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buNone/>
            </a:pPr>
            <a:r>
              <a:rPr lang="en-US" sz="1100" b="0" i="0" kern="1200" dirty="0" smtClean="0">
                <a:solidFill>
                  <a:schemeClr val="tx1"/>
                </a:solidFill>
                <a:effectLst/>
                <a:latin typeface="+mn-lt"/>
                <a:ea typeface="+mn-ea"/>
                <a:cs typeface="+mn-cs"/>
              </a:rPr>
              <a:t>Our group is in TRL</a:t>
            </a:r>
            <a:endParaRPr lang="en-US" b="0" dirty="0"/>
          </a:p>
        </p:txBody>
      </p:sp>
    </p:spTree>
    <p:extLst>
      <p:ext uri="{BB962C8B-B14F-4D97-AF65-F5344CB8AC3E}">
        <p14:creationId xmlns:p14="http://schemas.microsoft.com/office/powerpoint/2010/main" val="24483779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a:buNone/>
            </a:pPr>
            <a:r>
              <a:rPr lang="en-US" sz="1100" b="0" i="0" kern="1200" dirty="0" smtClean="0">
                <a:solidFill>
                  <a:schemeClr val="tx1"/>
                </a:solidFill>
                <a:effectLst/>
                <a:latin typeface="+mn-lt"/>
                <a:ea typeface="+mn-ea"/>
                <a:cs typeface="+mn-cs"/>
              </a:rPr>
              <a:t>And, it's worth pointing out that, of course, ours is not the only department that manages or maintains something like a repository. They're really all over. We are one of the many libraries where one might say we somehow have too many repositories and simultaneously not enough repositories. So, this is the state we find ourselves in.</a:t>
            </a:r>
            <a:endParaRPr lang="en-US" dirty="0" smtClean="0"/>
          </a:p>
          <a:p>
            <a:pPr>
              <a:buNone/>
            </a:pPr>
            <a:r>
              <a:rPr lang="en-US" dirty="0" smtClean="0"/>
              <a:t>Talk </a:t>
            </a:r>
            <a:r>
              <a:rPr lang="en-US" dirty="0"/>
              <a:t>about the other areas where</a:t>
            </a:r>
            <a:r>
              <a:rPr lang="en-US" baseline="0" dirty="0"/>
              <a:t> there are repositories. Parts of the library where we store digital collections </a:t>
            </a:r>
            <a:r>
              <a:rPr lang="mr-IN" baseline="0" dirty="0"/>
              <a:t>–</a:t>
            </a:r>
            <a:r>
              <a:rPr lang="en-US" baseline="0" dirty="0"/>
              <a:t> OPENN, SCETI, Collections of digital content produced elsewhere, etc.</a:t>
            </a:r>
          </a:p>
          <a:p>
            <a:pPr>
              <a:buNone/>
            </a:pPr>
            <a:endParaRPr lang="en-US" baseline="0" dirty="0"/>
          </a:p>
          <a:p>
            <a:pPr>
              <a:buNone/>
            </a:pPr>
            <a:r>
              <a:rPr lang="en-US" baseline="0" dirty="0"/>
              <a:t>But it’s important that, at Penn, and this is only in the last 3 years, that the services surrounding Scholarly Commons and Open Access publishing are now in TRL.</a:t>
            </a:r>
            <a:endParaRPr lang="en-US" dirty="0"/>
          </a:p>
        </p:txBody>
      </p:sp>
    </p:spTree>
    <p:extLst>
      <p:ext uri="{BB962C8B-B14F-4D97-AF65-F5344CB8AC3E}">
        <p14:creationId xmlns:p14="http://schemas.microsoft.com/office/powerpoint/2010/main" val="83712323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buNone/>
            </a:pPr>
            <a:r>
              <a:rPr lang="en-US" sz="1100" b="0" i="0" kern="1200" dirty="0" smtClean="0">
                <a:solidFill>
                  <a:schemeClr val="tx1"/>
                </a:solidFill>
                <a:effectLst/>
                <a:latin typeface="+mn-lt"/>
                <a:ea typeface="+mn-ea"/>
                <a:cs typeface="+mn-cs"/>
              </a:rPr>
              <a:t>So, to cut to the point.</a:t>
            </a:r>
            <a:endParaRPr lang="en-US" dirty="0"/>
          </a:p>
        </p:txBody>
      </p:sp>
    </p:spTree>
    <p:extLst>
      <p:ext uri="{BB962C8B-B14F-4D97-AF65-F5344CB8AC3E}">
        <p14:creationId xmlns:p14="http://schemas.microsoft.com/office/powerpoint/2010/main" val="185833130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sz="1100" b="0" i="0" kern="1200" dirty="0" smtClean="0">
                <a:solidFill>
                  <a:schemeClr val="tx1"/>
                </a:solidFill>
                <a:effectLst/>
                <a:latin typeface="+mn-lt"/>
                <a:ea typeface="+mn-ea"/>
                <a:cs typeface="+mn-cs"/>
              </a:rPr>
              <a:t>We are leaving </a:t>
            </a:r>
            <a:r>
              <a:rPr lang="en-US" sz="1100" b="0" i="0" kern="1200" dirty="0" err="1" smtClean="0">
                <a:solidFill>
                  <a:schemeClr val="tx1"/>
                </a:solidFill>
                <a:effectLst/>
                <a:latin typeface="+mn-lt"/>
                <a:ea typeface="+mn-ea"/>
                <a:cs typeface="+mn-cs"/>
              </a:rPr>
              <a:t>bepress</a:t>
            </a:r>
            <a:r>
              <a:rPr lang="en-US" sz="1100" b="0" i="0" kern="1200" dirty="0" smtClean="0">
                <a:solidFill>
                  <a:schemeClr val="tx1"/>
                </a:solidFill>
                <a:effectLst/>
                <a:latin typeface="+mn-lt"/>
                <a:ea typeface="+mn-ea"/>
                <a:cs typeface="+mn-cs"/>
              </a:rPr>
              <a:t>, and we made a statement that says as much. I'm going to read the statement. </a:t>
            </a:r>
            <a:endParaRPr lang="en-US" dirty="0"/>
          </a:p>
          <a:p>
            <a:endParaRPr lang="en-US" dirty="0"/>
          </a:p>
        </p:txBody>
      </p:sp>
    </p:spTree>
    <p:extLst>
      <p:ext uri="{BB962C8B-B14F-4D97-AF65-F5344CB8AC3E}">
        <p14:creationId xmlns:p14="http://schemas.microsoft.com/office/powerpoint/2010/main" val="40353981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Shape 9"/>
        <p:cNvGrpSpPr/>
        <p:nvPr/>
      </p:nvGrpSpPr>
      <p:grpSpPr>
        <a:xfrm>
          <a:off x="0" y="0"/>
          <a:ext cx="0" cy="0"/>
          <a:chOff x="0" y="0"/>
          <a:chExt cx="0" cy="0"/>
        </a:xfrm>
      </p:grpSpPr>
      <p:cxnSp>
        <p:nvCxnSpPr>
          <p:cNvPr id="10" name="Shape 10"/>
          <p:cNvCxnSpPr/>
          <p:nvPr/>
        </p:nvCxnSpPr>
        <p:spPr>
          <a:xfrm>
            <a:off x="4278300" y="2751163"/>
            <a:ext cx="587400" cy="0"/>
          </a:xfrm>
          <a:prstGeom prst="straightConnector1">
            <a:avLst/>
          </a:prstGeom>
          <a:noFill/>
          <a:ln w="76200" cap="flat" cmpd="sng">
            <a:solidFill>
              <a:schemeClr val="dk1"/>
            </a:solidFill>
            <a:prstDash val="solid"/>
            <a:round/>
            <a:headEnd type="none" w="med" len="med"/>
            <a:tailEnd type="none" w="med" len="med"/>
          </a:ln>
        </p:spPr>
      </p:cxnSp>
      <p:sp>
        <p:nvSpPr>
          <p:cNvPr id="11" name="Shape 11"/>
          <p:cNvSpPr txBox="1">
            <a:spLocks noGrp="1"/>
          </p:cNvSpPr>
          <p:nvPr>
            <p:ph type="ctrTitle"/>
          </p:nvPr>
        </p:nvSpPr>
        <p:spPr>
          <a:xfrm>
            <a:off x="311700" y="595975"/>
            <a:ext cx="8520600" cy="1957800"/>
          </a:xfrm>
          <a:prstGeom prst="rect">
            <a:avLst/>
          </a:prstGeom>
        </p:spPr>
        <p:txBody>
          <a:bodyPr wrap="square" lIns="91425" tIns="91425" rIns="91425" bIns="91425" anchor="b" anchorCtr="0"/>
          <a:lstStyle>
            <a:lvl1pPr lvl="0" algn="ctr">
              <a:spcBef>
                <a:spcPts val="0"/>
              </a:spcBef>
              <a:buSzPct val="100000"/>
              <a:defRPr sz="5400"/>
            </a:lvl1pPr>
            <a:lvl2pPr lvl="1" algn="ctr">
              <a:spcBef>
                <a:spcPts val="0"/>
              </a:spcBef>
              <a:buSzPct val="100000"/>
              <a:defRPr sz="5400"/>
            </a:lvl2pPr>
            <a:lvl3pPr lvl="2" algn="ctr">
              <a:spcBef>
                <a:spcPts val="0"/>
              </a:spcBef>
              <a:buSzPct val="100000"/>
              <a:defRPr sz="5400"/>
            </a:lvl3pPr>
            <a:lvl4pPr lvl="3" algn="ctr">
              <a:spcBef>
                <a:spcPts val="0"/>
              </a:spcBef>
              <a:buSzPct val="100000"/>
              <a:defRPr sz="5400"/>
            </a:lvl4pPr>
            <a:lvl5pPr lvl="4" algn="ctr">
              <a:spcBef>
                <a:spcPts val="0"/>
              </a:spcBef>
              <a:buSzPct val="100000"/>
              <a:defRPr sz="5400"/>
            </a:lvl5pPr>
            <a:lvl6pPr lvl="5" algn="ctr">
              <a:spcBef>
                <a:spcPts val="0"/>
              </a:spcBef>
              <a:buSzPct val="100000"/>
              <a:defRPr sz="5400"/>
            </a:lvl6pPr>
            <a:lvl7pPr lvl="6" algn="ctr">
              <a:spcBef>
                <a:spcPts val="0"/>
              </a:spcBef>
              <a:buSzPct val="100000"/>
              <a:defRPr sz="5400"/>
            </a:lvl7pPr>
            <a:lvl8pPr lvl="7" algn="ctr">
              <a:spcBef>
                <a:spcPts val="0"/>
              </a:spcBef>
              <a:buSzPct val="100000"/>
              <a:defRPr sz="5400"/>
            </a:lvl8pPr>
            <a:lvl9pPr lvl="8" algn="ctr">
              <a:spcBef>
                <a:spcPts val="0"/>
              </a:spcBef>
              <a:buSzPct val="100000"/>
              <a:defRPr sz="5400"/>
            </a:lvl9pPr>
          </a:lstStyle>
          <a:p>
            <a:endParaRPr/>
          </a:p>
        </p:txBody>
      </p:sp>
      <p:sp>
        <p:nvSpPr>
          <p:cNvPr id="12" name="Shape 12"/>
          <p:cNvSpPr txBox="1">
            <a:spLocks noGrp="1"/>
          </p:cNvSpPr>
          <p:nvPr>
            <p:ph type="subTitle" idx="1"/>
          </p:nvPr>
        </p:nvSpPr>
        <p:spPr>
          <a:xfrm>
            <a:off x="311700" y="3165823"/>
            <a:ext cx="8520600" cy="733500"/>
          </a:xfrm>
          <a:prstGeom prst="rect">
            <a:avLst/>
          </a:prstGeom>
        </p:spPr>
        <p:txBody>
          <a:bodyPr wrap="square" lIns="91425" tIns="91425" rIns="91425" bIns="91425" anchor="t" anchorCtr="0"/>
          <a:lstStyle>
            <a:lvl1pPr lvl="0" algn="ctr">
              <a:lnSpc>
                <a:spcPct val="100000"/>
              </a:lnSpc>
              <a:spcBef>
                <a:spcPts val="0"/>
              </a:spcBef>
              <a:spcAft>
                <a:spcPts val="0"/>
              </a:spcAft>
              <a:buSzPct val="100000"/>
              <a:buNone/>
              <a:defRPr sz="2400"/>
            </a:lvl1pPr>
            <a:lvl2pPr lvl="1" algn="ctr">
              <a:lnSpc>
                <a:spcPct val="100000"/>
              </a:lnSpc>
              <a:spcBef>
                <a:spcPts val="0"/>
              </a:spcBef>
              <a:spcAft>
                <a:spcPts val="0"/>
              </a:spcAft>
              <a:buSzPct val="100000"/>
              <a:buNone/>
              <a:defRPr sz="2400"/>
            </a:lvl2pPr>
            <a:lvl3pPr lvl="2" algn="ctr">
              <a:lnSpc>
                <a:spcPct val="100000"/>
              </a:lnSpc>
              <a:spcBef>
                <a:spcPts val="0"/>
              </a:spcBef>
              <a:spcAft>
                <a:spcPts val="0"/>
              </a:spcAft>
              <a:buSzPct val="100000"/>
              <a:buNone/>
              <a:defRPr sz="2400"/>
            </a:lvl3pPr>
            <a:lvl4pPr lvl="3" algn="ctr">
              <a:lnSpc>
                <a:spcPct val="100000"/>
              </a:lnSpc>
              <a:spcBef>
                <a:spcPts val="0"/>
              </a:spcBef>
              <a:spcAft>
                <a:spcPts val="0"/>
              </a:spcAft>
              <a:buSzPct val="100000"/>
              <a:buNone/>
              <a:defRPr sz="2400"/>
            </a:lvl4pPr>
            <a:lvl5pPr lvl="4" algn="ctr">
              <a:lnSpc>
                <a:spcPct val="100000"/>
              </a:lnSpc>
              <a:spcBef>
                <a:spcPts val="0"/>
              </a:spcBef>
              <a:spcAft>
                <a:spcPts val="0"/>
              </a:spcAft>
              <a:buSzPct val="100000"/>
              <a:buNone/>
              <a:defRPr sz="2400"/>
            </a:lvl5pPr>
            <a:lvl6pPr lvl="5" algn="ctr">
              <a:lnSpc>
                <a:spcPct val="100000"/>
              </a:lnSpc>
              <a:spcBef>
                <a:spcPts val="0"/>
              </a:spcBef>
              <a:spcAft>
                <a:spcPts val="0"/>
              </a:spcAft>
              <a:buSzPct val="100000"/>
              <a:buNone/>
              <a:defRPr sz="2400"/>
            </a:lvl6pPr>
            <a:lvl7pPr lvl="6" algn="ctr">
              <a:lnSpc>
                <a:spcPct val="100000"/>
              </a:lnSpc>
              <a:spcBef>
                <a:spcPts val="0"/>
              </a:spcBef>
              <a:spcAft>
                <a:spcPts val="0"/>
              </a:spcAft>
              <a:buSzPct val="100000"/>
              <a:buNone/>
              <a:defRPr sz="2400"/>
            </a:lvl7pPr>
            <a:lvl8pPr lvl="7" algn="ctr">
              <a:lnSpc>
                <a:spcPct val="100000"/>
              </a:lnSpc>
              <a:spcBef>
                <a:spcPts val="0"/>
              </a:spcBef>
              <a:spcAft>
                <a:spcPts val="0"/>
              </a:spcAft>
              <a:buSzPct val="100000"/>
              <a:buNone/>
              <a:defRPr sz="2400"/>
            </a:lvl8pPr>
            <a:lvl9pPr lvl="8" algn="ctr">
              <a:lnSpc>
                <a:spcPct val="100000"/>
              </a:lnSpc>
              <a:spcBef>
                <a:spcPts val="0"/>
              </a:spcBef>
              <a:spcAft>
                <a:spcPts val="0"/>
              </a:spcAft>
              <a:buSzPct val="100000"/>
              <a:buNone/>
              <a:defRPr sz="2400"/>
            </a:lvl9pPr>
          </a:lstStyle>
          <a:p>
            <a:endParaRPr/>
          </a:p>
        </p:txBody>
      </p:sp>
      <p:sp>
        <p:nvSpPr>
          <p:cNvPr id="13" name="Shape 13"/>
          <p:cNvSpPr txBox="1">
            <a:spLocks noGrp="1"/>
          </p:cNvSpPr>
          <p:nvPr>
            <p:ph type="sldNum" idx="12"/>
          </p:nvPr>
        </p:nvSpPr>
        <p:spPr>
          <a:xfrm>
            <a:off x="8472458" y="4663217"/>
            <a:ext cx="548700" cy="393600"/>
          </a:xfrm>
          <a:prstGeom prst="rect">
            <a:avLst/>
          </a:prstGeom>
        </p:spPr>
        <p:txBody>
          <a:bodyPr wrap="square"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Shape 26"/>
        <p:cNvGrpSpPr/>
        <p:nvPr/>
      </p:nvGrpSpPr>
      <p:grpSpPr>
        <a:xfrm>
          <a:off x="0" y="0"/>
          <a:ext cx="0" cy="0"/>
          <a:chOff x="0" y="0"/>
          <a:chExt cx="0" cy="0"/>
        </a:xfrm>
      </p:grpSpPr>
      <p:sp>
        <p:nvSpPr>
          <p:cNvPr id="27" name="Shape 27"/>
          <p:cNvSpPr txBox="1">
            <a:spLocks noGrp="1"/>
          </p:cNvSpPr>
          <p:nvPr>
            <p:ph type="title"/>
          </p:nvPr>
        </p:nvSpPr>
        <p:spPr>
          <a:xfrm>
            <a:off x="311700" y="445025"/>
            <a:ext cx="8520600" cy="572700"/>
          </a:xfrm>
          <a:prstGeom prst="rect">
            <a:avLst/>
          </a:prstGeom>
        </p:spPr>
        <p:txBody>
          <a:bodyPr wrap="square" lIns="91425" tIns="91425" rIns="91425" bIns="91425"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28" name="Shape 28"/>
          <p:cNvSpPr txBox="1">
            <a:spLocks noGrp="1"/>
          </p:cNvSpPr>
          <p:nvPr>
            <p:ph type="sldNum" idx="12"/>
          </p:nvPr>
        </p:nvSpPr>
        <p:spPr>
          <a:xfrm>
            <a:off x="8472458" y="4663217"/>
            <a:ext cx="548700" cy="393600"/>
          </a:xfrm>
          <a:prstGeom prst="rect">
            <a:avLst/>
          </a:prstGeom>
        </p:spPr>
        <p:txBody>
          <a:bodyPr wrap="square" lIns="91425" tIns="91425" rIns="91425" bIns="91425" anchor="ctr" anchorCtr="0">
            <a:noAutofit/>
          </a:bodyPr>
          <a:lstStyle/>
          <a:p>
            <a:pPr lvl="0">
              <a:spcBef>
                <a:spcPts val="0"/>
              </a:spcBef>
              <a:buNone/>
            </a:pPr>
            <a:fld id="{00000000-1234-1234-1234-123412341234}" type="slidenum">
              <a:rPr lang="en"/>
              <a:t>‹#›</a:t>
            </a:fld>
            <a:endParaRPr lang="en"/>
          </a:p>
        </p:txBody>
      </p:sp>
    </p:spTree>
    <p:extLst>
      <p:ext uri="{BB962C8B-B14F-4D97-AF65-F5344CB8AC3E}">
        <p14:creationId xmlns:p14="http://schemas.microsoft.com/office/powerpoint/2010/main" val="153748946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woColTx">
  <p:cSld name="Title and two columns">
    <p:spTree>
      <p:nvGrpSpPr>
        <p:cNvPr id="1" name="Shape 21"/>
        <p:cNvGrpSpPr/>
        <p:nvPr/>
      </p:nvGrpSpPr>
      <p:grpSpPr>
        <a:xfrm>
          <a:off x="0" y="0"/>
          <a:ext cx="0" cy="0"/>
          <a:chOff x="0" y="0"/>
          <a:chExt cx="0" cy="0"/>
        </a:xfrm>
      </p:grpSpPr>
      <p:sp>
        <p:nvSpPr>
          <p:cNvPr id="22" name="Shape 22"/>
          <p:cNvSpPr txBox="1">
            <a:spLocks noGrp="1"/>
          </p:cNvSpPr>
          <p:nvPr>
            <p:ph type="title"/>
          </p:nvPr>
        </p:nvSpPr>
        <p:spPr>
          <a:xfrm>
            <a:off x="311700" y="445025"/>
            <a:ext cx="8520600" cy="572700"/>
          </a:xfrm>
          <a:prstGeom prst="rect">
            <a:avLst/>
          </a:prstGeom>
        </p:spPr>
        <p:txBody>
          <a:bodyPr wrap="square" lIns="91425" tIns="91425" rIns="91425" bIns="91425"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23" name="Shape 23"/>
          <p:cNvSpPr txBox="1">
            <a:spLocks noGrp="1"/>
          </p:cNvSpPr>
          <p:nvPr>
            <p:ph type="body" idx="1"/>
          </p:nvPr>
        </p:nvSpPr>
        <p:spPr>
          <a:xfrm>
            <a:off x="311700" y="1152475"/>
            <a:ext cx="3999900" cy="3416400"/>
          </a:xfrm>
          <a:prstGeom prst="rect">
            <a:avLst/>
          </a:prstGeom>
        </p:spPr>
        <p:txBody>
          <a:bodyPr wrap="square" lIns="91425" tIns="91425" rIns="91425" bIns="91425" anchor="t" anchorCtr="0"/>
          <a:lstStyle>
            <a:lvl1pPr lvl="0">
              <a:spcBef>
                <a:spcPts val="0"/>
              </a:spcBef>
              <a:buSzPct val="100000"/>
              <a:defRPr sz="1400"/>
            </a:lvl1pPr>
            <a:lvl2pPr lvl="1">
              <a:spcBef>
                <a:spcPts val="0"/>
              </a:spcBef>
              <a:buSzPct val="100000"/>
              <a:defRPr sz="1200"/>
            </a:lvl2pPr>
            <a:lvl3pPr lvl="2">
              <a:spcBef>
                <a:spcPts val="0"/>
              </a:spcBef>
              <a:buSzPct val="100000"/>
              <a:defRPr sz="1200"/>
            </a:lvl3pPr>
            <a:lvl4pPr lvl="3">
              <a:spcBef>
                <a:spcPts val="0"/>
              </a:spcBef>
              <a:buSzPct val="100000"/>
              <a:defRPr sz="1200"/>
            </a:lvl4pPr>
            <a:lvl5pPr lvl="4">
              <a:spcBef>
                <a:spcPts val="0"/>
              </a:spcBef>
              <a:buSzPct val="100000"/>
              <a:defRPr sz="1200"/>
            </a:lvl5pPr>
            <a:lvl6pPr lvl="5">
              <a:spcBef>
                <a:spcPts val="0"/>
              </a:spcBef>
              <a:buSzPct val="100000"/>
              <a:defRPr sz="1200"/>
            </a:lvl6pPr>
            <a:lvl7pPr lvl="6">
              <a:spcBef>
                <a:spcPts val="0"/>
              </a:spcBef>
              <a:buSzPct val="100000"/>
              <a:defRPr sz="1200"/>
            </a:lvl7pPr>
            <a:lvl8pPr lvl="7">
              <a:spcBef>
                <a:spcPts val="0"/>
              </a:spcBef>
              <a:buSzPct val="100000"/>
              <a:defRPr sz="1200"/>
            </a:lvl8pPr>
            <a:lvl9pPr lvl="8">
              <a:spcBef>
                <a:spcPts val="0"/>
              </a:spcBef>
              <a:buSzPct val="100000"/>
              <a:defRPr sz="1200"/>
            </a:lvl9pPr>
          </a:lstStyle>
          <a:p>
            <a:endParaRPr/>
          </a:p>
        </p:txBody>
      </p:sp>
      <p:sp>
        <p:nvSpPr>
          <p:cNvPr id="24" name="Shape 24"/>
          <p:cNvSpPr txBox="1">
            <a:spLocks noGrp="1"/>
          </p:cNvSpPr>
          <p:nvPr>
            <p:ph type="body" idx="2"/>
          </p:nvPr>
        </p:nvSpPr>
        <p:spPr>
          <a:xfrm>
            <a:off x="4832400" y="1152475"/>
            <a:ext cx="3999900" cy="3416400"/>
          </a:xfrm>
          <a:prstGeom prst="rect">
            <a:avLst/>
          </a:prstGeom>
        </p:spPr>
        <p:txBody>
          <a:bodyPr wrap="square" lIns="91425" tIns="91425" rIns="91425" bIns="91425" anchor="t" anchorCtr="0"/>
          <a:lstStyle>
            <a:lvl1pPr lvl="0">
              <a:spcBef>
                <a:spcPts val="0"/>
              </a:spcBef>
              <a:buSzPct val="100000"/>
              <a:defRPr sz="1400"/>
            </a:lvl1pPr>
            <a:lvl2pPr lvl="1">
              <a:spcBef>
                <a:spcPts val="0"/>
              </a:spcBef>
              <a:buSzPct val="100000"/>
              <a:defRPr sz="1200"/>
            </a:lvl2pPr>
            <a:lvl3pPr lvl="2">
              <a:spcBef>
                <a:spcPts val="0"/>
              </a:spcBef>
              <a:buSzPct val="100000"/>
              <a:defRPr sz="1200"/>
            </a:lvl3pPr>
            <a:lvl4pPr lvl="3">
              <a:spcBef>
                <a:spcPts val="0"/>
              </a:spcBef>
              <a:buSzPct val="100000"/>
              <a:defRPr sz="1200"/>
            </a:lvl4pPr>
            <a:lvl5pPr lvl="4">
              <a:spcBef>
                <a:spcPts val="0"/>
              </a:spcBef>
              <a:buSzPct val="100000"/>
              <a:defRPr sz="1200"/>
            </a:lvl5pPr>
            <a:lvl6pPr lvl="5">
              <a:spcBef>
                <a:spcPts val="0"/>
              </a:spcBef>
              <a:buSzPct val="100000"/>
              <a:defRPr sz="1200"/>
            </a:lvl6pPr>
            <a:lvl7pPr lvl="6">
              <a:spcBef>
                <a:spcPts val="0"/>
              </a:spcBef>
              <a:buSzPct val="100000"/>
              <a:defRPr sz="1200"/>
            </a:lvl7pPr>
            <a:lvl8pPr lvl="7">
              <a:spcBef>
                <a:spcPts val="0"/>
              </a:spcBef>
              <a:buSzPct val="100000"/>
              <a:defRPr sz="1200"/>
            </a:lvl8pPr>
            <a:lvl9pPr lvl="8">
              <a:spcBef>
                <a:spcPts val="0"/>
              </a:spcBef>
              <a:buSzPct val="100000"/>
              <a:defRPr sz="1200"/>
            </a:lvl9pPr>
          </a:lstStyle>
          <a:p>
            <a:endParaRPr/>
          </a:p>
        </p:txBody>
      </p:sp>
      <p:sp>
        <p:nvSpPr>
          <p:cNvPr id="25" name="Shape 25"/>
          <p:cNvSpPr txBox="1">
            <a:spLocks noGrp="1"/>
          </p:cNvSpPr>
          <p:nvPr>
            <p:ph type="sldNum" idx="12"/>
          </p:nvPr>
        </p:nvSpPr>
        <p:spPr>
          <a:xfrm>
            <a:off x="8472458" y="4663217"/>
            <a:ext cx="548700" cy="393600"/>
          </a:xfrm>
          <a:prstGeom prst="rect">
            <a:avLst/>
          </a:prstGeom>
        </p:spPr>
        <p:txBody>
          <a:bodyPr wrap="square"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cSld name="One column text">
    <p:spTree>
      <p:nvGrpSpPr>
        <p:cNvPr id="1" name="Shape 29"/>
        <p:cNvGrpSpPr/>
        <p:nvPr/>
      </p:nvGrpSpPr>
      <p:grpSpPr>
        <a:xfrm>
          <a:off x="0" y="0"/>
          <a:ext cx="0" cy="0"/>
          <a:chOff x="0" y="0"/>
          <a:chExt cx="0" cy="0"/>
        </a:xfrm>
      </p:grpSpPr>
      <p:sp>
        <p:nvSpPr>
          <p:cNvPr id="30" name="Shape 30"/>
          <p:cNvSpPr txBox="1">
            <a:spLocks noGrp="1"/>
          </p:cNvSpPr>
          <p:nvPr>
            <p:ph type="title"/>
          </p:nvPr>
        </p:nvSpPr>
        <p:spPr>
          <a:xfrm>
            <a:off x="311700" y="631800"/>
            <a:ext cx="2808000" cy="755700"/>
          </a:xfrm>
          <a:prstGeom prst="rect">
            <a:avLst/>
          </a:prstGeom>
        </p:spPr>
        <p:txBody>
          <a:bodyPr wrap="square" lIns="91425" tIns="91425" rIns="91425" bIns="91425" anchor="b" anchorCtr="0"/>
          <a:lstStyle>
            <a:lvl1pPr lvl="0">
              <a:spcBef>
                <a:spcPts val="0"/>
              </a:spcBef>
              <a:buSzPct val="100000"/>
              <a:defRPr sz="2400"/>
            </a:lvl1pPr>
            <a:lvl2pPr lvl="1">
              <a:spcBef>
                <a:spcPts val="0"/>
              </a:spcBef>
              <a:buSzPct val="100000"/>
              <a:defRPr sz="2400"/>
            </a:lvl2pPr>
            <a:lvl3pPr lvl="2">
              <a:spcBef>
                <a:spcPts val="0"/>
              </a:spcBef>
              <a:buSzPct val="100000"/>
              <a:defRPr sz="2400"/>
            </a:lvl3pPr>
            <a:lvl4pPr lvl="3">
              <a:spcBef>
                <a:spcPts val="0"/>
              </a:spcBef>
              <a:buSzPct val="100000"/>
              <a:defRPr sz="2400"/>
            </a:lvl4pPr>
            <a:lvl5pPr lvl="4">
              <a:spcBef>
                <a:spcPts val="0"/>
              </a:spcBef>
              <a:buSzPct val="100000"/>
              <a:defRPr sz="2400"/>
            </a:lvl5pPr>
            <a:lvl6pPr lvl="5">
              <a:spcBef>
                <a:spcPts val="0"/>
              </a:spcBef>
              <a:buSzPct val="100000"/>
              <a:defRPr sz="2400"/>
            </a:lvl6pPr>
            <a:lvl7pPr lvl="6">
              <a:spcBef>
                <a:spcPts val="0"/>
              </a:spcBef>
              <a:buSzPct val="100000"/>
              <a:defRPr sz="2400"/>
            </a:lvl7pPr>
            <a:lvl8pPr lvl="7">
              <a:spcBef>
                <a:spcPts val="0"/>
              </a:spcBef>
              <a:buSzPct val="100000"/>
              <a:defRPr sz="2400"/>
            </a:lvl8pPr>
            <a:lvl9pPr lvl="8">
              <a:spcBef>
                <a:spcPts val="0"/>
              </a:spcBef>
              <a:buSzPct val="100000"/>
              <a:defRPr sz="2400"/>
            </a:lvl9pPr>
          </a:lstStyle>
          <a:p>
            <a:endParaRPr/>
          </a:p>
        </p:txBody>
      </p:sp>
      <p:sp>
        <p:nvSpPr>
          <p:cNvPr id="31" name="Shape 31"/>
          <p:cNvSpPr txBox="1">
            <a:spLocks noGrp="1"/>
          </p:cNvSpPr>
          <p:nvPr>
            <p:ph type="body" idx="1"/>
          </p:nvPr>
        </p:nvSpPr>
        <p:spPr>
          <a:xfrm>
            <a:off x="311700" y="1490875"/>
            <a:ext cx="2808000" cy="3078000"/>
          </a:xfrm>
          <a:prstGeom prst="rect">
            <a:avLst/>
          </a:prstGeom>
        </p:spPr>
        <p:txBody>
          <a:bodyPr wrap="square" lIns="91425" tIns="91425" rIns="91425" bIns="91425" anchor="t" anchorCtr="0"/>
          <a:lstStyle>
            <a:lvl1pPr lvl="0">
              <a:spcBef>
                <a:spcPts val="0"/>
              </a:spcBef>
              <a:buSzPct val="100000"/>
              <a:defRPr sz="1200"/>
            </a:lvl1pPr>
            <a:lvl2pPr lvl="1">
              <a:spcBef>
                <a:spcPts val="0"/>
              </a:spcBef>
              <a:buSzPct val="100000"/>
              <a:defRPr sz="1200"/>
            </a:lvl2pPr>
            <a:lvl3pPr lvl="2">
              <a:spcBef>
                <a:spcPts val="0"/>
              </a:spcBef>
              <a:buSzPct val="100000"/>
              <a:defRPr sz="1200"/>
            </a:lvl3pPr>
            <a:lvl4pPr lvl="3">
              <a:spcBef>
                <a:spcPts val="0"/>
              </a:spcBef>
              <a:buSzPct val="100000"/>
              <a:defRPr sz="1200"/>
            </a:lvl4pPr>
            <a:lvl5pPr lvl="4">
              <a:spcBef>
                <a:spcPts val="0"/>
              </a:spcBef>
              <a:buSzPct val="100000"/>
              <a:defRPr sz="1200"/>
            </a:lvl5pPr>
            <a:lvl6pPr lvl="5">
              <a:spcBef>
                <a:spcPts val="0"/>
              </a:spcBef>
              <a:buSzPct val="100000"/>
              <a:defRPr sz="1200"/>
            </a:lvl6pPr>
            <a:lvl7pPr lvl="6">
              <a:spcBef>
                <a:spcPts val="0"/>
              </a:spcBef>
              <a:buSzPct val="100000"/>
              <a:defRPr sz="1200"/>
            </a:lvl7pPr>
            <a:lvl8pPr lvl="7">
              <a:spcBef>
                <a:spcPts val="0"/>
              </a:spcBef>
              <a:buSzPct val="100000"/>
              <a:defRPr sz="1200"/>
            </a:lvl8pPr>
            <a:lvl9pPr lvl="8">
              <a:spcBef>
                <a:spcPts val="0"/>
              </a:spcBef>
              <a:buSzPct val="100000"/>
              <a:defRPr sz="1200"/>
            </a:lvl9pPr>
          </a:lstStyle>
          <a:p>
            <a:endParaRPr/>
          </a:p>
        </p:txBody>
      </p:sp>
      <p:sp>
        <p:nvSpPr>
          <p:cNvPr id="32" name="Shape 32"/>
          <p:cNvSpPr txBox="1">
            <a:spLocks noGrp="1"/>
          </p:cNvSpPr>
          <p:nvPr>
            <p:ph type="sldNum" idx="12"/>
          </p:nvPr>
        </p:nvSpPr>
        <p:spPr>
          <a:xfrm>
            <a:off x="8472458" y="4663217"/>
            <a:ext cx="548700" cy="393600"/>
          </a:xfrm>
          <a:prstGeom prst="rect">
            <a:avLst/>
          </a:prstGeom>
        </p:spPr>
        <p:txBody>
          <a:bodyPr wrap="square"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cSld name="Main point">
    <p:bg>
      <p:bgPr>
        <a:solidFill>
          <a:schemeClr val="accent3"/>
        </a:solidFill>
        <a:effectLst/>
      </p:bgPr>
    </p:bg>
    <p:spTree>
      <p:nvGrpSpPr>
        <p:cNvPr id="1" name="Shape 33"/>
        <p:cNvGrpSpPr/>
        <p:nvPr/>
      </p:nvGrpSpPr>
      <p:grpSpPr>
        <a:xfrm>
          <a:off x="0" y="0"/>
          <a:ext cx="0" cy="0"/>
          <a:chOff x="0" y="0"/>
          <a:chExt cx="0" cy="0"/>
        </a:xfrm>
      </p:grpSpPr>
      <p:sp>
        <p:nvSpPr>
          <p:cNvPr id="34" name="Shape 34"/>
          <p:cNvSpPr txBox="1">
            <a:spLocks noGrp="1"/>
          </p:cNvSpPr>
          <p:nvPr>
            <p:ph type="title"/>
          </p:nvPr>
        </p:nvSpPr>
        <p:spPr>
          <a:xfrm>
            <a:off x="490250" y="526350"/>
            <a:ext cx="5683800" cy="4090800"/>
          </a:xfrm>
          <a:prstGeom prst="rect">
            <a:avLst/>
          </a:prstGeom>
        </p:spPr>
        <p:txBody>
          <a:bodyPr wrap="square" lIns="91425" tIns="91425" rIns="91425" bIns="91425" anchor="ctr" anchorCtr="0"/>
          <a:lstStyle>
            <a:lvl1pPr lvl="0">
              <a:spcBef>
                <a:spcPts val="0"/>
              </a:spcBef>
              <a:buClr>
                <a:schemeClr val="lt1"/>
              </a:buClr>
              <a:buSzPct val="100000"/>
              <a:defRPr sz="4800">
                <a:solidFill>
                  <a:schemeClr val="lt1"/>
                </a:solidFill>
              </a:defRPr>
            </a:lvl1pPr>
            <a:lvl2pPr lvl="1">
              <a:spcBef>
                <a:spcPts val="0"/>
              </a:spcBef>
              <a:buClr>
                <a:schemeClr val="lt1"/>
              </a:buClr>
              <a:buSzPct val="100000"/>
              <a:defRPr sz="4800">
                <a:solidFill>
                  <a:schemeClr val="lt1"/>
                </a:solidFill>
              </a:defRPr>
            </a:lvl2pPr>
            <a:lvl3pPr lvl="2">
              <a:spcBef>
                <a:spcPts val="0"/>
              </a:spcBef>
              <a:buClr>
                <a:schemeClr val="lt1"/>
              </a:buClr>
              <a:buSzPct val="100000"/>
              <a:defRPr sz="4800">
                <a:solidFill>
                  <a:schemeClr val="lt1"/>
                </a:solidFill>
              </a:defRPr>
            </a:lvl3pPr>
            <a:lvl4pPr lvl="3">
              <a:spcBef>
                <a:spcPts val="0"/>
              </a:spcBef>
              <a:buClr>
                <a:schemeClr val="lt1"/>
              </a:buClr>
              <a:buSzPct val="100000"/>
              <a:defRPr sz="4800">
                <a:solidFill>
                  <a:schemeClr val="lt1"/>
                </a:solidFill>
              </a:defRPr>
            </a:lvl4pPr>
            <a:lvl5pPr lvl="4">
              <a:spcBef>
                <a:spcPts val="0"/>
              </a:spcBef>
              <a:buClr>
                <a:schemeClr val="lt1"/>
              </a:buClr>
              <a:buSzPct val="100000"/>
              <a:defRPr sz="4800">
                <a:solidFill>
                  <a:schemeClr val="lt1"/>
                </a:solidFill>
              </a:defRPr>
            </a:lvl5pPr>
            <a:lvl6pPr lvl="5">
              <a:spcBef>
                <a:spcPts val="0"/>
              </a:spcBef>
              <a:buClr>
                <a:schemeClr val="lt1"/>
              </a:buClr>
              <a:buSzPct val="100000"/>
              <a:defRPr sz="4800">
                <a:solidFill>
                  <a:schemeClr val="lt1"/>
                </a:solidFill>
              </a:defRPr>
            </a:lvl6pPr>
            <a:lvl7pPr lvl="6">
              <a:spcBef>
                <a:spcPts val="0"/>
              </a:spcBef>
              <a:buClr>
                <a:schemeClr val="lt1"/>
              </a:buClr>
              <a:buSzPct val="100000"/>
              <a:defRPr sz="4800">
                <a:solidFill>
                  <a:schemeClr val="lt1"/>
                </a:solidFill>
              </a:defRPr>
            </a:lvl7pPr>
            <a:lvl8pPr lvl="7">
              <a:spcBef>
                <a:spcPts val="0"/>
              </a:spcBef>
              <a:buClr>
                <a:schemeClr val="lt1"/>
              </a:buClr>
              <a:buSzPct val="100000"/>
              <a:defRPr sz="4800">
                <a:solidFill>
                  <a:schemeClr val="lt1"/>
                </a:solidFill>
              </a:defRPr>
            </a:lvl8pPr>
            <a:lvl9pPr lvl="8">
              <a:spcBef>
                <a:spcPts val="0"/>
              </a:spcBef>
              <a:buClr>
                <a:schemeClr val="lt1"/>
              </a:buClr>
              <a:buSzPct val="100000"/>
              <a:defRPr sz="4800">
                <a:solidFill>
                  <a:schemeClr val="lt1"/>
                </a:solidFill>
              </a:defRPr>
            </a:lvl9pPr>
          </a:lstStyle>
          <a:p>
            <a:endParaRPr/>
          </a:p>
        </p:txBody>
      </p:sp>
      <p:sp>
        <p:nvSpPr>
          <p:cNvPr id="35" name="Shape 35"/>
          <p:cNvSpPr txBox="1">
            <a:spLocks noGrp="1"/>
          </p:cNvSpPr>
          <p:nvPr>
            <p:ph type="sldNum" idx="12"/>
          </p:nvPr>
        </p:nvSpPr>
        <p:spPr>
          <a:xfrm>
            <a:off x="8472458" y="4663217"/>
            <a:ext cx="548700" cy="393600"/>
          </a:xfrm>
          <a:prstGeom prst="rect">
            <a:avLst/>
          </a:prstGeom>
        </p:spPr>
        <p:txBody>
          <a:bodyPr wrap="square" lIns="91425" tIns="91425" rIns="91425" bIns="91425" anchor="ctr" anchorCtr="0">
            <a:noAutofit/>
          </a:bodyPr>
          <a:lstStyle/>
          <a:p>
            <a:pPr lvl="0">
              <a:spcBef>
                <a:spcPts val="0"/>
              </a:spcBef>
              <a:buNone/>
            </a:pPr>
            <a:fld id="{00000000-1234-1234-1234-123412341234}" type="slidenum">
              <a:rPr lang="en">
                <a:solidFill>
                  <a:schemeClr val="lt1"/>
                </a:solidFill>
              </a:rPr>
              <a:t>‹#›</a:t>
            </a:fld>
            <a:endParaRPr lang="en">
              <a:solidFill>
                <a:schemeClr val="lt1"/>
              </a:solidFill>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cSld name="Section title and description">
    <p:spTree>
      <p:nvGrpSpPr>
        <p:cNvPr id="1" name="Shape 36"/>
        <p:cNvGrpSpPr/>
        <p:nvPr/>
      </p:nvGrpSpPr>
      <p:grpSpPr>
        <a:xfrm>
          <a:off x="0" y="0"/>
          <a:ext cx="0" cy="0"/>
          <a:chOff x="0" y="0"/>
          <a:chExt cx="0" cy="0"/>
        </a:xfrm>
      </p:grpSpPr>
      <p:sp>
        <p:nvSpPr>
          <p:cNvPr id="37" name="Shape 37"/>
          <p:cNvSpPr/>
          <p:nvPr/>
        </p:nvSpPr>
        <p:spPr>
          <a:xfrm>
            <a:off x="4572000" y="100"/>
            <a:ext cx="4572000" cy="5143500"/>
          </a:xfrm>
          <a:prstGeom prst="rect">
            <a:avLst/>
          </a:prstGeom>
          <a:solidFill>
            <a:schemeClr val="dk1"/>
          </a:solidFill>
          <a:ln>
            <a:noFill/>
          </a:ln>
        </p:spPr>
        <p:txBody>
          <a:bodyPr wrap="square" lIns="91425" tIns="91425" rIns="91425" bIns="91425" anchor="ctr" anchorCtr="0">
            <a:noAutofit/>
          </a:bodyPr>
          <a:lstStyle/>
          <a:p>
            <a:pPr lvl="0">
              <a:spcBef>
                <a:spcPts val="0"/>
              </a:spcBef>
              <a:buNone/>
            </a:pPr>
            <a:endParaRPr/>
          </a:p>
        </p:txBody>
      </p:sp>
      <p:cxnSp>
        <p:nvCxnSpPr>
          <p:cNvPr id="38" name="Shape 38"/>
          <p:cNvCxnSpPr/>
          <p:nvPr/>
        </p:nvCxnSpPr>
        <p:spPr>
          <a:xfrm>
            <a:off x="5029675" y="4495500"/>
            <a:ext cx="468300" cy="0"/>
          </a:xfrm>
          <a:prstGeom prst="straightConnector1">
            <a:avLst/>
          </a:prstGeom>
          <a:noFill/>
          <a:ln w="19050" cap="flat" cmpd="sng">
            <a:solidFill>
              <a:schemeClr val="lt1"/>
            </a:solidFill>
            <a:prstDash val="solid"/>
            <a:round/>
            <a:headEnd type="none" w="med" len="med"/>
            <a:tailEnd type="none" w="med" len="med"/>
          </a:ln>
        </p:spPr>
      </p:cxnSp>
      <p:sp>
        <p:nvSpPr>
          <p:cNvPr id="39" name="Shape 39"/>
          <p:cNvSpPr txBox="1">
            <a:spLocks noGrp="1"/>
          </p:cNvSpPr>
          <p:nvPr>
            <p:ph type="title"/>
          </p:nvPr>
        </p:nvSpPr>
        <p:spPr>
          <a:xfrm>
            <a:off x="265500" y="1375599"/>
            <a:ext cx="4045200" cy="1551900"/>
          </a:xfrm>
          <a:prstGeom prst="rect">
            <a:avLst/>
          </a:prstGeom>
        </p:spPr>
        <p:txBody>
          <a:bodyPr wrap="square" lIns="91425" tIns="91425" rIns="91425" bIns="91425" anchor="b" anchorCtr="0"/>
          <a:lstStyle>
            <a:lvl1pPr lvl="0" algn="ctr">
              <a:spcBef>
                <a:spcPts val="0"/>
              </a:spcBef>
              <a:buSzPct val="100000"/>
              <a:defRPr sz="3800"/>
            </a:lvl1pPr>
            <a:lvl2pPr lvl="1" algn="ctr">
              <a:spcBef>
                <a:spcPts val="0"/>
              </a:spcBef>
              <a:buSzPct val="100000"/>
              <a:defRPr sz="3800"/>
            </a:lvl2pPr>
            <a:lvl3pPr lvl="2" algn="ctr">
              <a:spcBef>
                <a:spcPts val="0"/>
              </a:spcBef>
              <a:buSzPct val="100000"/>
              <a:defRPr sz="3800"/>
            </a:lvl3pPr>
            <a:lvl4pPr lvl="3" algn="ctr">
              <a:spcBef>
                <a:spcPts val="0"/>
              </a:spcBef>
              <a:buSzPct val="100000"/>
              <a:defRPr sz="3800"/>
            </a:lvl4pPr>
            <a:lvl5pPr lvl="4" algn="ctr">
              <a:spcBef>
                <a:spcPts val="0"/>
              </a:spcBef>
              <a:buSzPct val="100000"/>
              <a:defRPr sz="3800"/>
            </a:lvl5pPr>
            <a:lvl6pPr lvl="5" algn="ctr">
              <a:spcBef>
                <a:spcPts val="0"/>
              </a:spcBef>
              <a:buSzPct val="100000"/>
              <a:defRPr sz="3800"/>
            </a:lvl6pPr>
            <a:lvl7pPr lvl="6" algn="ctr">
              <a:spcBef>
                <a:spcPts val="0"/>
              </a:spcBef>
              <a:buSzPct val="100000"/>
              <a:defRPr sz="3800"/>
            </a:lvl7pPr>
            <a:lvl8pPr lvl="7" algn="ctr">
              <a:spcBef>
                <a:spcPts val="0"/>
              </a:spcBef>
              <a:buSzPct val="100000"/>
              <a:defRPr sz="3800"/>
            </a:lvl8pPr>
            <a:lvl9pPr lvl="8" algn="ctr">
              <a:spcBef>
                <a:spcPts val="0"/>
              </a:spcBef>
              <a:buSzPct val="100000"/>
              <a:defRPr sz="3800"/>
            </a:lvl9pPr>
          </a:lstStyle>
          <a:p>
            <a:endParaRPr/>
          </a:p>
        </p:txBody>
      </p:sp>
      <p:sp>
        <p:nvSpPr>
          <p:cNvPr id="40" name="Shape 40"/>
          <p:cNvSpPr txBox="1">
            <a:spLocks noGrp="1"/>
          </p:cNvSpPr>
          <p:nvPr>
            <p:ph type="subTitle" idx="1"/>
          </p:nvPr>
        </p:nvSpPr>
        <p:spPr>
          <a:xfrm>
            <a:off x="265500" y="2981125"/>
            <a:ext cx="4045200" cy="1345500"/>
          </a:xfrm>
          <a:prstGeom prst="rect">
            <a:avLst/>
          </a:prstGeom>
        </p:spPr>
        <p:txBody>
          <a:bodyPr wrap="square" lIns="91425" tIns="91425" rIns="91425" bIns="91425" anchor="t" anchorCtr="0"/>
          <a:lstStyle>
            <a:lvl1pPr lvl="0" algn="ctr">
              <a:lnSpc>
                <a:spcPct val="100000"/>
              </a:lnSpc>
              <a:spcBef>
                <a:spcPts val="0"/>
              </a:spcBef>
              <a:spcAft>
                <a:spcPts val="0"/>
              </a:spcAft>
              <a:buNone/>
              <a:defRPr/>
            </a:lvl1pPr>
            <a:lvl2pPr lvl="1" algn="ctr">
              <a:lnSpc>
                <a:spcPct val="100000"/>
              </a:lnSpc>
              <a:spcBef>
                <a:spcPts val="0"/>
              </a:spcBef>
              <a:spcAft>
                <a:spcPts val="0"/>
              </a:spcAft>
              <a:buSzPct val="100000"/>
              <a:buNone/>
              <a:defRPr sz="1800"/>
            </a:lvl2pPr>
            <a:lvl3pPr lvl="2" algn="ctr">
              <a:lnSpc>
                <a:spcPct val="100000"/>
              </a:lnSpc>
              <a:spcBef>
                <a:spcPts val="0"/>
              </a:spcBef>
              <a:spcAft>
                <a:spcPts val="0"/>
              </a:spcAft>
              <a:buSzPct val="100000"/>
              <a:buNone/>
              <a:defRPr sz="1800"/>
            </a:lvl3pPr>
            <a:lvl4pPr lvl="3" algn="ctr">
              <a:lnSpc>
                <a:spcPct val="100000"/>
              </a:lnSpc>
              <a:spcBef>
                <a:spcPts val="0"/>
              </a:spcBef>
              <a:spcAft>
                <a:spcPts val="0"/>
              </a:spcAft>
              <a:buSzPct val="100000"/>
              <a:buNone/>
              <a:defRPr sz="1800"/>
            </a:lvl4pPr>
            <a:lvl5pPr lvl="4" algn="ctr">
              <a:lnSpc>
                <a:spcPct val="100000"/>
              </a:lnSpc>
              <a:spcBef>
                <a:spcPts val="0"/>
              </a:spcBef>
              <a:spcAft>
                <a:spcPts val="0"/>
              </a:spcAft>
              <a:buSzPct val="100000"/>
              <a:buNone/>
              <a:defRPr sz="1800"/>
            </a:lvl5pPr>
            <a:lvl6pPr lvl="5" algn="ctr">
              <a:lnSpc>
                <a:spcPct val="100000"/>
              </a:lnSpc>
              <a:spcBef>
                <a:spcPts val="0"/>
              </a:spcBef>
              <a:spcAft>
                <a:spcPts val="0"/>
              </a:spcAft>
              <a:buSzPct val="100000"/>
              <a:buNone/>
              <a:defRPr sz="1800"/>
            </a:lvl6pPr>
            <a:lvl7pPr lvl="6" algn="ctr">
              <a:lnSpc>
                <a:spcPct val="100000"/>
              </a:lnSpc>
              <a:spcBef>
                <a:spcPts val="0"/>
              </a:spcBef>
              <a:spcAft>
                <a:spcPts val="0"/>
              </a:spcAft>
              <a:buSzPct val="100000"/>
              <a:buNone/>
              <a:defRPr sz="1800"/>
            </a:lvl7pPr>
            <a:lvl8pPr lvl="7" algn="ctr">
              <a:lnSpc>
                <a:spcPct val="100000"/>
              </a:lnSpc>
              <a:spcBef>
                <a:spcPts val="0"/>
              </a:spcBef>
              <a:spcAft>
                <a:spcPts val="0"/>
              </a:spcAft>
              <a:buSzPct val="100000"/>
              <a:buNone/>
              <a:defRPr sz="1800"/>
            </a:lvl8pPr>
            <a:lvl9pPr lvl="8" algn="ctr">
              <a:lnSpc>
                <a:spcPct val="100000"/>
              </a:lnSpc>
              <a:spcBef>
                <a:spcPts val="0"/>
              </a:spcBef>
              <a:spcAft>
                <a:spcPts val="0"/>
              </a:spcAft>
              <a:buSzPct val="100000"/>
              <a:buNone/>
              <a:defRPr sz="1800"/>
            </a:lvl9pPr>
          </a:lstStyle>
          <a:p>
            <a:endParaRPr/>
          </a:p>
        </p:txBody>
      </p:sp>
      <p:sp>
        <p:nvSpPr>
          <p:cNvPr id="41" name="Shape 41"/>
          <p:cNvSpPr txBox="1">
            <a:spLocks noGrp="1"/>
          </p:cNvSpPr>
          <p:nvPr>
            <p:ph type="body" idx="2"/>
          </p:nvPr>
        </p:nvSpPr>
        <p:spPr>
          <a:xfrm>
            <a:off x="4939500" y="724200"/>
            <a:ext cx="3837000" cy="3695100"/>
          </a:xfrm>
          <a:prstGeom prst="rect">
            <a:avLst/>
          </a:prstGeom>
        </p:spPr>
        <p:txBody>
          <a:bodyPr wrap="square" lIns="91425" tIns="91425" rIns="91425" bIns="91425" anchor="ctr" anchorCtr="0"/>
          <a:lstStyle>
            <a:lvl1pPr lvl="0">
              <a:spcBef>
                <a:spcPts val="0"/>
              </a:spcBef>
              <a:buClr>
                <a:schemeClr val="lt1"/>
              </a:buClr>
              <a:defRPr>
                <a:solidFill>
                  <a:schemeClr val="lt1"/>
                </a:solidFill>
              </a:defRPr>
            </a:lvl1pPr>
            <a:lvl2pPr lvl="1">
              <a:spcBef>
                <a:spcPts val="0"/>
              </a:spcBef>
              <a:buClr>
                <a:schemeClr val="lt1"/>
              </a:buClr>
              <a:defRPr>
                <a:solidFill>
                  <a:schemeClr val="lt1"/>
                </a:solidFill>
              </a:defRPr>
            </a:lvl2pPr>
            <a:lvl3pPr lvl="2">
              <a:spcBef>
                <a:spcPts val="0"/>
              </a:spcBef>
              <a:buClr>
                <a:schemeClr val="lt1"/>
              </a:buClr>
              <a:defRPr>
                <a:solidFill>
                  <a:schemeClr val="lt1"/>
                </a:solidFill>
              </a:defRPr>
            </a:lvl3pPr>
            <a:lvl4pPr lvl="3">
              <a:spcBef>
                <a:spcPts val="0"/>
              </a:spcBef>
              <a:buClr>
                <a:schemeClr val="lt1"/>
              </a:buClr>
              <a:defRPr>
                <a:solidFill>
                  <a:schemeClr val="lt1"/>
                </a:solidFill>
              </a:defRPr>
            </a:lvl4pPr>
            <a:lvl5pPr lvl="4">
              <a:spcBef>
                <a:spcPts val="0"/>
              </a:spcBef>
              <a:buClr>
                <a:schemeClr val="lt1"/>
              </a:buClr>
              <a:defRPr>
                <a:solidFill>
                  <a:schemeClr val="lt1"/>
                </a:solidFill>
              </a:defRPr>
            </a:lvl5pPr>
            <a:lvl6pPr lvl="5">
              <a:spcBef>
                <a:spcPts val="0"/>
              </a:spcBef>
              <a:buClr>
                <a:schemeClr val="lt1"/>
              </a:buClr>
              <a:defRPr>
                <a:solidFill>
                  <a:schemeClr val="lt1"/>
                </a:solidFill>
              </a:defRPr>
            </a:lvl6pPr>
            <a:lvl7pPr lvl="6">
              <a:spcBef>
                <a:spcPts val="0"/>
              </a:spcBef>
              <a:buClr>
                <a:schemeClr val="lt1"/>
              </a:buClr>
              <a:defRPr>
                <a:solidFill>
                  <a:schemeClr val="lt1"/>
                </a:solidFill>
              </a:defRPr>
            </a:lvl7pPr>
            <a:lvl8pPr lvl="7">
              <a:spcBef>
                <a:spcPts val="0"/>
              </a:spcBef>
              <a:buClr>
                <a:schemeClr val="lt1"/>
              </a:buClr>
              <a:defRPr>
                <a:solidFill>
                  <a:schemeClr val="lt1"/>
                </a:solidFill>
              </a:defRPr>
            </a:lvl8pPr>
            <a:lvl9pPr lvl="8">
              <a:spcBef>
                <a:spcPts val="0"/>
              </a:spcBef>
              <a:buClr>
                <a:schemeClr val="lt1"/>
              </a:buClr>
              <a:defRPr>
                <a:solidFill>
                  <a:schemeClr val="lt1"/>
                </a:solidFill>
              </a:defRPr>
            </a:lvl9pPr>
          </a:lstStyle>
          <a:p>
            <a:endParaRPr/>
          </a:p>
        </p:txBody>
      </p:sp>
      <p:sp>
        <p:nvSpPr>
          <p:cNvPr id="42" name="Shape 42"/>
          <p:cNvSpPr txBox="1">
            <a:spLocks noGrp="1"/>
          </p:cNvSpPr>
          <p:nvPr>
            <p:ph type="sldNum" idx="12"/>
          </p:nvPr>
        </p:nvSpPr>
        <p:spPr>
          <a:xfrm>
            <a:off x="8472458" y="4663217"/>
            <a:ext cx="548700" cy="393600"/>
          </a:xfrm>
          <a:prstGeom prst="rect">
            <a:avLst/>
          </a:prstGeom>
        </p:spPr>
        <p:txBody>
          <a:bodyPr wrap="square" lIns="91425" tIns="91425" rIns="91425" bIns="91425" anchor="ctr" anchorCtr="0">
            <a:noAutofit/>
          </a:bodyPr>
          <a:lstStyle/>
          <a:p>
            <a:pPr lvl="0">
              <a:spcBef>
                <a:spcPts val="0"/>
              </a:spcBef>
              <a:buNone/>
            </a:pPr>
            <a:fld id="{00000000-1234-1234-1234-123412341234}" type="slidenum">
              <a:rPr lang="en">
                <a:solidFill>
                  <a:schemeClr val="lt1"/>
                </a:solidFill>
              </a:rPr>
              <a:t>‹#›</a:t>
            </a:fld>
            <a:endParaRPr lang="en">
              <a:solidFill>
                <a:schemeClr val="lt1"/>
              </a:solidFill>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cSld name="Big number">
    <p:spTree>
      <p:nvGrpSpPr>
        <p:cNvPr id="1" name="Shape 46"/>
        <p:cNvGrpSpPr/>
        <p:nvPr/>
      </p:nvGrpSpPr>
      <p:grpSpPr>
        <a:xfrm>
          <a:off x="0" y="0"/>
          <a:ext cx="0" cy="0"/>
          <a:chOff x="0" y="0"/>
          <a:chExt cx="0" cy="0"/>
        </a:xfrm>
      </p:grpSpPr>
      <p:sp>
        <p:nvSpPr>
          <p:cNvPr id="47" name="Shape 47"/>
          <p:cNvSpPr txBox="1">
            <a:spLocks noGrp="1"/>
          </p:cNvSpPr>
          <p:nvPr>
            <p:ph type="title"/>
          </p:nvPr>
        </p:nvSpPr>
        <p:spPr>
          <a:xfrm>
            <a:off x="311700" y="1167925"/>
            <a:ext cx="8520600" cy="1980000"/>
          </a:xfrm>
          <a:prstGeom prst="rect">
            <a:avLst/>
          </a:prstGeom>
        </p:spPr>
        <p:txBody>
          <a:bodyPr wrap="square" lIns="91425" tIns="91425" rIns="91425" bIns="91425" anchor="ctr" anchorCtr="0"/>
          <a:lstStyle>
            <a:lvl1pPr lvl="0" algn="ctr">
              <a:spcBef>
                <a:spcPts val="0"/>
              </a:spcBef>
              <a:buClr>
                <a:schemeClr val="dk1"/>
              </a:buClr>
              <a:buSzPct val="100000"/>
              <a:defRPr sz="11000">
                <a:solidFill>
                  <a:schemeClr val="dk1"/>
                </a:solidFill>
              </a:defRPr>
            </a:lvl1pPr>
            <a:lvl2pPr lvl="1" algn="ctr">
              <a:spcBef>
                <a:spcPts val="0"/>
              </a:spcBef>
              <a:buClr>
                <a:schemeClr val="dk1"/>
              </a:buClr>
              <a:buSzPct val="100000"/>
              <a:defRPr sz="11000">
                <a:solidFill>
                  <a:schemeClr val="dk1"/>
                </a:solidFill>
              </a:defRPr>
            </a:lvl2pPr>
            <a:lvl3pPr lvl="2" algn="ctr">
              <a:spcBef>
                <a:spcPts val="0"/>
              </a:spcBef>
              <a:buClr>
                <a:schemeClr val="dk1"/>
              </a:buClr>
              <a:buSzPct val="100000"/>
              <a:defRPr sz="11000">
                <a:solidFill>
                  <a:schemeClr val="dk1"/>
                </a:solidFill>
              </a:defRPr>
            </a:lvl3pPr>
            <a:lvl4pPr lvl="3" algn="ctr">
              <a:spcBef>
                <a:spcPts val="0"/>
              </a:spcBef>
              <a:buClr>
                <a:schemeClr val="dk1"/>
              </a:buClr>
              <a:buSzPct val="100000"/>
              <a:defRPr sz="11000">
                <a:solidFill>
                  <a:schemeClr val="dk1"/>
                </a:solidFill>
              </a:defRPr>
            </a:lvl4pPr>
            <a:lvl5pPr lvl="4" algn="ctr">
              <a:spcBef>
                <a:spcPts val="0"/>
              </a:spcBef>
              <a:buClr>
                <a:schemeClr val="dk1"/>
              </a:buClr>
              <a:buSzPct val="100000"/>
              <a:defRPr sz="11000">
                <a:solidFill>
                  <a:schemeClr val="dk1"/>
                </a:solidFill>
              </a:defRPr>
            </a:lvl5pPr>
            <a:lvl6pPr lvl="5" algn="ctr">
              <a:spcBef>
                <a:spcPts val="0"/>
              </a:spcBef>
              <a:buClr>
                <a:schemeClr val="dk1"/>
              </a:buClr>
              <a:buSzPct val="100000"/>
              <a:defRPr sz="11000">
                <a:solidFill>
                  <a:schemeClr val="dk1"/>
                </a:solidFill>
              </a:defRPr>
            </a:lvl6pPr>
            <a:lvl7pPr lvl="6" algn="ctr">
              <a:spcBef>
                <a:spcPts val="0"/>
              </a:spcBef>
              <a:buClr>
                <a:schemeClr val="dk1"/>
              </a:buClr>
              <a:buSzPct val="100000"/>
              <a:defRPr sz="11000">
                <a:solidFill>
                  <a:schemeClr val="dk1"/>
                </a:solidFill>
              </a:defRPr>
            </a:lvl7pPr>
            <a:lvl8pPr lvl="7" algn="ctr">
              <a:spcBef>
                <a:spcPts val="0"/>
              </a:spcBef>
              <a:buClr>
                <a:schemeClr val="dk1"/>
              </a:buClr>
              <a:buSzPct val="100000"/>
              <a:defRPr sz="11000">
                <a:solidFill>
                  <a:schemeClr val="dk1"/>
                </a:solidFill>
              </a:defRPr>
            </a:lvl8pPr>
            <a:lvl9pPr lvl="8" algn="ctr">
              <a:spcBef>
                <a:spcPts val="0"/>
              </a:spcBef>
              <a:buClr>
                <a:schemeClr val="dk1"/>
              </a:buClr>
              <a:buSzPct val="100000"/>
              <a:defRPr sz="11000">
                <a:solidFill>
                  <a:schemeClr val="dk1"/>
                </a:solidFill>
              </a:defRPr>
            </a:lvl9pPr>
          </a:lstStyle>
          <a:p>
            <a:endParaRPr/>
          </a:p>
        </p:txBody>
      </p:sp>
      <p:sp>
        <p:nvSpPr>
          <p:cNvPr id="48" name="Shape 48"/>
          <p:cNvSpPr txBox="1">
            <a:spLocks noGrp="1"/>
          </p:cNvSpPr>
          <p:nvPr>
            <p:ph type="body" idx="1"/>
          </p:nvPr>
        </p:nvSpPr>
        <p:spPr>
          <a:xfrm>
            <a:off x="311700" y="3224250"/>
            <a:ext cx="8520600" cy="1071600"/>
          </a:xfrm>
          <a:prstGeom prst="rect">
            <a:avLst/>
          </a:prstGeom>
        </p:spPr>
        <p:txBody>
          <a:bodyPr wrap="square" lIns="91425" tIns="91425" rIns="91425" bIns="91425" anchor="t" anchorCtr="0"/>
          <a:lstStyle>
            <a:lvl1pPr lvl="0" algn="ctr">
              <a:spcBef>
                <a:spcPts val="0"/>
              </a:spcBef>
              <a:defRPr/>
            </a:lvl1pPr>
            <a:lvl2pPr lvl="1" algn="ctr">
              <a:spcBef>
                <a:spcPts val="0"/>
              </a:spcBef>
              <a:defRPr/>
            </a:lvl2pPr>
            <a:lvl3pPr lvl="2" algn="ctr">
              <a:spcBef>
                <a:spcPts val="0"/>
              </a:spcBef>
              <a:defRPr/>
            </a:lvl3pPr>
            <a:lvl4pPr lvl="3" algn="ctr">
              <a:spcBef>
                <a:spcPts val="0"/>
              </a:spcBef>
              <a:defRPr/>
            </a:lvl4pPr>
            <a:lvl5pPr lvl="4" algn="ctr">
              <a:spcBef>
                <a:spcPts val="0"/>
              </a:spcBef>
              <a:defRPr/>
            </a:lvl5pPr>
            <a:lvl6pPr lvl="5" algn="ctr">
              <a:spcBef>
                <a:spcPts val="0"/>
              </a:spcBef>
              <a:defRPr/>
            </a:lvl6pPr>
            <a:lvl7pPr lvl="6" algn="ctr">
              <a:spcBef>
                <a:spcPts val="0"/>
              </a:spcBef>
              <a:defRPr/>
            </a:lvl7pPr>
            <a:lvl8pPr lvl="7" algn="ctr">
              <a:spcBef>
                <a:spcPts val="0"/>
              </a:spcBef>
              <a:defRPr/>
            </a:lvl8pPr>
            <a:lvl9pPr lvl="8" algn="ctr">
              <a:spcBef>
                <a:spcPts val="0"/>
              </a:spcBef>
              <a:defRPr/>
            </a:lvl9pPr>
          </a:lstStyle>
          <a:p>
            <a:endParaRPr/>
          </a:p>
        </p:txBody>
      </p:sp>
      <p:sp>
        <p:nvSpPr>
          <p:cNvPr id="49" name="Shape 49"/>
          <p:cNvSpPr txBox="1">
            <a:spLocks noGrp="1"/>
          </p:cNvSpPr>
          <p:nvPr>
            <p:ph type="sldNum" idx="12"/>
          </p:nvPr>
        </p:nvSpPr>
        <p:spPr>
          <a:xfrm>
            <a:off x="8472458" y="4663217"/>
            <a:ext cx="548700" cy="393600"/>
          </a:xfrm>
          <a:prstGeom prst="rect">
            <a:avLst/>
          </a:prstGeom>
        </p:spPr>
        <p:txBody>
          <a:bodyPr wrap="square"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cSld name="Blank">
    <p:spTree>
      <p:nvGrpSpPr>
        <p:cNvPr id="1" name="Shape 50"/>
        <p:cNvGrpSpPr/>
        <p:nvPr/>
      </p:nvGrpSpPr>
      <p:grpSpPr>
        <a:xfrm>
          <a:off x="0" y="0"/>
          <a:ext cx="0" cy="0"/>
          <a:chOff x="0" y="0"/>
          <a:chExt cx="0" cy="0"/>
        </a:xfrm>
      </p:grpSpPr>
      <p:sp>
        <p:nvSpPr>
          <p:cNvPr id="51" name="Shape 51"/>
          <p:cNvSpPr txBox="1">
            <a:spLocks noGrp="1"/>
          </p:cNvSpPr>
          <p:nvPr>
            <p:ph type="sldNum" idx="12"/>
          </p:nvPr>
        </p:nvSpPr>
        <p:spPr>
          <a:xfrm>
            <a:off x="8472458" y="4663217"/>
            <a:ext cx="548700" cy="393600"/>
          </a:xfrm>
          <a:prstGeom prst="rect">
            <a:avLst/>
          </a:prstGeom>
        </p:spPr>
        <p:txBody>
          <a:bodyPr wrap="square"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x">
  <p:cSld name="Title and body">
    <p:spTree>
      <p:nvGrpSpPr>
        <p:cNvPr id="1" name="Shape 17"/>
        <p:cNvGrpSpPr/>
        <p:nvPr/>
      </p:nvGrpSpPr>
      <p:grpSpPr>
        <a:xfrm>
          <a:off x="0" y="0"/>
          <a:ext cx="0" cy="0"/>
          <a:chOff x="0" y="0"/>
          <a:chExt cx="0" cy="0"/>
        </a:xfrm>
      </p:grpSpPr>
      <p:sp>
        <p:nvSpPr>
          <p:cNvPr id="18" name="Shape 18"/>
          <p:cNvSpPr txBox="1">
            <a:spLocks noGrp="1"/>
          </p:cNvSpPr>
          <p:nvPr>
            <p:ph type="title"/>
          </p:nvPr>
        </p:nvSpPr>
        <p:spPr>
          <a:xfrm>
            <a:off x="311700" y="445025"/>
            <a:ext cx="8520600" cy="572700"/>
          </a:xfrm>
          <a:prstGeom prst="rect">
            <a:avLst/>
          </a:prstGeom>
        </p:spPr>
        <p:txBody>
          <a:bodyPr wrap="square" lIns="91425" tIns="91425" rIns="91425" bIns="91425"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19" name="Shape 19"/>
          <p:cNvSpPr txBox="1">
            <a:spLocks noGrp="1"/>
          </p:cNvSpPr>
          <p:nvPr>
            <p:ph type="body" idx="1"/>
          </p:nvPr>
        </p:nvSpPr>
        <p:spPr>
          <a:xfrm>
            <a:off x="311700" y="1152475"/>
            <a:ext cx="8520600" cy="3416400"/>
          </a:xfrm>
          <a:prstGeom prst="rect">
            <a:avLst/>
          </a:prstGeom>
        </p:spPr>
        <p:txBody>
          <a:bodyPr wrap="square" lIns="91425" tIns="91425" rIns="91425" bIns="91425"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20" name="Shape 20"/>
          <p:cNvSpPr txBox="1">
            <a:spLocks noGrp="1"/>
          </p:cNvSpPr>
          <p:nvPr>
            <p:ph type="sldNum" idx="12"/>
          </p:nvPr>
        </p:nvSpPr>
        <p:spPr>
          <a:xfrm>
            <a:off x="8472458" y="4663217"/>
            <a:ext cx="548700" cy="393600"/>
          </a:xfrm>
          <a:prstGeom prst="rect">
            <a:avLst/>
          </a:prstGeom>
        </p:spPr>
        <p:txBody>
          <a:bodyPr wrap="square" lIns="91425" tIns="91425" rIns="91425" bIns="91425" anchor="ctr" anchorCtr="0">
            <a:noAutofit/>
          </a:bodyPr>
          <a:lstStyle/>
          <a:p>
            <a:pPr lvl="0">
              <a:spcBef>
                <a:spcPts val="0"/>
              </a:spcBef>
              <a:buNone/>
            </a:pPr>
            <a:fld id="{00000000-1234-1234-1234-123412341234}" type="slidenum">
              <a:rPr lang="en"/>
              <a:t>‹#›</a:t>
            </a:fld>
            <a:endParaRPr lang="en"/>
          </a:p>
        </p:txBody>
      </p:sp>
    </p:spTree>
    <p:extLst>
      <p:ext uri="{BB962C8B-B14F-4D97-AF65-F5344CB8AC3E}">
        <p14:creationId xmlns:p14="http://schemas.microsoft.com/office/powerpoint/2010/main" val="67917721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secHead">
  <p:cSld name="Section header">
    <p:bg>
      <p:bgPr>
        <a:solidFill>
          <a:schemeClr val="dk1"/>
        </a:solidFill>
        <a:effectLst/>
      </p:bgPr>
    </p:bg>
    <p:spTree>
      <p:nvGrpSpPr>
        <p:cNvPr id="1" name="Shape 14"/>
        <p:cNvGrpSpPr/>
        <p:nvPr/>
      </p:nvGrpSpPr>
      <p:grpSpPr>
        <a:xfrm>
          <a:off x="0" y="0"/>
          <a:ext cx="0" cy="0"/>
          <a:chOff x="0" y="0"/>
          <a:chExt cx="0" cy="0"/>
        </a:xfrm>
      </p:grpSpPr>
      <p:sp>
        <p:nvSpPr>
          <p:cNvPr id="15" name="Shape 15"/>
          <p:cNvSpPr txBox="1">
            <a:spLocks noGrp="1"/>
          </p:cNvSpPr>
          <p:nvPr>
            <p:ph type="title"/>
          </p:nvPr>
        </p:nvSpPr>
        <p:spPr>
          <a:xfrm>
            <a:off x="311700" y="2480550"/>
            <a:ext cx="8114400" cy="2445900"/>
          </a:xfrm>
          <a:prstGeom prst="rect">
            <a:avLst/>
          </a:prstGeom>
        </p:spPr>
        <p:txBody>
          <a:bodyPr wrap="square" lIns="91425" tIns="91425" rIns="91425" bIns="91425" anchor="b" anchorCtr="0"/>
          <a:lstStyle>
            <a:lvl1pPr lvl="0">
              <a:spcBef>
                <a:spcPts val="0"/>
              </a:spcBef>
              <a:buClr>
                <a:schemeClr val="lt1"/>
              </a:buClr>
              <a:buSzPct val="100000"/>
              <a:defRPr sz="6800">
                <a:solidFill>
                  <a:schemeClr val="lt1"/>
                </a:solidFill>
              </a:defRPr>
            </a:lvl1pPr>
            <a:lvl2pPr lvl="1">
              <a:spcBef>
                <a:spcPts val="0"/>
              </a:spcBef>
              <a:buClr>
                <a:schemeClr val="lt1"/>
              </a:buClr>
              <a:buSzPct val="100000"/>
              <a:defRPr sz="6800">
                <a:solidFill>
                  <a:schemeClr val="lt1"/>
                </a:solidFill>
              </a:defRPr>
            </a:lvl2pPr>
            <a:lvl3pPr lvl="2">
              <a:spcBef>
                <a:spcPts val="0"/>
              </a:spcBef>
              <a:buClr>
                <a:schemeClr val="lt1"/>
              </a:buClr>
              <a:buSzPct val="100000"/>
              <a:defRPr sz="6800">
                <a:solidFill>
                  <a:schemeClr val="lt1"/>
                </a:solidFill>
              </a:defRPr>
            </a:lvl3pPr>
            <a:lvl4pPr lvl="3">
              <a:spcBef>
                <a:spcPts val="0"/>
              </a:spcBef>
              <a:buClr>
                <a:schemeClr val="lt1"/>
              </a:buClr>
              <a:buSzPct val="100000"/>
              <a:defRPr sz="6800">
                <a:solidFill>
                  <a:schemeClr val="lt1"/>
                </a:solidFill>
              </a:defRPr>
            </a:lvl4pPr>
            <a:lvl5pPr lvl="4">
              <a:spcBef>
                <a:spcPts val="0"/>
              </a:spcBef>
              <a:buClr>
                <a:schemeClr val="lt1"/>
              </a:buClr>
              <a:buSzPct val="100000"/>
              <a:defRPr sz="6800">
                <a:solidFill>
                  <a:schemeClr val="lt1"/>
                </a:solidFill>
              </a:defRPr>
            </a:lvl5pPr>
            <a:lvl6pPr lvl="5">
              <a:spcBef>
                <a:spcPts val="0"/>
              </a:spcBef>
              <a:buClr>
                <a:schemeClr val="lt1"/>
              </a:buClr>
              <a:buSzPct val="100000"/>
              <a:defRPr sz="6800">
                <a:solidFill>
                  <a:schemeClr val="lt1"/>
                </a:solidFill>
              </a:defRPr>
            </a:lvl6pPr>
            <a:lvl7pPr lvl="6">
              <a:spcBef>
                <a:spcPts val="0"/>
              </a:spcBef>
              <a:buClr>
                <a:schemeClr val="lt1"/>
              </a:buClr>
              <a:buSzPct val="100000"/>
              <a:defRPr sz="6800">
                <a:solidFill>
                  <a:schemeClr val="lt1"/>
                </a:solidFill>
              </a:defRPr>
            </a:lvl7pPr>
            <a:lvl8pPr lvl="7">
              <a:spcBef>
                <a:spcPts val="0"/>
              </a:spcBef>
              <a:buClr>
                <a:schemeClr val="lt1"/>
              </a:buClr>
              <a:buSzPct val="100000"/>
              <a:defRPr sz="6800">
                <a:solidFill>
                  <a:schemeClr val="lt1"/>
                </a:solidFill>
              </a:defRPr>
            </a:lvl8pPr>
            <a:lvl9pPr lvl="8">
              <a:spcBef>
                <a:spcPts val="0"/>
              </a:spcBef>
              <a:buClr>
                <a:schemeClr val="lt1"/>
              </a:buClr>
              <a:buSzPct val="100000"/>
              <a:defRPr sz="6800">
                <a:solidFill>
                  <a:schemeClr val="lt1"/>
                </a:solidFill>
              </a:defRPr>
            </a:lvl9pPr>
          </a:lstStyle>
          <a:p>
            <a:endParaRPr/>
          </a:p>
        </p:txBody>
      </p:sp>
      <p:sp>
        <p:nvSpPr>
          <p:cNvPr id="16" name="Shape 16"/>
          <p:cNvSpPr txBox="1">
            <a:spLocks noGrp="1"/>
          </p:cNvSpPr>
          <p:nvPr>
            <p:ph type="sldNum" idx="12"/>
          </p:nvPr>
        </p:nvSpPr>
        <p:spPr>
          <a:xfrm>
            <a:off x="8472458" y="4663217"/>
            <a:ext cx="548700" cy="393600"/>
          </a:xfrm>
          <a:prstGeom prst="rect">
            <a:avLst/>
          </a:prstGeom>
        </p:spPr>
        <p:txBody>
          <a:bodyPr wrap="square" lIns="91425" tIns="91425" rIns="91425" bIns="91425" anchor="ctr" anchorCtr="0">
            <a:noAutofit/>
          </a:bodyPr>
          <a:lstStyle/>
          <a:p>
            <a:pPr lvl="0">
              <a:spcBef>
                <a:spcPts val="0"/>
              </a:spcBef>
              <a:buNone/>
            </a:pPr>
            <a:fld id="{00000000-1234-1234-1234-123412341234}" type="slidenum">
              <a:rPr lang="en">
                <a:solidFill>
                  <a:schemeClr val="lt1"/>
                </a:solidFill>
              </a:rPr>
              <a:t>‹#›</a:t>
            </a:fld>
            <a:endParaRPr lang="en">
              <a:solidFill>
                <a:schemeClr val="lt1"/>
              </a:solidFill>
            </a:endParaRPr>
          </a:p>
        </p:txBody>
      </p:sp>
    </p:spTree>
    <p:extLst>
      <p:ext uri="{BB962C8B-B14F-4D97-AF65-F5344CB8AC3E}">
        <p14:creationId xmlns:p14="http://schemas.microsoft.com/office/powerpoint/2010/main" val="4278406214"/>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 Id="rId11"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gameday">
    <p:bg>
      <p:bgPr>
        <a:solidFill>
          <a:schemeClr val="lt1"/>
        </a:solidFill>
        <a:effectLst/>
      </p:bgPr>
    </p:bg>
    <p:spTree>
      <p:nvGrpSpPr>
        <p:cNvPr id="1" name="Shape 5"/>
        <p:cNvGrpSpPr/>
        <p:nvPr/>
      </p:nvGrpSpPr>
      <p:grpSpPr>
        <a:xfrm>
          <a:off x="0" y="0"/>
          <a:ext cx="0" cy="0"/>
          <a:chOff x="0" y="0"/>
          <a:chExt cx="0" cy="0"/>
        </a:xfrm>
      </p:grpSpPr>
      <p:sp>
        <p:nvSpPr>
          <p:cNvPr id="6" name="Shape 6"/>
          <p:cNvSpPr txBox="1">
            <a:spLocks noGrp="1"/>
          </p:cNvSpPr>
          <p:nvPr>
            <p:ph type="title"/>
          </p:nvPr>
        </p:nvSpPr>
        <p:spPr>
          <a:xfrm>
            <a:off x="311700" y="445025"/>
            <a:ext cx="8520600" cy="572700"/>
          </a:xfrm>
          <a:prstGeom prst="rect">
            <a:avLst/>
          </a:prstGeom>
          <a:noFill/>
          <a:ln>
            <a:noFill/>
          </a:ln>
        </p:spPr>
        <p:txBody>
          <a:bodyPr wrap="square" lIns="91425" tIns="91425" rIns="91425" bIns="91425" anchor="t" anchorCtr="0"/>
          <a:lstStyle>
            <a:lvl1pPr lvl="0">
              <a:spcBef>
                <a:spcPts val="0"/>
              </a:spcBef>
              <a:buClr>
                <a:schemeClr val="accent3"/>
              </a:buClr>
              <a:buSzPct val="100000"/>
              <a:buFont typeface="Alfa Slab One"/>
              <a:buNone/>
              <a:defRPr sz="3000">
                <a:solidFill>
                  <a:schemeClr val="accent3"/>
                </a:solidFill>
                <a:latin typeface="Alfa Slab One"/>
                <a:ea typeface="Alfa Slab One"/>
                <a:cs typeface="Alfa Slab One"/>
                <a:sym typeface="Alfa Slab One"/>
              </a:defRPr>
            </a:lvl1pPr>
            <a:lvl2pPr lvl="1">
              <a:spcBef>
                <a:spcPts val="0"/>
              </a:spcBef>
              <a:buClr>
                <a:schemeClr val="accent3"/>
              </a:buClr>
              <a:buSzPct val="100000"/>
              <a:buFont typeface="Alfa Slab One"/>
              <a:buNone/>
              <a:defRPr sz="3000">
                <a:solidFill>
                  <a:schemeClr val="accent3"/>
                </a:solidFill>
                <a:latin typeface="Alfa Slab One"/>
                <a:ea typeface="Alfa Slab One"/>
                <a:cs typeface="Alfa Slab One"/>
                <a:sym typeface="Alfa Slab One"/>
              </a:defRPr>
            </a:lvl2pPr>
            <a:lvl3pPr lvl="2">
              <a:spcBef>
                <a:spcPts val="0"/>
              </a:spcBef>
              <a:buClr>
                <a:schemeClr val="accent3"/>
              </a:buClr>
              <a:buSzPct val="100000"/>
              <a:buFont typeface="Alfa Slab One"/>
              <a:buNone/>
              <a:defRPr sz="3000">
                <a:solidFill>
                  <a:schemeClr val="accent3"/>
                </a:solidFill>
                <a:latin typeface="Alfa Slab One"/>
                <a:ea typeface="Alfa Slab One"/>
                <a:cs typeface="Alfa Slab One"/>
                <a:sym typeface="Alfa Slab One"/>
              </a:defRPr>
            </a:lvl3pPr>
            <a:lvl4pPr lvl="3">
              <a:spcBef>
                <a:spcPts val="0"/>
              </a:spcBef>
              <a:buClr>
                <a:schemeClr val="accent3"/>
              </a:buClr>
              <a:buSzPct val="100000"/>
              <a:buFont typeface="Alfa Slab One"/>
              <a:buNone/>
              <a:defRPr sz="3000">
                <a:solidFill>
                  <a:schemeClr val="accent3"/>
                </a:solidFill>
                <a:latin typeface="Alfa Slab One"/>
                <a:ea typeface="Alfa Slab One"/>
                <a:cs typeface="Alfa Slab One"/>
                <a:sym typeface="Alfa Slab One"/>
              </a:defRPr>
            </a:lvl4pPr>
            <a:lvl5pPr lvl="4">
              <a:spcBef>
                <a:spcPts val="0"/>
              </a:spcBef>
              <a:buClr>
                <a:schemeClr val="accent3"/>
              </a:buClr>
              <a:buSzPct val="100000"/>
              <a:buFont typeface="Alfa Slab One"/>
              <a:buNone/>
              <a:defRPr sz="3000">
                <a:solidFill>
                  <a:schemeClr val="accent3"/>
                </a:solidFill>
                <a:latin typeface="Alfa Slab One"/>
                <a:ea typeface="Alfa Slab One"/>
                <a:cs typeface="Alfa Slab One"/>
                <a:sym typeface="Alfa Slab One"/>
              </a:defRPr>
            </a:lvl5pPr>
            <a:lvl6pPr lvl="5">
              <a:spcBef>
                <a:spcPts val="0"/>
              </a:spcBef>
              <a:buClr>
                <a:schemeClr val="accent3"/>
              </a:buClr>
              <a:buSzPct val="100000"/>
              <a:buFont typeface="Alfa Slab One"/>
              <a:buNone/>
              <a:defRPr sz="3000">
                <a:solidFill>
                  <a:schemeClr val="accent3"/>
                </a:solidFill>
                <a:latin typeface="Alfa Slab One"/>
                <a:ea typeface="Alfa Slab One"/>
                <a:cs typeface="Alfa Slab One"/>
                <a:sym typeface="Alfa Slab One"/>
              </a:defRPr>
            </a:lvl6pPr>
            <a:lvl7pPr lvl="6">
              <a:spcBef>
                <a:spcPts val="0"/>
              </a:spcBef>
              <a:buClr>
                <a:schemeClr val="accent3"/>
              </a:buClr>
              <a:buSzPct val="100000"/>
              <a:buFont typeface="Alfa Slab One"/>
              <a:buNone/>
              <a:defRPr sz="3000">
                <a:solidFill>
                  <a:schemeClr val="accent3"/>
                </a:solidFill>
                <a:latin typeface="Alfa Slab One"/>
                <a:ea typeface="Alfa Slab One"/>
                <a:cs typeface="Alfa Slab One"/>
                <a:sym typeface="Alfa Slab One"/>
              </a:defRPr>
            </a:lvl7pPr>
            <a:lvl8pPr lvl="7">
              <a:spcBef>
                <a:spcPts val="0"/>
              </a:spcBef>
              <a:buClr>
                <a:schemeClr val="accent3"/>
              </a:buClr>
              <a:buSzPct val="100000"/>
              <a:buFont typeface="Alfa Slab One"/>
              <a:buNone/>
              <a:defRPr sz="3000">
                <a:solidFill>
                  <a:schemeClr val="accent3"/>
                </a:solidFill>
                <a:latin typeface="Alfa Slab One"/>
                <a:ea typeface="Alfa Slab One"/>
                <a:cs typeface="Alfa Slab One"/>
                <a:sym typeface="Alfa Slab One"/>
              </a:defRPr>
            </a:lvl8pPr>
            <a:lvl9pPr lvl="8">
              <a:spcBef>
                <a:spcPts val="0"/>
              </a:spcBef>
              <a:buClr>
                <a:schemeClr val="accent3"/>
              </a:buClr>
              <a:buSzPct val="100000"/>
              <a:buFont typeface="Alfa Slab One"/>
              <a:buNone/>
              <a:defRPr sz="3000">
                <a:solidFill>
                  <a:schemeClr val="accent3"/>
                </a:solidFill>
                <a:latin typeface="Alfa Slab One"/>
                <a:ea typeface="Alfa Slab One"/>
                <a:cs typeface="Alfa Slab One"/>
                <a:sym typeface="Alfa Slab One"/>
              </a:defRPr>
            </a:lvl9pPr>
          </a:lstStyle>
          <a:p>
            <a:endParaRPr/>
          </a:p>
        </p:txBody>
      </p:sp>
      <p:sp>
        <p:nvSpPr>
          <p:cNvPr id="7" name="Shape 7"/>
          <p:cNvSpPr txBox="1">
            <a:spLocks noGrp="1"/>
          </p:cNvSpPr>
          <p:nvPr>
            <p:ph type="body" idx="1"/>
          </p:nvPr>
        </p:nvSpPr>
        <p:spPr>
          <a:xfrm>
            <a:off x="311700" y="1152475"/>
            <a:ext cx="8520600" cy="3416400"/>
          </a:xfrm>
          <a:prstGeom prst="rect">
            <a:avLst/>
          </a:prstGeom>
          <a:noFill/>
          <a:ln>
            <a:noFill/>
          </a:ln>
        </p:spPr>
        <p:txBody>
          <a:bodyPr wrap="square" lIns="91425" tIns="91425" rIns="91425" bIns="91425" anchor="t" anchorCtr="0"/>
          <a:lstStyle>
            <a:lvl1pPr lvl="0">
              <a:lnSpc>
                <a:spcPct val="115000"/>
              </a:lnSpc>
              <a:spcBef>
                <a:spcPts val="0"/>
              </a:spcBef>
              <a:spcAft>
                <a:spcPts val="1600"/>
              </a:spcAft>
              <a:buClr>
                <a:schemeClr val="dk2"/>
              </a:buClr>
              <a:buSzPct val="100000"/>
              <a:buFont typeface="Proxima Nova"/>
              <a:buChar char="●"/>
              <a:defRPr sz="1800">
                <a:solidFill>
                  <a:schemeClr val="dk2"/>
                </a:solidFill>
                <a:latin typeface="Proxima Nova"/>
                <a:ea typeface="Proxima Nova"/>
                <a:cs typeface="Proxima Nova"/>
                <a:sym typeface="Proxima Nova"/>
              </a:defRPr>
            </a:lvl1pPr>
            <a:lvl2pPr lvl="1">
              <a:lnSpc>
                <a:spcPct val="115000"/>
              </a:lnSpc>
              <a:spcBef>
                <a:spcPts val="0"/>
              </a:spcBef>
              <a:spcAft>
                <a:spcPts val="1600"/>
              </a:spcAft>
              <a:buClr>
                <a:schemeClr val="dk2"/>
              </a:buClr>
              <a:buFont typeface="Proxima Nova"/>
              <a:buChar char="○"/>
              <a:defRPr>
                <a:solidFill>
                  <a:schemeClr val="dk2"/>
                </a:solidFill>
                <a:latin typeface="Proxima Nova"/>
                <a:ea typeface="Proxima Nova"/>
                <a:cs typeface="Proxima Nova"/>
                <a:sym typeface="Proxima Nova"/>
              </a:defRPr>
            </a:lvl2pPr>
            <a:lvl3pPr lvl="2">
              <a:lnSpc>
                <a:spcPct val="115000"/>
              </a:lnSpc>
              <a:spcBef>
                <a:spcPts val="0"/>
              </a:spcBef>
              <a:spcAft>
                <a:spcPts val="1600"/>
              </a:spcAft>
              <a:buClr>
                <a:schemeClr val="dk2"/>
              </a:buClr>
              <a:buFont typeface="Proxima Nova"/>
              <a:buChar char="■"/>
              <a:defRPr>
                <a:solidFill>
                  <a:schemeClr val="dk2"/>
                </a:solidFill>
                <a:latin typeface="Proxima Nova"/>
                <a:ea typeface="Proxima Nova"/>
                <a:cs typeface="Proxima Nova"/>
                <a:sym typeface="Proxima Nova"/>
              </a:defRPr>
            </a:lvl3pPr>
            <a:lvl4pPr lvl="3">
              <a:lnSpc>
                <a:spcPct val="115000"/>
              </a:lnSpc>
              <a:spcBef>
                <a:spcPts val="0"/>
              </a:spcBef>
              <a:spcAft>
                <a:spcPts val="1600"/>
              </a:spcAft>
              <a:buClr>
                <a:schemeClr val="dk2"/>
              </a:buClr>
              <a:buFont typeface="Proxima Nova"/>
              <a:buChar char="●"/>
              <a:defRPr>
                <a:solidFill>
                  <a:schemeClr val="dk2"/>
                </a:solidFill>
                <a:latin typeface="Proxima Nova"/>
                <a:ea typeface="Proxima Nova"/>
                <a:cs typeface="Proxima Nova"/>
                <a:sym typeface="Proxima Nova"/>
              </a:defRPr>
            </a:lvl4pPr>
            <a:lvl5pPr lvl="4">
              <a:lnSpc>
                <a:spcPct val="115000"/>
              </a:lnSpc>
              <a:spcBef>
                <a:spcPts val="0"/>
              </a:spcBef>
              <a:spcAft>
                <a:spcPts val="1600"/>
              </a:spcAft>
              <a:buClr>
                <a:schemeClr val="dk2"/>
              </a:buClr>
              <a:buFont typeface="Proxima Nova"/>
              <a:buChar char="○"/>
              <a:defRPr>
                <a:solidFill>
                  <a:schemeClr val="dk2"/>
                </a:solidFill>
                <a:latin typeface="Proxima Nova"/>
                <a:ea typeface="Proxima Nova"/>
                <a:cs typeface="Proxima Nova"/>
                <a:sym typeface="Proxima Nova"/>
              </a:defRPr>
            </a:lvl5pPr>
            <a:lvl6pPr lvl="5">
              <a:lnSpc>
                <a:spcPct val="115000"/>
              </a:lnSpc>
              <a:spcBef>
                <a:spcPts val="0"/>
              </a:spcBef>
              <a:spcAft>
                <a:spcPts val="1600"/>
              </a:spcAft>
              <a:buClr>
                <a:schemeClr val="dk2"/>
              </a:buClr>
              <a:buFont typeface="Proxima Nova"/>
              <a:buChar char="■"/>
              <a:defRPr>
                <a:solidFill>
                  <a:schemeClr val="dk2"/>
                </a:solidFill>
                <a:latin typeface="Proxima Nova"/>
                <a:ea typeface="Proxima Nova"/>
                <a:cs typeface="Proxima Nova"/>
                <a:sym typeface="Proxima Nova"/>
              </a:defRPr>
            </a:lvl6pPr>
            <a:lvl7pPr lvl="6">
              <a:lnSpc>
                <a:spcPct val="115000"/>
              </a:lnSpc>
              <a:spcBef>
                <a:spcPts val="0"/>
              </a:spcBef>
              <a:spcAft>
                <a:spcPts val="1600"/>
              </a:spcAft>
              <a:buClr>
                <a:schemeClr val="dk2"/>
              </a:buClr>
              <a:buFont typeface="Proxima Nova"/>
              <a:buChar char="●"/>
              <a:defRPr>
                <a:solidFill>
                  <a:schemeClr val="dk2"/>
                </a:solidFill>
                <a:latin typeface="Proxima Nova"/>
                <a:ea typeface="Proxima Nova"/>
                <a:cs typeface="Proxima Nova"/>
                <a:sym typeface="Proxima Nova"/>
              </a:defRPr>
            </a:lvl7pPr>
            <a:lvl8pPr lvl="7">
              <a:lnSpc>
                <a:spcPct val="115000"/>
              </a:lnSpc>
              <a:spcBef>
                <a:spcPts val="0"/>
              </a:spcBef>
              <a:spcAft>
                <a:spcPts val="1600"/>
              </a:spcAft>
              <a:buClr>
                <a:schemeClr val="dk2"/>
              </a:buClr>
              <a:buFont typeface="Proxima Nova"/>
              <a:buChar char="○"/>
              <a:defRPr>
                <a:solidFill>
                  <a:schemeClr val="dk2"/>
                </a:solidFill>
                <a:latin typeface="Proxima Nova"/>
                <a:ea typeface="Proxima Nova"/>
                <a:cs typeface="Proxima Nova"/>
                <a:sym typeface="Proxima Nova"/>
              </a:defRPr>
            </a:lvl8pPr>
            <a:lvl9pPr lvl="8">
              <a:lnSpc>
                <a:spcPct val="115000"/>
              </a:lnSpc>
              <a:spcBef>
                <a:spcPts val="0"/>
              </a:spcBef>
              <a:spcAft>
                <a:spcPts val="1600"/>
              </a:spcAft>
              <a:buClr>
                <a:schemeClr val="dk2"/>
              </a:buClr>
              <a:buFont typeface="Proxima Nova"/>
              <a:buChar char="■"/>
              <a:defRPr>
                <a:solidFill>
                  <a:schemeClr val="dk2"/>
                </a:solidFill>
                <a:latin typeface="Proxima Nova"/>
                <a:ea typeface="Proxima Nova"/>
                <a:cs typeface="Proxima Nova"/>
                <a:sym typeface="Proxima Nova"/>
              </a:defRPr>
            </a:lvl9pPr>
          </a:lstStyle>
          <a:p>
            <a:endParaRPr/>
          </a:p>
        </p:txBody>
      </p:sp>
      <p:sp>
        <p:nvSpPr>
          <p:cNvPr id="8" name="Shape 8"/>
          <p:cNvSpPr txBox="1">
            <a:spLocks noGrp="1"/>
          </p:cNvSpPr>
          <p:nvPr>
            <p:ph type="sldNum" idx="12"/>
          </p:nvPr>
        </p:nvSpPr>
        <p:spPr>
          <a:xfrm>
            <a:off x="8472458" y="4663217"/>
            <a:ext cx="548700" cy="393600"/>
          </a:xfrm>
          <a:prstGeom prst="rect">
            <a:avLst/>
          </a:prstGeom>
          <a:noFill/>
          <a:ln>
            <a:noFill/>
          </a:ln>
        </p:spPr>
        <p:txBody>
          <a:bodyPr wrap="square" lIns="91425" tIns="91425" rIns="91425" bIns="91425" anchor="ctr" anchorCtr="0">
            <a:noAutofit/>
          </a:bodyPr>
          <a:lstStyle/>
          <a:p>
            <a:pPr lvl="0" algn="r">
              <a:spcBef>
                <a:spcPts val="0"/>
              </a:spcBef>
              <a:buNone/>
            </a:pPr>
            <a:fld id="{00000000-1234-1234-1234-123412341234}" type="slidenum">
              <a:rPr lang="en" sz="1000">
                <a:solidFill>
                  <a:schemeClr val="dk2"/>
                </a:solidFill>
                <a:latin typeface="Proxima Nova"/>
                <a:ea typeface="Proxima Nova"/>
                <a:cs typeface="Proxima Nova"/>
                <a:sym typeface="Proxima Nova"/>
              </a:rPr>
              <a:t>‹#›</a:t>
            </a:fld>
            <a:endParaRPr lang="en" sz="1000">
              <a:solidFill>
                <a:schemeClr val="dk2"/>
              </a:solidFill>
              <a:latin typeface="Proxima Nova"/>
              <a:ea typeface="Proxima Nova"/>
              <a:cs typeface="Proxima Nova"/>
              <a:sym typeface="Proxima Nova"/>
            </a:endParaRPr>
          </a:p>
        </p:txBody>
      </p:sp>
    </p:spTree>
  </p:cSld>
  <p:clrMap bg1="lt1" tx1="dk1" bg2="dk2" tx2="lt2" accent1="accent1" accent2="accent2" accent3="accent3" accent4="accent4" accent5="accent5" accent6="accent6" hlink="hlink" folHlink="folHlink"/>
  <p:sldLayoutIdLst>
    <p:sldLayoutId id="2147483648" r:id="rId1"/>
    <p:sldLayoutId id="2147483651" r:id="rId2"/>
    <p:sldLayoutId id="2147483653" r:id="rId3"/>
    <p:sldLayoutId id="2147483654" r:id="rId4"/>
    <p:sldLayoutId id="2147483655" r:id="rId5"/>
    <p:sldLayoutId id="2147483657" r:id="rId6"/>
    <p:sldLayoutId id="2147483658" r:id="rId7"/>
    <p:sldLayoutId id="2147483661" r:id="rId8"/>
    <p:sldLayoutId id="2147483662" r:id="rId9"/>
    <p:sldLayoutId id="2147483663" r:id="rId10"/>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p:titleStyle>
    <p:body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10.xml"/></Relationships>
</file>

<file path=ppt/slides/_rels/slide13.xml.rels><?xml version="1.0" encoding="UTF-8" standalone="yes"?>
<Relationships xmlns="http://schemas.openxmlformats.org/package/2006/relationships"><Relationship Id="rId3" Type="http://schemas.openxmlformats.org/officeDocument/2006/relationships/image" Target="../media/image11.jpeg"/><Relationship Id="rId4" Type="http://schemas.openxmlformats.org/officeDocument/2006/relationships/hyperlink" Target="https://unsplash.com/photos/BjcGdM-mjL0?utm_source=unsplash&amp;utm_medium=referral&amp;utm_content=creditCopyText" TargetMode="External"/><Relationship Id="rId5" Type="http://schemas.openxmlformats.org/officeDocument/2006/relationships/hyperlink" Target="https://unsplash.com/?utm_source=unsplash&amp;utm_medium=referral&amp;utm_content=creditCopyText" TargetMode="External"/><Relationship Id="rId1" Type="http://schemas.openxmlformats.org/officeDocument/2006/relationships/slideLayout" Target="../slideLayouts/slideLayout8.xml"/><Relationship Id="rId2" Type="http://schemas.openxmlformats.org/officeDocument/2006/relationships/notesSlide" Target="../notesSlides/notesSlide1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2.xml"/><Relationship Id="rId3" Type="http://schemas.openxmlformats.org/officeDocument/2006/relationships/image" Target="../media/image12.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4.xml"/><Relationship Id="rId3" Type="http://schemas.openxmlformats.org/officeDocument/2006/relationships/chart" Target="../charts/chart1.xml"/></Relationships>
</file>

<file path=ppt/slides/_rels/slide17.xml.rels><?xml version="1.0" encoding="UTF-8" standalone="yes"?>
<Relationships xmlns="http://schemas.openxmlformats.org/package/2006/relationships"><Relationship Id="rId3" Type="http://schemas.openxmlformats.org/officeDocument/2006/relationships/chart" Target="../charts/chart2.xml"/><Relationship Id="rId4" Type="http://schemas.openxmlformats.org/officeDocument/2006/relationships/image" Target="../media/image13.png"/><Relationship Id="rId5" Type="http://schemas.openxmlformats.org/officeDocument/2006/relationships/image" Target="../media/image14.png"/><Relationship Id="rId1" Type="http://schemas.openxmlformats.org/officeDocument/2006/relationships/slideLayout" Target="../slideLayouts/slideLayout7.xml"/><Relationship Id="rId2" Type="http://schemas.openxmlformats.org/officeDocument/2006/relationships/notesSlide" Target="../notesSlides/notesSlide15.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8.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9.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0.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22.xml"/><Relationship Id="rId3" Type="http://schemas.openxmlformats.org/officeDocument/2006/relationships/image" Target="../media/image15.jpe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3.xml"/><Relationship Id="rId3" Type="http://schemas.openxmlformats.org/officeDocument/2006/relationships/image" Target="../media/image16.jpe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7.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24.xml"/><Relationship Id="rId3" Type="http://schemas.openxmlformats.org/officeDocument/2006/relationships/image" Target="../media/image18.jpe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5.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4" Type="http://schemas.openxmlformats.org/officeDocument/2006/relationships/image" Target="../media/image3.jpeg"/><Relationship Id="rId5" Type="http://schemas.openxmlformats.org/officeDocument/2006/relationships/image" Target="../media/image4.jpeg"/><Relationship Id="rId1" Type="http://schemas.openxmlformats.org/officeDocument/2006/relationships/slideLayout" Target="../slideLayouts/slideLayout8.xml"/><Relationship Id="rId2"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26.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3" Type="http://schemas.openxmlformats.org/officeDocument/2006/relationships/image" Target="../media/image19.jpeg"/><Relationship Id="rId4" Type="http://schemas.openxmlformats.org/officeDocument/2006/relationships/image" Target="../media/image20.jpeg"/><Relationship Id="rId5" Type="http://schemas.openxmlformats.org/officeDocument/2006/relationships/image" Target="../media/image21.jpeg"/><Relationship Id="rId6" Type="http://schemas.openxmlformats.org/officeDocument/2006/relationships/image" Target="../media/image22.jpeg"/><Relationship Id="rId7" Type="http://schemas.openxmlformats.org/officeDocument/2006/relationships/image" Target="../media/image23.jpeg"/><Relationship Id="rId8" Type="http://schemas.openxmlformats.org/officeDocument/2006/relationships/image" Target="../media/image24.jpeg"/><Relationship Id="rId1" Type="http://schemas.openxmlformats.org/officeDocument/2006/relationships/slideLayout" Target="../slideLayouts/slideLayout6.xml"/><Relationship Id="rId2" Type="http://schemas.openxmlformats.org/officeDocument/2006/relationships/notesSlide" Target="../notesSlides/notesSlide2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8.xml"/><Relationship Id="rId3" Type="http://schemas.openxmlformats.org/officeDocument/2006/relationships/image" Target="../media/image25.jpe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9.xml"/><Relationship Id="rId3" Type="http://schemas.openxmlformats.org/officeDocument/2006/relationships/image" Target="../media/image26.jpeg"/></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30.xml"/><Relationship Id="rId3" Type="http://schemas.openxmlformats.org/officeDocument/2006/relationships/image" Target="../media/image27.jpeg"/></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31.xml"/><Relationship Id="rId3" Type="http://schemas.openxmlformats.org/officeDocument/2006/relationships/image" Target="../media/image28.jpeg"/></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4" Type="http://schemas.openxmlformats.org/officeDocument/2006/relationships/image" Target="../media/image3.jpeg"/><Relationship Id="rId5" Type="http://schemas.openxmlformats.org/officeDocument/2006/relationships/image" Target="../media/image5.jpg"/><Relationship Id="rId6" Type="http://schemas.openxmlformats.org/officeDocument/2006/relationships/image" Target="../media/image4.jpeg"/><Relationship Id="rId1" Type="http://schemas.openxmlformats.org/officeDocument/2006/relationships/slideLayout" Target="../slideLayouts/slideLayout8.xml"/><Relationship Id="rId2" Type="http://schemas.openxmlformats.org/officeDocument/2006/relationships/notesSlide" Target="../notesSlides/notesSlide4.xml"/></Relationships>
</file>

<file path=ppt/slides/_rels/slide40.xml.rels><?xml version="1.0" encoding="UTF-8" standalone="yes"?>
<Relationships xmlns="http://schemas.openxmlformats.org/package/2006/relationships"><Relationship Id="rId3" Type="http://schemas.openxmlformats.org/officeDocument/2006/relationships/image" Target="../media/image30.jpeg"/><Relationship Id="rId4" Type="http://schemas.openxmlformats.org/officeDocument/2006/relationships/image" Target="../media/image31.jpeg"/><Relationship Id="rId1" Type="http://schemas.openxmlformats.org/officeDocument/2006/relationships/slideLayout" Target="../slideLayouts/slideLayout2.xml"/><Relationship Id="rId2" Type="http://schemas.openxmlformats.org/officeDocument/2006/relationships/image" Target="../media/image29.jpeg"/></Relationships>
</file>

<file path=ppt/slides/_rels/slide41.xml.rels><?xml version="1.0" encoding="UTF-8" standalone="yes"?>
<Relationships xmlns="http://schemas.openxmlformats.org/package/2006/relationships"><Relationship Id="rId3" Type="http://schemas.openxmlformats.org/officeDocument/2006/relationships/image" Target="../media/image32.png"/><Relationship Id="rId4" Type="http://schemas.openxmlformats.org/officeDocument/2006/relationships/image" Target="../media/image33.png"/><Relationship Id="rId1" Type="http://schemas.openxmlformats.org/officeDocument/2006/relationships/slideLayout" Target="../slideLayouts/slideLayout2.xml"/><Relationship Id="rId2" Type="http://schemas.openxmlformats.org/officeDocument/2006/relationships/notesSlide" Target="../notesSlides/notesSlide3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33.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34.xml"/><Relationship Id="rId3" Type="http://schemas.openxmlformats.org/officeDocument/2006/relationships/image" Target="../media/image34.png"/></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35.png"/></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35.xml"/><Relationship Id="rId3" Type="http://schemas.openxmlformats.org/officeDocument/2006/relationships/image" Target="../media/image36.jpeg"/></Relationships>
</file>

<file path=ppt/slides/_rels/slide46.xml.rels><?xml version="1.0" encoding="UTF-8" standalone="yes"?>
<Relationships xmlns="http://schemas.openxmlformats.org/package/2006/relationships"><Relationship Id="rId3" Type="http://schemas.openxmlformats.org/officeDocument/2006/relationships/hyperlink" Target="https://collectionsasdata.github.io/" TargetMode="External"/><Relationship Id="rId4" Type="http://schemas.openxmlformats.org/officeDocument/2006/relationships/image" Target="../media/image37.png"/><Relationship Id="rId1" Type="http://schemas.openxmlformats.org/officeDocument/2006/relationships/slideLayout" Target="../slideLayouts/slideLayout7.xml"/><Relationship Id="rId2" Type="http://schemas.openxmlformats.org/officeDocument/2006/relationships/notesSlide" Target="../notesSlides/notesSlide36.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37.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38.xml"/><Relationship Id="rId3" Type="http://schemas.openxmlformats.org/officeDocument/2006/relationships/image" Target="../media/image38.png"/></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39.xml"/></Relationships>
</file>

<file path=ppt/slides/_rels/slide5.xml.rels><?xml version="1.0" encoding="UTF-8" standalone="yes"?>
<Relationships xmlns="http://schemas.openxmlformats.org/package/2006/relationships"><Relationship Id="rId3" Type="http://schemas.openxmlformats.org/officeDocument/2006/relationships/image" Target="../media/image6.jpg"/><Relationship Id="rId4" Type="http://schemas.openxmlformats.org/officeDocument/2006/relationships/image" Target="../media/image7.jpg"/><Relationship Id="rId5" Type="http://schemas.openxmlformats.org/officeDocument/2006/relationships/image" Target="../media/image2.png"/><Relationship Id="rId6" Type="http://schemas.openxmlformats.org/officeDocument/2006/relationships/image" Target="../media/image3.jpeg"/><Relationship Id="rId7" Type="http://schemas.openxmlformats.org/officeDocument/2006/relationships/image" Target="../media/image5.jpg"/><Relationship Id="rId8" Type="http://schemas.openxmlformats.org/officeDocument/2006/relationships/image" Target="../media/image8.jpeg"/><Relationship Id="rId9" Type="http://schemas.openxmlformats.org/officeDocument/2006/relationships/image" Target="../media/image4.jpeg"/><Relationship Id="rId10" Type="http://schemas.openxmlformats.org/officeDocument/2006/relationships/image" Target="../media/image9.jpg"/><Relationship Id="rId1" Type="http://schemas.openxmlformats.org/officeDocument/2006/relationships/slideLayout" Target="../slideLayouts/slideLayout8.xml"/><Relationship Id="rId2" Type="http://schemas.openxmlformats.org/officeDocument/2006/relationships/notesSlide" Target="../notesSlides/notesSlide5.xml"/></Relationships>
</file>

<file path=ppt/slides/_rels/slide50.xml.rels><?xml version="1.0" encoding="UTF-8" standalone="yes"?>
<Relationships xmlns="http://schemas.openxmlformats.org/package/2006/relationships"><Relationship Id="rId3" Type="http://schemas.openxmlformats.org/officeDocument/2006/relationships/image" Target="../media/image39.png"/><Relationship Id="rId4" Type="http://schemas.openxmlformats.org/officeDocument/2006/relationships/image" Target="../media/image40.png"/><Relationship Id="rId5" Type="http://schemas.openxmlformats.org/officeDocument/2006/relationships/image" Target="../media/image41.png"/><Relationship Id="rId6" Type="http://schemas.openxmlformats.org/officeDocument/2006/relationships/image" Target="../media/image42.png"/><Relationship Id="rId7" Type="http://schemas.openxmlformats.org/officeDocument/2006/relationships/image" Target="../media/image43.png"/><Relationship Id="rId8" Type="http://schemas.openxmlformats.org/officeDocument/2006/relationships/image" Target="../media/image44.png"/><Relationship Id="rId9" Type="http://schemas.openxmlformats.org/officeDocument/2006/relationships/image" Target="../media/image45.png"/><Relationship Id="rId10" Type="http://schemas.openxmlformats.org/officeDocument/2006/relationships/image" Target="../media/image46.png"/><Relationship Id="rId11" Type="http://schemas.openxmlformats.org/officeDocument/2006/relationships/image" Target="../media/image47.png"/><Relationship Id="rId1" Type="http://schemas.openxmlformats.org/officeDocument/2006/relationships/slideLayout" Target="../slideLayouts/slideLayout10.xml"/><Relationship Id="rId2" Type="http://schemas.openxmlformats.org/officeDocument/2006/relationships/notesSlide" Target="../notesSlides/notesSlide40.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41.xml"/></Relationships>
</file>

<file path=ppt/slides/_rels/slide52.xml.rels><?xml version="1.0" encoding="UTF-8" standalone="yes"?>
<Relationships xmlns="http://schemas.openxmlformats.org/package/2006/relationships"><Relationship Id="rId3" Type="http://schemas.openxmlformats.org/officeDocument/2006/relationships/hyperlink" Target="https://unsplash.com/photos/a-AWnRtwlWM?utm_source=unsplash&amp;utm_medium=referral&amp;utm_content=creditCopyText" TargetMode="External"/><Relationship Id="rId4" Type="http://schemas.openxmlformats.org/officeDocument/2006/relationships/hyperlink" Target="https://unsplash.com/?utm_source=unsplash&amp;utm_medium=referral&amp;utm_content=creditCopyText" TargetMode="External"/><Relationship Id="rId5" Type="http://schemas.openxmlformats.org/officeDocument/2006/relationships/image" Target="../media/image48.jpeg"/><Relationship Id="rId1" Type="http://schemas.openxmlformats.org/officeDocument/2006/relationships/slideLayout" Target="../slideLayouts/slideLayout7.xml"/><Relationship Id="rId2" Type="http://schemas.openxmlformats.org/officeDocument/2006/relationships/notesSlide" Target="../notesSlides/notesSlide42.xml"/></Relationships>
</file>

<file path=ppt/slides/_rels/slide53.xml.rels><?xml version="1.0" encoding="UTF-8" standalone="yes"?>
<Relationships xmlns="http://schemas.openxmlformats.org/package/2006/relationships"><Relationship Id="rId3" Type="http://schemas.openxmlformats.org/officeDocument/2006/relationships/image" Target="../media/image49.jpeg"/><Relationship Id="rId4" Type="http://schemas.openxmlformats.org/officeDocument/2006/relationships/hyperlink" Target="https://unsplash.com/photos/P3pI6xzovu0?utm_source=unsplash&amp;utm_medium=referral&amp;utm_content=creditCopyText" TargetMode="External"/><Relationship Id="rId5" Type="http://schemas.openxmlformats.org/officeDocument/2006/relationships/hyperlink" Target="https://unsplash.com/?utm_source=unsplash&amp;utm_medium=referral&amp;utm_content=creditCopyText" TargetMode="External"/><Relationship Id="rId1" Type="http://schemas.openxmlformats.org/officeDocument/2006/relationships/slideLayout" Target="../slideLayouts/slideLayout7.xml"/><Relationship Id="rId2" Type="http://schemas.openxmlformats.org/officeDocument/2006/relationships/notesSlide" Target="../notesSlides/notesSlide4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3" Type="http://schemas.openxmlformats.org/officeDocument/2006/relationships/image" Target="../media/image10.jpeg"/><Relationship Id="rId4" Type="http://schemas.openxmlformats.org/officeDocument/2006/relationships/hyperlink" Target="https://unsplash.com/photos/Q34YB7yjAxA?utm_source=unsplash&amp;utm_medium=referral&amp;utm_content=creditCopyText" TargetMode="External"/><Relationship Id="rId5" Type="http://schemas.openxmlformats.org/officeDocument/2006/relationships/hyperlink" Target="https://unsplash.com/?utm_source=unsplash&amp;utm_medium=referral&amp;utm_content=creditCopyText" TargetMode="External"/><Relationship Id="rId1" Type="http://schemas.openxmlformats.org/officeDocument/2006/relationships/slideLayout" Target="../slideLayouts/slideLayout8.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55"/>
        <p:cNvGrpSpPr/>
        <p:nvPr/>
      </p:nvGrpSpPr>
      <p:grpSpPr>
        <a:xfrm>
          <a:off x="0" y="0"/>
          <a:ext cx="0" cy="0"/>
          <a:chOff x="0" y="0"/>
          <a:chExt cx="0" cy="0"/>
        </a:xfrm>
      </p:grpSpPr>
      <p:sp>
        <p:nvSpPr>
          <p:cNvPr id="56" name="Shape 56"/>
          <p:cNvSpPr txBox="1">
            <a:spLocks noGrp="1"/>
          </p:cNvSpPr>
          <p:nvPr>
            <p:ph type="ctrTitle"/>
          </p:nvPr>
        </p:nvSpPr>
        <p:spPr>
          <a:xfrm>
            <a:off x="311700" y="595975"/>
            <a:ext cx="8520600" cy="1957800"/>
          </a:xfrm>
          <a:prstGeom prst="rect">
            <a:avLst/>
          </a:prstGeom>
        </p:spPr>
        <p:txBody>
          <a:bodyPr wrap="square" lIns="91425" tIns="91425" rIns="91425" bIns="91425" anchor="b" anchorCtr="0">
            <a:noAutofit/>
          </a:bodyPr>
          <a:lstStyle/>
          <a:p>
            <a:pPr lvl="0"/>
            <a:r>
              <a:rPr lang="en-US" sz="2800" b="1" dirty="0" err="1">
                <a:latin typeface="Avenir Next Demi Bold" charset="0"/>
                <a:ea typeface="Avenir Next Demi Bold" charset="0"/>
                <a:cs typeface="Avenir Next Demi Bold" charset="0"/>
              </a:rPr>
              <a:t>Beprexit</a:t>
            </a:r>
            <a:r>
              <a:rPr lang="en-US" sz="2800" b="1" dirty="0">
                <a:latin typeface="Avenir Next Demi Bold" charset="0"/>
                <a:ea typeface="Avenir Next Demi Bold" charset="0"/>
                <a:cs typeface="Avenir Next Demi Bold" charset="0"/>
              </a:rPr>
              <a:t>: Rethinking Repository Services in a Changing Scholarly Communication Landscape</a:t>
            </a:r>
            <a:endParaRPr sz="2800" b="1" dirty="0">
              <a:latin typeface="Avenir Next Demi Bold" charset="0"/>
              <a:ea typeface="Avenir Next Demi Bold" charset="0"/>
              <a:cs typeface="Avenir Next Demi Bold" charset="0"/>
            </a:endParaRPr>
          </a:p>
        </p:txBody>
      </p:sp>
      <p:sp>
        <p:nvSpPr>
          <p:cNvPr id="57" name="Shape 57"/>
          <p:cNvSpPr txBox="1">
            <a:spLocks noGrp="1"/>
          </p:cNvSpPr>
          <p:nvPr>
            <p:ph type="subTitle" idx="1"/>
          </p:nvPr>
        </p:nvSpPr>
        <p:spPr>
          <a:xfrm>
            <a:off x="311700" y="3165823"/>
            <a:ext cx="8520600" cy="733500"/>
          </a:xfrm>
          <a:prstGeom prst="rect">
            <a:avLst/>
          </a:prstGeom>
        </p:spPr>
        <p:txBody>
          <a:bodyPr wrap="square" lIns="91425" tIns="91425" rIns="91425" bIns="91425" anchor="t" anchorCtr="0">
            <a:noAutofit/>
          </a:bodyPr>
          <a:lstStyle/>
          <a:p>
            <a:pPr lvl="0">
              <a:spcBef>
                <a:spcPts val="0"/>
              </a:spcBef>
              <a:buNone/>
            </a:pPr>
            <a:r>
              <a:rPr lang="en-US" sz="1800" b="1" i="1" dirty="0">
                <a:latin typeface="Avenir Next Demi Bold" charset="0"/>
                <a:ea typeface="Avenir Next Demi Bold" charset="0"/>
                <a:cs typeface="Avenir Next Demi Bold" charset="0"/>
              </a:rPr>
              <a:t>Laurie Allen, Director for Digital Scholarship</a:t>
            </a:r>
          </a:p>
          <a:p>
            <a:pPr lvl="0">
              <a:spcBef>
                <a:spcPts val="0"/>
              </a:spcBef>
              <a:buNone/>
            </a:pPr>
            <a:r>
              <a:rPr lang="en-US" sz="1800" b="1" i="1" dirty="0">
                <a:latin typeface="Avenir Next Demi Bold" charset="0"/>
                <a:ea typeface="Avenir Next Demi Bold" charset="0"/>
                <a:cs typeface="Avenir Next Demi Bold" charset="0"/>
              </a:rPr>
              <a:t>Sarah </a:t>
            </a:r>
            <a:r>
              <a:rPr lang="en-US" sz="1800" b="1" i="1" dirty="0" err="1">
                <a:latin typeface="Avenir Next Demi Bold" charset="0"/>
                <a:ea typeface="Avenir Next Demi Bold" charset="0"/>
                <a:cs typeface="Avenir Next Demi Bold" charset="0"/>
              </a:rPr>
              <a:t>Wipperman</a:t>
            </a:r>
            <a:r>
              <a:rPr lang="en-US" sz="1800" b="1" i="1" dirty="0">
                <a:latin typeface="Avenir Next Demi Bold" charset="0"/>
                <a:ea typeface="Avenir Next Demi Bold" charset="0"/>
                <a:cs typeface="Avenir Next Demi Bold" charset="0"/>
              </a:rPr>
              <a:t>, Scholarly Communications and Digital Repository Librarian</a:t>
            </a:r>
          </a:p>
          <a:p>
            <a:pPr lvl="0">
              <a:spcBef>
                <a:spcPts val="0"/>
              </a:spcBef>
              <a:buNone/>
            </a:pPr>
            <a:r>
              <a:rPr lang="en-US" sz="1800" b="1" i="1" dirty="0">
                <a:latin typeface="Avenir Next Demi Bold" charset="0"/>
                <a:ea typeface="Avenir Next Demi Bold" charset="0"/>
                <a:cs typeface="Avenir Next Demi Bold" charset="0"/>
              </a:rPr>
              <a:t>Kenny Whitebloom, Digital Scholarly Publishing Librarian</a:t>
            </a:r>
          </a:p>
          <a:p>
            <a:pPr lvl="0">
              <a:spcBef>
                <a:spcPts val="0"/>
              </a:spcBef>
              <a:buNone/>
            </a:pPr>
            <a:r>
              <a:rPr lang="en-US" sz="1800" b="1" i="1" dirty="0">
                <a:latin typeface="Avenir Next Demi Bold" charset="0"/>
                <a:ea typeface="Avenir Next Demi Bold" charset="0"/>
                <a:cs typeface="Avenir Next Demi Bold" charset="0"/>
              </a:rPr>
              <a:t>Margaret </a:t>
            </a:r>
            <a:r>
              <a:rPr lang="en-US" sz="1800" b="1" i="1" dirty="0" err="1">
                <a:latin typeface="Avenir Next Demi Bold" charset="0"/>
                <a:ea typeface="Avenir Next Demi Bold" charset="0"/>
                <a:cs typeface="Avenir Next Demi Bold" charset="0"/>
              </a:rPr>
              <a:t>Janz</a:t>
            </a:r>
            <a:r>
              <a:rPr lang="en-US" sz="1800" b="1" i="1" dirty="0">
                <a:latin typeface="Avenir Next Demi Bold" charset="0"/>
                <a:ea typeface="Avenir Next Demi Bold" charset="0"/>
                <a:cs typeface="Avenir Next Demi Bold" charset="0"/>
              </a:rPr>
              <a:t>, Scholarly Communications and Data Curation Librarian</a:t>
            </a:r>
            <a:endParaRPr sz="1800" b="1" i="1" dirty="0">
              <a:latin typeface="Avenir Next Demi Bold" charset="0"/>
              <a:ea typeface="Avenir Next Demi Bold" charset="0"/>
              <a:cs typeface="Avenir Next Demi Bold" charset="0"/>
            </a:endParaRPr>
          </a:p>
        </p:txBody>
      </p:sp>
      <p:pic>
        <p:nvPicPr>
          <p:cNvPr id="4" name="Shape 58"/>
          <p:cNvPicPr preferRelativeResize="0"/>
          <p:nvPr/>
        </p:nvPicPr>
        <p:blipFill>
          <a:blip r:embed="rId3" cstate="screen">
            <a:alphaModFix/>
            <a:extLst>
              <a:ext uri="{28A0092B-C50C-407E-A947-70E740481C1C}">
                <a14:useLocalDpi xmlns:a14="http://schemas.microsoft.com/office/drawing/2010/main"/>
              </a:ext>
            </a:extLst>
          </a:blip>
          <a:stretch>
            <a:fillRect/>
          </a:stretch>
        </p:blipFill>
        <p:spPr>
          <a:xfrm>
            <a:off x="3832975" y="298875"/>
            <a:ext cx="1478050" cy="549350"/>
          </a:xfrm>
          <a:prstGeom prst="rect">
            <a:avLst/>
          </a:prstGeom>
          <a:noFill/>
          <a:ln>
            <a:noFill/>
          </a:ln>
        </p:spPr>
      </p:pic>
    </p:spTree>
    <p:extLst>
      <p:ext uri="{BB962C8B-B14F-4D97-AF65-F5344CB8AC3E}">
        <p14:creationId xmlns:p14="http://schemas.microsoft.com/office/powerpoint/2010/main" val="164925309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82431" y="731375"/>
            <a:ext cx="7557771" cy="4112768"/>
          </a:xfrm>
        </p:spPr>
        <p:txBody>
          <a:bodyPr/>
          <a:lstStyle/>
          <a:p>
            <a:pPr>
              <a:buNone/>
            </a:pPr>
            <a:r>
              <a:rPr lang="en-US" dirty="0"/>
              <a:t>This fall, the Penn Libraries will begin exploring open source options for hosting Penn’s institutional repository, </a:t>
            </a:r>
            <a:r>
              <a:rPr lang="en-US" dirty="0" err="1"/>
              <a:t>ScholarlyCommons</a:t>
            </a:r>
            <a:r>
              <a:rPr lang="en-US" dirty="0"/>
              <a:t>, which provides free and open access to scholarly works created by Penn faculty, staff and students.</a:t>
            </a:r>
          </a:p>
          <a:p>
            <a:pPr>
              <a:buNone/>
            </a:pPr>
            <a:r>
              <a:rPr lang="en-US" dirty="0"/>
              <a:t>For 13 years, Penn Libraries has hosted </a:t>
            </a:r>
            <a:r>
              <a:rPr lang="en-US" dirty="0" err="1"/>
              <a:t>ScholarlyCommons</a:t>
            </a:r>
            <a:r>
              <a:rPr lang="en-US" dirty="0"/>
              <a:t> on the platform Digital Commons, which we contract from the commercial company </a:t>
            </a:r>
            <a:r>
              <a:rPr lang="en-US" dirty="0" err="1"/>
              <a:t>bepress</a:t>
            </a:r>
            <a:r>
              <a:rPr lang="en-US" dirty="0"/>
              <a:t>. Through </a:t>
            </a:r>
            <a:r>
              <a:rPr lang="en-US" dirty="0" err="1"/>
              <a:t>ScholarlyCommons</a:t>
            </a:r>
            <a:r>
              <a:rPr lang="en-US" dirty="0"/>
              <a:t> and other initiatives, the Penn Libraries has enabled Penn authors to lower barriers to accessing scholarship, publish new research, and take advantage of library services that benefit not only our own community but those around the world. </a:t>
            </a:r>
          </a:p>
          <a:p>
            <a:pPr>
              <a:buNone/>
            </a:pPr>
            <a:endParaRPr lang="en-US" dirty="0"/>
          </a:p>
          <a:p>
            <a:pPr>
              <a:buNone/>
            </a:pPr>
            <a:endParaRPr lang="en-US" dirty="0"/>
          </a:p>
        </p:txBody>
      </p:sp>
    </p:spTree>
    <p:extLst>
      <p:ext uri="{BB962C8B-B14F-4D97-AF65-F5344CB8AC3E}">
        <p14:creationId xmlns:p14="http://schemas.microsoft.com/office/powerpoint/2010/main" val="54038070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 xmlns:a16="http://schemas.microsoft.com/office/drawing/2014/main" id="{4DB97040-7F32-AD48-823F-B0C9B65C5265}"/>
              </a:ext>
            </a:extLst>
          </p:cNvPr>
          <p:cNvSpPr>
            <a:spLocks noGrp="1"/>
          </p:cNvSpPr>
          <p:nvPr>
            <p:ph type="body" idx="1"/>
          </p:nvPr>
        </p:nvSpPr>
        <p:spPr>
          <a:xfrm>
            <a:off x="298821" y="778988"/>
            <a:ext cx="7570170" cy="3848150"/>
          </a:xfrm>
        </p:spPr>
        <p:txBody>
          <a:bodyPr/>
          <a:lstStyle/>
          <a:p>
            <a:pPr>
              <a:buNone/>
            </a:pPr>
            <a:r>
              <a:rPr lang="en-US" dirty="0"/>
              <a:t>For 13 years, </a:t>
            </a:r>
            <a:r>
              <a:rPr lang="en-US" dirty="0" err="1"/>
              <a:t>bepress</a:t>
            </a:r>
            <a:r>
              <a:rPr lang="en-US" dirty="0"/>
              <a:t> was a partner in this </a:t>
            </a:r>
            <a:r>
              <a:rPr lang="en-US" dirty="0" err="1"/>
              <a:t>endeavor.In</a:t>
            </a:r>
            <a:r>
              <a:rPr lang="en-US" dirty="0"/>
              <a:t> August, </a:t>
            </a:r>
            <a:r>
              <a:rPr lang="en-US" dirty="0" err="1"/>
              <a:t>bepress</a:t>
            </a:r>
            <a:r>
              <a:rPr lang="en-US" dirty="0"/>
              <a:t> sold their company to Elsevier, a business with a history of aggressive confidentiality agreements, steep price increases, and opaque data mining practices. In their acquisition of </a:t>
            </a:r>
            <a:r>
              <a:rPr lang="en-US" dirty="0" err="1"/>
              <a:t>bepress</a:t>
            </a:r>
            <a:r>
              <a:rPr lang="en-US" dirty="0"/>
              <a:t> and other companies like SSRN and </a:t>
            </a:r>
            <a:r>
              <a:rPr lang="en-US" dirty="0" err="1"/>
              <a:t>Mendeley</a:t>
            </a:r>
            <a:r>
              <a:rPr lang="en-US" dirty="0"/>
              <a:t>, Elsevier demonstrates a move toward the consolidation and monopolization of products and services impacting all areas of the research </a:t>
            </a:r>
            <a:r>
              <a:rPr lang="en-US" dirty="0" err="1"/>
              <a:t>lifecycle.We</a:t>
            </a:r>
            <a:r>
              <a:rPr lang="en-US" dirty="0"/>
              <a:t> are worried about the long-term impacts from these acquisitions and are concerned that such changes are not in the best interests of the library community. Therefore, we feel obligated to begin exploring </a:t>
            </a:r>
            <a:r>
              <a:rPr lang="en-US" dirty="0" err="1"/>
              <a:t>alternatives.With</a:t>
            </a:r>
            <a:r>
              <a:rPr lang="en-US" dirty="0"/>
              <a:t> this decision, the Penn Libraries hopes to provide a better solution for openly sharing Penn’s scholarship and asserting author rights. </a:t>
            </a:r>
          </a:p>
        </p:txBody>
      </p:sp>
    </p:spTree>
    <p:extLst>
      <p:ext uri="{BB962C8B-B14F-4D97-AF65-F5344CB8AC3E}">
        <p14:creationId xmlns:p14="http://schemas.microsoft.com/office/powerpoint/2010/main" val="47019938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 xmlns:a16="http://schemas.microsoft.com/office/drawing/2014/main" id="{57422538-0958-1847-A012-8E9F61F4F209}"/>
              </a:ext>
            </a:extLst>
          </p:cNvPr>
          <p:cNvSpPr>
            <a:spLocks noGrp="1"/>
          </p:cNvSpPr>
          <p:nvPr>
            <p:ph type="body" idx="1"/>
          </p:nvPr>
        </p:nvSpPr>
        <p:spPr/>
        <p:txBody>
          <a:bodyPr/>
          <a:lstStyle/>
          <a:p>
            <a:pPr>
              <a:buNone/>
            </a:pPr>
            <a:r>
              <a:rPr lang="en-US"/>
              <a:t>We believe that scholarly research should be made freely available for the greatest global and local good. We wish to support a scholarly ecosystem in which authors can decide how to publish their work, and we will continue to provide platforms for Penn authors who find their work has greatest impact when it is shared openly and without barriers.We call on the academic community to join us in this endeavor—to partner with us, to collaborate, and to find solutions that align with our values as researchers, libraries, and universities and serve our collective communities’ needs.</a:t>
            </a:r>
          </a:p>
        </p:txBody>
      </p:sp>
    </p:spTree>
    <p:extLst>
      <p:ext uri="{BB962C8B-B14F-4D97-AF65-F5344CB8AC3E}">
        <p14:creationId xmlns:p14="http://schemas.microsoft.com/office/powerpoint/2010/main" val="204874318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11200" y="0"/>
            <a:ext cx="7704483" cy="5143500"/>
          </a:xfrm>
          <a:prstGeom prst="rect">
            <a:avLst/>
          </a:prstGeom>
        </p:spPr>
      </p:pic>
      <p:sp>
        <p:nvSpPr>
          <p:cNvPr id="5" name="Rectangle 4"/>
          <p:cNvSpPr/>
          <p:nvPr/>
        </p:nvSpPr>
        <p:spPr>
          <a:xfrm>
            <a:off x="5384084" y="4835723"/>
            <a:ext cx="3031599" cy="307777"/>
          </a:xfrm>
          <a:prstGeom prst="rect">
            <a:avLst/>
          </a:prstGeom>
        </p:spPr>
        <p:txBody>
          <a:bodyPr wrap="none">
            <a:spAutoFit/>
          </a:bodyPr>
          <a:lstStyle/>
          <a:p>
            <a:r>
              <a:rPr lang="en-US" dirty="0">
                <a:latin typeface="Avenir Next" charset="0"/>
                <a:ea typeface="Avenir Next" charset="0"/>
                <a:cs typeface="Avenir Next" charset="0"/>
              </a:rPr>
              <a:t>Photo by </a:t>
            </a:r>
            <a:r>
              <a:rPr lang="en-US" dirty="0">
                <a:latin typeface="Avenir Next" charset="0"/>
                <a:ea typeface="Avenir Next" charset="0"/>
                <a:cs typeface="Avenir Next" charset="0"/>
                <a:hlinkClick r:id="rId4"/>
              </a:rPr>
              <a:t>Andy Beales</a:t>
            </a:r>
            <a:r>
              <a:rPr lang="en-US" dirty="0">
                <a:latin typeface="Avenir Next" charset="0"/>
                <a:ea typeface="Avenir Next" charset="0"/>
                <a:cs typeface="Avenir Next" charset="0"/>
              </a:rPr>
              <a:t> on </a:t>
            </a:r>
            <a:r>
              <a:rPr lang="en-US" dirty="0">
                <a:latin typeface="Avenir Next" charset="0"/>
                <a:ea typeface="Avenir Next" charset="0"/>
                <a:cs typeface="Avenir Next" charset="0"/>
                <a:hlinkClick r:id="rId5"/>
              </a:rPr>
              <a:t>Unsplash</a:t>
            </a:r>
            <a:endParaRPr lang="en-US" dirty="0">
              <a:latin typeface="Avenir Next" charset="0"/>
              <a:ea typeface="Avenir Next" charset="0"/>
              <a:cs typeface="Avenir Next" charset="0"/>
            </a:endParaRPr>
          </a:p>
        </p:txBody>
      </p:sp>
      <p:sp>
        <p:nvSpPr>
          <p:cNvPr id="7" name="Title 1"/>
          <p:cNvSpPr txBox="1">
            <a:spLocks/>
          </p:cNvSpPr>
          <p:nvPr/>
        </p:nvSpPr>
        <p:spPr>
          <a:xfrm>
            <a:off x="303141" y="3986715"/>
            <a:ext cx="8520600" cy="572700"/>
          </a:xfrm>
          <a:prstGeom prst="rect">
            <a:avLst/>
          </a:prstGeom>
        </p:spPr>
        <p:txBody>
          <a:bodyPr/>
          <a:lst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stStyle>
          <a:p>
            <a:pPr algn="ctr"/>
            <a:endParaRPr lang="en-US" sz="3200" b="1" dirty="0">
              <a:solidFill>
                <a:schemeClr val="accent3"/>
              </a:solidFill>
              <a:latin typeface="Avenir Next Demi Bold" charset="0"/>
              <a:ea typeface="Avenir Next Demi Bold" charset="0"/>
              <a:cs typeface="Avenir Next Demi Bold" charset="0"/>
            </a:endParaRPr>
          </a:p>
        </p:txBody>
      </p:sp>
      <p:sp>
        <p:nvSpPr>
          <p:cNvPr id="8" name="Title 1"/>
          <p:cNvSpPr txBox="1">
            <a:spLocks/>
          </p:cNvSpPr>
          <p:nvPr/>
        </p:nvSpPr>
        <p:spPr>
          <a:xfrm>
            <a:off x="311700" y="445025"/>
            <a:ext cx="8520600" cy="572700"/>
          </a:xfrm>
          <a:prstGeom prst="rect">
            <a:avLst/>
          </a:prstGeom>
        </p:spPr>
        <p:txBody>
          <a:bodyPr/>
          <a:lst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stStyle>
          <a:p>
            <a:pPr algn="ctr"/>
            <a:r>
              <a:rPr lang="en-US" sz="3200" b="1" dirty="0">
                <a:solidFill>
                  <a:schemeClr val="accent3"/>
                </a:solidFill>
                <a:latin typeface="Avenir Next Demi Bold" charset="0"/>
                <a:ea typeface="Avenir Next Demi Bold" charset="0"/>
                <a:cs typeface="Avenir Next Demi Bold" charset="0"/>
              </a:rPr>
              <a:t>We are not rushing</a:t>
            </a:r>
          </a:p>
        </p:txBody>
      </p:sp>
    </p:spTree>
    <p:extLst>
      <p:ext uri="{BB962C8B-B14F-4D97-AF65-F5344CB8AC3E}">
        <p14:creationId xmlns:p14="http://schemas.microsoft.com/office/powerpoint/2010/main" val="47398152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0" y="203200"/>
            <a:ext cx="9144000" cy="4718942"/>
          </a:xfrm>
          <a:prstGeom prst="rect">
            <a:avLst/>
          </a:prstGeom>
          <a:solidFill>
            <a:schemeClr val="lt1">
              <a:alpha val="90000"/>
            </a:schemeClr>
          </a:solidFill>
        </p:spPr>
      </p:pic>
      <p:sp>
        <p:nvSpPr>
          <p:cNvPr id="6" name="Title 1"/>
          <p:cNvSpPr txBox="1">
            <a:spLocks/>
          </p:cNvSpPr>
          <p:nvPr/>
        </p:nvSpPr>
        <p:spPr>
          <a:xfrm>
            <a:off x="1609336" y="2562671"/>
            <a:ext cx="5925327" cy="572700"/>
          </a:xfrm>
          <a:prstGeom prst="rect">
            <a:avLst/>
          </a:prstGeom>
          <a:solidFill>
            <a:schemeClr val="accent1"/>
          </a:solidFill>
        </p:spPr>
        <p:txBody>
          <a:bodyPr/>
          <a:lst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stStyle>
          <a:p>
            <a:pPr algn="ctr"/>
            <a:r>
              <a:rPr lang="en-US" sz="3200" b="1" dirty="0">
                <a:solidFill>
                  <a:schemeClr val="accent3"/>
                </a:solidFill>
                <a:latin typeface="Avenir Next Demi Bold" charset="0"/>
                <a:ea typeface="Avenir Next Demi Bold" charset="0"/>
                <a:cs typeface="Avenir Next Demi Bold" charset="0"/>
              </a:rPr>
              <a:t>Why the statement?</a:t>
            </a:r>
          </a:p>
        </p:txBody>
      </p:sp>
    </p:spTree>
    <p:extLst>
      <p:ext uri="{BB962C8B-B14F-4D97-AF65-F5344CB8AC3E}">
        <p14:creationId xmlns:p14="http://schemas.microsoft.com/office/powerpoint/2010/main" val="90027851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lstStyle/>
          <a:p>
            <a:r>
              <a:rPr lang="en-US" sz="6000" b="1" dirty="0">
                <a:solidFill>
                  <a:schemeClr val="accent3"/>
                </a:solidFill>
                <a:latin typeface="Avenir Next Demi Bold" charset="0"/>
                <a:ea typeface="Avenir Next Demi Bold" charset="0"/>
                <a:cs typeface="Avenir Next Demi Bold" charset="0"/>
              </a:rPr>
              <a:t>We have a responsibility</a:t>
            </a:r>
            <a:r>
              <a:rPr lang="mr-IN" sz="6000" b="1" dirty="0">
                <a:solidFill>
                  <a:schemeClr val="accent3"/>
                </a:solidFill>
                <a:latin typeface="Avenir Next Demi Bold" charset="0"/>
                <a:ea typeface="Avenir Next Demi Bold" charset="0"/>
                <a:cs typeface="Avenir Next Demi Bold" charset="0"/>
              </a:rPr>
              <a:t>…</a:t>
            </a:r>
            <a:endParaRPr lang="en-US" sz="6000" b="1" dirty="0">
              <a:solidFill>
                <a:schemeClr val="accent3"/>
              </a:solidFill>
              <a:latin typeface="Avenir Next Demi Bold" charset="0"/>
              <a:ea typeface="Avenir Next Demi Bold" charset="0"/>
              <a:cs typeface="Avenir Next Demi Bold" charset="0"/>
            </a:endParaRPr>
          </a:p>
        </p:txBody>
      </p:sp>
      <p:sp>
        <p:nvSpPr>
          <p:cNvPr id="3" name="Text Placeholder 2"/>
          <p:cNvSpPr>
            <a:spLocks noGrp="1"/>
          </p:cNvSpPr>
          <p:nvPr>
            <p:ph type="body" idx="1"/>
          </p:nvPr>
        </p:nvSpPr>
        <p:spPr/>
        <p:txBody>
          <a:bodyPr/>
          <a:lstStyle/>
          <a:p>
            <a:pPr lvl="0">
              <a:buNone/>
            </a:pPr>
            <a:endParaRPr lang="en-US" dirty="0">
              <a:latin typeface="Avenir Next" charset="0"/>
              <a:ea typeface="Avenir Next" charset="0"/>
              <a:cs typeface="Avenir Next" charset="0"/>
            </a:endParaRPr>
          </a:p>
          <a:p>
            <a:pPr lvl="0">
              <a:buNone/>
            </a:pPr>
            <a:endParaRPr lang="en-US" dirty="0">
              <a:latin typeface="Avenir Next" charset="0"/>
              <a:ea typeface="Avenir Next" charset="0"/>
              <a:cs typeface="Avenir Next" charset="0"/>
            </a:endParaRPr>
          </a:p>
          <a:p>
            <a:endParaRPr lang="en-US" dirty="0">
              <a:latin typeface="Avenir Next" charset="0"/>
              <a:ea typeface="Avenir Next" charset="0"/>
              <a:cs typeface="Avenir Next" charset="0"/>
            </a:endParaRPr>
          </a:p>
        </p:txBody>
      </p:sp>
    </p:spTree>
    <p:extLst>
      <p:ext uri="{BB962C8B-B14F-4D97-AF65-F5344CB8AC3E}">
        <p14:creationId xmlns:p14="http://schemas.microsoft.com/office/powerpoint/2010/main" val="208419231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aphicFrame>
        <p:nvGraphicFramePr>
          <p:cNvPr id="3" name="Chart 2"/>
          <p:cNvGraphicFramePr/>
          <p:nvPr>
            <p:extLst>
              <p:ext uri="{D42A27DB-BD31-4B8C-83A1-F6EECF244321}">
                <p14:modId xmlns:p14="http://schemas.microsoft.com/office/powerpoint/2010/main" val="572639776"/>
              </p:ext>
            </p:extLst>
          </p:nvPr>
        </p:nvGraphicFramePr>
        <p:xfrm>
          <a:off x="0" y="0"/>
          <a:ext cx="9144000" cy="514350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6264971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3">
                                            <p:graphicEl>
                                              <a:chart seriesIdx="-3" categoryIdx="-3" bldStep="gridLegend"/>
                                            </p:graphicEl>
                                          </p:spTgt>
                                        </p:tgtEl>
                                        <p:attrNameLst>
                                          <p:attrName>style.visibility</p:attrName>
                                        </p:attrNameLst>
                                      </p:cBhvr>
                                      <p:to>
                                        <p:strVal val="visible"/>
                                      </p:to>
                                    </p:set>
                                    <p:animEffect transition="in" filter="dissolve">
                                      <p:cBhvr>
                                        <p:cTn id="7" dur="500"/>
                                        <p:tgtEl>
                                          <p:spTgt spid="3">
                                            <p:graphicEl>
                                              <a:chart seriesIdx="-3" categoryIdx="-3" bldStep="gridLegend"/>
                                            </p:graphic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3">
                                            <p:graphicEl>
                                              <a:chart seriesIdx="-4" categoryIdx="0" bldStep="category"/>
                                            </p:graphicEl>
                                          </p:spTgt>
                                        </p:tgtEl>
                                        <p:attrNameLst>
                                          <p:attrName>style.visibility</p:attrName>
                                        </p:attrNameLst>
                                      </p:cBhvr>
                                      <p:to>
                                        <p:strVal val="visible"/>
                                      </p:to>
                                    </p:set>
                                    <p:animEffect transition="in" filter="dissolve">
                                      <p:cBhvr>
                                        <p:cTn id="12" dur="500"/>
                                        <p:tgtEl>
                                          <p:spTgt spid="3">
                                            <p:graphicEl>
                                              <a:chart seriesIdx="-4" categoryIdx="0" bldStep="category"/>
                                            </p:graphicEl>
                                          </p:spTgt>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3">
                                            <p:graphicEl>
                                              <a:chart seriesIdx="-4" categoryIdx="1" bldStep="category"/>
                                            </p:graphicEl>
                                          </p:spTgt>
                                        </p:tgtEl>
                                        <p:attrNameLst>
                                          <p:attrName>style.visibility</p:attrName>
                                        </p:attrNameLst>
                                      </p:cBhvr>
                                      <p:to>
                                        <p:strVal val="visible"/>
                                      </p:to>
                                    </p:set>
                                    <p:animEffect transition="in" filter="dissolve">
                                      <p:cBhvr>
                                        <p:cTn id="17" dur="500"/>
                                        <p:tgtEl>
                                          <p:spTgt spid="3">
                                            <p:graphicEl>
                                              <a:chart seriesIdx="-4" categoryIdx="1" bldStep="category"/>
                                            </p:graphicEl>
                                          </p:spTgt>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grpId="0" nodeType="clickEffect">
                                  <p:stCondLst>
                                    <p:cond delay="0"/>
                                  </p:stCondLst>
                                  <p:childTnLst>
                                    <p:set>
                                      <p:cBhvr>
                                        <p:cTn id="21" dur="1" fill="hold">
                                          <p:stCondLst>
                                            <p:cond delay="0"/>
                                          </p:stCondLst>
                                        </p:cTn>
                                        <p:tgtEl>
                                          <p:spTgt spid="3">
                                            <p:graphicEl>
                                              <a:chart seriesIdx="-4" categoryIdx="2" bldStep="category"/>
                                            </p:graphicEl>
                                          </p:spTgt>
                                        </p:tgtEl>
                                        <p:attrNameLst>
                                          <p:attrName>style.visibility</p:attrName>
                                        </p:attrNameLst>
                                      </p:cBhvr>
                                      <p:to>
                                        <p:strVal val="visible"/>
                                      </p:to>
                                    </p:set>
                                    <p:animEffect transition="in" filter="dissolve">
                                      <p:cBhvr>
                                        <p:cTn id="22" dur="500"/>
                                        <p:tgtEl>
                                          <p:spTgt spid="3">
                                            <p:graphicEl>
                                              <a:chart seriesIdx="-4" categoryIdx="2" bldStep="category"/>
                                            </p:graphicEl>
                                          </p:spTgt>
                                        </p:tgtEl>
                                      </p:cBhvr>
                                    </p:animEffect>
                                  </p:childTnLst>
                                </p:cTn>
                              </p:par>
                            </p:childTnLst>
                          </p:cTn>
                        </p:par>
                      </p:childTnLst>
                    </p:cTn>
                  </p:par>
                  <p:par>
                    <p:cTn id="23" fill="hold">
                      <p:stCondLst>
                        <p:cond delay="indefinite"/>
                      </p:stCondLst>
                      <p:childTnLst>
                        <p:par>
                          <p:cTn id="24" fill="hold">
                            <p:stCondLst>
                              <p:cond delay="0"/>
                            </p:stCondLst>
                            <p:childTnLst>
                              <p:par>
                                <p:cTn id="25" presetID="9" presetClass="entr" presetSubtype="0" fill="hold" grpId="0" nodeType="clickEffect">
                                  <p:stCondLst>
                                    <p:cond delay="0"/>
                                  </p:stCondLst>
                                  <p:childTnLst>
                                    <p:set>
                                      <p:cBhvr>
                                        <p:cTn id="26" dur="1" fill="hold">
                                          <p:stCondLst>
                                            <p:cond delay="0"/>
                                          </p:stCondLst>
                                        </p:cTn>
                                        <p:tgtEl>
                                          <p:spTgt spid="3">
                                            <p:graphicEl>
                                              <a:chart seriesIdx="-4" categoryIdx="3" bldStep="category"/>
                                            </p:graphicEl>
                                          </p:spTgt>
                                        </p:tgtEl>
                                        <p:attrNameLst>
                                          <p:attrName>style.visibility</p:attrName>
                                        </p:attrNameLst>
                                      </p:cBhvr>
                                      <p:to>
                                        <p:strVal val="visible"/>
                                      </p:to>
                                    </p:set>
                                    <p:animEffect transition="in" filter="dissolve">
                                      <p:cBhvr>
                                        <p:cTn id="27" dur="500"/>
                                        <p:tgtEl>
                                          <p:spTgt spid="3">
                                            <p:graphicEl>
                                              <a:chart seriesIdx="-4" categoryIdx="3" bldStep="category"/>
                                            </p:graphicEl>
                                          </p:spTgt>
                                        </p:tgtEl>
                                      </p:cBhvr>
                                    </p:animEffect>
                                  </p:childTnLst>
                                </p:cTn>
                              </p:par>
                            </p:childTnLst>
                          </p:cTn>
                        </p:par>
                      </p:childTnLst>
                    </p:cTn>
                  </p:par>
                  <p:par>
                    <p:cTn id="28" fill="hold">
                      <p:stCondLst>
                        <p:cond delay="indefinite"/>
                      </p:stCondLst>
                      <p:childTnLst>
                        <p:par>
                          <p:cTn id="29" fill="hold">
                            <p:stCondLst>
                              <p:cond delay="0"/>
                            </p:stCondLst>
                            <p:childTnLst>
                              <p:par>
                                <p:cTn id="30" presetID="9" presetClass="entr" presetSubtype="0" fill="hold" grpId="0" nodeType="clickEffect">
                                  <p:stCondLst>
                                    <p:cond delay="0"/>
                                  </p:stCondLst>
                                  <p:childTnLst>
                                    <p:set>
                                      <p:cBhvr>
                                        <p:cTn id="31" dur="1" fill="hold">
                                          <p:stCondLst>
                                            <p:cond delay="0"/>
                                          </p:stCondLst>
                                        </p:cTn>
                                        <p:tgtEl>
                                          <p:spTgt spid="3">
                                            <p:graphicEl>
                                              <a:chart seriesIdx="-4" categoryIdx="4" bldStep="category"/>
                                            </p:graphicEl>
                                          </p:spTgt>
                                        </p:tgtEl>
                                        <p:attrNameLst>
                                          <p:attrName>style.visibility</p:attrName>
                                        </p:attrNameLst>
                                      </p:cBhvr>
                                      <p:to>
                                        <p:strVal val="visible"/>
                                      </p:to>
                                    </p:set>
                                    <p:animEffect transition="in" filter="dissolve">
                                      <p:cBhvr>
                                        <p:cTn id="32" dur="500"/>
                                        <p:tgtEl>
                                          <p:spTgt spid="3">
                                            <p:graphicEl>
                                              <a:chart seriesIdx="-4" categoryIdx="4" bldStep="category"/>
                                            </p:graphicEl>
                                          </p:spTgt>
                                        </p:tgtEl>
                                      </p:cBhvr>
                                    </p:animEffect>
                                  </p:childTnLst>
                                </p:cTn>
                              </p:par>
                            </p:childTnLst>
                          </p:cTn>
                        </p:par>
                      </p:childTnLst>
                    </p:cTn>
                  </p:par>
                  <p:par>
                    <p:cTn id="33" fill="hold">
                      <p:stCondLst>
                        <p:cond delay="indefinite"/>
                      </p:stCondLst>
                      <p:childTnLst>
                        <p:par>
                          <p:cTn id="34" fill="hold">
                            <p:stCondLst>
                              <p:cond delay="0"/>
                            </p:stCondLst>
                            <p:childTnLst>
                              <p:par>
                                <p:cTn id="35" presetID="9" presetClass="entr" presetSubtype="0" fill="hold" grpId="0" nodeType="clickEffect">
                                  <p:stCondLst>
                                    <p:cond delay="0"/>
                                  </p:stCondLst>
                                  <p:childTnLst>
                                    <p:set>
                                      <p:cBhvr>
                                        <p:cTn id="36" dur="1" fill="hold">
                                          <p:stCondLst>
                                            <p:cond delay="0"/>
                                          </p:stCondLst>
                                        </p:cTn>
                                        <p:tgtEl>
                                          <p:spTgt spid="3">
                                            <p:graphicEl>
                                              <a:chart seriesIdx="-4" categoryIdx="5" bldStep="category"/>
                                            </p:graphicEl>
                                          </p:spTgt>
                                        </p:tgtEl>
                                        <p:attrNameLst>
                                          <p:attrName>style.visibility</p:attrName>
                                        </p:attrNameLst>
                                      </p:cBhvr>
                                      <p:to>
                                        <p:strVal val="visible"/>
                                      </p:to>
                                    </p:set>
                                    <p:animEffect transition="in" filter="dissolve">
                                      <p:cBhvr>
                                        <p:cTn id="37" dur="500"/>
                                        <p:tgtEl>
                                          <p:spTgt spid="3">
                                            <p:graphicEl>
                                              <a:chart seriesIdx="-4" categoryIdx="5" bldStep="category"/>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3" grpId="0" uiExpand="1">
        <p:bldSub>
          <a:bldChart bld="category"/>
        </p:bldSub>
      </p:bldGraphic>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Chart 1"/>
          <p:cNvGraphicFramePr/>
          <p:nvPr>
            <p:extLst>
              <p:ext uri="{D42A27DB-BD31-4B8C-83A1-F6EECF244321}">
                <p14:modId xmlns:p14="http://schemas.microsoft.com/office/powerpoint/2010/main" val="1604790968"/>
              </p:ext>
            </p:extLst>
          </p:nvPr>
        </p:nvGraphicFramePr>
        <p:xfrm>
          <a:off x="1256305" y="262394"/>
          <a:ext cx="6534205" cy="4579877"/>
        </p:xfrm>
        <a:graphic>
          <a:graphicData uri="http://schemas.openxmlformats.org/drawingml/2006/chart">
            <c:chart xmlns:c="http://schemas.openxmlformats.org/drawingml/2006/chart" xmlns:r="http://schemas.openxmlformats.org/officeDocument/2006/relationships" r:id="rId3"/>
          </a:graphicData>
        </a:graphic>
      </p:graphicFrame>
      <p:pic>
        <p:nvPicPr>
          <p:cNvPr id="4" name="Picture 3"/>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256305" y="453617"/>
            <a:ext cx="6731811" cy="3910340"/>
          </a:xfrm>
          <a:prstGeom prst="rect">
            <a:avLst/>
          </a:prstGeom>
          <a:ln>
            <a:noFill/>
          </a:ln>
          <a:effectLst>
            <a:outerShdw blurRad="292100" dist="139700" dir="2700000" algn="tl" rotWithShape="0">
              <a:srgbClr val="333333">
                <a:alpha val="65000"/>
              </a:srgbClr>
            </a:outerShdw>
          </a:effectLst>
        </p:spPr>
      </p:pic>
      <p:pic>
        <p:nvPicPr>
          <p:cNvPr id="5" name="Picture 4"/>
          <p:cNvPicPr>
            <a:picLocks noChangeAspect="1"/>
          </p:cNvPicPr>
          <p:nvPr/>
        </p:nvPicPr>
        <p:blipFill rotWithShape="1">
          <a:blip r:embed="rId5" cstate="screen">
            <a:extLst>
              <a:ext uri="{28A0092B-C50C-407E-A947-70E740481C1C}">
                <a14:useLocalDpi xmlns:a14="http://schemas.microsoft.com/office/drawing/2010/main"/>
              </a:ext>
            </a:extLst>
          </a:blip>
          <a:srcRect r="1708"/>
          <a:stretch/>
        </p:blipFill>
        <p:spPr>
          <a:xfrm>
            <a:off x="2221951" y="399245"/>
            <a:ext cx="4676689" cy="4280466"/>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7558014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xit" presetSubtype="4" fill="hold" nodeType="clickEffect">
                                  <p:stCondLst>
                                    <p:cond delay="0"/>
                                  </p:stCondLst>
                                  <p:childTnLst>
                                    <p:anim calcmode="lin" valueType="num">
                                      <p:cBhvr additive="base">
                                        <p:cTn id="12" dur="500"/>
                                        <p:tgtEl>
                                          <p:spTgt spid="4"/>
                                        </p:tgtEl>
                                        <p:attrNameLst>
                                          <p:attrName>ppt_x</p:attrName>
                                        </p:attrNameLst>
                                      </p:cBhvr>
                                      <p:tavLst>
                                        <p:tav tm="0">
                                          <p:val>
                                            <p:strVal val="ppt_x"/>
                                          </p:val>
                                        </p:tav>
                                        <p:tav tm="100000">
                                          <p:val>
                                            <p:strVal val="ppt_x"/>
                                          </p:val>
                                        </p:tav>
                                      </p:tavLst>
                                    </p:anim>
                                    <p:anim calcmode="lin" valueType="num">
                                      <p:cBhvr additive="base">
                                        <p:cTn id="13" dur="500"/>
                                        <p:tgtEl>
                                          <p:spTgt spid="4"/>
                                        </p:tgtEl>
                                        <p:attrNameLst>
                                          <p:attrName>ppt_y</p:attrName>
                                        </p:attrNameLst>
                                      </p:cBhvr>
                                      <p:tavLst>
                                        <p:tav tm="0">
                                          <p:val>
                                            <p:strVal val="ppt_y"/>
                                          </p:val>
                                        </p:tav>
                                        <p:tav tm="100000">
                                          <p:val>
                                            <p:strVal val="1+ppt_h/2"/>
                                          </p:val>
                                        </p:tav>
                                      </p:tavLst>
                                    </p:anim>
                                    <p:set>
                                      <p:cBhvr>
                                        <p:cTn id="14" dur="1" fill="hold">
                                          <p:stCondLst>
                                            <p:cond delay="499"/>
                                          </p:stCondLst>
                                        </p:cTn>
                                        <p:tgtEl>
                                          <p:spTgt spid="4"/>
                                        </p:tgtEl>
                                        <p:attrNameLst>
                                          <p:attrName>style.visibility</p:attrName>
                                        </p:attrNameLst>
                                      </p:cBhvr>
                                      <p:to>
                                        <p:strVal val="hidden"/>
                                      </p:to>
                                    </p:set>
                                  </p:childTnLst>
                                </p:cTn>
                              </p:par>
                            </p:childTnLst>
                          </p:cTn>
                        </p:par>
                      </p:childTnLst>
                    </p:cTn>
                  </p:par>
                  <p:par>
                    <p:cTn id="15" fill="hold">
                      <p:stCondLst>
                        <p:cond delay="indefinite"/>
                      </p:stCondLst>
                      <p:childTnLst>
                        <p:par>
                          <p:cTn id="16" fill="hold">
                            <p:stCondLst>
                              <p:cond delay="0"/>
                            </p:stCondLst>
                            <p:childTnLst>
                              <p:par>
                                <p:cTn id="17" presetID="9" presetClass="entr" presetSubtype="0" fill="hold" grpId="0" nodeType="clickEffect">
                                  <p:stCondLst>
                                    <p:cond delay="0"/>
                                  </p:stCondLst>
                                  <p:childTnLst>
                                    <p:set>
                                      <p:cBhvr>
                                        <p:cTn id="18" dur="1" fill="hold">
                                          <p:stCondLst>
                                            <p:cond delay="0"/>
                                          </p:stCondLst>
                                        </p:cTn>
                                        <p:tgtEl>
                                          <p:spTgt spid="2">
                                            <p:graphicEl>
                                              <a:chart seriesIdx="-3" categoryIdx="-3" bldStep="gridLegend"/>
                                            </p:graphicEl>
                                          </p:spTgt>
                                        </p:tgtEl>
                                        <p:attrNameLst>
                                          <p:attrName>style.visibility</p:attrName>
                                        </p:attrNameLst>
                                      </p:cBhvr>
                                      <p:to>
                                        <p:strVal val="visible"/>
                                      </p:to>
                                    </p:set>
                                    <p:animEffect transition="in" filter="dissolve">
                                      <p:cBhvr>
                                        <p:cTn id="19" dur="500"/>
                                        <p:tgtEl>
                                          <p:spTgt spid="2">
                                            <p:graphicEl>
                                              <a:chart seriesIdx="-3" categoryIdx="-3" bldStep="gridLegend"/>
                                            </p:graphicEl>
                                          </p:spTgt>
                                        </p:tgtEl>
                                      </p:cBhvr>
                                    </p:animEffect>
                                  </p:childTnLst>
                                </p:cTn>
                              </p:par>
                            </p:childTnLst>
                          </p:cTn>
                        </p:par>
                      </p:childTnLst>
                    </p:cTn>
                  </p:par>
                  <p:par>
                    <p:cTn id="20" fill="hold">
                      <p:stCondLst>
                        <p:cond delay="indefinite"/>
                      </p:stCondLst>
                      <p:childTnLst>
                        <p:par>
                          <p:cTn id="21" fill="hold">
                            <p:stCondLst>
                              <p:cond delay="0"/>
                            </p:stCondLst>
                            <p:childTnLst>
                              <p:par>
                                <p:cTn id="22" presetID="9" presetClass="entr" presetSubtype="0" fill="hold" grpId="0" nodeType="clickEffect">
                                  <p:stCondLst>
                                    <p:cond delay="0"/>
                                  </p:stCondLst>
                                  <p:childTnLst>
                                    <p:set>
                                      <p:cBhvr>
                                        <p:cTn id="23" dur="1" fill="hold">
                                          <p:stCondLst>
                                            <p:cond delay="0"/>
                                          </p:stCondLst>
                                        </p:cTn>
                                        <p:tgtEl>
                                          <p:spTgt spid="2">
                                            <p:graphicEl>
                                              <a:chart seriesIdx="-4" categoryIdx="0" bldStep="category"/>
                                            </p:graphicEl>
                                          </p:spTgt>
                                        </p:tgtEl>
                                        <p:attrNameLst>
                                          <p:attrName>style.visibility</p:attrName>
                                        </p:attrNameLst>
                                      </p:cBhvr>
                                      <p:to>
                                        <p:strVal val="visible"/>
                                      </p:to>
                                    </p:set>
                                    <p:animEffect transition="in" filter="dissolve">
                                      <p:cBhvr>
                                        <p:cTn id="24" dur="500"/>
                                        <p:tgtEl>
                                          <p:spTgt spid="2">
                                            <p:graphicEl>
                                              <a:chart seriesIdx="-4" categoryIdx="0" bldStep="category"/>
                                            </p:graphicEl>
                                          </p:spTgt>
                                        </p:tgtEl>
                                      </p:cBhvr>
                                    </p:animEffect>
                                  </p:childTnLst>
                                </p:cTn>
                              </p:par>
                            </p:childTnLst>
                          </p:cTn>
                        </p:par>
                      </p:childTnLst>
                    </p:cTn>
                  </p:par>
                  <p:par>
                    <p:cTn id="25" fill="hold">
                      <p:stCondLst>
                        <p:cond delay="indefinite"/>
                      </p:stCondLst>
                      <p:childTnLst>
                        <p:par>
                          <p:cTn id="26" fill="hold">
                            <p:stCondLst>
                              <p:cond delay="0"/>
                            </p:stCondLst>
                            <p:childTnLst>
                              <p:par>
                                <p:cTn id="27" presetID="9" presetClass="entr" presetSubtype="0" fill="hold" grpId="0" nodeType="clickEffect">
                                  <p:stCondLst>
                                    <p:cond delay="0"/>
                                  </p:stCondLst>
                                  <p:childTnLst>
                                    <p:set>
                                      <p:cBhvr>
                                        <p:cTn id="28" dur="1" fill="hold">
                                          <p:stCondLst>
                                            <p:cond delay="0"/>
                                          </p:stCondLst>
                                        </p:cTn>
                                        <p:tgtEl>
                                          <p:spTgt spid="2">
                                            <p:graphicEl>
                                              <a:chart seriesIdx="-4" categoryIdx="1" bldStep="category"/>
                                            </p:graphicEl>
                                          </p:spTgt>
                                        </p:tgtEl>
                                        <p:attrNameLst>
                                          <p:attrName>style.visibility</p:attrName>
                                        </p:attrNameLst>
                                      </p:cBhvr>
                                      <p:to>
                                        <p:strVal val="visible"/>
                                      </p:to>
                                    </p:set>
                                    <p:animEffect transition="in" filter="dissolve">
                                      <p:cBhvr>
                                        <p:cTn id="29" dur="500"/>
                                        <p:tgtEl>
                                          <p:spTgt spid="2">
                                            <p:graphicEl>
                                              <a:chart seriesIdx="-4" categoryIdx="1" bldStep="category"/>
                                            </p:graphicEl>
                                          </p:spTgt>
                                        </p:tgtEl>
                                      </p:cBhvr>
                                    </p:animEffect>
                                  </p:childTnLst>
                                </p:cTn>
                              </p:par>
                            </p:childTnLst>
                          </p:cTn>
                        </p:par>
                      </p:childTnLst>
                    </p:cTn>
                  </p:par>
                  <p:par>
                    <p:cTn id="30" fill="hold">
                      <p:stCondLst>
                        <p:cond delay="indefinite"/>
                      </p:stCondLst>
                      <p:childTnLst>
                        <p:par>
                          <p:cTn id="31" fill="hold">
                            <p:stCondLst>
                              <p:cond delay="0"/>
                            </p:stCondLst>
                            <p:childTnLst>
                              <p:par>
                                <p:cTn id="32" presetID="9" presetClass="entr" presetSubtype="0" fill="hold" grpId="0" nodeType="clickEffect">
                                  <p:stCondLst>
                                    <p:cond delay="0"/>
                                  </p:stCondLst>
                                  <p:childTnLst>
                                    <p:set>
                                      <p:cBhvr>
                                        <p:cTn id="33" dur="1" fill="hold">
                                          <p:stCondLst>
                                            <p:cond delay="0"/>
                                          </p:stCondLst>
                                        </p:cTn>
                                        <p:tgtEl>
                                          <p:spTgt spid="2">
                                            <p:graphicEl>
                                              <a:chart seriesIdx="-4" categoryIdx="2" bldStep="category"/>
                                            </p:graphicEl>
                                          </p:spTgt>
                                        </p:tgtEl>
                                        <p:attrNameLst>
                                          <p:attrName>style.visibility</p:attrName>
                                        </p:attrNameLst>
                                      </p:cBhvr>
                                      <p:to>
                                        <p:strVal val="visible"/>
                                      </p:to>
                                    </p:set>
                                    <p:animEffect transition="in" filter="dissolve">
                                      <p:cBhvr>
                                        <p:cTn id="34" dur="500"/>
                                        <p:tgtEl>
                                          <p:spTgt spid="2">
                                            <p:graphicEl>
                                              <a:chart seriesIdx="-4" categoryIdx="2" bldStep="category"/>
                                            </p:graphicEl>
                                          </p:spTgt>
                                        </p:tgtEl>
                                      </p:cBhvr>
                                    </p:animEffect>
                                  </p:childTnLst>
                                </p:cTn>
                              </p:par>
                            </p:childTnLst>
                          </p:cTn>
                        </p:par>
                      </p:childTnLst>
                    </p:cTn>
                  </p:par>
                  <p:par>
                    <p:cTn id="35" fill="hold">
                      <p:stCondLst>
                        <p:cond delay="indefinite"/>
                      </p:stCondLst>
                      <p:childTnLst>
                        <p:par>
                          <p:cTn id="36" fill="hold">
                            <p:stCondLst>
                              <p:cond delay="0"/>
                            </p:stCondLst>
                            <p:childTnLst>
                              <p:par>
                                <p:cTn id="37" presetID="9" presetClass="entr" presetSubtype="0" fill="hold" grpId="0" nodeType="clickEffect">
                                  <p:stCondLst>
                                    <p:cond delay="0"/>
                                  </p:stCondLst>
                                  <p:childTnLst>
                                    <p:set>
                                      <p:cBhvr>
                                        <p:cTn id="38" dur="1" fill="hold">
                                          <p:stCondLst>
                                            <p:cond delay="0"/>
                                          </p:stCondLst>
                                        </p:cTn>
                                        <p:tgtEl>
                                          <p:spTgt spid="2">
                                            <p:graphicEl>
                                              <a:chart seriesIdx="-4" categoryIdx="3" bldStep="category"/>
                                            </p:graphicEl>
                                          </p:spTgt>
                                        </p:tgtEl>
                                        <p:attrNameLst>
                                          <p:attrName>style.visibility</p:attrName>
                                        </p:attrNameLst>
                                      </p:cBhvr>
                                      <p:to>
                                        <p:strVal val="visible"/>
                                      </p:to>
                                    </p:set>
                                    <p:animEffect transition="in" filter="dissolve">
                                      <p:cBhvr>
                                        <p:cTn id="39" dur="500"/>
                                        <p:tgtEl>
                                          <p:spTgt spid="2">
                                            <p:graphicEl>
                                              <a:chart seriesIdx="-4" categoryIdx="3" bldStep="category"/>
                                            </p:graphicEl>
                                          </p:spTgt>
                                        </p:tgtEl>
                                      </p:cBhvr>
                                    </p:animEffect>
                                  </p:childTnLst>
                                </p:cTn>
                              </p:par>
                            </p:childTnLst>
                          </p:cTn>
                        </p:par>
                      </p:childTnLst>
                    </p:cTn>
                  </p:par>
                  <p:par>
                    <p:cTn id="40" fill="hold">
                      <p:stCondLst>
                        <p:cond delay="indefinite"/>
                      </p:stCondLst>
                      <p:childTnLst>
                        <p:par>
                          <p:cTn id="41" fill="hold">
                            <p:stCondLst>
                              <p:cond delay="0"/>
                            </p:stCondLst>
                            <p:childTnLst>
                              <p:par>
                                <p:cTn id="42" presetID="9" presetClass="entr" presetSubtype="0" fill="hold" grpId="0" nodeType="clickEffect">
                                  <p:stCondLst>
                                    <p:cond delay="0"/>
                                  </p:stCondLst>
                                  <p:childTnLst>
                                    <p:set>
                                      <p:cBhvr>
                                        <p:cTn id="43" dur="1" fill="hold">
                                          <p:stCondLst>
                                            <p:cond delay="0"/>
                                          </p:stCondLst>
                                        </p:cTn>
                                        <p:tgtEl>
                                          <p:spTgt spid="2">
                                            <p:graphicEl>
                                              <a:chart seriesIdx="-4" categoryIdx="4" bldStep="category"/>
                                            </p:graphicEl>
                                          </p:spTgt>
                                        </p:tgtEl>
                                        <p:attrNameLst>
                                          <p:attrName>style.visibility</p:attrName>
                                        </p:attrNameLst>
                                      </p:cBhvr>
                                      <p:to>
                                        <p:strVal val="visible"/>
                                      </p:to>
                                    </p:set>
                                    <p:animEffect transition="in" filter="dissolve">
                                      <p:cBhvr>
                                        <p:cTn id="44" dur="500"/>
                                        <p:tgtEl>
                                          <p:spTgt spid="2">
                                            <p:graphicEl>
                                              <a:chart seriesIdx="-4" categoryIdx="4" bldStep="category"/>
                                            </p:graphicEl>
                                          </p:spTgt>
                                        </p:tgtEl>
                                      </p:cBhvr>
                                    </p:animEffect>
                                  </p:childTnLst>
                                </p:cTn>
                              </p:par>
                            </p:childTnLst>
                          </p:cTn>
                        </p:par>
                      </p:childTnLst>
                    </p:cTn>
                  </p:par>
                  <p:par>
                    <p:cTn id="45" fill="hold">
                      <p:stCondLst>
                        <p:cond delay="indefinite"/>
                      </p:stCondLst>
                      <p:childTnLst>
                        <p:par>
                          <p:cTn id="46" fill="hold">
                            <p:stCondLst>
                              <p:cond delay="0"/>
                            </p:stCondLst>
                            <p:childTnLst>
                              <p:par>
                                <p:cTn id="47" presetID="9" presetClass="entr" presetSubtype="0" fill="hold" grpId="0" nodeType="clickEffect">
                                  <p:stCondLst>
                                    <p:cond delay="0"/>
                                  </p:stCondLst>
                                  <p:childTnLst>
                                    <p:set>
                                      <p:cBhvr>
                                        <p:cTn id="48" dur="1" fill="hold">
                                          <p:stCondLst>
                                            <p:cond delay="0"/>
                                          </p:stCondLst>
                                        </p:cTn>
                                        <p:tgtEl>
                                          <p:spTgt spid="2">
                                            <p:graphicEl>
                                              <a:chart seriesIdx="-4" categoryIdx="5" bldStep="category"/>
                                            </p:graphicEl>
                                          </p:spTgt>
                                        </p:tgtEl>
                                        <p:attrNameLst>
                                          <p:attrName>style.visibility</p:attrName>
                                        </p:attrNameLst>
                                      </p:cBhvr>
                                      <p:to>
                                        <p:strVal val="visible"/>
                                      </p:to>
                                    </p:set>
                                    <p:animEffect transition="in" filter="dissolve">
                                      <p:cBhvr>
                                        <p:cTn id="49" dur="500"/>
                                        <p:tgtEl>
                                          <p:spTgt spid="2">
                                            <p:graphicEl>
                                              <a:chart seriesIdx="-4" categoryIdx="5" bldStep="category"/>
                                            </p:graphicEl>
                                          </p:spTgt>
                                        </p:tgtEl>
                                      </p:cBhvr>
                                    </p:animEffect>
                                  </p:childTnLst>
                                </p:cTn>
                              </p:par>
                            </p:childTnLst>
                          </p:cTn>
                        </p:par>
                      </p:childTnLst>
                    </p:cTn>
                  </p:par>
                  <p:par>
                    <p:cTn id="50" fill="hold">
                      <p:stCondLst>
                        <p:cond delay="indefinite"/>
                      </p:stCondLst>
                      <p:childTnLst>
                        <p:par>
                          <p:cTn id="51" fill="hold">
                            <p:stCondLst>
                              <p:cond delay="0"/>
                            </p:stCondLst>
                            <p:childTnLst>
                              <p:par>
                                <p:cTn id="52" presetID="9" presetClass="entr" presetSubtype="0" fill="hold" grpId="0" nodeType="clickEffect">
                                  <p:stCondLst>
                                    <p:cond delay="0"/>
                                  </p:stCondLst>
                                  <p:childTnLst>
                                    <p:set>
                                      <p:cBhvr>
                                        <p:cTn id="53" dur="1" fill="hold">
                                          <p:stCondLst>
                                            <p:cond delay="0"/>
                                          </p:stCondLst>
                                        </p:cTn>
                                        <p:tgtEl>
                                          <p:spTgt spid="2">
                                            <p:graphicEl>
                                              <a:chart seriesIdx="-4" categoryIdx="6" bldStep="category"/>
                                            </p:graphicEl>
                                          </p:spTgt>
                                        </p:tgtEl>
                                        <p:attrNameLst>
                                          <p:attrName>style.visibility</p:attrName>
                                        </p:attrNameLst>
                                      </p:cBhvr>
                                      <p:to>
                                        <p:strVal val="visible"/>
                                      </p:to>
                                    </p:set>
                                    <p:animEffect transition="in" filter="dissolve">
                                      <p:cBhvr>
                                        <p:cTn id="54" dur="500"/>
                                        <p:tgtEl>
                                          <p:spTgt spid="2">
                                            <p:graphicEl>
                                              <a:chart seriesIdx="-4" categoryIdx="6" bldStep="category"/>
                                            </p:graphicEl>
                                          </p:spTgt>
                                        </p:tgtEl>
                                      </p:cBhvr>
                                    </p:animEffect>
                                  </p:childTnLst>
                                </p:cTn>
                              </p:par>
                            </p:childTnLst>
                          </p:cTn>
                        </p:par>
                      </p:childTnLst>
                    </p:cTn>
                  </p:par>
                  <p:par>
                    <p:cTn id="55" fill="hold">
                      <p:stCondLst>
                        <p:cond delay="indefinite"/>
                      </p:stCondLst>
                      <p:childTnLst>
                        <p:par>
                          <p:cTn id="56" fill="hold">
                            <p:stCondLst>
                              <p:cond delay="0"/>
                            </p:stCondLst>
                            <p:childTnLst>
                              <p:par>
                                <p:cTn id="57" presetID="9" presetClass="entr" presetSubtype="0" fill="hold" grpId="0" nodeType="clickEffect">
                                  <p:stCondLst>
                                    <p:cond delay="0"/>
                                  </p:stCondLst>
                                  <p:childTnLst>
                                    <p:set>
                                      <p:cBhvr>
                                        <p:cTn id="58" dur="1" fill="hold">
                                          <p:stCondLst>
                                            <p:cond delay="0"/>
                                          </p:stCondLst>
                                        </p:cTn>
                                        <p:tgtEl>
                                          <p:spTgt spid="2">
                                            <p:graphicEl>
                                              <a:chart seriesIdx="-4" categoryIdx="7" bldStep="category"/>
                                            </p:graphicEl>
                                          </p:spTgt>
                                        </p:tgtEl>
                                        <p:attrNameLst>
                                          <p:attrName>style.visibility</p:attrName>
                                        </p:attrNameLst>
                                      </p:cBhvr>
                                      <p:to>
                                        <p:strVal val="visible"/>
                                      </p:to>
                                    </p:set>
                                    <p:animEffect transition="in" filter="dissolve">
                                      <p:cBhvr>
                                        <p:cTn id="59" dur="500"/>
                                        <p:tgtEl>
                                          <p:spTgt spid="2">
                                            <p:graphicEl>
                                              <a:chart seriesIdx="-4" categoryIdx="7" bldStep="category"/>
                                            </p:graphicEl>
                                          </p:spTgt>
                                        </p:tgtEl>
                                      </p:cBhvr>
                                    </p:animEffect>
                                  </p:childTnLst>
                                </p:cTn>
                              </p:par>
                            </p:childTnLst>
                          </p:cTn>
                        </p:par>
                      </p:childTnLst>
                    </p:cTn>
                  </p:par>
                  <p:par>
                    <p:cTn id="60" fill="hold">
                      <p:stCondLst>
                        <p:cond delay="indefinite"/>
                      </p:stCondLst>
                      <p:childTnLst>
                        <p:par>
                          <p:cTn id="61" fill="hold">
                            <p:stCondLst>
                              <p:cond delay="0"/>
                            </p:stCondLst>
                            <p:childTnLst>
                              <p:par>
                                <p:cTn id="62" presetID="9" presetClass="entr" presetSubtype="0" fill="hold" grpId="0" nodeType="clickEffect">
                                  <p:stCondLst>
                                    <p:cond delay="0"/>
                                  </p:stCondLst>
                                  <p:childTnLst>
                                    <p:set>
                                      <p:cBhvr>
                                        <p:cTn id="63" dur="1" fill="hold">
                                          <p:stCondLst>
                                            <p:cond delay="0"/>
                                          </p:stCondLst>
                                        </p:cTn>
                                        <p:tgtEl>
                                          <p:spTgt spid="2">
                                            <p:graphicEl>
                                              <a:chart seriesIdx="-4" categoryIdx="8" bldStep="category"/>
                                            </p:graphicEl>
                                          </p:spTgt>
                                        </p:tgtEl>
                                        <p:attrNameLst>
                                          <p:attrName>style.visibility</p:attrName>
                                        </p:attrNameLst>
                                      </p:cBhvr>
                                      <p:to>
                                        <p:strVal val="visible"/>
                                      </p:to>
                                    </p:set>
                                    <p:animEffect transition="in" filter="dissolve">
                                      <p:cBhvr>
                                        <p:cTn id="64" dur="500"/>
                                        <p:tgtEl>
                                          <p:spTgt spid="2">
                                            <p:graphicEl>
                                              <a:chart seriesIdx="-4" categoryIdx="8" bldStep="category"/>
                                            </p:graphicEl>
                                          </p:spTgt>
                                        </p:tgtEl>
                                      </p:cBhvr>
                                    </p:animEffect>
                                  </p:childTnLst>
                                </p:cTn>
                              </p:par>
                            </p:childTnLst>
                          </p:cTn>
                        </p:par>
                      </p:childTnLst>
                    </p:cTn>
                  </p:par>
                  <p:par>
                    <p:cTn id="65" fill="hold">
                      <p:stCondLst>
                        <p:cond delay="indefinite"/>
                      </p:stCondLst>
                      <p:childTnLst>
                        <p:par>
                          <p:cTn id="66" fill="hold">
                            <p:stCondLst>
                              <p:cond delay="0"/>
                            </p:stCondLst>
                            <p:childTnLst>
                              <p:par>
                                <p:cTn id="67" presetID="9" presetClass="entr" presetSubtype="0" fill="hold" grpId="0" nodeType="clickEffect">
                                  <p:stCondLst>
                                    <p:cond delay="0"/>
                                  </p:stCondLst>
                                  <p:childTnLst>
                                    <p:set>
                                      <p:cBhvr>
                                        <p:cTn id="68" dur="1" fill="hold">
                                          <p:stCondLst>
                                            <p:cond delay="0"/>
                                          </p:stCondLst>
                                        </p:cTn>
                                        <p:tgtEl>
                                          <p:spTgt spid="2">
                                            <p:graphicEl>
                                              <a:chart seriesIdx="-4" categoryIdx="9" bldStep="category"/>
                                            </p:graphicEl>
                                          </p:spTgt>
                                        </p:tgtEl>
                                        <p:attrNameLst>
                                          <p:attrName>style.visibility</p:attrName>
                                        </p:attrNameLst>
                                      </p:cBhvr>
                                      <p:to>
                                        <p:strVal val="visible"/>
                                      </p:to>
                                    </p:set>
                                    <p:animEffect transition="in" filter="dissolve">
                                      <p:cBhvr>
                                        <p:cTn id="69" dur="500"/>
                                        <p:tgtEl>
                                          <p:spTgt spid="2">
                                            <p:graphicEl>
                                              <a:chart seriesIdx="-4" categoryIdx="9" bldStep="category"/>
                                            </p:graphicEl>
                                          </p:spTgt>
                                        </p:tgtEl>
                                      </p:cBhvr>
                                    </p:animEffect>
                                  </p:childTnLst>
                                </p:cTn>
                              </p:par>
                            </p:childTnLst>
                          </p:cTn>
                        </p:par>
                      </p:childTnLst>
                    </p:cTn>
                  </p:par>
                  <p:par>
                    <p:cTn id="70" fill="hold">
                      <p:stCondLst>
                        <p:cond delay="indefinite"/>
                      </p:stCondLst>
                      <p:childTnLst>
                        <p:par>
                          <p:cTn id="71" fill="hold">
                            <p:stCondLst>
                              <p:cond delay="0"/>
                            </p:stCondLst>
                            <p:childTnLst>
                              <p:par>
                                <p:cTn id="72" presetID="9" presetClass="entr" presetSubtype="0" fill="hold" grpId="0" nodeType="clickEffect">
                                  <p:stCondLst>
                                    <p:cond delay="0"/>
                                  </p:stCondLst>
                                  <p:childTnLst>
                                    <p:set>
                                      <p:cBhvr>
                                        <p:cTn id="73" dur="1" fill="hold">
                                          <p:stCondLst>
                                            <p:cond delay="0"/>
                                          </p:stCondLst>
                                        </p:cTn>
                                        <p:tgtEl>
                                          <p:spTgt spid="2">
                                            <p:graphicEl>
                                              <a:chart seriesIdx="-4" categoryIdx="10" bldStep="category"/>
                                            </p:graphicEl>
                                          </p:spTgt>
                                        </p:tgtEl>
                                        <p:attrNameLst>
                                          <p:attrName>style.visibility</p:attrName>
                                        </p:attrNameLst>
                                      </p:cBhvr>
                                      <p:to>
                                        <p:strVal val="visible"/>
                                      </p:to>
                                    </p:set>
                                    <p:animEffect transition="in" filter="dissolve">
                                      <p:cBhvr>
                                        <p:cTn id="74" dur="500"/>
                                        <p:tgtEl>
                                          <p:spTgt spid="2">
                                            <p:graphicEl>
                                              <a:chart seriesIdx="-4" categoryIdx="10" bldStep="category"/>
                                            </p:graphicEl>
                                          </p:spTgt>
                                        </p:tgtEl>
                                      </p:cBhvr>
                                    </p:animEffect>
                                  </p:childTnLst>
                                </p:cTn>
                              </p:par>
                            </p:childTnLst>
                          </p:cTn>
                        </p:par>
                      </p:childTnLst>
                    </p:cTn>
                  </p:par>
                  <p:par>
                    <p:cTn id="75" fill="hold">
                      <p:stCondLst>
                        <p:cond delay="indefinite"/>
                      </p:stCondLst>
                      <p:childTnLst>
                        <p:par>
                          <p:cTn id="76" fill="hold">
                            <p:stCondLst>
                              <p:cond delay="0"/>
                            </p:stCondLst>
                            <p:childTnLst>
                              <p:par>
                                <p:cTn id="77" presetID="9" presetClass="entr" presetSubtype="0" fill="hold" grpId="0" nodeType="clickEffect">
                                  <p:stCondLst>
                                    <p:cond delay="0"/>
                                  </p:stCondLst>
                                  <p:childTnLst>
                                    <p:set>
                                      <p:cBhvr>
                                        <p:cTn id="78" dur="1" fill="hold">
                                          <p:stCondLst>
                                            <p:cond delay="0"/>
                                          </p:stCondLst>
                                        </p:cTn>
                                        <p:tgtEl>
                                          <p:spTgt spid="2">
                                            <p:graphicEl>
                                              <a:chart seriesIdx="-4" categoryIdx="11" bldStep="category"/>
                                            </p:graphicEl>
                                          </p:spTgt>
                                        </p:tgtEl>
                                        <p:attrNameLst>
                                          <p:attrName>style.visibility</p:attrName>
                                        </p:attrNameLst>
                                      </p:cBhvr>
                                      <p:to>
                                        <p:strVal val="visible"/>
                                      </p:to>
                                    </p:set>
                                    <p:animEffect transition="in" filter="dissolve">
                                      <p:cBhvr>
                                        <p:cTn id="79" dur="500"/>
                                        <p:tgtEl>
                                          <p:spTgt spid="2">
                                            <p:graphicEl>
                                              <a:chart seriesIdx="-4" categoryIdx="11" bldStep="category"/>
                                            </p:graphicEl>
                                          </p:spTgt>
                                        </p:tgtEl>
                                      </p:cBhvr>
                                    </p:animEffect>
                                  </p:childTnLst>
                                </p:cTn>
                              </p:par>
                            </p:childTnLst>
                          </p:cTn>
                        </p:par>
                      </p:childTnLst>
                    </p:cTn>
                  </p:par>
                  <p:par>
                    <p:cTn id="80" fill="hold">
                      <p:stCondLst>
                        <p:cond delay="indefinite"/>
                      </p:stCondLst>
                      <p:childTnLst>
                        <p:par>
                          <p:cTn id="81" fill="hold">
                            <p:stCondLst>
                              <p:cond delay="0"/>
                            </p:stCondLst>
                            <p:childTnLst>
                              <p:par>
                                <p:cTn id="82" presetID="9" presetClass="entr" presetSubtype="0" fill="hold" grpId="0" nodeType="clickEffect">
                                  <p:stCondLst>
                                    <p:cond delay="0"/>
                                  </p:stCondLst>
                                  <p:childTnLst>
                                    <p:set>
                                      <p:cBhvr>
                                        <p:cTn id="83" dur="1" fill="hold">
                                          <p:stCondLst>
                                            <p:cond delay="0"/>
                                          </p:stCondLst>
                                        </p:cTn>
                                        <p:tgtEl>
                                          <p:spTgt spid="2">
                                            <p:graphicEl>
                                              <a:chart seriesIdx="-4" categoryIdx="12" bldStep="category"/>
                                            </p:graphicEl>
                                          </p:spTgt>
                                        </p:tgtEl>
                                        <p:attrNameLst>
                                          <p:attrName>style.visibility</p:attrName>
                                        </p:attrNameLst>
                                      </p:cBhvr>
                                      <p:to>
                                        <p:strVal val="visible"/>
                                      </p:to>
                                    </p:set>
                                    <p:animEffect transition="in" filter="dissolve">
                                      <p:cBhvr>
                                        <p:cTn id="84" dur="500"/>
                                        <p:tgtEl>
                                          <p:spTgt spid="2">
                                            <p:graphicEl>
                                              <a:chart seriesIdx="-4" categoryIdx="12" bldStep="category"/>
                                            </p:graphicEl>
                                          </p:spTgt>
                                        </p:tgtEl>
                                      </p:cBhvr>
                                    </p:animEffect>
                                  </p:childTnLst>
                                </p:cTn>
                              </p:par>
                            </p:childTnLst>
                          </p:cTn>
                        </p:par>
                      </p:childTnLst>
                    </p:cTn>
                  </p:par>
                  <p:par>
                    <p:cTn id="85" fill="hold">
                      <p:stCondLst>
                        <p:cond delay="indefinite"/>
                      </p:stCondLst>
                      <p:childTnLst>
                        <p:par>
                          <p:cTn id="86" fill="hold">
                            <p:stCondLst>
                              <p:cond delay="0"/>
                            </p:stCondLst>
                            <p:childTnLst>
                              <p:par>
                                <p:cTn id="87" presetID="2" presetClass="entr" presetSubtype="4" fill="hold" nodeType="clickEffect">
                                  <p:stCondLst>
                                    <p:cond delay="0"/>
                                  </p:stCondLst>
                                  <p:childTnLst>
                                    <p:set>
                                      <p:cBhvr>
                                        <p:cTn id="88" dur="1" fill="hold">
                                          <p:stCondLst>
                                            <p:cond delay="0"/>
                                          </p:stCondLst>
                                        </p:cTn>
                                        <p:tgtEl>
                                          <p:spTgt spid="5"/>
                                        </p:tgtEl>
                                        <p:attrNameLst>
                                          <p:attrName>style.visibility</p:attrName>
                                        </p:attrNameLst>
                                      </p:cBhvr>
                                      <p:to>
                                        <p:strVal val="visible"/>
                                      </p:to>
                                    </p:set>
                                    <p:anim calcmode="lin" valueType="num">
                                      <p:cBhvr additive="base">
                                        <p:cTn id="89" dur="500" fill="hold"/>
                                        <p:tgtEl>
                                          <p:spTgt spid="5"/>
                                        </p:tgtEl>
                                        <p:attrNameLst>
                                          <p:attrName>ppt_x</p:attrName>
                                        </p:attrNameLst>
                                      </p:cBhvr>
                                      <p:tavLst>
                                        <p:tav tm="0">
                                          <p:val>
                                            <p:strVal val="#ppt_x"/>
                                          </p:val>
                                        </p:tav>
                                        <p:tav tm="100000">
                                          <p:val>
                                            <p:strVal val="#ppt_x"/>
                                          </p:val>
                                        </p:tav>
                                      </p:tavLst>
                                    </p:anim>
                                    <p:anim calcmode="lin" valueType="num">
                                      <p:cBhvr additive="base">
                                        <p:cTn id="90"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 grpId="0">
        <p:bldSub>
          <a:bldChart bld="category"/>
        </p:bldSub>
      </p:bldGraphic>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43125" y="743046"/>
            <a:ext cx="8786190" cy="3416320"/>
          </a:xfrm>
          <a:prstGeom prst="rect">
            <a:avLst/>
          </a:prstGeom>
        </p:spPr>
        <p:txBody>
          <a:bodyPr wrap="square">
            <a:spAutoFit/>
          </a:bodyPr>
          <a:lstStyle/>
          <a:p>
            <a:pPr algn="ctr"/>
            <a:r>
              <a:rPr lang="en-US" sz="5400" b="1" dirty="0">
                <a:solidFill>
                  <a:schemeClr val="accent1"/>
                </a:solidFill>
                <a:latin typeface="Avenir Next" charset="0"/>
                <a:ea typeface="Avenir Next" charset="0"/>
                <a:cs typeface="Avenir Next" charset="0"/>
              </a:rPr>
              <a:t>By 2017, ...the Library will be known for a well-articulated portfolio of </a:t>
            </a:r>
            <a:r>
              <a:rPr lang="en-US" sz="5400" b="1" dirty="0">
                <a:solidFill>
                  <a:schemeClr val="accent3"/>
                </a:solidFill>
                <a:latin typeface="Avenir Next" charset="0"/>
                <a:ea typeface="Avenir Next" charset="0"/>
                <a:cs typeface="Avenir Next" charset="0"/>
              </a:rPr>
              <a:t>researcher services</a:t>
            </a:r>
            <a:r>
              <a:rPr lang="en-US" sz="5400" b="1" dirty="0">
                <a:solidFill>
                  <a:schemeClr val="accent1"/>
                </a:solidFill>
                <a:latin typeface="Avenir Next" charset="0"/>
                <a:ea typeface="Avenir Next" charset="0"/>
                <a:cs typeface="Avenir Next" charset="0"/>
              </a:rPr>
              <a:t>.</a:t>
            </a:r>
          </a:p>
        </p:txBody>
      </p:sp>
      <p:sp>
        <p:nvSpPr>
          <p:cNvPr id="4" name="TextBox 3"/>
          <p:cNvSpPr txBox="1"/>
          <p:nvPr/>
        </p:nvSpPr>
        <p:spPr>
          <a:xfrm>
            <a:off x="0" y="4572000"/>
            <a:ext cx="9144000" cy="307777"/>
          </a:xfrm>
          <a:prstGeom prst="rect">
            <a:avLst/>
          </a:prstGeom>
          <a:noFill/>
        </p:spPr>
        <p:txBody>
          <a:bodyPr wrap="square" rtlCol="0">
            <a:spAutoFit/>
          </a:bodyPr>
          <a:lstStyle/>
          <a:p>
            <a:pPr algn="ctr"/>
            <a:r>
              <a:rPr lang="en-US" dirty="0">
                <a:latin typeface="Avenir Next" charset="0"/>
                <a:ea typeface="Avenir Next" charset="0"/>
                <a:cs typeface="Avenir Next" charset="0"/>
              </a:rPr>
              <a:t>Penn Libraries Strategic Plan 2015-2017</a:t>
            </a:r>
          </a:p>
        </p:txBody>
      </p:sp>
    </p:spTree>
    <p:extLst>
      <p:ext uri="{BB962C8B-B14F-4D97-AF65-F5344CB8AC3E}">
        <p14:creationId xmlns:p14="http://schemas.microsoft.com/office/powerpoint/2010/main" val="102512420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1690" y="2094632"/>
            <a:ext cx="9144000" cy="1631216"/>
          </a:xfrm>
          <a:prstGeom prst="rect">
            <a:avLst/>
          </a:prstGeom>
        </p:spPr>
        <p:txBody>
          <a:bodyPr wrap="square">
            <a:spAutoFit/>
          </a:bodyPr>
          <a:lstStyle/>
          <a:p>
            <a:pPr algn="ctr"/>
            <a:r>
              <a:rPr lang="en-US" sz="6000" b="1" i="0" u="none" strike="noStrike" dirty="0">
                <a:solidFill>
                  <a:schemeClr val="accent3"/>
                </a:solidFill>
                <a:effectLst/>
                <a:latin typeface="Avenir Next" charset="0"/>
                <a:ea typeface="Avenir Next" charset="0"/>
                <a:cs typeface="Avenir Next" charset="0"/>
              </a:rPr>
              <a:t>researcher services</a:t>
            </a:r>
            <a:endParaRPr lang="en-US" sz="6000" b="1" dirty="0">
              <a:solidFill>
                <a:schemeClr val="accent3"/>
              </a:solidFill>
              <a:effectLst/>
              <a:latin typeface="Avenir Next" charset="0"/>
              <a:ea typeface="Avenir Next" charset="0"/>
              <a:cs typeface="Avenir Next" charset="0"/>
            </a:endParaRPr>
          </a:p>
          <a:p>
            <a:r>
              <a:rPr lang="en-US" sz="2000" dirty="0"/>
              <a:t/>
            </a:r>
            <a:br>
              <a:rPr lang="en-US" sz="2000" dirty="0"/>
            </a:br>
            <a:endParaRPr lang="en-US" sz="2000" dirty="0"/>
          </a:p>
        </p:txBody>
      </p:sp>
      <p:sp>
        <p:nvSpPr>
          <p:cNvPr id="3" name="Rectangle 2"/>
          <p:cNvSpPr/>
          <p:nvPr/>
        </p:nvSpPr>
        <p:spPr>
          <a:xfrm>
            <a:off x="-11690" y="535359"/>
            <a:ext cx="3557016" cy="892552"/>
          </a:xfrm>
          <a:prstGeom prst="rect">
            <a:avLst/>
          </a:prstGeom>
        </p:spPr>
        <p:txBody>
          <a:bodyPr wrap="square">
            <a:spAutoFit/>
          </a:bodyPr>
          <a:lstStyle/>
          <a:p>
            <a:pPr algn="ctr"/>
            <a:r>
              <a:rPr lang="en-US" sz="2400" b="1" i="1" dirty="0">
                <a:solidFill>
                  <a:schemeClr val="accent2"/>
                </a:solidFill>
                <a:latin typeface="Avenir Next" charset="0"/>
                <a:ea typeface="Avenir Next" charset="0"/>
                <a:cs typeface="Avenir Next" charset="0"/>
              </a:rPr>
              <a:t>m</a:t>
            </a:r>
            <a:r>
              <a:rPr lang="en-US" sz="2400" b="1" i="1" u="none" strike="noStrike" dirty="0">
                <a:solidFill>
                  <a:schemeClr val="accent2"/>
                </a:solidFill>
                <a:effectLst/>
                <a:latin typeface="Avenir Next" charset="0"/>
                <a:ea typeface="Avenir Next" charset="0"/>
                <a:cs typeface="Avenir Next" charset="0"/>
              </a:rPr>
              <a:t>ediated deposit</a:t>
            </a:r>
            <a:endParaRPr lang="en-US" sz="2400" b="1" i="1" dirty="0">
              <a:solidFill>
                <a:schemeClr val="accent2"/>
              </a:solidFill>
              <a:effectLst/>
              <a:latin typeface="Avenir Next" charset="0"/>
              <a:ea typeface="Avenir Next" charset="0"/>
              <a:cs typeface="Avenir Next" charset="0"/>
            </a:endParaRPr>
          </a:p>
          <a:p>
            <a:r>
              <a:rPr lang="en-US" dirty="0"/>
              <a:t/>
            </a:r>
            <a:br>
              <a:rPr lang="en-US" dirty="0"/>
            </a:br>
            <a:endParaRPr lang="en-US" dirty="0"/>
          </a:p>
        </p:txBody>
      </p:sp>
      <p:sp>
        <p:nvSpPr>
          <p:cNvPr id="4" name="Rectangle 3"/>
          <p:cNvSpPr/>
          <p:nvPr/>
        </p:nvSpPr>
        <p:spPr>
          <a:xfrm>
            <a:off x="3192780" y="552078"/>
            <a:ext cx="3557016" cy="892552"/>
          </a:xfrm>
          <a:prstGeom prst="rect">
            <a:avLst/>
          </a:prstGeom>
        </p:spPr>
        <p:txBody>
          <a:bodyPr wrap="square">
            <a:spAutoFit/>
          </a:bodyPr>
          <a:lstStyle/>
          <a:p>
            <a:pPr algn="ctr"/>
            <a:r>
              <a:rPr lang="en-US" sz="2400" b="1" i="1" dirty="0">
                <a:solidFill>
                  <a:schemeClr val="accent2"/>
                </a:solidFill>
                <a:latin typeface="Avenir Next" charset="0"/>
                <a:ea typeface="Avenir Next" charset="0"/>
                <a:cs typeface="Avenir Next" charset="0"/>
              </a:rPr>
              <a:t>permissions</a:t>
            </a:r>
            <a:endParaRPr lang="en-US" sz="2800" b="1" i="1" dirty="0">
              <a:solidFill>
                <a:schemeClr val="accent2"/>
              </a:solidFill>
              <a:effectLst/>
              <a:latin typeface="Avenir Next" charset="0"/>
              <a:ea typeface="Avenir Next" charset="0"/>
              <a:cs typeface="Avenir Next" charset="0"/>
            </a:endParaRPr>
          </a:p>
          <a:p>
            <a:r>
              <a:rPr lang="en-US" dirty="0"/>
              <a:t/>
            </a:r>
            <a:br>
              <a:rPr lang="en-US" dirty="0"/>
            </a:br>
            <a:endParaRPr lang="en-US" dirty="0"/>
          </a:p>
        </p:txBody>
      </p:sp>
      <p:sp>
        <p:nvSpPr>
          <p:cNvPr id="5" name="Rectangle 4"/>
          <p:cNvSpPr/>
          <p:nvPr/>
        </p:nvSpPr>
        <p:spPr>
          <a:xfrm>
            <a:off x="5878068" y="557237"/>
            <a:ext cx="3557016" cy="1261884"/>
          </a:xfrm>
          <a:prstGeom prst="rect">
            <a:avLst/>
          </a:prstGeom>
        </p:spPr>
        <p:txBody>
          <a:bodyPr wrap="square">
            <a:spAutoFit/>
          </a:bodyPr>
          <a:lstStyle/>
          <a:p>
            <a:pPr algn="ctr"/>
            <a:r>
              <a:rPr lang="en-US" sz="2400" b="1" i="1" dirty="0">
                <a:solidFill>
                  <a:schemeClr val="accent2"/>
                </a:solidFill>
                <a:latin typeface="Avenir Next" charset="0"/>
                <a:ea typeface="Avenir Next" charset="0"/>
                <a:cs typeface="Avenir Next" charset="0"/>
              </a:rPr>
              <a:t>build collections </a:t>
            </a:r>
          </a:p>
          <a:p>
            <a:pPr algn="ctr"/>
            <a:r>
              <a:rPr lang="en-US" sz="2400" b="1" i="1" dirty="0">
                <a:solidFill>
                  <a:schemeClr val="accent2"/>
                </a:solidFill>
                <a:latin typeface="Avenir Next" charset="0"/>
                <a:ea typeface="Avenir Next" charset="0"/>
                <a:cs typeface="Avenir Next" charset="0"/>
              </a:rPr>
              <a:t>for research</a:t>
            </a:r>
            <a:endParaRPr lang="en-US" sz="2400" b="1" i="1" dirty="0">
              <a:solidFill>
                <a:schemeClr val="accent2"/>
              </a:solidFill>
              <a:effectLst/>
              <a:latin typeface="Avenir Next" charset="0"/>
              <a:ea typeface="Avenir Next" charset="0"/>
              <a:cs typeface="Avenir Next" charset="0"/>
            </a:endParaRPr>
          </a:p>
          <a:p>
            <a:r>
              <a:rPr lang="en-US" dirty="0"/>
              <a:t/>
            </a:r>
            <a:br>
              <a:rPr lang="en-US" dirty="0"/>
            </a:br>
            <a:endParaRPr lang="en-US" dirty="0"/>
          </a:p>
        </p:txBody>
      </p:sp>
      <p:sp>
        <p:nvSpPr>
          <p:cNvPr id="6" name="Rectangle 5"/>
          <p:cNvSpPr/>
          <p:nvPr/>
        </p:nvSpPr>
        <p:spPr>
          <a:xfrm>
            <a:off x="5843574" y="3994072"/>
            <a:ext cx="3557016" cy="1261884"/>
          </a:xfrm>
          <a:prstGeom prst="rect">
            <a:avLst/>
          </a:prstGeom>
        </p:spPr>
        <p:txBody>
          <a:bodyPr wrap="square">
            <a:spAutoFit/>
          </a:bodyPr>
          <a:lstStyle/>
          <a:p>
            <a:pPr algn="ctr"/>
            <a:r>
              <a:rPr lang="en-US" sz="2400" b="1" i="1" dirty="0">
                <a:solidFill>
                  <a:schemeClr val="accent2"/>
                </a:solidFill>
                <a:latin typeface="Avenir Next" charset="0"/>
                <a:ea typeface="Avenir Next" charset="0"/>
                <a:cs typeface="Avenir Next" charset="0"/>
              </a:rPr>
              <a:t>access to </a:t>
            </a:r>
          </a:p>
          <a:p>
            <a:pPr algn="ctr"/>
            <a:r>
              <a:rPr lang="en-US" sz="2400" b="1" i="1" dirty="0">
                <a:solidFill>
                  <a:schemeClr val="accent2"/>
                </a:solidFill>
                <a:latin typeface="Avenir Next" charset="0"/>
                <a:ea typeface="Avenir Next" charset="0"/>
                <a:cs typeface="Avenir Next" charset="0"/>
              </a:rPr>
              <a:t>dissertations</a:t>
            </a:r>
            <a:endParaRPr lang="en-US" sz="2400" b="1" i="1" dirty="0">
              <a:solidFill>
                <a:schemeClr val="accent2"/>
              </a:solidFill>
              <a:effectLst/>
              <a:latin typeface="Avenir Next" charset="0"/>
              <a:ea typeface="Avenir Next" charset="0"/>
              <a:cs typeface="Avenir Next" charset="0"/>
            </a:endParaRPr>
          </a:p>
          <a:p>
            <a:r>
              <a:rPr lang="en-US" dirty="0">
                <a:solidFill>
                  <a:schemeClr val="accent2"/>
                </a:solidFill>
              </a:rPr>
              <a:t/>
            </a:r>
            <a:br>
              <a:rPr lang="en-US" dirty="0">
                <a:solidFill>
                  <a:schemeClr val="accent2"/>
                </a:solidFill>
              </a:rPr>
            </a:br>
            <a:endParaRPr lang="en-US" dirty="0">
              <a:solidFill>
                <a:schemeClr val="accent2"/>
              </a:solidFill>
            </a:endParaRPr>
          </a:p>
        </p:txBody>
      </p:sp>
      <p:sp>
        <p:nvSpPr>
          <p:cNvPr id="7" name="Rectangle 6"/>
          <p:cNvSpPr/>
          <p:nvPr/>
        </p:nvSpPr>
        <p:spPr>
          <a:xfrm>
            <a:off x="-11690" y="3994072"/>
            <a:ext cx="3557016" cy="1261884"/>
          </a:xfrm>
          <a:prstGeom prst="rect">
            <a:avLst/>
          </a:prstGeom>
        </p:spPr>
        <p:txBody>
          <a:bodyPr wrap="square">
            <a:spAutoFit/>
          </a:bodyPr>
          <a:lstStyle/>
          <a:p>
            <a:pPr algn="ctr"/>
            <a:r>
              <a:rPr lang="en-US" sz="2400" b="1" i="1" dirty="0">
                <a:solidFill>
                  <a:schemeClr val="accent2"/>
                </a:solidFill>
                <a:latin typeface="Avenir Next" charset="0"/>
                <a:ea typeface="Avenir Next" charset="0"/>
                <a:cs typeface="Avenir Next" charset="0"/>
              </a:rPr>
              <a:t>open access </a:t>
            </a:r>
          </a:p>
          <a:p>
            <a:pPr algn="ctr"/>
            <a:r>
              <a:rPr lang="en-US" sz="2400" b="1" i="1" dirty="0">
                <a:solidFill>
                  <a:schemeClr val="accent2"/>
                </a:solidFill>
                <a:latin typeface="Avenir Next" charset="0"/>
                <a:ea typeface="Avenir Next" charset="0"/>
                <a:cs typeface="Avenir Next" charset="0"/>
              </a:rPr>
              <a:t>support</a:t>
            </a:r>
            <a:endParaRPr lang="en-US" sz="2400" b="1" i="1" dirty="0">
              <a:solidFill>
                <a:schemeClr val="accent2"/>
              </a:solidFill>
              <a:effectLst/>
              <a:latin typeface="Avenir Next" charset="0"/>
              <a:ea typeface="Avenir Next" charset="0"/>
              <a:cs typeface="Avenir Next" charset="0"/>
            </a:endParaRPr>
          </a:p>
          <a:p>
            <a:r>
              <a:rPr lang="en-US" dirty="0">
                <a:solidFill>
                  <a:schemeClr val="accent3"/>
                </a:solidFill>
              </a:rPr>
              <a:t/>
            </a:r>
            <a:br>
              <a:rPr lang="en-US" dirty="0">
                <a:solidFill>
                  <a:schemeClr val="accent3"/>
                </a:solidFill>
              </a:rPr>
            </a:br>
            <a:endParaRPr lang="en-US" dirty="0">
              <a:solidFill>
                <a:schemeClr val="accent3"/>
              </a:solidFill>
            </a:endParaRPr>
          </a:p>
        </p:txBody>
      </p:sp>
      <p:sp>
        <p:nvSpPr>
          <p:cNvPr id="8" name="Rectangle 7"/>
          <p:cNvSpPr/>
          <p:nvPr/>
        </p:nvSpPr>
        <p:spPr>
          <a:xfrm>
            <a:off x="2923283" y="3994072"/>
            <a:ext cx="3557016" cy="1261884"/>
          </a:xfrm>
          <a:prstGeom prst="rect">
            <a:avLst/>
          </a:prstGeom>
        </p:spPr>
        <p:txBody>
          <a:bodyPr wrap="square">
            <a:spAutoFit/>
          </a:bodyPr>
          <a:lstStyle/>
          <a:p>
            <a:pPr algn="ctr"/>
            <a:r>
              <a:rPr lang="en-US" sz="2400" b="1" i="1" dirty="0">
                <a:solidFill>
                  <a:schemeClr val="accent2"/>
                </a:solidFill>
                <a:latin typeface="Avenir Next" charset="0"/>
                <a:ea typeface="Avenir Next" charset="0"/>
                <a:cs typeface="Avenir Next" charset="0"/>
              </a:rPr>
              <a:t>copyright and </a:t>
            </a:r>
          </a:p>
          <a:p>
            <a:pPr algn="ctr"/>
            <a:r>
              <a:rPr lang="en-US" sz="2400" b="1" i="1" dirty="0">
                <a:solidFill>
                  <a:schemeClr val="accent2"/>
                </a:solidFill>
                <a:latin typeface="Avenir Next" charset="0"/>
                <a:ea typeface="Avenir Next" charset="0"/>
                <a:cs typeface="Avenir Next" charset="0"/>
              </a:rPr>
              <a:t>author rights </a:t>
            </a:r>
            <a:endParaRPr lang="en-US" sz="2400" b="1" i="1" dirty="0">
              <a:solidFill>
                <a:schemeClr val="accent2"/>
              </a:solidFill>
              <a:effectLst/>
              <a:latin typeface="Avenir Next" charset="0"/>
              <a:ea typeface="Avenir Next" charset="0"/>
              <a:cs typeface="Avenir Next" charset="0"/>
            </a:endParaRPr>
          </a:p>
          <a:p>
            <a:r>
              <a:rPr lang="en-US" dirty="0"/>
              <a:t/>
            </a:r>
            <a:br>
              <a:rPr lang="en-US" dirty="0"/>
            </a:br>
            <a:endParaRPr lang="en-US" dirty="0"/>
          </a:p>
        </p:txBody>
      </p:sp>
      <p:cxnSp>
        <p:nvCxnSpPr>
          <p:cNvPr id="9" name="Straight Connector 8"/>
          <p:cNvCxnSpPr/>
          <p:nvPr/>
        </p:nvCxnSpPr>
        <p:spPr>
          <a:xfrm>
            <a:off x="1642361" y="1058419"/>
            <a:ext cx="607063" cy="1257917"/>
          </a:xfrm>
          <a:prstGeom prst="line">
            <a:avLst/>
          </a:prstGeom>
          <a:ln w="19050">
            <a:solidFill>
              <a:schemeClr val="accent2"/>
            </a:solidFill>
            <a:prstDash val="dash"/>
          </a:ln>
        </p:spPr>
        <p:style>
          <a:lnRef idx="2">
            <a:schemeClr val="dk1"/>
          </a:lnRef>
          <a:fillRef idx="0">
            <a:schemeClr val="dk1"/>
          </a:fillRef>
          <a:effectRef idx="1">
            <a:schemeClr val="dk1"/>
          </a:effectRef>
          <a:fontRef idx="minor">
            <a:schemeClr val="tx1"/>
          </a:fontRef>
        </p:style>
      </p:cxnSp>
      <p:cxnSp>
        <p:nvCxnSpPr>
          <p:cNvPr id="10" name="Straight Connector 9"/>
          <p:cNvCxnSpPr/>
          <p:nvPr/>
        </p:nvCxnSpPr>
        <p:spPr>
          <a:xfrm flipH="1">
            <a:off x="4943856" y="1058419"/>
            <a:ext cx="18288" cy="1163757"/>
          </a:xfrm>
          <a:prstGeom prst="line">
            <a:avLst/>
          </a:prstGeom>
          <a:ln w="19050">
            <a:solidFill>
              <a:schemeClr val="accent2"/>
            </a:solidFill>
            <a:prstDash val="dash"/>
          </a:ln>
        </p:spPr>
        <p:style>
          <a:lnRef idx="2">
            <a:schemeClr val="dk1"/>
          </a:lnRef>
          <a:fillRef idx="0">
            <a:schemeClr val="dk1"/>
          </a:fillRef>
          <a:effectRef idx="1">
            <a:schemeClr val="dk1"/>
          </a:effectRef>
          <a:fontRef idx="minor">
            <a:schemeClr val="tx1"/>
          </a:fontRef>
        </p:style>
      </p:cxnSp>
      <p:cxnSp>
        <p:nvCxnSpPr>
          <p:cNvPr id="11" name="Straight Connector 10"/>
          <p:cNvCxnSpPr/>
          <p:nvPr/>
        </p:nvCxnSpPr>
        <p:spPr>
          <a:xfrm flipH="1">
            <a:off x="6985514" y="1430405"/>
            <a:ext cx="636568" cy="798944"/>
          </a:xfrm>
          <a:prstGeom prst="line">
            <a:avLst/>
          </a:prstGeom>
          <a:ln w="19050">
            <a:solidFill>
              <a:schemeClr val="accent2"/>
            </a:solidFill>
            <a:prstDash val="dash"/>
          </a:ln>
        </p:spPr>
        <p:style>
          <a:lnRef idx="2">
            <a:schemeClr val="dk1"/>
          </a:lnRef>
          <a:fillRef idx="0">
            <a:schemeClr val="dk1"/>
          </a:fillRef>
          <a:effectRef idx="1">
            <a:schemeClr val="dk1"/>
          </a:effectRef>
          <a:fontRef idx="minor">
            <a:schemeClr val="tx1"/>
          </a:fontRef>
        </p:style>
      </p:cxnSp>
      <p:cxnSp>
        <p:nvCxnSpPr>
          <p:cNvPr id="12" name="Straight Connector 11"/>
          <p:cNvCxnSpPr>
            <a:stCxn id="7" idx="0"/>
          </p:cNvCxnSpPr>
          <p:nvPr/>
        </p:nvCxnSpPr>
        <p:spPr>
          <a:xfrm flipV="1">
            <a:off x="1766818" y="2943896"/>
            <a:ext cx="482607" cy="1050176"/>
          </a:xfrm>
          <a:prstGeom prst="line">
            <a:avLst/>
          </a:prstGeom>
          <a:ln w="19050">
            <a:solidFill>
              <a:schemeClr val="accent2"/>
            </a:solidFill>
            <a:prstDash val="dash"/>
          </a:ln>
        </p:spPr>
        <p:style>
          <a:lnRef idx="2">
            <a:schemeClr val="dk1"/>
          </a:lnRef>
          <a:fillRef idx="0">
            <a:schemeClr val="dk1"/>
          </a:fillRef>
          <a:effectRef idx="1">
            <a:schemeClr val="dk1"/>
          </a:effectRef>
          <a:fontRef idx="minor">
            <a:schemeClr val="tx1"/>
          </a:fontRef>
        </p:style>
      </p:cxnSp>
      <p:cxnSp>
        <p:nvCxnSpPr>
          <p:cNvPr id="13" name="Straight Connector 12"/>
          <p:cNvCxnSpPr/>
          <p:nvPr/>
        </p:nvCxnSpPr>
        <p:spPr>
          <a:xfrm>
            <a:off x="4943856" y="2910240"/>
            <a:ext cx="0" cy="1083832"/>
          </a:xfrm>
          <a:prstGeom prst="line">
            <a:avLst/>
          </a:prstGeom>
          <a:ln w="19050">
            <a:solidFill>
              <a:schemeClr val="accent2"/>
            </a:solidFill>
            <a:prstDash val="dash"/>
          </a:ln>
        </p:spPr>
        <p:style>
          <a:lnRef idx="2">
            <a:schemeClr val="dk1"/>
          </a:lnRef>
          <a:fillRef idx="0">
            <a:schemeClr val="dk1"/>
          </a:fillRef>
          <a:effectRef idx="1">
            <a:schemeClr val="dk1"/>
          </a:effectRef>
          <a:fontRef idx="minor">
            <a:schemeClr val="tx1"/>
          </a:fontRef>
        </p:style>
      </p:cxnSp>
      <p:cxnSp>
        <p:nvCxnSpPr>
          <p:cNvPr id="14" name="Straight Connector 13"/>
          <p:cNvCxnSpPr>
            <a:stCxn id="6" idx="0"/>
          </p:cNvCxnSpPr>
          <p:nvPr/>
        </p:nvCxnSpPr>
        <p:spPr>
          <a:xfrm flipH="1" flipV="1">
            <a:off x="6889746" y="2910240"/>
            <a:ext cx="732336" cy="1083832"/>
          </a:xfrm>
          <a:prstGeom prst="line">
            <a:avLst/>
          </a:prstGeom>
          <a:ln w="19050">
            <a:solidFill>
              <a:schemeClr val="accent2"/>
            </a:solidFill>
            <a:prstDash val="dash"/>
          </a:ln>
        </p:spPr>
        <p:style>
          <a:lnRef idx="2">
            <a:schemeClr val="dk1"/>
          </a:lnRef>
          <a:fillRef idx="0">
            <a:schemeClr val="dk1"/>
          </a:fillRef>
          <a:effectRef idx="1">
            <a:schemeClr val="dk1"/>
          </a:effectRef>
          <a:fontRef idx="minor">
            <a:schemeClr val="tx1"/>
          </a:fontRef>
        </p:style>
      </p:cxnSp>
    </p:spTree>
    <p:extLst>
      <p:ext uri="{BB962C8B-B14F-4D97-AF65-F5344CB8AC3E}">
        <p14:creationId xmlns:p14="http://schemas.microsoft.com/office/powerpoint/2010/main" val="16919206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p:tgtEl>
                                          <p:spTgt spid="3"/>
                                        </p:tgtEl>
                                        <p:attrNameLst>
                                          <p:attrName>ppt_y</p:attrName>
                                        </p:attrNameLst>
                                      </p:cBhvr>
                                      <p:tavLst>
                                        <p:tav tm="0">
                                          <p:val>
                                            <p:strVal val="#ppt_y+#ppt_h*1.125000"/>
                                          </p:val>
                                        </p:tav>
                                        <p:tav tm="100000">
                                          <p:val>
                                            <p:strVal val="#ppt_y"/>
                                          </p:val>
                                        </p:tav>
                                      </p:tavLst>
                                    </p:anim>
                                    <p:animEffect transition="in" filter="wipe(up)">
                                      <p:cBhvr>
                                        <p:cTn id="8" dur="500"/>
                                        <p:tgtEl>
                                          <p:spTgt spid="3"/>
                                        </p:tgtEl>
                                      </p:cBhvr>
                                    </p:animEffect>
                                  </p:childTnLst>
                                </p:cTn>
                              </p:par>
                              <p:par>
                                <p:cTn id="9" presetID="12" presetClass="entr" presetSubtype="4" fill="hold" nodeType="withEffect">
                                  <p:stCondLst>
                                    <p:cond delay="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500"/>
                                        <p:tgtEl>
                                          <p:spTgt spid="9"/>
                                        </p:tgtEl>
                                        <p:attrNameLst>
                                          <p:attrName>ppt_y</p:attrName>
                                        </p:attrNameLst>
                                      </p:cBhvr>
                                      <p:tavLst>
                                        <p:tav tm="0">
                                          <p:val>
                                            <p:strVal val="#ppt_y+#ppt_h*1.125000"/>
                                          </p:val>
                                        </p:tav>
                                        <p:tav tm="100000">
                                          <p:val>
                                            <p:strVal val="#ppt_y"/>
                                          </p:val>
                                        </p:tav>
                                      </p:tavLst>
                                    </p:anim>
                                    <p:animEffect transition="in" filter="wipe(up)">
                                      <p:cBhvr>
                                        <p:cTn id="12" dur="500"/>
                                        <p:tgtEl>
                                          <p:spTgt spid="9"/>
                                        </p:tgtEl>
                                      </p:cBhvr>
                                    </p:animEffect>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tgtEl>
                                        <p:attrNameLst>
                                          <p:attrName>style.visibility</p:attrName>
                                        </p:attrNameLst>
                                      </p:cBhvr>
                                      <p:to>
                                        <p:strVal val="visible"/>
                                      </p:to>
                                    </p:set>
                                    <p:anim calcmode="lin" valueType="num">
                                      <p:cBhvr additive="base">
                                        <p:cTn id="17" dur="500" fill="hold"/>
                                        <p:tgtEl>
                                          <p:spTgt spid="4"/>
                                        </p:tgtEl>
                                        <p:attrNameLst>
                                          <p:attrName>ppt_x</p:attrName>
                                        </p:attrNameLst>
                                      </p:cBhvr>
                                      <p:tavLst>
                                        <p:tav tm="0">
                                          <p:val>
                                            <p:strVal val="#ppt_x"/>
                                          </p:val>
                                        </p:tav>
                                        <p:tav tm="100000">
                                          <p:val>
                                            <p:strVal val="#ppt_x"/>
                                          </p:val>
                                        </p:tav>
                                      </p:tavLst>
                                    </p:anim>
                                    <p:anim calcmode="lin" valueType="num">
                                      <p:cBhvr additive="base">
                                        <p:cTn id="18" dur="500" fill="hold"/>
                                        <p:tgtEl>
                                          <p:spTgt spid="4"/>
                                        </p:tgtEl>
                                        <p:attrNameLst>
                                          <p:attrName>ppt_y</p:attrName>
                                        </p:attrNameLst>
                                      </p:cBhvr>
                                      <p:tavLst>
                                        <p:tav tm="0">
                                          <p:val>
                                            <p:strVal val="1+#ppt_h/2"/>
                                          </p:val>
                                        </p:tav>
                                        <p:tav tm="100000">
                                          <p:val>
                                            <p:strVal val="#ppt_y"/>
                                          </p:val>
                                        </p:tav>
                                      </p:tavLst>
                                    </p:anim>
                                  </p:childTnLst>
                                </p:cTn>
                              </p:par>
                              <p:par>
                                <p:cTn id="19" presetID="2" presetClass="entr" presetSubtype="4" fill="hold" nodeType="withEffect">
                                  <p:stCondLst>
                                    <p:cond delay="0"/>
                                  </p:stCondLst>
                                  <p:childTnLst>
                                    <p:set>
                                      <p:cBhvr>
                                        <p:cTn id="20" dur="1" fill="hold">
                                          <p:stCondLst>
                                            <p:cond delay="0"/>
                                          </p:stCondLst>
                                        </p:cTn>
                                        <p:tgtEl>
                                          <p:spTgt spid="10"/>
                                        </p:tgtEl>
                                        <p:attrNameLst>
                                          <p:attrName>style.visibility</p:attrName>
                                        </p:attrNameLst>
                                      </p:cBhvr>
                                      <p:to>
                                        <p:strVal val="visible"/>
                                      </p:to>
                                    </p:set>
                                    <p:anim calcmode="lin" valueType="num">
                                      <p:cBhvr additive="base">
                                        <p:cTn id="21" dur="500" fill="hold"/>
                                        <p:tgtEl>
                                          <p:spTgt spid="10"/>
                                        </p:tgtEl>
                                        <p:attrNameLst>
                                          <p:attrName>ppt_x</p:attrName>
                                        </p:attrNameLst>
                                      </p:cBhvr>
                                      <p:tavLst>
                                        <p:tav tm="0">
                                          <p:val>
                                            <p:strVal val="#ppt_x"/>
                                          </p:val>
                                        </p:tav>
                                        <p:tav tm="100000">
                                          <p:val>
                                            <p:strVal val="#ppt_x"/>
                                          </p:val>
                                        </p:tav>
                                      </p:tavLst>
                                    </p:anim>
                                    <p:anim calcmode="lin" valueType="num">
                                      <p:cBhvr additive="base">
                                        <p:cTn id="22"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5"/>
                                        </p:tgtEl>
                                        <p:attrNameLst>
                                          <p:attrName>style.visibility</p:attrName>
                                        </p:attrNameLst>
                                      </p:cBhvr>
                                      <p:to>
                                        <p:strVal val="visible"/>
                                      </p:to>
                                    </p:set>
                                    <p:anim calcmode="lin" valueType="num">
                                      <p:cBhvr additive="base">
                                        <p:cTn id="27" dur="500" fill="hold"/>
                                        <p:tgtEl>
                                          <p:spTgt spid="5"/>
                                        </p:tgtEl>
                                        <p:attrNameLst>
                                          <p:attrName>ppt_x</p:attrName>
                                        </p:attrNameLst>
                                      </p:cBhvr>
                                      <p:tavLst>
                                        <p:tav tm="0">
                                          <p:val>
                                            <p:strVal val="#ppt_x"/>
                                          </p:val>
                                        </p:tav>
                                        <p:tav tm="100000">
                                          <p:val>
                                            <p:strVal val="#ppt_x"/>
                                          </p:val>
                                        </p:tav>
                                      </p:tavLst>
                                    </p:anim>
                                    <p:anim calcmode="lin" valueType="num">
                                      <p:cBhvr additive="base">
                                        <p:cTn id="28" dur="500" fill="hold"/>
                                        <p:tgtEl>
                                          <p:spTgt spid="5"/>
                                        </p:tgtEl>
                                        <p:attrNameLst>
                                          <p:attrName>ppt_y</p:attrName>
                                        </p:attrNameLst>
                                      </p:cBhvr>
                                      <p:tavLst>
                                        <p:tav tm="0">
                                          <p:val>
                                            <p:strVal val="1+#ppt_h/2"/>
                                          </p:val>
                                        </p:tav>
                                        <p:tav tm="100000">
                                          <p:val>
                                            <p:strVal val="#ppt_y"/>
                                          </p:val>
                                        </p:tav>
                                      </p:tavLst>
                                    </p:anim>
                                  </p:childTnLst>
                                </p:cTn>
                              </p:par>
                              <p:par>
                                <p:cTn id="29" presetID="2" presetClass="entr" presetSubtype="4" fill="hold" nodeType="withEffect">
                                  <p:stCondLst>
                                    <p:cond delay="0"/>
                                  </p:stCondLst>
                                  <p:childTnLst>
                                    <p:set>
                                      <p:cBhvr>
                                        <p:cTn id="30" dur="1" fill="hold">
                                          <p:stCondLst>
                                            <p:cond delay="0"/>
                                          </p:stCondLst>
                                        </p:cTn>
                                        <p:tgtEl>
                                          <p:spTgt spid="11"/>
                                        </p:tgtEl>
                                        <p:attrNameLst>
                                          <p:attrName>style.visibility</p:attrName>
                                        </p:attrNameLst>
                                      </p:cBhvr>
                                      <p:to>
                                        <p:strVal val="visible"/>
                                      </p:to>
                                    </p:set>
                                    <p:anim calcmode="lin" valueType="num">
                                      <p:cBhvr additive="base">
                                        <p:cTn id="31" dur="500" fill="hold"/>
                                        <p:tgtEl>
                                          <p:spTgt spid="11"/>
                                        </p:tgtEl>
                                        <p:attrNameLst>
                                          <p:attrName>ppt_x</p:attrName>
                                        </p:attrNameLst>
                                      </p:cBhvr>
                                      <p:tavLst>
                                        <p:tav tm="0">
                                          <p:val>
                                            <p:strVal val="#ppt_x"/>
                                          </p:val>
                                        </p:tav>
                                        <p:tav tm="100000">
                                          <p:val>
                                            <p:strVal val="#ppt_x"/>
                                          </p:val>
                                        </p:tav>
                                      </p:tavLst>
                                    </p:anim>
                                    <p:anim calcmode="lin" valueType="num">
                                      <p:cBhvr additive="base">
                                        <p:cTn id="32"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7"/>
                                        </p:tgtEl>
                                        <p:attrNameLst>
                                          <p:attrName>style.visibility</p:attrName>
                                        </p:attrNameLst>
                                      </p:cBhvr>
                                      <p:to>
                                        <p:strVal val="visible"/>
                                      </p:to>
                                    </p:set>
                                    <p:anim calcmode="lin" valueType="num">
                                      <p:cBhvr additive="base">
                                        <p:cTn id="37" dur="500" fill="hold"/>
                                        <p:tgtEl>
                                          <p:spTgt spid="7"/>
                                        </p:tgtEl>
                                        <p:attrNameLst>
                                          <p:attrName>ppt_x</p:attrName>
                                        </p:attrNameLst>
                                      </p:cBhvr>
                                      <p:tavLst>
                                        <p:tav tm="0">
                                          <p:val>
                                            <p:strVal val="#ppt_x"/>
                                          </p:val>
                                        </p:tav>
                                        <p:tav tm="100000">
                                          <p:val>
                                            <p:strVal val="#ppt_x"/>
                                          </p:val>
                                        </p:tav>
                                      </p:tavLst>
                                    </p:anim>
                                    <p:anim calcmode="lin" valueType="num">
                                      <p:cBhvr additive="base">
                                        <p:cTn id="38" dur="500" fill="hold"/>
                                        <p:tgtEl>
                                          <p:spTgt spid="7"/>
                                        </p:tgtEl>
                                        <p:attrNameLst>
                                          <p:attrName>ppt_y</p:attrName>
                                        </p:attrNameLst>
                                      </p:cBhvr>
                                      <p:tavLst>
                                        <p:tav tm="0">
                                          <p:val>
                                            <p:strVal val="1+#ppt_h/2"/>
                                          </p:val>
                                        </p:tav>
                                        <p:tav tm="100000">
                                          <p:val>
                                            <p:strVal val="#ppt_y"/>
                                          </p:val>
                                        </p:tav>
                                      </p:tavLst>
                                    </p:anim>
                                  </p:childTnLst>
                                </p:cTn>
                              </p:par>
                              <p:par>
                                <p:cTn id="39" presetID="2" presetClass="entr" presetSubtype="4" fill="hold" nodeType="withEffect">
                                  <p:stCondLst>
                                    <p:cond delay="0"/>
                                  </p:stCondLst>
                                  <p:childTnLst>
                                    <p:set>
                                      <p:cBhvr>
                                        <p:cTn id="40" dur="1" fill="hold">
                                          <p:stCondLst>
                                            <p:cond delay="0"/>
                                          </p:stCondLst>
                                        </p:cTn>
                                        <p:tgtEl>
                                          <p:spTgt spid="12"/>
                                        </p:tgtEl>
                                        <p:attrNameLst>
                                          <p:attrName>style.visibility</p:attrName>
                                        </p:attrNameLst>
                                      </p:cBhvr>
                                      <p:to>
                                        <p:strVal val="visible"/>
                                      </p:to>
                                    </p:set>
                                    <p:anim calcmode="lin" valueType="num">
                                      <p:cBhvr additive="base">
                                        <p:cTn id="41" dur="500" fill="hold"/>
                                        <p:tgtEl>
                                          <p:spTgt spid="12"/>
                                        </p:tgtEl>
                                        <p:attrNameLst>
                                          <p:attrName>ppt_x</p:attrName>
                                        </p:attrNameLst>
                                      </p:cBhvr>
                                      <p:tavLst>
                                        <p:tav tm="0">
                                          <p:val>
                                            <p:strVal val="#ppt_x"/>
                                          </p:val>
                                        </p:tav>
                                        <p:tav tm="100000">
                                          <p:val>
                                            <p:strVal val="#ppt_x"/>
                                          </p:val>
                                        </p:tav>
                                      </p:tavLst>
                                    </p:anim>
                                    <p:anim calcmode="lin" valueType="num">
                                      <p:cBhvr additive="base">
                                        <p:cTn id="42"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2" presetClass="entr" presetSubtype="4" fill="hold" nodeType="clickEffect">
                                  <p:stCondLst>
                                    <p:cond delay="0"/>
                                  </p:stCondLst>
                                  <p:childTnLst>
                                    <p:set>
                                      <p:cBhvr>
                                        <p:cTn id="46" dur="1" fill="hold">
                                          <p:stCondLst>
                                            <p:cond delay="0"/>
                                          </p:stCondLst>
                                        </p:cTn>
                                        <p:tgtEl>
                                          <p:spTgt spid="13"/>
                                        </p:tgtEl>
                                        <p:attrNameLst>
                                          <p:attrName>style.visibility</p:attrName>
                                        </p:attrNameLst>
                                      </p:cBhvr>
                                      <p:to>
                                        <p:strVal val="visible"/>
                                      </p:to>
                                    </p:set>
                                    <p:anim calcmode="lin" valueType="num">
                                      <p:cBhvr additive="base">
                                        <p:cTn id="47" dur="500" fill="hold"/>
                                        <p:tgtEl>
                                          <p:spTgt spid="13"/>
                                        </p:tgtEl>
                                        <p:attrNameLst>
                                          <p:attrName>ppt_x</p:attrName>
                                        </p:attrNameLst>
                                      </p:cBhvr>
                                      <p:tavLst>
                                        <p:tav tm="0">
                                          <p:val>
                                            <p:strVal val="#ppt_x"/>
                                          </p:val>
                                        </p:tav>
                                        <p:tav tm="100000">
                                          <p:val>
                                            <p:strVal val="#ppt_x"/>
                                          </p:val>
                                        </p:tav>
                                      </p:tavLst>
                                    </p:anim>
                                    <p:anim calcmode="lin" valueType="num">
                                      <p:cBhvr additive="base">
                                        <p:cTn id="48" dur="500" fill="hold"/>
                                        <p:tgtEl>
                                          <p:spTgt spid="13"/>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stCondLst>
                                    <p:cond delay="0"/>
                                  </p:stCondLst>
                                  <p:childTnLst>
                                    <p:set>
                                      <p:cBhvr>
                                        <p:cTn id="50" dur="1" fill="hold">
                                          <p:stCondLst>
                                            <p:cond delay="0"/>
                                          </p:stCondLst>
                                        </p:cTn>
                                        <p:tgtEl>
                                          <p:spTgt spid="8"/>
                                        </p:tgtEl>
                                        <p:attrNameLst>
                                          <p:attrName>style.visibility</p:attrName>
                                        </p:attrNameLst>
                                      </p:cBhvr>
                                      <p:to>
                                        <p:strVal val="visible"/>
                                      </p:to>
                                    </p:set>
                                    <p:anim calcmode="lin" valueType="num">
                                      <p:cBhvr additive="base">
                                        <p:cTn id="51" dur="500" fill="hold"/>
                                        <p:tgtEl>
                                          <p:spTgt spid="8"/>
                                        </p:tgtEl>
                                        <p:attrNameLst>
                                          <p:attrName>ppt_x</p:attrName>
                                        </p:attrNameLst>
                                      </p:cBhvr>
                                      <p:tavLst>
                                        <p:tav tm="0">
                                          <p:val>
                                            <p:strVal val="#ppt_x"/>
                                          </p:val>
                                        </p:tav>
                                        <p:tav tm="100000">
                                          <p:val>
                                            <p:strVal val="#ppt_x"/>
                                          </p:val>
                                        </p:tav>
                                      </p:tavLst>
                                    </p:anim>
                                    <p:anim calcmode="lin" valueType="num">
                                      <p:cBhvr additive="base">
                                        <p:cTn id="52"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53" fill="hold">
                      <p:stCondLst>
                        <p:cond delay="indefinite"/>
                      </p:stCondLst>
                      <p:childTnLst>
                        <p:par>
                          <p:cTn id="54" fill="hold">
                            <p:stCondLst>
                              <p:cond delay="0"/>
                            </p:stCondLst>
                            <p:childTnLst>
                              <p:par>
                                <p:cTn id="55" presetID="2" presetClass="entr" presetSubtype="4" fill="hold" grpId="0" nodeType="clickEffect">
                                  <p:stCondLst>
                                    <p:cond delay="0"/>
                                  </p:stCondLst>
                                  <p:childTnLst>
                                    <p:set>
                                      <p:cBhvr>
                                        <p:cTn id="56" dur="1" fill="hold">
                                          <p:stCondLst>
                                            <p:cond delay="0"/>
                                          </p:stCondLst>
                                        </p:cTn>
                                        <p:tgtEl>
                                          <p:spTgt spid="6"/>
                                        </p:tgtEl>
                                        <p:attrNameLst>
                                          <p:attrName>style.visibility</p:attrName>
                                        </p:attrNameLst>
                                      </p:cBhvr>
                                      <p:to>
                                        <p:strVal val="visible"/>
                                      </p:to>
                                    </p:set>
                                    <p:anim calcmode="lin" valueType="num">
                                      <p:cBhvr additive="base">
                                        <p:cTn id="57" dur="500" fill="hold"/>
                                        <p:tgtEl>
                                          <p:spTgt spid="6"/>
                                        </p:tgtEl>
                                        <p:attrNameLst>
                                          <p:attrName>ppt_x</p:attrName>
                                        </p:attrNameLst>
                                      </p:cBhvr>
                                      <p:tavLst>
                                        <p:tav tm="0">
                                          <p:val>
                                            <p:strVal val="#ppt_x"/>
                                          </p:val>
                                        </p:tav>
                                        <p:tav tm="100000">
                                          <p:val>
                                            <p:strVal val="#ppt_x"/>
                                          </p:val>
                                        </p:tav>
                                      </p:tavLst>
                                    </p:anim>
                                    <p:anim calcmode="lin" valueType="num">
                                      <p:cBhvr additive="base">
                                        <p:cTn id="58" dur="500" fill="hold"/>
                                        <p:tgtEl>
                                          <p:spTgt spid="6"/>
                                        </p:tgtEl>
                                        <p:attrNameLst>
                                          <p:attrName>ppt_y</p:attrName>
                                        </p:attrNameLst>
                                      </p:cBhvr>
                                      <p:tavLst>
                                        <p:tav tm="0">
                                          <p:val>
                                            <p:strVal val="1+#ppt_h/2"/>
                                          </p:val>
                                        </p:tav>
                                        <p:tav tm="100000">
                                          <p:val>
                                            <p:strVal val="#ppt_y"/>
                                          </p:val>
                                        </p:tav>
                                      </p:tavLst>
                                    </p:anim>
                                  </p:childTnLst>
                                </p:cTn>
                              </p:par>
                              <p:par>
                                <p:cTn id="59" presetID="2" presetClass="entr" presetSubtype="4" fill="hold" nodeType="withEffect">
                                  <p:stCondLst>
                                    <p:cond delay="0"/>
                                  </p:stCondLst>
                                  <p:childTnLst>
                                    <p:set>
                                      <p:cBhvr>
                                        <p:cTn id="60" dur="1" fill="hold">
                                          <p:stCondLst>
                                            <p:cond delay="0"/>
                                          </p:stCondLst>
                                        </p:cTn>
                                        <p:tgtEl>
                                          <p:spTgt spid="14"/>
                                        </p:tgtEl>
                                        <p:attrNameLst>
                                          <p:attrName>style.visibility</p:attrName>
                                        </p:attrNameLst>
                                      </p:cBhvr>
                                      <p:to>
                                        <p:strVal val="visible"/>
                                      </p:to>
                                    </p:set>
                                    <p:anim calcmode="lin" valueType="num">
                                      <p:cBhvr additive="base">
                                        <p:cTn id="61" dur="500" fill="hold"/>
                                        <p:tgtEl>
                                          <p:spTgt spid="14"/>
                                        </p:tgtEl>
                                        <p:attrNameLst>
                                          <p:attrName>ppt_x</p:attrName>
                                        </p:attrNameLst>
                                      </p:cBhvr>
                                      <p:tavLst>
                                        <p:tav tm="0">
                                          <p:val>
                                            <p:strVal val="#ppt_x"/>
                                          </p:val>
                                        </p:tav>
                                        <p:tav tm="100000">
                                          <p:val>
                                            <p:strVal val="#ppt_x"/>
                                          </p:val>
                                        </p:tav>
                                      </p:tavLst>
                                    </p:anim>
                                    <p:anim calcmode="lin" valueType="num">
                                      <p:cBhvr additive="base">
                                        <p:cTn id="62"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P spid="8"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latin typeface="Avenir Next Demi Bold" charset="0"/>
                <a:ea typeface="Avenir Next Demi Bold" charset="0"/>
                <a:cs typeface="Avenir Next Demi Bold" charset="0"/>
              </a:rPr>
              <a:t>Introductions</a:t>
            </a:r>
          </a:p>
        </p:txBody>
      </p:sp>
    </p:spTree>
    <p:extLst>
      <p:ext uri="{BB962C8B-B14F-4D97-AF65-F5344CB8AC3E}">
        <p14:creationId xmlns:p14="http://schemas.microsoft.com/office/powerpoint/2010/main" val="202184651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latin typeface="Avenir Next Demi Bold" charset="0"/>
                <a:ea typeface="Avenir Next Demi Bold" charset="0"/>
                <a:cs typeface="Avenir Next Demi Bold" charset="0"/>
              </a:rPr>
              <a:t>Refining the services-oriented approach</a:t>
            </a:r>
          </a:p>
        </p:txBody>
      </p:sp>
    </p:spTree>
    <p:extLst>
      <p:ext uri="{BB962C8B-B14F-4D97-AF65-F5344CB8AC3E}">
        <p14:creationId xmlns:p14="http://schemas.microsoft.com/office/powerpoint/2010/main" val="10863723"/>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43125" y="255366"/>
            <a:ext cx="8786190" cy="1323439"/>
          </a:xfrm>
          <a:prstGeom prst="rect">
            <a:avLst/>
          </a:prstGeom>
        </p:spPr>
        <p:txBody>
          <a:bodyPr wrap="square">
            <a:spAutoFit/>
          </a:bodyPr>
          <a:lstStyle/>
          <a:p>
            <a:pPr algn="ctr"/>
            <a:r>
              <a:rPr lang="en-US" sz="4000" b="1" dirty="0">
                <a:solidFill>
                  <a:schemeClr val="accent1"/>
                </a:solidFill>
                <a:latin typeface="Avenir Next" charset="0"/>
                <a:ea typeface="Avenir Next" charset="0"/>
                <a:cs typeface="Avenir Next" charset="0"/>
              </a:rPr>
              <a:t>Standardized </a:t>
            </a:r>
            <a:r>
              <a:rPr lang="en-US" sz="4000" b="1" dirty="0">
                <a:solidFill>
                  <a:schemeClr val="accent3"/>
                </a:solidFill>
                <a:latin typeface="Avenir Next" charset="0"/>
                <a:ea typeface="Avenir Next" charset="0"/>
                <a:cs typeface="Avenir Next" charset="0"/>
              </a:rPr>
              <a:t>workflows</a:t>
            </a:r>
            <a:r>
              <a:rPr lang="en-US" sz="4000" b="1" dirty="0">
                <a:solidFill>
                  <a:schemeClr val="accent1"/>
                </a:solidFill>
                <a:latin typeface="Avenir Next" charset="0"/>
                <a:ea typeface="Avenir Next" charset="0"/>
                <a:cs typeface="Avenir Next" charset="0"/>
              </a:rPr>
              <a:t> for mediated faculty deposit </a:t>
            </a:r>
          </a:p>
        </p:txBody>
      </p:sp>
      <p:sp>
        <p:nvSpPr>
          <p:cNvPr id="3" name="Rectangle 2"/>
          <p:cNvSpPr/>
          <p:nvPr/>
        </p:nvSpPr>
        <p:spPr>
          <a:xfrm>
            <a:off x="143125" y="1931033"/>
            <a:ext cx="8786190" cy="1938992"/>
          </a:xfrm>
          <a:prstGeom prst="rect">
            <a:avLst/>
          </a:prstGeom>
        </p:spPr>
        <p:txBody>
          <a:bodyPr wrap="square">
            <a:spAutoFit/>
          </a:bodyPr>
          <a:lstStyle/>
          <a:p>
            <a:pPr algn="ctr"/>
            <a:r>
              <a:rPr lang="en-US" sz="4000" b="1" dirty="0">
                <a:solidFill>
                  <a:schemeClr val="accent1"/>
                </a:solidFill>
                <a:latin typeface="Avenir Next" charset="0"/>
                <a:ea typeface="Avenir Next" charset="0"/>
                <a:cs typeface="Avenir Next" charset="0"/>
              </a:rPr>
              <a:t>Comprehensive </a:t>
            </a:r>
            <a:r>
              <a:rPr lang="en-US" sz="4000" b="1" dirty="0">
                <a:solidFill>
                  <a:schemeClr val="accent3"/>
                </a:solidFill>
                <a:latin typeface="Avenir Next" charset="0"/>
                <a:ea typeface="Avenir Next" charset="0"/>
                <a:cs typeface="Avenir Next" charset="0"/>
              </a:rPr>
              <a:t>student employee training</a:t>
            </a:r>
            <a:r>
              <a:rPr lang="en-US" sz="4000" b="1" dirty="0">
                <a:solidFill>
                  <a:schemeClr val="accent1"/>
                </a:solidFill>
                <a:latin typeface="Avenir Next" charset="0"/>
                <a:ea typeface="Avenir Next" charset="0"/>
                <a:cs typeface="Avenir Next" charset="0"/>
              </a:rPr>
              <a:t> program</a:t>
            </a:r>
          </a:p>
          <a:p>
            <a:pPr algn="ctr"/>
            <a:endParaRPr lang="en-US" sz="4000" b="1" dirty="0">
              <a:solidFill>
                <a:schemeClr val="accent1"/>
              </a:solidFill>
              <a:latin typeface="Avenir Next" charset="0"/>
              <a:ea typeface="Avenir Next" charset="0"/>
              <a:cs typeface="Avenir Next" charset="0"/>
            </a:endParaRPr>
          </a:p>
        </p:txBody>
      </p:sp>
      <p:sp>
        <p:nvSpPr>
          <p:cNvPr id="4" name="Rectangle 3"/>
          <p:cNvSpPr/>
          <p:nvPr/>
        </p:nvSpPr>
        <p:spPr>
          <a:xfrm>
            <a:off x="143125" y="3606701"/>
            <a:ext cx="8786190" cy="1323439"/>
          </a:xfrm>
          <a:prstGeom prst="rect">
            <a:avLst/>
          </a:prstGeom>
        </p:spPr>
        <p:txBody>
          <a:bodyPr wrap="square">
            <a:spAutoFit/>
          </a:bodyPr>
          <a:lstStyle/>
          <a:p>
            <a:pPr algn="ctr"/>
            <a:r>
              <a:rPr lang="en-US" sz="4000" b="1" dirty="0">
                <a:solidFill>
                  <a:schemeClr val="accent1"/>
                </a:solidFill>
                <a:latin typeface="Avenir Next" charset="0"/>
                <a:ea typeface="Avenir Next" charset="0"/>
                <a:cs typeface="Avenir Next" charset="0"/>
              </a:rPr>
              <a:t>Clearly articulated repository </a:t>
            </a:r>
            <a:r>
              <a:rPr lang="en-US" sz="4000" b="1" dirty="0">
                <a:solidFill>
                  <a:schemeClr val="accent3"/>
                </a:solidFill>
                <a:latin typeface="Avenir Next" charset="0"/>
                <a:ea typeface="Avenir Next" charset="0"/>
                <a:cs typeface="Avenir Next" charset="0"/>
              </a:rPr>
              <a:t>services</a:t>
            </a:r>
            <a:r>
              <a:rPr lang="en-US" sz="4000" b="1" dirty="0">
                <a:solidFill>
                  <a:schemeClr val="accent1"/>
                </a:solidFill>
                <a:latin typeface="Avenir Next" charset="0"/>
                <a:ea typeface="Avenir Next" charset="0"/>
                <a:cs typeface="Avenir Next" charset="0"/>
              </a:rPr>
              <a:t> and outreach materials</a:t>
            </a:r>
          </a:p>
        </p:txBody>
      </p:sp>
    </p:spTree>
    <p:extLst>
      <p:ext uri="{BB962C8B-B14F-4D97-AF65-F5344CB8AC3E}">
        <p14:creationId xmlns:p14="http://schemas.microsoft.com/office/powerpoint/2010/main" val="15499021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500"/>
                                        <p:tgtEl>
                                          <p:spTgt spid="3"/>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fade">
                                      <p:cBhvr>
                                        <p:cTn id="1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latin typeface="Avenir Next Demi Bold" charset="0"/>
                <a:ea typeface="Avenir Next Demi Bold" charset="0"/>
                <a:cs typeface="Avenir Next Demi Bold" charset="0"/>
              </a:rPr>
              <a:t>Identifying </a:t>
            </a:r>
            <a:br>
              <a:rPr lang="en-US" b="1" dirty="0">
                <a:latin typeface="Avenir Next Demi Bold" charset="0"/>
                <a:ea typeface="Avenir Next Demi Bold" charset="0"/>
                <a:cs typeface="Avenir Next Demi Bold" charset="0"/>
              </a:rPr>
            </a:br>
            <a:r>
              <a:rPr lang="en-US" b="1" dirty="0">
                <a:latin typeface="Avenir Next Demi Bold" charset="0"/>
                <a:ea typeface="Avenir Next Demi Bold" charset="0"/>
                <a:cs typeface="Avenir Next Demi Bold" charset="0"/>
              </a:rPr>
              <a:t>unmet needs</a:t>
            </a:r>
          </a:p>
        </p:txBody>
      </p:sp>
    </p:spTree>
    <p:extLst>
      <p:ext uri="{BB962C8B-B14F-4D97-AF65-F5344CB8AC3E}">
        <p14:creationId xmlns:p14="http://schemas.microsoft.com/office/powerpoint/2010/main" val="2119845125"/>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43125" y="419191"/>
            <a:ext cx="8786190" cy="1323439"/>
          </a:xfrm>
          <a:prstGeom prst="rect">
            <a:avLst/>
          </a:prstGeom>
        </p:spPr>
        <p:txBody>
          <a:bodyPr wrap="square">
            <a:spAutoFit/>
          </a:bodyPr>
          <a:lstStyle/>
          <a:p>
            <a:pPr algn="ctr"/>
            <a:r>
              <a:rPr lang="en-US" sz="4000" b="1" dirty="0">
                <a:solidFill>
                  <a:schemeClr val="accent1"/>
                </a:solidFill>
                <a:latin typeface="Avenir Next" charset="0"/>
                <a:ea typeface="Avenir Next" charset="0"/>
                <a:cs typeface="Avenir Next" charset="0"/>
              </a:rPr>
              <a:t>Support for researcher </a:t>
            </a:r>
            <a:r>
              <a:rPr lang="en-US" sz="4000" b="1" dirty="0">
                <a:solidFill>
                  <a:schemeClr val="accent3"/>
                </a:solidFill>
                <a:latin typeface="Avenir Next" charset="0"/>
                <a:ea typeface="Avenir Next" charset="0"/>
                <a:cs typeface="Avenir Next" charset="0"/>
              </a:rPr>
              <a:t>data</a:t>
            </a:r>
            <a:r>
              <a:rPr lang="en-US" sz="4000" b="1" dirty="0">
                <a:solidFill>
                  <a:schemeClr val="accent1"/>
                </a:solidFill>
                <a:latin typeface="Avenir Next" charset="0"/>
                <a:ea typeface="Avenir Next" charset="0"/>
                <a:cs typeface="Avenir Next" charset="0"/>
              </a:rPr>
              <a:t> and data-intensive projects</a:t>
            </a:r>
          </a:p>
        </p:txBody>
      </p:sp>
      <p:sp>
        <p:nvSpPr>
          <p:cNvPr id="3" name="Rectangle 2"/>
          <p:cNvSpPr/>
          <p:nvPr/>
        </p:nvSpPr>
        <p:spPr>
          <a:xfrm>
            <a:off x="143125" y="2012946"/>
            <a:ext cx="8786190" cy="1323439"/>
          </a:xfrm>
          <a:prstGeom prst="rect">
            <a:avLst/>
          </a:prstGeom>
        </p:spPr>
        <p:txBody>
          <a:bodyPr wrap="square">
            <a:spAutoFit/>
          </a:bodyPr>
          <a:lstStyle/>
          <a:p>
            <a:pPr algn="ctr"/>
            <a:r>
              <a:rPr lang="en-US" sz="4000" b="1" dirty="0">
                <a:solidFill>
                  <a:schemeClr val="accent1"/>
                </a:solidFill>
                <a:latin typeface="Avenir Next" charset="0"/>
                <a:ea typeface="Avenir Next" charset="0"/>
                <a:cs typeface="Avenir Next" charset="0"/>
              </a:rPr>
              <a:t>Interactive publications and </a:t>
            </a:r>
            <a:r>
              <a:rPr lang="en-US" sz="4000" b="1" dirty="0">
                <a:solidFill>
                  <a:schemeClr val="accent3"/>
                </a:solidFill>
                <a:latin typeface="Avenir Next" charset="0"/>
                <a:ea typeface="Avenir Next" charset="0"/>
                <a:cs typeface="Avenir Next" charset="0"/>
              </a:rPr>
              <a:t>non-traditional digital projects</a:t>
            </a:r>
          </a:p>
        </p:txBody>
      </p:sp>
      <p:sp>
        <p:nvSpPr>
          <p:cNvPr id="4" name="Rectangle 3"/>
          <p:cNvSpPr/>
          <p:nvPr/>
        </p:nvSpPr>
        <p:spPr>
          <a:xfrm>
            <a:off x="143125" y="3606701"/>
            <a:ext cx="8786190" cy="1323439"/>
          </a:xfrm>
          <a:prstGeom prst="rect">
            <a:avLst/>
          </a:prstGeom>
        </p:spPr>
        <p:txBody>
          <a:bodyPr wrap="square">
            <a:spAutoFit/>
          </a:bodyPr>
          <a:lstStyle/>
          <a:p>
            <a:pPr algn="ctr"/>
            <a:r>
              <a:rPr lang="en-US" sz="4000" b="1" dirty="0">
                <a:solidFill>
                  <a:schemeClr val="accent1"/>
                </a:solidFill>
                <a:latin typeface="Avenir Next" charset="0"/>
                <a:ea typeface="Avenir Next" charset="0"/>
                <a:cs typeface="Avenir Next" charset="0"/>
              </a:rPr>
              <a:t>Multimedia and other </a:t>
            </a:r>
            <a:r>
              <a:rPr lang="en-US" sz="4000" b="1" dirty="0">
                <a:solidFill>
                  <a:schemeClr val="accent3"/>
                </a:solidFill>
                <a:latin typeface="Avenir Next" charset="0"/>
                <a:ea typeface="Avenir Next" charset="0"/>
                <a:cs typeface="Avenir Next" charset="0"/>
              </a:rPr>
              <a:t>large file types</a:t>
            </a:r>
          </a:p>
        </p:txBody>
      </p:sp>
    </p:spTree>
    <p:extLst>
      <p:ext uri="{BB962C8B-B14F-4D97-AF65-F5344CB8AC3E}">
        <p14:creationId xmlns:p14="http://schemas.microsoft.com/office/powerpoint/2010/main" val="12870859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500"/>
                                        <p:tgtEl>
                                          <p:spTgt spid="3"/>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fade">
                                      <p:cBhvr>
                                        <p:cTn id="1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Lst>
  </p:timing>
</p:sld>
</file>

<file path=ppt/slides/slide24.xml><?xml version="1.0" encoding="utf-8"?>
<p:sld xmlns:a="http://schemas.openxmlformats.org/drawingml/2006/main" xmlns:r="http://schemas.openxmlformats.org/officeDocument/2006/relationships" xmlns:p="http://schemas.openxmlformats.org/presentationml/2006/main">
  <p:cSld>
    <p:bg>
      <p:bgPr>
        <a:blipFill dpi="0" rotWithShape="1">
          <a:blip r:embed="rId3"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chemeClr val="bg1"/>
                </a:solidFill>
              </a:rPr>
              <a:t>The Stars Align</a:t>
            </a:r>
          </a:p>
        </p:txBody>
      </p:sp>
      <p:sp>
        <p:nvSpPr>
          <p:cNvPr id="5" name="Text Placeholder 2"/>
          <p:cNvSpPr txBox="1">
            <a:spLocks/>
          </p:cNvSpPr>
          <p:nvPr/>
        </p:nvSpPr>
        <p:spPr>
          <a:xfrm>
            <a:off x="1895322" y="4017524"/>
            <a:ext cx="3775391" cy="516998"/>
          </a:xfrm>
          <a:prstGeom prst="rect">
            <a:avLst/>
          </a:prstGeom>
          <a:noFill/>
          <a:ln>
            <a:noFill/>
          </a:ln>
        </p:spPr>
        <p:txBody>
          <a:bodyPr wrap="square" lIns="91425" tIns="91425" rIns="91425" bIns="91425" anchor="t" anchorCtr="0"/>
          <a:lstStyle>
            <a:defPPr marR="0" lvl="0" algn="l" rtl="0">
              <a:lnSpc>
                <a:spcPct val="100000"/>
              </a:lnSpc>
              <a:spcBef>
                <a:spcPts val="0"/>
              </a:spcBef>
              <a:spcAft>
                <a:spcPts val="0"/>
              </a:spcAft>
            </a:defPPr>
            <a:lvl1pPr marR="0" lvl="0" algn="l" rtl="0">
              <a:lnSpc>
                <a:spcPct val="115000"/>
              </a:lnSpc>
              <a:spcBef>
                <a:spcPts val="0"/>
              </a:spcBef>
              <a:spcAft>
                <a:spcPts val="1600"/>
              </a:spcAft>
              <a:buClr>
                <a:schemeClr val="dk2"/>
              </a:buClr>
              <a:buSzPct val="100000"/>
              <a:buFont typeface="Proxima Nova"/>
              <a:buChar char="●"/>
              <a:defRPr sz="1800" b="0" i="0" u="none" strike="noStrike" cap="none">
                <a:solidFill>
                  <a:schemeClr val="dk2"/>
                </a:solidFill>
                <a:latin typeface="Proxima Nova"/>
                <a:ea typeface="Proxima Nova"/>
                <a:cs typeface="Proxima Nova"/>
                <a:sym typeface="Proxima Nova"/>
              </a:defRPr>
            </a:lvl1pPr>
            <a:lvl2pPr marR="0" lvl="1" algn="l" rtl="0">
              <a:lnSpc>
                <a:spcPct val="115000"/>
              </a:lnSpc>
              <a:spcBef>
                <a:spcPts val="0"/>
              </a:spcBef>
              <a:spcAft>
                <a:spcPts val="1600"/>
              </a:spcAft>
              <a:buClr>
                <a:schemeClr val="dk2"/>
              </a:buClr>
              <a:buFont typeface="Proxima Nova"/>
              <a:buChar char="○"/>
              <a:defRPr sz="1400" b="0" i="0" u="none" strike="noStrike" cap="none">
                <a:solidFill>
                  <a:schemeClr val="dk2"/>
                </a:solidFill>
                <a:latin typeface="Proxima Nova"/>
                <a:ea typeface="Proxima Nova"/>
                <a:cs typeface="Proxima Nova"/>
                <a:sym typeface="Proxima Nova"/>
              </a:defRPr>
            </a:lvl2pPr>
            <a:lvl3pPr marR="0" lvl="2" algn="l" rtl="0">
              <a:lnSpc>
                <a:spcPct val="115000"/>
              </a:lnSpc>
              <a:spcBef>
                <a:spcPts val="0"/>
              </a:spcBef>
              <a:spcAft>
                <a:spcPts val="1600"/>
              </a:spcAft>
              <a:buClr>
                <a:schemeClr val="dk2"/>
              </a:buClr>
              <a:buFont typeface="Proxima Nova"/>
              <a:buChar char="■"/>
              <a:defRPr sz="1400" b="0" i="0" u="none" strike="noStrike" cap="none">
                <a:solidFill>
                  <a:schemeClr val="dk2"/>
                </a:solidFill>
                <a:latin typeface="Proxima Nova"/>
                <a:ea typeface="Proxima Nova"/>
                <a:cs typeface="Proxima Nova"/>
                <a:sym typeface="Proxima Nova"/>
              </a:defRPr>
            </a:lvl3pPr>
            <a:lvl4pPr marR="0" lvl="3" algn="l" rtl="0">
              <a:lnSpc>
                <a:spcPct val="115000"/>
              </a:lnSpc>
              <a:spcBef>
                <a:spcPts val="0"/>
              </a:spcBef>
              <a:spcAft>
                <a:spcPts val="1600"/>
              </a:spcAft>
              <a:buClr>
                <a:schemeClr val="dk2"/>
              </a:buClr>
              <a:buFont typeface="Proxima Nova"/>
              <a:buChar char="●"/>
              <a:defRPr sz="1400" b="0" i="0" u="none" strike="noStrike" cap="none">
                <a:solidFill>
                  <a:schemeClr val="dk2"/>
                </a:solidFill>
                <a:latin typeface="Proxima Nova"/>
                <a:ea typeface="Proxima Nova"/>
                <a:cs typeface="Proxima Nova"/>
                <a:sym typeface="Proxima Nova"/>
              </a:defRPr>
            </a:lvl4pPr>
            <a:lvl5pPr marR="0" lvl="4" algn="l" rtl="0">
              <a:lnSpc>
                <a:spcPct val="115000"/>
              </a:lnSpc>
              <a:spcBef>
                <a:spcPts val="0"/>
              </a:spcBef>
              <a:spcAft>
                <a:spcPts val="1600"/>
              </a:spcAft>
              <a:buClr>
                <a:schemeClr val="dk2"/>
              </a:buClr>
              <a:buFont typeface="Proxima Nova"/>
              <a:buChar char="○"/>
              <a:defRPr sz="1400" b="0" i="0" u="none" strike="noStrike" cap="none">
                <a:solidFill>
                  <a:schemeClr val="dk2"/>
                </a:solidFill>
                <a:latin typeface="Proxima Nova"/>
                <a:ea typeface="Proxima Nova"/>
                <a:cs typeface="Proxima Nova"/>
                <a:sym typeface="Proxima Nova"/>
              </a:defRPr>
            </a:lvl5pPr>
            <a:lvl6pPr marR="0" lvl="5" algn="l" rtl="0">
              <a:lnSpc>
                <a:spcPct val="115000"/>
              </a:lnSpc>
              <a:spcBef>
                <a:spcPts val="0"/>
              </a:spcBef>
              <a:spcAft>
                <a:spcPts val="1600"/>
              </a:spcAft>
              <a:buClr>
                <a:schemeClr val="dk2"/>
              </a:buClr>
              <a:buFont typeface="Proxima Nova"/>
              <a:buChar char="■"/>
              <a:defRPr sz="1400" b="0" i="0" u="none" strike="noStrike" cap="none">
                <a:solidFill>
                  <a:schemeClr val="dk2"/>
                </a:solidFill>
                <a:latin typeface="Proxima Nova"/>
                <a:ea typeface="Proxima Nova"/>
                <a:cs typeface="Proxima Nova"/>
                <a:sym typeface="Proxima Nova"/>
              </a:defRPr>
            </a:lvl6pPr>
            <a:lvl7pPr marR="0" lvl="6" algn="l" rtl="0">
              <a:lnSpc>
                <a:spcPct val="115000"/>
              </a:lnSpc>
              <a:spcBef>
                <a:spcPts val="0"/>
              </a:spcBef>
              <a:spcAft>
                <a:spcPts val="1600"/>
              </a:spcAft>
              <a:buClr>
                <a:schemeClr val="dk2"/>
              </a:buClr>
              <a:buFont typeface="Proxima Nova"/>
              <a:buChar char="●"/>
              <a:defRPr sz="1400" b="0" i="0" u="none" strike="noStrike" cap="none">
                <a:solidFill>
                  <a:schemeClr val="dk2"/>
                </a:solidFill>
                <a:latin typeface="Proxima Nova"/>
                <a:ea typeface="Proxima Nova"/>
                <a:cs typeface="Proxima Nova"/>
                <a:sym typeface="Proxima Nova"/>
              </a:defRPr>
            </a:lvl7pPr>
            <a:lvl8pPr marR="0" lvl="7" algn="l" rtl="0">
              <a:lnSpc>
                <a:spcPct val="115000"/>
              </a:lnSpc>
              <a:spcBef>
                <a:spcPts val="0"/>
              </a:spcBef>
              <a:spcAft>
                <a:spcPts val="1600"/>
              </a:spcAft>
              <a:buClr>
                <a:schemeClr val="dk2"/>
              </a:buClr>
              <a:buFont typeface="Proxima Nova"/>
              <a:buChar char="○"/>
              <a:defRPr sz="1400" b="0" i="0" u="none" strike="noStrike" cap="none">
                <a:solidFill>
                  <a:schemeClr val="dk2"/>
                </a:solidFill>
                <a:latin typeface="Proxima Nova"/>
                <a:ea typeface="Proxima Nova"/>
                <a:cs typeface="Proxima Nova"/>
                <a:sym typeface="Proxima Nova"/>
              </a:defRPr>
            </a:lvl8pPr>
            <a:lvl9pPr marR="0" lvl="8" algn="l" rtl="0">
              <a:lnSpc>
                <a:spcPct val="115000"/>
              </a:lnSpc>
              <a:spcBef>
                <a:spcPts val="0"/>
              </a:spcBef>
              <a:spcAft>
                <a:spcPts val="1600"/>
              </a:spcAft>
              <a:buClr>
                <a:schemeClr val="dk2"/>
              </a:buClr>
              <a:buFont typeface="Proxima Nova"/>
              <a:buChar char="■"/>
              <a:defRPr sz="1400" b="0" i="0" u="none" strike="noStrike" cap="none">
                <a:solidFill>
                  <a:schemeClr val="dk2"/>
                </a:solidFill>
                <a:latin typeface="Proxima Nova"/>
                <a:ea typeface="Proxima Nova"/>
                <a:cs typeface="Proxima Nova"/>
                <a:sym typeface="Proxima Nova"/>
              </a:defRPr>
            </a:lvl9pPr>
          </a:lstStyle>
          <a:p>
            <a:pPr>
              <a:buNone/>
            </a:pPr>
            <a:r>
              <a:rPr lang="en-US" dirty="0">
                <a:solidFill>
                  <a:srgbClr val="FEFFE1"/>
                </a:solidFill>
              </a:rPr>
              <a:t>Streamlined training and workflows</a:t>
            </a:r>
          </a:p>
        </p:txBody>
      </p:sp>
      <p:grpSp>
        <p:nvGrpSpPr>
          <p:cNvPr id="14" name="Group 13"/>
          <p:cNvGrpSpPr/>
          <p:nvPr/>
        </p:nvGrpSpPr>
        <p:grpSpPr>
          <a:xfrm>
            <a:off x="1595965" y="4126344"/>
            <a:ext cx="299357" cy="299357"/>
            <a:chOff x="1688743" y="1477992"/>
            <a:chExt cx="329259" cy="329259"/>
          </a:xfrm>
        </p:grpSpPr>
        <p:sp>
          <p:nvSpPr>
            <p:cNvPr id="15" name="4-Point Star 14"/>
            <p:cNvSpPr/>
            <p:nvPr/>
          </p:nvSpPr>
          <p:spPr>
            <a:xfrm rot="75590">
              <a:off x="1688743" y="1477992"/>
              <a:ext cx="329259" cy="329259"/>
            </a:xfrm>
            <a:prstGeom prst="star4">
              <a:avLst/>
            </a:prstGeom>
            <a:solidFill>
              <a:srgbClr val="FCFF85"/>
            </a:solidFill>
            <a:ln>
              <a:solidFill>
                <a:srgbClr val="FEFFE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4-Point Star 15"/>
            <p:cNvSpPr/>
            <p:nvPr/>
          </p:nvSpPr>
          <p:spPr>
            <a:xfrm rot="18860903">
              <a:off x="1717937" y="1504933"/>
              <a:ext cx="275378" cy="275378"/>
            </a:xfrm>
            <a:prstGeom prst="star4">
              <a:avLst/>
            </a:prstGeom>
            <a:solidFill>
              <a:srgbClr val="FEFFE1"/>
            </a:solidFill>
            <a:ln>
              <a:solidFill>
                <a:srgbClr val="FDFFA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 name="Text Placeholder 2"/>
          <p:cNvSpPr txBox="1">
            <a:spLocks/>
          </p:cNvSpPr>
          <p:nvPr/>
        </p:nvSpPr>
        <p:spPr>
          <a:xfrm>
            <a:off x="4258304" y="3019972"/>
            <a:ext cx="2098991" cy="462156"/>
          </a:xfrm>
          <a:prstGeom prst="rect">
            <a:avLst/>
          </a:prstGeom>
          <a:noFill/>
          <a:ln>
            <a:noFill/>
          </a:ln>
        </p:spPr>
        <p:txBody>
          <a:bodyPr wrap="square" lIns="91425" tIns="91425" rIns="91425" bIns="91425" anchor="t" anchorCtr="0"/>
          <a:lstStyle>
            <a:defPPr marR="0" lvl="0" algn="l" rtl="0">
              <a:lnSpc>
                <a:spcPct val="100000"/>
              </a:lnSpc>
              <a:spcBef>
                <a:spcPts val="0"/>
              </a:spcBef>
              <a:spcAft>
                <a:spcPts val="0"/>
              </a:spcAft>
            </a:defPPr>
            <a:lvl1pPr marR="0" lvl="0" algn="l" rtl="0">
              <a:lnSpc>
                <a:spcPct val="115000"/>
              </a:lnSpc>
              <a:spcBef>
                <a:spcPts val="0"/>
              </a:spcBef>
              <a:spcAft>
                <a:spcPts val="1600"/>
              </a:spcAft>
              <a:buClr>
                <a:schemeClr val="dk2"/>
              </a:buClr>
              <a:buSzPct val="100000"/>
              <a:buFont typeface="Proxima Nova"/>
              <a:buChar char="●"/>
              <a:defRPr sz="1800" b="0" i="0" u="none" strike="noStrike" cap="none">
                <a:solidFill>
                  <a:schemeClr val="dk2"/>
                </a:solidFill>
                <a:latin typeface="Proxima Nova"/>
                <a:ea typeface="Proxima Nova"/>
                <a:cs typeface="Proxima Nova"/>
                <a:sym typeface="Proxima Nova"/>
              </a:defRPr>
            </a:lvl1pPr>
            <a:lvl2pPr marR="0" lvl="1" algn="l" rtl="0">
              <a:lnSpc>
                <a:spcPct val="115000"/>
              </a:lnSpc>
              <a:spcBef>
                <a:spcPts val="0"/>
              </a:spcBef>
              <a:spcAft>
                <a:spcPts val="1600"/>
              </a:spcAft>
              <a:buClr>
                <a:schemeClr val="dk2"/>
              </a:buClr>
              <a:buFont typeface="Proxima Nova"/>
              <a:buChar char="○"/>
              <a:defRPr sz="1400" b="0" i="0" u="none" strike="noStrike" cap="none">
                <a:solidFill>
                  <a:schemeClr val="dk2"/>
                </a:solidFill>
                <a:latin typeface="Proxima Nova"/>
                <a:ea typeface="Proxima Nova"/>
                <a:cs typeface="Proxima Nova"/>
                <a:sym typeface="Proxima Nova"/>
              </a:defRPr>
            </a:lvl2pPr>
            <a:lvl3pPr marR="0" lvl="2" algn="l" rtl="0">
              <a:lnSpc>
                <a:spcPct val="115000"/>
              </a:lnSpc>
              <a:spcBef>
                <a:spcPts val="0"/>
              </a:spcBef>
              <a:spcAft>
                <a:spcPts val="1600"/>
              </a:spcAft>
              <a:buClr>
                <a:schemeClr val="dk2"/>
              </a:buClr>
              <a:buFont typeface="Proxima Nova"/>
              <a:buChar char="■"/>
              <a:defRPr sz="1400" b="0" i="0" u="none" strike="noStrike" cap="none">
                <a:solidFill>
                  <a:schemeClr val="dk2"/>
                </a:solidFill>
                <a:latin typeface="Proxima Nova"/>
                <a:ea typeface="Proxima Nova"/>
                <a:cs typeface="Proxima Nova"/>
                <a:sym typeface="Proxima Nova"/>
              </a:defRPr>
            </a:lvl3pPr>
            <a:lvl4pPr marR="0" lvl="3" algn="l" rtl="0">
              <a:lnSpc>
                <a:spcPct val="115000"/>
              </a:lnSpc>
              <a:spcBef>
                <a:spcPts val="0"/>
              </a:spcBef>
              <a:spcAft>
                <a:spcPts val="1600"/>
              </a:spcAft>
              <a:buClr>
                <a:schemeClr val="dk2"/>
              </a:buClr>
              <a:buFont typeface="Proxima Nova"/>
              <a:buChar char="●"/>
              <a:defRPr sz="1400" b="0" i="0" u="none" strike="noStrike" cap="none">
                <a:solidFill>
                  <a:schemeClr val="dk2"/>
                </a:solidFill>
                <a:latin typeface="Proxima Nova"/>
                <a:ea typeface="Proxima Nova"/>
                <a:cs typeface="Proxima Nova"/>
                <a:sym typeface="Proxima Nova"/>
              </a:defRPr>
            </a:lvl4pPr>
            <a:lvl5pPr marR="0" lvl="4" algn="l" rtl="0">
              <a:lnSpc>
                <a:spcPct val="115000"/>
              </a:lnSpc>
              <a:spcBef>
                <a:spcPts val="0"/>
              </a:spcBef>
              <a:spcAft>
                <a:spcPts val="1600"/>
              </a:spcAft>
              <a:buClr>
                <a:schemeClr val="dk2"/>
              </a:buClr>
              <a:buFont typeface="Proxima Nova"/>
              <a:buChar char="○"/>
              <a:defRPr sz="1400" b="0" i="0" u="none" strike="noStrike" cap="none">
                <a:solidFill>
                  <a:schemeClr val="dk2"/>
                </a:solidFill>
                <a:latin typeface="Proxima Nova"/>
                <a:ea typeface="Proxima Nova"/>
                <a:cs typeface="Proxima Nova"/>
                <a:sym typeface="Proxima Nova"/>
              </a:defRPr>
            </a:lvl5pPr>
            <a:lvl6pPr marR="0" lvl="5" algn="l" rtl="0">
              <a:lnSpc>
                <a:spcPct val="115000"/>
              </a:lnSpc>
              <a:spcBef>
                <a:spcPts val="0"/>
              </a:spcBef>
              <a:spcAft>
                <a:spcPts val="1600"/>
              </a:spcAft>
              <a:buClr>
                <a:schemeClr val="dk2"/>
              </a:buClr>
              <a:buFont typeface="Proxima Nova"/>
              <a:buChar char="■"/>
              <a:defRPr sz="1400" b="0" i="0" u="none" strike="noStrike" cap="none">
                <a:solidFill>
                  <a:schemeClr val="dk2"/>
                </a:solidFill>
                <a:latin typeface="Proxima Nova"/>
                <a:ea typeface="Proxima Nova"/>
                <a:cs typeface="Proxima Nova"/>
                <a:sym typeface="Proxima Nova"/>
              </a:defRPr>
            </a:lvl6pPr>
            <a:lvl7pPr marR="0" lvl="6" algn="l" rtl="0">
              <a:lnSpc>
                <a:spcPct val="115000"/>
              </a:lnSpc>
              <a:spcBef>
                <a:spcPts val="0"/>
              </a:spcBef>
              <a:spcAft>
                <a:spcPts val="1600"/>
              </a:spcAft>
              <a:buClr>
                <a:schemeClr val="dk2"/>
              </a:buClr>
              <a:buFont typeface="Proxima Nova"/>
              <a:buChar char="●"/>
              <a:defRPr sz="1400" b="0" i="0" u="none" strike="noStrike" cap="none">
                <a:solidFill>
                  <a:schemeClr val="dk2"/>
                </a:solidFill>
                <a:latin typeface="Proxima Nova"/>
                <a:ea typeface="Proxima Nova"/>
                <a:cs typeface="Proxima Nova"/>
                <a:sym typeface="Proxima Nova"/>
              </a:defRPr>
            </a:lvl7pPr>
            <a:lvl8pPr marR="0" lvl="7" algn="l" rtl="0">
              <a:lnSpc>
                <a:spcPct val="115000"/>
              </a:lnSpc>
              <a:spcBef>
                <a:spcPts val="0"/>
              </a:spcBef>
              <a:spcAft>
                <a:spcPts val="1600"/>
              </a:spcAft>
              <a:buClr>
                <a:schemeClr val="dk2"/>
              </a:buClr>
              <a:buFont typeface="Proxima Nova"/>
              <a:buChar char="○"/>
              <a:defRPr sz="1400" b="0" i="0" u="none" strike="noStrike" cap="none">
                <a:solidFill>
                  <a:schemeClr val="dk2"/>
                </a:solidFill>
                <a:latin typeface="Proxima Nova"/>
                <a:ea typeface="Proxima Nova"/>
                <a:cs typeface="Proxima Nova"/>
                <a:sym typeface="Proxima Nova"/>
              </a:defRPr>
            </a:lvl8pPr>
            <a:lvl9pPr marR="0" lvl="8" algn="l" rtl="0">
              <a:lnSpc>
                <a:spcPct val="115000"/>
              </a:lnSpc>
              <a:spcBef>
                <a:spcPts val="0"/>
              </a:spcBef>
              <a:spcAft>
                <a:spcPts val="1600"/>
              </a:spcAft>
              <a:buClr>
                <a:schemeClr val="dk2"/>
              </a:buClr>
              <a:buFont typeface="Proxima Nova"/>
              <a:buChar char="■"/>
              <a:defRPr sz="1400" b="0" i="0" u="none" strike="noStrike" cap="none">
                <a:solidFill>
                  <a:schemeClr val="dk2"/>
                </a:solidFill>
                <a:latin typeface="Proxima Nova"/>
                <a:ea typeface="Proxima Nova"/>
                <a:cs typeface="Proxima Nova"/>
                <a:sym typeface="Proxima Nova"/>
              </a:defRPr>
            </a:lvl9pPr>
          </a:lstStyle>
          <a:p>
            <a:pPr>
              <a:buNone/>
            </a:pPr>
            <a:r>
              <a:rPr lang="en-US" dirty="0">
                <a:solidFill>
                  <a:srgbClr val="FEFFE1"/>
                </a:solidFill>
              </a:rPr>
              <a:t>More staff support</a:t>
            </a:r>
          </a:p>
        </p:txBody>
      </p:sp>
      <p:grpSp>
        <p:nvGrpSpPr>
          <p:cNvPr id="19" name="Group 18"/>
          <p:cNvGrpSpPr/>
          <p:nvPr/>
        </p:nvGrpSpPr>
        <p:grpSpPr>
          <a:xfrm>
            <a:off x="6309089" y="3121928"/>
            <a:ext cx="299357" cy="299357"/>
            <a:chOff x="1688743" y="1477992"/>
            <a:chExt cx="329259" cy="329259"/>
          </a:xfrm>
        </p:grpSpPr>
        <p:sp>
          <p:nvSpPr>
            <p:cNvPr id="20" name="4-Point Star 19"/>
            <p:cNvSpPr/>
            <p:nvPr/>
          </p:nvSpPr>
          <p:spPr>
            <a:xfrm rot="75590">
              <a:off x="1688743" y="1477992"/>
              <a:ext cx="329259" cy="329259"/>
            </a:xfrm>
            <a:prstGeom prst="star4">
              <a:avLst/>
            </a:prstGeom>
            <a:solidFill>
              <a:srgbClr val="FCFF85"/>
            </a:solidFill>
            <a:ln>
              <a:solidFill>
                <a:srgbClr val="FEFFE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4-Point Star 20"/>
            <p:cNvSpPr/>
            <p:nvPr/>
          </p:nvSpPr>
          <p:spPr>
            <a:xfrm rot="18860903">
              <a:off x="1717937" y="1504933"/>
              <a:ext cx="275378" cy="275378"/>
            </a:xfrm>
            <a:prstGeom prst="star4">
              <a:avLst/>
            </a:prstGeom>
            <a:solidFill>
              <a:srgbClr val="FEFFE1"/>
            </a:solidFill>
            <a:ln>
              <a:solidFill>
                <a:srgbClr val="FDFFA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 name="Text Placeholder 2"/>
          <p:cNvSpPr txBox="1">
            <a:spLocks/>
          </p:cNvSpPr>
          <p:nvPr/>
        </p:nvSpPr>
        <p:spPr>
          <a:xfrm>
            <a:off x="4343400" y="1041818"/>
            <a:ext cx="3131154" cy="443923"/>
          </a:xfrm>
          <a:prstGeom prst="rect">
            <a:avLst/>
          </a:prstGeom>
          <a:noFill/>
          <a:ln>
            <a:noFill/>
          </a:ln>
        </p:spPr>
        <p:txBody>
          <a:bodyPr wrap="square" lIns="91425" tIns="91425" rIns="91425" bIns="91425" anchor="t" anchorCtr="0"/>
          <a:lstStyle>
            <a:defPPr marR="0" lvl="0" algn="l" rtl="0">
              <a:lnSpc>
                <a:spcPct val="100000"/>
              </a:lnSpc>
              <a:spcBef>
                <a:spcPts val="0"/>
              </a:spcBef>
              <a:spcAft>
                <a:spcPts val="0"/>
              </a:spcAft>
            </a:defPPr>
            <a:lvl1pPr marR="0" lvl="0" algn="l" rtl="0">
              <a:lnSpc>
                <a:spcPct val="115000"/>
              </a:lnSpc>
              <a:spcBef>
                <a:spcPts val="0"/>
              </a:spcBef>
              <a:spcAft>
                <a:spcPts val="1600"/>
              </a:spcAft>
              <a:buClr>
                <a:schemeClr val="dk2"/>
              </a:buClr>
              <a:buSzPct val="100000"/>
              <a:buFont typeface="Proxima Nova"/>
              <a:buChar char="●"/>
              <a:defRPr sz="1800" b="0" i="0" u="none" strike="noStrike" cap="none">
                <a:solidFill>
                  <a:schemeClr val="dk2"/>
                </a:solidFill>
                <a:latin typeface="Proxima Nova"/>
                <a:ea typeface="Proxima Nova"/>
                <a:cs typeface="Proxima Nova"/>
                <a:sym typeface="Proxima Nova"/>
              </a:defRPr>
            </a:lvl1pPr>
            <a:lvl2pPr marR="0" lvl="1" algn="l" rtl="0">
              <a:lnSpc>
                <a:spcPct val="115000"/>
              </a:lnSpc>
              <a:spcBef>
                <a:spcPts val="0"/>
              </a:spcBef>
              <a:spcAft>
                <a:spcPts val="1600"/>
              </a:spcAft>
              <a:buClr>
                <a:schemeClr val="dk2"/>
              </a:buClr>
              <a:buFont typeface="Proxima Nova"/>
              <a:buChar char="○"/>
              <a:defRPr sz="1400" b="0" i="0" u="none" strike="noStrike" cap="none">
                <a:solidFill>
                  <a:schemeClr val="dk2"/>
                </a:solidFill>
                <a:latin typeface="Proxima Nova"/>
                <a:ea typeface="Proxima Nova"/>
                <a:cs typeface="Proxima Nova"/>
                <a:sym typeface="Proxima Nova"/>
              </a:defRPr>
            </a:lvl2pPr>
            <a:lvl3pPr marR="0" lvl="2" algn="l" rtl="0">
              <a:lnSpc>
                <a:spcPct val="115000"/>
              </a:lnSpc>
              <a:spcBef>
                <a:spcPts val="0"/>
              </a:spcBef>
              <a:spcAft>
                <a:spcPts val="1600"/>
              </a:spcAft>
              <a:buClr>
                <a:schemeClr val="dk2"/>
              </a:buClr>
              <a:buFont typeface="Proxima Nova"/>
              <a:buChar char="■"/>
              <a:defRPr sz="1400" b="0" i="0" u="none" strike="noStrike" cap="none">
                <a:solidFill>
                  <a:schemeClr val="dk2"/>
                </a:solidFill>
                <a:latin typeface="Proxima Nova"/>
                <a:ea typeface="Proxima Nova"/>
                <a:cs typeface="Proxima Nova"/>
                <a:sym typeface="Proxima Nova"/>
              </a:defRPr>
            </a:lvl3pPr>
            <a:lvl4pPr marR="0" lvl="3" algn="l" rtl="0">
              <a:lnSpc>
                <a:spcPct val="115000"/>
              </a:lnSpc>
              <a:spcBef>
                <a:spcPts val="0"/>
              </a:spcBef>
              <a:spcAft>
                <a:spcPts val="1600"/>
              </a:spcAft>
              <a:buClr>
                <a:schemeClr val="dk2"/>
              </a:buClr>
              <a:buFont typeface="Proxima Nova"/>
              <a:buChar char="●"/>
              <a:defRPr sz="1400" b="0" i="0" u="none" strike="noStrike" cap="none">
                <a:solidFill>
                  <a:schemeClr val="dk2"/>
                </a:solidFill>
                <a:latin typeface="Proxima Nova"/>
                <a:ea typeface="Proxima Nova"/>
                <a:cs typeface="Proxima Nova"/>
                <a:sym typeface="Proxima Nova"/>
              </a:defRPr>
            </a:lvl4pPr>
            <a:lvl5pPr marR="0" lvl="4" algn="l" rtl="0">
              <a:lnSpc>
                <a:spcPct val="115000"/>
              </a:lnSpc>
              <a:spcBef>
                <a:spcPts val="0"/>
              </a:spcBef>
              <a:spcAft>
                <a:spcPts val="1600"/>
              </a:spcAft>
              <a:buClr>
                <a:schemeClr val="dk2"/>
              </a:buClr>
              <a:buFont typeface="Proxima Nova"/>
              <a:buChar char="○"/>
              <a:defRPr sz="1400" b="0" i="0" u="none" strike="noStrike" cap="none">
                <a:solidFill>
                  <a:schemeClr val="dk2"/>
                </a:solidFill>
                <a:latin typeface="Proxima Nova"/>
                <a:ea typeface="Proxima Nova"/>
                <a:cs typeface="Proxima Nova"/>
                <a:sym typeface="Proxima Nova"/>
              </a:defRPr>
            </a:lvl5pPr>
            <a:lvl6pPr marR="0" lvl="5" algn="l" rtl="0">
              <a:lnSpc>
                <a:spcPct val="115000"/>
              </a:lnSpc>
              <a:spcBef>
                <a:spcPts val="0"/>
              </a:spcBef>
              <a:spcAft>
                <a:spcPts val="1600"/>
              </a:spcAft>
              <a:buClr>
                <a:schemeClr val="dk2"/>
              </a:buClr>
              <a:buFont typeface="Proxima Nova"/>
              <a:buChar char="■"/>
              <a:defRPr sz="1400" b="0" i="0" u="none" strike="noStrike" cap="none">
                <a:solidFill>
                  <a:schemeClr val="dk2"/>
                </a:solidFill>
                <a:latin typeface="Proxima Nova"/>
                <a:ea typeface="Proxima Nova"/>
                <a:cs typeface="Proxima Nova"/>
                <a:sym typeface="Proxima Nova"/>
              </a:defRPr>
            </a:lvl6pPr>
            <a:lvl7pPr marR="0" lvl="6" algn="l" rtl="0">
              <a:lnSpc>
                <a:spcPct val="115000"/>
              </a:lnSpc>
              <a:spcBef>
                <a:spcPts val="0"/>
              </a:spcBef>
              <a:spcAft>
                <a:spcPts val="1600"/>
              </a:spcAft>
              <a:buClr>
                <a:schemeClr val="dk2"/>
              </a:buClr>
              <a:buFont typeface="Proxima Nova"/>
              <a:buChar char="●"/>
              <a:defRPr sz="1400" b="0" i="0" u="none" strike="noStrike" cap="none">
                <a:solidFill>
                  <a:schemeClr val="dk2"/>
                </a:solidFill>
                <a:latin typeface="Proxima Nova"/>
                <a:ea typeface="Proxima Nova"/>
                <a:cs typeface="Proxima Nova"/>
                <a:sym typeface="Proxima Nova"/>
              </a:defRPr>
            </a:lvl7pPr>
            <a:lvl8pPr marR="0" lvl="7" algn="l" rtl="0">
              <a:lnSpc>
                <a:spcPct val="115000"/>
              </a:lnSpc>
              <a:spcBef>
                <a:spcPts val="0"/>
              </a:spcBef>
              <a:spcAft>
                <a:spcPts val="1600"/>
              </a:spcAft>
              <a:buClr>
                <a:schemeClr val="dk2"/>
              </a:buClr>
              <a:buFont typeface="Proxima Nova"/>
              <a:buChar char="○"/>
              <a:defRPr sz="1400" b="0" i="0" u="none" strike="noStrike" cap="none">
                <a:solidFill>
                  <a:schemeClr val="dk2"/>
                </a:solidFill>
                <a:latin typeface="Proxima Nova"/>
                <a:ea typeface="Proxima Nova"/>
                <a:cs typeface="Proxima Nova"/>
                <a:sym typeface="Proxima Nova"/>
              </a:defRPr>
            </a:lvl8pPr>
            <a:lvl9pPr marR="0" lvl="8" algn="l" rtl="0">
              <a:lnSpc>
                <a:spcPct val="115000"/>
              </a:lnSpc>
              <a:spcBef>
                <a:spcPts val="0"/>
              </a:spcBef>
              <a:spcAft>
                <a:spcPts val="1600"/>
              </a:spcAft>
              <a:buClr>
                <a:schemeClr val="dk2"/>
              </a:buClr>
              <a:buFont typeface="Proxima Nova"/>
              <a:buChar char="■"/>
              <a:defRPr sz="1400" b="0" i="0" u="none" strike="noStrike" cap="none">
                <a:solidFill>
                  <a:schemeClr val="dk2"/>
                </a:solidFill>
                <a:latin typeface="Proxima Nova"/>
                <a:ea typeface="Proxima Nova"/>
                <a:cs typeface="Proxima Nova"/>
                <a:sym typeface="Proxima Nova"/>
              </a:defRPr>
            </a:lvl9pPr>
          </a:lstStyle>
          <a:p>
            <a:pPr>
              <a:buNone/>
            </a:pPr>
            <a:r>
              <a:rPr lang="en-US" dirty="0">
                <a:solidFill>
                  <a:srgbClr val="FEFFE1"/>
                </a:solidFill>
              </a:rPr>
              <a:t>Organizational restructure</a:t>
            </a:r>
          </a:p>
        </p:txBody>
      </p:sp>
      <p:grpSp>
        <p:nvGrpSpPr>
          <p:cNvPr id="22" name="Group 21"/>
          <p:cNvGrpSpPr/>
          <p:nvPr/>
        </p:nvGrpSpPr>
        <p:grpSpPr>
          <a:xfrm>
            <a:off x="7175197" y="1132346"/>
            <a:ext cx="299357" cy="299357"/>
            <a:chOff x="1688743" y="1477992"/>
            <a:chExt cx="329259" cy="329259"/>
          </a:xfrm>
        </p:grpSpPr>
        <p:sp>
          <p:nvSpPr>
            <p:cNvPr id="23" name="4-Point Star 22"/>
            <p:cNvSpPr/>
            <p:nvPr/>
          </p:nvSpPr>
          <p:spPr>
            <a:xfrm rot="75590">
              <a:off x="1688743" y="1477992"/>
              <a:ext cx="329259" cy="329259"/>
            </a:xfrm>
            <a:prstGeom prst="star4">
              <a:avLst/>
            </a:prstGeom>
            <a:solidFill>
              <a:srgbClr val="FCFF85"/>
            </a:solidFill>
            <a:ln>
              <a:solidFill>
                <a:srgbClr val="FEFFE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4-Point Star 23"/>
            <p:cNvSpPr/>
            <p:nvPr/>
          </p:nvSpPr>
          <p:spPr>
            <a:xfrm rot="18860903">
              <a:off x="1717937" y="1504933"/>
              <a:ext cx="275378" cy="275378"/>
            </a:xfrm>
            <a:prstGeom prst="star4">
              <a:avLst/>
            </a:prstGeom>
            <a:solidFill>
              <a:srgbClr val="FEFFE1"/>
            </a:solidFill>
            <a:ln>
              <a:solidFill>
                <a:srgbClr val="FDFFA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31" name="Group 30"/>
          <p:cNvGrpSpPr/>
          <p:nvPr/>
        </p:nvGrpSpPr>
        <p:grpSpPr>
          <a:xfrm>
            <a:off x="2748465" y="2157704"/>
            <a:ext cx="299357" cy="299357"/>
            <a:chOff x="1688743" y="1477992"/>
            <a:chExt cx="329259" cy="329259"/>
          </a:xfrm>
        </p:grpSpPr>
        <p:sp>
          <p:nvSpPr>
            <p:cNvPr id="32" name="4-Point Star 31"/>
            <p:cNvSpPr/>
            <p:nvPr/>
          </p:nvSpPr>
          <p:spPr>
            <a:xfrm rot="75590">
              <a:off x="1688743" y="1477992"/>
              <a:ext cx="329259" cy="329259"/>
            </a:xfrm>
            <a:prstGeom prst="star4">
              <a:avLst/>
            </a:prstGeom>
            <a:solidFill>
              <a:srgbClr val="FCFF85"/>
            </a:solidFill>
            <a:ln>
              <a:solidFill>
                <a:srgbClr val="FEFFE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4-Point Star 32"/>
            <p:cNvSpPr/>
            <p:nvPr/>
          </p:nvSpPr>
          <p:spPr>
            <a:xfrm rot="18860903">
              <a:off x="1717937" y="1504933"/>
              <a:ext cx="275378" cy="275378"/>
            </a:xfrm>
            <a:prstGeom prst="star4">
              <a:avLst/>
            </a:prstGeom>
            <a:solidFill>
              <a:srgbClr val="FEFFE1"/>
            </a:solidFill>
            <a:ln>
              <a:solidFill>
                <a:srgbClr val="FDFFA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4" name="Text Placeholder 2"/>
          <p:cNvSpPr txBox="1">
            <a:spLocks/>
          </p:cNvSpPr>
          <p:nvPr/>
        </p:nvSpPr>
        <p:spPr>
          <a:xfrm>
            <a:off x="3051077" y="2051482"/>
            <a:ext cx="1929481" cy="516998"/>
          </a:xfrm>
          <a:prstGeom prst="rect">
            <a:avLst/>
          </a:prstGeom>
          <a:noFill/>
          <a:ln>
            <a:noFill/>
          </a:ln>
        </p:spPr>
        <p:txBody>
          <a:bodyPr wrap="square" lIns="91425" tIns="91425" rIns="91425" bIns="91425" anchor="t" anchorCtr="0"/>
          <a:lstStyle>
            <a:defPPr marR="0" lvl="0" algn="l" rtl="0">
              <a:lnSpc>
                <a:spcPct val="100000"/>
              </a:lnSpc>
              <a:spcBef>
                <a:spcPts val="0"/>
              </a:spcBef>
              <a:spcAft>
                <a:spcPts val="0"/>
              </a:spcAft>
            </a:defPPr>
            <a:lvl1pPr marR="0" lvl="0" algn="l" rtl="0">
              <a:lnSpc>
                <a:spcPct val="115000"/>
              </a:lnSpc>
              <a:spcBef>
                <a:spcPts val="0"/>
              </a:spcBef>
              <a:spcAft>
                <a:spcPts val="1600"/>
              </a:spcAft>
              <a:buClr>
                <a:schemeClr val="dk2"/>
              </a:buClr>
              <a:buSzPct val="100000"/>
              <a:buFont typeface="Proxima Nova"/>
              <a:buChar char="●"/>
              <a:defRPr sz="1800" b="0" i="0" u="none" strike="noStrike" cap="none">
                <a:solidFill>
                  <a:schemeClr val="dk2"/>
                </a:solidFill>
                <a:latin typeface="Proxima Nova"/>
                <a:ea typeface="Proxima Nova"/>
                <a:cs typeface="Proxima Nova"/>
                <a:sym typeface="Proxima Nova"/>
              </a:defRPr>
            </a:lvl1pPr>
            <a:lvl2pPr marR="0" lvl="1" algn="l" rtl="0">
              <a:lnSpc>
                <a:spcPct val="115000"/>
              </a:lnSpc>
              <a:spcBef>
                <a:spcPts val="0"/>
              </a:spcBef>
              <a:spcAft>
                <a:spcPts val="1600"/>
              </a:spcAft>
              <a:buClr>
                <a:schemeClr val="dk2"/>
              </a:buClr>
              <a:buFont typeface="Proxima Nova"/>
              <a:buChar char="○"/>
              <a:defRPr sz="1400" b="0" i="0" u="none" strike="noStrike" cap="none">
                <a:solidFill>
                  <a:schemeClr val="dk2"/>
                </a:solidFill>
                <a:latin typeface="Proxima Nova"/>
                <a:ea typeface="Proxima Nova"/>
                <a:cs typeface="Proxima Nova"/>
                <a:sym typeface="Proxima Nova"/>
              </a:defRPr>
            </a:lvl2pPr>
            <a:lvl3pPr marR="0" lvl="2" algn="l" rtl="0">
              <a:lnSpc>
                <a:spcPct val="115000"/>
              </a:lnSpc>
              <a:spcBef>
                <a:spcPts val="0"/>
              </a:spcBef>
              <a:spcAft>
                <a:spcPts val="1600"/>
              </a:spcAft>
              <a:buClr>
                <a:schemeClr val="dk2"/>
              </a:buClr>
              <a:buFont typeface="Proxima Nova"/>
              <a:buChar char="■"/>
              <a:defRPr sz="1400" b="0" i="0" u="none" strike="noStrike" cap="none">
                <a:solidFill>
                  <a:schemeClr val="dk2"/>
                </a:solidFill>
                <a:latin typeface="Proxima Nova"/>
                <a:ea typeface="Proxima Nova"/>
                <a:cs typeface="Proxima Nova"/>
                <a:sym typeface="Proxima Nova"/>
              </a:defRPr>
            </a:lvl3pPr>
            <a:lvl4pPr marR="0" lvl="3" algn="l" rtl="0">
              <a:lnSpc>
                <a:spcPct val="115000"/>
              </a:lnSpc>
              <a:spcBef>
                <a:spcPts val="0"/>
              </a:spcBef>
              <a:spcAft>
                <a:spcPts val="1600"/>
              </a:spcAft>
              <a:buClr>
                <a:schemeClr val="dk2"/>
              </a:buClr>
              <a:buFont typeface="Proxima Nova"/>
              <a:buChar char="●"/>
              <a:defRPr sz="1400" b="0" i="0" u="none" strike="noStrike" cap="none">
                <a:solidFill>
                  <a:schemeClr val="dk2"/>
                </a:solidFill>
                <a:latin typeface="Proxima Nova"/>
                <a:ea typeface="Proxima Nova"/>
                <a:cs typeface="Proxima Nova"/>
                <a:sym typeface="Proxima Nova"/>
              </a:defRPr>
            </a:lvl4pPr>
            <a:lvl5pPr marR="0" lvl="4" algn="l" rtl="0">
              <a:lnSpc>
                <a:spcPct val="115000"/>
              </a:lnSpc>
              <a:spcBef>
                <a:spcPts val="0"/>
              </a:spcBef>
              <a:spcAft>
                <a:spcPts val="1600"/>
              </a:spcAft>
              <a:buClr>
                <a:schemeClr val="dk2"/>
              </a:buClr>
              <a:buFont typeface="Proxima Nova"/>
              <a:buChar char="○"/>
              <a:defRPr sz="1400" b="0" i="0" u="none" strike="noStrike" cap="none">
                <a:solidFill>
                  <a:schemeClr val="dk2"/>
                </a:solidFill>
                <a:latin typeface="Proxima Nova"/>
                <a:ea typeface="Proxima Nova"/>
                <a:cs typeface="Proxima Nova"/>
                <a:sym typeface="Proxima Nova"/>
              </a:defRPr>
            </a:lvl5pPr>
            <a:lvl6pPr marR="0" lvl="5" algn="l" rtl="0">
              <a:lnSpc>
                <a:spcPct val="115000"/>
              </a:lnSpc>
              <a:spcBef>
                <a:spcPts val="0"/>
              </a:spcBef>
              <a:spcAft>
                <a:spcPts val="1600"/>
              </a:spcAft>
              <a:buClr>
                <a:schemeClr val="dk2"/>
              </a:buClr>
              <a:buFont typeface="Proxima Nova"/>
              <a:buChar char="■"/>
              <a:defRPr sz="1400" b="0" i="0" u="none" strike="noStrike" cap="none">
                <a:solidFill>
                  <a:schemeClr val="dk2"/>
                </a:solidFill>
                <a:latin typeface="Proxima Nova"/>
                <a:ea typeface="Proxima Nova"/>
                <a:cs typeface="Proxima Nova"/>
                <a:sym typeface="Proxima Nova"/>
              </a:defRPr>
            </a:lvl6pPr>
            <a:lvl7pPr marR="0" lvl="6" algn="l" rtl="0">
              <a:lnSpc>
                <a:spcPct val="115000"/>
              </a:lnSpc>
              <a:spcBef>
                <a:spcPts val="0"/>
              </a:spcBef>
              <a:spcAft>
                <a:spcPts val="1600"/>
              </a:spcAft>
              <a:buClr>
                <a:schemeClr val="dk2"/>
              </a:buClr>
              <a:buFont typeface="Proxima Nova"/>
              <a:buChar char="●"/>
              <a:defRPr sz="1400" b="0" i="0" u="none" strike="noStrike" cap="none">
                <a:solidFill>
                  <a:schemeClr val="dk2"/>
                </a:solidFill>
                <a:latin typeface="Proxima Nova"/>
                <a:ea typeface="Proxima Nova"/>
                <a:cs typeface="Proxima Nova"/>
                <a:sym typeface="Proxima Nova"/>
              </a:defRPr>
            </a:lvl7pPr>
            <a:lvl8pPr marR="0" lvl="7" algn="l" rtl="0">
              <a:lnSpc>
                <a:spcPct val="115000"/>
              </a:lnSpc>
              <a:spcBef>
                <a:spcPts val="0"/>
              </a:spcBef>
              <a:spcAft>
                <a:spcPts val="1600"/>
              </a:spcAft>
              <a:buClr>
                <a:schemeClr val="dk2"/>
              </a:buClr>
              <a:buFont typeface="Proxima Nova"/>
              <a:buChar char="○"/>
              <a:defRPr sz="1400" b="0" i="0" u="none" strike="noStrike" cap="none">
                <a:solidFill>
                  <a:schemeClr val="dk2"/>
                </a:solidFill>
                <a:latin typeface="Proxima Nova"/>
                <a:ea typeface="Proxima Nova"/>
                <a:cs typeface="Proxima Nova"/>
                <a:sym typeface="Proxima Nova"/>
              </a:defRPr>
            </a:lvl8pPr>
            <a:lvl9pPr marR="0" lvl="8" algn="l" rtl="0">
              <a:lnSpc>
                <a:spcPct val="115000"/>
              </a:lnSpc>
              <a:spcBef>
                <a:spcPts val="0"/>
              </a:spcBef>
              <a:spcAft>
                <a:spcPts val="1600"/>
              </a:spcAft>
              <a:buClr>
                <a:schemeClr val="dk2"/>
              </a:buClr>
              <a:buFont typeface="Proxima Nova"/>
              <a:buChar char="■"/>
              <a:defRPr sz="1400" b="0" i="0" u="none" strike="noStrike" cap="none">
                <a:solidFill>
                  <a:schemeClr val="dk2"/>
                </a:solidFill>
                <a:latin typeface="Proxima Nova"/>
                <a:ea typeface="Proxima Nova"/>
                <a:cs typeface="Proxima Nova"/>
                <a:sym typeface="Proxima Nova"/>
              </a:defRPr>
            </a:lvl9pPr>
          </a:lstStyle>
          <a:p>
            <a:pPr>
              <a:buNone/>
            </a:pPr>
            <a:r>
              <a:rPr lang="en-US" dirty="0">
                <a:solidFill>
                  <a:srgbClr val="FEFFE1"/>
                </a:solidFill>
              </a:rPr>
              <a:t>Growing demand</a:t>
            </a:r>
          </a:p>
        </p:txBody>
      </p:sp>
    </p:spTree>
    <p:extLst>
      <p:ext uri="{BB962C8B-B14F-4D97-AF65-F5344CB8AC3E}">
        <p14:creationId xmlns:p14="http://schemas.microsoft.com/office/powerpoint/2010/main" val="10180149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4"/>
                                        </p:tgtEl>
                                        <p:attrNameLst>
                                          <p:attrName>style.visibility</p:attrName>
                                        </p:attrNameLst>
                                      </p:cBhvr>
                                      <p:to>
                                        <p:strVal val="visible"/>
                                      </p:to>
                                    </p:set>
                                    <p:animEffect transition="in" filter="fade">
                                      <p:cBhvr>
                                        <p:cTn id="12" dur="500"/>
                                        <p:tgtEl>
                                          <p:spTgt spid="34"/>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fade">
                                      <p:cBhvr>
                                        <p:cTn id="17" dur="500"/>
                                        <p:tgtEl>
                                          <p:spTgt spid="4"/>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5"/>
                                        </p:tgtEl>
                                        <p:attrNameLst>
                                          <p:attrName>style.visibility</p:attrName>
                                        </p:attrNameLst>
                                      </p:cBhvr>
                                      <p:to>
                                        <p:strVal val="visible"/>
                                      </p:to>
                                    </p:set>
                                    <p:animEffect transition="in" filter="fade">
                                      <p:cBhvr>
                                        <p:cTn id="22" dur="500"/>
                                        <p:tgtEl>
                                          <p:spTgt spid="5"/>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2"/>
                                        </p:tgtEl>
                                        <p:attrNameLst>
                                          <p:attrName>style.visibility</p:attrName>
                                        </p:attrNameLst>
                                      </p:cBhvr>
                                      <p:to>
                                        <p:strVal val="visible"/>
                                      </p:to>
                                    </p:set>
                                    <p:animEffect transition="in" filter="fade">
                                      <p:cBhvr>
                                        <p:cTn id="27" dur="500"/>
                                        <p:tgtEl>
                                          <p:spTgt spid="2"/>
                                        </p:tgtEl>
                                      </p:cBhvr>
                                    </p:animEffect>
                                  </p:childTnLst>
                                </p:cTn>
                              </p:par>
                              <p:par>
                                <p:cTn id="28" presetID="42" presetClass="path" presetSubtype="0" accel="50000" decel="50000" fill="hold" grpId="1" nodeType="withEffect">
                                  <p:stCondLst>
                                    <p:cond delay="0"/>
                                  </p:stCondLst>
                                  <p:childTnLst>
                                    <p:animMotion origin="layout" path="M -5.55556E-7 9.87654E-7 L -0.26076 0.10741 " pathEditMode="relative" rAng="0" ptsTypes="AA">
                                      <p:cBhvr>
                                        <p:cTn id="29" dur="2000" fill="hold"/>
                                        <p:tgtEl>
                                          <p:spTgt spid="6"/>
                                        </p:tgtEl>
                                        <p:attrNameLst>
                                          <p:attrName>ppt_x</p:attrName>
                                          <p:attrName>ppt_y</p:attrName>
                                        </p:attrNameLst>
                                      </p:cBhvr>
                                      <p:rCtr x="-13038" y="5370"/>
                                    </p:animMotion>
                                  </p:childTnLst>
                                </p:cTn>
                              </p:par>
                              <p:par>
                                <p:cTn id="30" presetID="42" presetClass="path" presetSubtype="0" accel="50000" decel="50000" fill="hold" nodeType="withEffect">
                                  <p:stCondLst>
                                    <p:cond delay="0"/>
                                  </p:stCondLst>
                                  <p:childTnLst>
                                    <p:animMotion origin="layout" path="M -1.66667E-6 -4.07407E-6 L -0.25642 0.10649 " pathEditMode="relative" rAng="0" ptsTypes="AA">
                                      <p:cBhvr>
                                        <p:cTn id="31" dur="2000" fill="hold"/>
                                        <p:tgtEl>
                                          <p:spTgt spid="22"/>
                                        </p:tgtEl>
                                        <p:attrNameLst>
                                          <p:attrName>ppt_x</p:attrName>
                                          <p:attrName>ppt_y</p:attrName>
                                        </p:attrNameLst>
                                      </p:cBhvr>
                                      <p:rCtr x="-12830" y="5309"/>
                                    </p:animMotion>
                                  </p:childTnLst>
                                </p:cTn>
                              </p:par>
                              <p:par>
                                <p:cTn id="32" presetID="42" presetClass="path" presetSubtype="0" accel="50000" decel="50000" fill="hold" grpId="1" nodeType="withEffect">
                                  <p:stCondLst>
                                    <p:cond delay="0"/>
                                  </p:stCondLst>
                                  <p:childTnLst>
                                    <p:animMotion origin="layout" path="M -2.5E-6 -4.07407E-6 L 0.22657 0.03395 " pathEditMode="relative" rAng="0" ptsTypes="AA">
                                      <p:cBhvr>
                                        <p:cTn id="33" dur="2000" fill="hold"/>
                                        <p:tgtEl>
                                          <p:spTgt spid="34"/>
                                        </p:tgtEl>
                                        <p:attrNameLst>
                                          <p:attrName>ppt_x</p:attrName>
                                          <p:attrName>ppt_y</p:attrName>
                                        </p:attrNameLst>
                                      </p:cBhvr>
                                      <p:rCtr x="11319" y="1698"/>
                                    </p:animMotion>
                                  </p:childTnLst>
                                </p:cTn>
                              </p:par>
                              <p:par>
                                <p:cTn id="34" presetID="42" presetClass="path" presetSubtype="0" accel="50000" decel="50000" fill="hold" nodeType="withEffect">
                                  <p:stCondLst>
                                    <p:cond delay="0"/>
                                  </p:stCondLst>
                                  <p:childTnLst>
                                    <p:animMotion origin="layout" path="M -2.77778E-7 3.20988E-6 L 0.22778 0.03456 " pathEditMode="relative" rAng="0" ptsTypes="AA">
                                      <p:cBhvr>
                                        <p:cTn id="35" dur="2000" fill="hold"/>
                                        <p:tgtEl>
                                          <p:spTgt spid="31"/>
                                        </p:tgtEl>
                                        <p:attrNameLst>
                                          <p:attrName>ppt_x</p:attrName>
                                          <p:attrName>ppt_y</p:attrName>
                                        </p:attrNameLst>
                                      </p:cBhvr>
                                      <p:rCtr x="11389" y="1728"/>
                                    </p:animMotion>
                                  </p:childTnLst>
                                </p:cTn>
                              </p:par>
                              <p:par>
                                <p:cTn id="36" presetID="42" presetClass="path" presetSubtype="0" accel="50000" decel="50000" fill="hold" grpId="1" nodeType="withEffect">
                                  <p:stCondLst>
                                    <p:cond delay="0"/>
                                  </p:stCondLst>
                                  <p:childTnLst>
                                    <p:animMotion origin="layout" path="M -1.94444E-6 -1.23457E-7 L -0.16649 -0.01019 " pathEditMode="relative" rAng="0" ptsTypes="AA">
                                      <p:cBhvr>
                                        <p:cTn id="37" dur="2000" fill="hold"/>
                                        <p:tgtEl>
                                          <p:spTgt spid="4"/>
                                        </p:tgtEl>
                                        <p:attrNameLst>
                                          <p:attrName>ppt_x</p:attrName>
                                          <p:attrName>ppt_y</p:attrName>
                                        </p:attrNameLst>
                                      </p:cBhvr>
                                      <p:rCtr x="-8333" y="-525"/>
                                    </p:animMotion>
                                  </p:childTnLst>
                                </p:cTn>
                              </p:par>
                              <p:par>
                                <p:cTn id="38" presetID="42" presetClass="path" presetSubtype="0" accel="50000" decel="50000" fill="hold" nodeType="withEffect">
                                  <p:stCondLst>
                                    <p:cond delay="0"/>
                                  </p:stCondLst>
                                  <p:childTnLst>
                                    <p:animMotion origin="layout" path="M 0 -1.11111E-6 L -0.16163 -0.00926 " pathEditMode="relative" rAng="0" ptsTypes="AA">
                                      <p:cBhvr>
                                        <p:cTn id="39" dur="2000" fill="hold"/>
                                        <p:tgtEl>
                                          <p:spTgt spid="19"/>
                                        </p:tgtEl>
                                        <p:attrNameLst>
                                          <p:attrName>ppt_x</p:attrName>
                                          <p:attrName>ppt_y</p:attrName>
                                        </p:attrNameLst>
                                      </p:cBhvr>
                                      <p:rCtr x="-8090" y="-463"/>
                                    </p:animMotion>
                                  </p:childTnLst>
                                </p:cTn>
                              </p:par>
                              <p:par>
                                <p:cTn id="40" presetID="42" presetClass="path" presetSubtype="0" accel="50000" decel="50000" fill="hold" grpId="1" nodeType="withEffect">
                                  <p:stCondLst>
                                    <p:cond delay="0"/>
                                  </p:stCondLst>
                                  <p:childTnLst>
                                    <p:animMotion origin="layout" path="M 4.72222E-6 -2.83951E-6 L 0.35052 -0.07068 " pathEditMode="relative" rAng="0" ptsTypes="AA">
                                      <p:cBhvr>
                                        <p:cTn id="41" dur="2000" fill="hold"/>
                                        <p:tgtEl>
                                          <p:spTgt spid="5"/>
                                        </p:tgtEl>
                                        <p:attrNameLst>
                                          <p:attrName>ppt_x</p:attrName>
                                          <p:attrName>ppt_y</p:attrName>
                                        </p:attrNameLst>
                                      </p:cBhvr>
                                      <p:rCtr x="17517" y="-3549"/>
                                    </p:animMotion>
                                  </p:childTnLst>
                                </p:cTn>
                              </p:par>
                              <p:par>
                                <p:cTn id="42" presetID="42" presetClass="path" presetSubtype="0" accel="50000" decel="50000" fill="hold" nodeType="withEffect">
                                  <p:stCondLst>
                                    <p:cond delay="0"/>
                                  </p:stCondLst>
                                  <p:childTnLst>
                                    <p:animMotion origin="layout" path="M 1.38889E-6 -2.83951E-6 L 0.35382 -0.08117 " pathEditMode="relative" rAng="0" ptsTypes="AA">
                                      <p:cBhvr>
                                        <p:cTn id="43" dur="2000" fill="hold"/>
                                        <p:tgtEl>
                                          <p:spTgt spid="14"/>
                                        </p:tgtEl>
                                        <p:attrNameLst>
                                          <p:attrName>ppt_x</p:attrName>
                                          <p:attrName>ppt_y</p:attrName>
                                        </p:attrNameLst>
                                      </p:cBhvr>
                                      <p:rCtr x="17691" y="-4074"/>
                                    </p:animMotion>
                                  </p:childTnLst>
                                </p:cTn>
                              </p:par>
                            </p:childTnLst>
                          </p:cTn>
                        </p:par>
                        <p:par>
                          <p:cTn id="44" fill="hold">
                            <p:stCondLst>
                              <p:cond delay="2000"/>
                            </p:stCondLst>
                            <p:childTnLst>
                              <p:par>
                                <p:cTn id="45" presetID="32" presetClass="emph" presetSubtype="0" fill="hold" nodeType="afterEffect">
                                  <p:stCondLst>
                                    <p:cond delay="0"/>
                                  </p:stCondLst>
                                  <p:childTnLst>
                                    <p:animRot by="120000">
                                      <p:cBhvr>
                                        <p:cTn id="46" dur="100" fill="hold">
                                          <p:stCondLst>
                                            <p:cond delay="0"/>
                                          </p:stCondLst>
                                        </p:cTn>
                                        <p:tgtEl>
                                          <p:spTgt spid="22"/>
                                        </p:tgtEl>
                                        <p:attrNameLst>
                                          <p:attrName>r</p:attrName>
                                        </p:attrNameLst>
                                      </p:cBhvr>
                                    </p:animRot>
                                    <p:animRot by="-240000">
                                      <p:cBhvr>
                                        <p:cTn id="47" dur="200" fill="hold">
                                          <p:stCondLst>
                                            <p:cond delay="200"/>
                                          </p:stCondLst>
                                        </p:cTn>
                                        <p:tgtEl>
                                          <p:spTgt spid="22"/>
                                        </p:tgtEl>
                                        <p:attrNameLst>
                                          <p:attrName>r</p:attrName>
                                        </p:attrNameLst>
                                      </p:cBhvr>
                                    </p:animRot>
                                    <p:animRot by="240000">
                                      <p:cBhvr>
                                        <p:cTn id="48" dur="200" fill="hold">
                                          <p:stCondLst>
                                            <p:cond delay="400"/>
                                          </p:stCondLst>
                                        </p:cTn>
                                        <p:tgtEl>
                                          <p:spTgt spid="22"/>
                                        </p:tgtEl>
                                        <p:attrNameLst>
                                          <p:attrName>r</p:attrName>
                                        </p:attrNameLst>
                                      </p:cBhvr>
                                    </p:animRot>
                                    <p:animRot by="-240000">
                                      <p:cBhvr>
                                        <p:cTn id="49" dur="200" fill="hold">
                                          <p:stCondLst>
                                            <p:cond delay="600"/>
                                          </p:stCondLst>
                                        </p:cTn>
                                        <p:tgtEl>
                                          <p:spTgt spid="22"/>
                                        </p:tgtEl>
                                        <p:attrNameLst>
                                          <p:attrName>r</p:attrName>
                                        </p:attrNameLst>
                                      </p:cBhvr>
                                    </p:animRot>
                                    <p:animRot by="120000">
                                      <p:cBhvr>
                                        <p:cTn id="50" dur="200" fill="hold">
                                          <p:stCondLst>
                                            <p:cond delay="800"/>
                                          </p:stCondLst>
                                        </p:cTn>
                                        <p:tgtEl>
                                          <p:spTgt spid="22"/>
                                        </p:tgtEl>
                                        <p:attrNameLst>
                                          <p:attrName>r</p:attrName>
                                        </p:attrNameLst>
                                      </p:cBhvr>
                                    </p:animRot>
                                  </p:childTnLst>
                                </p:cTn>
                              </p:par>
                              <p:par>
                                <p:cTn id="51" presetID="32" presetClass="emph" presetSubtype="0" fill="hold" nodeType="withEffect">
                                  <p:stCondLst>
                                    <p:cond delay="200"/>
                                  </p:stCondLst>
                                  <p:childTnLst>
                                    <p:animRot by="120000">
                                      <p:cBhvr>
                                        <p:cTn id="52" dur="100" fill="hold">
                                          <p:stCondLst>
                                            <p:cond delay="0"/>
                                          </p:stCondLst>
                                        </p:cTn>
                                        <p:tgtEl>
                                          <p:spTgt spid="19"/>
                                        </p:tgtEl>
                                        <p:attrNameLst>
                                          <p:attrName>r</p:attrName>
                                        </p:attrNameLst>
                                      </p:cBhvr>
                                    </p:animRot>
                                    <p:animRot by="-240000">
                                      <p:cBhvr>
                                        <p:cTn id="53" dur="200" fill="hold">
                                          <p:stCondLst>
                                            <p:cond delay="200"/>
                                          </p:stCondLst>
                                        </p:cTn>
                                        <p:tgtEl>
                                          <p:spTgt spid="19"/>
                                        </p:tgtEl>
                                        <p:attrNameLst>
                                          <p:attrName>r</p:attrName>
                                        </p:attrNameLst>
                                      </p:cBhvr>
                                    </p:animRot>
                                    <p:animRot by="240000">
                                      <p:cBhvr>
                                        <p:cTn id="54" dur="200" fill="hold">
                                          <p:stCondLst>
                                            <p:cond delay="400"/>
                                          </p:stCondLst>
                                        </p:cTn>
                                        <p:tgtEl>
                                          <p:spTgt spid="19"/>
                                        </p:tgtEl>
                                        <p:attrNameLst>
                                          <p:attrName>r</p:attrName>
                                        </p:attrNameLst>
                                      </p:cBhvr>
                                    </p:animRot>
                                    <p:animRot by="-240000">
                                      <p:cBhvr>
                                        <p:cTn id="55" dur="200" fill="hold">
                                          <p:stCondLst>
                                            <p:cond delay="600"/>
                                          </p:stCondLst>
                                        </p:cTn>
                                        <p:tgtEl>
                                          <p:spTgt spid="19"/>
                                        </p:tgtEl>
                                        <p:attrNameLst>
                                          <p:attrName>r</p:attrName>
                                        </p:attrNameLst>
                                      </p:cBhvr>
                                    </p:animRot>
                                    <p:animRot by="120000">
                                      <p:cBhvr>
                                        <p:cTn id="56" dur="200" fill="hold">
                                          <p:stCondLst>
                                            <p:cond delay="800"/>
                                          </p:stCondLst>
                                        </p:cTn>
                                        <p:tgtEl>
                                          <p:spTgt spid="19"/>
                                        </p:tgtEl>
                                        <p:attrNameLst>
                                          <p:attrName>r</p:attrName>
                                        </p:attrNameLst>
                                      </p:cBhvr>
                                    </p:animRot>
                                  </p:childTnLst>
                                </p:cTn>
                              </p:par>
                              <p:par>
                                <p:cTn id="57" presetID="32" presetClass="emph" presetSubtype="0" fill="hold" nodeType="withEffect">
                                  <p:stCondLst>
                                    <p:cond delay="100"/>
                                  </p:stCondLst>
                                  <p:childTnLst>
                                    <p:animRot by="120000">
                                      <p:cBhvr>
                                        <p:cTn id="58" dur="100" fill="hold">
                                          <p:stCondLst>
                                            <p:cond delay="0"/>
                                          </p:stCondLst>
                                        </p:cTn>
                                        <p:tgtEl>
                                          <p:spTgt spid="31"/>
                                        </p:tgtEl>
                                        <p:attrNameLst>
                                          <p:attrName>r</p:attrName>
                                        </p:attrNameLst>
                                      </p:cBhvr>
                                    </p:animRot>
                                    <p:animRot by="-240000">
                                      <p:cBhvr>
                                        <p:cTn id="59" dur="200" fill="hold">
                                          <p:stCondLst>
                                            <p:cond delay="200"/>
                                          </p:stCondLst>
                                        </p:cTn>
                                        <p:tgtEl>
                                          <p:spTgt spid="31"/>
                                        </p:tgtEl>
                                        <p:attrNameLst>
                                          <p:attrName>r</p:attrName>
                                        </p:attrNameLst>
                                      </p:cBhvr>
                                    </p:animRot>
                                    <p:animRot by="240000">
                                      <p:cBhvr>
                                        <p:cTn id="60" dur="200" fill="hold">
                                          <p:stCondLst>
                                            <p:cond delay="400"/>
                                          </p:stCondLst>
                                        </p:cTn>
                                        <p:tgtEl>
                                          <p:spTgt spid="31"/>
                                        </p:tgtEl>
                                        <p:attrNameLst>
                                          <p:attrName>r</p:attrName>
                                        </p:attrNameLst>
                                      </p:cBhvr>
                                    </p:animRot>
                                    <p:animRot by="-240000">
                                      <p:cBhvr>
                                        <p:cTn id="61" dur="200" fill="hold">
                                          <p:stCondLst>
                                            <p:cond delay="600"/>
                                          </p:stCondLst>
                                        </p:cTn>
                                        <p:tgtEl>
                                          <p:spTgt spid="31"/>
                                        </p:tgtEl>
                                        <p:attrNameLst>
                                          <p:attrName>r</p:attrName>
                                        </p:attrNameLst>
                                      </p:cBhvr>
                                    </p:animRot>
                                    <p:animRot by="120000">
                                      <p:cBhvr>
                                        <p:cTn id="62" dur="200" fill="hold">
                                          <p:stCondLst>
                                            <p:cond delay="800"/>
                                          </p:stCondLst>
                                        </p:cTn>
                                        <p:tgtEl>
                                          <p:spTgt spid="31"/>
                                        </p:tgtEl>
                                        <p:attrNameLst>
                                          <p:attrName>r</p:attrName>
                                        </p:attrNameLst>
                                      </p:cBhvr>
                                    </p:animRot>
                                  </p:childTnLst>
                                </p:cTn>
                              </p:par>
                              <p:par>
                                <p:cTn id="63" presetID="32" presetClass="emph" presetSubtype="0" fill="hold" nodeType="withEffect">
                                  <p:stCondLst>
                                    <p:cond delay="300"/>
                                  </p:stCondLst>
                                  <p:childTnLst>
                                    <p:animRot by="120000">
                                      <p:cBhvr>
                                        <p:cTn id="64" dur="100" fill="hold">
                                          <p:stCondLst>
                                            <p:cond delay="0"/>
                                          </p:stCondLst>
                                        </p:cTn>
                                        <p:tgtEl>
                                          <p:spTgt spid="14"/>
                                        </p:tgtEl>
                                        <p:attrNameLst>
                                          <p:attrName>r</p:attrName>
                                        </p:attrNameLst>
                                      </p:cBhvr>
                                    </p:animRot>
                                    <p:animRot by="-240000">
                                      <p:cBhvr>
                                        <p:cTn id="65" dur="200" fill="hold">
                                          <p:stCondLst>
                                            <p:cond delay="200"/>
                                          </p:stCondLst>
                                        </p:cTn>
                                        <p:tgtEl>
                                          <p:spTgt spid="14"/>
                                        </p:tgtEl>
                                        <p:attrNameLst>
                                          <p:attrName>r</p:attrName>
                                        </p:attrNameLst>
                                      </p:cBhvr>
                                    </p:animRot>
                                    <p:animRot by="240000">
                                      <p:cBhvr>
                                        <p:cTn id="66" dur="200" fill="hold">
                                          <p:stCondLst>
                                            <p:cond delay="400"/>
                                          </p:stCondLst>
                                        </p:cTn>
                                        <p:tgtEl>
                                          <p:spTgt spid="14"/>
                                        </p:tgtEl>
                                        <p:attrNameLst>
                                          <p:attrName>r</p:attrName>
                                        </p:attrNameLst>
                                      </p:cBhvr>
                                    </p:animRot>
                                    <p:animRot by="-240000">
                                      <p:cBhvr>
                                        <p:cTn id="67" dur="200" fill="hold">
                                          <p:stCondLst>
                                            <p:cond delay="600"/>
                                          </p:stCondLst>
                                        </p:cTn>
                                        <p:tgtEl>
                                          <p:spTgt spid="14"/>
                                        </p:tgtEl>
                                        <p:attrNameLst>
                                          <p:attrName>r</p:attrName>
                                        </p:attrNameLst>
                                      </p:cBhvr>
                                    </p:animRot>
                                    <p:animRot by="120000">
                                      <p:cBhvr>
                                        <p:cTn id="68" dur="200" fill="hold">
                                          <p:stCondLst>
                                            <p:cond delay="800"/>
                                          </p:stCondLst>
                                        </p:cTn>
                                        <p:tgtEl>
                                          <p:spTgt spid="14"/>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p:bldP spid="5" grpId="1"/>
      <p:bldP spid="4" grpId="0"/>
      <p:bldP spid="4" grpId="1"/>
      <p:bldP spid="6" grpId="0"/>
      <p:bldP spid="6" grpId="1"/>
      <p:bldP spid="34" grpId="0"/>
      <p:bldP spid="34" grpId="1"/>
    </p:bldLst>
  </p:timing>
</p:sld>
</file>

<file path=ppt/slides/slide25.xml><?xml version="1.0" encoding="utf-8"?>
<p:sld xmlns:a="http://schemas.openxmlformats.org/drawingml/2006/main" xmlns:r="http://schemas.openxmlformats.org/officeDocument/2006/relationships" xmlns:p="http://schemas.openxmlformats.org/presentationml/2006/main">
  <p:cSld>
    <p:bg>
      <p:bgPr>
        <a:blipFill dpi="0" rotWithShape="1">
          <a:blip r:embed="rId3"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4" name="Title 3"/>
          <p:cNvSpPr>
            <a:spLocks noGrp="1"/>
          </p:cNvSpPr>
          <p:nvPr>
            <p:ph type="title"/>
          </p:nvPr>
        </p:nvSpPr>
        <p:spPr>
          <a:xfrm>
            <a:off x="417095" y="906384"/>
            <a:ext cx="3278605" cy="2406312"/>
          </a:xfrm>
        </p:spPr>
        <p:txBody>
          <a:bodyPr/>
          <a:lstStyle/>
          <a:p>
            <a:r>
              <a:rPr lang="en-US" b="1" dirty="0"/>
              <a:t>How do</a:t>
            </a:r>
            <a:br>
              <a:rPr lang="en-US" b="1" dirty="0"/>
            </a:br>
            <a:r>
              <a:rPr lang="en-US" b="1" dirty="0"/>
              <a:t>we want </a:t>
            </a:r>
            <a:br>
              <a:rPr lang="en-US" b="1" dirty="0"/>
            </a:br>
            <a:r>
              <a:rPr lang="en-US" b="1" dirty="0"/>
              <a:t>to </a:t>
            </a:r>
            <a:r>
              <a:rPr lang="en-US" b="1" dirty="0">
                <a:solidFill>
                  <a:srgbClr val="92D050"/>
                </a:solidFill>
              </a:rPr>
              <a:t>grow</a:t>
            </a:r>
            <a:r>
              <a:rPr lang="en-US" b="1" dirty="0"/>
              <a:t>?</a:t>
            </a:r>
            <a:endParaRPr lang="en-US" dirty="0"/>
          </a:p>
        </p:txBody>
      </p:sp>
      <p:sp>
        <p:nvSpPr>
          <p:cNvPr id="3" name="Title 3"/>
          <p:cNvSpPr txBox="1">
            <a:spLocks/>
          </p:cNvSpPr>
          <p:nvPr/>
        </p:nvSpPr>
        <p:spPr>
          <a:xfrm>
            <a:off x="5629175" y="1096884"/>
            <a:ext cx="3278605" cy="2406312"/>
          </a:xfrm>
          <a:prstGeom prst="rect">
            <a:avLst/>
          </a:prstGeom>
          <a:noFill/>
          <a:ln>
            <a:noFill/>
          </a:ln>
        </p:spPr>
        <p:txBody>
          <a:bodyPr wrap="square" lIns="91425" tIns="91425" rIns="91425" bIns="91425" anchor="ctr" anchorCtr="0"/>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lt1"/>
              </a:buClr>
              <a:buSzPct val="100000"/>
              <a:buFont typeface="Alfa Slab One"/>
              <a:buNone/>
              <a:defRPr sz="4800" b="0" i="0" u="none" strike="noStrike" cap="none">
                <a:solidFill>
                  <a:schemeClr val="lt1"/>
                </a:solidFill>
                <a:latin typeface="Alfa Slab One"/>
                <a:ea typeface="Alfa Slab One"/>
                <a:cs typeface="Alfa Slab One"/>
                <a:sym typeface="Alfa Slab One"/>
              </a:defRPr>
            </a:lvl1pPr>
            <a:lvl2pPr lvl="1">
              <a:spcBef>
                <a:spcPts val="0"/>
              </a:spcBef>
              <a:buClr>
                <a:schemeClr val="lt1"/>
              </a:buClr>
              <a:buSzPct val="100000"/>
              <a:buFont typeface="Alfa Slab One"/>
              <a:buNone/>
              <a:defRPr sz="4800">
                <a:solidFill>
                  <a:schemeClr val="lt1"/>
                </a:solidFill>
                <a:latin typeface="Alfa Slab One"/>
                <a:ea typeface="Alfa Slab One"/>
                <a:cs typeface="Alfa Slab One"/>
                <a:sym typeface="Alfa Slab One"/>
              </a:defRPr>
            </a:lvl2pPr>
            <a:lvl3pPr lvl="2">
              <a:spcBef>
                <a:spcPts val="0"/>
              </a:spcBef>
              <a:buClr>
                <a:schemeClr val="lt1"/>
              </a:buClr>
              <a:buSzPct val="100000"/>
              <a:buFont typeface="Alfa Slab One"/>
              <a:buNone/>
              <a:defRPr sz="4800">
                <a:solidFill>
                  <a:schemeClr val="lt1"/>
                </a:solidFill>
                <a:latin typeface="Alfa Slab One"/>
                <a:ea typeface="Alfa Slab One"/>
                <a:cs typeface="Alfa Slab One"/>
                <a:sym typeface="Alfa Slab One"/>
              </a:defRPr>
            </a:lvl3pPr>
            <a:lvl4pPr lvl="3">
              <a:spcBef>
                <a:spcPts val="0"/>
              </a:spcBef>
              <a:buClr>
                <a:schemeClr val="lt1"/>
              </a:buClr>
              <a:buSzPct val="100000"/>
              <a:buFont typeface="Alfa Slab One"/>
              <a:buNone/>
              <a:defRPr sz="4800">
                <a:solidFill>
                  <a:schemeClr val="lt1"/>
                </a:solidFill>
                <a:latin typeface="Alfa Slab One"/>
                <a:ea typeface="Alfa Slab One"/>
                <a:cs typeface="Alfa Slab One"/>
                <a:sym typeface="Alfa Slab One"/>
              </a:defRPr>
            </a:lvl4pPr>
            <a:lvl5pPr lvl="4">
              <a:spcBef>
                <a:spcPts val="0"/>
              </a:spcBef>
              <a:buClr>
                <a:schemeClr val="lt1"/>
              </a:buClr>
              <a:buSzPct val="100000"/>
              <a:buFont typeface="Alfa Slab One"/>
              <a:buNone/>
              <a:defRPr sz="4800">
                <a:solidFill>
                  <a:schemeClr val="lt1"/>
                </a:solidFill>
                <a:latin typeface="Alfa Slab One"/>
                <a:ea typeface="Alfa Slab One"/>
                <a:cs typeface="Alfa Slab One"/>
                <a:sym typeface="Alfa Slab One"/>
              </a:defRPr>
            </a:lvl5pPr>
            <a:lvl6pPr lvl="5">
              <a:spcBef>
                <a:spcPts val="0"/>
              </a:spcBef>
              <a:buClr>
                <a:schemeClr val="lt1"/>
              </a:buClr>
              <a:buSzPct val="100000"/>
              <a:buFont typeface="Alfa Slab One"/>
              <a:buNone/>
              <a:defRPr sz="4800">
                <a:solidFill>
                  <a:schemeClr val="lt1"/>
                </a:solidFill>
                <a:latin typeface="Alfa Slab One"/>
                <a:ea typeface="Alfa Slab One"/>
                <a:cs typeface="Alfa Slab One"/>
                <a:sym typeface="Alfa Slab One"/>
              </a:defRPr>
            </a:lvl6pPr>
            <a:lvl7pPr lvl="6">
              <a:spcBef>
                <a:spcPts val="0"/>
              </a:spcBef>
              <a:buClr>
                <a:schemeClr val="lt1"/>
              </a:buClr>
              <a:buSzPct val="100000"/>
              <a:buFont typeface="Alfa Slab One"/>
              <a:buNone/>
              <a:defRPr sz="4800">
                <a:solidFill>
                  <a:schemeClr val="lt1"/>
                </a:solidFill>
                <a:latin typeface="Alfa Slab One"/>
                <a:ea typeface="Alfa Slab One"/>
                <a:cs typeface="Alfa Slab One"/>
                <a:sym typeface="Alfa Slab One"/>
              </a:defRPr>
            </a:lvl7pPr>
            <a:lvl8pPr lvl="7">
              <a:spcBef>
                <a:spcPts val="0"/>
              </a:spcBef>
              <a:buClr>
                <a:schemeClr val="lt1"/>
              </a:buClr>
              <a:buSzPct val="100000"/>
              <a:buFont typeface="Alfa Slab One"/>
              <a:buNone/>
              <a:defRPr sz="4800">
                <a:solidFill>
                  <a:schemeClr val="lt1"/>
                </a:solidFill>
                <a:latin typeface="Alfa Slab One"/>
                <a:ea typeface="Alfa Slab One"/>
                <a:cs typeface="Alfa Slab One"/>
                <a:sym typeface="Alfa Slab One"/>
              </a:defRPr>
            </a:lvl8pPr>
            <a:lvl9pPr lvl="8">
              <a:spcBef>
                <a:spcPts val="0"/>
              </a:spcBef>
              <a:buClr>
                <a:schemeClr val="lt1"/>
              </a:buClr>
              <a:buSzPct val="100000"/>
              <a:buFont typeface="Alfa Slab One"/>
              <a:buNone/>
              <a:defRPr sz="4800">
                <a:solidFill>
                  <a:schemeClr val="lt1"/>
                </a:solidFill>
                <a:latin typeface="Alfa Slab One"/>
                <a:ea typeface="Alfa Slab One"/>
                <a:cs typeface="Alfa Slab One"/>
                <a:sym typeface="Alfa Slab One"/>
              </a:defRPr>
            </a:lvl9pPr>
          </a:lstStyle>
          <a:p>
            <a:pPr algn="r"/>
            <a:r>
              <a:rPr lang="en-US" b="1" dirty="0"/>
              <a:t>What does our future IR look like?</a:t>
            </a:r>
            <a:endParaRPr lang="en-US" dirty="0"/>
          </a:p>
        </p:txBody>
      </p:sp>
    </p:spTree>
    <p:extLst>
      <p:ext uri="{BB962C8B-B14F-4D97-AF65-F5344CB8AC3E}">
        <p14:creationId xmlns:p14="http://schemas.microsoft.com/office/powerpoint/2010/main" val="13206023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266700" y="1647825"/>
            <a:ext cx="8610600" cy="18478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3873805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2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bg>
      <p:bgPr>
        <a:blipFill dpi="0" rotWithShape="1">
          <a:blip r:embed="rId3"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800" dirty="0">
                <a:solidFill>
                  <a:schemeClr val="bg1"/>
                </a:solidFill>
              </a:rPr>
              <a:t>Opportunity</a:t>
            </a:r>
          </a:p>
        </p:txBody>
      </p:sp>
    </p:spTree>
    <p:extLst>
      <p:ext uri="{BB962C8B-B14F-4D97-AF65-F5344CB8AC3E}">
        <p14:creationId xmlns:p14="http://schemas.microsoft.com/office/powerpoint/2010/main" val="5967664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Our Approach</a:t>
            </a:r>
          </a:p>
        </p:txBody>
      </p:sp>
    </p:spTree>
    <p:extLst>
      <p:ext uri="{BB962C8B-B14F-4D97-AF65-F5344CB8AC3E}">
        <p14:creationId xmlns:p14="http://schemas.microsoft.com/office/powerpoint/2010/main" val="2958194678"/>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8" name="Group 17"/>
          <p:cNvGrpSpPr/>
          <p:nvPr/>
        </p:nvGrpSpPr>
        <p:grpSpPr>
          <a:xfrm>
            <a:off x="2296509" y="325821"/>
            <a:ext cx="4608785" cy="4608785"/>
            <a:chOff x="2296509" y="325821"/>
            <a:chExt cx="4608785" cy="4608785"/>
          </a:xfrm>
        </p:grpSpPr>
        <p:sp>
          <p:nvSpPr>
            <p:cNvPr id="3" name="Oval 2"/>
            <p:cNvSpPr/>
            <p:nvPr/>
          </p:nvSpPr>
          <p:spPr>
            <a:xfrm>
              <a:off x="2296509" y="325821"/>
              <a:ext cx="4608785" cy="4608785"/>
            </a:xfrm>
            <a:prstGeom prst="ellipse">
              <a:avLst/>
            </a:prstGeom>
            <a:noFill/>
            <a:ln w="762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p:cNvSpPr txBox="1"/>
            <p:nvPr/>
          </p:nvSpPr>
          <p:spPr>
            <a:xfrm>
              <a:off x="3823134" y="4390345"/>
              <a:ext cx="1555531" cy="461665"/>
            </a:xfrm>
            <a:prstGeom prst="rect">
              <a:avLst/>
            </a:prstGeom>
            <a:noFill/>
          </p:spPr>
          <p:txBody>
            <a:bodyPr wrap="square" rtlCol="0">
              <a:spAutoFit/>
            </a:bodyPr>
            <a:lstStyle/>
            <a:p>
              <a:pPr algn="ctr"/>
              <a:r>
                <a:rPr lang="en-US" sz="2400" b="1" dirty="0">
                  <a:latin typeface="Segoe Print" panose="02000600000000000000" pitchFamily="2" charset="0"/>
                </a:rPr>
                <a:t>WHAT</a:t>
              </a:r>
            </a:p>
          </p:txBody>
        </p:sp>
      </p:grpSp>
      <p:grpSp>
        <p:nvGrpSpPr>
          <p:cNvPr id="19" name="Group 18"/>
          <p:cNvGrpSpPr/>
          <p:nvPr/>
        </p:nvGrpSpPr>
        <p:grpSpPr>
          <a:xfrm>
            <a:off x="3037808" y="1067132"/>
            <a:ext cx="3126175" cy="3126175"/>
            <a:chOff x="3037808" y="1067132"/>
            <a:chExt cx="3126175" cy="3126175"/>
          </a:xfrm>
        </p:grpSpPr>
        <p:sp>
          <p:nvSpPr>
            <p:cNvPr id="4" name="Oval 3"/>
            <p:cNvSpPr/>
            <p:nvPr/>
          </p:nvSpPr>
          <p:spPr>
            <a:xfrm>
              <a:off x="3037808" y="1067132"/>
              <a:ext cx="3126175" cy="3126175"/>
            </a:xfrm>
            <a:prstGeom prst="ellipse">
              <a:avLst/>
            </a:prstGeom>
            <a:noFill/>
            <a:ln w="762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p:cNvSpPr txBox="1"/>
            <p:nvPr/>
          </p:nvSpPr>
          <p:spPr>
            <a:xfrm>
              <a:off x="3823129" y="3540498"/>
              <a:ext cx="1555531" cy="461665"/>
            </a:xfrm>
            <a:prstGeom prst="rect">
              <a:avLst/>
            </a:prstGeom>
            <a:noFill/>
          </p:spPr>
          <p:txBody>
            <a:bodyPr wrap="square" rtlCol="0">
              <a:spAutoFit/>
            </a:bodyPr>
            <a:lstStyle/>
            <a:p>
              <a:pPr algn="ctr"/>
              <a:r>
                <a:rPr lang="en-US" sz="2400" b="1" dirty="0">
                  <a:latin typeface="Segoe Print" panose="02000600000000000000" pitchFamily="2" charset="0"/>
                </a:rPr>
                <a:t>HOW</a:t>
              </a:r>
            </a:p>
          </p:txBody>
        </p:sp>
      </p:grpSp>
      <p:grpSp>
        <p:nvGrpSpPr>
          <p:cNvPr id="20" name="Group 19"/>
          <p:cNvGrpSpPr/>
          <p:nvPr/>
        </p:nvGrpSpPr>
        <p:grpSpPr>
          <a:xfrm>
            <a:off x="3823131" y="1904997"/>
            <a:ext cx="1555531" cy="1450437"/>
            <a:chOff x="3823131" y="1904997"/>
            <a:chExt cx="1555531" cy="1450437"/>
          </a:xfrm>
        </p:grpSpPr>
        <p:sp>
          <p:nvSpPr>
            <p:cNvPr id="5" name="Oval 4"/>
            <p:cNvSpPr/>
            <p:nvPr/>
          </p:nvSpPr>
          <p:spPr>
            <a:xfrm>
              <a:off x="3875682" y="1904997"/>
              <a:ext cx="1450437" cy="1450437"/>
            </a:xfrm>
            <a:prstGeom prst="ellipse">
              <a:avLst/>
            </a:prstGeom>
            <a:noFill/>
            <a:ln w="762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p:cNvSpPr txBox="1"/>
            <p:nvPr/>
          </p:nvSpPr>
          <p:spPr>
            <a:xfrm>
              <a:off x="3823131" y="2472949"/>
              <a:ext cx="1555531" cy="461665"/>
            </a:xfrm>
            <a:prstGeom prst="rect">
              <a:avLst/>
            </a:prstGeom>
            <a:noFill/>
          </p:spPr>
          <p:txBody>
            <a:bodyPr wrap="square" rtlCol="0">
              <a:spAutoFit/>
            </a:bodyPr>
            <a:lstStyle/>
            <a:p>
              <a:pPr algn="ctr"/>
              <a:r>
                <a:rPr lang="en-US" sz="2400" b="1" dirty="0">
                  <a:latin typeface="Segoe Print" panose="02000600000000000000" pitchFamily="2" charset="0"/>
                </a:rPr>
                <a:t>WHY</a:t>
              </a:r>
            </a:p>
          </p:txBody>
        </p:sp>
      </p:grpSp>
      <p:sp>
        <p:nvSpPr>
          <p:cNvPr id="14" name="TextBox 13"/>
          <p:cNvSpPr txBox="1"/>
          <p:nvPr/>
        </p:nvSpPr>
        <p:spPr>
          <a:xfrm>
            <a:off x="265382" y="1460583"/>
            <a:ext cx="1555531" cy="1046440"/>
          </a:xfrm>
          <a:prstGeom prst="rect">
            <a:avLst/>
          </a:prstGeom>
          <a:noFill/>
        </p:spPr>
        <p:txBody>
          <a:bodyPr wrap="square" rtlCol="0">
            <a:spAutoFit/>
          </a:bodyPr>
          <a:lstStyle/>
          <a:p>
            <a:pPr algn="ctr"/>
            <a:r>
              <a:rPr lang="en-US" b="1" dirty="0">
                <a:solidFill>
                  <a:schemeClr val="accent4">
                    <a:lumMod val="60000"/>
                    <a:lumOff val="40000"/>
                  </a:schemeClr>
                </a:solidFill>
                <a:latin typeface="Avenir Next"/>
              </a:rPr>
              <a:t>Simon Sinek’s</a:t>
            </a:r>
            <a:endParaRPr lang="en-US" b="1" dirty="0">
              <a:latin typeface="Avenir Next"/>
            </a:endParaRPr>
          </a:p>
          <a:p>
            <a:pPr algn="ctr"/>
            <a:r>
              <a:rPr lang="en-US" sz="2400" b="1" dirty="0">
                <a:latin typeface="Avenir Next"/>
              </a:rPr>
              <a:t>Golden Circle</a:t>
            </a:r>
          </a:p>
        </p:txBody>
      </p:sp>
      <p:sp>
        <p:nvSpPr>
          <p:cNvPr id="15" name="Right Arrow 14"/>
          <p:cNvSpPr/>
          <p:nvPr/>
        </p:nvSpPr>
        <p:spPr>
          <a:xfrm rot="14296213">
            <a:off x="4252623" y="3565600"/>
            <a:ext cx="2146990" cy="452971"/>
          </a:xfrm>
          <a:prstGeom prst="rightArrow">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a:p>
        </p:txBody>
      </p:sp>
      <p:sp>
        <p:nvSpPr>
          <p:cNvPr id="16" name="TextBox 15"/>
          <p:cNvSpPr txBox="1"/>
          <p:nvPr/>
        </p:nvSpPr>
        <p:spPr>
          <a:xfrm>
            <a:off x="6970987" y="1253466"/>
            <a:ext cx="2044261" cy="400110"/>
          </a:xfrm>
          <a:prstGeom prst="rect">
            <a:avLst/>
          </a:prstGeom>
          <a:noFill/>
        </p:spPr>
        <p:txBody>
          <a:bodyPr wrap="square" rtlCol="0">
            <a:spAutoFit/>
          </a:bodyPr>
          <a:lstStyle/>
          <a:p>
            <a:pPr algn="ctr"/>
            <a:endParaRPr lang="en-US" sz="2000" i="1" dirty="0">
              <a:solidFill>
                <a:schemeClr val="accent3"/>
              </a:solidFill>
              <a:latin typeface="Bookman Old Style" panose="02050604050505020204" pitchFamily="18" charset="0"/>
            </a:endParaRPr>
          </a:p>
        </p:txBody>
      </p:sp>
    </p:spTree>
    <p:extLst>
      <p:ext uri="{BB962C8B-B14F-4D97-AF65-F5344CB8AC3E}">
        <p14:creationId xmlns:p14="http://schemas.microsoft.com/office/powerpoint/2010/main" val="16201454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22" presetClass="entr" presetSubtype="4" fill="hold" grpId="0" nodeType="clickEffect">
                                  <p:stCondLst>
                                    <p:cond delay="0"/>
                                  </p:stCondLst>
                                  <p:childTnLst>
                                    <p:set>
                                      <p:cBhvr>
                                        <p:cTn id="18" dur="1" fill="hold">
                                          <p:stCondLst>
                                            <p:cond delay="0"/>
                                          </p:stCondLst>
                                        </p:cTn>
                                        <p:tgtEl>
                                          <p:spTgt spid="15"/>
                                        </p:tgtEl>
                                        <p:attrNameLst>
                                          <p:attrName>style.visibility</p:attrName>
                                        </p:attrNameLst>
                                      </p:cBhvr>
                                      <p:to>
                                        <p:strVal val="visible"/>
                                      </p:to>
                                    </p:set>
                                    <p:animEffect transition="in" filter="wipe(down)">
                                      <p:cBhvr>
                                        <p:cTn id="19"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2486448" y="1055446"/>
            <a:ext cx="1348721" cy="1348721"/>
          </a:xfrm>
          <a:prstGeom prst="rect">
            <a:avLst/>
          </a:prstGeom>
        </p:spPr>
      </p:pic>
      <p:pic>
        <p:nvPicPr>
          <p:cNvPr id="7" name="Picture 6"/>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799250" y="1050660"/>
            <a:ext cx="1348721" cy="1348721"/>
          </a:xfrm>
          <a:prstGeom prst="rect">
            <a:avLst/>
          </a:prstGeom>
        </p:spPr>
      </p:pic>
      <p:pic>
        <p:nvPicPr>
          <p:cNvPr id="10" name="Picture 9"/>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4173646" y="1050657"/>
            <a:ext cx="1348721" cy="1348726"/>
          </a:xfrm>
          <a:prstGeom prst="rect">
            <a:avLst/>
          </a:prstGeom>
        </p:spPr>
      </p:pic>
      <p:sp>
        <p:nvSpPr>
          <p:cNvPr id="12" name="TextBox 11"/>
          <p:cNvSpPr txBox="1"/>
          <p:nvPr/>
        </p:nvSpPr>
        <p:spPr>
          <a:xfrm>
            <a:off x="396358" y="2801423"/>
            <a:ext cx="5528900" cy="1569660"/>
          </a:xfrm>
          <a:prstGeom prst="rect">
            <a:avLst/>
          </a:prstGeom>
          <a:solidFill>
            <a:schemeClr val="bg1"/>
          </a:solidFill>
        </p:spPr>
        <p:txBody>
          <a:bodyPr wrap="square" rtlCol="0" anchor="ctr">
            <a:spAutoFit/>
          </a:bodyPr>
          <a:lstStyle/>
          <a:p>
            <a:pPr algn="ctr"/>
            <a:r>
              <a:rPr lang="en-US" sz="4800" dirty="0">
                <a:solidFill>
                  <a:srgbClr val="FF5722"/>
                </a:solidFill>
                <a:latin typeface="Avenir Next" charset="0"/>
                <a:ea typeface="Avenir Next" charset="0"/>
                <a:cs typeface="Avenir Next" charset="0"/>
              </a:rPr>
              <a:t>Digital </a:t>
            </a:r>
          </a:p>
          <a:p>
            <a:pPr algn="ctr"/>
            <a:r>
              <a:rPr lang="en-US" sz="4800" dirty="0">
                <a:solidFill>
                  <a:srgbClr val="FF5722"/>
                </a:solidFill>
                <a:latin typeface="Avenir Next" charset="0"/>
                <a:ea typeface="Avenir Next" charset="0"/>
                <a:cs typeface="Avenir Next" charset="0"/>
              </a:rPr>
              <a:t>Scholarship</a:t>
            </a:r>
          </a:p>
        </p:txBody>
      </p:sp>
      <p:sp>
        <p:nvSpPr>
          <p:cNvPr id="13" name="TextBox 12"/>
          <p:cNvSpPr txBox="1"/>
          <p:nvPr/>
        </p:nvSpPr>
        <p:spPr>
          <a:xfrm>
            <a:off x="5860844" y="1217188"/>
            <a:ext cx="3092206" cy="1015663"/>
          </a:xfrm>
          <a:prstGeom prst="rect">
            <a:avLst/>
          </a:prstGeom>
          <a:noFill/>
        </p:spPr>
        <p:txBody>
          <a:bodyPr wrap="square" rtlCol="0">
            <a:spAutoFit/>
          </a:bodyPr>
          <a:lstStyle/>
          <a:p>
            <a:r>
              <a:rPr lang="en-US" sz="3000" dirty="0">
                <a:solidFill>
                  <a:schemeClr val="accent3"/>
                </a:solidFill>
                <a:latin typeface="Avenir Next" charset="0"/>
                <a:ea typeface="Avenir Next" charset="0"/>
                <a:cs typeface="Avenir Next" charset="0"/>
              </a:rPr>
              <a:t>Scholarly communications</a:t>
            </a:r>
          </a:p>
        </p:txBody>
      </p:sp>
    </p:spTree>
    <p:extLst>
      <p:ext uri="{BB962C8B-B14F-4D97-AF65-F5344CB8AC3E}">
        <p14:creationId xmlns:p14="http://schemas.microsoft.com/office/powerpoint/2010/main" val="1540647931"/>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70911" y="1881351"/>
            <a:ext cx="6597751" cy="882873"/>
          </a:xfrm>
        </p:spPr>
        <p:txBody>
          <a:bodyPr/>
          <a:lstStyle/>
          <a:p>
            <a:r>
              <a:rPr lang="en-US" sz="3200" dirty="0"/>
              <a:t>“People don’t buy </a:t>
            </a:r>
            <a:r>
              <a:rPr lang="en-US" sz="3200" b="1" dirty="0">
                <a:ln w="18000">
                  <a:solidFill>
                    <a:schemeClr val="tx2">
                      <a:lumMod val="10000"/>
                    </a:schemeClr>
                  </a:solidFill>
                  <a:prstDash val="solid"/>
                  <a:miter lim="800000"/>
                </a:ln>
                <a:solidFill>
                  <a:srgbClr val="FFC000"/>
                </a:solidFill>
                <a:effectLst>
                  <a:outerShdw blurRad="25500" dist="23000" dir="7020000" algn="tl">
                    <a:srgbClr val="000000">
                      <a:alpha val="50000"/>
                    </a:srgbClr>
                  </a:outerShdw>
                </a:effectLst>
              </a:rPr>
              <a:t>WHAT </a:t>
            </a:r>
            <a:r>
              <a:rPr lang="en-US" sz="3200" dirty="0"/>
              <a:t>you do…</a:t>
            </a:r>
          </a:p>
        </p:txBody>
      </p:sp>
      <p:sp>
        <p:nvSpPr>
          <p:cNvPr id="5" name="Title 3"/>
          <p:cNvSpPr txBox="1">
            <a:spLocks/>
          </p:cNvSpPr>
          <p:nvPr/>
        </p:nvSpPr>
        <p:spPr>
          <a:xfrm>
            <a:off x="1439917" y="2422747"/>
            <a:ext cx="7141779" cy="1024650"/>
          </a:xfrm>
          <a:prstGeom prst="rect">
            <a:avLst/>
          </a:prstGeom>
          <a:noFill/>
          <a:ln>
            <a:noFill/>
          </a:ln>
        </p:spPr>
        <p:txBody>
          <a:bodyPr wrap="square" lIns="91425" tIns="91425" rIns="91425" bIns="91425" anchor="b" anchorCtr="0"/>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lt1"/>
              </a:buClr>
              <a:buSzPct val="100000"/>
              <a:buFont typeface="Alfa Slab One"/>
              <a:buNone/>
              <a:defRPr sz="6800" b="0" i="0" u="none" strike="noStrike" cap="none">
                <a:solidFill>
                  <a:schemeClr val="lt1"/>
                </a:solidFill>
                <a:latin typeface="Alfa Slab One"/>
                <a:ea typeface="Alfa Slab One"/>
                <a:cs typeface="Alfa Slab One"/>
                <a:sym typeface="Alfa Slab One"/>
              </a:defRPr>
            </a:lvl1pPr>
            <a:lvl2pPr lvl="1">
              <a:spcBef>
                <a:spcPts val="0"/>
              </a:spcBef>
              <a:buClr>
                <a:schemeClr val="lt1"/>
              </a:buClr>
              <a:buSzPct val="100000"/>
              <a:buFont typeface="Alfa Slab One"/>
              <a:buNone/>
              <a:defRPr sz="6800">
                <a:solidFill>
                  <a:schemeClr val="lt1"/>
                </a:solidFill>
                <a:latin typeface="Alfa Slab One"/>
                <a:ea typeface="Alfa Slab One"/>
                <a:cs typeface="Alfa Slab One"/>
                <a:sym typeface="Alfa Slab One"/>
              </a:defRPr>
            </a:lvl2pPr>
            <a:lvl3pPr lvl="2">
              <a:spcBef>
                <a:spcPts val="0"/>
              </a:spcBef>
              <a:buClr>
                <a:schemeClr val="lt1"/>
              </a:buClr>
              <a:buSzPct val="100000"/>
              <a:buFont typeface="Alfa Slab One"/>
              <a:buNone/>
              <a:defRPr sz="6800">
                <a:solidFill>
                  <a:schemeClr val="lt1"/>
                </a:solidFill>
                <a:latin typeface="Alfa Slab One"/>
                <a:ea typeface="Alfa Slab One"/>
                <a:cs typeface="Alfa Slab One"/>
                <a:sym typeface="Alfa Slab One"/>
              </a:defRPr>
            </a:lvl3pPr>
            <a:lvl4pPr lvl="3">
              <a:spcBef>
                <a:spcPts val="0"/>
              </a:spcBef>
              <a:buClr>
                <a:schemeClr val="lt1"/>
              </a:buClr>
              <a:buSzPct val="100000"/>
              <a:buFont typeface="Alfa Slab One"/>
              <a:buNone/>
              <a:defRPr sz="6800">
                <a:solidFill>
                  <a:schemeClr val="lt1"/>
                </a:solidFill>
                <a:latin typeface="Alfa Slab One"/>
                <a:ea typeface="Alfa Slab One"/>
                <a:cs typeface="Alfa Slab One"/>
                <a:sym typeface="Alfa Slab One"/>
              </a:defRPr>
            </a:lvl4pPr>
            <a:lvl5pPr lvl="4">
              <a:spcBef>
                <a:spcPts val="0"/>
              </a:spcBef>
              <a:buClr>
                <a:schemeClr val="lt1"/>
              </a:buClr>
              <a:buSzPct val="100000"/>
              <a:buFont typeface="Alfa Slab One"/>
              <a:buNone/>
              <a:defRPr sz="6800">
                <a:solidFill>
                  <a:schemeClr val="lt1"/>
                </a:solidFill>
                <a:latin typeface="Alfa Slab One"/>
                <a:ea typeface="Alfa Slab One"/>
                <a:cs typeface="Alfa Slab One"/>
                <a:sym typeface="Alfa Slab One"/>
              </a:defRPr>
            </a:lvl5pPr>
            <a:lvl6pPr lvl="5">
              <a:spcBef>
                <a:spcPts val="0"/>
              </a:spcBef>
              <a:buClr>
                <a:schemeClr val="lt1"/>
              </a:buClr>
              <a:buSzPct val="100000"/>
              <a:buFont typeface="Alfa Slab One"/>
              <a:buNone/>
              <a:defRPr sz="6800">
                <a:solidFill>
                  <a:schemeClr val="lt1"/>
                </a:solidFill>
                <a:latin typeface="Alfa Slab One"/>
                <a:ea typeface="Alfa Slab One"/>
                <a:cs typeface="Alfa Slab One"/>
                <a:sym typeface="Alfa Slab One"/>
              </a:defRPr>
            </a:lvl6pPr>
            <a:lvl7pPr lvl="6">
              <a:spcBef>
                <a:spcPts val="0"/>
              </a:spcBef>
              <a:buClr>
                <a:schemeClr val="lt1"/>
              </a:buClr>
              <a:buSzPct val="100000"/>
              <a:buFont typeface="Alfa Slab One"/>
              <a:buNone/>
              <a:defRPr sz="6800">
                <a:solidFill>
                  <a:schemeClr val="lt1"/>
                </a:solidFill>
                <a:latin typeface="Alfa Slab One"/>
                <a:ea typeface="Alfa Slab One"/>
                <a:cs typeface="Alfa Slab One"/>
                <a:sym typeface="Alfa Slab One"/>
              </a:defRPr>
            </a:lvl7pPr>
            <a:lvl8pPr lvl="7">
              <a:spcBef>
                <a:spcPts val="0"/>
              </a:spcBef>
              <a:buClr>
                <a:schemeClr val="lt1"/>
              </a:buClr>
              <a:buSzPct val="100000"/>
              <a:buFont typeface="Alfa Slab One"/>
              <a:buNone/>
              <a:defRPr sz="6800">
                <a:solidFill>
                  <a:schemeClr val="lt1"/>
                </a:solidFill>
                <a:latin typeface="Alfa Slab One"/>
                <a:ea typeface="Alfa Slab One"/>
                <a:cs typeface="Alfa Slab One"/>
                <a:sym typeface="Alfa Slab One"/>
              </a:defRPr>
            </a:lvl8pPr>
            <a:lvl9pPr lvl="8">
              <a:spcBef>
                <a:spcPts val="0"/>
              </a:spcBef>
              <a:buClr>
                <a:schemeClr val="lt1"/>
              </a:buClr>
              <a:buSzPct val="100000"/>
              <a:buFont typeface="Alfa Slab One"/>
              <a:buNone/>
              <a:defRPr sz="6800">
                <a:solidFill>
                  <a:schemeClr val="lt1"/>
                </a:solidFill>
                <a:latin typeface="Alfa Slab One"/>
                <a:ea typeface="Alfa Slab One"/>
                <a:cs typeface="Alfa Slab One"/>
                <a:sym typeface="Alfa Slab One"/>
              </a:defRPr>
            </a:lvl9pPr>
          </a:lstStyle>
          <a:p>
            <a:pPr algn="r"/>
            <a:r>
              <a:rPr lang="en-US" sz="3200" dirty="0"/>
              <a:t>They buy </a:t>
            </a:r>
            <a:r>
              <a:rPr lang="en-US" sz="3200" b="1" dirty="0">
                <a:ln w="18000">
                  <a:solidFill>
                    <a:schemeClr val="tx2">
                      <a:lumMod val="10000"/>
                    </a:schemeClr>
                  </a:solidFill>
                  <a:prstDash val="solid"/>
                  <a:miter lim="800000"/>
                </a:ln>
                <a:solidFill>
                  <a:srgbClr val="FFFF00"/>
                </a:solidFill>
                <a:effectLst>
                  <a:outerShdw blurRad="25500" dist="23000" dir="7020000" algn="tl">
                    <a:srgbClr val="000000">
                      <a:alpha val="50000"/>
                    </a:srgbClr>
                  </a:outerShdw>
                </a:effectLst>
              </a:rPr>
              <a:t>WHY</a:t>
            </a:r>
            <a:r>
              <a:rPr lang="en-US" sz="3200" b="1" dirty="0">
                <a:ln w="18000">
                  <a:solidFill>
                    <a:schemeClr val="tx2">
                      <a:lumMod val="10000"/>
                    </a:schemeClr>
                  </a:solidFill>
                  <a:prstDash val="solid"/>
                  <a:miter lim="800000"/>
                </a:ln>
                <a:noFill/>
                <a:effectLst>
                  <a:outerShdw blurRad="25500" dist="23000" dir="7020000" algn="tl">
                    <a:srgbClr val="000000">
                      <a:alpha val="50000"/>
                    </a:srgbClr>
                  </a:outerShdw>
                </a:effectLst>
              </a:rPr>
              <a:t> </a:t>
            </a:r>
            <a:r>
              <a:rPr lang="en-US" sz="3200" dirty="0"/>
              <a:t>you do it.”</a:t>
            </a:r>
          </a:p>
        </p:txBody>
      </p:sp>
      <p:sp>
        <p:nvSpPr>
          <p:cNvPr id="6" name="Title 3"/>
          <p:cNvSpPr txBox="1">
            <a:spLocks/>
          </p:cNvSpPr>
          <p:nvPr/>
        </p:nvSpPr>
        <p:spPr>
          <a:xfrm>
            <a:off x="5827987" y="3489434"/>
            <a:ext cx="2974426" cy="798678"/>
          </a:xfrm>
          <a:prstGeom prst="rect">
            <a:avLst/>
          </a:prstGeom>
          <a:noFill/>
          <a:ln>
            <a:noFill/>
          </a:ln>
        </p:spPr>
        <p:txBody>
          <a:bodyPr wrap="square" lIns="91425" tIns="91425" rIns="91425" bIns="91425" anchor="b" anchorCtr="0"/>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lt1"/>
              </a:buClr>
              <a:buSzPct val="100000"/>
              <a:buFont typeface="Alfa Slab One"/>
              <a:buNone/>
              <a:defRPr sz="6800" b="0" i="0" u="none" strike="noStrike" cap="none">
                <a:solidFill>
                  <a:schemeClr val="lt1"/>
                </a:solidFill>
                <a:latin typeface="Alfa Slab One"/>
                <a:ea typeface="Alfa Slab One"/>
                <a:cs typeface="Alfa Slab One"/>
                <a:sym typeface="Alfa Slab One"/>
              </a:defRPr>
            </a:lvl1pPr>
            <a:lvl2pPr lvl="1">
              <a:spcBef>
                <a:spcPts val="0"/>
              </a:spcBef>
              <a:buClr>
                <a:schemeClr val="lt1"/>
              </a:buClr>
              <a:buSzPct val="100000"/>
              <a:buFont typeface="Alfa Slab One"/>
              <a:buNone/>
              <a:defRPr sz="6800">
                <a:solidFill>
                  <a:schemeClr val="lt1"/>
                </a:solidFill>
                <a:latin typeface="Alfa Slab One"/>
                <a:ea typeface="Alfa Slab One"/>
                <a:cs typeface="Alfa Slab One"/>
                <a:sym typeface="Alfa Slab One"/>
              </a:defRPr>
            </a:lvl2pPr>
            <a:lvl3pPr lvl="2">
              <a:spcBef>
                <a:spcPts val="0"/>
              </a:spcBef>
              <a:buClr>
                <a:schemeClr val="lt1"/>
              </a:buClr>
              <a:buSzPct val="100000"/>
              <a:buFont typeface="Alfa Slab One"/>
              <a:buNone/>
              <a:defRPr sz="6800">
                <a:solidFill>
                  <a:schemeClr val="lt1"/>
                </a:solidFill>
                <a:latin typeface="Alfa Slab One"/>
                <a:ea typeface="Alfa Slab One"/>
                <a:cs typeface="Alfa Slab One"/>
                <a:sym typeface="Alfa Slab One"/>
              </a:defRPr>
            </a:lvl3pPr>
            <a:lvl4pPr lvl="3">
              <a:spcBef>
                <a:spcPts val="0"/>
              </a:spcBef>
              <a:buClr>
                <a:schemeClr val="lt1"/>
              </a:buClr>
              <a:buSzPct val="100000"/>
              <a:buFont typeface="Alfa Slab One"/>
              <a:buNone/>
              <a:defRPr sz="6800">
                <a:solidFill>
                  <a:schemeClr val="lt1"/>
                </a:solidFill>
                <a:latin typeface="Alfa Slab One"/>
                <a:ea typeface="Alfa Slab One"/>
                <a:cs typeface="Alfa Slab One"/>
                <a:sym typeface="Alfa Slab One"/>
              </a:defRPr>
            </a:lvl4pPr>
            <a:lvl5pPr lvl="4">
              <a:spcBef>
                <a:spcPts val="0"/>
              </a:spcBef>
              <a:buClr>
                <a:schemeClr val="lt1"/>
              </a:buClr>
              <a:buSzPct val="100000"/>
              <a:buFont typeface="Alfa Slab One"/>
              <a:buNone/>
              <a:defRPr sz="6800">
                <a:solidFill>
                  <a:schemeClr val="lt1"/>
                </a:solidFill>
                <a:latin typeface="Alfa Slab One"/>
                <a:ea typeface="Alfa Slab One"/>
                <a:cs typeface="Alfa Slab One"/>
                <a:sym typeface="Alfa Slab One"/>
              </a:defRPr>
            </a:lvl5pPr>
            <a:lvl6pPr lvl="5">
              <a:spcBef>
                <a:spcPts val="0"/>
              </a:spcBef>
              <a:buClr>
                <a:schemeClr val="lt1"/>
              </a:buClr>
              <a:buSzPct val="100000"/>
              <a:buFont typeface="Alfa Slab One"/>
              <a:buNone/>
              <a:defRPr sz="6800">
                <a:solidFill>
                  <a:schemeClr val="lt1"/>
                </a:solidFill>
                <a:latin typeface="Alfa Slab One"/>
                <a:ea typeface="Alfa Slab One"/>
                <a:cs typeface="Alfa Slab One"/>
                <a:sym typeface="Alfa Slab One"/>
              </a:defRPr>
            </a:lvl6pPr>
            <a:lvl7pPr lvl="6">
              <a:spcBef>
                <a:spcPts val="0"/>
              </a:spcBef>
              <a:buClr>
                <a:schemeClr val="lt1"/>
              </a:buClr>
              <a:buSzPct val="100000"/>
              <a:buFont typeface="Alfa Slab One"/>
              <a:buNone/>
              <a:defRPr sz="6800">
                <a:solidFill>
                  <a:schemeClr val="lt1"/>
                </a:solidFill>
                <a:latin typeface="Alfa Slab One"/>
                <a:ea typeface="Alfa Slab One"/>
                <a:cs typeface="Alfa Slab One"/>
                <a:sym typeface="Alfa Slab One"/>
              </a:defRPr>
            </a:lvl7pPr>
            <a:lvl8pPr lvl="7">
              <a:spcBef>
                <a:spcPts val="0"/>
              </a:spcBef>
              <a:buClr>
                <a:schemeClr val="lt1"/>
              </a:buClr>
              <a:buSzPct val="100000"/>
              <a:buFont typeface="Alfa Slab One"/>
              <a:buNone/>
              <a:defRPr sz="6800">
                <a:solidFill>
                  <a:schemeClr val="lt1"/>
                </a:solidFill>
                <a:latin typeface="Alfa Slab One"/>
                <a:ea typeface="Alfa Slab One"/>
                <a:cs typeface="Alfa Slab One"/>
                <a:sym typeface="Alfa Slab One"/>
              </a:defRPr>
            </a:lvl8pPr>
            <a:lvl9pPr lvl="8">
              <a:spcBef>
                <a:spcPts val="0"/>
              </a:spcBef>
              <a:buClr>
                <a:schemeClr val="lt1"/>
              </a:buClr>
              <a:buSzPct val="100000"/>
              <a:buFont typeface="Alfa Slab One"/>
              <a:buNone/>
              <a:defRPr sz="6800">
                <a:solidFill>
                  <a:schemeClr val="lt1"/>
                </a:solidFill>
                <a:latin typeface="Alfa Slab One"/>
                <a:ea typeface="Alfa Slab One"/>
                <a:cs typeface="Alfa Slab One"/>
                <a:sym typeface="Alfa Slab One"/>
              </a:defRPr>
            </a:lvl9pPr>
          </a:lstStyle>
          <a:p>
            <a:pPr algn="r"/>
            <a:r>
              <a:rPr lang="en-US" sz="2000" i="1" dirty="0">
                <a:solidFill>
                  <a:schemeClr val="bg2">
                    <a:lumMod val="20000"/>
                    <a:lumOff val="80000"/>
                  </a:schemeClr>
                </a:solidFill>
              </a:rPr>
              <a:t>-Simon Sinek</a:t>
            </a:r>
          </a:p>
        </p:txBody>
      </p:sp>
    </p:spTree>
    <p:extLst>
      <p:ext uri="{BB962C8B-B14F-4D97-AF65-F5344CB8AC3E}">
        <p14:creationId xmlns:p14="http://schemas.microsoft.com/office/powerpoint/2010/main" val="1342970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childTnLst>
                                </p:cTn>
                              </p:par>
                            </p:childTnLst>
                          </p:cTn>
                        </p:par>
                        <p:par>
                          <p:cTn id="8" fill="hold">
                            <p:stCondLst>
                              <p:cond delay="1000"/>
                            </p:stCondLst>
                            <p:childTnLst>
                              <p:par>
                                <p:cTn id="9" presetID="10" presetClass="entr" presetSubtype="0"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1000"/>
                                        <p:tgtEl>
                                          <p:spTgt spid="5"/>
                                        </p:tgtEl>
                                      </p:cBhvr>
                                    </p:animEffect>
                                  </p:childTnLst>
                                </p:cTn>
                              </p:par>
                            </p:childTnLst>
                          </p:cTn>
                        </p:par>
                        <p:par>
                          <p:cTn id="12" fill="hold">
                            <p:stCondLst>
                              <p:cond delay="2000"/>
                            </p:stCondLst>
                            <p:childTnLst>
                              <p:par>
                                <p:cTn id="13" presetID="1" presetClass="entr" presetSubtype="0"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val 2"/>
          <p:cNvSpPr/>
          <p:nvPr/>
        </p:nvSpPr>
        <p:spPr>
          <a:xfrm>
            <a:off x="2296509" y="325821"/>
            <a:ext cx="4608785" cy="4608785"/>
          </a:xfrm>
          <a:prstGeom prst="ellipse">
            <a:avLst/>
          </a:prstGeom>
          <a:noFill/>
          <a:ln w="762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0" name="Group 9"/>
          <p:cNvGrpSpPr/>
          <p:nvPr/>
        </p:nvGrpSpPr>
        <p:grpSpPr>
          <a:xfrm>
            <a:off x="3037808" y="1067125"/>
            <a:ext cx="3126175" cy="3126175"/>
            <a:chOff x="3037808" y="1067132"/>
            <a:chExt cx="3126175" cy="3126175"/>
          </a:xfrm>
        </p:grpSpPr>
        <p:sp>
          <p:nvSpPr>
            <p:cNvPr id="4" name="Oval 3"/>
            <p:cNvSpPr/>
            <p:nvPr/>
          </p:nvSpPr>
          <p:spPr>
            <a:xfrm>
              <a:off x="3037808" y="1067132"/>
              <a:ext cx="3126175" cy="3126175"/>
            </a:xfrm>
            <a:prstGeom prst="ellipse">
              <a:avLst/>
            </a:prstGeom>
            <a:noFill/>
            <a:ln w="762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p:cNvSpPr txBox="1"/>
            <p:nvPr/>
          </p:nvSpPr>
          <p:spPr>
            <a:xfrm>
              <a:off x="3823129" y="3540498"/>
              <a:ext cx="1555531" cy="461665"/>
            </a:xfrm>
            <a:prstGeom prst="rect">
              <a:avLst/>
            </a:prstGeom>
            <a:noFill/>
          </p:spPr>
          <p:txBody>
            <a:bodyPr wrap="square" rtlCol="0">
              <a:spAutoFit/>
            </a:bodyPr>
            <a:lstStyle/>
            <a:p>
              <a:pPr algn="ctr"/>
              <a:r>
                <a:rPr lang="en-US" sz="2400" b="1" dirty="0">
                  <a:latin typeface="Segoe Print" panose="02000600000000000000" pitchFamily="2" charset="0"/>
                </a:rPr>
                <a:t>HOW</a:t>
              </a:r>
            </a:p>
          </p:txBody>
        </p:sp>
      </p:grpSp>
      <p:sp>
        <p:nvSpPr>
          <p:cNvPr id="6" name="TextBox 5"/>
          <p:cNvSpPr txBox="1"/>
          <p:nvPr/>
        </p:nvSpPr>
        <p:spPr>
          <a:xfrm>
            <a:off x="3823134" y="4390345"/>
            <a:ext cx="1555531" cy="461665"/>
          </a:xfrm>
          <a:prstGeom prst="rect">
            <a:avLst/>
          </a:prstGeom>
          <a:noFill/>
        </p:spPr>
        <p:txBody>
          <a:bodyPr wrap="square" rtlCol="0">
            <a:spAutoFit/>
          </a:bodyPr>
          <a:lstStyle/>
          <a:p>
            <a:pPr algn="ctr"/>
            <a:r>
              <a:rPr lang="en-US" sz="2400" b="1" dirty="0">
                <a:latin typeface="Segoe Print" panose="02000600000000000000" pitchFamily="2" charset="0"/>
              </a:rPr>
              <a:t>WHAT</a:t>
            </a:r>
          </a:p>
        </p:txBody>
      </p:sp>
      <p:grpSp>
        <p:nvGrpSpPr>
          <p:cNvPr id="11" name="Group 10"/>
          <p:cNvGrpSpPr/>
          <p:nvPr/>
        </p:nvGrpSpPr>
        <p:grpSpPr>
          <a:xfrm>
            <a:off x="3037813" y="1067132"/>
            <a:ext cx="3126175" cy="3126175"/>
            <a:chOff x="3037808" y="1067132"/>
            <a:chExt cx="3126175" cy="3126175"/>
          </a:xfrm>
        </p:grpSpPr>
        <p:sp>
          <p:nvSpPr>
            <p:cNvPr id="12" name="Oval 11"/>
            <p:cNvSpPr/>
            <p:nvPr/>
          </p:nvSpPr>
          <p:spPr>
            <a:xfrm>
              <a:off x="3037808" y="1067132"/>
              <a:ext cx="3126175" cy="3126175"/>
            </a:xfrm>
            <a:prstGeom prst="ellipse">
              <a:avLst/>
            </a:prstGeom>
            <a:solidFill>
              <a:schemeClr val="tx1">
                <a:lumMod val="20000"/>
                <a:lumOff val="80000"/>
              </a:schemeClr>
            </a:solidFill>
            <a:ln w="762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3" name="TextBox 12"/>
            <p:cNvSpPr txBox="1"/>
            <p:nvPr/>
          </p:nvSpPr>
          <p:spPr>
            <a:xfrm>
              <a:off x="3823129" y="3540498"/>
              <a:ext cx="1555531" cy="461665"/>
            </a:xfrm>
            <a:prstGeom prst="rect">
              <a:avLst/>
            </a:prstGeom>
            <a:noFill/>
          </p:spPr>
          <p:txBody>
            <a:bodyPr wrap="square" rtlCol="0">
              <a:spAutoFit/>
            </a:bodyPr>
            <a:lstStyle/>
            <a:p>
              <a:pPr algn="ctr"/>
              <a:r>
                <a:rPr lang="en-US" sz="2400" b="1" dirty="0">
                  <a:solidFill>
                    <a:schemeClr val="tx1"/>
                  </a:solidFill>
                  <a:latin typeface="Segoe Print" panose="02000600000000000000" pitchFamily="2" charset="0"/>
                </a:rPr>
                <a:t>HOW</a:t>
              </a:r>
            </a:p>
          </p:txBody>
        </p:sp>
      </p:grpSp>
      <p:grpSp>
        <p:nvGrpSpPr>
          <p:cNvPr id="14" name="Group 13"/>
          <p:cNvGrpSpPr/>
          <p:nvPr/>
        </p:nvGrpSpPr>
        <p:grpSpPr>
          <a:xfrm>
            <a:off x="3823131" y="1904997"/>
            <a:ext cx="1555531" cy="1450437"/>
            <a:chOff x="3823131" y="1904997"/>
            <a:chExt cx="1555531" cy="1450437"/>
          </a:xfrm>
        </p:grpSpPr>
        <p:sp>
          <p:nvSpPr>
            <p:cNvPr id="5" name="Oval 4"/>
            <p:cNvSpPr/>
            <p:nvPr/>
          </p:nvSpPr>
          <p:spPr>
            <a:xfrm>
              <a:off x="3875682" y="1904997"/>
              <a:ext cx="1450437" cy="1450437"/>
            </a:xfrm>
            <a:prstGeom prst="ellipse">
              <a:avLst/>
            </a:prstGeom>
            <a:solidFill>
              <a:schemeClr val="accent6">
                <a:lumMod val="20000"/>
                <a:lumOff val="80000"/>
              </a:schemeClr>
            </a:solidFill>
            <a:ln w="7620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6">
                    <a:lumMod val="75000"/>
                  </a:schemeClr>
                </a:solidFill>
              </a:endParaRPr>
            </a:p>
          </p:txBody>
        </p:sp>
        <p:sp>
          <p:nvSpPr>
            <p:cNvPr id="8" name="TextBox 7"/>
            <p:cNvSpPr txBox="1"/>
            <p:nvPr/>
          </p:nvSpPr>
          <p:spPr>
            <a:xfrm>
              <a:off x="3823131" y="2472949"/>
              <a:ext cx="1555531" cy="461665"/>
            </a:xfrm>
            <a:prstGeom prst="rect">
              <a:avLst/>
            </a:prstGeom>
            <a:noFill/>
          </p:spPr>
          <p:txBody>
            <a:bodyPr wrap="square" rtlCol="0">
              <a:spAutoFit/>
            </a:bodyPr>
            <a:lstStyle/>
            <a:p>
              <a:pPr algn="ctr"/>
              <a:r>
                <a:rPr lang="en-US" sz="2400" b="1" dirty="0">
                  <a:solidFill>
                    <a:schemeClr val="accent6">
                      <a:lumMod val="75000"/>
                    </a:schemeClr>
                  </a:solidFill>
                  <a:latin typeface="Segoe Print" panose="02000600000000000000" pitchFamily="2" charset="0"/>
                </a:rPr>
                <a:t>WHY</a:t>
              </a:r>
            </a:p>
          </p:txBody>
        </p:sp>
      </p:grpSp>
      <p:sp>
        <p:nvSpPr>
          <p:cNvPr id="9" name="Right Arrow 8"/>
          <p:cNvSpPr/>
          <p:nvPr/>
        </p:nvSpPr>
        <p:spPr>
          <a:xfrm rot="3541415">
            <a:off x="4274101" y="3588564"/>
            <a:ext cx="2146990" cy="452971"/>
          </a:xfrm>
          <a:prstGeom prst="rightArrow">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8897012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up)">
                                      <p:cBhvr>
                                        <p:cTn id="7" dur="5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nodeType="clickEffect">
                                  <p:stCondLst>
                                    <p:cond delay="0"/>
                                  </p:stCondLst>
                                  <p:childTnLst>
                                    <p:set>
                                      <p:cBhvr>
                                        <p:cTn id="11"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36" name="Picture 12" descr="https://images.unsplash.com/photo-1506680526630-477eb036eda8?dpr=1&amp;auto=format&amp;fit=crop&amp;w=1000&amp;q=80&amp;cs=tinysrgb&amp;ixid=dW5zcGxhc2guY29tOzs7Ozs%3D"/>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a:stretch/>
        </p:blipFill>
        <p:spPr bwMode="auto">
          <a:xfrm>
            <a:off x="6949440" y="2097339"/>
            <a:ext cx="2194560" cy="3059474"/>
          </a:xfrm>
          <a:prstGeom prst="rect">
            <a:avLst/>
          </a:prstGeom>
          <a:noFill/>
          <a:extLst>
            <a:ext uri="{909E8E84-426E-40DD-AFC4-6F175D3DCCD1}">
              <a14:hiddenFill xmlns:a14="http://schemas.microsoft.com/office/drawing/2010/main">
                <a:solidFill>
                  <a:srgbClr val="FFFFFF"/>
                </a:solidFill>
              </a14:hiddenFill>
            </a:ext>
          </a:extLst>
        </p:spPr>
      </p:pic>
      <p:pic>
        <p:nvPicPr>
          <p:cNvPr id="1034" name="Picture 10" descr="A two-display monitor setup with video editing software on a busy desk"/>
          <p:cNvPicPr>
            <a:picLocks noChangeAspect="1" noChangeArrowheads="1"/>
          </p:cNvPicPr>
          <p:nvPr/>
        </p:nvPicPr>
        <p:blipFill rotWithShape="1">
          <a:blip r:embed="rId4" cstate="screen">
            <a:extLst>
              <a:ext uri="{28A0092B-C50C-407E-A947-70E740481C1C}">
                <a14:useLocalDpi xmlns:a14="http://schemas.microsoft.com/office/drawing/2010/main"/>
              </a:ext>
            </a:extLst>
          </a:blip>
          <a:srcRect/>
          <a:stretch/>
        </p:blipFill>
        <p:spPr bwMode="auto">
          <a:xfrm>
            <a:off x="3200400" y="2101516"/>
            <a:ext cx="3749040" cy="3041984"/>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descr="Close-up of colorful lines of code on a computer screen"/>
          <p:cNvPicPr>
            <a:picLocks noChangeAspect="1" noChangeArrowheads="1"/>
          </p:cNvPicPr>
          <p:nvPr/>
        </p:nvPicPr>
        <p:blipFill rotWithShape="1">
          <a:blip r:embed="rId5" cstate="screen">
            <a:extLst>
              <a:ext uri="{28A0092B-C50C-407E-A947-70E740481C1C}">
                <a14:useLocalDpi xmlns:a14="http://schemas.microsoft.com/office/drawing/2010/main"/>
              </a:ext>
            </a:extLst>
          </a:blip>
          <a:srcRect/>
          <a:stretch/>
        </p:blipFill>
        <p:spPr bwMode="auto">
          <a:xfrm>
            <a:off x="0" y="2103120"/>
            <a:ext cx="3200400" cy="3040380"/>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Charts with statistics on the screen of a laptop on a glossy surface"/>
          <p:cNvPicPr>
            <a:picLocks noChangeAspect="1" noChangeArrowheads="1"/>
          </p:cNvPicPr>
          <p:nvPr/>
        </p:nvPicPr>
        <p:blipFill rotWithShape="1">
          <a:blip r:embed="rId6" cstate="screen">
            <a:extLst>
              <a:ext uri="{28A0092B-C50C-407E-A947-70E740481C1C}">
                <a14:useLocalDpi xmlns:a14="http://schemas.microsoft.com/office/drawing/2010/main"/>
              </a:ext>
            </a:extLst>
          </a:blip>
          <a:srcRect/>
          <a:stretch/>
        </p:blipFill>
        <p:spPr bwMode="auto">
          <a:xfrm>
            <a:off x="5836916" y="0"/>
            <a:ext cx="3307084" cy="2103120"/>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https://images.unsplash.com/photo-1471890701797-59336a877de4?dpr=1&amp;auto=format&amp;fit=crop&amp;w=1000&amp;q=80&amp;cs=tinysrgb&amp;ixid=dW5zcGxhc2guY29tOzs7Ozs%3D"/>
          <p:cNvPicPr>
            <a:picLocks noChangeAspect="1" noChangeArrowheads="1"/>
          </p:cNvPicPr>
          <p:nvPr/>
        </p:nvPicPr>
        <p:blipFill rotWithShape="1">
          <a:blip r:embed="rId7" cstate="screen">
            <a:extLst>
              <a:ext uri="{28A0092B-C50C-407E-A947-70E740481C1C}">
                <a14:useLocalDpi xmlns:a14="http://schemas.microsoft.com/office/drawing/2010/main"/>
              </a:ext>
            </a:extLst>
          </a:blip>
          <a:srcRect/>
          <a:stretch/>
        </p:blipFill>
        <p:spPr bwMode="auto">
          <a:xfrm>
            <a:off x="3150699" y="0"/>
            <a:ext cx="2686217" cy="2103120"/>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descr="https://images.unsplash.com/photo-1457369804613-52c61a468e7d?dpr=1&amp;auto=format&amp;fit=crop&amp;w=1000&amp;q=80&amp;cs=tinysrgb&amp;ixid=dW5zcGxhc2guY29tOzs7Ozs%3D"/>
          <p:cNvPicPr>
            <a:picLocks noChangeAspect="1" noChangeArrowheads="1"/>
          </p:cNvPicPr>
          <p:nvPr/>
        </p:nvPicPr>
        <p:blipFill>
          <a:blip r:embed="rId8" cstate="screen">
            <a:extLst>
              <a:ext uri="{28A0092B-C50C-407E-A947-70E740481C1C}">
                <a14:useLocalDpi xmlns:a14="http://schemas.microsoft.com/office/drawing/2010/main"/>
              </a:ext>
            </a:extLst>
          </a:blip>
          <a:srcRect/>
          <a:stretch>
            <a:fillRect/>
          </a:stretch>
        </p:blipFill>
        <p:spPr bwMode="auto">
          <a:xfrm>
            <a:off x="0" y="0"/>
            <a:ext cx="3150699" cy="2101516"/>
          </a:xfrm>
          <a:prstGeom prst="rect">
            <a:avLst/>
          </a:prstGeom>
          <a:noFill/>
          <a:extLst>
            <a:ext uri="{909E8E84-426E-40DD-AFC4-6F175D3DCCD1}">
              <a14:hiddenFill xmlns:a14="http://schemas.microsoft.com/office/drawing/2010/main">
                <a:solidFill>
                  <a:srgbClr val="FFFFFF"/>
                </a:solidFill>
              </a14:hiddenFill>
            </a:ext>
          </a:extLst>
        </p:spPr>
      </p:pic>
      <p:sp>
        <p:nvSpPr>
          <p:cNvPr id="4" name="Title 3"/>
          <p:cNvSpPr>
            <a:spLocks noGrp="1"/>
          </p:cNvSpPr>
          <p:nvPr>
            <p:ph type="title"/>
          </p:nvPr>
        </p:nvSpPr>
        <p:spPr>
          <a:xfrm>
            <a:off x="311700" y="1528872"/>
            <a:ext cx="8520600" cy="1980000"/>
          </a:xfrm>
        </p:spPr>
        <p:txBody>
          <a:bodyPr/>
          <a:lstStyle/>
          <a:p>
            <a:r>
              <a:rPr lang="en-US" dirty="0"/>
              <a:t>What is </a:t>
            </a:r>
            <a:br>
              <a:rPr lang="en-US" dirty="0"/>
            </a:br>
            <a:r>
              <a:rPr lang="en-US" dirty="0"/>
              <a:t>an IR?</a:t>
            </a:r>
          </a:p>
        </p:txBody>
      </p:sp>
    </p:spTree>
    <p:extLst>
      <p:ext uri="{BB962C8B-B14F-4D97-AF65-F5344CB8AC3E}">
        <p14:creationId xmlns:p14="http://schemas.microsoft.com/office/powerpoint/2010/main" val="10575955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26"/>
                                        </p:tgtEl>
                                        <p:attrNameLst>
                                          <p:attrName>style.visibility</p:attrName>
                                        </p:attrNameLst>
                                      </p:cBhvr>
                                      <p:to>
                                        <p:strVal val="visible"/>
                                      </p:to>
                                    </p:set>
                                  </p:childTnLst>
                                </p:cTn>
                              </p:par>
                            </p:childTnLst>
                          </p:cTn>
                        </p:par>
                        <p:par>
                          <p:cTn id="7" fill="hold">
                            <p:stCondLst>
                              <p:cond delay="0"/>
                            </p:stCondLst>
                            <p:childTnLst>
                              <p:par>
                                <p:cTn id="8" presetID="1" presetClass="entr" presetSubtype="0" fill="hold" nodeType="afterEffect">
                                  <p:stCondLst>
                                    <p:cond delay="500"/>
                                  </p:stCondLst>
                                  <p:childTnLst>
                                    <p:set>
                                      <p:cBhvr>
                                        <p:cTn id="9" dur="1" fill="hold">
                                          <p:stCondLst>
                                            <p:cond delay="0"/>
                                          </p:stCondLst>
                                        </p:cTn>
                                        <p:tgtEl>
                                          <p:spTgt spid="1028"/>
                                        </p:tgtEl>
                                        <p:attrNameLst>
                                          <p:attrName>style.visibility</p:attrName>
                                        </p:attrNameLst>
                                      </p:cBhvr>
                                      <p:to>
                                        <p:strVal val="visible"/>
                                      </p:to>
                                    </p:set>
                                  </p:childTnLst>
                                </p:cTn>
                              </p:par>
                            </p:childTnLst>
                          </p:cTn>
                        </p:par>
                        <p:par>
                          <p:cTn id="10" fill="hold">
                            <p:stCondLst>
                              <p:cond delay="500"/>
                            </p:stCondLst>
                            <p:childTnLst>
                              <p:par>
                                <p:cTn id="11" presetID="1" presetClass="entr" presetSubtype="0" fill="hold" nodeType="afterEffect">
                                  <p:stCondLst>
                                    <p:cond delay="500"/>
                                  </p:stCondLst>
                                  <p:childTnLst>
                                    <p:set>
                                      <p:cBhvr>
                                        <p:cTn id="12" dur="1" fill="hold">
                                          <p:stCondLst>
                                            <p:cond delay="0"/>
                                          </p:stCondLst>
                                        </p:cTn>
                                        <p:tgtEl>
                                          <p:spTgt spid="1030"/>
                                        </p:tgtEl>
                                        <p:attrNameLst>
                                          <p:attrName>style.visibility</p:attrName>
                                        </p:attrNameLst>
                                      </p:cBhvr>
                                      <p:to>
                                        <p:strVal val="visible"/>
                                      </p:to>
                                    </p:set>
                                  </p:childTnLst>
                                </p:cTn>
                              </p:par>
                            </p:childTnLst>
                          </p:cTn>
                        </p:par>
                        <p:par>
                          <p:cTn id="13" fill="hold">
                            <p:stCondLst>
                              <p:cond delay="1000"/>
                            </p:stCondLst>
                            <p:childTnLst>
                              <p:par>
                                <p:cTn id="14" presetID="1" presetClass="entr" presetSubtype="0" fill="hold" nodeType="afterEffect">
                                  <p:stCondLst>
                                    <p:cond delay="500"/>
                                  </p:stCondLst>
                                  <p:childTnLst>
                                    <p:set>
                                      <p:cBhvr>
                                        <p:cTn id="15" dur="1" fill="hold">
                                          <p:stCondLst>
                                            <p:cond delay="0"/>
                                          </p:stCondLst>
                                        </p:cTn>
                                        <p:tgtEl>
                                          <p:spTgt spid="1032"/>
                                        </p:tgtEl>
                                        <p:attrNameLst>
                                          <p:attrName>style.visibility</p:attrName>
                                        </p:attrNameLst>
                                      </p:cBhvr>
                                      <p:to>
                                        <p:strVal val="visible"/>
                                      </p:to>
                                    </p:set>
                                  </p:childTnLst>
                                </p:cTn>
                              </p:par>
                            </p:childTnLst>
                          </p:cTn>
                        </p:par>
                        <p:par>
                          <p:cTn id="16" fill="hold">
                            <p:stCondLst>
                              <p:cond delay="1500"/>
                            </p:stCondLst>
                            <p:childTnLst>
                              <p:par>
                                <p:cTn id="17" presetID="1" presetClass="entr" presetSubtype="0" fill="hold" nodeType="afterEffect">
                                  <p:stCondLst>
                                    <p:cond delay="500"/>
                                  </p:stCondLst>
                                  <p:childTnLst>
                                    <p:set>
                                      <p:cBhvr>
                                        <p:cTn id="18" dur="1" fill="hold">
                                          <p:stCondLst>
                                            <p:cond delay="0"/>
                                          </p:stCondLst>
                                        </p:cTn>
                                        <p:tgtEl>
                                          <p:spTgt spid="1034"/>
                                        </p:tgtEl>
                                        <p:attrNameLst>
                                          <p:attrName>style.visibility</p:attrName>
                                        </p:attrNameLst>
                                      </p:cBhvr>
                                      <p:to>
                                        <p:strVal val="visible"/>
                                      </p:to>
                                    </p:set>
                                  </p:childTnLst>
                                </p:cTn>
                              </p:par>
                            </p:childTnLst>
                          </p:cTn>
                        </p:par>
                        <p:par>
                          <p:cTn id="19" fill="hold">
                            <p:stCondLst>
                              <p:cond delay="2000"/>
                            </p:stCondLst>
                            <p:childTnLst>
                              <p:par>
                                <p:cTn id="20" presetID="1" presetClass="entr" presetSubtype="0" fill="hold" nodeType="afterEffect">
                                  <p:stCondLst>
                                    <p:cond delay="500"/>
                                  </p:stCondLst>
                                  <p:childTnLst>
                                    <p:set>
                                      <p:cBhvr>
                                        <p:cTn id="21" dur="1" fill="hold">
                                          <p:stCondLst>
                                            <p:cond delay="0"/>
                                          </p:stCondLst>
                                        </p:cTn>
                                        <p:tgtEl>
                                          <p:spTgt spid="103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Library Stewardship</a:t>
            </a:r>
            <a:endParaRPr lang="en-US" dirty="0"/>
          </a:p>
        </p:txBody>
      </p:sp>
    </p:spTree>
    <p:extLst>
      <p:ext uri="{BB962C8B-B14F-4D97-AF65-F5344CB8AC3E}">
        <p14:creationId xmlns:p14="http://schemas.microsoft.com/office/powerpoint/2010/main" val="3414996424"/>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bg>
      <p:bgPr>
        <a:blipFill dpi="0" rotWithShape="1">
          <a:blip r:embed="rId3"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6" name="Title 5"/>
          <p:cNvSpPr>
            <a:spLocks noGrp="1"/>
          </p:cNvSpPr>
          <p:nvPr>
            <p:ph type="title"/>
          </p:nvPr>
        </p:nvSpPr>
        <p:spPr>
          <a:xfrm>
            <a:off x="1982166" y="3788459"/>
            <a:ext cx="5683800" cy="1657382"/>
          </a:xfrm>
        </p:spPr>
        <p:txBody>
          <a:bodyPr/>
          <a:lstStyle/>
          <a:p>
            <a:r>
              <a:rPr lang="en-US" dirty="0"/>
              <a:t>We have questions.</a:t>
            </a:r>
          </a:p>
        </p:txBody>
      </p:sp>
    </p:spTree>
    <p:extLst>
      <p:ext uri="{BB962C8B-B14F-4D97-AF65-F5344CB8AC3E}">
        <p14:creationId xmlns:p14="http://schemas.microsoft.com/office/powerpoint/2010/main" val="33206684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txBox="1">
            <a:spLocks/>
          </p:cNvSpPr>
          <p:nvPr/>
        </p:nvSpPr>
        <p:spPr>
          <a:xfrm>
            <a:off x="520508" y="2201598"/>
            <a:ext cx="4944790" cy="796573"/>
          </a:xfrm>
          <a:prstGeom prst="rect">
            <a:avLst/>
          </a:prstGeom>
          <a:noFill/>
          <a:ln>
            <a:noFill/>
          </a:ln>
        </p:spPr>
        <p:txBody>
          <a:bodyPr wrap="square" lIns="91425" tIns="91425" rIns="91425" bIns="91425" anchor="b" anchorCtr="0"/>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lt1"/>
              </a:buClr>
              <a:buSzPct val="100000"/>
              <a:buFont typeface="Alfa Slab One"/>
              <a:buNone/>
              <a:defRPr sz="6800" b="0" i="0" u="none" strike="noStrike" cap="none">
                <a:solidFill>
                  <a:schemeClr val="lt1"/>
                </a:solidFill>
                <a:latin typeface="Alfa Slab One"/>
                <a:ea typeface="Alfa Slab One"/>
                <a:cs typeface="Alfa Slab One"/>
                <a:sym typeface="Alfa Slab One"/>
              </a:defRPr>
            </a:lvl1pPr>
            <a:lvl2pPr lvl="1">
              <a:spcBef>
                <a:spcPts val="0"/>
              </a:spcBef>
              <a:buClr>
                <a:schemeClr val="lt1"/>
              </a:buClr>
              <a:buSzPct val="100000"/>
              <a:buFont typeface="Alfa Slab One"/>
              <a:buNone/>
              <a:defRPr sz="6800">
                <a:solidFill>
                  <a:schemeClr val="lt1"/>
                </a:solidFill>
                <a:latin typeface="Alfa Slab One"/>
                <a:ea typeface="Alfa Slab One"/>
                <a:cs typeface="Alfa Slab One"/>
                <a:sym typeface="Alfa Slab One"/>
              </a:defRPr>
            </a:lvl2pPr>
            <a:lvl3pPr lvl="2">
              <a:spcBef>
                <a:spcPts val="0"/>
              </a:spcBef>
              <a:buClr>
                <a:schemeClr val="lt1"/>
              </a:buClr>
              <a:buSzPct val="100000"/>
              <a:buFont typeface="Alfa Slab One"/>
              <a:buNone/>
              <a:defRPr sz="6800">
                <a:solidFill>
                  <a:schemeClr val="lt1"/>
                </a:solidFill>
                <a:latin typeface="Alfa Slab One"/>
                <a:ea typeface="Alfa Slab One"/>
                <a:cs typeface="Alfa Slab One"/>
                <a:sym typeface="Alfa Slab One"/>
              </a:defRPr>
            </a:lvl3pPr>
            <a:lvl4pPr lvl="3">
              <a:spcBef>
                <a:spcPts val="0"/>
              </a:spcBef>
              <a:buClr>
                <a:schemeClr val="lt1"/>
              </a:buClr>
              <a:buSzPct val="100000"/>
              <a:buFont typeface="Alfa Slab One"/>
              <a:buNone/>
              <a:defRPr sz="6800">
                <a:solidFill>
                  <a:schemeClr val="lt1"/>
                </a:solidFill>
                <a:latin typeface="Alfa Slab One"/>
                <a:ea typeface="Alfa Slab One"/>
                <a:cs typeface="Alfa Slab One"/>
                <a:sym typeface="Alfa Slab One"/>
              </a:defRPr>
            </a:lvl4pPr>
            <a:lvl5pPr lvl="4">
              <a:spcBef>
                <a:spcPts val="0"/>
              </a:spcBef>
              <a:buClr>
                <a:schemeClr val="lt1"/>
              </a:buClr>
              <a:buSzPct val="100000"/>
              <a:buFont typeface="Alfa Slab One"/>
              <a:buNone/>
              <a:defRPr sz="6800">
                <a:solidFill>
                  <a:schemeClr val="lt1"/>
                </a:solidFill>
                <a:latin typeface="Alfa Slab One"/>
                <a:ea typeface="Alfa Slab One"/>
                <a:cs typeface="Alfa Slab One"/>
                <a:sym typeface="Alfa Slab One"/>
              </a:defRPr>
            </a:lvl5pPr>
            <a:lvl6pPr lvl="5">
              <a:spcBef>
                <a:spcPts val="0"/>
              </a:spcBef>
              <a:buClr>
                <a:schemeClr val="lt1"/>
              </a:buClr>
              <a:buSzPct val="100000"/>
              <a:buFont typeface="Alfa Slab One"/>
              <a:buNone/>
              <a:defRPr sz="6800">
                <a:solidFill>
                  <a:schemeClr val="lt1"/>
                </a:solidFill>
                <a:latin typeface="Alfa Slab One"/>
                <a:ea typeface="Alfa Slab One"/>
                <a:cs typeface="Alfa Slab One"/>
                <a:sym typeface="Alfa Slab One"/>
              </a:defRPr>
            </a:lvl6pPr>
            <a:lvl7pPr lvl="6">
              <a:spcBef>
                <a:spcPts val="0"/>
              </a:spcBef>
              <a:buClr>
                <a:schemeClr val="lt1"/>
              </a:buClr>
              <a:buSzPct val="100000"/>
              <a:buFont typeface="Alfa Slab One"/>
              <a:buNone/>
              <a:defRPr sz="6800">
                <a:solidFill>
                  <a:schemeClr val="lt1"/>
                </a:solidFill>
                <a:latin typeface="Alfa Slab One"/>
                <a:ea typeface="Alfa Slab One"/>
                <a:cs typeface="Alfa Slab One"/>
                <a:sym typeface="Alfa Slab One"/>
              </a:defRPr>
            </a:lvl7pPr>
            <a:lvl8pPr lvl="7">
              <a:spcBef>
                <a:spcPts val="0"/>
              </a:spcBef>
              <a:buClr>
                <a:schemeClr val="lt1"/>
              </a:buClr>
              <a:buSzPct val="100000"/>
              <a:buFont typeface="Alfa Slab One"/>
              <a:buNone/>
              <a:defRPr sz="6800">
                <a:solidFill>
                  <a:schemeClr val="lt1"/>
                </a:solidFill>
                <a:latin typeface="Alfa Slab One"/>
                <a:ea typeface="Alfa Slab One"/>
                <a:cs typeface="Alfa Slab One"/>
                <a:sym typeface="Alfa Slab One"/>
              </a:defRPr>
            </a:lvl8pPr>
            <a:lvl9pPr lvl="8">
              <a:spcBef>
                <a:spcPts val="0"/>
              </a:spcBef>
              <a:buClr>
                <a:schemeClr val="lt1"/>
              </a:buClr>
              <a:buSzPct val="100000"/>
              <a:buFont typeface="Alfa Slab One"/>
              <a:buNone/>
              <a:defRPr sz="6800">
                <a:solidFill>
                  <a:schemeClr val="lt1"/>
                </a:solidFill>
                <a:latin typeface="Alfa Slab One"/>
                <a:ea typeface="Alfa Slab One"/>
                <a:cs typeface="Alfa Slab One"/>
                <a:sym typeface="Alfa Slab One"/>
              </a:defRPr>
            </a:lvl9pPr>
          </a:lstStyle>
          <a:p>
            <a:r>
              <a:rPr lang="en-US" sz="4800" dirty="0" smtClean="0">
                <a:solidFill>
                  <a:schemeClr val="bg1"/>
                </a:solidFill>
              </a:rPr>
              <a:t>Before we </a:t>
            </a:r>
            <a:r>
              <a:rPr lang="en-US" sz="4800" dirty="0" smtClean="0">
                <a:solidFill>
                  <a:srgbClr val="FFC000"/>
                </a:solidFill>
              </a:rPr>
              <a:t>plan</a:t>
            </a:r>
            <a:r>
              <a:rPr lang="en-US" sz="4800" dirty="0" smtClean="0">
                <a:solidFill>
                  <a:schemeClr val="bg1"/>
                </a:solidFill>
              </a:rPr>
              <a:t>…</a:t>
            </a:r>
            <a:endParaRPr lang="en-US" sz="4800" dirty="0">
              <a:solidFill>
                <a:schemeClr val="bg1"/>
              </a:solidFill>
            </a:endParaRPr>
          </a:p>
        </p:txBody>
      </p:sp>
      <p:sp>
        <p:nvSpPr>
          <p:cNvPr id="7" name="Title 1"/>
          <p:cNvSpPr txBox="1">
            <a:spLocks/>
          </p:cNvSpPr>
          <p:nvPr/>
        </p:nvSpPr>
        <p:spPr>
          <a:xfrm>
            <a:off x="5001065" y="2075401"/>
            <a:ext cx="2876595" cy="789128"/>
          </a:xfrm>
          <a:prstGeom prst="rect">
            <a:avLst/>
          </a:prstGeom>
          <a:noFill/>
          <a:ln>
            <a:noFill/>
          </a:ln>
        </p:spPr>
        <p:txBody>
          <a:bodyPr wrap="square" lIns="91425" tIns="91425" rIns="91425" bIns="91425" anchor="t" anchorCtr="0"/>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accent3"/>
              </a:buClr>
              <a:buSzPct val="100000"/>
              <a:buFont typeface="Alfa Slab One"/>
              <a:buNone/>
              <a:defRPr sz="3000" b="0" i="0" u="none" strike="noStrike" cap="none">
                <a:solidFill>
                  <a:schemeClr val="accent3"/>
                </a:solidFill>
                <a:latin typeface="Alfa Slab One"/>
                <a:ea typeface="Alfa Slab One"/>
                <a:cs typeface="Alfa Slab One"/>
                <a:sym typeface="Alfa Slab One"/>
              </a:defRPr>
            </a:lvl1pPr>
            <a:lvl2pPr lvl="1">
              <a:spcBef>
                <a:spcPts val="0"/>
              </a:spcBef>
              <a:buClr>
                <a:schemeClr val="accent3"/>
              </a:buClr>
              <a:buSzPct val="100000"/>
              <a:buFont typeface="Alfa Slab One"/>
              <a:buNone/>
              <a:defRPr sz="3000">
                <a:solidFill>
                  <a:schemeClr val="accent3"/>
                </a:solidFill>
                <a:latin typeface="Alfa Slab One"/>
                <a:ea typeface="Alfa Slab One"/>
                <a:cs typeface="Alfa Slab One"/>
                <a:sym typeface="Alfa Slab One"/>
              </a:defRPr>
            </a:lvl2pPr>
            <a:lvl3pPr lvl="2">
              <a:spcBef>
                <a:spcPts val="0"/>
              </a:spcBef>
              <a:buClr>
                <a:schemeClr val="accent3"/>
              </a:buClr>
              <a:buSzPct val="100000"/>
              <a:buFont typeface="Alfa Slab One"/>
              <a:buNone/>
              <a:defRPr sz="3000">
                <a:solidFill>
                  <a:schemeClr val="accent3"/>
                </a:solidFill>
                <a:latin typeface="Alfa Slab One"/>
                <a:ea typeface="Alfa Slab One"/>
                <a:cs typeface="Alfa Slab One"/>
                <a:sym typeface="Alfa Slab One"/>
              </a:defRPr>
            </a:lvl3pPr>
            <a:lvl4pPr lvl="3">
              <a:spcBef>
                <a:spcPts val="0"/>
              </a:spcBef>
              <a:buClr>
                <a:schemeClr val="accent3"/>
              </a:buClr>
              <a:buSzPct val="100000"/>
              <a:buFont typeface="Alfa Slab One"/>
              <a:buNone/>
              <a:defRPr sz="3000">
                <a:solidFill>
                  <a:schemeClr val="accent3"/>
                </a:solidFill>
                <a:latin typeface="Alfa Slab One"/>
                <a:ea typeface="Alfa Slab One"/>
                <a:cs typeface="Alfa Slab One"/>
                <a:sym typeface="Alfa Slab One"/>
              </a:defRPr>
            </a:lvl4pPr>
            <a:lvl5pPr lvl="4">
              <a:spcBef>
                <a:spcPts val="0"/>
              </a:spcBef>
              <a:buClr>
                <a:schemeClr val="accent3"/>
              </a:buClr>
              <a:buSzPct val="100000"/>
              <a:buFont typeface="Alfa Slab One"/>
              <a:buNone/>
              <a:defRPr sz="3000">
                <a:solidFill>
                  <a:schemeClr val="accent3"/>
                </a:solidFill>
                <a:latin typeface="Alfa Slab One"/>
                <a:ea typeface="Alfa Slab One"/>
                <a:cs typeface="Alfa Slab One"/>
                <a:sym typeface="Alfa Slab One"/>
              </a:defRPr>
            </a:lvl5pPr>
            <a:lvl6pPr lvl="5">
              <a:spcBef>
                <a:spcPts val="0"/>
              </a:spcBef>
              <a:buClr>
                <a:schemeClr val="accent3"/>
              </a:buClr>
              <a:buSzPct val="100000"/>
              <a:buFont typeface="Alfa Slab One"/>
              <a:buNone/>
              <a:defRPr sz="3000">
                <a:solidFill>
                  <a:schemeClr val="accent3"/>
                </a:solidFill>
                <a:latin typeface="Alfa Slab One"/>
                <a:ea typeface="Alfa Slab One"/>
                <a:cs typeface="Alfa Slab One"/>
                <a:sym typeface="Alfa Slab One"/>
              </a:defRPr>
            </a:lvl6pPr>
            <a:lvl7pPr lvl="6">
              <a:spcBef>
                <a:spcPts val="0"/>
              </a:spcBef>
              <a:buClr>
                <a:schemeClr val="accent3"/>
              </a:buClr>
              <a:buSzPct val="100000"/>
              <a:buFont typeface="Alfa Slab One"/>
              <a:buNone/>
              <a:defRPr sz="3000">
                <a:solidFill>
                  <a:schemeClr val="accent3"/>
                </a:solidFill>
                <a:latin typeface="Alfa Slab One"/>
                <a:ea typeface="Alfa Slab One"/>
                <a:cs typeface="Alfa Slab One"/>
                <a:sym typeface="Alfa Slab One"/>
              </a:defRPr>
            </a:lvl7pPr>
            <a:lvl8pPr lvl="7">
              <a:spcBef>
                <a:spcPts val="0"/>
              </a:spcBef>
              <a:buClr>
                <a:schemeClr val="accent3"/>
              </a:buClr>
              <a:buSzPct val="100000"/>
              <a:buFont typeface="Alfa Slab One"/>
              <a:buNone/>
              <a:defRPr sz="3000">
                <a:solidFill>
                  <a:schemeClr val="accent3"/>
                </a:solidFill>
                <a:latin typeface="Alfa Slab One"/>
                <a:ea typeface="Alfa Slab One"/>
                <a:cs typeface="Alfa Slab One"/>
                <a:sym typeface="Alfa Slab One"/>
              </a:defRPr>
            </a:lvl8pPr>
            <a:lvl9pPr lvl="8">
              <a:spcBef>
                <a:spcPts val="0"/>
              </a:spcBef>
              <a:buClr>
                <a:schemeClr val="accent3"/>
              </a:buClr>
              <a:buSzPct val="100000"/>
              <a:buFont typeface="Alfa Slab One"/>
              <a:buNone/>
              <a:defRPr sz="3000">
                <a:solidFill>
                  <a:schemeClr val="accent3"/>
                </a:solidFill>
                <a:latin typeface="Alfa Slab One"/>
                <a:ea typeface="Alfa Slab One"/>
                <a:cs typeface="Alfa Slab One"/>
                <a:sym typeface="Alfa Slab One"/>
              </a:defRPr>
            </a:lvl9pPr>
          </a:lstStyle>
          <a:p>
            <a:pPr algn="r"/>
            <a:r>
              <a:rPr lang="en-US" sz="4800" dirty="0" smtClean="0">
                <a:solidFill>
                  <a:schemeClr val="bg1"/>
                </a:solidFill>
              </a:rPr>
              <a:t>we </a:t>
            </a:r>
            <a:r>
              <a:rPr lang="en-US" sz="4800" dirty="0">
                <a:solidFill>
                  <a:srgbClr val="FFFF00"/>
                </a:solidFill>
              </a:rPr>
              <a:t>learn</a:t>
            </a:r>
            <a:r>
              <a:rPr lang="en-US" sz="4800" dirty="0">
                <a:solidFill>
                  <a:schemeClr val="bg1"/>
                </a:solidFill>
              </a:rPr>
              <a:t>.</a:t>
            </a:r>
          </a:p>
        </p:txBody>
      </p:sp>
    </p:spTree>
    <p:extLst>
      <p:ext uri="{BB962C8B-B14F-4D97-AF65-F5344CB8AC3E}">
        <p14:creationId xmlns:p14="http://schemas.microsoft.com/office/powerpoint/2010/main" val="28051561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fade">
                                      <p:cBhvr>
                                        <p:cTn id="11" dur="1000"/>
                                        <p:tgtEl>
                                          <p:spTgt spid="7"/>
                                        </p:tgtEl>
                                      </p:cBhvr>
                                    </p:animEffect>
                                    <p:anim calcmode="lin" valueType="num">
                                      <p:cBhvr>
                                        <p:cTn id="12" dur="1000" fill="hold"/>
                                        <p:tgtEl>
                                          <p:spTgt spid="7"/>
                                        </p:tgtEl>
                                        <p:attrNameLst>
                                          <p:attrName>ppt_x</p:attrName>
                                        </p:attrNameLst>
                                      </p:cBhvr>
                                      <p:tavLst>
                                        <p:tav tm="0">
                                          <p:val>
                                            <p:strVal val="#ppt_x"/>
                                          </p:val>
                                        </p:tav>
                                        <p:tav tm="100000">
                                          <p:val>
                                            <p:strVal val="#ppt_x"/>
                                          </p:val>
                                        </p:tav>
                                      </p:tavLst>
                                    </p:anim>
                                    <p:anim calcmode="lin" valueType="num">
                                      <p:cBhvr>
                                        <p:cTn id="13"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Lst>
  </p:timing>
</p:sld>
</file>

<file path=ppt/slides/slide36.xml><?xml version="1.0" encoding="utf-8"?>
<p:sld xmlns:a="http://schemas.openxmlformats.org/drawingml/2006/main" xmlns:r="http://schemas.openxmlformats.org/officeDocument/2006/relationships" xmlns:p="http://schemas.openxmlformats.org/presentationml/2006/main">
  <p:cSld>
    <p:bg>
      <p:bgPr>
        <a:blipFill dpi="0" rotWithShape="1">
          <a:blip r:embed="rId3" cstate="screen">
            <a:lum/>
            <a:extLst>
              <a:ext uri="{28A0092B-C50C-407E-A947-70E740481C1C}">
                <a14:useLocalDpi xmlns:a14="http://schemas.microsoft.com/office/drawing/2010/main"/>
              </a:ext>
            </a:extLst>
          </a:blip>
          <a:srcRect/>
          <a:stretch>
            <a:fillRect/>
          </a:stretch>
        </a:blipFill>
        <a:effectLst/>
      </p:bgPr>
    </p:bg>
    <p:spTree>
      <p:nvGrpSpPr>
        <p:cNvPr id="1" name="Shape 116"/>
        <p:cNvGrpSpPr/>
        <p:nvPr/>
      </p:nvGrpSpPr>
      <p:grpSpPr>
        <a:xfrm>
          <a:off x="0" y="0"/>
          <a:ext cx="0" cy="0"/>
          <a:chOff x="0" y="0"/>
          <a:chExt cx="0" cy="0"/>
        </a:xfrm>
      </p:grpSpPr>
      <p:sp>
        <p:nvSpPr>
          <p:cNvPr id="117" name="Shape 117"/>
          <p:cNvSpPr txBox="1">
            <a:spLocks noGrp="1"/>
          </p:cNvSpPr>
          <p:nvPr>
            <p:ph type="title" idx="4294967295"/>
          </p:nvPr>
        </p:nvSpPr>
        <p:spPr>
          <a:xfrm>
            <a:off x="0" y="0"/>
            <a:ext cx="9144000" cy="2105400"/>
          </a:xfrm>
          <a:prstGeom prst="rect">
            <a:avLst/>
          </a:prstGeom>
          <a:solidFill>
            <a:srgbClr val="F3F3F3">
              <a:alpha val="54230"/>
            </a:srgbClr>
          </a:solidFill>
        </p:spPr>
        <p:txBody>
          <a:bodyPr wrap="square" lIns="91425" tIns="91425" rIns="91425" bIns="91425" anchor="ctr" anchorCtr="0">
            <a:noAutofit/>
          </a:bodyPr>
          <a:lstStyle/>
          <a:p>
            <a:pPr marL="0" lvl="0" indent="0" algn="ctr" rtl="0">
              <a:spcBef>
                <a:spcPts val="0"/>
              </a:spcBef>
              <a:buNone/>
            </a:pPr>
            <a:r>
              <a:rPr lang="en" sz="4800">
                <a:solidFill>
                  <a:schemeClr val="accent1"/>
                </a:solidFill>
              </a:rPr>
              <a:t>What is being created, and how is it being disseminated?</a:t>
            </a:r>
          </a:p>
        </p:txBody>
      </p:sp>
    </p:spTree>
    <p:extLst>
      <p:ext uri="{BB962C8B-B14F-4D97-AF65-F5344CB8AC3E}">
        <p14:creationId xmlns:p14="http://schemas.microsoft.com/office/powerpoint/2010/main" val="3829153644"/>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bg>
      <p:bgPr>
        <a:blipFill dpi="0" rotWithShape="1">
          <a:blip r:embed="rId3" cstate="screen">
            <a:lum/>
            <a:extLst>
              <a:ext uri="{28A0092B-C50C-407E-A947-70E740481C1C}">
                <a14:useLocalDpi xmlns:a14="http://schemas.microsoft.com/office/drawing/2010/main"/>
              </a:ext>
            </a:extLst>
          </a:blip>
          <a:srcRect/>
          <a:stretch>
            <a:fillRect/>
          </a:stretch>
        </a:blipFill>
        <a:effectLst/>
      </p:bgPr>
    </p:bg>
    <p:spTree>
      <p:nvGrpSpPr>
        <p:cNvPr id="1" name="Shape 121"/>
        <p:cNvGrpSpPr/>
        <p:nvPr/>
      </p:nvGrpSpPr>
      <p:grpSpPr>
        <a:xfrm>
          <a:off x="0" y="0"/>
          <a:ext cx="0" cy="0"/>
          <a:chOff x="0" y="0"/>
          <a:chExt cx="0" cy="0"/>
        </a:xfrm>
      </p:grpSpPr>
      <p:sp>
        <p:nvSpPr>
          <p:cNvPr id="122" name="Shape 122"/>
          <p:cNvSpPr txBox="1">
            <a:spLocks noGrp="1"/>
          </p:cNvSpPr>
          <p:nvPr>
            <p:ph type="title" idx="4294967295"/>
          </p:nvPr>
        </p:nvSpPr>
        <p:spPr>
          <a:xfrm>
            <a:off x="0" y="0"/>
            <a:ext cx="4557000" cy="5143500"/>
          </a:xfrm>
          <a:prstGeom prst="rect">
            <a:avLst/>
          </a:prstGeom>
          <a:solidFill>
            <a:srgbClr val="F3F3F3">
              <a:alpha val="54230"/>
            </a:srgbClr>
          </a:solidFill>
        </p:spPr>
        <p:txBody>
          <a:bodyPr wrap="square" lIns="91425" tIns="91425" rIns="91425" bIns="91425" anchor="ctr" anchorCtr="0">
            <a:noAutofit/>
          </a:bodyPr>
          <a:lstStyle/>
          <a:p>
            <a:pPr marL="0" lvl="0" indent="0" algn="ctr" rtl="0">
              <a:spcBef>
                <a:spcPts val="0"/>
              </a:spcBef>
              <a:buNone/>
            </a:pPr>
            <a:r>
              <a:rPr lang="en" sz="4800" dirty="0">
                <a:solidFill>
                  <a:schemeClr val="accent1"/>
                </a:solidFill>
              </a:rPr>
              <a:t>What are </a:t>
            </a:r>
            <a:r>
              <a:rPr lang="en" sz="4800" dirty="0">
                <a:solidFill>
                  <a:schemeClr val="accent3"/>
                </a:solidFill>
              </a:rPr>
              <a:t>current uses</a:t>
            </a:r>
            <a:r>
              <a:rPr lang="en" sz="4800" dirty="0">
                <a:solidFill>
                  <a:schemeClr val="accent1"/>
                </a:solidFill>
              </a:rPr>
              <a:t>, </a:t>
            </a:r>
            <a:r>
              <a:rPr lang="en" sz="4800" dirty="0">
                <a:solidFill>
                  <a:schemeClr val="accent6"/>
                </a:solidFill>
              </a:rPr>
              <a:t>needs</a:t>
            </a:r>
            <a:r>
              <a:rPr lang="en" sz="4800" dirty="0">
                <a:solidFill>
                  <a:schemeClr val="accent1"/>
                </a:solidFill>
              </a:rPr>
              <a:t>, and </a:t>
            </a:r>
            <a:r>
              <a:rPr lang="en" sz="4800" dirty="0">
                <a:solidFill>
                  <a:schemeClr val="tx1"/>
                </a:solidFill>
              </a:rPr>
              <a:t>desires</a:t>
            </a:r>
            <a:r>
              <a:rPr lang="en" sz="4800" dirty="0">
                <a:solidFill>
                  <a:schemeClr val="dk2"/>
                </a:solidFill>
              </a:rPr>
              <a:t> </a:t>
            </a:r>
            <a:r>
              <a:rPr lang="en" sz="4800" dirty="0">
                <a:solidFill>
                  <a:schemeClr val="accent1"/>
                </a:solidFill>
              </a:rPr>
              <a:t>for new repository systems?</a:t>
            </a:r>
          </a:p>
        </p:txBody>
      </p:sp>
    </p:spTree>
    <p:extLst>
      <p:ext uri="{BB962C8B-B14F-4D97-AF65-F5344CB8AC3E}">
        <p14:creationId xmlns:p14="http://schemas.microsoft.com/office/powerpoint/2010/main" val="1416543421"/>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bg>
      <p:bgPr>
        <a:blipFill dpi="0" rotWithShape="1">
          <a:blip r:embed="rId3" cstate="screen">
            <a:lum/>
            <a:extLst>
              <a:ext uri="{28A0092B-C50C-407E-A947-70E740481C1C}">
                <a14:useLocalDpi xmlns:a14="http://schemas.microsoft.com/office/drawing/2010/main"/>
              </a:ext>
            </a:extLst>
          </a:blip>
          <a:srcRect/>
          <a:stretch>
            <a:fillRect/>
          </a:stretch>
        </a:blipFill>
        <a:effectLst/>
      </p:bgPr>
    </p:bg>
    <p:spTree>
      <p:nvGrpSpPr>
        <p:cNvPr id="1" name="Shape 126"/>
        <p:cNvGrpSpPr/>
        <p:nvPr/>
      </p:nvGrpSpPr>
      <p:grpSpPr>
        <a:xfrm>
          <a:off x="0" y="0"/>
          <a:ext cx="0" cy="0"/>
          <a:chOff x="0" y="0"/>
          <a:chExt cx="0" cy="0"/>
        </a:xfrm>
      </p:grpSpPr>
      <p:sp>
        <p:nvSpPr>
          <p:cNvPr id="127" name="Shape 127"/>
          <p:cNvSpPr txBox="1">
            <a:spLocks noGrp="1"/>
          </p:cNvSpPr>
          <p:nvPr>
            <p:ph type="title" idx="4294967295"/>
          </p:nvPr>
        </p:nvSpPr>
        <p:spPr>
          <a:xfrm>
            <a:off x="4587000" y="0"/>
            <a:ext cx="4557000" cy="5143500"/>
          </a:xfrm>
          <a:prstGeom prst="rect">
            <a:avLst/>
          </a:prstGeom>
          <a:solidFill>
            <a:srgbClr val="F3F3F3">
              <a:alpha val="54230"/>
            </a:srgbClr>
          </a:solidFill>
        </p:spPr>
        <p:txBody>
          <a:bodyPr wrap="square" lIns="91425" tIns="91425" rIns="91425" bIns="91425" anchor="ctr" anchorCtr="0">
            <a:noAutofit/>
          </a:bodyPr>
          <a:lstStyle/>
          <a:p>
            <a:pPr marL="0" lvl="0" indent="0" algn="ctr" rtl="0">
              <a:spcBef>
                <a:spcPts val="0"/>
              </a:spcBef>
              <a:buNone/>
            </a:pPr>
            <a:r>
              <a:rPr lang="en" sz="4800">
                <a:solidFill>
                  <a:schemeClr val="accent1"/>
                </a:solidFill>
              </a:rPr>
              <a:t>What are the options for alternative repository systems?</a:t>
            </a:r>
          </a:p>
        </p:txBody>
      </p:sp>
    </p:spTree>
    <p:extLst>
      <p:ext uri="{BB962C8B-B14F-4D97-AF65-F5344CB8AC3E}">
        <p14:creationId xmlns:p14="http://schemas.microsoft.com/office/powerpoint/2010/main" val="2970001107"/>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Taskforce</a:t>
            </a:r>
            <a:endParaRPr lang="en-US" dirty="0"/>
          </a:p>
        </p:txBody>
      </p:sp>
      <p:sp>
        <p:nvSpPr>
          <p:cNvPr id="3" name="Text Placeholder 2"/>
          <p:cNvSpPr>
            <a:spLocks noGrp="1"/>
          </p:cNvSpPr>
          <p:nvPr>
            <p:ph type="body" idx="1"/>
          </p:nvPr>
        </p:nvSpPr>
        <p:spPr/>
        <p:txBody>
          <a:bodyPr/>
          <a:lstStyle/>
          <a:p>
            <a:pPr>
              <a:buNone/>
            </a:pPr>
            <a:r>
              <a:rPr lang="en-US" b="1" dirty="0"/>
              <a:t>Charge</a:t>
            </a:r>
          </a:p>
          <a:p>
            <a:pPr>
              <a:buNone/>
            </a:pPr>
            <a:r>
              <a:rPr lang="en-US" dirty="0"/>
              <a:t>This taskforce is charged with carrying out an environmental scan and campus discovery research over a </a:t>
            </a:r>
            <a:r>
              <a:rPr lang="en-US" dirty="0">
                <a:solidFill>
                  <a:schemeClr val="accent3"/>
                </a:solidFill>
              </a:rPr>
              <a:t>9 month period</a:t>
            </a:r>
            <a:r>
              <a:rPr lang="en-US" dirty="0"/>
              <a:t>. The taskforce will research platform options; explore collaboration opportunities; and ascertain the Penn community’s current uses, needs, and desires for repository services.</a:t>
            </a:r>
          </a:p>
          <a:p>
            <a:pPr>
              <a:buNone/>
            </a:pPr>
            <a:r>
              <a:rPr lang="en-US" b="1" dirty="0"/>
              <a:t>Goals</a:t>
            </a:r>
          </a:p>
          <a:p>
            <a:pPr>
              <a:lnSpc>
                <a:spcPct val="100000"/>
              </a:lnSpc>
              <a:spcAft>
                <a:spcPts val="0"/>
              </a:spcAft>
            </a:pPr>
            <a:r>
              <a:rPr lang="en-US" sz="1200" dirty="0"/>
              <a:t>Learn about current uses of ScholarlyCommons and collaboration opportunities</a:t>
            </a:r>
          </a:p>
          <a:p>
            <a:pPr>
              <a:lnSpc>
                <a:spcPct val="100000"/>
              </a:lnSpc>
              <a:spcAft>
                <a:spcPts val="0"/>
              </a:spcAft>
            </a:pPr>
            <a:r>
              <a:rPr lang="en-US" sz="1200" dirty="0"/>
              <a:t>Determine user needs and desires for new repository services</a:t>
            </a:r>
          </a:p>
          <a:p>
            <a:pPr>
              <a:lnSpc>
                <a:spcPct val="100000"/>
              </a:lnSpc>
              <a:spcAft>
                <a:spcPts val="0"/>
              </a:spcAft>
            </a:pPr>
            <a:r>
              <a:rPr lang="en-US" sz="1200" dirty="0"/>
              <a:t>Conduct an environmental scan of platform options, requirements, and feasibility (staff, time, cost, etc.)</a:t>
            </a:r>
          </a:p>
          <a:p>
            <a:pPr>
              <a:spcAft>
                <a:spcPts val="0"/>
              </a:spcAft>
            </a:pPr>
            <a:r>
              <a:rPr lang="en-US" sz="1200" dirty="0"/>
              <a:t>Benchmark services we have offered or could offer against institutions included in the environmental scan</a:t>
            </a:r>
          </a:p>
          <a:p>
            <a:endParaRPr lang="en-US" dirty="0"/>
          </a:p>
        </p:txBody>
      </p:sp>
    </p:spTree>
    <p:extLst>
      <p:ext uri="{BB962C8B-B14F-4D97-AF65-F5344CB8AC3E}">
        <p14:creationId xmlns:p14="http://schemas.microsoft.com/office/powerpoint/2010/main" val="20986193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500"/>
                                        <p:tgtEl>
                                          <p:spTgt spid="3">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fade">
                                      <p:cBhvr>
                                        <p:cTn id="15" dur="500"/>
                                        <p:tgtEl>
                                          <p:spTgt spid="3">
                                            <p:txEl>
                                              <p:pRg st="2" end="2"/>
                                            </p:txEl>
                                          </p:spTgt>
                                        </p:tgtEl>
                                      </p:cBhvr>
                                    </p:animEffect>
                                  </p:childTnLst>
                                </p:cTn>
                              </p:par>
                            </p:childTnLst>
                          </p:cTn>
                        </p:par>
                        <p:par>
                          <p:cTn id="16" fill="hold">
                            <p:stCondLst>
                              <p:cond delay="500"/>
                            </p:stCondLst>
                            <p:childTnLst>
                              <p:par>
                                <p:cTn id="17" presetID="10" presetClass="entr" presetSubtype="0" fill="hold" grpId="0" nodeType="after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fade">
                                      <p:cBhvr>
                                        <p:cTn id="19" dur="500"/>
                                        <p:tgtEl>
                                          <p:spTgt spid="3">
                                            <p:txEl>
                                              <p:pRg st="3" end="3"/>
                                            </p:txEl>
                                          </p:spTgt>
                                        </p:tgtEl>
                                      </p:cBhvr>
                                    </p:animEffect>
                                  </p:childTnLst>
                                </p:cTn>
                              </p:par>
                            </p:childTnLst>
                          </p:cTn>
                        </p:par>
                        <p:par>
                          <p:cTn id="20" fill="hold">
                            <p:stCondLst>
                              <p:cond delay="1000"/>
                            </p:stCondLst>
                            <p:childTnLst>
                              <p:par>
                                <p:cTn id="21" presetID="10" presetClass="entr" presetSubtype="0" fill="hold" grpId="0" nodeType="after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animEffect transition="in" filter="fade">
                                      <p:cBhvr>
                                        <p:cTn id="23" dur="500"/>
                                        <p:tgtEl>
                                          <p:spTgt spid="3">
                                            <p:txEl>
                                              <p:pRg st="4" end="4"/>
                                            </p:txEl>
                                          </p:spTgt>
                                        </p:tgtEl>
                                      </p:cBhvr>
                                    </p:animEffect>
                                  </p:childTnLst>
                                </p:cTn>
                              </p:par>
                            </p:childTnLst>
                          </p:cTn>
                        </p:par>
                        <p:par>
                          <p:cTn id="24" fill="hold">
                            <p:stCondLst>
                              <p:cond delay="1500"/>
                            </p:stCondLst>
                            <p:childTnLst>
                              <p:par>
                                <p:cTn id="25" presetID="10" presetClass="entr" presetSubtype="0" fill="hold" grpId="0" nodeType="after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animEffect transition="in" filter="fade">
                                      <p:cBhvr>
                                        <p:cTn id="27" dur="500"/>
                                        <p:tgtEl>
                                          <p:spTgt spid="3">
                                            <p:txEl>
                                              <p:pRg st="5" end="5"/>
                                            </p:txEl>
                                          </p:spTgt>
                                        </p:tgtEl>
                                      </p:cBhvr>
                                    </p:animEffect>
                                  </p:childTnLst>
                                </p:cTn>
                              </p:par>
                            </p:childTnLst>
                          </p:cTn>
                        </p:par>
                        <p:par>
                          <p:cTn id="28" fill="hold">
                            <p:stCondLst>
                              <p:cond delay="2000"/>
                            </p:stCondLst>
                            <p:childTnLst>
                              <p:par>
                                <p:cTn id="29" presetID="10" presetClass="entr" presetSubtype="0" fill="hold" grpId="0" nodeType="after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animEffect transition="in" filter="fade">
                                      <p:cBhvr>
                                        <p:cTn id="31"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1577129" y="2713267"/>
            <a:ext cx="1348721" cy="1348721"/>
          </a:xfrm>
          <a:prstGeom prst="rect">
            <a:avLst/>
          </a:prstGeom>
        </p:spPr>
      </p:pic>
      <p:pic>
        <p:nvPicPr>
          <p:cNvPr id="7" name="Picture 6"/>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24890" y="1050660"/>
            <a:ext cx="1348721" cy="1348721"/>
          </a:xfrm>
          <a:prstGeom prst="rect">
            <a:avLst/>
          </a:prstGeom>
        </p:spPr>
      </p:pic>
      <p:pic>
        <p:nvPicPr>
          <p:cNvPr id="8" name="Picture 7"/>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1577129" y="1050660"/>
            <a:ext cx="1348726" cy="1348726"/>
          </a:xfrm>
          <a:prstGeom prst="rect">
            <a:avLst/>
          </a:prstGeom>
        </p:spPr>
      </p:pic>
      <p:pic>
        <p:nvPicPr>
          <p:cNvPr id="10" name="Picture 9"/>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124890" y="2713262"/>
            <a:ext cx="1348721" cy="1348726"/>
          </a:xfrm>
          <a:prstGeom prst="rect">
            <a:avLst/>
          </a:prstGeom>
        </p:spPr>
      </p:pic>
      <p:sp>
        <p:nvSpPr>
          <p:cNvPr id="12" name="TextBox 11"/>
          <p:cNvSpPr txBox="1"/>
          <p:nvPr/>
        </p:nvSpPr>
        <p:spPr>
          <a:xfrm>
            <a:off x="3228640" y="1666771"/>
            <a:ext cx="5529597" cy="1569660"/>
          </a:xfrm>
          <a:prstGeom prst="rect">
            <a:avLst/>
          </a:prstGeom>
          <a:solidFill>
            <a:schemeClr val="bg1"/>
          </a:solidFill>
        </p:spPr>
        <p:txBody>
          <a:bodyPr wrap="square" rtlCol="0" anchor="ctr">
            <a:spAutoFit/>
          </a:bodyPr>
          <a:lstStyle/>
          <a:p>
            <a:pPr algn="ctr"/>
            <a:r>
              <a:rPr lang="en-US" sz="4800" dirty="0" smtClean="0">
                <a:solidFill>
                  <a:schemeClr val="accent3"/>
                </a:solidFill>
                <a:latin typeface="Avenir Next" charset="0"/>
                <a:ea typeface="Avenir Next" charset="0"/>
                <a:cs typeface="Avenir Next" charset="0"/>
              </a:rPr>
              <a:t>Digital</a:t>
            </a:r>
            <a:endParaRPr lang="en-US" sz="4800" dirty="0">
              <a:solidFill>
                <a:schemeClr val="accent3"/>
              </a:solidFill>
              <a:latin typeface="Avenir Next" charset="0"/>
              <a:ea typeface="Avenir Next" charset="0"/>
              <a:cs typeface="Avenir Next" charset="0"/>
            </a:endParaRPr>
          </a:p>
          <a:p>
            <a:pPr algn="ctr"/>
            <a:r>
              <a:rPr lang="en-US" sz="4800" dirty="0">
                <a:solidFill>
                  <a:schemeClr val="accent3"/>
                </a:solidFill>
                <a:latin typeface="Avenir Next" charset="0"/>
                <a:ea typeface="Avenir Next" charset="0"/>
                <a:cs typeface="Avenir Next" charset="0"/>
              </a:rPr>
              <a:t>Scholarship</a:t>
            </a:r>
          </a:p>
        </p:txBody>
      </p:sp>
      <p:sp>
        <p:nvSpPr>
          <p:cNvPr id="13" name="TextBox 12"/>
          <p:cNvSpPr txBox="1"/>
          <p:nvPr/>
        </p:nvSpPr>
        <p:spPr>
          <a:xfrm>
            <a:off x="75001" y="4375869"/>
            <a:ext cx="5329511" cy="553998"/>
          </a:xfrm>
          <a:prstGeom prst="rect">
            <a:avLst/>
          </a:prstGeom>
          <a:noFill/>
        </p:spPr>
        <p:txBody>
          <a:bodyPr wrap="square" rtlCol="0">
            <a:spAutoFit/>
          </a:bodyPr>
          <a:lstStyle/>
          <a:p>
            <a:r>
              <a:rPr lang="en-US" sz="3000" dirty="0">
                <a:solidFill>
                  <a:schemeClr val="accent3"/>
                </a:solidFill>
                <a:latin typeface="Avenir Next" charset="0"/>
                <a:ea typeface="Avenir Next" charset="0"/>
                <a:cs typeface="Avenir Next" charset="0"/>
              </a:rPr>
              <a:t>Scholarly communication</a:t>
            </a:r>
          </a:p>
        </p:txBody>
      </p:sp>
      <p:sp>
        <p:nvSpPr>
          <p:cNvPr id="14" name="TextBox 13"/>
          <p:cNvSpPr txBox="1"/>
          <p:nvPr/>
        </p:nvSpPr>
        <p:spPr>
          <a:xfrm>
            <a:off x="124890" y="179437"/>
            <a:ext cx="3660490" cy="553998"/>
          </a:xfrm>
          <a:prstGeom prst="rect">
            <a:avLst/>
          </a:prstGeom>
          <a:noFill/>
        </p:spPr>
        <p:txBody>
          <a:bodyPr wrap="square" rtlCol="0">
            <a:spAutoFit/>
          </a:bodyPr>
          <a:lstStyle/>
          <a:p>
            <a:r>
              <a:rPr lang="en-US" sz="3000" dirty="0">
                <a:solidFill>
                  <a:schemeClr val="accent3"/>
                </a:solidFill>
                <a:latin typeface="Avenir Next" charset="0"/>
                <a:ea typeface="Avenir Next" charset="0"/>
                <a:cs typeface="Avenir Next" charset="0"/>
              </a:rPr>
              <a:t>Data management</a:t>
            </a:r>
          </a:p>
        </p:txBody>
      </p:sp>
    </p:spTree>
    <p:extLst>
      <p:ext uri="{BB962C8B-B14F-4D97-AF65-F5344CB8AC3E}">
        <p14:creationId xmlns:p14="http://schemas.microsoft.com/office/powerpoint/2010/main" val="1459444438"/>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7" name="Group 36"/>
          <p:cNvGrpSpPr/>
          <p:nvPr/>
        </p:nvGrpSpPr>
        <p:grpSpPr>
          <a:xfrm>
            <a:off x="-1" y="3093067"/>
            <a:ext cx="3084871" cy="2057223"/>
            <a:chOff x="-1" y="3086033"/>
            <a:chExt cx="3084871" cy="2057223"/>
          </a:xfrm>
        </p:grpSpPr>
        <p:pic>
          <p:nvPicPr>
            <p:cNvPr id="28" name="Picture 8" descr="joshua-ness-225844.jp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1" y="3086033"/>
              <a:ext cx="3084871" cy="2057223"/>
            </a:xfrm>
            <a:prstGeom prst="rect">
              <a:avLst/>
            </a:prstGeom>
            <a:noFill/>
            <a:extLst/>
          </p:spPr>
        </p:pic>
        <p:sp>
          <p:nvSpPr>
            <p:cNvPr id="30" name="Title 1"/>
            <p:cNvSpPr txBox="1">
              <a:spLocks/>
            </p:cNvSpPr>
            <p:nvPr/>
          </p:nvSpPr>
          <p:spPr>
            <a:xfrm>
              <a:off x="266246" y="3782742"/>
              <a:ext cx="2552376" cy="572700"/>
            </a:xfrm>
            <a:prstGeom prst="rect">
              <a:avLst/>
            </a:prstGeom>
            <a:noFill/>
            <a:ln>
              <a:noFill/>
            </a:ln>
          </p:spPr>
          <p:txBody>
            <a:bodyPr wrap="square" lIns="91425" tIns="91425" rIns="91425" bIns="91425" anchor="t" anchorCtr="0"/>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accent3"/>
                </a:buClr>
                <a:buSzPct val="100000"/>
                <a:buFont typeface="Alfa Slab One"/>
                <a:buNone/>
                <a:defRPr sz="3000" b="0" i="0" u="none" strike="noStrike" cap="none">
                  <a:solidFill>
                    <a:schemeClr val="accent3"/>
                  </a:solidFill>
                  <a:latin typeface="Alfa Slab One"/>
                  <a:ea typeface="Alfa Slab One"/>
                  <a:cs typeface="Alfa Slab One"/>
                  <a:sym typeface="Alfa Slab One"/>
                </a:defRPr>
              </a:lvl1pPr>
              <a:lvl2pPr lvl="1">
                <a:spcBef>
                  <a:spcPts val="0"/>
                </a:spcBef>
                <a:buClr>
                  <a:schemeClr val="accent3"/>
                </a:buClr>
                <a:buSzPct val="100000"/>
                <a:buFont typeface="Alfa Slab One"/>
                <a:buNone/>
                <a:defRPr sz="3000">
                  <a:solidFill>
                    <a:schemeClr val="accent3"/>
                  </a:solidFill>
                  <a:latin typeface="Alfa Slab One"/>
                  <a:ea typeface="Alfa Slab One"/>
                  <a:cs typeface="Alfa Slab One"/>
                  <a:sym typeface="Alfa Slab One"/>
                </a:defRPr>
              </a:lvl2pPr>
              <a:lvl3pPr lvl="2">
                <a:spcBef>
                  <a:spcPts val="0"/>
                </a:spcBef>
                <a:buClr>
                  <a:schemeClr val="accent3"/>
                </a:buClr>
                <a:buSzPct val="100000"/>
                <a:buFont typeface="Alfa Slab One"/>
                <a:buNone/>
                <a:defRPr sz="3000">
                  <a:solidFill>
                    <a:schemeClr val="accent3"/>
                  </a:solidFill>
                  <a:latin typeface="Alfa Slab One"/>
                  <a:ea typeface="Alfa Slab One"/>
                  <a:cs typeface="Alfa Slab One"/>
                  <a:sym typeface="Alfa Slab One"/>
                </a:defRPr>
              </a:lvl3pPr>
              <a:lvl4pPr lvl="3">
                <a:spcBef>
                  <a:spcPts val="0"/>
                </a:spcBef>
                <a:buClr>
                  <a:schemeClr val="accent3"/>
                </a:buClr>
                <a:buSzPct val="100000"/>
                <a:buFont typeface="Alfa Slab One"/>
                <a:buNone/>
                <a:defRPr sz="3000">
                  <a:solidFill>
                    <a:schemeClr val="accent3"/>
                  </a:solidFill>
                  <a:latin typeface="Alfa Slab One"/>
                  <a:ea typeface="Alfa Slab One"/>
                  <a:cs typeface="Alfa Slab One"/>
                  <a:sym typeface="Alfa Slab One"/>
                </a:defRPr>
              </a:lvl4pPr>
              <a:lvl5pPr lvl="4">
                <a:spcBef>
                  <a:spcPts val="0"/>
                </a:spcBef>
                <a:buClr>
                  <a:schemeClr val="accent3"/>
                </a:buClr>
                <a:buSzPct val="100000"/>
                <a:buFont typeface="Alfa Slab One"/>
                <a:buNone/>
                <a:defRPr sz="3000">
                  <a:solidFill>
                    <a:schemeClr val="accent3"/>
                  </a:solidFill>
                  <a:latin typeface="Alfa Slab One"/>
                  <a:ea typeface="Alfa Slab One"/>
                  <a:cs typeface="Alfa Slab One"/>
                  <a:sym typeface="Alfa Slab One"/>
                </a:defRPr>
              </a:lvl5pPr>
              <a:lvl6pPr lvl="5">
                <a:spcBef>
                  <a:spcPts val="0"/>
                </a:spcBef>
                <a:buClr>
                  <a:schemeClr val="accent3"/>
                </a:buClr>
                <a:buSzPct val="100000"/>
                <a:buFont typeface="Alfa Slab One"/>
                <a:buNone/>
                <a:defRPr sz="3000">
                  <a:solidFill>
                    <a:schemeClr val="accent3"/>
                  </a:solidFill>
                  <a:latin typeface="Alfa Slab One"/>
                  <a:ea typeface="Alfa Slab One"/>
                  <a:cs typeface="Alfa Slab One"/>
                  <a:sym typeface="Alfa Slab One"/>
                </a:defRPr>
              </a:lvl6pPr>
              <a:lvl7pPr lvl="6">
                <a:spcBef>
                  <a:spcPts val="0"/>
                </a:spcBef>
                <a:buClr>
                  <a:schemeClr val="accent3"/>
                </a:buClr>
                <a:buSzPct val="100000"/>
                <a:buFont typeface="Alfa Slab One"/>
                <a:buNone/>
                <a:defRPr sz="3000">
                  <a:solidFill>
                    <a:schemeClr val="accent3"/>
                  </a:solidFill>
                  <a:latin typeface="Alfa Slab One"/>
                  <a:ea typeface="Alfa Slab One"/>
                  <a:cs typeface="Alfa Slab One"/>
                  <a:sym typeface="Alfa Slab One"/>
                </a:defRPr>
              </a:lvl7pPr>
              <a:lvl8pPr lvl="7">
                <a:spcBef>
                  <a:spcPts val="0"/>
                </a:spcBef>
                <a:buClr>
                  <a:schemeClr val="accent3"/>
                </a:buClr>
                <a:buSzPct val="100000"/>
                <a:buFont typeface="Alfa Slab One"/>
                <a:buNone/>
                <a:defRPr sz="3000">
                  <a:solidFill>
                    <a:schemeClr val="accent3"/>
                  </a:solidFill>
                  <a:latin typeface="Alfa Slab One"/>
                  <a:ea typeface="Alfa Slab One"/>
                  <a:cs typeface="Alfa Slab One"/>
                  <a:sym typeface="Alfa Slab One"/>
                </a:defRPr>
              </a:lvl8pPr>
              <a:lvl9pPr lvl="8">
                <a:spcBef>
                  <a:spcPts val="0"/>
                </a:spcBef>
                <a:buClr>
                  <a:schemeClr val="accent3"/>
                </a:buClr>
                <a:buSzPct val="100000"/>
                <a:buFont typeface="Alfa Slab One"/>
                <a:buNone/>
                <a:defRPr sz="3000">
                  <a:solidFill>
                    <a:schemeClr val="accent3"/>
                  </a:solidFill>
                  <a:latin typeface="Alfa Slab One"/>
                  <a:ea typeface="Alfa Slab One"/>
                  <a:cs typeface="Alfa Slab One"/>
                  <a:sym typeface="Alfa Slab One"/>
                </a:defRPr>
              </a:lvl9pPr>
            </a:lstStyle>
            <a:p>
              <a:pPr algn="ctr"/>
              <a:r>
                <a:rPr lang="en-US" sz="2400" b="1" dirty="0">
                  <a:ln w="3175">
                    <a:solidFill>
                      <a:schemeClr val="tx1">
                        <a:lumMod val="40000"/>
                        <a:lumOff val="60000"/>
                      </a:schemeClr>
                    </a:solidFill>
                    <a:prstDash val="solid"/>
                  </a:ln>
                  <a:solidFill>
                    <a:schemeClr val="bg1"/>
                  </a:solidFill>
                  <a:effectLst>
                    <a:outerShdw blurRad="50000" dist="50800" dir="7500000" algn="tl">
                      <a:srgbClr val="000000">
                        <a:shade val="5000"/>
                        <a:alpha val="35000"/>
                      </a:srgbClr>
                    </a:outerShdw>
                  </a:effectLst>
                </a:rPr>
                <a:t>Informal Conversations</a:t>
              </a:r>
            </a:p>
          </p:txBody>
        </p:sp>
      </p:grpSp>
      <p:sp>
        <p:nvSpPr>
          <p:cNvPr id="2" name="Title 1"/>
          <p:cNvSpPr>
            <a:spLocks noGrp="1"/>
          </p:cNvSpPr>
          <p:nvPr>
            <p:ph type="title"/>
          </p:nvPr>
        </p:nvSpPr>
        <p:spPr>
          <a:xfrm>
            <a:off x="311700" y="339515"/>
            <a:ext cx="8520600" cy="572700"/>
          </a:xfrm>
        </p:spPr>
        <p:txBody>
          <a:bodyPr/>
          <a:lstStyle/>
          <a:p>
            <a:pPr algn="ctr"/>
            <a:r>
              <a:rPr lang="en-US" dirty="0" smtClean="0"/>
              <a:t>Research</a:t>
            </a:r>
            <a:endParaRPr lang="en-US" dirty="0"/>
          </a:p>
        </p:txBody>
      </p:sp>
      <p:sp>
        <p:nvSpPr>
          <p:cNvPr id="3" name="Text Placeholder 2"/>
          <p:cNvSpPr>
            <a:spLocks noGrp="1"/>
          </p:cNvSpPr>
          <p:nvPr>
            <p:ph type="body" idx="1"/>
          </p:nvPr>
        </p:nvSpPr>
        <p:spPr>
          <a:xfrm>
            <a:off x="1036202" y="1082135"/>
            <a:ext cx="3999900" cy="3416400"/>
          </a:xfrm>
        </p:spPr>
        <p:txBody>
          <a:bodyPr/>
          <a:lstStyle/>
          <a:p>
            <a:pPr algn="ctr">
              <a:buNone/>
            </a:pPr>
            <a:r>
              <a:rPr lang="en-US" sz="2400" dirty="0" smtClean="0"/>
              <a:t>User Researc</a:t>
            </a:r>
            <a:r>
              <a:rPr lang="en-US" sz="2400" dirty="0"/>
              <a:t>h</a:t>
            </a:r>
          </a:p>
        </p:txBody>
      </p:sp>
      <p:sp>
        <p:nvSpPr>
          <p:cNvPr id="4" name="Text Placeholder 3"/>
          <p:cNvSpPr>
            <a:spLocks noGrp="1"/>
          </p:cNvSpPr>
          <p:nvPr>
            <p:ph type="body" idx="2"/>
          </p:nvPr>
        </p:nvSpPr>
        <p:spPr>
          <a:xfrm>
            <a:off x="4375190" y="1082135"/>
            <a:ext cx="3999900" cy="3416400"/>
          </a:xfrm>
        </p:spPr>
        <p:txBody>
          <a:bodyPr/>
          <a:lstStyle/>
          <a:p>
            <a:pPr algn="ctr">
              <a:buNone/>
            </a:pPr>
            <a:r>
              <a:rPr lang="en-US" sz="2400" dirty="0" smtClean="0"/>
              <a:t>Environmental Scan</a:t>
            </a:r>
            <a:endParaRPr lang="en-US" sz="2400" dirty="0"/>
          </a:p>
        </p:txBody>
      </p:sp>
      <p:sp>
        <p:nvSpPr>
          <p:cNvPr id="5" name="Text Placeholder 3"/>
          <p:cNvSpPr txBox="1">
            <a:spLocks/>
          </p:cNvSpPr>
          <p:nvPr/>
        </p:nvSpPr>
        <p:spPr>
          <a:xfrm>
            <a:off x="1242015" y="1561243"/>
            <a:ext cx="3504866" cy="549765"/>
          </a:xfrm>
          <a:prstGeom prst="rect">
            <a:avLst/>
          </a:prstGeom>
          <a:noFill/>
          <a:ln>
            <a:noFill/>
          </a:ln>
        </p:spPr>
        <p:txBody>
          <a:bodyPr wrap="square" lIns="91425" tIns="91425" rIns="91425" bIns="91425" anchor="t" anchorCtr="0"/>
          <a:lstStyle>
            <a:defPPr marR="0" lvl="0" algn="l" rtl="0">
              <a:lnSpc>
                <a:spcPct val="100000"/>
              </a:lnSpc>
              <a:spcBef>
                <a:spcPts val="0"/>
              </a:spcBef>
              <a:spcAft>
                <a:spcPts val="0"/>
              </a:spcAft>
            </a:defPPr>
            <a:lvl1pPr marR="0" lvl="0" algn="l" rtl="0">
              <a:lnSpc>
                <a:spcPct val="115000"/>
              </a:lnSpc>
              <a:spcBef>
                <a:spcPts val="0"/>
              </a:spcBef>
              <a:spcAft>
                <a:spcPts val="1600"/>
              </a:spcAft>
              <a:buClr>
                <a:schemeClr val="dk2"/>
              </a:buClr>
              <a:buSzPct val="100000"/>
              <a:buFont typeface="Proxima Nova"/>
              <a:buChar char="●"/>
              <a:defRPr sz="1400" b="0" i="0" u="none" strike="noStrike" cap="none">
                <a:solidFill>
                  <a:schemeClr val="dk2"/>
                </a:solidFill>
                <a:latin typeface="Proxima Nova"/>
                <a:ea typeface="Proxima Nova"/>
                <a:cs typeface="Proxima Nova"/>
                <a:sym typeface="Proxima Nova"/>
              </a:defRPr>
            </a:lvl1pPr>
            <a:lvl2pPr marR="0" lvl="1" algn="l" rtl="0">
              <a:lnSpc>
                <a:spcPct val="115000"/>
              </a:lnSpc>
              <a:spcBef>
                <a:spcPts val="0"/>
              </a:spcBef>
              <a:spcAft>
                <a:spcPts val="1600"/>
              </a:spcAft>
              <a:buClr>
                <a:schemeClr val="dk2"/>
              </a:buClr>
              <a:buSzPct val="100000"/>
              <a:buFont typeface="Proxima Nova"/>
              <a:buChar char="○"/>
              <a:defRPr sz="1200" b="0" i="0" u="none" strike="noStrike" cap="none">
                <a:solidFill>
                  <a:schemeClr val="dk2"/>
                </a:solidFill>
                <a:latin typeface="Proxima Nova"/>
                <a:ea typeface="Proxima Nova"/>
                <a:cs typeface="Proxima Nova"/>
                <a:sym typeface="Proxima Nova"/>
              </a:defRPr>
            </a:lvl2pPr>
            <a:lvl3pPr marR="0" lvl="2" algn="l" rtl="0">
              <a:lnSpc>
                <a:spcPct val="115000"/>
              </a:lnSpc>
              <a:spcBef>
                <a:spcPts val="0"/>
              </a:spcBef>
              <a:spcAft>
                <a:spcPts val="1600"/>
              </a:spcAft>
              <a:buClr>
                <a:schemeClr val="dk2"/>
              </a:buClr>
              <a:buSzPct val="100000"/>
              <a:buFont typeface="Proxima Nova"/>
              <a:buChar char="■"/>
              <a:defRPr sz="1200" b="0" i="0" u="none" strike="noStrike" cap="none">
                <a:solidFill>
                  <a:schemeClr val="dk2"/>
                </a:solidFill>
                <a:latin typeface="Proxima Nova"/>
                <a:ea typeface="Proxima Nova"/>
                <a:cs typeface="Proxima Nova"/>
                <a:sym typeface="Proxima Nova"/>
              </a:defRPr>
            </a:lvl3pPr>
            <a:lvl4pPr marR="0" lvl="3" algn="l" rtl="0">
              <a:lnSpc>
                <a:spcPct val="115000"/>
              </a:lnSpc>
              <a:spcBef>
                <a:spcPts val="0"/>
              </a:spcBef>
              <a:spcAft>
                <a:spcPts val="1600"/>
              </a:spcAft>
              <a:buClr>
                <a:schemeClr val="dk2"/>
              </a:buClr>
              <a:buSzPct val="100000"/>
              <a:buFont typeface="Proxima Nova"/>
              <a:buChar char="●"/>
              <a:defRPr sz="1200" b="0" i="0" u="none" strike="noStrike" cap="none">
                <a:solidFill>
                  <a:schemeClr val="dk2"/>
                </a:solidFill>
                <a:latin typeface="Proxima Nova"/>
                <a:ea typeface="Proxima Nova"/>
                <a:cs typeface="Proxima Nova"/>
                <a:sym typeface="Proxima Nova"/>
              </a:defRPr>
            </a:lvl4pPr>
            <a:lvl5pPr marR="0" lvl="4" algn="l" rtl="0">
              <a:lnSpc>
                <a:spcPct val="115000"/>
              </a:lnSpc>
              <a:spcBef>
                <a:spcPts val="0"/>
              </a:spcBef>
              <a:spcAft>
                <a:spcPts val="1600"/>
              </a:spcAft>
              <a:buClr>
                <a:schemeClr val="dk2"/>
              </a:buClr>
              <a:buSzPct val="100000"/>
              <a:buFont typeface="Proxima Nova"/>
              <a:buChar char="○"/>
              <a:defRPr sz="1200" b="0" i="0" u="none" strike="noStrike" cap="none">
                <a:solidFill>
                  <a:schemeClr val="dk2"/>
                </a:solidFill>
                <a:latin typeface="Proxima Nova"/>
                <a:ea typeface="Proxima Nova"/>
                <a:cs typeface="Proxima Nova"/>
                <a:sym typeface="Proxima Nova"/>
              </a:defRPr>
            </a:lvl5pPr>
            <a:lvl6pPr marR="0" lvl="5" algn="l" rtl="0">
              <a:lnSpc>
                <a:spcPct val="115000"/>
              </a:lnSpc>
              <a:spcBef>
                <a:spcPts val="0"/>
              </a:spcBef>
              <a:spcAft>
                <a:spcPts val="1600"/>
              </a:spcAft>
              <a:buClr>
                <a:schemeClr val="dk2"/>
              </a:buClr>
              <a:buSzPct val="100000"/>
              <a:buFont typeface="Proxima Nova"/>
              <a:buChar char="■"/>
              <a:defRPr sz="1200" b="0" i="0" u="none" strike="noStrike" cap="none">
                <a:solidFill>
                  <a:schemeClr val="dk2"/>
                </a:solidFill>
                <a:latin typeface="Proxima Nova"/>
                <a:ea typeface="Proxima Nova"/>
                <a:cs typeface="Proxima Nova"/>
                <a:sym typeface="Proxima Nova"/>
              </a:defRPr>
            </a:lvl6pPr>
            <a:lvl7pPr marR="0" lvl="6" algn="l" rtl="0">
              <a:lnSpc>
                <a:spcPct val="115000"/>
              </a:lnSpc>
              <a:spcBef>
                <a:spcPts val="0"/>
              </a:spcBef>
              <a:spcAft>
                <a:spcPts val="1600"/>
              </a:spcAft>
              <a:buClr>
                <a:schemeClr val="dk2"/>
              </a:buClr>
              <a:buSzPct val="100000"/>
              <a:buFont typeface="Proxima Nova"/>
              <a:buChar char="●"/>
              <a:defRPr sz="1200" b="0" i="0" u="none" strike="noStrike" cap="none">
                <a:solidFill>
                  <a:schemeClr val="dk2"/>
                </a:solidFill>
                <a:latin typeface="Proxima Nova"/>
                <a:ea typeface="Proxima Nova"/>
                <a:cs typeface="Proxima Nova"/>
                <a:sym typeface="Proxima Nova"/>
              </a:defRPr>
            </a:lvl7pPr>
            <a:lvl8pPr marR="0" lvl="7" algn="l" rtl="0">
              <a:lnSpc>
                <a:spcPct val="115000"/>
              </a:lnSpc>
              <a:spcBef>
                <a:spcPts val="0"/>
              </a:spcBef>
              <a:spcAft>
                <a:spcPts val="1600"/>
              </a:spcAft>
              <a:buClr>
                <a:schemeClr val="dk2"/>
              </a:buClr>
              <a:buSzPct val="100000"/>
              <a:buFont typeface="Proxima Nova"/>
              <a:buChar char="○"/>
              <a:defRPr sz="1200" b="0" i="0" u="none" strike="noStrike" cap="none">
                <a:solidFill>
                  <a:schemeClr val="dk2"/>
                </a:solidFill>
                <a:latin typeface="Proxima Nova"/>
                <a:ea typeface="Proxima Nova"/>
                <a:cs typeface="Proxima Nova"/>
                <a:sym typeface="Proxima Nova"/>
              </a:defRPr>
            </a:lvl8pPr>
            <a:lvl9pPr marR="0" lvl="8" algn="l" rtl="0">
              <a:lnSpc>
                <a:spcPct val="115000"/>
              </a:lnSpc>
              <a:spcBef>
                <a:spcPts val="0"/>
              </a:spcBef>
              <a:spcAft>
                <a:spcPts val="1600"/>
              </a:spcAft>
              <a:buClr>
                <a:schemeClr val="dk2"/>
              </a:buClr>
              <a:buSzPct val="100000"/>
              <a:buFont typeface="Proxima Nova"/>
              <a:buChar char="■"/>
              <a:defRPr sz="1200" b="0" i="0" u="none" strike="noStrike" cap="none">
                <a:solidFill>
                  <a:schemeClr val="dk2"/>
                </a:solidFill>
                <a:latin typeface="Proxima Nova"/>
                <a:ea typeface="Proxima Nova"/>
                <a:cs typeface="Proxima Nova"/>
                <a:sym typeface="Proxima Nova"/>
              </a:defRPr>
            </a:lvl9pPr>
          </a:lstStyle>
          <a:p>
            <a:pPr>
              <a:buNone/>
            </a:pPr>
            <a:r>
              <a:rPr lang="en-US" dirty="0" smtClean="0">
                <a:solidFill>
                  <a:schemeClr val="tx1"/>
                </a:solidFill>
              </a:rPr>
              <a:t>Surveys </a:t>
            </a:r>
            <a:r>
              <a:rPr lang="en-US" dirty="0" smtClean="0">
                <a:solidFill>
                  <a:schemeClr val="tx1"/>
                </a:solidFill>
                <a:sym typeface="Wingdings" panose="05000000000000000000" pitchFamily="2" charset="2"/>
              </a:rPr>
              <a:t> </a:t>
            </a:r>
            <a:r>
              <a:rPr lang="en-US" dirty="0" smtClean="0">
                <a:solidFill>
                  <a:schemeClr val="tx1"/>
                </a:solidFill>
              </a:rPr>
              <a:t>Interviews </a:t>
            </a:r>
            <a:r>
              <a:rPr lang="en-US" dirty="0" smtClean="0">
                <a:solidFill>
                  <a:schemeClr val="tx1"/>
                </a:solidFill>
                <a:sym typeface="Wingdings" panose="05000000000000000000" pitchFamily="2" charset="2"/>
              </a:rPr>
              <a:t> </a:t>
            </a:r>
            <a:r>
              <a:rPr lang="en-US" dirty="0" smtClean="0">
                <a:solidFill>
                  <a:schemeClr val="tx1"/>
                </a:solidFill>
              </a:rPr>
              <a:t>Design thinking</a:t>
            </a:r>
            <a:endParaRPr lang="en-US" dirty="0">
              <a:solidFill>
                <a:schemeClr val="tx1"/>
              </a:solidFill>
            </a:endParaRPr>
          </a:p>
        </p:txBody>
      </p:sp>
      <p:cxnSp>
        <p:nvCxnSpPr>
          <p:cNvPr id="7" name="Straight Connector 6"/>
          <p:cNvCxnSpPr/>
          <p:nvPr/>
        </p:nvCxnSpPr>
        <p:spPr>
          <a:xfrm flipH="1">
            <a:off x="3151163" y="858134"/>
            <a:ext cx="583809" cy="280813"/>
          </a:xfrm>
          <a:prstGeom prst="line">
            <a:avLst/>
          </a:prstGeom>
          <a:ln w="28575">
            <a:solidFill>
              <a:srgbClr val="FFC000"/>
            </a:solidFill>
            <a:prstDash val="sysDot"/>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5401994" y="834300"/>
            <a:ext cx="492369" cy="304647"/>
          </a:xfrm>
          <a:prstGeom prst="line">
            <a:avLst/>
          </a:prstGeom>
          <a:ln w="28575">
            <a:solidFill>
              <a:srgbClr val="FFC000"/>
            </a:solidFill>
            <a:prstDash val="sysDot"/>
          </a:ln>
        </p:spPr>
        <p:style>
          <a:lnRef idx="1">
            <a:schemeClr val="accent1"/>
          </a:lnRef>
          <a:fillRef idx="0">
            <a:schemeClr val="accent1"/>
          </a:fillRef>
          <a:effectRef idx="0">
            <a:schemeClr val="accent1"/>
          </a:effectRef>
          <a:fontRef idx="minor">
            <a:schemeClr val="tx1"/>
          </a:fontRef>
        </p:style>
      </p:cxnSp>
      <p:sp>
        <p:nvSpPr>
          <p:cNvPr id="26" name="Title 3"/>
          <p:cNvSpPr txBox="1">
            <a:spLocks/>
          </p:cNvSpPr>
          <p:nvPr/>
        </p:nvSpPr>
        <p:spPr>
          <a:xfrm>
            <a:off x="266246" y="2409382"/>
            <a:ext cx="8520600" cy="572700"/>
          </a:xfrm>
          <a:prstGeom prst="rect">
            <a:avLst/>
          </a:prstGeom>
          <a:noFill/>
          <a:ln>
            <a:noFill/>
          </a:ln>
        </p:spPr>
        <p:txBody>
          <a:bodyPr wrap="square" lIns="91425" tIns="91425" rIns="91425" bIns="91425" anchor="t" anchorCtr="0"/>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accent3"/>
              </a:buClr>
              <a:buSzPct val="100000"/>
              <a:buFont typeface="Alfa Slab One"/>
              <a:buNone/>
              <a:defRPr sz="3000" b="0" i="0" u="none" strike="noStrike" cap="none">
                <a:solidFill>
                  <a:schemeClr val="accent3"/>
                </a:solidFill>
                <a:latin typeface="Alfa Slab One"/>
                <a:ea typeface="Alfa Slab One"/>
                <a:cs typeface="Alfa Slab One"/>
                <a:sym typeface="Alfa Slab One"/>
              </a:defRPr>
            </a:lvl1pPr>
            <a:lvl2pPr lvl="1">
              <a:spcBef>
                <a:spcPts val="0"/>
              </a:spcBef>
              <a:buClr>
                <a:schemeClr val="accent3"/>
              </a:buClr>
              <a:buSzPct val="100000"/>
              <a:buFont typeface="Alfa Slab One"/>
              <a:buNone/>
              <a:defRPr sz="3000">
                <a:solidFill>
                  <a:schemeClr val="accent3"/>
                </a:solidFill>
                <a:latin typeface="Alfa Slab One"/>
                <a:ea typeface="Alfa Slab One"/>
                <a:cs typeface="Alfa Slab One"/>
                <a:sym typeface="Alfa Slab One"/>
              </a:defRPr>
            </a:lvl2pPr>
            <a:lvl3pPr lvl="2">
              <a:spcBef>
                <a:spcPts val="0"/>
              </a:spcBef>
              <a:buClr>
                <a:schemeClr val="accent3"/>
              </a:buClr>
              <a:buSzPct val="100000"/>
              <a:buFont typeface="Alfa Slab One"/>
              <a:buNone/>
              <a:defRPr sz="3000">
                <a:solidFill>
                  <a:schemeClr val="accent3"/>
                </a:solidFill>
                <a:latin typeface="Alfa Slab One"/>
                <a:ea typeface="Alfa Slab One"/>
                <a:cs typeface="Alfa Slab One"/>
                <a:sym typeface="Alfa Slab One"/>
              </a:defRPr>
            </a:lvl3pPr>
            <a:lvl4pPr lvl="3">
              <a:spcBef>
                <a:spcPts val="0"/>
              </a:spcBef>
              <a:buClr>
                <a:schemeClr val="accent3"/>
              </a:buClr>
              <a:buSzPct val="100000"/>
              <a:buFont typeface="Alfa Slab One"/>
              <a:buNone/>
              <a:defRPr sz="3000">
                <a:solidFill>
                  <a:schemeClr val="accent3"/>
                </a:solidFill>
                <a:latin typeface="Alfa Slab One"/>
                <a:ea typeface="Alfa Slab One"/>
                <a:cs typeface="Alfa Slab One"/>
                <a:sym typeface="Alfa Slab One"/>
              </a:defRPr>
            </a:lvl4pPr>
            <a:lvl5pPr lvl="4">
              <a:spcBef>
                <a:spcPts val="0"/>
              </a:spcBef>
              <a:buClr>
                <a:schemeClr val="accent3"/>
              </a:buClr>
              <a:buSzPct val="100000"/>
              <a:buFont typeface="Alfa Slab One"/>
              <a:buNone/>
              <a:defRPr sz="3000">
                <a:solidFill>
                  <a:schemeClr val="accent3"/>
                </a:solidFill>
                <a:latin typeface="Alfa Slab One"/>
                <a:ea typeface="Alfa Slab One"/>
                <a:cs typeface="Alfa Slab One"/>
                <a:sym typeface="Alfa Slab One"/>
              </a:defRPr>
            </a:lvl5pPr>
            <a:lvl6pPr lvl="5">
              <a:spcBef>
                <a:spcPts val="0"/>
              </a:spcBef>
              <a:buClr>
                <a:schemeClr val="accent3"/>
              </a:buClr>
              <a:buSzPct val="100000"/>
              <a:buFont typeface="Alfa Slab One"/>
              <a:buNone/>
              <a:defRPr sz="3000">
                <a:solidFill>
                  <a:schemeClr val="accent3"/>
                </a:solidFill>
                <a:latin typeface="Alfa Slab One"/>
                <a:ea typeface="Alfa Slab One"/>
                <a:cs typeface="Alfa Slab One"/>
                <a:sym typeface="Alfa Slab One"/>
              </a:defRPr>
            </a:lvl6pPr>
            <a:lvl7pPr lvl="6">
              <a:spcBef>
                <a:spcPts val="0"/>
              </a:spcBef>
              <a:buClr>
                <a:schemeClr val="accent3"/>
              </a:buClr>
              <a:buSzPct val="100000"/>
              <a:buFont typeface="Alfa Slab One"/>
              <a:buNone/>
              <a:defRPr sz="3000">
                <a:solidFill>
                  <a:schemeClr val="accent3"/>
                </a:solidFill>
                <a:latin typeface="Alfa Slab One"/>
                <a:ea typeface="Alfa Slab One"/>
                <a:cs typeface="Alfa Slab One"/>
                <a:sym typeface="Alfa Slab One"/>
              </a:defRPr>
            </a:lvl7pPr>
            <a:lvl8pPr lvl="7">
              <a:spcBef>
                <a:spcPts val="0"/>
              </a:spcBef>
              <a:buClr>
                <a:schemeClr val="accent3"/>
              </a:buClr>
              <a:buSzPct val="100000"/>
              <a:buFont typeface="Alfa Slab One"/>
              <a:buNone/>
              <a:defRPr sz="3000">
                <a:solidFill>
                  <a:schemeClr val="accent3"/>
                </a:solidFill>
                <a:latin typeface="Alfa Slab One"/>
                <a:ea typeface="Alfa Slab One"/>
                <a:cs typeface="Alfa Slab One"/>
                <a:sym typeface="Alfa Slab One"/>
              </a:defRPr>
            </a:lvl8pPr>
            <a:lvl9pPr lvl="8">
              <a:spcBef>
                <a:spcPts val="0"/>
              </a:spcBef>
              <a:buClr>
                <a:schemeClr val="accent3"/>
              </a:buClr>
              <a:buSzPct val="100000"/>
              <a:buFont typeface="Alfa Slab One"/>
              <a:buNone/>
              <a:defRPr sz="3000">
                <a:solidFill>
                  <a:schemeClr val="accent3"/>
                </a:solidFill>
                <a:latin typeface="Alfa Slab One"/>
                <a:ea typeface="Alfa Slab One"/>
                <a:cs typeface="Alfa Slab One"/>
                <a:sym typeface="Alfa Slab One"/>
              </a:defRPr>
            </a:lvl9pPr>
          </a:lstStyle>
          <a:p>
            <a:pPr algn="ctr"/>
            <a:r>
              <a:rPr lang="en-US" dirty="0" smtClean="0"/>
              <a:t>Conversations and Collaborations</a:t>
            </a:r>
            <a:endParaRPr lang="en-US" dirty="0"/>
          </a:p>
        </p:txBody>
      </p:sp>
      <p:grpSp>
        <p:nvGrpSpPr>
          <p:cNvPr id="38" name="Group 37"/>
          <p:cNvGrpSpPr/>
          <p:nvPr/>
        </p:nvGrpSpPr>
        <p:grpSpPr>
          <a:xfrm>
            <a:off x="3084870" y="3094824"/>
            <a:ext cx="3084871" cy="2059151"/>
            <a:chOff x="3084870" y="3087790"/>
            <a:chExt cx="3084871" cy="2059151"/>
          </a:xfrm>
        </p:grpSpPr>
        <p:pic>
          <p:nvPicPr>
            <p:cNvPr id="29" name="Picture 6" descr="stefan-stefancik-257625.jp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3084870" y="3087790"/>
              <a:ext cx="3084871" cy="2059151"/>
            </a:xfrm>
            <a:prstGeom prst="rect">
              <a:avLst/>
            </a:prstGeom>
            <a:noFill/>
            <a:extLst>
              <a:ext uri="{909E8E84-426E-40DD-AFC4-6F175D3DCCD1}">
                <a14:hiddenFill xmlns:a14="http://schemas.microsoft.com/office/drawing/2010/main">
                  <a:solidFill>
                    <a:srgbClr val="FFFFFF"/>
                  </a:solidFill>
                </a14:hiddenFill>
              </a:ext>
            </a:extLst>
          </p:spPr>
        </p:pic>
        <p:sp>
          <p:nvSpPr>
            <p:cNvPr id="31" name="Title 1"/>
            <p:cNvSpPr txBox="1">
              <a:spLocks/>
            </p:cNvSpPr>
            <p:nvPr/>
          </p:nvSpPr>
          <p:spPr>
            <a:xfrm>
              <a:off x="3354351" y="3782742"/>
              <a:ext cx="2552376" cy="572700"/>
            </a:xfrm>
            <a:prstGeom prst="rect">
              <a:avLst/>
            </a:prstGeom>
            <a:noFill/>
            <a:ln>
              <a:noFill/>
            </a:ln>
          </p:spPr>
          <p:txBody>
            <a:bodyPr wrap="square" lIns="91425" tIns="91425" rIns="91425" bIns="91425" anchor="t" anchorCtr="0"/>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accent3"/>
                </a:buClr>
                <a:buSzPct val="100000"/>
                <a:buFont typeface="Alfa Slab One"/>
                <a:buNone/>
                <a:defRPr sz="3000" b="0" i="0" u="none" strike="noStrike" cap="none">
                  <a:solidFill>
                    <a:schemeClr val="accent3"/>
                  </a:solidFill>
                  <a:latin typeface="Alfa Slab One"/>
                  <a:ea typeface="Alfa Slab One"/>
                  <a:cs typeface="Alfa Slab One"/>
                  <a:sym typeface="Alfa Slab One"/>
                </a:defRPr>
              </a:lvl1pPr>
              <a:lvl2pPr lvl="1">
                <a:spcBef>
                  <a:spcPts val="0"/>
                </a:spcBef>
                <a:buClr>
                  <a:schemeClr val="accent3"/>
                </a:buClr>
                <a:buSzPct val="100000"/>
                <a:buFont typeface="Alfa Slab One"/>
                <a:buNone/>
                <a:defRPr sz="3000">
                  <a:solidFill>
                    <a:schemeClr val="accent3"/>
                  </a:solidFill>
                  <a:latin typeface="Alfa Slab One"/>
                  <a:ea typeface="Alfa Slab One"/>
                  <a:cs typeface="Alfa Slab One"/>
                  <a:sym typeface="Alfa Slab One"/>
                </a:defRPr>
              </a:lvl2pPr>
              <a:lvl3pPr lvl="2">
                <a:spcBef>
                  <a:spcPts val="0"/>
                </a:spcBef>
                <a:buClr>
                  <a:schemeClr val="accent3"/>
                </a:buClr>
                <a:buSzPct val="100000"/>
                <a:buFont typeface="Alfa Slab One"/>
                <a:buNone/>
                <a:defRPr sz="3000">
                  <a:solidFill>
                    <a:schemeClr val="accent3"/>
                  </a:solidFill>
                  <a:latin typeface="Alfa Slab One"/>
                  <a:ea typeface="Alfa Slab One"/>
                  <a:cs typeface="Alfa Slab One"/>
                  <a:sym typeface="Alfa Slab One"/>
                </a:defRPr>
              </a:lvl3pPr>
              <a:lvl4pPr lvl="3">
                <a:spcBef>
                  <a:spcPts val="0"/>
                </a:spcBef>
                <a:buClr>
                  <a:schemeClr val="accent3"/>
                </a:buClr>
                <a:buSzPct val="100000"/>
                <a:buFont typeface="Alfa Slab One"/>
                <a:buNone/>
                <a:defRPr sz="3000">
                  <a:solidFill>
                    <a:schemeClr val="accent3"/>
                  </a:solidFill>
                  <a:latin typeface="Alfa Slab One"/>
                  <a:ea typeface="Alfa Slab One"/>
                  <a:cs typeface="Alfa Slab One"/>
                  <a:sym typeface="Alfa Slab One"/>
                </a:defRPr>
              </a:lvl4pPr>
              <a:lvl5pPr lvl="4">
                <a:spcBef>
                  <a:spcPts val="0"/>
                </a:spcBef>
                <a:buClr>
                  <a:schemeClr val="accent3"/>
                </a:buClr>
                <a:buSzPct val="100000"/>
                <a:buFont typeface="Alfa Slab One"/>
                <a:buNone/>
                <a:defRPr sz="3000">
                  <a:solidFill>
                    <a:schemeClr val="accent3"/>
                  </a:solidFill>
                  <a:latin typeface="Alfa Slab One"/>
                  <a:ea typeface="Alfa Slab One"/>
                  <a:cs typeface="Alfa Slab One"/>
                  <a:sym typeface="Alfa Slab One"/>
                </a:defRPr>
              </a:lvl5pPr>
              <a:lvl6pPr lvl="5">
                <a:spcBef>
                  <a:spcPts val="0"/>
                </a:spcBef>
                <a:buClr>
                  <a:schemeClr val="accent3"/>
                </a:buClr>
                <a:buSzPct val="100000"/>
                <a:buFont typeface="Alfa Slab One"/>
                <a:buNone/>
                <a:defRPr sz="3000">
                  <a:solidFill>
                    <a:schemeClr val="accent3"/>
                  </a:solidFill>
                  <a:latin typeface="Alfa Slab One"/>
                  <a:ea typeface="Alfa Slab One"/>
                  <a:cs typeface="Alfa Slab One"/>
                  <a:sym typeface="Alfa Slab One"/>
                </a:defRPr>
              </a:lvl6pPr>
              <a:lvl7pPr lvl="6">
                <a:spcBef>
                  <a:spcPts val="0"/>
                </a:spcBef>
                <a:buClr>
                  <a:schemeClr val="accent3"/>
                </a:buClr>
                <a:buSzPct val="100000"/>
                <a:buFont typeface="Alfa Slab One"/>
                <a:buNone/>
                <a:defRPr sz="3000">
                  <a:solidFill>
                    <a:schemeClr val="accent3"/>
                  </a:solidFill>
                  <a:latin typeface="Alfa Slab One"/>
                  <a:ea typeface="Alfa Slab One"/>
                  <a:cs typeface="Alfa Slab One"/>
                  <a:sym typeface="Alfa Slab One"/>
                </a:defRPr>
              </a:lvl7pPr>
              <a:lvl8pPr lvl="7">
                <a:spcBef>
                  <a:spcPts val="0"/>
                </a:spcBef>
                <a:buClr>
                  <a:schemeClr val="accent3"/>
                </a:buClr>
                <a:buSzPct val="100000"/>
                <a:buFont typeface="Alfa Slab One"/>
                <a:buNone/>
                <a:defRPr sz="3000">
                  <a:solidFill>
                    <a:schemeClr val="accent3"/>
                  </a:solidFill>
                  <a:latin typeface="Alfa Slab One"/>
                  <a:ea typeface="Alfa Slab One"/>
                  <a:cs typeface="Alfa Slab One"/>
                  <a:sym typeface="Alfa Slab One"/>
                </a:defRPr>
              </a:lvl8pPr>
              <a:lvl9pPr lvl="8">
                <a:spcBef>
                  <a:spcPts val="0"/>
                </a:spcBef>
                <a:buClr>
                  <a:schemeClr val="accent3"/>
                </a:buClr>
                <a:buSzPct val="100000"/>
                <a:buFont typeface="Alfa Slab One"/>
                <a:buNone/>
                <a:defRPr sz="3000">
                  <a:solidFill>
                    <a:schemeClr val="accent3"/>
                  </a:solidFill>
                  <a:latin typeface="Alfa Slab One"/>
                  <a:ea typeface="Alfa Slab One"/>
                  <a:cs typeface="Alfa Slab One"/>
                  <a:sym typeface="Alfa Slab One"/>
                </a:defRPr>
              </a:lvl9pPr>
            </a:lstStyle>
            <a:p>
              <a:pPr algn="ctr"/>
              <a:r>
                <a:rPr lang="en-US" sz="2400" b="1" dirty="0">
                  <a:ln w="3175">
                    <a:solidFill>
                      <a:schemeClr val="tx1">
                        <a:lumMod val="40000"/>
                        <a:lumOff val="60000"/>
                      </a:schemeClr>
                    </a:solidFill>
                    <a:prstDash val="solid"/>
                  </a:ln>
                  <a:solidFill>
                    <a:schemeClr val="bg1"/>
                  </a:solidFill>
                  <a:effectLst>
                    <a:outerShdw blurRad="50000" dist="50800" dir="7500000" algn="tl">
                      <a:srgbClr val="000000">
                        <a:shade val="5000"/>
                        <a:alpha val="35000"/>
                      </a:srgbClr>
                    </a:outerShdw>
                  </a:effectLst>
                </a:rPr>
                <a:t>Internal Collaborations</a:t>
              </a:r>
            </a:p>
          </p:txBody>
        </p:sp>
      </p:grpSp>
      <p:grpSp>
        <p:nvGrpSpPr>
          <p:cNvPr id="39" name="Group 38"/>
          <p:cNvGrpSpPr/>
          <p:nvPr/>
        </p:nvGrpSpPr>
        <p:grpSpPr>
          <a:xfrm>
            <a:off x="6129756" y="3096753"/>
            <a:ext cx="3014244" cy="2057222"/>
            <a:chOff x="6129756" y="3089719"/>
            <a:chExt cx="3014244" cy="2057222"/>
          </a:xfrm>
        </p:grpSpPr>
        <p:pic>
          <p:nvPicPr>
            <p:cNvPr id="27" name="Picture 7" descr="slava-bowman-161206.jp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6129756" y="3089719"/>
              <a:ext cx="3014244" cy="2057222"/>
            </a:xfrm>
            <a:prstGeom prst="rect">
              <a:avLst/>
            </a:prstGeom>
            <a:noFill/>
            <a:extLst>
              <a:ext uri="{909E8E84-426E-40DD-AFC4-6F175D3DCCD1}">
                <a14:hiddenFill xmlns:a14="http://schemas.microsoft.com/office/drawing/2010/main">
                  <a:solidFill>
                    <a:srgbClr val="FFFFFF"/>
                  </a:solidFill>
                </a14:hiddenFill>
              </a:ext>
            </a:extLst>
          </p:spPr>
        </p:pic>
        <p:sp>
          <p:nvSpPr>
            <p:cNvPr id="32" name="Title 1"/>
            <p:cNvSpPr txBox="1">
              <a:spLocks/>
            </p:cNvSpPr>
            <p:nvPr/>
          </p:nvSpPr>
          <p:spPr>
            <a:xfrm>
              <a:off x="6451599" y="3786609"/>
              <a:ext cx="2552376" cy="572700"/>
            </a:xfrm>
            <a:prstGeom prst="rect">
              <a:avLst/>
            </a:prstGeom>
            <a:noFill/>
            <a:ln>
              <a:noFill/>
            </a:ln>
          </p:spPr>
          <p:txBody>
            <a:bodyPr wrap="square" lIns="91425" tIns="91425" rIns="91425" bIns="91425" anchor="t" anchorCtr="0"/>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accent3"/>
                </a:buClr>
                <a:buSzPct val="100000"/>
                <a:buFont typeface="Alfa Slab One"/>
                <a:buNone/>
                <a:defRPr sz="3000" b="0" i="0" u="none" strike="noStrike" cap="none">
                  <a:solidFill>
                    <a:schemeClr val="accent3"/>
                  </a:solidFill>
                  <a:latin typeface="Alfa Slab One"/>
                  <a:ea typeface="Alfa Slab One"/>
                  <a:cs typeface="Alfa Slab One"/>
                  <a:sym typeface="Alfa Slab One"/>
                </a:defRPr>
              </a:lvl1pPr>
              <a:lvl2pPr lvl="1">
                <a:spcBef>
                  <a:spcPts val="0"/>
                </a:spcBef>
                <a:buClr>
                  <a:schemeClr val="accent3"/>
                </a:buClr>
                <a:buSzPct val="100000"/>
                <a:buFont typeface="Alfa Slab One"/>
                <a:buNone/>
                <a:defRPr sz="3000">
                  <a:solidFill>
                    <a:schemeClr val="accent3"/>
                  </a:solidFill>
                  <a:latin typeface="Alfa Slab One"/>
                  <a:ea typeface="Alfa Slab One"/>
                  <a:cs typeface="Alfa Slab One"/>
                  <a:sym typeface="Alfa Slab One"/>
                </a:defRPr>
              </a:lvl2pPr>
              <a:lvl3pPr lvl="2">
                <a:spcBef>
                  <a:spcPts val="0"/>
                </a:spcBef>
                <a:buClr>
                  <a:schemeClr val="accent3"/>
                </a:buClr>
                <a:buSzPct val="100000"/>
                <a:buFont typeface="Alfa Slab One"/>
                <a:buNone/>
                <a:defRPr sz="3000">
                  <a:solidFill>
                    <a:schemeClr val="accent3"/>
                  </a:solidFill>
                  <a:latin typeface="Alfa Slab One"/>
                  <a:ea typeface="Alfa Slab One"/>
                  <a:cs typeface="Alfa Slab One"/>
                  <a:sym typeface="Alfa Slab One"/>
                </a:defRPr>
              </a:lvl3pPr>
              <a:lvl4pPr lvl="3">
                <a:spcBef>
                  <a:spcPts val="0"/>
                </a:spcBef>
                <a:buClr>
                  <a:schemeClr val="accent3"/>
                </a:buClr>
                <a:buSzPct val="100000"/>
                <a:buFont typeface="Alfa Slab One"/>
                <a:buNone/>
                <a:defRPr sz="3000">
                  <a:solidFill>
                    <a:schemeClr val="accent3"/>
                  </a:solidFill>
                  <a:latin typeface="Alfa Slab One"/>
                  <a:ea typeface="Alfa Slab One"/>
                  <a:cs typeface="Alfa Slab One"/>
                  <a:sym typeface="Alfa Slab One"/>
                </a:defRPr>
              </a:lvl4pPr>
              <a:lvl5pPr lvl="4">
                <a:spcBef>
                  <a:spcPts val="0"/>
                </a:spcBef>
                <a:buClr>
                  <a:schemeClr val="accent3"/>
                </a:buClr>
                <a:buSzPct val="100000"/>
                <a:buFont typeface="Alfa Slab One"/>
                <a:buNone/>
                <a:defRPr sz="3000">
                  <a:solidFill>
                    <a:schemeClr val="accent3"/>
                  </a:solidFill>
                  <a:latin typeface="Alfa Slab One"/>
                  <a:ea typeface="Alfa Slab One"/>
                  <a:cs typeface="Alfa Slab One"/>
                  <a:sym typeface="Alfa Slab One"/>
                </a:defRPr>
              </a:lvl5pPr>
              <a:lvl6pPr lvl="5">
                <a:spcBef>
                  <a:spcPts val="0"/>
                </a:spcBef>
                <a:buClr>
                  <a:schemeClr val="accent3"/>
                </a:buClr>
                <a:buSzPct val="100000"/>
                <a:buFont typeface="Alfa Slab One"/>
                <a:buNone/>
                <a:defRPr sz="3000">
                  <a:solidFill>
                    <a:schemeClr val="accent3"/>
                  </a:solidFill>
                  <a:latin typeface="Alfa Slab One"/>
                  <a:ea typeface="Alfa Slab One"/>
                  <a:cs typeface="Alfa Slab One"/>
                  <a:sym typeface="Alfa Slab One"/>
                </a:defRPr>
              </a:lvl6pPr>
              <a:lvl7pPr lvl="6">
                <a:spcBef>
                  <a:spcPts val="0"/>
                </a:spcBef>
                <a:buClr>
                  <a:schemeClr val="accent3"/>
                </a:buClr>
                <a:buSzPct val="100000"/>
                <a:buFont typeface="Alfa Slab One"/>
                <a:buNone/>
                <a:defRPr sz="3000">
                  <a:solidFill>
                    <a:schemeClr val="accent3"/>
                  </a:solidFill>
                  <a:latin typeface="Alfa Slab One"/>
                  <a:ea typeface="Alfa Slab One"/>
                  <a:cs typeface="Alfa Slab One"/>
                  <a:sym typeface="Alfa Slab One"/>
                </a:defRPr>
              </a:lvl7pPr>
              <a:lvl8pPr lvl="7">
                <a:spcBef>
                  <a:spcPts val="0"/>
                </a:spcBef>
                <a:buClr>
                  <a:schemeClr val="accent3"/>
                </a:buClr>
                <a:buSzPct val="100000"/>
                <a:buFont typeface="Alfa Slab One"/>
                <a:buNone/>
                <a:defRPr sz="3000">
                  <a:solidFill>
                    <a:schemeClr val="accent3"/>
                  </a:solidFill>
                  <a:latin typeface="Alfa Slab One"/>
                  <a:ea typeface="Alfa Slab One"/>
                  <a:cs typeface="Alfa Slab One"/>
                  <a:sym typeface="Alfa Slab One"/>
                </a:defRPr>
              </a:lvl8pPr>
              <a:lvl9pPr lvl="8">
                <a:spcBef>
                  <a:spcPts val="0"/>
                </a:spcBef>
                <a:buClr>
                  <a:schemeClr val="accent3"/>
                </a:buClr>
                <a:buSzPct val="100000"/>
                <a:buFont typeface="Alfa Slab One"/>
                <a:buNone/>
                <a:defRPr sz="3000">
                  <a:solidFill>
                    <a:schemeClr val="accent3"/>
                  </a:solidFill>
                  <a:latin typeface="Alfa Slab One"/>
                  <a:ea typeface="Alfa Slab One"/>
                  <a:cs typeface="Alfa Slab One"/>
                  <a:sym typeface="Alfa Slab One"/>
                </a:defRPr>
              </a:lvl9pPr>
            </a:lstStyle>
            <a:p>
              <a:pPr algn="ctr"/>
              <a:r>
                <a:rPr lang="en-US" sz="2400" b="1" dirty="0">
                  <a:ln w="3175">
                    <a:solidFill>
                      <a:schemeClr val="tx1">
                        <a:lumMod val="40000"/>
                        <a:lumOff val="60000"/>
                      </a:schemeClr>
                    </a:solidFill>
                    <a:prstDash val="solid"/>
                  </a:ln>
                  <a:solidFill>
                    <a:schemeClr val="bg1"/>
                  </a:solidFill>
                  <a:effectLst>
                    <a:outerShdw blurRad="50000" dist="50800" dir="7500000" algn="tl">
                      <a:srgbClr val="000000">
                        <a:shade val="5000"/>
                        <a:alpha val="35000"/>
                      </a:srgbClr>
                    </a:outerShdw>
                  </a:effectLst>
                </a:rPr>
                <a:t>External Collaborations</a:t>
              </a:r>
            </a:p>
          </p:txBody>
        </p:sp>
      </p:grpSp>
    </p:spTree>
    <p:extLst>
      <p:ext uri="{BB962C8B-B14F-4D97-AF65-F5344CB8AC3E}">
        <p14:creationId xmlns:p14="http://schemas.microsoft.com/office/powerpoint/2010/main" val="25646302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6"/>
                                        </p:tgtEl>
                                        <p:attrNameLst>
                                          <p:attrName>style.visibility</p:attrName>
                                        </p:attrNameLst>
                                      </p:cBhvr>
                                      <p:to>
                                        <p:strVal val="visible"/>
                                      </p:to>
                                    </p:set>
                                    <p:animEffect transition="in" filter="fade">
                                      <p:cBhvr>
                                        <p:cTn id="11" dur="500"/>
                                        <p:tgtEl>
                                          <p:spTgt spid="26"/>
                                        </p:tgtEl>
                                      </p:cBhvr>
                                    </p:animEffect>
                                  </p:childTnLst>
                                </p:cTn>
                              </p:par>
                            </p:childTnLst>
                          </p:cTn>
                        </p:par>
                      </p:childTnLst>
                    </p:cTn>
                  </p:par>
                  <p:par>
                    <p:cTn id="12" fill="hold">
                      <p:stCondLst>
                        <p:cond delay="indefinite"/>
                      </p:stCondLst>
                      <p:childTnLst>
                        <p:par>
                          <p:cTn id="13" fill="hold">
                            <p:stCondLst>
                              <p:cond delay="0"/>
                            </p:stCondLst>
                            <p:childTnLst>
                              <p:par>
                                <p:cTn id="14" presetID="22" presetClass="entr" presetSubtype="1" fill="hold" nodeType="click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wipe(up)">
                                      <p:cBhvr>
                                        <p:cTn id="16" dur="500"/>
                                        <p:tgtEl>
                                          <p:spTgt spid="7"/>
                                        </p:tgtEl>
                                      </p:cBhvr>
                                    </p:animEffect>
                                  </p:childTnLst>
                                </p:cTn>
                              </p:par>
                            </p:childTnLst>
                          </p:cTn>
                        </p:par>
                        <p:par>
                          <p:cTn id="17" fill="hold">
                            <p:stCondLst>
                              <p:cond delay="500"/>
                            </p:stCondLst>
                            <p:childTnLst>
                              <p:par>
                                <p:cTn id="18" presetID="1" presetClass="entr" presetSubtype="0" fill="hold" grpId="0" nodeType="afterEffect">
                                  <p:stCondLst>
                                    <p:cond delay="0"/>
                                  </p:stCondLst>
                                  <p:childTnLst>
                                    <p:set>
                                      <p:cBhvr>
                                        <p:cTn id="19"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20" fill="hold">
                      <p:stCondLst>
                        <p:cond delay="indefinite"/>
                      </p:stCondLst>
                      <p:childTnLst>
                        <p:par>
                          <p:cTn id="21" fill="hold">
                            <p:stCondLst>
                              <p:cond delay="0"/>
                            </p:stCondLst>
                            <p:childTnLst>
                              <p:par>
                                <p:cTn id="22" presetID="1" presetClass="entr" presetSubtype="0" fill="hold" grpId="0" nodeType="clickEffect">
                                  <p:stCondLst>
                                    <p:cond delay="0"/>
                                  </p:stCondLst>
                                  <p:childTnLst>
                                    <p:set>
                                      <p:cBhvr>
                                        <p:cTn id="23" dur="1" fill="hold">
                                          <p:stCondLst>
                                            <p:cond delay="0"/>
                                          </p:stCondLst>
                                        </p:cTn>
                                        <p:tgtEl>
                                          <p:spTgt spid="5"/>
                                        </p:tgtEl>
                                        <p:attrNameLst>
                                          <p:attrName>style.visibility</p:attrName>
                                        </p:attrNameLst>
                                      </p:cBhvr>
                                      <p:to>
                                        <p:strVal val="visible"/>
                                      </p:to>
                                    </p:set>
                                  </p:childTnLst>
                                </p:cTn>
                              </p:par>
                            </p:childTnLst>
                          </p:cTn>
                        </p:par>
                      </p:childTnLst>
                    </p:cTn>
                  </p:par>
                  <p:par>
                    <p:cTn id="24" fill="hold">
                      <p:stCondLst>
                        <p:cond delay="indefinite"/>
                      </p:stCondLst>
                      <p:childTnLst>
                        <p:par>
                          <p:cTn id="25" fill="hold">
                            <p:stCondLst>
                              <p:cond delay="0"/>
                            </p:stCondLst>
                            <p:childTnLst>
                              <p:par>
                                <p:cTn id="26" presetID="22" presetClass="entr" presetSubtype="1" fill="hold" nodeType="clickEffect">
                                  <p:stCondLst>
                                    <p:cond delay="0"/>
                                  </p:stCondLst>
                                  <p:childTnLst>
                                    <p:set>
                                      <p:cBhvr>
                                        <p:cTn id="27" dur="1" fill="hold">
                                          <p:stCondLst>
                                            <p:cond delay="0"/>
                                          </p:stCondLst>
                                        </p:cTn>
                                        <p:tgtEl>
                                          <p:spTgt spid="9"/>
                                        </p:tgtEl>
                                        <p:attrNameLst>
                                          <p:attrName>style.visibility</p:attrName>
                                        </p:attrNameLst>
                                      </p:cBhvr>
                                      <p:to>
                                        <p:strVal val="visible"/>
                                      </p:to>
                                    </p:set>
                                    <p:animEffect transition="in" filter="wipe(up)">
                                      <p:cBhvr>
                                        <p:cTn id="28" dur="500"/>
                                        <p:tgtEl>
                                          <p:spTgt spid="9"/>
                                        </p:tgtEl>
                                      </p:cBhvr>
                                    </p:animEffect>
                                  </p:childTnLst>
                                </p:cTn>
                              </p:par>
                            </p:childTnLst>
                          </p:cTn>
                        </p:par>
                        <p:par>
                          <p:cTn id="29" fill="hold">
                            <p:stCondLst>
                              <p:cond delay="500"/>
                            </p:stCondLst>
                            <p:childTnLst>
                              <p:par>
                                <p:cTn id="30" presetID="1" presetClass="entr" presetSubtype="0" fill="hold" grpId="0" nodeType="afterEffect">
                                  <p:stCondLst>
                                    <p:cond delay="0"/>
                                  </p:stCondLst>
                                  <p:childTnLst>
                                    <p:set>
                                      <p:cBhvr>
                                        <p:cTn id="31"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32" fill="hold">
                      <p:stCondLst>
                        <p:cond delay="indefinite"/>
                      </p:stCondLst>
                      <p:childTnLst>
                        <p:par>
                          <p:cTn id="33" fill="hold">
                            <p:stCondLst>
                              <p:cond delay="0"/>
                            </p:stCondLst>
                            <p:childTnLst>
                              <p:par>
                                <p:cTn id="34" presetID="10" presetClass="entr" presetSubtype="0" fill="hold" nodeType="clickEffect">
                                  <p:stCondLst>
                                    <p:cond delay="0"/>
                                  </p:stCondLst>
                                  <p:childTnLst>
                                    <p:set>
                                      <p:cBhvr>
                                        <p:cTn id="35" dur="1" fill="hold">
                                          <p:stCondLst>
                                            <p:cond delay="0"/>
                                          </p:stCondLst>
                                        </p:cTn>
                                        <p:tgtEl>
                                          <p:spTgt spid="37"/>
                                        </p:tgtEl>
                                        <p:attrNameLst>
                                          <p:attrName>style.visibility</p:attrName>
                                        </p:attrNameLst>
                                      </p:cBhvr>
                                      <p:to>
                                        <p:strVal val="visible"/>
                                      </p:to>
                                    </p:set>
                                    <p:animEffect transition="in" filter="fade">
                                      <p:cBhvr>
                                        <p:cTn id="36" dur="500"/>
                                        <p:tgtEl>
                                          <p:spTgt spid="37"/>
                                        </p:tgtEl>
                                      </p:cBhvr>
                                    </p:animEffect>
                                  </p:childTnLst>
                                </p:cTn>
                              </p:par>
                            </p:childTnLst>
                          </p:cTn>
                        </p:par>
                      </p:childTnLst>
                    </p:cTn>
                  </p:par>
                  <p:par>
                    <p:cTn id="37" fill="hold">
                      <p:stCondLst>
                        <p:cond delay="indefinite"/>
                      </p:stCondLst>
                      <p:childTnLst>
                        <p:par>
                          <p:cTn id="38" fill="hold">
                            <p:stCondLst>
                              <p:cond delay="0"/>
                            </p:stCondLst>
                            <p:childTnLst>
                              <p:par>
                                <p:cTn id="39" presetID="10" presetClass="entr" presetSubtype="0" fill="hold" nodeType="clickEffect">
                                  <p:stCondLst>
                                    <p:cond delay="0"/>
                                  </p:stCondLst>
                                  <p:childTnLst>
                                    <p:set>
                                      <p:cBhvr>
                                        <p:cTn id="40" dur="1" fill="hold">
                                          <p:stCondLst>
                                            <p:cond delay="0"/>
                                          </p:stCondLst>
                                        </p:cTn>
                                        <p:tgtEl>
                                          <p:spTgt spid="38"/>
                                        </p:tgtEl>
                                        <p:attrNameLst>
                                          <p:attrName>style.visibility</p:attrName>
                                        </p:attrNameLst>
                                      </p:cBhvr>
                                      <p:to>
                                        <p:strVal val="visible"/>
                                      </p:to>
                                    </p:set>
                                    <p:animEffect transition="in" filter="fade">
                                      <p:cBhvr>
                                        <p:cTn id="41" dur="500"/>
                                        <p:tgtEl>
                                          <p:spTgt spid="38"/>
                                        </p:tgtEl>
                                      </p:cBhvr>
                                    </p:animEffect>
                                  </p:childTnLst>
                                </p:cTn>
                              </p:par>
                            </p:childTnLst>
                          </p:cTn>
                        </p:par>
                      </p:childTnLst>
                    </p:cTn>
                  </p:par>
                  <p:par>
                    <p:cTn id="42" fill="hold">
                      <p:stCondLst>
                        <p:cond delay="indefinite"/>
                      </p:stCondLst>
                      <p:childTnLst>
                        <p:par>
                          <p:cTn id="43" fill="hold">
                            <p:stCondLst>
                              <p:cond delay="0"/>
                            </p:stCondLst>
                            <p:childTnLst>
                              <p:par>
                                <p:cTn id="44" presetID="10" presetClass="entr" presetSubtype="0" fill="hold" nodeType="clickEffect">
                                  <p:stCondLst>
                                    <p:cond delay="0"/>
                                  </p:stCondLst>
                                  <p:childTnLst>
                                    <p:set>
                                      <p:cBhvr>
                                        <p:cTn id="45" dur="1" fill="hold">
                                          <p:stCondLst>
                                            <p:cond delay="0"/>
                                          </p:stCondLst>
                                        </p:cTn>
                                        <p:tgtEl>
                                          <p:spTgt spid="39"/>
                                        </p:tgtEl>
                                        <p:attrNameLst>
                                          <p:attrName>style.visibility</p:attrName>
                                        </p:attrNameLst>
                                      </p:cBhvr>
                                      <p:to>
                                        <p:strVal val="visible"/>
                                      </p:to>
                                    </p:set>
                                    <p:animEffect transition="in" filter="fade">
                                      <p:cBhvr>
                                        <p:cTn id="46"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P spid="4" grpId="0" build="p"/>
      <p:bldP spid="5" grpId="0"/>
      <p:bldP spid="26" grpId="0"/>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Making things open</a:t>
            </a:r>
            <a:endParaRPr lang="en-US" dirty="0"/>
          </a:p>
        </p:txBody>
      </p:sp>
      <p:sp>
        <p:nvSpPr>
          <p:cNvPr id="3" name="Text Placeholder 2"/>
          <p:cNvSpPr>
            <a:spLocks noGrp="1"/>
          </p:cNvSpPr>
          <p:nvPr>
            <p:ph type="body" idx="1"/>
          </p:nvPr>
        </p:nvSpPr>
        <p:spPr>
          <a:xfrm>
            <a:off x="311700" y="4304725"/>
            <a:ext cx="3999900" cy="798733"/>
          </a:xfrm>
        </p:spPr>
        <p:txBody>
          <a:bodyPr/>
          <a:lstStyle/>
          <a:p>
            <a:pPr algn="ctr">
              <a:buNone/>
            </a:pPr>
            <a:r>
              <a:rPr lang="en-US" sz="1800" b="1" dirty="0" smtClean="0"/>
              <a:t>beprexit.wordpress.com</a:t>
            </a:r>
            <a:endParaRPr lang="en-US" sz="1800" b="1" dirty="0"/>
          </a:p>
        </p:txBody>
      </p:sp>
      <p:pic>
        <p:nvPicPr>
          <p:cNvPr id="2050" name="Picture 2"/>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311700" y="1687059"/>
            <a:ext cx="4092495" cy="250126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Text Placeholder 2"/>
          <p:cNvSpPr txBox="1">
            <a:spLocks/>
          </p:cNvSpPr>
          <p:nvPr/>
        </p:nvSpPr>
        <p:spPr>
          <a:xfrm>
            <a:off x="4832400" y="4304725"/>
            <a:ext cx="3999900" cy="798733"/>
          </a:xfrm>
          <a:prstGeom prst="rect">
            <a:avLst/>
          </a:prstGeom>
          <a:noFill/>
          <a:ln>
            <a:noFill/>
          </a:ln>
        </p:spPr>
        <p:txBody>
          <a:bodyPr wrap="square" lIns="91425" tIns="91425" rIns="91425" bIns="91425" anchor="t" anchorCtr="0"/>
          <a:lstStyle>
            <a:defPPr marR="0" lvl="0" algn="l" rtl="0">
              <a:lnSpc>
                <a:spcPct val="100000"/>
              </a:lnSpc>
              <a:spcBef>
                <a:spcPts val="0"/>
              </a:spcBef>
              <a:spcAft>
                <a:spcPts val="0"/>
              </a:spcAft>
            </a:defPPr>
            <a:lvl1pPr marR="0" lvl="0" algn="l" rtl="0">
              <a:lnSpc>
                <a:spcPct val="115000"/>
              </a:lnSpc>
              <a:spcBef>
                <a:spcPts val="0"/>
              </a:spcBef>
              <a:spcAft>
                <a:spcPts val="1600"/>
              </a:spcAft>
              <a:buClr>
                <a:schemeClr val="dk2"/>
              </a:buClr>
              <a:buSzPct val="100000"/>
              <a:buFont typeface="Proxima Nova"/>
              <a:buChar char="●"/>
              <a:defRPr sz="1400" b="0" i="0" u="none" strike="noStrike" cap="none">
                <a:solidFill>
                  <a:schemeClr val="dk2"/>
                </a:solidFill>
                <a:latin typeface="Proxima Nova"/>
                <a:ea typeface="Proxima Nova"/>
                <a:cs typeface="Proxima Nova"/>
                <a:sym typeface="Proxima Nova"/>
              </a:defRPr>
            </a:lvl1pPr>
            <a:lvl2pPr marR="0" lvl="1" algn="l" rtl="0">
              <a:lnSpc>
                <a:spcPct val="115000"/>
              </a:lnSpc>
              <a:spcBef>
                <a:spcPts val="0"/>
              </a:spcBef>
              <a:spcAft>
                <a:spcPts val="1600"/>
              </a:spcAft>
              <a:buClr>
                <a:schemeClr val="dk2"/>
              </a:buClr>
              <a:buSzPct val="100000"/>
              <a:buFont typeface="Proxima Nova"/>
              <a:buChar char="○"/>
              <a:defRPr sz="1200" b="0" i="0" u="none" strike="noStrike" cap="none">
                <a:solidFill>
                  <a:schemeClr val="dk2"/>
                </a:solidFill>
                <a:latin typeface="Proxima Nova"/>
                <a:ea typeface="Proxima Nova"/>
                <a:cs typeface="Proxima Nova"/>
                <a:sym typeface="Proxima Nova"/>
              </a:defRPr>
            </a:lvl2pPr>
            <a:lvl3pPr marR="0" lvl="2" algn="l" rtl="0">
              <a:lnSpc>
                <a:spcPct val="115000"/>
              </a:lnSpc>
              <a:spcBef>
                <a:spcPts val="0"/>
              </a:spcBef>
              <a:spcAft>
                <a:spcPts val="1600"/>
              </a:spcAft>
              <a:buClr>
                <a:schemeClr val="dk2"/>
              </a:buClr>
              <a:buSzPct val="100000"/>
              <a:buFont typeface="Proxima Nova"/>
              <a:buChar char="■"/>
              <a:defRPr sz="1200" b="0" i="0" u="none" strike="noStrike" cap="none">
                <a:solidFill>
                  <a:schemeClr val="dk2"/>
                </a:solidFill>
                <a:latin typeface="Proxima Nova"/>
                <a:ea typeface="Proxima Nova"/>
                <a:cs typeface="Proxima Nova"/>
                <a:sym typeface="Proxima Nova"/>
              </a:defRPr>
            </a:lvl3pPr>
            <a:lvl4pPr marR="0" lvl="3" algn="l" rtl="0">
              <a:lnSpc>
                <a:spcPct val="115000"/>
              </a:lnSpc>
              <a:spcBef>
                <a:spcPts val="0"/>
              </a:spcBef>
              <a:spcAft>
                <a:spcPts val="1600"/>
              </a:spcAft>
              <a:buClr>
                <a:schemeClr val="dk2"/>
              </a:buClr>
              <a:buSzPct val="100000"/>
              <a:buFont typeface="Proxima Nova"/>
              <a:buChar char="●"/>
              <a:defRPr sz="1200" b="0" i="0" u="none" strike="noStrike" cap="none">
                <a:solidFill>
                  <a:schemeClr val="dk2"/>
                </a:solidFill>
                <a:latin typeface="Proxima Nova"/>
                <a:ea typeface="Proxima Nova"/>
                <a:cs typeface="Proxima Nova"/>
                <a:sym typeface="Proxima Nova"/>
              </a:defRPr>
            </a:lvl4pPr>
            <a:lvl5pPr marR="0" lvl="4" algn="l" rtl="0">
              <a:lnSpc>
                <a:spcPct val="115000"/>
              </a:lnSpc>
              <a:spcBef>
                <a:spcPts val="0"/>
              </a:spcBef>
              <a:spcAft>
                <a:spcPts val="1600"/>
              </a:spcAft>
              <a:buClr>
                <a:schemeClr val="dk2"/>
              </a:buClr>
              <a:buSzPct val="100000"/>
              <a:buFont typeface="Proxima Nova"/>
              <a:buChar char="○"/>
              <a:defRPr sz="1200" b="0" i="0" u="none" strike="noStrike" cap="none">
                <a:solidFill>
                  <a:schemeClr val="dk2"/>
                </a:solidFill>
                <a:latin typeface="Proxima Nova"/>
                <a:ea typeface="Proxima Nova"/>
                <a:cs typeface="Proxima Nova"/>
                <a:sym typeface="Proxima Nova"/>
              </a:defRPr>
            </a:lvl5pPr>
            <a:lvl6pPr marR="0" lvl="5" algn="l" rtl="0">
              <a:lnSpc>
                <a:spcPct val="115000"/>
              </a:lnSpc>
              <a:spcBef>
                <a:spcPts val="0"/>
              </a:spcBef>
              <a:spcAft>
                <a:spcPts val="1600"/>
              </a:spcAft>
              <a:buClr>
                <a:schemeClr val="dk2"/>
              </a:buClr>
              <a:buSzPct val="100000"/>
              <a:buFont typeface="Proxima Nova"/>
              <a:buChar char="■"/>
              <a:defRPr sz="1200" b="0" i="0" u="none" strike="noStrike" cap="none">
                <a:solidFill>
                  <a:schemeClr val="dk2"/>
                </a:solidFill>
                <a:latin typeface="Proxima Nova"/>
                <a:ea typeface="Proxima Nova"/>
                <a:cs typeface="Proxima Nova"/>
                <a:sym typeface="Proxima Nova"/>
              </a:defRPr>
            </a:lvl6pPr>
            <a:lvl7pPr marR="0" lvl="6" algn="l" rtl="0">
              <a:lnSpc>
                <a:spcPct val="115000"/>
              </a:lnSpc>
              <a:spcBef>
                <a:spcPts val="0"/>
              </a:spcBef>
              <a:spcAft>
                <a:spcPts val="1600"/>
              </a:spcAft>
              <a:buClr>
                <a:schemeClr val="dk2"/>
              </a:buClr>
              <a:buSzPct val="100000"/>
              <a:buFont typeface="Proxima Nova"/>
              <a:buChar char="●"/>
              <a:defRPr sz="1200" b="0" i="0" u="none" strike="noStrike" cap="none">
                <a:solidFill>
                  <a:schemeClr val="dk2"/>
                </a:solidFill>
                <a:latin typeface="Proxima Nova"/>
                <a:ea typeface="Proxima Nova"/>
                <a:cs typeface="Proxima Nova"/>
                <a:sym typeface="Proxima Nova"/>
              </a:defRPr>
            </a:lvl7pPr>
            <a:lvl8pPr marR="0" lvl="7" algn="l" rtl="0">
              <a:lnSpc>
                <a:spcPct val="115000"/>
              </a:lnSpc>
              <a:spcBef>
                <a:spcPts val="0"/>
              </a:spcBef>
              <a:spcAft>
                <a:spcPts val="1600"/>
              </a:spcAft>
              <a:buClr>
                <a:schemeClr val="dk2"/>
              </a:buClr>
              <a:buSzPct val="100000"/>
              <a:buFont typeface="Proxima Nova"/>
              <a:buChar char="○"/>
              <a:defRPr sz="1200" b="0" i="0" u="none" strike="noStrike" cap="none">
                <a:solidFill>
                  <a:schemeClr val="dk2"/>
                </a:solidFill>
                <a:latin typeface="Proxima Nova"/>
                <a:ea typeface="Proxima Nova"/>
                <a:cs typeface="Proxima Nova"/>
                <a:sym typeface="Proxima Nova"/>
              </a:defRPr>
            </a:lvl8pPr>
            <a:lvl9pPr marR="0" lvl="8" algn="l" rtl="0">
              <a:lnSpc>
                <a:spcPct val="115000"/>
              </a:lnSpc>
              <a:spcBef>
                <a:spcPts val="0"/>
              </a:spcBef>
              <a:spcAft>
                <a:spcPts val="1600"/>
              </a:spcAft>
              <a:buClr>
                <a:schemeClr val="dk2"/>
              </a:buClr>
              <a:buSzPct val="100000"/>
              <a:buFont typeface="Proxima Nova"/>
              <a:buChar char="■"/>
              <a:defRPr sz="1200" b="0" i="0" u="none" strike="noStrike" cap="none">
                <a:solidFill>
                  <a:schemeClr val="dk2"/>
                </a:solidFill>
                <a:latin typeface="Proxima Nova"/>
                <a:ea typeface="Proxima Nova"/>
                <a:cs typeface="Proxima Nova"/>
                <a:sym typeface="Proxima Nova"/>
              </a:defRPr>
            </a:lvl9pPr>
          </a:lstStyle>
          <a:p>
            <a:pPr algn="ctr">
              <a:buFont typeface="Proxima Nova"/>
              <a:buNone/>
            </a:pPr>
            <a:r>
              <a:rPr lang="en-US" sz="1800" b="1" dirty="0" smtClean="0"/>
              <a:t>@</a:t>
            </a:r>
            <a:r>
              <a:rPr lang="en-US" sz="1800" b="1" dirty="0" err="1" smtClean="0"/>
              <a:t>beprexit</a:t>
            </a:r>
            <a:endParaRPr lang="en-US" sz="1800" b="1" dirty="0"/>
          </a:p>
        </p:txBody>
      </p:sp>
      <p:sp>
        <p:nvSpPr>
          <p:cNvPr id="5" name="AutoShape 4" descr="Image result for twitter"/>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 name="AutoShape 6" descr="Image result for twitter"/>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2056" name="Picture 8" descr="Image result for twitter"/>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5951465" y="2085203"/>
            <a:ext cx="2095500" cy="170497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2806279"/>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43125" y="255366"/>
            <a:ext cx="8786190" cy="1323439"/>
          </a:xfrm>
          <a:prstGeom prst="rect">
            <a:avLst/>
          </a:prstGeom>
        </p:spPr>
        <p:txBody>
          <a:bodyPr wrap="square" anchor="t">
            <a:spAutoFit/>
          </a:bodyPr>
          <a:lstStyle/>
          <a:p>
            <a:pPr algn="ctr"/>
            <a:r>
              <a:rPr lang="en-US" sz="4000" b="1" dirty="0">
                <a:solidFill>
                  <a:schemeClr val="accent1"/>
                </a:solidFill>
                <a:latin typeface="Avenir Next" charset="0"/>
                <a:ea typeface="Avenir Next" charset="0"/>
                <a:cs typeface="Avenir Next" charset="0"/>
              </a:rPr>
              <a:t>Re-imagine </a:t>
            </a:r>
            <a:r>
              <a:rPr lang="en-US" sz="4000" b="1" dirty="0">
                <a:solidFill>
                  <a:srgbClr val="455A64"/>
                </a:solidFill>
                <a:latin typeface="Avenir Next" charset="0"/>
                <a:ea typeface="Avenir Next" charset="0"/>
                <a:cs typeface="Avenir Next" charset="0"/>
              </a:rPr>
              <a:t>the </a:t>
            </a:r>
            <a:r>
              <a:rPr lang="en-US" sz="4000" b="1" dirty="0">
                <a:solidFill>
                  <a:srgbClr val="FF5722"/>
                </a:solidFill>
                <a:latin typeface="Avenir Next" charset="0"/>
                <a:ea typeface="Avenir Next" charset="0"/>
                <a:cs typeface="Avenir Next" charset="0"/>
              </a:rPr>
              <a:t>scope</a:t>
            </a:r>
            <a:r>
              <a:rPr lang="en-US" sz="4000" b="1" dirty="0">
                <a:solidFill>
                  <a:schemeClr val="accent1"/>
                </a:solidFill>
                <a:latin typeface="Avenir Next" charset="0"/>
                <a:ea typeface="Avenir Next" charset="0"/>
                <a:cs typeface="Avenir Next" charset="0"/>
              </a:rPr>
              <a:t> of </a:t>
            </a:r>
            <a:r>
              <a:rPr lang="en-US" sz="4000" b="1" dirty="0" smtClean="0">
                <a:solidFill>
                  <a:schemeClr val="accent1"/>
                </a:solidFill>
                <a:latin typeface="Avenir Next" charset="0"/>
                <a:ea typeface="Avenir Next" charset="0"/>
                <a:cs typeface="Avenir Next" charset="0"/>
              </a:rPr>
              <a:t>what we collect</a:t>
            </a:r>
            <a:endParaRPr lang="en-US" sz="4000" b="1" dirty="0">
              <a:solidFill>
                <a:schemeClr val="accent1"/>
              </a:solidFill>
              <a:latin typeface="Avenir Next" charset="0"/>
              <a:ea typeface="Avenir Next" charset="0"/>
              <a:cs typeface="Avenir Next" charset="0"/>
            </a:endParaRPr>
          </a:p>
        </p:txBody>
      </p:sp>
      <p:sp>
        <p:nvSpPr>
          <p:cNvPr id="3" name="Rectangle 2"/>
          <p:cNvSpPr/>
          <p:nvPr/>
        </p:nvSpPr>
        <p:spPr>
          <a:xfrm>
            <a:off x="143125" y="1931033"/>
            <a:ext cx="8786190" cy="1323439"/>
          </a:xfrm>
          <a:prstGeom prst="rect">
            <a:avLst/>
          </a:prstGeom>
        </p:spPr>
        <p:txBody>
          <a:bodyPr wrap="square" anchor="t">
            <a:spAutoFit/>
          </a:bodyPr>
          <a:lstStyle/>
          <a:p>
            <a:pPr algn="ctr"/>
            <a:r>
              <a:rPr lang="en-US" sz="4000" b="1" dirty="0">
                <a:solidFill>
                  <a:srgbClr val="666666"/>
                </a:solidFill>
                <a:latin typeface="Avenir Next" charset="0"/>
                <a:ea typeface="Avenir Next" charset="0"/>
                <a:cs typeface="Avenir Next" charset="0"/>
              </a:rPr>
              <a:t>Consider scholarly expression at a range of</a:t>
            </a:r>
            <a:r>
              <a:rPr lang="en-US" sz="4000" b="1" dirty="0">
                <a:solidFill>
                  <a:srgbClr val="FF5722"/>
                </a:solidFill>
                <a:latin typeface="Avenir Next" charset="0"/>
                <a:ea typeface="Avenir Next" charset="0"/>
                <a:cs typeface="Avenir Next" charset="0"/>
              </a:rPr>
              <a:t> scales </a:t>
            </a:r>
            <a:endParaRPr lang="en-US" sz="4000" b="1" dirty="0">
              <a:solidFill>
                <a:schemeClr val="accent1"/>
              </a:solidFill>
              <a:latin typeface="Avenir Next" charset="0"/>
              <a:ea typeface="Avenir Next" charset="0"/>
              <a:cs typeface="Avenir Next" charset="0"/>
            </a:endParaRPr>
          </a:p>
        </p:txBody>
      </p:sp>
      <p:sp>
        <p:nvSpPr>
          <p:cNvPr id="4" name="Rectangle 3"/>
          <p:cNvSpPr/>
          <p:nvPr/>
        </p:nvSpPr>
        <p:spPr>
          <a:xfrm>
            <a:off x="143125" y="3606701"/>
            <a:ext cx="8786190" cy="1323439"/>
          </a:xfrm>
          <a:prstGeom prst="rect">
            <a:avLst/>
          </a:prstGeom>
        </p:spPr>
        <p:txBody>
          <a:bodyPr wrap="square" anchor="t">
            <a:spAutoFit/>
          </a:bodyPr>
          <a:lstStyle/>
          <a:p>
            <a:pPr algn="ctr"/>
            <a:r>
              <a:rPr lang="en-US" sz="4000" b="1" dirty="0">
                <a:solidFill>
                  <a:schemeClr val="accent1"/>
                </a:solidFill>
                <a:latin typeface="Avenir Next" charset="0"/>
              </a:rPr>
              <a:t>Accept</a:t>
            </a:r>
            <a:r>
              <a:rPr lang="en-US" sz="4000" b="1" dirty="0">
                <a:solidFill>
                  <a:srgbClr val="455A64"/>
                </a:solidFill>
                <a:latin typeface="Avenir Next"/>
              </a:rPr>
              <a:t> the need for </a:t>
            </a:r>
            <a:r>
              <a:rPr lang="en-US" sz="4000" b="1" dirty="0">
                <a:solidFill>
                  <a:srgbClr val="FF5722"/>
                </a:solidFill>
                <a:latin typeface="Avenir Next"/>
              </a:rPr>
              <a:t>multiple</a:t>
            </a:r>
            <a:r>
              <a:rPr lang="en-US" sz="4000" b="1" dirty="0">
                <a:solidFill>
                  <a:srgbClr val="455A64"/>
                </a:solidFill>
                <a:latin typeface="Avenir Next"/>
              </a:rPr>
              <a:t> tools, </a:t>
            </a:r>
            <a:r>
              <a:rPr lang="en-US" sz="4000" b="1" dirty="0">
                <a:solidFill>
                  <a:srgbClr val="FF5722"/>
                </a:solidFill>
                <a:latin typeface="Avenir Next"/>
              </a:rPr>
              <a:t>platforms</a:t>
            </a:r>
            <a:r>
              <a:rPr lang="en-US" sz="4000" b="1" dirty="0">
                <a:solidFill>
                  <a:srgbClr val="455A64"/>
                </a:solidFill>
                <a:latin typeface="Avenir Next"/>
              </a:rPr>
              <a:t>, and approaches</a:t>
            </a:r>
            <a:endParaRPr lang="en-US" dirty="0">
              <a:solidFill>
                <a:schemeClr val="tx1"/>
              </a:solidFill>
            </a:endParaRPr>
          </a:p>
        </p:txBody>
      </p:sp>
    </p:spTree>
    <p:extLst>
      <p:ext uri="{BB962C8B-B14F-4D97-AF65-F5344CB8AC3E}">
        <p14:creationId xmlns:p14="http://schemas.microsoft.com/office/powerpoint/2010/main" val="17484342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500"/>
                                        <p:tgtEl>
                                          <p:spTgt spid="3"/>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fade">
                                      <p:cBhvr>
                                        <p:cTn id="1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Shape 268"/>
        <p:cNvGrpSpPr/>
        <p:nvPr/>
      </p:nvGrpSpPr>
      <p:grpSpPr>
        <a:xfrm>
          <a:off x="0" y="0"/>
          <a:ext cx="0" cy="0"/>
          <a:chOff x="0" y="0"/>
          <a:chExt cx="0" cy="0"/>
        </a:xfrm>
      </p:grpSpPr>
      <p:pic>
        <p:nvPicPr>
          <p:cNvPr id="269" name="Shape 269" descr="Screen Shot 2017-03-27 at 6.18.17 PM.png"/>
          <p:cNvPicPr preferRelativeResize="0"/>
          <p:nvPr/>
        </p:nvPicPr>
        <p:blipFill>
          <a:blip r:embed="rId3" cstate="screen">
            <a:alphaModFix/>
            <a:extLst>
              <a:ext uri="{28A0092B-C50C-407E-A947-70E740481C1C}">
                <a14:useLocalDpi xmlns:a14="http://schemas.microsoft.com/office/drawing/2010/main"/>
              </a:ext>
            </a:extLst>
          </a:blip>
          <a:stretch>
            <a:fillRect/>
          </a:stretch>
        </p:blipFill>
        <p:spPr>
          <a:xfrm>
            <a:off x="1143000" y="940709"/>
            <a:ext cx="6697266" cy="3262087"/>
          </a:xfrm>
          <a:prstGeom prst="rect">
            <a:avLst/>
          </a:prstGeom>
          <a:noFill/>
          <a:ln>
            <a:noFill/>
          </a:ln>
        </p:spPr>
      </p:pic>
      <p:sp>
        <p:nvSpPr>
          <p:cNvPr id="2" name="TextBox 1"/>
          <p:cNvSpPr txBox="1"/>
          <p:nvPr/>
        </p:nvSpPr>
        <p:spPr>
          <a:xfrm>
            <a:off x="3111690" y="2217809"/>
            <a:ext cx="1897039" cy="707886"/>
          </a:xfrm>
          <a:prstGeom prst="rect">
            <a:avLst/>
          </a:prstGeom>
          <a:noFill/>
        </p:spPr>
        <p:txBody>
          <a:bodyPr wrap="square" rtlCol="0">
            <a:spAutoFit/>
          </a:bodyPr>
          <a:lstStyle/>
          <a:p>
            <a:pPr algn="ctr"/>
            <a:r>
              <a:rPr lang="en-US" sz="4000" b="1" dirty="0" smtClean="0">
                <a:solidFill>
                  <a:schemeClr val="accent3"/>
                </a:solidFill>
                <a:latin typeface="Avenir Next" charset="0"/>
                <a:ea typeface="Avenir Next" charset="0"/>
                <a:cs typeface="Avenir Next" charset="0"/>
              </a:rPr>
              <a:t>scope</a:t>
            </a:r>
            <a:endParaRPr lang="en-US" sz="4000" b="1" dirty="0">
              <a:solidFill>
                <a:schemeClr val="accent3"/>
              </a:solidFill>
              <a:latin typeface="Avenir Next" charset="0"/>
              <a:ea typeface="Avenir Next" charset="0"/>
              <a:cs typeface="Avenir Next" charset="0"/>
            </a:endParaRPr>
          </a:p>
        </p:txBody>
      </p:sp>
    </p:spTree>
    <p:extLst>
      <p:ext uri="{BB962C8B-B14F-4D97-AF65-F5344CB8AC3E}">
        <p14:creationId xmlns:p14="http://schemas.microsoft.com/office/powerpoint/2010/main" val="1972626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xit" presetSubtype="0" fill="hold" grpId="1" nodeType="clickEffect">
                                  <p:stCondLst>
                                    <p:cond delay="0"/>
                                  </p:stCondLst>
                                  <p:childTnLst>
                                    <p:set>
                                      <p:cBhvr>
                                        <p:cTn id="10" dur="1" fill="hold">
                                          <p:stCondLst>
                                            <p:cond delay="0"/>
                                          </p:stCondLst>
                                        </p:cTn>
                                        <p:tgtEl>
                                          <p:spTgt spid="2"/>
                                        </p:tgtEl>
                                        <p:attrNameLst>
                                          <p:attrName>style.visibility</p:attrName>
                                        </p:attrNameLst>
                                      </p:cBhvr>
                                      <p:to>
                                        <p:strVal val="hidden"/>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6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0" y="1981200"/>
            <a:ext cx="9144000" cy="1160342"/>
          </a:xfrm>
          <a:prstGeom prst="rect">
            <a:avLst/>
          </a:prstGeom>
        </p:spPr>
      </p:pic>
    </p:spTree>
    <p:extLst>
      <p:ext uri="{BB962C8B-B14F-4D97-AF65-F5344CB8AC3E}">
        <p14:creationId xmlns:p14="http://schemas.microsoft.com/office/powerpoint/2010/main" val="970495600"/>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Shape 268"/>
        <p:cNvGrpSpPr/>
        <p:nvPr/>
      </p:nvGrpSpPr>
      <p:grpSpPr>
        <a:xfrm>
          <a:off x="0" y="0"/>
          <a:ext cx="0" cy="0"/>
          <a:chOff x="0" y="0"/>
          <a:chExt cx="0" cy="0"/>
        </a:xfrm>
      </p:grpSpPr>
      <p:pic>
        <p:nvPicPr>
          <p:cNvPr id="3" name="Picture 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529876" y="0"/>
            <a:ext cx="5760720" cy="5760720"/>
          </a:xfrm>
          <a:prstGeom prst="rect">
            <a:avLst/>
          </a:prstGeom>
        </p:spPr>
      </p:pic>
      <p:sp>
        <p:nvSpPr>
          <p:cNvPr id="2" name="TextBox 1"/>
          <p:cNvSpPr txBox="1"/>
          <p:nvPr/>
        </p:nvSpPr>
        <p:spPr>
          <a:xfrm>
            <a:off x="3111690" y="2217809"/>
            <a:ext cx="3207223" cy="1323439"/>
          </a:xfrm>
          <a:prstGeom prst="rect">
            <a:avLst/>
          </a:prstGeom>
          <a:noFill/>
        </p:spPr>
        <p:txBody>
          <a:bodyPr wrap="square" rtlCol="0">
            <a:spAutoFit/>
          </a:bodyPr>
          <a:lstStyle/>
          <a:p>
            <a:pPr algn="ctr"/>
            <a:r>
              <a:rPr lang="en-US" sz="4000" b="1" smtClean="0">
                <a:solidFill>
                  <a:schemeClr val="accent3"/>
                </a:solidFill>
                <a:latin typeface="Avenir Next" charset="0"/>
                <a:ea typeface="Avenir Next" charset="0"/>
                <a:cs typeface="Avenir Next" charset="0"/>
              </a:rPr>
              <a:t>Multiple scales</a:t>
            </a:r>
            <a:endParaRPr lang="en-US" sz="4000" b="1" dirty="0">
              <a:solidFill>
                <a:schemeClr val="accent3"/>
              </a:solidFill>
              <a:latin typeface="Avenir Next" charset="0"/>
              <a:ea typeface="Avenir Next" charset="0"/>
              <a:cs typeface="Avenir Next" charset="0"/>
            </a:endParaRPr>
          </a:p>
        </p:txBody>
      </p:sp>
    </p:spTree>
    <p:extLst>
      <p:ext uri="{BB962C8B-B14F-4D97-AF65-F5344CB8AC3E}">
        <p14:creationId xmlns:p14="http://schemas.microsoft.com/office/powerpoint/2010/main" val="9812502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xit" presetSubtype="0" fill="hold" grpId="1" nodeType="clickEffect">
                                  <p:stCondLst>
                                    <p:cond delay="0"/>
                                  </p:stCondLst>
                                  <p:childTnLst>
                                    <p:set>
                                      <p:cBhvr>
                                        <p:cTn id="10" dur="1" fill="hold">
                                          <p:stCondLst>
                                            <p:cond delay="0"/>
                                          </p:stCondLst>
                                        </p:cTn>
                                        <p:tgtEl>
                                          <p:spTgt spid="2"/>
                                        </p:tgtEl>
                                        <p:attrNameLst>
                                          <p:attrName>style.visibility</p:attrName>
                                        </p:attrNameLst>
                                      </p:cBhvr>
                                      <p:to>
                                        <p:strVal val="hidden"/>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Shape 224"/>
        <p:cNvGrpSpPr/>
        <p:nvPr/>
      </p:nvGrpSpPr>
      <p:grpSpPr>
        <a:xfrm>
          <a:off x="0" y="0"/>
          <a:ext cx="0" cy="0"/>
          <a:chOff x="0" y="0"/>
          <a:chExt cx="0" cy="0"/>
        </a:xfrm>
      </p:grpSpPr>
      <p:pic>
        <p:nvPicPr>
          <p:cNvPr id="225" name="Shape 225">
            <a:hlinkClick r:id="rId3"/>
          </p:cNvPr>
          <p:cNvPicPr preferRelativeResize="0"/>
          <p:nvPr/>
        </p:nvPicPr>
        <p:blipFill>
          <a:blip r:embed="rId4" cstate="screen">
            <a:alphaModFix/>
            <a:extLst>
              <a:ext uri="{28A0092B-C50C-407E-A947-70E740481C1C}">
                <a14:useLocalDpi xmlns:a14="http://schemas.microsoft.com/office/drawing/2010/main"/>
              </a:ext>
            </a:extLst>
          </a:blip>
          <a:stretch>
            <a:fillRect/>
          </a:stretch>
        </p:blipFill>
        <p:spPr>
          <a:xfrm>
            <a:off x="152400" y="152400"/>
            <a:ext cx="8839198" cy="4490649"/>
          </a:xfrm>
          <a:prstGeom prst="rect">
            <a:avLst/>
          </a:prstGeom>
          <a:noFill/>
          <a:ln>
            <a:noFill/>
          </a:ln>
        </p:spPr>
      </p:pic>
      <p:sp>
        <p:nvSpPr>
          <p:cNvPr id="226" name="Shape 226"/>
          <p:cNvSpPr txBox="1"/>
          <p:nvPr/>
        </p:nvSpPr>
        <p:spPr>
          <a:xfrm>
            <a:off x="152400" y="4689425"/>
            <a:ext cx="4133400" cy="333600"/>
          </a:xfrm>
          <a:prstGeom prst="rect">
            <a:avLst/>
          </a:prstGeom>
          <a:noFill/>
          <a:ln>
            <a:noFill/>
          </a:ln>
        </p:spPr>
        <p:txBody>
          <a:bodyPr wrap="square" lIns="91425" tIns="91425" rIns="91425" bIns="91425" anchor="t" anchorCtr="0">
            <a:noAutofit/>
          </a:bodyPr>
          <a:lstStyle/>
          <a:p>
            <a:pPr marL="0" lvl="0" indent="0" rtl="0">
              <a:spcBef>
                <a:spcPts val="0"/>
              </a:spcBef>
              <a:buNone/>
            </a:pPr>
            <a:r>
              <a:rPr lang="en" sz="1800" u="sng">
                <a:solidFill>
                  <a:srgbClr val="0000FF"/>
                </a:solidFill>
                <a:latin typeface="Consolas"/>
                <a:ea typeface="Consolas"/>
                <a:cs typeface="Consolas"/>
                <a:sym typeface="Consolas"/>
                <a:hlinkClick r:id="rId3"/>
              </a:rPr>
              <a:t>collectionsasdata.github.io</a:t>
            </a:r>
          </a:p>
        </p:txBody>
      </p:sp>
    </p:spTree>
    <p:extLst>
      <p:ext uri="{BB962C8B-B14F-4D97-AF65-F5344CB8AC3E}">
        <p14:creationId xmlns:p14="http://schemas.microsoft.com/office/powerpoint/2010/main" val="874964939"/>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43125" y="255366"/>
            <a:ext cx="8786190" cy="707886"/>
          </a:xfrm>
          <a:prstGeom prst="rect">
            <a:avLst/>
          </a:prstGeom>
        </p:spPr>
        <p:txBody>
          <a:bodyPr wrap="square" anchor="t">
            <a:spAutoFit/>
          </a:bodyPr>
          <a:lstStyle/>
          <a:p>
            <a:pPr algn="ctr"/>
            <a:r>
              <a:rPr lang="en-US" sz="4000" b="1" dirty="0" smtClean="0">
                <a:solidFill>
                  <a:schemeClr val="accent1"/>
                </a:solidFill>
                <a:latin typeface="Avenir Next" charset="0"/>
                <a:ea typeface="Avenir Next" charset="0"/>
                <a:cs typeface="Avenir Next" charset="0"/>
              </a:rPr>
              <a:t> </a:t>
            </a:r>
            <a:endParaRPr lang="en-US" sz="4000" b="1" dirty="0">
              <a:solidFill>
                <a:schemeClr val="accent1"/>
              </a:solidFill>
              <a:latin typeface="Avenir Next" charset="0"/>
              <a:ea typeface="Avenir Next" charset="0"/>
              <a:cs typeface="Avenir Next" charset="0"/>
            </a:endParaRPr>
          </a:p>
        </p:txBody>
      </p:sp>
      <p:sp>
        <p:nvSpPr>
          <p:cNvPr id="3" name="Rectangle 2"/>
          <p:cNvSpPr/>
          <p:nvPr/>
        </p:nvSpPr>
        <p:spPr>
          <a:xfrm>
            <a:off x="143125" y="1931033"/>
            <a:ext cx="8786190" cy="707886"/>
          </a:xfrm>
          <a:prstGeom prst="rect">
            <a:avLst/>
          </a:prstGeom>
        </p:spPr>
        <p:txBody>
          <a:bodyPr wrap="square" anchor="t">
            <a:spAutoFit/>
          </a:bodyPr>
          <a:lstStyle/>
          <a:p>
            <a:pPr algn="ctr"/>
            <a:r>
              <a:rPr lang="en-US" sz="4000" b="1" dirty="0" smtClean="0">
                <a:solidFill>
                  <a:schemeClr val="accent3"/>
                </a:solidFill>
                <a:latin typeface="Avenir Next" charset="0"/>
                <a:ea typeface="Avenir Next" charset="0"/>
                <a:cs typeface="Avenir Next" charset="0"/>
              </a:rPr>
              <a:t>Unstable</a:t>
            </a:r>
            <a:r>
              <a:rPr lang="en-US" sz="4000" b="1" dirty="0" smtClean="0">
                <a:solidFill>
                  <a:srgbClr val="666666"/>
                </a:solidFill>
                <a:latin typeface="Avenir Next" charset="0"/>
                <a:ea typeface="Avenir Next" charset="0"/>
                <a:cs typeface="Avenir Next" charset="0"/>
              </a:rPr>
              <a:t> resources</a:t>
            </a:r>
            <a:endParaRPr lang="en-US" sz="4000" b="1" dirty="0">
              <a:solidFill>
                <a:schemeClr val="accent1"/>
              </a:solidFill>
              <a:latin typeface="Avenir Next" charset="0"/>
              <a:ea typeface="Avenir Next" charset="0"/>
              <a:cs typeface="Avenir Next" charset="0"/>
            </a:endParaRPr>
          </a:p>
        </p:txBody>
      </p:sp>
      <p:sp>
        <p:nvSpPr>
          <p:cNvPr id="4" name="Rectangle 3"/>
          <p:cNvSpPr/>
          <p:nvPr/>
        </p:nvSpPr>
        <p:spPr>
          <a:xfrm>
            <a:off x="143125" y="3606701"/>
            <a:ext cx="8786190" cy="707886"/>
          </a:xfrm>
          <a:prstGeom prst="rect">
            <a:avLst/>
          </a:prstGeom>
        </p:spPr>
        <p:txBody>
          <a:bodyPr wrap="square" anchor="t">
            <a:spAutoFit/>
          </a:bodyPr>
          <a:lstStyle/>
          <a:p>
            <a:pPr algn="ctr"/>
            <a:r>
              <a:rPr lang="en-US" sz="4000" b="1" dirty="0" smtClean="0">
                <a:solidFill>
                  <a:schemeClr val="accent1"/>
                </a:solidFill>
                <a:latin typeface="Avenir Next" charset="0"/>
              </a:rPr>
              <a:t> </a:t>
            </a:r>
            <a:endParaRPr lang="en-US" dirty="0">
              <a:solidFill>
                <a:schemeClr val="tx1"/>
              </a:solidFill>
            </a:endParaRPr>
          </a:p>
        </p:txBody>
      </p:sp>
    </p:spTree>
    <p:extLst>
      <p:ext uri="{BB962C8B-B14F-4D97-AF65-F5344CB8AC3E}">
        <p14:creationId xmlns:p14="http://schemas.microsoft.com/office/powerpoint/2010/main" val="11314277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500"/>
                                        <p:tgtEl>
                                          <p:spTgt spid="3"/>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fade">
                                      <p:cBhvr>
                                        <p:cTn id="1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0" y="342900"/>
            <a:ext cx="9144000" cy="4448026"/>
          </a:xfrm>
          <a:prstGeom prst="rect">
            <a:avLst/>
          </a:prstGeom>
        </p:spPr>
      </p:pic>
    </p:spTree>
    <p:extLst>
      <p:ext uri="{BB962C8B-B14F-4D97-AF65-F5344CB8AC3E}">
        <p14:creationId xmlns:p14="http://schemas.microsoft.com/office/powerpoint/2010/main" val="1573387427"/>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Shape 268"/>
        <p:cNvGrpSpPr/>
        <p:nvPr/>
      </p:nvGrpSpPr>
      <p:grpSpPr>
        <a:xfrm>
          <a:off x="0" y="0"/>
          <a:ext cx="0" cy="0"/>
          <a:chOff x="0" y="0"/>
          <a:chExt cx="0" cy="0"/>
        </a:xfrm>
      </p:grpSpPr>
      <p:sp>
        <p:nvSpPr>
          <p:cNvPr id="2" name="TextBox 1"/>
          <p:cNvSpPr txBox="1"/>
          <p:nvPr/>
        </p:nvSpPr>
        <p:spPr>
          <a:xfrm>
            <a:off x="2784143" y="2040388"/>
            <a:ext cx="3207223" cy="1323439"/>
          </a:xfrm>
          <a:prstGeom prst="rect">
            <a:avLst/>
          </a:prstGeom>
          <a:noFill/>
        </p:spPr>
        <p:txBody>
          <a:bodyPr wrap="square" rtlCol="0">
            <a:spAutoFit/>
          </a:bodyPr>
          <a:lstStyle/>
          <a:p>
            <a:pPr algn="ctr"/>
            <a:r>
              <a:rPr lang="en-US" sz="4000" b="1" dirty="0" smtClean="0">
                <a:solidFill>
                  <a:schemeClr val="accent3"/>
                </a:solidFill>
                <a:latin typeface="Avenir Next" charset="0"/>
                <a:ea typeface="Avenir Next" charset="0"/>
                <a:cs typeface="Avenir Next" charset="0"/>
              </a:rPr>
              <a:t>Variety of platforms</a:t>
            </a:r>
            <a:endParaRPr lang="en-US" sz="4000" b="1" dirty="0">
              <a:solidFill>
                <a:schemeClr val="accent3"/>
              </a:solidFill>
              <a:latin typeface="Avenir Next" charset="0"/>
              <a:ea typeface="Avenir Next" charset="0"/>
              <a:cs typeface="Avenir Next" charset="0"/>
            </a:endParaRPr>
          </a:p>
        </p:txBody>
      </p:sp>
    </p:spTree>
    <p:extLst>
      <p:ext uri="{BB962C8B-B14F-4D97-AF65-F5344CB8AC3E}">
        <p14:creationId xmlns:p14="http://schemas.microsoft.com/office/powerpoint/2010/main" val="195634007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7654969" y="1049800"/>
            <a:ext cx="1348726" cy="1348726"/>
          </a:xfrm>
          <a:prstGeom prst="rect">
            <a:avLst/>
          </a:prstGeom>
        </p:spPr>
      </p:pic>
      <p:pic>
        <p:nvPicPr>
          <p:cNvPr id="5" name="Picture 4"/>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6161659" y="2708281"/>
            <a:ext cx="1348726" cy="1348726"/>
          </a:xfrm>
          <a:prstGeom prst="rect">
            <a:avLst/>
          </a:prstGeom>
        </p:spPr>
      </p:pic>
      <p:pic>
        <p:nvPicPr>
          <p:cNvPr id="6" name="Picture 5"/>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1577129" y="2713267"/>
            <a:ext cx="1348721" cy="1348721"/>
          </a:xfrm>
          <a:prstGeom prst="rect">
            <a:avLst/>
          </a:prstGeom>
        </p:spPr>
      </p:pic>
      <p:pic>
        <p:nvPicPr>
          <p:cNvPr id="7" name="Picture 6"/>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124890" y="1050660"/>
            <a:ext cx="1348721" cy="1348721"/>
          </a:xfrm>
          <a:prstGeom prst="rect">
            <a:avLst/>
          </a:prstGeom>
        </p:spPr>
      </p:pic>
      <p:pic>
        <p:nvPicPr>
          <p:cNvPr id="8" name="Picture 7"/>
          <p:cNvPicPr>
            <a:picLocks noChangeAspect="1"/>
          </p:cNvPicPr>
          <p:nvPr/>
        </p:nvPicPr>
        <p:blipFill>
          <a:blip r:embed="rId7">
            <a:extLst>
              <a:ext uri="{28A0092B-C50C-407E-A947-70E740481C1C}">
                <a14:useLocalDpi xmlns:a14="http://schemas.microsoft.com/office/drawing/2010/main"/>
              </a:ext>
            </a:extLst>
          </a:blip>
          <a:stretch>
            <a:fillRect/>
          </a:stretch>
        </p:blipFill>
        <p:spPr>
          <a:xfrm>
            <a:off x="1577129" y="1050660"/>
            <a:ext cx="1348726" cy="1348726"/>
          </a:xfrm>
          <a:prstGeom prst="rect">
            <a:avLst/>
          </a:prstGeom>
        </p:spPr>
      </p:pic>
      <p:pic>
        <p:nvPicPr>
          <p:cNvPr id="9" name="Picture 8"/>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6130463" y="1049800"/>
            <a:ext cx="1348726" cy="1348726"/>
          </a:xfrm>
          <a:prstGeom prst="rect">
            <a:avLst/>
          </a:prstGeom>
        </p:spPr>
      </p:pic>
      <p:pic>
        <p:nvPicPr>
          <p:cNvPr id="10" name="Picture 9"/>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a:off x="124890" y="2713262"/>
            <a:ext cx="1348721" cy="1348726"/>
          </a:xfrm>
          <a:prstGeom prst="rect">
            <a:avLst/>
          </a:prstGeom>
        </p:spPr>
      </p:pic>
      <p:pic>
        <p:nvPicPr>
          <p:cNvPr id="11" name="Picture 10"/>
          <p:cNvPicPr>
            <a:picLocks noChangeAspect="1"/>
          </p:cNvPicPr>
          <p:nvPr/>
        </p:nvPicPr>
        <p:blipFill>
          <a:blip r:embed="rId10">
            <a:extLst>
              <a:ext uri="{28A0092B-C50C-407E-A947-70E740481C1C}">
                <a14:useLocalDpi xmlns:a14="http://schemas.microsoft.com/office/drawing/2010/main"/>
              </a:ext>
            </a:extLst>
          </a:blip>
          <a:stretch>
            <a:fillRect/>
          </a:stretch>
        </p:blipFill>
        <p:spPr>
          <a:xfrm>
            <a:off x="7659527" y="2712839"/>
            <a:ext cx="1344168" cy="1344168"/>
          </a:xfrm>
          <a:prstGeom prst="rect">
            <a:avLst/>
          </a:prstGeom>
        </p:spPr>
      </p:pic>
      <p:sp>
        <p:nvSpPr>
          <p:cNvPr id="12" name="TextBox 11"/>
          <p:cNvSpPr txBox="1"/>
          <p:nvPr/>
        </p:nvSpPr>
        <p:spPr>
          <a:xfrm>
            <a:off x="3228641" y="1459915"/>
            <a:ext cx="2567836" cy="2308324"/>
          </a:xfrm>
          <a:prstGeom prst="rect">
            <a:avLst/>
          </a:prstGeom>
          <a:solidFill>
            <a:schemeClr val="accent3"/>
          </a:solidFill>
        </p:spPr>
        <p:txBody>
          <a:bodyPr wrap="square" rtlCol="0" anchor="ctr">
            <a:spAutoFit/>
          </a:bodyPr>
          <a:lstStyle/>
          <a:p>
            <a:pPr algn="ctr"/>
            <a:r>
              <a:rPr lang="en-US" sz="4800" dirty="0">
                <a:solidFill>
                  <a:schemeClr val="bg1"/>
                </a:solidFill>
                <a:latin typeface="Avenir Next" charset="0"/>
                <a:ea typeface="Avenir Next" charset="0"/>
                <a:cs typeface="Avenir Next" charset="0"/>
              </a:rPr>
              <a:t>Digital </a:t>
            </a:r>
          </a:p>
          <a:p>
            <a:pPr algn="ctr"/>
            <a:r>
              <a:rPr lang="en-US" sz="4800" dirty="0">
                <a:solidFill>
                  <a:schemeClr val="bg1"/>
                </a:solidFill>
                <a:latin typeface="Avenir Next" charset="0"/>
                <a:ea typeface="Avenir Next" charset="0"/>
                <a:cs typeface="Avenir Next" charset="0"/>
              </a:rPr>
              <a:t>Scholar-ship</a:t>
            </a:r>
          </a:p>
        </p:txBody>
      </p:sp>
      <p:sp>
        <p:nvSpPr>
          <p:cNvPr id="13" name="TextBox 12"/>
          <p:cNvSpPr txBox="1"/>
          <p:nvPr/>
        </p:nvSpPr>
        <p:spPr>
          <a:xfrm>
            <a:off x="124890" y="4375869"/>
            <a:ext cx="4822892" cy="553998"/>
          </a:xfrm>
          <a:prstGeom prst="rect">
            <a:avLst/>
          </a:prstGeom>
          <a:noFill/>
        </p:spPr>
        <p:txBody>
          <a:bodyPr wrap="square" rtlCol="0">
            <a:spAutoFit/>
          </a:bodyPr>
          <a:lstStyle/>
          <a:p>
            <a:r>
              <a:rPr lang="en-US" sz="3000" dirty="0">
                <a:solidFill>
                  <a:schemeClr val="accent3"/>
                </a:solidFill>
                <a:latin typeface="Avenir Next" charset="0"/>
                <a:ea typeface="Avenir Next" charset="0"/>
                <a:cs typeface="Avenir Next" charset="0"/>
              </a:rPr>
              <a:t>Scholarly communication</a:t>
            </a:r>
          </a:p>
        </p:txBody>
      </p:sp>
      <p:sp>
        <p:nvSpPr>
          <p:cNvPr id="14" name="TextBox 13"/>
          <p:cNvSpPr txBox="1"/>
          <p:nvPr/>
        </p:nvSpPr>
        <p:spPr>
          <a:xfrm>
            <a:off x="124890" y="172655"/>
            <a:ext cx="3660490" cy="553998"/>
          </a:xfrm>
          <a:prstGeom prst="rect">
            <a:avLst/>
          </a:prstGeom>
          <a:noFill/>
        </p:spPr>
        <p:txBody>
          <a:bodyPr wrap="square" rtlCol="0">
            <a:spAutoFit/>
          </a:bodyPr>
          <a:lstStyle/>
          <a:p>
            <a:r>
              <a:rPr lang="en-US" sz="3000">
                <a:solidFill>
                  <a:schemeClr val="accent3"/>
                </a:solidFill>
                <a:latin typeface="Avenir Next" charset="0"/>
                <a:ea typeface="Avenir Next" charset="0"/>
                <a:cs typeface="Avenir Next" charset="0"/>
              </a:rPr>
              <a:t>Data management</a:t>
            </a:r>
            <a:endParaRPr lang="en-US" sz="3000" dirty="0">
              <a:solidFill>
                <a:schemeClr val="accent3"/>
              </a:solidFill>
              <a:latin typeface="Avenir Next" charset="0"/>
              <a:ea typeface="Avenir Next" charset="0"/>
              <a:cs typeface="Avenir Next" charset="0"/>
            </a:endParaRPr>
          </a:p>
        </p:txBody>
      </p:sp>
      <p:sp>
        <p:nvSpPr>
          <p:cNvPr id="15" name="TextBox 14"/>
          <p:cNvSpPr txBox="1"/>
          <p:nvPr/>
        </p:nvSpPr>
        <p:spPr>
          <a:xfrm>
            <a:off x="5564354" y="4386652"/>
            <a:ext cx="3436538" cy="553998"/>
          </a:xfrm>
          <a:prstGeom prst="rect">
            <a:avLst/>
          </a:prstGeom>
          <a:noFill/>
        </p:spPr>
        <p:txBody>
          <a:bodyPr wrap="square" rtlCol="0" anchor="t">
            <a:spAutoFit/>
          </a:bodyPr>
          <a:lstStyle/>
          <a:p>
            <a:pPr algn="r"/>
            <a:r>
              <a:rPr lang="en-US" sz="3000" dirty="0">
                <a:solidFill>
                  <a:schemeClr val="accent3"/>
                </a:solidFill>
                <a:latin typeface="Avenir Next" charset="0"/>
                <a:ea typeface="Avenir Next" charset="0"/>
                <a:cs typeface="Avenir Next" charset="0"/>
              </a:rPr>
              <a:t>Digital Humanities</a:t>
            </a:r>
          </a:p>
        </p:txBody>
      </p:sp>
      <p:sp>
        <p:nvSpPr>
          <p:cNvPr id="16" name="TextBox 15"/>
          <p:cNvSpPr txBox="1"/>
          <p:nvPr/>
        </p:nvSpPr>
        <p:spPr>
          <a:xfrm>
            <a:off x="4615448" y="172655"/>
            <a:ext cx="4374839" cy="553998"/>
          </a:xfrm>
          <a:prstGeom prst="rect">
            <a:avLst/>
          </a:prstGeom>
          <a:noFill/>
        </p:spPr>
        <p:txBody>
          <a:bodyPr wrap="square" rtlCol="0" anchor="t">
            <a:spAutoFit/>
          </a:bodyPr>
          <a:lstStyle/>
          <a:p>
            <a:pPr algn="r"/>
            <a:r>
              <a:rPr lang="en-US" sz="3000" dirty="0">
                <a:solidFill>
                  <a:schemeClr val="accent3"/>
                </a:solidFill>
                <a:latin typeface="Avenir Next" charset="0"/>
                <a:ea typeface="Avenir Next" charset="0"/>
                <a:cs typeface="Avenir Next" charset="0"/>
              </a:rPr>
              <a:t>Mapping &amp; spatial data</a:t>
            </a:r>
            <a:endParaRPr lang="en-US"/>
          </a:p>
        </p:txBody>
      </p:sp>
    </p:spTree>
    <p:extLst>
      <p:ext uri="{BB962C8B-B14F-4D97-AF65-F5344CB8AC3E}">
        <p14:creationId xmlns:p14="http://schemas.microsoft.com/office/powerpoint/2010/main" val="324453432"/>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Shape 273"/>
        <p:cNvGrpSpPr/>
        <p:nvPr/>
      </p:nvGrpSpPr>
      <p:grpSpPr>
        <a:xfrm>
          <a:off x="0" y="0"/>
          <a:ext cx="0" cy="0"/>
          <a:chOff x="0" y="0"/>
          <a:chExt cx="0" cy="0"/>
        </a:xfrm>
      </p:grpSpPr>
      <p:pic>
        <p:nvPicPr>
          <p:cNvPr id="274" name="Shape 274" descr="noun_527357_cc.png"/>
          <p:cNvPicPr preferRelativeResize="0"/>
          <p:nvPr/>
        </p:nvPicPr>
        <p:blipFill rotWithShape="1">
          <a:blip r:embed="rId3" cstate="screen">
            <a:alphaModFix/>
            <a:extLst>
              <a:ext uri="{28A0092B-C50C-407E-A947-70E740481C1C}">
                <a14:useLocalDpi xmlns:a14="http://schemas.microsoft.com/office/drawing/2010/main"/>
              </a:ext>
            </a:extLst>
          </a:blip>
          <a:srcRect/>
          <a:stretch/>
        </p:blipFill>
        <p:spPr>
          <a:xfrm>
            <a:off x="5375211" y="2363303"/>
            <a:ext cx="711281" cy="786902"/>
          </a:xfrm>
          <a:prstGeom prst="rect">
            <a:avLst/>
          </a:prstGeom>
          <a:noFill/>
          <a:ln>
            <a:noFill/>
          </a:ln>
        </p:spPr>
      </p:pic>
      <p:pic>
        <p:nvPicPr>
          <p:cNvPr id="275" name="Shape 275" descr="noun_543985_cc.png"/>
          <p:cNvPicPr preferRelativeResize="0"/>
          <p:nvPr/>
        </p:nvPicPr>
        <p:blipFill rotWithShape="1">
          <a:blip r:embed="rId4" cstate="screen">
            <a:alphaModFix/>
            <a:extLst>
              <a:ext uri="{28A0092B-C50C-407E-A947-70E740481C1C}">
                <a14:useLocalDpi xmlns:a14="http://schemas.microsoft.com/office/drawing/2010/main"/>
              </a:ext>
            </a:extLst>
          </a:blip>
          <a:srcRect/>
          <a:stretch/>
        </p:blipFill>
        <p:spPr>
          <a:xfrm>
            <a:off x="6439602" y="2581965"/>
            <a:ext cx="740074" cy="829143"/>
          </a:xfrm>
          <a:prstGeom prst="rect">
            <a:avLst/>
          </a:prstGeom>
          <a:noFill/>
          <a:ln>
            <a:noFill/>
          </a:ln>
        </p:spPr>
      </p:pic>
      <p:pic>
        <p:nvPicPr>
          <p:cNvPr id="276" name="Shape 276" descr="noun_808103_cc.png"/>
          <p:cNvPicPr preferRelativeResize="0"/>
          <p:nvPr/>
        </p:nvPicPr>
        <p:blipFill rotWithShape="1">
          <a:blip r:embed="rId5" cstate="screen">
            <a:alphaModFix/>
            <a:extLst>
              <a:ext uri="{28A0092B-C50C-407E-A947-70E740481C1C}">
                <a14:useLocalDpi xmlns:a14="http://schemas.microsoft.com/office/drawing/2010/main"/>
              </a:ext>
            </a:extLst>
          </a:blip>
          <a:srcRect/>
          <a:stretch/>
        </p:blipFill>
        <p:spPr>
          <a:xfrm>
            <a:off x="4172594" y="2129333"/>
            <a:ext cx="788958" cy="771240"/>
          </a:xfrm>
          <a:prstGeom prst="rect">
            <a:avLst/>
          </a:prstGeom>
          <a:noFill/>
          <a:ln>
            <a:noFill/>
          </a:ln>
        </p:spPr>
      </p:pic>
      <p:pic>
        <p:nvPicPr>
          <p:cNvPr id="277" name="Shape 277" descr="noun_872785_cc.png"/>
          <p:cNvPicPr preferRelativeResize="0"/>
          <p:nvPr/>
        </p:nvPicPr>
        <p:blipFill rotWithShape="1">
          <a:blip r:embed="rId6" cstate="screen">
            <a:alphaModFix/>
            <a:extLst>
              <a:ext uri="{28A0092B-C50C-407E-A947-70E740481C1C}">
                <a14:useLocalDpi xmlns:a14="http://schemas.microsoft.com/office/drawing/2010/main"/>
              </a:ext>
            </a:extLst>
          </a:blip>
          <a:srcRect/>
          <a:stretch/>
        </p:blipFill>
        <p:spPr>
          <a:xfrm>
            <a:off x="3124656" y="2330323"/>
            <a:ext cx="646418" cy="801299"/>
          </a:xfrm>
          <a:prstGeom prst="rect">
            <a:avLst/>
          </a:prstGeom>
          <a:noFill/>
          <a:ln>
            <a:noFill/>
          </a:ln>
        </p:spPr>
      </p:pic>
      <p:pic>
        <p:nvPicPr>
          <p:cNvPr id="278" name="Shape 278" descr="noun_872790_cc.png"/>
          <p:cNvPicPr preferRelativeResize="0"/>
          <p:nvPr/>
        </p:nvPicPr>
        <p:blipFill rotWithShape="1">
          <a:blip r:embed="rId7" cstate="screen">
            <a:alphaModFix/>
            <a:extLst>
              <a:ext uri="{28A0092B-C50C-407E-A947-70E740481C1C}">
                <a14:useLocalDpi xmlns:a14="http://schemas.microsoft.com/office/drawing/2010/main"/>
              </a:ext>
            </a:extLst>
          </a:blip>
          <a:srcRect/>
          <a:stretch/>
        </p:blipFill>
        <p:spPr>
          <a:xfrm>
            <a:off x="1927777" y="2782955"/>
            <a:ext cx="740074" cy="842590"/>
          </a:xfrm>
          <a:prstGeom prst="rect">
            <a:avLst/>
          </a:prstGeom>
          <a:noFill/>
          <a:ln>
            <a:noFill/>
          </a:ln>
        </p:spPr>
      </p:pic>
      <p:sp>
        <p:nvSpPr>
          <p:cNvPr id="279" name="Shape 279"/>
          <p:cNvSpPr txBox="1"/>
          <p:nvPr/>
        </p:nvSpPr>
        <p:spPr>
          <a:xfrm>
            <a:off x="1903284" y="2450835"/>
            <a:ext cx="764754" cy="277014"/>
          </a:xfrm>
          <a:prstGeom prst="rect">
            <a:avLst/>
          </a:prstGeom>
          <a:noFill/>
          <a:ln>
            <a:noFill/>
          </a:ln>
        </p:spPr>
        <p:txBody>
          <a:bodyPr lIns="57138" tIns="28569" rIns="57138" bIns="28569" anchor="t" anchorCtr="0">
            <a:noAutofit/>
          </a:bodyPr>
          <a:lstStyle/>
          <a:p>
            <a:pPr>
              <a:buSzPct val="25000"/>
            </a:pPr>
            <a:r>
              <a:rPr lang="en-US" sz="1107">
                <a:solidFill>
                  <a:schemeClr val="dk1"/>
                </a:solidFill>
                <a:latin typeface="Garamond"/>
                <a:ea typeface="Garamond"/>
                <a:cs typeface="Garamond"/>
                <a:sym typeface="Garamond"/>
              </a:rPr>
              <a:t>Basic HTML</a:t>
            </a:r>
          </a:p>
        </p:txBody>
      </p:sp>
      <p:sp>
        <p:nvSpPr>
          <p:cNvPr id="280" name="Shape 280"/>
          <p:cNvSpPr txBox="1"/>
          <p:nvPr/>
        </p:nvSpPr>
        <p:spPr>
          <a:xfrm>
            <a:off x="3129948" y="1808982"/>
            <a:ext cx="787061" cy="484576"/>
          </a:xfrm>
          <a:prstGeom prst="rect">
            <a:avLst/>
          </a:prstGeom>
          <a:noFill/>
          <a:ln>
            <a:noFill/>
          </a:ln>
        </p:spPr>
        <p:txBody>
          <a:bodyPr lIns="57138" tIns="28569" rIns="57138" bIns="28569" anchor="t" anchorCtr="0">
            <a:noAutofit/>
          </a:bodyPr>
          <a:lstStyle/>
          <a:p>
            <a:pPr>
              <a:buSzPct val="25000"/>
            </a:pPr>
            <a:r>
              <a:rPr lang="en-US" sz="1107">
                <a:solidFill>
                  <a:schemeClr val="dk1"/>
                </a:solidFill>
                <a:latin typeface="Garamond"/>
                <a:ea typeface="Garamond"/>
                <a:cs typeface="Garamond"/>
                <a:sym typeface="Garamond"/>
              </a:rPr>
              <a:t>Embedded Content</a:t>
            </a:r>
          </a:p>
        </p:txBody>
      </p:sp>
      <p:sp>
        <p:nvSpPr>
          <p:cNvPr id="281" name="Shape 281"/>
          <p:cNvSpPr txBox="1">
            <a:spLocks noGrp="1"/>
          </p:cNvSpPr>
          <p:nvPr>
            <p:ph type="title"/>
          </p:nvPr>
        </p:nvSpPr>
        <p:spPr>
          <a:xfrm>
            <a:off x="1376775" y="445025"/>
            <a:ext cx="6390457" cy="572695"/>
          </a:xfrm>
          <a:prstGeom prst="rect">
            <a:avLst/>
          </a:prstGeom>
          <a:noFill/>
          <a:ln>
            <a:noFill/>
          </a:ln>
        </p:spPr>
        <p:txBody>
          <a:bodyPr wrap="square" lIns="57138" tIns="28569" rIns="57138" bIns="28569" anchor="ctr" anchorCtr="0">
            <a:noAutofit/>
          </a:bodyPr>
          <a:lstStyle/>
          <a:p>
            <a:pPr>
              <a:lnSpc>
                <a:spcPct val="90000"/>
              </a:lnSpc>
              <a:buClr>
                <a:schemeClr val="dk1"/>
              </a:buClr>
              <a:buSzPct val="25000"/>
            </a:pPr>
            <a:r>
              <a:rPr lang="en-US" sz="2742">
                <a:solidFill>
                  <a:schemeClr val="dk1"/>
                </a:solidFill>
                <a:latin typeface="Garamond"/>
                <a:ea typeface="Garamond"/>
                <a:cs typeface="Garamond"/>
                <a:sym typeface="Garamond"/>
              </a:rPr>
              <a:t>Federal data ⩰ webpage</a:t>
            </a:r>
          </a:p>
        </p:txBody>
      </p:sp>
      <p:sp>
        <p:nvSpPr>
          <p:cNvPr id="282" name="Shape 282"/>
          <p:cNvSpPr txBox="1"/>
          <p:nvPr/>
        </p:nvSpPr>
        <p:spPr>
          <a:xfrm>
            <a:off x="4165669" y="1656259"/>
            <a:ext cx="876920" cy="484576"/>
          </a:xfrm>
          <a:prstGeom prst="rect">
            <a:avLst/>
          </a:prstGeom>
          <a:noFill/>
          <a:ln>
            <a:noFill/>
          </a:ln>
        </p:spPr>
        <p:txBody>
          <a:bodyPr lIns="57138" tIns="28569" rIns="57138" bIns="28569" anchor="t" anchorCtr="0">
            <a:noAutofit/>
          </a:bodyPr>
          <a:lstStyle/>
          <a:p>
            <a:pPr>
              <a:buSzPct val="25000"/>
            </a:pPr>
            <a:r>
              <a:rPr lang="en-US" sz="1107">
                <a:solidFill>
                  <a:schemeClr val="dk1"/>
                </a:solidFill>
                <a:latin typeface="Garamond"/>
                <a:ea typeface="Garamond"/>
                <a:cs typeface="Garamond"/>
                <a:sym typeface="Garamond"/>
              </a:rPr>
              <a:t>Directories of Files</a:t>
            </a:r>
          </a:p>
        </p:txBody>
      </p:sp>
      <p:sp>
        <p:nvSpPr>
          <p:cNvPr id="283" name="Shape 283"/>
          <p:cNvSpPr txBox="1"/>
          <p:nvPr/>
        </p:nvSpPr>
        <p:spPr>
          <a:xfrm>
            <a:off x="5227967" y="1913126"/>
            <a:ext cx="962824" cy="277014"/>
          </a:xfrm>
          <a:prstGeom prst="rect">
            <a:avLst/>
          </a:prstGeom>
          <a:noFill/>
          <a:ln>
            <a:noFill/>
          </a:ln>
        </p:spPr>
        <p:txBody>
          <a:bodyPr lIns="57138" tIns="28569" rIns="57138" bIns="28569" anchor="t" anchorCtr="0">
            <a:noAutofit/>
          </a:bodyPr>
          <a:lstStyle/>
          <a:p>
            <a:pPr>
              <a:buSzPct val="25000"/>
            </a:pPr>
            <a:r>
              <a:rPr lang="en-US" sz="1107">
                <a:solidFill>
                  <a:schemeClr val="dk1"/>
                </a:solidFill>
                <a:latin typeface="Garamond"/>
                <a:ea typeface="Garamond"/>
                <a:cs typeface="Garamond"/>
                <a:sym typeface="Garamond"/>
              </a:rPr>
              <a:t>Query Interface</a:t>
            </a:r>
          </a:p>
        </p:txBody>
      </p:sp>
      <p:sp>
        <p:nvSpPr>
          <p:cNvPr id="284" name="Shape 284"/>
          <p:cNvSpPr txBox="1"/>
          <p:nvPr/>
        </p:nvSpPr>
        <p:spPr>
          <a:xfrm>
            <a:off x="6561553" y="2097217"/>
            <a:ext cx="787061" cy="484576"/>
          </a:xfrm>
          <a:prstGeom prst="rect">
            <a:avLst/>
          </a:prstGeom>
          <a:noFill/>
          <a:ln>
            <a:noFill/>
          </a:ln>
        </p:spPr>
        <p:txBody>
          <a:bodyPr lIns="57138" tIns="28569" rIns="57138" bIns="28569" anchor="t" anchorCtr="0">
            <a:noAutofit/>
          </a:bodyPr>
          <a:lstStyle/>
          <a:p>
            <a:pPr>
              <a:buSzPct val="25000"/>
            </a:pPr>
            <a:r>
              <a:rPr lang="en-US" sz="1107">
                <a:solidFill>
                  <a:schemeClr val="dk1"/>
                </a:solidFill>
                <a:latin typeface="Garamond"/>
                <a:ea typeface="Garamond"/>
                <a:cs typeface="Garamond"/>
                <a:sym typeface="Garamond"/>
              </a:rPr>
              <a:t>Research Dataset</a:t>
            </a:r>
          </a:p>
        </p:txBody>
      </p:sp>
      <p:cxnSp>
        <p:nvCxnSpPr>
          <p:cNvPr id="285" name="Shape 285"/>
          <p:cNvCxnSpPr/>
          <p:nvPr/>
        </p:nvCxnSpPr>
        <p:spPr>
          <a:xfrm>
            <a:off x="2390775" y="3530599"/>
            <a:ext cx="590572" cy="482678"/>
          </a:xfrm>
          <a:prstGeom prst="curvedConnector3">
            <a:avLst>
              <a:gd name="adj1" fmla="val 49994"/>
            </a:avLst>
          </a:prstGeom>
          <a:noFill/>
          <a:ln w="63500" cap="flat" cmpd="sng">
            <a:solidFill>
              <a:schemeClr val="accent1"/>
            </a:solidFill>
            <a:prstDash val="solid"/>
            <a:miter/>
            <a:headEnd type="none" w="med" len="med"/>
            <a:tailEnd type="triangle" w="lg" len="lg"/>
          </a:ln>
        </p:spPr>
      </p:cxnSp>
      <p:pic>
        <p:nvPicPr>
          <p:cNvPr id="286" name="Shape 286"/>
          <p:cNvPicPr preferRelativeResize="0"/>
          <p:nvPr/>
        </p:nvPicPr>
        <p:blipFill rotWithShape="1">
          <a:blip r:embed="rId8" cstate="screen">
            <a:alphaModFix/>
            <a:extLst>
              <a:ext uri="{28A0092B-C50C-407E-A947-70E740481C1C}">
                <a14:useLocalDpi xmlns:a14="http://schemas.microsoft.com/office/drawing/2010/main"/>
              </a:ext>
            </a:extLst>
          </a:blip>
          <a:srcRect/>
          <a:stretch/>
        </p:blipFill>
        <p:spPr>
          <a:xfrm>
            <a:off x="2981325" y="3727116"/>
            <a:ext cx="1671574" cy="933557"/>
          </a:xfrm>
          <a:prstGeom prst="rect">
            <a:avLst/>
          </a:prstGeom>
          <a:noFill/>
          <a:ln>
            <a:noFill/>
          </a:ln>
        </p:spPr>
      </p:pic>
      <p:cxnSp>
        <p:nvCxnSpPr>
          <p:cNvPr id="287" name="Shape 287"/>
          <p:cNvCxnSpPr>
            <a:stCxn id="276" idx="2"/>
            <a:endCxn id="286" idx="0"/>
          </p:cNvCxnSpPr>
          <p:nvPr/>
        </p:nvCxnSpPr>
        <p:spPr>
          <a:xfrm rot="5400000">
            <a:off x="3778826" y="2938937"/>
            <a:ext cx="826611" cy="749883"/>
          </a:xfrm>
          <a:prstGeom prst="curvedConnector3">
            <a:avLst>
              <a:gd name="adj1" fmla="val 50006"/>
            </a:avLst>
          </a:prstGeom>
          <a:noFill/>
          <a:ln w="63500" cap="flat" cmpd="sng">
            <a:solidFill>
              <a:schemeClr val="accent1"/>
            </a:solidFill>
            <a:prstDash val="solid"/>
            <a:miter/>
            <a:headEnd type="none" w="med" len="med"/>
            <a:tailEnd type="triangle" w="lg" len="lg"/>
          </a:ln>
        </p:spPr>
      </p:cxnSp>
      <p:pic>
        <p:nvPicPr>
          <p:cNvPr id="288" name="Shape 288"/>
          <p:cNvPicPr preferRelativeResize="0"/>
          <p:nvPr/>
        </p:nvPicPr>
        <p:blipFill rotWithShape="1">
          <a:blip r:embed="rId9" cstate="screen">
            <a:alphaModFix/>
            <a:extLst>
              <a:ext uri="{28A0092B-C50C-407E-A947-70E740481C1C}">
                <a14:useLocalDpi xmlns:a14="http://schemas.microsoft.com/office/drawing/2010/main"/>
              </a:ext>
            </a:extLst>
          </a:blip>
          <a:srcRect/>
          <a:stretch/>
        </p:blipFill>
        <p:spPr>
          <a:xfrm>
            <a:off x="5243511" y="3895915"/>
            <a:ext cx="1995100" cy="705586"/>
          </a:xfrm>
          <a:prstGeom prst="rect">
            <a:avLst/>
          </a:prstGeom>
          <a:noFill/>
          <a:ln>
            <a:noFill/>
          </a:ln>
        </p:spPr>
      </p:pic>
      <p:cxnSp>
        <p:nvCxnSpPr>
          <p:cNvPr id="289" name="Shape 289"/>
          <p:cNvCxnSpPr/>
          <p:nvPr/>
        </p:nvCxnSpPr>
        <p:spPr>
          <a:xfrm rot="-5400000" flipH="1">
            <a:off x="5401938" y="3483932"/>
            <a:ext cx="848443" cy="143648"/>
          </a:xfrm>
          <a:prstGeom prst="curvedConnector3">
            <a:avLst>
              <a:gd name="adj1" fmla="val 52992"/>
            </a:avLst>
          </a:prstGeom>
          <a:noFill/>
          <a:ln w="63500" cap="flat" cmpd="sng">
            <a:solidFill>
              <a:schemeClr val="accent1"/>
            </a:solidFill>
            <a:prstDash val="solid"/>
            <a:miter/>
            <a:headEnd type="none" w="med" len="med"/>
            <a:tailEnd type="triangle" w="lg" len="lg"/>
          </a:ln>
        </p:spPr>
      </p:cxnSp>
      <p:cxnSp>
        <p:nvCxnSpPr>
          <p:cNvPr id="290" name="Shape 290"/>
          <p:cNvCxnSpPr>
            <a:stCxn id="275" idx="2"/>
          </p:cNvCxnSpPr>
          <p:nvPr/>
        </p:nvCxnSpPr>
        <p:spPr>
          <a:xfrm rot="5400000">
            <a:off x="6268663" y="3469090"/>
            <a:ext cx="598957" cy="482994"/>
          </a:xfrm>
          <a:prstGeom prst="curvedConnector2">
            <a:avLst/>
          </a:prstGeom>
          <a:noFill/>
          <a:ln w="63500" cap="flat" cmpd="sng">
            <a:solidFill>
              <a:schemeClr val="accent1"/>
            </a:solidFill>
            <a:prstDash val="solid"/>
            <a:miter/>
            <a:headEnd type="none" w="med" len="med"/>
            <a:tailEnd type="triangle" w="lg" len="lg"/>
          </a:ln>
        </p:spPr>
      </p:cxnSp>
      <p:pic>
        <p:nvPicPr>
          <p:cNvPr id="291" name="Shape 291" descr="Screen Shot 2017-03-25 at 10.44.29 AM.png"/>
          <p:cNvPicPr preferRelativeResize="0"/>
          <p:nvPr/>
        </p:nvPicPr>
        <p:blipFill>
          <a:blip r:embed="rId10" cstate="screen">
            <a:alphaModFix/>
            <a:extLst>
              <a:ext uri="{28A0092B-C50C-407E-A947-70E740481C1C}">
                <a14:useLocalDpi xmlns:a14="http://schemas.microsoft.com/office/drawing/2010/main"/>
              </a:ext>
            </a:extLst>
          </a:blip>
          <a:stretch>
            <a:fillRect/>
          </a:stretch>
        </p:blipFill>
        <p:spPr>
          <a:xfrm>
            <a:off x="752575" y="524100"/>
            <a:ext cx="7703107" cy="4274859"/>
          </a:xfrm>
          <a:prstGeom prst="rect">
            <a:avLst/>
          </a:prstGeom>
          <a:noFill/>
          <a:ln>
            <a:noFill/>
          </a:ln>
        </p:spPr>
      </p:pic>
      <p:pic>
        <p:nvPicPr>
          <p:cNvPr id="292" name="Shape 292"/>
          <p:cNvPicPr preferRelativeResize="0"/>
          <p:nvPr/>
        </p:nvPicPr>
        <p:blipFill>
          <a:blip r:embed="rId11" cstate="screen">
            <a:alphaModFix/>
            <a:extLst>
              <a:ext uri="{28A0092B-C50C-407E-A947-70E740481C1C}">
                <a14:useLocalDpi xmlns:a14="http://schemas.microsoft.com/office/drawing/2010/main"/>
              </a:ext>
            </a:extLst>
          </a:blip>
          <a:stretch>
            <a:fillRect/>
          </a:stretch>
        </p:blipFill>
        <p:spPr>
          <a:xfrm>
            <a:off x="1142999" y="-1"/>
            <a:ext cx="1082847" cy="1082847"/>
          </a:xfrm>
          <a:prstGeom prst="rect">
            <a:avLst/>
          </a:prstGeom>
          <a:noFill/>
          <a:ln>
            <a:noFill/>
          </a:ln>
        </p:spPr>
      </p:pic>
    </p:spTree>
    <p:extLst>
      <p:ext uri="{BB962C8B-B14F-4D97-AF65-F5344CB8AC3E}">
        <p14:creationId xmlns:p14="http://schemas.microsoft.com/office/powerpoint/2010/main" val="2062113516"/>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43125" y="255366"/>
            <a:ext cx="8786190" cy="707886"/>
          </a:xfrm>
          <a:prstGeom prst="rect">
            <a:avLst/>
          </a:prstGeom>
        </p:spPr>
        <p:txBody>
          <a:bodyPr wrap="square" anchor="t">
            <a:spAutoFit/>
          </a:bodyPr>
          <a:lstStyle/>
          <a:p>
            <a:pPr algn="ctr"/>
            <a:r>
              <a:rPr lang="en-US" sz="4000" b="1" dirty="0" smtClean="0">
                <a:solidFill>
                  <a:schemeClr val="accent1"/>
                </a:solidFill>
                <a:latin typeface="Avenir Next" charset="0"/>
                <a:ea typeface="Avenir Next" charset="0"/>
                <a:cs typeface="Avenir Next" charset="0"/>
              </a:rPr>
              <a:t>Platforms</a:t>
            </a:r>
            <a:endParaRPr lang="en-US" sz="4000" b="1" dirty="0">
              <a:solidFill>
                <a:schemeClr val="accent1"/>
              </a:solidFill>
              <a:latin typeface="Avenir Next" charset="0"/>
              <a:ea typeface="Avenir Next" charset="0"/>
              <a:cs typeface="Avenir Next" charset="0"/>
            </a:endParaRPr>
          </a:p>
        </p:txBody>
      </p:sp>
      <p:sp>
        <p:nvSpPr>
          <p:cNvPr id="3" name="Rectangle 2"/>
          <p:cNvSpPr/>
          <p:nvPr/>
        </p:nvSpPr>
        <p:spPr>
          <a:xfrm>
            <a:off x="143125" y="1931033"/>
            <a:ext cx="8786190" cy="707886"/>
          </a:xfrm>
          <a:prstGeom prst="rect">
            <a:avLst/>
          </a:prstGeom>
        </p:spPr>
        <p:txBody>
          <a:bodyPr wrap="square" anchor="t">
            <a:spAutoFit/>
          </a:bodyPr>
          <a:lstStyle/>
          <a:p>
            <a:pPr algn="ctr"/>
            <a:r>
              <a:rPr lang="en-US" sz="4000" b="1" dirty="0" smtClean="0">
                <a:solidFill>
                  <a:srgbClr val="666666"/>
                </a:solidFill>
                <a:latin typeface="Avenir Next" charset="0"/>
                <a:ea typeface="Avenir Next" charset="0"/>
                <a:cs typeface="Avenir Next" charset="0"/>
              </a:rPr>
              <a:t>Functions</a:t>
            </a:r>
            <a:endParaRPr lang="en-US" sz="4000" b="1" dirty="0">
              <a:solidFill>
                <a:schemeClr val="accent1"/>
              </a:solidFill>
              <a:latin typeface="Avenir Next" charset="0"/>
              <a:ea typeface="Avenir Next" charset="0"/>
              <a:cs typeface="Avenir Next" charset="0"/>
            </a:endParaRPr>
          </a:p>
        </p:txBody>
      </p:sp>
      <p:sp>
        <p:nvSpPr>
          <p:cNvPr id="4" name="Rectangle 3"/>
          <p:cNvSpPr/>
          <p:nvPr/>
        </p:nvSpPr>
        <p:spPr>
          <a:xfrm>
            <a:off x="143125" y="3606701"/>
            <a:ext cx="8786190" cy="707886"/>
          </a:xfrm>
          <a:prstGeom prst="rect">
            <a:avLst/>
          </a:prstGeom>
        </p:spPr>
        <p:txBody>
          <a:bodyPr wrap="square" anchor="t">
            <a:spAutoFit/>
          </a:bodyPr>
          <a:lstStyle/>
          <a:p>
            <a:pPr algn="ctr"/>
            <a:r>
              <a:rPr lang="en-US" sz="4000" b="1" dirty="0" smtClean="0">
                <a:solidFill>
                  <a:schemeClr val="accent1"/>
                </a:solidFill>
                <a:latin typeface="Avenir Next" charset="0"/>
              </a:rPr>
              <a:t>Services</a:t>
            </a:r>
            <a:endParaRPr lang="en-US" b="1" dirty="0">
              <a:solidFill>
                <a:schemeClr val="tx1"/>
              </a:solidFill>
            </a:endParaRPr>
          </a:p>
        </p:txBody>
      </p:sp>
    </p:spTree>
    <p:extLst>
      <p:ext uri="{BB962C8B-B14F-4D97-AF65-F5344CB8AC3E}">
        <p14:creationId xmlns:p14="http://schemas.microsoft.com/office/powerpoint/2010/main" val="17067505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500"/>
                                        <p:tgtEl>
                                          <p:spTgt spid="3"/>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fade">
                                      <p:cBhvr>
                                        <p:cTn id="1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6013015" y="4835723"/>
            <a:ext cx="3130985" cy="307777"/>
          </a:xfrm>
          <a:prstGeom prst="rect">
            <a:avLst/>
          </a:prstGeom>
        </p:spPr>
        <p:txBody>
          <a:bodyPr wrap="none">
            <a:spAutoFit/>
          </a:bodyPr>
          <a:lstStyle/>
          <a:p>
            <a:r>
              <a:rPr lang="en-US" dirty="0"/>
              <a:t>Photo by </a:t>
            </a:r>
            <a:r>
              <a:rPr lang="en-US" dirty="0">
                <a:hlinkClick r:id="rId3"/>
              </a:rPr>
              <a:t>Dakota Corbin</a:t>
            </a:r>
            <a:r>
              <a:rPr lang="en-US" dirty="0"/>
              <a:t> on </a:t>
            </a:r>
            <a:r>
              <a:rPr lang="en-US" dirty="0">
                <a:hlinkClick r:id="rId4"/>
              </a:rPr>
              <a:t>Unsplash</a:t>
            </a:r>
            <a:endParaRPr lang="en-US" dirty="0"/>
          </a:p>
        </p:txBody>
      </p:sp>
      <p:pic>
        <p:nvPicPr>
          <p:cNvPr id="5" name="Picture 4"/>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2717800" y="0"/>
            <a:ext cx="3704834" cy="5143500"/>
          </a:xfrm>
          <a:prstGeom prst="rect">
            <a:avLst/>
          </a:prstGeom>
        </p:spPr>
      </p:pic>
    </p:spTree>
    <p:extLst>
      <p:ext uri="{BB962C8B-B14F-4D97-AF65-F5344CB8AC3E}">
        <p14:creationId xmlns:p14="http://schemas.microsoft.com/office/powerpoint/2010/main" val="331846036"/>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11200" y="0"/>
            <a:ext cx="7706873" cy="5143500"/>
          </a:xfrm>
          <a:prstGeom prst="rect">
            <a:avLst/>
          </a:prstGeom>
        </p:spPr>
      </p:pic>
      <p:sp>
        <p:nvSpPr>
          <p:cNvPr id="3" name="Rectangle 2"/>
          <p:cNvSpPr/>
          <p:nvPr/>
        </p:nvSpPr>
        <p:spPr>
          <a:xfrm>
            <a:off x="4763291" y="4835723"/>
            <a:ext cx="3807453" cy="307777"/>
          </a:xfrm>
          <a:prstGeom prst="rect">
            <a:avLst/>
          </a:prstGeom>
        </p:spPr>
        <p:txBody>
          <a:bodyPr wrap="none">
            <a:spAutoFit/>
          </a:bodyPr>
          <a:lstStyle/>
          <a:p>
            <a:r>
              <a:rPr lang="en-US" dirty="0"/>
              <a:t>Photo by </a:t>
            </a:r>
            <a:r>
              <a:rPr lang="en-US" dirty="0">
                <a:hlinkClick r:id="rId4"/>
              </a:rPr>
              <a:t>Clark Street Mercantile</a:t>
            </a:r>
            <a:r>
              <a:rPr lang="en-US" dirty="0"/>
              <a:t> on </a:t>
            </a:r>
            <a:r>
              <a:rPr lang="en-US" dirty="0">
                <a:hlinkClick r:id="rId5"/>
              </a:rPr>
              <a:t>Unsplash</a:t>
            </a:r>
            <a:endParaRPr lang="en-US" dirty="0"/>
          </a:p>
        </p:txBody>
      </p:sp>
    </p:spTree>
    <p:extLst>
      <p:ext uri="{BB962C8B-B14F-4D97-AF65-F5344CB8AC3E}">
        <p14:creationId xmlns:p14="http://schemas.microsoft.com/office/powerpoint/2010/main" val="124450439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11"/>
          <p:cNvSpPr txBox="1"/>
          <p:nvPr/>
        </p:nvSpPr>
        <p:spPr>
          <a:xfrm>
            <a:off x="162839" y="2129644"/>
            <a:ext cx="2354894" cy="954107"/>
          </a:xfrm>
          <a:prstGeom prst="rect">
            <a:avLst/>
          </a:prstGeom>
          <a:solidFill>
            <a:schemeClr val="accent3"/>
          </a:solidFill>
        </p:spPr>
        <p:txBody>
          <a:bodyPr wrap="square" rtlCol="0" anchor="ctr">
            <a:spAutoFit/>
          </a:bodyPr>
          <a:lstStyle/>
          <a:p>
            <a:pPr algn="ctr"/>
            <a:r>
              <a:rPr lang="en-US" sz="2800" b="1" dirty="0">
                <a:solidFill>
                  <a:schemeClr val="bg1"/>
                </a:solidFill>
                <a:latin typeface="Avenir Next" charset="0"/>
                <a:ea typeface="Avenir Next" charset="0"/>
                <a:cs typeface="Avenir Next" charset="0"/>
              </a:rPr>
              <a:t>Digital </a:t>
            </a:r>
          </a:p>
          <a:p>
            <a:pPr algn="ctr"/>
            <a:r>
              <a:rPr lang="en-US" sz="2800" b="1" dirty="0">
                <a:solidFill>
                  <a:schemeClr val="bg1"/>
                </a:solidFill>
                <a:latin typeface="Avenir Next" charset="0"/>
                <a:ea typeface="Avenir Next" charset="0"/>
                <a:cs typeface="Avenir Next" charset="0"/>
              </a:rPr>
              <a:t>Scholarship</a:t>
            </a:r>
          </a:p>
        </p:txBody>
      </p:sp>
      <p:sp>
        <p:nvSpPr>
          <p:cNvPr id="17" name="TextBox 16"/>
          <p:cNvSpPr txBox="1"/>
          <p:nvPr/>
        </p:nvSpPr>
        <p:spPr>
          <a:xfrm>
            <a:off x="3081403" y="196464"/>
            <a:ext cx="3124460" cy="1394341"/>
          </a:xfrm>
          <a:prstGeom prst="rect">
            <a:avLst/>
          </a:prstGeom>
          <a:solidFill>
            <a:schemeClr val="accent3"/>
          </a:solidFill>
          <a:ln w="12700">
            <a:solidFill>
              <a:schemeClr val="accent3"/>
            </a:solidFill>
          </a:ln>
        </p:spPr>
        <p:txBody>
          <a:bodyPr wrap="square" rtlCol="0" anchor="ctr">
            <a:spAutoFit/>
          </a:bodyPr>
          <a:lstStyle/>
          <a:p>
            <a:pPr algn="ctr"/>
            <a:r>
              <a:rPr lang="en-US" sz="2800" b="1" dirty="0">
                <a:solidFill>
                  <a:schemeClr val="bg1"/>
                </a:solidFill>
                <a:latin typeface="Avenir Next" charset="0"/>
                <a:ea typeface="Avenir Next" charset="0"/>
                <a:cs typeface="Avenir Next" charset="0"/>
              </a:rPr>
              <a:t>Teaching, Research, &amp; Learning</a:t>
            </a:r>
          </a:p>
        </p:txBody>
      </p:sp>
      <p:sp>
        <p:nvSpPr>
          <p:cNvPr id="20" name="TextBox 19"/>
          <p:cNvSpPr txBox="1"/>
          <p:nvPr/>
        </p:nvSpPr>
        <p:spPr>
          <a:xfrm>
            <a:off x="3081403" y="2129644"/>
            <a:ext cx="3196225" cy="954107"/>
          </a:xfrm>
          <a:prstGeom prst="rect">
            <a:avLst/>
          </a:prstGeom>
          <a:solidFill>
            <a:schemeClr val="bg1"/>
          </a:solidFill>
          <a:ln w="12700">
            <a:solidFill>
              <a:schemeClr val="accent3"/>
            </a:solidFill>
          </a:ln>
        </p:spPr>
        <p:txBody>
          <a:bodyPr wrap="square" rtlCol="0" anchor="ctr">
            <a:spAutoFit/>
          </a:bodyPr>
          <a:lstStyle/>
          <a:p>
            <a:pPr algn="ctr"/>
            <a:r>
              <a:rPr lang="en-US" sz="2800" dirty="0">
                <a:solidFill>
                  <a:schemeClr val="accent3"/>
                </a:solidFill>
                <a:latin typeface="Avenir Next" charset="0"/>
                <a:ea typeface="Avenir Next" charset="0"/>
                <a:cs typeface="Avenir Next" charset="0"/>
              </a:rPr>
              <a:t>Fine Arts/Museum Libraries</a:t>
            </a:r>
          </a:p>
        </p:txBody>
      </p:sp>
      <p:sp>
        <p:nvSpPr>
          <p:cNvPr id="21" name="TextBox 20"/>
          <p:cNvSpPr txBox="1"/>
          <p:nvPr/>
        </p:nvSpPr>
        <p:spPr>
          <a:xfrm>
            <a:off x="1505211" y="3622590"/>
            <a:ext cx="2691007" cy="954107"/>
          </a:xfrm>
          <a:prstGeom prst="rect">
            <a:avLst/>
          </a:prstGeom>
          <a:solidFill>
            <a:schemeClr val="bg1"/>
          </a:solidFill>
          <a:ln w="12700">
            <a:solidFill>
              <a:schemeClr val="accent3"/>
            </a:solidFill>
          </a:ln>
        </p:spPr>
        <p:txBody>
          <a:bodyPr wrap="square" rtlCol="0" anchor="ctr">
            <a:spAutoFit/>
          </a:bodyPr>
          <a:lstStyle/>
          <a:p>
            <a:pPr algn="ctr"/>
            <a:r>
              <a:rPr lang="en-US" sz="2800" dirty="0">
                <a:solidFill>
                  <a:schemeClr val="accent3"/>
                </a:solidFill>
                <a:latin typeface="Avenir Next" charset="0"/>
                <a:ea typeface="Avenir Next" charset="0"/>
                <a:cs typeface="Avenir Next" charset="0"/>
              </a:rPr>
              <a:t>Information Literacy</a:t>
            </a:r>
          </a:p>
        </p:txBody>
      </p:sp>
      <p:sp>
        <p:nvSpPr>
          <p:cNvPr id="22" name="TextBox 21"/>
          <p:cNvSpPr txBox="1"/>
          <p:nvPr/>
        </p:nvSpPr>
        <p:spPr>
          <a:xfrm>
            <a:off x="5363228" y="3622589"/>
            <a:ext cx="2691007" cy="954107"/>
          </a:xfrm>
          <a:prstGeom prst="rect">
            <a:avLst/>
          </a:prstGeom>
          <a:solidFill>
            <a:schemeClr val="bg1"/>
          </a:solidFill>
          <a:ln w="12700">
            <a:solidFill>
              <a:schemeClr val="accent3"/>
            </a:solidFill>
          </a:ln>
        </p:spPr>
        <p:txBody>
          <a:bodyPr wrap="square" rtlCol="0" anchor="ctr">
            <a:spAutoFit/>
          </a:bodyPr>
          <a:lstStyle/>
          <a:p>
            <a:pPr algn="ctr"/>
            <a:r>
              <a:rPr lang="en-US" sz="2800" dirty="0">
                <a:solidFill>
                  <a:schemeClr val="accent3"/>
                </a:solidFill>
                <a:latin typeface="Avenir Next" charset="0"/>
                <a:ea typeface="Avenir Next" charset="0"/>
                <a:cs typeface="Avenir Next" charset="0"/>
              </a:rPr>
              <a:t>Digital Media</a:t>
            </a:r>
          </a:p>
          <a:p>
            <a:pPr algn="ctr"/>
            <a:endParaRPr lang="en-US" sz="2800" dirty="0">
              <a:solidFill>
                <a:schemeClr val="accent3"/>
              </a:solidFill>
              <a:latin typeface="Avenir Next" charset="0"/>
              <a:ea typeface="Avenir Next" charset="0"/>
              <a:cs typeface="Avenir Next" charset="0"/>
            </a:endParaRPr>
          </a:p>
        </p:txBody>
      </p:sp>
      <p:sp>
        <p:nvSpPr>
          <p:cNvPr id="23" name="TextBox 22"/>
          <p:cNvSpPr txBox="1"/>
          <p:nvPr/>
        </p:nvSpPr>
        <p:spPr>
          <a:xfrm>
            <a:off x="6592344" y="2129644"/>
            <a:ext cx="2412303" cy="954107"/>
          </a:xfrm>
          <a:prstGeom prst="rect">
            <a:avLst/>
          </a:prstGeom>
          <a:solidFill>
            <a:schemeClr val="bg1"/>
          </a:solidFill>
          <a:ln w="12700">
            <a:solidFill>
              <a:schemeClr val="accent3"/>
            </a:solidFill>
          </a:ln>
        </p:spPr>
        <p:txBody>
          <a:bodyPr wrap="square" rtlCol="0" anchor="ctr">
            <a:spAutoFit/>
          </a:bodyPr>
          <a:lstStyle/>
          <a:p>
            <a:pPr algn="ctr"/>
            <a:r>
              <a:rPr lang="en-US" sz="2800" dirty="0">
                <a:solidFill>
                  <a:schemeClr val="accent3"/>
                </a:solidFill>
                <a:latin typeface="Avenir Next" charset="0"/>
                <a:ea typeface="Avenir Next" charset="0"/>
                <a:cs typeface="Avenir Next" charset="0"/>
              </a:rPr>
              <a:t>Courseware</a:t>
            </a:r>
          </a:p>
          <a:p>
            <a:pPr algn="ctr"/>
            <a:endParaRPr lang="en-US" sz="2800" dirty="0">
              <a:solidFill>
                <a:schemeClr val="accent3"/>
              </a:solidFill>
              <a:latin typeface="Avenir Next" charset="0"/>
              <a:ea typeface="Avenir Next" charset="0"/>
              <a:cs typeface="Avenir Next" charset="0"/>
            </a:endParaRPr>
          </a:p>
        </p:txBody>
      </p:sp>
    </p:spTree>
    <p:extLst>
      <p:ext uri="{BB962C8B-B14F-4D97-AF65-F5344CB8AC3E}">
        <p14:creationId xmlns:p14="http://schemas.microsoft.com/office/powerpoint/2010/main" val="171957432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extBox 16"/>
          <p:cNvSpPr txBox="1"/>
          <p:nvPr/>
        </p:nvSpPr>
        <p:spPr>
          <a:xfrm>
            <a:off x="588722" y="430899"/>
            <a:ext cx="3337560" cy="1384995"/>
          </a:xfrm>
          <a:prstGeom prst="rect">
            <a:avLst/>
          </a:prstGeom>
          <a:solidFill>
            <a:schemeClr val="accent3"/>
          </a:solidFill>
          <a:ln w="12700">
            <a:solidFill>
              <a:schemeClr val="accent3"/>
            </a:solidFill>
          </a:ln>
        </p:spPr>
        <p:txBody>
          <a:bodyPr wrap="square" rtlCol="0" anchor="ctr">
            <a:spAutoFit/>
          </a:bodyPr>
          <a:lstStyle/>
          <a:p>
            <a:pPr algn="ctr"/>
            <a:r>
              <a:rPr lang="en-US" sz="2800" b="1" dirty="0">
                <a:solidFill>
                  <a:schemeClr val="bg1"/>
                </a:solidFill>
                <a:latin typeface="Avenir Next" charset="0"/>
                <a:ea typeface="Avenir Next" charset="0"/>
                <a:cs typeface="Avenir Next" charset="0"/>
              </a:rPr>
              <a:t>Teaching, Research, &amp; Learning</a:t>
            </a:r>
          </a:p>
        </p:txBody>
      </p:sp>
      <p:sp>
        <p:nvSpPr>
          <p:cNvPr id="18" name="TextBox 17"/>
          <p:cNvSpPr txBox="1">
            <a:spLocks/>
          </p:cNvSpPr>
          <p:nvPr/>
        </p:nvSpPr>
        <p:spPr>
          <a:xfrm>
            <a:off x="588722" y="2286874"/>
            <a:ext cx="3337560" cy="954107"/>
          </a:xfrm>
          <a:prstGeom prst="rect">
            <a:avLst/>
          </a:prstGeom>
          <a:solidFill>
            <a:schemeClr val="bg1"/>
          </a:solidFill>
          <a:ln w="12700">
            <a:solidFill>
              <a:schemeClr val="accent3"/>
            </a:solidFill>
          </a:ln>
        </p:spPr>
        <p:txBody>
          <a:bodyPr wrap="square" rtlCol="0" anchor="ctr">
            <a:spAutoFit/>
          </a:bodyPr>
          <a:lstStyle/>
          <a:p>
            <a:pPr algn="ctr"/>
            <a:r>
              <a:rPr lang="en-US" sz="2800" dirty="0">
                <a:solidFill>
                  <a:schemeClr val="accent3"/>
                </a:solidFill>
                <a:latin typeface="Avenir Next" charset="0"/>
                <a:ea typeface="Avenir Next" charset="0"/>
                <a:cs typeface="Avenir Next" charset="0"/>
              </a:rPr>
              <a:t>Collections &amp; Liaisons</a:t>
            </a:r>
          </a:p>
        </p:txBody>
      </p:sp>
      <p:sp>
        <p:nvSpPr>
          <p:cNvPr id="19" name="TextBox 18"/>
          <p:cNvSpPr txBox="1"/>
          <p:nvPr/>
        </p:nvSpPr>
        <p:spPr>
          <a:xfrm>
            <a:off x="588722" y="3664486"/>
            <a:ext cx="3337560" cy="1384995"/>
          </a:xfrm>
          <a:prstGeom prst="rect">
            <a:avLst/>
          </a:prstGeom>
          <a:solidFill>
            <a:schemeClr val="bg1"/>
          </a:solidFill>
          <a:ln w="12700">
            <a:solidFill>
              <a:schemeClr val="accent3"/>
            </a:solidFill>
          </a:ln>
        </p:spPr>
        <p:txBody>
          <a:bodyPr wrap="square" rtlCol="0" anchor="ctr">
            <a:spAutoFit/>
          </a:bodyPr>
          <a:lstStyle/>
          <a:p>
            <a:pPr algn="ctr"/>
            <a:r>
              <a:rPr lang="en-US" sz="2800" dirty="0">
                <a:solidFill>
                  <a:schemeClr val="accent3"/>
                </a:solidFill>
                <a:latin typeface="Avenir Next" charset="0"/>
                <a:ea typeface="Avenir Next" charset="0"/>
                <a:cs typeface="Avenir Next" charset="0"/>
              </a:rPr>
              <a:t>User Services &amp; Resource Management</a:t>
            </a:r>
          </a:p>
        </p:txBody>
      </p:sp>
      <p:sp>
        <p:nvSpPr>
          <p:cNvPr id="6" name="TextBox 5"/>
          <p:cNvSpPr txBox="1"/>
          <p:nvPr/>
        </p:nvSpPr>
        <p:spPr>
          <a:xfrm>
            <a:off x="5380190" y="826334"/>
            <a:ext cx="3337560" cy="1384995"/>
          </a:xfrm>
          <a:prstGeom prst="rect">
            <a:avLst/>
          </a:prstGeom>
          <a:solidFill>
            <a:schemeClr val="bg1"/>
          </a:solidFill>
          <a:ln w="12700">
            <a:solidFill>
              <a:schemeClr val="accent3"/>
            </a:solidFill>
          </a:ln>
        </p:spPr>
        <p:txBody>
          <a:bodyPr wrap="square" rtlCol="0" anchor="ctr">
            <a:spAutoFit/>
          </a:bodyPr>
          <a:lstStyle/>
          <a:p>
            <a:pPr algn="ctr"/>
            <a:r>
              <a:rPr lang="en-US" sz="2800" dirty="0">
                <a:solidFill>
                  <a:schemeClr val="accent3"/>
                </a:solidFill>
                <a:latin typeface="Avenir Next" charset="0"/>
                <a:ea typeface="Avenir Next" charset="0"/>
                <a:cs typeface="Avenir Next" charset="0"/>
              </a:rPr>
              <a:t>Library Technology Services &amp; Strategic Initiatives</a:t>
            </a:r>
          </a:p>
        </p:txBody>
      </p:sp>
      <p:sp>
        <p:nvSpPr>
          <p:cNvPr id="7" name="TextBox 6"/>
          <p:cNvSpPr txBox="1"/>
          <p:nvPr/>
        </p:nvSpPr>
        <p:spPr>
          <a:xfrm>
            <a:off x="5380190" y="2763928"/>
            <a:ext cx="3337560" cy="2246769"/>
          </a:xfrm>
          <a:prstGeom prst="rect">
            <a:avLst/>
          </a:prstGeom>
          <a:solidFill>
            <a:schemeClr val="bg1"/>
          </a:solidFill>
          <a:ln w="12700">
            <a:solidFill>
              <a:schemeClr val="accent3"/>
            </a:solidFill>
          </a:ln>
        </p:spPr>
        <p:txBody>
          <a:bodyPr wrap="square" rtlCol="0" anchor="ctr">
            <a:spAutoFit/>
          </a:bodyPr>
          <a:lstStyle/>
          <a:p>
            <a:pPr algn="ctr"/>
            <a:r>
              <a:rPr lang="en-US" sz="2800" dirty="0" err="1">
                <a:solidFill>
                  <a:schemeClr val="accent3"/>
                </a:solidFill>
                <a:latin typeface="Avenir Next" charset="0"/>
                <a:ea typeface="Avenir Next" charset="0"/>
                <a:cs typeface="Avenir Next" charset="0"/>
              </a:rPr>
              <a:t>Kislak</a:t>
            </a:r>
            <a:r>
              <a:rPr lang="en-US" sz="2800" dirty="0">
                <a:solidFill>
                  <a:schemeClr val="accent3"/>
                </a:solidFill>
                <a:latin typeface="Avenir Next" charset="0"/>
                <a:ea typeface="Avenir Next" charset="0"/>
                <a:cs typeface="Avenir Next" charset="0"/>
              </a:rPr>
              <a:t> Center for Special Collections, Rare Books, &amp; Manuscripts</a:t>
            </a:r>
          </a:p>
        </p:txBody>
      </p:sp>
    </p:spTree>
    <p:extLst>
      <p:ext uri="{BB962C8B-B14F-4D97-AF65-F5344CB8AC3E}">
        <p14:creationId xmlns:p14="http://schemas.microsoft.com/office/powerpoint/2010/main" val="5077575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latin typeface="Avenir Next Demi Bold" charset="0"/>
                <a:ea typeface="Avenir Next Demi Bold" charset="0"/>
                <a:cs typeface="Avenir Next Demi Bold" charset="0"/>
              </a:rPr>
              <a:t>Overview</a:t>
            </a:r>
          </a:p>
        </p:txBody>
      </p:sp>
    </p:spTree>
    <p:extLst>
      <p:ext uri="{BB962C8B-B14F-4D97-AF65-F5344CB8AC3E}">
        <p14:creationId xmlns:p14="http://schemas.microsoft.com/office/powerpoint/2010/main" val="136480553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14375" y="0"/>
            <a:ext cx="7715250" cy="5143500"/>
          </a:xfrm>
          <a:prstGeom prst="rect">
            <a:avLst/>
          </a:prstGeom>
          <a:solidFill>
            <a:schemeClr val="accent1">
              <a:alpha val="64000"/>
            </a:schemeClr>
          </a:solidFill>
        </p:spPr>
      </p:pic>
      <p:sp>
        <p:nvSpPr>
          <p:cNvPr id="5" name="Rectangle 4"/>
          <p:cNvSpPr/>
          <p:nvPr/>
        </p:nvSpPr>
        <p:spPr>
          <a:xfrm>
            <a:off x="5414087" y="4835723"/>
            <a:ext cx="3012363" cy="307777"/>
          </a:xfrm>
          <a:prstGeom prst="rect">
            <a:avLst/>
          </a:prstGeom>
        </p:spPr>
        <p:txBody>
          <a:bodyPr wrap="none">
            <a:spAutoFit/>
          </a:bodyPr>
          <a:lstStyle/>
          <a:p>
            <a:r>
              <a:rPr lang="en-US" dirty="0">
                <a:solidFill>
                  <a:schemeClr val="bg1"/>
                </a:solidFill>
                <a:latin typeface="Avenir Next" charset="0"/>
                <a:ea typeface="Avenir Next" charset="0"/>
                <a:cs typeface="Avenir Next" charset="0"/>
              </a:rPr>
              <a:t>Photo by </a:t>
            </a:r>
            <a:r>
              <a:rPr lang="en-US" dirty="0">
                <a:solidFill>
                  <a:schemeClr val="bg1"/>
                </a:solidFill>
                <a:latin typeface="Avenir Next" charset="0"/>
                <a:ea typeface="Avenir Next" charset="0"/>
                <a:cs typeface="Avenir Next" charset="0"/>
                <a:hlinkClick r:id="rId4"/>
              </a:rPr>
              <a:t>Erwan Hesry</a:t>
            </a:r>
            <a:r>
              <a:rPr lang="en-US" dirty="0">
                <a:solidFill>
                  <a:schemeClr val="bg1"/>
                </a:solidFill>
                <a:latin typeface="Avenir Next" charset="0"/>
                <a:ea typeface="Avenir Next" charset="0"/>
                <a:cs typeface="Avenir Next" charset="0"/>
              </a:rPr>
              <a:t> on </a:t>
            </a:r>
            <a:r>
              <a:rPr lang="en-US" dirty="0">
                <a:solidFill>
                  <a:schemeClr val="bg1"/>
                </a:solidFill>
                <a:latin typeface="Avenir Next" charset="0"/>
                <a:ea typeface="Avenir Next" charset="0"/>
                <a:cs typeface="Avenir Next" charset="0"/>
                <a:hlinkClick r:id="rId5"/>
              </a:rPr>
              <a:t>Unsplash</a:t>
            </a:r>
            <a:endParaRPr lang="en-US" dirty="0">
              <a:solidFill>
                <a:schemeClr val="bg1"/>
              </a:solidFill>
              <a:latin typeface="Avenir Next" charset="0"/>
              <a:ea typeface="Avenir Next" charset="0"/>
              <a:cs typeface="Avenir Next" charset="0"/>
            </a:endParaRPr>
          </a:p>
        </p:txBody>
      </p:sp>
      <p:sp>
        <p:nvSpPr>
          <p:cNvPr id="6" name="Title 1"/>
          <p:cNvSpPr txBox="1">
            <a:spLocks/>
          </p:cNvSpPr>
          <p:nvPr/>
        </p:nvSpPr>
        <p:spPr>
          <a:xfrm>
            <a:off x="714374" y="445025"/>
            <a:ext cx="7712075" cy="572700"/>
          </a:xfrm>
          <a:prstGeom prst="rect">
            <a:avLst/>
          </a:prstGeom>
          <a:solidFill>
            <a:schemeClr val="accent1">
              <a:alpha val="76000"/>
            </a:schemeClr>
          </a:solidFill>
        </p:spPr>
        <p:txBody>
          <a:bodyPr/>
          <a:lst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stStyle>
          <a:p>
            <a:pPr algn="ctr"/>
            <a:r>
              <a:rPr lang="en-US" sz="3200" b="1" dirty="0">
                <a:solidFill>
                  <a:schemeClr val="bg1"/>
                </a:solidFill>
                <a:latin typeface="Avenir Next Demi Bold" charset="0"/>
                <a:ea typeface="Avenir Next Demi Bold" charset="0"/>
                <a:cs typeface="Avenir Next Demi Bold" charset="0"/>
              </a:rPr>
              <a:t>We are planning to leave </a:t>
            </a:r>
            <a:r>
              <a:rPr lang="en-US" sz="3200" b="1" dirty="0" err="1">
                <a:solidFill>
                  <a:schemeClr val="bg1"/>
                </a:solidFill>
                <a:latin typeface="Avenir Next Demi Bold" charset="0"/>
                <a:ea typeface="Avenir Next Demi Bold" charset="0"/>
                <a:cs typeface="Avenir Next Demi Bold" charset="0"/>
              </a:rPr>
              <a:t>bepress</a:t>
            </a:r>
            <a:endParaRPr lang="en-US" sz="3200" b="1" dirty="0">
              <a:solidFill>
                <a:schemeClr val="bg1"/>
              </a:solidFill>
              <a:latin typeface="Avenir Next Demi Bold" charset="0"/>
              <a:ea typeface="Avenir Next Demi Bold" charset="0"/>
              <a:cs typeface="Avenir Next Demi Bold" charset="0"/>
            </a:endParaRPr>
          </a:p>
        </p:txBody>
      </p:sp>
    </p:spTree>
    <p:extLst>
      <p:ext uri="{BB962C8B-B14F-4D97-AF65-F5344CB8AC3E}">
        <p14:creationId xmlns:p14="http://schemas.microsoft.com/office/powerpoint/2010/main" val="1013776331"/>
      </p:ext>
    </p:extLst>
  </p:cSld>
  <p:clrMapOvr>
    <a:masterClrMapping/>
  </p:clrMapOvr>
  <p:timing>
    <p:tnLst>
      <p:par>
        <p:cTn id="1" dur="indefinite" restart="never" nodeType="tmRoot"/>
      </p:par>
    </p:tnLst>
  </p:timing>
</p:sld>
</file>

<file path=ppt/theme/theme1.xml><?xml version="1.0" encoding="utf-8"?>
<a:theme xmlns:a="http://schemas.openxmlformats.org/drawingml/2006/main" name="Gameday">
  <a:themeElements>
    <a:clrScheme name="Gameday">
      <a:dk1>
        <a:srgbClr val="4285F4"/>
      </a:dk1>
      <a:lt1>
        <a:srgbClr val="FFFFFF"/>
      </a:lt1>
      <a:dk2>
        <a:srgbClr val="666666"/>
      </a:dk2>
      <a:lt2>
        <a:srgbClr val="D9D9D9"/>
      </a:lt2>
      <a:accent1>
        <a:srgbClr val="455A64"/>
      </a:accent1>
      <a:accent2>
        <a:srgbClr val="607D8B"/>
      </a:accent2>
      <a:accent3>
        <a:srgbClr val="FF5722"/>
      </a:accent3>
      <a:accent4>
        <a:srgbClr val="D84315"/>
      </a:accent4>
      <a:accent5>
        <a:srgbClr val="1C3AA9"/>
      </a:accent5>
      <a:accent6>
        <a:srgbClr val="FFAB40"/>
      </a:accent6>
      <a:hlink>
        <a:srgbClr val="1C3AA9"/>
      </a:hlink>
      <a:folHlink>
        <a:srgbClr val="1C3AA9"/>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CNI Template" id="{BC607375-7A94-3A40-B655-A237DAAF8DAC}" vid="{6FCDCFA5-7398-2145-90A5-D5F70E6F88F4}"/>
    </a:ext>
  </a:extLst>
</a:theme>
</file>

<file path=ppt/theme/theme2.xml><?xml version="1.0" encoding="utf-8"?>
<a:theme xmlns:a="http://schemas.openxmlformats.org/drawingml/2006/main"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17880</TotalTime>
  <Words>4284</Words>
  <Application>Microsoft Macintosh PowerPoint</Application>
  <PresentationFormat>On-screen Show (16:9)</PresentationFormat>
  <Paragraphs>252</Paragraphs>
  <Slides>53</Slides>
  <Notes>43</Notes>
  <HiddenSlides>0</HiddenSlides>
  <MMClips>0</MMClips>
  <ScaleCrop>false</ScaleCrop>
  <HeadingPairs>
    <vt:vector size="6" baseType="variant">
      <vt:variant>
        <vt:lpstr>Fonts Used</vt:lpstr>
      </vt:variant>
      <vt:variant>
        <vt:i4>13</vt:i4>
      </vt:variant>
      <vt:variant>
        <vt:lpstr>Theme</vt:lpstr>
      </vt:variant>
      <vt:variant>
        <vt:i4>1</vt:i4>
      </vt:variant>
      <vt:variant>
        <vt:lpstr>Slide Titles</vt:lpstr>
      </vt:variant>
      <vt:variant>
        <vt:i4>53</vt:i4>
      </vt:variant>
    </vt:vector>
  </HeadingPairs>
  <TitlesOfParts>
    <vt:vector size="67" baseType="lpstr">
      <vt:lpstr>Alfa Slab One</vt:lpstr>
      <vt:lpstr>Arial</vt:lpstr>
      <vt:lpstr>Avenir Medium</vt:lpstr>
      <vt:lpstr>Avenir Next</vt:lpstr>
      <vt:lpstr>Avenir Next Demi Bold</vt:lpstr>
      <vt:lpstr>Bookman Old Style</vt:lpstr>
      <vt:lpstr>Calibri</vt:lpstr>
      <vt:lpstr>Consolas</vt:lpstr>
      <vt:lpstr>Garamond</vt:lpstr>
      <vt:lpstr>Mangal</vt:lpstr>
      <vt:lpstr>Proxima Nova</vt:lpstr>
      <vt:lpstr>Segoe Print</vt:lpstr>
      <vt:lpstr>Wingdings</vt:lpstr>
      <vt:lpstr>Gameday</vt:lpstr>
      <vt:lpstr>Beprexit: Rethinking Repository Services in a Changing Scholarly Communication Landscape</vt:lpstr>
      <vt:lpstr>Introductions</vt:lpstr>
      <vt:lpstr>PowerPoint Presentation</vt:lpstr>
      <vt:lpstr>PowerPoint Presentation</vt:lpstr>
      <vt:lpstr>PowerPoint Presentation</vt:lpstr>
      <vt:lpstr>PowerPoint Presentation</vt:lpstr>
      <vt:lpstr>PowerPoint Presentation</vt:lpstr>
      <vt:lpstr>Overview</vt:lpstr>
      <vt:lpstr>PowerPoint Presentation</vt:lpstr>
      <vt:lpstr>PowerPoint Presentation</vt:lpstr>
      <vt:lpstr>PowerPoint Presentation</vt:lpstr>
      <vt:lpstr>PowerPoint Presentation</vt:lpstr>
      <vt:lpstr>PowerPoint Presentation</vt:lpstr>
      <vt:lpstr>PowerPoint Presentation</vt:lpstr>
      <vt:lpstr>We have a responsibility…</vt:lpstr>
      <vt:lpstr>PowerPoint Presentation</vt:lpstr>
      <vt:lpstr>PowerPoint Presentation</vt:lpstr>
      <vt:lpstr>PowerPoint Presentation</vt:lpstr>
      <vt:lpstr>PowerPoint Presentation</vt:lpstr>
      <vt:lpstr>Refining the services-oriented approach</vt:lpstr>
      <vt:lpstr>PowerPoint Presentation</vt:lpstr>
      <vt:lpstr>Identifying  unmet needs</vt:lpstr>
      <vt:lpstr>PowerPoint Presentation</vt:lpstr>
      <vt:lpstr>The Stars Align</vt:lpstr>
      <vt:lpstr>How do we want  to grow?</vt:lpstr>
      <vt:lpstr>PowerPoint Presentation</vt:lpstr>
      <vt:lpstr>Opportunity</vt:lpstr>
      <vt:lpstr>Our Approach</vt:lpstr>
      <vt:lpstr>PowerPoint Presentation</vt:lpstr>
      <vt:lpstr>“People don’t buy WHAT you do…</vt:lpstr>
      <vt:lpstr>PowerPoint Presentation</vt:lpstr>
      <vt:lpstr>What is  an IR?</vt:lpstr>
      <vt:lpstr>Library Stewardship</vt:lpstr>
      <vt:lpstr>We have questions.</vt:lpstr>
      <vt:lpstr>PowerPoint Presentation</vt:lpstr>
      <vt:lpstr>What is being created, and how is it being disseminated?</vt:lpstr>
      <vt:lpstr>What are current uses, needs, and desires for new repository systems?</vt:lpstr>
      <vt:lpstr>What are the options for alternative repository systems?</vt:lpstr>
      <vt:lpstr>Taskforce</vt:lpstr>
      <vt:lpstr>Research</vt:lpstr>
      <vt:lpstr>Making things open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Federal data ⩰ webpage</vt:lpstr>
      <vt:lpstr>PowerPoint Presentation</vt:lpstr>
      <vt:lpstr>PowerPoint Presentation</vt:lpstr>
      <vt:lpstr>PowerPoint Presentation</vt:lpstr>
    </vt:vector>
  </TitlesOfParts>
  <LinksUpToDate>false</LinksUpToDate>
  <SharedDoc>false</SharedDoc>
  <HyperlinksChanged>false</HyperlinksChanged>
  <AppVersion>15.0033</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dc:title>
  <cp:lastModifiedBy>Whitebloom, Kenneth</cp:lastModifiedBy>
  <cp:revision>328</cp:revision>
  <cp:lastPrinted>2017-11-29T21:30:15Z</cp:lastPrinted>
  <dcterms:modified xsi:type="dcterms:W3CDTF">2018-01-12T18:43:42Z</dcterms:modified>
</cp:coreProperties>
</file>