
<file path=[Content_Types].xml><?xml version="1.0" encoding="utf-8"?>
<Types xmlns="http://schemas.openxmlformats.org/package/2006/content-types">
  <Override PartName="/ppt/diagrams/layout2.xml" ContentType="application/vnd.openxmlformats-officedocument.drawingml.diagramLayout+xml"/>
  <Override PartName="/ppt/diagrams/layout9.xml" ContentType="application/vnd.openxmlformats-officedocument.drawingml.diagramLayout+xml"/>
  <Override PartName="/ppt/slides/slide14.xml" ContentType="application/vnd.openxmlformats-officedocument.presentationml.slide+xml"/>
  <Override PartName="/ppt/diagrams/data10.xml" ContentType="application/vnd.openxmlformats-officedocument.drawingml.diagramData+xml"/>
  <Default Extension="rels" ContentType="application/vnd.openxmlformats-package.relationships+xml"/>
  <Override PartName="/ppt/diagrams/colors8.xml" ContentType="application/vnd.openxmlformats-officedocument.drawingml.diagramColors+xml"/>
  <Default Extension="xlsx" ContentType="application/vnd.openxmlformats-officedocument.spreadsheetml.sheet"/>
  <Override PartName="/ppt/diagrams/quickStyle5.xml" ContentType="application/vnd.openxmlformats-officedocument.drawingml.diagramStyle+xml"/>
  <Override PartName="/ppt/diagrams/colors1.xml" ContentType="application/vnd.openxmlformats-officedocument.drawingml.diagramColors+xml"/>
  <Default Extension="xml" ContentType="application/xml"/>
  <Override PartName="/ppt/tableStyles.xml" ContentType="application/vnd.openxmlformats-officedocument.presentationml.tableStyles+xml"/>
  <Override PartName="/ppt/slides/slide28.xml" ContentType="application/vnd.openxmlformats-officedocument.presentationml.slide+xml"/>
  <Override PartName="/ppt/diagrams/drawing7.xml" ContentType="application/vnd.ms-office.drawingml.diagramDrawing+xml"/>
  <Override PartName="/ppt/slides/slide21.xml" ContentType="application/vnd.openxmlformats-officedocument.presentationml.slide+xml"/>
  <Override PartName="/ppt/slides/slide5.xml" ContentType="application/vnd.openxmlformats-officedocument.presentationml.slide+xml"/>
  <Override PartName="/ppt/diagrams/layout8.xml" ContentType="application/vnd.openxmlformats-officedocument.drawingml.diagramLayout+xml"/>
  <Override PartName="/ppt/slideLayouts/slideLayout5.xml" ContentType="application/vnd.openxmlformats-officedocument.presentationml.slideLayout+xml"/>
  <Override PartName="/ppt/slides/slide30.xml" ContentType="application/vnd.openxmlformats-officedocument.presentationml.slide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ppt/diagrams/colors7.xml" ContentType="application/vnd.openxmlformats-officedocument.drawingml.diagramColors+xml"/>
  <Override PartName="/docProps/core.xml" ContentType="application/vnd.openxmlformats-package.core-properties+xml"/>
  <Override PartName="/ppt/diagrams/quickStyle4.xml" ContentType="application/vnd.openxmlformats-officedocument.drawingml.diagramStyle+xml"/>
  <Override PartName="/ppt/slides/slide27.xml" ContentType="application/vnd.openxmlformats-officedocument.presentationml.slide+xml"/>
  <Override PartName="/ppt/diagrams/drawing6.xml" ContentType="application/vnd.ms-office.drawingml.diagramDrawing+xml"/>
  <Override PartName="/ppt/slides/slide20.xml" ContentType="application/vnd.openxmlformats-officedocument.presentationml.slide+xml"/>
  <Override PartName="/ppt/slides/slide4.xml" ContentType="application/vnd.openxmlformats-officedocument.presentationml.slide+xml"/>
  <Override PartName="/ppt/diagrams/layout7.xml" ContentType="application/vnd.openxmlformats-officedocument.drawingml.diagramLayout+xml"/>
  <Override PartName="/ppt/slides/slide19.xml" ContentType="application/vnd.openxmlformats-officedocument.presentationml.slide+xml"/>
  <Override PartName="/ppt/diagrams/data3.xml" ContentType="application/vnd.openxmlformats-officedocument.drawingml.diagramData+xml"/>
  <Default Extension="png" ContentType="image/png"/>
  <Override PartName="/ppt/slideLayouts/slideLayout4.xml" ContentType="application/vnd.openxmlformats-officedocument.presentationml.slideLayout+xml"/>
  <Override PartName="/ppt/diagrams/colors10.xml" ContentType="application/vnd.openxmlformats-officedocument.drawingml.diagramColors+xml"/>
  <Override PartName="/ppt/slides/slide12.xml" ContentType="application/vnd.openxmlformats-officedocument.presentationml.slide+xml"/>
  <Override PartName="/ppt/diagrams/colors6.xml" ContentType="application/vnd.openxmlformats-officedocument.drawingml.diagramColors+xml"/>
  <Override PartName="/ppt/diagrams/quickStyle3.xml" ContentType="application/vnd.openxmlformats-officedocument.drawingml.diagramStyle+xml"/>
  <Override PartName="/ppt/presProps.xml" ContentType="application/vnd.openxmlformats-officedocument.presentationml.presProps+xml"/>
  <Override PartName="/ppt/slides/slide26.xml" ContentType="application/vnd.openxmlformats-officedocument.presentationml.slide+xml"/>
  <Override PartName="/ppt/diagrams/drawing5.xml" ContentType="application/vnd.ms-office.drawingml.diagramDrawing+xml"/>
  <Override PartName="/ppt/diagrams/data9.xml" ContentType="application/vnd.openxmlformats-officedocument.drawingml.diagramData+xml"/>
  <Override PartName="/ppt/diagrams/layout6.xml" ContentType="application/vnd.openxmlformats-officedocument.drawingml.diagramLayout+xml"/>
  <Override PartName="/ppt/slides/slide3.xml" ContentType="application/vnd.openxmlformats-officedocument.presentationml.slide+xml"/>
  <Override PartName="/ppt/slides/slide18.xml" ContentType="application/vnd.openxmlformats-officedocument.presentationml.slide+xml"/>
  <Override PartName="/ppt/diagrams/data2.xml" ContentType="application/vnd.openxmlformats-officedocument.drawingml.diagramData+xml"/>
  <Override PartName="/ppt/slideLayouts/slideLayout3.xml" ContentType="application/vnd.openxmlformats-officedocument.presentationml.slideLayout+xml"/>
  <Override PartName="/ppt/slides/slide11.xml" ContentType="application/vnd.openxmlformats-officedocument.presentationml.slide+xml"/>
  <Override PartName="/ppt/diagrams/quickStyle9.xml" ContentType="application/vnd.openxmlformats-officedocument.drawingml.diagramStyle+xml"/>
  <Override PartName="/ppt/diagrams/colors5.xml" ContentType="application/vnd.openxmlformats-officedocument.drawingml.diagramColors+xml"/>
  <Override PartName="/ppt/diagrams/quickStyle2.xml" ContentType="application/vnd.openxmlformats-officedocument.drawingml.diagramStyle+xml"/>
  <Override PartName="/ppt/slides/slide25.xml" ContentType="application/vnd.openxmlformats-officedocument.presentationml.slide+xml"/>
  <Override PartName="/ppt/slides/slide9.xml" ContentType="application/vnd.openxmlformats-officedocument.presentationml.slide+xml"/>
  <Override PartName="/ppt/diagrams/drawing4.xml" ContentType="application/vnd.ms-office.drawingml.diagramDrawing+xml"/>
  <Override PartName="/ppt/slideLayouts/slideLayout9.xml" ContentType="application/vnd.openxmlformats-officedocument.presentationml.slideLayout+xml"/>
  <Override PartName="/ppt/diagrams/data8.xml" ContentType="application/vnd.openxmlformats-officedocument.drawingml.diagramData+xml"/>
  <Override PartName="/ppt/diagrams/layout10.xml" ContentType="application/vnd.openxmlformats-officedocument.drawingml.diagramLayout+xml"/>
  <Override PartName="/ppt/diagrams/layout5.xml" ContentType="application/vnd.openxmlformats-officedocument.drawingml.diagramLayout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17.xml" ContentType="application/vnd.openxmlformats-officedocument.presentationml.slide+xml"/>
  <Override PartName="/ppt/diagrams/data1.xml" ContentType="application/vnd.openxmlformats-officedocument.drawingml.diagramData+xml"/>
  <Override PartName="/ppt/diagrams/quickStyle10.xml" ContentType="application/vnd.openxmlformats-officedocument.drawingml.diagramStyle+xml"/>
  <Override PartName="/ppt/slides/slide10.xml" ContentType="application/vnd.openxmlformats-officedocument.presentationml.slide+xml"/>
  <Override PartName="/ppt/diagrams/quickStyle8.xml" ContentType="application/vnd.openxmlformats-officedocument.drawingml.diagramStyle+xml"/>
  <Override PartName="/ppt/diagrams/colors4.xml" ContentType="application/vnd.openxmlformats-officedocument.drawingml.diagramColors+xml"/>
  <Override PartName="/docProps/app.xml" ContentType="application/vnd.openxmlformats-officedocument.extended-properties+xml"/>
  <Override PartName="/ppt/diagrams/quickStyle1.xml" ContentType="application/vnd.openxmlformats-officedocument.drawingml.diagramStyle+xml"/>
  <Override PartName="/ppt/slides/slide24.xml" ContentType="application/vnd.openxmlformats-officedocument.presentationml.slide+xml"/>
  <Override PartName="/ppt/charts/chart1.xml" ContentType="application/vnd.openxmlformats-officedocument.drawingml.chart+xml"/>
  <Override PartName="/ppt/diagrams/drawing3.xml" ContentType="application/vnd.ms-office.drawingml.diagramDrawing+xml"/>
  <Override PartName="/ppt/slides/slide8.xml" ContentType="application/vnd.openxmlformats-officedocument.presentationml.slide+xml"/>
  <Override PartName="/ppt/diagrams/data7.xml" ContentType="application/vnd.openxmlformats-officedocument.drawingml.diagramData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diagrams/layout4.xml" ContentType="application/vnd.openxmlformats-officedocument.drawingml.diagramLayout+xml"/>
  <Override PartName="/ppt/slideLayouts/slideLayout1.xml" ContentType="application/vnd.openxmlformats-officedocument.presentationml.slideLayout+xml"/>
  <Override PartName="/ppt/slides/slide16.xml" ContentType="application/vnd.openxmlformats-officedocument.presentationml.slide+xml"/>
  <Default Extension="jpeg" ContentType="image/jpeg"/>
  <Override PartName="/ppt/commentAuthors.xml" ContentType="application/vnd.openxmlformats-officedocument.presentationml.commentAuthors+xml"/>
  <Override PartName="/ppt/viewProps.xml" ContentType="application/vnd.openxmlformats-officedocument.presentationml.viewProps+xml"/>
  <Override PartName="/ppt/diagrams/quickStyle7.xml" ContentType="application/vnd.openxmlformats-officedocument.drawingml.diagramStyle+xml"/>
  <Override PartName="/ppt/diagrams/colors3.xml" ContentType="application/vnd.openxmlformats-officedocument.drawingml.diagramColors+xml"/>
  <Override PartName="/ppt/diagrams/drawing9.xml" ContentType="application/vnd.ms-office.drawingml.diagramDrawing+xml"/>
  <Override PartName="/ppt/diagrams/drawing10.xml" ContentType="application/vnd.ms-office.drawingml.diagramDrawing+xml"/>
  <Override PartName="/ppt/slideLayouts/slideLayout11.xml" ContentType="application/vnd.openxmlformats-officedocument.presentationml.slideLayout+xml"/>
  <Override PartName="/ppt/slides/slide23.xml" ContentType="application/vnd.openxmlformats-officedocument.presentationml.slide+xml"/>
  <Override PartName="/ppt/diagrams/drawing2.xml" ContentType="application/vnd.ms-office.drawingml.diagramDrawing+xml"/>
  <Override PartName="/ppt/slides/slide7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slides/slide15.xml" ContentType="application/vnd.openxmlformats-officedocument.presentationml.slide+xml"/>
  <Override PartName="/ppt/diagrams/colors9.xml" ContentType="application/vnd.openxmlformats-officedocument.drawingml.diagramColors+xml"/>
  <Override PartName="/ppt/diagrams/quickStyle6.xml" ContentType="application/vnd.openxmlformats-officedocument.drawingml.diagramStyle+xml"/>
  <Override PartName="/ppt/diagrams/colors2.xml" ContentType="application/vnd.openxmlformats-officedocument.drawingml.diagramColors+xml"/>
  <Override PartName="/ppt/slides/slide29.xml" ContentType="application/vnd.openxmlformats-officedocument.presentationml.slide+xml"/>
  <Override PartName="/ppt/theme/theme1.xml" ContentType="application/vnd.openxmlformats-officedocument.theme+xml"/>
  <Override PartName="/ppt/diagrams/drawing8.xml" ContentType="application/vnd.ms-office.drawingml.diagramDrawing+xml"/>
  <Override PartName="/ppt/slides/slide22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0.xml" ContentType="application/vnd.openxmlformats-officedocument.presentationml.slideLayout+xml"/>
  <Override PartName="/ppt/slides/slide6.xml" ContentType="application/vnd.openxmlformats-officedocument.presentationml.slide+xml"/>
  <Override PartName="/ppt/diagrams/drawing1.xml" ContentType="application/vnd.ms-office.drawingml.diagramDrawing+xml"/>
  <Override PartName="/ppt/slideLayouts/slideLayout6.xml" ContentType="application/vnd.openxmlformats-officedocument.presentationml.slideLayout+xml"/>
  <Override PartName="/ppt/diagrams/data5.xml" ContentType="application/vnd.openxmlformats-officedocument.drawingml.diagramData+xml"/>
  <Default Extension="bin" ContentType="application/vnd.openxmlformats-officedocument.presentationml.printerSettings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sldIdLst>
    <p:sldId id="295" r:id="rId2"/>
    <p:sldId id="257" r:id="rId3"/>
    <p:sldId id="258" r:id="rId4"/>
    <p:sldId id="259" r:id="rId5"/>
    <p:sldId id="260" r:id="rId6"/>
    <p:sldId id="262" r:id="rId7"/>
    <p:sldId id="263" r:id="rId8"/>
    <p:sldId id="287" r:id="rId9"/>
    <p:sldId id="265" r:id="rId10"/>
    <p:sldId id="288" r:id="rId11"/>
    <p:sldId id="267" r:id="rId12"/>
    <p:sldId id="289" r:id="rId13"/>
    <p:sldId id="272" r:id="rId14"/>
    <p:sldId id="270" r:id="rId15"/>
    <p:sldId id="271" r:id="rId16"/>
    <p:sldId id="273" r:id="rId17"/>
    <p:sldId id="274" r:id="rId18"/>
    <p:sldId id="276" r:id="rId19"/>
    <p:sldId id="277" r:id="rId20"/>
    <p:sldId id="278" r:id="rId21"/>
    <p:sldId id="279" r:id="rId22"/>
    <p:sldId id="280" r:id="rId23"/>
    <p:sldId id="283" r:id="rId24"/>
    <p:sldId id="284" r:id="rId25"/>
    <p:sldId id="286" r:id="rId26"/>
    <p:sldId id="291" r:id="rId27"/>
    <p:sldId id="292" r:id="rId28"/>
    <p:sldId id="293" r:id="rId29"/>
    <p:sldId id="294" r:id="rId30"/>
    <p:sldId id="281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mAuthor id="0" name="New User" initials="NU" lastIdx="1" clrIdx="0"/>
  <p:cmAuthor id="1" name="AIIA" initials="AIIA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2E4DA7"/>
    <a:srgbClr val="121E41"/>
    <a:srgbClr val="0F4373"/>
    <a:srgbClr val="0E467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horzBarState="maximized">
    <p:restoredLeft sz="11591" autoAdjust="0"/>
    <p:restoredTop sz="94660"/>
  </p:normalViewPr>
  <p:slideViewPr>
    <p:cSldViewPr>
      <p:cViewPr>
        <p:scale>
          <a:sx n="100" d="100"/>
          <a:sy n="100" d="100"/>
        </p:scale>
        <p:origin x="-632" y="-2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printerSettings" Target="printerSettings/printerSettings1.bin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commentAuthors" Target="commentAuthors.xml"/><Relationship Id="rId34" Type="http://schemas.openxmlformats.org/officeDocument/2006/relationships/presProps" Target="presProps.xml"/><Relationship Id="rId35" Type="http://schemas.openxmlformats.org/officeDocument/2006/relationships/viewProps" Target="viewProps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autoTitleDeleted val="1"/>
    <c:plotArea>
      <c:layout/>
      <c:radarChart>
        <c:radarStyle val="marker"/>
        <c:ser>
          <c:idx val="0"/>
          <c:order val="0"/>
          <c:tx>
            <c:strRef>
              <c:f>Sheet1!$B$1</c:f>
              <c:strCache>
                <c:ptCount val="1"/>
                <c:pt idx="0">
                  <c:v>Publications</c:v>
                </c:pt>
              </c:strCache>
            </c:strRef>
          </c:tx>
          <c:cat>
            <c:strRef>
              <c:f>Sheet1!$A$2:$A$9</c:f>
              <c:strCache>
                <c:ptCount val="8"/>
                <c:pt idx="0">
                  <c:v>Diplomatic corps</c:v>
                </c:pt>
                <c:pt idx="1">
                  <c:v>Academics</c:v>
                </c:pt>
                <c:pt idx="2">
                  <c:v>Policy makers</c:v>
                </c:pt>
                <c:pt idx="3">
                  <c:v>Students and young professionals</c:v>
                </c:pt>
                <c:pt idx="4">
                  <c:v>Media</c:v>
                </c:pt>
                <c:pt idx="5">
                  <c:v>Business community</c:v>
                </c:pt>
                <c:pt idx="6">
                  <c:v>Interested public</c:v>
                </c:pt>
                <c:pt idx="7">
                  <c:v>Global think tank community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25.0</c:v>
                </c:pt>
                <c:pt idx="1">
                  <c:v>35.0</c:v>
                </c:pt>
                <c:pt idx="2">
                  <c:v>29.0</c:v>
                </c:pt>
                <c:pt idx="3">
                  <c:v>31.0</c:v>
                </c:pt>
                <c:pt idx="4">
                  <c:v>10.0</c:v>
                </c:pt>
                <c:pt idx="6">
                  <c:v>15.0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Policy events</c:v>
                </c:pt>
              </c:strCache>
            </c:strRef>
          </c:tx>
          <c:cat>
            <c:strRef>
              <c:f>Sheet1!$A$2:$A$9</c:f>
              <c:strCache>
                <c:ptCount val="8"/>
                <c:pt idx="0">
                  <c:v>Diplomatic corps</c:v>
                </c:pt>
                <c:pt idx="1">
                  <c:v>Academics</c:v>
                </c:pt>
                <c:pt idx="2">
                  <c:v>Policy makers</c:v>
                </c:pt>
                <c:pt idx="3">
                  <c:v>Students and young professionals</c:v>
                </c:pt>
                <c:pt idx="4">
                  <c:v>Media</c:v>
                </c:pt>
                <c:pt idx="5">
                  <c:v>Business community</c:v>
                </c:pt>
                <c:pt idx="6">
                  <c:v>Interested public</c:v>
                </c:pt>
                <c:pt idx="7">
                  <c:v>Global think tank community</c:v>
                </c:pt>
              </c:strCache>
            </c:strRef>
          </c:cat>
          <c:val>
            <c:numRef>
              <c:f>Sheet1!$C$2:$C$9</c:f>
              <c:numCache>
                <c:formatCode>General</c:formatCode>
                <c:ptCount val="8"/>
                <c:pt idx="0">
                  <c:v>35.0</c:v>
                </c:pt>
                <c:pt idx="1">
                  <c:v>29.0</c:v>
                </c:pt>
                <c:pt idx="2">
                  <c:v>35.0</c:v>
                </c:pt>
                <c:pt idx="3">
                  <c:v>25.0</c:v>
                </c:pt>
                <c:pt idx="4">
                  <c:v>32.0</c:v>
                </c:pt>
                <c:pt idx="5">
                  <c:v>20.0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Public events</c:v>
                </c:pt>
              </c:strCache>
            </c:strRef>
          </c:tx>
          <c:cat>
            <c:strRef>
              <c:f>Sheet1!$A$2:$A$9</c:f>
              <c:strCache>
                <c:ptCount val="8"/>
                <c:pt idx="0">
                  <c:v>Diplomatic corps</c:v>
                </c:pt>
                <c:pt idx="1">
                  <c:v>Academics</c:v>
                </c:pt>
                <c:pt idx="2">
                  <c:v>Policy makers</c:v>
                </c:pt>
                <c:pt idx="3">
                  <c:v>Students and young professionals</c:v>
                </c:pt>
                <c:pt idx="4">
                  <c:v>Media</c:v>
                </c:pt>
                <c:pt idx="5">
                  <c:v>Business community</c:v>
                </c:pt>
                <c:pt idx="6">
                  <c:v>Interested public</c:v>
                </c:pt>
                <c:pt idx="7">
                  <c:v>Global think tank community</c:v>
                </c:pt>
              </c:strCache>
            </c:strRef>
          </c:cat>
          <c:val>
            <c:numRef>
              <c:f>Sheet1!$D$2:$D$9</c:f>
              <c:numCache>
                <c:formatCode>General</c:formatCode>
                <c:ptCount val="8"/>
                <c:pt idx="0">
                  <c:v>32.0</c:v>
                </c:pt>
                <c:pt idx="3">
                  <c:v>23.0</c:v>
                </c:pt>
                <c:pt idx="4">
                  <c:v>29.0</c:v>
                </c:pt>
                <c:pt idx="5">
                  <c:v>25.0</c:v>
                </c:pt>
                <c:pt idx="6">
                  <c:v>32.0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Study tours</c:v>
                </c:pt>
              </c:strCache>
            </c:strRef>
          </c:tx>
          <c:cat>
            <c:strRef>
              <c:f>Sheet1!$A$2:$A$9</c:f>
              <c:strCache>
                <c:ptCount val="8"/>
                <c:pt idx="0">
                  <c:v>Diplomatic corps</c:v>
                </c:pt>
                <c:pt idx="1">
                  <c:v>Academics</c:v>
                </c:pt>
                <c:pt idx="2">
                  <c:v>Policy makers</c:v>
                </c:pt>
                <c:pt idx="3">
                  <c:v>Students and young professionals</c:v>
                </c:pt>
                <c:pt idx="4">
                  <c:v>Media</c:v>
                </c:pt>
                <c:pt idx="5">
                  <c:v>Business community</c:v>
                </c:pt>
                <c:pt idx="6">
                  <c:v>Interested public</c:v>
                </c:pt>
                <c:pt idx="7">
                  <c:v>Global think tank community</c:v>
                </c:pt>
              </c:strCache>
            </c:strRef>
          </c:cat>
          <c:val>
            <c:numRef>
              <c:f>Sheet1!$E$2:$E$9</c:f>
              <c:numCache>
                <c:formatCode>General</c:formatCode>
                <c:ptCount val="8"/>
                <c:pt idx="3">
                  <c:v>20.0</c:v>
                </c:pt>
                <c:pt idx="6">
                  <c:v>25.0</c:v>
                </c:pt>
                <c:pt idx="7">
                  <c:v>27.0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Dialogues</c:v>
                </c:pt>
              </c:strCache>
            </c:strRef>
          </c:tx>
          <c:cat>
            <c:strRef>
              <c:f>Sheet1!$A$2:$A$9</c:f>
              <c:strCache>
                <c:ptCount val="8"/>
                <c:pt idx="0">
                  <c:v>Diplomatic corps</c:v>
                </c:pt>
                <c:pt idx="1">
                  <c:v>Academics</c:v>
                </c:pt>
                <c:pt idx="2">
                  <c:v>Policy makers</c:v>
                </c:pt>
                <c:pt idx="3">
                  <c:v>Students and young professionals</c:v>
                </c:pt>
                <c:pt idx="4">
                  <c:v>Media</c:v>
                </c:pt>
                <c:pt idx="5">
                  <c:v>Business community</c:v>
                </c:pt>
                <c:pt idx="6">
                  <c:v>Interested public</c:v>
                </c:pt>
                <c:pt idx="7">
                  <c:v>Global think tank community</c:v>
                </c:pt>
              </c:strCache>
            </c:strRef>
          </c:cat>
          <c:val>
            <c:numRef>
              <c:f>Sheet1!$F$2:$F$9</c:f>
              <c:numCache>
                <c:formatCode>General</c:formatCode>
                <c:ptCount val="8"/>
                <c:pt idx="0">
                  <c:v>29.0</c:v>
                </c:pt>
                <c:pt idx="1">
                  <c:v>25.0</c:v>
                </c:pt>
                <c:pt idx="2">
                  <c:v>32.0</c:v>
                </c:pt>
                <c:pt idx="4">
                  <c:v>25.0</c:v>
                </c:pt>
                <c:pt idx="5">
                  <c:v>15.0</c:v>
                </c:pt>
                <c:pt idx="7">
                  <c:v>35.0</c:v>
                </c:pt>
              </c:numCache>
            </c:numRef>
          </c:val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Youth programmes</c:v>
                </c:pt>
              </c:strCache>
            </c:strRef>
          </c:tx>
          <c:cat>
            <c:strRef>
              <c:f>Sheet1!$A$2:$A$9</c:f>
              <c:strCache>
                <c:ptCount val="8"/>
                <c:pt idx="0">
                  <c:v>Diplomatic corps</c:v>
                </c:pt>
                <c:pt idx="1">
                  <c:v>Academics</c:v>
                </c:pt>
                <c:pt idx="2">
                  <c:v>Policy makers</c:v>
                </c:pt>
                <c:pt idx="3">
                  <c:v>Students and young professionals</c:v>
                </c:pt>
                <c:pt idx="4">
                  <c:v>Media</c:v>
                </c:pt>
                <c:pt idx="5">
                  <c:v>Business community</c:v>
                </c:pt>
                <c:pt idx="6">
                  <c:v>Interested public</c:v>
                </c:pt>
                <c:pt idx="7">
                  <c:v>Global think tank community</c:v>
                </c:pt>
              </c:strCache>
            </c:strRef>
          </c:cat>
          <c:val>
            <c:numRef>
              <c:f>Sheet1!$G$2:$G$9</c:f>
              <c:numCache>
                <c:formatCode>General</c:formatCode>
                <c:ptCount val="8"/>
                <c:pt idx="3">
                  <c:v>25.0</c:v>
                </c:pt>
              </c:numCache>
            </c:numRef>
          </c:val>
        </c:ser>
        <c:ser>
          <c:idx val="6"/>
          <c:order val="6"/>
          <c:tx>
            <c:strRef>
              <c:f>Sheet1!$H$1</c:f>
              <c:strCache>
                <c:ptCount val="1"/>
                <c:pt idx="0">
                  <c:v>Youth publications</c:v>
                </c:pt>
              </c:strCache>
            </c:strRef>
          </c:tx>
          <c:cat>
            <c:strRef>
              <c:f>Sheet1!$A$2:$A$9</c:f>
              <c:strCache>
                <c:ptCount val="8"/>
                <c:pt idx="0">
                  <c:v>Diplomatic corps</c:v>
                </c:pt>
                <c:pt idx="1">
                  <c:v>Academics</c:v>
                </c:pt>
                <c:pt idx="2">
                  <c:v>Policy makers</c:v>
                </c:pt>
                <c:pt idx="3">
                  <c:v>Students and young professionals</c:v>
                </c:pt>
                <c:pt idx="4">
                  <c:v>Media</c:v>
                </c:pt>
                <c:pt idx="5">
                  <c:v>Business community</c:v>
                </c:pt>
                <c:pt idx="6">
                  <c:v>Interested public</c:v>
                </c:pt>
                <c:pt idx="7">
                  <c:v>Global think tank community</c:v>
                </c:pt>
              </c:strCache>
            </c:strRef>
          </c:cat>
          <c:val>
            <c:numRef>
              <c:f>Sheet1!$H$2:$H$9</c:f>
              <c:numCache>
                <c:formatCode>General</c:formatCode>
                <c:ptCount val="8"/>
                <c:pt idx="1">
                  <c:v>20.0</c:v>
                </c:pt>
                <c:pt idx="3">
                  <c:v>35.0</c:v>
                </c:pt>
              </c:numCache>
            </c:numRef>
          </c:val>
        </c:ser>
        <c:ser>
          <c:idx val="7"/>
          <c:order val="7"/>
          <c:tx>
            <c:strRef>
              <c:f>Sheet1!$I$1</c:f>
              <c:strCache>
                <c:ptCount val="1"/>
                <c:pt idx="0">
                  <c:v>Opinion</c:v>
                </c:pt>
              </c:strCache>
            </c:strRef>
          </c:tx>
          <c:cat>
            <c:strRef>
              <c:f>Sheet1!$A$2:$A$9</c:f>
              <c:strCache>
                <c:ptCount val="8"/>
                <c:pt idx="0">
                  <c:v>Diplomatic corps</c:v>
                </c:pt>
                <c:pt idx="1">
                  <c:v>Academics</c:v>
                </c:pt>
                <c:pt idx="2">
                  <c:v>Policy makers</c:v>
                </c:pt>
                <c:pt idx="3">
                  <c:v>Students and young professionals</c:v>
                </c:pt>
                <c:pt idx="4">
                  <c:v>Media</c:v>
                </c:pt>
                <c:pt idx="5">
                  <c:v>Business community</c:v>
                </c:pt>
                <c:pt idx="6">
                  <c:v>Interested public</c:v>
                </c:pt>
                <c:pt idx="7">
                  <c:v>Global think tank community</c:v>
                </c:pt>
              </c:strCache>
            </c:strRef>
          </c:cat>
          <c:val>
            <c:numRef>
              <c:f>Sheet1!$I$2:$I$9</c:f>
              <c:numCache>
                <c:formatCode>General</c:formatCode>
                <c:ptCount val="8"/>
                <c:pt idx="0">
                  <c:v>22.0</c:v>
                </c:pt>
                <c:pt idx="1">
                  <c:v>32.0</c:v>
                </c:pt>
                <c:pt idx="2">
                  <c:v>25.0</c:v>
                </c:pt>
                <c:pt idx="3">
                  <c:v>29.0</c:v>
                </c:pt>
                <c:pt idx="4">
                  <c:v>22.0</c:v>
                </c:pt>
                <c:pt idx="7">
                  <c:v>30.0</c:v>
                </c:pt>
              </c:numCache>
            </c:numRef>
          </c:val>
        </c:ser>
        <c:axId val="309643080"/>
        <c:axId val="310088184"/>
      </c:radarChart>
      <c:catAx>
        <c:axId val="309643080"/>
        <c:scaling>
          <c:orientation val="minMax"/>
        </c:scaling>
        <c:axPos val="b"/>
        <c:majorGridlines/>
        <c:numFmt formatCode="d/mm/yyyy" sourceLinked="1"/>
        <c:majorTickMark val="none"/>
        <c:tickLblPos val="nextTo"/>
        <c:txPr>
          <a:bodyPr/>
          <a:lstStyle/>
          <a:p>
            <a:pPr>
              <a:defRPr sz="1400">
                <a:latin typeface="Century Gothic" pitchFamily="34" charset="0"/>
              </a:defRPr>
            </a:pPr>
            <a:endParaRPr lang="en-US"/>
          </a:p>
        </c:txPr>
        <c:crossAx val="310088184"/>
        <c:crosses val="autoZero"/>
        <c:auto val="1"/>
        <c:lblAlgn val="ctr"/>
        <c:lblOffset val="100"/>
      </c:catAx>
      <c:valAx>
        <c:axId val="310088184"/>
        <c:scaling>
          <c:orientation val="minMax"/>
        </c:scaling>
        <c:axPos val="l"/>
        <c:majorGridlines/>
        <c:numFmt formatCode="General" sourceLinked="1"/>
        <c:tickLblPos val="nextTo"/>
        <c:crossAx val="309643080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sz="1200">
              <a:latin typeface="Century Gothic" pitchFamily="34" charset="0"/>
            </a:defRPr>
          </a:pPr>
          <a:endParaRPr lang="en-US"/>
        </a:p>
      </c:txPr>
    </c:legend>
    <c:plotVisOnly val="1"/>
  </c:chart>
  <c:spPr>
    <a:ln>
      <a:noFill/>
    </a:ln>
  </c:spPr>
  <c:externalData r:id="rId1"/>
</c:chartSpace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7.png"/><Relationship Id="rId2" Type="http://schemas.openxmlformats.org/officeDocument/2006/relationships/image" Target="../media/image18.jpeg"/><Relationship Id="rId3" Type="http://schemas.openxmlformats.org/officeDocument/2006/relationships/image" Target="../media/image19.png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0.jpeg"/><Relationship Id="rId2" Type="http://schemas.openxmlformats.org/officeDocument/2006/relationships/image" Target="../media/image21.jpeg"/><Relationship Id="rId3" Type="http://schemas.openxmlformats.org/officeDocument/2006/relationships/image" Target="../media/image22.png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image" Target="../media/image23.png"/><Relationship Id="rId2" Type="http://schemas.openxmlformats.org/officeDocument/2006/relationships/image" Target="../media/image24.png"/><Relationship Id="rId3" Type="http://schemas.openxmlformats.org/officeDocument/2006/relationships/image" Target="../media/image25.png"/></Relationships>
</file>

<file path=ppt/diagrams/_rels/data5.xml.rels><?xml version="1.0" encoding="UTF-8" standalone="yes"?>
<Relationships xmlns="http://schemas.openxmlformats.org/package/2006/relationships"><Relationship Id="rId1" Type="http://schemas.openxmlformats.org/officeDocument/2006/relationships/image" Target="../media/image26.png"/><Relationship Id="rId2" Type="http://schemas.openxmlformats.org/officeDocument/2006/relationships/image" Target="../media/image27.jpeg"/><Relationship Id="rId3" Type="http://schemas.openxmlformats.org/officeDocument/2006/relationships/image" Target="../media/image28.jpeg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32.png"/><Relationship Id="rId1" Type="http://schemas.openxmlformats.org/officeDocument/2006/relationships/image" Target="../media/image29.png"/><Relationship Id="rId2" Type="http://schemas.openxmlformats.org/officeDocument/2006/relationships/image" Target="../media/image30.jpe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7.png"/><Relationship Id="rId2" Type="http://schemas.openxmlformats.org/officeDocument/2006/relationships/image" Target="../media/image18.jpeg"/><Relationship Id="rId3" Type="http://schemas.openxmlformats.org/officeDocument/2006/relationships/image" Target="../media/image19.pn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0.jpeg"/><Relationship Id="rId2" Type="http://schemas.openxmlformats.org/officeDocument/2006/relationships/image" Target="../media/image21.jpeg"/><Relationship Id="rId3" Type="http://schemas.openxmlformats.org/officeDocument/2006/relationships/image" Target="../media/image22.png"/></Relationships>
</file>

<file path=ppt/diagrams/_rels/drawing4.xml.rels><?xml version="1.0" encoding="UTF-8" standalone="yes"?>
<Relationships xmlns="http://schemas.openxmlformats.org/package/2006/relationships"><Relationship Id="rId1" Type="http://schemas.openxmlformats.org/officeDocument/2006/relationships/image" Target="../media/image23.png"/><Relationship Id="rId2" Type="http://schemas.openxmlformats.org/officeDocument/2006/relationships/image" Target="../media/image24.png"/><Relationship Id="rId3" Type="http://schemas.openxmlformats.org/officeDocument/2006/relationships/image" Target="../media/image25.png"/></Relationships>
</file>

<file path=ppt/diagrams/_rels/drawing5.xml.rels><?xml version="1.0" encoding="UTF-8" standalone="yes"?>
<Relationships xmlns="http://schemas.openxmlformats.org/package/2006/relationships"><Relationship Id="rId1" Type="http://schemas.openxmlformats.org/officeDocument/2006/relationships/image" Target="../media/image26.png"/><Relationship Id="rId2" Type="http://schemas.openxmlformats.org/officeDocument/2006/relationships/image" Target="../media/image27.jpeg"/><Relationship Id="rId3" Type="http://schemas.openxmlformats.org/officeDocument/2006/relationships/image" Target="../media/image28.jpeg"/></Relationships>
</file>

<file path=ppt/diagrams/_rels/drawing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32.png"/><Relationship Id="rId1" Type="http://schemas.openxmlformats.org/officeDocument/2006/relationships/image" Target="../media/image29.png"/><Relationship Id="rId2" Type="http://schemas.openxmlformats.org/officeDocument/2006/relationships/image" Target="../media/image30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0B3B116-B789-40F0-9F42-41535EA8965F}" type="doc">
      <dgm:prSet loTypeId="urn:microsoft.com/office/officeart/2005/8/layout/matrix3" loCatId="matrix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n-AU"/>
        </a:p>
      </dgm:t>
    </dgm:pt>
    <dgm:pt modelId="{A18FC9C3-A3B3-4F87-82B7-34438FDAE847}">
      <dgm:prSet phldrT="[Text]"/>
      <dgm:spPr>
        <a:ln>
          <a:solidFill>
            <a:srgbClr val="2E4DA7"/>
          </a:solidFill>
        </a:ln>
      </dgm:spPr>
      <dgm:t>
        <a:bodyPr/>
        <a:lstStyle/>
        <a:p>
          <a:r>
            <a:rPr lang="en-AU" b="1" dirty="0" smtClean="0">
              <a:solidFill>
                <a:schemeClr val="tx1"/>
              </a:solidFill>
              <a:latin typeface="Century Gothic" pitchFamily="34" charset="0"/>
            </a:rPr>
            <a:t>Events</a:t>
          </a:r>
          <a:endParaRPr lang="en-AU" b="1" dirty="0">
            <a:solidFill>
              <a:schemeClr val="tx1"/>
            </a:solidFill>
            <a:latin typeface="Century Gothic" pitchFamily="34" charset="0"/>
          </a:endParaRPr>
        </a:p>
      </dgm:t>
    </dgm:pt>
    <dgm:pt modelId="{98390B72-18E8-4E6E-A893-8757322F9375}" type="parTrans" cxnId="{2A809B8C-DABE-4444-AFCA-B6E9E557E400}">
      <dgm:prSet/>
      <dgm:spPr/>
      <dgm:t>
        <a:bodyPr/>
        <a:lstStyle/>
        <a:p>
          <a:endParaRPr lang="en-AU"/>
        </a:p>
      </dgm:t>
    </dgm:pt>
    <dgm:pt modelId="{8E2DD25E-59E1-4270-BFB0-F8740DBFD56E}" type="sibTrans" cxnId="{2A809B8C-DABE-4444-AFCA-B6E9E557E400}">
      <dgm:prSet/>
      <dgm:spPr/>
      <dgm:t>
        <a:bodyPr/>
        <a:lstStyle/>
        <a:p>
          <a:endParaRPr lang="en-AU"/>
        </a:p>
      </dgm:t>
    </dgm:pt>
    <dgm:pt modelId="{3BC1C4E4-A476-4C66-AE2C-0BEB11D9AF9F}">
      <dgm:prSet phldrT="[Text]"/>
      <dgm:spPr>
        <a:ln>
          <a:solidFill>
            <a:srgbClr val="2E4DA7"/>
          </a:solidFill>
        </a:ln>
      </dgm:spPr>
      <dgm:t>
        <a:bodyPr/>
        <a:lstStyle/>
        <a:p>
          <a:r>
            <a:rPr lang="en-AU" b="1" dirty="0" smtClean="0">
              <a:solidFill>
                <a:schemeClr val="tx1"/>
              </a:solidFill>
              <a:latin typeface="Century Gothic" pitchFamily="34" charset="0"/>
            </a:rPr>
            <a:t>Public-</a:t>
          </a:r>
          <a:r>
            <a:rPr lang="en-AU" b="1" dirty="0" err="1" smtClean="0">
              <a:solidFill>
                <a:schemeClr val="tx1"/>
              </a:solidFill>
              <a:latin typeface="Century Gothic" pitchFamily="34" charset="0"/>
            </a:rPr>
            <a:t>ations</a:t>
          </a:r>
          <a:endParaRPr lang="en-AU" b="1" dirty="0">
            <a:solidFill>
              <a:schemeClr val="tx1"/>
            </a:solidFill>
            <a:latin typeface="Century Gothic" pitchFamily="34" charset="0"/>
          </a:endParaRPr>
        </a:p>
      </dgm:t>
    </dgm:pt>
    <dgm:pt modelId="{E17B25B6-A799-4ADE-9D69-6673A72E4BF1}" type="parTrans" cxnId="{2F9E55B8-90D2-4288-8620-65182CBA9A2D}">
      <dgm:prSet/>
      <dgm:spPr/>
      <dgm:t>
        <a:bodyPr/>
        <a:lstStyle/>
        <a:p>
          <a:endParaRPr lang="en-AU"/>
        </a:p>
      </dgm:t>
    </dgm:pt>
    <dgm:pt modelId="{73A49AAE-35EA-4274-BB27-3AA27D2EF196}" type="sibTrans" cxnId="{2F9E55B8-90D2-4288-8620-65182CBA9A2D}">
      <dgm:prSet/>
      <dgm:spPr/>
      <dgm:t>
        <a:bodyPr/>
        <a:lstStyle/>
        <a:p>
          <a:endParaRPr lang="en-AU"/>
        </a:p>
      </dgm:t>
    </dgm:pt>
    <dgm:pt modelId="{D516680F-E90E-48DC-8EA7-CFB9F146E14A}">
      <dgm:prSet phldrT="[Text]"/>
      <dgm:spPr>
        <a:ln>
          <a:solidFill>
            <a:srgbClr val="2E4DA7"/>
          </a:solidFill>
        </a:ln>
      </dgm:spPr>
      <dgm:t>
        <a:bodyPr/>
        <a:lstStyle/>
        <a:p>
          <a:r>
            <a:rPr lang="en-AU" b="1" dirty="0" smtClean="0">
              <a:solidFill>
                <a:schemeClr val="tx1"/>
              </a:solidFill>
              <a:latin typeface="Century Gothic" pitchFamily="34" charset="0"/>
            </a:rPr>
            <a:t>Youth</a:t>
          </a:r>
          <a:endParaRPr lang="en-AU" b="1" dirty="0">
            <a:solidFill>
              <a:schemeClr val="tx1"/>
            </a:solidFill>
            <a:latin typeface="Century Gothic" pitchFamily="34" charset="0"/>
          </a:endParaRPr>
        </a:p>
      </dgm:t>
    </dgm:pt>
    <dgm:pt modelId="{357CCFF8-DA86-43FC-B98C-09541CF941B8}" type="parTrans" cxnId="{66A2D0F9-A086-4C22-9F75-D79F11018749}">
      <dgm:prSet/>
      <dgm:spPr/>
      <dgm:t>
        <a:bodyPr/>
        <a:lstStyle/>
        <a:p>
          <a:endParaRPr lang="en-AU"/>
        </a:p>
      </dgm:t>
    </dgm:pt>
    <dgm:pt modelId="{7B803CA0-922E-4093-8408-FB86046F8C93}" type="sibTrans" cxnId="{66A2D0F9-A086-4C22-9F75-D79F11018749}">
      <dgm:prSet/>
      <dgm:spPr/>
      <dgm:t>
        <a:bodyPr/>
        <a:lstStyle/>
        <a:p>
          <a:endParaRPr lang="en-AU"/>
        </a:p>
      </dgm:t>
    </dgm:pt>
    <dgm:pt modelId="{B25CD081-F1FC-4698-8C56-C4B21703CF50}">
      <dgm:prSet phldrT="[Text]"/>
      <dgm:spPr>
        <a:ln>
          <a:solidFill>
            <a:srgbClr val="2E4DA7"/>
          </a:solidFill>
        </a:ln>
      </dgm:spPr>
      <dgm:t>
        <a:bodyPr/>
        <a:lstStyle/>
        <a:p>
          <a:r>
            <a:rPr lang="en-AU" b="1" dirty="0" smtClean="0">
              <a:solidFill>
                <a:schemeClr val="tx1"/>
              </a:solidFill>
              <a:latin typeface="Century Gothic" pitchFamily="34" charset="0"/>
            </a:rPr>
            <a:t>Dialogue</a:t>
          </a:r>
          <a:endParaRPr lang="en-AU" b="1" dirty="0">
            <a:solidFill>
              <a:schemeClr val="tx1"/>
            </a:solidFill>
            <a:latin typeface="Century Gothic" pitchFamily="34" charset="0"/>
          </a:endParaRPr>
        </a:p>
      </dgm:t>
    </dgm:pt>
    <dgm:pt modelId="{8A66FCBC-2433-4B34-B388-D79B555CA3F5}" type="parTrans" cxnId="{21826C8F-0209-48BA-8313-7077B84BDDF0}">
      <dgm:prSet/>
      <dgm:spPr/>
      <dgm:t>
        <a:bodyPr/>
        <a:lstStyle/>
        <a:p>
          <a:endParaRPr lang="en-AU"/>
        </a:p>
      </dgm:t>
    </dgm:pt>
    <dgm:pt modelId="{59AF7D19-BFE8-4CD5-B09D-C6939C8C0E6A}" type="sibTrans" cxnId="{21826C8F-0209-48BA-8313-7077B84BDDF0}">
      <dgm:prSet/>
      <dgm:spPr/>
      <dgm:t>
        <a:bodyPr/>
        <a:lstStyle/>
        <a:p>
          <a:endParaRPr lang="en-AU"/>
        </a:p>
      </dgm:t>
    </dgm:pt>
    <dgm:pt modelId="{DA803AAE-BF1E-411A-9315-FB8FD6639D9B}" type="pres">
      <dgm:prSet presAssocID="{10B3B116-B789-40F0-9F42-41535EA8965F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0BE36287-AD78-439B-9856-019288AE3216}" type="pres">
      <dgm:prSet presAssocID="{10B3B116-B789-40F0-9F42-41535EA8965F}" presName="diamond" presStyleLbl="bgShp" presStyleIdx="0" presStyleCnt="1"/>
      <dgm:spPr/>
    </dgm:pt>
    <dgm:pt modelId="{A14D1850-D462-4E2C-B0C0-F1174849D036}" type="pres">
      <dgm:prSet presAssocID="{10B3B116-B789-40F0-9F42-41535EA8965F}" presName="quad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BA7E3FEC-A60C-4C6B-821A-70ECC8036438}" type="pres">
      <dgm:prSet presAssocID="{10B3B116-B789-40F0-9F42-41535EA8965F}" presName="quad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BA5833AA-D8FD-498A-A106-2577BE5D99D3}" type="pres">
      <dgm:prSet presAssocID="{10B3B116-B789-40F0-9F42-41535EA8965F}" presName="quad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A74B642D-70F7-4074-8195-63B600E2F100}" type="pres">
      <dgm:prSet presAssocID="{10B3B116-B789-40F0-9F42-41535EA8965F}" presName="quad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</dgm:ptLst>
  <dgm:cxnLst>
    <dgm:cxn modelId="{0654CDA9-46C1-4380-A338-0FAB54ED738C}" type="presOf" srcId="{3BC1C4E4-A476-4C66-AE2C-0BEB11D9AF9F}" destId="{BA7E3FEC-A60C-4C6B-821A-70ECC8036438}" srcOrd="0" destOrd="0" presId="urn:microsoft.com/office/officeart/2005/8/layout/matrix3"/>
    <dgm:cxn modelId="{66A2D0F9-A086-4C22-9F75-D79F11018749}" srcId="{10B3B116-B789-40F0-9F42-41535EA8965F}" destId="{D516680F-E90E-48DC-8EA7-CFB9F146E14A}" srcOrd="2" destOrd="0" parTransId="{357CCFF8-DA86-43FC-B98C-09541CF941B8}" sibTransId="{7B803CA0-922E-4093-8408-FB86046F8C93}"/>
    <dgm:cxn modelId="{2F9E55B8-90D2-4288-8620-65182CBA9A2D}" srcId="{10B3B116-B789-40F0-9F42-41535EA8965F}" destId="{3BC1C4E4-A476-4C66-AE2C-0BEB11D9AF9F}" srcOrd="1" destOrd="0" parTransId="{E17B25B6-A799-4ADE-9D69-6673A72E4BF1}" sibTransId="{73A49AAE-35EA-4274-BB27-3AA27D2EF196}"/>
    <dgm:cxn modelId="{3360DB1A-6C26-46BC-B4F7-7167D39DD2A1}" type="presOf" srcId="{10B3B116-B789-40F0-9F42-41535EA8965F}" destId="{DA803AAE-BF1E-411A-9315-FB8FD6639D9B}" srcOrd="0" destOrd="0" presId="urn:microsoft.com/office/officeart/2005/8/layout/matrix3"/>
    <dgm:cxn modelId="{5EF20524-BD3A-450C-8F97-180FEEC8B4B6}" type="presOf" srcId="{D516680F-E90E-48DC-8EA7-CFB9F146E14A}" destId="{BA5833AA-D8FD-498A-A106-2577BE5D99D3}" srcOrd="0" destOrd="0" presId="urn:microsoft.com/office/officeart/2005/8/layout/matrix3"/>
    <dgm:cxn modelId="{B48EF764-7FF0-4621-8779-772DD7379897}" type="presOf" srcId="{A18FC9C3-A3B3-4F87-82B7-34438FDAE847}" destId="{A14D1850-D462-4E2C-B0C0-F1174849D036}" srcOrd="0" destOrd="0" presId="urn:microsoft.com/office/officeart/2005/8/layout/matrix3"/>
    <dgm:cxn modelId="{44EA423C-8A2F-4BE8-8A86-EB29BE8CE4DE}" type="presOf" srcId="{B25CD081-F1FC-4698-8C56-C4B21703CF50}" destId="{A74B642D-70F7-4074-8195-63B600E2F100}" srcOrd="0" destOrd="0" presId="urn:microsoft.com/office/officeart/2005/8/layout/matrix3"/>
    <dgm:cxn modelId="{2A809B8C-DABE-4444-AFCA-B6E9E557E400}" srcId="{10B3B116-B789-40F0-9F42-41535EA8965F}" destId="{A18FC9C3-A3B3-4F87-82B7-34438FDAE847}" srcOrd="0" destOrd="0" parTransId="{98390B72-18E8-4E6E-A893-8757322F9375}" sibTransId="{8E2DD25E-59E1-4270-BFB0-F8740DBFD56E}"/>
    <dgm:cxn modelId="{21826C8F-0209-48BA-8313-7077B84BDDF0}" srcId="{10B3B116-B789-40F0-9F42-41535EA8965F}" destId="{B25CD081-F1FC-4698-8C56-C4B21703CF50}" srcOrd="3" destOrd="0" parTransId="{8A66FCBC-2433-4B34-B388-D79B555CA3F5}" sibTransId="{59AF7D19-BFE8-4CD5-B09D-C6939C8C0E6A}"/>
    <dgm:cxn modelId="{A7AB695C-5CF6-416A-B0D9-453FD0A5783D}" type="presParOf" srcId="{DA803AAE-BF1E-411A-9315-FB8FD6639D9B}" destId="{0BE36287-AD78-439B-9856-019288AE3216}" srcOrd="0" destOrd="0" presId="urn:microsoft.com/office/officeart/2005/8/layout/matrix3"/>
    <dgm:cxn modelId="{FB75607D-846D-4880-B791-69A911E02B50}" type="presParOf" srcId="{DA803AAE-BF1E-411A-9315-FB8FD6639D9B}" destId="{A14D1850-D462-4E2C-B0C0-F1174849D036}" srcOrd="1" destOrd="0" presId="urn:microsoft.com/office/officeart/2005/8/layout/matrix3"/>
    <dgm:cxn modelId="{97457CDC-A71D-4116-8B9D-19068CC54A04}" type="presParOf" srcId="{DA803AAE-BF1E-411A-9315-FB8FD6639D9B}" destId="{BA7E3FEC-A60C-4C6B-821A-70ECC8036438}" srcOrd="2" destOrd="0" presId="urn:microsoft.com/office/officeart/2005/8/layout/matrix3"/>
    <dgm:cxn modelId="{C42B0A79-F3F6-4484-9E09-4FD8DEF9F840}" type="presParOf" srcId="{DA803AAE-BF1E-411A-9315-FB8FD6639D9B}" destId="{BA5833AA-D8FD-498A-A106-2577BE5D99D3}" srcOrd="3" destOrd="0" presId="urn:microsoft.com/office/officeart/2005/8/layout/matrix3"/>
    <dgm:cxn modelId="{94EBBE0E-AC7A-435A-B941-4F0D0C19FA4F}" type="presParOf" srcId="{DA803AAE-BF1E-411A-9315-FB8FD6639D9B}" destId="{A74B642D-70F7-4074-8195-63B600E2F100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61BFDCB1-1D20-4604-A373-F3619E807A98}" type="doc">
      <dgm:prSet loTypeId="urn:microsoft.com/office/officeart/2005/8/layout/radial4" loCatId="relationship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n-AU"/>
        </a:p>
      </dgm:t>
    </dgm:pt>
    <dgm:pt modelId="{C822D692-EEFF-428B-A466-0886AEA32C0D}">
      <dgm:prSet custT="1"/>
      <dgm:spPr/>
      <dgm:t>
        <a:bodyPr/>
        <a:lstStyle/>
        <a:p>
          <a:pPr rtl="0"/>
          <a:r>
            <a:rPr lang="en-US" sz="3200" b="1" dirty="0" err="1" smtClean="0">
              <a:solidFill>
                <a:schemeClr val="tx1"/>
              </a:solidFill>
              <a:latin typeface="Century Gothic" pitchFamily="34" charset="0"/>
            </a:rPr>
            <a:t>Dialo-gue</a:t>
          </a:r>
          <a:endParaRPr lang="en-AU" sz="3200" b="1" dirty="0">
            <a:solidFill>
              <a:schemeClr val="tx1"/>
            </a:solidFill>
            <a:latin typeface="Century Gothic" pitchFamily="34" charset="0"/>
          </a:endParaRPr>
        </a:p>
      </dgm:t>
    </dgm:pt>
    <dgm:pt modelId="{3B3D33A0-3B61-4797-9DC0-E1BB1E43383B}" type="parTrans" cxnId="{2ACB466B-007B-45AB-A679-69B5F9C80F3C}">
      <dgm:prSet/>
      <dgm:spPr/>
      <dgm:t>
        <a:bodyPr/>
        <a:lstStyle/>
        <a:p>
          <a:endParaRPr lang="en-AU"/>
        </a:p>
      </dgm:t>
    </dgm:pt>
    <dgm:pt modelId="{2D1C9016-0208-4072-86A3-BC5AAB85A3C5}" type="sibTrans" cxnId="{2ACB466B-007B-45AB-A679-69B5F9C80F3C}">
      <dgm:prSet/>
      <dgm:spPr/>
      <dgm:t>
        <a:bodyPr/>
        <a:lstStyle/>
        <a:p>
          <a:endParaRPr lang="en-AU"/>
        </a:p>
      </dgm:t>
    </dgm:pt>
    <dgm:pt modelId="{1E19795B-F288-41C4-97CE-7C8535E6424D}">
      <dgm:prSet custT="1"/>
      <dgm:spPr/>
      <dgm:t>
        <a:bodyPr/>
        <a:lstStyle/>
        <a:p>
          <a:pPr rtl="0"/>
          <a:r>
            <a:rPr lang="en-US" sz="1500" dirty="0" smtClean="0">
              <a:solidFill>
                <a:schemeClr val="tx1"/>
              </a:solidFill>
              <a:latin typeface="Century Gothic" pitchFamily="34" charset="0"/>
            </a:rPr>
            <a:t>Grant funding used to sustain participation in significant events</a:t>
          </a:r>
          <a:endParaRPr lang="en-AU" sz="1500" dirty="0">
            <a:solidFill>
              <a:schemeClr val="tx1"/>
            </a:solidFill>
            <a:latin typeface="Century Gothic" pitchFamily="34" charset="0"/>
          </a:endParaRPr>
        </a:p>
      </dgm:t>
    </dgm:pt>
    <dgm:pt modelId="{487DD8CE-DC84-407B-8C2E-2D0C1C45809A}" type="parTrans" cxnId="{B1E943FE-1106-4CAD-B4FA-B5CF7A2562A6}">
      <dgm:prSet/>
      <dgm:spPr/>
      <dgm:t>
        <a:bodyPr/>
        <a:lstStyle/>
        <a:p>
          <a:endParaRPr lang="en-AU"/>
        </a:p>
      </dgm:t>
    </dgm:pt>
    <dgm:pt modelId="{E5CDBA8C-B054-45CB-BA18-59E248B8CF79}" type="sibTrans" cxnId="{B1E943FE-1106-4CAD-B4FA-B5CF7A2562A6}">
      <dgm:prSet/>
      <dgm:spPr/>
      <dgm:t>
        <a:bodyPr/>
        <a:lstStyle/>
        <a:p>
          <a:endParaRPr lang="en-AU"/>
        </a:p>
      </dgm:t>
    </dgm:pt>
    <dgm:pt modelId="{28D63B9D-BD73-4C4E-98DE-45DB6AE217AE}">
      <dgm:prSet custT="1"/>
      <dgm:spPr/>
      <dgm:t>
        <a:bodyPr/>
        <a:lstStyle/>
        <a:p>
          <a:pPr rtl="0"/>
          <a:r>
            <a:rPr lang="en-AU" sz="1500" dirty="0" smtClean="0">
              <a:solidFill>
                <a:schemeClr val="tx1"/>
              </a:solidFill>
              <a:latin typeface="Century Gothic" pitchFamily="34" charset="0"/>
            </a:rPr>
            <a:t>Working with diplomatic corps in Australia to assist with links</a:t>
          </a:r>
          <a:endParaRPr lang="en-AU" sz="1500" dirty="0">
            <a:solidFill>
              <a:schemeClr val="tx1"/>
            </a:solidFill>
            <a:latin typeface="Century Gothic" pitchFamily="34" charset="0"/>
          </a:endParaRPr>
        </a:p>
      </dgm:t>
    </dgm:pt>
    <dgm:pt modelId="{902DBBE8-2BDA-4FE5-9CD2-CA9A4E47BB9D}" type="parTrans" cxnId="{06B58A04-0412-42D0-9B1B-7703EB1CC541}">
      <dgm:prSet/>
      <dgm:spPr/>
      <dgm:t>
        <a:bodyPr/>
        <a:lstStyle/>
        <a:p>
          <a:endParaRPr lang="en-AU"/>
        </a:p>
      </dgm:t>
    </dgm:pt>
    <dgm:pt modelId="{9BCF526A-0B0C-4868-AF27-C95D815F9D26}" type="sibTrans" cxnId="{06B58A04-0412-42D0-9B1B-7703EB1CC541}">
      <dgm:prSet/>
      <dgm:spPr/>
      <dgm:t>
        <a:bodyPr/>
        <a:lstStyle/>
        <a:p>
          <a:endParaRPr lang="en-AU"/>
        </a:p>
      </dgm:t>
    </dgm:pt>
    <dgm:pt modelId="{B2C82230-156E-4DB4-A959-5EE196FE4149}">
      <dgm:prSet custT="1"/>
      <dgm:spPr/>
      <dgm:t>
        <a:bodyPr/>
        <a:lstStyle/>
        <a:p>
          <a:pPr rtl="0"/>
          <a:r>
            <a:rPr lang="en-US" sz="1500" dirty="0" smtClean="0">
              <a:solidFill>
                <a:schemeClr val="tx1"/>
              </a:solidFill>
              <a:latin typeface="Century Gothic" pitchFamily="34" charset="0"/>
            </a:rPr>
            <a:t>Low-cost hosting of visiting institute representatives where possible</a:t>
          </a:r>
          <a:endParaRPr lang="en-AU" sz="1500" dirty="0">
            <a:solidFill>
              <a:schemeClr val="tx1"/>
            </a:solidFill>
            <a:latin typeface="Century Gothic" pitchFamily="34" charset="0"/>
          </a:endParaRPr>
        </a:p>
      </dgm:t>
    </dgm:pt>
    <dgm:pt modelId="{B7472286-0807-4467-80B5-74C7DC47D35B}" type="parTrans" cxnId="{DD6F5AAC-B277-43D3-9A71-91072133D3C8}">
      <dgm:prSet/>
      <dgm:spPr/>
      <dgm:t>
        <a:bodyPr/>
        <a:lstStyle/>
        <a:p>
          <a:endParaRPr lang="en-AU"/>
        </a:p>
      </dgm:t>
    </dgm:pt>
    <dgm:pt modelId="{B54360DB-91D9-4CE9-B7B8-A214DE3B6CE4}" type="sibTrans" cxnId="{DD6F5AAC-B277-43D3-9A71-91072133D3C8}">
      <dgm:prSet/>
      <dgm:spPr/>
      <dgm:t>
        <a:bodyPr/>
        <a:lstStyle/>
        <a:p>
          <a:endParaRPr lang="en-AU"/>
        </a:p>
      </dgm:t>
    </dgm:pt>
    <dgm:pt modelId="{8EE225E9-A1E4-49DF-8CA8-75A7431843C5}" type="pres">
      <dgm:prSet presAssocID="{61BFDCB1-1D20-4604-A373-F3619E807A98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3E77D5C5-B7F4-4623-8415-4FA255E03499}" type="pres">
      <dgm:prSet presAssocID="{C822D692-EEFF-428B-A466-0886AEA32C0D}" presName="centerShape" presStyleLbl="node0" presStyleIdx="0" presStyleCnt="1"/>
      <dgm:spPr/>
      <dgm:t>
        <a:bodyPr/>
        <a:lstStyle/>
        <a:p>
          <a:endParaRPr lang="en-AU"/>
        </a:p>
      </dgm:t>
    </dgm:pt>
    <dgm:pt modelId="{A0D58398-39C9-46EB-B140-09A0581AD5C3}" type="pres">
      <dgm:prSet presAssocID="{487DD8CE-DC84-407B-8C2E-2D0C1C45809A}" presName="parTrans" presStyleLbl="bgSibTrans2D1" presStyleIdx="0" presStyleCnt="3"/>
      <dgm:spPr/>
      <dgm:t>
        <a:bodyPr/>
        <a:lstStyle/>
        <a:p>
          <a:endParaRPr lang="en-AU"/>
        </a:p>
      </dgm:t>
    </dgm:pt>
    <dgm:pt modelId="{18191F5C-00DB-44F3-862D-AA963EC8420A}" type="pres">
      <dgm:prSet presAssocID="{1E19795B-F288-41C4-97CE-7C8535E6424D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6047EBB8-B368-45BC-977F-6135AFE6CAC3}" type="pres">
      <dgm:prSet presAssocID="{902DBBE8-2BDA-4FE5-9CD2-CA9A4E47BB9D}" presName="parTrans" presStyleLbl="bgSibTrans2D1" presStyleIdx="1" presStyleCnt="3"/>
      <dgm:spPr/>
      <dgm:t>
        <a:bodyPr/>
        <a:lstStyle/>
        <a:p>
          <a:endParaRPr lang="en-AU"/>
        </a:p>
      </dgm:t>
    </dgm:pt>
    <dgm:pt modelId="{130BF02C-0FAE-4DF2-9393-1DCC07BBA4B2}" type="pres">
      <dgm:prSet presAssocID="{28D63B9D-BD73-4C4E-98DE-45DB6AE217AE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74BD5A10-59DA-489E-B0F5-E2F7CA7EC492}" type="pres">
      <dgm:prSet presAssocID="{B7472286-0807-4467-80B5-74C7DC47D35B}" presName="parTrans" presStyleLbl="bgSibTrans2D1" presStyleIdx="2" presStyleCnt="3"/>
      <dgm:spPr/>
      <dgm:t>
        <a:bodyPr/>
        <a:lstStyle/>
        <a:p>
          <a:endParaRPr lang="en-AU"/>
        </a:p>
      </dgm:t>
    </dgm:pt>
    <dgm:pt modelId="{FD93AFFE-0C1E-4AF3-9707-77F93C52855F}" type="pres">
      <dgm:prSet presAssocID="{B2C82230-156E-4DB4-A959-5EE196FE4149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</dgm:ptLst>
  <dgm:cxnLst>
    <dgm:cxn modelId="{06B58A04-0412-42D0-9B1B-7703EB1CC541}" srcId="{C822D692-EEFF-428B-A466-0886AEA32C0D}" destId="{28D63B9D-BD73-4C4E-98DE-45DB6AE217AE}" srcOrd="1" destOrd="0" parTransId="{902DBBE8-2BDA-4FE5-9CD2-CA9A4E47BB9D}" sibTransId="{9BCF526A-0B0C-4868-AF27-C95D815F9D26}"/>
    <dgm:cxn modelId="{DD6F5AAC-B277-43D3-9A71-91072133D3C8}" srcId="{C822D692-EEFF-428B-A466-0886AEA32C0D}" destId="{B2C82230-156E-4DB4-A959-5EE196FE4149}" srcOrd="2" destOrd="0" parTransId="{B7472286-0807-4467-80B5-74C7DC47D35B}" sibTransId="{B54360DB-91D9-4CE9-B7B8-A214DE3B6CE4}"/>
    <dgm:cxn modelId="{0991FBD3-3669-42F4-88E8-99CEFE0CD810}" type="presOf" srcId="{28D63B9D-BD73-4C4E-98DE-45DB6AE217AE}" destId="{130BF02C-0FAE-4DF2-9393-1DCC07BBA4B2}" srcOrd="0" destOrd="0" presId="urn:microsoft.com/office/officeart/2005/8/layout/radial4"/>
    <dgm:cxn modelId="{855ED175-4B00-4AC6-ABB2-7A9688902273}" type="presOf" srcId="{B2C82230-156E-4DB4-A959-5EE196FE4149}" destId="{FD93AFFE-0C1E-4AF3-9707-77F93C52855F}" srcOrd="0" destOrd="0" presId="urn:microsoft.com/office/officeart/2005/8/layout/radial4"/>
    <dgm:cxn modelId="{EF38DEA1-681F-4E05-9E3C-102867C07108}" type="presOf" srcId="{B7472286-0807-4467-80B5-74C7DC47D35B}" destId="{74BD5A10-59DA-489E-B0F5-E2F7CA7EC492}" srcOrd="0" destOrd="0" presId="urn:microsoft.com/office/officeart/2005/8/layout/radial4"/>
    <dgm:cxn modelId="{05AEB936-B381-40FD-B0AC-69869BC19F8A}" type="presOf" srcId="{902DBBE8-2BDA-4FE5-9CD2-CA9A4E47BB9D}" destId="{6047EBB8-B368-45BC-977F-6135AFE6CAC3}" srcOrd="0" destOrd="0" presId="urn:microsoft.com/office/officeart/2005/8/layout/radial4"/>
    <dgm:cxn modelId="{2ACB466B-007B-45AB-A679-69B5F9C80F3C}" srcId="{61BFDCB1-1D20-4604-A373-F3619E807A98}" destId="{C822D692-EEFF-428B-A466-0886AEA32C0D}" srcOrd="0" destOrd="0" parTransId="{3B3D33A0-3B61-4797-9DC0-E1BB1E43383B}" sibTransId="{2D1C9016-0208-4072-86A3-BC5AAB85A3C5}"/>
    <dgm:cxn modelId="{C224B0F9-0C8B-41CF-A66A-7245C6930D69}" type="presOf" srcId="{487DD8CE-DC84-407B-8C2E-2D0C1C45809A}" destId="{A0D58398-39C9-46EB-B140-09A0581AD5C3}" srcOrd="0" destOrd="0" presId="urn:microsoft.com/office/officeart/2005/8/layout/radial4"/>
    <dgm:cxn modelId="{DA8B89C3-65BD-4FC3-9330-748FB4EF2C41}" type="presOf" srcId="{61BFDCB1-1D20-4604-A373-F3619E807A98}" destId="{8EE225E9-A1E4-49DF-8CA8-75A7431843C5}" srcOrd="0" destOrd="0" presId="urn:microsoft.com/office/officeart/2005/8/layout/radial4"/>
    <dgm:cxn modelId="{B1E943FE-1106-4CAD-B4FA-B5CF7A2562A6}" srcId="{C822D692-EEFF-428B-A466-0886AEA32C0D}" destId="{1E19795B-F288-41C4-97CE-7C8535E6424D}" srcOrd="0" destOrd="0" parTransId="{487DD8CE-DC84-407B-8C2E-2D0C1C45809A}" sibTransId="{E5CDBA8C-B054-45CB-BA18-59E248B8CF79}"/>
    <dgm:cxn modelId="{9C0C7AB8-F128-4380-81B4-9314D7B95599}" type="presOf" srcId="{1E19795B-F288-41C4-97CE-7C8535E6424D}" destId="{18191F5C-00DB-44F3-862D-AA963EC8420A}" srcOrd="0" destOrd="0" presId="urn:microsoft.com/office/officeart/2005/8/layout/radial4"/>
    <dgm:cxn modelId="{BD8B0039-B914-4D1D-B730-39B8B0DE9A43}" type="presOf" srcId="{C822D692-EEFF-428B-A466-0886AEA32C0D}" destId="{3E77D5C5-B7F4-4623-8415-4FA255E03499}" srcOrd="0" destOrd="0" presId="urn:microsoft.com/office/officeart/2005/8/layout/radial4"/>
    <dgm:cxn modelId="{A91F63D3-D8BD-49F1-8A83-01FD4DE3BCE0}" type="presParOf" srcId="{8EE225E9-A1E4-49DF-8CA8-75A7431843C5}" destId="{3E77D5C5-B7F4-4623-8415-4FA255E03499}" srcOrd="0" destOrd="0" presId="urn:microsoft.com/office/officeart/2005/8/layout/radial4"/>
    <dgm:cxn modelId="{B1FCDDAB-BCD9-48BE-8AB4-3834A7CAF769}" type="presParOf" srcId="{8EE225E9-A1E4-49DF-8CA8-75A7431843C5}" destId="{A0D58398-39C9-46EB-B140-09A0581AD5C3}" srcOrd="1" destOrd="0" presId="urn:microsoft.com/office/officeart/2005/8/layout/radial4"/>
    <dgm:cxn modelId="{FD333E65-25B0-4BDF-959E-10E57B173ED0}" type="presParOf" srcId="{8EE225E9-A1E4-49DF-8CA8-75A7431843C5}" destId="{18191F5C-00DB-44F3-862D-AA963EC8420A}" srcOrd="2" destOrd="0" presId="urn:microsoft.com/office/officeart/2005/8/layout/radial4"/>
    <dgm:cxn modelId="{862AE79F-84A1-468B-A50F-1FC39FB9805B}" type="presParOf" srcId="{8EE225E9-A1E4-49DF-8CA8-75A7431843C5}" destId="{6047EBB8-B368-45BC-977F-6135AFE6CAC3}" srcOrd="3" destOrd="0" presId="urn:microsoft.com/office/officeart/2005/8/layout/radial4"/>
    <dgm:cxn modelId="{E3A67F92-B472-45D1-96C2-A65341893A24}" type="presParOf" srcId="{8EE225E9-A1E4-49DF-8CA8-75A7431843C5}" destId="{130BF02C-0FAE-4DF2-9393-1DCC07BBA4B2}" srcOrd="4" destOrd="0" presId="urn:microsoft.com/office/officeart/2005/8/layout/radial4"/>
    <dgm:cxn modelId="{D1F6E119-AC4B-4D31-BF91-7023A17BD40F}" type="presParOf" srcId="{8EE225E9-A1E4-49DF-8CA8-75A7431843C5}" destId="{74BD5A10-59DA-489E-B0F5-E2F7CA7EC492}" srcOrd="5" destOrd="0" presId="urn:microsoft.com/office/officeart/2005/8/layout/radial4"/>
    <dgm:cxn modelId="{426B6C04-6792-4F17-9A8E-33DFFB66CC8E}" type="presParOf" srcId="{8EE225E9-A1E4-49DF-8CA8-75A7431843C5}" destId="{FD93AFFE-0C1E-4AF3-9707-77F93C52855F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F7248F1-A8FD-4CB3-870A-2AD5CC5EA6EF}" type="doc">
      <dgm:prSet loTypeId="urn:microsoft.com/office/officeart/2005/8/layout/vList3" loCatId="list" qsTypeId="urn:microsoft.com/office/officeart/2005/8/quickstyle/simple3" qsCatId="simple" csTypeId="urn:microsoft.com/office/officeart/2005/8/colors/accent0_2" csCatId="mainScheme" phldr="1"/>
      <dgm:spPr/>
    </dgm:pt>
    <dgm:pt modelId="{B4AB00D5-790F-4323-A3EC-5E5881D47020}">
      <dgm:prSet phldrT="[Text]" custT="1"/>
      <dgm:spPr/>
      <dgm:t>
        <a:bodyPr/>
        <a:lstStyle/>
        <a:p>
          <a:r>
            <a:rPr lang="en-AU" sz="1600" b="1" dirty="0" smtClean="0">
              <a:solidFill>
                <a:schemeClr val="tx1"/>
              </a:solidFill>
              <a:latin typeface="Century Gothic" pitchFamily="34" charset="0"/>
            </a:rPr>
            <a:t>President: John McCarthy AO FAIIA</a:t>
          </a:r>
        </a:p>
        <a:p>
          <a:r>
            <a:rPr lang="en-AU" sz="1600" i="0" dirty="0" smtClean="0">
              <a:solidFill>
                <a:schemeClr val="tx1"/>
              </a:solidFill>
              <a:latin typeface="Century Gothic" pitchFamily="34" charset="0"/>
            </a:rPr>
            <a:t>Former Australian Ambassador to the US, Indonesia, Japan, Vietnam, Mexico, Thailand; former Australian High Commissioner to India</a:t>
          </a:r>
          <a:endParaRPr lang="en-AU" sz="1600" i="0" dirty="0">
            <a:solidFill>
              <a:schemeClr val="tx1"/>
            </a:solidFill>
            <a:latin typeface="Century Gothic" pitchFamily="34" charset="0"/>
          </a:endParaRPr>
        </a:p>
      </dgm:t>
    </dgm:pt>
    <dgm:pt modelId="{AAEA62D5-1560-4BA3-9174-B94758042ED4}" type="parTrans" cxnId="{939E70D1-9974-4B32-8508-1BD2647E7D1B}">
      <dgm:prSet/>
      <dgm:spPr/>
      <dgm:t>
        <a:bodyPr/>
        <a:lstStyle/>
        <a:p>
          <a:endParaRPr lang="en-AU"/>
        </a:p>
      </dgm:t>
    </dgm:pt>
    <dgm:pt modelId="{38AD68A9-8EA3-425C-BC4E-C4F0F9DAC23A}" type="sibTrans" cxnId="{939E70D1-9974-4B32-8508-1BD2647E7D1B}">
      <dgm:prSet/>
      <dgm:spPr/>
      <dgm:t>
        <a:bodyPr/>
        <a:lstStyle/>
        <a:p>
          <a:endParaRPr lang="en-AU"/>
        </a:p>
      </dgm:t>
    </dgm:pt>
    <dgm:pt modelId="{003D3E33-D644-4ADD-A9D5-BEE69C3C31D5}">
      <dgm:prSet phldrT="[Text]" custT="1"/>
      <dgm:spPr/>
      <dgm:t>
        <a:bodyPr/>
        <a:lstStyle/>
        <a:p>
          <a:r>
            <a:rPr lang="en-AU" sz="1600" b="1" dirty="0" smtClean="0">
              <a:solidFill>
                <a:schemeClr val="tx1"/>
              </a:solidFill>
              <a:latin typeface="Century Gothic" pitchFamily="34" charset="0"/>
            </a:rPr>
            <a:t>Vice-President: Zara </a:t>
          </a:r>
          <a:r>
            <a:rPr lang="en-AU" sz="1600" b="1" dirty="0" err="1" smtClean="0">
              <a:solidFill>
                <a:schemeClr val="tx1"/>
              </a:solidFill>
              <a:latin typeface="Century Gothic" pitchFamily="34" charset="0"/>
            </a:rPr>
            <a:t>Kimpton</a:t>
          </a:r>
          <a:r>
            <a:rPr lang="en-AU" sz="1600" b="1" dirty="0" smtClean="0">
              <a:solidFill>
                <a:schemeClr val="tx1"/>
              </a:solidFill>
              <a:latin typeface="Century Gothic" pitchFamily="34" charset="0"/>
            </a:rPr>
            <a:t> OAM</a:t>
          </a:r>
        </a:p>
        <a:p>
          <a:r>
            <a:rPr lang="en-AU" sz="1600" i="0" dirty="0" smtClean="0">
              <a:solidFill>
                <a:schemeClr val="tx1"/>
              </a:solidFill>
              <a:latin typeface="Century Gothic" pitchFamily="34" charset="0"/>
            </a:rPr>
            <a:t>Former President of AIIA Victoria with experience in investment sector and who has led numerous AIIA study tours overseas</a:t>
          </a:r>
          <a:endParaRPr lang="en-AU" sz="1600" dirty="0">
            <a:latin typeface="Century Gothic" pitchFamily="34" charset="0"/>
          </a:endParaRPr>
        </a:p>
      </dgm:t>
    </dgm:pt>
    <dgm:pt modelId="{0F7464E7-9E21-4BA2-9B8E-37C953AA29FF}" type="parTrans" cxnId="{4A8B3545-9DFA-4502-99BB-3258D2489F52}">
      <dgm:prSet/>
      <dgm:spPr/>
      <dgm:t>
        <a:bodyPr/>
        <a:lstStyle/>
        <a:p>
          <a:endParaRPr lang="en-AU"/>
        </a:p>
      </dgm:t>
    </dgm:pt>
    <dgm:pt modelId="{5559B14A-7AE9-4FFB-A48E-D3A6F791B372}" type="sibTrans" cxnId="{4A8B3545-9DFA-4502-99BB-3258D2489F52}">
      <dgm:prSet/>
      <dgm:spPr/>
      <dgm:t>
        <a:bodyPr/>
        <a:lstStyle/>
        <a:p>
          <a:endParaRPr lang="en-AU"/>
        </a:p>
      </dgm:t>
    </dgm:pt>
    <dgm:pt modelId="{9CB46AAE-7992-49FB-B3B0-5AFBD3F67EF5}">
      <dgm:prSet phldrT="[Text]" custT="1"/>
      <dgm:spPr/>
      <dgm:t>
        <a:bodyPr/>
        <a:lstStyle/>
        <a:p>
          <a:r>
            <a:rPr lang="en-AU" sz="1600" b="1" dirty="0" smtClean="0">
              <a:solidFill>
                <a:schemeClr val="tx1"/>
              </a:solidFill>
              <a:latin typeface="Century Gothic" pitchFamily="34" charset="0"/>
            </a:rPr>
            <a:t>Executive Director: Melissa Conley Tyler</a:t>
          </a:r>
        </a:p>
        <a:p>
          <a:r>
            <a:rPr lang="en-AU" sz="1600" i="0" dirty="0" smtClean="0">
              <a:solidFill>
                <a:schemeClr val="tx1"/>
              </a:solidFill>
              <a:latin typeface="Century Gothic" pitchFamily="34" charset="0"/>
            </a:rPr>
            <a:t>Lawyer and specialist in conflict resolution with more than 15 years’ experience in civil society</a:t>
          </a:r>
          <a:endParaRPr lang="en-AU" sz="1600" dirty="0">
            <a:latin typeface="Century Gothic" pitchFamily="34" charset="0"/>
          </a:endParaRPr>
        </a:p>
      </dgm:t>
    </dgm:pt>
    <dgm:pt modelId="{3C4E7434-3143-4A73-88AA-B3F9A4AA04BA}" type="parTrans" cxnId="{528ECB08-5583-4C31-8FA2-D9CFCFAC664A}">
      <dgm:prSet/>
      <dgm:spPr/>
      <dgm:t>
        <a:bodyPr/>
        <a:lstStyle/>
        <a:p>
          <a:endParaRPr lang="en-AU"/>
        </a:p>
      </dgm:t>
    </dgm:pt>
    <dgm:pt modelId="{2F2315B5-FD90-439D-907D-B47ADF3A75C1}" type="sibTrans" cxnId="{528ECB08-5583-4C31-8FA2-D9CFCFAC664A}">
      <dgm:prSet/>
      <dgm:spPr/>
      <dgm:t>
        <a:bodyPr/>
        <a:lstStyle/>
        <a:p>
          <a:endParaRPr lang="en-AU"/>
        </a:p>
      </dgm:t>
    </dgm:pt>
    <dgm:pt modelId="{9DED0ED7-90F7-4382-8788-7C8CDBD3B998}" type="pres">
      <dgm:prSet presAssocID="{BF7248F1-A8FD-4CB3-870A-2AD5CC5EA6EF}" presName="linearFlow" presStyleCnt="0">
        <dgm:presLayoutVars>
          <dgm:dir/>
          <dgm:resizeHandles val="exact"/>
        </dgm:presLayoutVars>
      </dgm:prSet>
      <dgm:spPr/>
    </dgm:pt>
    <dgm:pt modelId="{D58E3832-E978-432F-A455-F15B1831353D}" type="pres">
      <dgm:prSet presAssocID="{B4AB00D5-790F-4323-A3EC-5E5881D47020}" presName="composite" presStyleCnt="0"/>
      <dgm:spPr/>
    </dgm:pt>
    <dgm:pt modelId="{CA500BFF-7C4C-4A46-BDA3-7F4E529C0194}" type="pres">
      <dgm:prSet presAssocID="{B4AB00D5-790F-4323-A3EC-5E5881D47020}" presName="imgShp" presStyleLbl="fgImgPlac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BCD6670D-D221-407E-A6E2-14DDFB79E069}" type="pres">
      <dgm:prSet presAssocID="{B4AB00D5-790F-4323-A3EC-5E5881D47020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F23F3B18-FB6B-4C3C-9909-13D0B70B29B7}" type="pres">
      <dgm:prSet presAssocID="{38AD68A9-8EA3-425C-BC4E-C4F0F9DAC23A}" presName="spacing" presStyleCnt="0"/>
      <dgm:spPr/>
    </dgm:pt>
    <dgm:pt modelId="{1EFD1784-347C-4DF2-AF6E-615C1CE012AE}" type="pres">
      <dgm:prSet presAssocID="{003D3E33-D644-4ADD-A9D5-BEE69C3C31D5}" presName="composite" presStyleCnt="0"/>
      <dgm:spPr/>
    </dgm:pt>
    <dgm:pt modelId="{E5B0E92E-00D9-4165-A225-35449C545317}" type="pres">
      <dgm:prSet presAssocID="{003D3E33-D644-4ADD-A9D5-BEE69C3C31D5}" presName="imgShp" presStyleLbl="fgImgPlace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782068AF-A2BB-45A4-973E-3515C6B049A4}" type="pres">
      <dgm:prSet presAssocID="{003D3E33-D644-4ADD-A9D5-BEE69C3C31D5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550B2A00-A334-409A-858E-AE90ABC91382}" type="pres">
      <dgm:prSet presAssocID="{5559B14A-7AE9-4FFB-A48E-D3A6F791B372}" presName="spacing" presStyleCnt="0"/>
      <dgm:spPr/>
    </dgm:pt>
    <dgm:pt modelId="{93670DA3-2742-479B-8A3D-5FC959045943}" type="pres">
      <dgm:prSet presAssocID="{9CB46AAE-7992-49FB-B3B0-5AFBD3F67EF5}" presName="composite" presStyleCnt="0"/>
      <dgm:spPr/>
    </dgm:pt>
    <dgm:pt modelId="{6D5B59D1-E03E-4F3E-9AAC-F8E7FC03DF1E}" type="pres">
      <dgm:prSet presAssocID="{9CB46AAE-7992-49FB-B3B0-5AFBD3F67EF5}" presName="imgShp" presStyleLbl="fgImgPlace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1AA6FC93-1D23-4CE2-96B5-AB9465B9BBD2}" type="pres">
      <dgm:prSet presAssocID="{9CB46AAE-7992-49FB-B3B0-5AFBD3F67EF5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</dgm:ptLst>
  <dgm:cxnLst>
    <dgm:cxn modelId="{939E70D1-9974-4B32-8508-1BD2647E7D1B}" srcId="{BF7248F1-A8FD-4CB3-870A-2AD5CC5EA6EF}" destId="{B4AB00D5-790F-4323-A3EC-5E5881D47020}" srcOrd="0" destOrd="0" parTransId="{AAEA62D5-1560-4BA3-9174-B94758042ED4}" sibTransId="{38AD68A9-8EA3-425C-BC4E-C4F0F9DAC23A}"/>
    <dgm:cxn modelId="{4A8B3545-9DFA-4502-99BB-3258D2489F52}" srcId="{BF7248F1-A8FD-4CB3-870A-2AD5CC5EA6EF}" destId="{003D3E33-D644-4ADD-A9D5-BEE69C3C31D5}" srcOrd="1" destOrd="0" parTransId="{0F7464E7-9E21-4BA2-9B8E-37C953AA29FF}" sibTransId="{5559B14A-7AE9-4FFB-A48E-D3A6F791B372}"/>
    <dgm:cxn modelId="{A475B074-6BE7-4AFC-B31F-B8A0E3B2D82F}" type="presOf" srcId="{9CB46AAE-7992-49FB-B3B0-5AFBD3F67EF5}" destId="{1AA6FC93-1D23-4CE2-96B5-AB9465B9BBD2}" srcOrd="0" destOrd="0" presId="urn:microsoft.com/office/officeart/2005/8/layout/vList3"/>
    <dgm:cxn modelId="{A977E145-1BDC-46AC-8178-0D56B8989182}" type="presOf" srcId="{003D3E33-D644-4ADD-A9D5-BEE69C3C31D5}" destId="{782068AF-A2BB-45A4-973E-3515C6B049A4}" srcOrd="0" destOrd="0" presId="urn:microsoft.com/office/officeart/2005/8/layout/vList3"/>
    <dgm:cxn modelId="{96BD98C4-695B-4B9D-A320-53CEA99397A1}" type="presOf" srcId="{B4AB00D5-790F-4323-A3EC-5E5881D47020}" destId="{BCD6670D-D221-407E-A6E2-14DDFB79E069}" srcOrd="0" destOrd="0" presId="urn:microsoft.com/office/officeart/2005/8/layout/vList3"/>
    <dgm:cxn modelId="{528ECB08-5583-4C31-8FA2-D9CFCFAC664A}" srcId="{BF7248F1-A8FD-4CB3-870A-2AD5CC5EA6EF}" destId="{9CB46AAE-7992-49FB-B3B0-5AFBD3F67EF5}" srcOrd="2" destOrd="0" parTransId="{3C4E7434-3143-4A73-88AA-B3F9A4AA04BA}" sibTransId="{2F2315B5-FD90-439D-907D-B47ADF3A75C1}"/>
    <dgm:cxn modelId="{E704CC08-2AB5-411A-AE6D-A1B634CDF0A3}" type="presOf" srcId="{BF7248F1-A8FD-4CB3-870A-2AD5CC5EA6EF}" destId="{9DED0ED7-90F7-4382-8788-7C8CDBD3B998}" srcOrd="0" destOrd="0" presId="urn:microsoft.com/office/officeart/2005/8/layout/vList3"/>
    <dgm:cxn modelId="{0B871234-FE94-4B2C-BDED-79B91C72A3BF}" type="presParOf" srcId="{9DED0ED7-90F7-4382-8788-7C8CDBD3B998}" destId="{D58E3832-E978-432F-A455-F15B1831353D}" srcOrd="0" destOrd="0" presId="urn:microsoft.com/office/officeart/2005/8/layout/vList3"/>
    <dgm:cxn modelId="{D2225FEE-7474-40A9-891C-F11009A40B0C}" type="presParOf" srcId="{D58E3832-E978-432F-A455-F15B1831353D}" destId="{CA500BFF-7C4C-4A46-BDA3-7F4E529C0194}" srcOrd="0" destOrd="0" presId="urn:microsoft.com/office/officeart/2005/8/layout/vList3"/>
    <dgm:cxn modelId="{81497017-8296-4BAC-AF6D-39282671B086}" type="presParOf" srcId="{D58E3832-E978-432F-A455-F15B1831353D}" destId="{BCD6670D-D221-407E-A6E2-14DDFB79E069}" srcOrd="1" destOrd="0" presId="urn:microsoft.com/office/officeart/2005/8/layout/vList3"/>
    <dgm:cxn modelId="{B95EDDBF-6D0B-488A-9F07-5D1D0712FE06}" type="presParOf" srcId="{9DED0ED7-90F7-4382-8788-7C8CDBD3B998}" destId="{F23F3B18-FB6B-4C3C-9909-13D0B70B29B7}" srcOrd="1" destOrd="0" presId="urn:microsoft.com/office/officeart/2005/8/layout/vList3"/>
    <dgm:cxn modelId="{6B3DCB87-731C-4CA1-A092-9286DD6411C2}" type="presParOf" srcId="{9DED0ED7-90F7-4382-8788-7C8CDBD3B998}" destId="{1EFD1784-347C-4DF2-AF6E-615C1CE012AE}" srcOrd="2" destOrd="0" presId="urn:microsoft.com/office/officeart/2005/8/layout/vList3"/>
    <dgm:cxn modelId="{C1A9BF2D-83EB-4063-8AB6-3C0005532679}" type="presParOf" srcId="{1EFD1784-347C-4DF2-AF6E-615C1CE012AE}" destId="{E5B0E92E-00D9-4165-A225-35449C545317}" srcOrd="0" destOrd="0" presId="urn:microsoft.com/office/officeart/2005/8/layout/vList3"/>
    <dgm:cxn modelId="{9F4E0D9E-B13A-4D3F-AFC6-2BF4CCA818BD}" type="presParOf" srcId="{1EFD1784-347C-4DF2-AF6E-615C1CE012AE}" destId="{782068AF-A2BB-45A4-973E-3515C6B049A4}" srcOrd="1" destOrd="0" presId="urn:microsoft.com/office/officeart/2005/8/layout/vList3"/>
    <dgm:cxn modelId="{2EB4C991-F290-4677-AEBA-E47823486BDF}" type="presParOf" srcId="{9DED0ED7-90F7-4382-8788-7C8CDBD3B998}" destId="{550B2A00-A334-409A-858E-AE90ABC91382}" srcOrd="3" destOrd="0" presId="urn:microsoft.com/office/officeart/2005/8/layout/vList3"/>
    <dgm:cxn modelId="{0228562A-5152-46E1-A935-CF06A43A32E8}" type="presParOf" srcId="{9DED0ED7-90F7-4382-8788-7C8CDBD3B998}" destId="{93670DA3-2742-479B-8A3D-5FC959045943}" srcOrd="4" destOrd="0" presId="urn:microsoft.com/office/officeart/2005/8/layout/vList3"/>
    <dgm:cxn modelId="{180D44E2-5628-4E6F-AAFE-D8BA38C7463C}" type="presParOf" srcId="{93670DA3-2742-479B-8A3D-5FC959045943}" destId="{6D5B59D1-E03E-4F3E-9AAC-F8E7FC03DF1E}" srcOrd="0" destOrd="0" presId="urn:microsoft.com/office/officeart/2005/8/layout/vList3"/>
    <dgm:cxn modelId="{96A84D5F-CDE9-40CF-850E-D766C7D843F6}" type="presParOf" srcId="{93670DA3-2742-479B-8A3D-5FC959045943}" destId="{1AA6FC93-1D23-4CE2-96B5-AB9465B9BBD2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F7248F1-A8FD-4CB3-870A-2AD5CC5EA6EF}" type="doc">
      <dgm:prSet loTypeId="urn:microsoft.com/office/officeart/2005/8/layout/vList3" loCatId="list" qsTypeId="urn:microsoft.com/office/officeart/2005/8/quickstyle/simple3" qsCatId="simple" csTypeId="urn:microsoft.com/office/officeart/2005/8/colors/accent0_2" csCatId="mainScheme" phldr="1"/>
      <dgm:spPr/>
    </dgm:pt>
    <dgm:pt modelId="{B4AB00D5-790F-4323-A3EC-5E5881D47020}">
      <dgm:prSet phldrT="[Text]" custT="1"/>
      <dgm:spPr/>
      <dgm:t>
        <a:bodyPr/>
        <a:lstStyle/>
        <a:p>
          <a:r>
            <a:rPr lang="en-AU" sz="1600" b="1" dirty="0" smtClean="0">
              <a:solidFill>
                <a:schemeClr val="tx1"/>
              </a:solidFill>
              <a:latin typeface="Century Gothic" pitchFamily="34" charset="0"/>
            </a:rPr>
            <a:t>Deputy Director: John Robbins CSC</a:t>
          </a:r>
        </a:p>
        <a:p>
          <a:r>
            <a:rPr lang="en-AU" sz="1600" i="0" dirty="0" smtClean="0">
              <a:solidFill>
                <a:schemeClr val="tx1"/>
              </a:solidFill>
              <a:latin typeface="Century Gothic" pitchFamily="34" charset="0"/>
            </a:rPr>
            <a:t>Over five decades’ experience in defence forces and defence-related project management and consulting</a:t>
          </a:r>
          <a:endParaRPr lang="en-AU" sz="1600" i="0" dirty="0">
            <a:solidFill>
              <a:schemeClr val="tx1"/>
            </a:solidFill>
            <a:latin typeface="Century Gothic" pitchFamily="34" charset="0"/>
          </a:endParaRPr>
        </a:p>
      </dgm:t>
    </dgm:pt>
    <dgm:pt modelId="{AAEA62D5-1560-4BA3-9174-B94758042ED4}" type="parTrans" cxnId="{939E70D1-9974-4B32-8508-1BD2647E7D1B}">
      <dgm:prSet/>
      <dgm:spPr/>
      <dgm:t>
        <a:bodyPr/>
        <a:lstStyle/>
        <a:p>
          <a:endParaRPr lang="en-AU"/>
        </a:p>
      </dgm:t>
    </dgm:pt>
    <dgm:pt modelId="{38AD68A9-8EA3-425C-BC4E-C4F0F9DAC23A}" type="sibTrans" cxnId="{939E70D1-9974-4B32-8508-1BD2647E7D1B}">
      <dgm:prSet/>
      <dgm:spPr/>
      <dgm:t>
        <a:bodyPr/>
        <a:lstStyle/>
        <a:p>
          <a:endParaRPr lang="en-AU"/>
        </a:p>
      </dgm:t>
    </dgm:pt>
    <dgm:pt modelId="{003D3E33-D644-4ADD-A9D5-BEE69C3C31D5}">
      <dgm:prSet phldrT="[Text]" custT="1"/>
      <dgm:spPr/>
      <dgm:t>
        <a:bodyPr/>
        <a:lstStyle/>
        <a:p>
          <a:r>
            <a:rPr lang="en-AU" sz="1600" b="1" dirty="0" smtClean="0">
              <a:solidFill>
                <a:schemeClr val="tx1"/>
              </a:solidFill>
              <a:latin typeface="Century Gothic" pitchFamily="34" charset="0"/>
            </a:rPr>
            <a:t>Director of Communications: Peter Macfarlane</a:t>
          </a:r>
        </a:p>
        <a:p>
          <a:r>
            <a:rPr lang="en-AU" sz="1600" i="0" dirty="0" smtClean="0">
              <a:solidFill>
                <a:schemeClr val="tx1"/>
              </a:solidFill>
              <a:latin typeface="Century Gothic" pitchFamily="34" charset="0"/>
            </a:rPr>
            <a:t>Seconded from DFAT; has worked on wide spectrum of issues with special focus on Asia and international security</a:t>
          </a:r>
          <a:endParaRPr lang="en-AU" sz="1600" dirty="0">
            <a:latin typeface="Century Gothic" pitchFamily="34" charset="0"/>
          </a:endParaRPr>
        </a:p>
      </dgm:t>
    </dgm:pt>
    <dgm:pt modelId="{0F7464E7-9E21-4BA2-9B8E-37C953AA29FF}" type="parTrans" cxnId="{4A8B3545-9DFA-4502-99BB-3258D2489F52}">
      <dgm:prSet/>
      <dgm:spPr/>
      <dgm:t>
        <a:bodyPr/>
        <a:lstStyle/>
        <a:p>
          <a:endParaRPr lang="en-AU"/>
        </a:p>
      </dgm:t>
    </dgm:pt>
    <dgm:pt modelId="{5559B14A-7AE9-4FFB-A48E-D3A6F791B372}" type="sibTrans" cxnId="{4A8B3545-9DFA-4502-99BB-3258D2489F52}">
      <dgm:prSet/>
      <dgm:spPr/>
      <dgm:t>
        <a:bodyPr/>
        <a:lstStyle/>
        <a:p>
          <a:endParaRPr lang="en-AU"/>
        </a:p>
      </dgm:t>
    </dgm:pt>
    <dgm:pt modelId="{9CB46AAE-7992-49FB-B3B0-5AFBD3F67EF5}">
      <dgm:prSet phldrT="[Text]" custT="1"/>
      <dgm:spPr/>
      <dgm:t>
        <a:bodyPr/>
        <a:lstStyle/>
        <a:p>
          <a:r>
            <a:rPr lang="en-AU" sz="1600" b="1" dirty="0" smtClean="0">
              <a:solidFill>
                <a:schemeClr val="tx1"/>
              </a:solidFill>
              <a:latin typeface="Century Gothic" pitchFamily="34" charset="0"/>
            </a:rPr>
            <a:t>Treasurer: </a:t>
          </a:r>
          <a:r>
            <a:rPr lang="en-AU" sz="1600" b="1" dirty="0" err="1" smtClean="0">
              <a:solidFill>
                <a:schemeClr val="tx1"/>
              </a:solidFill>
              <a:latin typeface="Century Gothic" pitchFamily="34" charset="0"/>
            </a:rPr>
            <a:t>Dayle</a:t>
          </a:r>
          <a:r>
            <a:rPr lang="en-AU" sz="1600" b="1" dirty="0" smtClean="0">
              <a:solidFill>
                <a:schemeClr val="tx1"/>
              </a:solidFill>
              <a:latin typeface="Century Gothic" pitchFamily="34" charset="0"/>
            </a:rPr>
            <a:t> Redden</a:t>
          </a:r>
        </a:p>
        <a:p>
          <a:r>
            <a:rPr lang="en-AU" sz="1600" i="0" dirty="0" smtClean="0">
              <a:solidFill>
                <a:schemeClr val="tx1"/>
              </a:solidFill>
              <a:latin typeface="Century Gothic" pitchFamily="34" charset="0"/>
            </a:rPr>
            <a:t>More than two decades’ experience in diplomatic service; is founder and principal advisor of an international consultancy firm</a:t>
          </a:r>
          <a:endParaRPr lang="en-AU" sz="1600" dirty="0">
            <a:latin typeface="Century Gothic" pitchFamily="34" charset="0"/>
          </a:endParaRPr>
        </a:p>
      </dgm:t>
    </dgm:pt>
    <dgm:pt modelId="{3C4E7434-3143-4A73-88AA-B3F9A4AA04BA}" type="parTrans" cxnId="{528ECB08-5583-4C31-8FA2-D9CFCFAC664A}">
      <dgm:prSet/>
      <dgm:spPr/>
      <dgm:t>
        <a:bodyPr/>
        <a:lstStyle/>
        <a:p>
          <a:endParaRPr lang="en-AU"/>
        </a:p>
      </dgm:t>
    </dgm:pt>
    <dgm:pt modelId="{2F2315B5-FD90-439D-907D-B47ADF3A75C1}" type="sibTrans" cxnId="{528ECB08-5583-4C31-8FA2-D9CFCFAC664A}">
      <dgm:prSet/>
      <dgm:spPr/>
      <dgm:t>
        <a:bodyPr/>
        <a:lstStyle/>
        <a:p>
          <a:endParaRPr lang="en-AU"/>
        </a:p>
      </dgm:t>
    </dgm:pt>
    <dgm:pt modelId="{9DED0ED7-90F7-4382-8788-7C8CDBD3B998}" type="pres">
      <dgm:prSet presAssocID="{BF7248F1-A8FD-4CB3-870A-2AD5CC5EA6EF}" presName="linearFlow" presStyleCnt="0">
        <dgm:presLayoutVars>
          <dgm:dir val="rev"/>
          <dgm:resizeHandles val="exact"/>
        </dgm:presLayoutVars>
      </dgm:prSet>
      <dgm:spPr/>
    </dgm:pt>
    <dgm:pt modelId="{D58E3832-E978-432F-A455-F15B1831353D}" type="pres">
      <dgm:prSet presAssocID="{B4AB00D5-790F-4323-A3EC-5E5881D47020}" presName="composite" presStyleCnt="0"/>
      <dgm:spPr/>
    </dgm:pt>
    <dgm:pt modelId="{CA500BFF-7C4C-4A46-BDA3-7F4E529C0194}" type="pres">
      <dgm:prSet presAssocID="{B4AB00D5-790F-4323-A3EC-5E5881D47020}" presName="imgShp" presStyleLbl="fgImgPlac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BCD6670D-D221-407E-A6E2-14DDFB79E069}" type="pres">
      <dgm:prSet presAssocID="{B4AB00D5-790F-4323-A3EC-5E5881D47020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F23F3B18-FB6B-4C3C-9909-13D0B70B29B7}" type="pres">
      <dgm:prSet presAssocID="{38AD68A9-8EA3-425C-BC4E-C4F0F9DAC23A}" presName="spacing" presStyleCnt="0"/>
      <dgm:spPr/>
    </dgm:pt>
    <dgm:pt modelId="{1EFD1784-347C-4DF2-AF6E-615C1CE012AE}" type="pres">
      <dgm:prSet presAssocID="{003D3E33-D644-4ADD-A9D5-BEE69C3C31D5}" presName="composite" presStyleCnt="0"/>
      <dgm:spPr/>
    </dgm:pt>
    <dgm:pt modelId="{E5B0E92E-00D9-4165-A225-35449C545317}" type="pres">
      <dgm:prSet presAssocID="{003D3E33-D644-4ADD-A9D5-BEE69C3C31D5}" presName="imgShp" presStyleLbl="fgImgPlace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782068AF-A2BB-45A4-973E-3515C6B049A4}" type="pres">
      <dgm:prSet presAssocID="{003D3E33-D644-4ADD-A9D5-BEE69C3C31D5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550B2A00-A334-409A-858E-AE90ABC91382}" type="pres">
      <dgm:prSet presAssocID="{5559B14A-7AE9-4FFB-A48E-D3A6F791B372}" presName="spacing" presStyleCnt="0"/>
      <dgm:spPr/>
    </dgm:pt>
    <dgm:pt modelId="{93670DA3-2742-479B-8A3D-5FC959045943}" type="pres">
      <dgm:prSet presAssocID="{9CB46AAE-7992-49FB-B3B0-5AFBD3F67EF5}" presName="composite" presStyleCnt="0"/>
      <dgm:spPr/>
    </dgm:pt>
    <dgm:pt modelId="{6D5B59D1-E03E-4F3E-9AAC-F8E7FC03DF1E}" type="pres">
      <dgm:prSet presAssocID="{9CB46AAE-7992-49FB-B3B0-5AFBD3F67EF5}" presName="imgShp" presStyleLbl="fgImgPlace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1AA6FC93-1D23-4CE2-96B5-AB9465B9BBD2}" type="pres">
      <dgm:prSet presAssocID="{9CB46AAE-7992-49FB-B3B0-5AFBD3F67EF5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</dgm:ptLst>
  <dgm:cxnLst>
    <dgm:cxn modelId="{939E70D1-9974-4B32-8508-1BD2647E7D1B}" srcId="{BF7248F1-A8FD-4CB3-870A-2AD5CC5EA6EF}" destId="{B4AB00D5-790F-4323-A3EC-5E5881D47020}" srcOrd="0" destOrd="0" parTransId="{AAEA62D5-1560-4BA3-9174-B94758042ED4}" sibTransId="{38AD68A9-8EA3-425C-BC4E-C4F0F9DAC23A}"/>
    <dgm:cxn modelId="{44FB8D56-B628-4415-9773-DC429894BB51}" type="presOf" srcId="{9CB46AAE-7992-49FB-B3B0-5AFBD3F67EF5}" destId="{1AA6FC93-1D23-4CE2-96B5-AB9465B9BBD2}" srcOrd="0" destOrd="0" presId="urn:microsoft.com/office/officeart/2005/8/layout/vList3"/>
    <dgm:cxn modelId="{4A8B3545-9DFA-4502-99BB-3258D2489F52}" srcId="{BF7248F1-A8FD-4CB3-870A-2AD5CC5EA6EF}" destId="{003D3E33-D644-4ADD-A9D5-BEE69C3C31D5}" srcOrd="1" destOrd="0" parTransId="{0F7464E7-9E21-4BA2-9B8E-37C953AA29FF}" sibTransId="{5559B14A-7AE9-4FFB-A48E-D3A6F791B372}"/>
    <dgm:cxn modelId="{67892857-4C05-460B-8D50-11A996F0D02F}" type="presOf" srcId="{B4AB00D5-790F-4323-A3EC-5E5881D47020}" destId="{BCD6670D-D221-407E-A6E2-14DDFB79E069}" srcOrd="0" destOrd="0" presId="urn:microsoft.com/office/officeart/2005/8/layout/vList3"/>
    <dgm:cxn modelId="{F19CBA7A-F611-451C-AEFB-74861EA7848E}" type="presOf" srcId="{003D3E33-D644-4ADD-A9D5-BEE69C3C31D5}" destId="{782068AF-A2BB-45A4-973E-3515C6B049A4}" srcOrd="0" destOrd="0" presId="urn:microsoft.com/office/officeart/2005/8/layout/vList3"/>
    <dgm:cxn modelId="{528ECB08-5583-4C31-8FA2-D9CFCFAC664A}" srcId="{BF7248F1-A8FD-4CB3-870A-2AD5CC5EA6EF}" destId="{9CB46AAE-7992-49FB-B3B0-5AFBD3F67EF5}" srcOrd="2" destOrd="0" parTransId="{3C4E7434-3143-4A73-88AA-B3F9A4AA04BA}" sibTransId="{2F2315B5-FD90-439D-907D-B47ADF3A75C1}"/>
    <dgm:cxn modelId="{0295458E-95DB-4BEB-8779-2A59DAFF2FC3}" type="presOf" srcId="{BF7248F1-A8FD-4CB3-870A-2AD5CC5EA6EF}" destId="{9DED0ED7-90F7-4382-8788-7C8CDBD3B998}" srcOrd="0" destOrd="0" presId="urn:microsoft.com/office/officeart/2005/8/layout/vList3"/>
    <dgm:cxn modelId="{9CFDA15D-3C1D-4E8A-A53E-C43A732DFC12}" type="presParOf" srcId="{9DED0ED7-90F7-4382-8788-7C8CDBD3B998}" destId="{D58E3832-E978-432F-A455-F15B1831353D}" srcOrd="0" destOrd="0" presId="urn:microsoft.com/office/officeart/2005/8/layout/vList3"/>
    <dgm:cxn modelId="{7DA00482-81B4-4D29-BD4B-733DED750A52}" type="presParOf" srcId="{D58E3832-E978-432F-A455-F15B1831353D}" destId="{CA500BFF-7C4C-4A46-BDA3-7F4E529C0194}" srcOrd="0" destOrd="0" presId="urn:microsoft.com/office/officeart/2005/8/layout/vList3"/>
    <dgm:cxn modelId="{36012B88-648C-4C6A-A404-BAB4E9572E40}" type="presParOf" srcId="{D58E3832-E978-432F-A455-F15B1831353D}" destId="{BCD6670D-D221-407E-A6E2-14DDFB79E069}" srcOrd="1" destOrd="0" presId="urn:microsoft.com/office/officeart/2005/8/layout/vList3"/>
    <dgm:cxn modelId="{A2928B91-2365-42C7-8E9A-ADF196EF23E3}" type="presParOf" srcId="{9DED0ED7-90F7-4382-8788-7C8CDBD3B998}" destId="{F23F3B18-FB6B-4C3C-9909-13D0B70B29B7}" srcOrd="1" destOrd="0" presId="urn:microsoft.com/office/officeart/2005/8/layout/vList3"/>
    <dgm:cxn modelId="{F10847E1-F745-4F53-A512-3D689DD30316}" type="presParOf" srcId="{9DED0ED7-90F7-4382-8788-7C8CDBD3B998}" destId="{1EFD1784-347C-4DF2-AF6E-615C1CE012AE}" srcOrd="2" destOrd="0" presId="urn:microsoft.com/office/officeart/2005/8/layout/vList3"/>
    <dgm:cxn modelId="{C82A6378-3EAA-4BDF-B961-D08BC569D4EC}" type="presParOf" srcId="{1EFD1784-347C-4DF2-AF6E-615C1CE012AE}" destId="{E5B0E92E-00D9-4165-A225-35449C545317}" srcOrd="0" destOrd="0" presId="urn:microsoft.com/office/officeart/2005/8/layout/vList3"/>
    <dgm:cxn modelId="{ABC50F76-F593-4F50-9E52-683F166913E4}" type="presParOf" srcId="{1EFD1784-347C-4DF2-AF6E-615C1CE012AE}" destId="{782068AF-A2BB-45A4-973E-3515C6B049A4}" srcOrd="1" destOrd="0" presId="urn:microsoft.com/office/officeart/2005/8/layout/vList3"/>
    <dgm:cxn modelId="{7B23246E-72D2-4024-B9D5-8F43ECA04F5F}" type="presParOf" srcId="{9DED0ED7-90F7-4382-8788-7C8CDBD3B998}" destId="{550B2A00-A334-409A-858E-AE90ABC91382}" srcOrd="3" destOrd="0" presId="urn:microsoft.com/office/officeart/2005/8/layout/vList3"/>
    <dgm:cxn modelId="{91ADEA7F-9F3F-4E42-8721-C6DD3DFC05B3}" type="presParOf" srcId="{9DED0ED7-90F7-4382-8788-7C8CDBD3B998}" destId="{93670DA3-2742-479B-8A3D-5FC959045943}" srcOrd="4" destOrd="0" presId="urn:microsoft.com/office/officeart/2005/8/layout/vList3"/>
    <dgm:cxn modelId="{26A12791-F411-4503-A9BB-D860394AA61C}" type="presParOf" srcId="{93670DA3-2742-479B-8A3D-5FC959045943}" destId="{6D5B59D1-E03E-4F3E-9AAC-F8E7FC03DF1E}" srcOrd="0" destOrd="0" presId="urn:microsoft.com/office/officeart/2005/8/layout/vList3"/>
    <dgm:cxn modelId="{63259863-6DAC-4BAE-985F-18342CA20A28}" type="presParOf" srcId="{93670DA3-2742-479B-8A3D-5FC959045943}" destId="{1AA6FC93-1D23-4CE2-96B5-AB9465B9BBD2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F7248F1-A8FD-4CB3-870A-2AD5CC5EA6EF}" type="doc">
      <dgm:prSet loTypeId="urn:microsoft.com/office/officeart/2005/8/layout/vList3" loCatId="list" qsTypeId="urn:microsoft.com/office/officeart/2005/8/quickstyle/simple3" qsCatId="simple" csTypeId="urn:microsoft.com/office/officeart/2005/8/colors/accent0_2" csCatId="mainScheme" phldr="1"/>
      <dgm:spPr/>
    </dgm:pt>
    <dgm:pt modelId="{B4AB00D5-790F-4323-A3EC-5E5881D47020}">
      <dgm:prSet phldrT="[Text]" custT="1"/>
      <dgm:spPr/>
      <dgm:t>
        <a:bodyPr/>
        <a:lstStyle/>
        <a:p>
          <a:r>
            <a:rPr lang="en-AU" sz="1600" b="1" dirty="0" smtClean="0">
              <a:solidFill>
                <a:schemeClr val="tx1"/>
              </a:solidFill>
              <a:latin typeface="Century Gothic" pitchFamily="34" charset="0"/>
            </a:rPr>
            <a:t>Research Chair: Assoc Prof Shirley Scott</a:t>
          </a:r>
        </a:p>
        <a:p>
          <a:r>
            <a:rPr lang="en-AU" sz="1600" i="0" dirty="0" smtClean="0">
              <a:solidFill>
                <a:schemeClr val="tx1"/>
              </a:solidFill>
              <a:latin typeface="Century Gothic" pitchFamily="34" charset="0"/>
            </a:rPr>
            <a:t>Associate Professor of International Relations at UNSW; widely published in field of international law</a:t>
          </a:r>
          <a:endParaRPr lang="en-AU" sz="1600" i="0" dirty="0">
            <a:solidFill>
              <a:schemeClr val="tx1"/>
            </a:solidFill>
            <a:latin typeface="Century Gothic" pitchFamily="34" charset="0"/>
          </a:endParaRPr>
        </a:p>
      </dgm:t>
    </dgm:pt>
    <dgm:pt modelId="{AAEA62D5-1560-4BA3-9174-B94758042ED4}" type="parTrans" cxnId="{939E70D1-9974-4B32-8508-1BD2647E7D1B}">
      <dgm:prSet/>
      <dgm:spPr/>
      <dgm:t>
        <a:bodyPr/>
        <a:lstStyle/>
        <a:p>
          <a:endParaRPr lang="en-AU"/>
        </a:p>
      </dgm:t>
    </dgm:pt>
    <dgm:pt modelId="{38AD68A9-8EA3-425C-BC4E-C4F0F9DAC23A}" type="sibTrans" cxnId="{939E70D1-9974-4B32-8508-1BD2647E7D1B}">
      <dgm:prSet/>
      <dgm:spPr/>
      <dgm:t>
        <a:bodyPr/>
        <a:lstStyle/>
        <a:p>
          <a:endParaRPr lang="en-AU"/>
        </a:p>
      </dgm:t>
    </dgm:pt>
    <dgm:pt modelId="{003D3E33-D644-4ADD-A9D5-BEE69C3C31D5}">
      <dgm:prSet phldrT="[Text]" custT="1"/>
      <dgm:spPr/>
      <dgm:t>
        <a:bodyPr/>
        <a:lstStyle/>
        <a:p>
          <a:r>
            <a:rPr lang="en-AU" sz="1600" b="1" i="1" dirty="0" smtClean="0">
              <a:solidFill>
                <a:schemeClr val="tx1"/>
              </a:solidFill>
              <a:latin typeface="Century Gothic" pitchFamily="34" charset="0"/>
            </a:rPr>
            <a:t>AJIA</a:t>
          </a:r>
          <a:r>
            <a:rPr lang="en-AU" sz="1600" b="1" i="0" dirty="0" smtClean="0">
              <a:solidFill>
                <a:schemeClr val="tx1"/>
              </a:solidFill>
              <a:latin typeface="Century Gothic" pitchFamily="34" charset="0"/>
            </a:rPr>
            <a:t> Editor: Prof Nick </a:t>
          </a:r>
          <a:r>
            <a:rPr lang="en-AU" sz="1600" b="1" i="0" dirty="0" err="1" smtClean="0">
              <a:solidFill>
                <a:schemeClr val="tx1"/>
              </a:solidFill>
              <a:latin typeface="Century Gothic" pitchFamily="34" charset="0"/>
            </a:rPr>
            <a:t>Bisley</a:t>
          </a:r>
          <a:endParaRPr lang="en-AU" sz="1600" b="1" i="1" dirty="0" smtClean="0">
            <a:solidFill>
              <a:schemeClr val="tx1"/>
            </a:solidFill>
            <a:latin typeface="Century Gothic" pitchFamily="34" charset="0"/>
          </a:endParaRPr>
        </a:p>
        <a:p>
          <a:r>
            <a:rPr lang="en-AU" sz="1600" i="0" dirty="0" smtClean="0">
              <a:solidFill>
                <a:schemeClr val="tx1"/>
              </a:solidFill>
              <a:latin typeface="Century Gothic" pitchFamily="34" charset="0"/>
            </a:rPr>
            <a:t>Professor of International Relations at La Trobe University; regular contributor to national and international journals and media</a:t>
          </a:r>
          <a:endParaRPr lang="en-AU" sz="1600" dirty="0">
            <a:latin typeface="Century Gothic" pitchFamily="34" charset="0"/>
          </a:endParaRPr>
        </a:p>
      </dgm:t>
    </dgm:pt>
    <dgm:pt modelId="{0F7464E7-9E21-4BA2-9B8E-37C953AA29FF}" type="parTrans" cxnId="{4A8B3545-9DFA-4502-99BB-3258D2489F52}">
      <dgm:prSet/>
      <dgm:spPr/>
      <dgm:t>
        <a:bodyPr/>
        <a:lstStyle/>
        <a:p>
          <a:endParaRPr lang="en-AU"/>
        </a:p>
      </dgm:t>
    </dgm:pt>
    <dgm:pt modelId="{5559B14A-7AE9-4FFB-A48E-D3A6F791B372}" type="sibTrans" cxnId="{4A8B3545-9DFA-4502-99BB-3258D2489F52}">
      <dgm:prSet/>
      <dgm:spPr/>
      <dgm:t>
        <a:bodyPr/>
        <a:lstStyle/>
        <a:p>
          <a:endParaRPr lang="en-AU"/>
        </a:p>
      </dgm:t>
    </dgm:pt>
    <dgm:pt modelId="{9CB46AAE-7992-49FB-B3B0-5AFBD3F67EF5}">
      <dgm:prSet phldrT="[Text]" custT="1"/>
      <dgm:spPr/>
      <dgm:t>
        <a:bodyPr/>
        <a:lstStyle/>
        <a:p>
          <a:r>
            <a:rPr lang="en-AU" sz="1600" b="1" dirty="0" smtClean="0">
              <a:solidFill>
                <a:schemeClr val="tx1"/>
              </a:solidFill>
              <a:latin typeface="Century Gothic" pitchFamily="34" charset="0"/>
            </a:rPr>
            <a:t>DFAT Representative: Paul </a:t>
          </a:r>
          <a:r>
            <a:rPr lang="en-AU" sz="1600" b="1" dirty="0" err="1" smtClean="0">
              <a:solidFill>
                <a:schemeClr val="tx1"/>
              </a:solidFill>
              <a:latin typeface="Century Gothic" pitchFamily="34" charset="0"/>
            </a:rPr>
            <a:t>Grigson</a:t>
          </a:r>
          <a:endParaRPr lang="en-AU" sz="1600" b="1" dirty="0" smtClean="0">
            <a:solidFill>
              <a:schemeClr val="tx1"/>
            </a:solidFill>
            <a:latin typeface="Century Gothic" pitchFamily="34" charset="0"/>
          </a:endParaRPr>
        </a:p>
        <a:p>
          <a:r>
            <a:rPr lang="en-AU" sz="1600" i="0" dirty="0" smtClean="0">
              <a:solidFill>
                <a:schemeClr val="tx1"/>
              </a:solidFill>
              <a:latin typeface="Century Gothic" pitchFamily="34" charset="0"/>
            </a:rPr>
            <a:t>Deputy Secretary of the Department of Foreign Affairs and Trade</a:t>
          </a:r>
          <a:endParaRPr lang="en-AU" sz="1600" dirty="0">
            <a:latin typeface="Century Gothic" pitchFamily="34" charset="0"/>
          </a:endParaRPr>
        </a:p>
      </dgm:t>
    </dgm:pt>
    <dgm:pt modelId="{3C4E7434-3143-4A73-88AA-B3F9A4AA04BA}" type="parTrans" cxnId="{528ECB08-5583-4C31-8FA2-D9CFCFAC664A}">
      <dgm:prSet/>
      <dgm:spPr/>
      <dgm:t>
        <a:bodyPr/>
        <a:lstStyle/>
        <a:p>
          <a:endParaRPr lang="en-AU"/>
        </a:p>
      </dgm:t>
    </dgm:pt>
    <dgm:pt modelId="{2F2315B5-FD90-439D-907D-B47ADF3A75C1}" type="sibTrans" cxnId="{528ECB08-5583-4C31-8FA2-D9CFCFAC664A}">
      <dgm:prSet/>
      <dgm:spPr/>
      <dgm:t>
        <a:bodyPr/>
        <a:lstStyle/>
        <a:p>
          <a:endParaRPr lang="en-AU"/>
        </a:p>
      </dgm:t>
    </dgm:pt>
    <dgm:pt modelId="{9DED0ED7-90F7-4382-8788-7C8CDBD3B998}" type="pres">
      <dgm:prSet presAssocID="{BF7248F1-A8FD-4CB3-870A-2AD5CC5EA6EF}" presName="linearFlow" presStyleCnt="0">
        <dgm:presLayoutVars>
          <dgm:dir/>
          <dgm:resizeHandles val="exact"/>
        </dgm:presLayoutVars>
      </dgm:prSet>
      <dgm:spPr/>
    </dgm:pt>
    <dgm:pt modelId="{D58E3832-E978-432F-A455-F15B1831353D}" type="pres">
      <dgm:prSet presAssocID="{B4AB00D5-790F-4323-A3EC-5E5881D47020}" presName="composite" presStyleCnt="0"/>
      <dgm:spPr/>
    </dgm:pt>
    <dgm:pt modelId="{CA500BFF-7C4C-4A46-BDA3-7F4E529C0194}" type="pres">
      <dgm:prSet presAssocID="{B4AB00D5-790F-4323-A3EC-5E5881D47020}" presName="imgShp" presStyleLbl="fgImgPlac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BCD6670D-D221-407E-A6E2-14DDFB79E069}" type="pres">
      <dgm:prSet presAssocID="{B4AB00D5-790F-4323-A3EC-5E5881D47020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F23F3B18-FB6B-4C3C-9909-13D0B70B29B7}" type="pres">
      <dgm:prSet presAssocID="{38AD68A9-8EA3-425C-BC4E-C4F0F9DAC23A}" presName="spacing" presStyleCnt="0"/>
      <dgm:spPr/>
    </dgm:pt>
    <dgm:pt modelId="{1EFD1784-347C-4DF2-AF6E-615C1CE012AE}" type="pres">
      <dgm:prSet presAssocID="{003D3E33-D644-4ADD-A9D5-BEE69C3C31D5}" presName="composite" presStyleCnt="0"/>
      <dgm:spPr/>
    </dgm:pt>
    <dgm:pt modelId="{E5B0E92E-00D9-4165-A225-35449C545317}" type="pres">
      <dgm:prSet presAssocID="{003D3E33-D644-4ADD-A9D5-BEE69C3C31D5}" presName="imgShp" presStyleLbl="fgImgPlace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782068AF-A2BB-45A4-973E-3515C6B049A4}" type="pres">
      <dgm:prSet presAssocID="{003D3E33-D644-4ADD-A9D5-BEE69C3C31D5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550B2A00-A334-409A-858E-AE90ABC91382}" type="pres">
      <dgm:prSet presAssocID="{5559B14A-7AE9-4FFB-A48E-D3A6F791B372}" presName="spacing" presStyleCnt="0"/>
      <dgm:spPr/>
    </dgm:pt>
    <dgm:pt modelId="{93670DA3-2742-479B-8A3D-5FC959045943}" type="pres">
      <dgm:prSet presAssocID="{9CB46AAE-7992-49FB-B3B0-5AFBD3F67EF5}" presName="composite" presStyleCnt="0"/>
      <dgm:spPr/>
    </dgm:pt>
    <dgm:pt modelId="{6D5B59D1-E03E-4F3E-9AAC-F8E7FC03DF1E}" type="pres">
      <dgm:prSet presAssocID="{9CB46AAE-7992-49FB-B3B0-5AFBD3F67EF5}" presName="imgShp" presStyleLbl="fgImgPlace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1AA6FC93-1D23-4CE2-96B5-AB9465B9BBD2}" type="pres">
      <dgm:prSet presAssocID="{9CB46AAE-7992-49FB-B3B0-5AFBD3F67EF5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</dgm:ptLst>
  <dgm:cxnLst>
    <dgm:cxn modelId="{939E70D1-9974-4B32-8508-1BD2647E7D1B}" srcId="{BF7248F1-A8FD-4CB3-870A-2AD5CC5EA6EF}" destId="{B4AB00D5-790F-4323-A3EC-5E5881D47020}" srcOrd="0" destOrd="0" parTransId="{AAEA62D5-1560-4BA3-9174-B94758042ED4}" sibTransId="{38AD68A9-8EA3-425C-BC4E-C4F0F9DAC23A}"/>
    <dgm:cxn modelId="{4A8B3545-9DFA-4502-99BB-3258D2489F52}" srcId="{BF7248F1-A8FD-4CB3-870A-2AD5CC5EA6EF}" destId="{003D3E33-D644-4ADD-A9D5-BEE69C3C31D5}" srcOrd="1" destOrd="0" parTransId="{0F7464E7-9E21-4BA2-9B8E-37C953AA29FF}" sibTransId="{5559B14A-7AE9-4FFB-A48E-D3A6F791B372}"/>
    <dgm:cxn modelId="{F89BD87B-DE0E-456F-93B7-E3FC01DE97EA}" type="presOf" srcId="{9CB46AAE-7992-49FB-B3B0-5AFBD3F67EF5}" destId="{1AA6FC93-1D23-4CE2-96B5-AB9465B9BBD2}" srcOrd="0" destOrd="0" presId="urn:microsoft.com/office/officeart/2005/8/layout/vList3"/>
    <dgm:cxn modelId="{105BDCED-FD81-4B40-B280-F8769963B8A6}" type="presOf" srcId="{B4AB00D5-790F-4323-A3EC-5E5881D47020}" destId="{BCD6670D-D221-407E-A6E2-14DDFB79E069}" srcOrd="0" destOrd="0" presId="urn:microsoft.com/office/officeart/2005/8/layout/vList3"/>
    <dgm:cxn modelId="{D0CC1069-BF5A-4668-873B-79DD83881D5A}" type="presOf" srcId="{003D3E33-D644-4ADD-A9D5-BEE69C3C31D5}" destId="{782068AF-A2BB-45A4-973E-3515C6B049A4}" srcOrd="0" destOrd="0" presId="urn:microsoft.com/office/officeart/2005/8/layout/vList3"/>
    <dgm:cxn modelId="{528ECB08-5583-4C31-8FA2-D9CFCFAC664A}" srcId="{BF7248F1-A8FD-4CB3-870A-2AD5CC5EA6EF}" destId="{9CB46AAE-7992-49FB-B3B0-5AFBD3F67EF5}" srcOrd="2" destOrd="0" parTransId="{3C4E7434-3143-4A73-88AA-B3F9A4AA04BA}" sibTransId="{2F2315B5-FD90-439D-907D-B47ADF3A75C1}"/>
    <dgm:cxn modelId="{41C4B99B-D3D2-4783-808C-73668C671CA2}" type="presOf" srcId="{BF7248F1-A8FD-4CB3-870A-2AD5CC5EA6EF}" destId="{9DED0ED7-90F7-4382-8788-7C8CDBD3B998}" srcOrd="0" destOrd="0" presId="urn:microsoft.com/office/officeart/2005/8/layout/vList3"/>
    <dgm:cxn modelId="{F8DB5665-7D07-44F3-A3B9-AB36227BB657}" type="presParOf" srcId="{9DED0ED7-90F7-4382-8788-7C8CDBD3B998}" destId="{D58E3832-E978-432F-A455-F15B1831353D}" srcOrd="0" destOrd="0" presId="urn:microsoft.com/office/officeart/2005/8/layout/vList3"/>
    <dgm:cxn modelId="{B860B80C-1B3D-4F38-8F38-346539EFE047}" type="presParOf" srcId="{D58E3832-E978-432F-A455-F15B1831353D}" destId="{CA500BFF-7C4C-4A46-BDA3-7F4E529C0194}" srcOrd="0" destOrd="0" presId="urn:microsoft.com/office/officeart/2005/8/layout/vList3"/>
    <dgm:cxn modelId="{8CAF07A4-6E65-44F7-A1EB-66549A1DE044}" type="presParOf" srcId="{D58E3832-E978-432F-A455-F15B1831353D}" destId="{BCD6670D-D221-407E-A6E2-14DDFB79E069}" srcOrd="1" destOrd="0" presId="urn:microsoft.com/office/officeart/2005/8/layout/vList3"/>
    <dgm:cxn modelId="{2D89D137-C2E0-4A70-ABB6-B439B88001BA}" type="presParOf" srcId="{9DED0ED7-90F7-4382-8788-7C8CDBD3B998}" destId="{F23F3B18-FB6B-4C3C-9909-13D0B70B29B7}" srcOrd="1" destOrd="0" presId="urn:microsoft.com/office/officeart/2005/8/layout/vList3"/>
    <dgm:cxn modelId="{E4F622B2-85D9-45A7-A4B7-7EA942E04F5E}" type="presParOf" srcId="{9DED0ED7-90F7-4382-8788-7C8CDBD3B998}" destId="{1EFD1784-347C-4DF2-AF6E-615C1CE012AE}" srcOrd="2" destOrd="0" presId="urn:microsoft.com/office/officeart/2005/8/layout/vList3"/>
    <dgm:cxn modelId="{9A9C65C9-5A38-4181-83AC-ABA2C7903F44}" type="presParOf" srcId="{1EFD1784-347C-4DF2-AF6E-615C1CE012AE}" destId="{E5B0E92E-00D9-4165-A225-35449C545317}" srcOrd="0" destOrd="0" presId="urn:microsoft.com/office/officeart/2005/8/layout/vList3"/>
    <dgm:cxn modelId="{B0BE94BB-644D-40BA-ACA6-EF8692AC4CCB}" type="presParOf" srcId="{1EFD1784-347C-4DF2-AF6E-615C1CE012AE}" destId="{782068AF-A2BB-45A4-973E-3515C6B049A4}" srcOrd="1" destOrd="0" presId="urn:microsoft.com/office/officeart/2005/8/layout/vList3"/>
    <dgm:cxn modelId="{11FA0F95-87AF-4567-98C7-DE3BAA55C36F}" type="presParOf" srcId="{9DED0ED7-90F7-4382-8788-7C8CDBD3B998}" destId="{550B2A00-A334-409A-858E-AE90ABC91382}" srcOrd="3" destOrd="0" presId="urn:microsoft.com/office/officeart/2005/8/layout/vList3"/>
    <dgm:cxn modelId="{5C58FA1D-7406-40CF-BB89-762C7C86436A}" type="presParOf" srcId="{9DED0ED7-90F7-4382-8788-7C8CDBD3B998}" destId="{93670DA3-2742-479B-8A3D-5FC959045943}" srcOrd="4" destOrd="0" presId="urn:microsoft.com/office/officeart/2005/8/layout/vList3"/>
    <dgm:cxn modelId="{BF70E157-2FF5-4869-84FF-AAC229DD9097}" type="presParOf" srcId="{93670DA3-2742-479B-8A3D-5FC959045943}" destId="{6D5B59D1-E03E-4F3E-9AAC-F8E7FC03DF1E}" srcOrd="0" destOrd="0" presId="urn:microsoft.com/office/officeart/2005/8/layout/vList3"/>
    <dgm:cxn modelId="{30720BD7-2DF8-40C7-A404-4B78518C8338}" type="presParOf" srcId="{93670DA3-2742-479B-8A3D-5FC959045943}" destId="{1AA6FC93-1D23-4CE2-96B5-AB9465B9BBD2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F7248F1-A8FD-4CB3-870A-2AD5CC5EA6EF}" type="doc">
      <dgm:prSet loTypeId="urn:microsoft.com/office/officeart/2005/8/layout/vList3" loCatId="list" qsTypeId="urn:microsoft.com/office/officeart/2005/8/quickstyle/simple3" qsCatId="simple" csTypeId="urn:microsoft.com/office/officeart/2005/8/colors/accent0_2" csCatId="mainScheme" phldr="1"/>
      <dgm:spPr/>
    </dgm:pt>
    <dgm:pt modelId="{B4AB00D5-790F-4323-A3EC-5E5881D47020}">
      <dgm:prSet phldrT="[Text]" custT="1"/>
      <dgm:spPr/>
      <dgm:t>
        <a:bodyPr/>
        <a:lstStyle/>
        <a:p>
          <a:r>
            <a:rPr lang="en-AU" sz="1600" b="1" dirty="0" smtClean="0">
              <a:solidFill>
                <a:schemeClr val="tx1"/>
              </a:solidFill>
              <a:latin typeface="Century Gothic" pitchFamily="34" charset="0"/>
            </a:rPr>
            <a:t>Australian Capital Territory: Cameron Hawker</a:t>
          </a:r>
        </a:p>
        <a:p>
          <a:r>
            <a:rPr lang="en-AU" sz="1600" i="0" dirty="0" smtClean="0">
              <a:solidFill>
                <a:schemeClr val="tx1"/>
              </a:solidFill>
              <a:latin typeface="Century Gothic" pitchFamily="34" charset="0"/>
            </a:rPr>
            <a:t>Defence and strategic advisor to government</a:t>
          </a:r>
          <a:endParaRPr lang="en-AU" sz="1600" i="0" dirty="0">
            <a:solidFill>
              <a:schemeClr val="tx1"/>
            </a:solidFill>
            <a:latin typeface="Century Gothic" pitchFamily="34" charset="0"/>
          </a:endParaRPr>
        </a:p>
      </dgm:t>
    </dgm:pt>
    <dgm:pt modelId="{AAEA62D5-1560-4BA3-9174-B94758042ED4}" type="parTrans" cxnId="{939E70D1-9974-4B32-8508-1BD2647E7D1B}">
      <dgm:prSet/>
      <dgm:spPr/>
      <dgm:t>
        <a:bodyPr/>
        <a:lstStyle/>
        <a:p>
          <a:endParaRPr lang="en-AU"/>
        </a:p>
      </dgm:t>
    </dgm:pt>
    <dgm:pt modelId="{38AD68A9-8EA3-425C-BC4E-C4F0F9DAC23A}" type="sibTrans" cxnId="{939E70D1-9974-4B32-8508-1BD2647E7D1B}">
      <dgm:prSet/>
      <dgm:spPr/>
      <dgm:t>
        <a:bodyPr/>
        <a:lstStyle/>
        <a:p>
          <a:endParaRPr lang="en-AU"/>
        </a:p>
      </dgm:t>
    </dgm:pt>
    <dgm:pt modelId="{003D3E33-D644-4ADD-A9D5-BEE69C3C31D5}">
      <dgm:prSet phldrT="[Text]" custT="1"/>
      <dgm:spPr/>
      <dgm:t>
        <a:bodyPr/>
        <a:lstStyle/>
        <a:p>
          <a:r>
            <a:rPr lang="en-AU" sz="1600" b="1" dirty="0" smtClean="0">
              <a:solidFill>
                <a:schemeClr val="tx1"/>
              </a:solidFill>
              <a:latin typeface="Century Gothic" pitchFamily="34" charset="0"/>
            </a:rPr>
            <a:t>New South Wales: Colin Chapman</a:t>
          </a:r>
        </a:p>
        <a:p>
          <a:r>
            <a:rPr lang="en-AU" sz="1600" i="0" dirty="0" smtClean="0">
              <a:solidFill>
                <a:schemeClr val="tx1"/>
              </a:solidFill>
              <a:latin typeface="Century Gothic" pitchFamily="34" charset="0"/>
            </a:rPr>
            <a:t>Former foreign editor and journalist</a:t>
          </a:r>
          <a:endParaRPr lang="en-AU" sz="1600" dirty="0">
            <a:latin typeface="Century Gothic" pitchFamily="34" charset="0"/>
          </a:endParaRPr>
        </a:p>
      </dgm:t>
    </dgm:pt>
    <dgm:pt modelId="{0F7464E7-9E21-4BA2-9B8E-37C953AA29FF}" type="parTrans" cxnId="{4A8B3545-9DFA-4502-99BB-3258D2489F52}">
      <dgm:prSet/>
      <dgm:spPr/>
      <dgm:t>
        <a:bodyPr/>
        <a:lstStyle/>
        <a:p>
          <a:endParaRPr lang="en-AU"/>
        </a:p>
      </dgm:t>
    </dgm:pt>
    <dgm:pt modelId="{5559B14A-7AE9-4FFB-A48E-D3A6F791B372}" type="sibTrans" cxnId="{4A8B3545-9DFA-4502-99BB-3258D2489F52}">
      <dgm:prSet/>
      <dgm:spPr/>
      <dgm:t>
        <a:bodyPr/>
        <a:lstStyle/>
        <a:p>
          <a:endParaRPr lang="en-AU"/>
        </a:p>
      </dgm:t>
    </dgm:pt>
    <dgm:pt modelId="{9CB46AAE-7992-49FB-B3B0-5AFBD3F67EF5}">
      <dgm:prSet phldrT="[Text]" custT="1"/>
      <dgm:spPr/>
      <dgm:t>
        <a:bodyPr/>
        <a:lstStyle/>
        <a:p>
          <a:r>
            <a:rPr lang="en-AU" sz="1600" b="1" dirty="0" smtClean="0">
              <a:solidFill>
                <a:schemeClr val="tx1"/>
              </a:solidFill>
              <a:latin typeface="Century Gothic" pitchFamily="34" charset="0"/>
            </a:rPr>
            <a:t>Queensland: Geoffrey Ewing</a:t>
          </a:r>
        </a:p>
        <a:p>
          <a:r>
            <a:rPr lang="en-AU" sz="1600" i="0" dirty="0" smtClean="0">
              <a:solidFill>
                <a:schemeClr val="tx1"/>
              </a:solidFill>
              <a:latin typeface="Century Gothic" pitchFamily="34" charset="0"/>
            </a:rPr>
            <a:t>International commercial negotiations advisor</a:t>
          </a:r>
          <a:endParaRPr lang="en-AU" sz="1600" dirty="0">
            <a:latin typeface="Century Gothic" pitchFamily="34" charset="0"/>
          </a:endParaRPr>
        </a:p>
      </dgm:t>
    </dgm:pt>
    <dgm:pt modelId="{3C4E7434-3143-4A73-88AA-B3F9A4AA04BA}" type="parTrans" cxnId="{528ECB08-5583-4C31-8FA2-D9CFCFAC664A}">
      <dgm:prSet/>
      <dgm:spPr/>
      <dgm:t>
        <a:bodyPr/>
        <a:lstStyle/>
        <a:p>
          <a:endParaRPr lang="en-AU"/>
        </a:p>
      </dgm:t>
    </dgm:pt>
    <dgm:pt modelId="{2F2315B5-FD90-439D-907D-B47ADF3A75C1}" type="sibTrans" cxnId="{528ECB08-5583-4C31-8FA2-D9CFCFAC664A}">
      <dgm:prSet/>
      <dgm:spPr/>
      <dgm:t>
        <a:bodyPr/>
        <a:lstStyle/>
        <a:p>
          <a:endParaRPr lang="en-AU"/>
        </a:p>
      </dgm:t>
    </dgm:pt>
    <dgm:pt modelId="{9DED0ED7-90F7-4382-8788-7C8CDBD3B998}" type="pres">
      <dgm:prSet presAssocID="{BF7248F1-A8FD-4CB3-870A-2AD5CC5EA6EF}" presName="linearFlow" presStyleCnt="0">
        <dgm:presLayoutVars>
          <dgm:dir val="rev"/>
          <dgm:resizeHandles val="exact"/>
        </dgm:presLayoutVars>
      </dgm:prSet>
      <dgm:spPr/>
    </dgm:pt>
    <dgm:pt modelId="{D58E3832-E978-432F-A455-F15B1831353D}" type="pres">
      <dgm:prSet presAssocID="{B4AB00D5-790F-4323-A3EC-5E5881D47020}" presName="composite" presStyleCnt="0"/>
      <dgm:spPr/>
    </dgm:pt>
    <dgm:pt modelId="{CA500BFF-7C4C-4A46-BDA3-7F4E529C0194}" type="pres">
      <dgm:prSet presAssocID="{B4AB00D5-790F-4323-A3EC-5E5881D47020}" presName="imgShp" presStyleLbl="fgImgPlac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BCD6670D-D221-407E-A6E2-14DDFB79E069}" type="pres">
      <dgm:prSet presAssocID="{B4AB00D5-790F-4323-A3EC-5E5881D47020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F23F3B18-FB6B-4C3C-9909-13D0B70B29B7}" type="pres">
      <dgm:prSet presAssocID="{38AD68A9-8EA3-425C-BC4E-C4F0F9DAC23A}" presName="spacing" presStyleCnt="0"/>
      <dgm:spPr/>
    </dgm:pt>
    <dgm:pt modelId="{1EFD1784-347C-4DF2-AF6E-615C1CE012AE}" type="pres">
      <dgm:prSet presAssocID="{003D3E33-D644-4ADD-A9D5-BEE69C3C31D5}" presName="composite" presStyleCnt="0"/>
      <dgm:spPr/>
    </dgm:pt>
    <dgm:pt modelId="{E5B0E92E-00D9-4165-A225-35449C545317}" type="pres">
      <dgm:prSet presAssocID="{003D3E33-D644-4ADD-A9D5-BEE69C3C31D5}" presName="imgShp" presStyleLbl="fgImgPlace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782068AF-A2BB-45A4-973E-3515C6B049A4}" type="pres">
      <dgm:prSet presAssocID="{003D3E33-D644-4ADD-A9D5-BEE69C3C31D5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550B2A00-A334-409A-858E-AE90ABC91382}" type="pres">
      <dgm:prSet presAssocID="{5559B14A-7AE9-4FFB-A48E-D3A6F791B372}" presName="spacing" presStyleCnt="0"/>
      <dgm:spPr/>
    </dgm:pt>
    <dgm:pt modelId="{93670DA3-2742-479B-8A3D-5FC959045943}" type="pres">
      <dgm:prSet presAssocID="{9CB46AAE-7992-49FB-B3B0-5AFBD3F67EF5}" presName="composite" presStyleCnt="0"/>
      <dgm:spPr/>
    </dgm:pt>
    <dgm:pt modelId="{6D5B59D1-E03E-4F3E-9AAC-F8E7FC03DF1E}" type="pres">
      <dgm:prSet presAssocID="{9CB46AAE-7992-49FB-B3B0-5AFBD3F67EF5}" presName="imgShp" presStyleLbl="fgImgPlace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1AA6FC93-1D23-4CE2-96B5-AB9465B9BBD2}" type="pres">
      <dgm:prSet presAssocID="{9CB46AAE-7992-49FB-B3B0-5AFBD3F67EF5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</dgm:ptLst>
  <dgm:cxnLst>
    <dgm:cxn modelId="{939E70D1-9974-4B32-8508-1BD2647E7D1B}" srcId="{BF7248F1-A8FD-4CB3-870A-2AD5CC5EA6EF}" destId="{B4AB00D5-790F-4323-A3EC-5E5881D47020}" srcOrd="0" destOrd="0" parTransId="{AAEA62D5-1560-4BA3-9174-B94758042ED4}" sibTransId="{38AD68A9-8EA3-425C-BC4E-C4F0F9DAC23A}"/>
    <dgm:cxn modelId="{C35CE78D-35E6-4D51-96D5-6B71B8805218}" type="presOf" srcId="{BF7248F1-A8FD-4CB3-870A-2AD5CC5EA6EF}" destId="{9DED0ED7-90F7-4382-8788-7C8CDBD3B998}" srcOrd="0" destOrd="0" presId="urn:microsoft.com/office/officeart/2005/8/layout/vList3"/>
    <dgm:cxn modelId="{9A754090-0B60-4D60-BCF5-1C8DB6D14B59}" type="presOf" srcId="{003D3E33-D644-4ADD-A9D5-BEE69C3C31D5}" destId="{782068AF-A2BB-45A4-973E-3515C6B049A4}" srcOrd="0" destOrd="0" presId="urn:microsoft.com/office/officeart/2005/8/layout/vList3"/>
    <dgm:cxn modelId="{4A8B3545-9DFA-4502-99BB-3258D2489F52}" srcId="{BF7248F1-A8FD-4CB3-870A-2AD5CC5EA6EF}" destId="{003D3E33-D644-4ADD-A9D5-BEE69C3C31D5}" srcOrd="1" destOrd="0" parTransId="{0F7464E7-9E21-4BA2-9B8E-37C953AA29FF}" sibTransId="{5559B14A-7AE9-4FFB-A48E-D3A6F791B372}"/>
    <dgm:cxn modelId="{EE7BB888-906B-4352-9929-B69232B66D0C}" type="presOf" srcId="{9CB46AAE-7992-49FB-B3B0-5AFBD3F67EF5}" destId="{1AA6FC93-1D23-4CE2-96B5-AB9465B9BBD2}" srcOrd="0" destOrd="0" presId="urn:microsoft.com/office/officeart/2005/8/layout/vList3"/>
    <dgm:cxn modelId="{65A36CA3-8864-46C8-B4C4-A1D03F3634EE}" type="presOf" srcId="{B4AB00D5-790F-4323-A3EC-5E5881D47020}" destId="{BCD6670D-D221-407E-A6E2-14DDFB79E069}" srcOrd="0" destOrd="0" presId="urn:microsoft.com/office/officeart/2005/8/layout/vList3"/>
    <dgm:cxn modelId="{528ECB08-5583-4C31-8FA2-D9CFCFAC664A}" srcId="{BF7248F1-A8FD-4CB3-870A-2AD5CC5EA6EF}" destId="{9CB46AAE-7992-49FB-B3B0-5AFBD3F67EF5}" srcOrd="2" destOrd="0" parTransId="{3C4E7434-3143-4A73-88AA-B3F9A4AA04BA}" sibTransId="{2F2315B5-FD90-439D-907D-B47ADF3A75C1}"/>
    <dgm:cxn modelId="{19F9CEFC-DE18-4DF1-844A-8DC09067AA32}" type="presParOf" srcId="{9DED0ED7-90F7-4382-8788-7C8CDBD3B998}" destId="{D58E3832-E978-432F-A455-F15B1831353D}" srcOrd="0" destOrd="0" presId="urn:microsoft.com/office/officeart/2005/8/layout/vList3"/>
    <dgm:cxn modelId="{A0768844-B49B-48F1-A420-717D2BA7CF21}" type="presParOf" srcId="{D58E3832-E978-432F-A455-F15B1831353D}" destId="{CA500BFF-7C4C-4A46-BDA3-7F4E529C0194}" srcOrd="0" destOrd="0" presId="urn:microsoft.com/office/officeart/2005/8/layout/vList3"/>
    <dgm:cxn modelId="{965F95FD-0F6C-4042-BC76-53207379AD00}" type="presParOf" srcId="{D58E3832-E978-432F-A455-F15B1831353D}" destId="{BCD6670D-D221-407E-A6E2-14DDFB79E069}" srcOrd="1" destOrd="0" presId="urn:microsoft.com/office/officeart/2005/8/layout/vList3"/>
    <dgm:cxn modelId="{06E7EFCC-1626-41B3-9D9E-75A092B0D7FD}" type="presParOf" srcId="{9DED0ED7-90F7-4382-8788-7C8CDBD3B998}" destId="{F23F3B18-FB6B-4C3C-9909-13D0B70B29B7}" srcOrd="1" destOrd="0" presId="urn:microsoft.com/office/officeart/2005/8/layout/vList3"/>
    <dgm:cxn modelId="{1D87E838-E22D-4F25-9067-6F2EEB23093C}" type="presParOf" srcId="{9DED0ED7-90F7-4382-8788-7C8CDBD3B998}" destId="{1EFD1784-347C-4DF2-AF6E-615C1CE012AE}" srcOrd="2" destOrd="0" presId="urn:microsoft.com/office/officeart/2005/8/layout/vList3"/>
    <dgm:cxn modelId="{36CF5288-3E6F-4FFE-9EBA-5E1C98D73908}" type="presParOf" srcId="{1EFD1784-347C-4DF2-AF6E-615C1CE012AE}" destId="{E5B0E92E-00D9-4165-A225-35449C545317}" srcOrd="0" destOrd="0" presId="urn:microsoft.com/office/officeart/2005/8/layout/vList3"/>
    <dgm:cxn modelId="{3B1A2FB8-F8E1-4511-B4A0-14ED84F4DE6E}" type="presParOf" srcId="{1EFD1784-347C-4DF2-AF6E-615C1CE012AE}" destId="{782068AF-A2BB-45A4-973E-3515C6B049A4}" srcOrd="1" destOrd="0" presId="urn:microsoft.com/office/officeart/2005/8/layout/vList3"/>
    <dgm:cxn modelId="{BAC20029-6F84-4026-BC32-C42CADD36A79}" type="presParOf" srcId="{9DED0ED7-90F7-4382-8788-7C8CDBD3B998}" destId="{550B2A00-A334-409A-858E-AE90ABC91382}" srcOrd="3" destOrd="0" presId="urn:microsoft.com/office/officeart/2005/8/layout/vList3"/>
    <dgm:cxn modelId="{48268181-C186-47D2-AAAE-1F48FACC7C2A}" type="presParOf" srcId="{9DED0ED7-90F7-4382-8788-7C8CDBD3B998}" destId="{93670DA3-2742-479B-8A3D-5FC959045943}" srcOrd="4" destOrd="0" presId="urn:microsoft.com/office/officeart/2005/8/layout/vList3"/>
    <dgm:cxn modelId="{700FCF26-4322-4039-8590-4FD81331BDF4}" type="presParOf" srcId="{93670DA3-2742-479B-8A3D-5FC959045943}" destId="{6D5B59D1-E03E-4F3E-9AAC-F8E7FC03DF1E}" srcOrd="0" destOrd="0" presId="urn:microsoft.com/office/officeart/2005/8/layout/vList3"/>
    <dgm:cxn modelId="{A39EC69F-8BD4-42DC-A258-FC938B6CCBC8}" type="presParOf" srcId="{93670DA3-2742-479B-8A3D-5FC959045943}" destId="{1AA6FC93-1D23-4CE2-96B5-AB9465B9BBD2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F7248F1-A8FD-4CB3-870A-2AD5CC5EA6EF}" type="doc">
      <dgm:prSet loTypeId="urn:microsoft.com/office/officeart/2005/8/layout/vList3" loCatId="list" qsTypeId="urn:microsoft.com/office/officeart/2005/8/quickstyle/simple3" qsCatId="simple" csTypeId="urn:microsoft.com/office/officeart/2005/8/colors/accent0_2" csCatId="mainScheme" phldr="1"/>
      <dgm:spPr/>
    </dgm:pt>
    <dgm:pt modelId="{2C85D3AD-A150-40E5-8E71-A4D43032D652}">
      <dgm:prSet phldrT="[Text]" custT="1"/>
      <dgm:spPr/>
      <dgm:t>
        <a:bodyPr/>
        <a:lstStyle/>
        <a:p>
          <a:r>
            <a:rPr lang="en-AU" sz="1600" b="1" dirty="0" smtClean="0">
              <a:solidFill>
                <a:schemeClr val="tx1"/>
              </a:solidFill>
              <a:latin typeface="Century Gothic" pitchFamily="34" charset="0"/>
            </a:rPr>
            <a:t>Western Australia: John Goodlad</a:t>
          </a:r>
        </a:p>
        <a:p>
          <a:r>
            <a:rPr lang="en-AU" sz="1600" i="0" dirty="0" smtClean="0">
              <a:solidFill>
                <a:schemeClr val="tx1"/>
              </a:solidFill>
              <a:latin typeface="Century Gothic" pitchFamily="34" charset="0"/>
            </a:rPr>
            <a:t>International investment advisor</a:t>
          </a:r>
          <a:endParaRPr lang="en-AU" sz="1600" dirty="0">
            <a:latin typeface="Century Gothic" pitchFamily="34" charset="0"/>
          </a:endParaRPr>
        </a:p>
      </dgm:t>
    </dgm:pt>
    <dgm:pt modelId="{42714C8B-5BEC-4853-BE6B-B5FFDCAFD3DC}" type="sibTrans" cxnId="{38EA00AD-2C24-4877-AF10-400CFB785479}">
      <dgm:prSet/>
      <dgm:spPr/>
      <dgm:t>
        <a:bodyPr/>
        <a:lstStyle/>
        <a:p>
          <a:endParaRPr lang="en-AU"/>
        </a:p>
      </dgm:t>
    </dgm:pt>
    <dgm:pt modelId="{C4E82749-4088-4EB7-9056-482C15395F5C}" type="parTrans" cxnId="{38EA00AD-2C24-4877-AF10-400CFB785479}">
      <dgm:prSet/>
      <dgm:spPr/>
      <dgm:t>
        <a:bodyPr/>
        <a:lstStyle/>
        <a:p>
          <a:endParaRPr lang="en-AU"/>
        </a:p>
      </dgm:t>
    </dgm:pt>
    <dgm:pt modelId="{C1E16AE9-685C-4C2B-A410-0A8E7F58611D}">
      <dgm:prSet phldrT="[Text]" custT="1"/>
      <dgm:spPr/>
      <dgm:t>
        <a:bodyPr/>
        <a:lstStyle/>
        <a:p>
          <a:r>
            <a:rPr lang="en-AU" sz="1600" b="1" dirty="0" smtClean="0">
              <a:solidFill>
                <a:schemeClr val="tx1"/>
              </a:solidFill>
              <a:latin typeface="Century Gothic" pitchFamily="34" charset="0"/>
            </a:rPr>
            <a:t>Victoria: Laurence Wade</a:t>
          </a:r>
        </a:p>
        <a:p>
          <a:r>
            <a:rPr lang="en-AU" sz="1600" i="0" dirty="0" smtClean="0">
              <a:solidFill>
                <a:schemeClr val="tx1"/>
              </a:solidFill>
              <a:latin typeface="Century Gothic" pitchFamily="34" charset="0"/>
            </a:rPr>
            <a:t>Businessman in private equity</a:t>
          </a:r>
          <a:endParaRPr lang="en-AU" sz="1600" dirty="0">
            <a:latin typeface="Century Gothic" pitchFamily="34" charset="0"/>
          </a:endParaRPr>
        </a:p>
      </dgm:t>
    </dgm:pt>
    <dgm:pt modelId="{81B9440D-CBB1-4316-AFA4-2E4AFEF96E02}" type="sibTrans" cxnId="{6EAB383B-92D1-4D53-9D87-F299C863D3A8}">
      <dgm:prSet/>
      <dgm:spPr/>
      <dgm:t>
        <a:bodyPr/>
        <a:lstStyle/>
        <a:p>
          <a:endParaRPr lang="en-AU"/>
        </a:p>
      </dgm:t>
    </dgm:pt>
    <dgm:pt modelId="{AEFC403D-A4BC-4A0E-A20B-8FEDAA645D63}" type="parTrans" cxnId="{6EAB383B-92D1-4D53-9D87-F299C863D3A8}">
      <dgm:prSet/>
      <dgm:spPr/>
      <dgm:t>
        <a:bodyPr/>
        <a:lstStyle/>
        <a:p>
          <a:endParaRPr lang="en-AU"/>
        </a:p>
      </dgm:t>
    </dgm:pt>
    <dgm:pt modelId="{D69F6D3A-CE7F-40ED-BE5B-DC019C0F3253}">
      <dgm:prSet phldrT="[Text]" custT="1"/>
      <dgm:spPr/>
      <dgm:t>
        <a:bodyPr/>
        <a:lstStyle/>
        <a:p>
          <a:r>
            <a:rPr lang="en-AU" sz="1600" b="1" dirty="0" smtClean="0">
              <a:solidFill>
                <a:schemeClr val="tx1"/>
              </a:solidFill>
              <a:latin typeface="Century Gothic" pitchFamily="34" charset="0"/>
            </a:rPr>
            <a:t>Tasmania: Emeritus Prof Peter Boyce AO</a:t>
          </a:r>
        </a:p>
        <a:p>
          <a:r>
            <a:rPr lang="en-AU" sz="1600" i="0" dirty="0" smtClean="0">
              <a:solidFill>
                <a:schemeClr val="tx1"/>
              </a:solidFill>
              <a:latin typeface="Century Gothic" pitchFamily="34" charset="0"/>
            </a:rPr>
            <a:t>Former political science professor and  Vice-Chancellor of Murdoch University</a:t>
          </a:r>
          <a:endParaRPr lang="en-AU" sz="1600" dirty="0">
            <a:latin typeface="Century Gothic" pitchFamily="34" charset="0"/>
          </a:endParaRPr>
        </a:p>
      </dgm:t>
    </dgm:pt>
    <dgm:pt modelId="{7D694712-CF5F-49A4-90F8-53032ECA4A9D}" type="sibTrans" cxnId="{B279E6CC-6D21-42CD-BD00-77DD24AF6AC7}">
      <dgm:prSet/>
      <dgm:spPr/>
      <dgm:t>
        <a:bodyPr/>
        <a:lstStyle/>
        <a:p>
          <a:endParaRPr lang="en-AU"/>
        </a:p>
      </dgm:t>
    </dgm:pt>
    <dgm:pt modelId="{24053FAC-C0DC-4F9E-AF02-7140CE6B8C52}" type="parTrans" cxnId="{B279E6CC-6D21-42CD-BD00-77DD24AF6AC7}">
      <dgm:prSet/>
      <dgm:spPr/>
      <dgm:t>
        <a:bodyPr/>
        <a:lstStyle/>
        <a:p>
          <a:endParaRPr lang="en-AU"/>
        </a:p>
      </dgm:t>
    </dgm:pt>
    <dgm:pt modelId="{B4AB00D5-790F-4323-A3EC-5E5881D47020}">
      <dgm:prSet phldrT="[Text]" custT="1"/>
      <dgm:spPr/>
      <dgm:t>
        <a:bodyPr/>
        <a:lstStyle/>
        <a:p>
          <a:r>
            <a:rPr lang="en-AU" sz="1600" b="1" dirty="0" smtClean="0">
              <a:solidFill>
                <a:schemeClr val="tx1"/>
              </a:solidFill>
              <a:latin typeface="Century Gothic" pitchFamily="34" charset="0"/>
            </a:rPr>
            <a:t>South Australia: Assoc Prof Felix Patrikeeff</a:t>
          </a:r>
        </a:p>
        <a:p>
          <a:r>
            <a:rPr lang="en-US" sz="1600" i="0" dirty="0" smtClean="0">
              <a:solidFill>
                <a:schemeClr val="tx1"/>
              </a:solidFill>
              <a:latin typeface="Century Gothic" pitchFamily="34" charset="0"/>
            </a:rPr>
            <a:t>International relations academic at University of South Australia</a:t>
          </a:r>
          <a:endParaRPr lang="en-AU" sz="1600" i="0" dirty="0">
            <a:solidFill>
              <a:schemeClr val="tx1"/>
            </a:solidFill>
            <a:latin typeface="Century Gothic" pitchFamily="34" charset="0"/>
          </a:endParaRPr>
        </a:p>
      </dgm:t>
    </dgm:pt>
    <dgm:pt modelId="{38AD68A9-8EA3-425C-BC4E-C4F0F9DAC23A}" type="sibTrans" cxnId="{939E70D1-9974-4B32-8508-1BD2647E7D1B}">
      <dgm:prSet/>
      <dgm:spPr/>
      <dgm:t>
        <a:bodyPr/>
        <a:lstStyle/>
        <a:p>
          <a:endParaRPr lang="en-AU"/>
        </a:p>
      </dgm:t>
    </dgm:pt>
    <dgm:pt modelId="{AAEA62D5-1560-4BA3-9174-B94758042ED4}" type="parTrans" cxnId="{939E70D1-9974-4B32-8508-1BD2647E7D1B}">
      <dgm:prSet/>
      <dgm:spPr/>
      <dgm:t>
        <a:bodyPr/>
        <a:lstStyle/>
        <a:p>
          <a:endParaRPr lang="en-AU"/>
        </a:p>
      </dgm:t>
    </dgm:pt>
    <dgm:pt modelId="{9DED0ED7-90F7-4382-8788-7C8CDBD3B998}" type="pres">
      <dgm:prSet presAssocID="{BF7248F1-A8FD-4CB3-870A-2AD5CC5EA6EF}" presName="linearFlow" presStyleCnt="0">
        <dgm:presLayoutVars>
          <dgm:dir/>
          <dgm:resizeHandles val="exact"/>
        </dgm:presLayoutVars>
      </dgm:prSet>
      <dgm:spPr/>
    </dgm:pt>
    <dgm:pt modelId="{D58E3832-E978-432F-A455-F15B1831353D}" type="pres">
      <dgm:prSet presAssocID="{B4AB00D5-790F-4323-A3EC-5E5881D47020}" presName="composite" presStyleCnt="0"/>
      <dgm:spPr/>
    </dgm:pt>
    <dgm:pt modelId="{CA500BFF-7C4C-4A46-BDA3-7F4E529C0194}" type="pres">
      <dgm:prSet presAssocID="{B4AB00D5-790F-4323-A3EC-5E5881D47020}" presName="imgShp" presStyleLbl="fgImgPlace1" presStyleIdx="0" presStyleCnt="4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BCD6670D-D221-407E-A6E2-14DDFB79E069}" type="pres">
      <dgm:prSet presAssocID="{B4AB00D5-790F-4323-A3EC-5E5881D47020}" presName="txShp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F23F3B18-FB6B-4C3C-9909-13D0B70B29B7}" type="pres">
      <dgm:prSet presAssocID="{38AD68A9-8EA3-425C-BC4E-C4F0F9DAC23A}" presName="spacing" presStyleCnt="0"/>
      <dgm:spPr/>
    </dgm:pt>
    <dgm:pt modelId="{BEE70598-BAF4-4D04-8B4D-350D1F183859}" type="pres">
      <dgm:prSet presAssocID="{D69F6D3A-CE7F-40ED-BE5B-DC019C0F3253}" presName="composite" presStyleCnt="0"/>
      <dgm:spPr/>
    </dgm:pt>
    <dgm:pt modelId="{39044FC7-845E-4C75-992C-3E07373D1A44}" type="pres">
      <dgm:prSet presAssocID="{D69F6D3A-CE7F-40ED-BE5B-DC019C0F3253}" presName="imgShp" presStyleLbl="fgImgPlace1" presStyleIdx="1" presStyleCnt="4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E4E1593A-1A05-467A-B105-74585C5578CF}" type="pres">
      <dgm:prSet presAssocID="{D69F6D3A-CE7F-40ED-BE5B-DC019C0F3253}" presName="txShp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284A1D65-4C82-4AB4-AA66-7D22981B98DF}" type="pres">
      <dgm:prSet presAssocID="{7D694712-CF5F-49A4-90F8-53032ECA4A9D}" presName="spacing" presStyleCnt="0"/>
      <dgm:spPr/>
    </dgm:pt>
    <dgm:pt modelId="{73523BFF-C097-4CBF-A04C-62223E1087C7}" type="pres">
      <dgm:prSet presAssocID="{C1E16AE9-685C-4C2B-A410-0A8E7F58611D}" presName="composite" presStyleCnt="0"/>
      <dgm:spPr/>
    </dgm:pt>
    <dgm:pt modelId="{BF0D182F-A9CC-4E85-92C4-14EC3D934F3D}" type="pres">
      <dgm:prSet presAssocID="{C1E16AE9-685C-4C2B-A410-0A8E7F58611D}" presName="imgShp" presStyleLbl="fgImgPlace1" presStyleIdx="2" presStyleCnt="4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EAF91525-50C7-4A26-A982-F545512971C5}" type="pres">
      <dgm:prSet presAssocID="{C1E16AE9-685C-4C2B-A410-0A8E7F58611D}" presName="txShp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A1DA7158-C67B-4B8D-AF74-3E54581EA2D7}" type="pres">
      <dgm:prSet presAssocID="{81B9440D-CBB1-4316-AFA4-2E4AFEF96E02}" presName="spacing" presStyleCnt="0"/>
      <dgm:spPr/>
    </dgm:pt>
    <dgm:pt modelId="{E48689B9-5218-4A77-A439-2BED2DFF993B}" type="pres">
      <dgm:prSet presAssocID="{2C85D3AD-A150-40E5-8E71-A4D43032D652}" presName="composite" presStyleCnt="0"/>
      <dgm:spPr/>
    </dgm:pt>
    <dgm:pt modelId="{B9FC32C6-CBC9-4E77-B3F4-6D553158E932}" type="pres">
      <dgm:prSet presAssocID="{2C85D3AD-A150-40E5-8E71-A4D43032D652}" presName="imgShp" presStyleLbl="fgImgPlace1" presStyleIdx="3" presStyleCnt="4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  <dgm:pt modelId="{3E28F340-0FF2-476B-93BE-85496F49B605}" type="pres">
      <dgm:prSet presAssocID="{2C85D3AD-A150-40E5-8E71-A4D43032D652}" presName="txShp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</dgm:ptLst>
  <dgm:cxnLst>
    <dgm:cxn modelId="{06E1EC5F-90DA-4CBA-A54A-6B6E726D0B26}" type="presOf" srcId="{BF7248F1-A8FD-4CB3-870A-2AD5CC5EA6EF}" destId="{9DED0ED7-90F7-4382-8788-7C8CDBD3B998}" srcOrd="0" destOrd="0" presId="urn:microsoft.com/office/officeart/2005/8/layout/vList3"/>
    <dgm:cxn modelId="{939E70D1-9974-4B32-8508-1BD2647E7D1B}" srcId="{BF7248F1-A8FD-4CB3-870A-2AD5CC5EA6EF}" destId="{B4AB00D5-790F-4323-A3EC-5E5881D47020}" srcOrd="0" destOrd="0" parTransId="{AAEA62D5-1560-4BA3-9174-B94758042ED4}" sibTransId="{38AD68A9-8EA3-425C-BC4E-C4F0F9DAC23A}"/>
    <dgm:cxn modelId="{B279E6CC-6D21-42CD-BD00-77DD24AF6AC7}" srcId="{BF7248F1-A8FD-4CB3-870A-2AD5CC5EA6EF}" destId="{D69F6D3A-CE7F-40ED-BE5B-DC019C0F3253}" srcOrd="1" destOrd="0" parTransId="{24053FAC-C0DC-4F9E-AF02-7140CE6B8C52}" sibTransId="{7D694712-CF5F-49A4-90F8-53032ECA4A9D}"/>
    <dgm:cxn modelId="{60822069-E1DC-4990-A26D-D893DE5C72F9}" type="presOf" srcId="{2C85D3AD-A150-40E5-8E71-A4D43032D652}" destId="{3E28F340-0FF2-476B-93BE-85496F49B605}" srcOrd="0" destOrd="0" presId="urn:microsoft.com/office/officeart/2005/8/layout/vList3"/>
    <dgm:cxn modelId="{B893A1A1-3245-4718-B810-1DC0308DE7A0}" type="presOf" srcId="{B4AB00D5-790F-4323-A3EC-5E5881D47020}" destId="{BCD6670D-D221-407E-A6E2-14DDFB79E069}" srcOrd="0" destOrd="0" presId="urn:microsoft.com/office/officeart/2005/8/layout/vList3"/>
    <dgm:cxn modelId="{EB6DC40B-C318-4033-ACF2-67BD8CEF7B15}" type="presOf" srcId="{C1E16AE9-685C-4C2B-A410-0A8E7F58611D}" destId="{EAF91525-50C7-4A26-A982-F545512971C5}" srcOrd="0" destOrd="0" presId="urn:microsoft.com/office/officeart/2005/8/layout/vList3"/>
    <dgm:cxn modelId="{A5193889-C0AB-40C0-A7E0-F42FBC6A400B}" type="presOf" srcId="{D69F6D3A-CE7F-40ED-BE5B-DC019C0F3253}" destId="{E4E1593A-1A05-467A-B105-74585C5578CF}" srcOrd="0" destOrd="0" presId="urn:microsoft.com/office/officeart/2005/8/layout/vList3"/>
    <dgm:cxn modelId="{38EA00AD-2C24-4877-AF10-400CFB785479}" srcId="{BF7248F1-A8FD-4CB3-870A-2AD5CC5EA6EF}" destId="{2C85D3AD-A150-40E5-8E71-A4D43032D652}" srcOrd="3" destOrd="0" parTransId="{C4E82749-4088-4EB7-9056-482C15395F5C}" sibTransId="{42714C8B-5BEC-4853-BE6B-B5FFDCAFD3DC}"/>
    <dgm:cxn modelId="{6EAB383B-92D1-4D53-9D87-F299C863D3A8}" srcId="{BF7248F1-A8FD-4CB3-870A-2AD5CC5EA6EF}" destId="{C1E16AE9-685C-4C2B-A410-0A8E7F58611D}" srcOrd="2" destOrd="0" parTransId="{AEFC403D-A4BC-4A0E-A20B-8FEDAA645D63}" sibTransId="{81B9440D-CBB1-4316-AFA4-2E4AFEF96E02}"/>
    <dgm:cxn modelId="{836A9581-7C9F-4A6C-BE5D-1471E8131AB8}" type="presParOf" srcId="{9DED0ED7-90F7-4382-8788-7C8CDBD3B998}" destId="{D58E3832-E978-432F-A455-F15B1831353D}" srcOrd="0" destOrd="0" presId="urn:microsoft.com/office/officeart/2005/8/layout/vList3"/>
    <dgm:cxn modelId="{53F32E05-FFB9-4672-BC33-465E078C4AD4}" type="presParOf" srcId="{D58E3832-E978-432F-A455-F15B1831353D}" destId="{CA500BFF-7C4C-4A46-BDA3-7F4E529C0194}" srcOrd="0" destOrd="0" presId="urn:microsoft.com/office/officeart/2005/8/layout/vList3"/>
    <dgm:cxn modelId="{17E0E872-671D-44E7-8963-93B732E93341}" type="presParOf" srcId="{D58E3832-E978-432F-A455-F15B1831353D}" destId="{BCD6670D-D221-407E-A6E2-14DDFB79E069}" srcOrd="1" destOrd="0" presId="urn:microsoft.com/office/officeart/2005/8/layout/vList3"/>
    <dgm:cxn modelId="{470401C4-EE4F-4F3A-812D-CFAFD6A7A738}" type="presParOf" srcId="{9DED0ED7-90F7-4382-8788-7C8CDBD3B998}" destId="{F23F3B18-FB6B-4C3C-9909-13D0B70B29B7}" srcOrd="1" destOrd="0" presId="urn:microsoft.com/office/officeart/2005/8/layout/vList3"/>
    <dgm:cxn modelId="{714E90AC-FB04-410A-999B-64403203F623}" type="presParOf" srcId="{9DED0ED7-90F7-4382-8788-7C8CDBD3B998}" destId="{BEE70598-BAF4-4D04-8B4D-350D1F183859}" srcOrd="2" destOrd="0" presId="urn:microsoft.com/office/officeart/2005/8/layout/vList3"/>
    <dgm:cxn modelId="{FF932702-EE6F-45FA-97C7-2B39F3250D8B}" type="presParOf" srcId="{BEE70598-BAF4-4D04-8B4D-350D1F183859}" destId="{39044FC7-845E-4C75-992C-3E07373D1A44}" srcOrd="0" destOrd="0" presId="urn:microsoft.com/office/officeart/2005/8/layout/vList3"/>
    <dgm:cxn modelId="{5FC75097-35C4-436A-9917-8BEBBEE6309B}" type="presParOf" srcId="{BEE70598-BAF4-4D04-8B4D-350D1F183859}" destId="{E4E1593A-1A05-467A-B105-74585C5578CF}" srcOrd="1" destOrd="0" presId="urn:microsoft.com/office/officeart/2005/8/layout/vList3"/>
    <dgm:cxn modelId="{05469216-AFD3-4405-B567-B0386FB9EA2E}" type="presParOf" srcId="{9DED0ED7-90F7-4382-8788-7C8CDBD3B998}" destId="{284A1D65-4C82-4AB4-AA66-7D22981B98DF}" srcOrd="3" destOrd="0" presId="urn:microsoft.com/office/officeart/2005/8/layout/vList3"/>
    <dgm:cxn modelId="{526155C8-45C5-4262-8269-072FFE125C7C}" type="presParOf" srcId="{9DED0ED7-90F7-4382-8788-7C8CDBD3B998}" destId="{73523BFF-C097-4CBF-A04C-62223E1087C7}" srcOrd="4" destOrd="0" presId="urn:microsoft.com/office/officeart/2005/8/layout/vList3"/>
    <dgm:cxn modelId="{04A1A3D3-C2F1-4225-AC3A-F4280C6C0D7E}" type="presParOf" srcId="{73523BFF-C097-4CBF-A04C-62223E1087C7}" destId="{BF0D182F-A9CC-4E85-92C4-14EC3D934F3D}" srcOrd="0" destOrd="0" presId="urn:microsoft.com/office/officeart/2005/8/layout/vList3"/>
    <dgm:cxn modelId="{277B572E-461F-4B5D-939E-9492A32E9489}" type="presParOf" srcId="{73523BFF-C097-4CBF-A04C-62223E1087C7}" destId="{EAF91525-50C7-4A26-A982-F545512971C5}" srcOrd="1" destOrd="0" presId="urn:microsoft.com/office/officeart/2005/8/layout/vList3"/>
    <dgm:cxn modelId="{FD37311E-6B13-445C-AF44-8CC42AACB0AC}" type="presParOf" srcId="{9DED0ED7-90F7-4382-8788-7C8CDBD3B998}" destId="{A1DA7158-C67B-4B8D-AF74-3E54581EA2D7}" srcOrd="5" destOrd="0" presId="urn:microsoft.com/office/officeart/2005/8/layout/vList3"/>
    <dgm:cxn modelId="{0E11746F-4BFC-41F8-8DBF-7EFE9B779BC0}" type="presParOf" srcId="{9DED0ED7-90F7-4382-8788-7C8CDBD3B998}" destId="{E48689B9-5218-4A77-A439-2BED2DFF993B}" srcOrd="6" destOrd="0" presId="urn:microsoft.com/office/officeart/2005/8/layout/vList3"/>
    <dgm:cxn modelId="{C4BF451D-93B6-43D8-8633-D63EA7216BF4}" type="presParOf" srcId="{E48689B9-5218-4A77-A439-2BED2DFF993B}" destId="{B9FC32C6-CBC9-4E77-B3F4-6D553158E932}" srcOrd="0" destOrd="0" presId="urn:microsoft.com/office/officeart/2005/8/layout/vList3"/>
    <dgm:cxn modelId="{2E010174-2422-473E-B6C8-59B861F4F0B6}" type="presParOf" srcId="{E48689B9-5218-4A77-A439-2BED2DFF993B}" destId="{3E28F340-0FF2-476B-93BE-85496F49B605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61BFDCB1-1D20-4604-A373-F3619E807A98}" type="doc">
      <dgm:prSet loTypeId="urn:microsoft.com/office/officeart/2005/8/layout/radial4" loCatId="relationship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n-AU"/>
        </a:p>
      </dgm:t>
    </dgm:pt>
    <dgm:pt modelId="{C822D692-EEFF-428B-A466-0886AEA32C0D}">
      <dgm:prSet custT="1"/>
      <dgm:spPr/>
      <dgm:t>
        <a:bodyPr/>
        <a:lstStyle/>
        <a:p>
          <a:pPr rtl="0"/>
          <a:r>
            <a:rPr lang="en-US" sz="3200" b="1" dirty="0" smtClean="0">
              <a:solidFill>
                <a:schemeClr val="tx1"/>
              </a:solidFill>
              <a:latin typeface="Century Gothic" pitchFamily="34" charset="0"/>
            </a:rPr>
            <a:t>Events</a:t>
          </a:r>
          <a:endParaRPr lang="en-AU" sz="3200" b="1" dirty="0">
            <a:solidFill>
              <a:schemeClr val="tx1"/>
            </a:solidFill>
            <a:latin typeface="Century Gothic" pitchFamily="34" charset="0"/>
          </a:endParaRPr>
        </a:p>
      </dgm:t>
    </dgm:pt>
    <dgm:pt modelId="{3B3D33A0-3B61-4797-9DC0-E1BB1E43383B}" type="parTrans" cxnId="{2ACB466B-007B-45AB-A679-69B5F9C80F3C}">
      <dgm:prSet/>
      <dgm:spPr/>
      <dgm:t>
        <a:bodyPr/>
        <a:lstStyle/>
        <a:p>
          <a:endParaRPr lang="en-AU"/>
        </a:p>
      </dgm:t>
    </dgm:pt>
    <dgm:pt modelId="{2D1C9016-0208-4072-86A3-BC5AAB85A3C5}" type="sibTrans" cxnId="{2ACB466B-007B-45AB-A679-69B5F9C80F3C}">
      <dgm:prSet/>
      <dgm:spPr/>
      <dgm:t>
        <a:bodyPr/>
        <a:lstStyle/>
        <a:p>
          <a:endParaRPr lang="en-AU"/>
        </a:p>
      </dgm:t>
    </dgm:pt>
    <dgm:pt modelId="{1E19795B-F288-41C4-97CE-7C8535E6424D}">
      <dgm:prSet custT="1"/>
      <dgm:spPr/>
      <dgm:t>
        <a:bodyPr/>
        <a:lstStyle/>
        <a:p>
          <a:pPr rtl="0"/>
          <a:r>
            <a:rPr lang="en-US" sz="1500" dirty="0" smtClean="0">
              <a:solidFill>
                <a:schemeClr val="tx1"/>
              </a:solidFill>
              <a:latin typeface="Century Gothic" pitchFamily="34" charset="0"/>
            </a:rPr>
            <a:t>Launch of AIIA </a:t>
          </a:r>
          <a:r>
            <a:rPr lang="en-US" sz="1500" dirty="0" err="1" smtClean="0">
              <a:solidFill>
                <a:schemeClr val="tx1"/>
              </a:solidFill>
              <a:latin typeface="Century Gothic" pitchFamily="34" charset="0"/>
            </a:rPr>
            <a:t>Youtube</a:t>
          </a:r>
          <a:r>
            <a:rPr lang="en-US" sz="1500" dirty="0" smtClean="0">
              <a:solidFill>
                <a:schemeClr val="tx1"/>
              </a:solidFill>
              <a:latin typeface="Century Gothic" pitchFamily="34" charset="0"/>
            </a:rPr>
            <a:t> channel</a:t>
          </a:r>
          <a:endParaRPr lang="en-AU" sz="1500" dirty="0">
            <a:solidFill>
              <a:schemeClr val="tx1"/>
            </a:solidFill>
            <a:latin typeface="Century Gothic" pitchFamily="34" charset="0"/>
          </a:endParaRPr>
        </a:p>
      </dgm:t>
    </dgm:pt>
    <dgm:pt modelId="{487DD8CE-DC84-407B-8C2E-2D0C1C45809A}" type="parTrans" cxnId="{B1E943FE-1106-4CAD-B4FA-B5CF7A2562A6}">
      <dgm:prSet/>
      <dgm:spPr/>
      <dgm:t>
        <a:bodyPr/>
        <a:lstStyle/>
        <a:p>
          <a:endParaRPr lang="en-AU"/>
        </a:p>
      </dgm:t>
    </dgm:pt>
    <dgm:pt modelId="{E5CDBA8C-B054-45CB-BA18-59E248B8CF79}" type="sibTrans" cxnId="{B1E943FE-1106-4CAD-B4FA-B5CF7A2562A6}">
      <dgm:prSet/>
      <dgm:spPr/>
      <dgm:t>
        <a:bodyPr/>
        <a:lstStyle/>
        <a:p>
          <a:endParaRPr lang="en-AU"/>
        </a:p>
      </dgm:t>
    </dgm:pt>
    <dgm:pt modelId="{28D63B9D-BD73-4C4E-98DE-45DB6AE217AE}">
      <dgm:prSet custT="1"/>
      <dgm:spPr/>
      <dgm:t>
        <a:bodyPr/>
        <a:lstStyle/>
        <a:p>
          <a:pPr rtl="0"/>
          <a:r>
            <a:rPr lang="en-US" sz="1500" dirty="0" smtClean="0">
              <a:solidFill>
                <a:schemeClr val="tx1"/>
              </a:solidFill>
              <a:latin typeface="Century Gothic" pitchFamily="34" charset="0"/>
            </a:rPr>
            <a:t>Improved website and communication tools</a:t>
          </a:r>
          <a:endParaRPr lang="en-AU" sz="1500" dirty="0">
            <a:solidFill>
              <a:schemeClr val="tx1"/>
            </a:solidFill>
            <a:latin typeface="Century Gothic" pitchFamily="34" charset="0"/>
          </a:endParaRPr>
        </a:p>
      </dgm:t>
    </dgm:pt>
    <dgm:pt modelId="{902DBBE8-2BDA-4FE5-9CD2-CA9A4E47BB9D}" type="parTrans" cxnId="{06B58A04-0412-42D0-9B1B-7703EB1CC541}">
      <dgm:prSet/>
      <dgm:spPr/>
      <dgm:t>
        <a:bodyPr/>
        <a:lstStyle/>
        <a:p>
          <a:endParaRPr lang="en-AU"/>
        </a:p>
      </dgm:t>
    </dgm:pt>
    <dgm:pt modelId="{9BCF526A-0B0C-4868-AF27-C95D815F9D26}" type="sibTrans" cxnId="{06B58A04-0412-42D0-9B1B-7703EB1CC541}">
      <dgm:prSet/>
      <dgm:spPr/>
      <dgm:t>
        <a:bodyPr/>
        <a:lstStyle/>
        <a:p>
          <a:endParaRPr lang="en-AU"/>
        </a:p>
      </dgm:t>
    </dgm:pt>
    <dgm:pt modelId="{B2C82230-156E-4DB4-A959-5EE196FE4149}">
      <dgm:prSet custT="1"/>
      <dgm:spPr/>
      <dgm:t>
        <a:bodyPr/>
        <a:lstStyle/>
        <a:p>
          <a:pPr rtl="0"/>
          <a:r>
            <a:rPr lang="en-US" sz="1500" dirty="0" smtClean="0">
              <a:solidFill>
                <a:schemeClr val="tx1"/>
              </a:solidFill>
              <a:latin typeface="Century Gothic" pitchFamily="34" charset="0"/>
            </a:rPr>
            <a:t>Broadcast of AIIA events through various channels</a:t>
          </a:r>
          <a:endParaRPr lang="en-AU" sz="1500" dirty="0">
            <a:solidFill>
              <a:schemeClr val="tx1"/>
            </a:solidFill>
            <a:latin typeface="Century Gothic" pitchFamily="34" charset="0"/>
          </a:endParaRPr>
        </a:p>
      </dgm:t>
    </dgm:pt>
    <dgm:pt modelId="{B7472286-0807-4467-80B5-74C7DC47D35B}" type="parTrans" cxnId="{DD6F5AAC-B277-43D3-9A71-91072133D3C8}">
      <dgm:prSet/>
      <dgm:spPr/>
      <dgm:t>
        <a:bodyPr/>
        <a:lstStyle/>
        <a:p>
          <a:endParaRPr lang="en-AU"/>
        </a:p>
      </dgm:t>
    </dgm:pt>
    <dgm:pt modelId="{B54360DB-91D9-4CE9-B7B8-A214DE3B6CE4}" type="sibTrans" cxnId="{DD6F5AAC-B277-43D3-9A71-91072133D3C8}">
      <dgm:prSet/>
      <dgm:spPr/>
      <dgm:t>
        <a:bodyPr/>
        <a:lstStyle/>
        <a:p>
          <a:endParaRPr lang="en-AU"/>
        </a:p>
      </dgm:t>
    </dgm:pt>
    <dgm:pt modelId="{4A47B0F9-5823-49AC-AA1B-3CEF93C9B836}">
      <dgm:prSet/>
      <dgm:spPr/>
      <dgm:t>
        <a:bodyPr/>
        <a:lstStyle/>
        <a:p>
          <a:pPr rtl="0"/>
          <a:r>
            <a:rPr lang="en-US" dirty="0" smtClean="0">
              <a:solidFill>
                <a:schemeClr val="tx1"/>
              </a:solidFill>
              <a:latin typeface="Century Gothic" pitchFamily="34" charset="0"/>
            </a:rPr>
            <a:t>Reducing use of Chatham House Rule</a:t>
          </a:r>
          <a:endParaRPr lang="en-AU" dirty="0">
            <a:solidFill>
              <a:schemeClr val="tx1"/>
            </a:solidFill>
            <a:latin typeface="Century Gothic" pitchFamily="34" charset="0"/>
          </a:endParaRPr>
        </a:p>
      </dgm:t>
    </dgm:pt>
    <dgm:pt modelId="{6AE2F62D-F7A2-4D8B-A932-04A8A94746C0}" type="parTrans" cxnId="{85FEE30A-AB13-4537-A686-1EB9C581172C}">
      <dgm:prSet/>
      <dgm:spPr/>
      <dgm:t>
        <a:bodyPr/>
        <a:lstStyle/>
        <a:p>
          <a:endParaRPr lang="en-AU"/>
        </a:p>
      </dgm:t>
    </dgm:pt>
    <dgm:pt modelId="{5BC41F5C-9115-4C66-870D-3F6AA8A6541F}" type="sibTrans" cxnId="{85FEE30A-AB13-4537-A686-1EB9C581172C}">
      <dgm:prSet/>
      <dgm:spPr/>
      <dgm:t>
        <a:bodyPr/>
        <a:lstStyle/>
        <a:p>
          <a:endParaRPr lang="en-AU"/>
        </a:p>
      </dgm:t>
    </dgm:pt>
    <dgm:pt modelId="{FA9F9E8B-5EBE-47A8-8566-5BE1673186F6}">
      <dgm:prSet/>
      <dgm:spPr/>
      <dgm:t>
        <a:bodyPr/>
        <a:lstStyle/>
        <a:p>
          <a:pPr rtl="0"/>
          <a:r>
            <a:rPr lang="en-US" dirty="0" smtClean="0">
              <a:solidFill>
                <a:schemeClr val="tx1"/>
              </a:solidFill>
              <a:latin typeface="Century Gothic" pitchFamily="34" charset="0"/>
            </a:rPr>
            <a:t>Maintaining relationships with potential speakers</a:t>
          </a:r>
          <a:endParaRPr lang="en-AU" dirty="0">
            <a:solidFill>
              <a:schemeClr val="tx1"/>
            </a:solidFill>
            <a:latin typeface="Century Gothic" pitchFamily="34" charset="0"/>
          </a:endParaRPr>
        </a:p>
      </dgm:t>
    </dgm:pt>
    <dgm:pt modelId="{0B739D0D-0F7A-41FF-8758-5C1CDE254078}" type="parTrans" cxnId="{E63C72C1-C2C7-4F34-A848-E4AC14438035}">
      <dgm:prSet/>
      <dgm:spPr/>
      <dgm:t>
        <a:bodyPr/>
        <a:lstStyle/>
        <a:p>
          <a:endParaRPr lang="en-AU"/>
        </a:p>
      </dgm:t>
    </dgm:pt>
    <dgm:pt modelId="{1DFA368D-897C-4FCF-B33B-6A1C6698E9C8}" type="sibTrans" cxnId="{E63C72C1-C2C7-4F34-A848-E4AC14438035}">
      <dgm:prSet/>
      <dgm:spPr/>
      <dgm:t>
        <a:bodyPr/>
        <a:lstStyle/>
        <a:p>
          <a:endParaRPr lang="en-AU"/>
        </a:p>
      </dgm:t>
    </dgm:pt>
    <dgm:pt modelId="{7A405D32-5E67-43DD-85AA-810B3D2AA134}">
      <dgm:prSet/>
      <dgm:spPr/>
      <dgm:t>
        <a:bodyPr/>
        <a:lstStyle/>
        <a:p>
          <a:pPr rtl="0"/>
          <a:r>
            <a:rPr lang="en-US" dirty="0" smtClean="0">
              <a:solidFill>
                <a:schemeClr val="tx1"/>
              </a:solidFill>
              <a:latin typeface="Century Gothic" pitchFamily="34" charset="0"/>
            </a:rPr>
            <a:t>Use of AIIA’s international network to enrich study tours</a:t>
          </a:r>
          <a:endParaRPr lang="en-AU" dirty="0">
            <a:solidFill>
              <a:schemeClr val="tx1"/>
            </a:solidFill>
            <a:latin typeface="Century Gothic" pitchFamily="34" charset="0"/>
          </a:endParaRPr>
        </a:p>
      </dgm:t>
    </dgm:pt>
    <dgm:pt modelId="{0EC55BF1-1EC7-4227-AF8A-06C04A06A25D}" type="parTrans" cxnId="{92D54F17-0503-4A66-B169-EAA1DCD0DFF8}">
      <dgm:prSet/>
      <dgm:spPr/>
      <dgm:t>
        <a:bodyPr/>
        <a:lstStyle/>
        <a:p>
          <a:endParaRPr lang="en-AU"/>
        </a:p>
      </dgm:t>
    </dgm:pt>
    <dgm:pt modelId="{5E640052-35CF-4732-B67E-20EB0A02EBD0}" type="sibTrans" cxnId="{92D54F17-0503-4A66-B169-EAA1DCD0DFF8}">
      <dgm:prSet/>
      <dgm:spPr/>
      <dgm:t>
        <a:bodyPr/>
        <a:lstStyle/>
        <a:p>
          <a:endParaRPr lang="en-AU"/>
        </a:p>
      </dgm:t>
    </dgm:pt>
    <dgm:pt modelId="{8EE225E9-A1E4-49DF-8CA8-75A7431843C5}" type="pres">
      <dgm:prSet presAssocID="{61BFDCB1-1D20-4604-A373-F3619E807A98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3E77D5C5-B7F4-4623-8415-4FA255E03499}" type="pres">
      <dgm:prSet presAssocID="{C822D692-EEFF-428B-A466-0886AEA32C0D}" presName="centerShape" presStyleLbl="node0" presStyleIdx="0" presStyleCnt="1"/>
      <dgm:spPr/>
      <dgm:t>
        <a:bodyPr/>
        <a:lstStyle/>
        <a:p>
          <a:endParaRPr lang="en-AU"/>
        </a:p>
      </dgm:t>
    </dgm:pt>
    <dgm:pt modelId="{A0D58398-39C9-46EB-B140-09A0581AD5C3}" type="pres">
      <dgm:prSet presAssocID="{487DD8CE-DC84-407B-8C2E-2D0C1C45809A}" presName="parTrans" presStyleLbl="bgSibTrans2D1" presStyleIdx="0" presStyleCnt="6"/>
      <dgm:spPr/>
      <dgm:t>
        <a:bodyPr/>
        <a:lstStyle/>
        <a:p>
          <a:endParaRPr lang="en-AU"/>
        </a:p>
      </dgm:t>
    </dgm:pt>
    <dgm:pt modelId="{18191F5C-00DB-44F3-862D-AA963EC8420A}" type="pres">
      <dgm:prSet presAssocID="{1E19795B-F288-41C4-97CE-7C8535E6424D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6047EBB8-B368-45BC-977F-6135AFE6CAC3}" type="pres">
      <dgm:prSet presAssocID="{902DBBE8-2BDA-4FE5-9CD2-CA9A4E47BB9D}" presName="parTrans" presStyleLbl="bgSibTrans2D1" presStyleIdx="1" presStyleCnt="6"/>
      <dgm:spPr/>
      <dgm:t>
        <a:bodyPr/>
        <a:lstStyle/>
        <a:p>
          <a:endParaRPr lang="en-AU"/>
        </a:p>
      </dgm:t>
    </dgm:pt>
    <dgm:pt modelId="{130BF02C-0FAE-4DF2-9393-1DCC07BBA4B2}" type="pres">
      <dgm:prSet presAssocID="{28D63B9D-BD73-4C4E-98DE-45DB6AE217AE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74BD5A10-59DA-489E-B0F5-E2F7CA7EC492}" type="pres">
      <dgm:prSet presAssocID="{B7472286-0807-4467-80B5-74C7DC47D35B}" presName="parTrans" presStyleLbl="bgSibTrans2D1" presStyleIdx="2" presStyleCnt="6"/>
      <dgm:spPr/>
      <dgm:t>
        <a:bodyPr/>
        <a:lstStyle/>
        <a:p>
          <a:endParaRPr lang="en-AU"/>
        </a:p>
      </dgm:t>
    </dgm:pt>
    <dgm:pt modelId="{FD93AFFE-0C1E-4AF3-9707-77F93C52855F}" type="pres">
      <dgm:prSet presAssocID="{B2C82230-156E-4DB4-A959-5EE196FE4149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A21AFEE7-BEAA-4399-AAE3-547806CE48BA}" type="pres">
      <dgm:prSet presAssocID="{6AE2F62D-F7A2-4D8B-A932-04A8A94746C0}" presName="parTrans" presStyleLbl="bgSibTrans2D1" presStyleIdx="3" presStyleCnt="6"/>
      <dgm:spPr/>
      <dgm:t>
        <a:bodyPr/>
        <a:lstStyle/>
        <a:p>
          <a:endParaRPr lang="en-AU"/>
        </a:p>
      </dgm:t>
    </dgm:pt>
    <dgm:pt modelId="{72A0FCAD-A91A-421E-99D6-48004D623A36}" type="pres">
      <dgm:prSet presAssocID="{4A47B0F9-5823-49AC-AA1B-3CEF93C9B836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974E862A-EA51-42D0-89A5-49B964CEDC4B}" type="pres">
      <dgm:prSet presAssocID="{0B739D0D-0F7A-41FF-8758-5C1CDE254078}" presName="parTrans" presStyleLbl="bgSibTrans2D1" presStyleIdx="4" presStyleCnt="6"/>
      <dgm:spPr/>
      <dgm:t>
        <a:bodyPr/>
        <a:lstStyle/>
        <a:p>
          <a:endParaRPr lang="en-AU"/>
        </a:p>
      </dgm:t>
    </dgm:pt>
    <dgm:pt modelId="{59D7F3FC-DF6D-4C91-AF88-E5B116FD9211}" type="pres">
      <dgm:prSet presAssocID="{FA9F9E8B-5EBE-47A8-8566-5BE1673186F6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45E233F9-C0F0-456D-AC17-D8E34DCD6212}" type="pres">
      <dgm:prSet presAssocID="{0EC55BF1-1EC7-4227-AF8A-06C04A06A25D}" presName="parTrans" presStyleLbl="bgSibTrans2D1" presStyleIdx="5" presStyleCnt="6"/>
      <dgm:spPr/>
      <dgm:t>
        <a:bodyPr/>
        <a:lstStyle/>
        <a:p>
          <a:endParaRPr lang="en-AU"/>
        </a:p>
      </dgm:t>
    </dgm:pt>
    <dgm:pt modelId="{C1D45A7B-0BAE-4F00-B3CC-AB936EA59802}" type="pres">
      <dgm:prSet presAssocID="{7A405D32-5E67-43DD-85AA-810B3D2AA134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</dgm:ptLst>
  <dgm:cxnLst>
    <dgm:cxn modelId="{85FEE30A-AB13-4537-A686-1EB9C581172C}" srcId="{C822D692-EEFF-428B-A466-0886AEA32C0D}" destId="{4A47B0F9-5823-49AC-AA1B-3CEF93C9B836}" srcOrd="3" destOrd="0" parTransId="{6AE2F62D-F7A2-4D8B-A932-04A8A94746C0}" sibTransId="{5BC41F5C-9115-4C66-870D-3F6AA8A6541F}"/>
    <dgm:cxn modelId="{DD6F5AAC-B277-43D3-9A71-91072133D3C8}" srcId="{C822D692-EEFF-428B-A466-0886AEA32C0D}" destId="{B2C82230-156E-4DB4-A959-5EE196FE4149}" srcOrd="2" destOrd="0" parTransId="{B7472286-0807-4467-80B5-74C7DC47D35B}" sibTransId="{B54360DB-91D9-4CE9-B7B8-A214DE3B6CE4}"/>
    <dgm:cxn modelId="{FC3CAA01-46A4-4157-9F71-B8BFD96A32D6}" type="presOf" srcId="{61BFDCB1-1D20-4604-A373-F3619E807A98}" destId="{8EE225E9-A1E4-49DF-8CA8-75A7431843C5}" srcOrd="0" destOrd="0" presId="urn:microsoft.com/office/officeart/2005/8/layout/radial4"/>
    <dgm:cxn modelId="{2A451AFC-A7E0-4844-8B39-0F6013494B7B}" type="presOf" srcId="{6AE2F62D-F7A2-4D8B-A932-04A8A94746C0}" destId="{A21AFEE7-BEAA-4399-AAE3-547806CE48BA}" srcOrd="0" destOrd="0" presId="urn:microsoft.com/office/officeart/2005/8/layout/radial4"/>
    <dgm:cxn modelId="{2ACB466B-007B-45AB-A679-69B5F9C80F3C}" srcId="{61BFDCB1-1D20-4604-A373-F3619E807A98}" destId="{C822D692-EEFF-428B-A466-0886AEA32C0D}" srcOrd="0" destOrd="0" parTransId="{3B3D33A0-3B61-4797-9DC0-E1BB1E43383B}" sibTransId="{2D1C9016-0208-4072-86A3-BC5AAB85A3C5}"/>
    <dgm:cxn modelId="{80EE3310-1F3A-41E7-8ABF-6FFB58D96840}" type="presOf" srcId="{902DBBE8-2BDA-4FE5-9CD2-CA9A4E47BB9D}" destId="{6047EBB8-B368-45BC-977F-6135AFE6CAC3}" srcOrd="0" destOrd="0" presId="urn:microsoft.com/office/officeart/2005/8/layout/radial4"/>
    <dgm:cxn modelId="{92D54F17-0503-4A66-B169-EAA1DCD0DFF8}" srcId="{C822D692-EEFF-428B-A466-0886AEA32C0D}" destId="{7A405D32-5E67-43DD-85AA-810B3D2AA134}" srcOrd="5" destOrd="0" parTransId="{0EC55BF1-1EC7-4227-AF8A-06C04A06A25D}" sibTransId="{5E640052-35CF-4732-B67E-20EB0A02EBD0}"/>
    <dgm:cxn modelId="{0EC9F4FC-A9B0-4100-9616-0B35F22D7CE2}" type="presOf" srcId="{B7472286-0807-4467-80B5-74C7DC47D35B}" destId="{74BD5A10-59DA-489E-B0F5-E2F7CA7EC492}" srcOrd="0" destOrd="0" presId="urn:microsoft.com/office/officeart/2005/8/layout/radial4"/>
    <dgm:cxn modelId="{06B58A04-0412-42D0-9B1B-7703EB1CC541}" srcId="{C822D692-EEFF-428B-A466-0886AEA32C0D}" destId="{28D63B9D-BD73-4C4E-98DE-45DB6AE217AE}" srcOrd="1" destOrd="0" parTransId="{902DBBE8-2BDA-4FE5-9CD2-CA9A4E47BB9D}" sibTransId="{9BCF526A-0B0C-4868-AF27-C95D815F9D26}"/>
    <dgm:cxn modelId="{5E9D9705-6B10-4E29-A7CB-7340956FC722}" type="presOf" srcId="{487DD8CE-DC84-407B-8C2E-2D0C1C45809A}" destId="{A0D58398-39C9-46EB-B140-09A0581AD5C3}" srcOrd="0" destOrd="0" presId="urn:microsoft.com/office/officeart/2005/8/layout/radial4"/>
    <dgm:cxn modelId="{50AD8F90-2F08-458B-AD72-7D38774AEC79}" type="presOf" srcId="{B2C82230-156E-4DB4-A959-5EE196FE4149}" destId="{FD93AFFE-0C1E-4AF3-9707-77F93C52855F}" srcOrd="0" destOrd="0" presId="urn:microsoft.com/office/officeart/2005/8/layout/radial4"/>
    <dgm:cxn modelId="{A3192DA5-C483-4C86-937C-CEC67AC4B1CC}" type="presOf" srcId="{0B739D0D-0F7A-41FF-8758-5C1CDE254078}" destId="{974E862A-EA51-42D0-89A5-49B964CEDC4B}" srcOrd="0" destOrd="0" presId="urn:microsoft.com/office/officeart/2005/8/layout/radial4"/>
    <dgm:cxn modelId="{E63C72C1-C2C7-4F34-A848-E4AC14438035}" srcId="{C822D692-EEFF-428B-A466-0886AEA32C0D}" destId="{FA9F9E8B-5EBE-47A8-8566-5BE1673186F6}" srcOrd="4" destOrd="0" parTransId="{0B739D0D-0F7A-41FF-8758-5C1CDE254078}" sibTransId="{1DFA368D-897C-4FCF-B33B-6A1C6698E9C8}"/>
    <dgm:cxn modelId="{853245A2-CD13-49D9-817A-FE0E01F66871}" type="presOf" srcId="{1E19795B-F288-41C4-97CE-7C8535E6424D}" destId="{18191F5C-00DB-44F3-862D-AA963EC8420A}" srcOrd="0" destOrd="0" presId="urn:microsoft.com/office/officeart/2005/8/layout/radial4"/>
    <dgm:cxn modelId="{EDFF40E7-A48D-4309-9B37-AAE460BBA304}" type="presOf" srcId="{28D63B9D-BD73-4C4E-98DE-45DB6AE217AE}" destId="{130BF02C-0FAE-4DF2-9393-1DCC07BBA4B2}" srcOrd="0" destOrd="0" presId="urn:microsoft.com/office/officeart/2005/8/layout/radial4"/>
    <dgm:cxn modelId="{13B0E95B-EE49-4388-AF9C-503800412315}" type="presOf" srcId="{4A47B0F9-5823-49AC-AA1B-3CEF93C9B836}" destId="{72A0FCAD-A91A-421E-99D6-48004D623A36}" srcOrd="0" destOrd="0" presId="urn:microsoft.com/office/officeart/2005/8/layout/radial4"/>
    <dgm:cxn modelId="{C5AEB86A-7EC4-4571-895C-B9FBF785015D}" type="presOf" srcId="{FA9F9E8B-5EBE-47A8-8566-5BE1673186F6}" destId="{59D7F3FC-DF6D-4C91-AF88-E5B116FD9211}" srcOrd="0" destOrd="0" presId="urn:microsoft.com/office/officeart/2005/8/layout/radial4"/>
    <dgm:cxn modelId="{69D61D21-7BCF-493B-86F3-9EF245A8DA78}" type="presOf" srcId="{0EC55BF1-1EC7-4227-AF8A-06C04A06A25D}" destId="{45E233F9-C0F0-456D-AC17-D8E34DCD6212}" srcOrd="0" destOrd="0" presId="urn:microsoft.com/office/officeart/2005/8/layout/radial4"/>
    <dgm:cxn modelId="{D3236DBA-7771-42A1-B7F8-E737095DC243}" type="presOf" srcId="{C822D692-EEFF-428B-A466-0886AEA32C0D}" destId="{3E77D5C5-B7F4-4623-8415-4FA255E03499}" srcOrd="0" destOrd="0" presId="urn:microsoft.com/office/officeart/2005/8/layout/radial4"/>
    <dgm:cxn modelId="{7D347D72-11E4-417A-88A5-5D373722A18D}" type="presOf" srcId="{7A405D32-5E67-43DD-85AA-810B3D2AA134}" destId="{C1D45A7B-0BAE-4F00-B3CC-AB936EA59802}" srcOrd="0" destOrd="0" presId="urn:microsoft.com/office/officeart/2005/8/layout/radial4"/>
    <dgm:cxn modelId="{B1E943FE-1106-4CAD-B4FA-B5CF7A2562A6}" srcId="{C822D692-EEFF-428B-A466-0886AEA32C0D}" destId="{1E19795B-F288-41C4-97CE-7C8535E6424D}" srcOrd="0" destOrd="0" parTransId="{487DD8CE-DC84-407B-8C2E-2D0C1C45809A}" sibTransId="{E5CDBA8C-B054-45CB-BA18-59E248B8CF79}"/>
    <dgm:cxn modelId="{7EBAC913-9E04-4DDB-AD8A-2D12C2AB336F}" type="presParOf" srcId="{8EE225E9-A1E4-49DF-8CA8-75A7431843C5}" destId="{3E77D5C5-B7F4-4623-8415-4FA255E03499}" srcOrd="0" destOrd="0" presId="urn:microsoft.com/office/officeart/2005/8/layout/radial4"/>
    <dgm:cxn modelId="{40F12F0B-FCB8-45F9-9101-CA4F0902B126}" type="presParOf" srcId="{8EE225E9-A1E4-49DF-8CA8-75A7431843C5}" destId="{A0D58398-39C9-46EB-B140-09A0581AD5C3}" srcOrd="1" destOrd="0" presId="urn:microsoft.com/office/officeart/2005/8/layout/radial4"/>
    <dgm:cxn modelId="{013069EA-DCE0-4AD4-AACB-400D209E5D77}" type="presParOf" srcId="{8EE225E9-A1E4-49DF-8CA8-75A7431843C5}" destId="{18191F5C-00DB-44F3-862D-AA963EC8420A}" srcOrd="2" destOrd="0" presId="urn:microsoft.com/office/officeart/2005/8/layout/radial4"/>
    <dgm:cxn modelId="{7BB48716-945F-46C0-89AA-F402DDBE250F}" type="presParOf" srcId="{8EE225E9-A1E4-49DF-8CA8-75A7431843C5}" destId="{6047EBB8-B368-45BC-977F-6135AFE6CAC3}" srcOrd="3" destOrd="0" presId="urn:microsoft.com/office/officeart/2005/8/layout/radial4"/>
    <dgm:cxn modelId="{E88580A4-4B74-4DC8-8F81-73287F47AA01}" type="presParOf" srcId="{8EE225E9-A1E4-49DF-8CA8-75A7431843C5}" destId="{130BF02C-0FAE-4DF2-9393-1DCC07BBA4B2}" srcOrd="4" destOrd="0" presId="urn:microsoft.com/office/officeart/2005/8/layout/radial4"/>
    <dgm:cxn modelId="{510A5E72-543F-4D1F-B97B-6BCCA551221F}" type="presParOf" srcId="{8EE225E9-A1E4-49DF-8CA8-75A7431843C5}" destId="{74BD5A10-59DA-489E-B0F5-E2F7CA7EC492}" srcOrd="5" destOrd="0" presId="urn:microsoft.com/office/officeart/2005/8/layout/radial4"/>
    <dgm:cxn modelId="{6CAAFB2E-9856-4AF7-8412-0368B641D767}" type="presParOf" srcId="{8EE225E9-A1E4-49DF-8CA8-75A7431843C5}" destId="{FD93AFFE-0C1E-4AF3-9707-77F93C52855F}" srcOrd="6" destOrd="0" presId="urn:microsoft.com/office/officeart/2005/8/layout/radial4"/>
    <dgm:cxn modelId="{CA6DC541-5999-46A5-B46A-C40CED422A21}" type="presParOf" srcId="{8EE225E9-A1E4-49DF-8CA8-75A7431843C5}" destId="{A21AFEE7-BEAA-4399-AAE3-547806CE48BA}" srcOrd="7" destOrd="0" presId="urn:microsoft.com/office/officeart/2005/8/layout/radial4"/>
    <dgm:cxn modelId="{13717CB2-86B2-47A1-8715-9C9442F8CB0F}" type="presParOf" srcId="{8EE225E9-A1E4-49DF-8CA8-75A7431843C5}" destId="{72A0FCAD-A91A-421E-99D6-48004D623A36}" srcOrd="8" destOrd="0" presId="urn:microsoft.com/office/officeart/2005/8/layout/radial4"/>
    <dgm:cxn modelId="{57A51CEB-A5FD-43FF-AA18-BAC9251BB10B}" type="presParOf" srcId="{8EE225E9-A1E4-49DF-8CA8-75A7431843C5}" destId="{974E862A-EA51-42D0-89A5-49B964CEDC4B}" srcOrd="9" destOrd="0" presId="urn:microsoft.com/office/officeart/2005/8/layout/radial4"/>
    <dgm:cxn modelId="{55015E68-FC2D-48DB-B057-32652DF2BFC4}" type="presParOf" srcId="{8EE225E9-A1E4-49DF-8CA8-75A7431843C5}" destId="{59D7F3FC-DF6D-4C91-AF88-E5B116FD9211}" srcOrd="10" destOrd="0" presId="urn:microsoft.com/office/officeart/2005/8/layout/radial4"/>
    <dgm:cxn modelId="{817F1C3E-A937-48C7-94B0-44DE098F5FA6}" type="presParOf" srcId="{8EE225E9-A1E4-49DF-8CA8-75A7431843C5}" destId="{45E233F9-C0F0-456D-AC17-D8E34DCD6212}" srcOrd="11" destOrd="0" presId="urn:microsoft.com/office/officeart/2005/8/layout/radial4"/>
    <dgm:cxn modelId="{395B37B0-C5CF-479F-8776-3B15B868A2D4}" type="presParOf" srcId="{8EE225E9-A1E4-49DF-8CA8-75A7431843C5}" destId="{C1D45A7B-0BAE-4F00-B3CC-AB936EA59802}" srcOrd="12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61BFDCB1-1D20-4604-A373-F3619E807A98}" type="doc">
      <dgm:prSet loTypeId="urn:microsoft.com/office/officeart/2005/8/layout/radial4" loCatId="relationship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n-AU"/>
        </a:p>
      </dgm:t>
    </dgm:pt>
    <dgm:pt modelId="{C822D692-EEFF-428B-A466-0886AEA32C0D}">
      <dgm:prSet custT="1"/>
      <dgm:spPr/>
      <dgm:t>
        <a:bodyPr/>
        <a:lstStyle/>
        <a:p>
          <a:pPr rtl="0"/>
          <a:r>
            <a:rPr lang="en-US" sz="3200" b="1" dirty="0" err="1" smtClean="0">
              <a:solidFill>
                <a:schemeClr val="tx1"/>
              </a:solidFill>
              <a:latin typeface="Century Gothic" pitchFamily="34" charset="0"/>
            </a:rPr>
            <a:t>Publi-cations</a:t>
          </a:r>
          <a:endParaRPr lang="en-AU" sz="3200" b="1" dirty="0">
            <a:solidFill>
              <a:schemeClr val="tx1"/>
            </a:solidFill>
            <a:latin typeface="Century Gothic" pitchFamily="34" charset="0"/>
          </a:endParaRPr>
        </a:p>
      </dgm:t>
    </dgm:pt>
    <dgm:pt modelId="{3B3D33A0-3B61-4797-9DC0-E1BB1E43383B}" type="parTrans" cxnId="{2ACB466B-007B-45AB-A679-69B5F9C80F3C}">
      <dgm:prSet/>
      <dgm:spPr/>
      <dgm:t>
        <a:bodyPr/>
        <a:lstStyle/>
        <a:p>
          <a:endParaRPr lang="en-AU"/>
        </a:p>
      </dgm:t>
    </dgm:pt>
    <dgm:pt modelId="{2D1C9016-0208-4072-86A3-BC5AAB85A3C5}" type="sibTrans" cxnId="{2ACB466B-007B-45AB-A679-69B5F9C80F3C}">
      <dgm:prSet/>
      <dgm:spPr/>
      <dgm:t>
        <a:bodyPr/>
        <a:lstStyle/>
        <a:p>
          <a:endParaRPr lang="en-AU"/>
        </a:p>
      </dgm:t>
    </dgm:pt>
    <dgm:pt modelId="{1E19795B-F288-41C4-97CE-7C8535E6424D}">
      <dgm:prSet/>
      <dgm:spPr/>
      <dgm:t>
        <a:bodyPr/>
        <a:lstStyle/>
        <a:p>
          <a:pPr rtl="0"/>
          <a:r>
            <a:rPr lang="en-US" dirty="0" smtClean="0">
              <a:solidFill>
                <a:schemeClr val="tx1"/>
              </a:solidFill>
              <a:latin typeface="Century Gothic" pitchFamily="34" charset="0"/>
            </a:rPr>
            <a:t>Increased </a:t>
          </a:r>
          <a:r>
            <a:rPr lang="en-US" i="1" dirty="0" smtClean="0">
              <a:solidFill>
                <a:schemeClr val="tx1"/>
              </a:solidFill>
              <a:latin typeface="Century Gothic" pitchFamily="34" charset="0"/>
            </a:rPr>
            <a:t>AJIA</a:t>
          </a:r>
          <a:r>
            <a:rPr lang="en-US" i="0" dirty="0" smtClean="0">
              <a:solidFill>
                <a:schemeClr val="tx1"/>
              </a:solidFill>
              <a:latin typeface="Century Gothic" pitchFamily="34" charset="0"/>
            </a:rPr>
            <a:t> publication frequency (from four to five per year, moving to six in 2015)</a:t>
          </a:r>
          <a:endParaRPr lang="en-AU" dirty="0">
            <a:solidFill>
              <a:schemeClr val="tx1"/>
            </a:solidFill>
            <a:latin typeface="Century Gothic" pitchFamily="34" charset="0"/>
          </a:endParaRPr>
        </a:p>
      </dgm:t>
    </dgm:pt>
    <dgm:pt modelId="{487DD8CE-DC84-407B-8C2E-2D0C1C45809A}" type="parTrans" cxnId="{B1E943FE-1106-4CAD-B4FA-B5CF7A2562A6}">
      <dgm:prSet/>
      <dgm:spPr/>
      <dgm:t>
        <a:bodyPr/>
        <a:lstStyle/>
        <a:p>
          <a:endParaRPr lang="en-AU"/>
        </a:p>
      </dgm:t>
    </dgm:pt>
    <dgm:pt modelId="{E5CDBA8C-B054-45CB-BA18-59E248B8CF79}" type="sibTrans" cxnId="{B1E943FE-1106-4CAD-B4FA-B5CF7A2562A6}">
      <dgm:prSet/>
      <dgm:spPr/>
      <dgm:t>
        <a:bodyPr/>
        <a:lstStyle/>
        <a:p>
          <a:endParaRPr lang="en-AU"/>
        </a:p>
      </dgm:t>
    </dgm:pt>
    <dgm:pt modelId="{28D63B9D-BD73-4C4E-98DE-45DB6AE217AE}">
      <dgm:prSet/>
      <dgm:spPr/>
      <dgm:t>
        <a:bodyPr/>
        <a:lstStyle/>
        <a:p>
          <a:pPr rtl="0"/>
          <a:r>
            <a:rPr lang="en-US" dirty="0" smtClean="0">
              <a:solidFill>
                <a:schemeClr val="tx1"/>
              </a:solidFill>
              <a:latin typeface="Century Gothic" pitchFamily="34" charset="0"/>
            </a:rPr>
            <a:t>High-level membership, regular meetings of </a:t>
          </a:r>
          <a:r>
            <a:rPr lang="en-US" i="1" dirty="0" smtClean="0">
              <a:solidFill>
                <a:schemeClr val="tx1"/>
              </a:solidFill>
              <a:latin typeface="Century Gothic" pitchFamily="34" charset="0"/>
            </a:rPr>
            <a:t>AJIA</a:t>
          </a:r>
          <a:r>
            <a:rPr lang="en-US" i="0" dirty="0" smtClean="0">
              <a:solidFill>
                <a:schemeClr val="tx1"/>
              </a:solidFill>
              <a:latin typeface="Century Gothic" pitchFamily="34" charset="0"/>
            </a:rPr>
            <a:t> Editorial Board and AIIA Research Committee</a:t>
          </a:r>
          <a:endParaRPr lang="en-AU" dirty="0">
            <a:solidFill>
              <a:schemeClr val="tx1"/>
            </a:solidFill>
            <a:latin typeface="Century Gothic" pitchFamily="34" charset="0"/>
          </a:endParaRPr>
        </a:p>
      </dgm:t>
    </dgm:pt>
    <dgm:pt modelId="{902DBBE8-2BDA-4FE5-9CD2-CA9A4E47BB9D}" type="parTrans" cxnId="{06B58A04-0412-42D0-9B1B-7703EB1CC541}">
      <dgm:prSet/>
      <dgm:spPr/>
      <dgm:t>
        <a:bodyPr/>
        <a:lstStyle/>
        <a:p>
          <a:endParaRPr lang="en-AU"/>
        </a:p>
      </dgm:t>
    </dgm:pt>
    <dgm:pt modelId="{9BCF526A-0B0C-4868-AF27-C95D815F9D26}" type="sibTrans" cxnId="{06B58A04-0412-42D0-9B1B-7703EB1CC541}">
      <dgm:prSet/>
      <dgm:spPr/>
      <dgm:t>
        <a:bodyPr/>
        <a:lstStyle/>
        <a:p>
          <a:endParaRPr lang="en-AU"/>
        </a:p>
      </dgm:t>
    </dgm:pt>
    <dgm:pt modelId="{B2C82230-156E-4DB4-A959-5EE196FE4149}">
      <dgm:prSet/>
      <dgm:spPr/>
      <dgm:t>
        <a:bodyPr/>
        <a:lstStyle/>
        <a:p>
          <a:pPr rtl="0"/>
          <a:r>
            <a:rPr lang="en-US" dirty="0" smtClean="0">
              <a:solidFill>
                <a:schemeClr val="tx1"/>
              </a:solidFill>
              <a:latin typeface="Century Gothic" pitchFamily="34" charset="0"/>
            </a:rPr>
            <a:t>Partnerships with professional publishers e.g. Oxford, </a:t>
          </a:r>
          <a:r>
            <a:rPr lang="en-US" dirty="0" err="1" smtClean="0">
              <a:solidFill>
                <a:schemeClr val="tx1"/>
              </a:solidFill>
              <a:latin typeface="Century Gothic" pitchFamily="34" charset="0"/>
            </a:rPr>
            <a:t>Routledge</a:t>
          </a:r>
          <a:r>
            <a:rPr lang="en-US" dirty="0" smtClean="0">
              <a:solidFill>
                <a:schemeClr val="tx1"/>
              </a:solidFill>
              <a:latin typeface="Century Gothic" pitchFamily="34" charset="0"/>
            </a:rPr>
            <a:t> and Thomson Reuters</a:t>
          </a:r>
          <a:endParaRPr lang="en-AU" dirty="0">
            <a:solidFill>
              <a:schemeClr val="tx1"/>
            </a:solidFill>
            <a:latin typeface="Century Gothic" pitchFamily="34" charset="0"/>
          </a:endParaRPr>
        </a:p>
      </dgm:t>
    </dgm:pt>
    <dgm:pt modelId="{B7472286-0807-4467-80B5-74C7DC47D35B}" type="parTrans" cxnId="{DD6F5AAC-B277-43D3-9A71-91072133D3C8}">
      <dgm:prSet/>
      <dgm:spPr/>
      <dgm:t>
        <a:bodyPr/>
        <a:lstStyle/>
        <a:p>
          <a:endParaRPr lang="en-AU"/>
        </a:p>
      </dgm:t>
    </dgm:pt>
    <dgm:pt modelId="{B54360DB-91D9-4CE9-B7B8-A214DE3B6CE4}" type="sibTrans" cxnId="{DD6F5AAC-B277-43D3-9A71-91072133D3C8}">
      <dgm:prSet/>
      <dgm:spPr/>
      <dgm:t>
        <a:bodyPr/>
        <a:lstStyle/>
        <a:p>
          <a:endParaRPr lang="en-AU"/>
        </a:p>
      </dgm:t>
    </dgm:pt>
    <dgm:pt modelId="{8EE225E9-A1E4-49DF-8CA8-75A7431843C5}" type="pres">
      <dgm:prSet presAssocID="{61BFDCB1-1D20-4604-A373-F3619E807A98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3E77D5C5-B7F4-4623-8415-4FA255E03499}" type="pres">
      <dgm:prSet presAssocID="{C822D692-EEFF-428B-A466-0886AEA32C0D}" presName="centerShape" presStyleLbl="node0" presStyleIdx="0" presStyleCnt="1"/>
      <dgm:spPr/>
      <dgm:t>
        <a:bodyPr/>
        <a:lstStyle/>
        <a:p>
          <a:endParaRPr lang="en-AU"/>
        </a:p>
      </dgm:t>
    </dgm:pt>
    <dgm:pt modelId="{A0D58398-39C9-46EB-B140-09A0581AD5C3}" type="pres">
      <dgm:prSet presAssocID="{487DD8CE-DC84-407B-8C2E-2D0C1C45809A}" presName="parTrans" presStyleLbl="bgSibTrans2D1" presStyleIdx="0" presStyleCnt="3"/>
      <dgm:spPr/>
      <dgm:t>
        <a:bodyPr/>
        <a:lstStyle/>
        <a:p>
          <a:endParaRPr lang="en-AU"/>
        </a:p>
      </dgm:t>
    </dgm:pt>
    <dgm:pt modelId="{18191F5C-00DB-44F3-862D-AA963EC8420A}" type="pres">
      <dgm:prSet presAssocID="{1E19795B-F288-41C4-97CE-7C8535E6424D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6047EBB8-B368-45BC-977F-6135AFE6CAC3}" type="pres">
      <dgm:prSet presAssocID="{902DBBE8-2BDA-4FE5-9CD2-CA9A4E47BB9D}" presName="parTrans" presStyleLbl="bgSibTrans2D1" presStyleIdx="1" presStyleCnt="3"/>
      <dgm:spPr/>
      <dgm:t>
        <a:bodyPr/>
        <a:lstStyle/>
        <a:p>
          <a:endParaRPr lang="en-AU"/>
        </a:p>
      </dgm:t>
    </dgm:pt>
    <dgm:pt modelId="{130BF02C-0FAE-4DF2-9393-1DCC07BBA4B2}" type="pres">
      <dgm:prSet presAssocID="{28D63B9D-BD73-4C4E-98DE-45DB6AE217AE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74BD5A10-59DA-489E-B0F5-E2F7CA7EC492}" type="pres">
      <dgm:prSet presAssocID="{B7472286-0807-4467-80B5-74C7DC47D35B}" presName="parTrans" presStyleLbl="bgSibTrans2D1" presStyleIdx="2" presStyleCnt="3"/>
      <dgm:spPr/>
      <dgm:t>
        <a:bodyPr/>
        <a:lstStyle/>
        <a:p>
          <a:endParaRPr lang="en-AU"/>
        </a:p>
      </dgm:t>
    </dgm:pt>
    <dgm:pt modelId="{FD93AFFE-0C1E-4AF3-9707-77F93C52855F}" type="pres">
      <dgm:prSet presAssocID="{B2C82230-156E-4DB4-A959-5EE196FE4149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</dgm:ptLst>
  <dgm:cxnLst>
    <dgm:cxn modelId="{C6C92FCA-A376-4CED-879C-1D7B80CF4CF4}" type="presOf" srcId="{B7472286-0807-4467-80B5-74C7DC47D35B}" destId="{74BD5A10-59DA-489E-B0F5-E2F7CA7EC492}" srcOrd="0" destOrd="0" presId="urn:microsoft.com/office/officeart/2005/8/layout/radial4"/>
    <dgm:cxn modelId="{06B58A04-0412-42D0-9B1B-7703EB1CC541}" srcId="{C822D692-EEFF-428B-A466-0886AEA32C0D}" destId="{28D63B9D-BD73-4C4E-98DE-45DB6AE217AE}" srcOrd="1" destOrd="0" parTransId="{902DBBE8-2BDA-4FE5-9CD2-CA9A4E47BB9D}" sibTransId="{9BCF526A-0B0C-4868-AF27-C95D815F9D26}"/>
    <dgm:cxn modelId="{DD6F5AAC-B277-43D3-9A71-91072133D3C8}" srcId="{C822D692-EEFF-428B-A466-0886AEA32C0D}" destId="{B2C82230-156E-4DB4-A959-5EE196FE4149}" srcOrd="2" destOrd="0" parTransId="{B7472286-0807-4467-80B5-74C7DC47D35B}" sibTransId="{B54360DB-91D9-4CE9-B7B8-A214DE3B6CE4}"/>
    <dgm:cxn modelId="{8BD53738-2771-4C4F-B291-D1D316F2A86F}" type="presOf" srcId="{1E19795B-F288-41C4-97CE-7C8535E6424D}" destId="{18191F5C-00DB-44F3-862D-AA963EC8420A}" srcOrd="0" destOrd="0" presId="urn:microsoft.com/office/officeart/2005/8/layout/radial4"/>
    <dgm:cxn modelId="{0C5F89EA-5EDC-4AA6-8F68-A7A6F3329A96}" type="presOf" srcId="{28D63B9D-BD73-4C4E-98DE-45DB6AE217AE}" destId="{130BF02C-0FAE-4DF2-9393-1DCC07BBA4B2}" srcOrd="0" destOrd="0" presId="urn:microsoft.com/office/officeart/2005/8/layout/radial4"/>
    <dgm:cxn modelId="{7596A76B-E1D6-46CE-AE06-27EFEEFD8614}" type="presOf" srcId="{487DD8CE-DC84-407B-8C2E-2D0C1C45809A}" destId="{A0D58398-39C9-46EB-B140-09A0581AD5C3}" srcOrd="0" destOrd="0" presId="urn:microsoft.com/office/officeart/2005/8/layout/radial4"/>
    <dgm:cxn modelId="{2778CAAA-3D36-4A68-8750-8659DD9FDAE1}" type="presOf" srcId="{902DBBE8-2BDA-4FE5-9CD2-CA9A4E47BB9D}" destId="{6047EBB8-B368-45BC-977F-6135AFE6CAC3}" srcOrd="0" destOrd="0" presId="urn:microsoft.com/office/officeart/2005/8/layout/radial4"/>
    <dgm:cxn modelId="{2ACB466B-007B-45AB-A679-69B5F9C80F3C}" srcId="{61BFDCB1-1D20-4604-A373-F3619E807A98}" destId="{C822D692-EEFF-428B-A466-0886AEA32C0D}" srcOrd="0" destOrd="0" parTransId="{3B3D33A0-3B61-4797-9DC0-E1BB1E43383B}" sibTransId="{2D1C9016-0208-4072-86A3-BC5AAB85A3C5}"/>
    <dgm:cxn modelId="{B1E943FE-1106-4CAD-B4FA-B5CF7A2562A6}" srcId="{C822D692-EEFF-428B-A466-0886AEA32C0D}" destId="{1E19795B-F288-41C4-97CE-7C8535E6424D}" srcOrd="0" destOrd="0" parTransId="{487DD8CE-DC84-407B-8C2E-2D0C1C45809A}" sibTransId="{E5CDBA8C-B054-45CB-BA18-59E248B8CF79}"/>
    <dgm:cxn modelId="{3A5BEAC4-7ABF-4543-B1CB-5B3C036ED981}" type="presOf" srcId="{B2C82230-156E-4DB4-A959-5EE196FE4149}" destId="{FD93AFFE-0C1E-4AF3-9707-77F93C52855F}" srcOrd="0" destOrd="0" presId="urn:microsoft.com/office/officeart/2005/8/layout/radial4"/>
    <dgm:cxn modelId="{E3A6B21C-7CE8-4610-98D1-A99F33E549F2}" type="presOf" srcId="{61BFDCB1-1D20-4604-A373-F3619E807A98}" destId="{8EE225E9-A1E4-49DF-8CA8-75A7431843C5}" srcOrd="0" destOrd="0" presId="urn:microsoft.com/office/officeart/2005/8/layout/radial4"/>
    <dgm:cxn modelId="{A4149297-DDC3-4C7A-85DD-B0C897D8DAFA}" type="presOf" srcId="{C822D692-EEFF-428B-A466-0886AEA32C0D}" destId="{3E77D5C5-B7F4-4623-8415-4FA255E03499}" srcOrd="0" destOrd="0" presId="urn:microsoft.com/office/officeart/2005/8/layout/radial4"/>
    <dgm:cxn modelId="{3990B815-E9D6-4D8A-84AB-83D897FBC42E}" type="presParOf" srcId="{8EE225E9-A1E4-49DF-8CA8-75A7431843C5}" destId="{3E77D5C5-B7F4-4623-8415-4FA255E03499}" srcOrd="0" destOrd="0" presId="urn:microsoft.com/office/officeart/2005/8/layout/radial4"/>
    <dgm:cxn modelId="{8C8A1F80-8E01-417B-B85F-C3C5BF89D7C1}" type="presParOf" srcId="{8EE225E9-A1E4-49DF-8CA8-75A7431843C5}" destId="{A0D58398-39C9-46EB-B140-09A0581AD5C3}" srcOrd="1" destOrd="0" presId="urn:microsoft.com/office/officeart/2005/8/layout/radial4"/>
    <dgm:cxn modelId="{EAACE085-2E8D-4B45-B925-FA916BFFECFF}" type="presParOf" srcId="{8EE225E9-A1E4-49DF-8CA8-75A7431843C5}" destId="{18191F5C-00DB-44F3-862D-AA963EC8420A}" srcOrd="2" destOrd="0" presId="urn:microsoft.com/office/officeart/2005/8/layout/radial4"/>
    <dgm:cxn modelId="{ADED410C-4614-40E1-880E-ABA499074231}" type="presParOf" srcId="{8EE225E9-A1E4-49DF-8CA8-75A7431843C5}" destId="{6047EBB8-B368-45BC-977F-6135AFE6CAC3}" srcOrd="3" destOrd="0" presId="urn:microsoft.com/office/officeart/2005/8/layout/radial4"/>
    <dgm:cxn modelId="{B79D0AAF-7E51-4BA6-9AD2-D1692E3055B7}" type="presParOf" srcId="{8EE225E9-A1E4-49DF-8CA8-75A7431843C5}" destId="{130BF02C-0FAE-4DF2-9393-1DCC07BBA4B2}" srcOrd="4" destOrd="0" presId="urn:microsoft.com/office/officeart/2005/8/layout/radial4"/>
    <dgm:cxn modelId="{488FAC91-D9FF-474A-AD47-DFD8BC2CDA68}" type="presParOf" srcId="{8EE225E9-A1E4-49DF-8CA8-75A7431843C5}" destId="{74BD5A10-59DA-489E-B0F5-E2F7CA7EC492}" srcOrd="5" destOrd="0" presId="urn:microsoft.com/office/officeart/2005/8/layout/radial4"/>
    <dgm:cxn modelId="{9A7817BA-3513-49B6-B0DA-7F2F39B84132}" type="presParOf" srcId="{8EE225E9-A1E4-49DF-8CA8-75A7431843C5}" destId="{FD93AFFE-0C1E-4AF3-9707-77F93C52855F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61BFDCB1-1D20-4604-A373-F3619E807A98}" type="doc">
      <dgm:prSet loTypeId="urn:microsoft.com/office/officeart/2005/8/layout/radial4" loCatId="relationship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n-AU"/>
        </a:p>
      </dgm:t>
    </dgm:pt>
    <dgm:pt modelId="{C822D692-EEFF-428B-A466-0886AEA32C0D}">
      <dgm:prSet custT="1"/>
      <dgm:spPr/>
      <dgm:t>
        <a:bodyPr/>
        <a:lstStyle/>
        <a:p>
          <a:pPr rtl="0"/>
          <a:r>
            <a:rPr lang="en-US" sz="3200" b="1" dirty="0" smtClean="0">
              <a:solidFill>
                <a:schemeClr val="tx1"/>
              </a:solidFill>
              <a:latin typeface="Century Gothic" pitchFamily="34" charset="0"/>
            </a:rPr>
            <a:t>Youth</a:t>
          </a:r>
          <a:endParaRPr lang="en-AU" sz="3200" b="1" dirty="0">
            <a:solidFill>
              <a:schemeClr val="tx1"/>
            </a:solidFill>
            <a:latin typeface="Century Gothic" pitchFamily="34" charset="0"/>
          </a:endParaRPr>
        </a:p>
      </dgm:t>
    </dgm:pt>
    <dgm:pt modelId="{3B3D33A0-3B61-4797-9DC0-E1BB1E43383B}" type="parTrans" cxnId="{2ACB466B-007B-45AB-A679-69B5F9C80F3C}">
      <dgm:prSet/>
      <dgm:spPr/>
      <dgm:t>
        <a:bodyPr/>
        <a:lstStyle/>
        <a:p>
          <a:endParaRPr lang="en-AU"/>
        </a:p>
      </dgm:t>
    </dgm:pt>
    <dgm:pt modelId="{2D1C9016-0208-4072-86A3-BC5AAB85A3C5}" type="sibTrans" cxnId="{2ACB466B-007B-45AB-A679-69B5F9C80F3C}">
      <dgm:prSet/>
      <dgm:spPr/>
      <dgm:t>
        <a:bodyPr/>
        <a:lstStyle/>
        <a:p>
          <a:endParaRPr lang="en-AU"/>
        </a:p>
      </dgm:t>
    </dgm:pt>
    <dgm:pt modelId="{1E19795B-F288-41C4-97CE-7C8535E6424D}">
      <dgm:prSet custT="1"/>
      <dgm:spPr/>
      <dgm:t>
        <a:bodyPr/>
        <a:lstStyle/>
        <a:p>
          <a:pPr rtl="0"/>
          <a:r>
            <a:rPr lang="en-US" sz="1500" dirty="0" smtClean="0">
              <a:solidFill>
                <a:schemeClr val="tx1"/>
              </a:solidFill>
              <a:latin typeface="Century Gothic" pitchFamily="34" charset="0"/>
            </a:rPr>
            <a:t>Promotion of internship </a:t>
          </a:r>
          <a:r>
            <a:rPr lang="en-US" sz="1500" dirty="0" err="1" smtClean="0">
              <a:solidFill>
                <a:schemeClr val="tx1"/>
              </a:solidFill>
              <a:latin typeface="Century Gothic" pitchFamily="34" charset="0"/>
            </a:rPr>
            <a:t>programmes</a:t>
          </a:r>
          <a:r>
            <a:rPr lang="en-US" sz="1500" dirty="0" smtClean="0">
              <a:solidFill>
                <a:schemeClr val="tx1"/>
              </a:solidFill>
              <a:latin typeface="Century Gothic" pitchFamily="34" charset="0"/>
            </a:rPr>
            <a:t> with formal selection processes and high-level mentoring</a:t>
          </a:r>
          <a:endParaRPr lang="en-AU" sz="1500" dirty="0">
            <a:solidFill>
              <a:schemeClr val="tx1"/>
            </a:solidFill>
            <a:latin typeface="Century Gothic" pitchFamily="34" charset="0"/>
          </a:endParaRPr>
        </a:p>
      </dgm:t>
    </dgm:pt>
    <dgm:pt modelId="{487DD8CE-DC84-407B-8C2E-2D0C1C45809A}" type="parTrans" cxnId="{B1E943FE-1106-4CAD-B4FA-B5CF7A2562A6}">
      <dgm:prSet/>
      <dgm:spPr/>
      <dgm:t>
        <a:bodyPr/>
        <a:lstStyle/>
        <a:p>
          <a:endParaRPr lang="en-AU"/>
        </a:p>
      </dgm:t>
    </dgm:pt>
    <dgm:pt modelId="{E5CDBA8C-B054-45CB-BA18-59E248B8CF79}" type="sibTrans" cxnId="{B1E943FE-1106-4CAD-B4FA-B5CF7A2562A6}">
      <dgm:prSet/>
      <dgm:spPr/>
      <dgm:t>
        <a:bodyPr/>
        <a:lstStyle/>
        <a:p>
          <a:endParaRPr lang="en-AU"/>
        </a:p>
      </dgm:t>
    </dgm:pt>
    <dgm:pt modelId="{28D63B9D-BD73-4C4E-98DE-45DB6AE217AE}">
      <dgm:prSet custT="1"/>
      <dgm:spPr/>
      <dgm:t>
        <a:bodyPr/>
        <a:lstStyle/>
        <a:p>
          <a:pPr rtl="0"/>
          <a:r>
            <a:rPr lang="en-US" sz="1500" dirty="0" smtClean="0">
              <a:solidFill>
                <a:schemeClr val="tx1"/>
              </a:solidFill>
              <a:latin typeface="Century Gothic" pitchFamily="34" charset="0"/>
            </a:rPr>
            <a:t>Development of youth-led initiatives such as young professional networks and youth publications</a:t>
          </a:r>
          <a:endParaRPr lang="en-AU" sz="1500" dirty="0">
            <a:solidFill>
              <a:schemeClr val="tx1"/>
            </a:solidFill>
            <a:latin typeface="Century Gothic" pitchFamily="34" charset="0"/>
          </a:endParaRPr>
        </a:p>
      </dgm:t>
    </dgm:pt>
    <dgm:pt modelId="{902DBBE8-2BDA-4FE5-9CD2-CA9A4E47BB9D}" type="parTrans" cxnId="{06B58A04-0412-42D0-9B1B-7703EB1CC541}">
      <dgm:prSet/>
      <dgm:spPr/>
      <dgm:t>
        <a:bodyPr/>
        <a:lstStyle/>
        <a:p>
          <a:endParaRPr lang="en-AU"/>
        </a:p>
      </dgm:t>
    </dgm:pt>
    <dgm:pt modelId="{9BCF526A-0B0C-4868-AF27-C95D815F9D26}" type="sibTrans" cxnId="{06B58A04-0412-42D0-9B1B-7703EB1CC541}">
      <dgm:prSet/>
      <dgm:spPr/>
      <dgm:t>
        <a:bodyPr/>
        <a:lstStyle/>
        <a:p>
          <a:endParaRPr lang="en-AU"/>
        </a:p>
      </dgm:t>
    </dgm:pt>
    <dgm:pt modelId="{B2C82230-156E-4DB4-A959-5EE196FE4149}">
      <dgm:prSet custT="1"/>
      <dgm:spPr/>
      <dgm:t>
        <a:bodyPr/>
        <a:lstStyle/>
        <a:p>
          <a:pPr rtl="0"/>
          <a:r>
            <a:rPr lang="en-US" sz="1500" dirty="0" smtClean="0">
              <a:solidFill>
                <a:schemeClr val="tx1"/>
              </a:solidFill>
              <a:latin typeface="Century Gothic" pitchFamily="34" charset="0"/>
            </a:rPr>
            <a:t>Development of schools </a:t>
          </a:r>
          <a:r>
            <a:rPr lang="en-US" sz="1500" dirty="0" err="1" smtClean="0">
              <a:solidFill>
                <a:schemeClr val="tx1"/>
              </a:solidFill>
              <a:latin typeface="Century Gothic" pitchFamily="34" charset="0"/>
            </a:rPr>
            <a:t>programmes</a:t>
          </a:r>
          <a:endParaRPr lang="en-AU" sz="1500" dirty="0">
            <a:solidFill>
              <a:schemeClr val="tx1"/>
            </a:solidFill>
            <a:latin typeface="Century Gothic" pitchFamily="34" charset="0"/>
          </a:endParaRPr>
        </a:p>
      </dgm:t>
    </dgm:pt>
    <dgm:pt modelId="{B7472286-0807-4467-80B5-74C7DC47D35B}" type="parTrans" cxnId="{DD6F5AAC-B277-43D3-9A71-91072133D3C8}">
      <dgm:prSet/>
      <dgm:spPr/>
      <dgm:t>
        <a:bodyPr/>
        <a:lstStyle/>
        <a:p>
          <a:endParaRPr lang="en-AU"/>
        </a:p>
      </dgm:t>
    </dgm:pt>
    <dgm:pt modelId="{B54360DB-91D9-4CE9-B7B8-A214DE3B6CE4}" type="sibTrans" cxnId="{DD6F5AAC-B277-43D3-9A71-91072133D3C8}">
      <dgm:prSet/>
      <dgm:spPr/>
      <dgm:t>
        <a:bodyPr/>
        <a:lstStyle/>
        <a:p>
          <a:endParaRPr lang="en-AU"/>
        </a:p>
      </dgm:t>
    </dgm:pt>
    <dgm:pt modelId="{8EE225E9-A1E4-49DF-8CA8-75A7431843C5}" type="pres">
      <dgm:prSet presAssocID="{61BFDCB1-1D20-4604-A373-F3619E807A98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3E77D5C5-B7F4-4623-8415-4FA255E03499}" type="pres">
      <dgm:prSet presAssocID="{C822D692-EEFF-428B-A466-0886AEA32C0D}" presName="centerShape" presStyleLbl="node0" presStyleIdx="0" presStyleCnt="1"/>
      <dgm:spPr/>
      <dgm:t>
        <a:bodyPr/>
        <a:lstStyle/>
        <a:p>
          <a:endParaRPr lang="en-AU"/>
        </a:p>
      </dgm:t>
    </dgm:pt>
    <dgm:pt modelId="{A0D58398-39C9-46EB-B140-09A0581AD5C3}" type="pres">
      <dgm:prSet presAssocID="{487DD8CE-DC84-407B-8C2E-2D0C1C45809A}" presName="parTrans" presStyleLbl="bgSibTrans2D1" presStyleIdx="0" presStyleCnt="3"/>
      <dgm:spPr/>
      <dgm:t>
        <a:bodyPr/>
        <a:lstStyle/>
        <a:p>
          <a:endParaRPr lang="en-AU"/>
        </a:p>
      </dgm:t>
    </dgm:pt>
    <dgm:pt modelId="{18191F5C-00DB-44F3-862D-AA963EC8420A}" type="pres">
      <dgm:prSet presAssocID="{1E19795B-F288-41C4-97CE-7C8535E6424D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6047EBB8-B368-45BC-977F-6135AFE6CAC3}" type="pres">
      <dgm:prSet presAssocID="{902DBBE8-2BDA-4FE5-9CD2-CA9A4E47BB9D}" presName="parTrans" presStyleLbl="bgSibTrans2D1" presStyleIdx="1" presStyleCnt="3"/>
      <dgm:spPr/>
      <dgm:t>
        <a:bodyPr/>
        <a:lstStyle/>
        <a:p>
          <a:endParaRPr lang="en-AU"/>
        </a:p>
      </dgm:t>
    </dgm:pt>
    <dgm:pt modelId="{130BF02C-0FAE-4DF2-9393-1DCC07BBA4B2}" type="pres">
      <dgm:prSet presAssocID="{28D63B9D-BD73-4C4E-98DE-45DB6AE217AE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74BD5A10-59DA-489E-B0F5-E2F7CA7EC492}" type="pres">
      <dgm:prSet presAssocID="{B7472286-0807-4467-80B5-74C7DC47D35B}" presName="parTrans" presStyleLbl="bgSibTrans2D1" presStyleIdx="2" presStyleCnt="3"/>
      <dgm:spPr/>
      <dgm:t>
        <a:bodyPr/>
        <a:lstStyle/>
        <a:p>
          <a:endParaRPr lang="en-AU"/>
        </a:p>
      </dgm:t>
    </dgm:pt>
    <dgm:pt modelId="{FD93AFFE-0C1E-4AF3-9707-77F93C52855F}" type="pres">
      <dgm:prSet presAssocID="{B2C82230-156E-4DB4-A959-5EE196FE4149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</dgm:ptLst>
  <dgm:cxnLst>
    <dgm:cxn modelId="{36C767ED-2DE4-422E-B643-A352599A61B2}" type="presOf" srcId="{C822D692-EEFF-428B-A466-0886AEA32C0D}" destId="{3E77D5C5-B7F4-4623-8415-4FA255E03499}" srcOrd="0" destOrd="0" presId="urn:microsoft.com/office/officeart/2005/8/layout/radial4"/>
    <dgm:cxn modelId="{06B58A04-0412-42D0-9B1B-7703EB1CC541}" srcId="{C822D692-EEFF-428B-A466-0886AEA32C0D}" destId="{28D63B9D-BD73-4C4E-98DE-45DB6AE217AE}" srcOrd="1" destOrd="0" parTransId="{902DBBE8-2BDA-4FE5-9CD2-CA9A4E47BB9D}" sibTransId="{9BCF526A-0B0C-4868-AF27-C95D815F9D26}"/>
    <dgm:cxn modelId="{DD6F5AAC-B277-43D3-9A71-91072133D3C8}" srcId="{C822D692-EEFF-428B-A466-0886AEA32C0D}" destId="{B2C82230-156E-4DB4-A959-5EE196FE4149}" srcOrd="2" destOrd="0" parTransId="{B7472286-0807-4467-80B5-74C7DC47D35B}" sibTransId="{B54360DB-91D9-4CE9-B7B8-A214DE3B6CE4}"/>
    <dgm:cxn modelId="{99CE97A5-7E53-4B52-810A-F536C2B7D582}" type="presOf" srcId="{1E19795B-F288-41C4-97CE-7C8535E6424D}" destId="{18191F5C-00DB-44F3-862D-AA963EC8420A}" srcOrd="0" destOrd="0" presId="urn:microsoft.com/office/officeart/2005/8/layout/radial4"/>
    <dgm:cxn modelId="{3D3FE9DE-DE50-480A-B986-258628D27666}" type="presOf" srcId="{28D63B9D-BD73-4C4E-98DE-45DB6AE217AE}" destId="{130BF02C-0FAE-4DF2-9393-1DCC07BBA4B2}" srcOrd="0" destOrd="0" presId="urn:microsoft.com/office/officeart/2005/8/layout/radial4"/>
    <dgm:cxn modelId="{2ACB466B-007B-45AB-A679-69B5F9C80F3C}" srcId="{61BFDCB1-1D20-4604-A373-F3619E807A98}" destId="{C822D692-EEFF-428B-A466-0886AEA32C0D}" srcOrd="0" destOrd="0" parTransId="{3B3D33A0-3B61-4797-9DC0-E1BB1E43383B}" sibTransId="{2D1C9016-0208-4072-86A3-BC5AAB85A3C5}"/>
    <dgm:cxn modelId="{E278575A-8E3E-4931-BEE6-0C85C489D867}" type="presOf" srcId="{902DBBE8-2BDA-4FE5-9CD2-CA9A4E47BB9D}" destId="{6047EBB8-B368-45BC-977F-6135AFE6CAC3}" srcOrd="0" destOrd="0" presId="urn:microsoft.com/office/officeart/2005/8/layout/radial4"/>
    <dgm:cxn modelId="{E9F01257-115F-44FB-A670-D00116CB571F}" type="presOf" srcId="{61BFDCB1-1D20-4604-A373-F3619E807A98}" destId="{8EE225E9-A1E4-49DF-8CA8-75A7431843C5}" srcOrd="0" destOrd="0" presId="urn:microsoft.com/office/officeart/2005/8/layout/radial4"/>
    <dgm:cxn modelId="{FA318FD8-F6AA-4ED0-948C-51B67658B094}" type="presOf" srcId="{B7472286-0807-4467-80B5-74C7DC47D35B}" destId="{74BD5A10-59DA-489E-B0F5-E2F7CA7EC492}" srcOrd="0" destOrd="0" presId="urn:microsoft.com/office/officeart/2005/8/layout/radial4"/>
    <dgm:cxn modelId="{B1E943FE-1106-4CAD-B4FA-B5CF7A2562A6}" srcId="{C822D692-EEFF-428B-A466-0886AEA32C0D}" destId="{1E19795B-F288-41C4-97CE-7C8535E6424D}" srcOrd="0" destOrd="0" parTransId="{487DD8CE-DC84-407B-8C2E-2D0C1C45809A}" sibTransId="{E5CDBA8C-B054-45CB-BA18-59E248B8CF79}"/>
    <dgm:cxn modelId="{8445072F-2E37-4194-94AD-D3B04A670C59}" type="presOf" srcId="{487DD8CE-DC84-407B-8C2E-2D0C1C45809A}" destId="{A0D58398-39C9-46EB-B140-09A0581AD5C3}" srcOrd="0" destOrd="0" presId="urn:microsoft.com/office/officeart/2005/8/layout/radial4"/>
    <dgm:cxn modelId="{D234AF90-9071-428D-A931-B72735216BCD}" type="presOf" srcId="{B2C82230-156E-4DB4-A959-5EE196FE4149}" destId="{FD93AFFE-0C1E-4AF3-9707-77F93C52855F}" srcOrd="0" destOrd="0" presId="urn:microsoft.com/office/officeart/2005/8/layout/radial4"/>
    <dgm:cxn modelId="{275D21B3-6A64-4CA1-AE80-175840ABFDAA}" type="presParOf" srcId="{8EE225E9-A1E4-49DF-8CA8-75A7431843C5}" destId="{3E77D5C5-B7F4-4623-8415-4FA255E03499}" srcOrd="0" destOrd="0" presId="urn:microsoft.com/office/officeart/2005/8/layout/radial4"/>
    <dgm:cxn modelId="{65867FE4-DE57-4FF9-B08C-197DB4138103}" type="presParOf" srcId="{8EE225E9-A1E4-49DF-8CA8-75A7431843C5}" destId="{A0D58398-39C9-46EB-B140-09A0581AD5C3}" srcOrd="1" destOrd="0" presId="urn:microsoft.com/office/officeart/2005/8/layout/radial4"/>
    <dgm:cxn modelId="{E43CCFA7-747B-451A-824C-0C0D720CDB72}" type="presParOf" srcId="{8EE225E9-A1E4-49DF-8CA8-75A7431843C5}" destId="{18191F5C-00DB-44F3-862D-AA963EC8420A}" srcOrd="2" destOrd="0" presId="urn:microsoft.com/office/officeart/2005/8/layout/radial4"/>
    <dgm:cxn modelId="{6537930C-8BDB-48F0-8E95-39F46ABE5EE4}" type="presParOf" srcId="{8EE225E9-A1E4-49DF-8CA8-75A7431843C5}" destId="{6047EBB8-B368-45BC-977F-6135AFE6CAC3}" srcOrd="3" destOrd="0" presId="urn:microsoft.com/office/officeart/2005/8/layout/radial4"/>
    <dgm:cxn modelId="{50696589-A829-43F8-B069-95DAAD8D021E}" type="presParOf" srcId="{8EE225E9-A1E4-49DF-8CA8-75A7431843C5}" destId="{130BF02C-0FAE-4DF2-9393-1DCC07BBA4B2}" srcOrd="4" destOrd="0" presId="urn:microsoft.com/office/officeart/2005/8/layout/radial4"/>
    <dgm:cxn modelId="{A46C4E4D-B1FB-420F-AD48-019869E5FC78}" type="presParOf" srcId="{8EE225E9-A1E4-49DF-8CA8-75A7431843C5}" destId="{74BD5A10-59DA-489E-B0F5-E2F7CA7EC492}" srcOrd="5" destOrd="0" presId="urn:microsoft.com/office/officeart/2005/8/layout/radial4"/>
    <dgm:cxn modelId="{1F41D39C-C236-48BE-B05B-159E123C2310}" type="presParOf" srcId="{8EE225E9-A1E4-49DF-8CA8-75A7431843C5}" destId="{FD93AFFE-0C1E-4AF3-9707-77F93C52855F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BE36287-AD78-439B-9856-019288AE3216}">
      <dsp:nvSpPr>
        <dsp:cNvPr id="0" name=""/>
        <dsp:cNvSpPr/>
      </dsp:nvSpPr>
      <dsp:spPr>
        <a:xfrm>
          <a:off x="1938337" y="0"/>
          <a:ext cx="4352925" cy="4352925"/>
        </a:xfrm>
        <a:prstGeom prst="diamond">
          <a:avLst/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14D1850-D462-4E2C-B0C0-F1174849D036}">
      <dsp:nvSpPr>
        <dsp:cNvPr id="0" name=""/>
        <dsp:cNvSpPr/>
      </dsp:nvSpPr>
      <dsp:spPr>
        <a:xfrm>
          <a:off x="2351865" y="413527"/>
          <a:ext cx="1697640" cy="169764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2E4DA7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400" b="1" kern="1200" dirty="0" smtClean="0">
              <a:solidFill>
                <a:schemeClr val="tx1"/>
              </a:solidFill>
              <a:latin typeface="Century Gothic" pitchFamily="34" charset="0"/>
            </a:rPr>
            <a:t>Events</a:t>
          </a:r>
          <a:endParaRPr lang="en-AU" sz="2400" b="1" kern="1200" dirty="0">
            <a:solidFill>
              <a:schemeClr val="tx1"/>
            </a:solidFill>
            <a:latin typeface="Century Gothic" pitchFamily="34" charset="0"/>
          </a:endParaRPr>
        </a:p>
      </dsp:txBody>
      <dsp:txXfrm>
        <a:off x="2351865" y="413527"/>
        <a:ext cx="1697640" cy="1697640"/>
      </dsp:txXfrm>
    </dsp:sp>
    <dsp:sp modelId="{BA7E3FEC-A60C-4C6B-821A-70ECC8036438}">
      <dsp:nvSpPr>
        <dsp:cNvPr id="0" name=""/>
        <dsp:cNvSpPr/>
      </dsp:nvSpPr>
      <dsp:spPr>
        <a:xfrm>
          <a:off x="4180093" y="413527"/>
          <a:ext cx="1697640" cy="169764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2E4DA7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400" b="1" kern="1200" dirty="0" smtClean="0">
              <a:solidFill>
                <a:schemeClr val="tx1"/>
              </a:solidFill>
              <a:latin typeface="Century Gothic" pitchFamily="34" charset="0"/>
            </a:rPr>
            <a:t>Public-</a:t>
          </a:r>
          <a:r>
            <a:rPr lang="en-AU" sz="2400" b="1" kern="1200" dirty="0" err="1" smtClean="0">
              <a:solidFill>
                <a:schemeClr val="tx1"/>
              </a:solidFill>
              <a:latin typeface="Century Gothic" pitchFamily="34" charset="0"/>
            </a:rPr>
            <a:t>ations</a:t>
          </a:r>
          <a:endParaRPr lang="en-AU" sz="2400" b="1" kern="1200" dirty="0">
            <a:solidFill>
              <a:schemeClr val="tx1"/>
            </a:solidFill>
            <a:latin typeface="Century Gothic" pitchFamily="34" charset="0"/>
          </a:endParaRPr>
        </a:p>
      </dsp:txBody>
      <dsp:txXfrm>
        <a:off x="4180093" y="413527"/>
        <a:ext cx="1697640" cy="1697640"/>
      </dsp:txXfrm>
    </dsp:sp>
    <dsp:sp modelId="{BA5833AA-D8FD-498A-A106-2577BE5D99D3}">
      <dsp:nvSpPr>
        <dsp:cNvPr id="0" name=""/>
        <dsp:cNvSpPr/>
      </dsp:nvSpPr>
      <dsp:spPr>
        <a:xfrm>
          <a:off x="2351865" y="2241756"/>
          <a:ext cx="1697640" cy="169764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2E4DA7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400" b="1" kern="1200" dirty="0" smtClean="0">
              <a:solidFill>
                <a:schemeClr val="tx1"/>
              </a:solidFill>
              <a:latin typeface="Century Gothic" pitchFamily="34" charset="0"/>
            </a:rPr>
            <a:t>Youth</a:t>
          </a:r>
          <a:endParaRPr lang="en-AU" sz="2400" b="1" kern="1200" dirty="0">
            <a:solidFill>
              <a:schemeClr val="tx1"/>
            </a:solidFill>
            <a:latin typeface="Century Gothic" pitchFamily="34" charset="0"/>
          </a:endParaRPr>
        </a:p>
      </dsp:txBody>
      <dsp:txXfrm>
        <a:off x="2351865" y="2241756"/>
        <a:ext cx="1697640" cy="1697640"/>
      </dsp:txXfrm>
    </dsp:sp>
    <dsp:sp modelId="{A74B642D-70F7-4074-8195-63B600E2F100}">
      <dsp:nvSpPr>
        <dsp:cNvPr id="0" name=""/>
        <dsp:cNvSpPr/>
      </dsp:nvSpPr>
      <dsp:spPr>
        <a:xfrm>
          <a:off x="4180093" y="2241756"/>
          <a:ext cx="1697640" cy="169764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2E4DA7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400" b="1" kern="1200" dirty="0" smtClean="0">
              <a:solidFill>
                <a:schemeClr val="tx1"/>
              </a:solidFill>
              <a:latin typeface="Century Gothic" pitchFamily="34" charset="0"/>
            </a:rPr>
            <a:t>Dialogue</a:t>
          </a:r>
          <a:endParaRPr lang="en-AU" sz="2400" b="1" kern="1200" dirty="0">
            <a:solidFill>
              <a:schemeClr val="tx1"/>
            </a:solidFill>
            <a:latin typeface="Century Gothic" pitchFamily="34" charset="0"/>
          </a:endParaRPr>
        </a:p>
      </dsp:txBody>
      <dsp:txXfrm>
        <a:off x="4180093" y="2241756"/>
        <a:ext cx="1697640" cy="1697640"/>
      </dsp:txXfrm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E77D5C5-B7F4-4623-8415-4FA255E03499}">
      <dsp:nvSpPr>
        <dsp:cNvPr id="0" name=""/>
        <dsp:cNvSpPr/>
      </dsp:nvSpPr>
      <dsp:spPr>
        <a:xfrm>
          <a:off x="3047202" y="2544042"/>
          <a:ext cx="2135195" cy="213519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err="1" smtClean="0">
              <a:solidFill>
                <a:schemeClr val="tx1"/>
              </a:solidFill>
              <a:latin typeface="Century Gothic" pitchFamily="34" charset="0"/>
            </a:rPr>
            <a:t>Dialo-gue</a:t>
          </a:r>
          <a:endParaRPr lang="en-AU" sz="3200" b="1" kern="1200" dirty="0">
            <a:solidFill>
              <a:schemeClr val="tx1"/>
            </a:solidFill>
            <a:latin typeface="Century Gothic" pitchFamily="34" charset="0"/>
          </a:endParaRPr>
        </a:p>
      </dsp:txBody>
      <dsp:txXfrm>
        <a:off x="3047202" y="2544042"/>
        <a:ext cx="2135195" cy="2135195"/>
      </dsp:txXfrm>
    </dsp:sp>
    <dsp:sp modelId="{A0D58398-39C9-46EB-B140-09A0581AD5C3}">
      <dsp:nvSpPr>
        <dsp:cNvPr id="0" name=""/>
        <dsp:cNvSpPr/>
      </dsp:nvSpPr>
      <dsp:spPr>
        <a:xfrm rot="12900000">
          <a:off x="1674059" y="2171174"/>
          <a:ext cx="1636159" cy="608530"/>
        </a:xfrm>
        <a:prstGeom prst="lef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191F5C-00DB-44F3-862D-AA963EC8420A}">
      <dsp:nvSpPr>
        <dsp:cNvPr id="0" name=""/>
        <dsp:cNvSpPr/>
      </dsp:nvSpPr>
      <dsp:spPr>
        <a:xfrm>
          <a:off x="807789" y="1194834"/>
          <a:ext cx="2028435" cy="162274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>
              <a:solidFill>
                <a:schemeClr val="tx1"/>
              </a:solidFill>
              <a:latin typeface="Century Gothic" pitchFamily="34" charset="0"/>
            </a:rPr>
            <a:t>Grant funding used to sustain participation in significant events</a:t>
          </a:r>
          <a:endParaRPr lang="en-AU" sz="1500" kern="1200" dirty="0">
            <a:solidFill>
              <a:schemeClr val="tx1"/>
            </a:solidFill>
            <a:latin typeface="Century Gothic" pitchFamily="34" charset="0"/>
          </a:endParaRPr>
        </a:p>
      </dsp:txBody>
      <dsp:txXfrm>
        <a:off x="807789" y="1194834"/>
        <a:ext cx="2028435" cy="1622748"/>
      </dsp:txXfrm>
    </dsp:sp>
    <dsp:sp modelId="{6047EBB8-B368-45BC-977F-6135AFE6CAC3}">
      <dsp:nvSpPr>
        <dsp:cNvPr id="0" name=""/>
        <dsp:cNvSpPr/>
      </dsp:nvSpPr>
      <dsp:spPr>
        <a:xfrm rot="16200000">
          <a:off x="3296720" y="1326470"/>
          <a:ext cx="1636159" cy="608530"/>
        </a:xfrm>
        <a:prstGeom prst="lef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30BF02C-0FAE-4DF2-9393-1DCC07BBA4B2}">
      <dsp:nvSpPr>
        <dsp:cNvPr id="0" name=""/>
        <dsp:cNvSpPr/>
      </dsp:nvSpPr>
      <dsp:spPr>
        <a:xfrm>
          <a:off x="3100582" y="1282"/>
          <a:ext cx="2028435" cy="162274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500" kern="1200" dirty="0" smtClean="0">
              <a:solidFill>
                <a:schemeClr val="tx1"/>
              </a:solidFill>
              <a:latin typeface="Century Gothic" pitchFamily="34" charset="0"/>
            </a:rPr>
            <a:t>Working with diplomatic corps in Australia to assist with links</a:t>
          </a:r>
          <a:endParaRPr lang="en-AU" sz="1500" kern="1200" dirty="0">
            <a:solidFill>
              <a:schemeClr val="tx1"/>
            </a:solidFill>
            <a:latin typeface="Century Gothic" pitchFamily="34" charset="0"/>
          </a:endParaRPr>
        </a:p>
      </dsp:txBody>
      <dsp:txXfrm>
        <a:off x="3100582" y="1282"/>
        <a:ext cx="2028435" cy="1622748"/>
      </dsp:txXfrm>
    </dsp:sp>
    <dsp:sp modelId="{74BD5A10-59DA-489E-B0F5-E2F7CA7EC492}">
      <dsp:nvSpPr>
        <dsp:cNvPr id="0" name=""/>
        <dsp:cNvSpPr/>
      </dsp:nvSpPr>
      <dsp:spPr>
        <a:xfrm rot="19500000">
          <a:off x="4919381" y="2171174"/>
          <a:ext cx="1636159" cy="608530"/>
        </a:xfrm>
        <a:prstGeom prst="lef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D93AFFE-0C1E-4AF3-9707-77F93C52855F}">
      <dsp:nvSpPr>
        <dsp:cNvPr id="0" name=""/>
        <dsp:cNvSpPr/>
      </dsp:nvSpPr>
      <dsp:spPr>
        <a:xfrm>
          <a:off x="5393374" y="1194834"/>
          <a:ext cx="2028435" cy="162274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>
              <a:solidFill>
                <a:schemeClr val="tx1"/>
              </a:solidFill>
              <a:latin typeface="Century Gothic" pitchFamily="34" charset="0"/>
            </a:rPr>
            <a:t>Low-cost hosting of visiting institute representatives where possible</a:t>
          </a:r>
          <a:endParaRPr lang="en-AU" sz="1500" kern="1200" dirty="0">
            <a:solidFill>
              <a:schemeClr val="tx1"/>
            </a:solidFill>
            <a:latin typeface="Century Gothic" pitchFamily="34" charset="0"/>
          </a:endParaRPr>
        </a:p>
      </dsp:txBody>
      <dsp:txXfrm>
        <a:off x="5393374" y="1194834"/>
        <a:ext cx="2028435" cy="1622748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CD6670D-D221-407E-A6E2-14DDFB79E069}">
      <dsp:nvSpPr>
        <dsp:cNvPr id="0" name=""/>
        <dsp:cNvSpPr/>
      </dsp:nvSpPr>
      <dsp:spPr>
        <a:xfrm rot="10800000">
          <a:off x="1761850" y="530"/>
          <a:ext cx="5746238" cy="1257960"/>
        </a:xfrm>
        <a:prstGeom prst="homePlat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54725" tIns="60960" rIns="113792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600" b="1" kern="1200" dirty="0" smtClean="0">
              <a:solidFill>
                <a:schemeClr val="tx1"/>
              </a:solidFill>
              <a:latin typeface="Century Gothic" pitchFamily="34" charset="0"/>
            </a:rPr>
            <a:t>President: John McCarthy AO FAIIA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600" i="0" kern="1200" dirty="0" smtClean="0">
              <a:solidFill>
                <a:schemeClr val="tx1"/>
              </a:solidFill>
              <a:latin typeface="Century Gothic" pitchFamily="34" charset="0"/>
            </a:rPr>
            <a:t>Former Australian Ambassador to the US, Indonesia, Japan, Vietnam, Mexico, Thailand; former Australian High Commissioner to India</a:t>
          </a:r>
          <a:endParaRPr lang="en-AU" sz="1600" i="0" kern="1200" dirty="0">
            <a:solidFill>
              <a:schemeClr val="tx1"/>
            </a:solidFill>
            <a:latin typeface="Century Gothic" pitchFamily="34" charset="0"/>
          </a:endParaRPr>
        </a:p>
      </dsp:txBody>
      <dsp:txXfrm rot="10800000">
        <a:off x="1761850" y="530"/>
        <a:ext cx="5746238" cy="1257960"/>
      </dsp:txXfrm>
    </dsp:sp>
    <dsp:sp modelId="{CA500BFF-7C4C-4A46-BDA3-7F4E529C0194}">
      <dsp:nvSpPr>
        <dsp:cNvPr id="0" name=""/>
        <dsp:cNvSpPr/>
      </dsp:nvSpPr>
      <dsp:spPr>
        <a:xfrm>
          <a:off x="1132870" y="530"/>
          <a:ext cx="1257960" cy="1257960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782068AF-A2BB-45A4-973E-3515C6B049A4}">
      <dsp:nvSpPr>
        <dsp:cNvPr id="0" name=""/>
        <dsp:cNvSpPr/>
      </dsp:nvSpPr>
      <dsp:spPr>
        <a:xfrm rot="10800000">
          <a:off x="1761850" y="1634001"/>
          <a:ext cx="5746238" cy="1257960"/>
        </a:xfrm>
        <a:prstGeom prst="homePlat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54725" tIns="60960" rIns="113792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600" b="1" kern="1200" dirty="0" smtClean="0">
              <a:solidFill>
                <a:schemeClr val="tx1"/>
              </a:solidFill>
              <a:latin typeface="Century Gothic" pitchFamily="34" charset="0"/>
            </a:rPr>
            <a:t>Vice-President: Zara </a:t>
          </a:r>
          <a:r>
            <a:rPr lang="en-AU" sz="1600" b="1" kern="1200" dirty="0" err="1" smtClean="0">
              <a:solidFill>
                <a:schemeClr val="tx1"/>
              </a:solidFill>
              <a:latin typeface="Century Gothic" pitchFamily="34" charset="0"/>
            </a:rPr>
            <a:t>Kimpton</a:t>
          </a:r>
          <a:r>
            <a:rPr lang="en-AU" sz="1600" b="1" kern="1200" dirty="0" smtClean="0">
              <a:solidFill>
                <a:schemeClr val="tx1"/>
              </a:solidFill>
              <a:latin typeface="Century Gothic" pitchFamily="34" charset="0"/>
            </a:rPr>
            <a:t> OAM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600" i="0" kern="1200" dirty="0" smtClean="0">
              <a:solidFill>
                <a:schemeClr val="tx1"/>
              </a:solidFill>
              <a:latin typeface="Century Gothic" pitchFamily="34" charset="0"/>
            </a:rPr>
            <a:t>Former President of AIIA Victoria with experience in investment sector and who has led numerous AIIA study tours overseas</a:t>
          </a:r>
          <a:endParaRPr lang="en-AU" sz="1600" kern="1200" dirty="0">
            <a:latin typeface="Century Gothic" pitchFamily="34" charset="0"/>
          </a:endParaRPr>
        </a:p>
      </dsp:txBody>
      <dsp:txXfrm rot="10800000">
        <a:off x="1761850" y="1634001"/>
        <a:ext cx="5746238" cy="1257960"/>
      </dsp:txXfrm>
    </dsp:sp>
    <dsp:sp modelId="{E5B0E92E-00D9-4165-A225-35449C545317}">
      <dsp:nvSpPr>
        <dsp:cNvPr id="0" name=""/>
        <dsp:cNvSpPr/>
      </dsp:nvSpPr>
      <dsp:spPr>
        <a:xfrm>
          <a:off x="1132870" y="1634001"/>
          <a:ext cx="1257960" cy="1257960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9525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1AA6FC93-1D23-4CE2-96B5-AB9465B9BBD2}">
      <dsp:nvSpPr>
        <dsp:cNvPr id="0" name=""/>
        <dsp:cNvSpPr/>
      </dsp:nvSpPr>
      <dsp:spPr>
        <a:xfrm rot="10800000">
          <a:off x="1761850" y="3267472"/>
          <a:ext cx="5746238" cy="1257960"/>
        </a:xfrm>
        <a:prstGeom prst="homePlat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54725" tIns="60960" rIns="113792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600" b="1" kern="1200" dirty="0" smtClean="0">
              <a:solidFill>
                <a:schemeClr val="tx1"/>
              </a:solidFill>
              <a:latin typeface="Century Gothic" pitchFamily="34" charset="0"/>
            </a:rPr>
            <a:t>Executive Director: Melissa Conley Tyler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600" i="0" kern="1200" dirty="0" smtClean="0">
              <a:solidFill>
                <a:schemeClr val="tx1"/>
              </a:solidFill>
              <a:latin typeface="Century Gothic" pitchFamily="34" charset="0"/>
            </a:rPr>
            <a:t>Lawyer and specialist in conflict resolution with more than 15 years’ experience in civil society</a:t>
          </a:r>
          <a:endParaRPr lang="en-AU" sz="1600" kern="1200" dirty="0">
            <a:latin typeface="Century Gothic" pitchFamily="34" charset="0"/>
          </a:endParaRPr>
        </a:p>
      </dsp:txBody>
      <dsp:txXfrm rot="10800000">
        <a:off x="1761850" y="3267472"/>
        <a:ext cx="5746238" cy="1257960"/>
      </dsp:txXfrm>
    </dsp:sp>
    <dsp:sp modelId="{6D5B59D1-E03E-4F3E-9AAC-F8E7FC03DF1E}">
      <dsp:nvSpPr>
        <dsp:cNvPr id="0" name=""/>
        <dsp:cNvSpPr/>
      </dsp:nvSpPr>
      <dsp:spPr>
        <a:xfrm>
          <a:off x="1132870" y="3267472"/>
          <a:ext cx="1257960" cy="1257960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9525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CD6670D-D221-407E-A6E2-14DDFB79E069}">
      <dsp:nvSpPr>
        <dsp:cNvPr id="0" name=""/>
        <dsp:cNvSpPr/>
      </dsp:nvSpPr>
      <dsp:spPr>
        <a:xfrm>
          <a:off x="1132870" y="530"/>
          <a:ext cx="5746238" cy="1257960"/>
        </a:xfrm>
        <a:prstGeom prst="homePlat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3792" tIns="60960" rIns="554725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600" b="1" kern="1200" dirty="0" smtClean="0">
              <a:solidFill>
                <a:schemeClr val="tx1"/>
              </a:solidFill>
              <a:latin typeface="Century Gothic" pitchFamily="34" charset="0"/>
            </a:rPr>
            <a:t>Deputy Director: John Robbins CSC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600" i="0" kern="1200" dirty="0" smtClean="0">
              <a:solidFill>
                <a:schemeClr val="tx1"/>
              </a:solidFill>
              <a:latin typeface="Century Gothic" pitchFamily="34" charset="0"/>
            </a:rPr>
            <a:t>Over five decades’ experience in defence forces and defence-related project management and consulting</a:t>
          </a:r>
          <a:endParaRPr lang="en-AU" sz="1600" i="0" kern="1200" dirty="0">
            <a:solidFill>
              <a:schemeClr val="tx1"/>
            </a:solidFill>
            <a:latin typeface="Century Gothic" pitchFamily="34" charset="0"/>
          </a:endParaRPr>
        </a:p>
      </dsp:txBody>
      <dsp:txXfrm>
        <a:off x="1132870" y="530"/>
        <a:ext cx="5746238" cy="1257960"/>
      </dsp:txXfrm>
    </dsp:sp>
    <dsp:sp modelId="{CA500BFF-7C4C-4A46-BDA3-7F4E529C0194}">
      <dsp:nvSpPr>
        <dsp:cNvPr id="0" name=""/>
        <dsp:cNvSpPr/>
      </dsp:nvSpPr>
      <dsp:spPr>
        <a:xfrm>
          <a:off x="6250129" y="530"/>
          <a:ext cx="1257960" cy="1257960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782068AF-A2BB-45A4-973E-3515C6B049A4}">
      <dsp:nvSpPr>
        <dsp:cNvPr id="0" name=""/>
        <dsp:cNvSpPr/>
      </dsp:nvSpPr>
      <dsp:spPr>
        <a:xfrm>
          <a:off x="1132870" y="1634001"/>
          <a:ext cx="5746238" cy="1257960"/>
        </a:xfrm>
        <a:prstGeom prst="homePlat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3792" tIns="60960" rIns="554725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600" b="1" kern="1200" dirty="0" smtClean="0">
              <a:solidFill>
                <a:schemeClr val="tx1"/>
              </a:solidFill>
              <a:latin typeface="Century Gothic" pitchFamily="34" charset="0"/>
            </a:rPr>
            <a:t>Director of Communications: Peter Macfarlane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600" i="0" kern="1200" dirty="0" smtClean="0">
              <a:solidFill>
                <a:schemeClr val="tx1"/>
              </a:solidFill>
              <a:latin typeface="Century Gothic" pitchFamily="34" charset="0"/>
            </a:rPr>
            <a:t>Seconded from DFAT; has worked on wide spectrum of issues with special focus on Asia and international security</a:t>
          </a:r>
          <a:endParaRPr lang="en-AU" sz="1600" kern="1200" dirty="0">
            <a:latin typeface="Century Gothic" pitchFamily="34" charset="0"/>
          </a:endParaRPr>
        </a:p>
      </dsp:txBody>
      <dsp:txXfrm>
        <a:off x="1132870" y="1634001"/>
        <a:ext cx="5746238" cy="1257960"/>
      </dsp:txXfrm>
    </dsp:sp>
    <dsp:sp modelId="{E5B0E92E-00D9-4165-A225-35449C545317}">
      <dsp:nvSpPr>
        <dsp:cNvPr id="0" name=""/>
        <dsp:cNvSpPr/>
      </dsp:nvSpPr>
      <dsp:spPr>
        <a:xfrm>
          <a:off x="6250129" y="1634001"/>
          <a:ext cx="1257960" cy="1257960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9525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1AA6FC93-1D23-4CE2-96B5-AB9465B9BBD2}">
      <dsp:nvSpPr>
        <dsp:cNvPr id="0" name=""/>
        <dsp:cNvSpPr/>
      </dsp:nvSpPr>
      <dsp:spPr>
        <a:xfrm>
          <a:off x="1132870" y="3267472"/>
          <a:ext cx="5746238" cy="1257960"/>
        </a:xfrm>
        <a:prstGeom prst="homePlat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3792" tIns="60960" rIns="554725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600" b="1" kern="1200" dirty="0" smtClean="0">
              <a:solidFill>
                <a:schemeClr val="tx1"/>
              </a:solidFill>
              <a:latin typeface="Century Gothic" pitchFamily="34" charset="0"/>
            </a:rPr>
            <a:t>Treasurer: </a:t>
          </a:r>
          <a:r>
            <a:rPr lang="en-AU" sz="1600" b="1" kern="1200" dirty="0" err="1" smtClean="0">
              <a:solidFill>
                <a:schemeClr val="tx1"/>
              </a:solidFill>
              <a:latin typeface="Century Gothic" pitchFamily="34" charset="0"/>
            </a:rPr>
            <a:t>Dayle</a:t>
          </a:r>
          <a:r>
            <a:rPr lang="en-AU" sz="1600" b="1" kern="1200" dirty="0" smtClean="0">
              <a:solidFill>
                <a:schemeClr val="tx1"/>
              </a:solidFill>
              <a:latin typeface="Century Gothic" pitchFamily="34" charset="0"/>
            </a:rPr>
            <a:t> Redden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600" i="0" kern="1200" dirty="0" smtClean="0">
              <a:solidFill>
                <a:schemeClr val="tx1"/>
              </a:solidFill>
              <a:latin typeface="Century Gothic" pitchFamily="34" charset="0"/>
            </a:rPr>
            <a:t>More than two decades’ experience in diplomatic service; is founder and principal advisor of an international consultancy firm</a:t>
          </a:r>
          <a:endParaRPr lang="en-AU" sz="1600" kern="1200" dirty="0">
            <a:latin typeface="Century Gothic" pitchFamily="34" charset="0"/>
          </a:endParaRPr>
        </a:p>
      </dsp:txBody>
      <dsp:txXfrm>
        <a:off x="1132870" y="3267472"/>
        <a:ext cx="5746238" cy="1257960"/>
      </dsp:txXfrm>
    </dsp:sp>
    <dsp:sp modelId="{6D5B59D1-E03E-4F3E-9AAC-F8E7FC03DF1E}">
      <dsp:nvSpPr>
        <dsp:cNvPr id="0" name=""/>
        <dsp:cNvSpPr/>
      </dsp:nvSpPr>
      <dsp:spPr>
        <a:xfrm>
          <a:off x="6250129" y="3267472"/>
          <a:ext cx="1257960" cy="1257960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9525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CD6670D-D221-407E-A6E2-14DDFB79E069}">
      <dsp:nvSpPr>
        <dsp:cNvPr id="0" name=""/>
        <dsp:cNvSpPr/>
      </dsp:nvSpPr>
      <dsp:spPr>
        <a:xfrm rot="10800000">
          <a:off x="1761850" y="530"/>
          <a:ext cx="5746238" cy="1257960"/>
        </a:xfrm>
        <a:prstGeom prst="homePlat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54725" tIns="60960" rIns="113792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600" b="1" kern="1200" dirty="0" smtClean="0">
              <a:solidFill>
                <a:schemeClr val="tx1"/>
              </a:solidFill>
              <a:latin typeface="Century Gothic" pitchFamily="34" charset="0"/>
            </a:rPr>
            <a:t>Research Chair: Assoc Prof Shirley Scott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600" i="0" kern="1200" dirty="0" smtClean="0">
              <a:solidFill>
                <a:schemeClr val="tx1"/>
              </a:solidFill>
              <a:latin typeface="Century Gothic" pitchFamily="34" charset="0"/>
            </a:rPr>
            <a:t>Associate Professor of International Relations at UNSW; widely published in field of international law</a:t>
          </a:r>
          <a:endParaRPr lang="en-AU" sz="1600" i="0" kern="1200" dirty="0">
            <a:solidFill>
              <a:schemeClr val="tx1"/>
            </a:solidFill>
            <a:latin typeface="Century Gothic" pitchFamily="34" charset="0"/>
          </a:endParaRPr>
        </a:p>
      </dsp:txBody>
      <dsp:txXfrm rot="10800000">
        <a:off x="1761850" y="530"/>
        <a:ext cx="5746238" cy="1257960"/>
      </dsp:txXfrm>
    </dsp:sp>
    <dsp:sp modelId="{CA500BFF-7C4C-4A46-BDA3-7F4E529C0194}">
      <dsp:nvSpPr>
        <dsp:cNvPr id="0" name=""/>
        <dsp:cNvSpPr/>
      </dsp:nvSpPr>
      <dsp:spPr>
        <a:xfrm>
          <a:off x="1132870" y="530"/>
          <a:ext cx="1257960" cy="1257960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782068AF-A2BB-45A4-973E-3515C6B049A4}">
      <dsp:nvSpPr>
        <dsp:cNvPr id="0" name=""/>
        <dsp:cNvSpPr/>
      </dsp:nvSpPr>
      <dsp:spPr>
        <a:xfrm rot="10800000">
          <a:off x="1761850" y="1634001"/>
          <a:ext cx="5746238" cy="1257960"/>
        </a:xfrm>
        <a:prstGeom prst="homePlat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54725" tIns="60960" rIns="113792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600" b="1" i="1" kern="1200" dirty="0" smtClean="0">
              <a:solidFill>
                <a:schemeClr val="tx1"/>
              </a:solidFill>
              <a:latin typeface="Century Gothic" pitchFamily="34" charset="0"/>
            </a:rPr>
            <a:t>AJIA</a:t>
          </a:r>
          <a:r>
            <a:rPr lang="en-AU" sz="1600" b="1" i="0" kern="1200" dirty="0" smtClean="0">
              <a:solidFill>
                <a:schemeClr val="tx1"/>
              </a:solidFill>
              <a:latin typeface="Century Gothic" pitchFamily="34" charset="0"/>
            </a:rPr>
            <a:t> Editor: Prof Nick </a:t>
          </a:r>
          <a:r>
            <a:rPr lang="en-AU" sz="1600" b="1" i="0" kern="1200" dirty="0" err="1" smtClean="0">
              <a:solidFill>
                <a:schemeClr val="tx1"/>
              </a:solidFill>
              <a:latin typeface="Century Gothic" pitchFamily="34" charset="0"/>
            </a:rPr>
            <a:t>Bisley</a:t>
          </a:r>
          <a:endParaRPr lang="en-AU" sz="1600" b="1" i="1" kern="1200" dirty="0" smtClean="0">
            <a:solidFill>
              <a:schemeClr val="tx1"/>
            </a:solidFill>
            <a:latin typeface="Century Gothic" pitchFamily="34" charset="0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600" i="0" kern="1200" dirty="0" smtClean="0">
              <a:solidFill>
                <a:schemeClr val="tx1"/>
              </a:solidFill>
              <a:latin typeface="Century Gothic" pitchFamily="34" charset="0"/>
            </a:rPr>
            <a:t>Professor of International Relations at La Trobe University; regular contributor to national and international journals and media</a:t>
          </a:r>
          <a:endParaRPr lang="en-AU" sz="1600" kern="1200" dirty="0">
            <a:latin typeface="Century Gothic" pitchFamily="34" charset="0"/>
          </a:endParaRPr>
        </a:p>
      </dsp:txBody>
      <dsp:txXfrm rot="10800000">
        <a:off x="1761850" y="1634001"/>
        <a:ext cx="5746238" cy="1257960"/>
      </dsp:txXfrm>
    </dsp:sp>
    <dsp:sp modelId="{E5B0E92E-00D9-4165-A225-35449C545317}">
      <dsp:nvSpPr>
        <dsp:cNvPr id="0" name=""/>
        <dsp:cNvSpPr/>
      </dsp:nvSpPr>
      <dsp:spPr>
        <a:xfrm>
          <a:off x="1132870" y="1634001"/>
          <a:ext cx="1257960" cy="1257960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9525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1AA6FC93-1D23-4CE2-96B5-AB9465B9BBD2}">
      <dsp:nvSpPr>
        <dsp:cNvPr id="0" name=""/>
        <dsp:cNvSpPr/>
      </dsp:nvSpPr>
      <dsp:spPr>
        <a:xfrm rot="10800000">
          <a:off x="1761850" y="3267472"/>
          <a:ext cx="5746238" cy="1257960"/>
        </a:xfrm>
        <a:prstGeom prst="homePlat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54725" tIns="60960" rIns="113792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600" b="1" kern="1200" dirty="0" smtClean="0">
              <a:solidFill>
                <a:schemeClr val="tx1"/>
              </a:solidFill>
              <a:latin typeface="Century Gothic" pitchFamily="34" charset="0"/>
            </a:rPr>
            <a:t>DFAT Representative: Paul </a:t>
          </a:r>
          <a:r>
            <a:rPr lang="en-AU" sz="1600" b="1" kern="1200" dirty="0" err="1" smtClean="0">
              <a:solidFill>
                <a:schemeClr val="tx1"/>
              </a:solidFill>
              <a:latin typeface="Century Gothic" pitchFamily="34" charset="0"/>
            </a:rPr>
            <a:t>Grigson</a:t>
          </a:r>
          <a:endParaRPr lang="en-AU" sz="1600" b="1" kern="1200" dirty="0" smtClean="0">
            <a:solidFill>
              <a:schemeClr val="tx1"/>
            </a:solidFill>
            <a:latin typeface="Century Gothic" pitchFamily="34" charset="0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600" i="0" kern="1200" dirty="0" smtClean="0">
              <a:solidFill>
                <a:schemeClr val="tx1"/>
              </a:solidFill>
              <a:latin typeface="Century Gothic" pitchFamily="34" charset="0"/>
            </a:rPr>
            <a:t>Deputy Secretary of the Department of Foreign Affairs and Trade</a:t>
          </a:r>
          <a:endParaRPr lang="en-AU" sz="1600" kern="1200" dirty="0">
            <a:latin typeface="Century Gothic" pitchFamily="34" charset="0"/>
          </a:endParaRPr>
        </a:p>
      </dsp:txBody>
      <dsp:txXfrm rot="10800000">
        <a:off x="1761850" y="3267472"/>
        <a:ext cx="5746238" cy="1257960"/>
      </dsp:txXfrm>
    </dsp:sp>
    <dsp:sp modelId="{6D5B59D1-E03E-4F3E-9AAC-F8E7FC03DF1E}">
      <dsp:nvSpPr>
        <dsp:cNvPr id="0" name=""/>
        <dsp:cNvSpPr/>
      </dsp:nvSpPr>
      <dsp:spPr>
        <a:xfrm>
          <a:off x="1132870" y="3267472"/>
          <a:ext cx="1257960" cy="1257960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9525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CD6670D-D221-407E-A6E2-14DDFB79E069}">
      <dsp:nvSpPr>
        <dsp:cNvPr id="0" name=""/>
        <dsp:cNvSpPr/>
      </dsp:nvSpPr>
      <dsp:spPr>
        <a:xfrm>
          <a:off x="1113082" y="2190"/>
          <a:ext cx="5746238" cy="1337112"/>
        </a:xfrm>
        <a:prstGeom prst="homePlat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3792" tIns="60960" rIns="58963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600" b="1" kern="1200" dirty="0" smtClean="0">
              <a:solidFill>
                <a:schemeClr val="tx1"/>
              </a:solidFill>
              <a:latin typeface="Century Gothic" pitchFamily="34" charset="0"/>
            </a:rPr>
            <a:t>Australian Capital Territory: Cameron Hawker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600" i="0" kern="1200" dirty="0" smtClean="0">
              <a:solidFill>
                <a:schemeClr val="tx1"/>
              </a:solidFill>
              <a:latin typeface="Century Gothic" pitchFamily="34" charset="0"/>
            </a:rPr>
            <a:t>Defence and strategic advisor to government</a:t>
          </a:r>
          <a:endParaRPr lang="en-AU" sz="1600" i="0" kern="1200" dirty="0">
            <a:solidFill>
              <a:schemeClr val="tx1"/>
            </a:solidFill>
            <a:latin typeface="Century Gothic" pitchFamily="34" charset="0"/>
          </a:endParaRPr>
        </a:p>
      </dsp:txBody>
      <dsp:txXfrm>
        <a:off x="1113082" y="2190"/>
        <a:ext cx="5746238" cy="1337112"/>
      </dsp:txXfrm>
    </dsp:sp>
    <dsp:sp modelId="{CA500BFF-7C4C-4A46-BDA3-7F4E529C0194}">
      <dsp:nvSpPr>
        <dsp:cNvPr id="0" name=""/>
        <dsp:cNvSpPr/>
      </dsp:nvSpPr>
      <dsp:spPr>
        <a:xfrm>
          <a:off x="6190764" y="2190"/>
          <a:ext cx="1337112" cy="1337112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782068AF-A2BB-45A4-973E-3515C6B049A4}">
      <dsp:nvSpPr>
        <dsp:cNvPr id="0" name=""/>
        <dsp:cNvSpPr/>
      </dsp:nvSpPr>
      <dsp:spPr>
        <a:xfrm>
          <a:off x="1113082" y="1738441"/>
          <a:ext cx="5746238" cy="1337112"/>
        </a:xfrm>
        <a:prstGeom prst="homePlat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3792" tIns="60960" rIns="58963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600" b="1" kern="1200" dirty="0" smtClean="0">
              <a:solidFill>
                <a:schemeClr val="tx1"/>
              </a:solidFill>
              <a:latin typeface="Century Gothic" pitchFamily="34" charset="0"/>
            </a:rPr>
            <a:t>New South Wales: Colin Chapman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600" i="0" kern="1200" dirty="0" smtClean="0">
              <a:solidFill>
                <a:schemeClr val="tx1"/>
              </a:solidFill>
              <a:latin typeface="Century Gothic" pitchFamily="34" charset="0"/>
            </a:rPr>
            <a:t>Former foreign editor and journalist</a:t>
          </a:r>
          <a:endParaRPr lang="en-AU" sz="1600" kern="1200" dirty="0">
            <a:latin typeface="Century Gothic" pitchFamily="34" charset="0"/>
          </a:endParaRPr>
        </a:p>
      </dsp:txBody>
      <dsp:txXfrm>
        <a:off x="1113082" y="1738441"/>
        <a:ext cx="5746238" cy="1337112"/>
      </dsp:txXfrm>
    </dsp:sp>
    <dsp:sp modelId="{E5B0E92E-00D9-4165-A225-35449C545317}">
      <dsp:nvSpPr>
        <dsp:cNvPr id="0" name=""/>
        <dsp:cNvSpPr/>
      </dsp:nvSpPr>
      <dsp:spPr>
        <a:xfrm>
          <a:off x="6190764" y="1738441"/>
          <a:ext cx="1337112" cy="1337112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9525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1AA6FC93-1D23-4CE2-96B5-AB9465B9BBD2}">
      <dsp:nvSpPr>
        <dsp:cNvPr id="0" name=""/>
        <dsp:cNvSpPr/>
      </dsp:nvSpPr>
      <dsp:spPr>
        <a:xfrm>
          <a:off x="1113082" y="3474691"/>
          <a:ext cx="5746238" cy="1337112"/>
        </a:xfrm>
        <a:prstGeom prst="homePlat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3792" tIns="60960" rIns="58963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600" b="1" kern="1200" dirty="0" smtClean="0">
              <a:solidFill>
                <a:schemeClr val="tx1"/>
              </a:solidFill>
              <a:latin typeface="Century Gothic" pitchFamily="34" charset="0"/>
            </a:rPr>
            <a:t>Queensland: Geoffrey Ewing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600" i="0" kern="1200" dirty="0" smtClean="0">
              <a:solidFill>
                <a:schemeClr val="tx1"/>
              </a:solidFill>
              <a:latin typeface="Century Gothic" pitchFamily="34" charset="0"/>
            </a:rPr>
            <a:t>International commercial negotiations advisor</a:t>
          </a:r>
          <a:endParaRPr lang="en-AU" sz="1600" kern="1200" dirty="0">
            <a:latin typeface="Century Gothic" pitchFamily="34" charset="0"/>
          </a:endParaRPr>
        </a:p>
      </dsp:txBody>
      <dsp:txXfrm>
        <a:off x="1113082" y="3474691"/>
        <a:ext cx="5746238" cy="1337112"/>
      </dsp:txXfrm>
    </dsp:sp>
    <dsp:sp modelId="{6D5B59D1-E03E-4F3E-9AAC-F8E7FC03DF1E}">
      <dsp:nvSpPr>
        <dsp:cNvPr id="0" name=""/>
        <dsp:cNvSpPr/>
      </dsp:nvSpPr>
      <dsp:spPr>
        <a:xfrm>
          <a:off x="6190764" y="3474691"/>
          <a:ext cx="1337112" cy="1337112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9525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CD6670D-D221-407E-A6E2-14DDFB79E069}">
      <dsp:nvSpPr>
        <dsp:cNvPr id="0" name=""/>
        <dsp:cNvSpPr/>
      </dsp:nvSpPr>
      <dsp:spPr>
        <a:xfrm rot="10800000">
          <a:off x="1692945" y="2464"/>
          <a:ext cx="5746238" cy="982339"/>
        </a:xfrm>
        <a:prstGeom prst="homePlat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33184" tIns="60960" rIns="113792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600" b="1" kern="1200" dirty="0" smtClean="0">
              <a:solidFill>
                <a:schemeClr val="tx1"/>
              </a:solidFill>
              <a:latin typeface="Century Gothic" pitchFamily="34" charset="0"/>
            </a:rPr>
            <a:t>South Australia: Assoc Prof Felix Patrikeeff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i="0" kern="1200" dirty="0" smtClean="0">
              <a:solidFill>
                <a:schemeClr val="tx1"/>
              </a:solidFill>
              <a:latin typeface="Century Gothic" pitchFamily="34" charset="0"/>
            </a:rPr>
            <a:t>International relations academic at University of South Australia</a:t>
          </a:r>
          <a:endParaRPr lang="en-AU" sz="1600" i="0" kern="1200" dirty="0">
            <a:solidFill>
              <a:schemeClr val="tx1"/>
            </a:solidFill>
            <a:latin typeface="Century Gothic" pitchFamily="34" charset="0"/>
          </a:endParaRPr>
        </a:p>
      </dsp:txBody>
      <dsp:txXfrm rot="10800000">
        <a:off x="1692945" y="2464"/>
        <a:ext cx="5746238" cy="982339"/>
      </dsp:txXfrm>
    </dsp:sp>
    <dsp:sp modelId="{CA500BFF-7C4C-4A46-BDA3-7F4E529C0194}">
      <dsp:nvSpPr>
        <dsp:cNvPr id="0" name=""/>
        <dsp:cNvSpPr/>
      </dsp:nvSpPr>
      <dsp:spPr>
        <a:xfrm>
          <a:off x="1201775" y="2464"/>
          <a:ext cx="982339" cy="982339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E4E1593A-1A05-467A-B105-74585C5578CF}">
      <dsp:nvSpPr>
        <dsp:cNvPr id="0" name=""/>
        <dsp:cNvSpPr/>
      </dsp:nvSpPr>
      <dsp:spPr>
        <a:xfrm rot="10800000">
          <a:off x="1692945" y="1278040"/>
          <a:ext cx="5746238" cy="982339"/>
        </a:xfrm>
        <a:prstGeom prst="homePlat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33184" tIns="60960" rIns="113792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600" b="1" kern="1200" dirty="0" smtClean="0">
              <a:solidFill>
                <a:schemeClr val="tx1"/>
              </a:solidFill>
              <a:latin typeface="Century Gothic" pitchFamily="34" charset="0"/>
            </a:rPr>
            <a:t>Tasmania: Emeritus Prof Peter Boyce AO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600" i="0" kern="1200" dirty="0" smtClean="0">
              <a:solidFill>
                <a:schemeClr val="tx1"/>
              </a:solidFill>
              <a:latin typeface="Century Gothic" pitchFamily="34" charset="0"/>
            </a:rPr>
            <a:t>Former political science professor and  Vice-Chancellor of Murdoch University</a:t>
          </a:r>
          <a:endParaRPr lang="en-AU" sz="1600" kern="1200" dirty="0">
            <a:latin typeface="Century Gothic" pitchFamily="34" charset="0"/>
          </a:endParaRPr>
        </a:p>
      </dsp:txBody>
      <dsp:txXfrm rot="10800000">
        <a:off x="1692945" y="1278040"/>
        <a:ext cx="5746238" cy="982339"/>
      </dsp:txXfrm>
    </dsp:sp>
    <dsp:sp modelId="{39044FC7-845E-4C75-992C-3E07373D1A44}">
      <dsp:nvSpPr>
        <dsp:cNvPr id="0" name=""/>
        <dsp:cNvSpPr/>
      </dsp:nvSpPr>
      <dsp:spPr>
        <a:xfrm>
          <a:off x="1201775" y="1278040"/>
          <a:ext cx="982339" cy="982339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9525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EAF91525-50C7-4A26-A982-F545512971C5}">
      <dsp:nvSpPr>
        <dsp:cNvPr id="0" name=""/>
        <dsp:cNvSpPr/>
      </dsp:nvSpPr>
      <dsp:spPr>
        <a:xfrm rot="10800000">
          <a:off x="1692945" y="2553615"/>
          <a:ext cx="5746238" cy="982339"/>
        </a:xfrm>
        <a:prstGeom prst="homePlat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33184" tIns="60960" rIns="113792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600" b="1" kern="1200" dirty="0" smtClean="0">
              <a:solidFill>
                <a:schemeClr val="tx1"/>
              </a:solidFill>
              <a:latin typeface="Century Gothic" pitchFamily="34" charset="0"/>
            </a:rPr>
            <a:t>Victoria: Laurence Wade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600" i="0" kern="1200" dirty="0" smtClean="0">
              <a:solidFill>
                <a:schemeClr val="tx1"/>
              </a:solidFill>
              <a:latin typeface="Century Gothic" pitchFamily="34" charset="0"/>
            </a:rPr>
            <a:t>Businessman in private equity</a:t>
          </a:r>
          <a:endParaRPr lang="en-AU" sz="1600" kern="1200" dirty="0">
            <a:latin typeface="Century Gothic" pitchFamily="34" charset="0"/>
          </a:endParaRPr>
        </a:p>
      </dsp:txBody>
      <dsp:txXfrm rot="10800000">
        <a:off x="1692945" y="2553615"/>
        <a:ext cx="5746238" cy="982339"/>
      </dsp:txXfrm>
    </dsp:sp>
    <dsp:sp modelId="{BF0D182F-A9CC-4E85-92C4-14EC3D934F3D}">
      <dsp:nvSpPr>
        <dsp:cNvPr id="0" name=""/>
        <dsp:cNvSpPr/>
      </dsp:nvSpPr>
      <dsp:spPr>
        <a:xfrm>
          <a:off x="1201775" y="2553615"/>
          <a:ext cx="982339" cy="982339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9525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3E28F340-0FF2-476B-93BE-85496F49B605}">
      <dsp:nvSpPr>
        <dsp:cNvPr id="0" name=""/>
        <dsp:cNvSpPr/>
      </dsp:nvSpPr>
      <dsp:spPr>
        <a:xfrm rot="10800000">
          <a:off x="1692945" y="3829190"/>
          <a:ext cx="5746238" cy="982339"/>
        </a:xfrm>
        <a:prstGeom prst="homePlat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33184" tIns="60960" rIns="113792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600" b="1" kern="1200" dirty="0" smtClean="0">
              <a:solidFill>
                <a:schemeClr val="tx1"/>
              </a:solidFill>
              <a:latin typeface="Century Gothic" pitchFamily="34" charset="0"/>
            </a:rPr>
            <a:t>Western Australia: John Goodlad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600" i="0" kern="1200" dirty="0" smtClean="0">
              <a:solidFill>
                <a:schemeClr val="tx1"/>
              </a:solidFill>
              <a:latin typeface="Century Gothic" pitchFamily="34" charset="0"/>
            </a:rPr>
            <a:t>International investment advisor</a:t>
          </a:r>
          <a:endParaRPr lang="en-AU" sz="1600" kern="1200" dirty="0">
            <a:latin typeface="Century Gothic" pitchFamily="34" charset="0"/>
          </a:endParaRPr>
        </a:p>
      </dsp:txBody>
      <dsp:txXfrm rot="10800000">
        <a:off x="1692945" y="3829190"/>
        <a:ext cx="5746238" cy="982339"/>
      </dsp:txXfrm>
    </dsp:sp>
    <dsp:sp modelId="{B9FC32C6-CBC9-4E77-B3F4-6D553158E932}">
      <dsp:nvSpPr>
        <dsp:cNvPr id="0" name=""/>
        <dsp:cNvSpPr/>
      </dsp:nvSpPr>
      <dsp:spPr>
        <a:xfrm>
          <a:off x="1201775" y="3829190"/>
          <a:ext cx="982339" cy="982339"/>
        </a:xfrm>
        <a:prstGeom prst="ellipse">
          <a:avLst/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9525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E77D5C5-B7F4-4623-8415-4FA255E03499}">
      <dsp:nvSpPr>
        <dsp:cNvPr id="0" name=""/>
        <dsp:cNvSpPr/>
      </dsp:nvSpPr>
      <dsp:spPr>
        <a:xfrm>
          <a:off x="3061306" y="2571789"/>
          <a:ext cx="2106986" cy="210698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>
              <a:solidFill>
                <a:schemeClr val="tx1"/>
              </a:solidFill>
              <a:latin typeface="Century Gothic" pitchFamily="34" charset="0"/>
            </a:rPr>
            <a:t>Events</a:t>
          </a:r>
          <a:endParaRPr lang="en-AU" sz="3200" b="1" kern="1200" dirty="0">
            <a:solidFill>
              <a:schemeClr val="tx1"/>
            </a:solidFill>
            <a:latin typeface="Century Gothic" pitchFamily="34" charset="0"/>
          </a:endParaRPr>
        </a:p>
      </dsp:txBody>
      <dsp:txXfrm>
        <a:off x="3061306" y="2571789"/>
        <a:ext cx="2106986" cy="2106986"/>
      </dsp:txXfrm>
    </dsp:sp>
    <dsp:sp modelId="{A0D58398-39C9-46EB-B140-09A0581AD5C3}">
      <dsp:nvSpPr>
        <dsp:cNvPr id="0" name=""/>
        <dsp:cNvSpPr/>
      </dsp:nvSpPr>
      <dsp:spPr>
        <a:xfrm rot="10800000">
          <a:off x="925102" y="3325037"/>
          <a:ext cx="2018713" cy="600491"/>
        </a:xfrm>
        <a:prstGeom prst="lef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191F5C-00DB-44F3-862D-AA963EC8420A}">
      <dsp:nvSpPr>
        <dsp:cNvPr id="0" name=""/>
        <dsp:cNvSpPr/>
      </dsp:nvSpPr>
      <dsp:spPr>
        <a:xfrm>
          <a:off x="187656" y="3035326"/>
          <a:ext cx="1474890" cy="117991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>
              <a:solidFill>
                <a:schemeClr val="tx1"/>
              </a:solidFill>
              <a:latin typeface="Century Gothic" pitchFamily="34" charset="0"/>
            </a:rPr>
            <a:t>Launch of AIIA </a:t>
          </a:r>
          <a:r>
            <a:rPr lang="en-US" sz="1500" kern="1200" dirty="0" err="1" smtClean="0">
              <a:solidFill>
                <a:schemeClr val="tx1"/>
              </a:solidFill>
              <a:latin typeface="Century Gothic" pitchFamily="34" charset="0"/>
            </a:rPr>
            <a:t>Youtube</a:t>
          </a:r>
          <a:r>
            <a:rPr lang="en-US" sz="1500" kern="1200" dirty="0" smtClean="0">
              <a:solidFill>
                <a:schemeClr val="tx1"/>
              </a:solidFill>
              <a:latin typeface="Century Gothic" pitchFamily="34" charset="0"/>
            </a:rPr>
            <a:t> channel</a:t>
          </a:r>
          <a:endParaRPr lang="en-AU" sz="1500" kern="1200" dirty="0">
            <a:solidFill>
              <a:schemeClr val="tx1"/>
            </a:solidFill>
            <a:latin typeface="Century Gothic" pitchFamily="34" charset="0"/>
          </a:endParaRPr>
        </a:p>
      </dsp:txBody>
      <dsp:txXfrm>
        <a:off x="187656" y="3035326"/>
        <a:ext cx="1474890" cy="1179912"/>
      </dsp:txXfrm>
    </dsp:sp>
    <dsp:sp modelId="{6047EBB8-B368-45BC-977F-6135AFE6CAC3}">
      <dsp:nvSpPr>
        <dsp:cNvPr id="0" name=""/>
        <dsp:cNvSpPr/>
      </dsp:nvSpPr>
      <dsp:spPr>
        <a:xfrm rot="12960000">
          <a:off x="1341510" y="2043464"/>
          <a:ext cx="2018713" cy="600491"/>
        </a:xfrm>
        <a:prstGeom prst="lef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30BF02C-0FAE-4DF2-9393-1DCC07BBA4B2}">
      <dsp:nvSpPr>
        <dsp:cNvPr id="0" name=""/>
        <dsp:cNvSpPr/>
      </dsp:nvSpPr>
      <dsp:spPr>
        <a:xfrm>
          <a:off x="796834" y="1160469"/>
          <a:ext cx="1474890" cy="117991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>
              <a:solidFill>
                <a:schemeClr val="tx1"/>
              </a:solidFill>
              <a:latin typeface="Century Gothic" pitchFamily="34" charset="0"/>
            </a:rPr>
            <a:t>Improved website and communication tools</a:t>
          </a:r>
          <a:endParaRPr lang="en-AU" sz="1500" kern="1200" dirty="0">
            <a:solidFill>
              <a:schemeClr val="tx1"/>
            </a:solidFill>
            <a:latin typeface="Century Gothic" pitchFamily="34" charset="0"/>
          </a:endParaRPr>
        </a:p>
      </dsp:txBody>
      <dsp:txXfrm>
        <a:off x="796834" y="1160469"/>
        <a:ext cx="1474890" cy="1179912"/>
      </dsp:txXfrm>
    </dsp:sp>
    <dsp:sp modelId="{74BD5A10-59DA-489E-B0F5-E2F7CA7EC492}">
      <dsp:nvSpPr>
        <dsp:cNvPr id="0" name=""/>
        <dsp:cNvSpPr/>
      </dsp:nvSpPr>
      <dsp:spPr>
        <a:xfrm rot="15120000">
          <a:off x="2431680" y="1251409"/>
          <a:ext cx="2018713" cy="600491"/>
        </a:xfrm>
        <a:prstGeom prst="lef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D93AFFE-0C1E-4AF3-9707-77F93C52855F}">
      <dsp:nvSpPr>
        <dsp:cNvPr id="0" name=""/>
        <dsp:cNvSpPr/>
      </dsp:nvSpPr>
      <dsp:spPr>
        <a:xfrm>
          <a:off x="2391683" y="1743"/>
          <a:ext cx="1474890" cy="117991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>
              <a:solidFill>
                <a:schemeClr val="tx1"/>
              </a:solidFill>
              <a:latin typeface="Century Gothic" pitchFamily="34" charset="0"/>
            </a:rPr>
            <a:t>Broadcast of AIIA events through various channels</a:t>
          </a:r>
          <a:endParaRPr lang="en-AU" sz="1500" kern="1200" dirty="0">
            <a:solidFill>
              <a:schemeClr val="tx1"/>
            </a:solidFill>
            <a:latin typeface="Century Gothic" pitchFamily="34" charset="0"/>
          </a:endParaRPr>
        </a:p>
      </dsp:txBody>
      <dsp:txXfrm>
        <a:off x="2391683" y="1743"/>
        <a:ext cx="1474890" cy="1179912"/>
      </dsp:txXfrm>
    </dsp:sp>
    <dsp:sp modelId="{A21AFEE7-BEAA-4399-AAE3-547806CE48BA}">
      <dsp:nvSpPr>
        <dsp:cNvPr id="0" name=""/>
        <dsp:cNvSpPr/>
      </dsp:nvSpPr>
      <dsp:spPr>
        <a:xfrm rot="17280000">
          <a:off x="3779205" y="1251409"/>
          <a:ext cx="2018713" cy="600491"/>
        </a:xfrm>
        <a:prstGeom prst="lef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2A0FCAD-A91A-421E-99D6-48004D623A36}">
      <dsp:nvSpPr>
        <dsp:cNvPr id="0" name=""/>
        <dsp:cNvSpPr/>
      </dsp:nvSpPr>
      <dsp:spPr>
        <a:xfrm>
          <a:off x="4363025" y="1743"/>
          <a:ext cx="1474890" cy="117991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>
              <a:solidFill>
                <a:schemeClr val="tx1"/>
              </a:solidFill>
              <a:latin typeface="Century Gothic" pitchFamily="34" charset="0"/>
            </a:rPr>
            <a:t>Reducing use of Chatham House Rule</a:t>
          </a:r>
          <a:endParaRPr lang="en-AU" sz="1500" kern="1200" dirty="0">
            <a:solidFill>
              <a:schemeClr val="tx1"/>
            </a:solidFill>
            <a:latin typeface="Century Gothic" pitchFamily="34" charset="0"/>
          </a:endParaRPr>
        </a:p>
      </dsp:txBody>
      <dsp:txXfrm>
        <a:off x="4363025" y="1743"/>
        <a:ext cx="1474890" cy="1179912"/>
      </dsp:txXfrm>
    </dsp:sp>
    <dsp:sp modelId="{974E862A-EA51-42D0-89A5-49B964CEDC4B}">
      <dsp:nvSpPr>
        <dsp:cNvPr id="0" name=""/>
        <dsp:cNvSpPr/>
      </dsp:nvSpPr>
      <dsp:spPr>
        <a:xfrm rot="19440000">
          <a:off x="4869376" y="2043464"/>
          <a:ext cx="2018713" cy="600491"/>
        </a:xfrm>
        <a:prstGeom prst="lef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D7F3FC-DF6D-4C91-AF88-E5B116FD9211}">
      <dsp:nvSpPr>
        <dsp:cNvPr id="0" name=""/>
        <dsp:cNvSpPr/>
      </dsp:nvSpPr>
      <dsp:spPr>
        <a:xfrm>
          <a:off x="5957874" y="1160469"/>
          <a:ext cx="1474890" cy="117991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>
              <a:solidFill>
                <a:schemeClr val="tx1"/>
              </a:solidFill>
              <a:latin typeface="Century Gothic" pitchFamily="34" charset="0"/>
            </a:rPr>
            <a:t>Maintaining relationships with potential speakers</a:t>
          </a:r>
          <a:endParaRPr lang="en-AU" sz="1500" kern="1200" dirty="0">
            <a:solidFill>
              <a:schemeClr val="tx1"/>
            </a:solidFill>
            <a:latin typeface="Century Gothic" pitchFamily="34" charset="0"/>
          </a:endParaRPr>
        </a:p>
      </dsp:txBody>
      <dsp:txXfrm>
        <a:off x="5957874" y="1160469"/>
        <a:ext cx="1474890" cy="1179912"/>
      </dsp:txXfrm>
    </dsp:sp>
    <dsp:sp modelId="{45E233F9-C0F0-456D-AC17-D8E34DCD6212}">
      <dsp:nvSpPr>
        <dsp:cNvPr id="0" name=""/>
        <dsp:cNvSpPr/>
      </dsp:nvSpPr>
      <dsp:spPr>
        <a:xfrm>
          <a:off x="5285784" y="3325037"/>
          <a:ext cx="2018713" cy="600491"/>
        </a:xfrm>
        <a:prstGeom prst="lef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1D45A7B-0BAE-4F00-B3CC-AB936EA59802}">
      <dsp:nvSpPr>
        <dsp:cNvPr id="0" name=""/>
        <dsp:cNvSpPr/>
      </dsp:nvSpPr>
      <dsp:spPr>
        <a:xfrm>
          <a:off x="6567052" y="3035326"/>
          <a:ext cx="1474890" cy="117991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>
              <a:solidFill>
                <a:schemeClr val="tx1"/>
              </a:solidFill>
              <a:latin typeface="Century Gothic" pitchFamily="34" charset="0"/>
            </a:rPr>
            <a:t>Use of AIIA’s international network to enrich study tours</a:t>
          </a:r>
          <a:endParaRPr lang="en-AU" sz="1500" kern="1200" dirty="0">
            <a:solidFill>
              <a:schemeClr val="tx1"/>
            </a:solidFill>
            <a:latin typeface="Century Gothic" pitchFamily="34" charset="0"/>
          </a:endParaRPr>
        </a:p>
      </dsp:txBody>
      <dsp:txXfrm>
        <a:off x="6567052" y="3035326"/>
        <a:ext cx="1474890" cy="1179912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E77D5C5-B7F4-4623-8415-4FA255E03499}">
      <dsp:nvSpPr>
        <dsp:cNvPr id="0" name=""/>
        <dsp:cNvSpPr/>
      </dsp:nvSpPr>
      <dsp:spPr>
        <a:xfrm>
          <a:off x="3047202" y="2544042"/>
          <a:ext cx="2135195" cy="213519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err="1" smtClean="0">
              <a:solidFill>
                <a:schemeClr val="tx1"/>
              </a:solidFill>
              <a:latin typeface="Century Gothic" pitchFamily="34" charset="0"/>
            </a:rPr>
            <a:t>Publi-cations</a:t>
          </a:r>
          <a:endParaRPr lang="en-AU" sz="3200" b="1" kern="1200" dirty="0">
            <a:solidFill>
              <a:schemeClr val="tx1"/>
            </a:solidFill>
            <a:latin typeface="Century Gothic" pitchFamily="34" charset="0"/>
          </a:endParaRPr>
        </a:p>
      </dsp:txBody>
      <dsp:txXfrm>
        <a:off x="3047202" y="2544042"/>
        <a:ext cx="2135195" cy="2135195"/>
      </dsp:txXfrm>
    </dsp:sp>
    <dsp:sp modelId="{A0D58398-39C9-46EB-B140-09A0581AD5C3}">
      <dsp:nvSpPr>
        <dsp:cNvPr id="0" name=""/>
        <dsp:cNvSpPr/>
      </dsp:nvSpPr>
      <dsp:spPr>
        <a:xfrm rot="12900000">
          <a:off x="1674059" y="2171174"/>
          <a:ext cx="1636159" cy="608530"/>
        </a:xfrm>
        <a:prstGeom prst="lef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191F5C-00DB-44F3-862D-AA963EC8420A}">
      <dsp:nvSpPr>
        <dsp:cNvPr id="0" name=""/>
        <dsp:cNvSpPr/>
      </dsp:nvSpPr>
      <dsp:spPr>
        <a:xfrm>
          <a:off x="807789" y="1194834"/>
          <a:ext cx="2028435" cy="162274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>
              <a:solidFill>
                <a:schemeClr val="tx1"/>
              </a:solidFill>
              <a:latin typeface="Century Gothic" pitchFamily="34" charset="0"/>
            </a:rPr>
            <a:t>Increased </a:t>
          </a:r>
          <a:r>
            <a:rPr lang="en-US" sz="1500" i="1" kern="1200" dirty="0" smtClean="0">
              <a:solidFill>
                <a:schemeClr val="tx1"/>
              </a:solidFill>
              <a:latin typeface="Century Gothic" pitchFamily="34" charset="0"/>
            </a:rPr>
            <a:t>AJIA</a:t>
          </a:r>
          <a:r>
            <a:rPr lang="en-US" sz="1500" i="0" kern="1200" dirty="0" smtClean="0">
              <a:solidFill>
                <a:schemeClr val="tx1"/>
              </a:solidFill>
              <a:latin typeface="Century Gothic" pitchFamily="34" charset="0"/>
            </a:rPr>
            <a:t> publication frequency (from four to five per year, moving to six in 2015)</a:t>
          </a:r>
          <a:endParaRPr lang="en-AU" sz="1500" kern="1200" dirty="0">
            <a:solidFill>
              <a:schemeClr val="tx1"/>
            </a:solidFill>
            <a:latin typeface="Century Gothic" pitchFamily="34" charset="0"/>
          </a:endParaRPr>
        </a:p>
      </dsp:txBody>
      <dsp:txXfrm>
        <a:off x="807789" y="1194834"/>
        <a:ext cx="2028435" cy="1622748"/>
      </dsp:txXfrm>
    </dsp:sp>
    <dsp:sp modelId="{6047EBB8-B368-45BC-977F-6135AFE6CAC3}">
      <dsp:nvSpPr>
        <dsp:cNvPr id="0" name=""/>
        <dsp:cNvSpPr/>
      </dsp:nvSpPr>
      <dsp:spPr>
        <a:xfrm rot="16200000">
          <a:off x="3296720" y="1326470"/>
          <a:ext cx="1636159" cy="608530"/>
        </a:xfrm>
        <a:prstGeom prst="lef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30BF02C-0FAE-4DF2-9393-1DCC07BBA4B2}">
      <dsp:nvSpPr>
        <dsp:cNvPr id="0" name=""/>
        <dsp:cNvSpPr/>
      </dsp:nvSpPr>
      <dsp:spPr>
        <a:xfrm>
          <a:off x="3100582" y="1282"/>
          <a:ext cx="2028435" cy="162274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>
              <a:solidFill>
                <a:schemeClr val="tx1"/>
              </a:solidFill>
              <a:latin typeface="Century Gothic" pitchFamily="34" charset="0"/>
            </a:rPr>
            <a:t>High-level membership, regular meetings of </a:t>
          </a:r>
          <a:r>
            <a:rPr lang="en-US" sz="1500" i="1" kern="1200" dirty="0" smtClean="0">
              <a:solidFill>
                <a:schemeClr val="tx1"/>
              </a:solidFill>
              <a:latin typeface="Century Gothic" pitchFamily="34" charset="0"/>
            </a:rPr>
            <a:t>AJIA</a:t>
          </a:r>
          <a:r>
            <a:rPr lang="en-US" sz="1500" i="0" kern="1200" dirty="0" smtClean="0">
              <a:solidFill>
                <a:schemeClr val="tx1"/>
              </a:solidFill>
              <a:latin typeface="Century Gothic" pitchFamily="34" charset="0"/>
            </a:rPr>
            <a:t> Editorial Board and AIIA Research Committee</a:t>
          </a:r>
          <a:endParaRPr lang="en-AU" sz="1500" kern="1200" dirty="0">
            <a:solidFill>
              <a:schemeClr val="tx1"/>
            </a:solidFill>
            <a:latin typeface="Century Gothic" pitchFamily="34" charset="0"/>
          </a:endParaRPr>
        </a:p>
      </dsp:txBody>
      <dsp:txXfrm>
        <a:off x="3100582" y="1282"/>
        <a:ext cx="2028435" cy="1622748"/>
      </dsp:txXfrm>
    </dsp:sp>
    <dsp:sp modelId="{74BD5A10-59DA-489E-B0F5-E2F7CA7EC492}">
      <dsp:nvSpPr>
        <dsp:cNvPr id="0" name=""/>
        <dsp:cNvSpPr/>
      </dsp:nvSpPr>
      <dsp:spPr>
        <a:xfrm rot="19500000">
          <a:off x="4919381" y="2171174"/>
          <a:ext cx="1636159" cy="608530"/>
        </a:xfrm>
        <a:prstGeom prst="lef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D93AFFE-0C1E-4AF3-9707-77F93C52855F}">
      <dsp:nvSpPr>
        <dsp:cNvPr id="0" name=""/>
        <dsp:cNvSpPr/>
      </dsp:nvSpPr>
      <dsp:spPr>
        <a:xfrm>
          <a:off x="5393374" y="1194834"/>
          <a:ext cx="2028435" cy="162274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>
              <a:solidFill>
                <a:schemeClr val="tx1"/>
              </a:solidFill>
              <a:latin typeface="Century Gothic" pitchFamily="34" charset="0"/>
            </a:rPr>
            <a:t>Partnerships with professional publishers e.g. Oxford, </a:t>
          </a:r>
          <a:r>
            <a:rPr lang="en-US" sz="1500" kern="1200" dirty="0" err="1" smtClean="0">
              <a:solidFill>
                <a:schemeClr val="tx1"/>
              </a:solidFill>
              <a:latin typeface="Century Gothic" pitchFamily="34" charset="0"/>
            </a:rPr>
            <a:t>Routledge</a:t>
          </a:r>
          <a:r>
            <a:rPr lang="en-US" sz="1500" kern="1200" dirty="0" smtClean="0">
              <a:solidFill>
                <a:schemeClr val="tx1"/>
              </a:solidFill>
              <a:latin typeface="Century Gothic" pitchFamily="34" charset="0"/>
            </a:rPr>
            <a:t> and Thomson Reuters</a:t>
          </a:r>
          <a:endParaRPr lang="en-AU" sz="1500" kern="1200" dirty="0">
            <a:solidFill>
              <a:schemeClr val="tx1"/>
            </a:solidFill>
            <a:latin typeface="Century Gothic" pitchFamily="34" charset="0"/>
          </a:endParaRPr>
        </a:p>
      </dsp:txBody>
      <dsp:txXfrm>
        <a:off x="5393374" y="1194834"/>
        <a:ext cx="2028435" cy="1622748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E77D5C5-B7F4-4623-8415-4FA255E03499}">
      <dsp:nvSpPr>
        <dsp:cNvPr id="0" name=""/>
        <dsp:cNvSpPr/>
      </dsp:nvSpPr>
      <dsp:spPr>
        <a:xfrm>
          <a:off x="3047202" y="2544042"/>
          <a:ext cx="2135195" cy="213519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>
              <a:solidFill>
                <a:schemeClr val="tx1"/>
              </a:solidFill>
              <a:latin typeface="Century Gothic" pitchFamily="34" charset="0"/>
            </a:rPr>
            <a:t>Youth</a:t>
          </a:r>
          <a:endParaRPr lang="en-AU" sz="3200" b="1" kern="1200" dirty="0">
            <a:solidFill>
              <a:schemeClr val="tx1"/>
            </a:solidFill>
            <a:latin typeface="Century Gothic" pitchFamily="34" charset="0"/>
          </a:endParaRPr>
        </a:p>
      </dsp:txBody>
      <dsp:txXfrm>
        <a:off x="3047202" y="2544042"/>
        <a:ext cx="2135195" cy="2135195"/>
      </dsp:txXfrm>
    </dsp:sp>
    <dsp:sp modelId="{A0D58398-39C9-46EB-B140-09A0581AD5C3}">
      <dsp:nvSpPr>
        <dsp:cNvPr id="0" name=""/>
        <dsp:cNvSpPr/>
      </dsp:nvSpPr>
      <dsp:spPr>
        <a:xfrm rot="12900000">
          <a:off x="1674059" y="2171174"/>
          <a:ext cx="1636159" cy="608530"/>
        </a:xfrm>
        <a:prstGeom prst="lef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191F5C-00DB-44F3-862D-AA963EC8420A}">
      <dsp:nvSpPr>
        <dsp:cNvPr id="0" name=""/>
        <dsp:cNvSpPr/>
      </dsp:nvSpPr>
      <dsp:spPr>
        <a:xfrm>
          <a:off x="807789" y="1194834"/>
          <a:ext cx="2028435" cy="162274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>
              <a:solidFill>
                <a:schemeClr val="tx1"/>
              </a:solidFill>
              <a:latin typeface="Century Gothic" pitchFamily="34" charset="0"/>
            </a:rPr>
            <a:t>Promotion of internship </a:t>
          </a:r>
          <a:r>
            <a:rPr lang="en-US" sz="1500" kern="1200" dirty="0" err="1" smtClean="0">
              <a:solidFill>
                <a:schemeClr val="tx1"/>
              </a:solidFill>
              <a:latin typeface="Century Gothic" pitchFamily="34" charset="0"/>
            </a:rPr>
            <a:t>programmes</a:t>
          </a:r>
          <a:r>
            <a:rPr lang="en-US" sz="1500" kern="1200" dirty="0" smtClean="0">
              <a:solidFill>
                <a:schemeClr val="tx1"/>
              </a:solidFill>
              <a:latin typeface="Century Gothic" pitchFamily="34" charset="0"/>
            </a:rPr>
            <a:t> with formal selection processes and high-level mentoring</a:t>
          </a:r>
          <a:endParaRPr lang="en-AU" sz="1500" kern="1200" dirty="0">
            <a:solidFill>
              <a:schemeClr val="tx1"/>
            </a:solidFill>
            <a:latin typeface="Century Gothic" pitchFamily="34" charset="0"/>
          </a:endParaRPr>
        </a:p>
      </dsp:txBody>
      <dsp:txXfrm>
        <a:off x="807789" y="1194834"/>
        <a:ext cx="2028435" cy="1622748"/>
      </dsp:txXfrm>
    </dsp:sp>
    <dsp:sp modelId="{6047EBB8-B368-45BC-977F-6135AFE6CAC3}">
      <dsp:nvSpPr>
        <dsp:cNvPr id="0" name=""/>
        <dsp:cNvSpPr/>
      </dsp:nvSpPr>
      <dsp:spPr>
        <a:xfrm rot="16200000">
          <a:off x="3296720" y="1326470"/>
          <a:ext cx="1636159" cy="608530"/>
        </a:xfrm>
        <a:prstGeom prst="lef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30BF02C-0FAE-4DF2-9393-1DCC07BBA4B2}">
      <dsp:nvSpPr>
        <dsp:cNvPr id="0" name=""/>
        <dsp:cNvSpPr/>
      </dsp:nvSpPr>
      <dsp:spPr>
        <a:xfrm>
          <a:off x="3100582" y="1282"/>
          <a:ext cx="2028435" cy="162274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>
              <a:solidFill>
                <a:schemeClr val="tx1"/>
              </a:solidFill>
              <a:latin typeface="Century Gothic" pitchFamily="34" charset="0"/>
            </a:rPr>
            <a:t>Development of youth-led initiatives such as young professional networks and youth publications</a:t>
          </a:r>
          <a:endParaRPr lang="en-AU" sz="1500" kern="1200" dirty="0">
            <a:solidFill>
              <a:schemeClr val="tx1"/>
            </a:solidFill>
            <a:latin typeface="Century Gothic" pitchFamily="34" charset="0"/>
          </a:endParaRPr>
        </a:p>
      </dsp:txBody>
      <dsp:txXfrm>
        <a:off x="3100582" y="1282"/>
        <a:ext cx="2028435" cy="1622748"/>
      </dsp:txXfrm>
    </dsp:sp>
    <dsp:sp modelId="{74BD5A10-59DA-489E-B0F5-E2F7CA7EC492}">
      <dsp:nvSpPr>
        <dsp:cNvPr id="0" name=""/>
        <dsp:cNvSpPr/>
      </dsp:nvSpPr>
      <dsp:spPr>
        <a:xfrm rot="19500000">
          <a:off x="4919381" y="2171174"/>
          <a:ext cx="1636159" cy="608530"/>
        </a:xfrm>
        <a:prstGeom prst="lef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D93AFFE-0C1E-4AF3-9707-77F93C52855F}">
      <dsp:nvSpPr>
        <dsp:cNvPr id="0" name=""/>
        <dsp:cNvSpPr/>
      </dsp:nvSpPr>
      <dsp:spPr>
        <a:xfrm>
          <a:off x="5393374" y="1194834"/>
          <a:ext cx="2028435" cy="162274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>
              <a:solidFill>
                <a:schemeClr val="tx1"/>
              </a:solidFill>
              <a:latin typeface="Century Gothic" pitchFamily="34" charset="0"/>
            </a:rPr>
            <a:t>Development of schools </a:t>
          </a:r>
          <a:r>
            <a:rPr lang="en-US" sz="1500" kern="1200" dirty="0" err="1" smtClean="0">
              <a:solidFill>
                <a:schemeClr val="tx1"/>
              </a:solidFill>
              <a:latin typeface="Century Gothic" pitchFamily="34" charset="0"/>
            </a:rPr>
            <a:t>programmes</a:t>
          </a:r>
          <a:endParaRPr lang="en-AU" sz="1500" kern="1200" dirty="0">
            <a:solidFill>
              <a:schemeClr val="tx1"/>
            </a:solidFill>
            <a:latin typeface="Century Gothic" pitchFamily="34" charset="0"/>
          </a:endParaRPr>
        </a:p>
      </dsp:txBody>
      <dsp:txXfrm>
        <a:off x="5393374" y="1194834"/>
        <a:ext cx="2028435" cy="162274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E4058-4F8D-4598-ABB3-BD1F2A9F9761}" type="datetimeFigureOut">
              <a:rPr lang="en-US" smtClean="0"/>
              <a:pPr/>
              <a:t>12/22/13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6DFD0-71E4-4225-B8DF-B8397222A7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E4058-4F8D-4598-ABB3-BD1F2A9F9761}" type="datetimeFigureOut">
              <a:rPr lang="en-US" smtClean="0"/>
              <a:pPr/>
              <a:t>12/22/13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6DFD0-71E4-4225-B8DF-B8397222A7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E4058-4F8D-4598-ABB3-BD1F2A9F9761}" type="datetimeFigureOut">
              <a:rPr lang="en-US" smtClean="0"/>
              <a:pPr/>
              <a:t>12/22/13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6DFD0-71E4-4225-B8DF-B8397222A7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E4058-4F8D-4598-ABB3-BD1F2A9F9761}" type="datetimeFigureOut">
              <a:rPr lang="en-US" smtClean="0"/>
              <a:pPr/>
              <a:t>12/22/13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6DFD0-71E4-4225-B8DF-B8397222A7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E4058-4F8D-4598-ABB3-BD1F2A9F9761}" type="datetimeFigureOut">
              <a:rPr lang="en-US" smtClean="0"/>
              <a:pPr/>
              <a:t>12/22/13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6DFD0-71E4-4225-B8DF-B8397222A7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E4058-4F8D-4598-ABB3-BD1F2A9F9761}" type="datetimeFigureOut">
              <a:rPr lang="en-US" smtClean="0"/>
              <a:pPr/>
              <a:t>12/22/13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6DFD0-71E4-4225-B8DF-B8397222A7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E4058-4F8D-4598-ABB3-BD1F2A9F9761}" type="datetimeFigureOut">
              <a:rPr lang="en-US" smtClean="0"/>
              <a:pPr/>
              <a:t>12/22/13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6DFD0-71E4-4225-B8DF-B8397222A7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E4058-4F8D-4598-ABB3-BD1F2A9F9761}" type="datetimeFigureOut">
              <a:rPr lang="en-US" smtClean="0"/>
              <a:pPr/>
              <a:t>12/22/13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6DFD0-71E4-4225-B8DF-B8397222A7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E4058-4F8D-4598-ABB3-BD1F2A9F9761}" type="datetimeFigureOut">
              <a:rPr lang="en-US" smtClean="0"/>
              <a:pPr/>
              <a:t>12/22/13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6DFD0-71E4-4225-B8DF-B8397222A7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E4058-4F8D-4598-ABB3-BD1F2A9F9761}" type="datetimeFigureOut">
              <a:rPr lang="en-US" smtClean="0"/>
              <a:pPr/>
              <a:t>12/22/13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6DFD0-71E4-4225-B8DF-B8397222A7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E4058-4F8D-4598-ABB3-BD1F2A9F9761}" type="datetimeFigureOut">
              <a:rPr lang="en-US" smtClean="0"/>
              <a:pPr/>
              <a:t>12/22/13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6DFD0-71E4-4225-B8DF-B8397222A7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7E4058-4F8D-4598-ABB3-BD1F2A9F9761}" type="datetimeFigureOut">
              <a:rPr lang="en-US" smtClean="0"/>
              <a:pPr/>
              <a:t>12/22/13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C6DFD0-71E4-4225-B8DF-B8397222A75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chart" Target="../charts/char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4" Type="http://schemas.openxmlformats.org/officeDocument/2006/relationships/diagramLayout" Target="../diagrams/layout2.xml"/><Relationship Id="rId5" Type="http://schemas.openxmlformats.org/officeDocument/2006/relationships/diagramQuickStyle" Target="../diagrams/quickStyle2.xml"/><Relationship Id="rId6" Type="http://schemas.openxmlformats.org/officeDocument/2006/relationships/diagramColors" Target="../diagrams/colors2.xml"/><Relationship Id="rId7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4" Type="http://schemas.openxmlformats.org/officeDocument/2006/relationships/diagramQuickStyle" Target="../diagrams/quickStyle3.xml"/><Relationship Id="rId5" Type="http://schemas.openxmlformats.org/officeDocument/2006/relationships/diagramColors" Target="../diagrams/colors3.xml"/><Relationship Id="rId6" Type="http://schemas.microsoft.com/office/2007/relationships/diagramDrawing" Target="../diagrams/drawing3.xml"/><Relationship Id="rId7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4" Type="http://schemas.openxmlformats.org/officeDocument/2006/relationships/diagramQuickStyle" Target="../diagrams/quickStyle4.xml"/><Relationship Id="rId5" Type="http://schemas.openxmlformats.org/officeDocument/2006/relationships/diagramColors" Target="../diagrams/colors4.xml"/><Relationship Id="rId6" Type="http://schemas.microsoft.com/office/2007/relationships/diagramDrawing" Target="../diagrams/drawing4.xml"/><Relationship Id="rId7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4" Type="http://schemas.openxmlformats.org/officeDocument/2006/relationships/diagramQuickStyle" Target="../diagrams/quickStyle5.xml"/><Relationship Id="rId5" Type="http://schemas.openxmlformats.org/officeDocument/2006/relationships/diagramColors" Target="../diagrams/colors5.xml"/><Relationship Id="rId6" Type="http://schemas.microsoft.com/office/2007/relationships/diagramDrawing" Target="../diagrams/drawing5.xml"/><Relationship Id="rId7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4" Type="http://schemas.openxmlformats.org/officeDocument/2006/relationships/diagramQuickStyle" Target="../diagrams/quickStyle6.xml"/><Relationship Id="rId5" Type="http://schemas.openxmlformats.org/officeDocument/2006/relationships/diagramColors" Target="../diagrams/colors6.xml"/><Relationship Id="rId6" Type="http://schemas.microsoft.com/office/2007/relationships/diagramDrawing" Target="../diagrams/drawing6.xml"/><Relationship Id="rId7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4" Type="http://schemas.openxmlformats.org/officeDocument/2006/relationships/diagramQuickStyle" Target="../diagrams/quickStyle7.xml"/><Relationship Id="rId5" Type="http://schemas.openxmlformats.org/officeDocument/2006/relationships/diagramColors" Target="../diagrams/colors7.xml"/><Relationship Id="rId6" Type="http://schemas.microsoft.com/office/2007/relationships/diagramDrawing" Target="../diagrams/drawing7.xml"/><Relationship Id="rId7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4" Type="http://schemas.openxmlformats.org/officeDocument/2006/relationships/diagramQuickStyle" Target="../diagrams/quickStyle8.xml"/><Relationship Id="rId5" Type="http://schemas.openxmlformats.org/officeDocument/2006/relationships/diagramColors" Target="../diagrams/colors8.xml"/><Relationship Id="rId6" Type="http://schemas.microsoft.com/office/2007/relationships/diagramDrawing" Target="../diagrams/drawing8.xml"/><Relationship Id="rId7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4" Type="http://schemas.openxmlformats.org/officeDocument/2006/relationships/diagramQuickStyle" Target="../diagrams/quickStyle9.xml"/><Relationship Id="rId5" Type="http://schemas.openxmlformats.org/officeDocument/2006/relationships/diagramColors" Target="../diagrams/colors9.xml"/><Relationship Id="rId6" Type="http://schemas.microsoft.com/office/2007/relationships/diagramDrawing" Target="../diagrams/drawing9.xml"/><Relationship Id="rId7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9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4" Type="http://schemas.openxmlformats.org/officeDocument/2006/relationships/diagramQuickStyle" Target="../diagrams/quickStyle10.xml"/><Relationship Id="rId5" Type="http://schemas.openxmlformats.org/officeDocument/2006/relationships/diagramColors" Target="../diagrams/colors10.xml"/><Relationship Id="rId6" Type="http://schemas.microsoft.com/office/2007/relationships/diagramDrawing" Target="../diagrams/drawing10.xml"/><Relationship Id="rId7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7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4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/>
          <a:srcRect b="11578"/>
          <a:stretch>
            <a:fillRect/>
          </a:stretch>
        </p:blipFill>
        <p:spPr bwMode="auto">
          <a:xfrm>
            <a:off x="1873250" y="3657600"/>
            <a:ext cx="7270750" cy="3200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pic>
        <p:nvPicPr>
          <p:cNvPr id="5" name="Picture 3" descr="background image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0988" y="0"/>
            <a:ext cx="8621712" cy="174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" name="Group 6"/>
          <p:cNvGrpSpPr/>
          <p:nvPr/>
        </p:nvGrpSpPr>
        <p:grpSpPr>
          <a:xfrm>
            <a:off x="0" y="980728"/>
            <a:ext cx="9144000" cy="2232248"/>
            <a:chOff x="0" y="-84009"/>
            <a:chExt cx="9144000" cy="2232248"/>
          </a:xfrm>
        </p:grpSpPr>
        <p:sp>
          <p:nvSpPr>
            <p:cNvPr id="8" name="Rectangle 7"/>
            <p:cNvSpPr/>
            <p:nvPr/>
          </p:nvSpPr>
          <p:spPr>
            <a:xfrm>
              <a:off x="0" y="620687"/>
              <a:ext cx="9144000" cy="1527552"/>
            </a:xfrm>
            <a:prstGeom prst="rect">
              <a:avLst/>
            </a:prstGeom>
            <a:solidFill>
              <a:srgbClr val="2E4DA7"/>
            </a:solidFill>
            <a:ln>
              <a:solidFill>
                <a:srgbClr val="2E4D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pic>
          <p:nvPicPr>
            <p:cNvPr id="9" name="Picture 6" descr="\\Aiia_natinal_of\aiia\Images &amp; Pictures\AIIA logo e-mail_files\aiia-logo-transparent-bg.png"/>
            <p:cNvPicPr>
              <a:picLocks noChangeAspect="1" noChangeArrowheads="1"/>
            </p:cNvPicPr>
            <p:nvPr/>
          </p:nvPicPr>
          <p:blipFill>
            <a:blip r:embed="rId4" cstate="print"/>
            <a:stretch>
              <a:fillRect/>
            </a:stretch>
          </p:blipFill>
          <p:spPr bwMode="auto">
            <a:xfrm>
              <a:off x="262769" y="-84009"/>
              <a:ext cx="1359196" cy="1359196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1001">
              <a:schemeClr val="dk2"/>
            </a:fillRef>
            <a:effectRef idx="0">
              <a:scrgbClr r="0" g="0" b="0"/>
            </a:effectRef>
            <a:fontRef idx="major"/>
          </p:style>
        </p:pic>
        <p:sp>
          <p:nvSpPr>
            <p:cNvPr id="10" name="TextBox 9"/>
            <p:cNvSpPr txBox="1"/>
            <p:nvPr/>
          </p:nvSpPr>
          <p:spPr>
            <a:xfrm>
              <a:off x="1475656" y="694972"/>
              <a:ext cx="7236296" cy="1303049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1001">
              <a:schemeClr val="dk2"/>
            </a:fillRef>
            <a:effectRef idx="0">
              <a:scrgbClr r="0" g="0" b="0"/>
            </a:effectRef>
            <a:fontRef idx="major"/>
          </p:style>
          <p:txBody>
            <a:bodyPr wrap="square" rtlCol="0" anchor="ctr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800" b="1" dirty="0" smtClean="0">
                  <a:solidFill>
                    <a:schemeClr val="bg1"/>
                  </a:solidFill>
                  <a:latin typeface="Century Gothic" pitchFamily="34" charset="0"/>
                </a:rPr>
                <a:t>Australian Institute of International Affairs</a:t>
              </a:r>
            </a:p>
            <a:p>
              <a:pPr algn="ctr">
                <a:lnSpc>
                  <a:spcPct val="150000"/>
                </a:lnSpc>
              </a:pPr>
              <a:r>
                <a:rPr lang="en-US" sz="2800" dirty="0" smtClean="0">
                  <a:solidFill>
                    <a:schemeClr val="bg1"/>
                  </a:solidFill>
                  <a:latin typeface="Century Gothic" pitchFamily="34" charset="0"/>
                </a:rPr>
                <a:t>Organisational Profile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20688"/>
            <a:ext cx="9144000" cy="864096"/>
          </a:xfrm>
          <a:prstGeom prst="rect">
            <a:avLst/>
          </a:prstGeom>
          <a:solidFill>
            <a:srgbClr val="2E4DA7"/>
          </a:solidFill>
          <a:ln>
            <a:solidFill>
              <a:srgbClr val="2E4D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grpSp>
        <p:nvGrpSpPr>
          <p:cNvPr id="2" name="Group 7"/>
          <p:cNvGrpSpPr/>
          <p:nvPr/>
        </p:nvGrpSpPr>
        <p:grpSpPr>
          <a:xfrm>
            <a:off x="262769" y="-84009"/>
            <a:ext cx="8701719" cy="1459911"/>
            <a:chOff x="262769" y="-84009"/>
            <a:chExt cx="8701719" cy="1459911"/>
          </a:xfrm>
        </p:grpSpPr>
        <p:pic>
          <p:nvPicPr>
            <p:cNvPr id="4" name="Picture 6" descr="\\Aiia_natinal_of\aiia\Images &amp; Pictures\AIIA logo e-mail_files\aiia-logo-transparent-bg.png"/>
            <p:cNvPicPr>
              <a:picLocks noChangeAspect="1" noChangeArrowheads="1"/>
            </p:cNvPicPr>
            <p:nvPr/>
          </p:nvPicPr>
          <p:blipFill>
            <a:blip r:embed="rId2" cstate="print"/>
            <a:stretch>
              <a:fillRect/>
            </a:stretch>
          </p:blipFill>
          <p:spPr bwMode="auto">
            <a:xfrm>
              <a:off x="262769" y="-84009"/>
              <a:ext cx="1359196" cy="1359196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1001">
              <a:schemeClr val="dk2"/>
            </a:fillRef>
            <a:effectRef idx="0">
              <a:scrgbClr r="0" g="0" b="0"/>
            </a:effectRef>
            <a:fontRef idx="major"/>
          </p:style>
        </p:pic>
        <p:sp>
          <p:nvSpPr>
            <p:cNvPr id="6" name="TextBox 5"/>
            <p:cNvSpPr txBox="1"/>
            <p:nvPr/>
          </p:nvSpPr>
          <p:spPr>
            <a:xfrm>
              <a:off x="1475656" y="729571"/>
              <a:ext cx="7488832" cy="646331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1001">
              <a:schemeClr val="dk2"/>
            </a:fillRef>
            <a:effectRef idx="0">
              <a:scrgbClr r="0" g="0" b="0"/>
            </a:effectRef>
            <a:fontRef idx="major"/>
          </p:style>
          <p:txBody>
            <a:bodyPr wrap="square" rtlCol="0" anchor="ctr">
              <a:spAutoFit/>
            </a:bodyPr>
            <a:lstStyle/>
            <a:p>
              <a:r>
                <a:rPr lang="en-US" sz="3600" dirty="0" smtClean="0">
                  <a:solidFill>
                    <a:schemeClr val="bg1"/>
                  </a:solidFill>
                  <a:latin typeface="Century Gothic" pitchFamily="34" charset="0"/>
                </a:rPr>
                <a:t>How the AIIA Works: Youth</a:t>
              </a:r>
            </a:p>
          </p:txBody>
        </p:sp>
      </p:grpSp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216024" y="1772816"/>
            <a:ext cx="5004048" cy="4608512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50000"/>
              </a:lnSpc>
              <a:buNone/>
            </a:pPr>
            <a:r>
              <a:rPr lang="en-AU" sz="3800" dirty="0" smtClean="0">
                <a:latin typeface="Century Gothic" pitchFamily="34" charset="0"/>
              </a:rPr>
              <a:t>Case study: Internships</a:t>
            </a:r>
          </a:p>
          <a:p>
            <a:pPr>
              <a:lnSpc>
                <a:spcPct val="150000"/>
              </a:lnSpc>
            </a:pPr>
            <a:r>
              <a:rPr lang="en-AU" sz="2800" dirty="0" smtClean="0">
                <a:latin typeface="Century Gothic" pitchFamily="34" charset="0"/>
              </a:rPr>
              <a:t>Australian and international students</a:t>
            </a:r>
          </a:p>
          <a:p>
            <a:pPr>
              <a:lnSpc>
                <a:spcPct val="150000"/>
              </a:lnSpc>
            </a:pPr>
            <a:r>
              <a:rPr lang="en-AU" sz="2800" dirty="0" smtClean="0">
                <a:latin typeface="Century Gothic" pitchFamily="34" charset="0"/>
              </a:rPr>
              <a:t>Up to 30 National Office interns per year</a:t>
            </a:r>
          </a:p>
          <a:p>
            <a:pPr>
              <a:lnSpc>
                <a:spcPct val="150000"/>
              </a:lnSpc>
            </a:pPr>
            <a:r>
              <a:rPr lang="en-AU" sz="2800" dirty="0" smtClean="0">
                <a:latin typeface="Century Gothic" pitchFamily="34" charset="0"/>
              </a:rPr>
              <a:t>Part-time or full-time placement for 3 – 12 months</a:t>
            </a:r>
          </a:p>
          <a:p>
            <a:pPr>
              <a:lnSpc>
                <a:spcPct val="150000"/>
              </a:lnSpc>
            </a:pPr>
            <a:r>
              <a:rPr lang="en-AU" sz="2800" dirty="0" smtClean="0">
                <a:latin typeface="Century Gothic" pitchFamily="34" charset="0"/>
              </a:rPr>
              <a:t>Varied academic backgrounds (mainly international relations but also media, design, information technology)</a:t>
            </a:r>
          </a:p>
          <a:p>
            <a:pPr>
              <a:lnSpc>
                <a:spcPct val="150000"/>
              </a:lnSpc>
            </a:pPr>
            <a:r>
              <a:rPr lang="en-AU" sz="2800" dirty="0" smtClean="0">
                <a:latin typeface="Century Gothic" pitchFamily="34" charset="0"/>
              </a:rPr>
              <a:t>All interns complete a customised program</a:t>
            </a:r>
          </a:p>
          <a:p>
            <a:pPr>
              <a:lnSpc>
                <a:spcPct val="150000"/>
              </a:lnSpc>
            </a:pPr>
            <a:r>
              <a:rPr lang="en-AU" sz="2800" dirty="0" smtClean="0">
                <a:latin typeface="Century Gothic" pitchFamily="34" charset="0"/>
              </a:rPr>
              <a:t>Many interns receive academic credit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2540332"/>
            <a:ext cx="3528392" cy="2652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863475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20688"/>
            <a:ext cx="9144000" cy="864096"/>
          </a:xfrm>
          <a:prstGeom prst="rect">
            <a:avLst/>
          </a:prstGeom>
          <a:solidFill>
            <a:srgbClr val="2E4DA7"/>
          </a:solidFill>
          <a:ln>
            <a:solidFill>
              <a:srgbClr val="2E4D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grpSp>
        <p:nvGrpSpPr>
          <p:cNvPr id="8" name="Group 7"/>
          <p:cNvGrpSpPr/>
          <p:nvPr/>
        </p:nvGrpSpPr>
        <p:grpSpPr>
          <a:xfrm>
            <a:off x="262769" y="-84009"/>
            <a:ext cx="8701719" cy="1459911"/>
            <a:chOff x="262769" y="-84009"/>
            <a:chExt cx="8701719" cy="1459911"/>
          </a:xfrm>
        </p:grpSpPr>
        <p:pic>
          <p:nvPicPr>
            <p:cNvPr id="4" name="Picture 6" descr="\\Aiia_natinal_of\aiia\Images &amp; Pictures\AIIA logo e-mail_files\aiia-logo-transparent-bg.png"/>
            <p:cNvPicPr>
              <a:picLocks noChangeAspect="1" noChangeArrowheads="1"/>
            </p:cNvPicPr>
            <p:nvPr/>
          </p:nvPicPr>
          <p:blipFill>
            <a:blip r:embed="rId2" cstate="print"/>
            <a:stretch>
              <a:fillRect/>
            </a:stretch>
          </p:blipFill>
          <p:spPr bwMode="auto">
            <a:xfrm>
              <a:off x="262769" y="-84009"/>
              <a:ext cx="1359196" cy="1359196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1001">
              <a:schemeClr val="dk2"/>
            </a:fillRef>
            <a:effectRef idx="0">
              <a:scrgbClr r="0" g="0" b="0"/>
            </a:effectRef>
            <a:fontRef idx="major"/>
          </p:style>
        </p:pic>
        <p:sp>
          <p:nvSpPr>
            <p:cNvPr id="6" name="TextBox 5"/>
            <p:cNvSpPr txBox="1"/>
            <p:nvPr/>
          </p:nvSpPr>
          <p:spPr>
            <a:xfrm>
              <a:off x="1475656" y="729571"/>
              <a:ext cx="7488832" cy="646331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1001">
              <a:schemeClr val="dk2"/>
            </a:fillRef>
            <a:effectRef idx="0">
              <a:scrgbClr r="0" g="0" b="0"/>
            </a:effectRef>
            <a:fontRef idx="major"/>
          </p:style>
          <p:txBody>
            <a:bodyPr wrap="square" rtlCol="0" anchor="ctr">
              <a:spAutoFit/>
            </a:bodyPr>
            <a:lstStyle/>
            <a:p>
              <a:r>
                <a:rPr lang="en-US" sz="3600" dirty="0" smtClean="0">
                  <a:solidFill>
                    <a:schemeClr val="bg1"/>
                  </a:solidFill>
                  <a:latin typeface="Century Gothic" pitchFamily="34" charset="0"/>
                </a:rPr>
                <a:t>How the AIIA Works: Dialogue</a:t>
              </a:r>
            </a:p>
          </p:txBody>
        </p:sp>
      </p:grpSp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353347"/>
          </a:xfrm>
        </p:spPr>
        <p:txBody>
          <a:bodyPr>
            <a:normAutofit fontScale="92500"/>
          </a:bodyPr>
          <a:lstStyle/>
          <a:p>
            <a:pPr>
              <a:lnSpc>
                <a:spcPct val="150000"/>
              </a:lnSpc>
            </a:pPr>
            <a:r>
              <a:rPr lang="en-AU" sz="2800" dirty="0" smtClean="0">
                <a:latin typeface="Century Gothic" pitchFamily="34" charset="0"/>
              </a:rPr>
              <a:t>Dialogues allow the AIIA to contribute to international affairs policy debates</a:t>
            </a:r>
          </a:p>
          <a:p>
            <a:pPr>
              <a:lnSpc>
                <a:spcPct val="150000"/>
              </a:lnSpc>
            </a:pPr>
            <a:r>
              <a:rPr lang="en-AU" sz="2800" dirty="0" smtClean="0">
                <a:latin typeface="Century Gothic" pitchFamily="34" charset="0"/>
              </a:rPr>
              <a:t>Organisational cooperation with other international institutes</a:t>
            </a:r>
          </a:p>
          <a:p>
            <a:pPr>
              <a:lnSpc>
                <a:spcPct val="150000"/>
              </a:lnSpc>
            </a:pPr>
            <a:r>
              <a:rPr lang="en-AU" sz="2800" dirty="0" smtClean="0">
                <a:latin typeface="Century Gothic" pitchFamily="34" charset="0"/>
              </a:rPr>
              <a:t>Second-track dialogue allows the AIIA to serve as a bridge between official and civil society</a:t>
            </a:r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863475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20688"/>
            <a:ext cx="9144000" cy="864096"/>
          </a:xfrm>
          <a:prstGeom prst="rect">
            <a:avLst/>
          </a:prstGeom>
          <a:solidFill>
            <a:srgbClr val="2E4DA7"/>
          </a:solidFill>
          <a:ln>
            <a:solidFill>
              <a:srgbClr val="2E4D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grpSp>
        <p:nvGrpSpPr>
          <p:cNvPr id="2" name="Group 7"/>
          <p:cNvGrpSpPr/>
          <p:nvPr/>
        </p:nvGrpSpPr>
        <p:grpSpPr>
          <a:xfrm>
            <a:off x="262769" y="-84009"/>
            <a:ext cx="8701719" cy="1459911"/>
            <a:chOff x="262769" y="-84009"/>
            <a:chExt cx="8701719" cy="1459911"/>
          </a:xfrm>
        </p:grpSpPr>
        <p:pic>
          <p:nvPicPr>
            <p:cNvPr id="4" name="Picture 6" descr="\\Aiia_natinal_of\aiia\Images &amp; Pictures\AIIA logo e-mail_files\aiia-logo-transparent-bg.png"/>
            <p:cNvPicPr>
              <a:picLocks noChangeAspect="1" noChangeArrowheads="1"/>
            </p:cNvPicPr>
            <p:nvPr/>
          </p:nvPicPr>
          <p:blipFill>
            <a:blip r:embed="rId2" cstate="print"/>
            <a:stretch>
              <a:fillRect/>
            </a:stretch>
          </p:blipFill>
          <p:spPr bwMode="auto">
            <a:xfrm>
              <a:off x="262769" y="-84009"/>
              <a:ext cx="1359196" cy="1359196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1001">
              <a:schemeClr val="dk2"/>
            </a:fillRef>
            <a:effectRef idx="0">
              <a:scrgbClr r="0" g="0" b="0"/>
            </a:effectRef>
            <a:fontRef idx="major"/>
          </p:style>
        </p:pic>
        <p:sp>
          <p:nvSpPr>
            <p:cNvPr id="6" name="TextBox 5"/>
            <p:cNvSpPr txBox="1"/>
            <p:nvPr/>
          </p:nvSpPr>
          <p:spPr>
            <a:xfrm>
              <a:off x="1475656" y="729571"/>
              <a:ext cx="7488832" cy="646331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1001">
              <a:schemeClr val="dk2"/>
            </a:fillRef>
            <a:effectRef idx="0">
              <a:scrgbClr r="0" g="0" b="0"/>
            </a:effectRef>
            <a:fontRef idx="major"/>
          </p:style>
          <p:txBody>
            <a:bodyPr wrap="square" rtlCol="0" anchor="ctr">
              <a:spAutoFit/>
            </a:bodyPr>
            <a:lstStyle/>
            <a:p>
              <a:r>
                <a:rPr lang="en-US" sz="3600" dirty="0" smtClean="0">
                  <a:solidFill>
                    <a:schemeClr val="bg1"/>
                  </a:solidFill>
                  <a:latin typeface="Century Gothic" pitchFamily="34" charset="0"/>
                </a:rPr>
                <a:t>How the AIIA Works: Dialogue</a:t>
              </a:r>
            </a:p>
          </p:txBody>
        </p:sp>
      </p:grpSp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457200" y="1772816"/>
            <a:ext cx="4762872" cy="468052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None/>
            </a:pPr>
            <a:r>
              <a:rPr lang="en-AU" sz="2400" dirty="0" smtClean="0">
                <a:latin typeface="Century Gothic" pitchFamily="34" charset="0"/>
              </a:rPr>
              <a:t>Recent examples include:</a:t>
            </a:r>
          </a:p>
          <a:p>
            <a:pPr>
              <a:lnSpc>
                <a:spcPct val="150000"/>
              </a:lnSpc>
            </a:pPr>
            <a:r>
              <a:rPr lang="en-AU" sz="1600" dirty="0" smtClean="0">
                <a:latin typeface="Century Gothic" pitchFamily="34" charset="0"/>
              </a:rPr>
              <a:t>Indonesia-Australia Dialogue (Jakarta 2011; Sydney 2013)</a:t>
            </a:r>
          </a:p>
          <a:p>
            <a:pPr>
              <a:lnSpc>
                <a:spcPct val="150000"/>
              </a:lnSpc>
            </a:pPr>
            <a:r>
              <a:rPr lang="en-US" sz="1600" dirty="0" smtClean="0">
                <a:latin typeface="Century Gothic" pitchFamily="34" charset="0"/>
              </a:rPr>
              <a:t>Dialogue with the Japan Institute of International Affairs, Griffith University 2012)</a:t>
            </a:r>
          </a:p>
          <a:p>
            <a:pPr>
              <a:lnSpc>
                <a:spcPct val="150000"/>
              </a:lnSpc>
            </a:pPr>
            <a:r>
              <a:rPr lang="en-AU" sz="1600" dirty="0" smtClean="0">
                <a:latin typeface="Century Gothic" pitchFamily="34" charset="0"/>
              </a:rPr>
              <a:t>Singapore-Australia Dialogue (Singapore 2009)</a:t>
            </a:r>
          </a:p>
          <a:p>
            <a:pPr>
              <a:lnSpc>
                <a:spcPct val="150000"/>
              </a:lnSpc>
            </a:pPr>
            <a:r>
              <a:rPr lang="en-AU" sz="1600" dirty="0" smtClean="0">
                <a:latin typeface="Century Gothic" pitchFamily="34" charset="0"/>
              </a:rPr>
              <a:t>Various roundtables for institutes of international affairs at the International Studies Association Convention</a:t>
            </a:r>
          </a:p>
        </p:txBody>
      </p:sp>
      <p:pic>
        <p:nvPicPr>
          <p:cNvPr id="8" name="Picture 9" descr="DSC_015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780928"/>
            <a:ext cx="3589337" cy="2576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863475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620688"/>
            <a:ext cx="9144000" cy="864096"/>
          </a:xfrm>
          <a:prstGeom prst="rect">
            <a:avLst/>
          </a:prstGeom>
          <a:solidFill>
            <a:srgbClr val="2E4DA7"/>
          </a:solidFill>
          <a:ln>
            <a:solidFill>
              <a:srgbClr val="2E4D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grpSp>
        <p:nvGrpSpPr>
          <p:cNvPr id="10" name="Group 9"/>
          <p:cNvGrpSpPr/>
          <p:nvPr/>
        </p:nvGrpSpPr>
        <p:grpSpPr>
          <a:xfrm>
            <a:off x="262769" y="-84009"/>
            <a:ext cx="8701719" cy="1459911"/>
            <a:chOff x="262769" y="-84009"/>
            <a:chExt cx="8701719" cy="1459911"/>
          </a:xfrm>
        </p:grpSpPr>
        <p:pic>
          <p:nvPicPr>
            <p:cNvPr id="4" name="Picture 6" descr="\\Aiia_natinal_of\aiia\Images &amp; Pictures\AIIA logo e-mail_files\aiia-logo-transparent-bg.png"/>
            <p:cNvPicPr>
              <a:picLocks noChangeAspect="1" noChangeArrowheads="1"/>
            </p:cNvPicPr>
            <p:nvPr/>
          </p:nvPicPr>
          <p:blipFill>
            <a:blip r:embed="rId2" cstate="print"/>
            <a:stretch>
              <a:fillRect/>
            </a:stretch>
          </p:blipFill>
          <p:spPr bwMode="auto">
            <a:xfrm>
              <a:off x="262769" y="-84009"/>
              <a:ext cx="1359196" cy="1359196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1001">
              <a:schemeClr val="dk2"/>
            </a:fillRef>
            <a:effectRef idx="0">
              <a:scrgbClr r="0" g="0" b="0"/>
            </a:effectRef>
            <a:fontRef idx="major"/>
          </p:style>
        </p:pic>
        <p:sp>
          <p:nvSpPr>
            <p:cNvPr id="6" name="TextBox 5"/>
            <p:cNvSpPr txBox="1"/>
            <p:nvPr/>
          </p:nvSpPr>
          <p:spPr>
            <a:xfrm>
              <a:off x="1475656" y="729571"/>
              <a:ext cx="7488832" cy="646331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1001">
              <a:schemeClr val="dk2"/>
            </a:fillRef>
            <a:effectRef idx="0">
              <a:scrgbClr r="0" g="0" b="0"/>
            </a:effectRef>
            <a:fontRef idx="major"/>
          </p:style>
          <p:txBody>
            <a:bodyPr wrap="square" rtlCol="0" anchor="ctr">
              <a:spAutoFit/>
            </a:bodyPr>
            <a:lstStyle/>
            <a:p>
              <a:r>
                <a:rPr lang="en-US" sz="3600" dirty="0" smtClean="0">
                  <a:solidFill>
                    <a:schemeClr val="bg1"/>
                  </a:solidFill>
                  <a:latin typeface="Century Gothic" pitchFamily="34" charset="0"/>
                </a:rPr>
                <a:t>What AIIA Offers Stakeholders</a:t>
              </a:r>
            </a:p>
          </p:txBody>
        </p:sp>
      </p:grpSp>
      <p:sp>
        <p:nvSpPr>
          <p:cNvPr id="13" name="Content Placeholder 12"/>
          <p:cNvSpPr>
            <a:spLocks noGrp="1"/>
          </p:cNvSpPr>
          <p:nvPr>
            <p:ph sz="half" idx="1"/>
          </p:nvPr>
        </p:nvSpPr>
        <p:spPr>
          <a:xfrm>
            <a:off x="457200" y="1744216"/>
            <a:ext cx="4038600" cy="4925144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70000"/>
              </a:lnSpc>
              <a:buNone/>
            </a:pPr>
            <a:r>
              <a:rPr lang="en-AU" sz="3000" b="1" dirty="0" smtClean="0">
                <a:latin typeface="Century Gothic" pitchFamily="34" charset="0"/>
              </a:rPr>
              <a:t>Key audiences</a:t>
            </a:r>
            <a:endParaRPr lang="en-AU" sz="2800" b="1" dirty="0">
              <a:latin typeface="Century Gothic" pitchFamily="34" charset="0"/>
            </a:endParaRPr>
          </a:p>
          <a:p>
            <a:pPr>
              <a:lnSpc>
                <a:spcPct val="170000"/>
              </a:lnSpc>
            </a:pPr>
            <a:r>
              <a:rPr lang="en-AU" sz="2600" dirty="0" smtClean="0">
                <a:latin typeface="Century Gothic" pitchFamily="34" charset="0"/>
              </a:rPr>
              <a:t>Policy makers</a:t>
            </a:r>
          </a:p>
          <a:p>
            <a:pPr>
              <a:lnSpc>
                <a:spcPct val="170000"/>
              </a:lnSpc>
            </a:pPr>
            <a:r>
              <a:rPr lang="en-AU" sz="2600" dirty="0" smtClean="0">
                <a:latin typeface="Century Gothic" pitchFamily="34" charset="0"/>
              </a:rPr>
              <a:t>Academics</a:t>
            </a:r>
          </a:p>
          <a:p>
            <a:pPr>
              <a:lnSpc>
                <a:spcPct val="170000"/>
              </a:lnSpc>
            </a:pPr>
            <a:r>
              <a:rPr lang="en-AU" sz="2600" dirty="0" smtClean="0">
                <a:latin typeface="Century Gothic" pitchFamily="34" charset="0"/>
              </a:rPr>
              <a:t>Students and young professionals</a:t>
            </a:r>
          </a:p>
          <a:p>
            <a:pPr>
              <a:lnSpc>
                <a:spcPct val="170000"/>
              </a:lnSpc>
            </a:pPr>
            <a:r>
              <a:rPr lang="en-AU" sz="2600" dirty="0" smtClean="0">
                <a:latin typeface="Century Gothic" pitchFamily="34" charset="0"/>
              </a:rPr>
              <a:t>Diplomatic corps</a:t>
            </a:r>
          </a:p>
          <a:p>
            <a:pPr>
              <a:lnSpc>
                <a:spcPct val="170000"/>
              </a:lnSpc>
            </a:pPr>
            <a:r>
              <a:rPr lang="en-AU" sz="2600" dirty="0" smtClean="0">
                <a:latin typeface="Century Gothic" pitchFamily="34" charset="0"/>
              </a:rPr>
              <a:t>Business community</a:t>
            </a:r>
          </a:p>
          <a:p>
            <a:pPr>
              <a:lnSpc>
                <a:spcPct val="170000"/>
              </a:lnSpc>
            </a:pPr>
            <a:r>
              <a:rPr lang="en-AU" sz="2600" dirty="0" smtClean="0">
                <a:latin typeface="Century Gothic" pitchFamily="34" charset="0"/>
              </a:rPr>
              <a:t>Media</a:t>
            </a:r>
          </a:p>
          <a:p>
            <a:pPr>
              <a:lnSpc>
                <a:spcPct val="170000"/>
              </a:lnSpc>
            </a:pPr>
            <a:r>
              <a:rPr lang="en-AU" sz="2600" dirty="0" smtClean="0">
                <a:latin typeface="Century Gothic" pitchFamily="34" charset="0"/>
              </a:rPr>
              <a:t>Interested public</a:t>
            </a:r>
          </a:p>
          <a:p>
            <a:pPr>
              <a:lnSpc>
                <a:spcPct val="170000"/>
              </a:lnSpc>
            </a:pPr>
            <a:r>
              <a:rPr lang="en-AU" sz="2600" dirty="0" smtClean="0">
                <a:latin typeface="Century Gothic" pitchFamily="34" charset="0"/>
              </a:rPr>
              <a:t>Global think tank community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4648200" y="1711349"/>
            <a:ext cx="4038600" cy="4525963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70000"/>
              </a:lnSpc>
              <a:buNone/>
            </a:pPr>
            <a:r>
              <a:rPr lang="en-AU" sz="3000" b="1" dirty="0" smtClean="0">
                <a:latin typeface="Century Gothic" pitchFamily="34" charset="0"/>
              </a:rPr>
              <a:t>Products/services</a:t>
            </a:r>
            <a:endParaRPr lang="en-AU" b="1" dirty="0" smtClean="0">
              <a:latin typeface="Century Gothic" pitchFamily="34" charset="0"/>
            </a:endParaRPr>
          </a:p>
          <a:p>
            <a:pPr>
              <a:lnSpc>
                <a:spcPct val="170000"/>
              </a:lnSpc>
            </a:pPr>
            <a:r>
              <a:rPr lang="en-AU" sz="2600" dirty="0" smtClean="0">
                <a:latin typeface="Century Gothic" pitchFamily="34" charset="0"/>
              </a:rPr>
              <a:t>Publications</a:t>
            </a:r>
          </a:p>
          <a:p>
            <a:pPr>
              <a:lnSpc>
                <a:spcPct val="170000"/>
              </a:lnSpc>
            </a:pPr>
            <a:r>
              <a:rPr lang="en-AU" sz="2600" dirty="0" smtClean="0">
                <a:latin typeface="Century Gothic" pitchFamily="34" charset="0"/>
              </a:rPr>
              <a:t>Policy events</a:t>
            </a:r>
          </a:p>
          <a:p>
            <a:pPr>
              <a:lnSpc>
                <a:spcPct val="170000"/>
              </a:lnSpc>
            </a:pPr>
            <a:r>
              <a:rPr lang="en-AU" sz="2600" dirty="0" smtClean="0">
                <a:latin typeface="Century Gothic" pitchFamily="34" charset="0"/>
              </a:rPr>
              <a:t>Public events</a:t>
            </a:r>
          </a:p>
          <a:p>
            <a:pPr>
              <a:lnSpc>
                <a:spcPct val="170000"/>
              </a:lnSpc>
            </a:pPr>
            <a:r>
              <a:rPr lang="en-AU" sz="2600" dirty="0" smtClean="0">
                <a:latin typeface="Century Gothic" pitchFamily="34" charset="0"/>
              </a:rPr>
              <a:t>Study tours</a:t>
            </a:r>
          </a:p>
          <a:p>
            <a:pPr>
              <a:lnSpc>
                <a:spcPct val="170000"/>
              </a:lnSpc>
            </a:pPr>
            <a:r>
              <a:rPr lang="en-AU" sz="2600" dirty="0" smtClean="0">
                <a:latin typeface="Century Gothic" pitchFamily="34" charset="0"/>
              </a:rPr>
              <a:t>Dialogues</a:t>
            </a:r>
          </a:p>
          <a:p>
            <a:pPr>
              <a:lnSpc>
                <a:spcPct val="170000"/>
              </a:lnSpc>
            </a:pPr>
            <a:r>
              <a:rPr lang="en-AU" sz="2600" dirty="0" smtClean="0">
                <a:latin typeface="Century Gothic" pitchFamily="34" charset="0"/>
              </a:rPr>
              <a:t>Youth programmes</a:t>
            </a:r>
          </a:p>
          <a:p>
            <a:pPr>
              <a:lnSpc>
                <a:spcPct val="170000"/>
              </a:lnSpc>
            </a:pPr>
            <a:r>
              <a:rPr lang="en-AU" sz="2600" dirty="0" smtClean="0">
                <a:latin typeface="Century Gothic" pitchFamily="34" charset="0"/>
              </a:rPr>
              <a:t>Youth publications</a:t>
            </a:r>
          </a:p>
          <a:p>
            <a:pPr>
              <a:lnSpc>
                <a:spcPct val="170000"/>
              </a:lnSpc>
            </a:pPr>
            <a:r>
              <a:rPr lang="en-AU" sz="2600" dirty="0" smtClean="0">
                <a:latin typeface="Century Gothic" pitchFamily="34" charset="0"/>
              </a:rPr>
              <a:t>Opinion</a:t>
            </a:r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863475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620688"/>
            <a:ext cx="9144000" cy="864096"/>
          </a:xfrm>
          <a:prstGeom prst="rect">
            <a:avLst/>
          </a:prstGeom>
          <a:solidFill>
            <a:srgbClr val="2E4DA7"/>
          </a:solidFill>
          <a:ln>
            <a:solidFill>
              <a:srgbClr val="2E4D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grpSp>
        <p:nvGrpSpPr>
          <p:cNvPr id="9" name="Group 8"/>
          <p:cNvGrpSpPr/>
          <p:nvPr/>
        </p:nvGrpSpPr>
        <p:grpSpPr>
          <a:xfrm>
            <a:off x="262769" y="-84009"/>
            <a:ext cx="8881231" cy="1459911"/>
            <a:chOff x="262769" y="-84009"/>
            <a:chExt cx="8881231" cy="1459911"/>
          </a:xfrm>
        </p:grpSpPr>
        <p:pic>
          <p:nvPicPr>
            <p:cNvPr id="4" name="Picture 6" descr="\\Aiia_natinal_of\aiia\Images &amp; Pictures\AIIA logo e-mail_files\aiia-logo-transparent-bg.png"/>
            <p:cNvPicPr>
              <a:picLocks noChangeAspect="1" noChangeArrowheads="1"/>
            </p:cNvPicPr>
            <p:nvPr/>
          </p:nvPicPr>
          <p:blipFill>
            <a:blip r:embed="rId2" cstate="print"/>
            <a:stretch>
              <a:fillRect/>
            </a:stretch>
          </p:blipFill>
          <p:spPr bwMode="auto">
            <a:xfrm>
              <a:off x="262769" y="-84009"/>
              <a:ext cx="1359196" cy="1359196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1001">
              <a:schemeClr val="dk2"/>
            </a:fillRef>
            <a:effectRef idx="0">
              <a:scrgbClr r="0" g="0" b="0"/>
            </a:effectRef>
            <a:fontRef idx="major"/>
          </p:style>
        </p:pic>
        <p:sp>
          <p:nvSpPr>
            <p:cNvPr id="6" name="TextBox 5"/>
            <p:cNvSpPr txBox="1"/>
            <p:nvPr/>
          </p:nvSpPr>
          <p:spPr>
            <a:xfrm>
              <a:off x="1475656" y="729571"/>
              <a:ext cx="7668344" cy="646331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1001">
              <a:schemeClr val="dk2"/>
            </a:fillRef>
            <a:effectRef idx="0">
              <a:scrgbClr r="0" g="0" b="0"/>
            </a:effectRef>
            <a:fontRef idx="major"/>
          </p:style>
          <p:txBody>
            <a:bodyPr wrap="square" rtlCol="0" anchor="ctr">
              <a:spAutoFit/>
            </a:bodyPr>
            <a:lstStyle/>
            <a:p>
              <a:r>
                <a:rPr lang="en-US" sz="3600" dirty="0" smtClean="0">
                  <a:solidFill>
                    <a:schemeClr val="bg1"/>
                  </a:solidFill>
                  <a:latin typeface="Century Gothic" pitchFamily="34" charset="0"/>
                </a:rPr>
                <a:t>What AIIA Offers Stakeholders</a:t>
              </a:r>
            </a:p>
          </p:txBody>
        </p:sp>
      </p:grp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179512" y="1628800"/>
          <a:ext cx="8784976" cy="5112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863475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620688"/>
            <a:ext cx="9144000" cy="864096"/>
          </a:xfrm>
          <a:prstGeom prst="rect">
            <a:avLst/>
          </a:prstGeom>
          <a:solidFill>
            <a:srgbClr val="2E4DA7"/>
          </a:solidFill>
          <a:ln>
            <a:solidFill>
              <a:srgbClr val="2E4D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grpSp>
        <p:nvGrpSpPr>
          <p:cNvPr id="9" name="Group 8"/>
          <p:cNvGrpSpPr/>
          <p:nvPr/>
        </p:nvGrpSpPr>
        <p:grpSpPr>
          <a:xfrm>
            <a:off x="262769" y="-84009"/>
            <a:ext cx="8701719" cy="1459911"/>
            <a:chOff x="262769" y="-84009"/>
            <a:chExt cx="8701719" cy="1459911"/>
          </a:xfrm>
        </p:grpSpPr>
        <p:pic>
          <p:nvPicPr>
            <p:cNvPr id="4" name="Picture 6" descr="\\Aiia_natinal_of\aiia\Images &amp; Pictures\AIIA logo e-mail_files\aiia-logo-transparent-bg.png"/>
            <p:cNvPicPr>
              <a:picLocks noChangeAspect="1" noChangeArrowheads="1"/>
            </p:cNvPicPr>
            <p:nvPr/>
          </p:nvPicPr>
          <p:blipFill>
            <a:blip r:embed="rId2" cstate="print"/>
            <a:stretch>
              <a:fillRect/>
            </a:stretch>
          </p:blipFill>
          <p:spPr bwMode="auto">
            <a:xfrm>
              <a:off x="262769" y="-84009"/>
              <a:ext cx="1359196" cy="1359196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1001">
              <a:schemeClr val="dk2"/>
            </a:fillRef>
            <a:effectRef idx="0">
              <a:scrgbClr r="0" g="0" b="0"/>
            </a:effectRef>
            <a:fontRef idx="major"/>
          </p:style>
        </p:pic>
        <p:sp>
          <p:nvSpPr>
            <p:cNvPr id="6" name="TextBox 5"/>
            <p:cNvSpPr txBox="1"/>
            <p:nvPr/>
          </p:nvSpPr>
          <p:spPr>
            <a:xfrm>
              <a:off x="1475656" y="729571"/>
              <a:ext cx="7488832" cy="646331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1001">
              <a:schemeClr val="dk2"/>
            </a:fillRef>
            <a:effectRef idx="0">
              <a:scrgbClr r="0" g="0" b="0"/>
            </a:effectRef>
            <a:fontRef idx="major"/>
          </p:style>
          <p:txBody>
            <a:bodyPr wrap="square" rtlCol="0" anchor="ctr">
              <a:spAutoFit/>
            </a:bodyPr>
            <a:lstStyle/>
            <a:p>
              <a:r>
                <a:rPr lang="en-US" sz="3600" dirty="0" smtClean="0">
                  <a:solidFill>
                    <a:schemeClr val="bg1"/>
                  </a:solidFill>
                  <a:latin typeface="Century Gothic" pitchFamily="34" charset="0"/>
                </a:rPr>
                <a:t>Funding</a:t>
              </a:r>
            </a:p>
          </p:txBody>
        </p:sp>
      </p:grpSp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467544" y="2708920"/>
            <a:ext cx="8229600" cy="3168352"/>
          </a:xfrm>
        </p:spPr>
        <p:txBody>
          <a:bodyPr numCol="2">
            <a:normAutofit fontScale="92500"/>
          </a:bodyPr>
          <a:lstStyle/>
          <a:p>
            <a:pPr>
              <a:lnSpc>
                <a:spcPct val="150000"/>
              </a:lnSpc>
            </a:pPr>
            <a:r>
              <a:rPr lang="en-AU" sz="2600" dirty="0" smtClean="0">
                <a:latin typeface="Century Gothic" pitchFamily="34" charset="0"/>
              </a:rPr>
              <a:t>Membership fees</a:t>
            </a:r>
          </a:p>
          <a:p>
            <a:pPr>
              <a:lnSpc>
                <a:spcPct val="150000"/>
              </a:lnSpc>
            </a:pPr>
            <a:r>
              <a:rPr lang="en-AU" sz="2600" dirty="0" smtClean="0">
                <a:latin typeface="Century Gothic" pitchFamily="34" charset="0"/>
              </a:rPr>
              <a:t>Donations</a:t>
            </a:r>
          </a:p>
          <a:p>
            <a:pPr>
              <a:lnSpc>
                <a:spcPct val="150000"/>
              </a:lnSpc>
            </a:pPr>
            <a:r>
              <a:rPr lang="en-AU" sz="2600" dirty="0" smtClean="0">
                <a:latin typeface="Century Gothic" pitchFamily="34" charset="0"/>
              </a:rPr>
              <a:t>Event attendance</a:t>
            </a:r>
          </a:p>
          <a:p>
            <a:pPr>
              <a:lnSpc>
                <a:spcPct val="150000"/>
              </a:lnSpc>
            </a:pPr>
            <a:r>
              <a:rPr lang="en-AU" sz="2600" dirty="0" smtClean="0">
                <a:latin typeface="Century Gothic" pitchFamily="34" charset="0"/>
              </a:rPr>
              <a:t>Publication royalties</a:t>
            </a:r>
          </a:p>
          <a:p>
            <a:pPr>
              <a:lnSpc>
                <a:spcPct val="150000"/>
              </a:lnSpc>
            </a:pPr>
            <a:r>
              <a:rPr lang="en-AU" sz="2600" dirty="0" smtClean="0">
                <a:latin typeface="Century Gothic" pitchFamily="34" charset="0"/>
              </a:rPr>
              <a:t>Property rent</a:t>
            </a:r>
          </a:p>
          <a:p>
            <a:pPr>
              <a:lnSpc>
                <a:spcPct val="150000"/>
              </a:lnSpc>
            </a:pPr>
            <a:r>
              <a:rPr lang="en-AU" sz="2600" dirty="0" smtClean="0">
                <a:latin typeface="Century Gothic" pitchFamily="34" charset="0"/>
              </a:rPr>
              <a:t>Government grants (especially the Department of Foreign Affairs and Trade)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11560" y="1916832"/>
            <a:ext cx="4932761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en-AU" sz="2800" dirty="0">
                <a:solidFill>
                  <a:prstClr val="black"/>
                </a:solidFill>
                <a:latin typeface="Century Gothic" pitchFamily="34" charset="0"/>
              </a:rPr>
              <a:t>The AIIA is funded </a:t>
            </a:r>
            <a:r>
              <a:rPr lang="en-AU" sz="2800" dirty="0" smtClean="0">
                <a:solidFill>
                  <a:prstClr val="black"/>
                </a:solidFill>
                <a:latin typeface="Century Gothic" pitchFamily="34" charset="0"/>
              </a:rPr>
              <a:t>through:</a:t>
            </a:r>
            <a:endParaRPr lang="en-AU" sz="2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AU" dirty="0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863475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20688"/>
            <a:ext cx="9144000" cy="864096"/>
          </a:xfrm>
          <a:prstGeom prst="rect">
            <a:avLst/>
          </a:prstGeom>
          <a:solidFill>
            <a:srgbClr val="2E4DA7"/>
          </a:solidFill>
          <a:ln>
            <a:solidFill>
              <a:srgbClr val="2E4D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grpSp>
        <p:nvGrpSpPr>
          <p:cNvPr id="8" name="Group 7"/>
          <p:cNvGrpSpPr/>
          <p:nvPr/>
        </p:nvGrpSpPr>
        <p:grpSpPr>
          <a:xfrm>
            <a:off x="262769" y="-84009"/>
            <a:ext cx="8701719" cy="1459911"/>
            <a:chOff x="262769" y="-84009"/>
            <a:chExt cx="8701719" cy="1459911"/>
          </a:xfrm>
        </p:grpSpPr>
        <p:pic>
          <p:nvPicPr>
            <p:cNvPr id="4" name="Picture 6" descr="\\Aiia_natinal_of\aiia\Images &amp; Pictures\AIIA logo e-mail_files\aiia-logo-transparent-bg.png"/>
            <p:cNvPicPr>
              <a:picLocks noChangeAspect="1" noChangeArrowheads="1"/>
            </p:cNvPicPr>
            <p:nvPr/>
          </p:nvPicPr>
          <p:blipFill>
            <a:blip r:embed="rId2" cstate="print"/>
            <a:stretch>
              <a:fillRect/>
            </a:stretch>
          </p:blipFill>
          <p:spPr bwMode="auto">
            <a:xfrm>
              <a:off x="262769" y="-84009"/>
              <a:ext cx="1359196" cy="1359196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1001">
              <a:schemeClr val="dk2"/>
            </a:fillRef>
            <a:effectRef idx="0">
              <a:scrgbClr r="0" g="0" b="0"/>
            </a:effectRef>
            <a:fontRef idx="major"/>
          </p:style>
        </p:pic>
        <p:sp>
          <p:nvSpPr>
            <p:cNvPr id="6" name="TextBox 5"/>
            <p:cNvSpPr txBox="1"/>
            <p:nvPr/>
          </p:nvSpPr>
          <p:spPr>
            <a:xfrm>
              <a:off x="1475656" y="729571"/>
              <a:ext cx="7488832" cy="646331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1001">
              <a:schemeClr val="dk2"/>
            </a:fillRef>
            <a:effectRef idx="0">
              <a:scrgbClr r="0" g="0" b="0"/>
            </a:effectRef>
            <a:fontRef idx="major"/>
          </p:style>
          <p:txBody>
            <a:bodyPr wrap="square" rtlCol="0" anchor="ctr">
              <a:spAutoFit/>
            </a:bodyPr>
            <a:lstStyle/>
            <a:p>
              <a:r>
                <a:rPr lang="en-US" sz="3600" dirty="0" smtClean="0">
                  <a:solidFill>
                    <a:schemeClr val="bg1"/>
                  </a:solidFill>
                  <a:latin typeface="Century Gothic" pitchFamily="34" charset="0"/>
                </a:rPr>
                <a:t>Research Focus</a:t>
              </a:r>
            </a:p>
          </p:txBody>
        </p:sp>
      </p:grpSp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353347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en-AU" sz="2800" dirty="0" smtClean="0">
                <a:latin typeface="Century Gothic" pitchFamily="34" charset="0"/>
              </a:rPr>
              <a:t>Key priorities for Australian foreign policy</a:t>
            </a:r>
          </a:p>
          <a:p>
            <a:pPr lvl="1">
              <a:lnSpc>
                <a:spcPct val="150000"/>
              </a:lnSpc>
            </a:pPr>
            <a:r>
              <a:rPr lang="en-AU" sz="2400" dirty="0" smtClean="0">
                <a:latin typeface="Century Gothic" pitchFamily="34" charset="0"/>
              </a:rPr>
              <a:t>For example, in 2013–14 these include the UN Security Council, G20 and current trade negotiations</a:t>
            </a:r>
          </a:p>
          <a:p>
            <a:pPr>
              <a:lnSpc>
                <a:spcPct val="150000"/>
              </a:lnSpc>
            </a:pPr>
            <a:r>
              <a:rPr lang="en-AU" sz="2800" dirty="0" smtClean="0">
                <a:latin typeface="Century Gothic" pitchFamily="34" charset="0"/>
              </a:rPr>
              <a:t>Key bilateral relationships</a:t>
            </a:r>
          </a:p>
          <a:p>
            <a:pPr>
              <a:lnSpc>
                <a:spcPct val="150000"/>
              </a:lnSpc>
            </a:pPr>
            <a:r>
              <a:rPr lang="en-AU" sz="2800" dirty="0" smtClean="0">
                <a:latin typeface="Century Gothic" pitchFamily="34" charset="0"/>
              </a:rPr>
              <a:t>Regional and international organisations</a:t>
            </a:r>
          </a:p>
          <a:p>
            <a:pPr>
              <a:lnSpc>
                <a:spcPct val="150000"/>
              </a:lnSpc>
            </a:pPr>
            <a:r>
              <a:rPr lang="en-AU" sz="2800" dirty="0" smtClean="0">
                <a:latin typeface="Century Gothic" pitchFamily="34" charset="0"/>
              </a:rPr>
              <a:t>The changing practice of diplomacy, including public diplomacy</a:t>
            </a:r>
            <a:endParaRPr lang="en-AU" sz="2800" b="1" u="sng" dirty="0" smtClean="0"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863475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20688"/>
            <a:ext cx="9144000" cy="864096"/>
          </a:xfrm>
          <a:prstGeom prst="rect">
            <a:avLst/>
          </a:prstGeom>
          <a:solidFill>
            <a:srgbClr val="2E4DA7"/>
          </a:solidFill>
          <a:ln>
            <a:solidFill>
              <a:srgbClr val="2E4D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grpSp>
        <p:nvGrpSpPr>
          <p:cNvPr id="8" name="Group 7"/>
          <p:cNvGrpSpPr/>
          <p:nvPr/>
        </p:nvGrpSpPr>
        <p:grpSpPr>
          <a:xfrm>
            <a:off x="262769" y="-84009"/>
            <a:ext cx="8701719" cy="1459911"/>
            <a:chOff x="262769" y="-84009"/>
            <a:chExt cx="8701719" cy="1459911"/>
          </a:xfrm>
        </p:grpSpPr>
        <p:pic>
          <p:nvPicPr>
            <p:cNvPr id="4" name="Picture 6" descr="\\Aiia_natinal_of\aiia\Images &amp; Pictures\AIIA logo e-mail_files\aiia-logo-transparent-bg.png"/>
            <p:cNvPicPr>
              <a:picLocks noChangeAspect="1" noChangeArrowheads="1"/>
            </p:cNvPicPr>
            <p:nvPr/>
          </p:nvPicPr>
          <p:blipFill>
            <a:blip r:embed="rId2" cstate="print"/>
            <a:stretch>
              <a:fillRect/>
            </a:stretch>
          </p:blipFill>
          <p:spPr bwMode="auto">
            <a:xfrm>
              <a:off x="262769" y="-84009"/>
              <a:ext cx="1359196" cy="1359196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1001">
              <a:schemeClr val="dk2"/>
            </a:fillRef>
            <a:effectRef idx="0">
              <a:scrgbClr r="0" g="0" b="0"/>
            </a:effectRef>
            <a:fontRef idx="major"/>
          </p:style>
        </p:pic>
        <p:sp>
          <p:nvSpPr>
            <p:cNvPr id="6" name="TextBox 5"/>
            <p:cNvSpPr txBox="1"/>
            <p:nvPr/>
          </p:nvSpPr>
          <p:spPr>
            <a:xfrm>
              <a:off x="1475656" y="729571"/>
              <a:ext cx="7488832" cy="646331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1001">
              <a:schemeClr val="dk2"/>
            </a:fillRef>
            <a:effectRef idx="0">
              <a:scrgbClr r="0" g="0" b="0"/>
            </a:effectRef>
            <a:fontRef idx="major"/>
          </p:style>
          <p:txBody>
            <a:bodyPr wrap="square" rtlCol="0" anchor="ctr">
              <a:spAutoFit/>
            </a:bodyPr>
            <a:lstStyle/>
            <a:p>
              <a:r>
                <a:rPr lang="en-US" sz="3600" dirty="0" smtClean="0">
                  <a:solidFill>
                    <a:schemeClr val="bg1"/>
                  </a:solidFill>
                  <a:latin typeface="Century Gothic" pitchFamily="34" charset="0"/>
                </a:rPr>
                <a:t>Political Affiliations</a:t>
              </a:r>
            </a:p>
          </p:txBody>
        </p:sp>
      </p:grpSp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457200" y="1772817"/>
            <a:ext cx="4546848" cy="3816424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AU" sz="2800" dirty="0" smtClean="0">
                <a:latin typeface="Century Gothic" pitchFamily="34" charset="0"/>
              </a:rPr>
              <a:t>The AIIA does not have any political affiliation. </a:t>
            </a:r>
          </a:p>
          <a:p>
            <a:pPr marL="0" indent="0">
              <a:buNone/>
            </a:pPr>
            <a:r>
              <a:rPr lang="en-AU" sz="2800" dirty="0" smtClean="0">
                <a:latin typeface="Century Gothic" pitchFamily="34" charset="0"/>
              </a:rPr>
              <a:t>It is an independent, not-for-profit organisation.</a:t>
            </a:r>
          </a:p>
        </p:txBody>
      </p:sp>
      <p:pic>
        <p:nvPicPr>
          <p:cNvPr id="9" name="Content Placeholder 8"/>
          <p:cNvPicPr>
            <a:picLocks noChangeAspect="1"/>
          </p:cNvPicPr>
          <p:nvPr/>
        </p:nvPicPr>
        <p:blipFill>
          <a:blip r:embed="rId3" cstate="print"/>
          <a:srcRect t="12644" b="12644"/>
          <a:stretch>
            <a:fillRect/>
          </a:stretch>
        </p:blipFill>
        <p:spPr>
          <a:xfrm>
            <a:off x="5436096" y="2132856"/>
            <a:ext cx="2857492" cy="334786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863475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20688"/>
            <a:ext cx="9144000" cy="864096"/>
          </a:xfrm>
          <a:prstGeom prst="rect">
            <a:avLst/>
          </a:prstGeom>
          <a:solidFill>
            <a:srgbClr val="2E4DA7"/>
          </a:solidFill>
          <a:ln>
            <a:solidFill>
              <a:srgbClr val="2E4D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grpSp>
        <p:nvGrpSpPr>
          <p:cNvPr id="8" name="Group 7"/>
          <p:cNvGrpSpPr/>
          <p:nvPr/>
        </p:nvGrpSpPr>
        <p:grpSpPr>
          <a:xfrm>
            <a:off x="262769" y="-84009"/>
            <a:ext cx="8701719" cy="1459911"/>
            <a:chOff x="262769" y="-84009"/>
            <a:chExt cx="8701719" cy="1459911"/>
          </a:xfrm>
        </p:grpSpPr>
        <p:pic>
          <p:nvPicPr>
            <p:cNvPr id="4" name="Picture 6" descr="\\Aiia_natinal_of\aiia\Images &amp; Pictures\AIIA logo e-mail_files\aiia-logo-transparent-bg.png"/>
            <p:cNvPicPr>
              <a:picLocks noChangeAspect="1" noChangeArrowheads="1"/>
            </p:cNvPicPr>
            <p:nvPr/>
          </p:nvPicPr>
          <p:blipFill>
            <a:blip r:embed="rId2" cstate="print"/>
            <a:stretch>
              <a:fillRect/>
            </a:stretch>
          </p:blipFill>
          <p:spPr bwMode="auto">
            <a:xfrm>
              <a:off x="262769" y="-84009"/>
              <a:ext cx="1359196" cy="1359196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1001">
              <a:schemeClr val="dk2"/>
            </a:fillRef>
            <a:effectRef idx="0">
              <a:scrgbClr r="0" g="0" b="0"/>
            </a:effectRef>
            <a:fontRef idx="major"/>
          </p:style>
        </p:pic>
        <p:sp>
          <p:nvSpPr>
            <p:cNvPr id="6" name="TextBox 5"/>
            <p:cNvSpPr txBox="1"/>
            <p:nvPr/>
          </p:nvSpPr>
          <p:spPr>
            <a:xfrm>
              <a:off x="1475656" y="729571"/>
              <a:ext cx="7488832" cy="646331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1001">
              <a:schemeClr val="dk2"/>
            </a:fillRef>
            <a:effectRef idx="0">
              <a:scrgbClr r="0" g="0" b="0"/>
            </a:effectRef>
            <a:fontRef idx="major"/>
          </p:style>
          <p:txBody>
            <a:bodyPr wrap="square" rtlCol="0" anchor="ctr">
              <a:spAutoFit/>
            </a:bodyPr>
            <a:lstStyle/>
            <a:p>
              <a:r>
                <a:rPr lang="en-US" sz="3600" dirty="0" smtClean="0">
                  <a:solidFill>
                    <a:schemeClr val="bg1"/>
                  </a:solidFill>
                  <a:latin typeface="Century Gothic" pitchFamily="34" charset="0"/>
                </a:rPr>
                <a:t>Current Challenges</a:t>
              </a:r>
            </a:p>
          </p:txBody>
        </p:sp>
      </p:grpSp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457200" y="1772816"/>
            <a:ext cx="5698976" cy="4353347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en-AU" sz="2800" dirty="0" smtClean="0">
                <a:latin typeface="Century Gothic" pitchFamily="34" charset="0"/>
              </a:rPr>
              <a:t>Funding</a:t>
            </a:r>
          </a:p>
          <a:p>
            <a:pPr>
              <a:lnSpc>
                <a:spcPct val="150000"/>
              </a:lnSpc>
            </a:pPr>
            <a:r>
              <a:rPr lang="en-AU" sz="2800" dirty="0" smtClean="0">
                <a:latin typeface="Century Gothic" pitchFamily="34" charset="0"/>
              </a:rPr>
              <a:t>Volunteer support</a:t>
            </a:r>
          </a:p>
          <a:p>
            <a:pPr>
              <a:lnSpc>
                <a:spcPct val="150000"/>
              </a:lnSpc>
            </a:pPr>
            <a:r>
              <a:rPr lang="en-AU" sz="2800" dirty="0" smtClean="0">
                <a:latin typeface="Century Gothic" pitchFamily="34" charset="0"/>
              </a:rPr>
              <a:t>Federal and State/Territory structure</a:t>
            </a:r>
          </a:p>
          <a:p>
            <a:pPr>
              <a:lnSpc>
                <a:spcPct val="150000"/>
              </a:lnSpc>
            </a:pPr>
            <a:r>
              <a:rPr lang="en-AU" sz="2800" dirty="0" smtClean="0">
                <a:latin typeface="Century Gothic" pitchFamily="34" charset="0"/>
              </a:rPr>
              <a:t>Newer think tanks</a:t>
            </a:r>
          </a:p>
          <a:p>
            <a:pPr>
              <a:lnSpc>
                <a:spcPct val="150000"/>
              </a:lnSpc>
            </a:pPr>
            <a:r>
              <a:rPr lang="en-AU" sz="2800" dirty="0" smtClean="0">
                <a:latin typeface="Century Gothic" pitchFamily="34" charset="0"/>
              </a:rPr>
              <a:t>Adapting to changing demographics and technology</a:t>
            </a:r>
          </a:p>
        </p:txBody>
      </p:sp>
      <p:pic>
        <p:nvPicPr>
          <p:cNvPr id="9" name="Picture 1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 l="7875" r="15750"/>
          <a:stretch>
            <a:fillRect/>
          </a:stretch>
        </p:blipFill>
        <p:spPr bwMode="auto">
          <a:xfrm>
            <a:off x="5292080" y="2276872"/>
            <a:ext cx="3490912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863475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20688"/>
            <a:ext cx="9144000" cy="864096"/>
          </a:xfrm>
          <a:prstGeom prst="rect">
            <a:avLst/>
          </a:prstGeom>
          <a:solidFill>
            <a:srgbClr val="2E4DA7"/>
          </a:solidFill>
          <a:ln>
            <a:solidFill>
              <a:srgbClr val="2E4D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grpSp>
        <p:nvGrpSpPr>
          <p:cNvPr id="9" name="Group 8"/>
          <p:cNvGrpSpPr/>
          <p:nvPr/>
        </p:nvGrpSpPr>
        <p:grpSpPr>
          <a:xfrm>
            <a:off x="262769" y="-84009"/>
            <a:ext cx="8701719" cy="1459911"/>
            <a:chOff x="262769" y="-84009"/>
            <a:chExt cx="8701719" cy="1459911"/>
          </a:xfrm>
        </p:grpSpPr>
        <p:pic>
          <p:nvPicPr>
            <p:cNvPr id="4" name="Picture 6" descr="\\Aiia_natinal_of\aiia\Images &amp; Pictures\AIIA logo e-mail_files\aiia-logo-transparent-bg.png"/>
            <p:cNvPicPr>
              <a:picLocks noChangeAspect="1" noChangeArrowheads="1"/>
            </p:cNvPicPr>
            <p:nvPr/>
          </p:nvPicPr>
          <p:blipFill>
            <a:blip r:embed="rId2" cstate="print"/>
            <a:stretch>
              <a:fillRect/>
            </a:stretch>
          </p:blipFill>
          <p:spPr bwMode="auto">
            <a:xfrm>
              <a:off x="262769" y="-84009"/>
              <a:ext cx="1359196" cy="1359196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1001">
              <a:schemeClr val="dk2"/>
            </a:fillRef>
            <a:effectRef idx="0">
              <a:scrgbClr r="0" g="0" b="0"/>
            </a:effectRef>
            <a:fontRef idx="major"/>
          </p:style>
        </p:pic>
        <p:sp>
          <p:nvSpPr>
            <p:cNvPr id="6" name="TextBox 5"/>
            <p:cNvSpPr txBox="1"/>
            <p:nvPr/>
          </p:nvSpPr>
          <p:spPr>
            <a:xfrm>
              <a:off x="1475656" y="729571"/>
              <a:ext cx="7488832" cy="646331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1001">
              <a:schemeClr val="dk2"/>
            </a:fillRef>
            <a:effectRef idx="0">
              <a:scrgbClr r="0" g="0" b="0"/>
            </a:effectRef>
            <a:fontRef idx="major"/>
          </p:style>
          <p:txBody>
            <a:bodyPr wrap="square" rtlCol="0" anchor="ctr">
              <a:spAutoFit/>
            </a:bodyPr>
            <a:lstStyle/>
            <a:p>
              <a:r>
                <a:rPr lang="en-US" sz="3600" dirty="0" smtClean="0">
                  <a:solidFill>
                    <a:schemeClr val="bg1"/>
                  </a:solidFill>
                  <a:latin typeface="Century Gothic" pitchFamily="34" charset="0"/>
                </a:rPr>
                <a:t>Broader Challenge</a:t>
              </a:r>
            </a:p>
          </p:txBody>
        </p:sp>
      </p:grpSp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752528"/>
          </a:xfrm>
        </p:spPr>
        <p:txBody>
          <a:bodyPr>
            <a:normAutofit fontScale="92500"/>
          </a:bodyPr>
          <a:lstStyle/>
          <a:p>
            <a:pPr>
              <a:lnSpc>
                <a:spcPct val="150000"/>
              </a:lnSpc>
              <a:buNone/>
            </a:pPr>
            <a:r>
              <a:rPr lang="en-AU" sz="2800" b="1" dirty="0" smtClean="0">
                <a:latin typeface="Century Gothic" pitchFamily="34" charset="0"/>
              </a:rPr>
              <a:t>What is the AIIA’s long-term future?</a:t>
            </a:r>
          </a:p>
          <a:p>
            <a:pPr>
              <a:lnSpc>
                <a:spcPct val="150000"/>
              </a:lnSpc>
            </a:pPr>
            <a:r>
              <a:rPr lang="en-AU" sz="2800" dirty="0" smtClean="0">
                <a:latin typeface="Century Gothic" pitchFamily="34" charset="0"/>
              </a:rPr>
              <a:t>The AIIA operates across a range of audiences</a:t>
            </a:r>
          </a:p>
          <a:p>
            <a:pPr>
              <a:lnSpc>
                <a:spcPct val="150000"/>
              </a:lnSpc>
            </a:pPr>
            <a:r>
              <a:rPr lang="en-AU" sz="2800" dirty="0" smtClean="0">
                <a:latin typeface="Century Gothic" pitchFamily="34" charset="0"/>
              </a:rPr>
              <a:t>Resource limitations mean it is spread thinly across these</a:t>
            </a:r>
            <a:endParaRPr lang="en-AU" sz="2800" dirty="0" smtClean="0">
              <a:latin typeface="Century Gothic" pitchFamily="34" charset="0"/>
              <a:sym typeface="Wingdings" pitchFamily="2" charset="2"/>
            </a:endParaRPr>
          </a:p>
          <a:p>
            <a:pPr>
              <a:lnSpc>
                <a:spcPct val="150000"/>
              </a:lnSpc>
            </a:pPr>
            <a:r>
              <a:rPr lang="en-AU" sz="2800" dirty="0" smtClean="0">
                <a:latin typeface="Century Gothic" pitchFamily="34" charset="0"/>
                <a:sym typeface="Wingdings" pitchFamily="2" charset="2"/>
              </a:rPr>
              <a:t>However, reaching a range of audiences is a core part of the AIIA’s mission to spread awareness of international affairs in Australia</a:t>
            </a:r>
            <a:endParaRPr lang="en-AU" sz="2800" dirty="0"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863475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009"/>
            <a:ext cx="9144000" cy="1568793"/>
            <a:chOff x="0" y="-84009"/>
            <a:chExt cx="9144000" cy="1568793"/>
          </a:xfrm>
        </p:grpSpPr>
        <p:sp>
          <p:nvSpPr>
            <p:cNvPr id="14" name="Rectangle 13"/>
            <p:cNvSpPr/>
            <p:nvPr/>
          </p:nvSpPr>
          <p:spPr>
            <a:xfrm>
              <a:off x="0" y="620688"/>
              <a:ext cx="9144000" cy="864096"/>
            </a:xfrm>
            <a:prstGeom prst="rect">
              <a:avLst/>
            </a:prstGeom>
            <a:solidFill>
              <a:srgbClr val="2E4DA7"/>
            </a:solidFill>
            <a:ln>
              <a:solidFill>
                <a:srgbClr val="2E4D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pic>
          <p:nvPicPr>
            <p:cNvPr id="4" name="Picture 6" descr="\\Aiia_natinal_of\aiia\Images &amp; Pictures\AIIA logo e-mail_files\aiia-logo-transparent-bg.png"/>
            <p:cNvPicPr>
              <a:picLocks noChangeAspect="1" noChangeArrowheads="1"/>
            </p:cNvPicPr>
            <p:nvPr/>
          </p:nvPicPr>
          <p:blipFill>
            <a:blip r:embed="rId2" cstate="print"/>
            <a:stretch>
              <a:fillRect/>
            </a:stretch>
          </p:blipFill>
          <p:spPr bwMode="auto">
            <a:xfrm>
              <a:off x="262769" y="-84009"/>
              <a:ext cx="1359196" cy="1359196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1001">
              <a:schemeClr val="dk2"/>
            </a:fillRef>
            <a:effectRef idx="0">
              <a:scrgbClr r="0" g="0" b="0"/>
            </a:effectRef>
            <a:fontRef idx="major"/>
          </p:style>
        </p:pic>
        <p:sp>
          <p:nvSpPr>
            <p:cNvPr id="6" name="TextBox 5"/>
            <p:cNvSpPr txBox="1"/>
            <p:nvPr/>
          </p:nvSpPr>
          <p:spPr>
            <a:xfrm>
              <a:off x="1475656" y="729571"/>
              <a:ext cx="7236296" cy="646331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1001">
              <a:schemeClr val="dk2"/>
            </a:fillRef>
            <a:effectRef idx="0">
              <a:scrgbClr r="0" g="0" b="0"/>
            </a:effectRef>
            <a:fontRef idx="major"/>
          </p:style>
          <p:txBody>
            <a:bodyPr wrap="square" rtlCol="0" anchor="ctr">
              <a:spAutoFit/>
            </a:bodyPr>
            <a:lstStyle/>
            <a:p>
              <a:r>
                <a:rPr lang="en-AU" sz="3600" dirty="0" smtClean="0">
                  <a:solidFill>
                    <a:schemeClr val="bg1"/>
                  </a:solidFill>
                  <a:latin typeface="Century Gothic" pitchFamily="34" charset="0"/>
                </a:rPr>
                <a:t>Organisational</a:t>
              </a:r>
              <a:r>
                <a:rPr lang="en-US" sz="3600" dirty="0" smtClean="0">
                  <a:solidFill>
                    <a:schemeClr val="bg1"/>
                  </a:solidFill>
                  <a:latin typeface="Century Gothic" pitchFamily="34" charset="0"/>
                </a:rPr>
                <a:t> Model</a:t>
              </a:r>
            </a:p>
          </p:txBody>
        </p:sp>
      </p:grpSp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457200" y="1772816"/>
            <a:ext cx="4402832" cy="4752528"/>
          </a:xfrm>
        </p:spPr>
        <p:txBody>
          <a:bodyPr>
            <a:normAutofit fontScale="77500" lnSpcReduction="2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AU" sz="2800" dirty="0" smtClean="0">
                <a:latin typeface="Century Gothic" pitchFamily="34" charset="0"/>
              </a:rPr>
              <a:t>The AIIA is an independent, non-profit, civil society organisation.</a:t>
            </a:r>
          </a:p>
          <a:p>
            <a:pPr>
              <a:lnSpc>
                <a:spcPct val="150000"/>
              </a:lnSpc>
            </a:pPr>
            <a:r>
              <a:rPr lang="en-AU" sz="2800" dirty="0" smtClean="0">
                <a:latin typeface="Century Gothic" pitchFamily="34" charset="0"/>
              </a:rPr>
              <a:t>1924: established as branch of Chatham House</a:t>
            </a:r>
          </a:p>
          <a:p>
            <a:pPr>
              <a:lnSpc>
                <a:spcPct val="150000"/>
              </a:lnSpc>
            </a:pPr>
            <a:r>
              <a:rPr lang="en-AU" sz="2800" dirty="0" smtClean="0">
                <a:latin typeface="Century Gothic" pitchFamily="34" charset="0"/>
              </a:rPr>
              <a:t>1933: became independent</a:t>
            </a:r>
          </a:p>
          <a:p>
            <a:pPr>
              <a:lnSpc>
                <a:spcPct val="150000"/>
              </a:lnSpc>
            </a:pPr>
            <a:r>
              <a:rPr lang="en-AU" sz="2800" dirty="0" smtClean="0">
                <a:latin typeface="Century Gothic" pitchFamily="34" charset="0"/>
              </a:rPr>
              <a:t>Size of organisation:</a:t>
            </a:r>
          </a:p>
          <a:p>
            <a:pPr lvl="1">
              <a:lnSpc>
                <a:spcPct val="150000"/>
              </a:lnSpc>
            </a:pPr>
            <a:r>
              <a:rPr lang="en-AU" sz="2400" dirty="0" smtClean="0">
                <a:latin typeface="Century Gothic" pitchFamily="34" charset="0"/>
              </a:rPr>
              <a:t>1,400+ members</a:t>
            </a:r>
          </a:p>
          <a:p>
            <a:pPr lvl="1">
              <a:lnSpc>
                <a:spcPct val="150000"/>
              </a:lnSpc>
            </a:pPr>
            <a:r>
              <a:rPr lang="en-AU" sz="2400" dirty="0" smtClean="0">
                <a:latin typeface="Century Gothic" pitchFamily="34" charset="0"/>
              </a:rPr>
              <a:t>150+ volunteers nationwide</a:t>
            </a:r>
          </a:p>
          <a:p>
            <a:pPr lvl="1">
              <a:lnSpc>
                <a:spcPct val="150000"/>
              </a:lnSpc>
            </a:pPr>
            <a:r>
              <a:rPr lang="en-AU" sz="2400" dirty="0" smtClean="0">
                <a:latin typeface="Century Gothic" pitchFamily="34" charset="0"/>
              </a:rPr>
              <a:t>Small paid staff</a:t>
            </a:r>
            <a:endParaRPr lang="en-AU" sz="2400" b="1" u="sng" dirty="0">
              <a:latin typeface="Century Gothic" pitchFamily="34" charset="0"/>
            </a:endParaRPr>
          </a:p>
        </p:txBody>
      </p:sp>
      <p:pic>
        <p:nvPicPr>
          <p:cNvPr id="7" name="Picture 6" descr="IMG_007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60032" y="2664296"/>
            <a:ext cx="3899925" cy="292494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863475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009"/>
            <a:ext cx="9144000" cy="1568793"/>
            <a:chOff x="0" y="-84009"/>
            <a:chExt cx="9144000" cy="1568793"/>
          </a:xfrm>
        </p:grpSpPr>
        <p:sp>
          <p:nvSpPr>
            <p:cNvPr id="7" name="Rectangle 6"/>
            <p:cNvSpPr/>
            <p:nvPr/>
          </p:nvSpPr>
          <p:spPr>
            <a:xfrm>
              <a:off x="0" y="620688"/>
              <a:ext cx="9144000" cy="864096"/>
            </a:xfrm>
            <a:prstGeom prst="rect">
              <a:avLst/>
            </a:prstGeom>
            <a:solidFill>
              <a:srgbClr val="2E4DA7"/>
            </a:solidFill>
            <a:ln>
              <a:solidFill>
                <a:srgbClr val="2E4D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pic>
          <p:nvPicPr>
            <p:cNvPr id="4" name="Picture 6" descr="\\Aiia_natinal_of\aiia\Images &amp; Pictures\AIIA logo e-mail_files\aiia-logo-transparent-bg.png"/>
            <p:cNvPicPr>
              <a:picLocks noChangeAspect="1" noChangeArrowheads="1"/>
            </p:cNvPicPr>
            <p:nvPr/>
          </p:nvPicPr>
          <p:blipFill>
            <a:blip r:embed="rId2" cstate="print"/>
            <a:stretch>
              <a:fillRect/>
            </a:stretch>
          </p:blipFill>
          <p:spPr bwMode="auto">
            <a:xfrm>
              <a:off x="262769" y="-84009"/>
              <a:ext cx="1359196" cy="1359196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1001">
              <a:schemeClr val="dk2"/>
            </a:fillRef>
            <a:effectRef idx="0">
              <a:scrgbClr r="0" g="0" b="0"/>
            </a:effectRef>
            <a:fontRef idx="major"/>
          </p:style>
        </p:pic>
        <p:sp>
          <p:nvSpPr>
            <p:cNvPr id="6" name="TextBox 5"/>
            <p:cNvSpPr txBox="1"/>
            <p:nvPr/>
          </p:nvSpPr>
          <p:spPr>
            <a:xfrm>
              <a:off x="1475656" y="729571"/>
              <a:ext cx="7488832" cy="646331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1001">
              <a:schemeClr val="dk2"/>
            </a:fillRef>
            <a:effectRef idx="0">
              <a:scrgbClr r="0" g="0" b="0"/>
            </a:effectRef>
            <a:fontRef idx="major"/>
          </p:style>
          <p:txBody>
            <a:bodyPr wrap="square" rtlCol="0" anchor="ctr">
              <a:spAutoFit/>
            </a:bodyPr>
            <a:lstStyle/>
            <a:p>
              <a:r>
                <a:rPr lang="en-US" sz="3600" dirty="0" smtClean="0">
                  <a:solidFill>
                    <a:schemeClr val="bg1"/>
                  </a:solidFill>
                  <a:latin typeface="Century Gothic" pitchFamily="34" charset="0"/>
                </a:rPr>
                <a:t>New Initiatives</a:t>
              </a:r>
            </a:p>
          </p:txBody>
        </p:sp>
      </p:grpSp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824536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AU" sz="2400" dirty="0" smtClean="0">
                <a:latin typeface="Century Gothic" pitchFamily="34" charset="0"/>
              </a:rPr>
              <a:t>Youth-oriented initiatives :</a:t>
            </a:r>
          </a:p>
          <a:p>
            <a:pPr lvl="1">
              <a:lnSpc>
                <a:spcPct val="150000"/>
              </a:lnSpc>
            </a:pPr>
            <a:r>
              <a:rPr lang="en-AU" sz="2000" dirty="0" smtClean="0">
                <a:latin typeface="Century Gothic" pitchFamily="34" charset="0"/>
              </a:rPr>
              <a:t>Euan Crone Asian Awareness Scholarship</a:t>
            </a:r>
          </a:p>
          <a:p>
            <a:pPr lvl="1">
              <a:lnSpc>
                <a:spcPct val="150000"/>
              </a:lnSpc>
            </a:pPr>
            <a:r>
              <a:rPr lang="en-AU" sz="2000" dirty="0" smtClean="0">
                <a:latin typeface="Century Gothic" pitchFamily="34" charset="0"/>
              </a:rPr>
              <a:t>youth-led young professionals network</a:t>
            </a:r>
          </a:p>
          <a:p>
            <a:pPr lvl="1">
              <a:lnSpc>
                <a:spcPct val="150000"/>
              </a:lnSpc>
            </a:pPr>
            <a:r>
              <a:rPr lang="en-AU" sz="2000" dirty="0" smtClean="0">
                <a:latin typeface="Century Gothic" pitchFamily="34" charset="0"/>
              </a:rPr>
              <a:t>youth publications</a:t>
            </a:r>
          </a:p>
          <a:p>
            <a:pPr>
              <a:lnSpc>
                <a:spcPct val="150000"/>
              </a:lnSpc>
            </a:pPr>
            <a:r>
              <a:rPr lang="en-AU" sz="2400" dirty="0" smtClean="0">
                <a:latin typeface="Century Gothic" pitchFamily="34" charset="0"/>
              </a:rPr>
              <a:t>Creation of Director of Communications role</a:t>
            </a:r>
          </a:p>
          <a:p>
            <a:pPr>
              <a:lnSpc>
                <a:spcPct val="150000"/>
              </a:lnSpc>
            </a:pPr>
            <a:r>
              <a:rPr lang="en-AU" sz="2400" dirty="0" smtClean="0">
                <a:latin typeface="Century Gothic" pitchFamily="34" charset="0"/>
              </a:rPr>
              <a:t>Complete website upgrade/redesign</a:t>
            </a:r>
          </a:p>
          <a:p>
            <a:pPr>
              <a:lnSpc>
                <a:spcPct val="150000"/>
              </a:lnSpc>
            </a:pPr>
            <a:r>
              <a:rPr lang="en-AU" sz="2400" dirty="0" smtClean="0">
                <a:latin typeface="Century Gothic" pitchFamily="34" charset="0"/>
              </a:rPr>
              <a:t>Increased engagement with online opinion and blogs</a:t>
            </a:r>
            <a:endParaRPr lang="en-AU" sz="2400" dirty="0"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863475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-84009"/>
            <a:ext cx="9144000" cy="1568793"/>
            <a:chOff x="0" y="-84009"/>
            <a:chExt cx="9144000" cy="1568793"/>
          </a:xfrm>
        </p:grpSpPr>
        <p:sp>
          <p:nvSpPr>
            <p:cNvPr id="9" name="Rectangle 8"/>
            <p:cNvSpPr/>
            <p:nvPr/>
          </p:nvSpPr>
          <p:spPr>
            <a:xfrm>
              <a:off x="0" y="620688"/>
              <a:ext cx="9144000" cy="864096"/>
            </a:xfrm>
            <a:prstGeom prst="rect">
              <a:avLst/>
            </a:prstGeom>
            <a:solidFill>
              <a:srgbClr val="2E4DA7"/>
            </a:solidFill>
            <a:ln>
              <a:solidFill>
                <a:srgbClr val="2E4D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pic>
          <p:nvPicPr>
            <p:cNvPr id="4" name="Picture 6" descr="\\Aiia_natinal_of\aiia\Images &amp; Pictures\AIIA logo e-mail_files\aiia-logo-transparent-bg.png"/>
            <p:cNvPicPr>
              <a:picLocks noChangeAspect="1" noChangeArrowheads="1"/>
            </p:cNvPicPr>
            <p:nvPr/>
          </p:nvPicPr>
          <p:blipFill>
            <a:blip r:embed="rId2" cstate="print"/>
            <a:stretch>
              <a:fillRect/>
            </a:stretch>
          </p:blipFill>
          <p:spPr bwMode="auto">
            <a:xfrm>
              <a:off x="262769" y="-84009"/>
              <a:ext cx="1359196" cy="1359196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1001">
              <a:schemeClr val="dk2"/>
            </a:fillRef>
            <a:effectRef idx="0">
              <a:scrgbClr r="0" g="0" b="0"/>
            </a:effectRef>
            <a:fontRef idx="major"/>
          </p:style>
        </p:pic>
        <p:sp>
          <p:nvSpPr>
            <p:cNvPr id="6" name="TextBox 5"/>
            <p:cNvSpPr txBox="1"/>
            <p:nvPr/>
          </p:nvSpPr>
          <p:spPr>
            <a:xfrm>
              <a:off x="1475656" y="729571"/>
              <a:ext cx="7488832" cy="646331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1001">
              <a:schemeClr val="dk2"/>
            </a:fillRef>
            <a:effectRef idx="0">
              <a:scrgbClr r="0" g="0" b="0"/>
            </a:effectRef>
            <a:fontRef idx="major"/>
          </p:style>
          <p:txBody>
            <a:bodyPr wrap="square" rtlCol="0" anchor="ctr">
              <a:spAutoFit/>
            </a:bodyPr>
            <a:lstStyle/>
            <a:p>
              <a:r>
                <a:rPr lang="en-US" sz="3600" dirty="0" smtClean="0">
                  <a:solidFill>
                    <a:schemeClr val="bg1"/>
                  </a:solidFill>
                  <a:latin typeface="Century Gothic" pitchFamily="34" charset="0"/>
                </a:rPr>
                <a:t>Our People: National Executive</a:t>
              </a:r>
            </a:p>
          </p:txBody>
        </p:sp>
      </p:grp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251520" y="1783357"/>
          <a:ext cx="8640960" cy="4525963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863475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251520" y="1783357"/>
          <a:ext cx="8640960" cy="4525963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7" name="Group 6"/>
          <p:cNvGrpSpPr/>
          <p:nvPr/>
        </p:nvGrpSpPr>
        <p:grpSpPr>
          <a:xfrm>
            <a:off x="0" y="-84009"/>
            <a:ext cx="9144000" cy="1568793"/>
            <a:chOff x="0" y="-84009"/>
            <a:chExt cx="9144000" cy="1568793"/>
          </a:xfrm>
        </p:grpSpPr>
        <p:sp>
          <p:nvSpPr>
            <p:cNvPr id="9" name="Rectangle 8"/>
            <p:cNvSpPr/>
            <p:nvPr/>
          </p:nvSpPr>
          <p:spPr>
            <a:xfrm>
              <a:off x="0" y="620688"/>
              <a:ext cx="9144000" cy="864096"/>
            </a:xfrm>
            <a:prstGeom prst="rect">
              <a:avLst/>
            </a:prstGeom>
            <a:solidFill>
              <a:srgbClr val="2E4DA7"/>
            </a:solidFill>
            <a:ln>
              <a:solidFill>
                <a:srgbClr val="2E4D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pic>
          <p:nvPicPr>
            <p:cNvPr id="10" name="Picture 6" descr="\\Aiia_natinal_of\aiia\Images &amp; Pictures\AIIA logo e-mail_files\aiia-logo-transparent-bg.png"/>
            <p:cNvPicPr>
              <a:picLocks noChangeAspect="1" noChangeArrowheads="1"/>
            </p:cNvPicPr>
            <p:nvPr/>
          </p:nvPicPr>
          <p:blipFill>
            <a:blip r:embed="rId7" cstate="print"/>
            <a:stretch>
              <a:fillRect/>
            </a:stretch>
          </p:blipFill>
          <p:spPr bwMode="auto">
            <a:xfrm>
              <a:off x="262769" y="-84009"/>
              <a:ext cx="1359196" cy="1359196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1001">
              <a:schemeClr val="dk2"/>
            </a:fillRef>
            <a:effectRef idx="0">
              <a:scrgbClr r="0" g="0" b="0"/>
            </a:effectRef>
            <a:fontRef idx="major"/>
          </p:style>
        </p:pic>
        <p:sp>
          <p:nvSpPr>
            <p:cNvPr id="11" name="TextBox 10"/>
            <p:cNvSpPr txBox="1"/>
            <p:nvPr/>
          </p:nvSpPr>
          <p:spPr>
            <a:xfrm>
              <a:off x="1475656" y="729571"/>
              <a:ext cx="7488832" cy="646331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1001">
              <a:schemeClr val="dk2"/>
            </a:fillRef>
            <a:effectRef idx="0">
              <a:scrgbClr r="0" g="0" b="0"/>
            </a:effectRef>
            <a:fontRef idx="major"/>
          </p:style>
          <p:txBody>
            <a:bodyPr wrap="square" rtlCol="0" anchor="ctr">
              <a:spAutoFit/>
            </a:bodyPr>
            <a:lstStyle/>
            <a:p>
              <a:r>
                <a:rPr lang="en-US" sz="3600" dirty="0" smtClean="0">
                  <a:solidFill>
                    <a:schemeClr val="bg1"/>
                  </a:solidFill>
                  <a:latin typeface="Century Gothic" pitchFamily="34" charset="0"/>
                </a:rPr>
                <a:t>Our People: National Executive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863475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251520" y="1783357"/>
          <a:ext cx="8640960" cy="4525963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7" name="Group 6"/>
          <p:cNvGrpSpPr/>
          <p:nvPr/>
        </p:nvGrpSpPr>
        <p:grpSpPr>
          <a:xfrm>
            <a:off x="0" y="-84009"/>
            <a:ext cx="9144000" cy="1568793"/>
            <a:chOff x="0" y="-84009"/>
            <a:chExt cx="9144000" cy="1568793"/>
          </a:xfrm>
        </p:grpSpPr>
        <p:sp>
          <p:nvSpPr>
            <p:cNvPr id="9" name="Rectangle 8"/>
            <p:cNvSpPr/>
            <p:nvPr/>
          </p:nvSpPr>
          <p:spPr>
            <a:xfrm>
              <a:off x="0" y="620688"/>
              <a:ext cx="9144000" cy="864096"/>
            </a:xfrm>
            <a:prstGeom prst="rect">
              <a:avLst/>
            </a:prstGeom>
            <a:solidFill>
              <a:srgbClr val="2E4DA7"/>
            </a:solidFill>
            <a:ln>
              <a:solidFill>
                <a:srgbClr val="2E4D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pic>
          <p:nvPicPr>
            <p:cNvPr id="10" name="Picture 6" descr="\\Aiia_natinal_of\aiia\Images &amp; Pictures\AIIA logo e-mail_files\aiia-logo-transparent-bg.png"/>
            <p:cNvPicPr>
              <a:picLocks noChangeAspect="1" noChangeArrowheads="1"/>
            </p:cNvPicPr>
            <p:nvPr/>
          </p:nvPicPr>
          <p:blipFill>
            <a:blip r:embed="rId7" cstate="print"/>
            <a:stretch>
              <a:fillRect/>
            </a:stretch>
          </p:blipFill>
          <p:spPr bwMode="auto">
            <a:xfrm>
              <a:off x="262769" y="-84009"/>
              <a:ext cx="1359196" cy="1359196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1001">
              <a:schemeClr val="dk2"/>
            </a:fillRef>
            <a:effectRef idx="0">
              <a:scrgbClr r="0" g="0" b="0"/>
            </a:effectRef>
            <a:fontRef idx="major"/>
          </p:style>
        </p:pic>
        <p:sp>
          <p:nvSpPr>
            <p:cNvPr id="11" name="TextBox 10"/>
            <p:cNvSpPr txBox="1"/>
            <p:nvPr/>
          </p:nvSpPr>
          <p:spPr>
            <a:xfrm>
              <a:off x="1475656" y="729571"/>
              <a:ext cx="7488832" cy="646331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1001">
              <a:schemeClr val="dk2"/>
            </a:fillRef>
            <a:effectRef idx="0">
              <a:scrgbClr r="0" g="0" b="0"/>
            </a:effectRef>
            <a:fontRef idx="major"/>
          </p:style>
          <p:txBody>
            <a:bodyPr wrap="square" rtlCol="0" anchor="ctr">
              <a:spAutoFit/>
            </a:bodyPr>
            <a:lstStyle/>
            <a:p>
              <a:r>
                <a:rPr lang="en-US" sz="3600" dirty="0" smtClean="0">
                  <a:solidFill>
                    <a:schemeClr val="bg1"/>
                  </a:solidFill>
                  <a:latin typeface="Century Gothic" pitchFamily="34" charset="0"/>
                </a:rPr>
                <a:t>Our People: National Executive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863475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251520" y="1783357"/>
          <a:ext cx="8640960" cy="4813995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7" name="Group 6"/>
          <p:cNvGrpSpPr/>
          <p:nvPr/>
        </p:nvGrpSpPr>
        <p:grpSpPr>
          <a:xfrm>
            <a:off x="0" y="-84009"/>
            <a:ext cx="9144000" cy="1568793"/>
            <a:chOff x="0" y="-84009"/>
            <a:chExt cx="9144000" cy="1568793"/>
          </a:xfrm>
        </p:grpSpPr>
        <p:sp>
          <p:nvSpPr>
            <p:cNvPr id="9" name="Rectangle 8"/>
            <p:cNvSpPr/>
            <p:nvPr/>
          </p:nvSpPr>
          <p:spPr>
            <a:xfrm>
              <a:off x="0" y="620688"/>
              <a:ext cx="9144000" cy="864096"/>
            </a:xfrm>
            <a:prstGeom prst="rect">
              <a:avLst/>
            </a:prstGeom>
            <a:solidFill>
              <a:srgbClr val="2E4DA7"/>
            </a:solidFill>
            <a:ln>
              <a:solidFill>
                <a:srgbClr val="2E4D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pic>
          <p:nvPicPr>
            <p:cNvPr id="10" name="Picture 6" descr="\\Aiia_natinal_of\aiia\Images &amp; Pictures\AIIA logo e-mail_files\aiia-logo-transparent-bg.png"/>
            <p:cNvPicPr>
              <a:picLocks noChangeAspect="1" noChangeArrowheads="1"/>
            </p:cNvPicPr>
            <p:nvPr/>
          </p:nvPicPr>
          <p:blipFill>
            <a:blip r:embed="rId7" cstate="print"/>
            <a:stretch>
              <a:fillRect/>
            </a:stretch>
          </p:blipFill>
          <p:spPr bwMode="auto">
            <a:xfrm>
              <a:off x="262769" y="-84009"/>
              <a:ext cx="1359196" cy="1359196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1001">
              <a:schemeClr val="dk2"/>
            </a:fillRef>
            <a:effectRef idx="0">
              <a:scrgbClr r="0" g="0" b="0"/>
            </a:effectRef>
            <a:fontRef idx="major"/>
          </p:style>
        </p:pic>
        <p:sp>
          <p:nvSpPr>
            <p:cNvPr id="11" name="TextBox 10"/>
            <p:cNvSpPr txBox="1"/>
            <p:nvPr/>
          </p:nvSpPr>
          <p:spPr>
            <a:xfrm>
              <a:off x="1475656" y="729571"/>
              <a:ext cx="7488832" cy="646331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1001">
              <a:schemeClr val="dk2"/>
            </a:fillRef>
            <a:effectRef idx="0">
              <a:scrgbClr r="0" g="0" b="0"/>
            </a:effectRef>
            <a:fontRef idx="major"/>
          </p:style>
          <p:txBody>
            <a:bodyPr wrap="square" rtlCol="0" anchor="ctr">
              <a:spAutoFit/>
            </a:bodyPr>
            <a:lstStyle/>
            <a:p>
              <a:r>
                <a:rPr lang="en-US" sz="3600" dirty="0" smtClean="0">
                  <a:solidFill>
                    <a:schemeClr val="bg1"/>
                  </a:solidFill>
                  <a:latin typeface="Century Gothic" pitchFamily="34" charset="0"/>
                </a:rPr>
                <a:t>Our People: States and Territories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863475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251520" y="1783357"/>
          <a:ext cx="8640960" cy="4813995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7" name="Group 6"/>
          <p:cNvGrpSpPr/>
          <p:nvPr/>
        </p:nvGrpSpPr>
        <p:grpSpPr>
          <a:xfrm>
            <a:off x="0" y="-84009"/>
            <a:ext cx="9144000" cy="1568793"/>
            <a:chOff x="0" y="-84009"/>
            <a:chExt cx="9144000" cy="1568793"/>
          </a:xfrm>
        </p:grpSpPr>
        <p:sp>
          <p:nvSpPr>
            <p:cNvPr id="9" name="Rectangle 8"/>
            <p:cNvSpPr/>
            <p:nvPr/>
          </p:nvSpPr>
          <p:spPr>
            <a:xfrm>
              <a:off x="0" y="620688"/>
              <a:ext cx="9144000" cy="864096"/>
            </a:xfrm>
            <a:prstGeom prst="rect">
              <a:avLst/>
            </a:prstGeom>
            <a:solidFill>
              <a:srgbClr val="2E4DA7"/>
            </a:solidFill>
            <a:ln>
              <a:solidFill>
                <a:srgbClr val="2E4D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pic>
          <p:nvPicPr>
            <p:cNvPr id="10" name="Picture 6" descr="\\Aiia_natinal_of\aiia\Images &amp; Pictures\AIIA logo e-mail_files\aiia-logo-transparent-bg.png"/>
            <p:cNvPicPr>
              <a:picLocks noChangeAspect="1" noChangeArrowheads="1"/>
            </p:cNvPicPr>
            <p:nvPr/>
          </p:nvPicPr>
          <p:blipFill>
            <a:blip r:embed="rId7" cstate="print"/>
            <a:stretch>
              <a:fillRect/>
            </a:stretch>
          </p:blipFill>
          <p:spPr bwMode="auto">
            <a:xfrm>
              <a:off x="262769" y="-84009"/>
              <a:ext cx="1359196" cy="1359196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1001">
              <a:schemeClr val="dk2"/>
            </a:fillRef>
            <a:effectRef idx="0">
              <a:scrgbClr r="0" g="0" b="0"/>
            </a:effectRef>
            <a:fontRef idx="major"/>
          </p:style>
        </p:pic>
        <p:sp>
          <p:nvSpPr>
            <p:cNvPr id="11" name="TextBox 10"/>
            <p:cNvSpPr txBox="1"/>
            <p:nvPr/>
          </p:nvSpPr>
          <p:spPr>
            <a:xfrm>
              <a:off x="1475656" y="729571"/>
              <a:ext cx="7488832" cy="646331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1001">
              <a:schemeClr val="dk2"/>
            </a:fillRef>
            <a:effectRef idx="0">
              <a:scrgbClr r="0" g="0" b="0"/>
            </a:effectRef>
            <a:fontRef idx="major"/>
          </p:style>
          <p:txBody>
            <a:bodyPr wrap="square" rtlCol="0" anchor="ctr">
              <a:spAutoFit/>
            </a:bodyPr>
            <a:lstStyle/>
            <a:p>
              <a:r>
                <a:rPr lang="en-US" sz="3600" dirty="0" smtClean="0">
                  <a:solidFill>
                    <a:schemeClr val="bg1"/>
                  </a:solidFill>
                  <a:latin typeface="Century Gothic" pitchFamily="34" charset="0"/>
                </a:rPr>
                <a:t>Our People: States and Territories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863475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457200" y="1772816"/>
          <a:ext cx="8229600" cy="468052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2" name="Group 6"/>
          <p:cNvGrpSpPr/>
          <p:nvPr/>
        </p:nvGrpSpPr>
        <p:grpSpPr>
          <a:xfrm>
            <a:off x="0" y="-84009"/>
            <a:ext cx="9144000" cy="1568793"/>
            <a:chOff x="0" y="-84009"/>
            <a:chExt cx="9144000" cy="1568793"/>
          </a:xfrm>
        </p:grpSpPr>
        <p:sp>
          <p:nvSpPr>
            <p:cNvPr id="8" name="Rectangle 7"/>
            <p:cNvSpPr/>
            <p:nvPr/>
          </p:nvSpPr>
          <p:spPr>
            <a:xfrm>
              <a:off x="0" y="620688"/>
              <a:ext cx="9144000" cy="864096"/>
            </a:xfrm>
            <a:prstGeom prst="rect">
              <a:avLst/>
            </a:prstGeom>
            <a:solidFill>
              <a:srgbClr val="2E4DA7"/>
            </a:solidFill>
            <a:ln>
              <a:solidFill>
                <a:srgbClr val="2E4D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pic>
          <p:nvPicPr>
            <p:cNvPr id="9" name="Picture 6" descr="\\Aiia_natinal_of\aiia\Images &amp; Pictures\AIIA logo e-mail_files\aiia-logo-transparent-bg.png"/>
            <p:cNvPicPr>
              <a:picLocks noChangeAspect="1" noChangeArrowheads="1"/>
            </p:cNvPicPr>
            <p:nvPr/>
          </p:nvPicPr>
          <p:blipFill>
            <a:blip r:embed="rId7" cstate="print"/>
            <a:stretch>
              <a:fillRect/>
            </a:stretch>
          </p:blipFill>
          <p:spPr bwMode="auto">
            <a:xfrm>
              <a:off x="262769" y="-84009"/>
              <a:ext cx="1359196" cy="1359196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1001">
              <a:schemeClr val="dk2"/>
            </a:fillRef>
            <a:effectRef idx="0">
              <a:scrgbClr r="0" g="0" b="0"/>
            </a:effectRef>
            <a:fontRef idx="major"/>
          </p:style>
        </p:pic>
        <p:sp>
          <p:nvSpPr>
            <p:cNvPr id="10" name="TextBox 9"/>
            <p:cNvSpPr txBox="1"/>
            <p:nvPr/>
          </p:nvSpPr>
          <p:spPr>
            <a:xfrm>
              <a:off x="1475656" y="729571"/>
              <a:ext cx="7488832" cy="646331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1001">
              <a:schemeClr val="dk2"/>
            </a:fillRef>
            <a:effectRef idx="0">
              <a:scrgbClr r="0" g="0" b="0"/>
            </a:effectRef>
            <a:fontRef idx="major"/>
          </p:style>
          <p:txBody>
            <a:bodyPr wrap="square" rtlCol="0" anchor="ctr">
              <a:spAutoFit/>
            </a:bodyPr>
            <a:lstStyle/>
            <a:p>
              <a:r>
                <a:rPr lang="en-US" sz="3600" dirty="0" smtClean="0">
                  <a:solidFill>
                    <a:schemeClr val="bg1"/>
                  </a:solidFill>
                  <a:latin typeface="Century Gothic" pitchFamily="34" charset="0"/>
                </a:rPr>
                <a:t>Impact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863475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457200" y="1772816"/>
          <a:ext cx="8229600" cy="468052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2" name="Group 6"/>
          <p:cNvGrpSpPr/>
          <p:nvPr/>
        </p:nvGrpSpPr>
        <p:grpSpPr>
          <a:xfrm>
            <a:off x="0" y="-84009"/>
            <a:ext cx="9144000" cy="1568793"/>
            <a:chOff x="0" y="-84009"/>
            <a:chExt cx="9144000" cy="1568793"/>
          </a:xfrm>
        </p:grpSpPr>
        <p:sp>
          <p:nvSpPr>
            <p:cNvPr id="8" name="Rectangle 7"/>
            <p:cNvSpPr/>
            <p:nvPr/>
          </p:nvSpPr>
          <p:spPr>
            <a:xfrm>
              <a:off x="0" y="620688"/>
              <a:ext cx="9144000" cy="864096"/>
            </a:xfrm>
            <a:prstGeom prst="rect">
              <a:avLst/>
            </a:prstGeom>
            <a:solidFill>
              <a:srgbClr val="2E4DA7"/>
            </a:solidFill>
            <a:ln>
              <a:solidFill>
                <a:srgbClr val="2E4D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pic>
          <p:nvPicPr>
            <p:cNvPr id="9" name="Picture 6" descr="\\Aiia_natinal_of\aiia\Images &amp; Pictures\AIIA logo e-mail_files\aiia-logo-transparent-bg.png"/>
            <p:cNvPicPr>
              <a:picLocks noChangeAspect="1" noChangeArrowheads="1"/>
            </p:cNvPicPr>
            <p:nvPr/>
          </p:nvPicPr>
          <p:blipFill>
            <a:blip r:embed="rId7" cstate="print"/>
            <a:stretch>
              <a:fillRect/>
            </a:stretch>
          </p:blipFill>
          <p:spPr bwMode="auto">
            <a:xfrm>
              <a:off x="262769" y="-84009"/>
              <a:ext cx="1359196" cy="1359196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1001">
              <a:schemeClr val="dk2"/>
            </a:fillRef>
            <a:effectRef idx="0">
              <a:scrgbClr r="0" g="0" b="0"/>
            </a:effectRef>
            <a:fontRef idx="major"/>
          </p:style>
        </p:pic>
        <p:sp>
          <p:nvSpPr>
            <p:cNvPr id="10" name="TextBox 9"/>
            <p:cNvSpPr txBox="1"/>
            <p:nvPr/>
          </p:nvSpPr>
          <p:spPr>
            <a:xfrm>
              <a:off x="1475656" y="729571"/>
              <a:ext cx="7488832" cy="646331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1001">
              <a:schemeClr val="dk2"/>
            </a:fillRef>
            <a:effectRef idx="0">
              <a:scrgbClr r="0" g="0" b="0"/>
            </a:effectRef>
            <a:fontRef idx="major"/>
          </p:style>
          <p:txBody>
            <a:bodyPr wrap="square" rtlCol="0" anchor="ctr">
              <a:spAutoFit/>
            </a:bodyPr>
            <a:lstStyle/>
            <a:p>
              <a:r>
                <a:rPr lang="en-US" sz="3600" dirty="0" smtClean="0">
                  <a:solidFill>
                    <a:schemeClr val="bg1"/>
                  </a:solidFill>
                  <a:latin typeface="Century Gothic" pitchFamily="34" charset="0"/>
                </a:rPr>
                <a:t>Impact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863475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457200" y="1772816"/>
          <a:ext cx="8229600" cy="468052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2" name="Group 6"/>
          <p:cNvGrpSpPr/>
          <p:nvPr/>
        </p:nvGrpSpPr>
        <p:grpSpPr>
          <a:xfrm>
            <a:off x="0" y="-84009"/>
            <a:ext cx="9144000" cy="1568793"/>
            <a:chOff x="0" y="-84009"/>
            <a:chExt cx="9144000" cy="1568793"/>
          </a:xfrm>
        </p:grpSpPr>
        <p:sp>
          <p:nvSpPr>
            <p:cNvPr id="8" name="Rectangle 7"/>
            <p:cNvSpPr/>
            <p:nvPr/>
          </p:nvSpPr>
          <p:spPr>
            <a:xfrm>
              <a:off x="0" y="620688"/>
              <a:ext cx="9144000" cy="864096"/>
            </a:xfrm>
            <a:prstGeom prst="rect">
              <a:avLst/>
            </a:prstGeom>
            <a:solidFill>
              <a:srgbClr val="2E4DA7"/>
            </a:solidFill>
            <a:ln>
              <a:solidFill>
                <a:srgbClr val="2E4D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pic>
          <p:nvPicPr>
            <p:cNvPr id="9" name="Picture 6" descr="\\Aiia_natinal_of\aiia\Images &amp; Pictures\AIIA logo e-mail_files\aiia-logo-transparent-bg.png"/>
            <p:cNvPicPr>
              <a:picLocks noChangeAspect="1" noChangeArrowheads="1"/>
            </p:cNvPicPr>
            <p:nvPr/>
          </p:nvPicPr>
          <p:blipFill>
            <a:blip r:embed="rId7" cstate="print"/>
            <a:stretch>
              <a:fillRect/>
            </a:stretch>
          </p:blipFill>
          <p:spPr bwMode="auto">
            <a:xfrm>
              <a:off x="262769" y="-84009"/>
              <a:ext cx="1359196" cy="1359196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1001">
              <a:schemeClr val="dk2"/>
            </a:fillRef>
            <a:effectRef idx="0">
              <a:scrgbClr r="0" g="0" b="0"/>
            </a:effectRef>
            <a:fontRef idx="major"/>
          </p:style>
        </p:pic>
        <p:sp>
          <p:nvSpPr>
            <p:cNvPr id="10" name="TextBox 9"/>
            <p:cNvSpPr txBox="1"/>
            <p:nvPr/>
          </p:nvSpPr>
          <p:spPr>
            <a:xfrm>
              <a:off x="1475656" y="729571"/>
              <a:ext cx="7488832" cy="646331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1001">
              <a:schemeClr val="dk2"/>
            </a:fillRef>
            <a:effectRef idx="0">
              <a:scrgbClr r="0" g="0" b="0"/>
            </a:effectRef>
            <a:fontRef idx="major"/>
          </p:style>
          <p:txBody>
            <a:bodyPr wrap="square" rtlCol="0" anchor="ctr">
              <a:spAutoFit/>
            </a:bodyPr>
            <a:lstStyle/>
            <a:p>
              <a:r>
                <a:rPr lang="en-US" sz="3600" dirty="0" smtClean="0">
                  <a:solidFill>
                    <a:schemeClr val="bg1"/>
                  </a:solidFill>
                  <a:latin typeface="Century Gothic" pitchFamily="34" charset="0"/>
                </a:rPr>
                <a:t>Impact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863475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457200" y="1772816"/>
          <a:ext cx="8229600" cy="468052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2" name="Group 6"/>
          <p:cNvGrpSpPr/>
          <p:nvPr/>
        </p:nvGrpSpPr>
        <p:grpSpPr>
          <a:xfrm>
            <a:off x="0" y="-84009"/>
            <a:ext cx="9144000" cy="1568793"/>
            <a:chOff x="0" y="-84009"/>
            <a:chExt cx="9144000" cy="1568793"/>
          </a:xfrm>
        </p:grpSpPr>
        <p:sp>
          <p:nvSpPr>
            <p:cNvPr id="8" name="Rectangle 7"/>
            <p:cNvSpPr/>
            <p:nvPr/>
          </p:nvSpPr>
          <p:spPr>
            <a:xfrm>
              <a:off x="0" y="620688"/>
              <a:ext cx="9144000" cy="864096"/>
            </a:xfrm>
            <a:prstGeom prst="rect">
              <a:avLst/>
            </a:prstGeom>
            <a:solidFill>
              <a:srgbClr val="2E4DA7"/>
            </a:solidFill>
            <a:ln>
              <a:solidFill>
                <a:srgbClr val="2E4D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pic>
          <p:nvPicPr>
            <p:cNvPr id="9" name="Picture 6" descr="\\Aiia_natinal_of\aiia\Images &amp; Pictures\AIIA logo e-mail_files\aiia-logo-transparent-bg.png"/>
            <p:cNvPicPr>
              <a:picLocks noChangeAspect="1" noChangeArrowheads="1"/>
            </p:cNvPicPr>
            <p:nvPr/>
          </p:nvPicPr>
          <p:blipFill>
            <a:blip r:embed="rId7" cstate="print"/>
            <a:stretch>
              <a:fillRect/>
            </a:stretch>
          </p:blipFill>
          <p:spPr bwMode="auto">
            <a:xfrm>
              <a:off x="262769" y="-84009"/>
              <a:ext cx="1359196" cy="1359196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1001">
              <a:schemeClr val="dk2"/>
            </a:fillRef>
            <a:effectRef idx="0">
              <a:scrgbClr r="0" g="0" b="0"/>
            </a:effectRef>
            <a:fontRef idx="major"/>
          </p:style>
        </p:pic>
        <p:sp>
          <p:nvSpPr>
            <p:cNvPr id="10" name="TextBox 9"/>
            <p:cNvSpPr txBox="1"/>
            <p:nvPr/>
          </p:nvSpPr>
          <p:spPr>
            <a:xfrm>
              <a:off x="1475656" y="729571"/>
              <a:ext cx="7488832" cy="646331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1001">
              <a:schemeClr val="dk2"/>
            </a:fillRef>
            <a:effectRef idx="0">
              <a:scrgbClr r="0" g="0" b="0"/>
            </a:effectRef>
            <a:fontRef idx="major"/>
          </p:style>
          <p:txBody>
            <a:bodyPr wrap="square" rtlCol="0" anchor="ctr">
              <a:spAutoFit/>
            </a:bodyPr>
            <a:lstStyle/>
            <a:p>
              <a:r>
                <a:rPr lang="en-US" sz="3600" dirty="0" smtClean="0">
                  <a:solidFill>
                    <a:schemeClr val="bg1"/>
                  </a:solidFill>
                  <a:latin typeface="Century Gothic" pitchFamily="34" charset="0"/>
                </a:rPr>
                <a:t>Impact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863475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0" y="-84009"/>
            <a:ext cx="9144000" cy="1568793"/>
            <a:chOff x="0" y="-84009"/>
            <a:chExt cx="9144000" cy="1568793"/>
          </a:xfrm>
        </p:grpSpPr>
        <p:sp>
          <p:nvSpPr>
            <p:cNvPr id="11" name="Rectangle 10"/>
            <p:cNvSpPr/>
            <p:nvPr/>
          </p:nvSpPr>
          <p:spPr>
            <a:xfrm>
              <a:off x="0" y="620688"/>
              <a:ext cx="9144000" cy="864096"/>
            </a:xfrm>
            <a:prstGeom prst="rect">
              <a:avLst/>
            </a:prstGeom>
            <a:solidFill>
              <a:srgbClr val="2E4DA7"/>
            </a:solidFill>
            <a:ln>
              <a:solidFill>
                <a:srgbClr val="2E4D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grpSp>
          <p:nvGrpSpPr>
            <p:cNvPr id="2" name="Group 14"/>
            <p:cNvGrpSpPr/>
            <p:nvPr/>
          </p:nvGrpSpPr>
          <p:grpSpPr>
            <a:xfrm>
              <a:off x="262769" y="-84009"/>
              <a:ext cx="8449183" cy="1459911"/>
              <a:chOff x="262769" y="-84009"/>
              <a:chExt cx="8449183" cy="1459911"/>
            </a:xfrm>
          </p:grpSpPr>
          <p:pic>
            <p:nvPicPr>
              <p:cNvPr id="4" name="Picture 6" descr="\\Aiia_natinal_of\aiia\Images &amp; Pictures\AIIA logo e-mail_files\aiia-logo-transparent-bg.png"/>
              <p:cNvPicPr>
                <a:picLocks noChangeAspect="1" noChangeArrowheads="1"/>
              </p:cNvPicPr>
              <p:nvPr/>
            </p:nvPicPr>
            <p:blipFill>
              <a:blip r:embed="rId2" cstate="print"/>
              <a:stretch>
                <a:fillRect/>
              </a:stretch>
            </p:blipFill>
            <p:spPr bwMode="auto">
              <a:xfrm>
                <a:off x="262769" y="-84009"/>
                <a:ext cx="1359196" cy="1359196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1001">
                <a:schemeClr val="dk2"/>
              </a:fillRef>
              <a:effectRef idx="0">
                <a:scrgbClr r="0" g="0" b="0"/>
              </a:effectRef>
              <a:fontRef idx="major"/>
            </p:style>
          </p:pic>
          <p:sp>
            <p:nvSpPr>
              <p:cNvPr id="6" name="TextBox 5"/>
              <p:cNvSpPr txBox="1"/>
              <p:nvPr/>
            </p:nvSpPr>
            <p:spPr>
              <a:xfrm>
                <a:off x="1475656" y="729571"/>
                <a:ext cx="7236296" cy="646331"/>
              </a:xfrm>
              <a:prstGeom prst="rect">
                <a:avLst/>
              </a:prstGeom>
              <a:noFill/>
            </p:spPr>
            <p:style>
              <a:lnRef idx="0">
                <a:scrgbClr r="0" g="0" b="0"/>
              </a:lnRef>
              <a:fillRef idx="1001">
                <a:schemeClr val="dk2"/>
              </a:fillRef>
              <a:effectRef idx="0">
                <a:scrgbClr r="0" g="0" b="0"/>
              </a:effectRef>
              <a:fontRef idx="major"/>
            </p:style>
            <p:txBody>
              <a:bodyPr wrap="square" rtlCol="0" anchor="ctr">
                <a:spAutoFit/>
              </a:bodyPr>
              <a:lstStyle/>
              <a:p>
                <a:r>
                  <a:rPr lang="en-US" sz="3600" dirty="0" smtClean="0">
                    <a:solidFill>
                      <a:schemeClr val="bg1"/>
                    </a:solidFill>
                    <a:latin typeface="Century Gothic" pitchFamily="34" charset="0"/>
                  </a:rPr>
                  <a:t>AIIA as a Knowledge-Broker</a:t>
                </a:r>
              </a:p>
            </p:txBody>
          </p:sp>
        </p:grpSp>
      </p:grpSp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3131840" y="1772816"/>
            <a:ext cx="5554960" cy="4680520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50000"/>
              </a:lnSpc>
              <a:buNone/>
            </a:pPr>
            <a:r>
              <a:rPr lang="en-AU" sz="2800" dirty="0" smtClean="0">
                <a:latin typeface="Century Gothic" pitchFamily="34" charset="0"/>
              </a:rPr>
              <a:t>Mission:</a:t>
            </a:r>
          </a:p>
          <a:p>
            <a:pPr indent="12700">
              <a:lnSpc>
                <a:spcPct val="150000"/>
              </a:lnSpc>
              <a:buNone/>
            </a:pPr>
            <a:r>
              <a:rPr lang="en-AU" sz="2800" dirty="0" smtClean="0">
                <a:latin typeface="Century Gothic" pitchFamily="34" charset="0"/>
              </a:rPr>
              <a:t>To promote interest in </a:t>
            </a:r>
            <a:r>
              <a:rPr lang="en-AU" sz="2839" dirty="0" smtClean="0">
                <a:latin typeface="Century Gothic" pitchFamily="34" charset="0"/>
              </a:rPr>
              <a:t>and understanding of international affairs in Australia</a:t>
            </a:r>
          </a:p>
          <a:p>
            <a:pPr marL="0" indent="12700">
              <a:lnSpc>
                <a:spcPct val="150000"/>
              </a:lnSpc>
              <a:buNone/>
            </a:pPr>
            <a:r>
              <a:rPr lang="en-AU" sz="2839" dirty="0" smtClean="0">
                <a:latin typeface="Century Gothic" pitchFamily="34" charset="0"/>
              </a:rPr>
              <a:t>Role:</a:t>
            </a:r>
          </a:p>
          <a:p>
            <a:pPr marL="0" indent="12700">
              <a:lnSpc>
                <a:spcPct val="150000"/>
              </a:lnSpc>
              <a:buNone/>
            </a:pPr>
            <a:r>
              <a:rPr lang="en-AU" sz="2839" dirty="0" smtClean="0">
                <a:latin typeface="Century Gothic" pitchFamily="34" charset="0"/>
              </a:rPr>
              <a:t>To act as a platform for debate.</a:t>
            </a:r>
          </a:p>
          <a:p>
            <a:pPr marL="0" indent="12700">
              <a:lnSpc>
                <a:spcPct val="150000"/>
              </a:lnSpc>
              <a:buNone/>
            </a:pPr>
            <a:r>
              <a:rPr lang="en-AU" sz="2800" dirty="0" smtClean="0">
                <a:latin typeface="Century Gothic" pitchFamily="34" charset="0"/>
              </a:rPr>
              <a:t>The AIIA’s constitution prevents it from expressing an opinion on any topic in international affairs.</a:t>
            </a:r>
          </a:p>
          <a:p>
            <a:pPr marL="0" indent="12700">
              <a:lnSpc>
                <a:spcPct val="150000"/>
              </a:lnSpc>
              <a:buNone/>
            </a:pPr>
            <a:endParaRPr lang="en-AU" sz="2800" dirty="0">
              <a:latin typeface="Century Gothic" pitchFamily="34" charset="0"/>
            </a:endParaRPr>
          </a:p>
        </p:txBody>
      </p:sp>
      <p:pic>
        <p:nvPicPr>
          <p:cNvPr id="8" name="Picture 11"/>
          <p:cNvPicPr>
            <a:picLocks noChangeAspect="1" noChangeArrowheads="1"/>
          </p:cNvPicPr>
          <p:nvPr/>
        </p:nvPicPr>
        <p:blipFill>
          <a:blip r:embed="rId3" cstate="print"/>
          <a:srcRect l="23625" r="23625"/>
          <a:stretch>
            <a:fillRect/>
          </a:stretch>
        </p:blipFill>
        <p:spPr bwMode="auto">
          <a:xfrm>
            <a:off x="381000" y="2362200"/>
            <a:ext cx="2411412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863475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680520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50000"/>
              </a:lnSpc>
            </a:pPr>
            <a:r>
              <a:rPr lang="en-AU" sz="3000" dirty="0" smtClean="0">
                <a:latin typeface="Century Gothic" pitchFamily="34" charset="0"/>
              </a:rPr>
              <a:t>Fourth in Asia in Global Go To Think Tanks Index 2012</a:t>
            </a:r>
          </a:p>
          <a:p>
            <a:pPr>
              <a:lnSpc>
                <a:spcPct val="150000"/>
              </a:lnSpc>
            </a:pPr>
            <a:r>
              <a:rPr lang="en-US" sz="3000" dirty="0" smtClean="0">
                <a:latin typeface="Century Gothic" pitchFamily="34" charset="0"/>
              </a:rPr>
              <a:t>55</a:t>
            </a:r>
            <a:r>
              <a:rPr lang="en-US" sz="3000" baseline="30000" dirty="0" smtClean="0">
                <a:latin typeface="Century Gothic" pitchFamily="34" charset="0"/>
              </a:rPr>
              <a:t>th</a:t>
            </a:r>
            <a:r>
              <a:rPr lang="en-US" sz="3000" dirty="0" smtClean="0">
                <a:latin typeface="Century Gothic" pitchFamily="34" charset="0"/>
              </a:rPr>
              <a:t> worldwide in ISI citation ranking for </a:t>
            </a:r>
            <a:r>
              <a:rPr lang="en-US" sz="3000" i="1" dirty="0" smtClean="0">
                <a:latin typeface="Century Gothic" pitchFamily="34" charset="0"/>
              </a:rPr>
              <a:t>AJIA</a:t>
            </a:r>
            <a:endParaRPr lang="en-US" sz="3000" dirty="0" smtClean="0">
              <a:latin typeface="Century Gothic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3000" dirty="0" smtClean="0">
                <a:latin typeface="Century Gothic" pitchFamily="34" charset="0"/>
              </a:rPr>
              <a:t>22 languages spoken by national office staff and interns</a:t>
            </a:r>
          </a:p>
          <a:p>
            <a:pPr>
              <a:lnSpc>
                <a:spcPct val="150000"/>
              </a:lnSpc>
            </a:pPr>
            <a:r>
              <a:rPr lang="en-US" sz="3000" dirty="0" smtClean="0">
                <a:latin typeface="Century Gothic" pitchFamily="34" charset="0"/>
              </a:rPr>
              <a:t>67 years of the </a:t>
            </a:r>
            <a:r>
              <a:rPr lang="en-US" sz="3000" i="1" dirty="0" smtClean="0">
                <a:latin typeface="Century Gothic" pitchFamily="34" charset="0"/>
              </a:rPr>
              <a:t>AJIA</a:t>
            </a:r>
            <a:endParaRPr lang="en-US" sz="3000" dirty="0" smtClean="0">
              <a:latin typeface="Century Gothic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3000" dirty="0" smtClean="0">
                <a:latin typeface="Century Gothic" pitchFamily="34" charset="0"/>
              </a:rPr>
              <a:t>150+ events annually across Australia</a:t>
            </a:r>
          </a:p>
          <a:p>
            <a:pPr>
              <a:lnSpc>
                <a:spcPct val="150000"/>
              </a:lnSpc>
            </a:pPr>
            <a:r>
              <a:rPr lang="en-US" sz="3000" dirty="0" smtClean="0">
                <a:latin typeface="Century Gothic" pitchFamily="34" charset="0"/>
              </a:rPr>
              <a:t>1,400+ members</a:t>
            </a:r>
          </a:p>
          <a:p>
            <a:pPr>
              <a:lnSpc>
                <a:spcPct val="150000"/>
              </a:lnSpc>
            </a:pPr>
            <a:r>
              <a:rPr lang="en-US" sz="3000" dirty="0" smtClean="0">
                <a:latin typeface="Century Gothic" pitchFamily="34" charset="0"/>
              </a:rPr>
              <a:t>120+ interns and volunteers nationwide</a:t>
            </a:r>
          </a:p>
          <a:p>
            <a:pPr>
              <a:lnSpc>
                <a:spcPct val="150000"/>
              </a:lnSpc>
            </a:pPr>
            <a:r>
              <a:rPr lang="en-US" sz="3000" dirty="0" smtClean="0">
                <a:latin typeface="Century Gothic" pitchFamily="34" charset="0"/>
              </a:rPr>
              <a:t>Seven state and territory offices</a:t>
            </a:r>
          </a:p>
          <a:p>
            <a:pPr>
              <a:lnSpc>
                <a:spcPct val="150000"/>
              </a:lnSpc>
            </a:pPr>
            <a:r>
              <a:rPr lang="en-US" sz="3000" dirty="0" smtClean="0">
                <a:latin typeface="Century Gothic" pitchFamily="34" charset="0"/>
              </a:rPr>
              <a:t>Networked with 116 sister institutes worldwide</a:t>
            </a:r>
            <a:endParaRPr lang="en-AU" sz="3000" dirty="0">
              <a:latin typeface="Century Gothic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0" y="-84009"/>
            <a:ext cx="9144000" cy="1568793"/>
            <a:chOff x="0" y="-84009"/>
            <a:chExt cx="9144000" cy="1568793"/>
          </a:xfrm>
        </p:grpSpPr>
        <p:sp>
          <p:nvSpPr>
            <p:cNvPr id="8" name="Rectangle 7"/>
            <p:cNvSpPr/>
            <p:nvPr/>
          </p:nvSpPr>
          <p:spPr>
            <a:xfrm>
              <a:off x="0" y="620688"/>
              <a:ext cx="9144000" cy="864096"/>
            </a:xfrm>
            <a:prstGeom prst="rect">
              <a:avLst/>
            </a:prstGeom>
            <a:solidFill>
              <a:srgbClr val="2E4DA7"/>
            </a:solidFill>
            <a:ln>
              <a:solidFill>
                <a:srgbClr val="2E4D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pic>
          <p:nvPicPr>
            <p:cNvPr id="9" name="Picture 6" descr="\\Aiia_natinal_of\aiia\Images &amp; Pictures\AIIA logo e-mail_files\aiia-logo-transparent-bg.png"/>
            <p:cNvPicPr>
              <a:picLocks noChangeAspect="1" noChangeArrowheads="1"/>
            </p:cNvPicPr>
            <p:nvPr/>
          </p:nvPicPr>
          <p:blipFill>
            <a:blip r:embed="rId2" cstate="print"/>
            <a:stretch>
              <a:fillRect/>
            </a:stretch>
          </p:blipFill>
          <p:spPr bwMode="auto">
            <a:xfrm>
              <a:off x="262769" y="-84009"/>
              <a:ext cx="1359196" cy="1359196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1001">
              <a:schemeClr val="dk2"/>
            </a:fillRef>
            <a:effectRef idx="0">
              <a:scrgbClr r="0" g="0" b="0"/>
            </a:effectRef>
            <a:fontRef idx="major"/>
          </p:style>
        </p:pic>
        <p:sp>
          <p:nvSpPr>
            <p:cNvPr id="10" name="TextBox 9"/>
            <p:cNvSpPr txBox="1"/>
            <p:nvPr/>
          </p:nvSpPr>
          <p:spPr>
            <a:xfrm>
              <a:off x="1475656" y="729571"/>
              <a:ext cx="7488832" cy="646331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1001">
              <a:schemeClr val="dk2"/>
            </a:fillRef>
            <a:effectRef idx="0">
              <a:scrgbClr r="0" g="0" b="0"/>
            </a:effectRef>
            <a:fontRef idx="major"/>
          </p:style>
          <p:txBody>
            <a:bodyPr wrap="square" rtlCol="0" anchor="ctr">
              <a:spAutoFit/>
            </a:bodyPr>
            <a:lstStyle/>
            <a:p>
              <a:r>
                <a:rPr lang="en-US" sz="3600" dirty="0" smtClean="0">
                  <a:solidFill>
                    <a:schemeClr val="bg1"/>
                  </a:solidFill>
                  <a:latin typeface="Century Gothic" pitchFamily="34" charset="0"/>
                </a:rPr>
                <a:t>2013: AIIA in Numbers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863475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457200" y="1773238"/>
          <a:ext cx="8229600" cy="4352925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17" name="Group 16"/>
          <p:cNvGrpSpPr/>
          <p:nvPr/>
        </p:nvGrpSpPr>
        <p:grpSpPr>
          <a:xfrm>
            <a:off x="0" y="-84009"/>
            <a:ext cx="9144000" cy="1568793"/>
            <a:chOff x="0" y="-84009"/>
            <a:chExt cx="9144000" cy="1568793"/>
          </a:xfrm>
        </p:grpSpPr>
        <p:sp>
          <p:nvSpPr>
            <p:cNvPr id="8" name="Rectangle 7"/>
            <p:cNvSpPr/>
            <p:nvPr/>
          </p:nvSpPr>
          <p:spPr>
            <a:xfrm>
              <a:off x="0" y="620688"/>
              <a:ext cx="9144000" cy="864096"/>
            </a:xfrm>
            <a:prstGeom prst="rect">
              <a:avLst/>
            </a:prstGeom>
            <a:solidFill>
              <a:srgbClr val="2E4DA7"/>
            </a:solidFill>
            <a:ln>
              <a:solidFill>
                <a:srgbClr val="2E4D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475656" y="729571"/>
              <a:ext cx="7236296" cy="646331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1001">
              <a:schemeClr val="dk2"/>
            </a:fillRef>
            <a:effectRef idx="0">
              <a:scrgbClr r="0" g="0" b="0"/>
            </a:effectRef>
            <a:fontRef idx="major"/>
          </p:style>
          <p:txBody>
            <a:bodyPr wrap="square" rtlCol="0" anchor="ctr">
              <a:spAutoFit/>
            </a:bodyPr>
            <a:lstStyle/>
            <a:p>
              <a:r>
                <a:rPr lang="en-US" sz="3600" dirty="0" smtClean="0">
                  <a:solidFill>
                    <a:schemeClr val="bg1"/>
                  </a:solidFill>
                  <a:latin typeface="Century Gothic" pitchFamily="34" charset="0"/>
                </a:rPr>
                <a:t>How the AIIA Works</a:t>
              </a:r>
            </a:p>
          </p:txBody>
        </p:sp>
        <p:pic>
          <p:nvPicPr>
            <p:cNvPr id="16" name="Picture 6" descr="\\Aiia_natinal_of\aiia\Images &amp; Pictures\AIIA logo e-mail_files\aiia-logo-transparent-bg.png"/>
            <p:cNvPicPr>
              <a:picLocks noChangeAspect="1" noChangeArrowheads="1"/>
            </p:cNvPicPr>
            <p:nvPr/>
          </p:nvPicPr>
          <p:blipFill>
            <a:blip r:embed="rId7" cstate="print"/>
            <a:stretch>
              <a:fillRect/>
            </a:stretch>
          </p:blipFill>
          <p:spPr bwMode="auto">
            <a:xfrm>
              <a:off x="262769" y="-84009"/>
              <a:ext cx="1359196" cy="1359196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1001">
              <a:schemeClr val="dk2"/>
            </a:fillRef>
            <a:effectRef idx="0">
              <a:scrgbClr r="0" g="0" b="0"/>
            </a:effectRef>
            <a:fontRef idx="major"/>
          </p:style>
        </p:pic>
      </p:grp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863475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009"/>
            <a:ext cx="9144000" cy="1568793"/>
            <a:chOff x="0" y="-84009"/>
            <a:chExt cx="9144000" cy="1568793"/>
          </a:xfrm>
        </p:grpSpPr>
        <p:sp>
          <p:nvSpPr>
            <p:cNvPr id="7" name="Rectangle 6"/>
            <p:cNvSpPr/>
            <p:nvPr/>
          </p:nvSpPr>
          <p:spPr>
            <a:xfrm>
              <a:off x="0" y="620688"/>
              <a:ext cx="9144000" cy="864096"/>
            </a:xfrm>
            <a:prstGeom prst="rect">
              <a:avLst/>
            </a:prstGeom>
            <a:solidFill>
              <a:srgbClr val="2E4DA7"/>
            </a:solidFill>
            <a:ln>
              <a:solidFill>
                <a:srgbClr val="2E4D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pic>
          <p:nvPicPr>
            <p:cNvPr id="4" name="Picture 6" descr="\\Aiia_natinal_of\aiia\Images &amp; Pictures\AIIA logo e-mail_files\aiia-logo-transparent-bg.png"/>
            <p:cNvPicPr>
              <a:picLocks noChangeAspect="1" noChangeArrowheads="1"/>
            </p:cNvPicPr>
            <p:nvPr/>
          </p:nvPicPr>
          <p:blipFill>
            <a:blip r:embed="rId2" cstate="print"/>
            <a:stretch>
              <a:fillRect/>
            </a:stretch>
          </p:blipFill>
          <p:spPr bwMode="auto">
            <a:xfrm>
              <a:off x="262769" y="-84009"/>
              <a:ext cx="1359196" cy="1359196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1001">
              <a:schemeClr val="dk2"/>
            </a:fillRef>
            <a:effectRef idx="0">
              <a:scrgbClr r="0" g="0" b="0"/>
            </a:effectRef>
            <a:fontRef idx="major"/>
          </p:style>
        </p:pic>
        <p:sp>
          <p:nvSpPr>
            <p:cNvPr id="6" name="TextBox 5"/>
            <p:cNvSpPr txBox="1"/>
            <p:nvPr/>
          </p:nvSpPr>
          <p:spPr>
            <a:xfrm>
              <a:off x="1475656" y="729571"/>
              <a:ext cx="7236296" cy="646331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1001">
              <a:schemeClr val="dk2"/>
            </a:fillRef>
            <a:effectRef idx="0">
              <a:scrgbClr r="0" g="0" b="0"/>
            </a:effectRef>
            <a:fontRef idx="major"/>
          </p:style>
          <p:txBody>
            <a:bodyPr wrap="square" rtlCol="0" anchor="ctr">
              <a:spAutoFit/>
            </a:bodyPr>
            <a:lstStyle/>
            <a:p>
              <a:r>
                <a:rPr lang="en-US" sz="3600" dirty="0" smtClean="0">
                  <a:solidFill>
                    <a:schemeClr val="bg1"/>
                  </a:solidFill>
                  <a:latin typeface="Century Gothic" pitchFamily="34" charset="0"/>
                </a:rPr>
                <a:t>How the AIIA Works: Events</a:t>
              </a:r>
            </a:p>
          </p:txBody>
        </p:sp>
      </p:grpSp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353347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AU" sz="2800" dirty="0" smtClean="0">
                <a:latin typeface="Century Gothic" pitchFamily="34" charset="0"/>
              </a:rPr>
              <a:t>More than 150 events organised annually across Australia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95536" y="3108444"/>
            <a:ext cx="4248472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–"/>
            </a:pPr>
            <a:r>
              <a:rPr lang="en-AU" sz="2000" dirty="0" smtClean="0">
                <a:solidFill>
                  <a:prstClr val="black"/>
                </a:solidFill>
                <a:latin typeface="Century Gothic" pitchFamily="34" charset="0"/>
              </a:rPr>
              <a:t>Most are events for the general public organised in states and territories</a:t>
            </a:r>
          </a:p>
          <a:p>
            <a:pPr marL="742950" lvl="1" indent="-28575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–"/>
            </a:pPr>
            <a:r>
              <a:rPr lang="en-AU" sz="2000" dirty="0" smtClean="0">
                <a:solidFill>
                  <a:prstClr val="black"/>
                </a:solidFill>
                <a:latin typeface="Century Gothic" pitchFamily="34" charset="0"/>
              </a:rPr>
              <a:t>National Office organises policy events </a:t>
            </a:r>
          </a:p>
          <a:p>
            <a:endParaRPr lang="en-AU" dirty="0"/>
          </a:p>
        </p:txBody>
      </p:sp>
      <p:pic>
        <p:nvPicPr>
          <p:cNvPr id="11" name="Picture 12" descr="Click on the slide!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2708920"/>
            <a:ext cx="2952328" cy="3154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863475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20688"/>
            <a:ext cx="9144000" cy="864096"/>
          </a:xfrm>
          <a:prstGeom prst="rect">
            <a:avLst/>
          </a:prstGeom>
          <a:solidFill>
            <a:srgbClr val="2E4DA7"/>
          </a:solidFill>
          <a:ln>
            <a:solidFill>
              <a:srgbClr val="2E4D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grpSp>
        <p:nvGrpSpPr>
          <p:cNvPr id="8" name="Group 7"/>
          <p:cNvGrpSpPr/>
          <p:nvPr/>
        </p:nvGrpSpPr>
        <p:grpSpPr>
          <a:xfrm>
            <a:off x="262769" y="-84009"/>
            <a:ext cx="8449183" cy="1459911"/>
            <a:chOff x="262769" y="-84009"/>
            <a:chExt cx="8449183" cy="1459911"/>
          </a:xfrm>
        </p:grpSpPr>
        <p:pic>
          <p:nvPicPr>
            <p:cNvPr id="4" name="Picture 6" descr="\\Aiia_natinal_of\aiia\Images &amp; Pictures\AIIA logo e-mail_files\aiia-logo-transparent-bg.png"/>
            <p:cNvPicPr>
              <a:picLocks noChangeAspect="1" noChangeArrowheads="1"/>
            </p:cNvPicPr>
            <p:nvPr/>
          </p:nvPicPr>
          <p:blipFill>
            <a:blip r:embed="rId2" cstate="print"/>
            <a:stretch>
              <a:fillRect/>
            </a:stretch>
          </p:blipFill>
          <p:spPr bwMode="auto">
            <a:xfrm>
              <a:off x="262769" y="-84009"/>
              <a:ext cx="1359196" cy="1359196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1001">
              <a:schemeClr val="dk2"/>
            </a:fillRef>
            <a:effectRef idx="0">
              <a:scrgbClr r="0" g="0" b="0"/>
            </a:effectRef>
            <a:fontRef idx="major"/>
          </p:style>
        </p:pic>
        <p:sp>
          <p:nvSpPr>
            <p:cNvPr id="6" name="TextBox 5"/>
            <p:cNvSpPr txBox="1"/>
            <p:nvPr/>
          </p:nvSpPr>
          <p:spPr>
            <a:xfrm>
              <a:off x="1475656" y="729571"/>
              <a:ext cx="7236296" cy="646331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1001">
              <a:schemeClr val="dk2"/>
            </a:fillRef>
            <a:effectRef idx="0">
              <a:scrgbClr r="0" g="0" b="0"/>
            </a:effectRef>
            <a:fontRef idx="major"/>
          </p:style>
          <p:txBody>
            <a:bodyPr wrap="square" rtlCol="0" anchor="ctr">
              <a:spAutoFit/>
            </a:bodyPr>
            <a:lstStyle/>
            <a:p>
              <a:r>
                <a:rPr lang="en-US" sz="3600" dirty="0" smtClean="0">
                  <a:solidFill>
                    <a:schemeClr val="bg1"/>
                  </a:solidFill>
                  <a:latin typeface="Century Gothic" pitchFamily="34" charset="0"/>
                </a:rPr>
                <a:t>How the AIIA Works: Events</a:t>
              </a:r>
            </a:p>
          </p:txBody>
        </p:sp>
      </p:grpSp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3635896" y="1772816"/>
            <a:ext cx="5040560" cy="4824536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50000"/>
              </a:lnSpc>
              <a:buNone/>
            </a:pPr>
            <a:r>
              <a:rPr lang="en-AU" sz="3400" dirty="0" smtClean="0">
                <a:latin typeface="Century Gothic" pitchFamily="34" charset="0"/>
              </a:rPr>
              <a:t>Recent events:</a:t>
            </a:r>
          </a:p>
          <a:p>
            <a:pPr>
              <a:lnSpc>
                <a:spcPct val="150000"/>
              </a:lnSpc>
            </a:pPr>
            <a:r>
              <a:rPr lang="en-AU" sz="2800" dirty="0" smtClean="0">
                <a:latin typeface="Century Gothic" pitchFamily="34" charset="0"/>
              </a:rPr>
              <a:t>80</a:t>
            </a:r>
            <a:r>
              <a:rPr lang="en-AU" sz="2800" baseline="30000" dirty="0" smtClean="0">
                <a:latin typeface="Century Gothic" pitchFamily="34" charset="0"/>
              </a:rPr>
              <a:t>th</a:t>
            </a:r>
            <a:r>
              <a:rPr lang="en-AU" sz="2800" dirty="0" smtClean="0">
                <a:latin typeface="Century Gothic" pitchFamily="34" charset="0"/>
              </a:rPr>
              <a:t> Anniversary National Conference</a:t>
            </a:r>
          </a:p>
          <a:p>
            <a:pPr>
              <a:lnSpc>
                <a:spcPct val="150000"/>
              </a:lnSpc>
            </a:pPr>
            <a:r>
              <a:rPr lang="en-AU" sz="2800" dirty="0" smtClean="0">
                <a:latin typeface="Century Gothic" pitchFamily="34" charset="0"/>
              </a:rPr>
              <a:t>Windows to the World Embassy Open Day series to celebrate the </a:t>
            </a:r>
            <a:r>
              <a:rPr lang="en-AU" sz="2800" dirty="0" err="1" smtClean="0">
                <a:latin typeface="Century Gothic" pitchFamily="34" charset="0"/>
              </a:rPr>
              <a:t>Cententary</a:t>
            </a:r>
            <a:r>
              <a:rPr lang="en-AU" sz="2800" dirty="0" smtClean="0">
                <a:latin typeface="Century Gothic" pitchFamily="34" charset="0"/>
              </a:rPr>
              <a:t> of Canberra </a:t>
            </a:r>
            <a:r>
              <a:rPr lang="en-AU" sz="2800" dirty="0" err="1" smtClean="0">
                <a:latin typeface="Century Gothic" pitchFamily="34" charset="0"/>
              </a:rPr>
              <a:t>attracting</a:t>
            </a:r>
            <a:r>
              <a:rPr lang="en-AU" sz="2800" dirty="0" smtClean="0">
                <a:latin typeface="Century Gothic" pitchFamily="34" charset="0"/>
              </a:rPr>
              <a:t> 35,000 people</a:t>
            </a:r>
          </a:p>
          <a:p>
            <a:pPr>
              <a:lnSpc>
                <a:spcPct val="150000"/>
              </a:lnSpc>
            </a:pPr>
            <a:r>
              <a:rPr lang="en-AU" sz="2800" dirty="0" smtClean="0">
                <a:latin typeface="Century Gothic" pitchFamily="34" charset="0"/>
              </a:rPr>
              <a:t>Former Ministers for Foreign Affairs Forum at Government House</a:t>
            </a:r>
            <a:endParaRPr lang="en-AU" dirty="0" smtClean="0">
              <a:latin typeface="Century Gothic" pitchFamily="34" charset="0"/>
            </a:endParaRPr>
          </a:p>
        </p:txBody>
      </p:sp>
      <p:pic>
        <p:nvPicPr>
          <p:cNvPr id="10" name="Picture 14" descr="Click on the slide!"/>
          <p:cNvPicPr>
            <a:picLocks noChangeAspect="1" noChangeArrowheads="1"/>
          </p:cNvPicPr>
          <p:nvPr/>
        </p:nvPicPr>
        <p:blipFill>
          <a:blip r:embed="rId3" cstate="print"/>
          <a:srcRect l="9946"/>
          <a:stretch>
            <a:fillRect/>
          </a:stretch>
        </p:blipFill>
        <p:spPr bwMode="auto">
          <a:xfrm>
            <a:off x="467544" y="2457375"/>
            <a:ext cx="2846569" cy="2987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863475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20688"/>
            <a:ext cx="9144000" cy="864096"/>
          </a:xfrm>
          <a:prstGeom prst="rect">
            <a:avLst/>
          </a:prstGeom>
          <a:solidFill>
            <a:srgbClr val="2E4DA7"/>
          </a:solidFill>
          <a:ln>
            <a:solidFill>
              <a:srgbClr val="2E4D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grpSp>
        <p:nvGrpSpPr>
          <p:cNvPr id="8" name="Group 7"/>
          <p:cNvGrpSpPr/>
          <p:nvPr/>
        </p:nvGrpSpPr>
        <p:grpSpPr>
          <a:xfrm>
            <a:off x="262769" y="-84009"/>
            <a:ext cx="8701719" cy="1459911"/>
            <a:chOff x="262769" y="-84009"/>
            <a:chExt cx="8701719" cy="1459911"/>
          </a:xfrm>
        </p:grpSpPr>
        <p:pic>
          <p:nvPicPr>
            <p:cNvPr id="4" name="Picture 6" descr="\\Aiia_natinal_of\aiia\Images &amp; Pictures\AIIA logo e-mail_files\aiia-logo-transparent-bg.png"/>
            <p:cNvPicPr>
              <a:picLocks noChangeAspect="1" noChangeArrowheads="1"/>
            </p:cNvPicPr>
            <p:nvPr/>
          </p:nvPicPr>
          <p:blipFill>
            <a:blip r:embed="rId2" cstate="print"/>
            <a:stretch>
              <a:fillRect/>
            </a:stretch>
          </p:blipFill>
          <p:spPr bwMode="auto">
            <a:xfrm>
              <a:off x="262769" y="-84009"/>
              <a:ext cx="1359196" cy="1359196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1001">
              <a:schemeClr val="dk2"/>
            </a:fillRef>
            <a:effectRef idx="0">
              <a:scrgbClr r="0" g="0" b="0"/>
            </a:effectRef>
            <a:fontRef idx="major"/>
          </p:style>
        </p:pic>
        <p:sp>
          <p:nvSpPr>
            <p:cNvPr id="6" name="TextBox 5"/>
            <p:cNvSpPr txBox="1"/>
            <p:nvPr/>
          </p:nvSpPr>
          <p:spPr>
            <a:xfrm>
              <a:off x="1475656" y="729571"/>
              <a:ext cx="7488832" cy="646331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1001">
              <a:schemeClr val="dk2"/>
            </a:fillRef>
            <a:effectRef idx="0">
              <a:scrgbClr r="0" g="0" b="0"/>
            </a:effectRef>
            <a:fontRef idx="major"/>
          </p:style>
          <p:txBody>
            <a:bodyPr wrap="square" rtlCol="0" anchor="ctr">
              <a:spAutoFit/>
            </a:bodyPr>
            <a:lstStyle/>
            <a:p>
              <a:r>
                <a:rPr lang="en-US" sz="3600" dirty="0" smtClean="0">
                  <a:solidFill>
                    <a:schemeClr val="bg1"/>
                  </a:solidFill>
                  <a:latin typeface="Century Gothic" pitchFamily="34" charset="0"/>
                </a:rPr>
                <a:t>How the AIIA Works: Publications</a:t>
              </a:r>
            </a:p>
          </p:txBody>
        </p:sp>
      </p:grpSp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457200" y="1772816"/>
            <a:ext cx="4906888" cy="4680520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50000"/>
              </a:lnSpc>
            </a:pPr>
            <a:r>
              <a:rPr lang="en-AU" i="1" dirty="0" smtClean="0">
                <a:latin typeface="Century Gothic" pitchFamily="34" charset="0"/>
              </a:rPr>
              <a:t>Australian Journal of International Affairs</a:t>
            </a:r>
            <a:endParaRPr lang="en-AU" dirty="0" smtClean="0">
              <a:latin typeface="Century Gothic" pitchFamily="34" charset="0"/>
            </a:endParaRPr>
          </a:p>
          <a:p>
            <a:pPr lvl="1">
              <a:lnSpc>
                <a:spcPct val="150000"/>
              </a:lnSpc>
            </a:pPr>
            <a:r>
              <a:rPr lang="en-AU" dirty="0" smtClean="0">
                <a:latin typeface="Century Gothic" pitchFamily="34" charset="0"/>
              </a:rPr>
              <a:t>Published since 1947</a:t>
            </a:r>
          </a:p>
          <a:p>
            <a:pPr lvl="1">
              <a:lnSpc>
                <a:spcPct val="150000"/>
              </a:lnSpc>
            </a:pPr>
            <a:r>
              <a:rPr lang="en-AU" dirty="0" smtClean="0">
                <a:latin typeface="Century Gothic" pitchFamily="34" charset="0"/>
              </a:rPr>
              <a:t>Regularly ranked among the top 50 international affairs journals globally (highest-ranked outside Europe and North America)</a:t>
            </a:r>
          </a:p>
          <a:p>
            <a:pPr>
              <a:lnSpc>
                <a:spcPct val="150000"/>
              </a:lnSpc>
            </a:pPr>
            <a:r>
              <a:rPr lang="en-AU" i="1" dirty="0" smtClean="0">
                <a:latin typeface="Century Gothic" pitchFamily="34" charset="0"/>
              </a:rPr>
              <a:t>Australia in World Affairs</a:t>
            </a:r>
            <a:r>
              <a:rPr lang="en-AU" dirty="0" smtClean="0">
                <a:latin typeface="Century Gothic" pitchFamily="34" charset="0"/>
              </a:rPr>
              <a:t> series</a:t>
            </a:r>
          </a:p>
          <a:p>
            <a:pPr lvl="1">
              <a:lnSpc>
                <a:spcPct val="150000"/>
              </a:lnSpc>
            </a:pPr>
            <a:r>
              <a:rPr lang="en-AU" dirty="0" smtClean="0">
                <a:latin typeface="Century Gothic" pitchFamily="34" charset="0"/>
              </a:rPr>
              <a:t>Published since 1950</a:t>
            </a:r>
          </a:p>
          <a:p>
            <a:pPr lvl="1">
              <a:lnSpc>
                <a:spcPct val="150000"/>
              </a:lnSpc>
            </a:pPr>
            <a:r>
              <a:rPr lang="en-AU" dirty="0" smtClean="0">
                <a:latin typeface="Century Gothic" pitchFamily="34" charset="0"/>
              </a:rPr>
              <a:t>Five-yearly series published by Oxford University Press</a:t>
            </a:r>
          </a:p>
          <a:p>
            <a:pPr lvl="1">
              <a:lnSpc>
                <a:spcPct val="150000"/>
              </a:lnSpc>
              <a:buNone/>
            </a:pPr>
            <a:endParaRPr lang="en-AU" dirty="0" smtClean="0">
              <a:latin typeface="Century Gothic" pitchFamily="34" charset="0"/>
            </a:endParaRPr>
          </a:p>
        </p:txBody>
      </p:sp>
      <p:pic>
        <p:nvPicPr>
          <p:cNvPr id="9" name="Picture 1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72878" y="2132856"/>
            <a:ext cx="1711325" cy="226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0989" y="3212976"/>
            <a:ext cx="1535427" cy="230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863475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20688"/>
            <a:ext cx="9144000" cy="864096"/>
          </a:xfrm>
          <a:prstGeom prst="rect">
            <a:avLst/>
          </a:prstGeom>
          <a:solidFill>
            <a:srgbClr val="2E4DA7"/>
          </a:solidFill>
          <a:ln>
            <a:solidFill>
              <a:srgbClr val="2E4D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grpSp>
        <p:nvGrpSpPr>
          <p:cNvPr id="2" name="Group 7"/>
          <p:cNvGrpSpPr/>
          <p:nvPr/>
        </p:nvGrpSpPr>
        <p:grpSpPr>
          <a:xfrm>
            <a:off x="262769" y="-84009"/>
            <a:ext cx="8701719" cy="1459911"/>
            <a:chOff x="262769" y="-84009"/>
            <a:chExt cx="8701719" cy="1459911"/>
          </a:xfrm>
        </p:grpSpPr>
        <p:pic>
          <p:nvPicPr>
            <p:cNvPr id="4" name="Picture 6" descr="\\Aiia_natinal_of\aiia\Images &amp; Pictures\AIIA logo e-mail_files\aiia-logo-transparent-bg.png"/>
            <p:cNvPicPr>
              <a:picLocks noChangeAspect="1" noChangeArrowheads="1"/>
            </p:cNvPicPr>
            <p:nvPr/>
          </p:nvPicPr>
          <p:blipFill>
            <a:blip r:embed="rId2" cstate="print"/>
            <a:stretch>
              <a:fillRect/>
            </a:stretch>
          </p:blipFill>
          <p:spPr bwMode="auto">
            <a:xfrm>
              <a:off x="262769" y="-84009"/>
              <a:ext cx="1359196" cy="1359196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1001">
              <a:schemeClr val="dk2"/>
            </a:fillRef>
            <a:effectRef idx="0">
              <a:scrgbClr r="0" g="0" b="0"/>
            </a:effectRef>
            <a:fontRef idx="major"/>
          </p:style>
        </p:pic>
        <p:sp>
          <p:nvSpPr>
            <p:cNvPr id="6" name="TextBox 5"/>
            <p:cNvSpPr txBox="1"/>
            <p:nvPr/>
          </p:nvSpPr>
          <p:spPr>
            <a:xfrm>
              <a:off x="1475656" y="729571"/>
              <a:ext cx="7488832" cy="646331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1001">
              <a:schemeClr val="dk2"/>
            </a:fillRef>
            <a:effectRef idx="0">
              <a:scrgbClr r="0" g="0" b="0"/>
            </a:effectRef>
            <a:fontRef idx="major"/>
          </p:style>
          <p:txBody>
            <a:bodyPr wrap="square" rtlCol="0" anchor="ctr">
              <a:spAutoFit/>
            </a:bodyPr>
            <a:lstStyle/>
            <a:p>
              <a:r>
                <a:rPr lang="en-US" sz="3600" dirty="0" smtClean="0">
                  <a:solidFill>
                    <a:schemeClr val="bg1"/>
                  </a:solidFill>
                  <a:latin typeface="Century Gothic" pitchFamily="34" charset="0"/>
                </a:rPr>
                <a:t>How the AIIA Works: Publications</a:t>
              </a:r>
            </a:p>
          </p:txBody>
        </p:sp>
      </p:grpSp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457200" y="1772816"/>
            <a:ext cx="5842992" cy="4353347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AU" sz="2000" i="1" dirty="0" smtClean="0">
                <a:latin typeface="Century Gothic" pitchFamily="34" charset="0"/>
              </a:rPr>
              <a:t>Policy Commentaries</a:t>
            </a:r>
          </a:p>
          <a:p>
            <a:pPr lvl="1">
              <a:lnSpc>
                <a:spcPct val="150000"/>
              </a:lnSpc>
            </a:pPr>
            <a:r>
              <a:rPr lang="en-AU" sz="1800" dirty="0" smtClean="0">
                <a:latin typeface="Century Gothic" pitchFamily="34" charset="0"/>
              </a:rPr>
              <a:t>Bite-sized publications that reprint key documents and expert views on topical issues</a:t>
            </a:r>
          </a:p>
          <a:p>
            <a:pPr>
              <a:lnSpc>
                <a:spcPct val="150000"/>
              </a:lnSpc>
            </a:pPr>
            <a:r>
              <a:rPr lang="en-AU" sz="2000" dirty="0" smtClean="0">
                <a:latin typeface="Century Gothic" pitchFamily="34" charset="0"/>
              </a:rPr>
              <a:t>Youth publications</a:t>
            </a:r>
          </a:p>
          <a:p>
            <a:pPr lvl="1">
              <a:lnSpc>
                <a:spcPct val="150000"/>
              </a:lnSpc>
            </a:pPr>
            <a:r>
              <a:rPr lang="en-AU" sz="1800" i="1" dirty="0" smtClean="0">
                <a:latin typeface="Century Gothic" pitchFamily="34" charset="0"/>
              </a:rPr>
              <a:t>Emerging Scholars</a:t>
            </a:r>
            <a:r>
              <a:rPr lang="en-AU" sz="1800" dirty="0" smtClean="0">
                <a:latin typeface="Century Gothic" pitchFamily="34" charset="0"/>
              </a:rPr>
              <a:t>: features writing from scholars who have interned at the AIIA</a:t>
            </a:r>
          </a:p>
          <a:p>
            <a:pPr lvl="1">
              <a:lnSpc>
                <a:spcPct val="150000"/>
              </a:lnSpc>
            </a:pPr>
            <a:r>
              <a:rPr lang="en-AU" sz="1800" i="1" dirty="0" smtClean="0">
                <a:latin typeface="Century Gothic" pitchFamily="34" charset="0"/>
              </a:rPr>
              <a:t>Quarterly Access</a:t>
            </a:r>
            <a:r>
              <a:rPr lang="en-AU" sz="1800" dirty="0" smtClean="0">
                <a:latin typeface="Century Gothic" pitchFamily="34" charset="0"/>
              </a:rPr>
              <a:t> and </a:t>
            </a:r>
            <a:r>
              <a:rPr lang="en-AU" sz="1800" i="1" dirty="0" smtClean="0">
                <a:latin typeface="Century Gothic" pitchFamily="34" charset="0"/>
              </a:rPr>
              <a:t>Monthly Access</a:t>
            </a:r>
            <a:r>
              <a:rPr lang="en-AU" sz="1800" dirty="0" smtClean="0">
                <a:latin typeface="Century Gothic" pitchFamily="34" charset="0"/>
              </a:rPr>
              <a:t> produced by young members</a:t>
            </a:r>
            <a:endParaRPr lang="en-AU" sz="1800" i="1" dirty="0" smtClean="0">
              <a:latin typeface="Century Gothic" pitchFamily="34" charset="0"/>
            </a:endParaRPr>
          </a:p>
        </p:txBody>
      </p:sp>
      <p:pic>
        <p:nvPicPr>
          <p:cNvPr id="23554" name="Picture 2" descr="al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2060848"/>
            <a:ext cx="1428750" cy="2038350"/>
          </a:xfrm>
          <a:prstGeom prst="rect">
            <a:avLst/>
          </a:prstGeom>
          <a:noFill/>
        </p:spPr>
      </p:pic>
      <p:pic>
        <p:nvPicPr>
          <p:cNvPr id="23556" name="Picture 4" descr="http://www.aiia.asn.au/images/stories/access/QA/qa%20front%20cover%20spring%20201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4288" y="3356992"/>
            <a:ext cx="1474078" cy="207977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863475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20688"/>
            <a:ext cx="9144000" cy="864096"/>
          </a:xfrm>
          <a:prstGeom prst="rect">
            <a:avLst/>
          </a:prstGeom>
          <a:solidFill>
            <a:srgbClr val="2E4DA7"/>
          </a:solidFill>
          <a:ln>
            <a:solidFill>
              <a:srgbClr val="2E4D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grpSp>
        <p:nvGrpSpPr>
          <p:cNvPr id="8" name="Group 7"/>
          <p:cNvGrpSpPr/>
          <p:nvPr/>
        </p:nvGrpSpPr>
        <p:grpSpPr>
          <a:xfrm>
            <a:off x="262769" y="-84009"/>
            <a:ext cx="8701719" cy="1459911"/>
            <a:chOff x="262769" y="-84009"/>
            <a:chExt cx="8701719" cy="1459911"/>
          </a:xfrm>
        </p:grpSpPr>
        <p:pic>
          <p:nvPicPr>
            <p:cNvPr id="4" name="Picture 6" descr="\\Aiia_natinal_of\aiia\Images &amp; Pictures\AIIA logo e-mail_files\aiia-logo-transparent-bg.png"/>
            <p:cNvPicPr>
              <a:picLocks noChangeAspect="1" noChangeArrowheads="1"/>
            </p:cNvPicPr>
            <p:nvPr/>
          </p:nvPicPr>
          <p:blipFill>
            <a:blip r:embed="rId2" cstate="print"/>
            <a:stretch>
              <a:fillRect/>
            </a:stretch>
          </p:blipFill>
          <p:spPr bwMode="auto">
            <a:xfrm>
              <a:off x="262769" y="-84009"/>
              <a:ext cx="1359196" cy="1359196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1001">
              <a:schemeClr val="dk2"/>
            </a:fillRef>
            <a:effectRef idx="0">
              <a:scrgbClr r="0" g="0" b="0"/>
            </a:effectRef>
            <a:fontRef idx="major"/>
          </p:style>
        </p:pic>
        <p:sp>
          <p:nvSpPr>
            <p:cNvPr id="6" name="TextBox 5"/>
            <p:cNvSpPr txBox="1"/>
            <p:nvPr/>
          </p:nvSpPr>
          <p:spPr>
            <a:xfrm>
              <a:off x="1475656" y="729571"/>
              <a:ext cx="7488832" cy="646331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1001">
              <a:schemeClr val="dk2"/>
            </a:fillRef>
            <a:effectRef idx="0">
              <a:scrgbClr r="0" g="0" b="0"/>
            </a:effectRef>
            <a:fontRef idx="major"/>
          </p:style>
          <p:txBody>
            <a:bodyPr wrap="square" rtlCol="0" anchor="ctr">
              <a:spAutoFit/>
            </a:bodyPr>
            <a:lstStyle/>
            <a:p>
              <a:r>
                <a:rPr lang="en-US" sz="3600" dirty="0" smtClean="0">
                  <a:solidFill>
                    <a:schemeClr val="bg1"/>
                  </a:solidFill>
                  <a:latin typeface="Century Gothic" pitchFamily="34" charset="0"/>
                </a:rPr>
                <a:t>How the AIIA Works: Youth</a:t>
              </a:r>
            </a:p>
          </p:txBody>
        </p:sp>
      </p:grpSp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353347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r>
              <a:rPr lang="en-AU" sz="2400" dirty="0" smtClean="0">
                <a:latin typeface="Century Gothic" pitchFamily="34" charset="0"/>
              </a:rPr>
              <a:t>Initiatives for/by the AIIA’s young members:</a:t>
            </a:r>
          </a:p>
        </p:txBody>
      </p:sp>
      <p:pic>
        <p:nvPicPr>
          <p:cNvPr id="9" name="Picture 5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2636912"/>
            <a:ext cx="3907158" cy="3716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539552" y="2348880"/>
            <a:ext cx="3888432" cy="346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AU" dirty="0" smtClean="0">
                <a:solidFill>
                  <a:prstClr val="black"/>
                </a:solidFill>
                <a:latin typeface="Century Gothic" pitchFamily="34" charset="0"/>
              </a:rPr>
              <a:t>Bursaries and scholarships</a:t>
            </a:r>
          </a:p>
          <a:p>
            <a:pPr marL="342900" lvl="0" indent="-34290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AU" dirty="0" smtClean="0">
                <a:solidFill>
                  <a:prstClr val="black"/>
                </a:solidFill>
                <a:latin typeface="Century Gothic" pitchFamily="34" charset="0"/>
              </a:rPr>
              <a:t>Schools program</a:t>
            </a:r>
          </a:p>
          <a:p>
            <a:pPr marL="342900" lvl="0" indent="-34290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AU" dirty="0" smtClean="0">
                <a:solidFill>
                  <a:prstClr val="black"/>
                </a:solidFill>
                <a:latin typeface="Century Gothic" pitchFamily="34" charset="0"/>
              </a:rPr>
              <a:t>Young professionals networks</a:t>
            </a:r>
          </a:p>
          <a:p>
            <a:pPr marL="342900" lvl="0" indent="-34290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AU" dirty="0" smtClean="0">
                <a:solidFill>
                  <a:prstClr val="black"/>
                </a:solidFill>
                <a:latin typeface="Century Gothic" pitchFamily="34" charset="0"/>
              </a:rPr>
              <a:t>Youth publications</a:t>
            </a:r>
          </a:p>
          <a:p>
            <a:pPr marL="342900" lvl="0" indent="-34290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AU" dirty="0" smtClean="0">
                <a:solidFill>
                  <a:prstClr val="black"/>
                </a:solidFill>
                <a:latin typeface="Century Gothic" pitchFamily="34" charset="0"/>
              </a:rPr>
              <a:t>Careers fairs</a:t>
            </a:r>
          </a:p>
          <a:p>
            <a:pPr marL="342900" lvl="0" indent="-34290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AU" dirty="0" smtClean="0">
                <a:solidFill>
                  <a:prstClr val="black"/>
                </a:solidFill>
                <a:latin typeface="Century Gothic" pitchFamily="34" charset="0"/>
              </a:rPr>
              <a:t>Internships in national, state and territory offices</a:t>
            </a:r>
          </a:p>
          <a:p>
            <a:endParaRPr lang="en-AU" sz="1200" dirty="0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863475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897</TotalTime>
  <Words>1244</Words>
  <Application>Microsoft Macintosh PowerPoint</Application>
  <PresentationFormat>On-screen Show (4:3)</PresentationFormat>
  <Paragraphs>195</Paragraphs>
  <Slides>30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COVER SLIDE</dc:title>
  <dc:creator>New User</dc:creator>
  <cp:lastModifiedBy>Fadwa Kingsbury</cp:lastModifiedBy>
  <cp:revision>119</cp:revision>
  <dcterms:created xsi:type="dcterms:W3CDTF">2013-12-22T15:32:35Z</dcterms:created>
  <dcterms:modified xsi:type="dcterms:W3CDTF">2013-12-22T15:48:29Z</dcterms:modified>
</cp:coreProperties>
</file>