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Default Extension="vml" ContentType="application/vnd.openxmlformats-officedocument.vmlDrawing"/>
  <Override PartName="/ppt/slides/slide17.xml" ContentType="application/vnd.openxmlformats-officedocument.presentationml.slide+xml"/>
  <Default Extension="xls" ContentType="application/vnd.ms-exce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73" r:id="rId14"/>
    <p:sldId id="269" r:id="rId15"/>
    <p:sldId id="270" r:id="rId16"/>
    <p:sldId id="271" r:id="rId17"/>
    <p:sldId id="272" r:id="rId1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useTimings="0">
    <p:present/>
    <p:sldAll/>
    <p:penClr>
      <a:schemeClr val="tx1"/>
    </p:penClr>
  </p:showPr>
  <p:clrMru>
    <a:srgbClr val="969491"/>
    <a:srgbClr val="00454D"/>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1143" autoAdjust="0"/>
    <p:restoredTop sz="94660"/>
  </p:normalViewPr>
  <p:slideViewPr>
    <p:cSldViewPr>
      <p:cViewPr varScale="1">
        <p:scale>
          <a:sx n="77" d="100"/>
          <a:sy n="77" d="100"/>
        </p:scale>
        <p:origin x="-1320" y="-10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FB61AE93-5C9B-4D63-9692-D07360B06144}" type="datetimeFigureOut">
              <a:rPr lang="es-ES" smtClean="0"/>
              <a:pPr/>
              <a:t>1/7/14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9744BEF-24B0-48F6-9CE5-338D3DD609AF}" type="slidenum">
              <a:rPr lang="es-ES" smtClean="0"/>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55147156"/>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B61AE93-5C9B-4D63-9692-D07360B06144}" type="datetimeFigureOut">
              <a:rPr lang="es-ES" smtClean="0"/>
              <a:pPr/>
              <a:t>1/7/14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9744BEF-24B0-48F6-9CE5-338D3DD609AF}" type="slidenum">
              <a:rPr lang="es-ES" smtClean="0"/>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21545119"/>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B61AE93-5C9B-4D63-9692-D07360B06144}" type="datetimeFigureOut">
              <a:rPr lang="es-ES" smtClean="0"/>
              <a:pPr/>
              <a:t>1/7/14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9744BEF-24B0-48F6-9CE5-338D3DD609AF}" type="slidenum">
              <a:rPr lang="es-ES" smtClean="0"/>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28910046"/>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B61AE93-5C9B-4D63-9692-D07360B06144}" type="datetimeFigureOut">
              <a:rPr lang="es-ES" smtClean="0"/>
              <a:pPr/>
              <a:t>1/7/14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9744BEF-24B0-48F6-9CE5-338D3DD609AF}" type="slidenum">
              <a:rPr lang="es-ES" smtClean="0"/>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62656119"/>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B61AE93-5C9B-4D63-9692-D07360B06144}" type="datetimeFigureOut">
              <a:rPr lang="es-ES" smtClean="0"/>
              <a:pPr/>
              <a:t>1/7/14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9744BEF-24B0-48F6-9CE5-338D3DD609AF}" type="slidenum">
              <a:rPr lang="es-ES" smtClean="0"/>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39171772"/>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FB61AE93-5C9B-4D63-9692-D07360B06144}" type="datetimeFigureOut">
              <a:rPr lang="es-ES" smtClean="0"/>
              <a:pPr/>
              <a:t>1/7/14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9744BEF-24B0-48F6-9CE5-338D3DD609AF}" type="slidenum">
              <a:rPr lang="es-ES" smtClean="0"/>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4383665"/>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FB61AE93-5C9B-4D63-9692-D07360B06144}" type="datetimeFigureOut">
              <a:rPr lang="es-ES" smtClean="0"/>
              <a:pPr/>
              <a:t>1/7/14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C9744BEF-24B0-48F6-9CE5-338D3DD609AF}" type="slidenum">
              <a:rPr lang="es-ES" smtClean="0"/>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60612479"/>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FB61AE93-5C9B-4D63-9692-D07360B06144}" type="datetimeFigureOut">
              <a:rPr lang="es-ES" smtClean="0"/>
              <a:pPr/>
              <a:t>1/7/14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C9744BEF-24B0-48F6-9CE5-338D3DD609AF}" type="slidenum">
              <a:rPr lang="es-ES" smtClean="0"/>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43510858"/>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B61AE93-5C9B-4D63-9692-D07360B06144}" type="datetimeFigureOut">
              <a:rPr lang="es-ES" smtClean="0"/>
              <a:pPr/>
              <a:t>1/7/14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C9744BEF-24B0-48F6-9CE5-338D3DD609AF}" type="slidenum">
              <a:rPr lang="es-ES" smtClean="0"/>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84478147"/>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B61AE93-5C9B-4D63-9692-D07360B06144}" type="datetimeFigureOut">
              <a:rPr lang="es-ES" smtClean="0"/>
              <a:pPr/>
              <a:t>1/7/14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9744BEF-24B0-48F6-9CE5-338D3DD609AF}" type="slidenum">
              <a:rPr lang="es-ES" smtClean="0"/>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82157837"/>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B61AE93-5C9B-4D63-9692-D07360B06144}" type="datetimeFigureOut">
              <a:rPr lang="es-ES" smtClean="0"/>
              <a:pPr/>
              <a:t>1/7/14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9744BEF-24B0-48F6-9CE5-338D3DD609AF}" type="slidenum">
              <a:rPr lang="es-ES" smtClean="0"/>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9048296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969491">
            <a:alpha val="18000"/>
          </a:srgb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61AE93-5C9B-4D63-9692-D07360B06144}" type="datetimeFigureOut">
              <a:rPr lang="es-ES" smtClean="0"/>
              <a:pPr/>
              <a:t>1/7/14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744BEF-24B0-48F6-9CE5-338D3DD609AF}" type="slidenum">
              <a:rPr lang="es-ES" smtClean="0"/>
              <a:pPr/>
              <a:t>‹#›</a:t>
            </a:fld>
            <a:endParaRPr lang="es-E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291333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oleObject" Target="../embeddings/Microsoft_Excel_97_-_2004_Worksheet1.xls"/><Relationship Id="rId4" Type="http://schemas.openxmlformats.org/officeDocument/2006/relationships/image" Target="../media/image1.jpe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Microsoft_Excel_97_-_2004_Worksheet2.xls"/><Relationship Id="rId4" Type="http://schemas.openxmlformats.org/officeDocument/2006/relationships/image" Target="../media/image1.jpe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Microsoft_Excel_97_-_2004_Worksheet3.xls"/><Relationship Id="rId4" Type="http://schemas.openxmlformats.org/officeDocument/2006/relationships/image" Target="../media/image1.jpe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7 Rectángulo"/>
          <p:cNvSpPr/>
          <p:nvPr/>
        </p:nvSpPr>
        <p:spPr>
          <a:xfrm>
            <a:off x="-1" y="0"/>
            <a:ext cx="9171887" cy="3429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 name="3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895244" y="26876"/>
            <a:ext cx="3402124" cy="3402124"/>
          </a:xfrm>
          <a:prstGeom prst="rect">
            <a:avLst/>
          </a:prstGeom>
        </p:spPr>
      </p:pic>
      <p:sp>
        <p:nvSpPr>
          <p:cNvPr id="5" name="4 CuadroTexto"/>
          <p:cNvSpPr txBox="1"/>
          <p:nvPr/>
        </p:nvSpPr>
        <p:spPr>
          <a:xfrm>
            <a:off x="251520" y="4149080"/>
            <a:ext cx="8689572" cy="954107"/>
          </a:xfrm>
          <a:prstGeom prst="rect">
            <a:avLst/>
          </a:prstGeom>
          <a:noFill/>
        </p:spPr>
        <p:txBody>
          <a:bodyPr wrap="square" rtlCol="0">
            <a:spAutoFit/>
          </a:bodyPr>
          <a:lstStyle/>
          <a:p>
            <a:pPr algn="ctr"/>
            <a:r>
              <a:rPr lang="es-ES" sz="2800" dirty="0" smtClean="0">
                <a:latin typeface="Trebuchet MS" panose="020B0603020202020204" pitchFamily="34" charset="0"/>
              </a:rPr>
              <a:t>Consejo Argentino para las Relaciones Internacionales</a:t>
            </a:r>
            <a:endParaRPr lang="es-ES" sz="2800" dirty="0">
              <a:latin typeface="Trebuchet MS" panose="020B0603020202020204" pitchFamily="34" charset="0"/>
            </a:endParaRPr>
          </a:p>
        </p:txBody>
      </p:sp>
      <p:sp>
        <p:nvSpPr>
          <p:cNvPr id="6" name="5 CuadroTexto"/>
          <p:cNvSpPr txBox="1"/>
          <p:nvPr/>
        </p:nvSpPr>
        <p:spPr>
          <a:xfrm>
            <a:off x="6132779" y="6237312"/>
            <a:ext cx="2808312" cy="369332"/>
          </a:xfrm>
          <a:prstGeom prst="rect">
            <a:avLst/>
          </a:prstGeom>
          <a:noFill/>
        </p:spPr>
        <p:txBody>
          <a:bodyPr wrap="square" rtlCol="0">
            <a:spAutoFit/>
          </a:bodyPr>
          <a:lstStyle/>
          <a:p>
            <a:pPr algn="r"/>
            <a:r>
              <a:rPr lang="es-ES" dirty="0" err="1" smtClean="0">
                <a:latin typeface="Verdana" panose="020B0604030504040204" pitchFamily="34" charset="0"/>
                <a:ea typeface="Verdana" panose="020B0604030504040204" pitchFamily="34" charset="0"/>
                <a:cs typeface="Verdana" panose="020B0604030504040204" pitchFamily="34" charset="0"/>
              </a:rPr>
              <a:t>November</a:t>
            </a:r>
            <a:r>
              <a:rPr lang="es-ES" dirty="0" smtClean="0">
                <a:latin typeface="Verdana" panose="020B0604030504040204" pitchFamily="34" charset="0"/>
                <a:ea typeface="Verdana" panose="020B0604030504040204" pitchFamily="34" charset="0"/>
                <a:cs typeface="Verdana" panose="020B0604030504040204" pitchFamily="34" charset="0"/>
              </a:rPr>
              <a:t> 2013</a:t>
            </a:r>
            <a:endParaRPr lang="es-ES"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728146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914400" y="0"/>
            <a:ext cx="8229600" cy="1143000"/>
          </a:xfrm>
        </p:spPr>
        <p:txBody>
          <a:bodyPr/>
          <a:lstStyle/>
          <a:p>
            <a:pPr marL="0" indent="0" algn="r" eaLnBrk="1" fontAlgn="auto" hangingPunct="1">
              <a:spcAft>
                <a:spcPts val="0"/>
              </a:spcAft>
              <a:buClr>
                <a:schemeClr val="accent6">
                  <a:lumMod val="75000"/>
                </a:schemeClr>
              </a:buClr>
              <a:buFont typeface="Georgia" pitchFamily="18" charset="0"/>
              <a:buNone/>
              <a:defRPr/>
            </a:pPr>
            <a:r>
              <a:rPr lang="en-US" altLang="es-AR" sz="2800" dirty="0" smtClean="0">
                <a:solidFill>
                  <a:schemeClr val="tx1"/>
                </a:solidFill>
                <a:latin typeface="Verdana" pitchFamily="34" charset="0"/>
              </a:rPr>
              <a:t>PUBLICATIONS</a:t>
            </a:r>
            <a:r>
              <a:rPr lang="en-US" altLang="es-AR" sz="2800" i="1" dirty="0">
                <a:solidFill>
                  <a:schemeClr val="tx1"/>
                </a:solidFill>
                <a:latin typeface="Verdana" pitchFamily="34" charset="0"/>
              </a:rPr>
              <a:t/>
            </a:r>
            <a:br>
              <a:rPr lang="en-US" altLang="es-AR" sz="2800" i="1" dirty="0">
                <a:solidFill>
                  <a:schemeClr val="tx1"/>
                </a:solidFill>
                <a:latin typeface="Verdana" pitchFamily="34" charset="0"/>
              </a:rPr>
            </a:br>
            <a:endParaRPr lang="es-ES" altLang="es-AR" sz="2800" i="1" dirty="0">
              <a:solidFill>
                <a:schemeClr val="tx1"/>
              </a:solidFill>
              <a:latin typeface="Verdana" pitchFamily="34" charset="0"/>
            </a:endParaRPr>
          </a:p>
        </p:txBody>
      </p:sp>
      <p:sp>
        <p:nvSpPr>
          <p:cNvPr id="13315" name="Rectangle 3"/>
          <p:cNvSpPr>
            <a:spLocks noGrp="1" noChangeArrowheads="1"/>
          </p:cNvSpPr>
          <p:nvPr>
            <p:ph sz="quarter" idx="4294967295"/>
          </p:nvPr>
        </p:nvSpPr>
        <p:spPr>
          <a:xfrm>
            <a:off x="2483768" y="981075"/>
            <a:ext cx="6357020" cy="4968205"/>
          </a:xfrm>
          <a:prstGeom prst="rect">
            <a:avLst/>
          </a:prstGeom>
        </p:spPr>
        <p:txBody>
          <a:bodyPr>
            <a:normAutofit fontScale="40000" lnSpcReduction="20000"/>
          </a:bodyPr>
          <a:lstStyle/>
          <a:p>
            <a:pPr marL="0" indent="0" eaLnBrk="1" hangingPunct="1">
              <a:lnSpc>
                <a:spcPct val="120000"/>
              </a:lnSpc>
              <a:buFontTx/>
              <a:buNone/>
            </a:pPr>
            <a:r>
              <a:rPr lang="en-US" altLang="es-AR" sz="1000" i="1" dirty="0" smtClean="0"/>
              <a:t>      </a:t>
            </a:r>
            <a:endParaRPr lang="en-US" altLang="es-AR" sz="3400" u="sng" dirty="0" smtClean="0">
              <a:latin typeface="Verdana" panose="020B0604030504040204" pitchFamily="34" charset="0"/>
              <a:ea typeface="Verdana" panose="020B0604030504040204" pitchFamily="34" charset="0"/>
              <a:cs typeface="Verdana" panose="020B0604030504040204" pitchFamily="34" charset="0"/>
            </a:endParaRPr>
          </a:p>
          <a:p>
            <a:pPr marL="0" indent="0" algn="just" eaLnBrk="1" hangingPunct="1">
              <a:lnSpc>
                <a:spcPct val="120000"/>
              </a:lnSpc>
              <a:buClrTx/>
              <a:buFont typeface="Arial" charset="0"/>
              <a:buChar char="•"/>
            </a:pPr>
            <a:r>
              <a:rPr lang="en-US" altLang="es-AR" sz="4200" dirty="0" err="1" smtClean="0">
                <a:solidFill>
                  <a:schemeClr val="tx1"/>
                </a:solidFill>
                <a:latin typeface="Verdana" pitchFamily="34" charset="0"/>
                <a:ea typeface="Verdana" panose="020B0604030504040204" pitchFamily="34" charset="0"/>
                <a:cs typeface="Verdana" panose="020B0604030504040204" pitchFamily="34" charset="0"/>
              </a:rPr>
              <a:t>Books: CARI</a:t>
            </a:r>
            <a:r>
              <a:rPr lang="en-US" altLang="es-AR" sz="4200" dirty="0" smtClean="0">
                <a:solidFill>
                  <a:schemeClr val="tx1"/>
                </a:solidFill>
                <a:latin typeface="Verdana" pitchFamily="34" charset="0"/>
                <a:ea typeface="Verdana" panose="020B0604030504040204" pitchFamily="34" charset="0"/>
                <a:cs typeface="Verdana" panose="020B0604030504040204" pitchFamily="34" charset="0"/>
              </a:rPr>
              <a:t> has three main book collections: (</a:t>
            </a:r>
            <a:r>
              <a:rPr lang="en-US" altLang="es-AR" sz="4200" dirty="0" err="1" smtClean="0">
                <a:solidFill>
                  <a:schemeClr val="tx1"/>
                </a:solidFill>
                <a:latin typeface="Verdana" pitchFamily="34" charset="0"/>
                <a:ea typeface="Verdana" panose="020B0604030504040204" pitchFamily="34" charset="0"/>
                <a:cs typeface="Verdana" panose="020B0604030504040204" pitchFamily="34" charset="0"/>
              </a:rPr>
              <a:t>i</a:t>
            </a:r>
            <a:r>
              <a:rPr lang="en-US" altLang="es-AR" sz="4200" dirty="0" smtClean="0">
                <a:solidFill>
                  <a:schemeClr val="tx1"/>
                </a:solidFill>
                <a:latin typeface="Verdana" pitchFamily="34" charset="0"/>
                <a:ea typeface="Verdana" panose="020B0604030504040204" pitchFamily="34" charset="0"/>
                <a:cs typeface="Verdana" panose="020B0604030504040204" pitchFamily="34" charset="0"/>
              </a:rPr>
              <a:t>) International Studies, which deals with a wide range of core topics for Argentina’s international insertion; (ii) Malvinas; and (iii) Diplomats.</a:t>
            </a:r>
          </a:p>
          <a:p>
            <a:pPr marL="0" indent="0" algn="just" eaLnBrk="1" hangingPunct="1">
              <a:lnSpc>
                <a:spcPct val="120000"/>
              </a:lnSpc>
              <a:buClrTx/>
              <a:buFont typeface="Arial" charset="0"/>
              <a:buChar char="•"/>
            </a:pPr>
            <a:endParaRPr lang="en-US" altLang="es-AR" sz="4200" u="sng" dirty="0" smtClean="0">
              <a:solidFill>
                <a:schemeClr val="tx1"/>
              </a:solidFill>
              <a:latin typeface="Verdana" pitchFamily="34" charset="0"/>
              <a:ea typeface="Verdana" panose="020B0604030504040204" pitchFamily="34" charset="0"/>
              <a:cs typeface="Verdana" panose="020B0604030504040204" pitchFamily="34" charset="0"/>
            </a:endParaRPr>
          </a:p>
          <a:p>
            <a:pPr marL="0" indent="0" algn="just" eaLnBrk="1" hangingPunct="1">
              <a:lnSpc>
                <a:spcPct val="120000"/>
              </a:lnSpc>
              <a:buClrTx/>
              <a:buFont typeface="Arial" charset="0"/>
              <a:buChar char="•"/>
            </a:pPr>
            <a:r>
              <a:rPr lang="en-US" altLang="es-AR" sz="4200" dirty="0" smtClean="0">
                <a:solidFill>
                  <a:schemeClr val="tx1"/>
                </a:solidFill>
                <a:latin typeface="Verdana" pitchFamily="34" charset="0"/>
                <a:ea typeface="Verdana" panose="020B0604030504040204" pitchFamily="34" charset="0"/>
                <a:cs typeface="Verdana" panose="020B0604030504040204" pitchFamily="34" charset="0"/>
              </a:rPr>
              <a:t>Working Papers: a series of in-depth research papers that have been published since 1993, in line with the evolving international agenda.  </a:t>
            </a:r>
          </a:p>
          <a:p>
            <a:pPr marL="0" indent="0" algn="just" eaLnBrk="1" hangingPunct="1">
              <a:lnSpc>
                <a:spcPct val="120000"/>
              </a:lnSpc>
              <a:buClrTx/>
              <a:buFont typeface="Arial" charset="0"/>
              <a:buChar char="•"/>
            </a:pPr>
            <a:endParaRPr lang="en-US" altLang="es-AR" sz="4200" u="sng" dirty="0" smtClean="0">
              <a:solidFill>
                <a:schemeClr val="tx1"/>
              </a:solidFill>
              <a:latin typeface="Verdana" pitchFamily="34" charset="0"/>
              <a:ea typeface="Verdana" panose="020B0604030504040204" pitchFamily="34" charset="0"/>
              <a:cs typeface="Verdana" panose="020B0604030504040204" pitchFamily="34" charset="0"/>
            </a:endParaRPr>
          </a:p>
          <a:p>
            <a:pPr marL="0" indent="0" algn="just" eaLnBrk="1" hangingPunct="1">
              <a:lnSpc>
                <a:spcPct val="120000"/>
              </a:lnSpc>
              <a:buClrTx/>
              <a:buFont typeface="Arial" charset="0"/>
              <a:buChar char="•"/>
            </a:pPr>
            <a:r>
              <a:rPr lang="en-US" altLang="es-AR" sz="4200" dirty="0" smtClean="0">
                <a:solidFill>
                  <a:schemeClr val="tx1"/>
                </a:solidFill>
                <a:latin typeface="Verdana" pitchFamily="34" charset="0"/>
                <a:ea typeface="Verdana" panose="020B0604030504040204" pitchFamily="34" charset="0"/>
                <a:cs typeface="Verdana" panose="020B0604030504040204" pitchFamily="34" charset="0"/>
              </a:rPr>
              <a:t>Articles and Reviews:a</a:t>
            </a:r>
            <a:r>
              <a:rPr lang="en-US" altLang="es-AR" sz="4200" dirty="0" smtClean="0">
                <a:latin typeface="Verdana" pitchFamily="34" charset="0"/>
                <a:ea typeface="Verdana" panose="020B0604030504040204" pitchFamily="34" charset="0"/>
                <a:cs typeface="Verdana" panose="020B0604030504040204" pitchFamily="34" charset="0"/>
              </a:rPr>
              <a:t> </a:t>
            </a:r>
            <a:r>
              <a:rPr lang="en-US" altLang="es-AR" sz="4200" dirty="0" smtClean="0">
                <a:solidFill>
                  <a:schemeClr val="tx1"/>
                </a:solidFill>
                <a:latin typeface="Verdana" pitchFamily="34" charset="0"/>
                <a:ea typeface="Verdana" panose="020B0604030504040204" pitchFamily="34" charset="0"/>
                <a:cs typeface="Verdana" panose="020B0604030504040204" pitchFamily="34" charset="0"/>
              </a:rPr>
              <a:t>publication of brief information texts including a status report, or reviewing the presentations made at CARI’s forum of discussion. </a:t>
            </a:r>
          </a:p>
          <a:p>
            <a:pPr marL="0" indent="0" algn="just" eaLnBrk="1" hangingPunct="1">
              <a:lnSpc>
                <a:spcPct val="120000"/>
              </a:lnSpc>
              <a:buClrTx/>
              <a:buFont typeface="Arial" charset="0"/>
              <a:buChar char="•"/>
            </a:pPr>
            <a:endParaRPr lang="en-US" altLang="es-AR" sz="4200" u="sng" dirty="0" smtClean="0">
              <a:solidFill>
                <a:schemeClr val="tx1"/>
              </a:solidFill>
              <a:latin typeface="Verdana" pitchFamily="34" charset="0"/>
              <a:ea typeface="Verdana" panose="020B0604030504040204" pitchFamily="34" charset="0"/>
              <a:cs typeface="Verdana" panose="020B0604030504040204" pitchFamily="34" charset="0"/>
            </a:endParaRPr>
          </a:p>
          <a:p>
            <a:pPr marL="0" indent="0" algn="just" eaLnBrk="1" hangingPunct="1">
              <a:lnSpc>
                <a:spcPct val="120000"/>
              </a:lnSpc>
              <a:buClrTx/>
              <a:buFont typeface="Arial" charset="0"/>
              <a:buChar char="•"/>
            </a:pPr>
            <a:r>
              <a:rPr lang="en-US" altLang="es-AR" sz="4200" dirty="0" smtClean="0">
                <a:solidFill>
                  <a:schemeClr val="tx1"/>
                </a:solidFill>
                <a:latin typeface="Verdana" pitchFamily="34" charset="0"/>
                <a:ea typeface="Verdana" panose="020B0604030504040204" pitchFamily="34" charset="0"/>
                <a:cs typeface="Verdana" panose="020B0604030504040204" pitchFamily="34" charset="0"/>
              </a:rPr>
              <a:t>Forum Chronicles: CARI’s webpage periodically posts a summary of academic sessions, including main ideas stated by guest speakers and a thorough analysis of major topics. </a:t>
            </a:r>
            <a:endParaRPr lang="es-ES" altLang="es-AR" sz="4200" dirty="0" smtClean="0">
              <a:solidFill>
                <a:schemeClr val="tx1"/>
              </a:solidFill>
              <a:latin typeface="Verdana" pitchFamily="34" charset="0"/>
              <a:ea typeface="Verdana" panose="020B0604030504040204" pitchFamily="34" charset="0"/>
              <a:cs typeface="Verdana" panose="020B0604030504040204" pitchFamily="34" charset="0"/>
            </a:endParaRPr>
          </a:p>
        </p:txBody>
      </p:sp>
      <p:grpSp>
        <p:nvGrpSpPr>
          <p:cNvPr id="5" name="4 Grupo"/>
          <p:cNvGrpSpPr/>
          <p:nvPr/>
        </p:nvGrpSpPr>
        <p:grpSpPr>
          <a:xfrm>
            <a:off x="0" y="0"/>
            <a:ext cx="2339752" cy="6858000"/>
            <a:chOff x="0" y="0"/>
            <a:chExt cx="2339752" cy="6858000"/>
          </a:xfrm>
        </p:grpSpPr>
        <p:sp>
          <p:nvSpPr>
            <p:cNvPr id="6" name="5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31042517"/>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341526" y="116632"/>
            <a:ext cx="6512511" cy="1143000"/>
          </a:xfrm>
        </p:spPr>
        <p:txBody>
          <a:bodyPr>
            <a:normAutofit/>
          </a:bodyPr>
          <a:lstStyle/>
          <a:p>
            <a:pPr marL="0" indent="0" algn="r" eaLnBrk="1" fontAlgn="auto" hangingPunct="1">
              <a:spcAft>
                <a:spcPts val="0"/>
              </a:spcAft>
              <a:buClr>
                <a:schemeClr val="accent6">
                  <a:lumMod val="75000"/>
                </a:schemeClr>
              </a:buClr>
              <a:buFont typeface="Georgia" pitchFamily="18" charset="0"/>
              <a:buNone/>
              <a:defRPr/>
            </a:pPr>
            <a:r>
              <a:rPr lang="en-US" altLang="es-AR" sz="2800" dirty="0" smtClean="0">
                <a:solidFill>
                  <a:schemeClr val="tx1"/>
                </a:solidFill>
                <a:latin typeface="Verdana" pitchFamily="34" charset="0"/>
              </a:rPr>
              <a:t>MEMBERSHIP</a:t>
            </a:r>
            <a:r>
              <a:rPr lang="en-US" altLang="es-AR" sz="4000" dirty="0">
                <a:solidFill>
                  <a:schemeClr val="tx1"/>
                </a:solidFill>
              </a:rPr>
              <a:t/>
            </a:r>
            <a:br>
              <a:rPr lang="en-US" altLang="es-AR" sz="4000" dirty="0">
                <a:solidFill>
                  <a:schemeClr val="tx1"/>
                </a:solidFill>
              </a:rPr>
            </a:br>
            <a:endParaRPr lang="es-ES" altLang="es-AR" sz="4000" dirty="0">
              <a:solidFill>
                <a:schemeClr val="tx1"/>
              </a:solidFill>
            </a:endParaRPr>
          </a:p>
        </p:txBody>
      </p:sp>
      <p:sp>
        <p:nvSpPr>
          <p:cNvPr id="14339" name="Rectangle 3"/>
          <p:cNvSpPr>
            <a:spLocks noGrp="1" noChangeArrowheads="1"/>
          </p:cNvSpPr>
          <p:nvPr>
            <p:ph sz="quarter" idx="4294967295"/>
          </p:nvPr>
        </p:nvSpPr>
        <p:spPr>
          <a:xfrm>
            <a:off x="2555776" y="685800"/>
            <a:ext cx="6357466" cy="5544616"/>
          </a:xfrm>
          <a:prstGeom prst="rect">
            <a:avLst/>
          </a:prstGeom>
        </p:spPr>
        <p:txBody>
          <a:bodyPr>
            <a:noAutofit/>
          </a:bodyPr>
          <a:lstStyle/>
          <a:p>
            <a:pPr marL="44450" indent="0" algn="just" eaLnBrk="1" hangingPunct="1">
              <a:lnSpc>
                <a:spcPct val="120000"/>
              </a:lnSpc>
              <a:buClrTx/>
              <a:buFont typeface="Georgia" pitchFamily="18" charset="0"/>
              <a:buNone/>
            </a:pPr>
            <a:r>
              <a:rPr lang="en-US" altLang="es-AR" sz="1800" dirty="0" smtClean="0">
                <a:solidFill>
                  <a:schemeClr val="tx1"/>
                </a:solidFill>
                <a:latin typeface="Verdana" pitchFamily="34" charset="0"/>
              </a:rPr>
              <a:t>CARI has three types of membership:</a:t>
            </a:r>
          </a:p>
          <a:p>
            <a:pPr marL="44450" indent="0" algn="just" eaLnBrk="1" hangingPunct="1">
              <a:lnSpc>
                <a:spcPct val="120000"/>
              </a:lnSpc>
              <a:buClrTx/>
              <a:buFont typeface="Arial" charset="0"/>
              <a:buChar char="•"/>
            </a:pPr>
            <a:endParaRPr lang="en-US" altLang="es-AR" sz="1000" dirty="0" smtClean="0">
              <a:solidFill>
                <a:schemeClr val="tx1"/>
              </a:solidFill>
              <a:latin typeface="Verdana" pitchFamily="34" charset="0"/>
            </a:endParaRPr>
          </a:p>
          <a:p>
            <a:pPr marL="44450" indent="0" algn="just" eaLnBrk="1" hangingPunct="1">
              <a:lnSpc>
                <a:spcPct val="120000"/>
              </a:lnSpc>
              <a:buClrTx/>
              <a:buFont typeface="Arial" charset="0"/>
              <a:buChar char="•"/>
            </a:pPr>
            <a:r>
              <a:rPr lang="en-US" altLang="es-AR" sz="1800" dirty="0" smtClean="0">
                <a:solidFill>
                  <a:schemeClr val="tx1"/>
                </a:solidFill>
                <a:latin typeface="Verdana" pitchFamily="34" charset="0"/>
              </a:rPr>
              <a:t>Individual Members, who voluntarily approach the Institution for membership purposes, and contribute to financially support the Council. </a:t>
            </a:r>
          </a:p>
          <a:p>
            <a:pPr marL="44450" indent="0" algn="just" eaLnBrk="1" hangingPunct="1">
              <a:lnSpc>
                <a:spcPct val="120000"/>
              </a:lnSpc>
              <a:buClrTx/>
              <a:buFont typeface="Arial" charset="0"/>
              <a:buChar char="•"/>
            </a:pPr>
            <a:r>
              <a:rPr lang="en-US" altLang="es-AR" sz="1800" dirty="0" smtClean="0">
                <a:solidFill>
                  <a:schemeClr val="tx1"/>
                </a:solidFill>
                <a:latin typeface="Verdana" pitchFamily="34" charset="0"/>
              </a:rPr>
              <a:t>Designated Members on the basis of their interest in international issues, solidarity with the Council, and generously shared experience at the various forums of discussion held at CARI’s premises. The different member categories within this group are as follows: Honorary Members (Chiefs of State or Government of foreign countries), Correspondent Members (</a:t>
            </a:r>
            <a:r>
              <a:rPr lang="en-US" altLang="es-AR" sz="1800" dirty="0" smtClean="0">
                <a:solidFill>
                  <a:schemeClr val="tx1"/>
                </a:solidFill>
                <a:latin typeface="Verdana" pitchFamily="34" charset="0"/>
                <a:cs typeface="Times New Roman" pitchFamily="18" charset="0"/>
              </a:rPr>
              <a:t>Ministers and Cabinet Members, Presidents of International Organizations, and other international personalities). </a:t>
            </a:r>
          </a:p>
          <a:p>
            <a:pPr marL="44450" indent="0" algn="just" eaLnBrk="1" hangingPunct="1">
              <a:lnSpc>
                <a:spcPct val="120000"/>
              </a:lnSpc>
              <a:buClrTx/>
              <a:buFont typeface="Arial" charset="0"/>
              <a:buChar char="•"/>
            </a:pPr>
            <a:r>
              <a:rPr lang="en-US" altLang="es-AR" sz="1800" dirty="0" smtClean="0">
                <a:solidFill>
                  <a:schemeClr val="tx1"/>
                </a:solidFill>
                <a:latin typeface="Verdana" pitchFamily="34" charset="0"/>
                <a:cs typeface="Times New Roman" pitchFamily="18" charset="0"/>
              </a:rPr>
              <a:t>Counselors and Consultants, who are local members with academic and/or public background.</a:t>
            </a:r>
            <a:r>
              <a:rPr lang="en-US" altLang="es-AR" sz="1800" dirty="0" smtClean="0">
                <a:solidFill>
                  <a:schemeClr val="tx1"/>
                </a:solidFill>
                <a:latin typeface="Verdana" pitchFamily="34" charset="0"/>
              </a:rPr>
              <a:t> </a:t>
            </a:r>
            <a:endParaRPr lang="es-ES" altLang="es-AR" sz="1800" dirty="0" smtClean="0">
              <a:solidFill>
                <a:schemeClr val="tx1"/>
              </a:solidFill>
              <a:latin typeface="Verdana" pitchFamily="34" charset="0"/>
            </a:endParaRPr>
          </a:p>
        </p:txBody>
      </p:sp>
      <p:grpSp>
        <p:nvGrpSpPr>
          <p:cNvPr id="5" name="4 Grupo"/>
          <p:cNvGrpSpPr/>
          <p:nvPr/>
        </p:nvGrpSpPr>
        <p:grpSpPr>
          <a:xfrm>
            <a:off x="0" y="0"/>
            <a:ext cx="2339752" cy="6858000"/>
            <a:chOff x="0" y="0"/>
            <a:chExt cx="2339752" cy="6858000"/>
          </a:xfrm>
        </p:grpSpPr>
        <p:sp>
          <p:nvSpPr>
            <p:cNvPr id="6" name="5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5345567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339752" y="188640"/>
            <a:ext cx="6512511" cy="1143000"/>
          </a:xfrm>
        </p:spPr>
        <p:txBody>
          <a:bodyPr>
            <a:normAutofit fontScale="90000"/>
          </a:bodyPr>
          <a:lstStyle/>
          <a:p>
            <a:pPr marL="0" indent="0" algn="r" eaLnBrk="1" fontAlgn="auto" hangingPunct="1">
              <a:spcAft>
                <a:spcPts val="0"/>
              </a:spcAft>
              <a:buClr>
                <a:schemeClr val="accent6">
                  <a:lumMod val="75000"/>
                </a:schemeClr>
              </a:buClr>
              <a:buFont typeface="Georgia" pitchFamily="18" charset="0"/>
              <a:buNone/>
              <a:defRPr/>
            </a:pPr>
            <a:r>
              <a:rPr lang="es-AR" altLang="es-AR" sz="2800" dirty="0" smtClean="0">
                <a:solidFill>
                  <a:schemeClr val="tx1"/>
                </a:solidFill>
                <a:latin typeface="Verdana" pitchFamily="34" charset="0"/>
              </a:rPr>
              <a:t>VISITING SCHOLARS AND PRACTITIONERS PROGRAM</a:t>
            </a:r>
            <a:r>
              <a:rPr lang="es-AR" altLang="es-AR" sz="4000" dirty="0"/>
              <a:t/>
            </a:r>
            <a:br>
              <a:rPr lang="es-AR" altLang="es-AR" sz="4000" dirty="0"/>
            </a:br>
            <a:endParaRPr lang="es-ES" altLang="es-AR" sz="4000" dirty="0"/>
          </a:p>
        </p:txBody>
      </p:sp>
      <p:sp>
        <p:nvSpPr>
          <p:cNvPr id="15363" name="Rectangle 3"/>
          <p:cNvSpPr>
            <a:spLocks noGrp="1" noChangeArrowheads="1"/>
          </p:cNvSpPr>
          <p:nvPr>
            <p:ph sz="quarter" idx="4294967295"/>
          </p:nvPr>
        </p:nvSpPr>
        <p:spPr>
          <a:xfrm>
            <a:off x="2555776" y="1124744"/>
            <a:ext cx="6192688" cy="3475037"/>
          </a:xfrm>
          <a:prstGeom prst="rect">
            <a:avLst/>
          </a:prstGeom>
        </p:spPr>
        <p:txBody>
          <a:bodyPr rtlCol="0">
            <a:noAutofit/>
          </a:bodyPr>
          <a:lstStyle/>
          <a:p>
            <a:pPr marL="88900" indent="-44450" eaLnBrk="1" fontAlgn="auto" hangingPunct="1">
              <a:buClrTx/>
              <a:buFont typeface="Arial" panose="020B0604020202020204" pitchFamily="34" charset="0"/>
              <a:buChar char="•"/>
              <a:defRPr/>
            </a:pPr>
            <a:r>
              <a:rPr lang="es-AR" altLang="es-AR" sz="2400" dirty="0" err="1">
                <a:solidFill>
                  <a:schemeClr val="tx1"/>
                </a:solidFill>
                <a:latin typeface="Verdana" pitchFamily="34" charset="0"/>
              </a:rPr>
              <a:t>Their</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expertise</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covers</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the</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major</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regions</a:t>
            </a:r>
            <a:r>
              <a:rPr lang="es-AR" altLang="es-AR" sz="2400" dirty="0">
                <a:solidFill>
                  <a:schemeClr val="tx1"/>
                </a:solidFill>
                <a:latin typeface="Verdana" pitchFamily="34" charset="0"/>
              </a:rPr>
              <a:t> and </a:t>
            </a:r>
            <a:r>
              <a:rPr lang="es-AR" altLang="es-AR" sz="2400" dirty="0" err="1">
                <a:solidFill>
                  <a:schemeClr val="tx1"/>
                </a:solidFill>
                <a:latin typeface="Verdana" pitchFamily="34" charset="0"/>
              </a:rPr>
              <a:t>significant</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issues</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shaping</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today's</a:t>
            </a:r>
            <a:r>
              <a:rPr lang="es-AR" altLang="es-AR" sz="2400" dirty="0">
                <a:solidFill>
                  <a:schemeClr val="tx1"/>
                </a:solidFill>
                <a:latin typeface="Verdana" pitchFamily="34" charset="0"/>
              </a:rPr>
              <a:t> global agenda. CFR </a:t>
            </a:r>
            <a:r>
              <a:rPr lang="es-AR" altLang="es-AR" sz="2400" dirty="0" err="1">
                <a:solidFill>
                  <a:schemeClr val="tx1"/>
                </a:solidFill>
                <a:latin typeface="Verdana" pitchFamily="34" charset="0"/>
              </a:rPr>
              <a:t>fellows</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contribute</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to</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the</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foreign</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policy</a:t>
            </a:r>
            <a:r>
              <a:rPr lang="es-AR" altLang="es-AR" sz="2400" dirty="0">
                <a:solidFill>
                  <a:schemeClr val="tx1"/>
                </a:solidFill>
                <a:latin typeface="Verdana" pitchFamily="34" charset="0"/>
              </a:rPr>
              <a:t> debate </a:t>
            </a:r>
            <a:r>
              <a:rPr lang="es-AR" altLang="es-AR" sz="2400" dirty="0" err="1">
                <a:solidFill>
                  <a:schemeClr val="tx1"/>
                </a:solidFill>
                <a:latin typeface="Verdana" pitchFamily="34" charset="0"/>
              </a:rPr>
              <a:t>by</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writing</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reports</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articles</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op-eds</a:t>
            </a:r>
            <a:r>
              <a:rPr lang="es-AR" altLang="es-AR" sz="2400" dirty="0">
                <a:solidFill>
                  <a:schemeClr val="tx1"/>
                </a:solidFill>
                <a:latin typeface="Verdana" pitchFamily="34" charset="0"/>
              </a:rPr>
              <a:t>, and blogs as </a:t>
            </a:r>
            <a:r>
              <a:rPr lang="es-AR" altLang="es-AR" sz="2400" dirty="0" err="1">
                <a:solidFill>
                  <a:schemeClr val="tx1"/>
                </a:solidFill>
                <a:latin typeface="Verdana" pitchFamily="34" charset="0"/>
              </a:rPr>
              <a:t>well</a:t>
            </a:r>
            <a:r>
              <a:rPr lang="es-AR" altLang="es-AR" sz="2400" dirty="0">
                <a:solidFill>
                  <a:schemeClr val="tx1"/>
                </a:solidFill>
                <a:latin typeface="Verdana" pitchFamily="34" charset="0"/>
              </a:rPr>
              <a:t> as </a:t>
            </a:r>
            <a:r>
              <a:rPr lang="es-AR" altLang="es-AR" sz="2400" dirty="0" err="1">
                <a:solidFill>
                  <a:schemeClr val="tx1"/>
                </a:solidFill>
                <a:latin typeface="Verdana" pitchFamily="34" charset="0"/>
              </a:rPr>
              <a:t>by</a:t>
            </a:r>
            <a:r>
              <a:rPr lang="es-AR" altLang="es-AR" sz="2400" dirty="0">
                <a:solidFill>
                  <a:schemeClr val="tx1"/>
                </a:solidFill>
                <a:latin typeface="Verdana" pitchFamily="34" charset="0"/>
              </a:rPr>
              <a:t> holding </a:t>
            </a:r>
            <a:r>
              <a:rPr lang="es-AR" altLang="es-AR" sz="2400" dirty="0" err="1">
                <a:solidFill>
                  <a:schemeClr val="tx1"/>
                </a:solidFill>
                <a:latin typeface="Verdana" pitchFamily="34" charset="0"/>
              </a:rPr>
              <a:t>discussions</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on</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the</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most</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important</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challenges</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facing</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the</a:t>
            </a:r>
            <a:r>
              <a:rPr lang="es-AR" altLang="es-AR" sz="2400" dirty="0">
                <a:solidFill>
                  <a:schemeClr val="tx1"/>
                </a:solidFill>
                <a:latin typeface="Verdana" pitchFamily="34" charset="0"/>
              </a:rPr>
              <a:t> Argentina and </a:t>
            </a:r>
            <a:r>
              <a:rPr lang="es-AR" altLang="es-AR" sz="2400" dirty="0" err="1">
                <a:solidFill>
                  <a:schemeClr val="tx1"/>
                </a:solidFill>
                <a:latin typeface="Verdana" pitchFamily="34" charset="0"/>
              </a:rPr>
              <a:t>the</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world</a:t>
            </a:r>
            <a:r>
              <a:rPr lang="es-AR" altLang="es-AR" sz="2400" dirty="0">
                <a:solidFill>
                  <a:schemeClr val="tx1"/>
                </a:solidFill>
                <a:latin typeface="Verdana" pitchFamily="34" charset="0"/>
              </a:rPr>
              <a:t>.</a:t>
            </a:r>
          </a:p>
          <a:p>
            <a:pPr marL="88900" indent="-44450" eaLnBrk="1" fontAlgn="auto" hangingPunct="1">
              <a:buClrTx/>
              <a:buFont typeface="Arial" panose="020B0604020202020204" pitchFamily="34" charset="0"/>
              <a:buChar char="•"/>
              <a:defRPr/>
            </a:pPr>
            <a:endParaRPr lang="es-AR" altLang="es-AR" sz="2400" dirty="0">
              <a:solidFill>
                <a:schemeClr val="tx1"/>
              </a:solidFill>
              <a:latin typeface="Verdana" pitchFamily="34" charset="0"/>
            </a:endParaRPr>
          </a:p>
          <a:p>
            <a:pPr marL="88900" indent="-44450" eaLnBrk="1" fontAlgn="auto" hangingPunct="1">
              <a:buClrTx/>
              <a:buFont typeface="Arial" panose="020B0604020202020204" pitchFamily="34" charset="0"/>
              <a:buChar char="•"/>
              <a:defRPr/>
            </a:pPr>
            <a:r>
              <a:rPr lang="es-AR" altLang="es-AR" sz="2400" dirty="0" err="1">
                <a:solidFill>
                  <a:schemeClr val="tx1"/>
                </a:solidFill>
                <a:latin typeface="Verdana" pitchFamily="34" charset="0"/>
              </a:rPr>
              <a:t>The</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program</a:t>
            </a:r>
            <a:r>
              <a:rPr lang="es-AR" altLang="es-AR" sz="2400" dirty="0">
                <a:solidFill>
                  <a:schemeClr val="tx1"/>
                </a:solidFill>
                <a:latin typeface="Verdana" pitchFamily="34" charset="0"/>
              </a:rPr>
              <a:t> </a:t>
            </a:r>
            <a:r>
              <a:rPr lang="es-AR" altLang="es-AR" sz="2400" dirty="0" err="1">
                <a:solidFill>
                  <a:schemeClr val="tx1"/>
                </a:solidFill>
                <a:latin typeface="Verdana" pitchFamily="34" charset="0"/>
              </a:rPr>
              <a:t>offers</a:t>
            </a:r>
            <a:r>
              <a:rPr lang="es-AR" altLang="es-AR" sz="2400" dirty="0">
                <a:solidFill>
                  <a:schemeClr val="tx1"/>
                </a:solidFill>
                <a:latin typeface="Verdana" pitchFamily="34" charset="0"/>
              </a:rPr>
              <a:t> a </a:t>
            </a:r>
            <a:r>
              <a:rPr lang="es-AR" altLang="es-AR" sz="2400" dirty="0" err="1">
                <a:solidFill>
                  <a:schemeClr val="tx1"/>
                </a:solidFill>
                <a:latin typeface="Verdana" pitchFamily="34" charset="0"/>
              </a:rPr>
              <a:t>variety</a:t>
            </a:r>
            <a:r>
              <a:rPr lang="es-AR" altLang="es-AR" sz="2400" dirty="0">
                <a:solidFill>
                  <a:schemeClr val="tx1"/>
                </a:solidFill>
                <a:latin typeface="Verdana" pitchFamily="34" charset="0"/>
              </a:rPr>
              <a:t> of </a:t>
            </a:r>
            <a:r>
              <a:rPr lang="es-AR" altLang="es-AR" sz="2400" dirty="0" err="1">
                <a:solidFill>
                  <a:schemeClr val="tx1"/>
                </a:solidFill>
                <a:latin typeface="Verdana" pitchFamily="34" charset="0"/>
              </a:rPr>
              <a:t>month-long</a:t>
            </a:r>
            <a:r>
              <a:rPr lang="es-AR" altLang="es-AR" sz="2400" dirty="0">
                <a:solidFill>
                  <a:schemeClr val="tx1"/>
                </a:solidFill>
                <a:latin typeface="Verdana" pitchFamily="34" charset="0"/>
              </a:rPr>
              <a:t> </a:t>
            </a:r>
            <a:r>
              <a:rPr lang="es-AR" altLang="es-AR" sz="2400" dirty="0" err="1" smtClean="0">
                <a:solidFill>
                  <a:schemeClr val="tx1"/>
                </a:solidFill>
                <a:latin typeface="Verdana" pitchFamily="34" charset="0"/>
              </a:rPr>
              <a:t>fellowship</a:t>
            </a:r>
            <a:r>
              <a:rPr lang="es-AR" altLang="es-AR" sz="2400" dirty="0" smtClean="0">
                <a:latin typeface="Verdana" pitchFamily="34" charset="0"/>
              </a:rPr>
              <a:t> </a:t>
            </a:r>
            <a:r>
              <a:rPr lang="es-AR" altLang="es-AR" sz="2400" dirty="0" err="1" smtClean="0">
                <a:solidFill>
                  <a:schemeClr val="tx1"/>
                </a:solidFill>
                <a:latin typeface="Verdana" pitchFamily="34" charset="0"/>
              </a:rPr>
              <a:t>opportunities</a:t>
            </a:r>
            <a:r>
              <a:rPr lang="es-AR" altLang="es-AR" sz="2400" dirty="0">
                <a:solidFill>
                  <a:schemeClr val="tx1"/>
                </a:solidFill>
                <a:latin typeface="Verdana" pitchFamily="34" charset="0"/>
              </a:rPr>
              <a:t>.</a:t>
            </a:r>
            <a:endParaRPr lang="es-ES" altLang="es-AR" sz="2400" dirty="0">
              <a:solidFill>
                <a:schemeClr val="tx1"/>
              </a:solidFill>
              <a:latin typeface="Verdana" pitchFamily="34" charset="0"/>
            </a:endParaRPr>
          </a:p>
        </p:txBody>
      </p:sp>
      <p:grpSp>
        <p:nvGrpSpPr>
          <p:cNvPr id="5" name="4 Grupo"/>
          <p:cNvGrpSpPr/>
          <p:nvPr/>
        </p:nvGrpSpPr>
        <p:grpSpPr>
          <a:xfrm>
            <a:off x="0" y="0"/>
            <a:ext cx="2339752" cy="6858000"/>
            <a:chOff x="0" y="0"/>
            <a:chExt cx="2339752" cy="6858000"/>
          </a:xfrm>
        </p:grpSpPr>
        <p:sp>
          <p:nvSpPr>
            <p:cNvPr id="6" name="5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2821228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1 Título"/>
          <p:cNvSpPr>
            <a:spLocks noGrp="1"/>
          </p:cNvSpPr>
          <p:nvPr>
            <p:ph type="title"/>
          </p:nvPr>
        </p:nvSpPr>
        <p:spPr>
          <a:xfrm>
            <a:off x="2357151" y="188640"/>
            <a:ext cx="6804248" cy="1143000"/>
          </a:xfrm>
        </p:spPr>
        <p:txBody>
          <a:bodyPr>
            <a:noAutofit/>
          </a:bodyPr>
          <a:lstStyle/>
          <a:p>
            <a:pPr algn="r"/>
            <a:r>
              <a:rPr lang="es-ES" sz="2800" dirty="0" smtClean="0">
                <a:latin typeface="Trebuchet MS" panose="020B0603020202020204" pitchFamily="34" charset="0"/>
              </a:rPr>
              <a:t>CONSTANT INNOVATION: SOCIAL MEDIA AND LIVE STREAMING EVENTS</a:t>
            </a:r>
            <a:endParaRPr lang="es-ES" sz="2800" dirty="0">
              <a:latin typeface="Trebuchet MS" panose="020B0603020202020204" pitchFamily="34" charset="0"/>
            </a:endParaRPr>
          </a:p>
        </p:txBody>
      </p:sp>
      <p:sp>
        <p:nvSpPr>
          <p:cNvPr id="3" name="2 Marcador de contenido"/>
          <p:cNvSpPr>
            <a:spLocks noGrp="1"/>
          </p:cNvSpPr>
          <p:nvPr>
            <p:ph idx="1"/>
          </p:nvPr>
        </p:nvSpPr>
        <p:spPr>
          <a:xfrm>
            <a:off x="2627784" y="1484784"/>
            <a:ext cx="6120680" cy="4896544"/>
          </a:xfrm>
        </p:spPr>
        <p:txBody>
          <a:bodyPr>
            <a:noAutofit/>
          </a:bodyPr>
          <a:lstStyle/>
          <a:p>
            <a:pPr marL="0" indent="0"/>
            <a:r>
              <a:rPr lang="en-US" sz="1600" dirty="0" smtClean="0">
                <a:latin typeface="Verdana" panose="020B0604030504040204" pitchFamily="34" charset="0"/>
                <a:ea typeface="Verdana" panose="020B0604030504040204" pitchFamily="34" charset="0"/>
                <a:cs typeface="Verdana" panose="020B0604030504040204" pitchFamily="34" charset="0"/>
              </a:rPr>
              <a:t>Social Media strategy of  began to be implemented in early 2012. At that time, the presence of the institution in the area was almost null (e.g. Twitter had about 100 followers). Communication team worked for building solid profiles consistent with prestige and seriousness of CARI and that might attract traditional public, and also new audiences, with focus on multiple age stripes, in each digital platform.</a:t>
            </a:r>
          </a:p>
          <a:p>
            <a:pPr marL="0" indent="0"/>
            <a:r>
              <a:rPr lang="en-US" sz="1600" dirty="0" smtClean="0">
                <a:latin typeface="Verdana" panose="020B0604030504040204" pitchFamily="34" charset="0"/>
                <a:ea typeface="Verdana" panose="020B0604030504040204" pitchFamily="34" charset="0"/>
                <a:cs typeface="Verdana" panose="020B0604030504040204" pitchFamily="34" charset="0"/>
              </a:rPr>
              <a:t>In a second stage, CARI searched for consolidating the attractions of each support or social network (Twitter for agenda, Facebook for community, </a:t>
            </a:r>
            <a:r>
              <a:rPr lang="en-US" sz="1600" dirty="0" err="1" smtClean="0">
                <a:latin typeface="Verdana" panose="020B0604030504040204" pitchFamily="34" charset="0"/>
                <a:ea typeface="Verdana" panose="020B0604030504040204" pitchFamily="34" charset="0"/>
                <a:cs typeface="Verdana" panose="020B0604030504040204" pitchFamily="34" charset="0"/>
              </a:rPr>
              <a:t>Linkedin</a:t>
            </a:r>
            <a:r>
              <a:rPr lang="en-US" sz="1600" dirty="0" smtClean="0">
                <a:latin typeface="Verdana" panose="020B0604030504040204" pitchFamily="34" charset="0"/>
                <a:ea typeface="Verdana" panose="020B0604030504040204" pitchFamily="34" charset="0"/>
                <a:cs typeface="Verdana" panose="020B0604030504040204" pitchFamily="34" charset="0"/>
              </a:rPr>
              <a:t> for analysis, YouTube for CARI WebTV channel; Website for newsfeed) also began to explore the latest trends in Institutional Communication of Think-Tanks, as is the live seminars open to the public.</a:t>
            </a:r>
          </a:p>
          <a:p>
            <a:pPr marL="0" indent="0"/>
            <a:r>
              <a:rPr lang="en-US" sz="1600" dirty="0" smtClean="0">
                <a:latin typeface="Verdana" panose="020B0604030504040204" pitchFamily="34" charset="0"/>
                <a:ea typeface="Verdana" panose="020B0604030504040204" pitchFamily="34" charset="0"/>
                <a:cs typeface="Verdana" panose="020B0604030504040204" pitchFamily="34" charset="0"/>
              </a:rPr>
              <a:t>A third stage, which is soon to be launched, is looking for fine tuning and synergistic integration of the areas of study of CARI, networks, hearings, with the help of multimedia tools. </a:t>
            </a:r>
            <a:endParaRPr lang="es-ES" sz="1600" dirty="0">
              <a:latin typeface="Verdana" panose="020B0604030504040204" pitchFamily="34" charset="0"/>
              <a:ea typeface="Verdana" panose="020B0604030504040204" pitchFamily="34" charset="0"/>
              <a:cs typeface="Verdana" panose="020B0604030504040204" pitchFamily="34" charset="0"/>
            </a:endParaRPr>
          </a:p>
        </p:txBody>
      </p:sp>
      <p:grpSp>
        <p:nvGrpSpPr>
          <p:cNvPr id="4" name="3 Grupo"/>
          <p:cNvGrpSpPr/>
          <p:nvPr/>
        </p:nvGrpSpPr>
        <p:grpSpPr>
          <a:xfrm>
            <a:off x="0" y="0"/>
            <a:ext cx="2339752" cy="6858000"/>
            <a:chOff x="0" y="0"/>
            <a:chExt cx="2339752" cy="6858000"/>
          </a:xfrm>
        </p:grpSpPr>
        <p:sp>
          <p:nvSpPr>
            <p:cNvPr id="5" name="4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920540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339752" y="116632"/>
            <a:ext cx="6534492" cy="1512168"/>
          </a:xfrm>
        </p:spPr>
        <p:txBody>
          <a:bodyPr>
            <a:normAutofit/>
          </a:bodyPr>
          <a:lstStyle/>
          <a:p>
            <a:pPr marL="0" indent="0" algn="r" eaLnBrk="1" fontAlgn="auto" hangingPunct="1">
              <a:spcAft>
                <a:spcPts val="0"/>
              </a:spcAft>
              <a:buClr>
                <a:schemeClr val="accent6">
                  <a:lumMod val="75000"/>
                </a:schemeClr>
              </a:buClr>
              <a:buFont typeface="Georgia" pitchFamily="18" charset="0"/>
              <a:buNone/>
              <a:defRPr/>
            </a:pPr>
            <a:r>
              <a:rPr lang="es-AR" altLang="es-AR" sz="2800" dirty="0" smtClean="0">
                <a:solidFill>
                  <a:schemeClr val="tx1"/>
                </a:solidFill>
                <a:latin typeface="Trebuchet MS" panose="020B0603020202020204" pitchFamily="34" charset="0"/>
              </a:rPr>
              <a:t>ACTIVITY REPORT </a:t>
            </a:r>
            <a:br>
              <a:rPr lang="es-AR" altLang="es-AR" sz="2800" dirty="0" smtClean="0">
                <a:solidFill>
                  <a:schemeClr val="tx1"/>
                </a:solidFill>
                <a:latin typeface="Trebuchet MS" panose="020B0603020202020204" pitchFamily="34" charset="0"/>
              </a:rPr>
            </a:br>
            <a:r>
              <a:rPr lang="es-AR" altLang="es-AR" sz="2800" dirty="0" smtClean="0">
                <a:solidFill>
                  <a:schemeClr val="tx1"/>
                </a:solidFill>
                <a:latin typeface="Trebuchet MS" panose="020B0603020202020204" pitchFamily="34" charset="0"/>
              </a:rPr>
              <a:t>JUNE 2010 -  JULY 2013</a:t>
            </a:r>
            <a:endParaRPr lang="es-ES" altLang="es-AR" sz="2800" dirty="0">
              <a:solidFill>
                <a:schemeClr val="tx1"/>
              </a:solidFill>
              <a:latin typeface="Trebuchet MS" panose="020B0603020202020204" pitchFamily="34" charset="0"/>
            </a:endParaRPr>
          </a:p>
        </p:txBody>
      </p:sp>
      <p:graphicFrame>
        <p:nvGraphicFramePr>
          <p:cNvPr id="19459" name="3 Gráfico"/>
          <p:cNvGraphicFramePr>
            <a:graphicFrameLocks noGrp="1"/>
          </p:cNvGraphicFramePr>
          <p:nvPr>
            <p:ph sz="quarter" idx="4294967295"/>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16013037"/>
              </p:ext>
            </p:extLst>
          </p:nvPr>
        </p:nvGraphicFramePr>
        <p:xfrm>
          <a:off x="2699792" y="1556792"/>
          <a:ext cx="5884193" cy="4011265"/>
        </p:xfrm>
        <a:graphic>
          <a:graphicData uri="http://schemas.openxmlformats.org/presentationml/2006/ole">
            <p:oleObj spid="_x0000_s1044" r:id="rId3" imgW="6943946" imgH="4133446" progId="Excel.Sheet.8">
              <p:embed/>
            </p:oleObj>
          </a:graphicData>
        </a:graphic>
      </p:graphicFrame>
      <p:grpSp>
        <p:nvGrpSpPr>
          <p:cNvPr id="5" name="4 Grupo"/>
          <p:cNvGrpSpPr/>
          <p:nvPr/>
        </p:nvGrpSpPr>
        <p:grpSpPr>
          <a:xfrm>
            <a:off x="0" y="0"/>
            <a:ext cx="2339752" cy="6858000"/>
            <a:chOff x="0" y="0"/>
            <a:chExt cx="2339752" cy="6858000"/>
          </a:xfrm>
        </p:grpSpPr>
        <p:sp>
          <p:nvSpPr>
            <p:cNvPr id="6" name="5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p:cNvPicPr>
              <a:picLocks noChangeAspect="1"/>
            </p:cNvPicPr>
            <p:nvPr/>
          </p:nvPicPr>
          <p:blipFill>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895741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0483" name="4 Marcador de contenido"/>
          <p:cNvGraphicFramePr>
            <a:graphicFrameLocks noGrp="1"/>
          </p:cNvGraphicFramePr>
          <p:nvPr>
            <p:ph sz="quarter" idx="4294967295"/>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603181"/>
              </p:ext>
            </p:extLst>
          </p:nvPr>
        </p:nvGraphicFramePr>
        <p:xfrm>
          <a:off x="2627784" y="1556792"/>
          <a:ext cx="6099398" cy="4371305"/>
        </p:xfrm>
        <a:graphic>
          <a:graphicData uri="http://schemas.openxmlformats.org/presentationml/2006/ole">
            <p:oleObj spid="_x0000_s2068" r:id="rId3" imgW="7517019" imgH="4493141" progId="Excel.Sheet.8">
              <p:embed/>
            </p:oleObj>
          </a:graphicData>
        </a:graphic>
      </p:graphicFrame>
      <p:grpSp>
        <p:nvGrpSpPr>
          <p:cNvPr id="5" name="4 Grupo"/>
          <p:cNvGrpSpPr/>
          <p:nvPr/>
        </p:nvGrpSpPr>
        <p:grpSpPr>
          <a:xfrm>
            <a:off x="0" y="0"/>
            <a:ext cx="2339752" cy="6858000"/>
            <a:chOff x="0" y="0"/>
            <a:chExt cx="2339752" cy="6858000"/>
          </a:xfrm>
        </p:grpSpPr>
        <p:sp>
          <p:nvSpPr>
            <p:cNvPr id="6" name="5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p:cNvPicPr>
              <a:picLocks noChangeAspect="1"/>
            </p:cNvPicPr>
            <p:nvPr/>
          </p:nvPicPr>
          <p:blipFill>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
        <p:nvSpPr>
          <p:cNvPr id="2" name="1 Rectángulo"/>
          <p:cNvSpPr/>
          <p:nvPr/>
        </p:nvSpPr>
        <p:spPr>
          <a:xfrm>
            <a:off x="2339752" y="188640"/>
            <a:ext cx="6588224" cy="1077218"/>
          </a:xfrm>
          <a:prstGeom prst="rect">
            <a:avLst/>
          </a:prstGeom>
        </p:spPr>
        <p:txBody>
          <a:bodyPr wrap="square">
            <a:spAutoFit/>
          </a:bodyPr>
          <a:lstStyle/>
          <a:p>
            <a:pPr algn="r"/>
            <a:r>
              <a:rPr lang="es-AR" altLang="es-AR" sz="3200" dirty="0" smtClean="0">
                <a:solidFill>
                  <a:schemeClr val="tx1"/>
                </a:solidFill>
                <a:latin typeface="Trebuchet MS" panose="020B0603020202020204" pitchFamily="34" charset="0"/>
              </a:rPr>
              <a:t>ACTIVITY REPORT </a:t>
            </a:r>
            <a:br>
              <a:rPr lang="es-AR" altLang="es-AR" sz="3200" dirty="0" smtClean="0">
                <a:solidFill>
                  <a:schemeClr val="tx1"/>
                </a:solidFill>
                <a:latin typeface="Trebuchet MS" panose="020B0603020202020204" pitchFamily="34" charset="0"/>
              </a:rPr>
            </a:br>
            <a:r>
              <a:rPr lang="es-AR" altLang="es-AR" sz="3200" dirty="0" smtClean="0">
                <a:solidFill>
                  <a:schemeClr val="tx1"/>
                </a:solidFill>
                <a:latin typeface="Trebuchet MS" panose="020B0603020202020204" pitchFamily="34" charset="0"/>
              </a:rPr>
              <a:t>JUNE 2011 -  JULY 2012</a:t>
            </a:r>
            <a:endParaRPr lang="es-ES" sz="3200" dirty="0">
              <a:latin typeface="Trebuchet MS" panose="020B0603020202020204"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99323006"/>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1507" name="5 Gráfico"/>
          <p:cNvGraphicFramePr>
            <a:graphicFrameLocks noGrp="1"/>
          </p:cNvGraphicFramePr>
          <p:nvPr>
            <p:ph sz="quarter" idx="4294967295"/>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293709862"/>
              </p:ext>
            </p:extLst>
          </p:nvPr>
        </p:nvGraphicFramePr>
        <p:xfrm>
          <a:off x="2771800" y="1556792"/>
          <a:ext cx="6221809" cy="4320480"/>
        </p:xfrm>
        <a:graphic>
          <a:graphicData uri="http://schemas.openxmlformats.org/presentationml/2006/ole">
            <p:oleObj spid="_x0000_s3093" r:id="rId3" imgW="7376799" imgH="4493141" progId="Excel.Sheet.8">
              <p:embed/>
            </p:oleObj>
          </a:graphicData>
        </a:graphic>
      </p:graphicFrame>
      <p:grpSp>
        <p:nvGrpSpPr>
          <p:cNvPr id="5" name="4 Grupo"/>
          <p:cNvGrpSpPr/>
          <p:nvPr/>
        </p:nvGrpSpPr>
        <p:grpSpPr>
          <a:xfrm>
            <a:off x="0" y="0"/>
            <a:ext cx="2339752" cy="6858000"/>
            <a:chOff x="0" y="0"/>
            <a:chExt cx="2339752" cy="6858000"/>
          </a:xfrm>
        </p:grpSpPr>
        <p:sp>
          <p:nvSpPr>
            <p:cNvPr id="6" name="5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p:cNvPicPr>
              <a:picLocks noChangeAspect="1"/>
            </p:cNvPicPr>
            <p:nvPr/>
          </p:nvPicPr>
          <p:blipFill>
            <a:blip r:embed="rId4"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
        <p:nvSpPr>
          <p:cNvPr id="3" name="2 Rectángulo"/>
          <p:cNvSpPr/>
          <p:nvPr/>
        </p:nvSpPr>
        <p:spPr>
          <a:xfrm>
            <a:off x="4283968" y="260648"/>
            <a:ext cx="4572000" cy="1077218"/>
          </a:xfrm>
          <a:prstGeom prst="rect">
            <a:avLst/>
          </a:prstGeom>
        </p:spPr>
        <p:txBody>
          <a:bodyPr>
            <a:spAutoFit/>
          </a:bodyPr>
          <a:lstStyle/>
          <a:p>
            <a:pPr lvl="0" algn="r"/>
            <a:r>
              <a:rPr lang="es-AR" altLang="es-AR" sz="3200" dirty="0">
                <a:solidFill>
                  <a:prstClr val="black"/>
                </a:solidFill>
                <a:latin typeface="Trebuchet MS" panose="020B0603020202020204" pitchFamily="34" charset="0"/>
              </a:rPr>
              <a:t>ACTIVITY REPORT </a:t>
            </a:r>
            <a:br>
              <a:rPr lang="es-AR" altLang="es-AR" sz="3200" dirty="0">
                <a:solidFill>
                  <a:prstClr val="black"/>
                </a:solidFill>
                <a:latin typeface="Trebuchet MS" panose="020B0603020202020204" pitchFamily="34" charset="0"/>
              </a:rPr>
            </a:br>
            <a:r>
              <a:rPr lang="es-AR" altLang="es-AR" sz="3200" dirty="0">
                <a:solidFill>
                  <a:prstClr val="black"/>
                </a:solidFill>
                <a:latin typeface="Trebuchet MS" panose="020B0603020202020204" pitchFamily="34" charset="0"/>
              </a:rPr>
              <a:t>JUNE </a:t>
            </a:r>
            <a:r>
              <a:rPr lang="es-AR" altLang="es-AR" sz="3200" dirty="0" smtClean="0">
                <a:solidFill>
                  <a:prstClr val="black"/>
                </a:solidFill>
                <a:latin typeface="Trebuchet MS" panose="020B0603020202020204" pitchFamily="34" charset="0"/>
              </a:rPr>
              <a:t>2012 </a:t>
            </a:r>
            <a:r>
              <a:rPr lang="es-AR" altLang="es-AR" sz="3200" dirty="0">
                <a:solidFill>
                  <a:prstClr val="black"/>
                </a:solidFill>
                <a:latin typeface="Trebuchet MS" panose="020B0603020202020204" pitchFamily="34" charset="0"/>
              </a:rPr>
              <a:t>-  JULY </a:t>
            </a:r>
            <a:r>
              <a:rPr lang="es-AR" altLang="es-AR" sz="3200" dirty="0" smtClean="0">
                <a:solidFill>
                  <a:prstClr val="black"/>
                </a:solidFill>
                <a:latin typeface="Trebuchet MS" panose="020B0603020202020204" pitchFamily="34" charset="0"/>
              </a:rPr>
              <a:t>2013</a:t>
            </a:r>
            <a:endParaRPr lang="es-ES" sz="3200" dirty="0">
              <a:solidFill>
                <a:prstClr val="black"/>
              </a:solidFill>
              <a:latin typeface="Trebuchet MS" panose="020B0603020202020204"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8249968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3 Rectángulo"/>
          <p:cNvSpPr/>
          <p:nvPr/>
        </p:nvSpPr>
        <p:spPr>
          <a:xfrm>
            <a:off x="-1" y="0"/>
            <a:ext cx="9171887" cy="3429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531" name="2 Marcador de texto"/>
          <p:cNvSpPr>
            <a:spLocks noGrp="1"/>
          </p:cNvSpPr>
          <p:nvPr>
            <p:ph type="body" idx="1"/>
          </p:nvPr>
        </p:nvSpPr>
        <p:spPr>
          <a:xfrm>
            <a:off x="1619250" y="3429000"/>
            <a:ext cx="5970588" cy="1944688"/>
          </a:xfrm>
        </p:spPr>
        <p:txBody>
          <a:bodyPr>
            <a:normAutofit/>
          </a:bodyPr>
          <a:lstStyle/>
          <a:p>
            <a:pPr algn="ctr"/>
            <a:endParaRPr lang="es-AR" altLang="es-ES" sz="4400" dirty="0" smtClean="0">
              <a:solidFill>
                <a:schemeClr val="tx1"/>
              </a:solidFill>
              <a:latin typeface="Verdana" pitchFamily="34" charset="0"/>
            </a:endParaRPr>
          </a:p>
          <a:p>
            <a:pPr algn="ctr"/>
            <a:r>
              <a:rPr lang="es-AR" altLang="es-ES" sz="4400" dirty="0" smtClean="0">
                <a:solidFill>
                  <a:schemeClr val="tx1"/>
                </a:solidFill>
                <a:latin typeface="Verdana" pitchFamily="34" charset="0"/>
              </a:rPr>
              <a:t>1978-2013</a:t>
            </a:r>
          </a:p>
          <a:p>
            <a:pPr algn="ctr"/>
            <a:endParaRPr lang="es-AR" altLang="es-ES" sz="4400" dirty="0" smtClean="0">
              <a:solidFill>
                <a:schemeClr val="tx1"/>
              </a:solidFill>
              <a:latin typeface="Verdana" pitchFamily="34" charset="0"/>
            </a:endParaRPr>
          </a:p>
        </p:txBody>
      </p:sp>
      <p:pic>
        <p:nvPicPr>
          <p:cNvPr id="22533" name="Picture 5"/>
          <p:cNvPicPr>
            <a:picLocks noChangeAspect="1" noChangeArrowheads="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404593" y="260648"/>
            <a:ext cx="4334814" cy="302547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96403316"/>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6" name="5 Grupo"/>
          <p:cNvGrpSpPr/>
          <p:nvPr/>
        </p:nvGrpSpPr>
        <p:grpSpPr>
          <a:xfrm>
            <a:off x="0" y="0"/>
            <a:ext cx="2339752" cy="6858000"/>
            <a:chOff x="0" y="0"/>
            <a:chExt cx="2339752" cy="6858000"/>
          </a:xfrm>
        </p:grpSpPr>
        <p:sp>
          <p:nvSpPr>
            <p:cNvPr id="5" name="4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 name="3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
        <p:nvSpPr>
          <p:cNvPr id="8" name="7 Rectángulo"/>
          <p:cNvSpPr/>
          <p:nvPr/>
        </p:nvSpPr>
        <p:spPr>
          <a:xfrm>
            <a:off x="2375489" y="188640"/>
            <a:ext cx="6516991" cy="523220"/>
          </a:xfrm>
          <a:prstGeom prst="rect">
            <a:avLst/>
          </a:prstGeom>
        </p:spPr>
        <p:txBody>
          <a:bodyPr wrap="square">
            <a:spAutoFit/>
          </a:bodyPr>
          <a:lstStyle/>
          <a:p>
            <a:pPr algn="r"/>
            <a:r>
              <a:rPr lang="es-ES" sz="2800" dirty="0" smtClean="0">
                <a:latin typeface="Trebuchet MS" panose="020B0603020202020204" pitchFamily="34" charset="0"/>
              </a:rPr>
              <a:t>CARI’S MISSION</a:t>
            </a:r>
            <a:endParaRPr lang="es-ES" sz="2800" dirty="0">
              <a:latin typeface="Trebuchet MS" panose="020B0603020202020204" pitchFamily="34" charset="0"/>
            </a:endParaRPr>
          </a:p>
        </p:txBody>
      </p:sp>
      <p:sp>
        <p:nvSpPr>
          <p:cNvPr id="9" name="Rectangle 3"/>
          <p:cNvSpPr txBox="1">
            <a:spLocks noChangeArrowheads="1"/>
          </p:cNvSpPr>
          <p:nvPr/>
        </p:nvSpPr>
        <p:spPr>
          <a:xfrm>
            <a:off x="2339752" y="926468"/>
            <a:ext cx="6516990" cy="216024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tLang="es-AR" sz="2400" dirty="0" smtClean="0">
                <a:latin typeface="Verdana" pitchFamily="34" charset="0"/>
                <a:ea typeface="Verdana" panose="020B0604030504040204" pitchFamily="34" charset="0"/>
                <a:cs typeface="Verdana" panose="020B0604030504040204" pitchFamily="34" charset="0"/>
              </a:rPr>
              <a:t>CARI is a civil society, partisan-free, non-profit organization, with a long-standing track record that has made it a flagship institution in the field of international relations in Argentina.</a:t>
            </a:r>
            <a:endParaRPr lang="es-ES" altLang="es-AR" sz="2400" dirty="0">
              <a:latin typeface="Verdana" pitchFamily="34" charset="0"/>
              <a:ea typeface="Verdana" panose="020B0604030504040204" pitchFamily="34" charset="0"/>
              <a:cs typeface="Verdana" panose="020B0604030504040204" pitchFamily="34" charset="0"/>
            </a:endParaRPr>
          </a:p>
        </p:txBody>
      </p:sp>
      <p:sp>
        <p:nvSpPr>
          <p:cNvPr id="10" name="Rectangle 3"/>
          <p:cNvSpPr>
            <a:spLocks noGrp="1" noChangeArrowheads="1"/>
          </p:cNvSpPr>
          <p:nvPr>
            <p:ph sz="quarter" idx="4294967295"/>
          </p:nvPr>
        </p:nvSpPr>
        <p:spPr>
          <a:xfrm>
            <a:off x="2429628" y="3212976"/>
            <a:ext cx="6408712" cy="3179409"/>
          </a:xfrm>
          <a:prstGeom prst="rect">
            <a:avLst/>
          </a:prstGeom>
        </p:spPr>
        <p:txBody>
          <a:bodyPr>
            <a:normAutofit fontScale="85000" lnSpcReduction="20000"/>
          </a:bodyPr>
          <a:lstStyle/>
          <a:p>
            <a:pPr>
              <a:lnSpc>
                <a:spcPct val="120000"/>
              </a:lnSpc>
            </a:pPr>
            <a:r>
              <a:rPr lang="en-US" altLang="es-AR" sz="2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CARI’s proposal consists in</a:t>
            </a:r>
            <a:r>
              <a:rPr lang="en-US" altLang="es-AR" sz="2600" dirty="0" smtClean="0">
                <a:latin typeface="Verdana" panose="020B0604030504040204" pitchFamily="34" charset="0"/>
                <a:ea typeface="Verdana" panose="020B0604030504040204" pitchFamily="34" charset="0"/>
                <a:cs typeface="Verdana" panose="020B0604030504040204" pitchFamily="34" charset="0"/>
              </a:rPr>
              <a:t> </a:t>
            </a:r>
            <a:r>
              <a:rPr lang="en-US" altLang="es-AR" sz="2600" dirty="0">
                <a:latin typeface="Verdana" panose="020B0604030504040204" pitchFamily="34" charset="0"/>
                <a:ea typeface="Verdana" panose="020B0604030504040204" pitchFamily="34" charset="0"/>
                <a:cs typeface="Verdana" panose="020B0604030504040204" pitchFamily="34" charset="0"/>
              </a:rPr>
              <a:t>s</a:t>
            </a:r>
            <a:r>
              <a:rPr lang="en-US" altLang="es-AR" sz="2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tudying the main global challenges and the road that Argentina must take in order to face them. For such purpose, the major players in the various public and private sectors have the opportunity to create dialogue with their peers domestically and worldwide on the most relevant international issues for Argentina. </a:t>
            </a:r>
            <a:endParaRPr lang="es-ES" altLang="es-AR" sz="2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194287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4" name="3 Grupo"/>
          <p:cNvGrpSpPr/>
          <p:nvPr/>
        </p:nvGrpSpPr>
        <p:grpSpPr>
          <a:xfrm>
            <a:off x="0" y="0"/>
            <a:ext cx="2339752" cy="6858000"/>
            <a:chOff x="0" y="0"/>
            <a:chExt cx="2339752" cy="6858000"/>
          </a:xfrm>
        </p:grpSpPr>
        <p:sp>
          <p:nvSpPr>
            <p:cNvPr id="5" name="4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5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
        <p:nvSpPr>
          <p:cNvPr id="7" name="Rectangle 2"/>
          <p:cNvSpPr>
            <a:spLocks noGrp="1" noChangeArrowheads="1"/>
          </p:cNvSpPr>
          <p:nvPr>
            <p:ph type="title" idx="4294967295"/>
          </p:nvPr>
        </p:nvSpPr>
        <p:spPr>
          <a:xfrm>
            <a:off x="2339752" y="260648"/>
            <a:ext cx="6512511" cy="720080"/>
          </a:xfrm>
        </p:spPr>
        <p:txBody>
          <a:bodyPr/>
          <a:lstStyle/>
          <a:p>
            <a:pPr marL="0" indent="0" algn="r" eaLnBrk="1" fontAlgn="auto" hangingPunct="1">
              <a:spcAft>
                <a:spcPts val="0"/>
              </a:spcAft>
              <a:buClr>
                <a:schemeClr val="accent6">
                  <a:lumMod val="75000"/>
                </a:schemeClr>
              </a:buClr>
              <a:buFont typeface="Georgia" pitchFamily="18" charset="0"/>
              <a:buNone/>
              <a:defRPr/>
            </a:pPr>
            <a:r>
              <a:rPr lang="en-US" altLang="es-AR" sz="2800" dirty="0" smtClean="0">
                <a:solidFill>
                  <a:schemeClr val="tx1"/>
                </a:solidFill>
                <a:latin typeface="Trebuchet MS" panose="020B0603020202020204" pitchFamily="34" charset="0"/>
              </a:rPr>
              <a:t>CORE PRINCIPLES</a:t>
            </a:r>
            <a:endParaRPr lang="es-ES" altLang="es-AR" sz="2800" dirty="0">
              <a:solidFill>
                <a:schemeClr val="tx1"/>
              </a:solidFill>
              <a:latin typeface="Trebuchet MS" panose="020B0603020202020204" pitchFamily="34" charset="0"/>
            </a:endParaRPr>
          </a:p>
        </p:txBody>
      </p:sp>
      <p:sp>
        <p:nvSpPr>
          <p:cNvPr id="8" name="Rectangle 3"/>
          <p:cNvSpPr txBox="1">
            <a:spLocks noChangeArrowheads="1"/>
          </p:cNvSpPr>
          <p:nvPr/>
        </p:nvSpPr>
        <p:spPr bwMode="auto">
          <a:xfrm>
            <a:off x="2483768" y="1052736"/>
            <a:ext cx="6400800" cy="5805264"/>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228600" indent="-182563" algn="l" rtl="0" eaLnBrk="0" fontAlgn="base" hangingPunct="0">
              <a:spcBef>
                <a:spcPct val="20000"/>
              </a:spcBef>
              <a:spcAft>
                <a:spcPts val="300"/>
              </a:spcAft>
              <a:buClr>
                <a:srgbClr val="78697B"/>
              </a:buClr>
              <a:buSzPct val="130000"/>
              <a:buFont typeface="Georgia" pitchFamily="18" charset="0"/>
              <a:buChar char="*"/>
              <a:defRPr sz="2200" kern="1200">
                <a:solidFill>
                  <a:srgbClr val="404040"/>
                </a:solidFill>
                <a:latin typeface="+mn-lt"/>
                <a:ea typeface="+mn-ea"/>
                <a:cs typeface="+mn-cs"/>
              </a:defRPr>
            </a:lvl1pPr>
            <a:lvl2pPr marL="547688" indent="-182563" algn="l" rtl="0" eaLnBrk="0" fontAlgn="base" hangingPunct="0">
              <a:spcBef>
                <a:spcPct val="20000"/>
              </a:spcBef>
              <a:spcAft>
                <a:spcPts val="300"/>
              </a:spcAft>
              <a:buClr>
                <a:srgbClr val="78697B"/>
              </a:buClr>
              <a:buSzPct val="130000"/>
              <a:buFont typeface="Georgia" pitchFamily="18" charset="0"/>
              <a:buChar char="*"/>
              <a:defRPr sz="2000" kern="1200">
                <a:solidFill>
                  <a:srgbClr val="404040"/>
                </a:solidFill>
                <a:latin typeface="+mn-lt"/>
                <a:ea typeface="+mn-ea"/>
                <a:cs typeface="+mn-cs"/>
              </a:defRPr>
            </a:lvl2pPr>
            <a:lvl3pPr marL="822325" indent="-182563" algn="l" rtl="0" eaLnBrk="0" fontAlgn="base" hangingPunct="0">
              <a:spcBef>
                <a:spcPct val="20000"/>
              </a:spcBef>
              <a:spcAft>
                <a:spcPts val="300"/>
              </a:spcAft>
              <a:buClr>
                <a:srgbClr val="78697B"/>
              </a:buClr>
              <a:buSzPct val="130000"/>
              <a:buFont typeface="Georgia" pitchFamily="18" charset="0"/>
              <a:buChar char="*"/>
              <a:defRPr kern="1200">
                <a:solidFill>
                  <a:srgbClr val="404040"/>
                </a:solidFill>
                <a:latin typeface="+mn-lt"/>
                <a:ea typeface="+mn-ea"/>
                <a:cs typeface="+mn-cs"/>
              </a:defRPr>
            </a:lvl3pPr>
            <a:lvl4pPr marL="1096963" indent="-182563" algn="l" rtl="0" eaLnBrk="0" fontAlgn="base" hangingPunct="0">
              <a:spcBef>
                <a:spcPct val="20000"/>
              </a:spcBef>
              <a:spcAft>
                <a:spcPts val="300"/>
              </a:spcAft>
              <a:buClr>
                <a:srgbClr val="78697B"/>
              </a:buClr>
              <a:buSzPct val="130000"/>
              <a:buFont typeface="Georgia" pitchFamily="18" charset="0"/>
              <a:buChar char="*"/>
              <a:defRPr sz="1600" kern="1200">
                <a:solidFill>
                  <a:srgbClr val="404040"/>
                </a:solidFill>
                <a:latin typeface="+mn-lt"/>
                <a:ea typeface="+mn-ea"/>
                <a:cs typeface="+mn-cs"/>
              </a:defRPr>
            </a:lvl4pPr>
            <a:lvl5pPr marL="1389063" indent="-182563" algn="l" rtl="0" eaLnBrk="0" fontAlgn="base" hangingPunct="0">
              <a:spcBef>
                <a:spcPct val="20000"/>
              </a:spcBef>
              <a:spcAft>
                <a:spcPts val="300"/>
              </a:spcAft>
              <a:buClr>
                <a:srgbClr val="78697B"/>
              </a:buClr>
              <a:buSzPct val="130000"/>
              <a:buFont typeface="Georgia" pitchFamily="18" charset="0"/>
              <a:buChar char="*"/>
              <a:defRPr sz="1400" kern="1200">
                <a:solidFill>
                  <a:srgbClr val="40404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228600" marR="0" lvl="0" indent="-182563" algn="l" defTabSz="914400" rtl="0" eaLnBrk="1" fontAlgn="base" latinLnBrk="0" hangingPunct="1">
              <a:spcBef>
                <a:spcPct val="20000"/>
              </a:spcBef>
              <a:spcAft>
                <a:spcPts val="300"/>
              </a:spcAft>
              <a:buClrTx/>
              <a:buSzPct val="130000"/>
              <a:buFont typeface="Arial" charset="0"/>
              <a:buChar char="•"/>
              <a:tabLst/>
              <a:defRPr/>
            </a:pPr>
            <a:r>
              <a:rPr kumimoji="0" lang="en-US" altLang="es-AR" sz="2400" b="1" u="none" strike="noStrike" kern="1200" cap="none" spc="0" normalizeH="0" baseline="0" noProof="0" dirty="0" smtClean="0">
                <a:ln>
                  <a:noFill/>
                </a:ln>
                <a:solidFill>
                  <a:sysClr val="windowText" lastClr="000000"/>
                </a:solidFill>
                <a:effectLst/>
                <a:uLnTx/>
                <a:uFillTx/>
                <a:latin typeface="Verdana" pitchFamily="34" charset="0"/>
              </a:rPr>
              <a:t>Pluralism</a:t>
            </a:r>
            <a:r>
              <a:rPr kumimoji="0" lang="en-US" altLang="es-AR" sz="2400" u="none" strike="noStrike" kern="1200" cap="none" spc="0" normalizeH="0" baseline="0" noProof="0" dirty="0" smtClean="0">
                <a:ln>
                  <a:noFill/>
                </a:ln>
                <a:solidFill>
                  <a:sysClr val="windowText" lastClr="000000"/>
                </a:solidFill>
                <a:effectLst/>
                <a:uLnTx/>
                <a:uFillTx/>
                <a:latin typeface="Verdana" pitchFamily="34" charset="0"/>
              </a:rPr>
              <a:t> in the ideas and activities of its members;</a:t>
            </a:r>
            <a:endParaRPr kumimoji="0" lang="es-AR" altLang="es-AR" sz="2400" u="none" strike="noStrike" kern="1200" cap="none" spc="0" normalizeH="0" baseline="0" noProof="0" dirty="0" smtClean="0">
              <a:ln>
                <a:noFill/>
              </a:ln>
              <a:solidFill>
                <a:sysClr val="windowText" lastClr="000000"/>
              </a:solidFill>
              <a:effectLst/>
              <a:uLnTx/>
              <a:uFillTx/>
              <a:latin typeface="Verdana" pitchFamily="34" charset="0"/>
            </a:endParaRPr>
          </a:p>
          <a:p>
            <a:pPr marL="228600" marR="0" lvl="0" indent="-182563" algn="l" defTabSz="914400" rtl="0" eaLnBrk="1" fontAlgn="base" latinLnBrk="0" hangingPunct="1">
              <a:spcBef>
                <a:spcPct val="20000"/>
              </a:spcBef>
              <a:spcAft>
                <a:spcPts val="300"/>
              </a:spcAft>
              <a:buClrTx/>
              <a:buSzPct val="130000"/>
              <a:buFont typeface="Arial" charset="0"/>
              <a:buChar char="•"/>
              <a:tabLst/>
              <a:defRPr/>
            </a:pPr>
            <a:r>
              <a:rPr kumimoji="0" lang="en-US" altLang="es-AR" sz="2400" b="1" u="none" strike="noStrike" kern="1200" cap="none" spc="0" normalizeH="0" baseline="0" noProof="0" dirty="0" smtClean="0">
                <a:ln>
                  <a:noFill/>
                </a:ln>
                <a:solidFill>
                  <a:sysClr val="windowText" lastClr="000000"/>
                </a:solidFill>
                <a:effectLst/>
                <a:uLnTx/>
                <a:uFillTx/>
                <a:latin typeface="Verdana" pitchFamily="34" charset="0"/>
              </a:rPr>
              <a:t>Freedom of speech </a:t>
            </a:r>
            <a:r>
              <a:rPr kumimoji="0" lang="en-US" altLang="es-AR" sz="2400" u="none" strike="noStrike" kern="1200" cap="none" spc="0" normalizeH="0" baseline="0" noProof="0" dirty="0" smtClean="0">
                <a:ln>
                  <a:noFill/>
                </a:ln>
                <a:solidFill>
                  <a:sysClr val="windowText" lastClr="000000"/>
                </a:solidFill>
                <a:effectLst/>
                <a:uLnTx/>
                <a:uFillTx/>
                <a:latin typeface="Verdana" pitchFamily="34" charset="0"/>
              </a:rPr>
              <a:t>for its members and study committees; </a:t>
            </a:r>
            <a:endParaRPr kumimoji="0" lang="es-AR" altLang="es-AR" sz="2400" u="none" strike="noStrike" kern="1200" cap="none" spc="0" normalizeH="0" baseline="0" noProof="0" dirty="0" smtClean="0">
              <a:ln>
                <a:noFill/>
              </a:ln>
              <a:solidFill>
                <a:sysClr val="windowText" lastClr="000000"/>
              </a:solidFill>
              <a:effectLst/>
              <a:uLnTx/>
              <a:uFillTx/>
              <a:latin typeface="Verdana" pitchFamily="34" charset="0"/>
            </a:endParaRPr>
          </a:p>
          <a:p>
            <a:pPr marL="228600" marR="0" lvl="0" indent="-182563" algn="l" defTabSz="914400" rtl="0" eaLnBrk="1" fontAlgn="base" latinLnBrk="0" hangingPunct="1">
              <a:spcBef>
                <a:spcPct val="20000"/>
              </a:spcBef>
              <a:spcAft>
                <a:spcPts val="300"/>
              </a:spcAft>
              <a:buClrTx/>
              <a:buSzPct val="130000"/>
              <a:buFont typeface="Arial" charset="0"/>
              <a:buChar char="•"/>
              <a:tabLst/>
              <a:defRPr/>
            </a:pPr>
            <a:r>
              <a:rPr kumimoji="0" lang="en-US" altLang="es-AR" sz="2400" b="1" u="none" strike="noStrike" kern="1200" cap="none" spc="0" normalizeH="0" baseline="0" noProof="0" dirty="0" smtClean="0">
                <a:ln>
                  <a:noFill/>
                </a:ln>
                <a:solidFill>
                  <a:sysClr val="windowText" lastClr="000000"/>
                </a:solidFill>
                <a:effectLst/>
                <a:uLnTx/>
                <a:uFillTx/>
                <a:latin typeface="Verdana" pitchFamily="34" charset="0"/>
              </a:rPr>
              <a:t>Objectivity</a:t>
            </a:r>
            <a:r>
              <a:rPr kumimoji="0" lang="en-US" altLang="es-AR" sz="2400" u="none" strike="noStrike" kern="1200" cap="none" spc="0" normalizeH="0" baseline="0" noProof="0" dirty="0" smtClean="0">
                <a:ln>
                  <a:noFill/>
                </a:ln>
                <a:solidFill>
                  <a:sysClr val="windowText" lastClr="000000"/>
                </a:solidFill>
                <a:effectLst/>
                <a:uLnTx/>
                <a:uFillTx/>
                <a:latin typeface="Verdana" pitchFamily="34" charset="0"/>
              </a:rPr>
              <a:t> in the conduct of the institution which, in every case, shall refrain from issuing opinions;</a:t>
            </a:r>
            <a:endParaRPr kumimoji="0" lang="es-AR" altLang="es-AR" sz="2400" u="none" strike="noStrike" kern="1200" cap="none" spc="0" normalizeH="0" baseline="0" noProof="0" dirty="0" smtClean="0">
              <a:ln>
                <a:noFill/>
              </a:ln>
              <a:solidFill>
                <a:sysClr val="windowText" lastClr="000000"/>
              </a:solidFill>
              <a:effectLst/>
              <a:uLnTx/>
              <a:uFillTx/>
              <a:latin typeface="Verdana" pitchFamily="34" charset="0"/>
            </a:endParaRPr>
          </a:p>
          <a:p>
            <a:pPr marL="228600" marR="0" lvl="0" indent="-182563" algn="l" defTabSz="914400" rtl="0" eaLnBrk="1" fontAlgn="base" latinLnBrk="0" hangingPunct="1">
              <a:spcBef>
                <a:spcPct val="20000"/>
              </a:spcBef>
              <a:spcAft>
                <a:spcPts val="300"/>
              </a:spcAft>
              <a:buClrTx/>
              <a:buSzPct val="130000"/>
              <a:buFont typeface="Arial" charset="0"/>
              <a:buChar char="•"/>
              <a:tabLst/>
              <a:defRPr/>
            </a:pPr>
            <a:r>
              <a:rPr kumimoji="0" lang="en-US" altLang="es-AR" sz="2400" b="1" u="none" strike="noStrike" kern="1200" cap="none" spc="0" normalizeH="0" baseline="0" noProof="0" dirty="0" smtClean="0">
                <a:ln>
                  <a:noFill/>
                </a:ln>
                <a:solidFill>
                  <a:sysClr val="windowText" lastClr="000000"/>
                </a:solidFill>
                <a:effectLst/>
                <a:uLnTx/>
                <a:uFillTx/>
                <a:latin typeface="Verdana" pitchFamily="34" charset="0"/>
              </a:rPr>
              <a:t>Cooperation</a:t>
            </a:r>
            <a:r>
              <a:rPr kumimoji="0" lang="en-US" altLang="es-AR" sz="2400" u="none" strike="noStrike" kern="1200" cap="none" spc="0" normalizeH="0" baseline="0" noProof="0" dirty="0" smtClean="0">
                <a:ln>
                  <a:noFill/>
                </a:ln>
                <a:solidFill>
                  <a:sysClr val="windowText" lastClr="000000"/>
                </a:solidFill>
                <a:effectLst/>
                <a:uLnTx/>
                <a:uFillTx/>
                <a:latin typeface="Verdana" pitchFamily="34" charset="0"/>
              </a:rPr>
              <a:t> with public agencies and private institutions by contributing research papers and discussions to be used for decision making.</a:t>
            </a:r>
            <a:endParaRPr kumimoji="0" lang="es-ES" altLang="es-AR" sz="2400" u="none" strike="noStrike" kern="1200" cap="none" spc="0" normalizeH="0" baseline="0" noProof="0" dirty="0" smtClean="0">
              <a:ln>
                <a:noFill/>
              </a:ln>
              <a:solidFill>
                <a:sysClr val="windowText" lastClr="000000"/>
              </a:solidFill>
              <a:effectLst/>
              <a:uLnTx/>
              <a:uFillTx/>
              <a:latin typeface="Verdana"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999791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411760" y="116632"/>
            <a:ext cx="6512511" cy="792088"/>
          </a:xfrm>
        </p:spPr>
        <p:txBody>
          <a:bodyPr>
            <a:normAutofit fontScale="90000"/>
          </a:bodyPr>
          <a:lstStyle/>
          <a:p>
            <a:pPr marL="0" indent="0" algn="r" eaLnBrk="1" fontAlgn="auto" hangingPunct="1">
              <a:spcAft>
                <a:spcPts val="0"/>
              </a:spcAft>
              <a:buClr>
                <a:schemeClr val="accent6">
                  <a:lumMod val="75000"/>
                </a:schemeClr>
              </a:buClr>
              <a:buFont typeface="Georgia" pitchFamily="18" charset="0"/>
              <a:buNone/>
              <a:defRPr/>
            </a:pPr>
            <a:r>
              <a:rPr lang="en-US" altLang="es-AR" sz="3100" dirty="0" smtClean="0">
                <a:solidFill>
                  <a:schemeClr val="tx1"/>
                </a:solidFill>
                <a:latin typeface="Trebuchet MS" panose="020B0603020202020204" pitchFamily="34" charset="0"/>
              </a:rPr>
              <a:t>A BRIEF HISTORY</a:t>
            </a:r>
            <a:r>
              <a:rPr lang="en-US" altLang="es-AR" sz="2800" dirty="0">
                <a:solidFill>
                  <a:schemeClr val="tx1"/>
                </a:solidFill>
                <a:latin typeface="Verdana" pitchFamily="34" charset="0"/>
              </a:rPr>
              <a:t/>
            </a:r>
            <a:br>
              <a:rPr lang="en-US" altLang="es-AR" sz="2800" dirty="0">
                <a:solidFill>
                  <a:schemeClr val="tx1"/>
                </a:solidFill>
                <a:latin typeface="Verdana" pitchFamily="34" charset="0"/>
              </a:rPr>
            </a:br>
            <a:endParaRPr lang="es-ES" altLang="es-AR" sz="2800" dirty="0">
              <a:solidFill>
                <a:schemeClr val="tx1"/>
              </a:solidFill>
              <a:latin typeface="Verdana" pitchFamily="34" charset="0"/>
            </a:endParaRPr>
          </a:p>
        </p:txBody>
      </p:sp>
      <p:sp>
        <p:nvSpPr>
          <p:cNvPr id="7171" name="Rectangle 3"/>
          <p:cNvSpPr>
            <a:spLocks noGrp="1" noChangeArrowheads="1"/>
          </p:cNvSpPr>
          <p:nvPr>
            <p:ph sz="quarter" idx="4294967295"/>
          </p:nvPr>
        </p:nvSpPr>
        <p:spPr>
          <a:xfrm>
            <a:off x="2483768" y="1223268"/>
            <a:ext cx="6400800" cy="4942036"/>
          </a:xfrm>
          <a:prstGeom prst="rect">
            <a:avLst/>
          </a:prstGeom>
        </p:spPr>
        <p:txBody>
          <a:bodyPr>
            <a:noAutofit/>
          </a:bodyPr>
          <a:lstStyle/>
          <a:p>
            <a:pPr>
              <a:lnSpc>
                <a:spcPct val="110000"/>
              </a:lnSpc>
            </a:pPr>
            <a:r>
              <a:rPr lang="en-US" altLang="es-AR" sz="2400" dirty="0" smtClean="0">
                <a:latin typeface="Verdana" pitchFamily="34" charset="0"/>
              </a:rPr>
              <a:t> CARI was established on June 15, 1978 by Carlos Manuel </a:t>
            </a:r>
            <a:r>
              <a:rPr lang="en-US" altLang="es-AR" sz="2400" dirty="0" err="1" smtClean="0">
                <a:latin typeface="Verdana" pitchFamily="34" charset="0"/>
              </a:rPr>
              <a:t>Muñiz</a:t>
            </a:r>
            <a:r>
              <a:rPr lang="en-US" altLang="es-AR" sz="2400" dirty="0" smtClean="0">
                <a:latin typeface="Verdana" pitchFamily="34" charset="0"/>
              </a:rPr>
              <a:t> and a group of distinguished international affairs professionals. Dr. </a:t>
            </a:r>
            <a:r>
              <a:rPr lang="en-US" altLang="es-AR" sz="2400" dirty="0" err="1" smtClean="0">
                <a:latin typeface="Verdana" pitchFamily="34" charset="0"/>
              </a:rPr>
              <a:t>Muñiz</a:t>
            </a:r>
            <a:r>
              <a:rPr lang="en-US" altLang="es-AR" sz="2400" dirty="0" smtClean="0">
                <a:latin typeface="Verdana" pitchFamily="34" charset="0"/>
              </a:rPr>
              <a:t>, who was a former Argentine Minister of Foreign Affairs and Ambassador to Bolivia, Brazil, USA, and United Nations, came up with the idea to bring together foreign policy experts with a view to creating a think-tank and a national dialogue forum on Argentina’s international insertion. </a:t>
            </a:r>
            <a:endParaRPr lang="es-ES" altLang="es-AR" sz="2400" dirty="0" smtClean="0">
              <a:latin typeface="Verdana" pitchFamily="34" charset="0"/>
            </a:endParaRPr>
          </a:p>
        </p:txBody>
      </p:sp>
      <p:grpSp>
        <p:nvGrpSpPr>
          <p:cNvPr id="5" name="4 Grupo"/>
          <p:cNvGrpSpPr/>
          <p:nvPr/>
        </p:nvGrpSpPr>
        <p:grpSpPr>
          <a:xfrm>
            <a:off x="0" y="-17818"/>
            <a:ext cx="2339752" cy="6875818"/>
            <a:chOff x="0" y="0"/>
            <a:chExt cx="2339752" cy="6858000"/>
          </a:xfrm>
        </p:grpSpPr>
        <p:sp>
          <p:nvSpPr>
            <p:cNvPr id="6" name="5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0939149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5" name="Rectangle 3"/>
          <p:cNvSpPr>
            <a:spLocks noGrp="1" noChangeArrowheads="1"/>
          </p:cNvSpPr>
          <p:nvPr>
            <p:ph sz="quarter" idx="4294967295"/>
          </p:nvPr>
        </p:nvSpPr>
        <p:spPr>
          <a:xfrm>
            <a:off x="2627784" y="764704"/>
            <a:ext cx="6256784" cy="5976664"/>
          </a:xfrm>
          <a:prstGeom prst="rect">
            <a:avLst/>
          </a:prstGeom>
        </p:spPr>
        <p:txBody>
          <a:bodyPr>
            <a:normAutofit fontScale="25000" lnSpcReduction="20000"/>
          </a:bodyPr>
          <a:lstStyle/>
          <a:p>
            <a:pPr marL="0" indent="0">
              <a:lnSpc>
                <a:spcPct val="120000"/>
              </a:lnSpc>
            </a:pPr>
            <a:r>
              <a:rPr lang="en-US" altLang="es-AR" sz="8800" dirty="0" smtClean="0">
                <a:solidFill>
                  <a:schemeClr val="tx1"/>
                </a:solidFill>
                <a:latin typeface="Verdana" pitchFamily="34" charset="0"/>
              </a:rPr>
              <a:t>Several awards and honors are also </a:t>
            </a:r>
          </a:p>
          <a:p>
            <a:pPr marL="0" indent="0">
              <a:lnSpc>
                <a:spcPct val="120000"/>
              </a:lnSpc>
              <a:buNone/>
            </a:pPr>
            <a:r>
              <a:rPr lang="en-US" altLang="es-AR" sz="8800" dirty="0" smtClean="0">
                <a:solidFill>
                  <a:schemeClr val="tx1"/>
                </a:solidFill>
                <a:latin typeface="Verdana" pitchFamily="34" charset="0"/>
              </a:rPr>
              <a:t>landmarks on our pathway. In 1989,the then U.N. Secretary-General Javier Pérez de Cuellar was designated CARI’s “Messenger of Peace”. </a:t>
            </a:r>
          </a:p>
          <a:p>
            <a:pPr marL="0" indent="0">
              <a:lnSpc>
                <a:spcPct val="120000"/>
              </a:lnSpc>
            </a:pPr>
            <a:r>
              <a:rPr lang="en-US" altLang="es-AR" sz="8800" dirty="0" smtClean="0">
                <a:solidFill>
                  <a:schemeClr val="tx1"/>
                </a:solidFill>
                <a:latin typeface="Verdana" pitchFamily="34" charset="0"/>
              </a:rPr>
              <a:t>In 1988, CARI was granted the </a:t>
            </a:r>
            <a:r>
              <a:rPr lang="en-US" altLang="es-AR" sz="8800" dirty="0" err="1" smtClean="0">
                <a:solidFill>
                  <a:schemeClr val="tx1"/>
                </a:solidFill>
                <a:latin typeface="Verdana" pitchFamily="34" charset="0"/>
              </a:rPr>
              <a:t>Konex</a:t>
            </a:r>
            <a:r>
              <a:rPr lang="en-US" altLang="es-AR" sz="8800" dirty="0" smtClean="0">
                <a:latin typeface="Verdana" pitchFamily="34" charset="0"/>
              </a:rPr>
              <a:t> </a:t>
            </a:r>
            <a:r>
              <a:rPr lang="en-US" altLang="es-AR" sz="8800" dirty="0" smtClean="0">
                <a:solidFill>
                  <a:schemeClr val="tx1"/>
                </a:solidFill>
                <a:latin typeface="Verdana" pitchFamily="34" charset="0"/>
              </a:rPr>
              <a:t>Award, with a Special Mention focusing on Institutions Community – Enterprise. </a:t>
            </a:r>
          </a:p>
          <a:p>
            <a:pPr marL="0" indent="0">
              <a:lnSpc>
                <a:spcPct val="120000"/>
              </a:lnSpc>
            </a:pPr>
            <a:r>
              <a:rPr lang="en-US" altLang="es-AR" sz="8800" dirty="0" smtClean="0">
                <a:solidFill>
                  <a:schemeClr val="tx1"/>
                </a:solidFill>
                <a:latin typeface="Verdana" pitchFamily="34" charset="0"/>
              </a:rPr>
              <a:t>In January 2013, CARI was a ranked among the top 50 think-tanks worldwide in the annual edition of Global Go to Think Tanks” released by the University of Pennsylvania. Ranking at #39 in the worldwide category, CARI was </a:t>
            </a:r>
            <a:r>
              <a:rPr lang="en-US" altLang="es-AR" sz="8800" dirty="0" err="1" smtClean="0">
                <a:solidFill>
                  <a:schemeClr val="tx1"/>
                </a:solidFill>
                <a:latin typeface="Verdana" pitchFamily="34" charset="0"/>
              </a:rPr>
              <a:t>recognised</a:t>
            </a:r>
            <a:r>
              <a:rPr lang="en-US" altLang="es-AR" sz="8800" dirty="0" smtClean="0">
                <a:solidFill>
                  <a:schemeClr val="tx1"/>
                </a:solidFill>
                <a:latin typeface="Verdana" pitchFamily="34" charset="0"/>
              </a:rPr>
              <a:t> as the most influential Spanish speaking think-tank.</a:t>
            </a:r>
          </a:p>
          <a:p>
            <a:pPr marL="0" indent="0" eaLnBrk="1" hangingPunct="1">
              <a:lnSpc>
                <a:spcPct val="70000"/>
              </a:lnSpc>
              <a:buFontTx/>
              <a:buNone/>
            </a:pPr>
            <a:endParaRPr lang="en-US" altLang="es-AR" sz="2000" i="1" dirty="0" smtClean="0">
              <a:solidFill>
                <a:schemeClr val="tx1"/>
              </a:solidFill>
              <a:latin typeface="Verdana" pitchFamily="34" charset="0"/>
            </a:endParaRPr>
          </a:p>
          <a:p>
            <a:pPr marL="0" indent="0" eaLnBrk="1" hangingPunct="1">
              <a:lnSpc>
                <a:spcPct val="70000"/>
              </a:lnSpc>
              <a:buFontTx/>
              <a:buNone/>
            </a:pPr>
            <a:endParaRPr lang="es-ES" altLang="es-AR" dirty="0" smtClean="0">
              <a:solidFill>
                <a:schemeClr val="tx1"/>
              </a:solidFill>
              <a:latin typeface="Verdana" pitchFamily="34" charset="0"/>
            </a:endParaRPr>
          </a:p>
        </p:txBody>
      </p:sp>
      <p:grpSp>
        <p:nvGrpSpPr>
          <p:cNvPr id="5" name="4 Grupo"/>
          <p:cNvGrpSpPr/>
          <p:nvPr/>
        </p:nvGrpSpPr>
        <p:grpSpPr>
          <a:xfrm>
            <a:off x="0" y="0"/>
            <a:ext cx="2339752" cy="6858000"/>
            <a:chOff x="0" y="0"/>
            <a:chExt cx="2339752" cy="6858000"/>
          </a:xfrm>
        </p:grpSpPr>
        <p:sp>
          <p:nvSpPr>
            <p:cNvPr id="6" name="5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
        <p:nvSpPr>
          <p:cNvPr id="2" name="1 Rectángulo"/>
          <p:cNvSpPr/>
          <p:nvPr/>
        </p:nvSpPr>
        <p:spPr>
          <a:xfrm>
            <a:off x="4578540" y="0"/>
            <a:ext cx="4572000" cy="954107"/>
          </a:xfrm>
          <a:prstGeom prst="rect">
            <a:avLst/>
          </a:prstGeom>
        </p:spPr>
        <p:txBody>
          <a:bodyPr>
            <a:spAutoFit/>
          </a:bodyPr>
          <a:lstStyle/>
          <a:p>
            <a:pPr algn="r"/>
            <a:r>
              <a:rPr lang="en-US" altLang="es-AR" sz="2800" dirty="0" smtClean="0">
                <a:solidFill>
                  <a:schemeClr val="tx1"/>
                </a:solidFill>
                <a:latin typeface="Trebuchet MS" panose="020B0603020202020204" pitchFamily="34" charset="0"/>
              </a:rPr>
              <a:t>A BRIEF HISTORY</a:t>
            </a:r>
            <a:br>
              <a:rPr lang="en-US" altLang="es-AR" sz="2800" dirty="0" smtClean="0">
                <a:solidFill>
                  <a:schemeClr val="tx1"/>
                </a:solidFill>
                <a:latin typeface="Trebuchet MS" panose="020B0603020202020204" pitchFamily="34" charset="0"/>
              </a:rPr>
            </a:br>
            <a:endParaRPr lang="es-ES" sz="2800" dirty="0">
              <a:latin typeface="Trebuchet MS" panose="020B0603020202020204" pitchFamily="34" charset="0"/>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8781630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8313" y="260350"/>
            <a:ext cx="8229600" cy="720378"/>
          </a:xfrm>
        </p:spPr>
        <p:txBody>
          <a:bodyPr>
            <a:normAutofit fontScale="90000"/>
          </a:bodyPr>
          <a:lstStyle/>
          <a:p>
            <a:pPr marL="0" indent="0" algn="r" eaLnBrk="1" fontAlgn="auto" hangingPunct="1">
              <a:spcAft>
                <a:spcPts val="0"/>
              </a:spcAft>
              <a:buClr>
                <a:schemeClr val="accent6">
                  <a:lumMod val="75000"/>
                </a:schemeClr>
              </a:buClr>
              <a:buFont typeface="Georgia" pitchFamily="18" charset="0"/>
              <a:buNone/>
              <a:defRPr/>
            </a:pPr>
            <a:r>
              <a:rPr lang="en-US" altLang="es-AR" sz="3100" dirty="0" smtClean="0">
                <a:solidFill>
                  <a:schemeClr val="tx1"/>
                </a:solidFill>
                <a:latin typeface="Trebuchet MS" panose="020B0603020202020204" pitchFamily="34" charset="0"/>
              </a:rPr>
              <a:t>ACTIVITIES</a:t>
            </a:r>
            <a:r>
              <a:rPr lang="en-US" altLang="es-AR" sz="2800" dirty="0">
                <a:solidFill>
                  <a:schemeClr val="tx1"/>
                </a:solidFill>
                <a:latin typeface="Verdana" pitchFamily="34" charset="0"/>
              </a:rPr>
              <a:t/>
            </a:r>
            <a:br>
              <a:rPr lang="en-US" altLang="es-AR" sz="2800" dirty="0">
                <a:solidFill>
                  <a:schemeClr val="tx1"/>
                </a:solidFill>
                <a:latin typeface="Verdana" pitchFamily="34" charset="0"/>
              </a:rPr>
            </a:br>
            <a:endParaRPr lang="es-ES" altLang="es-AR" sz="2800" dirty="0">
              <a:solidFill>
                <a:schemeClr val="tx1"/>
              </a:solidFill>
              <a:latin typeface="Verdana" pitchFamily="34" charset="0"/>
            </a:endParaRPr>
          </a:p>
        </p:txBody>
      </p:sp>
      <p:sp>
        <p:nvSpPr>
          <p:cNvPr id="9219" name="Rectangle 3"/>
          <p:cNvSpPr>
            <a:spLocks noGrp="1" noChangeArrowheads="1"/>
          </p:cNvSpPr>
          <p:nvPr>
            <p:ph sz="quarter" idx="4294967295"/>
          </p:nvPr>
        </p:nvSpPr>
        <p:spPr>
          <a:xfrm>
            <a:off x="2483768" y="823726"/>
            <a:ext cx="6336704" cy="5629609"/>
          </a:xfrm>
          <a:prstGeom prst="rect">
            <a:avLst/>
          </a:prstGeom>
        </p:spPr>
        <p:txBody>
          <a:bodyPr>
            <a:noAutofit/>
          </a:bodyPr>
          <a:lstStyle/>
          <a:p>
            <a:pPr marL="0" indent="0" eaLnBrk="1" hangingPunct="1">
              <a:buClrTx/>
              <a:buFont typeface="Arial" charset="0"/>
              <a:buChar char="•"/>
            </a:pPr>
            <a:r>
              <a:rPr lang="en-US" altLang="es-AR" sz="2400" dirty="0" smtClean="0">
                <a:solidFill>
                  <a:schemeClr val="tx1"/>
                </a:solidFill>
                <a:latin typeface="Verdana" pitchFamily="34" charset="0"/>
              </a:rPr>
              <a:t>Academic sessions in the form of lectures, seminars, or round tables. These events are announced on our website and participation is open and  free of charge.  </a:t>
            </a:r>
          </a:p>
          <a:p>
            <a:pPr marL="0" indent="0" eaLnBrk="1" hangingPunct="1">
              <a:buClrTx/>
              <a:buFont typeface="Arial" charset="0"/>
              <a:buChar char="•"/>
            </a:pPr>
            <a:r>
              <a:rPr lang="en-US" altLang="es-AR" sz="2400" dirty="0" smtClean="0">
                <a:solidFill>
                  <a:schemeClr val="tx1"/>
                </a:solidFill>
                <a:latin typeface="Verdana" pitchFamily="34" charset="0"/>
              </a:rPr>
              <a:t>Private activities in the form of Committee meetings or Workshops where participation is restricted to CARI’s members or local and foreign guests who are invited to attend because of their expert knowledge or positions of responsibility. Such type of private events are held under the so-called “non-attribution” rule, best known as Chatham House Rule. </a:t>
            </a:r>
            <a:endParaRPr lang="es-ES" altLang="es-AR" sz="2400" dirty="0" smtClean="0">
              <a:solidFill>
                <a:schemeClr val="tx1"/>
              </a:solidFill>
              <a:latin typeface="Verdana" pitchFamily="34" charset="0"/>
            </a:endParaRPr>
          </a:p>
        </p:txBody>
      </p:sp>
      <p:grpSp>
        <p:nvGrpSpPr>
          <p:cNvPr id="5" name="4 Grupo"/>
          <p:cNvGrpSpPr/>
          <p:nvPr/>
        </p:nvGrpSpPr>
        <p:grpSpPr>
          <a:xfrm>
            <a:off x="0" y="0"/>
            <a:ext cx="2339752" cy="6858000"/>
            <a:chOff x="0" y="0"/>
            <a:chExt cx="2339752" cy="6858000"/>
          </a:xfrm>
        </p:grpSpPr>
        <p:sp>
          <p:nvSpPr>
            <p:cNvPr id="6" name="5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17328459"/>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34220"/>
            <a:ext cx="9144000" cy="1143000"/>
          </a:xfrm>
        </p:spPr>
        <p:txBody>
          <a:bodyPr>
            <a:normAutofit/>
          </a:bodyPr>
          <a:lstStyle/>
          <a:p>
            <a:pPr marL="0" indent="0" algn="r" eaLnBrk="1" fontAlgn="auto" hangingPunct="1">
              <a:spcAft>
                <a:spcPts val="0"/>
              </a:spcAft>
              <a:buClr>
                <a:schemeClr val="accent6">
                  <a:lumMod val="75000"/>
                </a:schemeClr>
              </a:buClr>
              <a:buFont typeface="Georgia" pitchFamily="18" charset="0"/>
              <a:buNone/>
              <a:defRPr/>
            </a:pPr>
            <a:r>
              <a:rPr lang="en-US" altLang="es-AR" sz="2400" dirty="0" smtClean="0">
                <a:solidFill>
                  <a:schemeClr val="tx1"/>
                </a:solidFill>
                <a:latin typeface="Trebuchet MS" panose="020B0603020202020204" pitchFamily="34" charset="0"/>
              </a:rPr>
              <a:t>INTERNATIONAL INITIATIVES &amp; </a:t>
            </a:r>
            <a:r>
              <a:rPr lang="es-ES" altLang="es-AR" sz="2400" dirty="0" smtClean="0">
                <a:solidFill>
                  <a:schemeClr val="tx1"/>
                </a:solidFill>
                <a:latin typeface="Trebuchet MS" panose="020B0603020202020204" pitchFamily="34" charset="0"/>
              </a:rPr>
              <a:t>PARTNERSHIPS</a:t>
            </a:r>
            <a:endParaRPr lang="es-ES" altLang="es-AR" sz="2400" dirty="0">
              <a:solidFill>
                <a:schemeClr val="tx1"/>
              </a:solidFill>
              <a:latin typeface="Trebuchet MS" panose="020B0603020202020204" pitchFamily="34" charset="0"/>
            </a:endParaRPr>
          </a:p>
        </p:txBody>
      </p:sp>
      <p:sp>
        <p:nvSpPr>
          <p:cNvPr id="10243" name="Rectangle 3"/>
          <p:cNvSpPr>
            <a:spLocks noGrp="1" noChangeArrowheads="1"/>
          </p:cNvSpPr>
          <p:nvPr>
            <p:ph sz="quarter" idx="4294967295"/>
          </p:nvPr>
        </p:nvSpPr>
        <p:spPr>
          <a:xfrm>
            <a:off x="2483768" y="1052736"/>
            <a:ext cx="6358160" cy="5184576"/>
          </a:xfrm>
          <a:prstGeom prst="rect">
            <a:avLst/>
          </a:prstGeom>
        </p:spPr>
        <p:txBody>
          <a:bodyPr>
            <a:normAutofit fontScale="25000" lnSpcReduction="20000"/>
          </a:bodyPr>
          <a:lstStyle/>
          <a:p>
            <a:pPr marL="0" indent="0" eaLnBrk="1" hangingPunct="1">
              <a:lnSpc>
                <a:spcPct val="70000"/>
              </a:lnSpc>
            </a:pPr>
            <a:endParaRPr lang="en-US" altLang="es-AR" sz="700" i="1" dirty="0" smtClean="0">
              <a:latin typeface="Verdana" pitchFamily="34" charset="0"/>
            </a:endParaRPr>
          </a:p>
          <a:p>
            <a:pPr marL="0" indent="0" eaLnBrk="1" hangingPunct="1">
              <a:lnSpc>
                <a:spcPct val="120000"/>
              </a:lnSpc>
              <a:buClrTx/>
              <a:buFont typeface="Arial" charset="0"/>
              <a:buChar char="•"/>
            </a:pPr>
            <a:r>
              <a:rPr lang="en-US" altLang="es-AR" sz="6400" dirty="0" smtClean="0">
                <a:solidFill>
                  <a:schemeClr val="tx1"/>
                </a:solidFill>
                <a:latin typeface="Verdana" pitchFamily="34" charset="0"/>
              </a:rPr>
              <a:t>Bilateral dialogue forums with countries such as Germany, Brazil, Chile, Great Britain, Italy, and Uruguay.  Although meeting formats may be different, the underlying idea consists in convening representatives of Argentina’s various sectors involved in the bilateral relation with the relevant country, and provide them with a space for informal, off-the-record, and constructive dialogue that may be useful to enhance official relations at government level. </a:t>
            </a:r>
          </a:p>
          <a:p>
            <a:pPr marL="0" indent="0" eaLnBrk="1" hangingPunct="1">
              <a:lnSpc>
                <a:spcPct val="120000"/>
              </a:lnSpc>
              <a:buClrTx/>
              <a:buFont typeface="Arial" charset="0"/>
              <a:buChar char="•"/>
            </a:pPr>
            <a:endParaRPr lang="en-US" altLang="es-AR" sz="6400" dirty="0" smtClean="0">
              <a:solidFill>
                <a:schemeClr val="tx1"/>
              </a:solidFill>
              <a:latin typeface="Verdana" pitchFamily="34" charset="0"/>
            </a:endParaRPr>
          </a:p>
          <a:p>
            <a:pPr marL="0" indent="0" eaLnBrk="1" hangingPunct="1">
              <a:lnSpc>
                <a:spcPct val="120000"/>
              </a:lnSpc>
              <a:buClrTx/>
              <a:buFont typeface="Arial" charset="0"/>
              <a:buChar char="•"/>
            </a:pPr>
            <a:r>
              <a:rPr lang="en-US" altLang="es-AR" sz="6400" dirty="0" smtClean="0">
                <a:solidFill>
                  <a:schemeClr val="tx1"/>
                </a:solidFill>
                <a:latin typeface="Verdana" pitchFamily="34" charset="0"/>
              </a:rPr>
              <a:t>CARI takes part in the Hemispheric Network of Councils on International Relations.  This network meets once a year, and the members are CARI (Argentine Council on International Relations), CEBRI (Brazilian Council on International Relations), CIC (Canadian International Council), CCEI (Chilean Council on International Studies), CFR (Council on Foreign Relations), COMEXI (Mexican Council on International Affairs), CEPEI (Paraguayan Center for International Studies), CEPEI (Peruvian Center for International Studies), and CURI (Uruguayan Council on International Relations). </a:t>
            </a:r>
            <a:endParaRPr lang="es-ES" altLang="es-AR" sz="6400" dirty="0" smtClean="0">
              <a:solidFill>
                <a:schemeClr val="tx1"/>
              </a:solidFill>
              <a:latin typeface="Verdana" pitchFamily="34" charset="0"/>
            </a:endParaRPr>
          </a:p>
        </p:txBody>
      </p:sp>
      <p:grpSp>
        <p:nvGrpSpPr>
          <p:cNvPr id="5" name="4 Grupo"/>
          <p:cNvGrpSpPr/>
          <p:nvPr/>
        </p:nvGrpSpPr>
        <p:grpSpPr>
          <a:xfrm>
            <a:off x="0" y="0"/>
            <a:ext cx="2339752" cy="6858000"/>
            <a:chOff x="0" y="0"/>
            <a:chExt cx="2339752" cy="6858000"/>
          </a:xfrm>
        </p:grpSpPr>
        <p:sp>
          <p:nvSpPr>
            <p:cNvPr id="6" name="5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32077841"/>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483768" y="21206"/>
            <a:ext cx="6512511" cy="1143000"/>
          </a:xfrm>
        </p:spPr>
        <p:txBody>
          <a:bodyPr>
            <a:normAutofit/>
          </a:bodyPr>
          <a:lstStyle/>
          <a:p>
            <a:pPr marL="0" indent="0" algn="r" eaLnBrk="1" fontAlgn="auto" hangingPunct="1">
              <a:spcAft>
                <a:spcPts val="0"/>
              </a:spcAft>
              <a:buClr>
                <a:schemeClr val="accent6">
                  <a:lumMod val="75000"/>
                </a:schemeClr>
              </a:buClr>
              <a:buFont typeface="Georgia" pitchFamily="18" charset="0"/>
              <a:buNone/>
              <a:defRPr/>
            </a:pPr>
            <a:r>
              <a:rPr lang="en-US" altLang="es-AR" sz="2800" dirty="0" smtClean="0">
                <a:solidFill>
                  <a:schemeClr val="tx1"/>
                </a:solidFill>
                <a:latin typeface="Trebuchet MS" panose="020B0603020202020204" pitchFamily="34" charset="0"/>
              </a:rPr>
              <a:t>AGENDA</a:t>
            </a:r>
            <a:r>
              <a:rPr lang="en-US" altLang="es-AR" sz="2800" dirty="0">
                <a:solidFill>
                  <a:schemeClr val="tx1"/>
                </a:solidFill>
                <a:latin typeface="Verdana" pitchFamily="34" charset="0"/>
              </a:rPr>
              <a:t/>
            </a:r>
            <a:br>
              <a:rPr lang="en-US" altLang="es-AR" sz="2800" dirty="0">
                <a:solidFill>
                  <a:schemeClr val="tx1"/>
                </a:solidFill>
                <a:latin typeface="Verdana" pitchFamily="34" charset="0"/>
              </a:rPr>
            </a:br>
            <a:endParaRPr lang="es-ES" altLang="es-AR" sz="2800" dirty="0">
              <a:solidFill>
                <a:schemeClr val="tx1"/>
              </a:solidFill>
              <a:latin typeface="Verdana" pitchFamily="34" charset="0"/>
            </a:endParaRPr>
          </a:p>
        </p:txBody>
      </p:sp>
      <p:sp>
        <p:nvSpPr>
          <p:cNvPr id="11267" name="Rectangle 3"/>
          <p:cNvSpPr>
            <a:spLocks noGrp="1" noChangeArrowheads="1"/>
          </p:cNvSpPr>
          <p:nvPr>
            <p:ph sz="quarter" idx="4294967295"/>
          </p:nvPr>
        </p:nvSpPr>
        <p:spPr>
          <a:xfrm>
            <a:off x="2483768" y="1341438"/>
            <a:ext cx="6357020" cy="4525962"/>
          </a:xfrm>
          <a:prstGeom prst="rect">
            <a:avLst/>
          </a:prstGeom>
        </p:spPr>
        <p:txBody>
          <a:bodyPr>
            <a:normAutofit fontScale="85000" lnSpcReduction="10000"/>
          </a:bodyPr>
          <a:lstStyle/>
          <a:p>
            <a:pPr marL="0" indent="0" algn="just">
              <a:lnSpc>
                <a:spcPct val="120000"/>
              </a:lnSpc>
            </a:pPr>
            <a:r>
              <a:rPr lang="en-US" altLang="es-AR" i="1" dirty="0" smtClean="0">
                <a:latin typeface="Verdana" pitchFamily="34" charset="0"/>
              </a:rPr>
              <a:t>  </a:t>
            </a:r>
            <a:r>
              <a:rPr lang="en-US" altLang="es-AR" sz="2400" dirty="0" smtClean="0">
                <a:latin typeface="Verdana" pitchFamily="34" charset="0"/>
              </a:rPr>
              <a:t>CARI’s agenda is the global and international relations agenda. Although there is an international agenda relating to peace and war, international security, international law, or international economics, today the topics included therein are as diverse as energy, climate change, food, or education.  This is the reason why CARI’s agenda does not consist of a list of international issues but, instead, it comprises a follow up survey of global processes affecting even the smallest of all local affairs. </a:t>
            </a:r>
            <a:endParaRPr lang="es-ES" altLang="es-AR" sz="2400" dirty="0" smtClean="0">
              <a:latin typeface="Verdana" pitchFamily="34" charset="0"/>
            </a:endParaRPr>
          </a:p>
        </p:txBody>
      </p:sp>
      <p:grpSp>
        <p:nvGrpSpPr>
          <p:cNvPr id="5" name="4 Grupo"/>
          <p:cNvGrpSpPr/>
          <p:nvPr/>
        </p:nvGrpSpPr>
        <p:grpSpPr>
          <a:xfrm>
            <a:off x="0" y="0"/>
            <a:ext cx="2339752" cy="6858000"/>
            <a:chOff x="0" y="0"/>
            <a:chExt cx="2339752" cy="6858000"/>
          </a:xfrm>
        </p:grpSpPr>
        <p:sp>
          <p:nvSpPr>
            <p:cNvPr id="6" name="5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6871991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338955" y="304800"/>
            <a:ext cx="6798149" cy="1143000"/>
          </a:xfrm>
        </p:spPr>
        <p:txBody>
          <a:bodyPr>
            <a:normAutofit fontScale="90000"/>
          </a:bodyPr>
          <a:lstStyle/>
          <a:p>
            <a:pPr marL="0" indent="0" algn="r" eaLnBrk="1" fontAlgn="auto" hangingPunct="1">
              <a:spcAft>
                <a:spcPts val="0"/>
              </a:spcAft>
              <a:buClr>
                <a:schemeClr val="accent6">
                  <a:lumMod val="75000"/>
                </a:schemeClr>
              </a:buClr>
              <a:buFont typeface="Georgia" pitchFamily="18" charset="0"/>
              <a:buNone/>
              <a:defRPr/>
            </a:pPr>
            <a:r>
              <a:rPr lang="en-US" altLang="es-AR" sz="3100" dirty="0" smtClean="0">
                <a:solidFill>
                  <a:schemeClr val="tx1"/>
                </a:solidFill>
                <a:latin typeface="Trebuchet MS" panose="020B0603020202020204" pitchFamily="34" charset="0"/>
              </a:rPr>
              <a:t>HOW IS CARI GOVERNED AND ORGANIZED?</a:t>
            </a:r>
            <a:r>
              <a:rPr lang="en-US" altLang="es-AR" sz="4000" dirty="0"/>
              <a:t/>
            </a:r>
            <a:br>
              <a:rPr lang="en-US" altLang="es-AR" sz="4000" dirty="0"/>
            </a:br>
            <a:endParaRPr lang="es-ES" altLang="es-AR" sz="4000" dirty="0"/>
          </a:p>
        </p:txBody>
      </p:sp>
      <p:sp>
        <p:nvSpPr>
          <p:cNvPr id="12291" name="Rectangle 3"/>
          <p:cNvSpPr>
            <a:spLocks noGrp="1" noChangeArrowheads="1"/>
          </p:cNvSpPr>
          <p:nvPr>
            <p:ph sz="quarter" idx="4294967295"/>
          </p:nvPr>
        </p:nvSpPr>
        <p:spPr>
          <a:xfrm>
            <a:off x="2483768" y="1412875"/>
            <a:ext cx="6336704" cy="4104357"/>
          </a:xfrm>
          <a:prstGeom prst="rect">
            <a:avLst/>
          </a:prstGeom>
        </p:spPr>
        <p:txBody>
          <a:bodyPr rtlCol="0">
            <a:noAutofit/>
          </a:bodyPr>
          <a:lstStyle/>
          <a:p>
            <a:pPr>
              <a:defRPr/>
            </a:pPr>
            <a:r>
              <a:rPr lang="en-US" altLang="es-AR" sz="2400" dirty="0" err="1" smtClean="0">
                <a:latin typeface="Verdana" pitchFamily="34" charset="0"/>
                <a:ea typeface="Verdana" panose="020B0604030504040204" pitchFamily="34" charset="0"/>
                <a:cs typeface="Verdana" panose="020B0604030504040204" pitchFamily="34" charset="0"/>
              </a:rPr>
              <a:t>Cari’s</a:t>
            </a:r>
            <a:r>
              <a:rPr lang="en-US" altLang="es-AR" sz="2400" dirty="0" smtClean="0">
                <a:latin typeface="Verdana" pitchFamily="34" charset="0"/>
                <a:ea typeface="Verdana" panose="020B0604030504040204" pitchFamily="34" charset="0"/>
                <a:cs typeface="Verdana" panose="020B0604030504040204" pitchFamily="34" charset="0"/>
              </a:rPr>
              <a:t> </a:t>
            </a:r>
            <a:r>
              <a:rPr lang="en-US" altLang="es-AR" sz="2400" dirty="0">
                <a:latin typeface="Verdana" pitchFamily="34" charset="0"/>
                <a:ea typeface="Verdana" panose="020B0604030504040204" pitchFamily="34" charset="0"/>
                <a:cs typeface="Verdana" panose="020B0604030504040204" pitchFamily="34" charset="0"/>
              </a:rPr>
              <a:t>governance rests on an Executive Committee (EC), consisting of a Chairman, Vice-Chairman, Secretary-General, Treasurer and EC Members, for a 4-year term, and they shall be eligible for reelection. CARI’s management is driven by a democratic and pluralistic spirit, where decision making is based on consensus.</a:t>
            </a:r>
            <a:r>
              <a:rPr lang="es-ES" altLang="es-AR" sz="2400" dirty="0">
                <a:latin typeface="Verdana" panose="020B0604030504040204" pitchFamily="34" charset="0"/>
                <a:ea typeface="Verdana" panose="020B0604030504040204" pitchFamily="34" charset="0"/>
                <a:cs typeface="Verdana" panose="020B0604030504040204" pitchFamily="34" charset="0"/>
              </a:rPr>
              <a:t> </a:t>
            </a:r>
          </a:p>
        </p:txBody>
      </p:sp>
      <p:grpSp>
        <p:nvGrpSpPr>
          <p:cNvPr id="5" name="4 Grupo"/>
          <p:cNvGrpSpPr/>
          <p:nvPr/>
        </p:nvGrpSpPr>
        <p:grpSpPr>
          <a:xfrm>
            <a:off x="0" y="0"/>
            <a:ext cx="2339752" cy="6858000"/>
            <a:chOff x="0" y="0"/>
            <a:chExt cx="2339752" cy="6858000"/>
          </a:xfrm>
        </p:grpSpPr>
        <p:sp>
          <p:nvSpPr>
            <p:cNvPr id="6" name="5 Rectángulo"/>
            <p:cNvSpPr/>
            <p:nvPr/>
          </p:nvSpPr>
          <p:spPr>
            <a:xfrm>
              <a:off x="0" y="0"/>
              <a:ext cx="2339752" cy="6858000"/>
            </a:xfrm>
            <a:prstGeom prst="rect">
              <a:avLst/>
            </a:prstGeom>
            <a:solidFill>
              <a:srgbClr val="00454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7" name="6 Imagen"/>
            <p:cNvPicPr>
              <a:picLocks noChangeAspect="1"/>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916832"/>
              <a:ext cx="2339752" cy="2339752"/>
            </a:xfrm>
            <a:prstGeom prst="rect">
              <a:avLst/>
            </a:prstGeom>
          </p:spPr>
        </p:pic>
      </p:gr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878578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3000"/>
    </mc:Choice>
    <mc:Fallback>
      <p:transition spd="slow" advTm="3000"/>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2622</TotalTime>
  <Words>1332</Words>
  <Application>Microsoft Macintosh PowerPoint</Application>
  <PresentationFormat>On-screen Show (4:3)</PresentationFormat>
  <Paragraphs>57</Paragraphs>
  <Slides>17</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Tema de Office</vt:lpstr>
      <vt:lpstr>Excel.Sheet.8</vt:lpstr>
      <vt:lpstr>Slide 1</vt:lpstr>
      <vt:lpstr>Slide 2</vt:lpstr>
      <vt:lpstr>CORE PRINCIPLES</vt:lpstr>
      <vt:lpstr>A BRIEF HISTORY </vt:lpstr>
      <vt:lpstr>Slide 5</vt:lpstr>
      <vt:lpstr>ACTIVITIES </vt:lpstr>
      <vt:lpstr>INTERNATIONAL INITIATIVES &amp; PARTNERSHIPS</vt:lpstr>
      <vt:lpstr>AGENDA </vt:lpstr>
      <vt:lpstr>HOW IS CARI GOVERNED AND ORGANIZED? </vt:lpstr>
      <vt:lpstr>PUBLICATIONS </vt:lpstr>
      <vt:lpstr>MEMBERSHIP </vt:lpstr>
      <vt:lpstr>VISITING SCHOLARS AND PRACTITIONERS PROGRAM </vt:lpstr>
      <vt:lpstr>CONSTANT INNOVATION: SOCIAL MEDIA AND LIVE STREAMING EVENTS</vt:lpstr>
      <vt:lpstr>ACTIVITY REPORT  JUNE 2010 -  JULY 2013</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Flor</dc:creator>
  <cp:lastModifiedBy>Fadwa Kingsbury</cp:lastModifiedBy>
  <cp:revision>19</cp:revision>
  <dcterms:created xsi:type="dcterms:W3CDTF">2014-01-07T19:27:39Z</dcterms:created>
  <dcterms:modified xsi:type="dcterms:W3CDTF">2014-01-07T20:49:11Z</dcterms:modified>
</cp:coreProperties>
</file>