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</p:sldMasterIdLst>
  <p:notesMasterIdLst>
    <p:notesMasterId r:id="rId52"/>
  </p:notesMasterIdLst>
  <p:handoutMasterIdLst>
    <p:handoutMasterId r:id="rId53"/>
  </p:handoutMasterIdLst>
  <p:sldIdLst>
    <p:sldId id="257" r:id="rId2"/>
    <p:sldId id="509" r:id="rId3"/>
    <p:sldId id="510" r:id="rId4"/>
    <p:sldId id="561" r:id="rId5"/>
    <p:sldId id="511" r:id="rId6"/>
    <p:sldId id="512" r:id="rId7"/>
    <p:sldId id="513" r:id="rId8"/>
    <p:sldId id="547" r:id="rId9"/>
    <p:sldId id="516" r:id="rId10"/>
    <p:sldId id="563" r:id="rId11"/>
    <p:sldId id="549" r:id="rId12"/>
    <p:sldId id="564" r:id="rId13"/>
    <p:sldId id="515" r:id="rId14"/>
    <p:sldId id="514" r:id="rId15"/>
    <p:sldId id="517" r:id="rId16"/>
    <p:sldId id="565" r:id="rId17"/>
    <p:sldId id="519" r:id="rId18"/>
    <p:sldId id="520" r:id="rId19"/>
    <p:sldId id="521" r:id="rId20"/>
    <p:sldId id="523" r:id="rId21"/>
    <p:sldId id="522" r:id="rId22"/>
    <p:sldId id="558" r:id="rId23"/>
    <p:sldId id="559" r:id="rId24"/>
    <p:sldId id="566" r:id="rId25"/>
    <p:sldId id="525" r:id="rId26"/>
    <p:sldId id="526" r:id="rId27"/>
    <p:sldId id="527" r:id="rId28"/>
    <p:sldId id="567" r:id="rId29"/>
    <p:sldId id="529" r:id="rId30"/>
    <p:sldId id="568" r:id="rId31"/>
    <p:sldId id="528" r:id="rId32"/>
    <p:sldId id="569" r:id="rId33"/>
    <p:sldId id="530" r:id="rId34"/>
    <p:sldId id="532" r:id="rId35"/>
    <p:sldId id="570" r:id="rId36"/>
    <p:sldId id="531" r:id="rId37"/>
    <p:sldId id="571" r:id="rId38"/>
    <p:sldId id="533" r:id="rId39"/>
    <p:sldId id="572" r:id="rId40"/>
    <p:sldId id="534" r:id="rId41"/>
    <p:sldId id="535" r:id="rId42"/>
    <p:sldId id="536" r:id="rId43"/>
    <p:sldId id="537" r:id="rId44"/>
    <p:sldId id="538" r:id="rId45"/>
    <p:sldId id="539" r:id="rId46"/>
    <p:sldId id="540" r:id="rId47"/>
    <p:sldId id="541" r:id="rId48"/>
    <p:sldId id="542" r:id="rId49"/>
    <p:sldId id="543" r:id="rId50"/>
    <p:sldId id="560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E21E4588-DB66-C645-9DF9-D8F680D527CD}">
          <p14:sldIdLst>
            <p14:sldId id="257"/>
            <p14:sldId id="509"/>
            <p14:sldId id="510"/>
            <p14:sldId id="561"/>
            <p14:sldId id="511"/>
            <p14:sldId id="512"/>
            <p14:sldId id="513"/>
            <p14:sldId id="547"/>
            <p14:sldId id="516"/>
            <p14:sldId id="563"/>
            <p14:sldId id="549"/>
            <p14:sldId id="564"/>
            <p14:sldId id="515"/>
            <p14:sldId id="514"/>
            <p14:sldId id="517"/>
            <p14:sldId id="565"/>
            <p14:sldId id="519"/>
            <p14:sldId id="520"/>
            <p14:sldId id="521"/>
            <p14:sldId id="523"/>
            <p14:sldId id="522"/>
            <p14:sldId id="558"/>
            <p14:sldId id="559"/>
            <p14:sldId id="566"/>
            <p14:sldId id="525"/>
            <p14:sldId id="526"/>
            <p14:sldId id="527"/>
            <p14:sldId id="567"/>
            <p14:sldId id="529"/>
            <p14:sldId id="568"/>
            <p14:sldId id="528"/>
            <p14:sldId id="569"/>
            <p14:sldId id="530"/>
            <p14:sldId id="532"/>
            <p14:sldId id="570"/>
            <p14:sldId id="531"/>
            <p14:sldId id="571"/>
            <p14:sldId id="533"/>
            <p14:sldId id="572"/>
            <p14:sldId id="534"/>
            <p14:sldId id="535"/>
            <p14:sldId id="536"/>
            <p14:sldId id="537"/>
            <p14:sldId id="538"/>
            <p14:sldId id="539"/>
            <p14:sldId id="540"/>
            <p14:sldId id="541"/>
            <p14:sldId id="542"/>
            <p14:sldId id="543"/>
            <p14:sldId id="56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4B46"/>
    <a:srgbClr val="FFFFFF"/>
    <a:srgbClr val="44464B"/>
    <a:srgbClr val="FF9800"/>
    <a:srgbClr val="1A1F51"/>
    <a:srgbClr val="FC9600"/>
    <a:srgbClr val="FA9800"/>
    <a:srgbClr val="7D001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65" autoAdjust="0"/>
    <p:restoredTop sz="94660"/>
  </p:normalViewPr>
  <p:slideViewPr>
    <p:cSldViewPr>
      <p:cViewPr varScale="1">
        <p:scale>
          <a:sx n="98" d="100"/>
          <a:sy n="98" d="100"/>
        </p:scale>
        <p:origin x="-108" y="-28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2418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icdj\GoogleSEAS\GSF\SU8-KMPRDose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Dose vs Thickness - KMPR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KMPR</c:v>
                </c:pt>
              </c:strCache>
            </c:strRef>
          </c:tx>
          <c:spPr>
            <a:ln w="25400">
              <a:noFill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1.114851268591426E-2"/>
                  <c:y val="0.25445621497298276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Sheet1!$C$3:$C$8</c:f>
              <c:numCache>
                <c:formatCode>General</c:formatCode>
                <c:ptCount val="6"/>
                <c:pt idx="0">
                  <c:v>5</c:v>
                </c:pt>
                <c:pt idx="1">
                  <c:v>11</c:v>
                </c:pt>
                <c:pt idx="2">
                  <c:v>20</c:v>
                </c:pt>
                <c:pt idx="3">
                  <c:v>30</c:v>
                </c:pt>
                <c:pt idx="4">
                  <c:v>55</c:v>
                </c:pt>
                <c:pt idx="5">
                  <c:v>80</c:v>
                </c:pt>
              </c:numCache>
            </c:numRef>
          </c:xVal>
          <c:yVal>
            <c:numRef>
              <c:f>Sheet1!$D$3:$D$8</c:f>
              <c:numCache>
                <c:formatCode>General</c:formatCode>
                <c:ptCount val="6"/>
                <c:pt idx="0">
                  <c:v>235</c:v>
                </c:pt>
                <c:pt idx="1">
                  <c:v>335</c:v>
                </c:pt>
                <c:pt idx="2">
                  <c:v>485</c:v>
                </c:pt>
                <c:pt idx="3">
                  <c:v>645</c:v>
                </c:pt>
                <c:pt idx="4">
                  <c:v>1055</c:v>
                </c:pt>
                <c:pt idx="5">
                  <c:v>1465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427392"/>
        <c:axId val="74000256"/>
      </c:scatterChart>
      <c:valAx>
        <c:axId val="48427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um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00256"/>
        <c:crosses val="autoZero"/>
        <c:crossBetween val="midCat"/>
      </c:valAx>
      <c:valAx>
        <c:axId val="7400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mJ/cm</a:t>
                </a:r>
                <a:r>
                  <a:rPr lang="en-US" baseline="30000"/>
                  <a:t>2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4273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81629-9BDE-7144-BDDE-8E9A2C801DF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00038-91E8-0F42-8F6B-75229AF9B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058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82CBA-B986-4387-BA6A-043117D99840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5E57F-E45B-4390-B7D3-93DC25506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70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5E57F-E45B-4390-B7D3-93DC25506B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806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3" t="-1" r="969" b="-1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762000" y="4038600"/>
            <a:ext cx="4772025" cy="609600"/>
          </a:xfrm>
          <a:prstGeom prst="rect">
            <a:avLst/>
          </a:prstGeom>
          <a:solidFill>
            <a:srgbClr val="1A1F51">
              <a:alpha val="7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000" dirty="0" smtClean="0">
                <a:latin typeface="Calibri Light"/>
                <a:cs typeface="Calibri Light"/>
              </a:rPr>
              <a:t>Eric</a:t>
            </a:r>
            <a:r>
              <a:rPr lang="en-US" sz="2000" baseline="0" dirty="0" smtClean="0">
                <a:latin typeface="Calibri Light"/>
                <a:cs typeface="Calibri Light"/>
              </a:rPr>
              <a:t> Johnston</a:t>
            </a:r>
            <a:endParaRPr lang="en-US" sz="2000" dirty="0" smtClean="0">
              <a:latin typeface="Calibri Light"/>
              <a:cs typeface="Calibri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43097"/>
            <a:ext cx="4772026" cy="2095503"/>
          </a:xfrm>
          <a:solidFill>
            <a:srgbClr val="1A1F51">
              <a:alpha val="78000"/>
            </a:srgbClr>
          </a:solidFill>
        </p:spPr>
        <p:txBody>
          <a:bodyPr anchor="b">
            <a:normAutofit/>
          </a:bodyPr>
          <a:lstStyle>
            <a:lvl1pPr algn="l">
              <a:defRPr lang="en-US" dirty="0"/>
            </a:lvl1pPr>
          </a:lstStyle>
          <a:p>
            <a:endParaRPr lang="en-US" dirty="0"/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0" y="171450"/>
            <a:ext cx="8763000" cy="1295400"/>
          </a:xfrm>
          <a:prstGeom prst="rect">
            <a:avLst/>
          </a:prstGeom>
          <a:gradFill flip="none" rotWithShape="1">
            <a:gsLst>
              <a:gs pos="41000">
                <a:srgbClr val="FFFFFF">
                  <a:alpha val="90000"/>
                </a:srgbClr>
              </a:gs>
              <a:gs pos="0">
                <a:schemeClr val="bg1">
                  <a:alpha val="90000"/>
                </a:schemeClr>
              </a:gs>
              <a:gs pos="87000">
                <a:schemeClr val="bg1">
                  <a:alpha val="16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Times"/>
                <a:ea typeface="+mj-ea"/>
                <a:cs typeface="Times"/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62000" y="4038600"/>
            <a:ext cx="4772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9748"/>
            <a:ext cx="700403" cy="704623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14400" y="6096000"/>
            <a:ext cx="85344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endParaRPr lang="en-US" sz="1800" dirty="0">
              <a:latin typeface="Calibri Light"/>
              <a:cs typeface="Calibri Light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762000" y="6477000"/>
            <a:ext cx="6019800" cy="381000"/>
          </a:xfrm>
          <a:prstGeom prst="rect">
            <a:avLst/>
          </a:prstGeom>
          <a:solidFill>
            <a:srgbClr val="1A1F51">
              <a:alpha val="7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latin typeface="Calibri Light"/>
                <a:cs typeface="Calibri Light"/>
              </a:rPr>
              <a:t>  School of Engineering and Applied Science</a:t>
            </a:r>
            <a:r>
              <a:rPr lang="en-US" sz="1400" baseline="0" dirty="0" smtClean="0">
                <a:latin typeface="Calibri Light"/>
                <a:cs typeface="Calibri Light"/>
              </a:rPr>
              <a:t>  |  </a:t>
            </a:r>
            <a:r>
              <a:rPr lang="en-US" sz="1400" dirty="0" smtClean="0">
                <a:latin typeface="Calibri Light"/>
                <a:cs typeface="Calibri Light"/>
              </a:rPr>
              <a:t>Singh Center for Nanotechnology</a:t>
            </a:r>
            <a:endParaRPr lang="en-US" sz="1400" dirty="0">
              <a:latin typeface="Calibri Light"/>
              <a:cs typeface="Calibri Light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0058400" y="6476998"/>
            <a:ext cx="2133600" cy="381002"/>
          </a:xfrm>
          <a:prstGeom prst="rect">
            <a:avLst/>
          </a:prstGeom>
          <a:solidFill>
            <a:srgbClr val="FF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fld id="{8D5C754A-2CD0-4AD8-B841-DF958B33CA10}" type="datetime3">
              <a:rPr lang="en-US" sz="1400" smtClean="0">
                <a:solidFill>
                  <a:srgbClr val="44464B"/>
                </a:solidFill>
                <a:latin typeface="+mn-lt"/>
              </a:rPr>
              <a:t>28 August 2018</a:t>
            </a:fld>
            <a:endParaRPr lang="en-US" sz="1400" dirty="0">
              <a:solidFill>
                <a:srgbClr val="44464B"/>
              </a:solidFill>
              <a:latin typeface="+mn-lt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781800" y="6477000"/>
            <a:ext cx="3276600" cy="381000"/>
          </a:xfrm>
          <a:prstGeom prst="rect">
            <a:avLst/>
          </a:prstGeom>
          <a:solidFill>
            <a:srgbClr val="1A1F51">
              <a:alpha val="7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00000"/>
              </a:lnSpc>
              <a:spcBef>
                <a:spcPts val="600"/>
              </a:spcBef>
            </a:pPr>
            <a:endParaRPr lang="en-US" sz="1400" dirty="0">
              <a:latin typeface="Calibri Light"/>
              <a:cs typeface="Calibri Light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361222"/>
            <a:ext cx="2819404" cy="91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32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547174"/>
            <a:ext cx="11734800" cy="482554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6" name="Group 135"/>
          <p:cNvGrpSpPr/>
          <p:nvPr userDrawn="1"/>
        </p:nvGrpSpPr>
        <p:grpSpPr>
          <a:xfrm>
            <a:off x="-1" y="1154668"/>
            <a:ext cx="12183458" cy="369332"/>
            <a:chOff x="6350" y="1133856"/>
            <a:chExt cx="12183458" cy="369332"/>
          </a:xfrm>
        </p:grpSpPr>
        <p:grpSp>
          <p:nvGrpSpPr>
            <p:cNvPr id="138" name="Group 137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145" name="Group 144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369" name="Group 368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90" name="Rectangle 38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91" name="Straight Connector 39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" name="Straight Connector 39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" name="Straight Connector 39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" name="Straight Connector 39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Straight Connector 39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" name="Straight Connector 39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Straight Connector 39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Straight Connector 39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0" name="Group 369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81" name="Rectangle 380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82" name="Straight Connector 381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" name="Straight Connector 382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" name="Straight Connector 383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" name="Straight Connector 384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" name="Straight Connector 385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" name="Straight Connector 386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" name="Straight Connector 387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" name="Straight Connector 388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1" name="Group 370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372" name="Rectangle 37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73" name="Straight Connector 37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4" name="Straight Connector 37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Straight Connector 37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7" name="Straight Connector 37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" name="Straight Connector 37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" name="Straight Connector 37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" name="Straight Connector 37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6" name="Group 145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339" name="Group 338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60" name="Rectangle 35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61" name="Straight Connector 36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2" name="Straight Connector 36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3" name="Straight Connector 36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Straight Connector 36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Straight Connector 36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6" name="Straight Connector 36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Straight Connector 36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8" name="Straight Connector 36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0" name="Group 339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51" name="Rectangle 350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52" name="Straight Connector 351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3" name="Straight Connector 352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4" name="Straight Connector 353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5" name="Straight Connector 354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Straight Connector 355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7" name="Straight Connector 356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8" name="Straight Connector 357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9" name="Straight Connector 358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1" name="Group 340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342" name="Rectangle 34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43" name="Straight Connector 34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4" name="Straight Connector 34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5" name="Straight Connector 34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6" name="Straight Connector 34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7" name="Straight Connector 34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8" name="Straight Connector 34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9" name="Straight Connector 34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0" name="Straight Connector 34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7" name="Group 146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179" name="Group 178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93" name="Rectangle 292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31" name="Straight Connector 33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Straight Connector 33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3" name="Straight Connector 33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4" name="Straight Connector 33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5" name="Straight Connector 33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6" name="Straight Connector 33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7" name="Straight Connector 33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Straight Connector 33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0" name="Group 179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11" name="Rectangle 210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12" name="Straight Connector 211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Straight Connector 212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Straight Connector 213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Straight Connector 214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Straight Connector 215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Straight Connector 216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Straight Connector 217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Straight Connector 218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1" name="Group 180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182" name="Rectangle 181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83" name="Straight Connector 18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Straight Connector 18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Straight Connector 18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Straight Connector 18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Straight Connector 18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Straight Connector 18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Straight Connector 18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Straight Connector 20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8" name="Group 147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149" name="Group 148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70" name="Rectangle 16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71" name="Straight Connector 17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Connector 17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Straight Connector 17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17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Straight Connector 17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0" name="Group 149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61" name="Rectangle 160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62" name="Straight Connector 161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Connector 162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Connector 165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Straight Connector 166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167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1" name="Group 150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152" name="Rectangle 15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53" name="Straight Connector 15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Straight Connector 15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15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Straight Connector 15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Straight Connector 15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Connector 15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39" name="TextBox 138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140" name="TextBox 139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141" name="TextBox 140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142" name="TextBox 141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143" name="TextBox 142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144" name="TextBox 143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31715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153400" y="1371600"/>
            <a:ext cx="38100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228600" y="1371600"/>
            <a:ext cx="7696200" cy="5029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39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solidFill>
            <a:srgbClr val="1A1F51">
              <a:alpha val="85000"/>
            </a:srgbClr>
          </a:solidFill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62475"/>
            <a:ext cx="10515600" cy="923925"/>
          </a:xfrm>
          <a:solidFill>
            <a:srgbClr val="FF9800">
              <a:alpha val="85000"/>
            </a:srgbClr>
          </a:solidFill>
        </p:spPr>
        <p:txBody>
          <a:bodyPr lIns="182880" tIns="182880">
            <a:norm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lang="en-US" sz="2000" dirty="0" smtClean="0"/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831850" y="1709738"/>
            <a:ext cx="4806950" cy="2852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4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281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95401"/>
            <a:ext cx="10515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36220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186113"/>
            <a:ext cx="5157787" cy="30575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612" y="236220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186113"/>
            <a:ext cx="5183188" cy="3057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42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529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0767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295400"/>
            <a:ext cx="6172200" cy="4565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9788" y="1295400"/>
            <a:ext cx="3932237" cy="1219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31257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7101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295400"/>
            <a:ext cx="3932237" cy="1219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295400"/>
            <a:ext cx="6172200" cy="45656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31257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5550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313113"/>
            <a:ext cx="9220200" cy="75368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399"/>
            <a:ext cx="11734800" cy="5077315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668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pplication -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4615"/>
            <a:ext cx="4268126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996196"/>
            <a:ext cx="11734800" cy="4376518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1A1F5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3000"/>
            <a:ext cx="4270248" cy="320040"/>
          </a:xfrm>
          <a:prstGeom prst="homePlate">
            <a:avLst/>
          </a:prstGeom>
          <a:solidFill>
            <a:srgbClr val="FF9800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1A1F51"/>
                </a:solidFill>
              </a:rPr>
              <a:t>APPLICATION</a:t>
            </a:r>
            <a:endParaRPr lang="en-US" dirty="0">
              <a:solidFill>
                <a:srgbClr val="1A1F51"/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-1" y="1527329"/>
            <a:ext cx="12183458" cy="369332"/>
            <a:chOff x="6350" y="1133856"/>
            <a:chExt cx="12183458" cy="369332"/>
          </a:xfrm>
        </p:grpSpPr>
        <p:grpSp>
          <p:nvGrpSpPr>
            <p:cNvPr id="10" name="Group 9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17" name="Group 16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111" name="Group 110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32" name="Rectangle 13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33" name="Straight Connector 13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Connector 13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Straight Connector 13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Connector 13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Straight Connector 13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Straight Connector 13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Connector 13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 111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23" name="Rectangle 122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24" name="Straight Connector 123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Connector 124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Connector 128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Straight Connector 129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Straight Connector 130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 112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114" name="Rectangle 11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15" name="Straight Connector 11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Connector 11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Connector 11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Connector 11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Connector 11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Connector 12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" name="Group 17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81" name="Group 80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02" name="Rectangle 10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3" name="Straight Connector 10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Connector 10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" name="Group 81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93" name="Rectangle 92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4" name="Straight Connector 93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Connector 97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" name="Group 82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84" name="Rectangle 8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85" name="Straight Connector 8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" name="Group 18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51" name="Group 50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72" name="Rectangle 7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73" name="Straight Connector 7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2" name="Group 51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63" name="Rectangle 62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4" name="Straight Connector 63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" name="Group 52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54" name="Rectangle 53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5" name="Straight Connector 5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0" name="Group 19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21" name="Group 20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2" name="Rectangle 4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3" name="Straight Connector 4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3" name="Rectangle 32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4" name="Straight Connector 33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24" name="Rectangle 2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5" name="Straight Connector 2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1" name="TextBox 10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12251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ources - Continuum 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4615"/>
            <a:ext cx="4268126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FF980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44464B"/>
                </a:solidFill>
              </a:rPr>
              <a:t>RESOURCES</a:t>
            </a:r>
            <a:endParaRPr lang="en-US" dirty="0">
              <a:solidFill>
                <a:srgbClr val="44464B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3000"/>
            <a:ext cx="4270248" cy="32004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141" name="Content Placeholder 2"/>
          <p:cNvSpPr>
            <a:spLocks noGrp="1"/>
          </p:cNvSpPr>
          <p:nvPr>
            <p:ph idx="1"/>
          </p:nvPr>
        </p:nvSpPr>
        <p:spPr>
          <a:xfrm>
            <a:off x="226219" y="1536749"/>
            <a:ext cx="11734800" cy="4515531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274" name="Group 273"/>
          <p:cNvGrpSpPr/>
          <p:nvPr userDrawn="1"/>
        </p:nvGrpSpPr>
        <p:grpSpPr>
          <a:xfrm>
            <a:off x="-1" y="6096000"/>
            <a:ext cx="12183458" cy="369332"/>
            <a:chOff x="6350" y="1133856"/>
            <a:chExt cx="12183458" cy="369332"/>
          </a:xfrm>
        </p:grpSpPr>
        <p:grpSp>
          <p:nvGrpSpPr>
            <p:cNvPr id="275" name="Group 274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282" name="Group 281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377" name="Group 37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98" name="Rectangle 39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99" name="Straight Connector 39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" name="Straight Connector 39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Straight Connector 40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" name="Straight Connector 40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" name="Straight Connector 40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" name="Straight Connector 40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" name="Straight Connector 40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" name="Straight Connector 40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8" name="Group 37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89" name="Rectangle 38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90" name="Straight Connector 38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" name="Straight Connector 39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" name="Straight Connector 39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" name="Straight Connector 39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" name="Straight Connector 39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Straight Connector 39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" name="Straight Connector 39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Straight Connector 39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9" name="Group 37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380" name="Rectangle 37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81" name="Straight Connector 38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" name="Straight Connector 38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" name="Straight Connector 38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" name="Straight Connector 38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" name="Straight Connector 38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" name="Straight Connector 38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" name="Straight Connector 38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" name="Straight Connector 38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83" name="Group 282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347" name="Group 34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68" name="Rectangle 36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69" name="Straight Connector 36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1" name="Straight Connector 37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2" name="Straight Connector 37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3" name="Straight Connector 37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4" name="Straight Connector 37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Straight Connector 37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8" name="Group 34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59" name="Rectangle 35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60" name="Straight Connector 35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1" name="Straight Connector 36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2" name="Straight Connector 36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3" name="Straight Connector 36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Straight Connector 36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Straight Connector 36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6" name="Straight Connector 36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Straight Connector 36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9" name="Group 34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350" name="Rectangle 34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51" name="Straight Connector 35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2" name="Straight Connector 35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3" name="Straight Connector 35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4" name="Straight Connector 35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5" name="Straight Connector 35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Straight Connector 35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7" name="Straight Connector 35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8" name="Straight Connector 35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84" name="Group 283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316" name="Group 315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38" name="Rectangle 33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39" name="Straight Connector 33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0" name="Straight Connector 33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1" name="Straight Connector 34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2" name="Straight Connector 34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3" name="Straight Connector 34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4" name="Straight Connector 34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5" name="Straight Connector 34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6" name="Straight Connector 34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7" name="Group 316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28" name="Rectangle 32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29" name="Straight Connector 32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0" name="Straight Connector 32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Straight Connector 33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3" name="Straight Connector 33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4" name="Straight Connector 33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5" name="Straight Connector 33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6" name="Straight Connector 33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7" name="Straight Connector 33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8" name="Group 317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319" name="Rectangle 318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20" name="Straight Connector 31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" name="Straight Connector 32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2" name="Straight Connector 32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3" name="Straight Connector 32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4" name="Straight Connector 32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5" name="Straight Connector 32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6" name="Straight Connector 32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7" name="Straight Connector 32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85" name="Group 284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286" name="Group 285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07" name="Rectangle 306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08" name="Straight Connector 307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9" name="Straight Connector 308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" name="Straight Connector 309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" name="Straight Connector 310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2" name="Straight Connector 311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3" name="Straight Connector 312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4" name="Straight Connector 313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5" name="Straight Connector 314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7" name="Group 286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98" name="Rectangle 29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99" name="Straight Connector 29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0" name="Straight Connector 29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1" name="Straight Connector 30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2" name="Straight Connector 30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3" name="Straight Connector 30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4" name="Straight Connector 30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5" name="Straight Connector 30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6" name="Straight Connector 30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8" name="Group 287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289" name="Rectangle 28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90" name="Straight Connector 28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Straight Connector 29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" name="Straight Connector 29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3" name="Straight Connector 29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" name="Straight Connector 29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" name="Straight Connector 29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" name="Straight Connector 29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" name="Straight Connector 29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76" name="TextBox 275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277" name="TextBox 276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278" name="TextBox 277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279" name="TextBox 278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280" name="TextBox 279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281" name="TextBox 280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  <p:grpSp>
        <p:nvGrpSpPr>
          <p:cNvPr id="935" name="Group 934"/>
          <p:cNvGrpSpPr/>
          <p:nvPr userDrawn="1"/>
        </p:nvGrpSpPr>
        <p:grpSpPr>
          <a:xfrm>
            <a:off x="-1" y="1527329"/>
            <a:ext cx="12183458" cy="369332"/>
            <a:chOff x="6350" y="1133856"/>
            <a:chExt cx="12183458" cy="369332"/>
          </a:xfrm>
        </p:grpSpPr>
        <p:grpSp>
          <p:nvGrpSpPr>
            <p:cNvPr id="936" name="Group 935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943" name="Group 942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1037" name="Group 103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058" name="Rectangle 105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59" name="Straight Connector 105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0" name="Straight Connector 105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1" name="Straight Connector 106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2" name="Straight Connector 106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3" name="Straight Connector 106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4" name="Straight Connector 106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5" name="Straight Connector 106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6" name="Straight Connector 106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38" name="Group 103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049" name="Rectangle 104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50" name="Straight Connector 104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1" name="Straight Connector 105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2" name="Straight Connector 105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3" name="Straight Connector 105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4" name="Straight Connector 105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5" name="Straight Connector 105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6" name="Straight Connector 105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7" name="Straight Connector 105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39" name="Group 103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1040" name="Rectangle 103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41" name="Straight Connector 104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2" name="Straight Connector 104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3" name="Straight Connector 104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4" name="Straight Connector 104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5" name="Straight Connector 104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6" name="Straight Connector 104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7" name="Straight Connector 104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8" name="Straight Connector 104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44" name="Group 943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1007" name="Group 100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028" name="Rectangle 102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29" name="Straight Connector 102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0" name="Straight Connector 102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1" name="Straight Connector 103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2" name="Straight Connector 103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3" name="Straight Connector 103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4" name="Straight Connector 103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5" name="Straight Connector 103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6" name="Straight Connector 103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08" name="Group 100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019" name="Rectangle 101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20" name="Straight Connector 101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1" name="Straight Connector 102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2" name="Straight Connector 102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3" name="Straight Connector 102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4" name="Straight Connector 102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5" name="Straight Connector 102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6" name="Straight Connector 102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7" name="Straight Connector 102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09" name="Group 100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1010" name="Rectangle 100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11" name="Straight Connector 101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2" name="Straight Connector 101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3" name="Straight Connector 101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4" name="Straight Connector 101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5" name="Straight Connector 101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6" name="Straight Connector 101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7" name="Straight Connector 101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8" name="Straight Connector 101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45" name="Group 944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977" name="Group 97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998" name="Rectangle 99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99" name="Straight Connector 99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0" name="Straight Connector 99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1" name="Straight Connector 100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2" name="Straight Connector 100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3" name="Straight Connector 100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4" name="Straight Connector 100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5" name="Straight Connector 100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6" name="Straight Connector 100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78" name="Group 97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989" name="Rectangle 98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90" name="Straight Connector 98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1" name="Straight Connector 99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2" name="Straight Connector 99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3" name="Straight Connector 99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4" name="Straight Connector 99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5" name="Straight Connector 99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6" name="Straight Connector 99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7" name="Straight Connector 99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79" name="Group 978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980" name="Rectangle 979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81" name="Straight Connector 98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2" name="Straight Connector 98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3" name="Straight Connector 98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4" name="Straight Connector 98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5" name="Straight Connector 98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6" name="Straight Connector 98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7" name="Straight Connector 98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8" name="Straight Connector 98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46" name="Group 945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947" name="Group 94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968" name="Rectangle 96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69" name="Straight Connector 96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0" name="Straight Connector 96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1" name="Straight Connector 97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2" name="Straight Connector 97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3" name="Straight Connector 97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4" name="Straight Connector 97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5" name="Straight Connector 97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6" name="Straight Connector 97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8" name="Group 94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959" name="Rectangle 95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60" name="Straight Connector 95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1" name="Straight Connector 96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2" name="Straight Connector 96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3" name="Straight Connector 96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4" name="Straight Connector 96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5" name="Straight Connector 96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6" name="Straight Connector 96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7" name="Straight Connector 96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9" name="Group 94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950" name="Rectangle 94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51" name="Straight Connector 95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2" name="Straight Connector 95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3" name="Straight Connector 95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4" name="Straight Connector 95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5" name="Straight Connector 95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6" name="Straight Connector 95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7" name="Straight Connector 95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8" name="Straight Connector 95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937" name="TextBox 936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938" name="TextBox 937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939" name="TextBox 938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940" name="TextBox 939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941" name="TextBox 940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942" name="TextBox 941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9445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2.96296E-6 L 6.25E-7 0.665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ources -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4615"/>
            <a:ext cx="4268126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FF980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44464B"/>
                </a:solidFill>
              </a:rPr>
              <a:t>RESOURCES</a:t>
            </a:r>
            <a:endParaRPr lang="en-US" dirty="0">
              <a:solidFill>
                <a:srgbClr val="44464B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3000"/>
            <a:ext cx="4270248" cy="32004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141" name="Content Placeholder 2"/>
          <p:cNvSpPr>
            <a:spLocks noGrp="1"/>
          </p:cNvSpPr>
          <p:nvPr>
            <p:ph idx="1"/>
          </p:nvPr>
        </p:nvSpPr>
        <p:spPr>
          <a:xfrm>
            <a:off x="226219" y="1536749"/>
            <a:ext cx="11734800" cy="4515531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405" name="Group 404"/>
          <p:cNvGrpSpPr/>
          <p:nvPr userDrawn="1"/>
        </p:nvGrpSpPr>
        <p:grpSpPr>
          <a:xfrm>
            <a:off x="-1" y="6096000"/>
            <a:ext cx="12183458" cy="369332"/>
            <a:chOff x="6350" y="1133856"/>
            <a:chExt cx="12183458" cy="369332"/>
          </a:xfrm>
        </p:grpSpPr>
        <p:grpSp>
          <p:nvGrpSpPr>
            <p:cNvPr id="406" name="Group 405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413" name="Group 412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507" name="Group 50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528" name="Rectangle 52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29" name="Straight Connector 52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0" name="Straight Connector 52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1" name="Straight Connector 53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2" name="Straight Connector 53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3" name="Straight Connector 53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4" name="Straight Connector 53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5" name="Straight Connector 53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6" name="Straight Connector 53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8" name="Group 50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519" name="Rectangle 51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20" name="Straight Connector 51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1" name="Straight Connector 52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2" name="Straight Connector 52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3" name="Straight Connector 52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4" name="Straight Connector 52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5" name="Straight Connector 52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6" name="Straight Connector 52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7" name="Straight Connector 52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9" name="Group 50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510" name="Rectangle 50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11" name="Straight Connector 51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2" name="Straight Connector 51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3" name="Straight Connector 51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4" name="Straight Connector 51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5" name="Straight Connector 51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6" name="Straight Connector 51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7" name="Straight Connector 51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8" name="Straight Connector 51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14" name="Group 413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477" name="Group 47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98" name="Rectangle 49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99" name="Straight Connector 49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0" name="Straight Connector 49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1" name="Straight Connector 50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2" name="Straight Connector 50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3" name="Straight Connector 50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4" name="Straight Connector 50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5" name="Straight Connector 50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6" name="Straight Connector 50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8" name="Group 47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89" name="Rectangle 48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90" name="Straight Connector 48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1" name="Straight Connector 49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2" name="Straight Connector 49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3" name="Straight Connector 49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4" name="Straight Connector 49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5" name="Straight Connector 49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Straight Connector 49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Straight Connector 49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9" name="Group 47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480" name="Rectangle 47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81" name="Straight Connector 48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2" name="Straight Connector 48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3" name="Straight Connector 48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4" name="Straight Connector 48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5" name="Straight Connector 48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6" name="Straight Connector 48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7" name="Straight Connector 48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8" name="Straight Connector 48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15" name="Group 414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447" name="Group 44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68" name="Rectangle 46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69" name="Straight Connector 46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0" name="Straight Connector 46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1" name="Straight Connector 47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2" name="Straight Connector 47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3" name="Straight Connector 47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4" name="Straight Connector 47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5" name="Straight Connector 47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6" name="Straight Connector 47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8" name="Group 44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59" name="Rectangle 45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60" name="Straight Connector 45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1" name="Straight Connector 46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2" name="Straight Connector 46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3" name="Straight Connector 46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4" name="Straight Connector 46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5" name="Straight Connector 46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6" name="Straight Connector 46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7" name="Straight Connector 46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9" name="Group 448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450" name="Rectangle 449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51" name="Straight Connector 45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2" name="Straight Connector 45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3" name="Straight Connector 45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4" name="Straight Connector 45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5" name="Straight Connector 45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6" name="Straight Connector 45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7" name="Straight Connector 45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Straight Connector 45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16" name="Group 415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417" name="Group 41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38" name="Rectangle 43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39" name="Straight Connector 43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0" name="Straight Connector 43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1" name="Straight Connector 44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Connector 44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Connector 44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Straight Connector 44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5" name="Straight Connector 44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6" name="Straight Connector 44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8" name="Group 41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29" name="Rectangle 42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30" name="Straight Connector 42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1" name="Straight Connector 43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2" name="Straight Connector 43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3" name="Straight Connector 43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4" name="Straight Connector 43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5" name="Straight Connector 43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6" name="Straight Connector 43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7" name="Straight Connector 43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9" name="Group 41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420" name="Rectangle 41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21" name="Straight Connector 42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" name="Straight Connector 42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3" name="Straight Connector 42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4" name="Straight Connector 42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5" name="Straight Connector 42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6" name="Straight Connector 42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Straight Connector 42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Straight Connector 42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07" name="TextBox 406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408" name="TextBox 407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409" name="TextBox 408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410" name="TextBox 409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411" name="TextBox 410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412" name="TextBox 411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46819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rocess -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4615"/>
            <a:ext cx="4268126" cy="304800"/>
          </a:xfrm>
          <a:prstGeom prst="homePlate">
            <a:avLst/>
          </a:prstGeom>
          <a:solidFill>
            <a:srgbClr val="FF9800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44464B"/>
                </a:solidFill>
              </a:rPr>
              <a:t>PROCESS</a:t>
            </a:r>
            <a:endParaRPr lang="en-US" dirty="0">
              <a:solidFill>
                <a:srgbClr val="44464B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536749"/>
            <a:ext cx="11734800" cy="4515531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1A1F5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3000"/>
            <a:ext cx="4270248" cy="32004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grpSp>
        <p:nvGrpSpPr>
          <p:cNvPr id="141" name="Group 140"/>
          <p:cNvGrpSpPr/>
          <p:nvPr userDrawn="1"/>
        </p:nvGrpSpPr>
        <p:grpSpPr>
          <a:xfrm>
            <a:off x="-1" y="6096000"/>
            <a:ext cx="12183458" cy="369332"/>
            <a:chOff x="6350" y="1133856"/>
            <a:chExt cx="12183458" cy="369332"/>
          </a:xfrm>
        </p:grpSpPr>
        <p:grpSp>
          <p:nvGrpSpPr>
            <p:cNvPr id="142" name="Group 141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149" name="Group 148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243" name="Group 242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64" name="Rectangle 26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65" name="Straight Connector 26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6" name="Straight Connector 26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7" name="Straight Connector 26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8" name="Straight Connector 26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Straight Connector 26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Straight Connector 26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1" name="Straight Connector 27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2" name="Straight Connector 27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4" name="Group 243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55" name="Rectangle 254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56" name="Straight Connector 255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" name="Straight Connector 256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8" name="Straight Connector 257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9" name="Straight Connector 258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0" name="Straight Connector 259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1" name="Straight Connector 260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2" name="Straight Connector 261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3" name="Straight Connector 262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5" name="Group 244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246" name="Rectangle 245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47" name="Straight Connector 246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8" name="Straight Connector 247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9" name="Straight Connector 248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0" name="Straight Connector 249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Straight Connector 250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Straight Connector 251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Straight Connector 252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Straight Connector 253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0" name="Group 149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213" name="Group 212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34" name="Rectangle 23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35" name="Straight Connector 23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Straight Connector 23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7" name="Straight Connector 23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8" name="Straight Connector 23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9" name="Straight Connector 23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0" name="Straight Connector 23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1" name="Straight Connector 24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Straight Connector 24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4" name="Group 213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25" name="Rectangle 224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26" name="Straight Connector 225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Straight Connector 226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Straight Connector 227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9" name="Straight Connector 228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0" name="Straight Connector 229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1" name="Straight Connector 230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Straight Connector 231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Straight Connector 232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5" name="Group 214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216" name="Rectangle 215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17" name="Straight Connector 216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Straight Connector 217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Straight Connector 218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Straight Connector 219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Straight Connector 220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Straight Connector 221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Straight Connector 222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Straight Connector 223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1" name="Group 150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183" name="Group 182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04" name="Rectangle 20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05" name="Straight Connector 20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Straight Connector 20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Straight Connector 20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Straight Connector 20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Straight Connector 20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Straight Connector 20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" name="Straight Connector 21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Straight Connector 21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4" name="Group 183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95" name="Rectangle 194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96" name="Straight Connector 195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Straight Connector 196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Straight Connector 197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Straight Connector 198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Straight Connector 202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5" name="Group 184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186" name="Rectangle 185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87" name="Straight Connector 186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Straight Connector 187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Straight Connector 188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Straight Connector 189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Straight Connector 190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Straight Connector 191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Straight Connector 192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Straight Connector 193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2" name="Group 151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153" name="Group 152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74" name="Rectangle 17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75" name="Straight Connector 17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17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Straight Connector 17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Straight Connector 17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Straight Connector 17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Connector 18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Straight Connector 18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4" name="Group 153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65" name="Rectangle 164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66" name="Straight Connector 165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Straight Connector 166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167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169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" name="Straight Connector 170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Connector 172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5" name="Group 154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156" name="Rectangle 155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57" name="Straight Connector 156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Straight Connector 158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Connector 159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" name="Straight Connector 160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" name="Straight Connector 161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Connector 162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43" name="TextBox 142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144" name="TextBox 143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145" name="TextBox 144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146" name="TextBox 145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147" name="TextBox 146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148" name="TextBox 147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04668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pplication - No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4615"/>
            <a:ext cx="4268126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536749"/>
            <a:ext cx="11734800" cy="483596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1A1F5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3000"/>
            <a:ext cx="4270248" cy="320040"/>
          </a:xfrm>
          <a:prstGeom prst="homePlate">
            <a:avLst/>
          </a:prstGeom>
          <a:solidFill>
            <a:srgbClr val="FF9800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1A1F51"/>
                </a:solidFill>
              </a:rPr>
              <a:t>APPLICATION</a:t>
            </a:r>
            <a:endParaRPr lang="en-US" dirty="0">
              <a:solidFill>
                <a:srgbClr val="1A1F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717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sources - No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8030"/>
            <a:ext cx="4268126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543394"/>
            <a:ext cx="11734800" cy="482932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3000"/>
            <a:ext cx="4270248" cy="323270"/>
          </a:xfrm>
          <a:prstGeom prst="homePlate">
            <a:avLst/>
          </a:prstGeom>
          <a:solidFill>
            <a:srgbClr val="FF980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RESOURCES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52235"/>
            <a:ext cx="4270248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792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rocess - No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3000"/>
            <a:ext cx="4268126" cy="320040"/>
          </a:xfrm>
          <a:prstGeom prst="homePlate">
            <a:avLst/>
          </a:prstGeom>
          <a:solidFill>
            <a:srgbClr val="FF9800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1A1F51"/>
                </a:solidFill>
              </a:rPr>
              <a:t>PROCESS</a:t>
            </a:r>
            <a:endParaRPr lang="en-US" dirty="0">
              <a:solidFill>
                <a:srgbClr val="1A1F5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536749"/>
            <a:ext cx="11734800" cy="483596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1A1F5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8820"/>
            <a:ext cx="4270248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193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43" b="51105"/>
          <a:stretch/>
        </p:blipFill>
        <p:spPr>
          <a:xfrm>
            <a:off x="0" y="-1"/>
            <a:ext cx="12192000" cy="1066801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 userDrawn="1"/>
        </p:nvSpPr>
        <p:spPr>
          <a:xfrm>
            <a:off x="0" y="6476998"/>
            <a:ext cx="12192000" cy="381001"/>
          </a:xfrm>
          <a:prstGeom prst="rect">
            <a:avLst/>
          </a:prstGeom>
          <a:solidFill>
            <a:srgbClr val="1A1F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00" y="313113"/>
            <a:ext cx="9220200" cy="753687"/>
          </a:xfrm>
          <a:prstGeom prst="rect">
            <a:avLst/>
          </a:prstGeom>
          <a:solidFill>
            <a:srgbClr val="1A1F51">
              <a:alpha val="78000"/>
            </a:srgb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258647"/>
            <a:ext cx="11734800" cy="5114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 rot="10800000">
            <a:off x="98540" y="112953"/>
            <a:ext cx="2211149" cy="788384"/>
          </a:xfrm>
          <a:prstGeom prst="rect">
            <a:avLst/>
          </a:prstGeom>
          <a:solidFill>
            <a:srgbClr val="FFFFFF">
              <a:alpha val="92157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0058400" y="6476998"/>
            <a:ext cx="2133600" cy="381002"/>
          </a:xfrm>
          <a:prstGeom prst="rect">
            <a:avLst/>
          </a:prstGeom>
          <a:solidFill>
            <a:srgbClr val="FF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fld id="{08A86AF5-BCFD-41EF-9420-BD16E47F22A6}" type="datetime3">
              <a:rPr lang="en-US" sz="1400" smtClean="0">
                <a:solidFill>
                  <a:srgbClr val="44464B"/>
                </a:solidFill>
                <a:latin typeface="+mn-lt"/>
              </a:rPr>
              <a:t>28 August 2018</a:t>
            </a:fld>
            <a:endParaRPr lang="en-US" sz="1400" dirty="0">
              <a:solidFill>
                <a:srgbClr val="44464B"/>
              </a:solidFill>
              <a:latin typeface="+mn-lt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76200" y="6476996"/>
            <a:ext cx="6248400" cy="381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400" dirty="0" smtClean="0">
                <a:latin typeface="Calibri Light"/>
                <a:cs typeface="Calibri Light"/>
              </a:rPr>
              <a:t>Penn Engineering  |  Singh Center for Nanotechnology </a:t>
            </a:r>
            <a:endParaRPr lang="en-US" sz="1400" dirty="0">
              <a:latin typeface="Calibri Light"/>
              <a:cs typeface="Calibri Light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781800" y="6477000"/>
            <a:ext cx="3276600" cy="381000"/>
          </a:xfrm>
          <a:prstGeom prst="rect">
            <a:avLst/>
          </a:prstGeom>
          <a:solidFill>
            <a:srgbClr val="1A1F51">
              <a:alpha val="7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00000"/>
              </a:lnSpc>
              <a:spcBef>
                <a:spcPts val="600"/>
              </a:spcBef>
            </a:pPr>
            <a:endParaRPr lang="en-US" sz="1400" dirty="0">
              <a:latin typeface="Calibri Light"/>
              <a:cs typeface="Calibri Ligh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87" y="164645"/>
            <a:ext cx="2098723" cy="68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52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77" r:id="rId3"/>
    <p:sldLayoutId id="2147483878" r:id="rId4"/>
    <p:sldLayoutId id="2147483880" r:id="rId5"/>
    <p:sldLayoutId id="2147483879" r:id="rId6"/>
    <p:sldLayoutId id="2147483874" r:id="rId7"/>
    <p:sldLayoutId id="2147483875" r:id="rId8"/>
    <p:sldLayoutId id="2147483876" r:id="rId9"/>
    <p:sldLayoutId id="2147483871" r:id="rId10"/>
    <p:sldLayoutId id="214748386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  <p:sldLayoutId id="2147483866" r:id="rId18"/>
    <p:sldLayoutId id="2147483881" r:id="rId19"/>
    <p:sldLayoutId id="2147483882" r:id="rId20"/>
    <p:sldLayoutId id="2147483883" r:id="rId21"/>
    <p:sldLayoutId id="2147483884" r:id="rId22"/>
    <p:sldLayoutId id="2147483885" r:id="rId23"/>
    <p:sldLayoutId id="2147483886" r:id="rId24"/>
    <p:sldLayoutId id="2147483887" r:id="rId25"/>
    <p:sldLayoutId id="2147483888" r:id="rId26"/>
    <p:sldLayoutId id="2147483889" r:id="rId27"/>
    <p:sldLayoutId id="2147483890" r:id="rId28"/>
    <p:sldLayoutId id="2147483891" r:id="rId29"/>
    <p:sldLayoutId id="2147483892" r:id="rId30"/>
    <p:sldLayoutId id="2147483893" r:id="rId31"/>
    <p:sldLayoutId id="2147483894" r:id="rId32"/>
    <p:sldLayoutId id="2147483895" r:id="rId33"/>
    <p:sldLayoutId id="2147483896" r:id="rId34"/>
    <p:sldLayoutId id="2147483897" r:id="rId35"/>
    <p:sldLayoutId id="2147483898" r:id="rId36"/>
    <p:sldLayoutId id="2147483899" r:id="rId37"/>
    <p:sldLayoutId id="2147483900" r:id="rId38"/>
    <p:sldLayoutId id="2147483901" r:id="rId39"/>
    <p:sldLayoutId id="2147483902" r:id="rId40"/>
    <p:sldLayoutId id="2147483903" r:id="rId41"/>
    <p:sldLayoutId id="2147483904" r:id="rId42"/>
    <p:sldLayoutId id="2147483905" r:id="rId43"/>
    <p:sldLayoutId id="2147483906" r:id="rId44"/>
    <p:sldLayoutId id="2147483907" r:id="rId45"/>
    <p:sldLayoutId id="2147483908" r:id="rId46"/>
    <p:sldLayoutId id="2147483909" r:id="rId47"/>
    <p:sldLayoutId id="2147483910" r:id="rId48"/>
    <p:sldLayoutId id="2147483911" r:id="rId49"/>
    <p:sldLayoutId id="2147483912" r:id="rId50"/>
    <p:sldLayoutId id="2147483913" r:id="rId51"/>
    <p:sldLayoutId id="2147483914" r:id="rId52"/>
    <p:sldLayoutId id="2147483915" r:id="rId53"/>
    <p:sldLayoutId id="2147483916" r:id="rId54"/>
    <p:sldLayoutId id="2147483917" r:id="rId5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US" sz="4400" kern="1200" dirty="0">
          <a:solidFill>
            <a:schemeClr val="bg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1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50.jpeg"/><Relationship Id="rId7" Type="http://schemas.openxmlformats.org/officeDocument/2006/relationships/image" Target="../media/image9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5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t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tif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mtClean="0"/>
              <a:t>Soft Lithography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Surface Preparation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Substrate Surface Preparation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143000"/>
            <a:ext cx="11430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SU-8 Resist: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Make surface hydrophobic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400" dirty="0" smtClean="0"/>
              <a:t>Silicon is hydrophobic, but SiO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 (due to exposure to atmospheric oxygen) is hydrophilic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Two possible treatments to promote adhesion: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400" dirty="0" smtClean="0"/>
              <a:t>Removal of native oxide with HF (nasty)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400" dirty="0" smtClean="0"/>
              <a:t>Prime wafer with HMDS in priming oven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Dehydration bake at 200C to drive off water </a:t>
            </a:r>
            <a:r>
              <a:rPr lang="en-US" sz="2400" dirty="0" smtClean="0"/>
              <a:t>molecules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KMPR Resist: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Dehydration bake at 200C only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5336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Photoresist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240817" y="2743578"/>
            <a:ext cx="9550400" cy="1752600"/>
            <a:chOff x="838200" y="3886200"/>
            <a:chExt cx="7162800" cy="1752600"/>
          </a:xfrm>
        </p:grpSpPr>
        <p:sp>
          <p:nvSpPr>
            <p:cNvPr id="51" name="Rectangle 50"/>
            <p:cNvSpPr/>
            <p:nvPr/>
          </p:nvSpPr>
          <p:spPr>
            <a:xfrm>
              <a:off x="838200" y="4114800"/>
              <a:ext cx="7162800" cy="15240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38200" y="3886200"/>
              <a:ext cx="22098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886200" y="3886200"/>
              <a:ext cx="12192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943600" y="3886200"/>
              <a:ext cx="20574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0480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1054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187217" y="2970273"/>
            <a:ext cx="3860800" cy="1527810"/>
            <a:chOff x="3048000" y="4110990"/>
            <a:chExt cx="2895600" cy="1527810"/>
          </a:xfrm>
        </p:grpSpPr>
        <p:sp>
          <p:nvSpPr>
            <p:cNvPr id="82" name="Rectangle 81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52017" y="1886327"/>
            <a:ext cx="8331200" cy="1083945"/>
            <a:chOff x="1952017" y="1886327"/>
            <a:chExt cx="8331200" cy="1083945"/>
          </a:xfrm>
        </p:grpSpPr>
        <p:grpSp>
          <p:nvGrpSpPr>
            <p:cNvPr id="33" name="Group 32"/>
            <p:cNvGrpSpPr/>
            <p:nvPr/>
          </p:nvGrpSpPr>
          <p:grpSpPr>
            <a:xfrm>
              <a:off x="8251217" y="1886328"/>
              <a:ext cx="812800" cy="838200"/>
              <a:chOff x="6096000" y="1600200"/>
              <a:chExt cx="609600" cy="838200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>
              <a:off x="9470417" y="1886328"/>
              <a:ext cx="812800" cy="838200"/>
              <a:chOff x="6096000" y="1600200"/>
              <a:chExt cx="609600" cy="838200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1952017" y="1886328"/>
              <a:ext cx="812800" cy="838200"/>
              <a:chOff x="6096000" y="1600200"/>
              <a:chExt cx="609600" cy="838200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3171217" y="1886328"/>
              <a:ext cx="812800" cy="838200"/>
              <a:chOff x="6096000" y="1600200"/>
              <a:chExt cx="609600" cy="838200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5711217" y="1905378"/>
              <a:ext cx="812800" cy="838200"/>
              <a:chOff x="6096000" y="1600200"/>
              <a:chExt cx="609600" cy="838200"/>
            </a:xfrm>
          </p:grpSpPr>
          <p:cxnSp>
            <p:nvCxnSpPr>
              <p:cNvPr id="61" name="Straight Arrow Connector 60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7082817" y="1886327"/>
              <a:ext cx="812800" cy="1080135"/>
              <a:chOff x="6096000" y="1600200"/>
              <a:chExt cx="609600" cy="838200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4339617" y="1886327"/>
              <a:ext cx="812800" cy="1083945"/>
              <a:chOff x="6096000" y="1600200"/>
              <a:chExt cx="609600" cy="838200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oup 69"/>
          <p:cNvGrpSpPr/>
          <p:nvPr/>
        </p:nvGrpSpPr>
        <p:grpSpPr>
          <a:xfrm>
            <a:off x="4187217" y="2972178"/>
            <a:ext cx="3860800" cy="1219200"/>
            <a:chOff x="3048000" y="4110990"/>
            <a:chExt cx="2895600" cy="1527810"/>
          </a:xfrm>
        </p:grpSpPr>
        <p:sp>
          <p:nvSpPr>
            <p:cNvPr id="71" name="Rectangle 70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187217" y="2975988"/>
            <a:ext cx="3860800" cy="762000"/>
            <a:chOff x="3048000" y="4110990"/>
            <a:chExt cx="2895600" cy="1527810"/>
          </a:xfrm>
        </p:grpSpPr>
        <p:sp>
          <p:nvSpPr>
            <p:cNvPr id="74" name="Rectangle 73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187217" y="2972178"/>
            <a:ext cx="3860800" cy="306320"/>
            <a:chOff x="3048000" y="4110990"/>
            <a:chExt cx="2895600" cy="1527810"/>
          </a:xfrm>
        </p:grpSpPr>
        <p:sp>
          <p:nvSpPr>
            <p:cNvPr id="79" name="Rectangle 78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1240817" y="4494274"/>
            <a:ext cx="9550400" cy="68770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Negative Photoresist – How it </a:t>
            </a:r>
            <a:r>
              <a:rPr lang="en-US" dirty="0" smtClean="0"/>
              <a:t>works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3547607"/>
            <a:ext cx="1242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Photoresist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736996" y="4653460"/>
            <a:ext cx="1070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Substrate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28600" y="2452994"/>
            <a:ext cx="876678" cy="595006"/>
            <a:chOff x="285561" y="2243633"/>
            <a:chExt cx="876678" cy="595006"/>
          </a:xfrm>
        </p:grpSpPr>
        <p:sp>
          <p:nvSpPr>
            <p:cNvPr id="5" name="Rectangular Callout 4"/>
            <p:cNvSpPr/>
            <p:nvPr/>
          </p:nvSpPr>
          <p:spPr>
            <a:xfrm rot="16200000">
              <a:off x="426397" y="2102797"/>
              <a:ext cx="595006" cy="876678"/>
            </a:xfrm>
            <a:prstGeom prst="wedgeRectCallou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0696" y="2351421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Mask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7434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Photoresists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600200"/>
            <a:ext cx="7048500" cy="2249847"/>
          </a:xfr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SU8-2000 series photosensitive epoxy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SU8-3000 series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KMPR-1000 series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QNF supplies SU8-2050, KMPR 1050</a:t>
            </a:r>
          </a:p>
        </p:txBody>
      </p:sp>
    </p:spTree>
    <p:extLst>
      <p:ext uri="{BB962C8B-B14F-4D97-AF65-F5344CB8AC3E}">
        <p14:creationId xmlns:p14="http://schemas.microsoft.com/office/powerpoint/2010/main" val="157797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3977" b="56014"/>
          <a:stretch/>
        </p:blipFill>
        <p:spPr>
          <a:xfrm>
            <a:off x="2624060" y="1295400"/>
            <a:ext cx="6943880" cy="4817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Photoresist Spin Coating, </a:t>
            </a:r>
            <a:r>
              <a:rPr lang="en-US" dirty="0" smtClean="0"/>
              <a:t>Baking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0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Exposure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Photoresist Exposure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00200"/>
            <a:ext cx="4333875" cy="4286250"/>
          </a:xfrm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7671307"/>
              </p:ext>
            </p:extLst>
          </p:nvPr>
        </p:nvGraphicFramePr>
        <p:xfrm>
          <a:off x="5105400" y="1752600"/>
          <a:ext cx="5715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4992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Photoresist Exposure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041" y="1499680"/>
            <a:ext cx="6789919" cy="381903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08000" y="5439383"/>
            <a:ext cx="10972800" cy="571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+mn-lt"/>
              </a:rPr>
              <a:t>ABM Mask Aligner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24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Exposure Problems: Short Exposure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219200" y="2209800"/>
            <a:ext cx="9550400" cy="1752600"/>
            <a:chOff x="838200" y="3886200"/>
            <a:chExt cx="7162800" cy="1752600"/>
          </a:xfrm>
        </p:grpSpPr>
        <p:sp>
          <p:nvSpPr>
            <p:cNvPr id="51" name="Rectangle 50"/>
            <p:cNvSpPr/>
            <p:nvPr/>
          </p:nvSpPr>
          <p:spPr>
            <a:xfrm>
              <a:off x="838200" y="4114800"/>
              <a:ext cx="7162800" cy="15240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38200" y="3886200"/>
              <a:ext cx="22098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886200" y="3886200"/>
              <a:ext cx="12192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943600" y="3886200"/>
              <a:ext cx="20574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0480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1054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30400" y="1352550"/>
            <a:ext cx="8331200" cy="1085850"/>
            <a:chOff x="1930400" y="1352550"/>
            <a:chExt cx="8331200" cy="1085850"/>
          </a:xfrm>
        </p:grpSpPr>
        <p:grpSp>
          <p:nvGrpSpPr>
            <p:cNvPr id="33" name="Group 32"/>
            <p:cNvGrpSpPr/>
            <p:nvPr/>
          </p:nvGrpSpPr>
          <p:grpSpPr>
            <a:xfrm>
              <a:off x="8229600" y="1352550"/>
              <a:ext cx="812800" cy="838200"/>
              <a:chOff x="6096000" y="1600200"/>
              <a:chExt cx="609600" cy="838200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>
              <a:off x="9448800" y="1352550"/>
              <a:ext cx="812800" cy="838200"/>
              <a:chOff x="6096000" y="1600200"/>
              <a:chExt cx="609600" cy="838200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1930400" y="1352550"/>
              <a:ext cx="812800" cy="838200"/>
              <a:chOff x="6096000" y="1600200"/>
              <a:chExt cx="609600" cy="838200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3149600" y="1352550"/>
              <a:ext cx="812800" cy="838200"/>
              <a:chOff x="6096000" y="1600200"/>
              <a:chExt cx="609600" cy="838200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5689600" y="1371600"/>
              <a:ext cx="812800" cy="838200"/>
              <a:chOff x="6096000" y="1600200"/>
              <a:chExt cx="609600" cy="838200"/>
            </a:xfrm>
          </p:grpSpPr>
          <p:cxnSp>
            <p:nvCxnSpPr>
              <p:cNvPr id="61" name="Straight Arrow Connector 60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7061200" y="1352550"/>
              <a:ext cx="812800" cy="1085850"/>
              <a:chOff x="6096000" y="1600200"/>
              <a:chExt cx="609600" cy="838200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4318000" y="1352550"/>
              <a:ext cx="812800" cy="1085850"/>
              <a:chOff x="6096000" y="1600200"/>
              <a:chExt cx="609600" cy="838200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oup 69"/>
          <p:cNvGrpSpPr/>
          <p:nvPr/>
        </p:nvGrpSpPr>
        <p:grpSpPr>
          <a:xfrm>
            <a:off x="4165600" y="2438400"/>
            <a:ext cx="3860800" cy="1219200"/>
            <a:chOff x="3048000" y="4110990"/>
            <a:chExt cx="2895600" cy="1527810"/>
          </a:xfrm>
        </p:grpSpPr>
        <p:sp>
          <p:nvSpPr>
            <p:cNvPr id="71" name="Rectangle 70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165600" y="2442210"/>
            <a:ext cx="3860800" cy="762000"/>
            <a:chOff x="3048000" y="4110990"/>
            <a:chExt cx="2895600" cy="1527810"/>
          </a:xfrm>
        </p:grpSpPr>
        <p:sp>
          <p:nvSpPr>
            <p:cNvPr id="74" name="Rectangle 73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165600" y="2438400"/>
            <a:ext cx="3860800" cy="306320"/>
            <a:chOff x="3048000" y="4110990"/>
            <a:chExt cx="2895600" cy="1527810"/>
          </a:xfrm>
        </p:grpSpPr>
        <p:sp>
          <p:nvSpPr>
            <p:cNvPr id="79" name="Rectangle 78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1219200" y="3960496"/>
            <a:ext cx="9550400" cy="687705"/>
          </a:xfrm>
          <a:prstGeom prst="rect">
            <a:avLst/>
          </a:prstGeom>
          <a:pattFill prst="ltDn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074261" y="5334000"/>
            <a:ext cx="4043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Result: delamination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65206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6" t="16088" r="26274" b="18384"/>
          <a:stretch/>
        </p:blipFill>
        <p:spPr>
          <a:xfrm>
            <a:off x="1010791" y="1981510"/>
            <a:ext cx="2843696" cy="17040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r="21275"/>
          <a:stretch/>
        </p:blipFill>
        <p:spPr>
          <a:xfrm>
            <a:off x="8756117" y="1973890"/>
            <a:ext cx="2292883" cy="17040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5" t="4407" r="23922" b="11873"/>
          <a:stretch/>
        </p:blipFill>
        <p:spPr>
          <a:xfrm>
            <a:off x="4925216" y="1973890"/>
            <a:ext cx="2775601" cy="17040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91" y="4251960"/>
            <a:ext cx="4267200" cy="15001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017" y="4251960"/>
            <a:ext cx="4735983" cy="15001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228601"/>
            <a:ext cx="8229600" cy="838199"/>
          </a:xfrm>
        </p:spPr>
        <p:txBody>
          <a:bodyPr>
            <a:normAutofit/>
          </a:bodyPr>
          <a:lstStyle/>
          <a:p>
            <a:r>
              <a:rPr lang="en-US" dirty="0"/>
              <a:t>What is “Lab-on-a-Chip</a:t>
            </a:r>
            <a:r>
              <a:rPr lang="en-US" dirty="0" smtClean="0"/>
              <a:t>”?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38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193800" y="2228850"/>
            <a:ext cx="9550400" cy="1752600"/>
            <a:chOff x="838200" y="3886200"/>
            <a:chExt cx="7162800" cy="1752600"/>
          </a:xfrm>
        </p:grpSpPr>
        <p:sp>
          <p:nvSpPr>
            <p:cNvPr id="51" name="Rectangle 50"/>
            <p:cNvSpPr/>
            <p:nvPr/>
          </p:nvSpPr>
          <p:spPr>
            <a:xfrm>
              <a:off x="838200" y="4114800"/>
              <a:ext cx="7162800" cy="15240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38200" y="3886200"/>
              <a:ext cx="22098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886200" y="3886200"/>
              <a:ext cx="12192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943600" y="3886200"/>
              <a:ext cx="20574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0480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1054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140200" y="2455545"/>
            <a:ext cx="3860800" cy="1527810"/>
            <a:chOff x="3048000" y="4110990"/>
            <a:chExt cx="2895600" cy="1527810"/>
          </a:xfrm>
        </p:grpSpPr>
        <p:sp>
          <p:nvSpPr>
            <p:cNvPr id="82" name="Rectangle 81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Exposure Problems: Long </a:t>
            </a:r>
            <a:r>
              <a:rPr lang="en-US" dirty="0" smtClean="0"/>
              <a:t>Exposure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905000" y="1371599"/>
            <a:ext cx="8331200" cy="1091561"/>
            <a:chOff x="1905000" y="1371599"/>
            <a:chExt cx="8331200" cy="1091561"/>
          </a:xfrm>
        </p:grpSpPr>
        <p:grpSp>
          <p:nvGrpSpPr>
            <p:cNvPr id="33" name="Group 32"/>
            <p:cNvGrpSpPr/>
            <p:nvPr/>
          </p:nvGrpSpPr>
          <p:grpSpPr>
            <a:xfrm>
              <a:off x="8204200" y="1371600"/>
              <a:ext cx="812800" cy="838200"/>
              <a:chOff x="6096000" y="1600200"/>
              <a:chExt cx="609600" cy="838200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>
              <a:off x="9423400" y="1371600"/>
              <a:ext cx="812800" cy="838200"/>
              <a:chOff x="6096000" y="1600200"/>
              <a:chExt cx="609600" cy="838200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1905000" y="1371600"/>
              <a:ext cx="812800" cy="838200"/>
              <a:chOff x="6096000" y="1600200"/>
              <a:chExt cx="609600" cy="838200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3124200" y="1371600"/>
              <a:ext cx="812800" cy="838200"/>
              <a:chOff x="6096000" y="1600200"/>
              <a:chExt cx="609600" cy="838200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5664200" y="1390650"/>
              <a:ext cx="812800" cy="838200"/>
              <a:chOff x="6096000" y="1600200"/>
              <a:chExt cx="609600" cy="838200"/>
            </a:xfrm>
          </p:grpSpPr>
          <p:cxnSp>
            <p:nvCxnSpPr>
              <p:cNvPr id="61" name="Straight Arrow Connector 60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7035800" y="1371599"/>
              <a:ext cx="812800" cy="1080135"/>
              <a:chOff x="6096000" y="1600200"/>
              <a:chExt cx="609600" cy="838200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4292600" y="1371600"/>
              <a:ext cx="812800" cy="1091560"/>
              <a:chOff x="6096000" y="1600200"/>
              <a:chExt cx="609600" cy="838200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Group 16"/>
          <p:cNvGrpSpPr/>
          <p:nvPr/>
        </p:nvGrpSpPr>
        <p:grpSpPr>
          <a:xfrm>
            <a:off x="3733800" y="2457450"/>
            <a:ext cx="4673600" cy="480060"/>
            <a:chOff x="2743200" y="4110990"/>
            <a:chExt cx="3505200" cy="480060"/>
          </a:xfrm>
        </p:grpSpPr>
        <p:sp>
          <p:nvSpPr>
            <p:cNvPr id="4" name="Right Triangle 3"/>
            <p:cNvSpPr/>
            <p:nvPr/>
          </p:nvSpPr>
          <p:spPr>
            <a:xfrm flipH="1" flipV="1">
              <a:off x="2743200" y="4114800"/>
              <a:ext cx="304800" cy="476250"/>
            </a:xfrm>
            <a:prstGeom prst="rtTriangle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ight Triangle 45"/>
            <p:cNvSpPr/>
            <p:nvPr/>
          </p:nvSpPr>
          <p:spPr>
            <a:xfrm flipH="1" flipV="1">
              <a:off x="4800600" y="4114800"/>
              <a:ext cx="304800" cy="476250"/>
            </a:xfrm>
            <a:prstGeom prst="rtTriangle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ight Triangle 46"/>
            <p:cNvSpPr/>
            <p:nvPr/>
          </p:nvSpPr>
          <p:spPr>
            <a:xfrm flipV="1">
              <a:off x="3886200" y="4114800"/>
              <a:ext cx="304800" cy="476250"/>
            </a:xfrm>
            <a:prstGeom prst="rtTriangle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ight Triangle 51"/>
            <p:cNvSpPr/>
            <p:nvPr/>
          </p:nvSpPr>
          <p:spPr>
            <a:xfrm flipV="1">
              <a:off x="5943600" y="4110990"/>
              <a:ext cx="304800" cy="476250"/>
            </a:xfrm>
            <a:prstGeom prst="rtTriangle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140200" y="2457450"/>
            <a:ext cx="3860800" cy="1219200"/>
            <a:chOff x="3048000" y="4110990"/>
            <a:chExt cx="2895600" cy="1527810"/>
          </a:xfrm>
        </p:grpSpPr>
        <p:sp>
          <p:nvSpPr>
            <p:cNvPr id="71" name="Rectangle 70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140200" y="2461260"/>
            <a:ext cx="3860800" cy="762000"/>
            <a:chOff x="3048000" y="4110990"/>
            <a:chExt cx="2895600" cy="1527810"/>
          </a:xfrm>
        </p:grpSpPr>
        <p:sp>
          <p:nvSpPr>
            <p:cNvPr id="74" name="Rectangle 73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140200" y="2457450"/>
            <a:ext cx="3860800" cy="306320"/>
            <a:chOff x="3048000" y="4110990"/>
            <a:chExt cx="2895600" cy="1527810"/>
          </a:xfrm>
        </p:grpSpPr>
        <p:sp>
          <p:nvSpPr>
            <p:cNvPr id="79" name="Rectangle 78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1193800" y="3979546"/>
            <a:ext cx="9550400" cy="687705"/>
          </a:xfrm>
          <a:prstGeom prst="rect">
            <a:avLst/>
          </a:prstGeom>
          <a:pattFill prst="ltDn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itle 1"/>
          <p:cNvSpPr txBox="1">
            <a:spLocks/>
          </p:cNvSpPr>
          <p:nvPr/>
        </p:nvSpPr>
        <p:spPr>
          <a:xfrm>
            <a:off x="508000" y="4775200"/>
            <a:ext cx="10972800" cy="939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+mn-lt"/>
              </a:rPr>
              <a:t>Result: T-Topping</a:t>
            </a:r>
          </a:p>
          <a:p>
            <a:r>
              <a:rPr lang="en-US" sz="2800" dirty="0">
                <a:latin typeface="+mn-lt"/>
              </a:rPr>
              <a:t>Solution: 360nm long pass filter</a:t>
            </a: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891" y="2933700"/>
            <a:ext cx="3269758" cy="301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1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Exposure Problems: Film </a:t>
            </a:r>
            <a:r>
              <a:rPr lang="en-US" sz="3200" dirty="0" smtClean="0"/>
              <a:t>Masks</a:t>
            </a:r>
            <a:endParaRPr lang="en-US" sz="3200" dirty="0"/>
          </a:p>
        </p:txBody>
      </p:sp>
      <p:pic>
        <p:nvPicPr>
          <p:cNvPr id="10" name="Picture 9" descr="PhotoMaskDefectFig1_rev2.jpg"/>
          <p:cNvPicPr/>
          <p:nvPr/>
        </p:nvPicPr>
        <p:blipFill rotWithShape="1">
          <a:blip r:embed="rId2"/>
          <a:srcRect r="50000"/>
          <a:stretch/>
        </p:blipFill>
        <p:spPr>
          <a:xfrm>
            <a:off x="5638800" y="1371600"/>
            <a:ext cx="2971800" cy="467741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1524000"/>
            <a:ext cx="4800600" cy="4267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latin typeface="+mn-lt"/>
              </a:rPr>
              <a:t>Film masks have inherent defects not found in chrome masks</a:t>
            </a:r>
            <a:endParaRPr lang="en-US" sz="3200" dirty="0">
              <a:latin typeface="+mn-lt"/>
            </a:endParaRPr>
          </a:p>
        </p:txBody>
      </p:sp>
      <p:pic>
        <p:nvPicPr>
          <p:cNvPr id="5" name="Picture 4" descr="PhotoMaskDefectFig1_rev2.jpg"/>
          <p:cNvPicPr/>
          <p:nvPr/>
        </p:nvPicPr>
        <p:blipFill rotWithShape="1">
          <a:blip r:embed="rId2"/>
          <a:srcRect l="50000"/>
          <a:stretch/>
        </p:blipFill>
        <p:spPr>
          <a:xfrm>
            <a:off x="8610600" y="1418590"/>
            <a:ext cx="2971800" cy="467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13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Exposure Problems: </a:t>
            </a:r>
            <a:r>
              <a:rPr lang="en-US" sz="3200" dirty="0" smtClean="0"/>
              <a:t>Film Masks with 360LP filter</a:t>
            </a:r>
            <a:endParaRPr lang="en-US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1752600" y="1430592"/>
            <a:ext cx="3429000" cy="4939307"/>
            <a:chOff x="1752600" y="1430592"/>
            <a:chExt cx="3429000" cy="493930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03" t="5435" r="30126" b="23641"/>
            <a:stretch/>
          </p:blipFill>
          <p:spPr>
            <a:xfrm>
              <a:off x="1752600" y="1430592"/>
              <a:ext cx="3429000" cy="431390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177859" y="5846679"/>
              <a:ext cx="26350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With 360LP filter</a:t>
              </a:r>
              <a:endParaRPr lang="en-US" sz="28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77000" y="1425676"/>
            <a:ext cx="3429000" cy="4944223"/>
            <a:chOff x="6477000" y="1425676"/>
            <a:chExt cx="3429000" cy="494422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57" t="12709" r="35072" b="16367"/>
            <a:stretch/>
          </p:blipFill>
          <p:spPr>
            <a:xfrm>
              <a:off x="6477000" y="1425676"/>
              <a:ext cx="3429000" cy="431390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624725" y="5846679"/>
              <a:ext cx="31335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Without 360LP filter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9072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095145" y="1371601"/>
            <a:ext cx="5486400" cy="3806259"/>
            <a:chOff x="4647879" y="1752600"/>
            <a:chExt cx="4114800" cy="380625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8560" y="1752600"/>
              <a:ext cx="3353439" cy="3124200"/>
            </a:xfrm>
            <a:prstGeom prst="rect">
              <a:avLst/>
            </a:prstGeom>
          </p:spPr>
        </p:pic>
        <p:sp>
          <p:nvSpPr>
            <p:cNvPr id="57" name="Title 1"/>
            <p:cNvSpPr txBox="1">
              <a:spLocks/>
            </p:cNvSpPr>
            <p:nvPr/>
          </p:nvSpPr>
          <p:spPr>
            <a:xfrm>
              <a:off x="4647879" y="5035639"/>
              <a:ext cx="4114800" cy="52322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800" dirty="0" smtClean="0">
                  <a:latin typeface="+mn-lt"/>
                </a:rPr>
                <a:t>Chrome mask, 5um high features</a:t>
              </a:r>
              <a:endParaRPr lang="en-US" sz="2800" dirty="0">
                <a:latin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33400" y="1371600"/>
            <a:ext cx="5181600" cy="3799820"/>
            <a:chOff x="724220" y="1752600"/>
            <a:chExt cx="3886200" cy="379982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0600" y="1752600"/>
              <a:ext cx="3353439" cy="3124200"/>
            </a:xfrm>
            <a:prstGeom prst="rect">
              <a:avLst/>
            </a:prstGeom>
          </p:spPr>
        </p:pic>
        <p:sp>
          <p:nvSpPr>
            <p:cNvPr id="58" name="Title 1"/>
            <p:cNvSpPr txBox="1">
              <a:spLocks/>
            </p:cNvSpPr>
            <p:nvPr/>
          </p:nvSpPr>
          <p:spPr>
            <a:xfrm>
              <a:off x="724220" y="5029200"/>
              <a:ext cx="3886200" cy="52322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800" dirty="0" smtClean="0">
                  <a:latin typeface="+mn-lt"/>
                </a:rPr>
                <a:t>Film mask, 5um high features</a:t>
              </a:r>
              <a:endParaRPr lang="en-US" sz="2800" dirty="0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Exposure Problems: Film Masks with Thin </a:t>
            </a:r>
            <a:r>
              <a:rPr lang="en-US" sz="3200" dirty="0" smtClean="0"/>
              <a:t>Features</a:t>
            </a:r>
            <a:endParaRPr lang="en-US" sz="3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799" y="5420380"/>
            <a:ext cx="10895745" cy="5232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+mn-lt"/>
              </a:rPr>
              <a:t>This problem is aggravated by the contrast caused by the LP filter.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489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Post Exposure Bake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Exposure Bake Time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44"/>
          <a:stretch/>
        </p:blipFill>
        <p:spPr>
          <a:xfrm>
            <a:off x="3733800" y="1143000"/>
            <a:ext cx="4396902" cy="5076825"/>
          </a:xfrm>
        </p:spPr>
      </p:pic>
    </p:spTree>
    <p:extLst>
      <p:ext uri="{BB962C8B-B14F-4D97-AF65-F5344CB8AC3E}">
        <p14:creationId xmlns:p14="http://schemas.microsoft.com/office/powerpoint/2010/main" val="112425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PEB Problems: Thermal Stress</a:t>
            </a:r>
            <a:endParaRPr lang="en-US" sz="4000" dirty="0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08000" y="1219200"/>
            <a:ext cx="6502400" cy="1219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latin typeface="+mn-lt"/>
              </a:rPr>
              <a:t>Stress cracks due to crosslinking and sudden temperature changes</a:t>
            </a:r>
          </a:p>
          <a:p>
            <a:pPr algn="l"/>
            <a:endParaRPr lang="en-US" sz="28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11623" y="1447800"/>
            <a:ext cx="4419600" cy="441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86535" y="2209800"/>
            <a:ext cx="6425088" cy="2057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latin typeface="+mn-lt"/>
              </a:rPr>
              <a:t>Solutions: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Lower PEB temperature for longer bake time.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Annealing at 150C for 10 minutes after development</a:t>
            </a:r>
            <a:endParaRPr lang="en-US" sz="24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80" t="18927" b="36123"/>
          <a:stretch/>
        </p:blipFill>
        <p:spPr>
          <a:xfrm>
            <a:off x="739444" y="4175129"/>
            <a:ext cx="2308556" cy="19947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4" t="15382" b="37159"/>
          <a:stretch/>
        </p:blipFill>
        <p:spPr>
          <a:xfrm>
            <a:off x="3494467" y="4164427"/>
            <a:ext cx="2220533" cy="200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70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PEB Problems: </a:t>
            </a:r>
            <a:r>
              <a:rPr lang="en-US" sz="3600" dirty="0" smtClean="0"/>
              <a:t>High Aspect Ratio Features</a:t>
            </a:r>
            <a:endParaRPr lang="en-US" sz="3600" dirty="0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417689" y="1600201"/>
            <a:ext cx="7416800" cy="13481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latin typeface="+mn-lt"/>
              </a:rPr>
              <a:t>Delamination of high features with small footprints (related to thermal stress)</a:t>
            </a:r>
          </a:p>
          <a:p>
            <a:pPr algn="l"/>
            <a:endParaRPr lang="en-US" sz="32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864" y="3166310"/>
            <a:ext cx="3176337" cy="17866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3557" y="1541656"/>
            <a:ext cx="3165643" cy="154845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17689" y="3581401"/>
            <a:ext cx="7416800" cy="134814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latin typeface="+mn-lt"/>
              </a:rPr>
              <a:t>Solutions: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Better wafer preparation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Low PEB bake temperature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Annealing at 150C for 10 minutes after development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679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PDMS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414958" y="1479132"/>
            <a:ext cx="8432800" cy="3429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Inexpensive 2-Part silicone elastomer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Hydrophobic native state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Surface of PDMS can be rendered hydrophilic with oxygen plasma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Treatment last approximately 30 minutes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Allows bonding to glass or to PDMS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Allows functionalization of PDMS surface with hydrophilic  molecules.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Gas permeable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Generally biocompatible, Food grade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Transparent in UV down to 240nm, ideal for fluorescence imaging</a:t>
            </a:r>
            <a:endParaRPr lang="en-US" sz="280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8999012" y="1874838"/>
            <a:ext cx="2034619" cy="1143000"/>
            <a:chOff x="6019801" y="1676400"/>
            <a:chExt cx="1525964" cy="11430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9801" y="1676400"/>
              <a:ext cx="1525964" cy="1143000"/>
            </a:xfrm>
            <a:prstGeom prst="rect">
              <a:avLst/>
            </a:prstGeom>
          </p:spPr>
        </p:pic>
        <p:sp>
          <p:nvSpPr>
            <p:cNvPr id="4" name="Title 1"/>
            <p:cNvSpPr txBox="1">
              <a:spLocks/>
            </p:cNvSpPr>
            <p:nvPr/>
          </p:nvSpPr>
          <p:spPr>
            <a:xfrm>
              <a:off x="6021765" y="2705100"/>
              <a:ext cx="1524000" cy="1143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t-BR" sz="900" dirty="0"/>
                <a:t>www.cchem.berkeley.edu</a:t>
              </a:r>
              <a:endPara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999012" y="2304927"/>
            <a:ext cx="2064827" cy="1143000"/>
            <a:chOff x="5995180" y="3276600"/>
            <a:chExt cx="1548620" cy="1143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5180" y="3276600"/>
              <a:ext cx="1525964" cy="1143000"/>
            </a:xfrm>
            <a:prstGeom prst="rect">
              <a:avLst/>
            </a:prstGeom>
          </p:spPr>
        </p:pic>
        <p:sp>
          <p:nvSpPr>
            <p:cNvPr id="16" name="Title 1"/>
            <p:cNvSpPr txBox="1">
              <a:spLocks/>
            </p:cNvSpPr>
            <p:nvPr/>
          </p:nvSpPr>
          <p:spPr>
            <a:xfrm>
              <a:off x="6019800" y="4305300"/>
              <a:ext cx="1524000" cy="1143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t-BR" sz="900" dirty="0"/>
                <a:t>www.cchem.berkeley.edu</a:t>
              </a:r>
              <a:endPara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249779" y="1658818"/>
            <a:ext cx="1524000" cy="1016120"/>
            <a:chOff x="4267200" y="1117480"/>
            <a:chExt cx="1447800" cy="12668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1117480"/>
              <a:ext cx="1447800" cy="1266825"/>
            </a:xfrm>
            <a:prstGeom prst="rect">
              <a:avLst/>
            </a:prstGeom>
          </p:spPr>
        </p:pic>
        <p:sp>
          <p:nvSpPr>
            <p:cNvPr id="20" name="Title 1"/>
            <p:cNvSpPr txBox="1">
              <a:spLocks/>
            </p:cNvSpPr>
            <p:nvPr/>
          </p:nvSpPr>
          <p:spPr>
            <a:xfrm>
              <a:off x="4457700" y="2239992"/>
              <a:ext cx="1066800" cy="1143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t-BR" sz="900" dirty="0"/>
                <a:t>brandinside.deu</a:t>
              </a:r>
              <a:endPara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sp>
        <p:nvSpPr>
          <p:cNvPr id="14" name="Lightning Bolt 13"/>
          <p:cNvSpPr/>
          <p:nvPr/>
        </p:nvSpPr>
        <p:spPr>
          <a:xfrm>
            <a:off x="9519057" y="1903314"/>
            <a:ext cx="711200" cy="14478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230" y="2650170"/>
            <a:ext cx="2302933" cy="12954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8534400" y="3193632"/>
            <a:ext cx="3048000" cy="751938"/>
            <a:chOff x="3505200" y="5115462"/>
            <a:chExt cx="2286000" cy="751938"/>
          </a:xfrm>
        </p:grpSpPr>
        <p:sp>
          <p:nvSpPr>
            <p:cNvPr id="19" name="Rectangle 18"/>
            <p:cNvSpPr/>
            <p:nvPr/>
          </p:nvSpPr>
          <p:spPr>
            <a:xfrm>
              <a:off x="3505200" y="5638800"/>
              <a:ext cx="22860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3588589" y="5115464"/>
              <a:ext cx="303260" cy="517585"/>
            </a:xfrm>
            <a:custGeom>
              <a:avLst/>
              <a:gdLst>
                <a:gd name="connsiteX0" fmla="*/ 112143 w 303260"/>
                <a:gd name="connsiteY0" fmla="*/ 517585 h 517585"/>
                <a:gd name="connsiteX1" fmla="*/ 86264 w 303260"/>
                <a:gd name="connsiteY1" fmla="*/ 465827 h 517585"/>
                <a:gd name="connsiteX2" fmla="*/ 60385 w 303260"/>
                <a:gd name="connsiteY2" fmla="*/ 448574 h 517585"/>
                <a:gd name="connsiteX3" fmla="*/ 51758 w 303260"/>
                <a:gd name="connsiteY3" fmla="*/ 396815 h 517585"/>
                <a:gd name="connsiteX4" fmla="*/ 77637 w 303260"/>
                <a:gd name="connsiteY4" fmla="*/ 327804 h 517585"/>
                <a:gd name="connsiteX5" fmla="*/ 112143 w 303260"/>
                <a:gd name="connsiteY5" fmla="*/ 319178 h 517585"/>
                <a:gd name="connsiteX6" fmla="*/ 155275 w 303260"/>
                <a:gd name="connsiteY6" fmla="*/ 301925 h 517585"/>
                <a:gd name="connsiteX7" fmla="*/ 181154 w 303260"/>
                <a:gd name="connsiteY7" fmla="*/ 293298 h 517585"/>
                <a:gd name="connsiteX8" fmla="*/ 207034 w 303260"/>
                <a:gd name="connsiteY8" fmla="*/ 301925 h 517585"/>
                <a:gd name="connsiteX9" fmla="*/ 198407 w 303260"/>
                <a:gd name="connsiteY9" fmla="*/ 336430 h 517585"/>
                <a:gd name="connsiteX10" fmla="*/ 69011 w 303260"/>
                <a:gd name="connsiteY10" fmla="*/ 327804 h 517585"/>
                <a:gd name="connsiteX11" fmla="*/ 34505 w 303260"/>
                <a:gd name="connsiteY11" fmla="*/ 319178 h 517585"/>
                <a:gd name="connsiteX12" fmla="*/ 25879 w 303260"/>
                <a:gd name="connsiteY12" fmla="*/ 293298 h 517585"/>
                <a:gd name="connsiteX13" fmla="*/ 8626 w 303260"/>
                <a:gd name="connsiteY13" fmla="*/ 267419 h 517585"/>
                <a:gd name="connsiteX14" fmla="*/ 17253 w 303260"/>
                <a:gd name="connsiteY14" fmla="*/ 232913 h 517585"/>
                <a:gd name="connsiteX15" fmla="*/ 43132 w 303260"/>
                <a:gd name="connsiteY15" fmla="*/ 224287 h 517585"/>
                <a:gd name="connsiteX16" fmla="*/ 129396 w 303260"/>
                <a:gd name="connsiteY16" fmla="*/ 232913 h 517585"/>
                <a:gd name="connsiteX17" fmla="*/ 77637 w 303260"/>
                <a:gd name="connsiteY17" fmla="*/ 258793 h 517585"/>
                <a:gd name="connsiteX18" fmla="*/ 43132 w 303260"/>
                <a:gd name="connsiteY18" fmla="*/ 250166 h 517585"/>
                <a:gd name="connsiteX19" fmla="*/ 34505 w 303260"/>
                <a:gd name="connsiteY19" fmla="*/ 120770 h 517585"/>
                <a:gd name="connsiteX20" fmla="*/ 86264 w 303260"/>
                <a:gd name="connsiteY20" fmla="*/ 129396 h 517585"/>
                <a:gd name="connsiteX21" fmla="*/ 94890 w 303260"/>
                <a:gd name="connsiteY21" fmla="*/ 155276 h 517585"/>
                <a:gd name="connsiteX22" fmla="*/ 0 w 303260"/>
                <a:gd name="connsiteY22" fmla="*/ 112144 h 517585"/>
                <a:gd name="connsiteX23" fmla="*/ 8626 w 303260"/>
                <a:gd name="connsiteY23" fmla="*/ 43132 h 517585"/>
                <a:gd name="connsiteX24" fmla="*/ 17253 w 303260"/>
                <a:gd name="connsiteY24" fmla="*/ 17253 h 517585"/>
                <a:gd name="connsiteX25" fmla="*/ 77637 w 303260"/>
                <a:gd name="connsiteY25" fmla="*/ 25879 h 517585"/>
                <a:gd name="connsiteX26" fmla="*/ 51758 w 303260"/>
                <a:gd name="connsiteY26" fmla="*/ 43132 h 517585"/>
                <a:gd name="connsiteX27" fmla="*/ 60385 w 303260"/>
                <a:gd name="connsiteY27" fmla="*/ 8627 h 517585"/>
                <a:gd name="connsiteX28" fmla="*/ 86264 w 303260"/>
                <a:gd name="connsiteY28" fmla="*/ 0 h 517585"/>
                <a:gd name="connsiteX29" fmla="*/ 181154 w 303260"/>
                <a:gd name="connsiteY29" fmla="*/ 8627 h 517585"/>
                <a:gd name="connsiteX30" fmla="*/ 224286 w 303260"/>
                <a:gd name="connsiteY30" fmla="*/ 25879 h 517585"/>
                <a:gd name="connsiteX31" fmla="*/ 293298 w 303260"/>
                <a:gd name="connsiteY31" fmla="*/ 69011 h 517585"/>
                <a:gd name="connsiteX32" fmla="*/ 293298 w 303260"/>
                <a:gd name="connsiteY32" fmla="*/ 129396 h 517585"/>
                <a:gd name="connsiteX33" fmla="*/ 250166 w 303260"/>
                <a:gd name="connsiteY33" fmla="*/ 146649 h 517585"/>
                <a:gd name="connsiteX34" fmla="*/ 215660 w 303260"/>
                <a:gd name="connsiteY34" fmla="*/ 198408 h 51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3260" h="517585">
                  <a:moveTo>
                    <a:pt x="112143" y="517585"/>
                  </a:moveTo>
                  <a:cubicBezTo>
                    <a:pt x="103517" y="500332"/>
                    <a:pt x="97837" y="481258"/>
                    <a:pt x="86264" y="465827"/>
                  </a:cubicBezTo>
                  <a:cubicBezTo>
                    <a:pt x="80043" y="457533"/>
                    <a:pt x="65022" y="457847"/>
                    <a:pt x="60385" y="448574"/>
                  </a:cubicBezTo>
                  <a:cubicBezTo>
                    <a:pt x="52563" y="432930"/>
                    <a:pt x="54634" y="414068"/>
                    <a:pt x="51758" y="396815"/>
                  </a:cubicBezTo>
                  <a:cubicBezTo>
                    <a:pt x="55513" y="378040"/>
                    <a:pt x="57135" y="341472"/>
                    <a:pt x="77637" y="327804"/>
                  </a:cubicBezTo>
                  <a:cubicBezTo>
                    <a:pt x="87502" y="321228"/>
                    <a:pt x="100895" y="322927"/>
                    <a:pt x="112143" y="319178"/>
                  </a:cubicBezTo>
                  <a:cubicBezTo>
                    <a:pt x="126833" y="314281"/>
                    <a:pt x="140776" y="307362"/>
                    <a:pt x="155275" y="301925"/>
                  </a:cubicBezTo>
                  <a:cubicBezTo>
                    <a:pt x="163789" y="298732"/>
                    <a:pt x="172528" y="296174"/>
                    <a:pt x="181154" y="293298"/>
                  </a:cubicBezTo>
                  <a:cubicBezTo>
                    <a:pt x="189781" y="296174"/>
                    <a:pt x="203657" y="293482"/>
                    <a:pt x="207034" y="301925"/>
                  </a:cubicBezTo>
                  <a:cubicBezTo>
                    <a:pt x="211437" y="312933"/>
                    <a:pt x="210060" y="334245"/>
                    <a:pt x="198407" y="336430"/>
                  </a:cubicBezTo>
                  <a:cubicBezTo>
                    <a:pt x="155920" y="344396"/>
                    <a:pt x="112143" y="330679"/>
                    <a:pt x="69011" y="327804"/>
                  </a:cubicBezTo>
                  <a:cubicBezTo>
                    <a:pt x="57509" y="324929"/>
                    <a:pt x="43763" y="326584"/>
                    <a:pt x="34505" y="319178"/>
                  </a:cubicBezTo>
                  <a:cubicBezTo>
                    <a:pt x="27404" y="313497"/>
                    <a:pt x="29946" y="301431"/>
                    <a:pt x="25879" y="293298"/>
                  </a:cubicBezTo>
                  <a:cubicBezTo>
                    <a:pt x="21243" y="284025"/>
                    <a:pt x="14377" y="276045"/>
                    <a:pt x="8626" y="267419"/>
                  </a:cubicBezTo>
                  <a:cubicBezTo>
                    <a:pt x="11502" y="255917"/>
                    <a:pt x="9847" y="242171"/>
                    <a:pt x="17253" y="232913"/>
                  </a:cubicBezTo>
                  <a:cubicBezTo>
                    <a:pt x="22933" y="225813"/>
                    <a:pt x="34039" y="224287"/>
                    <a:pt x="43132" y="224287"/>
                  </a:cubicBezTo>
                  <a:cubicBezTo>
                    <a:pt x="72030" y="224287"/>
                    <a:pt x="100641" y="230038"/>
                    <a:pt x="129396" y="232913"/>
                  </a:cubicBezTo>
                  <a:cubicBezTo>
                    <a:pt x="116312" y="241636"/>
                    <a:pt x="95494" y="258793"/>
                    <a:pt x="77637" y="258793"/>
                  </a:cubicBezTo>
                  <a:cubicBezTo>
                    <a:pt x="65781" y="258793"/>
                    <a:pt x="54634" y="253042"/>
                    <a:pt x="43132" y="250166"/>
                  </a:cubicBezTo>
                  <a:cubicBezTo>
                    <a:pt x="16318" y="209945"/>
                    <a:pt x="-7195" y="186299"/>
                    <a:pt x="34505" y="120770"/>
                  </a:cubicBezTo>
                  <a:cubicBezTo>
                    <a:pt x="43895" y="106014"/>
                    <a:pt x="69011" y="126521"/>
                    <a:pt x="86264" y="129396"/>
                  </a:cubicBezTo>
                  <a:cubicBezTo>
                    <a:pt x="89139" y="138023"/>
                    <a:pt x="103913" y="154148"/>
                    <a:pt x="94890" y="155276"/>
                  </a:cubicBezTo>
                  <a:cubicBezTo>
                    <a:pt x="25885" y="163902"/>
                    <a:pt x="24625" y="149080"/>
                    <a:pt x="0" y="112144"/>
                  </a:cubicBezTo>
                  <a:cubicBezTo>
                    <a:pt x="2875" y="89140"/>
                    <a:pt x="4479" y="65941"/>
                    <a:pt x="8626" y="43132"/>
                  </a:cubicBezTo>
                  <a:cubicBezTo>
                    <a:pt x="10253" y="34186"/>
                    <a:pt x="8431" y="19458"/>
                    <a:pt x="17253" y="17253"/>
                  </a:cubicBezTo>
                  <a:cubicBezTo>
                    <a:pt x="36978" y="12322"/>
                    <a:pt x="57509" y="23004"/>
                    <a:pt x="77637" y="25879"/>
                  </a:cubicBezTo>
                  <a:cubicBezTo>
                    <a:pt x="69011" y="31630"/>
                    <a:pt x="59089" y="50463"/>
                    <a:pt x="51758" y="43132"/>
                  </a:cubicBezTo>
                  <a:cubicBezTo>
                    <a:pt x="43375" y="34749"/>
                    <a:pt x="52979" y="17885"/>
                    <a:pt x="60385" y="8627"/>
                  </a:cubicBezTo>
                  <a:cubicBezTo>
                    <a:pt x="66065" y="1527"/>
                    <a:pt x="77638" y="2876"/>
                    <a:pt x="86264" y="0"/>
                  </a:cubicBezTo>
                  <a:cubicBezTo>
                    <a:pt x="117894" y="2876"/>
                    <a:pt x="150798" y="-713"/>
                    <a:pt x="181154" y="8627"/>
                  </a:cubicBezTo>
                  <a:cubicBezTo>
                    <a:pt x="244920" y="28248"/>
                    <a:pt x="152200" y="49909"/>
                    <a:pt x="224286" y="25879"/>
                  </a:cubicBezTo>
                  <a:cubicBezTo>
                    <a:pt x="285881" y="46411"/>
                    <a:pt x="265957" y="28000"/>
                    <a:pt x="293298" y="69011"/>
                  </a:cubicBezTo>
                  <a:cubicBezTo>
                    <a:pt x="299442" y="87445"/>
                    <a:pt x="312253" y="110441"/>
                    <a:pt x="293298" y="129396"/>
                  </a:cubicBezTo>
                  <a:cubicBezTo>
                    <a:pt x="282349" y="140345"/>
                    <a:pt x="264543" y="140898"/>
                    <a:pt x="250166" y="146649"/>
                  </a:cubicBezTo>
                  <a:cubicBezTo>
                    <a:pt x="240121" y="206917"/>
                    <a:pt x="259030" y="198408"/>
                    <a:pt x="215660" y="19840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>
              <a:off x="3894929" y="5115463"/>
              <a:ext cx="303260" cy="517585"/>
            </a:xfrm>
            <a:custGeom>
              <a:avLst/>
              <a:gdLst>
                <a:gd name="connsiteX0" fmla="*/ 112143 w 303260"/>
                <a:gd name="connsiteY0" fmla="*/ 517585 h 517585"/>
                <a:gd name="connsiteX1" fmla="*/ 86264 w 303260"/>
                <a:gd name="connsiteY1" fmla="*/ 465827 h 517585"/>
                <a:gd name="connsiteX2" fmla="*/ 60385 w 303260"/>
                <a:gd name="connsiteY2" fmla="*/ 448574 h 517585"/>
                <a:gd name="connsiteX3" fmla="*/ 51758 w 303260"/>
                <a:gd name="connsiteY3" fmla="*/ 396815 h 517585"/>
                <a:gd name="connsiteX4" fmla="*/ 77637 w 303260"/>
                <a:gd name="connsiteY4" fmla="*/ 327804 h 517585"/>
                <a:gd name="connsiteX5" fmla="*/ 112143 w 303260"/>
                <a:gd name="connsiteY5" fmla="*/ 319178 h 517585"/>
                <a:gd name="connsiteX6" fmla="*/ 155275 w 303260"/>
                <a:gd name="connsiteY6" fmla="*/ 301925 h 517585"/>
                <a:gd name="connsiteX7" fmla="*/ 181154 w 303260"/>
                <a:gd name="connsiteY7" fmla="*/ 293298 h 517585"/>
                <a:gd name="connsiteX8" fmla="*/ 207034 w 303260"/>
                <a:gd name="connsiteY8" fmla="*/ 301925 h 517585"/>
                <a:gd name="connsiteX9" fmla="*/ 198407 w 303260"/>
                <a:gd name="connsiteY9" fmla="*/ 336430 h 517585"/>
                <a:gd name="connsiteX10" fmla="*/ 69011 w 303260"/>
                <a:gd name="connsiteY10" fmla="*/ 327804 h 517585"/>
                <a:gd name="connsiteX11" fmla="*/ 34505 w 303260"/>
                <a:gd name="connsiteY11" fmla="*/ 319178 h 517585"/>
                <a:gd name="connsiteX12" fmla="*/ 25879 w 303260"/>
                <a:gd name="connsiteY12" fmla="*/ 293298 h 517585"/>
                <a:gd name="connsiteX13" fmla="*/ 8626 w 303260"/>
                <a:gd name="connsiteY13" fmla="*/ 267419 h 517585"/>
                <a:gd name="connsiteX14" fmla="*/ 17253 w 303260"/>
                <a:gd name="connsiteY14" fmla="*/ 232913 h 517585"/>
                <a:gd name="connsiteX15" fmla="*/ 43132 w 303260"/>
                <a:gd name="connsiteY15" fmla="*/ 224287 h 517585"/>
                <a:gd name="connsiteX16" fmla="*/ 129396 w 303260"/>
                <a:gd name="connsiteY16" fmla="*/ 232913 h 517585"/>
                <a:gd name="connsiteX17" fmla="*/ 77637 w 303260"/>
                <a:gd name="connsiteY17" fmla="*/ 258793 h 517585"/>
                <a:gd name="connsiteX18" fmla="*/ 43132 w 303260"/>
                <a:gd name="connsiteY18" fmla="*/ 250166 h 517585"/>
                <a:gd name="connsiteX19" fmla="*/ 34505 w 303260"/>
                <a:gd name="connsiteY19" fmla="*/ 120770 h 517585"/>
                <a:gd name="connsiteX20" fmla="*/ 86264 w 303260"/>
                <a:gd name="connsiteY20" fmla="*/ 129396 h 517585"/>
                <a:gd name="connsiteX21" fmla="*/ 94890 w 303260"/>
                <a:gd name="connsiteY21" fmla="*/ 155276 h 517585"/>
                <a:gd name="connsiteX22" fmla="*/ 0 w 303260"/>
                <a:gd name="connsiteY22" fmla="*/ 112144 h 517585"/>
                <a:gd name="connsiteX23" fmla="*/ 8626 w 303260"/>
                <a:gd name="connsiteY23" fmla="*/ 43132 h 517585"/>
                <a:gd name="connsiteX24" fmla="*/ 17253 w 303260"/>
                <a:gd name="connsiteY24" fmla="*/ 17253 h 517585"/>
                <a:gd name="connsiteX25" fmla="*/ 77637 w 303260"/>
                <a:gd name="connsiteY25" fmla="*/ 25879 h 517585"/>
                <a:gd name="connsiteX26" fmla="*/ 51758 w 303260"/>
                <a:gd name="connsiteY26" fmla="*/ 43132 h 517585"/>
                <a:gd name="connsiteX27" fmla="*/ 60385 w 303260"/>
                <a:gd name="connsiteY27" fmla="*/ 8627 h 517585"/>
                <a:gd name="connsiteX28" fmla="*/ 86264 w 303260"/>
                <a:gd name="connsiteY28" fmla="*/ 0 h 517585"/>
                <a:gd name="connsiteX29" fmla="*/ 181154 w 303260"/>
                <a:gd name="connsiteY29" fmla="*/ 8627 h 517585"/>
                <a:gd name="connsiteX30" fmla="*/ 224286 w 303260"/>
                <a:gd name="connsiteY30" fmla="*/ 25879 h 517585"/>
                <a:gd name="connsiteX31" fmla="*/ 293298 w 303260"/>
                <a:gd name="connsiteY31" fmla="*/ 69011 h 517585"/>
                <a:gd name="connsiteX32" fmla="*/ 293298 w 303260"/>
                <a:gd name="connsiteY32" fmla="*/ 129396 h 517585"/>
                <a:gd name="connsiteX33" fmla="*/ 250166 w 303260"/>
                <a:gd name="connsiteY33" fmla="*/ 146649 h 517585"/>
                <a:gd name="connsiteX34" fmla="*/ 215660 w 303260"/>
                <a:gd name="connsiteY34" fmla="*/ 198408 h 51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3260" h="517585">
                  <a:moveTo>
                    <a:pt x="112143" y="517585"/>
                  </a:moveTo>
                  <a:cubicBezTo>
                    <a:pt x="103517" y="500332"/>
                    <a:pt x="97837" y="481258"/>
                    <a:pt x="86264" y="465827"/>
                  </a:cubicBezTo>
                  <a:cubicBezTo>
                    <a:pt x="80043" y="457533"/>
                    <a:pt x="65022" y="457847"/>
                    <a:pt x="60385" y="448574"/>
                  </a:cubicBezTo>
                  <a:cubicBezTo>
                    <a:pt x="52563" y="432930"/>
                    <a:pt x="54634" y="414068"/>
                    <a:pt x="51758" y="396815"/>
                  </a:cubicBezTo>
                  <a:cubicBezTo>
                    <a:pt x="55513" y="378040"/>
                    <a:pt x="57135" y="341472"/>
                    <a:pt x="77637" y="327804"/>
                  </a:cubicBezTo>
                  <a:cubicBezTo>
                    <a:pt x="87502" y="321228"/>
                    <a:pt x="100895" y="322927"/>
                    <a:pt x="112143" y="319178"/>
                  </a:cubicBezTo>
                  <a:cubicBezTo>
                    <a:pt x="126833" y="314281"/>
                    <a:pt x="140776" y="307362"/>
                    <a:pt x="155275" y="301925"/>
                  </a:cubicBezTo>
                  <a:cubicBezTo>
                    <a:pt x="163789" y="298732"/>
                    <a:pt x="172528" y="296174"/>
                    <a:pt x="181154" y="293298"/>
                  </a:cubicBezTo>
                  <a:cubicBezTo>
                    <a:pt x="189781" y="296174"/>
                    <a:pt x="203657" y="293482"/>
                    <a:pt x="207034" y="301925"/>
                  </a:cubicBezTo>
                  <a:cubicBezTo>
                    <a:pt x="211437" y="312933"/>
                    <a:pt x="210060" y="334245"/>
                    <a:pt x="198407" y="336430"/>
                  </a:cubicBezTo>
                  <a:cubicBezTo>
                    <a:pt x="155920" y="344396"/>
                    <a:pt x="112143" y="330679"/>
                    <a:pt x="69011" y="327804"/>
                  </a:cubicBezTo>
                  <a:cubicBezTo>
                    <a:pt x="57509" y="324929"/>
                    <a:pt x="43763" y="326584"/>
                    <a:pt x="34505" y="319178"/>
                  </a:cubicBezTo>
                  <a:cubicBezTo>
                    <a:pt x="27404" y="313497"/>
                    <a:pt x="29946" y="301431"/>
                    <a:pt x="25879" y="293298"/>
                  </a:cubicBezTo>
                  <a:cubicBezTo>
                    <a:pt x="21243" y="284025"/>
                    <a:pt x="14377" y="276045"/>
                    <a:pt x="8626" y="267419"/>
                  </a:cubicBezTo>
                  <a:cubicBezTo>
                    <a:pt x="11502" y="255917"/>
                    <a:pt x="9847" y="242171"/>
                    <a:pt x="17253" y="232913"/>
                  </a:cubicBezTo>
                  <a:cubicBezTo>
                    <a:pt x="22933" y="225813"/>
                    <a:pt x="34039" y="224287"/>
                    <a:pt x="43132" y="224287"/>
                  </a:cubicBezTo>
                  <a:cubicBezTo>
                    <a:pt x="72030" y="224287"/>
                    <a:pt x="100641" y="230038"/>
                    <a:pt x="129396" y="232913"/>
                  </a:cubicBezTo>
                  <a:cubicBezTo>
                    <a:pt x="116312" y="241636"/>
                    <a:pt x="95494" y="258793"/>
                    <a:pt x="77637" y="258793"/>
                  </a:cubicBezTo>
                  <a:cubicBezTo>
                    <a:pt x="65781" y="258793"/>
                    <a:pt x="54634" y="253042"/>
                    <a:pt x="43132" y="250166"/>
                  </a:cubicBezTo>
                  <a:cubicBezTo>
                    <a:pt x="16318" y="209945"/>
                    <a:pt x="-7195" y="186299"/>
                    <a:pt x="34505" y="120770"/>
                  </a:cubicBezTo>
                  <a:cubicBezTo>
                    <a:pt x="43895" y="106014"/>
                    <a:pt x="69011" y="126521"/>
                    <a:pt x="86264" y="129396"/>
                  </a:cubicBezTo>
                  <a:cubicBezTo>
                    <a:pt x="89139" y="138023"/>
                    <a:pt x="103913" y="154148"/>
                    <a:pt x="94890" y="155276"/>
                  </a:cubicBezTo>
                  <a:cubicBezTo>
                    <a:pt x="25885" y="163902"/>
                    <a:pt x="24625" y="149080"/>
                    <a:pt x="0" y="112144"/>
                  </a:cubicBezTo>
                  <a:cubicBezTo>
                    <a:pt x="2875" y="89140"/>
                    <a:pt x="4479" y="65941"/>
                    <a:pt x="8626" y="43132"/>
                  </a:cubicBezTo>
                  <a:cubicBezTo>
                    <a:pt x="10253" y="34186"/>
                    <a:pt x="8431" y="19458"/>
                    <a:pt x="17253" y="17253"/>
                  </a:cubicBezTo>
                  <a:cubicBezTo>
                    <a:pt x="36978" y="12322"/>
                    <a:pt x="57509" y="23004"/>
                    <a:pt x="77637" y="25879"/>
                  </a:cubicBezTo>
                  <a:cubicBezTo>
                    <a:pt x="69011" y="31630"/>
                    <a:pt x="59089" y="50463"/>
                    <a:pt x="51758" y="43132"/>
                  </a:cubicBezTo>
                  <a:cubicBezTo>
                    <a:pt x="43375" y="34749"/>
                    <a:pt x="52979" y="17885"/>
                    <a:pt x="60385" y="8627"/>
                  </a:cubicBezTo>
                  <a:cubicBezTo>
                    <a:pt x="66065" y="1527"/>
                    <a:pt x="77638" y="2876"/>
                    <a:pt x="86264" y="0"/>
                  </a:cubicBezTo>
                  <a:cubicBezTo>
                    <a:pt x="117894" y="2876"/>
                    <a:pt x="150798" y="-713"/>
                    <a:pt x="181154" y="8627"/>
                  </a:cubicBezTo>
                  <a:cubicBezTo>
                    <a:pt x="244920" y="28248"/>
                    <a:pt x="152200" y="49909"/>
                    <a:pt x="224286" y="25879"/>
                  </a:cubicBezTo>
                  <a:cubicBezTo>
                    <a:pt x="285881" y="46411"/>
                    <a:pt x="265957" y="28000"/>
                    <a:pt x="293298" y="69011"/>
                  </a:cubicBezTo>
                  <a:cubicBezTo>
                    <a:pt x="299442" y="87445"/>
                    <a:pt x="312253" y="110441"/>
                    <a:pt x="293298" y="129396"/>
                  </a:cubicBezTo>
                  <a:cubicBezTo>
                    <a:pt x="282349" y="140345"/>
                    <a:pt x="264543" y="140898"/>
                    <a:pt x="250166" y="146649"/>
                  </a:cubicBezTo>
                  <a:cubicBezTo>
                    <a:pt x="240121" y="206917"/>
                    <a:pt x="259030" y="198408"/>
                    <a:pt x="215660" y="19840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4496570" y="5115462"/>
              <a:ext cx="303260" cy="517585"/>
            </a:xfrm>
            <a:custGeom>
              <a:avLst/>
              <a:gdLst>
                <a:gd name="connsiteX0" fmla="*/ 112143 w 303260"/>
                <a:gd name="connsiteY0" fmla="*/ 517585 h 517585"/>
                <a:gd name="connsiteX1" fmla="*/ 86264 w 303260"/>
                <a:gd name="connsiteY1" fmla="*/ 465827 h 517585"/>
                <a:gd name="connsiteX2" fmla="*/ 60385 w 303260"/>
                <a:gd name="connsiteY2" fmla="*/ 448574 h 517585"/>
                <a:gd name="connsiteX3" fmla="*/ 51758 w 303260"/>
                <a:gd name="connsiteY3" fmla="*/ 396815 h 517585"/>
                <a:gd name="connsiteX4" fmla="*/ 77637 w 303260"/>
                <a:gd name="connsiteY4" fmla="*/ 327804 h 517585"/>
                <a:gd name="connsiteX5" fmla="*/ 112143 w 303260"/>
                <a:gd name="connsiteY5" fmla="*/ 319178 h 517585"/>
                <a:gd name="connsiteX6" fmla="*/ 155275 w 303260"/>
                <a:gd name="connsiteY6" fmla="*/ 301925 h 517585"/>
                <a:gd name="connsiteX7" fmla="*/ 181154 w 303260"/>
                <a:gd name="connsiteY7" fmla="*/ 293298 h 517585"/>
                <a:gd name="connsiteX8" fmla="*/ 207034 w 303260"/>
                <a:gd name="connsiteY8" fmla="*/ 301925 h 517585"/>
                <a:gd name="connsiteX9" fmla="*/ 198407 w 303260"/>
                <a:gd name="connsiteY9" fmla="*/ 336430 h 517585"/>
                <a:gd name="connsiteX10" fmla="*/ 69011 w 303260"/>
                <a:gd name="connsiteY10" fmla="*/ 327804 h 517585"/>
                <a:gd name="connsiteX11" fmla="*/ 34505 w 303260"/>
                <a:gd name="connsiteY11" fmla="*/ 319178 h 517585"/>
                <a:gd name="connsiteX12" fmla="*/ 25879 w 303260"/>
                <a:gd name="connsiteY12" fmla="*/ 293298 h 517585"/>
                <a:gd name="connsiteX13" fmla="*/ 8626 w 303260"/>
                <a:gd name="connsiteY13" fmla="*/ 267419 h 517585"/>
                <a:gd name="connsiteX14" fmla="*/ 17253 w 303260"/>
                <a:gd name="connsiteY14" fmla="*/ 232913 h 517585"/>
                <a:gd name="connsiteX15" fmla="*/ 43132 w 303260"/>
                <a:gd name="connsiteY15" fmla="*/ 224287 h 517585"/>
                <a:gd name="connsiteX16" fmla="*/ 129396 w 303260"/>
                <a:gd name="connsiteY16" fmla="*/ 232913 h 517585"/>
                <a:gd name="connsiteX17" fmla="*/ 77637 w 303260"/>
                <a:gd name="connsiteY17" fmla="*/ 258793 h 517585"/>
                <a:gd name="connsiteX18" fmla="*/ 43132 w 303260"/>
                <a:gd name="connsiteY18" fmla="*/ 250166 h 517585"/>
                <a:gd name="connsiteX19" fmla="*/ 34505 w 303260"/>
                <a:gd name="connsiteY19" fmla="*/ 120770 h 517585"/>
                <a:gd name="connsiteX20" fmla="*/ 86264 w 303260"/>
                <a:gd name="connsiteY20" fmla="*/ 129396 h 517585"/>
                <a:gd name="connsiteX21" fmla="*/ 94890 w 303260"/>
                <a:gd name="connsiteY21" fmla="*/ 155276 h 517585"/>
                <a:gd name="connsiteX22" fmla="*/ 0 w 303260"/>
                <a:gd name="connsiteY22" fmla="*/ 112144 h 517585"/>
                <a:gd name="connsiteX23" fmla="*/ 8626 w 303260"/>
                <a:gd name="connsiteY23" fmla="*/ 43132 h 517585"/>
                <a:gd name="connsiteX24" fmla="*/ 17253 w 303260"/>
                <a:gd name="connsiteY24" fmla="*/ 17253 h 517585"/>
                <a:gd name="connsiteX25" fmla="*/ 77637 w 303260"/>
                <a:gd name="connsiteY25" fmla="*/ 25879 h 517585"/>
                <a:gd name="connsiteX26" fmla="*/ 51758 w 303260"/>
                <a:gd name="connsiteY26" fmla="*/ 43132 h 517585"/>
                <a:gd name="connsiteX27" fmla="*/ 60385 w 303260"/>
                <a:gd name="connsiteY27" fmla="*/ 8627 h 517585"/>
                <a:gd name="connsiteX28" fmla="*/ 86264 w 303260"/>
                <a:gd name="connsiteY28" fmla="*/ 0 h 517585"/>
                <a:gd name="connsiteX29" fmla="*/ 181154 w 303260"/>
                <a:gd name="connsiteY29" fmla="*/ 8627 h 517585"/>
                <a:gd name="connsiteX30" fmla="*/ 224286 w 303260"/>
                <a:gd name="connsiteY30" fmla="*/ 25879 h 517585"/>
                <a:gd name="connsiteX31" fmla="*/ 293298 w 303260"/>
                <a:gd name="connsiteY31" fmla="*/ 69011 h 517585"/>
                <a:gd name="connsiteX32" fmla="*/ 293298 w 303260"/>
                <a:gd name="connsiteY32" fmla="*/ 129396 h 517585"/>
                <a:gd name="connsiteX33" fmla="*/ 250166 w 303260"/>
                <a:gd name="connsiteY33" fmla="*/ 146649 h 517585"/>
                <a:gd name="connsiteX34" fmla="*/ 215660 w 303260"/>
                <a:gd name="connsiteY34" fmla="*/ 198408 h 51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3260" h="517585">
                  <a:moveTo>
                    <a:pt x="112143" y="517585"/>
                  </a:moveTo>
                  <a:cubicBezTo>
                    <a:pt x="103517" y="500332"/>
                    <a:pt x="97837" y="481258"/>
                    <a:pt x="86264" y="465827"/>
                  </a:cubicBezTo>
                  <a:cubicBezTo>
                    <a:pt x="80043" y="457533"/>
                    <a:pt x="65022" y="457847"/>
                    <a:pt x="60385" y="448574"/>
                  </a:cubicBezTo>
                  <a:cubicBezTo>
                    <a:pt x="52563" y="432930"/>
                    <a:pt x="54634" y="414068"/>
                    <a:pt x="51758" y="396815"/>
                  </a:cubicBezTo>
                  <a:cubicBezTo>
                    <a:pt x="55513" y="378040"/>
                    <a:pt x="57135" y="341472"/>
                    <a:pt x="77637" y="327804"/>
                  </a:cubicBezTo>
                  <a:cubicBezTo>
                    <a:pt x="87502" y="321228"/>
                    <a:pt x="100895" y="322927"/>
                    <a:pt x="112143" y="319178"/>
                  </a:cubicBezTo>
                  <a:cubicBezTo>
                    <a:pt x="126833" y="314281"/>
                    <a:pt x="140776" y="307362"/>
                    <a:pt x="155275" y="301925"/>
                  </a:cubicBezTo>
                  <a:cubicBezTo>
                    <a:pt x="163789" y="298732"/>
                    <a:pt x="172528" y="296174"/>
                    <a:pt x="181154" y="293298"/>
                  </a:cubicBezTo>
                  <a:cubicBezTo>
                    <a:pt x="189781" y="296174"/>
                    <a:pt x="203657" y="293482"/>
                    <a:pt x="207034" y="301925"/>
                  </a:cubicBezTo>
                  <a:cubicBezTo>
                    <a:pt x="211437" y="312933"/>
                    <a:pt x="210060" y="334245"/>
                    <a:pt x="198407" y="336430"/>
                  </a:cubicBezTo>
                  <a:cubicBezTo>
                    <a:pt x="155920" y="344396"/>
                    <a:pt x="112143" y="330679"/>
                    <a:pt x="69011" y="327804"/>
                  </a:cubicBezTo>
                  <a:cubicBezTo>
                    <a:pt x="57509" y="324929"/>
                    <a:pt x="43763" y="326584"/>
                    <a:pt x="34505" y="319178"/>
                  </a:cubicBezTo>
                  <a:cubicBezTo>
                    <a:pt x="27404" y="313497"/>
                    <a:pt x="29946" y="301431"/>
                    <a:pt x="25879" y="293298"/>
                  </a:cubicBezTo>
                  <a:cubicBezTo>
                    <a:pt x="21243" y="284025"/>
                    <a:pt x="14377" y="276045"/>
                    <a:pt x="8626" y="267419"/>
                  </a:cubicBezTo>
                  <a:cubicBezTo>
                    <a:pt x="11502" y="255917"/>
                    <a:pt x="9847" y="242171"/>
                    <a:pt x="17253" y="232913"/>
                  </a:cubicBezTo>
                  <a:cubicBezTo>
                    <a:pt x="22933" y="225813"/>
                    <a:pt x="34039" y="224287"/>
                    <a:pt x="43132" y="224287"/>
                  </a:cubicBezTo>
                  <a:cubicBezTo>
                    <a:pt x="72030" y="224287"/>
                    <a:pt x="100641" y="230038"/>
                    <a:pt x="129396" y="232913"/>
                  </a:cubicBezTo>
                  <a:cubicBezTo>
                    <a:pt x="116312" y="241636"/>
                    <a:pt x="95494" y="258793"/>
                    <a:pt x="77637" y="258793"/>
                  </a:cubicBezTo>
                  <a:cubicBezTo>
                    <a:pt x="65781" y="258793"/>
                    <a:pt x="54634" y="253042"/>
                    <a:pt x="43132" y="250166"/>
                  </a:cubicBezTo>
                  <a:cubicBezTo>
                    <a:pt x="16318" y="209945"/>
                    <a:pt x="-7195" y="186299"/>
                    <a:pt x="34505" y="120770"/>
                  </a:cubicBezTo>
                  <a:cubicBezTo>
                    <a:pt x="43895" y="106014"/>
                    <a:pt x="69011" y="126521"/>
                    <a:pt x="86264" y="129396"/>
                  </a:cubicBezTo>
                  <a:cubicBezTo>
                    <a:pt x="89139" y="138023"/>
                    <a:pt x="103913" y="154148"/>
                    <a:pt x="94890" y="155276"/>
                  </a:cubicBezTo>
                  <a:cubicBezTo>
                    <a:pt x="25885" y="163902"/>
                    <a:pt x="24625" y="149080"/>
                    <a:pt x="0" y="112144"/>
                  </a:cubicBezTo>
                  <a:cubicBezTo>
                    <a:pt x="2875" y="89140"/>
                    <a:pt x="4479" y="65941"/>
                    <a:pt x="8626" y="43132"/>
                  </a:cubicBezTo>
                  <a:cubicBezTo>
                    <a:pt x="10253" y="34186"/>
                    <a:pt x="8431" y="19458"/>
                    <a:pt x="17253" y="17253"/>
                  </a:cubicBezTo>
                  <a:cubicBezTo>
                    <a:pt x="36978" y="12322"/>
                    <a:pt x="57509" y="23004"/>
                    <a:pt x="77637" y="25879"/>
                  </a:cubicBezTo>
                  <a:cubicBezTo>
                    <a:pt x="69011" y="31630"/>
                    <a:pt x="59089" y="50463"/>
                    <a:pt x="51758" y="43132"/>
                  </a:cubicBezTo>
                  <a:cubicBezTo>
                    <a:pt x="43375" y="34749"/>
                    <a:pt x="52979" y="17885"/>
                    <a:pt x="60385" y="8627"/>
                  </a:cubicBezTo>
                  <a:cubicBezTo>
                    <a:pt x="66065" y="1527"/>
                    <a:pt x="77638" y="2876"/>
                    <a:pt x="86264" y="0"/>
                  </a:cubicBezTo>
                  <a:cubicBezTo>
                    <a:pt x="117894" y="2876"/>
                    <a:pt x="150798" y="-713"/>
                    <a:pt x="181154" y="8627"/>
                  </a:cubicBezTo>
                  <a:cubicBezTo>
                    <a:pt x="244920" y="28248"/>
                    <a:pt x="152200" y="49909"/>
                    <a:pt x="224286" y="25879"/>
                  </a:cubicBezTo>
                  <a:cubicBezTo>
                    <a:pt x="285881" y="46411"/>
                    <a:pt x="265957" y="28000"/>
                    <a:pt x="293298" y="69011"/>
                  </a:cubicBezTo>
                  <a:cubicBezTo>
                    <a:pt x="299442" y="87445"/>
                    <a:pt x="312253" y="110441"/>
                    <a:pt x="293298" y="129396"/>
                  </a:cubicBezTo>
                  <a:cubicBezTo>
                    <a:pt x="282349" y="140345"/>
                    <a:pt x="264543" y="140898"/>
                    <a:pt x="250166" y="146649"/>
                  </a:cubicBezTo>
                  <a:cubicBezTo>
                    <a:pt x="240121" y="206917"/>
                    <a:pt x="259030" y="198408"/>
                    <a:pt x="215660" y="19840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4897754" y="5129840"/>
              <a:ext cx="303260" cy="517585"/>
            </a:xfrm>
            <a:custGeom>
              <a:avLst/>
              <a:gdLst>
                <a:gd name="connsiteX0" fmla="*/ 112143 w 303260"/>
                <a:gd name="connsiteY0" fmla="*/ 517585 h 517585"/>
                <a:gd name="connsiteX1" fmla="*/ 86264 w 303260"/>
                <a:gd name="connsiteY1" fmla="*/ 465827 h 517585"/>
                <a:gd name="connsiteX2" fmla="*/ 60385 w 303260"/>
                <a:gd name="connsiteY2" fmla="*/ 448574 h 517585"/>
                <a:gd name="connsiteX3" fmla="*/ 51758 w 303260"/>
                <a:gd name="connsiteY3" fmla="*/ 396815 h 517585"/>
                <a:gd name="connsiteX4" fmla="*/ 77637 w 303260"/>
                <a:gd name="connsiteY4" fmla="*/ 327804 h 517585"/>
                <a:gd name="connsiteX5" fmla="*/ 112143 w 303260"/>
                <a:gd name="connsiteY5" fmla="*/ 319178 h 517585"/>
                <a:gd name="connsiteX6" fmla="*/ 155275 w 303260"/>
                <a:gd name="connsiteY6" fmla="*/ 301925 h 517585"/>
                <a:gd name="connsiteX7" fmla="*/ 181154 w 303260"/>
                <a:gd name="connsiteY7" fmla="*/ 293298 h 517585"/>
                <a:gd name="connsiteX8" fmla="*/ 207034 w 303260"/>
                <a:gd name="connsiteY8" fmla="*/ 301925 h 517585"/>
                <a:gd name="connsiteX9" fmla="*/ 198407 w 303260"/>
                <a:gd name="connsiteY9" fmla="*/ 336430 h 517585"/>
                <a:gd name="connsiteX10" fmla="*/ 69011 w 303260"/>
                <a:gd name="connsiteY10" fmla="*/ 327804 h 517585"/>
                <a:gd name="connsiteX11" fmla="*/ 34505 w 303260"/>
                <a:gd name="connsiteY11" fmla="*/ 319178 h 517585"/>
                <a:gd name="connsiteX12" fmla="*/ 25879 w 303260"/>
                <a:gd name="connsiteY12" fmla="*/ 293298 h 517585"/>
                <a:gd name="connsiteX13" fmla="*/ 8626 w 303260"/>
                <a:gd name="connsiteY13" fmla="*/ 267419 h 517585"/>
                <a:gd name="connsiteX14" fmla="*/ 17253 w 303260"/>
                <a:gd name="connsiteY14" fmla="*/ 232913 h 517585"/>
                <a:gd name="connsiteX15" fmla="*/ 43132 w 303260"/>
                <a:gd name="connsiteY15" fmla="*/ 224287 h 517585"/>
                <a:gd name="connsiteX16" fmla="*/ 129396 w 303260"/>
                <a:gd name="connsiteY16" fmla="*/ 232913 h 517585"/>
                <a:gd name="connsiteX17" fmla="*/ 77637 w 303260"/>
                <a:gd name="connsiteY17" fmla="*/ 258793 h 517585"/>
                <a:gd name="connsiteX18" fmla="*/ 43132 w 303260"/>
                <a:gd name="connsiteY18" fmla="*/ 250166 h 517585"/>
                <a:gd name="connsiteX19" fmla="*/ 34505 w 303260"/>
                <a:gd name="connsiteY19" fmla="*/ 120770 h 517585"/>
                <a:gd name="connsiteX20" fmla="*/ 86264 w 303260"/>
                <a:gd name="connsiteY20" fmla="*/ 129396 h 517585"/>
                <a:gd name="connsiteX21" fmla="*/ 94890 w 303260"/>
                <a:gd name="connsiteY21" fmla="*/ 155276 h 517585"/>
                <a:gd name="connsiteX22" fmla="*/ 0 w 303260"/>
                <a:gd name="connsiteY22" fmla="*/ 112144 h 517585"/>
                <a:gd name="connsiteX23" fmla="*/ 8626 w 303260"/>
                <a:gd name="connsiteY23" fmla="*/ 43132 h 517585"/>
                <a:gd name="connsiteX24" fmla="*/ 17253 w 303260"/>
                <a:gd name="connsiteY24" fmla="*/ 17253 h 517585"/>
                <a:gd name="connsiteX25" fmla="*/ 77637 w 303260"/>
                <a:gd name="connsiteY25" fmla="*/ 25879 h 517585"/>
                <a:gd name="connsiteX26" fmla="*/ 51758 w 303260"/>
                <a:gd name="connsiteY26" fmla="*/ 43132 h 517585"/>
                <a:gd name="connsiteX27" fmla="*/ 60385 w 303260"/>
                <a:gd name="connsiteY27" fmla="*/ 8627 h 517585"/>
                <a:gd name="connsiteX28" fmla="*/ 86264 w 303260"/>
                <a:gd name="connsiteY28" fmla="*/ 0 h 517585"/>
                <a:gd name="connsiteX29" fmla="*/ 181154 w 303260"/>
                <a:gd name="connsiteY29" fmla="*/ 8627 h 517585"/>
                <a:gd name="connsiteX30" fmla="*/ 224286 w 303260"/>
                <a:gd name="connsiteY30" fmla="*/ 25879 h 517585"/>
                <a:gd name="connsiteX31" fmla="*/ 293298 w 303260"/>
                <a:gd name="connsiteY31" fmla="*/ 69011 h 517585"/>
                <a:gd name="connsiteX32" fmla="*/ 293298 w 303260"/>
                <a:gd name="connsiteY32" fmla="*/ 129396 h 517585"/>
                <a:gd name="connsiteX33" fmla="*/ 250166 w 303260"/>
                <a:gd name="connsiteY33" fmla="*/ 146649 h 517585"/>
                <a:gd name="connsiteX34" fmla="*/ 215660 w 303260"/>
                <a:gd name="connsiteY34" fmla="*/ 198408 h 51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3260" h="517585">
                  <a:moveTo>
                    <a:pt x="112143" y="517585"/>
                  </a:moveTo>
                  <a:cubicBezTo>
                    <a:pt x="103517" y="500332"/>
                    <a:pt x="97837" y="481258"/>
                    <a:pt x="86264" y="465827"/>
                  </a:cubicBezTo>
                  <a:cubicBezTo>
                    <a:pt x="80043" y="457533"/>
                    <a:pt x="65022" y="457847"/>
                    <a:pt x="60385" y="448574"/>
                  </a:cubicBezTo>
                  <a:cubicBezTo>
                    <a:pt x="52563" y="432930"/>
                    <a:pt x="54634" y="414068"/>
                    <a:pt x="51758" y="396815"/>
                  </a:cubicBezTo>
                  <a:cubicBezTo>
                    <a:pt x="55513" y="378040"/>
                    <a:pt x="57135" y="341472"/>
                    <a:pt x="77637" y="327804"/>
                  </a:cubicBezTo>
                  <a:cubicBezTo>
                    <a:pt x="87502" y="321228"/>
                    <a:pt x="100895" y="322927"/>
                    <a:pt x="112143" y="319178"/>
                  </a:cubicBezTo>
                  <a:cubicBezTo>
                    <a:pt x="126833" y="314281"/>
                    <a:pt x="140776" y="307362"/>
                    <a:pt x="155275" y="301925"/>
                  </a:cubicBezTo>
                  <a:cubicBezTo>
                    <a:pt x="163789" y="298732"/>
                    <a:pt x="172528" y="296174"/>
                    <a:pt x="181154" y="293298"/>
                  </a:cubicBezTo>
                  <a:cubicBezTo>
                    <a:pt x="189781" y="296174"/>
                    <a:pt x="203657" y="293482"/>
                    <a:pt x="207034" y="301925"/>
                  </a:cubicBezTo>
                  <a:cubicBezTo>
                    <a:pt x="211437" y="312933"/>
                    <a:pt x="210060" y="334245"/>
                    <a:pt x="198407" y="336430"/>
                  </a:cubicBezTo>
                  <a:cubicBezTo>
                    <a:pt x="155920" y="344396"/>
                    <a:pt x="112143" y="330679"/>
                    <a:pt x="69011" y="327804"/>
                  </a:cubicBezTo>
                  <a:cubicBezTo>
                    <a:pt x="57509" y="324929"/>
                    <a:pt x="43763" y="326584"/>
                    <a:pt x="34505" y="319178"/>
                  </a:cubicBezTo>
                  <a:cubicBezTo>
                    <a:pt x="27404" y="313497"/>
                    <a:pt x="29946" y="301431"/>
                    <a:pt x="25879" y="293298"/>
                  </a:cubicBezTo>
                  <a:cubicBezTo>
                    <a:pt x="21243" y="284025"/>
                    <a:pt x="14377" y="276045"/>
                    <a:pt x="8626" y="267419"/>
                  </a:cubicBezTo>
                  <a:cubicBezTo>
                    <a:pt x="11502" y="255917"/>
                    <a:pt x="9847" y="242171"/>
                    <a:pt x="17253" y="232913"/>
                  </a:cubicBezTo>
                  <a:cubicBezTo>
                    <a:pt x="22933" y="225813"/>
                    <a:pt x="34039" y="224287"/>
                    <a:pt x="43132" y="224287"/>
                  </a:cubicBezTo>
                  <a:cubicBezTo>
                    <a:pt x="72030" y="224287"/>
                    <a:pt x="100641" y="230038"/>
                    <a:pt x="129396" y="232913"/>
                  </a:cubicBezTo>
                  <a:cubicBezTo>
                    <a:pt x="116312" y="241636"/>
                    <a:pt x="95494" y="258793"/>
                    <a:pt x="77637" y="258793"/>
                  </a:cubicBezTo>
                  <a:cubicBezTo>
                    <a:pt x="65781" y="258793"/>
                    <a:pt x="54634" y="253042"/>
                    <a:pt x="43132" y="250166"/>
                  </a:cubicBezTo>
                  <a:cubicBezTo>
                    <a:pt x="16318" y="209945"/>
                    <a:pt x="-7195" y="186299"/>
                    <a:pt x="34505" y="120770"/>
                  </a:cubicBezTo>
                  <a:cubicBezTo>
                    <a:pt x="43895" y="106014"/>
                    <a:pt x="69011" y="126521"/>
                    <a:pt x="86264" y="129396"/>
                  </a:cubicBezTo>
                  <a:cubicBezTo>
                    <a:pt x="89139" y="138023"/>
                    <a:pt x="103913" y="154148"/>
                    <a:pt x="94890" y="155276"/>
                  </a:cubicBezTo>
                  <a:cubicBezTo>
                    <a:pt x="25885" y="163902"/>
                    <a:pt x="24625" y="149080"/>
                    <a:pt x="0" y="112144"/>
                  </a:cubicBezTo>
                  <a:cubicBezTo>
                    <a:pt x="2875" y="89140"/>
                    <a:pt x="4479" y="65941"/>
                    <a:pt x="8626" y="43132"/>
                  </a:cubicBezTo>
                  <a:cubicBezTo>
                    <a:pt x="10253" y="34186"/>
                    <a:pt x="8431" y="19458"/>
                    <a:pt x="17253" y="17253"/>
                  </a:cubicBezTo>
                  <a:cubicBezTo>
                    <a:pt x="36978" y="12322"/>
                    <a:pt x="57509" y="23004"/>
                    <a:pt x="77637" y="25879"/>
                  </a:cubicBezTo>
                  <a:cubicBezTo>
                    <a:pt x="69011" y="31630"/>
                    <a:pt x="59089" y="50463"/>
                    <a:pt x="51758" y="43132"/>
                  </a:cubicBezTo>
                  <a:cubicBezTo>
                    <a:pt x="43375" y="34749"/>
                    <a:pt x="52979" y="17885"/>
                    <a:pt x="60385" y="8627"/>
                  </a:cubicBezTo>
                  <a:cubicBezTo>
                    <a:pt x="66065" y="1527"/>
                    <a:pt x="77638" y="2876"/>
                    <a:pt x="86264" y="0"/>
                  </a:cubicBezTo>
                  <a:cubicBezTo>
                    <a:pt x="117894" y="2876"/>
                    <a:pt x="150798" y="-713"/>
                    <a:pt x="181154" y="8627"/>
                  </a:cubicBezTo>
                  <a:cubicBezTo>
                    <a:pt x="244920" y="28248"/>
                    <a:pt x="152200" y="49909"/>
                    <a:pt x="224286" y="25879"/>
                  </a:cubicBezTo>
                  <a:cubicBezTo>
                    <a:pt x="285881" y="46411"/>
                    <a:pt x="265957" y="28000"/>
                    <a:pt x="293298" y="69011"/>
                  </a:cubicBezTo>
                  <a:cubicBezTo>
                    <a:pt x="299442" y="87445"/>
                    <a:pt x="312253" y="110441"/>
                    <a:pt x="293298" y="129396"/>
                  </a:cubicBezTo>
                  <a:cubicBezTo>
                    <a:pt x="282349" y="140345"/>
                    <a:pt x="264543" y="140898"/>
                    <a:pt x="250166" y="146649"/>
                  </a:cubicBezTo>
                  <a:cubicBezTo>
                    <a:pt x="240121" y="206917"/>
                    <a:pt x="259030" y="198408"/>
                    <a:pt x="215660" y="19840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5201014" y="5129840"/>
              <a:ext cx="303260" cy="517585"/>
            </a:xfrm>
            <a:custGeom>
              <a:avLst/>
              <a:gdLst>
                <a:gd name="connsiteX0" fmla="*/ 112143 w 303260"/>
                <a:gd name="connsiteY0" fmla="*/ 517585 h 517585"/>
                <a:gd name="connsiteX1" fmla="*/ 86264 w 303260"/>
                <a:gd name="connsiteY1" fmla="*/ 465827 h 517585"/>
                <a:gd name="connsiteX2" fmla="*/ 60385 w 303260"/>
                <a:gd name="connsiteY2" fmla="*/ 448574 h 517585"/>
                <a:gd name="connsiteX3" fmla="*/ 51758 w 303260"/>
                <a:gd name="connsiteY3" fmla="*/ 396815 h 517585"/>
                <a:gd name="connsiteX4" fmla="*/ 77637 w 303260"/>
                <a:gd name="connsiteY4" fmla="*/ 327804 h 517585"/>
                <a:gd name="connsiteX5" fmla="*/ 112143 w 303260"/>
                <a:gd name="connsiteY5" fmla="*/ 319178 h 517585"/>
                <a:gd name="connsiteX6" fmla="*/ 155275 w 303260"/>
                <a:gd name="connsiteY6" fmla="*/ 301925 h 517585"/>
                <a:gd name="connsiteX7" fmla="*/ 181154 w 303260"/>
                <a:gd name="connsiteY7" fmla="*/ 293298 h 517585"/>
                <a:gd name="connsiteX8" fmla="*/ 207034 w 303260"/>
                <a:gd name="connsiteY8" fmla="*/ 301925 h 517585"/>
                <a:gd name="connsiteX9" fmla="*/ 198407 w 303260"/>
                <a:gd name="connsiteY9" fmla="*/ 336430 h 517585"/>
                <a:gd name="connsiteX10" fmla="*/ 69011 w 303260"/>
                <a:gd name="connsiteY10" fmla="*/ 327804 h 517585"/>
                <a:gd name="connsiteX11" fmla="*/ 34505 w 303260"/>
                <a:gd name="connsiteY11" fmla="*/ 319178 h 517585"/>
                <a:gd name="connsiteX12" fmla="*/ 25879 w 303260"/>
                <a:gd name="connsiteY12" fmla="*/ 293298 h 517585"/>
                <a:gd name="connsiteX13" fmla="*/ 8626 w 303260"/>
                <a:gd name="connsiteY13" fmla="*/ 267419 h 517585"/>
                <a:gd name="connsiteX14" fmla="*/ 17253 w 303260"/>
                <a:gd name="connsiteY14" fmla="*/ 232913 h 517585"/>
                <a:gd name="connsiteX15" fmla="*/ 43132 w 303260"/>
                <a:gd name="connsiteY15" fmla="*/ 224287 h 517585"/>
                <a:gd name="connsiteX16" fmla="*/ 129396 w 303260"/>
                <a:gd name="connsiteY16" fmla="*/ 232913 h 517585"/>
                <a:gd name="connsiteX17" fmla="*/ 77637 w 303260"/>
                <a:gd name="connsiteY17" fmla="*/ 258793 h 517585"/>
                <a:gd name="connsiteX18" fmla="*/ 43132 w 303260"/>
                <a:gd name="connsiteY18" fmla="*/ 250166 h 517585"/>
                <a:gd name="connsiteX19" fmla="*/ 34505 w 303260"/>
                <a:gd name="connsiteY19" fmla="*/ 120770 h 517585"/>
                <a:gd name="connsiteX20" fmla="*/ 86264 w 303260"/>
                <a:gd name="connsiteY20" fmla="*/ 129396 h 517585"/>
                <a:gd name="connsiteX21" fmla="*/ 94890 w 303260"/>
                <a:gd name="connsiteY21" fmla="*/ 155276 h 517585"/>
                <a:gd name="connsiteX22" fmla="*/ 0 w 303260"/>
                <a:gd name="connsiteY22" fmla="*/ 112144 h 517585"/>
                <a:gd name="connsiteX23" fmla="*/ 8626 w 303260"/>
                <a:gd name="connsiteY23" fmla="*/ 43132 h 517585"/>
                <a:gd name="connsiteX24" fmla="*/ 17253 w 303260"/>
                <a:gd name="connsiteY24" fmla="*/ 17253 h 517585"/>
                <a:gd name="connsiteX25" fmla="*/ 77637 w 303260"/>
                <a:gd name="connsiteY25" fmla="*/ 25879 h 517585"/>
                <a:gd name="connsiteX26" fmla="*/ 51758 w 303260"/>
                <a:gd name="connsiteY26" fmla="*/ 43132 h 517585"/>
                <a:gd name="connsiteX27" fmla="*/ 60385 w 303260"/>
                <a:gd name="connsiteY27" fmla="*/ 8627 h 517585"/>
                <a:gd name="connsiteX28" fmla="*/ 86264 w 303260"/>
                <a:gd name="connsiteY28" fmla="*/ 0 h 517585"/>
                <a:gd name="connsiteX29" fmla="*/ 181154 w 303260"/>
                <a:gd name="connsiteY29" fmla="*/ 8627 h 517585"/>
                <a:gd name="connsiteX30" fmla="*/ 224286 w 303260"/>
                <a:gd name="connsiteY30" fmla="*/ 25879 h 517585"/>
                <a:gd name="connsiteX31" fmla="*/ 293298 w 303260"/>
                <a:gd name="connsiteY31" fmla="*/ 69011 h 517585"/>
                <a:gd name="connsiteX32" fmla="*/ 293298 w 303260"/>
                <a:gd name="connsiteY32" fmla="*/ 129396 h 517585"/>
                <a:gd name="connsiteX33" fmla="*/ 250166 w 303260"/>
                <a:gd name="connsiteY33" fmla="*/ 146649 h 517585"/>
                <a:gd name="connsiteX34" fmla="*/ 215660 w 303260"/>
                <a:gd name="connsiteY34" fmla="*/ 198408 h 51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3260" h="517585">
                  <a:moveTo>
                    <a:pt x="112143" y="517585"/>
                  </a:moveTo>
                  <a:cubicBezTo>
                    <a:pt x="103517" y="500332"/>
                    <a:pt x="97837" y="481258"/>
                    <a:pt x="86264" y="465827"/>
                  </a:cubicBezTo>
                  <a:cubicBezTo>
                    <a:pt x="80043" y="457533"/>
                    <a:pt x="65022" y="457847"/>
                    <a:pt x="60385" y="448574"/>
                  </a:cubicBezTo>
                  <a:cubicBezTo>
                    <a:pt x="52563" y="432930"/>
                    <a:pt x="54634" y="414068"/>
                    <a:pt x="51758" y="396815"/>
                  </a:cubicBezTo>
                  <a:cubicBezTo>
                    <a:pt x="55513" y="378040"/>
                    <a:pt x="57135" y="341472"/>
                    <a:pt x="77637" y="327804"/>
                  </a:cubicBezTo>
                  <a:cubicBezTo>
                    <a:pt x="87502" y="321228"/>
                    <a:pt x="100895" y="322927"/>
                    <a:pt x="112143" y="319178"/>
                  </a:cubicBezTo>
                  <a:cubicBezTo>
                    <a:pt x="126833" y="314281"/>
                    <a:pt x="140776" y="307362"/>
                    <a:pt x="155275" y="301925"/>
                  </a:cubicBezTo>
                  <a:cubicBezTo>
                    <a:pt x="163789" y="298732"/>
                    <a:pt x="172528" y="296174"/>
                    <a:pt x="181154" y="293298"/>
                  </a:cubicBezTo>
                  <a:cubicBezTo>
                    <a:pt x="189781" y="296174"/>
                    <a:pt x="203657" y="293482"/>
                    <a:pt x="207034" y="301925"/>
                  </a:cubicBezTo>
                  <a:cubicBezTo>
                    <a:pt x="211437" y="312933"/>
                    <a:pt x="210060" y="334245"/>
                    <a:pt x="198407" y="336430"/>
                  </a:cubicBezTo>
                  <a:cubicBezTo>
                    <a:pt x="155920" y="344396"/>
                    <a:pt x="112143" y="330679"/>
                    <a:pt x="69011" y="327804"/>
                  </a:cubicBezTo>
                  <a:cubicBezTo>
                    <a:pt x="57509" y="324929"/>
                    <a:pt x="43763" y="326584"/>
                    <a:pt x="34505" y="319178"/>
                  </a:cubicBezTo>
                  <a:cubicBezTo>
                    <a:pt x="27404" y="313497"/>
                    <a:pt x="29946" y="301431"/>
                    <a:pt x="25879" y="293298"/>
                  </a:cubicBezTo>
                  <a:cubicBezTo>
                    <a:pt x="21243" y="284025"/>
                    <a:pt x="14377" y="276045"/>
                    <a:pt x="8626" y="267419"/>
                  </a:cubicBezTo>
                  <a:cubicBezTo>
                    <a:pt x="11502" y="255917"/>
                    <a:pt x="9847" y="242171"/>
                    <a:pt x="17253" y="232913"/>
                  </a:cubicBezTo>
                  <a:cubicBezTo>
                    <a:pt x="22933" y="225813"/>
                    <a:pt x="34039" y="224287"/>
                    <a:pt x="43132" y="224287"/>
                  </a:cubicBezTo>
                  <a:cubicBezTo>
                    <a:pt x="72030" y="224287"/>
                    <a:pt x="100641" y="230038"/>
                    <a:pt x="129396" y="232913"/>
                  </a:cubicBezTo>
                  <a:cubicBezTo>
                    <a:pt x="116312" y="241636"/>
                    <a:pt x="95494" y="258793"/>
                    <a:pt x="77637" y="258793"/>
                  </a:cubicBezTo>
                  <a:cubicBezTo>
                    <a:pt x="65781" y="258793"/>
                    <a:pt x="54634" y="253042"/>
                    <a:pt x="43132" y="250166"/>
                  </a:cubicBezTo>
                  <a:cubicBezTo>
                    <a:pt x="16318" y="209945"/>
                    <a:pt x="-7195" y="186299"/>
                    <a:pt x="34505" y="120770"/>
                  </a:cubicBezTo>
                  <a:cubicBezTo>
                    <a:pt x="43895" y="106014"/>
                    <a:pt x="69011" y="126521"/>
                    <a:pt x="86264" y="129396"/>
                  </a:cubicBezTo>
                  <a:cubicBezTo>
                    <a:pt x="89139" y="138023"/>
                    <a:pt x="103913" y="154148"/>
                    <a:pt x="94890" y="155276"/>
                  </a:cubicBezTo>
                  <a:cubicBezTo>
                    <a:pt x="25885" y="163902"/>
                    <a:pt x="24625" y="149080"/>
                    <a:pt x="0" y="112144"/>
                  </a:cubicBezTo>
                  <a:cubicBezTo>
                    <a:pt x="2875" y="89140"/>
                    <a:pt x="4479" y="65941"/>
                    <a:pt x="8626" y="43132"/>
                  </a:cubicBezTo>
                  <a:cubicBezTo>
                    <a:pt x="10253" y="34186"/>
                    <a:pt x="8431" y="19458"/>
                    <a:pt x="17253" y="17253"/>
                  </a:cubicBezTo>
                  <a:cubicBezTo>
                    <a:pt x="36978" y="12322"/>
                    <a:pt x="57509" y="23004"/>
                    <a:pt x="77637" y="25879"/>
                  </a:cubicBezTo>
                  <a:cubicBezTo>
                    <a:pt x="69011" y="31630"/>
                    <a:pt x="59089" y="50463"/>
                    <a:pt x="51758" y="43132"/>
                  </a:cubicBezTo>
                  <a:cubicBezTo>
                    <a:pt x="43375" y="34749"/>
                    <a:pt x="52979" y="17885"/>
                    <a:pt x="60385" y="8627"/>
                  </a:cubicBezTo>
                  <a:cubicBezTo>
                    <a:pt x="66065" y="1527"/>
                    <a:pt x="77638" y="2876"/>
                    <a:pt x="86264" y="0"/>
                  </a:cubicBezTo>
                  <a:cubicBezTo>
                    <a:pt x="117894" y="2876"/>
                    <a:pt x="150798" y="-713"/>
                    <a:pt x="181154" y="8627"/>
                  </a:cubicBezTo>
                  <a:cubicBezTo>
                    <a:pt x="244920" y="28248"/>
                    <a:pt x="152200" y="49909"/>
                    <a:pt x="224286" y="25879"/>
                  </a:cubicBezTo>
                  <a:cubicBezTo>
                    <a:pt x="285881" y="46411"/>
                    <a:pt x="265957" y="28000"/>
                    <a:pt x="293298" y="69011"/>
                  </a:cubicBezTo>
                  <a:cubicBezTo>
                    <a:pt x="299442" y="87445"/>
                    <a:pt x="312253" y="110441"/>
                    <a:pt x="293298" y="129396"/>
                  </a:cubicBezTo>
                  <a:cubicBezTo>
                    <a:pt x="282349" y="140345"/>
                    <a:pt x="264543" y="140898"/>
                    <a:pt x="250166" y="146649"/>
                  </a:cubicBezTo>
                  <a:cubicBezTo>
                    <a:pt x="240121" y="206917"/>
                    <a:pt x="259030" y="198408"/>
                    <a:pt x="215660" y="19840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Miracle of </a:t>
            </a:r>
            <a:r>
              <a:rPr lang="en-US" dirty="0" smtClean="0"/>
              <a:t>PDMS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38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/>
              <a:t>We will cover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/>
              <a:t>C</a:t>
            </a:r>
            <a:r>
              <a:rPr lang="en-US" sz="2400" dirty="0" smtClean="0"/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Punching </a:t>
            </a:r>
            <a:r>
              <a:rPr lang="en-US" sz="2400" dirty="0"/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45574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Casting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/>
              <a:t>C</a:t>
            </a:r>
            <a:r>
              <a:rPr lang="en-US" sz="2400" dirty="0" smtClean="0"/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6" t="16088" r="26274" b="18384"/>
          <a:stretch/>
        </p:blipFill>
        <p:spPr>
          <a:xfrm>
            <a:off x="1537778" y="1882419"/>
            <a:ext cx="2843696" cy="17040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r="21275"/>
          <a:stretch/>
        </p:blipFill>
        <p:spPr>
          <a:xfrm>
            <a:off x="6317717" y="4089839"/>
            <a:ext cx="2292883" cy="17040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5" t="4407" r="23922" b="11873"/>
          <a:stretch/>
        </p:blipFill>
        <p:spPr>
          <a:xfrm>
            <a:off x="4537966" y="1882419"/>
            <a:ext cx="2775601" cy="17040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3" t="5442" r="20896" b="7507"/>
          <a:stretch/>
        </p:blipFill>
        <p:spPr>
          <a:xfrm>
            <a:off x="3035813" y="4081848"/>
            <a:ext cx="2845741" cy="170404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53000" y="313113"/>
            <a:ext cx="7010400" cy="753687"/>
          </a:xfrm>
        </p:spPr>
        <p:txBody>
          <a:bodyPr>
            <a:normAutofit/>
          </a:bodyPr>
          <a:lstStyle/>
          <a:p>
            <a:r>
              <a:rPr lang="en-US" dirty="0"/>
              <a:t>PDMS </a:t>
            </a:r>
            <a:r>
              <a:rPr lang="en-US" dirty="0" smtClean="0"/>
              <a:t>Casting</a:t>
            </a:r>
            <a:endParaRPr lang="en-US" dirty="0"/>
          </a:p>
        </p:txBody>
      </p:sp>
      <p:pic>
        <p:nvPicPr>
          <p:cNvPr id="1026" name="Picture 2" descr="Image result for degass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1755270"/>
            <a:ext cx="19431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05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Punching Holes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Punching </a:t>
            </a:r>
            <a:r>
              <a:rPr lang="en-US" sz="2400" dirty="0"/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Punch Holes (before bonding!)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0" b="18889"/>
          <a:stretch/>
        </p:blipFill>
        <p:spPr>
          <a:xfrm>
            <a:off x="2692401" y="1228420"/>
            <a:ext cx="6807199" cy="463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51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Tubing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01" y="1143001"/>
            <a:ext cx="5872436" cy="497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2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Bonding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Plasma Treatment for PDMS Bonding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27200" y="5181600"/>
            <a:ext cx="8737601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latin typeface="+mn-lt"/>
              </a:rPr>
              <a:t>PDMS-Glass: 50sccm </a:t>
            </a:r>
            <a:r>
              <a:rPr lang="en-US" sz="2400" dirty="0">
                <a:latin typeface="+mn-lt"/>
              </a:rPr>
              <a:t>O</a:t>
            </a:r>
            <a:r>
              <a:rPr lang="en-US" sz="2400" baseline="-25000" dirty="0">
                <a:latin typeface="+mn-lt"/>
              </a:rPr>
              <a:t>2</a:t>
            </a:r>
            <a:r>
              <a:rPr lang="en-US" sz="2400" dirty="0">
                <a:latin typeface="+mn-lt"/>
              </a:rPr>
              <a:t>, 30W, </a:t>
            </a:r>
            <a:r>
              <a:rPr lang="en-US" sz="2400" dirty="0" smtClean="0">
                <a:latin typeface="+mn-lt"/>
              </a:rPr>
              <a:t>30s (PDMS recipe)</a:t>
            </a:r>
          </a:p>
          <a:p>
            <a:pPr algn="l"/>
            <a:r>
              <a:rPr lang="en-US" sz="2400" dirty="0" smtClean="0">
                <a:latin typeface="+mn-lt"/>
              </a:rPr>
              <a:t>PDMS-PDMS: </a:t>
            </a:r>
            <a:r>
              <a:rPr lang="en-US" sz="2400" dirty="0">
                <a:latin typeface="+mn-lt"/>
              </a:rPr>
              <a:t>50sccm O</a:t>
            </a:r>
            <a:r>
              <a:rPr lang="en-US" sz="2400" baseline="-25000" dirty="0">
                <a:latin typeface="+mn-lt"/>
              </a:rPr>
              <a:t>2</a:t>
            </a:r>
            <a:r>
              <a:rPr lang="en-US" sz="2400" dirty="0">
                <a:latin typeface="+mn-lt"/>
              </a:rPr>
              <a:t>, 30W, </a:t>
            </a:r>
            <a:r>
              <a:rPr lang="en-US" sz="2400" dirty="0" smtClean="0">
                <a:latin typeface="+mn-lt"/>
              </a:rPr>
              <a:t>60s(PDMS-PDMS recipe)</a:t>
            </a:r>
            <a:endParaRPr lang="en-US" sz="2400" dirty="0">
              <a:latin typeface="+mn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824" y="1139780"/>
            <a:ext cx="5102352" cy="3826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28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Filling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</a:t>
            </a:r>
            <a:endParaRPr lang="en-US" dirty="0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609599" y="1597848"/>
            <a:ext cx="10972800" cy="2062103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3200" dirty="0">
                <a:latin typeface="+mn-lt"/>
              </a:rPr>
              <a:t>Priming the device soon after plasma bonding (within 3 hours) yields better </a:t>
            </a:r>
            <a:r>
              <a:rPr lang="en-US" sz="3200" dirty="0" smtClean="0">
                <a:latin typeface="+mn-lt"/>
              </a:rPr>
              <a:t>results.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n-lt"/>
              </a:rPr>
              <a:t>Fully submerging </a:t>
            </a:r>
            <a:r>
              <a:rPr lang="en-US" sz="3200" dirty="0">
                <a:latin typeface="+mn-lt"/>
              </a:rPr>
              <a:t>the device inside a vacuum chamber for 20 minutes yielded the best results. </a:t>
            </a:r>
          </a:p>
        </p:txBody>
      </p:sp>
      <p:pic>
        <p:nvPicPr>
          <p:cNvPr id="2050" name="Picture 2" descr="Image result for degass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7600"/>
            <a:ext cx="19431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593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50173" y="1543486"/>
            <a:ext cx="1993027" cy="1371600"/>
            <a:chOff x="5233494" y="1211903"/>
            <a:chExt cx="1494770" cy="1371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91" r="17011"/>
            <a:stretch/>
          </p:blipFill>
          <p:spPr>
            <a:xfrm>
              <a:off x="5233494" y="1211903"/>
              <a:ext cx="1494770" cy="1371600"/>
            </a:xfrm>
            <a:prstGeom prst="rect">
              <a:avLst/>
            </a:prstGeom>
          </p:spPr>
        </p:pic>
        <p:sp>
          <p:nvSpPr>
            <p:cNvPr id="7" name="Curved Right Arrow 6"/>
            <p:cNvSpPr/>
            <p:nvPr/>
          </p:nvSpPr>
          <p:spPr>
            <a:xfrm>
              <a:off x="5542337" y="1420450"/>
              <a:ext cx="365760" cy="457200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026" name="Picture 2" descr="https://www.seas.upenn.edu/~nanosop/images/ABM3000H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404" y="1440606"/>
            <a:ext cx="3048000" cy="168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7" r="30000"/>
          <a:stretch/>
        </p:blipFill>
        <p:spPr>
          <a:xfrm>
            <a:off x="3657600" y="1140604"/>
            <a:ext cx="1903803" cy="2281377"/>
          </a:xfrm>
          <a:prstGeom prst="rect">
            <a:avLst/>
          </a:prstGeom>
        </p:spPr>
      </p:pic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9550402" y="1219200"/>
            <a:ext cx="1600617" cy="2281377"/>
            <a:chOff x="377320" y="2848099"/>
            <a:chExt cx="1645921" cy="312793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04" r="20000"/>
            <a:stretch/>
          </p:blipFill>
          <p:spPr>
            <a:xfrm>
              <a:off x="377321" y="2848099"/>
              <a:ext cx="1645920" cy="151926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95" r="20896"/>
            <a:stretch/>
          </p:blipFill>
          <p:spPr>
            <a:xfrm>
              <a:off x="377320" y="4372098"/>
              <a:ext cx="1645920" cy="1603934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r="21275"/>
          <a:stretch/>
        </p:blipFill>
        <p:spPr>
          <a:xfrm>
            <a:off x="1145606" y="3793492"/>
            <a:ext cx="2292883" cy="17040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810575"/>
            <a:ext cx="2473918" cy="1686963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165" y="3793491"/>
            <a:ext cx="3029417" cy="170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Preview of Hands-On Lab </a:t>
            </a:r>
            <a:r>
              <a:rPr lang="en-US" dirty="0" smtClean="0"/>
              <a:t>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27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Designing a Mask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347910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133600" y="1660478"/>
            <a:ext cx="84328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Microfluidics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Stamping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Force Measurement</a:t>
            </a:r>
            <a:endParaRPr lang="en-US" sz="4000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 Lithography </a:t>
            </a:r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6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133600" y="1660478"/>
            <a:ext cx="84328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Microfluidics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</a:rPr>
              <a:t>Stamping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</a:rPr>
              <a:t>Force Measurement</a:t>
            </a:r>
            <a:endParaRPr lang="en-US" sz="40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 Lithography </a:t>
            </a:r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34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26"/>
          <a:stretch/>
        </p:blipFill>
        <p:spPr>
          <a:xfrm>
            <a:off x="3710571" y="1752601"/>
            <a:ext cx="4770859" cy="355091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Soft Lithography </a:t>
            </a:r>
            <a:r>
              <a:rPr lang="en-US" sz="3600" dirty="0" smtClean="0"/>
              <a:t>Examples - Particle Separation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3462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44" y="1905000"/>
            <a:ext cx="10598912" cy="345033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Soft Lithography Examples </a:t>
            </a:r>
            <a:r>
              <a:rPr lang="en-US" sz="3600" dirty="0" smtClean="0"/>
              <a:t>– Gradient Generator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1551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" t="3847" r="2739" b="54706"/>
          <a:stretch/>
        </p:blipFill>
        <p:spPr>
          <a:xfrm>
            <a:off x="304800" y="1994402"/>
            <a:ext cx="7174523" cy="27299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30411" y="4956537"/>
            <a:ext cx="6184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200" dirty="0" err="1"/>
              <a:t>Sugiura</a:t>
            </a:r>
            <a:r>
              <a:rPr lang="en-US" sz="1200" dirty="0"/>
              <a:t> et al., </a:t>
            </a:r>
            <a:r>
              <a:rPr lang="en-US" sz="1200" dirty="0" err="1"/>
              <a:t>Biotechnol</a:t>
            </a:r>
            <a:r>
              <a:rPr lang="en-US" sz="1200" dirty="0"/>
              <a:t>. </a:t>
            </a:r>
            <a:r>
              <a:rPr lang="en-US" sz="1200" dirty="0" err="1"/>
              <a:t>Bioeng</a:t>
            </a:r>
            <a:r>
              <a:rPr lang="en-US" sz="1200" dirty="0" smtClean="0"/>
              <a:t>.  100</a:t>
            </a:r>
            <a:r>
              <a:rPr lang="en-US" sz="1200" dirty="0"/>
              <a:t>, 1156–1165 (2008)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30"/>
          <a:stretch/>
        </p:blipFill>
        <p:spPr bwMode="auto">
          <a:xfrm>
            <a:off x="8342143" y="1905000"/>
            <a:ext cx="3585699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V="1">
            <a:off x="3892061" y="1828800"/>
            <a:ext cx="5353539" cy="914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892061" y="4359859"/>
            <a:ext cx="5353539" cy="7351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9245600" y="1828801"/>
            <a:ext cx="2682243" cy="32662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92062" y="2743200"/>
            <a:ext cx="1348935" cy="16166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240996" y="2286000"/>
            <a:ext cx="3101147" cy="457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40997" y="4359858"/>
            <a:ext cx="3101148" cy="367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 Lithography Examples </a:t>
            </a:r>
            <a:r>
              <a:rPr lang="en-US" dirty="0" smtClean="0"/>
              <a:t>– Cell Culture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28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133600" y="1660478"/>
            <a:ext cx="84328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</a:rPr>
              <a:t>Microfluidics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Stamping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</a:rPr>
              <a:t>Force Measurement</a:t>
            </a:r>
            <a:endParaRPr lang="en-US" sz="40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 Lithography </a:t>
            </a:r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46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0789" y="1896789"/>
            <a:ext cx="3631211" cy="370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14400" y="56388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ea typeface="+mj-ea"/>
                <a:cs typeface="+mj-cs"/>
              </a:rPr>
              <a:t>Chen et al (1997) Science, 276:1425</a:t>
            </a:r>
          </a:p>
          <a:p>
            <a:pPr lvl="0">
              <a:spcBef>
                <a:spcPct val="0"/>
              </a:spcBef>
            </a:pPr>
            <a:r>
              <a:rPr lang="en-US" sz="1200" dirty="0"/>
              <a:t>DOI: </a:t>
            </a:r>
            <a:r>
              <a:rPr lang="en-US" sz="1200" dirty="0" smtClean="0"/>
              <a:t>10.1126/science.276.5317.1425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pic>
        <p:nvPicPr>
          <p:cNvPr id="6" name="Picture 3" descr="Figure 3"/>
          <p:cNvPicPr>
            <a:picLocks noChangeAspect="1" noChangeArrowheads="1"/>
          </p:cNvPicPr>
          <p:nvPr/>
        </p:nvPicPr>
        <p:blipFill rotWithShape="1">
          <a:blip r:embed="rId3" cstate="print"/>
          <a:srcRect l="77820" t="10030" b="76619"/>
          <a:stretch/>
        </p:blipFill>
        <p:spPr bwMode="auto">
          <a:xfrm>
            <a:off x="6629400" y="1180710"/>
            <a:ext cx="3556488" cy="468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502400" y="5860915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 smtClean="0">
                <a:ea typeface="+mj-ea"/>
                <a:cs typeface="+mj-cs"/>
              </a:rPr>
              <a:t>Kamat</a:t>
            </a:r>
            <a:r>
              <a:rPr lang="en-US" sz="1200" dirty="0" smtClean="0">
                <a:ea typeface="+mj-ea"/>
                <a:cs typeface="+mj-cs"/>
              </a:rPr>
              <a:t> et al (2013) Small, 9:2272</a:t>
            </a:r>
          </a:p>
          <a:p>
            <a:pPr lvl="0">
              <a:spcBef>
                <a:spcPct val="0"/>
              </a:spcBef>
            </a:pPr>
            <a:r>
              <a:rPr lang="en-US" sz="1200" dirty="0"/>
              <a:t>DOI: </a:t>
            </a:r>
            <a:r>
              <a:rPr lang="en-US" sz="1200" dirty="0" smtClean="0"/>
              <a:t>10.1002/smll.201202627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09449" y="1480066"/>
            <a:ext cx="2423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Forced Cell Morphology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106959" y="1459468"/>
            <a:ext cx="1760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Vesicle Adhesion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 Lithography Examples - </a:t>
            </a:r>
            <a:r>
              <a:rPr lang="en-US" dirty="0" smtClean="0"/>
              <a:t>Stamping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4614" y="1295400"/>
            <a:ext cx="6982773" cy="488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218267" y="5638800"/>
            <a:ext cx="6295412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 smtClean="0">
                <a:ea typeface="+mj-ea"/>
                <a:cs typeface="+mj-cs"/>
              </a:rPr>
              <a:t>Schematic by Steven Henry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 Lithography Examples - </a:t>
            </a:r>
            <a:r>
              <a:rPr lang="en-US" dirty="0" smtClean="0"/>
              <a:t>Stamping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98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133600" y="1660478"/>
            <a:ext cx="84328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</a:rPr>
              <a:t>Microfluidics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</a:rPr>
              <a:t>Stamping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Force Measurement</a:t>
            </a:r>
            <a:endParaRPr lang="en-US" sz="4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 Lithography </a:t>
            </a:r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3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29614" r="41730"/>
          <a:stretch>
            <a:fillRect/>
          </a:stretch>
        </p:blipFill>
        <p:spPr bwMode="auto">
          <a:xfrm>
            <a:off x="552044" y="1981200"/>
            <a:ext cx="2357120" cy="302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58270" t="471" r="-907" b="70386"/>
          <a:stretch>
            <a:fillRect/>
          </a:stretch>
        </p:blipFill>
        <p:spPr bwMode="auto">
          <a:xfrm>
            <a:off x="3657600" y="1986951"/>
            <a:ext cx="4165600" cy="302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6401" y="1986952"/>
            <a:ext cx="3619124" cy="302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11789" y="5169218"/>
            <a:ext cx="6295412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ea typeface="+mj-ea"/>
                <a:cs typeface="+mj-cs"/>
              </a:rPr>
              <a:t>Tan et al (2002) PNAS, 100:1484</a:t>
            </a:r>
          </a:p>
          <a:p>
            <a:pPr lvl="0">
              <a:spcBef>
                <a:spcPct val="0"/>
              </a:spcBef>
            </a:pPr>
            <a:r>
              <a:rPr lang="en-US" sz="1200" dirty="0"/>
              <a:t>DOI: </a:t>
            </a:r>
            <a:r>
              <a:rPr lang="en-US" sz="1200" dirty="0" smtClean="0"/>
              <a:t>10.1073pnas.0235407100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 Lithography </a:t>
            </a:r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9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90082" y="1143000"/>
            <a:ext cx="9166484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Free software:</a:t>
            </a:r>
          </a:p>
          <a:p>
            <a:pPr marL="1657350" lvl="2" indent="-742950">
              <a:buFont typeface="Wingdings" panose="05000000000000000000" pitchFamily="2" charset="2"/>
              <a:buChar char="§"/>
            </a:pPr>
            <a:r>
              <a:rPr lang="en-US" sz="2800" dirty="0" smtClean="0"/>
              <a:t>Layout Editor (we have monthly training)</a:t>
            </a:r>
          </a:p>
          <a:p>
            <a:pPr marL="1657350" lvl="2" indent="-742950">
              <a:buFont typeface="Wingdings" panose="05000000000000000000" pitchFamily="2" charset="2"/>
              <a:buChar char="§"/>
            </a:pPr>
            <a:r>
              <a:rPr lang="en-US" sz="2800" dirty="0" smtClean="0"/>
              <a:t>DraftSight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Shapes to be closed polygons.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Chrome masks with Heidelberg</a:t>
            </a:r>
          </a:p>
          <a:p>
            <a:pPr marL="1200150" lvl="2" indent="-742950">
              <a:buFont typeface="+mj-lt"/>
              <a:buAutoNum type="alphaLcParenR"/>
            </a:pPr>
            <a:r>
              <a:rPr lang="en-US" sz="2800" dirty="0"/>
              <a:t>$200 flat rate ($300 commercial) from our mask shop</a:t>
            </a:r>
            <a:endParaRPr lang="en-US" sz="32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Polymask</a:t>
            </a:r>
            <a:r>
              <a:rPr lang="en-US" sz="3600" dirty="0" smtClean="0"/>
              <a:t> vendors (20um+):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US" sz="2800" dirty="0"/>
              <a:t>o</a:t>
            </a:r>
            <a:r>
              <a:rPr lang="en-US" sz="2800" dirty="0" smtClean="0"/>
              <a:t>utputcity.com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US" sz="2800" dirty="0" smtClean="0"/>
              <a:t>fineline-imaging.com</a:t>
            </a:r>
          </a:p>
          <a:p>
            <a:pPr marL="742950" indent="-742950">
              <a:buFont typeface="+mj-lt"/>
              <a:buAutoNum type="arabicPeriod"/>
            </a:pPr>
            <a:endParaRPr lang="en-US" sz="3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Designing </a:t>
            </a:r>
            <a:r>
              <a:rPr lang="en-US" dirty="0"/>
              <a:t>a </a:t>
            </a:r>
            <a:r>
              <a:rPr lang="en-US" dirty="0" smtClean="0"/>
              <a:t>Mask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11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598" y="1295400"/>
            <a:ext cx="8766801" cy="483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3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Layout </a:t>
            </a:r>
            <a:r>
              <a:rPr lang="en-US" dirty="0" smtClean="0"/>
              <a:t>Editor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082842"/>
            <a:ext cx="9401175" cy="528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78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098" y="1219200"/>
            <a:ext cx="9107805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DraftSight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94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Making a Master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Punch 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Filling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6" t="16088" r="26274" b="18384"/>
          <a:stretch/>
        </p:blipFill>
        <p:spPr>
          <a:xfrm>
            <a:off x="8420100" y="2209800"/>
            <a:ext cx="2886976" cy="172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36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50" t="13964" r="30000" b="17408"/>
          <a:stretch/>
        </p:blipFill>
        <p:spPr>
          <a:xfrm>
            <a:off x="3047999" y="1499265"/>
            <a:ext cx="1950720" cy="1371600"/>
          </a:xfrm>
          <a:prstGeom prst="rect">
            <a:avLst/>
          </a:prstGeom>
        </p:spPr>
      </p:pic>
      <p:pic>
        <p:nvPicPr>
          <p:cNvPr id="4" name="Picture 3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5" t="1452" r="22548" b="4278"/>
          <a:stretch/>
        </p:blipFill>
        <p:spPr>
          <a:xfrm>
            <a:off x="5095842" y="1497315"/>
            <a:ext cx="1950720" cy="13716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1" r="17011"/>
          <a:stretch/>
        </p:blipFill>
        <p:spPr>
          <a:xfrm>
            <a:off x="7136832" y="1499265"/>
            <a:ext cx="1950720" cy="1371600"/>
          </a:xfrm>
          <a:prstGeom prst="rect">
            <a:avLst/>
          </a:prstGeom>
        </p:spPr>
      </p:pic>
      <p:sp>
        <p:nvSpPr>
          <p:cNvPr id="9" name="Curved Right Arrow 8"/>
          <p:cNvSpPr/>
          <p:nvPr/>
        </p:nvSpPr>
        <p:spPr>
          <a:xfrm>
            <a:off x="7681164" y="1696202"/>
            <a:ext cx="487680" cy="457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48" r="30000"/>
          <a:stretch/>
        </p:blipFill>
        <p:spPr>
          <a:xfrm>
            <a:off x="1130190" y="3405537"/>
            <a:ext cx="1913467" cy="22813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0" r="31667"/>
          <a:stretch/>
        </p:blipFill>
        <p:spPr>
          <a:xfrm>
            <a:off x="3187023" y="3405536"/>
            <a:ext cx="1672672" cy="22813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7" r="30000"/>
          <a:stretch/>
        </p:blipFill>
        <p:spPr>
          <a:xfrm>
            <a:off x="5000652" y="3405535"/>
            <a:ext cx="1903803" cy="228137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4" r="20000"/>
          <a:stretch/>
        </p:blipFill>
        <p:spPr>
          <a:xfrm>
            <a:off x="9444455" y="3405534"/>
            <a:ext cx="1600616" cy="110808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5" r="20896"/>
          <a:stretch/>
        </p:blipFill>
        <p:spPr>
          <a:xfrm>
            <a:off x="9444454" y="4517073"/>
            <a:ext cx="1600616" cy="1169839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26534" y="1497315"/>
            <a:ext cx="2316480" cy="1371600"/>
            <a:chOff x="483888" y="1219200"/>
            <a:chExt cx="1743436" cy="13716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08" r="16418"/>
            <a:stretch/>
          </p:blipFill>
          <p:spPr>
            <a:xfrm>
              <a:off x="483888" y="1219200"/>
              <a:ext cx="1743436" cy="13716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01133" y="1281950"/>
              <a:ext cx="3778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200C</a:t>
              </a:r>
              <a:endParaRPr lang="en-US" sz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79780" y="1497315"/>
            <a:ext cx="2316480" cy="1371600"/>
            <a:chOff x="6876369" y="1219200"/>
            <a:chExt cx="1743436" cy="13716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08" r="16418"/>
            <a:stretch/>
          </p:blipFill>
          <p:spPr>
            <a:xfrm>
              <a:off x="6876369" y="1219200"/>
              <a:ext cx="1743436" cy="137160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981982" y="1281950"/>
              <a:ext cx="3778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  <a:r>
                <a:rPr lang="en-US" sz="1200" dirty="0" smtClean="0"/>
                <a:t>00C</a:t>
              </a:r>
              <a:endParaRPr lang="en-US" sz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026580" y="3860424"/>
            <a:ext cx="2316480" cy="1371600"/>
            <a:chOff x="4724400" y="3572599"/>
            <a:chExt cx="2375416" cy="186879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08" r="16418"/>
            <a:stretch/>
          </p:blipFill>
          <p:spPr>
            <a:xfrm>
              <a:off x="4724400" y="3572599"/>
              <a:ext cx="2375416" cy="1868793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839351" y="3765465"/>
              <a:ext cx="514834" cy="377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  <a:r>
                <a:rPr lang="en-US" sz="1200" dirty="0" smtClean="0"/>
                <a:t>00C</a:t>
              </a:r>
              <a:endParaRPr lang="en-US" sz="1200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Making a </a:t>
            </a:r>
            <a:r>
              <a:rPr lang="en-US" dirty="0" smtClean="0"/>
              <a:t>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69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44464B"/>
      </a:dk1>
      <a:lt1>
        <a:srgbClr val="FFFFFF"/>
      </a:lt1>
      <a:dk2>
        <a:srgbClr val="6C6F76"/>
      </a:dk2>
      <a:lt2>
        <a:srgbClr val="CFD0D2"/>
      </a:lt2>
      <a:accent1>
        <a:srgbClr val="FF9800"/>
      </a:accent1>
      <a:accent2>
        <a:srgbClr val="AC3C00"/>
      </a:accent2>
      <a:accent3>
        <a:srgbClr val="82AFD3"/>
      </a:accent3>
      <a:accent4>
        <a:srgbClr val="011F5B"/>
      </a:accent4>
      <a:accent5>
        <a:srgbClr val="D8D9DC"/>
      </a:accent5>
      <a:accent6>
        <a:srgbClr val="B2B4B9"/>
      </a:accent6>
      <a:hlink>
        <a:srgbClr val="011F5B"/>
      </a:hlink>
      <a:folHlink>
        <a:srgbClr val="011F5B"/>
      </a:folHlink>
    </a:clrScheme>
    <a:fontScheme name="Custom 1">
      <a:majorFont>
        <a:latin typeface="Perpetua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27683</TotalTime>
  <Words>1015</Words>
  <Application>Microsoft Office PowerPoint</Application>
  <PresentationFormat>Custom</PresentationFormat>
  <Paragraphs>272</Paragraphs>
  <Slides>50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Soft Lithography</vt:lpstr>
      <vt:lpstr>What is “Lab-on-a-Chip”?</vt:lpstr>
      <vt:lpstr>We will cover:</vt:lpstr>
      <vt:lpstr>Designing a Mask</vt:lpstr>
      <vt:lpstr>Designing a Mask</vt:lpstr>
      <vt:lpstr>Layout Editor</vt:lpstr>
      <vt:lpstr>DraftSight</vt:lpstr>
      <vt:lpstr>Making a Master</vt:lpstr>
      <vt:lpstr>Making a Master</vt:lpstr>
      <vt:lpstr>Surface Preparation</vt:lpstr>
      <vt:lpstr>Substrate Surface Preparation</vt:lpstr>
      <vt:lpstr>Photoresist</vt:lpstr>
      <vt:lpstr>Negative Photoresist – How it works</vt:lpstr>
      <vt:lpstr>Negative Photoresists</vt:lpstr>
      <vt:lpstr>Photoresist Spin Coating, Baking</vt:lpstr>
      <vt:lpstr>Exposure</vt:lpstr>
      <vt:lpstr>Photoresist Exposure</vt:lpstr>
      <vt:lpstr>Photoresist Exposure</vt:lpstr>
      <vt:lpstr>Exposure Problems: Short Exposure</vt:lpstr>
      <vt:lpstr>Exposure Problems: Long Exposure</vt:lpstr>
      <vt:lpstr>Exposure Problems: Film Masks</vt:lpstr>
      <vt:lpstr>Exposure Problems: Film Masks with 360LP filter</vt:lpstr>
      <vt:lpstr>Exposure Problems: Film Masks with Thin Features</vt:lpstr>
      <vt:lpstr>Post Exposure Bake</vt:lpstr>
      <vt:lpstr>Post Exposure Bake Time</vt:lpstr>
      <vt:lpstr>PEB Problems: Thermal Stress</vt:lpstr>
      <vt:lpstr>PEB Problems: High Aspect Ratio Features</vt:lpstr>
      <vt:lpstr>PDMS</vt:lpstr>
      <vt:lpstr>The Miracle of PDMS</vt:lpstr>
      <vt:lpstr>Casting</vt:lpstr>
      <vt:lpstr>PDMS Casting</vt:lpstr>
      <vt:lpstr>Punching Holes</vt:lpstr>
      <vt:lpstr>Punch Holes (before bonding!)</vt:lpstr>
      <vt:lpstr>Tubing</vt:lpstr>
      <vt:lpstr>Bonding</vt:lpstr>
      <vt:lpstr>Plasma Treatment for PDMS Bonding</vt:lpstr>
      <vt:lpstr>Filling</vt:lpstr>
      <vt:lpstr>Filling</vt:lpstr>
      <vt:lpstr>Preview of Hands-On Lab Work</vt:lpstr>
      <vt:lpstr>Soft Lithography Examples</vt:lpstr>
      <vt:lpstr>Soft Lithography Examples</vt:lpstr>
      <vt:lpstr>Soft Lithography Examples - Particle Separation</vt:lpstr>
      <vt:lpstr>Soft Lithography Examples – Gradient Generator</vt:lpstr>
      <vt:lpstr>Soft Lithography Examples – Cell Culture</vt:lpstr>
      <vt:lpstr>Soft Lithography Examples</vt:lpstr>
      <vt:lpstr>Soft Lithography Examples - Stamping</vt:lpstr>
      <vt:lpstr>Soft Lithography Examples - Stamping</vt:lpstr>
      <vt:lpstr>Soft Lithography Examples</vt:lpstr>
      <vt:lpstr>Soft Lithography Examples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Noah Clay Research Staff</dc:title>
  <dc:creator>Noah</dc:creator>
  <cp:lastModifiedBy>Eric Johnston</cp:lastModifiedBy>
  <cp:revision>365</cp:revision>
  <dcterms:created xsi:type="dcterms:W3CDTF">2013-04-16T13:08:52Z</dcterms:created>
  <dcterms:modified xsi:type="dcterms:W3CDTF">2018-08-28T12:58:35Z</dcterms:modified>
</cp:coreProperties>
</file>