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84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6" r:id="rId8"/>
    <p:sldId id="264" r:id="rId9"/>
    <p:sldId id="265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3AAF24-BBD1-443C-B1BB-0440D51AE16B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F6C8C1-F987-43A8-A35C-252C5BECC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AF24-BBD1-443C-B1BB-0440D51AE16B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C8C1-F987-43A8-A35C-252C5BECC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AF24-BBD1-443C-B1BB-0440D51AE16B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C8C1-F987-43A8-A35C-252C5BECC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AF24-BBD1-443C-B1BB-0440D51AE16B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C8C1-F987-43A8-A35C-252C5BECCC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AF24-BBD1-443C-B1BB-0440D51AE16B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C8C1-F987-43A8-A35C-252C5BECCC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AF24-BBD1-443C-B1BB-0440D51AE16B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C8C1-F987-43A8-A35C-252C5BECCC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AF24-BBD1-443C-B1BB-0440D51AE16B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C8C1-F987-43A8-A35C-252C5BECC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AF24-BBD1-443C-B1BB-0440D51AE16B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C8C1-F987-43A8-A35C-252C5BECCC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AF24-BBD1-443C-B1BB-0440D51AE16B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C8C1-F987-43A8-A35C-252C5BECC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A3AAF24-BBD1-443C-B1BB-0440D51AE16B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C8C1-F987-43A8-A35C-252C5BECC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A3AAF24-BBD1-443C-B1BB-0440D51AE16B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EF6C8C1-F987-43A8-A35C-252C5BECCC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1A3AAF24-BBD1-443C-B1BB-0440D51AE16B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F6C8C1-F987-43A8-A35C-252C5BECC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edem.m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hyperlink" Target="http://cedem.me/en/publications/viewdownload/48-publikacije-eng/439-policy-paper-individual-aspects-of-the-rights-of-the-accused-in-criminal-procedure.html" TargetMode="External"/><Relationship Id="rId5" Type="http://schemas.openxmlformats.org/officeDocument/2006/relationships/image" Target="../media/image4.jpeg"/><Relationship Id="rId6" Type="http://schemas.openxmlformats.org/officeDocument/2006/relationships/hyperlink" Target="http://cedem.me/en/publications/viewdownload/48-publikacije-eng/444-study-on-effects-of-eu-support-for-social-inclusion-of-roma-in-montenegro.html" TargetMode="External"/><Relationship Id="rId7" Type="http://schemas.openxmlformats.org/officeDocument/2006/relationships/image" Target="../media/image5.jpeg"/><Relationship Id="rId8" Type="http://schemas.openxmlformats.org/officeDocument/2006/relationships/hyperlink" Target="http://cedem.me/en/publications/viewdownload/48-publikacije-eng/466-anti-corruption-mechanisms-and-accountability-of-police-officers-in-montenegro.html" TargetMode="External"/><Relationship Id="rId9" Type="http://schemas.openxmlformats.org/officeDocument/2006/relationships/image" Target="../media/image6.jpeg"/><Relationship Id="rId10" Type="http://schemas.openxmlformats.org/officeDocument/2006/relationships/hyperlink" Target="http://cedem.me/en/publications/viewdownload/48-publikacije-eng/389-confiscation-and-management-of-crime-assets-in-montenegrin-legislation.html" TargetMode="External"/><Relationship Id="rId11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dem.me/en/publications/viewdownload/48-publikacije-eng/464-policy-report-key-challenges-in-the-area-of-migrations-and-asylum-in-montenegro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5000" dirty="0" smtClean="0">
                <a:latin typeface="Agency FB" pitchFamily="34" charset="0"/>
              </a:rPr>
              <a:t>CEDEM – Centre for Democracy and Human Rights</a:t>
            </a:r>
            <a:endParaRPr lang="en-US" sz="5000" dirty="0">
              <a:latin typeface="Agency FB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3000" dirty="0" smtClean="0">
                <a:latin typeface="Agency FB" pitchFamily="34" charset="0"/>
              </a:rPr>
              <a:t>Organisational Profile</a:t>
            </a:r>
            <a:endParaRPr lang="en-US" sz="3000" dirty="0">
              <a:latin typeface="Agency FB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372747" y="4014"/>
            <a:ext cx="2392680" cy="113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61331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Agency FB" pitchFamily="34" charset="0"/>
              </a:rPr>
              <a:t>Regular </a:t>
            </a:r>
            <a:r>
              <a:rPr lang="en-US" dirty="0">
                <a:latin typeface="Agency FB" pitchFamily="34" charset="0"/>
              </a:rPr>
              <a:t>monthly, quarterly and annual progress reports prepared by employees and evaluated by Executive </a:t>
            </a:r>
            <a:r>
              <a:rPr lang="en-US" dirty="0" smtClean="0">
                <a:latin typeface="Agency FB" pitchFamily="34" charset="0"/>
              </a:rPr>
              <a:t>Director;</a:t>
            </a:r>
          </a:p>
          <a:p>
            <a:r>
              <a:rPr lang="en-US" dirty="0" smtClean="0">
                <a:latin typeface="Agency FB" pitchFamily="34" charset="0"/>
              </a:rPr>
              <a:t>Regular </a:t>
            </a:r>
            <a:r>
              <a:rPr lang="en-US" dirty="0">
                <a:latin typeface="Agency FB" pitchFamily="34" charset="0"/>
              </a:rPr>
              <a:t>bi-weekly staff meetings in order to discuss ongoing and planned activities and ensure team cohesion, group discussion development and information </a:t>
            </a:r>
            <a:r>
              <a:rPr lang="en-US" dirty="0" smtClean="0">
                <a:latin typeface="Agency FB" pitchFamily="34" charset="0"/>
              </a:rPr>
              <a:t>sharing;</a:t>
            </a:r>
            <a:endParaRPr lang="en-US" dirty="0">
              <a:latin typeface="Agency FB" pitchFamily="34" charset="0"/>
            </a:endParaRPr>
          </a:p>
          <a:p>
            <a:r>
              <a:rPr lang="en-US" dirty="0" smtClean="0">
                <a:latin typeface="Agency FB" pitchFamily="34" charset="0"/>
              </a:rPr>
              <a:t>Evaluation </a:t>
            </a:r>
            <a:r>
              <a:rPr lang="en-US" dirty="0">
                <a:latin typeface="Agency FB" pitchFamily="34" charset="0"/>
              </a:rPr>
              <a:t>reports which </a:t>
            </a:r>
            <a:r>
              <a:rPr lang="en-US" dirty="0" smtClean="0">
                <a:latin typeface="Agency FB" pitchFamily="34" charset="0"/>
              </a:rPr>
              <a:t>prepared </a:t>
            </a:r>
            <a:r>
              <a:rPr lang="en-US" dirty="0">
                <a:latin typeface="Agency FB" pitchFamily="34" charset="0"/>
              </a:rPr>
              <a:t>by the Evaluation Committee on quarterly and annual basis, depending on the matter and the area </a:t>
            </a:r>
            <a:r>
              <a:rPr lang="en-US" dirty="0" smtClean="0">
                <a:latin typeface="Agency FB" pitchFamily="34" charset="0"/>
              </a:rPr>
              <a:t>concerned</a:t>
            </a:r>
            <a:r>
              <a:rPr lang="en-US" dirty="0">
                <a:latin typeface="Agency FB" pitchFamily="34" charset="0"/>
              </a:rPr>
              <a:t>;</a:t>
            </a:r>
            <a:endParaRPr lang="en-US" dirty="0" smtClean="0">
              <a:latin typeface="Agency FB" pitchFamily="34" charset="0"/>
            </a:endParaRPr>
          </a:p>
          <a:p>
            <a:r>
              <a:rPr lang="en-US" dirty="0" smtClean="0">
                <a:latin typeface="Agency FB" pitchFamily="34" charset="0"/>
              </a:rPr>
              <a:t>Available </a:t>
            </a:r>
            <a:r>
              <a:rPr lang="en-US" dirty="0">
                <a:latin typeface="Agency FB" pitchFamily="34" charset="0"/>
              </a:rPr>
              <a:t>context and stakeholders analyses, questionnaires and group interviews with beneficiaries and stakeholders</a:t>
            </a:r>
            <a:r>
              <a:rPr lang="en-US" dirty="0" smtClean="0">
                <a:latin typeface="Agency FB" pitchFamily="34" charset="0"/>
              </a:rPr>
              <a:t>;</a:t>
            </a:r>
          </a:p>
          <a:p>
            <a:r>
              <a:rPr lang="en-GB" dirty="0" smtClean="0">
                <a:latin typeface="Agency FB" pitchFamily="34" charset="0"/>
              </a:rPr>
              <a:t>External peer evaluation. </a:t>
            </a:r>
            <a:endParaRPr lang="en-US" dirty="0" smtClean="0">
              <a:latin typeface="Agency FB" pitchFamily="34" charset="0"/>
            </a:endParaRPr>
          </a:p>
          <a:p>
            <a:endParaRPr lang="en-US" dirty="0" smtClean="0">
              <a:latin typeface="Agency FB" pitchFamily="34" charset="0"/>
            </a:endParaRPr>
          </a:p>
          <a:p>
            <a:endParaRPr lang="en-US" dirty="0">
              <a:latin typeface="Agency FB" pitchFamily="34" charset="0"/>
            </a:endParaRP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600" dirty="0">
                <a:latin typeface="Agency FB" pitchFamily="34" charset="0"/>
              </a:rPr>
              <a:t>Monitoring and </a:t>
            </a:r>
            <a:r>
              <a:rPr lang="en-US" sz="4600" dirty="0" smtClean="0">
                <a:latin typeface="Agency FB" pitchFamily="34" charset="0"/>
              </a:rPr>
              <a:t>Evaluation Mechanisms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80548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latin typeface="Agency FB" pitchFamily="34" charset="0"/>
              </a:rPr>
              <a:t>PASOS (Policy Association for </a:t>
            </a:r>
            <a:r>
              <a:rPr lang="en-GB" dirty="0">
                <a:latin typeface="Agency FB" pitchFamily="34" charset="0"/>
              </a:rPr>
              <a:t>a</a:t>
            </a:r>
            <a:r>
              <a:rPr lang="en-GB" dirty="0" smtClean="0">
                <a:latin typeface="Agency FB" pitchFamily="34" charset="0"/>
              </a:rPr>
              <a:t>n Open Society) – a network of an independent policy centres in Central and Eastern Europe and Central Asia</a:t>
            </a:r>
          </a:p>
          <a:p>
            <a:r>
              <a:rPr lang="en-GB" dirty="0" smtClean="0">
                <a:latin typeface="Agency FB" pitchFamily="34" charset="0"/>
              </a:rPr>
              <a:t>Western Balkan Consortium, members: </a:t>
            </a:r>
            <a:r>
              <a:rPr lang="en-GB" dirty="0" err="1" smtClean="0">
                <a:latin typeface="Agency FB" pitchFamily="34" charset="0"/>
              </a:rPr>
              <a:t>Analytica</a:t>
            </a:r>
            <a:r>
              <a:rPr lang="en-GB" dirty="0" smtClean="0">
                <a:latin typeface="Agency FB" pitchFamily="34" charset="0"/>
              </a:rPr>
              <a:t> (Skopje, Macedonia), Belgrade Centre for Security Policy (Serbia), CEDEM (</a:t>
            </a:r>
            <a:r>
              <a:rPr lang="en-GB" dirty="0" err="1" smtClean="0">
                <a:latin typeface="Agency FB" pitchFamily="34" charset="0"/>
              </a:rPr>
              <a:t>Podgorica</a:t>
            </a:r>
            <a:r>
              <a:rPr lang="en-GB" dirty="0" smtClean="0">
                <a:latin typeface="Agency FB" pitchFamily="34" charset="0"/>
              </a:rPr>
              <a:t>, Montenegro), Centre for Security Studies (Sarajevo, Bosnia and Herzegovina), Institute for Democracy and Mediation (Tirana, Albania), IRMO (Zagreb, Croatia), Kosovo Centre for Security Studies (</a:t>
            </a:r>
            <a:r>
              <a:rPr lang="en-GB" dirty="0" err="1" smtClean="0">
                <a:latin typeface="Agency FB" pitchFamily="34" charset="0"/>
              </a:rPr>
              <a:t>Prishtina</a:t>
            </a:r>
            <a:r>
              <a:rPr lang="en-GB" dirty="0" smtClean="0">
                <a:latin typeface="Agency FB" pitchFamily="34" charset="0"/>
              </a:rPr>
              <a:t>, Kosovo)</a:t>
            </a:r>
          </a:p>
          <a:p>
            <a:r>
              <a:rPr lang="en-GB" dirty="0" smtClean="0">
                <a:latin typeface="Agency FB" pitchFamily="34" charset="0"/>
              </a:rPr>
              <a:t>Domestic partners: Civic Alliance, Centre for Roma Initiatives, Centre for Monitoring and Research – CEMI, 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Agency FB" pitchFamily="34" charset="0"/>
              </a:rPr>
              <a:t>PARTNERSHIPS</a:t>
            </a:r>
            <a:endParaRPr lang="en-US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65831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386603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endParaRPr lang="en-GB" sz="3000" dirty="0" smtClean="0">
              <a:latin typeface="Agency FB" pitchFamily="34" charset="0"/>
            </a:endParaRPr>
          </a:p>
          <a:p>
            <a:pPr marL="109728" indent="0" algn="ctr">
              <a:buNone/>
            </a:pPr>
            <a:r>
              <a:rPr lang="en-US" sz="3000" dirty="0" smtClean="0">
                <a:latin typeface="Agency FB" pitchFamily="34" charset="0"/>
              </a:rPr>
              <a:t>CEDEM – Centre </a:t>
            </a:r>
            <a:r>
              <a:rPr lang="en-US" sz="3000" dirty="0">
                <a:latin typeface="Agency FB" pitchFamily="34" charset="0"/>
              </a:rPr>
              <a:t>for Democracy and Human Rights </a:t>
            </a:r>
          </a:p>
          <a:p>
            <a:pPr marL="109728" indent="0" algn="ctr">
              <a:buNone/>
            </a:pPr>
            <a:endParaRPr lang="en-US" sz="3000" dirty="0" smtClean="0">
              <a:latin typeface="Agency FB" pitchFamily="34" charset="0"/>
            </a:endParaRPr>
          </a:p>
          <a:p>
            <a:pPr marL="109728" indent="0" algn="ctr">
              <a:buNone/>
            </a:pPr>
            <a:r>
              <a:rPr lang="en-US" sz="3000" dirty="0" smtClean="0">
                <a:latin typeface="Agency FB" pitchFamily="34" charset="0"/>
              </a:rPr>
              <a:t>Address: </a:t>
            </a:r>
            <a:r>
              <a:rPr lang="en-US" sz="3000" dirty="0" err="1" smtClean="0">
                <a:latin typeface="Agency FB" pitchFamily="34" charset="0"/>
              </a:rPr>
              <a:t>Bulevar</a:t>
            </a:r>
            <a:r>
              <a:rPr lang="en-US" sz="3000" dirty="0" smtClean="0">
                <a:latin typeface="Agency FB" pitchFamily="34" charset="0"/>
              </a:rPr>
              <a:t> </a:t>
            </a:r>
            <a:r>
              <a:rPr lang="en-US" sz="3000" dirty="0" err="1">
                <a:latin typeface="Agency FB" pitchFamily="34" charset="0"/>
              </a:rPr>
              <a:t>Dzordza</a:t>
            </a:r>
            <a:r>
              <a:rPr lang="en-US" sz="3000" dirty="0">
                <a:latin typeface="Agency FB" pitchFamily="34" charset="0"/>
              </a:rPr>
              <a:t> </a:t>
            </a:r>
            <a:r>
              <a:rPr lang="en-US" sz="3000" dirty="0" err="1">
                <a:latin typeface="Agency FB" pitchFamily="34" charset="0"/>
              </a:rPr>
              <a:t>Vasingtona</a:t>
            </a:r>
            <a:r>
              <a:rPr lang="en-US" sz="3000" dirty="0">
                <a:latin typeface="Agency FB" pitchFamily="34" charset="0"/>
              </a:rPr>
              <a:t> 51, 3/48</a:t>
            </a:r>
          </a:p>
          <a:p>
            <a:pPr marL="109728" indent="0" algn="ctr">
              <a:buNone/>
            </a:pPr>
            <a:r>
              <a:rPr lang="en-US" sz="3000" dirty="0">
                <a:latin typeface="Agency FB" pitchFamily="34" charset="0"/>
              </a:rPr>
              <a:t>81000 </a:t>
            </a:r>
            <a:r>
              <a:rPr lang="en-US" sz="3000" dirty="0" err="1">
                <a:latin typeface="Agency FB" pitchFamily="34" charset="0"/>
              </a:rPr>
              <a:t>Podgorica</a:t>
            </a:r>
            <a:r>
              <a:rPr lang="en-US" sz="3000" dirty="0">
                <a:latin typeface="Agency FB" pitchFamily="34" charset="0"/>
              </a:rPr>
              <a:t>, Montenegro</a:t>
            </a:r>
          </a:p>
          <a:p>
            <a:pPr marL="109728" indent="0" algn="ctr">
              <a:buNone/>
            </a:pPr>
            <a:endParaRPr lang="en-US" sz="3000" dirty="0" smtClean="0">
              <a:latin typeface="Agency FB" pitchFamily="34" charset="0"/>
            </a:endParaRPr>
          </a:p>
          <a:p>
            <a:pPr marL="109728" indent="0" algn="ctr">
              <a:buNone/>
            </a:pPr>
            <a:r>
              <a:rPr lang="en-US" sz="3000" dirty="0" smtClean="0">
                <a:latin typeface="Agency FB" pitchFamily="34" charset="0"/>
              </a:rPr>
              <a:t>Phone / Fax: </a:t>
            </a:r>
            <a:r>
              <a:rPr lang="en-US" sz="3000" dirty="0">
                <a:latin typeface="Agency FB" pitchFamily="34" charset="0"/>
              </a:rPr>
              <a:t>+382 20 234 114; + 382 20 234 368; </a:t>
            </a:r>
            <a:endParaRPr lang="en-US" sz="3000" dirty="0" smtClean="0">
              <a:latin typeface="Agency FB" pitchFamily="34" charset="0"/>
            </a:endParaRPr>
          </a:p>
          <a:p>
            <a:pPr marL="109728" indent="0" algn="ctr">
              <a:buNone/>
            </a:pPr>
            <a:endParaRPr lang="en-US" sz="3000" dirty="0" smtClean="0">
              <a:latin typeface="Agency FB" pitchFamily="34" charset="0"/>
            </a:endParaRPr>
          </a:p>
          <a:p>
            <a:pPr marL="109728" indent="0" algn="ctr">
              <a:buNone/>
            </a:pPr>
            <a:r>
              <a:rPr lang="en-US" sz="3000" dirty="0" smtClean="0">
                <a:latin typeface="Agency FB" pitchFamily="34" charset="0"/>
              </a:rPr>
              <a:t>Web Address: </a:t>
            </a:r>
            <a:r>
              <a:rPr lang="en-US" sz="3000" dirty="0" smtClean="0">
                <a:latin typeface="Agency FB" pitchFamily="34" charset="0"/>
                <a:hlinkClick r:id="rId2"/>
              </a:rPr>
              <a:t>www.cedem.me</a:t>
            </a:r>
            <a:endParaRPr lang="en-US" sz="3000" dirty="0" smtClean="0">
              <a:latin typeface="Agency FB" pitchFamily="34" charset="0"/>
            </a:endParaRPr>
          </a:p>
          <a:p>
            <a:pPr marL="109728" indent="0" algn="ctr">
              <a:buNone/>
            </a:pPr>
            <a:endParaRPr lang="en-US" sz="3000" dirty="0">
              <a:latin typeface="Agency FB" pitchFamily="34" charset="0"/>
            </a:endParaRPr>
          </a:p>
          <a:p>
            <a:pPr marL="109728" indent="0" algn="ctr">
              <a:buNone/>
            </a:pPr>
            <a:r>
              <a:rPr lang="en-GB" sz="3000" dirty="0" smtClean="0">
                <a:latin typeface="Agency FB" pitchFamily="34" charset="0"/>
              </a:rPr>
              <a:t>E-mail: info@cedem.me</a:t>
            </a:r>
            <a:endParaRPr lang="en-US" sz="3000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06577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683976"/>
          </a:xfrm>
        </p:spPr>
        <p:txBody>
          <a:bodyPr>
            <a:noAutofit/>
          </a:bodyPr>
          <a:lstStyle/>
          <a:p>
            <a:r>
              <a:rPr lang="en-GB" dirty="0" smtClean="0">
                <a:latin typeface="Agency FB" pitchFamily="34" charset="0"/>
              </a:rPr>
              <a:t>CEDEM was founded in 1998 in </a:t>
            </a:r>
            <a:r>
              <a:rPr lang="en-GB" dirty="0" err="1" smtClean="0">
                <a:latin typeface="Agency FB" pitchFamily="34" charset="0"/>
              </a:rPr>
              <a:t>Podgorica</a:t>
            </a:r>
            <a:r>
              <a:rPr lang="en-GB" dirty="0" smtClean="0">
                <a:latin typeface="Agency FB" pitchFamily="34" charset="0"/>
              </a:rPr>
              <a:t>, Montenegro </a:t>
            </a:r>
            <a:r>
              <a:rPr lang="en-US" dirty="0" smtClean="0">
                <a:latin typeface="Agency FB" pitchFamily="34" charset="0"/>
              </a:rPr>
              <a:t>as </a:t>
            </a:r>
            <a:r>
              <a:rPr lang="en-US" dirty="0">
                <a:latin typeface="Agency FB" pitchFamily="34" charset="0"/>
              </a:rPr>
              <a:t>a non-profit association of </a:t>
            </a:r>
            <a:r>
              <a:rPr lang="en-US" dirty="0" smtClean="0">
                <a:latin typeface="Agency FB" pitchFamily="34" charset="0"/>
              </a:rPr>
              <a:t>citizens.</a:t>
            </a:r>
          </a:p>
          <a:p>
            <a:r>
              <a:rPr lang="en-US" dirty="0">
                <a:latin typeface="Agency FB" pitchFamily="34" charset="0"/>
              </a:rPr>
              <a:t>CEDEM was the first organization in Montenegro which provided capacity building courses and programs not only for CSO </a:t>
            </a:r>
            <a:r>
              <a:rPr lang="en-US" dirty="0" smtClean="0">
                <a:latin typeface="Agency FB" pitchFamily="34" charset="0"/>
              </a:rPr>
              <a:t>representatives, </a:t>
            </a:r>
            <a:r>
              <a:rPr lang="en-US" dirty="0">
                <a:latin typeface="Agency FB" pitchFamily="34" charset="0"/>
              </a:rPr>
              <a:t>but for government officials and media as well. </a:t>
            </a:r>
            <a:endParaRPr lang="en-US" dirty="0" smtClean="0">
              <a:latin typeface="Agency FB" pitchFamily="34" charset="0"/>
            </a:endParaRPr>
          </a:p>
          <a:p>
            <a:r>
              <a:rPr lang="en-US" dirty="0" smtClean="0">
                <a:latin typeface="Agency FB" pitchFamily="34" charset="0"/>
              </a:rPr>
              <a:t>In </a:t>
            </a:r>
            <a:r>
              <a:rPr lang="en-US" dirty="0">
                <a:latin typeface="Agency FB" pitchFamily="34" charset="0"/>
              </a:rPr>
              <a:t>years, the focus of CEDEM moved towards creating argument-based policies and studies, with the specific emphasis on socio-economic analyses.  </a:t>
            </a:r>
            <a:endParaRPr lang="en-US" dirty="0" smtClean="0">
              <a:latin typeface="Agency FB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>
                <a:latin typeface="Agency FB" pitchFamily="34" charset="0"/>
              </a:rPr>
              <a:t>ESTABLISHMENT AND DEVELOPMENT</a:t>
            </a:r>
            <a:endParaRPr lang="en-US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69026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endParaRPr lang="en-US" i="1" dirty="0" smtClean="0"/>
          </a:p>
          <a:p>
            <a:r>
              <a:rPr lang="en-US" sz="3000" b="1" dirty="0" smtClean="0">
                <a:latin typeface="Agency FB" pitchFamily="34" charset="0"/>
              </a:rPr>
              <a:t>MISSION: </a:t>
            </a:r>
            <a:r>
              <a:rPr lang="en-US" sz="3000" i="1" dirty="0" smtClean="0">
                <a:latin typeface="Agency FB" pitchFamily="34" charset="0"/>
              </a:rPr>
              <a:t>“To contribute to Montenegro as a strong participatory democracy integrated into European Union and fully committed to the European values”</a:t>
            </a:r>
          </a:p>
          <a:p>
            <a:pPr marL="109728" indent="0">
              <a:buNone/>
            </a:pPr>
            <a:endParaRPr lang="en-GB" i="1" dirty="0"/>
          </a:p>
          <a:p>
            <a:r>
              <a:rPr lang="en-US" sz="3000" b="1" dirty="0" smtClean="0">
                <a:latin typeface="Agency FB" pitchFamily="34" charset="0"/>
              </a:rPr>
              <a:t>VISION: </a:t>
            </a:r>
            <a:r>
              <a:rPr lang="en-US" sz="3000" i="1" dirty="0" smtClean="0">
                <a:latin typeface="Agency FB" pitchFamily="34" charset="0"/>
              </a:rPr>
              <a:t>“To </a:t>
            </a:r>
            <a:r>
              <a:rPr lang="en-US" sz="3000" i="1" dirty="0">
                <a:latin typeface="Agency FB" pitchFamily="34" charset="0"/>
              </a:rPr>
              <a:t>advance and spread conscience on importance of proper and successful democratic transition; to research, analyze and follow relevant socio-economic topics as well as to contribute to strengthening civil society and democratization process as a whole.”</a:t>
            </a:r>
          </a:p>
          <a:p>
            <a:endParaRPr lang="en-US" sz="22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Agency FB" pitchFamily="34" charset="0"/>
              </a:rPr>
              <a:t>MISSION AND VISION</a:t>
            </a:r>
            <a:endParaRPr lang="en-US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10457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latin typeface="Agency FB" pitchFamily="34" charset="0"/>
              </a:rPr>
              <a:t>Affirmation </a:t>
            </a:r>
            <a:r>
              <a:rPr lang="en-US" sz="3000" dirty="0">
                <a:latin typeface="Agency FB" pitchFamily="34" charset="0"/>
              </a:rPr>
              <a:t>of pluralistic, democratic and open society values </a:t>
            </a:r>
          </a:p>
          <a:p>
            <a:r>
              <a:rPr lang="en-US" sz="3000" dirty="0" smtClean="0">
                <a:latin typeface="Agency FB" pitchFamily="34" charset="0"/>
              </a:rPr>
              <a:t>Rule </a:t>
            </a:r>
            <a:r>
              <a:rPr lang="en-US" sz="3000" dirty="0">
                <a:latin typeface="Agency FB" pitchFamily="34" charset="0"/>
              </a:rPr>
              <a:t>of Law</a:t>
            </a:r>
          </a:p>
          <a:p>
            <a:r>
              <a:rPr lang="en-US" sz="3000" dirty="0" smtClean="0">
                <a:latin typeface="Agency FB" pitchFamily="34" charset="0"/>
              </a:rPr>
              <a:t>Equality </a:t>
            </a:r>
            <a:r>
              <a:rPr lang="en-US" sz="3000" dirty="0">
                <a:latin typeface="Agency FB" pitchFamily="34" charset="0"/>
              </a:rPr>
              <a:t>and respect for human rights </a:t>
            </a:r>
          </a:p>
          <a:p>
            <a:r>
              <a:rPr lang="en-US" sz="3000" dirty="0" smtClean="0">
                <a:latin typeface="Agency FB" pitchFamily="34" charset="0"/>
              </a:rPr>
              <a:t>Social </a:t>
            </a:r>
            <a:r>
              <a:rPr lang="en-US" sz="3000" dirty="0">
                <a:latin typeface="Agency FB" pitchFamily="34" charset="0"/>
              </a:rPr>
              <a:t>Justice </a:t>
            </a:r>
          </a:p>
          <a:p>
            <a:r>
              <a:rPr lang="en-US" sz="3000" dirty="0" smtClean="0">
                <a:latin typeface="Agency FB" pitchFamily="34" charset="0"/>
              </a:rPr>
              <a:t>Transparency </a:t>
            </a:r>
            <a:endParaRPr lang="en-US" sz="3000" dirty="0">
              <a:latin typeface="Agency FB" pitchFamily="34" charset="0"/>
            </a:endParaRPr>
          </a:p>
          <a:p>
            <a:r>
              <a:rPr lang="en-US" sz="3000" dirty="0" smtClean="0">
                <a:latin typeface="Agency FB" pitchFamily="34" charset="0"/>
              </a:rPr>
              <a:t>Professionalism </a:t>
            </a:r>
            <a:r>
              <a:rPr lang="en-US" sz="3000" dirty="0">
                <a:latin typeface="Agency FB" pitchFamily="34" charset="0"/>
              </a:rPr>
              <a:t>and objectivity</a:t>
            </a:r>
          </a:p>
          <a:p>
            <a:r>
              <a:rPr lang="en-US" sz="3000" dirty="0" smtClean="0">
                <a:latin typeface="Agency FB" pitchFamily="34" charset="0"/>
              </a:rPr>
              <a:t>Communicativeness </a:t>
            </a:r>
            <a:endParaRPr lang="en-US" sz="3000" dirty="0">
              <a:latin typeface="Agency FB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Agency FB" pitchFamily="34" charset="0"/>
              </a:rPr>
              <a:t>VALUES</a:t>
            </a:r>
            <a:endParaRPr lang="en-US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12362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sz="3000" dirty="0" smtClean="0">
                <a:latin typeface="Agency FB" pitchFamily="34" charset="0"/>
              </a:rPr>
              <a:t>Affirmation </a:t>
            </a:r>
            <a:r>
              <a:rPr lang="en-US" sz="3000" dirty="0">
                <a:latin typeface="Agency FB" pitchFamily="34" charset="0"/>
              </a:rPr>
              <a:t>of pluralistic, democratic, and open society values;</a:t>
            </a:r>
          </a:p>
          <a:p>
            <a:pPr>
              <a:lnSpc>
                <a:spcPct val="120000"/>
              </a:lnSpc>
            </a:pPr>
            <a:r>
              <a:rPr lang="en-US" sz="3000" dirty="0" smtClean="0">
                <a:latin typeface="Agency FB" pitchFamily="34" charset="0"/>
              </a:rPr>
              <a:t>Advancing </a:t>
            </a:r>
            <a:r>
              <a:rPr lang="en-US" sz="3000" dirty="0">
                <a:latin typeface="Agency FB" pitchFamily="34" charset="0"/>
              </a:rPr>
              <a:t>democracy and human rights in Montenegro</a:t>
            </a:r>
            <a:r>
              <a:rPr lang="en-US" sz="3000" dirty="0" smtClean="0">
                <a:latin typeface="Agency FB" pitchFamily="34" charset="0"/>
              </a:rPr>
              <a:t>;</a:t>
            </a:r>
            <a:endParaRPr lang="en-US" sz="3000" dirty="0">
              <a:latin typeface="Agency FB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3000" dirty="0" smtClean="0">
                <a:latin typeface="Agency FB" pitchFamily="34" charset="0"/>
              </a:rPr>
              <a:t>Affirmation </a:t>
            </a:r>
            <a:r>
              <a:rPr lang="en-US" sz="3000" dirty="0">
                <a:latin typeface="Agency FB" pitchFamily="34" charset="0"/>
              </a:rPr>
              <a:t>and providing researches on the scope and consequences of the system transition in Montenegro; </a:t>
            </a:r>
          </a:p>
          <a:p>
            <a:pPr>
              <a:lnSpc>
                <a:spcPct val="120000"/>
              </a:lnSpc>
            </a:pPr>
            <a:r>
              <a:rPr lang="en-US" sz="3000" dirty="0" smtClean="0">
                <a:latin typeface="Agency FB" pitchFamily="34" charset="0"/>
              </a:rPr>
              <a:t>Examination </a:t>
            </a:r>
            <a:r>
              <a:rPr lang="en-US" sz="3000" dirty="0">
                <a:latin typeface="Agency FB" pitchFamily="34" charset="0"/>
              </a:rPr>
              <a:t>of comparative practice of countries in transition</a:t>
            </a:r>
            <a:r>
              <a:rPr lang="en-US" sz="3000" dirty="0" smtClean="0">
                <a:latin typeface="Agency FB" pitchFamily="34" charset="0"/>
              </a:rPr>
              <a:t>;</a:t>
            </a:r>
            <a:endParaRPr lang="en-US" sz="3000" dirty="0">
              <a:latin typeface="Agency FB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3000" dirty="0" smtClean="0">
                <a:latin typeface="Agency FB" pitchFamily="34" charset="0"/>
              </a:rPr>
              <a:t>Improving </a:t>
            </a:r>
            <a:r>
              <a:rPr lang="en-US" sz="3000" dirty="0">
                <a:latin typeface="Agency FB" pitchFamily="34" charset="0"/>
              </a:rPr>
              <a:t>the knowledge in the field of democratic policy and social system based on human rights and freedoms;</a:t>
            </a:r>
          </a:p>
          <a:p>
            <a:pPr>
              <a:lnSpc>
                <a:spcPct val="120000"/>
              </a:lnSpc>
            </a:pPr>
            <a:r>
              <a:rPr lang="en-US" sz="3000" dirty="0" smtClean="0">
                <a:latin typeface="Agency FB" pitchFamily="34" charset="0"/>
              </a:rPr>
              <a:t>Fostering </a:t>
            </a:r>
            <a:r>
              <a:rPr lang="en-US" sz="3000" dirty="0">
                <a:latin typeface="Agency FB" pitchFamily="34" charset="0"/>
              </a:rPr>
              <a:t>partnerships with other organizations and institutions at national, regional and international level with the aim to achieve its programmatic </a:t>
            </a:r>
            <a:r>
              <a:rPr lang="en-US" sz="3000" dirty="0" smtClean="0">
                <a:latin typeface="Agency FB" pitchFamily="34" charset="0"/>
              </a:rPr>
              <a:t>goals.</a:t>
            </a:r>
            <a:endParaRPr lang="en-US" sz="3000" dirty="0">
              <a:latin typeface="Agency FB" pitchFamily="34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Agency FB" pitchFamily="34" charset="0"/>
              </a:rPr>
              <a:t>GOALS</a:t>
            </a:r>
            <a:endParaRPr lang="en-US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03360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b="1" dirty="0" smtClean="0">
                <a:latin typeface="Agency FB" pitchFamily="34" charset="0"/>
              </a:rPr>
              <a:t>Parliament of Montenegro </a:t>
            </a:r>
            <a:r>
              <a:rPr lang="en-GB" dirty="0" smtClean="0">
                <a:latin typeface="Agency FB" pitchFamily="34" charset="0"/>
              </a:rPr>
              <a:t>(especially the Committee for Political System, Judiciary and Public Administration legislation; Committee for Constitutional Affairs and legislation and the Committee for Human Rights and Freedoms)</a:t>
            </a:r>
          </a:p>
          <a:p>
            <a:r>
              <a:rPr lang="en-GB" b="1" dirty="0" smtClean="0">
                <a:latin typeface="Agency FB" pitchFamily="34" charset="0"/>
              </a:rPr>
              <a:t>Government of Montenegro </a:t>
            </a:r>
            <a:r>
              <a:rPr lang="en-GB" dirty="0" smtClean="0">
                <a:latin typeface="Agency FB" pitchFamily="34" charset="0"/>
              </a:rPr>
              <a:t>(respective ministries, public agencies and institutions from the area of justice and human rights, interior affairs, security and defence; social and health care; education and science</a:t>
            </a:r>
          </a:p>
          <a:p>
            <a:r>
              <a:rPr lang="en-GB" b="1" dirty="0" smtClean="0">
                <a:latin typeface="Agency FB" pitchFamily="34" charset="0"/>
              </a:rPr>
              <a:t>Ombudsman’ Office</a:t>
            </a:r>
          </a:p>
          <a:p>
            <a:r>
              <a:rPr lang="en-GB" b="1" dirty="0" smtClean="0">
                <a:latin typeface="Agency FB" pitchFamily="34" charset="0"/>
              </a:rPr>
              <a:t>Judiciary</a:t>
            </a:r>
            <a:r>
              <a:rPr lang="en-GB" dirty="0" smtClean="0">
                <a:latin typeface="Agency FB" pitchFamily="34" charset="0"/>
              </a:rPr>
              <a:t> (Supreme Court of Montenegro, Supreme State’ Prosecution Office)</a:t>
            </a:r>
          </a:p>
          <a:p>
            <a:r>
              <a:rPr lang="en-GB" b="1" dirty="0" smtClean="0">
                <a:latin typeface="Agency FB" pitchFamily="34" charset="0"/>
              </a:rPr>
              <a:t>Civil society organizations</a:t>
            </a:r>
            <a:r>
              <a:rPr lang="en-GB" dirty="0" smtClean="0">
                <a:latin typeface="Agency FB" pitchFamily="34" charset="0"/>
              </a:rPr>
              <a:t> (NGOs, CGs, LAGs, SMEs)</a:t>
            </a:r>
          </a:p>
          <a:p>
            <a:r>
              <a:rPr lang="en-GB" b="1" dirty="0" smtClean="0">
                <a:latin typeface="Agency FB" pitchFamily="34" charset="0"/>
              </a:rPr>
              <a:t>Volunteers and interns (mostly students)</a:t>
            </a:r>
          </a:p>
          <a:p>
            <a:r>
              <a:rPr lang="en-GB" b="1" dirty="0" smtClean="0">
                <a:latin typeface="Agency FB" pitchFamily="34" charset="0"/>
              </a:rPr>
              <a:t>Media </a:t>
            </a:r>
            <a:r>
              <a:rPr lang="en-GB" dirty="0" smtClean="0">
                <a:latin typeface="Agency FB" pitchFamily="34" charset="0"/>
              </a:rPr>
              <a:t>(independent print and electronic media, public media service)</a:t>
            </a:r>
          </a:p>
          <a:p>
            <a:r>
              <a:rPr lang="en-GB" b="1" dirty="0" smtClean="0">
                <a:latin typeface="Agency FB" pitchFamily="34" charset="0"/>
              </a:rPr>
              <a:t>Citizens of Montenegro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Agency FB" pitchFamily="34" charset="0"/>
              </a:rPr>
              <a:t>STAKEHOLDERS</a:t>
            </a:r>
            <a:endParaRPr lang="en-US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43522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/>
            <a:r>
              <a:rPr lang="en-GB" sz="2700" dirty="0">
                <a:latin typeface="Agency FB" pitchFamily="34" charset="0"/>
              </a:rPr>
              <a:t>European Commission/Delegation of the European Union to Montenegro</a:t>
            </a:r>
            <a:r>
              <a:rPr lang="x-none" sz="2700" dirty="0">
                <a:latin typeface="Agency FB" pitchFamily="34" charset="0"/>
              </a:rPr>
              <a:t> (EU funds)</a:t>
            </a:r>
            <a:endParaRPr lang="en-US" sz="2700" dirty="0">
              <a:latin typeface="Agency FB" pitchFamily="34" charset="0"/>
            </a:endParaRPr>
          </a:p>
          <a:p>
            <a:pPr lvl="1"/>
            <a:r>
              <a:rPr lang="x-none" sz="2700" dirty="0">
                <a:latin typeface="Agency FB" pitchFamily="34" charset="0"/>
              </a:rPr>
              <a:t>Foreign embassies' funds</a:t>
            </a:r>
            <a:endParaRPr lang="en-US" sz="2700" dirty="0">
              <a:latin typeface="Agency FB" pitchFamily="34" charset="0"/>
            </a:endParaRPr>
          </a:p>
          <a:p>
            <a:pPr lvl="1"/>
            <a:r>
              <a:rPr lang="en-GB" sz="2700" dirty="0">
                <a:latin typeface="Agency FB" pitchFamily="34" charset="0"/>
              </a:rPr>
              <a:t>International and intergovernmental organizations and CSOs (UNDP, UNDEF, OSCE, NUPI, DCAF)</a:t>
            </a:r>
            <a:endParaRPr lang="en-US" sz="2700" dirty="0">
              <a:latin typeface="Agency FB" pitchFamily="34" charset="0"/>
            </a:endParaRPr>
          </a:p>
          <a:p>
            <a:pPr lvl="1"/>
            <a:r>
              <a:rPr lang="en-GB" sz="2700" dirty="0">
                <a:latin typeface="Agency FB" pitchFamily="34" charset="0"/>
              </a:rPr>
              <a:t>Grant-making foundations (Open Society Foundations, </a:t>
            </a:r>
            <a:r>
              <a:rPr lang="en-GB" sz="2700" dirty="0" err="1">
                <a:latin typeface="Agency FB" pitchFamily="34" charset="0"/>
              </a:rPr>
              <a:t>Konrad</a:t>
            </a:r>
            <a:r>
              <a:rPr lang="en-GB" sz="2700" dirty="0">
                <a:latin typeface="Agency FB" pitchFamily="34" charset="0"/>
              </a:rPr>
              <a:t> Adenauer foundation, Friedrich Ebert foundation, </a:t>
            </a:r>
            <a:r>
              <a:rPr lang="en-GB" sz="2700" dirty="0" err="1">
                <a:latin typeface="Agency FB" pitchFamily="34" charset="0"/>
              </a:rPr>
              <a:t>Pontis</a:t>
            </a:r>
            <a:r>
              <a:rPr lang="en-GB" sz="2700" dirty="0">
                <a:latin typeface="Agency FB" pitchFamily="34" charset="0"/>
              </a:rPr>
              <a:t> Foundation, Balkan Trust for Democracy)</a:t>
            </a:r>
            <a:endParaRPr lang="en-US" sz="2700" dirty="0">
              <a:latin typeface="Agency FB" pitchFamily="34" charset="0"/>
            </a:endParaRPr>
          </a:p>
          <a:p>
            <a:pPr lvl="1"/>
            <a:r>
              <a:rPr lang="en-GB" sz="2700" dirty="0">
                <a:latin typeface="Agency FB" pitchFamily="34" charset="0"/>
              </a:rPr>
              <a:t>Public (domestic) funds (Government’</a:t>
            </a:r>
            <a:r>
              <a:rPr lang="en-US" sz="2700" dirty="0">
                <a:latin typeface="Agency FB" pitchFamily="34" charset="0"/>
              </a:rPr>
              <a:t>s </a:t>
            </a:r>
            <a:r>
              <a:rPr lang="en-GB" sz="2700" dirty="0">
                <a:latin typeface="Agency FB" pitchFamily="34" charset="0"/>
              </a:rPr>
              <a:t>Commission for Allocation of Funds for NGOs, Minority Fund, local authorities)</a:t>
            </a:r>
            <a:endParaRPr lang="en-US" sz="2700" dirty="0">
              <a:latin typeface="Agency FB" pitchFamily="34" charset="0"/>
            </a:endParaRPr>
          </a:p>
          <a:p>
            <a:pPr lvl="1"/>
            <a:r>
              <a:rPr lang="en-GB" sz="2700" dirty="0">
                <a:latin typeface="Agency FB" pitchFamily="34" charset="0"/>
              </a:rPr>
              <a:t>Sub-grants of domestic and international NGOs</a:t>
            </a:r>
            <a:endParaRPr lang="en-US" sz="2700" dirty="0">
              <a:latin typeface="Agency FB" pitchFamily="34" charset="0"/>
            </a:endParaRPr>
          </a:p>
          <a:p>
            <a:pPr lvl="1"/>
            <a:r>
              <a:rPr lang="en-GB" sz="2700" dirty="0">
                <a:latin typeface="Agency FB" pitchFamily="34" charset="0"/>
              </a:rPr>
              <a:t>Donations of private corporations</a:t>
            </a:r>
            <a:endParaRPr lang="en-US" sz="2700" dirty="0">
              <a:latin typeface="Agency FB" pitchFamily="34" charset="0"/>
            </a:endParaRPr>
          </a:p>
          <a:p>
            <a:pPr lvl="1"/>
            <a:r>
              <a:rPr lang="en-GB" sz="2700" dirty="0">
                <a:latin typeface="Agency FB" pitchFamily="34" charset="0"/>
              </a:rPr>
              <a:t>Self-financing sources</a:t>
            </a:r>
            <a:endParaRPr lang="en-US" sz="2700" dirty="0">
              <a:latin typeface="Agency FB" pitchFamily="34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Agency FB" pitchFamily="34" charset="0"/>
              </a:rPr>
              <a:t>FUNDING SOURCES</a:t>
            </a:r>
            <a:endParaRPr lang="en-US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89156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smtClean="0">
                <a:latin typeface="Agency FB" pitchFamily="34" charset="0"/>
              </a:rPr>
              <a:t>Rule </a:t>
            </a:r>
            <a:r>
              <a:rPr lang="en-US" sz="3000" dirty="0">
                <a:latin typeface="Agency FB" pitchFamily="34" charset="0"/>
              </a:rPr>
              <a:t>of Law and Human </a:t>
            </a:r>
            <a:r>
              <a:rPr lang="en-US" sz="3000" dirty="0" smtClean="0">
                <a:latin typeface="Agency FB" pitchFamily="34" charset="0"/>
              </a:rPr>
              <a:t>Rights</a:t>
            </a:r>
          </a:p>
          <a:p>
            <a:pPr marL="109728" indent="0">
              <a:buNone/>
            </a:pPr>
            <a:endParaRPr lang="en-US" sz="3000" dirty="0">
              <a:latin typeface="Agency FB" pitchFamily="34" charset="0"/>
            </a:endParaRPr>
          </a:p>
          <a:p>
            <a:r>
              <a:rPr lang="en-US" sz="3000" dirty="0" smtClean="0">
                <a:latin typeface="Agency FB" pitchFamily="34" charset="0"/>
              </a:rPr>
              <a:t>Reform </a:t>
            </a:r>
            <a:r>
              <a:rPr lang="en-US" sz="3000" dirty="0">
                <a:latin typeface="Agency FB" pitchFamily="34" charset="0"/>
              </a:rPr>
              <a:t>of P</a:t>
            </a:r>
            <a:r>
              <a:rPr lang="en-US" sz="3000" dirty="0" smtClean="0">
                <a:latin typeface="Agency FB" pitchFamily="34" charset="0"/>
              </a:rPr>
              <a:t>ublic </a:t>
            </a:r>
            <a:r>
              <a:rPr lang="en-US" sz="3000" dirty="0">
                <a:latin typeface="Agency FB" pitchFamily="34" charset="0"/>
              </a:rPr>
              <a:t>A</a:t>
            </a:r>
            <a:r>
              <a:rPr lang="en-US" sz="3000" dirty="0" smtClean="0">
                <a:latin typeface="Agency FB" pitchFamily="34" charset="0"/>
              </a:rPr>
              <a:t>dministration</a:t>
            </a:r>
          </a:p>
          <a:p>
            <a:pPr marL="109728" indent="0">
              <a:buNone/>
            </a:pPr>
            <a:endParaRPr lang="en-US" sz="3000" dirty="0">
              <a:latin typeface="Agency FB" pitchFamily="34" charset="0"/>
            </a:endParaRPr>
          </a:p>
          <a:p>
            <a:r>
              <a:rPr lang="en-US" sz="3000" dirty="0" smtClean="0">
                <a:latin typeface="Agency FB" pitchFamily="34" charset="0"/>
              </a:rPr>
              <a:t>Social Inclusion</a:t>
            </a:r>
          </a:p>
          <a:p>
            <a:endParaRPr lang="en-GB" sz="3000" dirty="0">
              <a:latin typeface="Agency FB" pitchFamily="34" charset="0"/>
            </a:endParaRPr>
          </a:p>
          <a:p>
            <a:r>
              <a:rPr lang="en-GB" sz="3000" dirty="0" smtClean="0">
                <a:latin typeface="Agency FB" pitchFamily="34" charset="0"/>
              </a:rPr>
              <a:t>Security and Defence</a:t>
            </a:r>
            <a:endParaRPr lang="en-US" sz="3000" dirty="0">
              <a:latin typeface="Agency FB" pitchFamily="34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Agency FB" pitchFamily="34" charset="0"/>
              </a:rPr>
              <a:t>PROGRAM AREAS</a:t>
            </a:r>
            <a:endParaRPr lang="en-US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26431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807424" y="1536827"/>
            <a:ext cx="1800200" cy="233633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>
                <a:latin typeface="Agency FB" pitchFamily="34" charset="0"/>
              </a:rPr>
              <a:t>Recent Policy Proposals and Studies</a:t>
            </a:r>
            <a:endParaRPr lang="en-US" dirty="0">
              <a:latin typeface="Agency FB" pitchFamily="34" charset="0"/>
            </a:endParaRPr>
          </a:p>
        </p:txBody>
      </p:sp>
      <p:pic>
        <p:nvPicPr>
          <p:cNvPr id="5" name="Picture 4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11560" y="1588871"/>
            <a:ext cx="1656184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>
            <a:hlinkClick r:id="rId6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732240" y="1575017"/>
            <a:ext cx="1676588" cy="2155930"/>
          </a:xfrm>
          <a:prstGeom prst="rect">
            <a:avLst/>
          </a:prstGeom>
        </p:spPr>
      </p:pic>
      <p:pic>
        <p:nvPicPr>
          <p:cNvPr id="7" name="Picture 6">
            <a:hlinkClick r:id="rId8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051720" y="4237135"/>
            <a:ext cx="1772472" cy="2438400"/>
          </a:xfrm>
          <a:prstGeom prst="rect">
            <a:avLst/>
          </a:prstGeom>
        </p:spPr>
      </p:pic>
      <p:pic>
        <p:nvPicPr>
          <p:cNvPr id="10" name="Picture 9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435027" y="4264100"/>
            <a:ext cx="1728192" cy="232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605456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128</TotalTime>
  <Words>764</Words>
  <Application>Microsoft Macintosh PowerPoint</Application>
  <PresentationFormat>On-screen Show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CEDEM – Centre for Democracy and Human Rights</vt:lpstr>
      <vt:lpstr>ESTABLISHMENT AND DEVELOPMENT</vt:lpstr>
      <vt:lpstr>MISSION AND VISION</vt:lpstr>
      <vt:lpstr>VALUES</vt:lpstr>
      <vt:lpstr>GOALS</vt:lpstr>
      <vt:lpstr>STAKEHOLDERS</vt:lpstr>
      <vt:lpstr>FUNDING SOURCES</vt:lpstr>
      <vt:lpstr>PROGRAM AREAS</vt:lpstr>
      <vt:lpstr>Recent Policy Proposals and Studies</vt:lpstr>
      <vt:lpstr>Monitoring and Evaluation Mechanisms </vt:lpstr>
      <vt:lpstr>PARTNERSHIPS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CEDEM – Centre for Democracy and Human Rights</dc:title>
  <dc:creator>CEDEM</dc:creator>
  <cp:lastModifiedBy>Fadwa Kingsbury</cp:lastModifiedBy>
  <cp:revision>11</cp:revision>
  <dcterms:created xsi:type="dcterms:W3CDTF">2014-05-14T14:24:26Z</dcterms:created>
  <dcterms:modified xsi:type="dcterms:W3CDTF">2014-05-14T14:47:28Z</dcterms:modified>
</cp:coreProperties>
</file>