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Lst>
  <p:sldSz cx="34747200" cy="256032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1pPr>
    <a:lvl2pPr marL="0" marR="0" indent="4572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2pPr>
    <a:lvl3pPr marL="0" marR="0" indent="9144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3pPr>
    <a:lvl4pPr marL="0" marR="0" indent="13716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4pPr>
    <a:lvl5pPr marL="0" marR="0" indent="18288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5pPr>
    <a:lvl6pPr marL="0" marR="0" indent="22860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6pPr>
    <a:lvl7pPr marL="0" marR="0" indent="27432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7pPr>
    <a:lvl8pPr marL="0" marR="0" indent="32004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8pPr>
    <a:lvl9pPr marL="0" marR="0" indent="365760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508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508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508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508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508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508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508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711911" y="19929254"/>
            <a:ext cx="31308676" cy="907695"/>
          </a:xfrm>
          <a:prstGeom prst="rect">
            <a:avLst/>
          </a:prstGeom>
        </p:spPr>
        <p:txBody>
          <a:bodyPr lIns="65150" tIns="65150" rIns="65150" bIns="65150"/>
          <a:lstStyle>
            <a:lvl1pPr defTabSz="1201927">
              <a:defRPr sz="5148"/>
            </a:lvl1pPr>
          </a:lstStyle>
          <a:p>
            <a:pPr/>
            <a:r>
              <a:t>Author and Date</a:t>
            </a:r>
          </a:p>
        </p:txBody>
      </p:sp>
      <p:sp>
        <p:nvSpPr>
          <p:cNvPr id="12" name="Presentation Title"/>
          <p:cNvSpPr txBox="1"/>
          <p:nvPr>
            <p:ph type="title" hasCustomPrompt="1"/>
          </p:nvPr>
        </p:nvSpPr>
        <p:spPr>
          <a:prstGeom prst="rect">
            <a:avLst/>
          </a:prstGeom>
        </p:spPr>
        <p:txBody>
          <a:bodyPr/>
          <a:lstStyle/>
          <a:p>
            <a:pPr/>
            <a:r>
              <a:t>Presentation Title</a:t>
            </a:r>
          </a:p>
        </p:txBody>
      </p:sp>
      <p:sp>
        <p:nvSpPr>
          <p:cNvPr id="13" name="Body Level One…"/>
          <p:cNvSpPr txBox="1"/>
          <p:nvPr>
            <p:ph type="body" sz="quarter" idx="1" hasCustomPrompt="1"/>
          </p:nvPr>
        </p:nvSpPr>
        <p:spPr>
          <a:prstGeom prst="rect">
            <a:avLst/>
          </a:prstGeom>
        </p:spPr>
        <p:txBody>
          <a:body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quarter" idx="1" hasCustomPrompt="1"/>
          </p:nvPr>
        </p:nvSpPr>
        <p:spPr>
          <a:xfrm>
            <a:off x="1719263" y="10041152"/>
            <a:ext cx="31308676" cy="5520896"/>
          </a:xfrm>
          <a:prstGeom prst="rect">
            <a:avLst/>
          </a:prstGeom>
        </p:spPr>
        <p:txBody>
          <a:bodyPr anchor="ctr"/>
          <a:lstStyle>
            <a:lvl1pPr algn="ctr" defTabSz="4551565">
              <a:lnSpc>
                <a:spcPct val="80000"/>
              </a:lnSpc>
              <a:defRPr b="0" spc="-431" sz="21600">
                <a:latin typeface="Helvetica Neue Medium"/>
                <a:ea typeface="Helvetica Neue Medium"/>
                <a:cs typeface="Helvetica Neue Medium"/>
                <a:sym typeface="Helvetica Neue Medium"/>
              </a:defRPr>
            </a:lvl1pPr>
            <a:lvl2pPr algn="ctr" defTabSz="4551565">
              <a:lnSpc>
                <a:spcPct val="80000"/>
              </a:lnSpc>
              <a:defRPr b="0" spc="-431" sz="21600">
                <a:latin typeface="Helvetica Neue Medium"/>
                <a:ea typeface="Helvetica Neue Medium"/>
                <a:cs typeface="Helvetica Neue Medium"/>
                <a:sym typeface="Helvetica Neue Medium"/>
              </a:defRPr>
            </a:lvl2pPr>
            <a:lvl3pPr algn="ctr" defTabSz="4551565">
              <a:lnSpc>
                <a:spcPct val="80000"/>
              </a:lnSpc>
              <a:defRPr b="0" spc="-431" sz="21600">
                <a:latin typeface="Helvetica Neue Medium"/>
                <a:ea typeface="Helvetica Neue Medium"/>
                <a:cs typeface="Helvetica Neue Medium"/>
                <a:sym typeface="Helvetica Neue Medium"/>
              </a:defRPr>
            </a:lvl3pPr>
            <a:lvl4pPr algn="ctr" defTabSz="4551565">
              <a:lnSpc>
                <a:spcPct val="80000"/>
              </a:lnSpc>
              <a:defRPr b="0" spc="-431" sz="21600">
                <a:latin typeface="Helvetica Neue Medium"/>
                <a:ea typeface="Helvetica Neue Medium"/>
                <a:cs typeface="Helvetica Neue Medium"/>
                <a:sym typeface="Helvetica Neue Medium"/>
              </a:defRPr>
            </a:lvl4pPr>
            <a:lvl5pPr algn="ctr" defTabSz="4551565">
              <a:lnSpc>
                <a:spcPct val="80000"/>
              </a:lnSpc>
              <a:defRPr b="0" spc="-431" sz="2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sz="half" idx="1" hasCustomPrompt="1"/>
          </p:nvPr>
        </p:nvSpPr>
        <p:spPr>
          <a:xfrm>
            <a:off x="1719263" y="4562147"/>
            <a:ext cx="31308676" cy="10319256"/>
          </a:xfrm>
          <a:prstGeom prst="rect">
            <a:avLst/>
          </a:prstGeom>
        </p:spPr>
        <p:txBody>
          <a:bodyPr anchor="b"/>
          <a:lstStyle>
            <a:lvl1pPr algn="ctr" defTabSz="4551565">
              <a:lnSpc>
                <a:spcPct val="80000"/>
              </a:lnSpc>
              <a:defRPr spc="-466" sz="46600"/>
            </a:lvl1pPr>
            <a:lvl2pPr algn="ctr" defTabSz="4551565">
              <a:lnSpc>
                <a:spcPct val="80000"/>
              </a:lnSpc>
              <a:defRPr spc="-466" sz="46600"/>
            </a:lvl2pPr>
            <a:lvl3pPr algn="ctr" defTabSz="4551565">
              <a:lnSpc>
                <a:spcPct val="80000"/>
              </a:lnSpc>
              <a:defRPr spc="-466" sz="46600"/>
            </a:lvl3pPr>
            <a:lvl4pPr algn="ctr" defTabSz="4551565">
              <a:lnSpc>
                <a:spcPct val="80000"/>
              </a:lnSpc>
              <a:defRPr spc="-466" sz="46600"/>
            </a:lvl4pPr>
            <a:lvl5pPr algn="ctr" defTabSz="4551565">
              <a:lnSpc>
                <a:spcPct val="80000"/>
              </a:lnSpc>
              <a:defRPr spc="-466" sz="46600"/>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719263" y="14802558"/>
            <a:ext cx="31308676" cy="1332061"/>
          </a:xfrm>
          <a:prstGeom prst="rect">
            <a:avLst/>
          </a:prstGeom>
        </p:spPr>
        <p:txBody>
          <a:bodyPr lIns="65150" tIns="65150" rIns="65150" bIns="65150"/>
          <a:lstStyle>
            <a:lvl1pPr algn="ctr" defTabSz="1201927">
              <a:defRPr sz="7956"/>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3462786" y="18241471"/>
            <a:ext cx="28785072" cy="907694"/>
          </a:xfrm>
          <a:prstGeom prst="rect">
            <a:avLst/>
          </a:prstGeom>
        </p:spPr>
        <p:txBody>
          <a:bodyPr lIns="65150" tIns="65150" rIns="65150" bIns="65150"/>
          <a:lstStyle>
            <a:lvl1pPr defTabSz="1201927">
              <a:defRPr sz="5148"/>
            </a:lvl1pPr>
          </a:lstStyle>
          <a:p>
            <a:pPr/>
            <a:r>
              <a:t>Attribution</a:t>
            </a:r>
          </a:p>
        </p:txBody>
      </p:sp>
      <p:sp>
        <p:nvSpPr>
          <p:cNvPr id="116" name="Body Level One…"/>
          <p:cNvSpPr txBox="1"/>
          <p:nvPr>
            <p:ph type="body" sz="quarter" idx="1" hasCustomPrompt="1"/>
          </p:nvPr>
        </p:nvSpPr>
        <p:spPr>
          <a:xfrm>
            <a:off x="2499341" y="10068252"/>
            <a:ext cx="29748520" cy="5466697"/>
          </a:xfrm>
          <a:prstGeom prst="rect">
            <a:avLst/>
          </a:prstGeom>
        </p:spPr>
        <p:txBody>
          <a:bodyPr/>
          <a:lstStyle>
            <a:lvl1pPr marL="1192656" indent="-877146" defTabSz="4551565">
              <a:lnSpc>
                <a:spcPct val="90000"/>
              </a:lnSpc>
              <a:defRPr b="0" spc="-316" sz="15800">
                <a:latin typeface="Helvetica Neue Medium"/>
                <a:ea typeface="Helvetica Neue Medium"/>
                <a:cs typeface="Helvetica Neue Medium"/>
                <a:sym typeface="Helvetica Neue Medium"/>
              </a:defRPr>
            </a:lvl1pPr>
            <a:lvl2pPr marL="1192656" indent="-419946" defTabSz="4551565">
              <a:lnSpc>
                <a:spcPct val="90000"/>
              </a:lnSpc>
              <a:defRPr b="0" spc="-316" sz="15800">
                <a:latin typeface="Helvetica Neue Medium"/>
                <a:ea typeface="Helvetica Neue Medium"/>
                <a:cs typeface="Helvetica Neue Medium"/>
                <a:sym typeface="Helvetica Neue Medium"/>
              </a:defRPr>
            </a:lvl2pPr>
            <a:lvl3pPr marL="1192656" indent="37253" defTabSz="4551565">
              <a:lnSpc>
                <a:spcPct val="90000"/>
              </a:lnSpc>
              <a:defRPr b="0" spc="-316" sz="15800">
                <a:latin typeface="Helvetica Neue Medium"/>
                <a:ea typeface="Helvetica Neue Medium"/>
                <a:cs typeface="Helvetica Neue Medium"/>
                <a:sym typeface="Helvetica Neue Medium"/>
              </a:defRPr>
            </a:lvl3pPr>
            <a:lvl4pPr marL="1192656" indent="494453" defTabSz="4551565">
              <a:lnSpc>
                <a:spcPct val="90000"/>
              </a:lnSpc>
              <a:defRPr b="0" spc="-316" sz="15800">
                <a:latin typeface="Helvetica Neue Medium"/>
                <a:ea typeface="Helvetica Neue Medium"/>
                <a:cs typeface="Helvetica Neue Medium"/>
                <a:sym typeface="Helvetica Neue Medium"/>
              </a:defRPr>
            </a:lvl4pPr>
            <a:lvl5pPr marL="1192656" indent="951653" defTabSz="4551565">
              <a:lnSpc>
                <a:spcPct val="90000"/>
              </a:lnSpc>
              <a:defRPr b="0" spc="-316" sz="158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Bowl of salad with fried rice, boiled eggs, and chopsticks"/>
          <p:cNvSpPr/>
          <p:nvPr>
            <p:ph type="pic" sz="quarter" idx="21"/>
          </p:nvPr>
        </p:nvSpPr>
        <p:spPr>
          <a:xfrm>
            <a:off x="22458996" y="4476750"/>
            <a:ext cx="10600716" cy="8478290"/>
          </a:xfrm>
          <a:prstGeom prst="rect">
            <a:avLst/>
          </a:prstGeom>
        </p:spPr>
        <p:txBody>
          <a:bodyPr lIns="91439" tIns="45719" rIns="91439" bIns="45719">
            <a:noAutofit/>
          </a:bodyPr>
          <a:lstStyle/>
          <a:p>
            <a:pPr/>
          </a:p>
        </p:txBody>
      </p:sp>
      <p:sp>
        <p:nvSpPr>
          <p:cNvPr id="125" name="Bowl with salmon cakes, salad, and hummus "/>
          <p:cNvSpPr/>
          <p:nvPr>
            <p:ph type="pic" sz="half" idx="22"/>
          </p:nvPr>
        </p:nvSpPr>
        <p:spPr>
          <a:xfrm>
            <a:off x="19237642" y="8697992"/>
            <a:ext cx="14876146" cy="17314008"/>
          </a:xfrm>
          <a:prstGeom prst="rect">
            <a:avLst/>
          </a:prstGeom>
        </p:spPr>
        <p:txBody>
          <a:bodyPr lIns="91439" tIns="45719" rIns="91439" bIns="45719">
            <a:noAutofit/>
          </a:bodyPr>
          <a:lstStyle/>
          <a:p>
            <a:pPr/>
          </a:p>
        </p:txBody>
      </p:sp>
      <p:sp>
        <p:nvSpPr>
          <p:cNvPr id="126" name="Bowl of pappardelle pasta with parsley butter, roasted hazelnuts, and shaved parmesan cheese"/>
          <p:cNvSpPr/>
          <p:nvPr>
            <p:ph type="pic" idx="23"/>
          </p:nvPr>
        </p:nvSpPr>
        <p:spPr>
          <a:xfrm>
            <a:off x="-199072" y="3734752"/>
            <a:ext cx="23671529" cy="17753648"/>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bowl of salad with fried rice, boiled eggs, and chopsticks"/>
          <p:cNvSpPr/>
          <p:nvPr>
            <p:ph type="pic" idx="21"/>
          </p:nvPr>
        </p:nvSpPr>
        <p:spPr>
          <a:xfrm>
            <a:off x="-1900237" y="-4843462"/>
            <a:ext cx="38547676" cy="3083814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Avocados and limes"/>
          <p:cNvSpPr/>
          <p:nvPr>
            <p:ph type="pic" idx="21"/>
          </p:nvPr>
        </p:nvSpPr>
        <p:spPr>
          <a:xfrm>
            <a:off x="-1646872" y="1183005"/>
            <a:ext cx="38113333" cy="22826978"/>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719263" y="13181648"/>
            <a:ext cx="31308676" cy="6623685"/>
          </a:xfrm>
          <a:prstGeom prst="rect">
            <a:avLst/>
          </a:prstGeom>
        </p:spPr>
        <p:txBody>
          <a:bodyPr/>
          <a:lstStyle/>
          <a:p>
            <a:pPr/>
            <a:r>
              <a:t>Presentation Title</a:t>
            </a:r>
          </a:p>
        </p:txBody>
      </p:sp>
      <p:sp>
        <p:nvSpPr>
          <p:cNvPr id="23" name="Author and Date"/>
          <p:cNvSpPr txBox="1"/>
          <p:nvPr>
            <p:ph type="body" sz="quarter" idx="22" hasCustomPrompt="1"/>
          </p:nvPr>
        </p:nvSpPr>
        <p:spPr>
          <a:xfrm>
            <a:off x="1720959" y="4605196"/>
            <a:ext cx="31305284" cy="907695"/>
          </a:xfrm>
          <a:prstGeom prst="rect">
            <a:avLst/>
          </a:prstGeom>
        </p:spPr>
        <p:txBody>
          <a:bodyPr lIns="65150" tIns="65150" rIns="65150" bIns="65150"/>
          <a:lstStyle>
            <a:lvl1pPr defTabSz="1201927">
              <a:defRPr sz="5148"/>
            </a:lvl1pPr>
          </a:lstStyle>
          <a:p>
            <a:pPr/>
            <a:r>
              <a:t>Author and Date</a:t>
            </a:r>
          </a:p>
        </p:txBody>
      </p:sp>
      <p:sp>
        <p:nvSpPr>
          <p:cNvPr id="24" name="Body Level One…"/>
          <p:cNvSpPr txBox="1"/>
          <p:nvPr>
            <p:ph type="body" sz="quarter" idx="1" hasCustomPrompt="1"/>
          </p:nvPr>
        </p:nvSpPr>
        <p:spPr>
          <a:xfrm>
            <a:off x="1719263" y="19573071"/>
            <a:ext cx="31308676" cy="1591656"/>
          </a:xfrm>
          <a:prstGeom prst="rect">
            <a:avLst/>
          </a:prstGeom>
        </p:spPr>
        <p:txBody>
          <a:body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Bowl with salmon cakes, salad, and hummus"/>
          <p:cNvSpPr/>
          <p:nvPr>
            <p:ph type="pic" sz="half" idx="21"/>
          </p:nvPr>
        </p:nvSpPr>
        <p:spPr>
          <a:xfrm>
            <a:off x="15636239" y="2739390"/>
            <a:ext cx="17306393" cy="20142517"/>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719263" y="4838700"/>
            <a:ext cx="13935076" cy="8382240"/>
          </a:xfrm>
          <a:prstGeom prst="rect">
            <a:avLst/>
          </a:prstGeom>
        </p:spPr>
        <p:txBody>
          <a:bodyPr/>
          <a:lstStyle>
            <a:lvl1pPr>
              <a:defRPr spc="-316" sz="15800"/>
            </a:lvl1pPr>
          </a:lstStyle>
          <a:p>
            <a:pPr/>
            <a:r>
              <a:t>Slide Title</a:t>
            </a:r>
          </a:p>
        </p:txBody>
      </p:sp>
      <p:sp>
        <p:nvSpPr>
          <p:cNvPr id="34" name="Body Level One…"/>
          <p:cNvSpPr txBox="1"/>
          <p:nvPr>
            <p:ph type="body" sz="quarter" idx="1" hasCustomPrompt="1"/>
          </p:nvPr>
        </p:nvSpPr>
        <p:spPr>
          <a:xfrm>
            <a:off x="1719263" y="13090272"/>
            <a:ext cx="13935076" cy="7674228"/>
          </a:xfrm>
          <a:prstGeom prst="rect">
            <a:avLst/>
          </a:prstGeom>
        </p:spPr>
        <p:txBody>
          <a:body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7059998" y="21593210"/>
            <a:ext cx="609398" cy="616002"/>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xfrm>
            <a:off x="1719263" y="4567237"/>
            <a:ext cx="31308676" cy="2042258"/>
          </a:xfrm>
          <a:prstGeom prst="rect">
            <a:avLst/>
          </a:prstGeom>
        </p:spPr>
        <p:txBody>
          <a:bodyPr anchor="t"/>
          <a:lstStyle>
            <a:lvl1pPr>
              <a:defRPr spc="-316" sz="15800"/>
            </a:lvl1pPr>
          </a:lstStyle>
          <a:p>
            <a:pPr/>
            <a:r>
              <a:t>Slide Title</a:t>
            </a:r>
          </a:p>
        </p:txBody>
      </p:sp>
      <p:sp>
        <p:nvSpPr>
          <p:cNvPr id="43" name="Slide Subtitle"/>
          <p:cNvSpPr txBox="1"/>
          <p:nvPr>
            <p:ph type="body" sz="quarter" idx="21" hasCustomPrompt="1"/>
          </p:nvPr>
        </p:nvSpPr>
        <p:spPr>
          <a:xfrm>
            <a:off x="1719263" y="6410421"/>
            <a:ext cx="31308676" cy="1332061"/>
          </a:xfrm>
          <a:prstGeom prst="rect">
            <a:avLst/>
          </a:prstGeom>
        </p:spPr>
        <p:txBody>
          <a:bodyPr lIns="65150" tIns="65150" rIns="65150" bIns="65150"/>
          <a:lstStyle>
            <a:lvl1pPr defTabSz="1201927">
              <a:defRPr sz="7956"/>
            </a:lvl1pPr>
          </a:lstStyle>
          <a:p>
            <a:pPr/>
            <a:r>
              <a:t>Slide Subtitle</a:t>
            </a:r>
          </a:p>
        </p:txBody>
      </p:sp>
      <p:sp>
        <p:nvSpPr>
          <p:cNvPr id="44" name="Body Level One…"/>
          <p:cNvSpPr txBox="1"/>
          <p:nvPr>
            <p:ph type="body" idx="1" hasCustomPrompt="1"/>
          </p:nvPr>
        </p:nvSpPr>
        <p:spPr>
          <a:xfrm>
            <a:off x="1719263" y="9083068"/>
            <a:ext cx="31308676" cy="11764817"/>
          </a:xfrm>
          <a:prstGeom prst="rect">
            <a:avLst/>
          </a:prstGeom>
        </p:spPr>
        <p:txBody>
          <a:bodyPr/>
          <a:lstStyle>
            <a:lvl1pPr marL="1117600" indent="-1117600" defTabSz="4551565">
              <a:lnSpc>
                <a:spcPct val="90000"/>
              </a:lnSpc>
              <a:spcBef>
                <a:spcPts val="8400"/>
              </a:spcBef>
              <a:buSzPct val="123000"/>
              <a:buChar char="•"/>
              <a:defRPr b="0" sz="8800"/>
            </a:lvl1pPr>
            <a:lvl2pPr marL="1727200" indent="-1117600" defTabSz="4551565">
              <a:lnSpc>
                <a:spcPct val="90000"/>
              </a:lnSpc>
              <a:spcBef>
                <a:spcPts val="8400"/>
              </a:spcBef>
              <a:buSzPct val="123000"/>
              <a:buChar char="•"/>
              <a:defRPr b="0" sz="8800"/>
            </a:lvl2pPr>
            <a:lvl3pPr marL="2336800" indent="-1117600" defTabSz="4551565">
              <a:lnSpc>
                <a:spcPct val="90000"/>
              </a:lnSpc>
              <a:spcBef>
                <a:spcPts val="8400"/>
              </a:spcBef>
              <a:buSzPct val="123000"/>
              <a:buChar char="•"/>
              <a:defRPr b="0" sz="8800"/>
            </a:lvl3pPr>
            <a:lvl4pPr marL="2946400" indent="-1117600" defTabSz="4551565">
              <a:lnSpc>
                <a:spcPct val="90000"/>
              </a:lnSpc>
              <a:spcBef>
                <a:spcPts val="8400"/>
              </a:spcBef>
              <a:buSzPct val="123000"/>
              <a:buChar char="•"/>
              <a:defRPr b="0" sz="8800"/>
            </a:lvl4pPr>
            <a:lvl5pPr marL="3556000" indent="-1117600" defTabSz="4551565">
              <a:lnSpc>
                <a:spcPct val="90000"/>
              </a:lnSpc>
              <a:spcBef>
                <a:spcPts val="8400"/>
              </a:spcBef>
              <a:buSzPct val="123000"/>
              <a:buChar char="•"/>
              <a:defRPr b="0" sz="8800"/>
            </a:lvl5p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xfrm>
            <a:off x="1719263" y="9083068"/>
            <a:ext cx="31308676" cy="11764817"/>
          </a:xfrm>
          <a:prstGeom prst="rect">
            <a:avLst/>
          </a:prstGeom>
        </p:spPr>
        <p:txBody>
          <a:bodyPr numCol="2" spcCol="1565433"/>
          <a:lstStyle>
            <a:lvl1pPr marL="1117600" indent="-1117600" defTabSz="4551565">
              <a:lnSpc>
                <a:spcPct val="90000"/>
              </a:lnSpc>
              <a:spcBef>
                <a:spcPts val="8400"/>
              </a:spcBef>
              <a:buSzPct val="123000"/>
              <a:buChar char="•"/>
              <a:defRPr b="0" sz="8800"/>
            </a:lvl1pPr>
            <a:lvl2pPr marL="1727200" indent="-1117600" defTabSz="4551565">
              <a:lnSpc>
                <a:spcPct val="90000"/>
              </a:lnSpc>
              <a:spcBef>
                <a:spcPts val="8400"/>
              </a:spcBef>
              <a:buSzPct val="123000"/>
              <a:buChar char="•"/>
              <a:defRPr b="0" sz="8800"/>
            </a:lvl2pPr>
            <a:lvl3pPr marL="2336800" indent="-1117600" defTabSz="4551565">
              <a:lnSpc>
                <a:spcPct val="90000"/>
              </a:lnSpc>
              <a:spcBef>
                <a:spcPts val="8400"/>
              </a:spcBef>
              <a:buSzPct val="123000"/>
              <a:buChar char="•"/>
              <a:defRPr b="0" sz="8800"/>
            </a:lvl3pPr>
            <a:lvl4pPr marL="2946400" indent="-1117600" defTabSz="4551565">
              <a:lnSpc>
                <a:spcPct val="90000"/>
              </a:lnSpc>
              <a:spcBef>
                <a:spcPts val="8400"/>
              </a:spcBef>
              <a:buSzPct val="123000"/>
              <a:buChar char="•"/>
              <a:defRPr b="0" sz="8800"/>
            </a:lvl4pPr>
            <a:lvl5pPr marL="3556000" indent="-1117600" defTabSz="4551565">
              <a:lnSpc>
                <a:spcPct val="90000"/>
              </a:lnSpc>
              <a:spcBef>
                <a:spcPts val="8400"/>
              </a:spcBef>
              <a:buSzPct val="123000"/>
              <a:buChar char="•"/>
              <a:defRPr b="0" sz="8800"/>
            </a:lvl5pPr>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719263" y="6410421"/>
            <a:ext cx="13935076" cy="1332061"/>
          </a:xfrm>
          <a:prstGeom prst="rect">
            <a:avLst/>
          </a:prstGeom>
        </p:spPr>
        <p:txBody>
          <a:bodyPr lIns="65150" tIns="65150" rIns="65150" bIns="65150"/>
          <a:lstStyle>
            <a:lvl1pPr defTabSz="1201927">
              <a:defRPr sz="7956"/>
            </a:lvl1pPr>
          </a:lstStyle>
          <a:p>
            <a:pPr/>
            <a:r>
              <a:t>Slide Subtitle</a:t>
            </a:r>
          </a:p>
        </p:txBody>
      </p:sp>
      <p:sp>
        <p:nvSpPr>
          <p:cNvPr id="61" name="Body Level One…"/>
          <p:cNvSpPr txBox="1"/>
          <p:nvPr>
            <p:ph type="body" sz="quarter" idx="1" hasCustomPrompt="1"/>
          </p:nvPr>
        </p:nvSpPr>
        <p:spPr>
          <a:xfrm>
            <a:off x="1719263" y="9083068"/>
            <a:ext cx="13935076" cy="11765698"/>
          </a:xfrm>
          <a:prstGeom prst="rect">
            <a:avLst/>
          </a:prstGeom>
        </p:spPr>
        <p:txBody>
          <a:bodyPr/>
          <a:lstStyle>
            <a:lvl1pPr marL="1117600" indent="-1117600" defTabSz="4551565">
              <a:lnSpc>
                <a:spcPct val="90000"/>
              </a:lnSpc>
              <a:spcBef>
                <a:spcPts val="8400"/>
              </a:spcBef>
              <a:buSzPct val="123000"/>
              <a:buChar char="•"/>
              <a:defRPr b="0" sz="8800"/>
            </a:lvl1pPr>
            <a:lvl2pPr marL="1727200" indent="-1117600" defTabSz="4551565">
              <a:lnSpc>
                <a:spcPct val="90000"/>
              </a:lnSpc>
              <a:spcBef>
                <a:spcPts val="8400"/>
              </a:spcBef>
              <a:buSzPct val="123000"/>
              <a:buChar char="•"/>
              <a:defRPr b="0" sz="8800"/>
            </a:lvl2pPr>
            <a:lvl3pPr marL="2336800" indent="-1117600" defTabSz="4551565">
              <a:lnSpc>
                <a:spcPct val="90000"/>
              </a:lnSpc>
              <a:spcBef>
                <a:spcPts val="8400"/>
              </a:spcBef>
              <a:buSzPct val="123000"/>
              <a:buChar char="•"/>
              <a:defRPr b="0" sz="8800"/>
            </a:lvl3pPr>
            <a:lvl4pPr marL="2946400" indent="-1117600" defTabSz="4551565">
              <a:lnSpc>
                <a:spcPct val="90000"/>
              </a:lnSpc>
              <a:spcBef>
                <a:spcPts val="8400"/>
              </a:spcBef>
              <a:buSzPct val="123000"/>
              <a:buChar char="•"/>
              <a:defRPr b="0" sz="8800"/>
            </a:lvl4pPr>
            <a:lvl5pPr marL="3556000" indent="-1117600" defTabSz="4551565">
              <a:lnSpc>
                <a:spcPct val="90000"/>
              </a:lnSpc>
              <a:spcBef>
                <a:spcPts val="8400"/>
              </a:spcBef>
              <a:buSzPct val="123000"/>
              <a:buChar char="•"/>
              <a:defRPr b="0" sz="8800"/>
            </a:lvl5pPr>
          </a:lstStyle>
          <a:p>
            <a:pPr/>
            <a:r>
              <a:t>Slide bullet text</a:t>
            </a:r>
          </a:p>
          <a:p>
            <a:pPr lvl="1"/>
            <a:r>
              <a:t/>
            </a:r>
          </a:p>
          <a:p>
            <a:pPr lvl="2"/>
            <a:r>
              <a:t/>
            </a:r>
          </a:p>
          <a:p>
            <a:pPr lvl="3"/>
            <a:r>
              <a:t/>
            </a:r>
          </a:p>
          <a:p>
            <a:pPr lvl="4"/>
            <a:r>
              <a:t/>
            </a:r>
          </a:p>
        </p:txBody>
      </p:sp>
      <p:sp>
        <p:nvSpPr>
          <p:cNvPr id="62" name="Bowl of pappardelle pasta with parsley butter, roasted hazelnuts, and shaved parmesan cheese"/>
          <p:cNvSpPr/>
          <p:nvPr>
            <p:ph type="pic" sz="half" idx="22"/>
          </p:nvPr>
        </p:nvSpPr>
        <p:spPr>
          <a:xfrm>
            <a:off x="17373600" y="2448597"/>
            <a:ext cx="15556544" cy="20742059"/>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719263" y="4567237"/>
            <a:ext cx="13935076" cy="2045019"/>
          </a:xfrm>
          <a:prstGeom prst="rect">
            <a:avLst/>
          </a:prstGeom>
        </p:spPr>
        <p:txBody>
          <a:bodyPr anchor="t"/>
          <a:lstStyle>
            <a:lvl1pPr>
              <a:defRPr spc="-316" sz="15800"/>
            </a:lvl1p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719258" y="9489757"/>
            <a:ext cx="31308679" cy="6623686"/>
          </a:xfrm>
          <a:prstGeom prst="rect">
            <a:avLst/>
          </a:prstGeom>
        </p:spPr>
        <p:txBody>
          <a:bodyPr anchor="ctr"/>
          <a:lstStyle>
            <a:lvl1pPr>
              <a:defRPr b="0">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7059998" y="21593210"/>
            <a:ext cx="609398" cy="616002"/>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719263" y="4567237"/>
            <a:ext cx="31308676" cy="2044803"/>
          </a:xfrm>
          <a:prstGeom prst="rect">
            <a:avLst/>
          </a:prstGeom>
        </p:spPr>
        <p:txBody>
          <a:bodyPr anchor="t"/>
          <a:lstStyle>
            <a:lvl1pPr>
              <a:defRPr spc="-316" sz="15800"/>
            </a:lvl1pPr>
          </a:lstStyle>
          <a:p>
            <a:pPr/>
            <a:r>
              <a:t>Slide Title</a:t>
            </a:r>
          </a:p>
        </p:txBody>
      </p:sp>
      <p:sp>
        <p:nvSpPr>
          <p:cNvPr id="80" name="Slide Subtitle"/>
          <p:cNvSpPr txBox="1"/>
          <p:nvPr>
            <p:ph type="body" sz="quarter" idx="21" hasCustomPrompt="1"/>
          </p:nvPr>
        </p:nvSpPr>
        <p:spPr>
          <a:xfrm>
            <a:off x="1719263" y="6410421"/>
            <a:ext cx="31308676" cy="1332061"/>
          </a:xfrm>
          <a:prstGeom prst="rect">
            <a:avLst/>
          </a:prstGeom>
        </p:spPr>
        <p:txBody>
          <a:bodyPr lIns="65150" tIns="65150" rIns="65150" bIns="65150"/>
          <a:lstStyle>
            <a:lvl1pPr defTabSz="1201927">
              <a:defRPr sz="7956"/>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719263" y="4567237"/>
            <a:ext cx="31308676" cy="2045019"/>
          </a:xfrm>
          <a:prstGeom prst="rect">
            <a:avLst/>
          </a:prstGeom>
        </p:spPr>
        <p:txBody>
          <a:bodyPr anchor="t"/>
          <a:lstStyle>
            <a:lvl1pPr>
              <a:defRPr spc="-316" sz="15800"/>
            </a:lvl1pPr>
          </a:lstStyle>
          <a:p>
            <a:pPr/>
            <a:r>
              <a:t>Agenda Title</a:t>
            </a:r>
          </a:p>
        </p:txBody>
      </p:sp>
      <p:sp>
        <p:nvSpPr>
          <p:cNvPr id="89" name="Agenda Subtitle"/>
          <p:cNvSpPr txBox="1"/>
          <p:nvPr>
            <p:ph type="body" sz="quarter" idx="21" hasCustomPrompt="1"/>
          </p:nvPr>
        </p:nvSpPr>
        <p:spPr>
          <a:xfrm>
            <a:off x="1719263" y="6410421"/>
            <a:ext cx="31308676" cy="1332061"/>
          </a:xfrm>
          <a:prstGeom prst="rect">
            <a:avLst/>
          </a:prstGeom>
        </p:spPr>
        <p:txBody>
          <a:bodyPr lIns="65150" tIns="65150" rIns="65150" bIns="65150"/>
          <a:lstStyle>
            <a:lvl1pPr defTabSz="1201927">
              <a:defRPr sz="7956"/>
            </a:lvl1pPr>
          </a:lstStyle>
          <a:p>
            <a:pPr/>
            <a:r>
              <a:t>Agenda Subtitle</a:t>
            </a:r>
          </a:p>
        </p:txBody>
      </p:sp>
      <p:sp>
        <p:nvSpPr>
          <p:cNvPr id="90" name="Body Level One…"/>
          <p:cNvSpPr txBox="1"/>
          <p:nvPr>
            <p:ph type="body" idx="1" hasCustomPrompt="1"/>
          </p:nvPr>
        </p:nvSpPr>
        <p:spPr>
          <a:xfrm>
            <a:off x="1719263" y="9083068"/>
            <a:ext cx="31308676" cy="11764817"/>
          </a:xfrm>
          <a:prstGeom prst="rect">
            <a:avLst/>
          </a:prstGeom>
        </p:spPr>
        <p:txBody>
          <a:bodyPr/>
          <a:lstStyle>
            <a:lvl1pPr>
              <a:spcBef>
                <a:spcPts val="3300"/>
              </a:spcBef>
              <a:defRPr b="0" spc="-102"/>
            </a:lvl1pPr>
            <a:lvl2pPr>
              <a:spcBef>
                <a:spcPts val="3300"/>
              </a:spcBef>
              <a:defRPr b="0" spc="-102"/>
            </a:lvl2pPr>
            <a:lvl3pPr>
              <a:spcBef>
                <a:spcPts val="3300"/>
              </a:spcBef>
              <a:defRPr b="0" spc="-102"/>
            </a:lvl3pPr>
            <a:lvl4pPr>
              <a:spcBef>
                <a:spcPts val="3300"/>
              </a:spcBef>
              <a:defRPr b="0" spc="-102"/>
            </a:lvl4pPr>
            <a:lvl5pPr>
              <a:spcBef>
                <a:spcPts val="3300"/>
              </a:spcBef>
              <a:defRPr b="0" spc="-102"/>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Presentation Title"/>
          <p:cNvSpPr txBox="1"/>
          <p:nvPr>
            <p:ph type="title" hasCustomPrompt="1"/>
          </p:nvPr>
        </p:nvSpPr>
        <p:spPr>
          <a:xfrm>
            <a:off x="1719258" y="6698312"/>
            <a:ext cx="31308679" cy="6623686"/>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b">
            <a:normAutofit fontScale="100000" lnSpcReduction="0"/>
          </a:bodyPr>
          <a:lstStyle/>
          <a:p>
            <a:pPr/>
            <a:r>
              <a:t>Presentation Title</a:t>
            </a:r>
          </a:p>
        </p:txBody>
      </p:sp>
      <p:sp>
        <p:nvSpPr>
          <p:cNvPr id="3" name="Body Level One…"/>
          <p:cNvSpPr txBox="1"/>
          <p:nvPr>
            <p:ph type="body" idx="1" hasCustomPrompt="1"/>
          </p:nvPr>
        </p:nvSpPr>
        <p:spPr>
          <a:xfrm>
            <a:off x="1711914" y="13321997"/>
            <a:ext cx="31308676" cy="2714626"/>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ormAutofit fontScale="100000" lnSpcReduction="0"/>
          </a:bodyPr>
          <a:lstStyle/>
          <a:p>
            <a:pPr/>
            <a:r>
              <a:t>Presentation Subtitle</a:t>
            </a:r>
          </a:p>
          <a:p>
            <a:pPr lvl="1"/>
            <a:r>
              <a:t/>
            </a:r>
          </a:p>
          <a:p>
            <a:pPr lvl="2"/>
            <a:r>
              <a:t/>
            </a:r>
          </a:p>
          <a:p>
            <a:pPr lvl="3"/>
            <a:r>
              <a:t/>
            </a:r>
          </a:p>
          <a:p>
            <a:pPr lvl="4"/>
            <a:r>
              <a:t/>
            </a:r>
          </a:p>
        </p:txBody>
      </p:sp>
      <p:sp>
        <p:nvSpPr>
          <p:cNvPr id="4" name="Slide Number"/>
          <p:cNvSpPr txBox="1"/>
          <p:nvPr>
            <p:ph type="sldNum" sz="quarter" idx="2"/>
          </p:nvPr>
        </p:nvSpPr>
        <p:spPr>
          <a:xfrm>
            <a:off x="17059998" y="21587177"/>
            <a:ext cx="609398" cy="616002"/>
          </a:xfrm>
          <a:prstGeom prst="rect">
            <a:avLst/>
          </a:prstGeom>
          <a:ln w="12700">
            <a:miter lim="400000"/>
          </a:ln>
        </p:spPr>
        <p:txBody>
          <a:bodyPr wrap="none" lIns="72389" tIns="72389" rIns="72389" bIns="72389" anchor="b">
            <a:spAutoFit/>
          </a:bodyPr>
          <a:lstStyle>
            <a:lvl1pPr defTabSz="1090506">
              <a:defRPr sz="32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1pPr>
      <a:lvl2pPr marL="0" marR="0" indent="4572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2pPr>
      <a:lvl3pPr marL="0" marR="0" indent="9144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3pPr>
      <a:lvl4pPr marL="0" marR="0" indent="13716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4pPr>
      <a:lvl5pPr marL="0" marR="0" indent="18288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5pPr>
      <a:lvl6pPr marL="0" marR="0" indent="22860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6pPr>
      <a:lvl7pPr marL="0" marR="0" indent="27432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7pPr>
      <a:lvl8pPr marL="0" marR="0" indent="32004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8pPr>
      <a:lvl9pPr marL="0" marR="0" indent="3657600" algn="l" defTabSz="4551565" rtl="0" latinLnBrk="0">
        <a:lnSpc>
          <a:spcPct val="80000"/>
        </a:lnSpc>
        <a:spcBef>
          <a:spcPts val="0"/>
        </a:spcBef>
        <a:spcAft>
          <a:spcPts val="0"/>
        </a:spcAft>
        <a:buClrTx/>
        <a:buSzTx/>
        <a:buFontTx/>
        <a:buNone/>
        <a:tabLst/>
        <a:defRPr b="1" baseline="0" cap="none" i="0" spc="-431" strike="noStrike" sz="21600" u="none">
          <a:solidFill>
            <a:srgbClr val="000000"/>
          </a:solidFill>
          <a:uFillTx/>
          <a:latin typeface="+mn-lt"/>
          <a:ea typeface="+mn-ea"/>
          <a:cs typeface="+mn-cs"/>
          <a:sym typeface="Helvetica Neue"/>
        </a:defRPr>
      </a:lvl9pPr>
    </p:titleStyle>
    <p:bodyStyle>
      <a:lvl1pPr marL="0" marR="0" indent="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1pPr>
      <a:lvl2pPr marL="0" marR="0" indent="4572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2pPr>
      <a:lvl3pPr marL="0" marR="0" indent="9144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3pPr>
      <a:lvl4pPr marL="0" marR="0" indent="13716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4pPr>
      <a:lvl5pPr marL="0" marR="0" indent="18288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5pPr>
      <a:lvl6pPr marL="0" marR="0" indent="22860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6pPr>
      <a:lvl7pPr marL="0" marR="0" indent="27432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7pPr>
      <a:lvl8pPr marL="0" marR="0" indent="32004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8pPr>
      <a:lvl9pPr marL="0" marR="0" indent="3657600" algn="l" defTabSz="1540933" rtl="0" latinLnBrk="0">
        <a:lnSpc>
          <a:spcPct val="100000"/>
        </a:lnSpc>
        <a:spcBef>
          <a:spcPts val="0"/>
        </a:spcBef>
        <a:spcAft>
          <a:spcPts val="0"/>
        </a:spcAft>
        <a:buClrTx/>
        <a:buSzTx/>
        <a:buFontTx/>
        <a:buNone/>
        <a:tabLst/>
        <a:defRPr b="1" baseline="0" cap="none" i="0" spc="0" strike="noStrike" sz="10200" u="none">
          <a:solidFill>
            <a:srgbClr val="000000"/>
          </a:solidFill>
          <a:uFillTx/>
          <a:latin typeface="+mn-lt"/>
          <a:ea typeface="+mn-ea"/>
          <a:cs typeface="+mn-cs"/>
          <a:sym typeface="Helvetica Neue"/>
        </a:defRPr>
      </a:lvl9pPr>
    </p:bodyStyle>
    <p:otherStyle>
      <a:lvl1pPr marL="0" marR="0" indent="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1pPr>
      <a:lvl2pPr marL="0" marR="0" indent="4572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2pPr>
      <a:lvl3pPr marL="0" marR="0" indent="9144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3pPr>
      <a:lvl4pPr marL="0" marR="0" indent="13716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4pPr>
      <a:lvl5pPr marL="0" marR="0" indent="18288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5pPr>
      <a:lvl6pPr marL="0" marR="0" indent="22860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6pPr>
      <a:lvl7pPr marL="0" marR="0" indent="27432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7pPr>
      <a:lvl8pPr marL="0" marR="0" indent="32004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8pPr>
      <a:lvl9pPr marL="0" marR="0" indent="3657600" algn="ctr" defTabSz="1090506" rtl="0" latinLnBrk="0">
        <a:lnSpc>
          <a:spcPct val="100000"/>
        </a:lnSpc>
        <a:spcBef>
          <a:spcPts val="0"/>
        </a:spcBef>
        <a:spcAft>
          <a:spcPts val="0"/>
        </a:spcAft>
        <a:buClrTx/>
        <a:buSzTx/>
        <a:buFontTx/>
        <a:buNone/>
        <a:tabLst/>
        <a:defRPr b="0" baseline="0" cap="none" i="0" spc="0" strike="noStrike" sz="32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jpe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 Id="rId11" Type="http://schemas.openxmlformats.org/officeDocument/2006/relationships/image" Target="../media/image9.png"/><Relationship Id="rId12" Type="http://schemas.openxmlformats.org/officeDocument/2006/relationships/image" Target="../media/image10.png"/><Relationship Id="rId13" Type="http://schemas.openxmlformats.org/officeDocument/2006/relationships/image" Target="../media/image11.png"/><Relationship Id="rId14" Type="http://schemas.openxmlformats.org/officeDocument/2006/relationships/image" Target="../media/image12.png"/><Relationship Id="rId15" Type="http://schemas.openxmlformats.org/officeDocument/2006/relationships/image" Target="../media/image13.png"/><Relationship Id="rId16" Type="http://schemas.openxmlformats.org/officeDocument/2006/relationships/image" Target="../media/image14.png"/><Relationship Id="rId17" Type="http://schemas.openxmlformats.org/officeDocument/2006/relationships/image" Target="../media/image15.png"/><Relationship Id="rId18" Type="http://schemas.openxmlformats.org/officeDocument/2006/relationships/image" Target="../media/image16.png"/><Relationship Id="rId19" Type="http://schemas.openxmlformats.org/officeDocument/2006/relationships/image" Target="../media/image17.png"/><Relationship Id="rId20" Type="http://schemas.openxmlformats.org/officeDocument/2006/relationships/image" Target="../media/image18.png"/><Relationship Id="rId21" Type="http://schemas.openxmlformats.org/officeDocument/2006/relationships/image" Target="../media/image19.png"/><Relationship Id="rId22" Type="http://schemas.openxmlformats.org/officeDocument/2006/relationships/image" Target="../media/image20.png"/><Relationship Id="rId23" Type="http://schemas.openxmlformats.org/officeDocument/2006/relationships/image" Target="../media/image2.jpeg"/><Relationship Id="rId24" Type="http://schemas.openxmlformats.org/officeDocument/2006/relationships/image" Target="../media/image3.jpeg"/><Relationship Id="rId25" Type="http://schemas.openxmlformats.org/officeDocument/2006/relationships/image" Target="../media/image21.png"/><Relationship Id="rId26" Type="http://schemas.openxmlformats.org/officeDocument/2006/relationships/image" Target="../media/image22.png"/><Relationship Id="rId27" Type="http://schemas.openxmlformats.org/officeDocument/2006/relationships/image" Target="../media/image23.png"/><Relationship Id="rId28" Type="http://schemas.openxmlformats.org/officeDocument/2006/relationships/image" Target="../media/image24.png"/><Relationship Id="rId29" Type="http://schemas.openxmlformats.org/officeDocument/2006/relationships/image" Target="../media/image25.png"/><Relationship Id="rId30" Type="http://schemas.openxmlformats.org/officeDocument/2006/relationships/image" Target="../media/image26.png"/><Relationship Id="rId31" Type="http://schemas.openxmlformats.org/officeDocument/2006/relationships/image" Target="../media/image27.png"/><Relationship Id="rId32" Type="http://schemas.openxmlformats.org/officeDocument/2006/relationships/image" Target="../media/image28.png"/><Relationship Id="rId33" Type="http://schemas.openxmlformats.org/officeDocument/2006/relationships/image" Target="../media/image29.png"/><Relationship Id="rId34" Type="http://schemas.openxmlformats.org/officeDocument/2006/relationships/image" Target="../media/image30.png"/><Relationship Id="rId35" Type="http://schemas.openxmlformats.org/officeDocument/2006/relationships/hyperlink" Target="https://bhgpower.co.za/how-do-solar-panels-work/" TargetMode="Externa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1" name="12641668869537_.pic.jpg" descr="12641668869537_.pic.jpg"/>
          <p:cNvPicPr>
            <a:picLocks noChangeAspect="1"/>
          </p:cNvPicPr>
          <p:nvPr/>
        </p:nvPicPr>
        <p:blipFill>
          <a:blip r:embed="rId2">
            <a:extLst/>
          </a:blip>
          <a:srcRect l="22352" t="20782" r="0" b="0"/>
          <a:stretch>
            <a:fillRect/>
          </a:stretch>
        </p:blipFill>
        <p:spPr>
          <a:xfrm>
            <a:off x="27490090" y="4732278"/>
            <a:ext cx="1359787" cy="844753"/>
          </a:xfrm>
          <a:prstGeom prst="rect">
            <a:avLst/>
          </a:prstGeom>
          <a:ln w="12700">
            <a:miter lim="400000"/>
          </a:ln>
        </p:spPr>
      </p:pic>
      <p:pic>
        <p:nvPicPr>
          <p:cNvPr id="152" name="12091667241558_.pic.jpg" descr="12091667241558_.pic.jpg"/>
          <p:cNvPicPr>
            <a:picLocks noChangeAspect="1"/>
          </p:cNvPicPr>
          <p:nvPr/>
        </p:nvPicPr>
        <p:blipFill>
          <a:blip r:embed="rId3">
            <a:extLst/>
          </a:blip>
          <a:srcRect l="23463" t="8577" r="2949" b="2925"/>
          <a:stretch>
            <a:fillRect/>
          </a:stretch>
        </p:blipFill>
        <p:spPr>
          <a:xfrm>
            <a:off x="25669526" y="4682705"/>
            <a:ext cx="1308983" cy="812893"/>
          </a:xfrm>
          <a:prstGeom prst="rect">
            <a:avLst/>
          </a:prstGeom>
          <a:ln w="12700">
            <a:miter lim="400000"/>
          </a:ln>
        </p:spPr>
      </p:pic>
      <p:pic>
        <p:nvPicPr>
          <p:cNvPr id="153" name="Screen Shot 2022-12-05 at 2.12.23 AM.png" descr="Screen Shot 2022-12-05 at 2.12.23 AM.png"/>
          <p:cNvPicPr>
            <a:picLocks noChangeAspect="1"/>
          </p:cNvPicPr>
          <p:nvPr/>
        </p:nvPicPr>
        <p:blipFill>
          <a:blip r:embed="rId4">
            <a:extLst/>
          </a:blip>
          <a:srcRect l="0" t="2180" r="0" b="2180"/>
          <a:stretch>
            <a:fillRect/>
          </a:stretch>
        </p:blipFill>
        <p:spPr>
          <a:xfrm>
            <a:off x="5658613" y="6519076"/>
            <a:ext cx="4691434" cy="2436508"/>
          </a:xfrm>
          <a:prstGeom prst="rect">
            <a:avLst/>
          </a:prstGeom>
          <a:ln w="12700">
            <a:miter lim="400000"/>
          </a:ln>
        </p:spPr>
      </p:pic>
      <p:sp>
        <p:nvSpPr>
          <p:cNvPr id="154" name="A comparison of solar and wind energy development between western China and the western US"/>
          <p:cNvSpPr txBox="1"/>
          <p:nvPr>
            <p:ph type="ctrTitle"/>
          </p:nvPr>
        </p:nvSpPr>
        <p:spPr>
          <a:xfrm>
            <a:off x="403936" y="282830"/>
            <a:ext cx="34094723" cy="2219472"/>
          </a:xfrm>
          <a:prstGeom prst="rect">
            <a:avLst/>
          </a:prstGeom>
          <a:solidFill>
            <a:schemeClr val="accent4">
              <a:hueOff val="-476017"/>
              <a:lumOff val="-10042"/>
            </a:schemeClr>
          </a:solidFill>
        </p:spPr>
        <p:txBody>
          <a:bodyPr/>
          <a:lstStyle>
            <a:lvl1pPr defTabSz="4323987">
              <a:defRPr spc="-152" sz="7600"/>
            </a:lvl1pPr>
          </a:lstStyle>
          <a:p>
            <a:pPr/>
            <a:r>
              <a:t>A comparison of solar and wind energy development between western China and the western US </a:t>
            </a:r>
          </a:p>
        </p:txBody>
      </p:sp>
      <p:sp>
        <p:nvSpPr>
          <p:cNvPr id="155" name="Haoge Xu, Fall 2022, MES, Multi-Master’s Degree in International Environmental Management (IEM)"/>
          <p:cNvSpPr txBox="1"/>
          <p:nvPr>
            <p:ph type="body" idx="21"/>
          </p:nvPr>
        </p:nvSpPr>
        <p:spPr>
          <a:xfrm>
            <a:off x="13612483" y="1311859"/>
            <a:ext cx="16765454" cy="772514"/>
          </a:xfrm>
          <a:prstGeom prst="rect">
            <a:avLst/>
          </a:prstGeom>
          <a:extLst>
            <a:ext uri="{C572A759-6A51-4108-AA02-DFA0A04FC94B}">
              <ma14:wrappingTextBoxFlag xmlns:ma14="http://schemas.microsoft.com/office/mac/drawingml/2011/main" val="1"/>
            </a:ext>
          </a:extLst>
        </p:spPr>
        <p:txBody>
          <a:bodyPr/>
          <a:lstStyle/>
          <a:p>
            <a:pPr defTabSz="1540933">
              <a:defRPr sz="3500"/>
            </a:pPr>
            <a:r>
              <a:rPr sz="3300">
                <a:solidFill>
                  <a:srgbClr val="5E5E5E"/>
                </a:solidFill>
              </a:rPr>
              <a:t>Haoge Xu,</a:t>
            </a:r>
            <a:r>
              <a:t> </a:t>
            </a:r>
            <a:r>
              <a:rPr b="0" sz="2800">
                <a:solidFill>
                  <a:srgbClr val="5E5E5E"/>
                </a:solidFill>
              </a:rPr>
              <a:t>Fall 2022, MES, Multi-Master’s Degree in International Environmental Management (IEM) </a:t>
            </a:r>
          </a:p>
        </p:txBody>
      </p:sp>
      <p:sp>
        <p:nvSpPr>
          <p:cNvPr id="156" name="Line"/>
          <p:cNvSpPr/>
          <p:nvPr/>
        </p:nvSpPr>
        <p:spPr>
          <a:xfrm flipV="1">
            <a:off x="17616416" y="2571359"/>
            <a:ext cx="1" cy="21525937"/>
          </a:xfrm>
          <a:prstGeom prst="line">
            <a:avLst/>
          </a:prstGeom>
          <a:ln w="25400">
            <a:solidFill>
              <a:srgbClr val="929292"/>
            </a:solidFill>
            <a:miter lim="400000"/>
          </a:ln>
        </p:spPr>
        <p:txBody>
          <a:bodyPr lIns="72389" tIns="72389" rIns="72389" bIns="72389" anchor="ctr"/>
          <a:lstStyle/>
          <a:p>
            <a:pPr/>
          </a:p>
        </p:txBody>
      </p:sp>
      <p:sp>
        <p:nvSpPr>
          <p:cNvPr id="157" name="Jinping Tian, Ph.D., Tsinghua University"/>
          <p:cNvSpPr txBox="1"/>
          <p:nvPr/>
        </p:nvSpPr>
        <p:spPr>
          <a:xfrm>
            <a:off x="21943285" y="1881643"/>
            <a:ext cx="6416240" cy="550713"/>
          </a:xfrm>
          <a:prstGeom prst="rect">
            <a:avLst/>
          </a:prstGeom>
          <a:ln w="12700">
            <a:miter lim="400000"/>
          </a:ln>
          <a:extLst>
            <a:ext uri="{C572A759-6A51-4108-AA02-DFA0A04FC94B}">
              <ma14:wrappingTextBoxFlag xmlns:ma14="http://schemas.microsoft.com/office/mac/drawingml/2011/main" val="1"/>
            </a:ext>
          </a:extLst>
        </p:spPr>
        <p:txBody>
          <a:bodyPr lIns="65150" tIns="65150" rIns="65150" bIns="65150">
            <a:normAutofit fontScale="100000" lnSpcReduction="0"/>
          </a:bodyPr>
          <a:lstStyle/>
          <a:p>
            <a:pPr algn="l" defTabSz="2365188">
              <a:defRPr sz="2716"/>
            </a:pPr>
            <a:r>
              <a:rPr b="1"/>
              <a:t>Jinping Tian</a:t>
            </a:r>
            <a:r>
              <a:t>, Ph.D., Tsinghua University </a:t>
            </a:r>
          </a:p>
        </p:txBody>
      </p:sp>
      <p:grpSp>
        <p:nvGrpSpPr>
          <p:cNvPr id="162" name="Group"/>
          <p:cNvGrpSpPr/>
          <p:nvPr/>
        </p:nvGrpSpPr>
        <p:grpSpPr>
          <a:xfrm>
            <a:off x="17625864" y="24276153"/>
            <a:ext cx="17005632" cy="1297084"/>
            <a:chOff x="0" y="0"/>
            <a:chExt cx="17005632" cy="1297082"/>
          </a:xfrm>
        </p:grpSpPr>
        <p:pic>
          <p:nvPicPr>
            <p:cNvPr id="158" name="UniversityofPennsylvania_FullLogo White Background.jpg" descr="UniversityofPennsylvania_FullLogo White Background.jpg"/>
            <p:cNvPicPr>
              <a:picLocks noChangeAspect="1"/>
            </p:cNvPicPr>
            <p:nvPr/>
          </p:nvPicPr>
          <p:blipFill>
            <a:blip r:embed="rId5">
              <a:extLst/>
            </a:blip>
            <a:stretch>
              <a:fillRect/>
            </a:stretch>
          </p:blipFill>
          <p:spPr>
            <a:xfrm>
              <a:off x="0" y="110365"/>
              <a:ext cx="3380762" cy="1105510"/>
            </a:xfrm>
            <a:prstGeom prst="rect">
              <a:avLst/>
            </a:prstGeom>
            <a:ln w="12700" cap="flat">
              <a:noFill/>
              <a:miter lim="400000"/>
            </a:ln>
            <a:effectLst/>
          </p:spPr>
        </p:pic>
        <p:pic>
          <p:nvPicPr>
            <p:cNvPr id="159" name="Mines_paristech.png" descr="Mines_paristech.png"/>
            <p:cNvPicPr>
              <a:picLocks noChangeAspect="1"/>
            </p:cNvPicPr>
            <p:nvPr/>
          </p:nvPicPr>
          <p:blipFill>
            <a:blip r:embed="rId6">
              <a:extLst/>
            </a:blip>
            <a:stretch>
              <a:fillRect/>
            </a:stretch>
          </p:blipFill>
          <p:spPr>
            <a:xfrm>
              <a:off x="4158614" y="97665"/>
              <a:ext cx="3478751" cy="1162847"/>
            </a:xfrm>
            <a:prstGeom prst="rect">
              <a:avLst/>
            </a:prstGeom>
            <a:ln w="12700" cap="flat">
              <a:noFill/>
              <a:miter lim="400000"/>
            </a:ln>
            <a:effectLst/>
          </p:spPr>
        </p:pic>
        <p:pic>
          <p:nvPicPr>
            <p:cNvPr id="160" name="2.png" descr="2.png"/>
            <p:cNvPicPr>
              <a:picLocks noChangeAspect="1"/>
            </p:cNvPicPr>
            <p:nvPr/>
          </p:nvPicPr>
          <p:blipFill>
            <a:blip r:embed="rId7">
              <a:extLst/>
            </a:blip>
            <a:stretch>
              <a:fillRect/>
            </a:stretch>
          </p:blipFill>
          <p:spPr>
            <a:xfrm>
              <a:off x="8327887" y="86495"/>
              <a:ext cx="3478750" cy="1210588"/>
            </a:xfrm>
            <a:prstGeom prst="rect">
              <a:avLst/>
            </a:prstGeom>
            <a:ln w="12700" cap="flat">
              <a:noFill/>
              <a:miter lim="400000"/>
            </a:ln>
            <a:effectLst/>
          </p:spPr>
        </p:pic>
        <p:pic>
          <p:nvPicPr>
            <p:cNvPr id="161" name="2560px-Logo_INSA_Lyon_(2014).svg.png" descr="2560px-Logo_INSA_Lyon_(2014).svg.png"/>
            <p:cNvPicPr>
              <a:picLocks noChangeAspect="1"/>
            </p:cNvPicPr>
            <p:nvPr/>
          </p:nvPicPr>
          <p:blipFill>
            <a:blip r:embed="rId8">
              <a:extLst/>
            </a:blip>
            <a:srcRect l="0" t="0" r="0" b="0"/>
            <a:stretch>
              <a:fillRect/>
            </a:stretch>
          </p:blipFill>
          <p:spPr>
            <a:xfrm>
              <a:off x="12497159" y="0"/>
              <a:ext cx="4508474" cy="1294425"/>
            </a:xfrm>
            <a:prstGeom prst="rect">
              <a:avLst/>
            </a:prstGeom>
            <a:ln w="12700" cap="flat">
              <a:noFill/>
              <a:miter lim="400000"/>
            </a:ln>
            <a:effectLst/>
          </p:spPr>
        </p:pic>
      </p:grpSp>
      <p:sp>
        <p:nvSpPr>
          <p:cNvPr id="163" name="Introduction"/>
          <p:cNvSpPr/>
          <p:nvPr/>
        </p:nvSpPr>
        <p:spPr>
          <a:xfrm>
            <a:off x="589448" y="2702010"/>
            <a:ext cx="16868446" cy="772514"/>
          </a:xfrm>
          <a:prstGeom prst="rect">
            <a:avLst/>
          </a:prstGeom>
          <a:solidFill>
            <a:schemeClr val="accent4">
              <a:hueOff val="-476017"/>
              <a:lumOff val="-10042"/>
            </a:schemeClr>
          </a:solidFill>
          <a:ln w="50800">
            <a:solidFill>
              <a:srgbClr val="000000"/>
            </a:solidFill>
            <a:miter lim="400000"/>
          </a:ln>
          <a:extLst>
            <a:ext uri="{C572A759-6A51-4108-AA02-DFA0A04FC94B}">
              <ma14:wrappingTextBoxFlag xmlns:ma14="http://schemas.microsoft.com/office/mac/drawingml/2011/main" val="1"/>
            </a:ext>
          </a:extLst>
        </p:spPr>
        <p:txBody>
          <a:bodyPr lIns="72389" tIns="72389" rIns="72389" bIns="72389" anchor="ctr"/>
          <a:lstStyle>
            <a:lvl1pPr defTabSz="1540933">
              <a:defRPr b="1" sz="3000">
                <a:solidFill>
                  <a:srgbClr val="000000"/>
                </a:solidFill>
              </a:defRPr>
            </a:lvl1pPr>
          </a:lstStyle>
          <a:p>
            <a:pPr/>
            <a:r>
              <a:t>Introduction </a:t>
            </a:r>
          </a:p>
        </p:txBody>
      </p:sp>
      <p:sp>
        <p:nvSpPr>
          <p:cNvPr id="164" name="Yvette Bordeaux, Ph.D., University of Pennsylvania"/>
          <p:cNvSpPr txBox="1"/>
          <p:nvPr/>
        </p:nvSpPr>
        <p:spPr>
          <a:xfrm>
            <a:off x="13612483" y="1894343"/>
            <a:ext cx="8249779" cy="550713"/>
          </a:xfrm>
          <a:prstGeom prst="rect">
            <a:avLst/>
          </a:prstGeom>
          <a:ln w="12700">
            <a:miter lim="400000"/>
          </a:ln>
          <a:extLst>
            <a:ext uri="{C572A759-6A51-4108-AA02-DFA0A04FC94B}">
              <ma14:wrappingTextBoxFlag xmlns:ma14="http://schemas.microsoft.com/office/mac/drawingml/2011/main" val="1"/>
            </a:ext>
          </a:extLst>
        </p:spPr>
        <p:txBody>
          <a:bodyPr lIns="65150" tIns="65150" rIns="65150" bIns="65150">
            <a:normAutofit fontScale="100000" lnSpcReduction="0"/>
          </a:bodyPr>
          <a:lstStyle/>
          <a:p>
            <a:pPr algn="l" defTabSz="1494705">
              <a:defRPr sz="2716"/>
            </a:pPr>
            <a:r>
              <a:rPr b="1"/>
              <a:t>Yvette Bordeaux</a:t>
            </a:r>
            <a:r>
              <a:t>, Ph.D., University of Pennsylvania </a:t>
            </a:r>
          </a:p>
        </p:txBody>
      </p:sp>
      <p:sp>
        <p:nvSpPr>
          <p:cNvPr id="165" name="Line"/>
          <p:cNvSpPr/>
          <p:nvPr/>
        </p:nvSpPr>
        <p:spPr>
          <a:xfrm flipV="1">
            <a:off x="21821441" y="1993888"/>
            <a:ext cx="1" cy="351623"/>
          </a:xfrm>
          <a:prstGeom prst="line">
            <a:avLst/>
          </a:prstGeom>
          <a:ln w="25400">
            <a:solidFill>
              <a:srgbClr val="5E5E5E"/>
            </a:solidFill>
            <a:miter lim="400000"/>
          </a:ln>
        </p:spPr>
        <p:txBody>
          <a:bodyPr lIns="72389" tIns="72389" rIns="72389" bIns="72389" anchor="ctr"/>
          <a:lstStyle/>
          <a:p>
            <a:pPr/>
          </a:p>
        </p:txBody>
      </p:sp>
      <p:sp>
        <p:nvSpPr>
          <p:cNvPr id="166" name="Author:"/>
          <p:cNvSpPr txBox="1"/>
          <p:nvPr/>
        </p:nvSpPr>
        <p:spPr>
          <a:xfrm>
            <a:off x="12271751" y="1368245"/>
            <a:ext cx="1323493" cy="56662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i="1" sz="2800"/>
            </a:lvl1pPr>
          </a:lstStyle>
          <a:p>
            <a:pPr/>
            <a:r>
              <a:t>Author:</a:t>
            </a:r>
          </a:p>
        </p:txBody>
      </p:sp>
      <p:sp>
        <p:nvSpPr>
          <p:cNvPr id="167" name="Reader:"/>
          <p:cNvSpPr txBox="1"/>
          <p:nvPr/>
        </p:nvSpPr>
        <p:spPr>
          <a:xfrm>
            <a:off x="12235657" y="1839829"/>
            <a:ext cx="1395680" cy="566624"/>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i="1" sz="2800"/>
            </a:lvl1pPr>
          </a:lstStyle>
          <a:p>
            <a:pPr/>
            <a:r>
              <a:t>Reader:</a:t>
            </a:r>
          </a:p>
        </p:txBody>
      </p:sp>
      <p:grpSp>
        <p:nvGrpSpPr>
          <p:cNvPr id="170" name="Group"/>
          <p:cNvGrpSpPr/>
          <p:nvPr/>
        </p:nvGrpSpPr>
        <p:grpSpPr>
          <a:xfrm>
            <a:off x="370086" y="265977"/>
            <a:ext cx="34094723" cy="24020706"/>
            <a:chOff x="0" y="0"/>
            <a:chExt cx="34094721" cy="24020704"/>
          </a:xfrm>
        </p:grpSpPr>
        <p:sp>
          <p:nvSpPr>
            <p:cNvPr id="168" name="Rectangle"/>
            <p:cNvSpPr/>
            <p:nvPr/>
          </p:nvSpPr>
          <p:spPr>
            <a:xfrm>
              <a:off x="0" y="0"/>
              <a:ext cx="34094722" cy="24020705"/>
            </a:xfrm>
            <a:prstGeom prst="rect">
              <a:avLst/>
            </a:prstGeom>
            <a:noFill/>
            <a:ln w="63500" cap="flat">
              <a:solidFill>
                <a:srgbClr val="000000"/>
              </a:solidFill>
              <a:prstDash val="solid"/>
              <a:miter lim="400000"/>
            </a:ln>
            <a:effectLst/>
          </p:spPr>
          <p:txBody>
            <a:bodyPr wrap="square" lIns="72389" tIns="72389" rIns="72389" bIns="72389" numCol="1" anchor="ctr">
              <a:noAutofit/>
            </a:bodyPr>
            <a:lstStyle/>
            <a:p>
              <a:pPr defTabSz="1540933">
                <a:defRPr sz="5800">
                  <a:solidFill>
                    <a:srgbClr val="FFFFFF"/>
                  </a:solidFill>
                  <a:latin typeface="Helvetica Neue Medium"/>
                  <a:ea typeface="Helvetica Neue Medium"/>
                  <a:cs typeface="Helvetica Neue Medium"/>
                  <a:sym typeface="Helvetica Neue Medium"/>
                </a:defRPr>
              </a:pPr>
            </a:p>
          </p:txBody>
        </p:sp>
        <p:sp>
          <p:nvSpPr>
            <p:cNvPr id="169" name="Line"/>
            <p:cNvSpPr/>
            <p:nvPr/>
          </p:nvSpPr>
          <p:spPr>
            <a:xfrm>
              <a:off x="17270" y="2249833"/>
              <a:ext cx="34060180" cy="1"/>
            </a:xfrm>
            <a:prstGeom prst="line">
              <a:avLst/>
            </a:prstGeom>
            <a:noFill/>
            <a:ln w="38100" cap="flat">
              <a:solidFill>
                <a:srgbClr val="000000"/>
              </a:solidFill>
              <a:prstDash val="solid"/>
              <a:miter lim="400000"/>
            </a:ln>
            <a:effectLst/>
          </p:spPr>
          <p:txBody>
            <a:bodyPr wrap="square" lIns="72389" tIns="72389" rIns="72389" bIns="72389" numCol="1" anchor="ctr">
              <a:noAutofit/>
            </a:bodyPr>
            <a:lstStyle/>
            <a:p>
              <a:pPr/>
            </a:p>
          </p:txBody>
        </p:sp>
      </p:grpSp>
      <p:sp>
        <p:nvSpPr>
          <p:cNvPr id="171" name="Both China and the US are pursuing carbon neutrality targets…"/>
          <p:cNvSpPr txBox="1"/>
          <p:nvPr/>
        </p:nvSpPr>
        <p:spPr>
          <a:xfrm>
            <a:off x="5179455" y="3671600"/>
            <a:ext cx="5312966" cy="2171802"/>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77800" indent="-177800" algn="just">
              <a:buSzPct val="123000"/>
              <a:buChar char="•"/>
              <a:defRPr sz="1400"/>
            </a:pPr>
            <a:r>
              <a:t>Both China and the US are pursuing carbon neutrality targets</a:t>
            </a:r>
          </a:p>
          <a:p>
            <a:pPr marL="177800" indent="-177800" algn="just">
              <a:buSzPct val="123000"/>
              <a:buChar char="•"/>
              <a:defRPr sz="1400"/>
            </a:pPr>
            <a:r>
              <a:t>US and China are the largest electricity generators and consumers</a:t>
            </a:r>
          </a:p>
          <a:p>
            <a:pPr marL="177800" indent="-177800" algn="just">
              <a:buSzPct val="123000"/>
              <a:buChar char="•"/>
              <a:defRPr sz="1400"/>
            </a:pPr>
            <a:r>
              <a:t>Both countries are the world’s largest emitters. The two countries combined share 42%+ of total carbon emission since 2017</a:t>
            </a:r>
          </a:p>
          <a:p>
            <a:pPr algn="just">
              <a:defRPr sz="1400"/>
            </a:pPr>
          </a:p>
          <a:p>
            <a:pPr marL="177800" indent="-177800" algn="just">
              <a:buSzPct val="123000"/>
              <a:buChar char="•"/>
              <a:defRPr sz="1400"/>
            </a:pPr>
            <a:r>
              <a:t>Solar and wind energy are selected as the research targets because they have the best potential in the future </a:t>
            </a:r>
          </a:p>
        </p:txBody>
      </p:sp>
      <p:pic>
        <p:nvPicPr>
          <p:cNvPr id="172" name="Screen Shot 2022-12-05 at 1.38.22 AM.png" descr="Screen Shot 2022-12-05 at 1.38.22 AM.png"/>
          <p:cNvPicPr>
            <a:picLocks noChangeAspect="1"/>
          </p:cNvPicPr>
          <p:nvPr/>
        </p:nvPicPr>
        <p:blipFill>
          <a:blip r:embed="rId9">
            <a:extLst/>
          </a:blip>
          <a:stretch>
            <a:fillRect/>
          </a:stretch>
        </p:blipFill>
        <p:spPr>
          <a:xfrm>
            <a:off x="574146" y="6851992"/>
            <a:ext cx="4861686" cy="2113275"/>
          </a:xfrm>
          <a:prstGeom prst="rect">
            <a:avLst/>
          </a:prstGeom>
          <a:ln w="12700">
            <a:miter lim="400000"/>
          </a:ln>
        </p:spPr>
      </p:pic>
      <p:sp>
        <p:nvSpPr>
          <p:cNvPr id="173" name="Western regions are important for both countries' carbon neutrality goals and renewable energy development…"/>
          <p:cNvSpPr txBox="1"/>
          <p:nvPr/>
        </p:nvSpPr>
        <p:spPr>
          <a:xfrm>
            <a:off x="14441713" y="3557717"/>
            <a:ext cx="2996826" cy="2603602"/>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77800" indent="-177800" algn="l">
              <a:buSzPct val="123000"/>
              <a:buChar char="•"/>
              <a:defRPr sz="1400"/>
            </a:pPr>
            <a:r>
              <a:t>Western regions are important for both countries' carbon neutrality goals and renewable energy development</a:t>
            </a:r>
          </a:p>
          <a:p>
            <a:pPr marL="177800" indent="-177800" algn="l">
              <a:buSzPct val="123000"/>
              <a:buChar char="•"/>
              <a:defRPr sz="1400"/>
            </a:pPr>
            <a:r>
              <a:t>Based on the definition, there are </a:t>
            </a:r>
            <a:r>
              <a:rPr b="1"/>
              <a:t>12</a:t>
            </a:r>
            <a:r>
              <a:t> provinces in western China and </a:t>
            </a:r>
            <a:r>
              <a:rPr b="1"/>
              <a:t>11</a:t>
            </a:r>
            <a:r>
              <a:t> states in the western US</a:t>
            </a:r>
          </a:p>
          <a:p>
            <a:pPr marL="177800" indent="-177800" algn="l">
              <a:buSzPct val="123000"/>
              <a:buChar char="•"/>
              <a:defRPr sz="1400"/>
            </a:pPr>
            <a:r>
              <a:t>Both western regions share Similarities in solar and wind resources, area, and population ratio </a:t>
            </a:r>
          </a:p>
        </p:txBody>
      </p:sp>
      <p:sp>
        <p:nvSpPr>
          <p:cNvPr id="174" name="“Why western areas”"/>
          <p:cNvSpPr txBox="1"/>
          <p:nvPr/>
        </p:nvSpPr>
        <p:spPr>
          <a:xfrm>
            <a:off x="14693664" y="6126213"/>
            <a:ext cx="1981871" cy="355524"/>
          </a:xfrm>
          <a:prstGeom prst="rect">
            <a:avLst/>
          </a:prstGeom>
          <a:ln w="12700">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i="1" sz="1400"/>
            </a:lvl1pPr>
          </a:lstStyle>
          <a:p>
            <a:pPr/>
            <a:r>
              <a:t>“Why western areas”</a:t>
            </a:r>
          </a:p>
        </p:txBody>
      </p:sp>
      <p:grpSp>
        <p:nvGrpSpPr>
          <p:cNvPr id="177" name="Group"/>
          <p:cNvGrpSpPr/>
          <p:nvPr/>
        </p:nvGrpSpPr>
        <p:grpSpPr>
          <a:xfrm>
            <a:off x="11135879" y="6740616"/>
            <a:ext cx="6064367" cy="2130339"/>
            <a:chOff x="0" y="0"/>
            <a:chExt cx="6064365" cy="2130337"/>
          </a:xfrm>
        </p:grpSpPr>
        <p:pic>
          <p:nvPicPr>
            <p:cNvPr id="175" name="Screen Shot 2022-12-05 at 1.43.14 AM.png" descr="Screen Shot 2022-12-05 at 1.43.14 AM.png"/>
            <p:cNvPicPr>
              <a:picLocks noChangeAspect="1"/>
            </p:cNvPicPr>
            <p:nvPr/>
          </p:nvPicPr>
          <p:blipFill>
            <a:blip r:embed="rId10">
              <a:extLst/>
            </a:blip>
            <a:srcRect l="2304" t="0" r="0" b="0"/>
            <a:stretch>
              <a:fillRect/>
            </a:stretch>
          </p:blipFill>
          <p:spPr>
            <a:xfrm>
              <a:off x="0" y="83990"/>
              <a:ext cx="2872639" cy="1962491"/>
            </a:xfrm>
            <a:prstGeom prst="rect">
              <a:avLst/>
            </a:prstGeom>
            <a:ln w="12700" cap="flat">
              <a:noFill/>
              <a:miter lim="400000"/>
            </a:ln>
            <a:effectLst/>
          </p:spPr>
        </p:pic>
        <p:pic>
          <p:nvPicPr>
            <p:cNvPr id="176" name="Screen Shot 2022-12-05 at 1.43.27 AM.png" descr="Screen Shot 2022-12-05 at 1.43.27 AM.png"/>
            <p:cNvPicPr>
              <a:picLocks noChangeAspect="1"/>
            </p:cNvPicPr>
            <p:nvPr/>
          </p:nvPicPr>
          <p:blipFill>
            <a:blip r:embed="rId11">
              <a:extLst/>
            </a:blip>
            <a:stretch>
              <a:fillRect/>
            </a:stretch>
          </p:blipFill>
          <p:spPr>
            <a:xfrm>
              <a:off x="3088877" y="0"/>
              <a:ext cx="2975489" cy="2130338"/>
            </a:xfrm>
            <a:prstGeom prst="rect">
              <a:avLst/>
            </a:prstGeom>
            <a:ln w="12700" cap="flat">
              <a:noFill/>
              <a:miter lim="400000"/>
            </a:ln>
            <a:effectLst/>
          </p:spPr>
        </p:pic>
      </p:grpSp>
      <p:pic>
        <p:nvPicPr>
          <p:cNvPr id="178" name="Screen Shot 2022-12-05 at 1.52.44 AM.png" descr="Screen Shot 2022-12-05 at 1.52.44 AM.png"/>
          <p:cNvPicPr>
            <a:picLocks noChangeAspect="1"/>
          </p:cNvPicPr>
          <p:nvPr/>
        </p:nvPicPr>
        <p:blipFill>
          <a:blip r:embed="rId12">
            <a:extLst/>
          </a:blip>
          <a:stretch>
            <a:fillRect/>
          </a:stretch>
        </p:blipFill>
        <p:spPr>
          <a:xfrm>
            <a:off x="10859992" y="5417240"/>
            <a:ext cx="3057573" cy="1269332"/>
          </a:xfrm>
          <a:prstGeom prst="rect">
            <a:avLst/>
          </a:prstGeom>
          <a:ln w="12700">
            <a:miter lim="400000"/>
          </a:ln>
          <a:effectLst>
            <a:outerShdw sx="100000" sy="100000" kx="0" ky="0" algn="b" rotWithShape="0" blurRad="63500" dist="25400" dir="5400000">
              <a:srgbClr val="000000">
                <a:alpha val="50000"/>
              </a:srgbClr>
            </a:outerShdw>
          </a:effectLst>
        </p:spPr>
      </p:pic>
      <p:sp>
        <p:nvSpPr>
          <p:cNvPr id="179" name="Arrow"/>
          <p:cNvSpPr/>
          <p:nvPr/>
        </p:nvSpPr>
        <p:spPr>
          <a:xfrm>
            <a:off x="14074074" y="6189495"/>
            <a:ext cx="519962" cy="228960"/>
          </a:xfrm>
          <a:prstGeom prst="rightArrow">
            <a:avLst>
              <a:gd name="adj1" fmla="val 33282"/>
              <a:gd name="adj2" fmla="val 142338"/>
            </a:avLst>
          </a:prstGeom>
          <a:solidFill>
            <a:schemeClr val="accent4">
              <a:hueOff val="-476017"/>
              <a:lumOff val="-10042"/>
            </a:schemeClr>
          </a:solidFill>
          <a:ln w="12700">
            <a:solidFill>
              <a:srgbClr val="000000"/>
            </a:solidFill>
            <a:miter lim="400000"/>
          </a:ln>
          <a:effectLst>
            <a:outerShdw sx="100000" sy="100000" kx="0" ky="0" algn="b" rotWithShape="0" blurRad="63500" dist="71917" dir="5400000">
              <a:srgbClr val="929292">
                <a:alpha val="45685"/>
              </a:srgbClr>
            </a:outerShdw>
          </a:effectLst>
        </p:spPr>
        <p:txBody>
          <a:bodyPr lIns="72389" tIns="72389" rIns="72389" bIns="72389" anchor="ctr"/>
          <a:lstStyle/>
          <a:p>
            <a:pPr defTabSz="1540933">
              <a:defRPr sz="5800">
                <a:solidFill>
                  <a:srgbClr val="000000"/>
                </a:solidFill>
                <a:latin typeface="Helvetica Neue Medium"/>
                <a:ea typeface="Helvetica Neue Medium"/>
                <a:cs typeface="Helvetica Neue Medium"/>
                <a:sym typeface="Helvetica Neue Medium"/>
              </a:defRPr>
            </a:pPr>
          </a:p>
        </p:txBody>
      </p:sp>
      <p:pic>
        <p:nvPicPr>
          <p:cNvPr id="180" name="Screen Shot 2022-12-05 at 2.07.38 AM.png" descr="Screen Shot 2022-12-05 at 2.07.38 AM.png"/>
          <p:cNvPicPr>
            <a:picLocks noChangeAspect="1"/>
          </p:cNvPicPr>
          <p:nvPr/>
        </p:nvPicPr>
        <p:blipFill>
          <a:blip r:embed="rId13">
            <a:extLst/>
          </a:blip>
          <a:srcRect l="0" t="6493" r="0" b="2058"/>
          <a:stretch>
            <a:fillRect/>
          </a:stretch>
        </p:blipFill>
        <p:spPr>
          <a:xfrm>
            <a:off x="10551644" y="3588360"/>
            <a:ext cx="3760915" cy="1350650"/>
          </a:xfrm>
          <a:prstGeom prst="rect">
            <a:avLst/>
          </a:prstGeom>
          <a:ln w="12700">
            <a:miter lim="400000"/>
          </a:ln>
        </p:spPr>
      </p:pic>
      <p:sp>
        <p:nvSpPr>
          <p:cNvPr id="181" name="Arrow"/>
          <p:cNvSpPr/>
          <p:nvPr/>
        </p:nvSpPr>
        <p:spPr>
          <a:xfrm>
            <a:off x="7523987" y="4848111"/>
            <a:ext cx="519962" cy="228961"/>
          </a:xfrm>
          <a:prstGeom prst="rightArrow">
            <a:avLst>
              <a:gd name="adj1" fmla="val 33282"/>
              <a:gd name="adj2" fmla="val 142338"/>
            </a:avLst>
          </a:prstGeom>
          <a:solidFill>
            <a:schemeClr val="accent4">
              <a:hueOff val="-476017"/>
              <a:lumOff val="-10042"/>
            </a:schemeClr>
          </a:solidFill>
          <a:ln w="12700">
            <a:solidFill>
              <a:srgbClr val="000000"/>
            </a:solidFill>
            <a:miter lim="400000"/>
          </a:ln>
          <a:effectLst>
            <a:outerShdw sx="100000" sy="100000" kx="0" ky="0" algn="b" rotWithShape="0" blurRad="63500" dist="71917" dir="5400000">
              <a:srgbClr val="929292">
                <a:alpha val="45685"/>
              </a:srgbClr>
            </a:outerShdw>
          </a:effectLst>
        </p:spPr>
        <p:txBody>
          <a:bodyPr lIns="72389" tIns="72389" rIns="72389" bIns="72389" anchor="ctr"/>
          <a:lstStyle/>
          <a:p>
            <a:pPr defTabSz="1540933">
              <a:defRPr sz="5800">
                <a:solidFill>
                  <a:srgbClr val="000000"/>
                </a:solidFill>
                <a:latin typeface="Helvetica Neue Medium"/>
                <a:ea typeface="Helvetica Neue Medium"/>
                <a:cs typeface="Helvetica Neue Medium"/>
                <a:sym typeface="Helvetica Neue Medium"/>
              </a:defRPr>
            </a:pPr>
          </a:p>
        </p:txBody>
      </p:sp>
      <p:pic>
        <p:nvPicPr>
          <p:cNvPr id="182" name="Screen Shot 2022-12-05 at 2.16.59 AM.png" descr="Screen Shot 2022-12-05 at 2.16.59 AM.png"/>
          <p:cNvPicPr>
            <a:picLocks noChangeAspect="1"/>
          </p:cNvPicPr>
          <p:nvPr/>
        </p:nvPicPr>
        <p:blipFill>
          <a:blip r:embed="rId14">
            <a:extLst/>
          </a:blip>
          <a:stretch>
            <a:fillRect/>
          </a:stretch>
        </p:blipFill>
        <p:spPr>
          <a:xfrm>
            <a:off x="407252" y="3547661"/>
            <a:ext cx="4738942" cy="3257481"/>
          </a:xfrm>
          <a:prstGeom prst="rect">
            <a:avLst/>
          </a:prstGeom>
          <a:ln w="12700">
            <a:miter lim="400000"/>
          </a:ln>
        </p:spPr>
      </p:pic>
      <p:sp>
        <p:nvSpPr>
          <p:cNvPr id="183" name="Key purpose: To evaluate the performance of solar and wind energy development in each western state/province in the US and China in 2020"/>
          <p:cNvSpPr txBox="1"/>
          <p:nvPr/>
        </p:nvSpPr>
        <p:spPr>
          <a:xfrm>
            <a:off x="5351109" y="5797738"/>
            <a:ext cx="5306470" cy="749758"/>
          </a:xfrm>
          <a:prstGeom prst="rect">
            <a:avLst/>
          </a:prstGeom>
          <a:ln w="25400">
            <a:solidFill>
              <a:srgbClr val="000000"/>
            </a:solidFill>
            <a:custDash>
              <a:ds d="200000" sp="200000"/>
            </a:custDash>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algn="l">
              <a:defRPr sz="1300"/>
            </a:pPr>
            <a:r>
              <a:rPr b="1" i="1"/>
              <a:t>Key purpose</a:t>
            </a:r>
            <a:r>
              <a:t>: To evaluate the performance of solar and wind energy development in each western state/province in the US and China in 2020</a:t>
            </a:r>
          </a:p>
        </p:txBody>
      </p:sp>
      <p:sp>
        <p:nvSpPr>
          <p:cNvPr id="184" name="“Why China and the US”"/>
          <p:cNvSpPr txBox="1"/>
          <p:nvPr/>
        </p:nvSpPr>
        <p:spPr>
          <a:xfrm>
            <a:off x="8103751" y="4784829"/>
            <a:ext cx="2388670" cy="355524"/>
          </a:xfrm>
          <a:prstGeom prst="rect">
            <a:avLst/>
          </a:prstGeom>
          <a:ln w="12700">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i="1" sz="1400"/>
            </a:lvl1pPr>
          </a:lstStyle>
          <a:p>
            <a:pPr/>
            <a:r>
              <a:t>“Why China and the US”</a:t>
            </a:r>
          </a:p>
        </p:txBody>
      </p:sp>
      <p:sp>
        <p:nvSpPr>
          <p:cNvPr id="185" name="Arrow"/>
          <p:cNvSpPr/>
          <p:nvPr/>
        </p:nvSpPr>
        <p:spPr>
          <a:xfrm>
            <a:off x="7523987" y="5575169"/>
            <a:ext cx="519962" cy="228961"/>
          </a:xfrm>
          <a:prstGeom prst="rightArrow">
            <a:avLst>
              <a:gd name="adj1" fmla="val 33282"/>
              <a:gd name="adj2" fmla="val 142338"/>
            </a:avLst>
          </a:prstGeom>
          <a:solidFill>
            <a:schemeClr val="accent4">
              <a:hueOff val="-476017"/>
              <a:lumOff val="-10042"/>
            </a:schemeClr>
          </a:solidFill>
          <a:ln w="12700">
            <a:solidFill>
              <a:srgbClr val="000000"/>
            </a:solidFill>
            <a:miter lim="400000"/>
          </a:ln>
          <a:effectLst>
            <a:outerShdw sx="100000" sy="100000" kx="0" ky="0" algn="b" rotWithShape="0" blurRad="63500" dist="71917" dir="5400000">
              <a:srgbClr val="929292">
                <a:alpha val="45685"/>
              </a:srgbClr>
            </a:outerShdw>
          </a:effectLst>
        </p:spPr>
        <p:txBody>
          <a:bodyPr lIns="72389" tIns="72389" rIns="72389" bIns="72389" anchor="ctr"/>
          <a:lstStyle/>
          <a:p>
            <a:pPr defTabSz="1540933">
              <a:defRPr sz="5800">
                <a:solidFill>
                  <a:srgbClr val="000000"/>
                </a:solidFill>
                <a:latin typeface="Helvetica Neue Medium"/>
                <a:ea typeface="Helvetica Neue Medium"/>
                <a:cs typeface="Helvetica Neue Medium"/>
                <a:sym typeface="Helvetica Neue Medium"/>
              </a:defRPr>
            </a:pPr>
          </a:p>
        </p:txBody>
      </p:sp>
      <p:sp>
        <p:nvSpPr>
          <p:cNvPr id="186" name="“Why solar and wind”"/>
          <p:cNvSpPr txBox="1"/>
          <p:nvPr/>
        </p:nvSpPr>
        <p:spPr>
          <a:xfrm>
            <a:off x="8103751" y="5511888"/>
            <a:ext cx="2388670" cy="355523"/>
          </a:xfrm>
          <a:prstGeom prst="rect">
            <a:avLst/>
          </a:prstGeom>
          <a:ln w="12700">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i="1" sz="1400"/>
            </a:lvl1pPr>
          </a:lstStyle>
          <a:p>
            <a:pPr/>
            <a:r>
              <a:t>“Why solar and wind”</a:t>
            </a:r>
          </a:p>
        </p:txBody>
      </p:sp>
      <p:sp>
        <p:nvSpPr>
          <p:cNvPr id="187" name="Literature Review"/>
          <p:cNvSpPr/>
          <p:nvPr/>
        </p:nvSpPr>
        <p:spPr>
          <a:xfrm>
            <a:off x="584739" y="9438155"/>
            <a:ext cx="16868446" cy="772514"/>
          </a:xfrm>
          <a:prstGeom prst="rect">
            <a:avLst/>
          </a:prstGeom>
          <a:solidFill>
            <a:schemeClr val="accent4">
              <a:hueOff val="-476017"/>
              <a:lumOff val="-10042"/>
            </a:schemeClr>
          </a:solidFill>
          <a:ln w="50800">
            <a:solidFill>
              <a:srgbClr val="000000"/>
            </a:solidFill>
            <a:miter lim="400000"/>
          </a:ln>
          <a:extLst>
            <a:ext uri="{C572A759-6A51-4108-AA02-DFA0A04FC94B}">
              <ma14:wrappingTextBoxFlag xmlns:ma14="http://schemas.microsoft.com/office/mac/drawingml/2011/main" val="1"/>
            </a:ext>
          </a:extLst>
        </p:spPr>
        <p:txBody>
          <a:bodyPr lIns="72389" tIns="72389" rIns="72389" bIns="72389" anchor="ctr"/>
          <a:lstStyle>
            <a:lvl1pPr defTabSz="1540933">
              <a:defRPr b="1" sz="3000">
                <a:solidFill>
                  <a:srgbClr val="000000"/>
                </a:solidFill>
              </a:defRPr>
            </a:lvl1pPr>
          </a:lstStyle>
          <a:p>
            <a:pPr/>
            <a:r>
              <a:t>Literature Review </a:t>
            </a:r>
          </a:p>
        </p:txBody>
      </p:sp>
      <p:sp>
        <p:nvSpPr>
          <p:cNvPr id="188" name="Total covered 50+ academic articles and industry reports…"/>
          <p:cNvSpPr txBox="1"/>
          <p:nvPr/>
        </p:nvSpPr>
        <p:spPr>
          <a:xfrm>
            <a:off x="635840" y="10206001"/>
            <a:ext cx="16775661" cy="2690113"/>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90500" indent="-190500" algn="l">
              <a:buSzPct val="123000"/>
              <a:buChar char="•"/>
              <a:defRPr sz="1500"/>
            </a:pPr>
            <a:r>
              <a:t>Total covered </a:t>
            </a:r>
            <a:r>
              <a:rPr b="1" sz="2000">
                <a:solidFill>
                  <a:schemeClr val="accent1">
                    <a:lumOff val="-13575"/>
                  </a:schemeClr>
                </a:solidFill>
              </a:rPr>
              <a:t>50+</a:t>
            </a:r>
            <a:r>
              <a:t> academic articles and industry reports</a:t>
            </a:r>
          </a:p>
          <a:p>
            <a:pPr marL="190500" indent="-190500" algn="l">
              <a:buSzPct val="123000"/>
              <a:buChar char="•"/>
              <a:defRPr sz="1500"/>
            </a:pPr>
            <a:r>
              <a:t>Among them,</a:t>
            </a:r>
            <a:r>
              <a:rPr>
                <a:solidFill>
                  <a:schemeClr val="accent1">
                    <a:lumOff val="-13575"/>
                  </a:schemeClr>
                </a:solidFill>
              </a:rPr>
              <a:t> </a:t>
            </a:r>
            <a:r>
              <a:rPr b="1" sz="2000">
                <a:solidFill>
                  <a:schemeClr val="accent1">
                    <a:lumOff val="-13575"/>
                  </a:schemeClr>
                </a:solidFill>
              </a:rPr>
              <a:t>18</a:t>
            </a:r>
            <a:r>
              <a:rPr>
                <a:solidFill>
                  <a:schemeClr val="accent1">
                    <a:lumOff val="-13575"/>
                  </a:schemeClr>
                </a:solidFill>
              </a:rPr>
              <a:t> </a:t>
            </a:r>
            <a:r>
              <a:t>are related to China’s renewable energy, from which there are only </a:t>
            </a:r>
            <a:r>
              <a:rPr b="1" sz="2000">
                <a:solidFill>
                  <a:schemeClr val="accent1">
                    <a:lumOff val="-13575"/>
                  </a:schemeClr>
                </a:solidFill>
              </a:rPr>
              <a:t>4</a:t>
            </a:r>
            <a:r>
              <a:t> regional studies focused in western China; </a:t>
            </a:r>
            <a:r>
              <a:rPr b="1" sz="2000">
                <a:solidFill>
                  <a:schemeClr val="accent1">
                    <a:lumOff val="-13575"/>
                  </a:schemeClr>
                </a:solidFill>
              </a:rPr>
              <a:t>15</a:t>
            </a:r>
            <a:r>
              <a:rPr>
                <a:solidFill>
                  <a:schemeClr val="accent1">
                    <a:lumOff val="-13575"/>
                  </a:schemeClr>
                </a:solidFill>
              </a:rPr>
              <a:t> </a:t>
            </a:r>
            <a:r>
              <a:t>are related to the US renewable energy, but only </a:t>
            </a:r>
            <a:r>
              <a:rPr b="1" sz="2000">
                <a:solidFill>
                  <a:schemeClr val="accent1">
                    <a:lumOff val="-13575"/>
                  </a:schemeClr>
                </a:solidFill>
              </a:rPr>
              <a:t>6</a:t>
            </a:r>
            <a:r>
              <a:rPr>
                <a:solidFill>
                  <a:schemeClr val="accent1">
                    <a:lumOff val="-13575"/>
                  </a:schemeClr>
                </a:solidFill>
              </a:rPr>
              <a:t> </a:t>
            </a:r>
            <a:r>
              <a:t>are focused in the western US</a:t>
            </a:r>
          </a:p>
          <a:p>
            <a:pPr marL="190500" indent="-190500" algn="l">
              <a:buSzPct val="123000"/>
              <a:buChar char="•"/>
              <a:defRPr sz="1500"/>
            </a:pPr>
            <a:r>
              <a:t>Total covered </a:t>
            </a:r>
            <a:r>
              <a:rPr b="1" sz="2000">
                <a:solidFill>
                  <a:schemeClr val="accent1">
                    <a:lumOff val="-13575"/>
                  </a:schemeClr>
                </a:solidFill>
              </a:rPr>
              <a:t>50+</a:t>
            </a:r>
            <a:r>
              <a:t> academic articles and industry reports</a:t>
            </a:r>
          </a:p>
          <a:p>
            <a:pPr marL="190500" indent="-190500" algn="l">
              <a:buSzPct val="123000"/>
              <a:buChar char="•"/>
              <a:defRPr sz="1500"/>
            </a:pPr>
            <a:r>
              <a:t>The rest </a:t>
            </a:r>
            <a:r>
              <a:rPr b="1" sz="2000">
                <a:solidFill>
                  <a:schemeClr val="accent1">
                    <a:lumOff val="-13575"/>
                  </a:schemeClr>
                </a:solidFill>
              </a:rPr>
              <a:t>17+</a:t>
            </a:r>
            <a:r>
              <a:rPr b="1">
                <a:solidFill>
                  <a:schemeClr val="accent1">
                    <a:lumOff val="-13575"/>
                  </a:schemeClr>
                </a:solidFill>
              </a:rPr>
              <a:t> </a:t>
            </a:r>
            <a:r>
              <a:t>are general studies regarding renewable energy or solar and wind development status in other countries</a:t>
            </a:r>
          </a:p>
          <a:p>
            <a:pPr marL="190500" indent="-190500" algn="l">
              <a:buSzPct val="123000"/>
              <a:buChar char="•"/>
              <a:defRPr sz="1500"/>
            </a:pPr>
            <a:r>
              <a:t> </a:t>
            </a:r>
            <a:r>
              <a:rPr b="1" sz="2000">
                <a:solidFill>
                  <a:schemeClr val="accent1">
                    <a:lumOff val="-13575"/>
                  </a:schemeClr>
                </a:solidFill>
              </a:rPr>
              <a:t>4</a:t>
            </a:r>
            <a:r>
              <a:rPr sz="2000"/>
              <a:t> </a:t>
            </a:r>
            <a:r>
              <a:t>articles are considered as the reference methodology for this research, Wang et al. (2020) used a multidimensional assessment approach to conduct regional renewable energy development in China. However, it is an assessment of renewable energy overall in 32 provinces of China from 2008 to 2014 to explore the improvement. However, this research primarily focuses on solar and wind development</a:t>
            </a:r>
          </a:p>
          <a:p>
            <a:pPr marL="254000" indent="-254000" algn="l">
              <a:buSzPct val="123000"/>
              <a:buChar char="•"/>
              <a:defRPr sz="1500"/>
            </a:pPr>
            <a:r>
              <a:rPr b="1" sz="2000">
                <a:solidFill>
                  <a:schemeClr val="accent1">
                    <a:lumOff val="-13575"/>
                  </a:schemeClr>
                </a:solidFill>
              </a:rPr>
              <a:t>Research gap</a:t>
            </a:r>
            <a:r>
              <a:rPr b="1">
                <a:solidFill>
                  <a:schemeClr val="accent1">
                    <a:hueOff val="114395"/>
                    <a:lumOff val="-24975"/>
                  </a:schemeClr>
                </a:solidFill>
              </a:rPr>
              <a:t>:</a:t>
            </a:r>
            <a:r>
              <a:t> </a:t>
            </a:r>
            <a:r>
              <a:rPr b="1"/>
              <a:t>Limited articles or reports compare</a:t>
            </a:r>
            <a:r>
              <a:rPr b="1">
                <a:solidFill>
                  <a:schemeClr val="accent1">
                    <a:lumOff val="-13575"/>
                  </a:schemeClr>
                </a:solidFill>
              </a:rPr>
              <a:t> </a:t>
            </a:r>
            <a:r>
              <a:rPr b="1" sz="2000">
                <a:solidFill>
                  <a:schemeClr val="accent1">
                    <a:lumOff val="-13575"/>
                  </a:schemeClr>
                </a:solidFill>
              </a:rPr>
              <a:t>two western regions directly regarding solar and wind energy development</a:t>
            </a:r>
          </a:p>
        </p:txBody>
      </p:sp>
      <p:sp>
        <p:nvSpPr>
          <p:cNvPr id="189" name="Methodology"/>
          <p:cNvSpPr/>
          <p:nvPr/>
        </p:nvSpPr>
        <p:spPr>
          <a:xfrm>
            <a:off x="626100" y="12948070"/>
            <a:ext cx="16868445" cy="772514"/>
          </a:xfrm>
          <a:prstGeom prst="rect">
            <a:avLst/>
          </a:prstGeom>
          <a:solidFill>
            <a:schemeClr val="accent4">
              <a:hueOff val="-476017"/>
              <a:lumOff val="-10042"/>
            </a:schemeClr>
          </a:solidFill>
          <a:ln w="50800">
            <a:solidFill>
              <a:srgbClr val="000000"/>
            </a:solidFill>
            <a:miter lim="400000"/>
          </a:ln>
          <a:extLst>
            <a:ext uri="{C572A759-6A51-4108-AA02-DFA0A04FC94B}">
              <ma14:wrappingTextBoxFlag xmlns:ma14="http://schemas.microsoft.com/office/mac/drawingml/2011/main" val="1"/>
            </a:ext>
          </a:extLst>
        </p:spPr>
        <p:txBody>
          <a:bodyPr lIns="72389" tIns="72389" rIns="72389" bIns="72389" anchor="ctr"/>
          <a:lstStyle>
            <a:lvl1pPr defTabSz="1540933">
              <a:defRPr b="1" sz="3000">
                <a:solidFill>
                  <a:srgbClr val="000000"/>
                </a:solidFill>
              </a:defRPr>
            </a:lvl1pPr>
          </a:lstStyle>
          <a:p>
            <a:pPr/>
            <a:r>
              <a:t>Methodology</a:t>
            </a:r>
          </a:p>
        </p:txBody>
      </p:sp>
      <p:pic>
        <p:nvPicPr>
          <p:cNvPr id="190" name="Screen Shot 2022-12-05 at 2.57.33 AM.png" descr="Screen Shot 2022-12-05 at 2.57.33 AM.png"/>
          <p:cNvPicPr>
            <a:picLocks noChangeAspect="1"/>
          </p:cNvPicPr>
          <p:nvPr/>
        </p:nvPicPr>
        <p:blipFill>
          <a:blip r:embed="rId15">
            <a:extLst/>
          </a:blip>
          <a:srcRect l="0" t="3078" r="0" b="3078"/>
          <a:stretch>
            <a:fillRect/>
          </a:stretch>
        </p:blipFill>
        <p:spPr>
          <a:xfrm>
            <a:off x="526394" y="13869951"/>
            <a:ext cx="8249843" cy="3420431"/>
          </a:xfrm>
          <a:prstGeom prst="rect">
            <a:avLst/>
          </a:prstGeom>
          <a:ln w="12700">
            <a:miter lim="400000"/>
          </a:ln>
        </p:spPr>
      </p:pic>
      <p:pic>
        <p:nvPicPr>
          <p:cNvPr id="191" name="Screen Shot 2022-12-05 at 2.59.44 AM.png" descr="Screen Shot 2022-12-05 at 2.59.44 AM.png"/>
          <p:cNvPicPr>
            <a:picLocks noChangeAspect="1"/>
          </p:cNvPicPr>
          <p:nvPr/>
        </p:nvPicPr>
        <p:blipFill>
          <a:blip r:embed="rId16">
            <a:extLst/>
          </a:blip>
          <a:srcRect l="1308" t="2176" r="0" b="0"/>
          <a:stretch>
            <a:fillRect/>
          </a:stretch>
        </p:blipFill>
        <p:spPr>
          <a:xfrm>
            <a:off x="671433" y="18818272"/>
            <a:ext cx="7176187" cy="5063040"/>
          </a:xfrm>
          <a:prstGeom prst="rect">
            <a:avLst/>
          </a:prstGeom>
          <a:ln w="12700">
            <a:miter lim="400000"/>
          </a:ln>
        </p:spPr>
      </p:pic>
      <p:pic>
        <p:nvPicPr>
          <p:cNvPr id="192" name="Screen Shot 2022-12-05 at 3.00.40 AM.png" descr="Screen Shot 2022-12-05 at 3.00.40 AM.png"/>
          <p:cNvPicPr>
            <a:picLocks noChangeAspect="1"/>
          </p:cNvPicPr>
          <p:nvPr/>
        </p:nvPicPr>
        <p:blipFill>
          <a:blip r:embed="rId17">
            <a:extLst/>
          </a:blip>
          <a:stretch>
            <a:fillRect/>
          </a:stretch>
        </p:blipFill>
        <p:spPr>
          <a:xfrm>
            <a:off x="7951271" y="18629873"/>
            <a:ext cx="9064661" cy="5003323"/>
          </a:xfrm>
          <a:prstGeom prst="rect">
            <a:avLst/>
          </a:prstGeom>
          <a:ln w="12700">
            <a:miter lim="400000"/>
          </a:ln>
        </p:spPr>
      </p:pic>
      <p:sp>
        <p:nvSpPr>
          <p:cNvPr id="193" name="Economics and social policy are selected as two outside factors…"/>
          <p:cNvSpPr txBox="1"/>
          <p:nvPr/>
        </p:nvSpPr>
        <p:spPr>
          <a:xfrm>
            <a:off x="674023" y="17757083"/>
            <a:ext cx="8102261" cy="1003224"/>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77800" indent="-177800" algn="l">
              <a:buSzPct val="123000"/>
              <a:buChar char="•"/>
              <a:defRPr b="1" sz="1400"/>
            </a:pPr>
            <a:r>
              <a:t>Economics and social policy are selected as two outside factors </a:t>
            </a:r>
          </a:p>
          <a:p>
            <a:pPr marL="177800" indent="-177800" algn="l">
              <a:buSzPct val="123000"/>
              <a:buChar char="•"/>
              <a:defRPr sz="1400"/>
            </a:pPr>
            <a:r>
              <a:t>The sub-factors of economics are </a:t>
            </a:r>
            <a:r>
              <a:rPr b="1"/>
              <a:t>GDP per capita </a:t>
            </a:r>
            <a:r>
              <a:t>and </a:t>
            </a:r>
            <a:r>
              <a:rPr b="1"/>
              <a:t>disposable income per capita </a:t>
            </a:r>
            <a:endParaRPr b="1"/>
          </a:p>
          <a:p>
            <a:pPr marL="177800" indent="-177800" algn="l">
              <a:buSzPct val="123000"/>
              <a:buChar char="•"/>
              <a:defRPr sz="1400"/>
            </a:pPr>
            <a:r>
              <a:t>The sub-factors of social policy is the </a:t>
            </a:r>
            <a:r>
              <a:rPr b="1"/>
              <a:t>incentive</a:t>
            </a:r>
            <a:r>
              <a:t>, including </a:t>
            </a:r>
            <a:r>
              <a:rPr b="1"/>
              <a:t>Loan Programs, Rebate Programs, Corporate Tax Credits, Personal Tax Credits, Property Tax Credits, and Net metering</a:t>
            </a:r>
          </a:p>
        </p:txBody>
      </p:sp>
      <p:sp>
        <p:nvSpPr>
          <p:cNvPr id="194" name="Key Assumptions: all weights are identical (W/V=1) as there is no evidence to assume which factor plays a more important role than the other…"/>
          <p:cNvSpPr txBox="1"/>
          <p:nvPr/>
        </p:nvSpPr>
        <p:spPr>
          <a:xfrm>
            <a:off x="8879130" y="13905923"/>
            <a:ext cx="8448997" cy="1536992"/>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65100" indent="-165100" algn="l">
              <a:buSzPct val="123000"/>
              <a:buChar char="•"/>
              <a:defRPr sz="1300"/>
            </a:pPr>
            <a:r>
              <a:rPr b="1" i="1"/>
              <a:t>Key Assumptions: a</a:t>
            </a:r>
            <a:r>
              <a:rPr b="1"/>
              <a:t>ll weights are identical (W/V=1)</a:t>
            </a:r>
            <a:r>
              <a:t> as there is </a:t>
            </a:r>
            <a:r>
              <a:rPr u="sng"/>
              <a:t>no evidence to assume which factor plays a more important role than the other </a:t>
            </a:r>
            <a:endParaRPr u="sng"/>
          </a:p>
          <a:p>
            <a:pPr marL="165100" indent="-165100" algn="l">
              <a:buSzPct val="123000"/>
              <a:buChar char="•"/>
              <a:defRPr b="1" sz="1300"/>
            </a:pPr>
            <a:r>
              <a:t>Normalization: </a:t>
            </a:r>
            <a:r>
              <a:rPr b="0"/>
              <a:t>to re-scale different factors’ value (in different units) within the same range, to make them add-able and calculate-able</a:t>
            </a:r>
            <a:endParaRPr b="0"/>
          </a:p>
          <a:p>
            <a:pPr lvl="1" marL="774700" indent="-165100" algn="l">
              <a:buSzPct val="123000"/>
              <a:buChar char="•"/>
              <a:defRPr b="1" sz="1300"/>
            </a:pPr>
            <a:r>
              <a:t>Electricity deficit</a:t>
            </a:r>
            <a:r>
              <a:t>: </a:t>
            </a:r>
            <a:r>
              <a:rPr i="1">
                <a:solidFill>
                  <a:schemeClr val="accent1">
                    <a:lumOff val="-13575"/>
                  </a:schemeClr>
                </a:solidFill>
              </a:rPr>
              <a:t>N</a:t>
            </a:r>
            <a:r>
              <a:rPr i="1" sz="1000">
                <a:solidFill>
                  <a:schemeClr val="accent1">
                    <a:lumOff val="-13575"/>
                  </a:schemeClr>
                </a:solidFill>
              </a:rPr>
              <a:t>Consumption</a:t>
            </a:r>
            <a:r>
              <a:rPr i="1">
                <a:solidFill>
                  <a:schemeClr val="accent1">
                    <a:lumOff val="-13575"/>
                  </a:schemeClr>
                </a:solidFill>
              </a:rPr>
              <a:t> = 1 - D </a:t>
            </a:r>
            <a:endParaRPr i="1"/>
          </a:p>
          <a:p>
            <a:pPr lvl="1" algn="l">
              <a:defRPr b="1" sz="1300"/>
            </a:pPr>
            <a:r>
              <a:rPr i="1"/>
              <a:t>    </a:t>
            </a:r>
            <a:r>
              <a:rPr b="0" i="1"/>
              <a:t>A deficit is not a positive indicator, so that’s why we need to find its negative value </a:t>
            </a:r>
          </a:p>
          <a:p>
            <a:pPr lvl="1" marL="774700" indent="-165100" algn="l">
              <a:buSzPct val="123000"/>
              <a:buChar char="•"/>
              <a:defRPr b="1" sz="1300"/>
            </a:pPr>
            <a:r>
              <a:t>Other factors:</a:t>
            </a:r>
            <a:r>
              <a:t> </a:t>
            </a:r>
            <a:r>
              <a:rPr i="1">
                <a:solidFill>
                  <a:schemeClr val="accent1">
                    <a:lumOff val="-13575"/>
                  </a:schemeClr>
                </a:solidFill>
              </a:rPr>
              <a:t>N = (X – X</a:t>
            </a:r>
            <a:r>
              <a:rPr i="1" sz="1100">
                <a:solidFill>
                  <a:schemeClr val="accent1">
                    <a:lumOff val="-13575"/>
                  </a:schemeClr>
                </a:solidFill>
              </a:rPr>
              <a:t>min</a:t>
            </a:r>
            <a:r>
              <a:rPr i="1">
                <a:solidFill>
                  <a:schemeClr val="accent1">
                    <a:lumOff val="-13575"/>
                  </a:schemeClr>
                </a:solidFill>
              </a:rPr>
              <a:t>)/(X</a:t>
            </a:r>
            <a:r>
              <a:rPr i="1" sz="1100">
                <a:solidFill>
                  <a:schemeClr val="accent1">
                    <a:lumOff val="-13575"/>
                  </a:schemeClr>
                </a:solidFill>
              </a:rPr>
              <a:t>max</a:t>
            </a:r>
            <a:r>
              <a:rPr i="1">
                <a:solidFill>
                  <a:schemeClr val="accent1">
                    <a:lumOff val="-13575"/>
                  </a:schemeClr>
                </a:solidFill>
              </a:rPr>
              <a:t>- X</a:t>
            </a:r>
            <a:r>
              <a:rPr i="1" sz="1100">
                <a:solidFill>
                  <a:schemeClr val="accent1">
                    <a:lumOff val="-13575"/>
                  </a:schemeClr>
                </a:solidFill>
              </a:rPr>
              <a:t>min</a:t>
            </a:r>
            <a:r>
              <a:rPr i="1">
                <a:solidFill>
                  <a:schemeClr val="accent1">
                    <a:lumOff val="-13575"/>
                  </a:schemeClr>
                </a:solidFill>
              </a:rPr>
              <a:t>)</a:t>
            </a:r>
          </a:p>
        </p:txBody>
      </p:sp>
      <p:pic>
        <p:nvPicPr>
          <p:cNvPr id="195" name="Screen Shot 2022-12-05 at 3.12.16 AM.png" descr="Screen Shot 2022-12-05 at 3.12.16 AM.png"/>
          <p:cNvPicPr>
            <a:picLocks noChangeAspect="1"/>
          </p:cNvPicPr>
          <p:nvPr/>
        </p:nvPicPr>
        <p:blipFill>
          <a:blip r:embed="rId18">
            <a:extLst/>
          </a:blip>
          <a:srcRect l="0" t="0" r="0" b="11062"/>
          <a:stretch>
            <a:fillRect/>
          </a:stretch>
        </p:blipFill>
        <p:spPr>
          <a:xfrm>
            <a:off x="8929737" y="15531408"/>
            <a:ext cx="8459277" cy="2643039"/>
          </a:xfrm>
          <a:prstGeom prst="rect">
            <a:avLst/>
          </a:prstGeom>
          <a:ln w="12700">
            <a:miter lim="400000"/>
          </a:ln>
          <a:effectLst>
            <a:outerShdw sx="100000" sy="100000" kx="0" ky="0" algn="b" rotWithShape="0" blurRad="304800" dist="51780" dir="5400000">
              <a:srgbClr val="929292">
                <a:alpha val="37766"/>
              </a:srgbClr>
            </a:outerShdw>
          </a:effectLst>
        </p:spPr>
      </p:pic>
      <p:sp>
        <p:nvSpPr>
          <p:cNvPr id="196" name="Normalized Results"/>
          <p:cNvSpPr/>
          <p:nvPr/>
        </p:nvSpPr>
        <p:spPr>
          <a:xfrm>
            <a:off x="17774939" y="2702010"/>
            <a:ext cx="16490358" cy="772514"/>
          </a:xfrm>
          <a:prstGeom prst="rect">
            <a:avLst/>
          </a:prstGeom>
          <a:solidFill>
            <a:schemeClr val="accent4">
              <a:hueOff val="-476017"/>
              <a:lumOff val="-10042"/>
            </a:schemeClr>
          </a:solidFill>
          <a:ln w="50800">
            <a:solidFill>
              <a:srgbClr val="000000"/>
            </a:solidFill>
            <a:miter lim="400000"/>
          </a:ln>
          <a:extLst>
            <a:ext uri="{C572A759-6A51-4108-AA02-DFA0A04FC94B}">
              <ma14:wrappingTextBoxFlag xmlns:ma14="http://schemas.microsoft.com/office/mac/drawingml/2011/main" val="1"/>
            </a:ext>
          </a:extLst>
        </p:spPr>
        <p:txBody>
          <a:bodyPr lIns="72389" tIns="72389" rIns="72389" bIns="72389" anchor="ctr"/>
          <a:lstStyle>
            <a:lvl1pPr defTabSz="1540933">
              <a:defRPr b="1" sz="3000">
                <a:solidFill>
                  <a:srgbClr val="000000"/>
                </a:solidFill>
              </a:defRPr>
            </a:lvl1pPr>
          </a:lstStyle>
          <a:p>
            <a:pPr/>
            <a:r>
              <a:t>Normalized Results</a:t>
            </a:r>
          </a:p>
        </p:txBody>
      </p:sp>
      <p:pic>
        <p:nvPicPr>
          <p:cNvPr id="197" name="12101667241564_.pic.jpg" descr="12101667241564_.pic.jpg"/>
          <p:cNvPicPr>
            <a:picLocks noChangeAspect="1"/>
          </p:cNvPicPr>
          <p:nvPr/>
        </p:nvPicPr>
        <p:blipFill>
          <a:blip r:embed="rId19">
            <a:extLst/>
          </a:blip>
          <a:srcRect l="25368" t="11497" r="864" b="2491"/>
          <a:stretch>
            <a:fillRect/>
          </a:stretch>
        </p:blipFill>
        <p:spPr>
          <a:xfrm>
            <a:off x="25593909" y="3547661"/>
            <a:ext cx="1430645" cy="926722"/>
          </a:xfrm>
          <a:prstGeom prst="rect">
            <a:avLst/>
          </a:prstGeom>
          <a:ln w="12700">
            <a:miter lim="400000"/>
          </a:ln>
        </p:spPr>
      </p:pic>
      <p:pic>
        <p:nvPicPr>
          <p:cNvPr id="198" name="12021667240525_.pic.jpg" descr="12021667240525_.pic.jpg"/>
          <p:cNvPicPr>
            <a:picLocks noChangeAspect="1"/>
          </p:cNvPicPr>
          <p:nvPr/>
        </p:nvPicPr>
        <p:blipFill>
          <a:blip r:embed="rId20">
            <a:extLst/>
          </a:blip>
          <a:srcRect l="38499" t="19747" r="3687" b="15411"/>
          <a:stretch>
            <a:fillRect/>
          </a:stretch>
        </p:blipFill>
        <p:spPr>
          <a:xfrm>
            <a:off x="17994726" y="3539859"/>
            <a:ext cx="884785" cy="678275"/>
          </a:xfrm>
          <a:prstGeom prst="rect">
            <a:avLst/>
          </a:prstGeom>
          <a:ln w="12700">
            <a:miter lim="400000"/>
          </a:ln>
        </p:spPr>
      </p:pic>
      <p:pic>
        <p:nvPicPr>
          <p:cNvPr id="199" name="12031667241305_.pic.jpg" descr="12031667241305_.pic.jpg"/>
          <p:cNvPicPr>
            <a:picLocks noChangeAspect="1"/>
          </p:cNvPicPr>
          <p:nvPr/>
        </p:nvPicPr>
        <p:blipFill>
          <a:blip r:embed="rId21">
            <a:extLst/>
          </a:blip>
          <a:srcRect l="27459" t="5445" r="2017" b="0"/>
          <a:stretch>
            <a:fillRect/>
          </a:stretch>
        </p:blipFill>
        <p:spPr>
          <a:xfrm>
            <a:off x="17999982" y="4714185"/>
            <a:ext cx="906070" cy="704775"/>
          </a:xfrm>
          <a:prstGeom prst="rect">
            <a:avLst/>
          </a:prstGeom>
          <a:ln w="12700">
            <a:miter lim="400000"/>
          </a:ln>
        </p:spPr>
      </p:pic>
      <p:pic>
        <p:nvPicPr>
          <p:cNvPr id="200" name="12631668869536_.pic.jpg" descr="12631668869536_.pic.jpg"/>
          <p:cNvPicPr>
            <a:picLocks noChangeAspect="1"/>
          </p:cNvPicPr>
          <p:nvPr/>
        </p:nvPicPr>
        <p:blipFill>
          <a:blip r:embed="rId22">
            <a:extLst/>
          </a:blip>
          <a:srcRect l="20047" t="17175" r="1786" b="4478"/>
          <a:stretch>
            <a:fillRect/>
          </a:stretch>
        </p:blipFill>
        <p:spPr>
          <a:xfrm>
            <a:off x="27537500" y="3565322"/>
            <a:ext cx="1398280" cy="891357"/>
          </a:xfrm>
          <a:prstGeom prst="rect">
            <a:avLst/>
          </a:prstGeom>
          <a:ln w="12700">
            <a:miter lim="400000"/>
          </a:ln>
        </p:spPr>
      </p:pic>
      <p:pic>
        <p:nvPicPr>
          <p:cNvPr id="201" name="12621668869536_.pic.jpg" descr="12621668869536_.pic.jpg"/>
          <p:cNvPicPr>
            <a:picLocks noChangeAspect="1"/>
          </p:cNvPicPr>
          <p:nvPr/>
        </p:nvPicPr>
        <p:blipFill>
          <a:blip r:embed="rId23">
            <a:extLst/>
          </a:blip>
          <a:srcRect l="28927" t="5364" r="2509" b="2121"/>
          <a:stretch>
            <a:fillRect/>
          </a:stretch>
        </p:blipFill>
        <p:spPr>
          <a:xfrm>
            <a:off x="19414916" y="3571817"/>
            <a:ext cx="851531" cy="668556"/>
          </a:xfrm>
          <a:prstGeom prst="rect">
            <a:avLst/>
          </a:prstGeom>
          <a:ln w="12700">
            <a:miter lim="400000"/>
          </a:ln>
        </p:spPr>
      </p:pic>
      <p:pic>
        <p:nvPicPr>
          <p:cNvPr id="202" name="12611668869536_.pic.jpg" descr="12611668869536_.pic.jpg"/>
          <p:cNvPicPr>
            <a:picLocks noChangeAspect="1"/>
          </p:cNvPicPr>
          <p:nvPr/>
        </p:nvPicPr>
        <p:blipFill>
          <a:blip r:embed="rId24">
            <a:extLst/>
          </a:blip>
          <a:srcRect l="28859" t="6515" r="2146" b="1954"/>
          <a:stretch>
            <a:fillRect/>
          </a:stretch>
        </p:blipFill>
        <p:spPr>
          <a:xfrm>
            <a:off x="19444922" y="4732278"/>
            <a:ext cx="918169" cy="707254"/>
          </a:xfrm>
          <a:prstGeom prst="rect">
            <a:avLst/>
          </a:prstGeom>
          <a:ln w="12700">
            <a:miter lim="400000"/>
          </a:ln>
        </p:spPr>
      </p:pic>
      <p:pic>
        <p:nvPicPr>
          <p:cNvPr id="203" name="Screen Shot 2022-11-30 at 11.48.23 PM.png" descr="Screen Shot 2022-11-30 at 11.48.23 PM.png"/>
          <p:cNvPicPr>
            <a:picLocks noChangeAspect="1"/>
          </p:cNvPicPr>
          <p:nvPr/>
        </p:nvPicPr>
        <p:blipFill>
          <a:blip r:embed="rId25">
            <a:extLst/>
          </a:blip>
          <a:stretch>
            <a:fillRect/>
          </a:stretch>
        </p:blipFill>
        <p:spPr>
          <a:xfrm>
            <a:off x="20905438" y="4634608"/>
            <a:ext cx="1001004" cy="784428"/>
          </a:xfrm>
          <a:prstGeom prst="rect">
            <a:avLst/>
          </a:prstGeom>
          <a:ln w="12700">
            <a:miter lim="400000"/>
          </a:ln>
        </p:spPr>
      </p:pic>
      <p:pic>
        <p:nvPicPr>
          <p:cNvPr id="204" name="Screen Shot 2022-11-30 at 11.50.56 PM.png" descr="Screen Shot 2022-11-30 at 11.50.56 PM.png"/>
          <p:cNvPicPr>
            <a:picLocks noChangeAspect="1"/>
          </p:cNvPicPr>
          <p:nvPr/>
        </p:nvPicPr>
        <p:blipFill>
          <a:blip r:embed="rId26">
            <a:extLst/>
          </a:blip>
          <a:stretch>
            <a:fillRect/>
          </a:stretch>
        </p:blipFill>
        <p:spPr>
          <a:xfrm>
            <a:off x="29209268" y="4675068"/>
            <a:ext cx="1469471" cy="946793"/>
          </a:xfrm>
          <a:prstGeom prst="rect">
            <a:avLst/>
          </a:prstGeom>
          <a:ln w="12700">
            <a:miter lim="400000"/>
          </a:ln>
        </p:spPr>
      </p:pic>
      <p:pic>
        <p:nvPicPr>
          <p:cNvPr id="205" name="12011667240523_.pic.jpg" descr="12011667240523_.pic.jpg"/>
          <p:cNvPicPr>
            <a:picLocks noChangeAspect="1"/>
          </p:cNvPicPr>
          <p:nvPr/>
        </p:nvPicPr>
        <p:blipFill>
          <a:blip r:embed="rId27">
            <a:extLst/>
          </a:blip>
          <a:srcRect l="35180" t="22258" r="3614" b="2683"/>
          <a:stretch>
            <a:fillRect/>
          </a:stretch>
        </p:blipFill>
        <p:spPr>
          <a:xfrm>
            <a:off x="20896819" y="3579968"/>
            <a:ext cx="922375" cy="687590"/>
          </a:xfrm>
          <a:prstGeom prst="rect">
            <a:avLst/>
          </a:prstGeom>
          <a:ln w="12700">
            <a:miter lim="400000"/>
          </a:ln>
        </p:spPr>
      </p:pic>
      <p:pic>
        <p:nvPicPr>
          <p:cNvPr id="206" name="12081667241546_.pic.jpg" descr="12081667241546_.pic.jpg"/>
          <p:cNvPicPr>
            <a:picLocks noChangeAspect="1"/>
          </p:cNvPicPr>
          <p:nvPr/>
        </p:nvPicPr>
        <p:blipFill>
          <a:blip r:embed="rId28">
            <a:extLst/>
          </a:blip>
          <a:srcRect l="27207" t="6732" r="0" b="2692"/>
          <a:stretch>
            <a:fillRect/>
          </a:stretch>
        </p:blipFill>
        <p:spPr>
          <a:xfrm>
            <a:off x="29279351" y="3568454"/>
            <a:ext cx="1377783" cy="868426"/>
          </a:xfrm>
          <a:prstGeom prst="rect">
            <a:avLst/>
          </a:prstGeom>
          <a:ln w="12700">
            <a:miter lim="400000"/>
          </a:ln>
        </p:spPr>
      </p:pic>
      <p:pic>
        <p:nvPicPr>
          <p:cNvPr id="207" name="12671668869539_.pic.jpg" descr="12671668869539_.pic.jpg"/>
          <p:cNvPicPr>
            <a:picLocks noChangeAspect="1"/>
          </p:cNvPicPr>
          <p:nvPr/>
        </p:nvPicPr>
        <p:blipFill>
          <a:blip r:embed="rId29">
            <a:extLst/>
          </a:blip>
          <a:srcRect l="26521" t="15804" r="0" b="0"/>
          <a:stretch>
            <a:fillRect/>
          </a:stretch>
        </p:blipFill>
        <p:spPr>
          <a:xfrm>
            <a:off x="22313583" y="3547661"/>
            <a:ext cx="2420608" cy="1828936"/>
          </a:xfrm>
          <a:prstGeom prst="rect">
            <a:avLst/>
          </a:prstGeom>
          <a:ln w="12700">
            <a:miter lim="400000"/>
          </a:ln>
        </p:spPr>
      </p:pic>
      <p:pic>
        <p:nvPicPr>
          <p:cNvPr id="208" name="12691668886984_.pic.jpg" descr="12691668886984_.pic.jpg"/>
          <p:cNvPicPr>
            <a:picLocks noChangeAspect="1"/>
          </p:cNvPicPr>
          <p:nvPr/>
        </p:nvPicPr>
        <p:blipFill>
          <a:blip r:embed="rId30">
            <a:extLst/>
          </a:blip>
          <a:srcRect l="22114" t="8799" r="1606" b="2776"/>
          <a:stretch>
            <a:fillRect/>
          </a:stretch>
        </p:blipFill>
        <p:spPr>
          <a:xfrm>
            <a:off x="31315880" y="3588656"/>
            <a:ext cx="2823910" cy="1828896"/>
          </a:xfrm>
          <a:prstGeom prst="rect">
            <a:avLst/>
          </a:prstGeom>
          <a:ln w="12700">
            <a:miter lim="400000"/>
          </a:ln>
        </p:spPr>
      </p:pic>
      <p:sp>
        <p:nvSpPr>
          <p:cNvPr id="209" name="Results &amp; Framework Application"/>
          <p:cNvSpPr/>
          <p:nvPr/>
        </p:nvSpPr>
        <p:spPr>
          <a:xfrm>
            <a:off x="17780407" y="6562480"/>
            <a:ext cx="16490357" cy="716540"/>
          </a:xfrm>
          <a:prstGeom prst="rect">
            <a:avLst/>
          </a:prstGeom>
          <a:solidFill>
            <a:schemeClr val="accent4">
              <a:hueOff val="-476017"/>
              <a:lumOff val="-10042"/>
            </a:schemeClr>
          </a:solidFill>
          <a:ln w="50800">
            <a:solidFill>
              <a:srgbClr val="000000"/>
            </a:solidFill>
            <a:miter lim="400000"/>
          </a:ln>
          <a:extLst>
            <a:ext uri="{C572A759-6A51-4108-AA02-DFA0A04FC94B}">
              <ma14:wrappingTextBoxFlag xmlns:ma14="http://schemas.microsoft.com/office/mac/drawingml/2011/main" val="1"/>
            </a:ext>
          </a:extLst>
        </p:spPr>
        <p:txBody>
          <a:bodyPr lIns="72389" tIns="72389" rIns="72389" bIns="72389" anchor="ctr"/>
          <a:lstStyle>
            <a:lvl1pPr defTabSz="1540933">
              <a:defRPr b="1" sz="3000">
                <a:solidFill>
                  <a:srgbClr val="000000"/>
                </a:solidFill>
              </a:defRPr>
            </a:lvl1pPr>
          </a:lstStyle>
          <a:p>
            <a:pPr/>
            <a:r>
              <a:t>Results &amp; Framework Application </a:t>
            </a:r>
          </a:p>
        </p:txBody>
      </p:sp>
      <p:grpSp>
        <p:nvGrpSpPr>
          <p:cNvPr id="214" name="Group"/>
          <p:cNvGrpSpPr/>
          <p:nvPr/>
        </p:nvGrpSpPr>
        <p:grpSpPr>
          <a:xfrm>
            <a:off x="17810612" y="7338148"/>
            <a:ext cx="10927557" cy="11751677"/>
            <a:chOff x="0" y="0"/>
            <a:chExt cx="10927556" cy="11751676"/>
          </a:xfrm>
        </p:grpSpPr>
        <p:grpSp>
          <p:nvGrpSpPr>
            <p:cNvPr id="212" name="Group"/>
            <p:cNvGrpSpPr/>
            <p:nvPr/>
          </p:nvGrpSpPr>
          <p:grpSpPr>
            <a:xfrm>
              <a:off x="30058" y="574758"/>
              <a:ext cx="10867247" cy="11176919"/>
              <a:chOff x="0" y="0"/>
              <a:chExt cx="10867245" cy="11176918"/>
            </a:xfrm>
          </p:grpSpPr>
          <p:pic>
            <p:nvPicPr>
              <p:cNvPr id="210" name="Screen Shot 2022-12-05 at 3.36.46 PM.png" descr="Screen Shot 2022-12-05 at 3.36.46 PM.png"/>
              <p:cNvPicPr>
                <a:picLocks noChangeAspect="1"/>
              </p:cNvPicPr>
              <p:nvPr/>
            </p:nvPicPr>
            <p:blipFill>
              <a:blip r:embed="rId31">
                <a:extLst/>
              </a:blip>
              <a:srcRect l="0" t="1830" r="0" b="0"/>
              <a:stretch>
                <a:fillRect/>
              </a:stretch>
            </p:blipFill>
            <p:spPr>
              <a:xfrm>
                <a:off x="0" y="0"/>
                <a:ext cx="10867246" cy="5723204"/>
              </a:xfrm>
              <a:prstGeom prst="rect">
                <a:avLst/>
              </a:prstGeom>
              <a:ln w="12700" cap="flat">
                <a:noFill/>
                <a:miter lim="400000"/>
              </a:ln>
              <a:effectLst/>
            </p:spPr>
          </p:pic>
          <p:pic>
            <p:nvPicPr>
              <p:cNvPr id="211" name="Screen Shot 2022-12-05 at 3.38.21 PM.png" descr="Screen Shot 2022-12-05 at 3.38.21 PM.png"/>
              <p:cNvPicPr>
                <a:picLocks noChangeAspect="1"/>
              </p:cNvPicPr>
              <p:nvPr/>
            </p:nvPicPr>
            <p:blipFill>
              <a:blip r:embed="rId32">
                <a:extLst/>
              </a:blip>
              <a:srcRect l="0" t="0" r="0" b="0"/>
              <a:stretch>
                <a:fillRect/>
              </a:stretch>
            </p:blipFill>
            <p:spPr>
              <a:xfrm>
                <a:off x="109272" y="5557120"/>
                <a:ext cx="10753935" cy="5619799"/>
              </a:xfrm>
              <a:prstGeom prst="rect">
                <a:avLst/>
              </a:prstGeom>
              <a:ln w="12700" cap="flat">
                <a:noFill/>
                <a:miter lim="400000"/>
              </a:ln>
              <a:effectLst/>
            </p:spPr>
          </p:pic>
        </p:grpSp>
        <p:sp>
          <p:nvSpPr>
            <p:cNvPr id="213" name="Vertical comparison: within each western region"/>
            <p:cNvSpPr/>
            <p:nvPr/>
          </p:nvSpPr>
          <p:spPr>
            <a:xfrm>
              <a:off x="0" y="0"/>
              <a:ext cx="10927557" cy="519596"/>
            </a:xfrm>
            <a:prstGeom prst="rect">
              <a:avLst/>
            </a:prstGeom>
            <a:solidFill>
              <a:srgbClr val="5E5E5E"/>
            </a:solidFill>
            <a:ln w="12700" cap="flat">
              <a:noFill/>
              <a:miter lim="400000"/>
            </a:ln>
            <a:effectLst>
              <a:outerShdw sx="100000" sy="100000" kx="0" ky="0" algn="b" rotWithShape="0" blurRad="50800" dist="63500" dir="2700000">
                <a:srgbClr val="000000">
                  <a:alpha val="50000"/>
                </a:srgbClr>
              </a:outerShdw>
            </a:effectLst>
            <a:extLst>
              <a:ext uri="{C572A759-6A51-4108-AA02-DFA0A04FC94B}">
                <ma14:wrappingTextBoxFlag xmlns:ma14="http://schemas.microsoft.com/office/mac/drawingml/2011/main" val="1"/>
              </a:ext>
            </a:extLst>
          </p:spPr>
          <p:txBody>
            <a:bodyPr wrap="square" lIns="72389" tIns="72389" rIns="72389" bIns="72389" numCol="1" anchor="ctr">
              <a:noAutofit/>
            </a:bodyPr>
            <a:lstStyle>
              <a:lvl1pPr defTabSz="1540933">
                <a:defRPr b="1" sz="1800">
                  <a:solidFill>
                    <a:srgbClr val="FFFFFF"/>
                  </a:solidFill>
                </a:defRPr>
              </a:lvl1pPr>
            </a:lstStyle>
            <a:p>
              <a:pPr/>
              <a:r>
                <a:t>Vertical comparison: within each western region</a:t>
              </a:r>
            </a:p>
          </p:txBody>
        </p:sp>
      </p:grpSp>
      <p:sp>
        <p:nvSpPr>
          <p:cNvPr id="215" name="Line"/>
          <p:cNvSpPr/>
          <p:nvPr/>
        </p:nvSpPr>
        <p:spPr>
          <a:xfrm flipV="1">
            <a:off x="28831900" y="7347354"/>
            <a:ext cx="1" cy="11913005"/>
          </a:xfrm>
          <a:prstGeom prst="line">
            <a:avLst/>
          </a:prstGeom>
          <a:ln w="38100">
            <a:solidFill>
              <a:srgbClr val="000000"/>
            </a:solidFill>
            <a:custDash>
              <a:ds d="200000" sp="200000"/>
            </a:custDash>
            <a:miter lim="400000"/>
          </a:ln>
        </p:spPr>
        <p:txBody>
          <a:bodyPr lIns="72389" tIns="72389" rIns="72389" bIns="72389" anchor="ctr"/>
          <a:lstStyle/>
          <a:p>
            <a:pPr/>
          </a:p>
        </p:txBody>
      </p:sp>
      <p:pic>
        <p:nvPicPr>
          <p:cNvPr id="216" name="Screen Shot 2022-12-05 at 3.32.04 PM.png" descr="Screen Shot 2022-12-05 at 3.32.04 PM.png"/>
          <p:cNvPicPr>
            <a:picLocks noChangeAspect="1"/>
          </p:cNvPicPr>
          <p:nvPr/>
        </p:nvPicPr>
        <p:blipFill>
          <a:blip r:embed="rId33">
            <a:extLst/>
          </a:blip>
          <a:stretch>
            <a:fillRect/>
          </a:stretch>
        </p:blipFill>
        <p:spPr>
          <a:xfrm>
            <a:off x="28862132" y="7811431"/>
            <a:ext cx="5331871" cy="4147011"/>
          </a:xfrm>
          <a:prstGeom prst="rect">
            <a:avLst/>
          </a:prstGeom>
          <a:ln w="12700">
            <a:miter lim="400000"/>
          </a:ln>
        </p:spPr>
      </p:pic>
      <p:sp>
        <p:nvSpPr>
          <p:cNvPr id="217" name="Average comparison: between the two average"/>
          <p:cNvSpPr/>
          <p:nvPr/>
        </p:nvSpPr>
        <p:spPr>
          <a:xfrm>
            <a:off x="28900232" y="7347353"/>
            <a:ext cx="5410013" cy="519597"/>
          </a:xfrm>
          <a:prstGeom prst="rect">
            <a:avLst/>
          </a:prstGeom>
          <a:solidFill>
            <a:srgbClr val="5E5E5E"/>
          </a:solidFill>
          <a:ln w="12700">
            <a:miter lim="400000"/>
          </a:ln>
          <a:effectLst>
            <a:outerShdw sx="100000" sy="100000" kx="0" ky="0" algn="b" rotWithShape="0" blurRad="50800" dist="63500" dir="2700000">
              <a:srgbClr val="000000">
                <a:alpha val="50000"/>
              </a:srgbClr>
            </a:outerShdw>
          </a:effectLst>
          <a:extLst>
            <a:ext uri="{C572A759-6A51-4108-AA02-DFA0A04FC94B}">
              <ma14:wrappingTextBoxFlag xmlns:ma14="http://schemas.microsoft.com/office/mac/drawingml/2011/main" val="1"/>
            </a:ext>
          </a:extLst>
        </p:spPr>
        <p:txBody>
          <a:bodyPr lIns="72389" tIns="72389" rIns="72389" bIns="72389" anchor="ctr"/>
          <a:lstStyle>
            <a:lvl1pPr defTabSz="1540933">
              <a:defRPr b="1" sz="1800">
                <a:solidFill>
                  <a:srgbClr val="FFFFFF"/>
                </a:solidFill>
              </a:defRPr>
            </a:lvl1pPr>
          </a:lstStyle>
          <a:p>
            <a:pPr/>
            <a:r>
              <a:t>Average comparison: between the two average</a:t>
            </a:r>
          </a:p>
        </p:txBody>
      </p:sp>
      <p:sp>
        <p:nvSpPr>
          <p:cNvPr id="218" name="Without considering the timing bias (as we know, both countries are in different development phases), both regions showed a similar pattern in five factors except social policy"/>
          <p:cNvSpPr txBox="1"/>
          <p:nvPr/>
        </p:nvSpPr>
        <p:spPr>
          <a:xfrm>
            <a:off x="28978228" y="12059494"/>
            <a:ext cx="5319170" cy="800024"/>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p>
            <a:pPr algn="l">
              <a:defRPr b="1" sz="1400"/>
            </a:pPr>
            <a:r>
              <a:t>Without considering the timing bias (as we know, both countries are in different development phases), </a:t>
            </a:r>
            <a:r>
              <a:rPr>
                <a:solidFill>
                  <a:schemeClr val="accent1">
                    <a:lumOff val="-13575"/>
                  </a:schemeClr>
                </a:solidFill>
              </a:rPr>
              <a:t>both regions showed a similar pattern</a:t>
            </a:r>
            <a:r>
              <a:t> in five factors except social policy</a:t>
            </a:r>
          </a:p>
        </p:txBody>
      </p:sp>
      <p:pic>
        <p:nvPicPr>
          <p:cNvPr id="219" name="Screen Shot 2022-12-01 at 1.23.33 AM.png" descr="Screen Shot 2022-12-01 at 1.23.33 AM.png"/>
          <p:cNvPicPr>
            <a:picLocks noChangeAspect="1"/>
          </p:cNvPicPr>
          <p:nvPr/>
        </p:nvPicPr>
        <p:blipFill>
          <a:blip r:embed="rId34">
            <a:extLst/>
          </a:blip>
          <a:stretch>
            <a:fillRect/>
          </a:stretch>
        </p:blipFill>
        <p:spPr>
          <a:xfrm>
            <a:off x="28871583" y="14252139"/>
            <a:ext cx="5331870" cy="5003322"/>
          </a:xfrm>
          <a:prstGeom prst="rect">
            <a:avLst/>
          </a:prstGeom>
          <a:ln w="12700">
            <a:miter lim="400000"/>
          </a:ln>
          <a:effectLst>
            <a:outerShdw sx="100000" sy="100000" kx="0" ky="0" algn="b" rotWithShape="0" blurRad="50800" dist="63500" dir="2700000">
              <a:srgbClr val="000000">
                <a:alpha val="50000"/>
              </a:srgbClr>
            </a:outerShdw>
          </a:effectLst>
        </p:spPr>
      </p:pic>
      <p:sp>
        <p:nvSpPr>
          <p:cNvPr id="220" name="Horizontal comparison: between two regions"/>
          <p:cNvSpPr/>
          <p:nvPr/>
        </p:nvSpPr>
        <p:spPr>
          <a:xfrm>
            <a:off x="28948757" y="12983726"/>
            <a:ext cx="5312966" cy="519597"/>
          </a:xfrm>
          <a:prstGeom prst="rect">
            <a:avLst/>
          </a:prstGeom>
          <a:solidFill>
            <a:srgbClr val="5E5E5E"/>
          </a:solidFill>
          <a:ln w="12700">
            <a:miter lim="400000"/>
          </a:ln>
          <a:effectLst>
            <a:outerShdw sx="100000" sy="100000" kx="0" ky="0" algn="b" rotWithShape="0" blurRad="50800" dist="63500" dir="2700000">
              <a:srgbClr val="000000">
                <a:alpha val="50000"/>
              </a:srgbClr>
            </a:outerShdw>
          </a:effectLst>
          <a:extLst>
            <a:ext uri="{C572A759-6A51-4108-AA02-DFA0A04FC94B}">
              <ma14:wrappingTextBoxFlag xmlns:ma14="http://schemas.microsoft.com/office/mac/drawingml/2011/main" val="1"/>
            </a:ext>
          </a:extLst>
        </p:spPr>
        <p:txBody>
          <a:bodyPr lIns="72389" tIns="72389" rIns="72389" bIns="72389" anchor="ctr"/>
          <a:lstStyle>
            <a:lvl1pPr defTabSz="1540933">
              <a:defRPr b="1" sz="1800">
                <a:solidFill>
                  <a:srgbClr val="FFFFFF"/>
                </a:solidFill>
              </a:defRPr>
            </a:lvl1pPr>
          </a:lstStyle>
          <a:p>
            <a:pPr/>
            <a:r>
              <a:t>Horizontal comparison: between two regions</a:t>
            </a:r>
          </a:p>
        </p:txBody>
      </p:sp>
      <p:sp>
        <p:nvSpPr>
          <p:cNvPr id="221" name="Each province in China can pair with each state with the same regional ranking as a long-term target"/>
          <p:cNvSpPr txBox="1"/>
          <p:nvPr/>
        </p:nvSpPr>
        <p:spPr>
          <a:xfrm>
            <a:off x="28978228" y="13627530"/>
            <a:ext cx="5254022" cy="584124"/>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p>
            <a:pPr algn="l">
              <a:defRPr b="1" sz="1400"/>
            </a:pPr>
            <a:r>
              <a:t>Each province in China can pair with each state </a:t>
            </a:r>
            <a:r>
              <a:rPr>
                <a:solidFill>
                  <a:schemeClr val="accent1">
                    <a:lumOff val="-13575"/>
                  </a:schemeClr>
                </a:solidFill>
              </a:rPr>
              <a:t>with the same regional ranking</a:t>
            </a:r>
            <a:r>
              <a:t> as a long-term target</a:t>
            </a:r>
          </a:p>
        </p:txBody>
      </p:sp>
      <p:sp>
        <p:nvSpPr>
          <p:cNvPr id="222" name="Economics"/>
          <p:cNvSpPr txBox="1"/>
          <p:nvPr/>
        </p:nvSpPr>
        <p:spPr>
          <a:xfrm>
            <a:off x="17904518" y="4257837"/>
            <a:ext cx="1169417"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Economics</a:t>
            </a:r>
          </a:p>
        </p:txBody>
      </p:sp>
      <p:sp>
        <p:nvSpPr>
          <p:cNvPr id="223" name="Economics"/>
          <p:cNvSpPr txBox="1"/>
          <p:nvPr/>
        </p:nvSpPr>
        <p:spPr>
          <a:xfrm>
            <a:off x="25718046" y="4414597"/>
            <a:ext cx="1169417"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Economics</a:t>
            </a:r>
          </a:p>
        </p:txBody>
      </p:sp>
      <p:sp>
        <p:nvSpPr>
          <p:cNvPr id="224" name="Social Policy"/>
          <p:cNvSpPr txBox="1"/>
          <p:nvPr/>
        </p:nvSpPr>
        <p:spPr>
          <a:xfrm>
            <a:off x="17843703" y="5407015"/>
            <a:ext cx="1317436"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Social Policy</a:t>
            </a:r>
          </a:p>
        </p:txBody>
      </p:sp>
      <p:sp>
        <p:nvSpPr>
          <p:cNvPr id="225" name="Social Policy"/>
          <p:cNvSpPr txBox="1"/>
          <p:nvPr/>
        </p:nvSpPr>
        <p:spPr>
          <a:xfrm>
            <a:off x="25715970" y="5486948"/>
            <a:ext cx="1317436"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Social Policy</a:t>
            </a:r>
          </a:p>
        </p:txBody>
      </p:sp>
      <p:sp>
        <p:nvSpPr>
          <p:cNvPr id="226" name="Consumption"/>
          <p:cNvSpPr txBox="1"/>
          <p:nvPr/>
        </p:nvSpPr>
        <p:spPr>
          <a:xfrm>
            <a:off x="20778919" y="4257837"/>
            <a:ext cx="1377824"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Consumption</a:t>
            </a:r>
          </a:p>
        </p:txBody>
      </p:sp>
      <p:sp>
        <p:nvSpPr>
          <p:cNvPr id="227" name="Consumption"/>
          <p:cNvSpPr txBox="1"/>
          <p:nvPr/>
        </p:nvSpPr>
        <p:spPr>
          <a:xfrm>
            <a:off x="29306327" y="4441764"/>
            <a:ext cx="1377824"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Consumption</a:t>
            </a:r>
          </a:p>
        </p:txBody>
      </p:sp>
      <p:sp>
        <p:nvSpPr>
          <p:cNvPr id="228" name="Final normalized score"/>
          <p:cNvSpPr txBox="1"/>
          <p:nvPr/>
        </p:nvSpPr>
        <p:spPr>
          <a:xfrm>
            <a:off x="22614024" y="5419035"/>
            <a:ext cx="2213357"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Final normalized score</a:t>
            </a:r>
          </a:p>
        </p:txBody>
      </p:sp>
      <p:sp>
        <p:nvSpPr>
          <p:cNvPr id="229" name="Final normalized score"/>
          <p:cNvSpPr txBox="1"/>
          <p:nvPr/>
        </p:nvSpPr>
        <p:spPr>
          <a:xfrm>
            <a:off x="31463727" y="5490087"/>
            <a:ext cx="2213357"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Final normalized score</a:t>
            </a:r>
          </a:p>
        </p:txBody>
      </p:sp>
      <p:sp>
        <p:nvSpPr>
          <p:cNvPr id="230" name="Transmission"/>
          <p:cNvSpPr txBox="1"/>
          <p:nvPr/>
        </p:nvSpPr>
        <p:spPr>
          <a:xfrm>
            <a:off x="20810170" y="5427450"/>
            <a:ext cx="1359917"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Transmission</a:t>
            </a:r>
          </a:p>
        </p:txBody>
      </p:sp>
      <p:sp>
        <p:nvSpPr>
          <p:cNvPr id="231" name="Transmission"/>
          <p:cNvSpPr txBox="1"/>
          <p:nvPr/>
        </p:nvSpPr>
        <p:spPr>
          <a:xfrm>
            <a:off x="29366608" y="5505722"/>
            <a:ext cx="1359917"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Transmission</a:t>
            </a:r>
          </a:p>
        </p:txBody>
      </p:sp>
      <p:sp>
        <p:nvSpPr>
          <p:cNvPr id="232" name="Generation"/>
          <p:cNvSpPr txBox="1"/>
          <p:nvPr/>
        </p:nvSpPr>
        <p:spPr>
          <a:xfrm>
            <a:off x="27618631" y="5486722"/>
            <a:ext cx="1162750"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Generation</a:t>
            </a:r>
          </a:p>
        </p:txBody>
      </p:sp>
      <p:sp>
        <p:nvSpPr>
          <p:cNvPr id="233" name="Generation"/>
          <p:cNvSpPr txBox="1"/>
          <p:nvPr/>
        </p:nvSpPr>
        <p:spPr>
          <a:xfrm>
            <a:off x="19371832" y="5419035"/>
            <a:ext cx="1162750"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Generation</a:t>
            </a:r>
          </a:p>
        </p:txBody>
      </p:sp>
      <p:sp>
        <p:nvSpPr>
          <p:cNvPr id="234" name="Installation"/>
          <p:cNvSpPr txBox="1"/>
          <p:nvPr/>
        </p:nvSpPr>
        <p:spPr>
          <a:xfrm>
            <a:off x="19373928" y="4257837"/>
            <a:ext cx="1158558"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Installation</a:t>
            </a:r>
          </a:p>
        </p:txBody>
      </p:sp>
      <p:sp>
        <p:nvSpPr>
          <p:cNvPr id="235" name="Installation"/>
          <p:cNvSpPr txBox="1"/>
          <p:nvPr/>
        </p:nvSpPr>
        <p:spPr>
          <a:xfrm>
            <a:off x="27590660" y="4438864"/>
            <a:ext cx="1158559"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Installation</a:t>
            </a:r>
          </a:p>
        </p:txBody>
      </p:sp>
      <p:sp>
        <p:nvSpPr>
          <p:cNvPr id="236" name="+"/>
          <p:cNvSpPr txBox="1"/>
          <p:nvPr/>
        </p:nvSpPr>
        <p:spPr>
          <a:xfrm>
            <a:off x="19030380" y="3788878"/>
            <a:ext cx="271781"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37" name="+"/>
          <p:cNvSpPr txBox="1"/>
          <p:nvPr/>
        </p:nvSpPr>
        <p:spPr>
          <a:xfrm>
            <a:off x="20610801" y="3780782"/>
            <a:ext cx="271781"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38" name="+"/>
          <p:cNvSpPr txBox="1"/>
          <p:nvPr/>
        </p:nvSpPr>
        <p:spPr>
          <a:xfrm>
            <a:off x="19075379" y="4834574"/>
            <a:ext cx="271781"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39" name="+"/>
          <p:cNvSpPr txBox="1"/>
          <p:nvPr/>
        </p:nvSpPr>
        <p:spPr>
          <a:xfrm>
            <a:off x="20610801" y="4834574"/>
            <a:ext cx="271781"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40" name="+"/>
          <p:cNvSpPr txBox="1"/>
          <p:nvPr/>
        </p:nvSpPr>
        <p:spPr>
          <a:xfrm>
            <a:off x="27165578" y="3949483"/>
            <a:ext cx="271781"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41" name="+"/>
          <p:cNvSpPr txBox="1"/>
          <p:nvPr/>
        </p:nvSpPr>
        <p:spPr>
          <a:xfrm>
            <a:off x="27165578" y="5111608"/>
            <a:ext cx="271781"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42" name="+"/>
          <p:cNvSpPr txBox="1"/>
          <p:nvPr/>
        </p:nvSpPr>
        <p:spPr>
          <a:xfrm>
            <a:off x="28902517" y="3909096"/>
            <a:ext cx="271781"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43" name="+"/>
          <p:cNvSpPr txBox="1"/>
          <p:nvPr/>
        </p:nvSpPr>
        <p:spPr>
          <a:xfrm>
            <a:off x="28902517" y="5059262"/>
            <a:ext cx="271781"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44" name="="/>
          <p:cNvSpPr txBox="1"/>
          <p:nvPr/>
        </p:nvSpPr>
        <p:spPr>
          <a:xfrm>
            <a:off x="30734855" y="4331901"/>
            <a:ext cx="271781" cy="367855"/>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45" name="="/>
          <p:cNvSpPr txBox="1"/>
          <p:nvPr/>
        </p:nvSpPr>
        <p:spPr>
          <a:xfrm>
            <a:off x="22134310" y="4548351"/>
            <a:ext cx="271781" cy="367856"/>
          </a:xfrm>
          <a:prstGeom prst="rect">
            <a:avLst/>
          </a:prstGeom>
          <a:ln w="12700">
            <a:miter lim="400000"/>
          </a:ln>
          <a:extLst>
            <a:ext uri="{C572A759-6A51-4108-AA02-DFA0A04FC94B}">
              <ma14:wrappingTextBoxFlag xmlns:ma14="http://schemas.microsoft.com/office/mac/drawingml/2011/main" val="1"/>
            </a:ext>
          </a:extLst>
        </p:spPr>
        <p:txBody>
          <a:bodyPr wrap="none" lIns="72389" tIns="72389" rIns="72389" bIns="72389" anchor="ctr">
            <a:spAutoFit/>
          </a:bodyPr>
          <a:lstStyle>
            <a:lvl1pPr>
              <a:defRPr b="1" sz="1500"/>
            </a:lvl1pPr>
          </a:lstStyle>
          <a:p>
            <a:pPr/>
            <a:r>
              <a:t>=</a:t>
            </a:r>
          </a:p>
        </p:txBody>
      </p:sp>
      <p:sp>
        <p:nvSpPr>
          <p:cNvPr id="246" name="Line"/>
          <p:cNvSpPr/>
          <p:nvPr/>
        </p:nvSpPr>
        <p:spPr>
          <a:xfrm flipV="1">
            <a:off x="25360838" y="3592503"/>
            <a:ext cx="1" cy="2562171"/>
          </a:xfrm>
          <a:prstGeom prst="line">
            <a:avLst/>
          </a:prstGeom>
          <a:ln w="38100">
            <a:solidFill>
              <a:srgbClr val="000000"/>
            </a:solidFill>
            <a:custDash>
              <a:ds d="200000" sp="200000"/>
            </a:custDash>
            <a:miter lim="400000"/>
          </a:ln>
        </p:spPr>
        <p:txBody>
          <a:bodyPr lIns="72389" tIns="72389" rIns="72389" bIns="72389" anchor="ctr"/>
          <a:lstStyle/>
          <a:p>
            <a:pPr/>
          </a:p>
        </p:txBody>
      </p:sp>
      <p:sp>
        <p:nvSpPr>
          <p:cNvPr id="247" name="Conclusion"/>
          <p:cNvSpPr/>
          <p:nvPr/>
        </p:nvSpPr>
        <p:spPr>
          <a:xfrm>
            <a:off x="17745264" y="19406903"/>
            <a:ext cx="16490357" cy="627461"/>
          </a:xfrm>
          <a:prstGeom prst="rect">
            <a:avLst/>
          </a:prstGeom>
          <a:solidFill>
            <a:schemeClr val="accent4">
              <a:hueOff val="-476017"/>
              <a:lumOff val="-10042"/>
            </a:schemeClr>
          </a:solidFill>
          <a:ln w="50800">
            <a:solidFill>
              <a:srgbClr val="000000"/>
            </a:solidFill>
            <a:miter lim="400000"/>
          </a:ln>
          <a:extLst>
            <a:ext uri="{C572A759-6A51-4108-AA02-DFA0A04FC94B}">
              <ma14:wrappingTextBoxFlag xmlns:ma14="http://schemas.microsoft.com/office/mac/drawingml/2011/main" val="1"/>
            </a:ext>
          </a:extLst>
        </p:spPr>
        <p:txBody>
          <a:bodyPr lIns="72389" tIns="72389" rIns="72389" bIns="72389" anchor="ctr"/>
          <a:lstStyle>
            <a:lvl1pPr defTabSz="1540933">
              <a:defRPr b="1" sz="3000">
                <a:solidFill>
                  <a:srgbClr val="000000"/>
                </a:solidFill>
              </a:defRPr>
            </a:lvl1pPr>
          </a:lstStyle>
          <a:p>
            <a:pPr/>
            <a:r>
              <a:t>Conclusion</a:t>
            </a:r>
          </a:p>
        </p:txBody>
      </p:sp>
      <p:sp>
        <p:nvSpPr>
          <p:cNvPr id="248" name="Reference"/>
          <p:cNvSpPr/>
          <p:nvPr/>
        </p:nvSpPr>
        <p:spPr>
          <a:xfrm>
            <a:off x="17743315" y="21820587"/>
            <a:ext cx="16490357" cy="627460"/>
          </a:xfrm>
          <a:prstGeom prst="rect">
            <a:avLst/>
          </a:prstGeom>
          <a:solidFill>
            <a:schemeClr val="accent4">
              <a:hueOff val="-476017"/>
              <a:lumOff val="-10042"/>
            </a:schemeClr>
          </a:solidFill>
          <a:ln w="50800">
            <a:solidFill>
              <a:srgbClr val="000000"/>
            </a:solidFill>
            <a:miter lim="400000"/>
          </a:ln>
          <a:extLst>
            <a:ext uri="{C572A759-6A51-4108-AA02-DFA0A04FC94B}">
              <ma14:wrappingTextBoxFlag xmlns:ma14="http://schemas.microsoft.com/office/mac/drawingml/2011/main" val="1"/>
            </a:ext>
          </a:extLst>
        </p:spPr>
        <p:txBody>
          <a:bodyPr lIns="72389" tIns="72389" rIns="72389" bIns="72389" anchor="ctr"/>
          <a:lstStyle>
            <a:lvl1pPr defTabSz="1540933">
              <a:defRPr b="1" sz="3000">
                <a:solidFill>
                  <a:srgbClr val="000000"/>
                </a:solidFill>
              </a:defRPr>
            </a:lvl1pPr>
          </a:lstStyle>
          <a:p>
            <a:pPr/>
            <a:r>
              <a:t>Reference </a:t>
            </a:r>
          </a:p>
        </p:txBody>
      </p:sp>
      <p:sp>
        <p:nvSpPr>
          <p:cNvPr id="249" name="This study designed a framework to assess two comparable regions’ solar and wind development statuses. Development biases can be limited by using the normalized value…"/>
          <p:cNvSpPr txBox="1"/>
          <p:nvPr/>
        </p:nvSpPr>
        <p:spPr>
          <a:xfrm>
            <a:off x="17794115" y="20047196"/>
            <a:ext cx="8928199" cy="1828903"/>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77800" indent="-177800" algn="l">
              <a:buSzPct val="123000"/>
              <a:buChar char="•"/>
              <a:defRPr sz="1400"/>
            </a:pPr>
            <a:r>
              <a:t>This study </a:t>
            </a:r>
            <a:r>
              <a:rPr b="1">
                <a:solidFill>
                  <a:schemeClr val="accent1">
                    <a:lumOff val="-13575"/>
                  </a:schemeClr>
                </a:solidFill>
              </a:rPr>
              <a:t>designed a framework</a:t>
            </a:r>
            <a:r>
              <a:t> to assess two comparable regions’ solar and wind development statuses. Development biases can be limited by using the normalized value </a:t>
            </a:r>
          </a:p>
          <a:p>
            <a:pPr marL="177800" indent="-177800" algn="l">
              <a:buSzPct val="123000"/>
              <a:buChar char="•"/>
              <a:defRPr sz="1400"/>
            </a:pPr>
            <a:r>
              <a:t>Normalized value can also provide convenience to different index different factors</a:t>
            </a:r>
          </a:p>
          <a:p>
            <a:pPr marL="177800" indent="-177800" algn="l">
              <a:buSzPct val="123000"/>
              <a:buChar char="•"/>
              <a:defRPr sz="1400"/>
            </a:pPr>
            <a:r>
              <a:rPr b="1">
                <a:solidFill>
                  <a:schemeClr val="accent1">
                    <a:lumOff val="-13575"/>
                  </a:schemeClr>
                </a:solidFill>
              </a:rPr>
              <a:t>This framework can be applied to other renewable energy assessments</a:t>
            </a:r>
            <a:r>
              <a:t> if needed </a:t>
            </a:r>
          </a:p>
          <a:p>
            <a:pPr marL="177800" indent="-177800" algn="l">
              <a:buSzPct val="123000"/>
              <a:buChar char="•"/>
              <a:defRPr sz="1400"/>
            </a:pPr>
            <a:r>
              <a:t>In this study, the </a:t>
            </a:r>
            <a:r>
              <a:rPr b="1">
                <a:solidFill>
                  <a:schemeClr val="accent1">
                    <a:lumOff val="-13575"/>
                  </a:schemeClr>
                </a:solidFill>
              </a:rPr>
              <a:t>top three performers</a:t>
            </a:r>
            <a:r>
              <a:t> in the western US are</a:t>
            </a:r>
            <a:r>
              <a:rPr b="1"/>
              <a:t> </a:t>
            </a:r>
            <a:r>
              <a:rPr b="1">
                <a:solidFill>
                  <a:schemeClr val="accent1">
                    <a:lumOff val="-13575"/>
                  </a:schemeClr>
                </a:solidFill>
              </a:rPr>
              <a:t>Colorado, Arizona, and Wyoming</a:t>
            </a:r>
            <a:r>
              <a:t>; in western China, they are </a:t>
            </a:r>
            <a:r>
              <a:rPr b="1">
                <a:solidFill>
                  <a:schemeClr val="accent1">
                    <a:lumOff val="-13575"/>
                  </a:schemeClr>
                </a:solidFill>
              </a:rPr>
              <a:t>Inner Mongolia, Qinghai, and Ningxia</a:t>
            </a:r>
            <a:endParaRPr b="1">
              <a:solidFill>
                <a:schemeClr val="accent1">
                  <a:lumOff val="-13575"/>
                </a:schemeClr>
              </a:solidFill>
            </a:endParaRPr>
          </a:p>
          <a:p>
            <a:pPr marL="177800" indent="-177800" algn="l">
              <a:buSzPct val="123000"/>
              <a:buChar char="•"/>
              <a:defRPr sz="1400"/>
            </a:pPr>
            <a:r>
              <a:t>Western China, </a:t>
            </a:r>
            <a:r>
              <a:rPr u="sng"/>
              <a:t>at the current stage</a:t>
            </a:r>
            <a:r>
              <a:t>, </a:t>
            </a:r>
            <a:r>
              <a:rPr b="1">
                <a:solidFill>
                  <a:schemeClr val="accent1">
                    <a:lumOff val="-13575"/>
                  </a:schemeClr>
                </a:solidFill>
              </a:rPr>
              <a:t>performed as well as</a:t>
            </a:r>
            <a:r>
              <a:t> the western US, except for the availability of solar and wind incentives</a:t>
            </a:r>
          </a:p>
        </p:txBody>
      </p:sp>
      <p:sp>
        <p:nvSpPr>
          <p:cNvPr id="250" name="Economically, China should only build girds to transfer green electricity from west to east. They should be consumed at the local level. Thus, Western China should build more load centers such as industrial parks, given that western China has a great fou"/>
          <p:cNvSpPr txBox="1"/>
          <p:nvPr/>
        </p:nvSpPr>
        <p:spPr>
          <a:xfrm>
            <a:off x="26681044" y="19932152"/>
            <a:ext cx="7470578" cy="1803503"/>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77800" indent="-177800" algn="l">
              <a:buSzPct val="123000"/>
              <a:buChar char="•"/>
              <a:defRPr sz="1400"/>
            </a:pPr>
          </a:p>
          <a:p>
            <a:pPr marL="177800" indent="-177800" algn="l">
              <a:buSzPct val="123000"/>
              <a:buChar char="•"/>
              <a:defRPr sz="1400"/>
            </a:pPr>
            <a:r>
              <a:t>Economically, China should only build girds to transfer green electricity from west to east. They should be consumed at the local level. Thus, </a:t>
            </a:r>
            <a:r>
              <a:rPr b="1">
                <a:solidFill>
                  <a:schemeClr val="accent1">
                    <a:lumOff val="-13575"/>
                  </a:schemeClr>
                </a:solidFill>
              </a:rPr>
              <a:t>Western China should build more load centers such as industrial parks</a:t>
            </a:r>
            <a:r>
              <a:t>, given that western China has a great foundation of chemical industries and natural resources.</a:t>
            </a:r>
          </a:p>
          <a:p>
            <a:pPr marL="177800" indent="-177800" algn="l">
              <a:buSzPct val="123000"/>
              <a:buChar char="•"/>
              <a:defRPr sz="1400"/>
            </a:pPr>
            <a:r>
              <a:rPr b="1">
                <a:solidFill>
                  <a:schemeClr val="accent1">
                    <a:lumOff val="-13575"/>
                  </a:schemeClr>
                </a:solidFill>
              </a:rPr>
              <a:t>Western China can build more "zero" emission parks</a:t>
            </a:r>
            <a:r>
              <a:t> after Ordos' "zero" emission parks have been tested successfully. </a:t>
            </a:r>
            <a:endParaRPr u="sng"/>
          </a:p>
          <a:p>
            <a:pPr marL="177800" indent="-177800" algn="l">
              <a:buSzPct val="123000"/>
              <a:buChar char="•"/>
              <a:defRPr sz="1400"/>
            </a:pPr>
            <a:r>
              <a:t>The western US should upgrade its current grid system</a:t>
            </a:r>
          </a:p>
        </p:txBody>
      </p:sp>
      <p:sp>
        <p:nvSpPr>
          <p:cNvPr id="251" name="China’s Greenhouse Gas Emissions Exceeded the Developed World for the First Time in 2019. (2021, May 6). Rhodium Group. https://rhg.com/research/chinas- emissions-surpass-developed-countries/…"/>
          <p:cNvSpPr txBox="1"/>
          <p:nvPr/>
        </p:nvSpPr>
        <p:spPr>
          <a:xfrm>
            <a:off x="17743315" y="22420150"/>
            <a:ext cx="9053773" cy="1764536"/>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77800" indent="-177800" algn="l">
              <a:buSzPct val="123000"/>
              <a:buChar char="•"/>
              <a:defRPr sz="1300"/>
            </a:pPr>
            <a:r>
              <a:t>C</a:t>
            </a:r>
            <a:r>
              <a:rPr i="1">
                <a:latin typeface="Times Roman"/>
                <a:ea typeface="Times Roman"/>
                <a:cs typeface="Times Roman"/>
                <a:sym typeface="Times Roman"/>
              </a:rPr>
              <a:t>hina’s Greenhouse Gas Emissions Exceeded the Developed World for the First Time in 2019</a:t>
            </a:r>
            <a:r>
              <a:t>. (2021, May 6). Rhodium Group. https://rhg.com/research/chinas- emissions-surpass-developed-countries/ </a:t>
            </a:r>
            <a:endParaRPr>
              <a:latin typeface="Times Roman"/>
              <a:ea typeface="Times Roman"/>
              <a:cs typeface="Times Roman"/>
              <a:sym typeface="Times Roman"/>
            </a:endParaRPr>
          </a:p>
          <a:p>
            <a:pPr marL="177800" indent="-177800" algn="l">
              <a:buSzPct val="123000"/>
              <a:buChar char="•"/>
              <a:defRPr sz="1300"/>
            </a:pPr>
            <a:r>
              <a:rPr i="1">
                <a:latin typeface="Times Roman"/>
                <a:ea typeface="Times Roman"/>
                <a:cs typeface="Times Roman"/>
                <a:sym typeface="Times Roman"/>
              </a:rPr>
              <a:t>Climate Action</a:t>
            </a:r>
            <a:r>
              <a:t>. (n.d.). Climate Action. https://www.climateaction.org/news/china- pledges-carbon-neutrality-by-2060 </a:t>
            </a:r>
            <a:endParaRPr>
              <a:latin typeface="Times Roman"/>
              <a:ea typeface="Times Roman"/>
              <a:cs typeface="Times Roman"/>
              <a:sym typeface="Times Roman"/>
            </a:endParaRPr>
          </a:p>
          <a:p>
            <a:pPr marL="177800" indent="-177800" algn="l">
              <a:buSzPct val="123000"/>
              <a:buChar char="•"/>
              <a:defRPr sz="1300"/>
            </a:pPr>
            <a:r>
              <a:rPr i="1">
                <a:latin typeface="Times Roman"/>
                <a:ea typeface="Times Roman"/>
                <a:cs typeface="Times Roman"/>
                <a:sym typeface="Times Roman"/>
              </a:rPr>
              <a:t>Country Rankings</a:t>
            </a:r>
            <a:r>
              <a:t>. (n.d.). https://www.irena.org/Data/View-data-by-topic/Capacity- and-Generation/Country-Rankings </a:t>
            </a:r>
            <a:endParaRPr>
              <a:latin typeface="Times Roman"/>
              <a:ea typeface="Times Roman"/>
              <a:cs typeface="Times Roman"/>
              <a:sym typeface="Times Roman"/>
            </a:endParaRPr>
          </a:p>
          <a:p>
            <a:pPr marL="177800" indent="-177800" algn="l">
              <a:buSzPct val="123000"/>
              <a:buChar char="•"/>
              <a:defRPr sz="1300"/>
            </a:pPr>
            <a:r>
              <a:t>Data Highlights - 41: U.S. Carbon Dioxide Emissions Down 11 Percent Since 2007 | EPI</a:t>
            </a:r>
            <a:r>
              <a:rPr>
                <a:latin typeface="Times New Roman"/>
                <a:ea typeface="Times New Roman"/>
                <a:cs typeface="Times New Roman"/>
                <a:sym typeface="Times New Roman"/>
              </a:rPr>
              <a:t>. (n.d.). http://www.earth-policy.org/data_highlights/2013/highlights41 </a:t>
            </a:r>
            <a:endParaRPr>
              <a:latin typeface="Times New Roman"/>
              <a:ea typeface="Times New Roman"/>
              <a:cs typeface="Times New Roman"/>
              <a:sym typeface="Times New Roman"/>
            </a:endParaRPr>
          </a:p>
          <a:p>
            <a:pPr marL="177800" indent="-177800" algn="l">
              <a:buSzPct val="123000"/>
              <a:buChar char="•"/>
              <a:defRPr sz="1300"/>
            </a:pPr>
            <a:r>
              <a:t>Database of State Incentives for Renewables &amp; Efficiency®</a:t>
            </a:r>
            <a:r>
              <a:rPr>
                <a:latin typeface="Times New Roman"/>
                <a:ea typeface="Times New Roman"/>
                <a:cs typeface="Times New Roman"/>
                <a:sym typeface="Times New Roman"/>
              </a:rPr>
              <a:t>. (2022, April 28). DSIRE. https://www.dsireusa.org </a:t>
            </a:r>
            <a:endParaRPr>
              <a:latin typeface="Times New Roman"/>
              <a:ea typeface="Times New Roman"/>
              <a:cs typeface="Times New Roman"/>
              <a:sym typeface="Times New Roman"/>
            </a:endParaRPr>
          </a:p>
          <a:p>
            <a:pPr marL="177800" indent="-177800" algn="l">
              <a:buSzPct val="123000"/>
              <a:buChar char="•"/>
              <a:defRPr sz="1300"/>
            </a:pPr>
            <a:r>
              <a:t>Electric Power Annual 2021 - U.S. Energy Information Administration</a:t>
            </a:r>
            <a:r>
              <a:rPr>
                <a:latin typeface="Times New Roman"/>
                <a:ea typeface="Times New Roman"/>
                <a:cs typeface="Times New Roman"/>
                <a:sym typeface="Times New Roman"/>
              </a:rPr>
              <a:t>. (n.d.). https://www.eia.gov/electricity/annual/ </a:t>
            </a:r>
          </a:p>
        </p:txBody>
      </p:sp>
      <p:sp>
        <p:nvSpPr>
          <p:cNvPr id="252" name="Gustavo, M., &amp; Enrique, P. (2011). Modelling and Control Design of Pitch-Controlled Variable Speed Wind Turbines. Wind Turbines. https://doi.org/10.5772/15880…"/>
          <p:cNvSpPr txBox="1"/>
          <p:nvPr/>
        </p:nvSpPr>
        <p:spPr>
          <a:xfrm>
            <a:off x="26735062" y="22404643"/>
            <a:ext cx="7593988" cy="1917050"/>
          </a:xfrm>
          <a:prstGeom prst="rect">
            <a:avLst/>
          </a:prstGeom>
          <a:ln w="12700">
            <a:miter lim="400000"/>
          </a:ln>
          <a:extLst>
            <a:ext uri="{C572A759-6A51-4108-AA02-DFA0A04FC94B}">
              <ma14:wrappingTextBoxFlag xmlns:ma14="http://schemas.microsoft.com/office/mac/drawingml/2011/main" val="1"/>
            </a:ext>
          </a:extLst>
        </p:spPr>
        <p:txBody>
          <a:bodyPr lIns="72389" tIns="72389" rIns="72389" bIns="72389" anchor="ctr">
            <a:spAutoFit/>
          </a:bodyPr>
          <a:lstStyle/>
          <a:p>
            <a:pPr marL="190500" indent="-190500" algn="l">
              <a:buSzPct val="123000"/>
              <a:buChar char="•"/>
              <a:defRPr sz="1300"/>
            </a:pPr>
            <a:r>
              <a:t>Gustavo, M., &amp; Enrique, P. (2011). Modelling and Control Design of Pitch-Controlled Variable Speed Wind Turbines. </a:t>
            </a:r>
            <a:r>
              <a:rPr i="1"/>
              <a:t>Wind Turbines</a:t>
            </a:r>
            <a:r>
              <a:t>. https://doi.org/10.5772/15880</a:t>
            </a:r>
          </a:p>
          <a:p>
            <a:pPr marL="190500" indent="-190500" algn="l">
              <a:buSzPct val="123000"/>
              <a:buChar char="•"/>
              <a:defRPr sz="1300"/>
            </a:pPr>
            <a:r>
              <a:t>Modelling and Control Design of Pitch-Controlled Variable Speed Wind Turbines </a:t>
            </a:r>
          </a:p>
          <a:p>
            <a:pPr marL="190500" indent="-190500" algn="l">
              <a:buSzPct val="123000"/>
              <a:buChar char="•"/>
              <a:defRPr sz="1300"/>
            </a:pPr>
            <a:r>
              <a:rPr i="1">
                <a:latin typeface="Times Roman"/>
                <a:ea typeface="Times Roman"/>
                <a:cs typeface="Times Roman"/>
                <a:sym typeface="Times Roman"/>
              </a:rPr>
              <a:t>Normalization | Machine Learning |</a:t>
            </a:r>
            <a:r>
              <a:t>. (n.d.). Google Developers. https://developers.google.com/machine-learning/data- prep/transform/normalization</a:t>
            </a:r>
          </a:p>
          <a:p>
            <a:pPr marL="190500" indent="-190500" algn="l">
              <a:buSzPct val="123000"/>
              <a:buChar char="•"/>
              <a:defRPr sz="1300"/>
            </a:pPr>
            <a:r>
              <a:t>Swanepoel, J. P. (2020, February 24). </a:t>
            </a:r>
            <a:r>
              <a:rPr i="1"/>
              <a:t>How Do Solar Panels Work?</a:t>
            </a:r>
            <a:r>
              <a:t> BHG Power Storage Solutions. </a:t>
            </a:r>
            <a:r>
              <a:rPr u="sng">
                <a:hlinkClick r:id="rId35" invalidUrl="" action="" tgtFrame="" tooltip="" history="1" highlightClick="0" endSnd="0"/>
              </a:rPr>
              <a:t>https://bhgpower.co.za/how-do-solar-panels-work/</a:t>
            </a:r>
          </a:p>
          <a:p>
            <a:pPr marL="177800" indent="-177800" algn="l">
              <a:buSzPct val="123000"/>
              <a:buChar char="•"/>
              <a:defRPr sz="1400"/>
            </a:pPr>
            <a:r>
              <a:rPr>
                <a:latin typeface="SimSun"/>
                <a:ea typeface="SimSun"/>
                <a:cs typeface="SimSun"/>
                <a:sym typeface="SimSun"/>
              </a:rPr>
              <a:t>东西中部和东北地区划分方法</a:t>
            </a:r>
            <a:r>
              <a:t>. (n.d.). National Bureau of Statistics of China (NBS). http://www.stats.gov.cn/ztjc/zthd/sjtjr/dejtjkfr/tjkp/201106/t20110613_71947.html </a:t>
            </a:r>
          </a:p>
        </p:txBody>
      </p:sp>
      <p:sp>
        <p:nvSpPr>
          <p:cNvPr id="253" name="The darker color is, the higher the index is for each factor’s result and the final normalized result. The top three performers in the western US are Colorado, Arizona, and Wyoming"/>
          <p:cNvSpPr txBox="1"/>
          <p:nvPr/>
        </p:nvSpPr>
        <p:spPr>
          <a:xfrm>
            <a:off x="17793661" y="5834092"/>
            <a:ext cx="7392935" cy="5590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p>
            <a:pPr algn="l">
              <a:defRPr b="1" sz="1300"/>
            </a:pPr>
            <a:r>
              <a:t>The darker color is, the higher the index is for each factor’s result and the final normalized result. The </a:t>
            </a:r>
            <a:r>
              <a:rPr>
                <a:solidFill>
                  <a:schemeClr val="accent1">
                    <a:lumOff val="-13575"/>
                  </a:schemeClr>
                </a:solidFill>
              </a:rPr>
              <a:t>top three performers</a:t>
            </a:r>
            <a:r>
              <a:t> in the western US are </a:t>
            </a:r>
            <a:r>
              <a:rPr>
                <a:solidFill>
                  <a:schemeClr val="accent1">
                    <a:lumOff val="-13575"/>
                  </a:schemeClr>
                </a:solidFill>
              </a:rPr>
              <a:t>Colorado, Arizona, and Wyoming</a:t>
            </a:r>
          </a:p>
        </p:txBody>
      </p:sp>
      <p:sp>
        <p:nvSpPr>
          <p:cNvPr id="254" name="The top three performers in western China are Inner Mongolia, Qinghai, and Ningxia"/>
          <p:cNvSpPr txBox="1"/>
          <p:nvPr/>
        </p:nvSpPr>
        <p:spPr>
          <a:xfrm>
            <a:off x="26229357" y="5961609"/>
            <a:ext cx="7163594"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p>
            <a:pPr algn="l">
              <a:defRPr b="1" sz="1300"/>
            </a:pPr>
            <a:r>
              <a:t>The </a:t>
            </a:r>
            <a:r>
              <a:rPr>
                <a:solidFill>
                  <a:schemeClr val="accent1">
                    <a:lumOff val="-13575"/>
                  </a:schemeClr>
                </a:solidFill>
              </a:rPr>
              <a:t>top three performers</a:t>
            </a:r>
            <a:r>
              <a:t> in western China are </a:t>
            </a:r>
            <a:r>
              <a:rPr>
                <a:solidFill>
                  <a:schemeClr val="accent1">
                    <a:lumOff val="-13575"/>
                  </a:schemeClr>
                </a:solidFill>
              </a:rPr>
              <a:t>Inner Mongolia, Qinghai, and Ningxia</a:t>
            </a:r>
          </a:p>
        </p:txBody>
      </p:sp>
      <p:sp>
        <p:nvSpPr>
          <p:cNvPr id="255" name="Both countries are the world largest emitters"/>
          <p:cNvSpPr txBox="1"/>
          <p:nvPr/>
        </p:nvSpPr>
        <p:spPr>
          <a:xfrm>
            <a:off x="10633092" y="4976806"/>
            <a:ext cx="3701018"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sz="1300"/>
            </a:lvl1pPr>
          </a:lstStyle>
          <a:p>
            <a:pPr/>
            <a:r>
              <a:t>Both countries are the world largest emitters</a:t>
            </a:r>
          </a:p>
        </p:txBody>
      </p:sp>
      <p:sp>
        <p:nvSpPr>
          <p:cNvPr id="256" name="Yellow-shaded areas are selected western areas in both countries"/>
          <p:cNvSpPr txBox="1"/>
          <p:nvPr/>
        </p:nvSpPr>
        <p:spPr>
          <a:xfrm>
            <a:off x="11515144" y="8971196"/>
            <a:ext cx="5494438"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sz="1300"/>
            </a:lvl1pPr>
          </a:lstStyle>
          <a:p>
            <a:pPr/>
            <a:r>
              <a:t>Yellow-shaded areas are selected western areas in both countries </a:t>
            </a:r>
          </a:p>
        </p:txBody>
      </p:sp>
      <p:sp>
        <p:nvSpPr>
          <p:cNvPr id="257" name="Both countries are the world’s largest electricity generators"/>
          <p:cNvSpPr txBox="1"/>
          <p:nvPr/>
        </p:nvSpPr>
        <p:spPr>
          <a:xfrm>
            <a:off x="701851" y="8971522"/>
            <a:ext cx="4957922"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sz="1300"/>
            </a:lvl1pPr>
          </a:lstStyle>
          <a:p>
            <a:pPr/>
            <a:r>
              <a:t>Both countries are the world’s largest electricity generators </a:t>
            </a:r>
          </a:p>
        </p:txBody>
      </p:sp>
      <p:sp>
        <p:nvSpPr>
          <p:cNvPr id="258" name="Both countries are the world’s largest electricity consumers"/>
          <p:cNvSpPr txBox="1"/>
          <p:nvPr/>
        </p:nvSpPr>
        <p:spPr>
          <a:xfrm>
            <a:off x="6033569" y="8971522"/>
            <a:ext cx="4957922"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sz="1300"/>
            </a:lvl1pPr>
          </a:lstStyle>
          <a:p>
            <a:pPr/>
            <a:r>
              <a:t>Both countries are the world’s largest electricity consumers</a:t>
            </a:r>
          </a:p>
        </p:txBody>
      </p:sp>
      <p:sp>
        <p:nvSpPr>
          <p:cNvPr id="259" name="The above graphs show the key steps during the solar and wind electricity generation process"/>
          <p:cNvSpPr txBox="1"/>
          <p:nvPr/>
        </p:nvSpPr>
        <p:spPr>
          <a:xfrm>
            <a:off x="674765" y="17336876"/>
            <a:ext cx="7659691"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sz="1300"/>
            </a:lvl1pPr>
          </a:lstStyle>
          <a:p>
            <a:pPr/>
            <a:r>
              <a:t>The above graphs show the key steps during the solar and wind electricity generation process</a:t>
            </a:r>
          </a:p>
        </p:txBody>
      </p:sp>
      <p:sp>
        <p:nvSpPr>
          <p:cNvPr id="260" name="The framework above shows all influential factors and sub-factors"/>
          <p:cNvSpPr txBox="1"/>
          <p:nvPr/>
        </p:nvSpPr>
        <p:spPr>
          <a:xfrm>
            <a:off x="766692" y="23841775"/>
            <a:ext cx="6969699"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defRPr b="1" sz="1300"/>
            </a:lvl1pPr>
          </a:lstStyle>
          <a:p>
            <a:pPr/>
            <a:r>
              <a:t>The framework above shows all influential factors and sub-factors </a:t>
            </a:r>
          </a:p>
        </p:txBody>
      </p:sp>
      <p:sp>
        <p:nvSpPr>
          <p:cNvPr id="261" name="The calculation flow shows above. All factors' value is calculated by aggregating all normalized sub-factors’ value, and the final score is the aggregate of all normalized factors' score"/>
          <p:cNvSpPr txBox="1"/>
          <p:nvPr/>
        </p:nvSpPr>
        <p:spPr>
          <a:xfrm>
            <a:off x="8069458" y="23635903"/>
            <a:ext cx="9477526" cy="5590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lgn="l">
              <a:defRPr b="1" sz="1300"/>
            </a:lvl1pPr>
          </a:lstStyle>
          <a:p>
            <a:pPr/>
            <a:r>
              <a:t>The calculation flow shows above. All factors' value is calculated by aggregating all normalized sub-factors’ value, and the final score is the aggregate of all normalized factors' score</a:t>
            </a:r>
          </a:p>
        </p:txBody>
      </p:sp>
      <p:sp>
        <p:nvSpPr>
          <p:cNvPr id="262" name="W represents the weight of factors, V represents the widget of sub-factors, N represents a normalized score"/>
          <p:cNvSpPr txBox="1"/>
          <p:nvPr/>
        </p:nvSpPr>
        <p:spPr>
          <a:xfrm>
            <a:off x="8843006" y="18271001"/>
            <a:ext cx="8658253" cy="355892"/>
          </a:xfrm>
          <a:prstGeom prst="rect">
            <a:avLst/>
          </a:prstGeom>
          <a:ln w="12700">
            <a:solidFill>
              <a:srgbClr val="000000"/>
            </a:solidFill>
            <a:miter lim="400000"/>
          </a:ln>
          <a:effectLst>
            <a:outerShdw sx="100000" sy="100000" kx="0" ky="0" algn="b" rotWithShape="0" blurRad="12700" dist="33308" dir="5400000">
              <a:srgbClr val="929292">
                <a:alpha val="36880"/>
              </a:srgbClr>
            </a:outerShdw>
          </a:effectLst>
          <a:extLst>
            <a:ext uri="{C572A759-6A51-4108-AA02-DFA0A04FC94B}">
              <ma14:wrappingTextBoxFlag xmlns:ma14="http://schemas.microsoft.com/office/mac/drawingml/2011/main" val="1"/>
            </a:ext>
          </a:extLst>
        </p:spPr>
        <p:txBody>
          <a:bodyPr lIns="72389" tIns="72389" rIns="72389" bIns="72389" anchor="ctr">
            <a:spAutoFit/>
          </a:bodyPr>
          <a:lstStyle>
            <a:lvl1pPr>
              <a:defRPr b="1" sz="1300"/>
            </a:lvl1pPr>
          </a:lstStyle>
          <a:p>
            <a:pPr/>
            <a:r>
              <a:t>W represents the weight of factors, V represents the widget of sub-factors, N represents a normalized score </a:t>
            </a:r>
          </a:p>
        </p:txBody>
      </p:sp>
      <p:sp>
        <p:nvSpPr>
          <p:cNvPr id="263" name="Line"/>
          <p:cNvSpPr/>
          <p:nvPr/>
        </p:nvSpPr>
        <p:spPr>
          <a:xfrm>
            <a:off x="17910748" y="13522920"/>
            <a:ext cx="10827421" cy="1"/>
          </a:xfrm>
          <a:prstGeom prst="line">
            <a:avLst/>
          </a:prstGeom>
          <a:ln w="38100">
            <a:solidFill>
              <a:srgbClr val="000000"/>
            </a:solidFill>
            <a:custDash>
              <a:ds d="200000" sp="200000"/>
            </a:custDash>
            <a:miter lim="400000"/>
          </a:ln>
        </p:spPr>
        <p:txBody>
          <a:bodyPr lIns="72389" tIns="72389" rIns="72389" bIns="72389" anchor="ctr"/>
          <a:lstStyle/>
          <a:p>
            <a:pP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72389" tIns="72389" rIns="72389" bIns="72389" numCol="1" spcCol="38100" rtlCol="0" anchor="ctr" upright="0">
        <a:spAutoFit/>
      </a:bodyPr>
      <a:lstStyle>
        <a:defPPr marL="0" marR="0" indent="0" algn="ctr" defTabSz="1540933" rtl="0" fontAlgn="auto" latinLnBrk="0" hangingPunct="0">
          <a:lnSpc>
            <a:spcPct val="100000"/>
          </a:lnSpc>
          <a:spcBef>
            <a:spcPts val="0"/>
          </a:spcBef>
          <a:spcAft>
            <a:spcPts val="0"/>
          </a:spcAft>
          <a:buClrTx/>
          <a:buSzTx/>
          <a:buFontTx/>
          <a:buNone/>
          <a:tabLst/>
          <a:defRPr b="0" baseline="0" cap="none" i="0" spc="0" strike="noStrike" sz="58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72389" tIns="72389" rIns="72389" bIns="72389" numCol="1" spcCol="38100" rtlCol="0" anchor="ctr" upright="0">
        <a:spAutoFit/>
      </a:bodyPr>
      <a:lstStyle>
        <a:defPPr marL="0" marR="0" indent="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72389" tIns="72389" rIns="72389" bIns="72389" numCol="1" spcCol="38100" rtlCol="0" anchor="ctr" upright="0">
        <a:spAutoFit/>
      </a:bodyPr>
      <a:lstStyle>
        <a:defPPr marL="0" marR="0" indent="0" algn="ctr" defTabSz="1540933" rtl="0" fontAlgn="auto" latinLnBrk="0" hangingPunct="0">
          <a:lnSpc>
            <a:spcPct val="100000"/>
          </a:lnSpc>
          <a:spcBef>
            <a:spcPts val="0"/>
          </a:spcBef>
          <a:spcAft>
            <a:spcPts val="0"/>
          </a:spcAft>
          <a:buClrTx/>
          <a:buSzTx/>
          <a:buFontTx/>
          <a:buNone/>
          <a:tabLst/>
          <a:defRPr b="0" baseline="0" cap="none" i="0" spc="0" strike="noStrike" sz="58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72389" tIns="72389" rIns="72389" bIns="72389" numCol="1" spcCol="38100" rtlCol="0" anchor="ctr" upright="0">
        <a:spAutoFit/>
      </a:bodyPr>
      <a:lstStyle>
        <a:defPPr marL="0" marR="0" indent="0" algn="ctr" defTabSz="4551565"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