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charts/chart1.xml" ContentType="application/vnd.openxmlformats-officedocument.drawingml.char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Default Extension="package" ContentType="application/vnd.openxmlformats-officedocument.package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4.xml" ContentType="application/vnd.openxmlformats-officedocument.drawingml.char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77" r:id="rId2"/>
    <p:sldId id="279" r:id="rId3"/>
    <p:sldId id="278" r:id="rId4"/>
    <p:sldId id="289" r:id="rId5"/>
    <p:sldId id="280" r:id="rId6"/>
    <p:sldId id="281" r:id="rId7"/>
    <p:sldId id="284" r:id="rId8"/>
    <p:sldId id="286" r:id="rId9"/>
    <p:sldId id="287" r:id="rId10"/>
  </p:sldIdLst>
  <p:sldSz cx="6858000" cy="9144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Times" pitchFamily="-10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Times" pitchFamily="-10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Times" pitchFamily="-10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Times" pitchFamily="-10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Times" pitchFamily="-106" charset="0"/>
        <a:ea typeface="+mn-ea"/>
        <a:cs typeface="+mn-cs"/>
      </a:defRPr>
    </a:lvl5pPr>
    <a:lvl6pPr marL="2286000" algn="l" defTabSz="457200" rtl="0" eaLnBrk="1" latinLnBrk="0" hangingPunct="1">
      <a:defRPr sz="800" kern="1200">
        <a:solidFill>
          <a:schemeClr val="tx1"/>
        </a:solidFill>
        <a:latin typeface="Times" pitchFamily="-106" charset="0"/>
        <a:ea typeface="+mn-ea"/>
        <a:cs typeface="+mn-cs"/>
      </a:defRPr>
    </a:lvl6pPr>
    <a:lvl7pPr marL="2743200" algn="l" defTabSz="457200" rtl="0" eaLnBrk="1" latinLnBrk="0" hangingPunct="1">
      <a:defRPr sz="800" kern="1200">
        <a:solidFill>
          <a:schemeClr val="tx1"/>
        </a:solidFill>
        <a:latin typeface="Times" pitchFamily="-106" charset="0"/>
        <a:ea typeface="+mn-ea"/>
        <a:cs typeface="+mn-cs"/>
      </a:defRPr>
    </a:lvl7pPr>
    <a:lvl8pPr marL="3200400" algn="l" defTabSz="457200" rtl="0" eaLnBrk="1" latinLnBrk="0" hangingPunct="1">
      <a:defRPr sz="800" kern="1200">
        <a:solidFill>
          <a:schemeClr val="tx1"/>
        </a:solidFill>
        <a:latin typeface="Times" pitchFamily="-106" charset="0"/>
        <a:ea typeface="+mn-ea"/>
        <a:cs typeface="+mn-cs"/>
      </a:defRPr>
    </a:lvl8pPr>
    <a:lvl9pPr marL="3657600" algn="l" defTabSz="457200" rtl="0" eaLnBrk="1" latinLnBrk="0" hangingPunct="1">
      <a:defRPr sz="800" kern="1200">
        <a:solidFill>
          <a:schemeClr val="tx1"/>
        </a:solidFill>
        <a:latin typeface="Times" pitchFamily="-10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5E6CB1"/>
    <a:srgbClr val="354ACD"/>
    <a:srgbClr val="FF191C"/>
    <a:srgbClr val="F6FFBB"/>
    <a:srgbClr val="2E82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preferSingleView="1">
    <p:restoredLeft sz="10244" autoAdjust="0"/>
    <p:restoredTop sz="90929"/>
  </p:normalViewPr>
  <p:slideViewPr>
    <p:cSldViewPr snapToGrid="0" showGuides="1">
      <p:cViewPr>
        <p:scale>
          <a:sx n="100" d="100"/>
          <a:sy n="100" d="100"/>
        </p:scale>
        <p:origin x="-1104" y="160"/>
      </p:cViewPr>
      <p:guideLst>
        <p:guide orient="horz" pos="728"/>
        <p:guide pos="6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ontanol:Desktop:compiled%20representative%20growth%20curv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ontanol:Desktop:FBX4%20MEFs/Mouse%20Data:Fbx4%20MEF%20IF%209.2.09%20D1%20localization%20for%20figure:D1%20localization%20primary%20MEFs:cyclin%20D1%20stain%20wt%20vs.%20null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ontanol:Desktop:FBX4%20MEFs:MEF%20DNA%20damage%20foci:gh2ax%20quantification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ontanol:Desktop:Summary%20of%20passage%20curv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ontanol:Desktop:metaphase%20analysis%20Fbx4%20p19imm%20MEF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ontanol:Desktop:MEFs%2011.30.10%20isolation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1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131068571504465"/>
          <c:y val="0.0629030111101824"/>
          <c:w val="0.657810528552645"/>
          <c:h val="0.622407546710336"/>
        </c:manualLayout>
      </c:layout>
      <c:lineChart>
        <c:grouping val="standard"/>
        <c:ser>
          <c:idx val="0"/>
          <c:order val="0"/>
          <c:tx>
            <c:v>WT</c:v>
          </c:tx>
          <c:spPr>
            <a:ln w="9525">
              <a:solidFill>
                <a:schemeClr val="tx1"/>
              </a:solidFill>
              <a:prstDash val="sysDash"/>
            </a:ln>
          </c:spPr>
          <c:marker>
            <c:symbol val="triangle"/>
            <c:size val="4"/>
            <c:spPr>
              <a:noFill/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Sheet1!$C$51:$C$56</c:f>
                <c:numCache>
                  <c:formatCode>General</c:formatCode>
                  <c:ptCount val="6"/>
                  <c:pt idx="1">
                    <c:v>0.0353553390593176</c:v>
                  </c:pt>
                  <c:pt idx="2">
                    <c:v>0.141421356237308</c:v>
                  </c:pt>
                  <c:pt idx="3">
                    <c:v>0.106066017178001</c:v>
                  </c:pt>
                  <c:pt idx="4">
                    <c:v>0.282842712474616</c:v>
                  </c:pt>
                  <c:pt idx="5">
                    <c:v>0.141421356237245</c:v>
                  </c:pt>
                </c:numCache>
              </c:numRef>
            </c:plus>
            <c:minus>
              <c:numRef>
                <c:f>Sheet1!$C$51:$C$56</c:f>
                <c:numCache>
                  <c:formatCode>General</c:formatCode>
                  <c:ptCount val="6"/>
                  <c:pt idx="1">
                    <c:v>0.0353553390593176</c:v>
                  </c:pt>
                  <c:pt idx="2">
                    <c:v>0.141421356237308</c:v>
                  </c:pt>
                  <c:pt idx="3">
                    <c:v>0.106066017178001</c:v>
                  </c:pt>
                  <c:pt idx="4">
                    <c:v>0.282842712474616</c:v>
                  </c:pt>
                  <c:pt idx="5">
                    <c:v>0.141421356237245</c:v>
                  </c:pt>
                </c:numCache>
              </c:numRef>
            </c:minus>
          </c:errBars>
          <c:cat>
            <c:numRef>
              <c:f>Sheet1!$A$51:$A$56</c:f>
              <c:numCache>
                <c:formatCode>General</c:formatCode>
                <c:ptCount val="6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</c:numCache>
            </c:numRef>
          </c:cat>
          <c:val>
            <c:numRef>
              <c:f>Sheet1!$B$51:$B$56</c:f>
              <c:numCache>
                <c:formatCode>General</c:formatCode>
                <c:ptCount val="6"/>
                <c:pt idx="0" formatCode="0.00">
                  <c:v>1.0</c:v>
                </c:pt>
                <c:pt idx="1">
                  <c:v>1.075</c:v>
                </c:pt>
                <c:pt idx="2" formatCode="0.00">
                  <c:v>2.1</c:v>
                </c:pt>
                <c:pt idx="3" formatCode="0.00">
                  <c:v>3.725</c:v>
                </c:pt>
                <c:pt idx="4">
                  <c:v>7.45</c:v>
                </c:pt>
                <c:pt idx="5">
                  <c:v>10.0</c:v>
                </c:pt>
              </c:numCache>
            </c:numRef>
          </c:val>
        </c:ser>
        <c:ser>
          <c:idx val="2"/>
          <c:order val="1"/>
          <c:tx>
            <c:v>NULL</c:v>
          </c:tx>
          <c:spPr>
            <a:ln w="9525">
              <a:solidFill>
                <a:schemeClr val="tx1"/>
              </a:solidFill>
            </a:ln>
          </c:spPr>
          <c:marker>
            <c:symbol val="square"/>
            <c:size val="3"/>
            <c:spPr>
              <a:noFill/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Sheet1!$G$51:$G$56</c:f>
                <c:numCache>
                  <c:formatCode>General</c:formatCode>
                  <c:ptCount val="6"/>
                  <c:pt idx="1">
                    <c:v>0.318198051533947</c:v>
                  </c:pt>
                  <c:pt idx="2">
                    <c:v>0.0707106781186728</c:v>
                  </c:pt>
                  <c:pt idx="3">
                    <c:v>0.318198051533936</c:v>
                  </c:pt>
                  <c:pt idx="4">
                    <c:v>0.0353553390589093</c:v>
                  </c:pt>
                  <c:pt idx="5">
                    <c:v>0.353553390593274</c:v>
                  </c:pt>
                </c:numCache>
              </c:numRef>
            </c:plus>
            <c:minus>
              <c:numRef>
                <c:f>Sheet1!$G$51:$G$56</c:f>
                <c:numCache>
                  <c:formatCode>General</c:formatCode>
                  <c:ptCount val="6"/>
                  <c:pt idx="1">
                    <c:v>0.318198051533947</c:v>
                  </c:pt>
                  <c:pt idx="2">
                    <c:v>0.0707106781186728</c:v>
                  </c:pt>
                  <c:pt idx="3">
                    <c:v>0.318198051533936</c:v>
                  </c:pt>
                  <c:pt idx="4">
                    <c:v>0.0353553390589093</c:v>
                  </c:pt>
                  <c:pt idx="5">
                    <c:v>0.353553390593274</c:v>
                  </c:pt>
                </c:numCache>
              </c:numRef>
            </c:minus>
          </c:errBars>
          <c:val>
            <c:numRef>
              <c:f>Sheet1!$F$51:$F$56</c:f>
              <c:numCache>
                <c:formatCode>0.00</c:formatCode>
                <c:ptCount val="6"/>
                <c:pt idx="0">
                  <c:v>1.0</c:v>
                </c:pt>
                <c:pt idx="1">
                  <c:v>1.875</c:v>
                </c:pt>
                <c:pt idx="2">
                  <c:v>2.8</c:v>
                </c:pt>
                <c:pt idx="3">
                  <c:v>8.225</c:v>
                </c:pt>
                <c:pt idx="4" formatCode="General">
                  <c:v>10.025</c:v>
                </c:pt>
                <c:pt idx="5" formatCode="General">
                  <c:v>11.25</c:v>
                </c:pt>
              </c:numCache>
            </c:numRef>
          </c:val>
        </c:ser>
        <c:marker val="1"/>
        <c:axId val="1121172792"/>
        <c:axId val="431251032"/>
      </c:lineChart>
      <c:catAx>
        <c:axId val="1121172792"/>
        <c:scaling>
          <c:orientation val="minMax"/>
        </c:scaling>
        <c:axPos val="b"/>
        <c:numFmt formatCode="General" sourceLinked="1"/>
        <c:majorTickMark val="in"/>
        <c:tickLblPos val="nextTo"/>
        <c:spPr>
          <a:ln w="9525">
            <a:solidFill>
              <a:schemeClr val="tx1"/>
            </a:solidFill>
          </a:ln>
        </c:spPr>
        <c:crossAx val="431251032"/>
        <c:crosses val="autoZero"/>
        <c:auto val="1"/>
        <c:lblAlgn val="ctr"/>
        <c:lblOffset val="100"/>
        <c:tickLblSkip val="1"/>
        <c:tickMarkSkip val="1"/>
      </c:catAx>
      <c:valAx>
        <c:axId val="431251032"/>
        <c:scaling>
          <c:orientation val="minMax"/>
          <c:max val="12.0"/>
        </c:scaling>
        <c:axPos val="l"/>
        <c:numFmt formatCode="0" sourceLinked="0"/>
        <c:majorTickMark val="in"/>
        <c:tickLblPos val="nextTo"/>
        <c:spPr>
          <a:ln w="9525">
            <a:solidFill>
              <a:schemeClr val="tx1"/>
            </a:solidFill>
          </a:ln>
        </c:spPr>
        <c:crossAx val="1121172792"/>
        <c:crosses val="autoZero"/>
        <c:crossBetween val="midCat"/>
        <c:majorUnit val="3.0"/>
      </c:valAx>
    </c:plotArea>
    <c:legend>
      <c:legendPos val="r"/>
      <c:layout>
        <c:manualLayout>
          <c:xMode val="edge"/>
          <c:yMode val="edge"/>
          <c:x val="0.597309088487028"/>
          <c:y val="0.46794685551428"/>
          <c:w val="0.39500086285979"/>
          <c:h val="0.18247063750645"/>
        </c:manualLayout>
      </c:layout>
      <c:txPr>
        <a:bodyPr/>
        <a:lstStyle/>
        <a:p>
          <a:pPr>
            <a:defRPr sz="700"/>
          </a:pPr>
          <a:endParaRPr lang="en-US"/>
        </a:p>
      </c:txPr>
    </c:legend>
    <c:plotVisOnly val="1"/>
  </c:chart>
  <c:txPr>
    <a:bodyPr/>
    <a:lstStyle/>
    <a:p>
      <a:pPr>
        <a:defRPr sz="800">
          <a:latin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170732385084735"/>
          <c:y val="0.210967795521411"/>
          <c:w val="0.361917883336207"/>
          <c:h val="0.463742053274588"/>
        </c:manualLayout>
      </c:layout>
      <c:barChart>
        <c:barDir val="col"/>
        <c:grouping val="clustered"/>
        <c:ser>
          <c:idx val="0"/>
          <c:order val="0"/>
          <c:tx>
            <c:v>Wt</c:v>
          </c:tx>
          <c:spPr>
            <a:solidFill>
              <a:schemeClr val="bg1">
                <a:lumMod val="50000"/>
              </a:schemeClr>
            </a:solidFill>
            <a:ln w="25400">
              <a:noFill/>
            </a:ln>
            <a:effectLst/>
          </c:spPr>
          <c:errBars>
            <c:errBarType val="plus"/>
            <c:errValType val="cust"/>
            <c:plus>
              <c:numRef>
                <c:f>(Sheet1!$C$15,Sheet1!$F$15)</c:f>
                <c:numCache>
                  <c:formatCode>General</c:formatCode>
                  <c:ptCount val="2"/>
                  <c:pt idx="0">
                    <c:v>3.78819053462125</c:v>
                  </c:pt>
                  <c:pt idx="1">
                    <c:v>12.1938681662763</c:v>
                  </c:pt>
                </c:numCache>
              </c:numRef>
            </c:plus>
            <c:minus>
              <c:numRef>
                <c:f>Sheet1!$C$15:$E$15</c:f>
                <c:numCache>
                  <c:formatCode>General</c:formatCode>
                  <c:ptCount val="3"/>
                  <c:pt idx="0">
                    <c:v>3.78819053462125</c:v>
                  </c:pt>
                  <c:pt idx="1">
                    <c:v>7.88618126538783</c:v>
                  </c:pt>
                  <c:pt idx="2">
                    <c:v>4.310484998664855</c:v>
                  </c:pt>
                </c:numCache>
              </c:numRef>
            </c:minus>
            <c:spPr>
              <a:ln w="9525">
                <a:solidFill>
                  <a:srgbClr val="000000"/>
                </a:solidFill>
                <a:prstDash val="solid"/>
              </a:ln>
            </c:spPr>
          </c:errBars>
          <c:cat>
            <c:strRef>
              <c:f>(Sheet1!$C$18,Sheet1!$F$18)</c:f>
              <c:strCache>
                <c:ptCount val="2"/>
                <c:pt idx="0">
                  <c:v>Nuclear Only</c:v>
                </c:pt>
                <c:pt idx="1">
                  <c:v>Total Nuc &amp; Cyt</c:v>
                </c:pt>
              </c:strCache>
            </c:strRef>
          </c:cat>
          <c:val>
            <c:numRef>
              <c:f>(Sheet1!$C$14,Sheet1!$F$14)</c:f>
              <c:numCache>
                <c:formatCode>General</c:formatCode>
                <c:ptCount val="2"/>
                <c:pt idx="0">
                  <c:v>3.759820426487094</c:v>
                </c:pt>
                <c:pt idx="1">
                  <c:v>91.18967452300785</c:v>
                </c:pt>
              </c:numCache>
            </c:numRef>
          </c:val>
        </c:ser>
        <c:ser>
          <c:idx val="1"/>
          <c:order val="1"/>
          <c:tx>
            <c:v>Null</c:v>
          </c:tx>
          <c:spPr>
            <a:solidFill>
              <a:schemeClr val="tx1"/>
            </a:solidFill>
            <a:ln w="25400">
              <a:noFill/>
            </a:ln>
            <a:effectLst/>
          </c:spPr>
          <c:errBars>
            <c:errBarType val="plus"/>
            <c:errValType val="cust"/>
            <c:plus>
              <c:numRef>
                <c:f>(Sheet1!$C$26,Sheet1!$F$26)</c:f>
                <c:numCache>
                  <c:formatCode>General</c:formatCode>
                  <c:ptCount val="2"/>
                  <c:pt idx="0">
                    <c:v>5.895018560168491</c:v>
                  </c:pt>
                  <c:pt idx="1">
                    <c:v>4.157858519993177</c:v>
                  </c:pt>
                </c:numCache>
              </c:numRef>
            </c:plus>
            <c:minus>
              <c:numRef>
                <c:f>Sheet1!$C$26:$E$26</c:f>
                <c:numCache>
                  <c:formatCode>General</c:formatCode>
                  <c:ptCount val="3"/>
                  <c:pt idx="0">
                    <c:v>5.895018560168491</c:v>
                  </c:pt>
                  <c:pt idx="1">
                    <c:v>4.919874438008248</c:v>
                  </c:pt>
                  <c:pt idx="2">
                    <c:v>1.573424180061742</c:v>
                  </c:pt>
                </c:numCache>
              </c:numRef>
            </c:minus>
            <c:spPr>
              <a:ln w="9525">
                <a:solidFill>
                  <a:srgbClr val="000000"/>
                </a:solidFill>
                <a:prstDash val="solid"/>
              </a:ln>
            </c:spPr>
          </c:errBars>
          <c:cat>
            <c:strRef>
              <c:f>(Sheet1!$C$18,Sheet1!$F$18)</c:f>
              <c:strCache>
                <c:ptCount val="2"/>
                <c:pt idx="0">
                  <c:v>Nuclear Only</c:v>
                </c:pt>
                <c:pt idx="1">
                  <c:v>Total Nuc &amp; Cyt</c:v>
                </c:pt>
              </c:strCache>
            </c:strRef>
          </c:cat>
          <c:val>
            <c:numRef>
              <c:f>(Sheet1!$C$25,Sheet1!$F$25)</c:f>
              <c:numCache>
                <c:formatCode>General</c:formatCode>
                <c:ptCount val="2"/>
                <c:pt idx="0">
                  <c:v>38.87968332873054</c:v>
                </c:pt>
                <c:pt idx="1">
                  <c:v>56.1372318880604</c:v>
                </c:pt>
              </c:numCache>
            </c:numRef>
          </c:val>
        </c:ser>
        <c:axId val="1124518072"/>
        <c:axId val="569694440"/>
      </c:barChart>
      <c:catAx>
        <c:axId val="1124518072"/>
        <c:scaling>
          <c:orientation val="minMax"/>
        </c:scaling>
        <c:axPos val="b"/>
        <c:numFmt formatCode="General" sourceLinked="1"/>
        <c:majorTickMark val="in"/>
        <c:tickLblPos val="nextTo"/>
        <c:spPr>
          <a:ln w="952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569694440"/>
        <c:crosses val="autoZero"/>
        <c:auto val="1"/>
        <c:lblAlgn val="ctr"/>
        <c:lblOffset val="100"/>
        <c:tickLblSkip val="1"/>
        <c:tickMarkSkip val="1"/>
      </c:catAx>
      <c:valAx>
        <c:axId val="569694440"/>
        <c:scaling>
          <c:orientation val="minMax"/>
          <c:max val="120.0"/>
          <c:min val="0.0"/>
        </c:scaling>
        <c:axPos val="l"/>
        <c:numFmt formatCode="General" sourceLinked="1"/>
        <c:majorTickMark val="in"/>
        <c:tickLblPos val="nextTo"/>
        <c:spPr>
          <a:ln w="952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00"/>
            </a:pPr>
            <a:endParaRPr lang="en-US"/>
          </a:p>
        </c:txPr>
        <c:crossAx val="1124518072"/>
        <c:crosses val="autoZero"/>
        <c:crossBetween val="between"/>
        <c:majorUnit val="20.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469421575036715"/>
          <c:y val="0.1688641526198"/>
          <c:w val="0.162602271509271"/>
          <c:h val="0.211956662356609"/>
        </c:manualLayout>
      </c:layout>
      <c:spPr>
        <a:solidFill>
          <a:srgbClr val="FFFFFF"/>
        </a:solidFill>
        <a:ln w="25400">
          <a:noFill/>
        </a:ln>
      </c:spPr>
    </c:legend>
    <c:plotVisOnly val="1"/>
    <c:dispBlanksAs val="gap"/>
  </c:chart>
  <c:spPr>
    <a:noFill/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Comic Sans MS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>
        <c:manualLayout>
          <c:layoutTarget val="inner"/>
          <c:xMode val="edge"/>
          <c:yMode val="edge"/>
          <c:x val="0.199052656355109"/>
          <c:y val="0.109389409309324"/>
          <c:w val="0.4611433736716"/>
          <c:h val="0.554197755843147"/>
        </c:manualLayout>
      </c:layout>
      <c:barChart>
        <c:barDir val="col"/>
        <c:grouping val="clustered"/>
        <c:ser>
          <c:idx val="0"/>
          <c:order val="0"/>
          <c:tx>
            <c:v>Null Hypoxia p.3</c:v>
          </c:tx>
          <c:spPr>
            <a:gradFill flip="none" rotWithShape="1">
              <a:gsLst>
                <a:gs pos="0">
                  <a:schemeClr val="accent3">
                    <a:lumMod val="65000"/>
                  </a:schemeClr>
                </a:gs>
                <a:gs pos="100000">
                  <a:schemeClr val="accent3">
                    <a:lumMod val="65000"/>
                  </a:schemeClr>
                </a:gs>
                <a:gs pos="50000">
                  <a:schemeClr val="bg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25400">
              <a:noFill/>
            </a:ln>
            <a:effectLst/>
          </c:spPr>
          <c:cat>
            <c:strRef>
              <c:f>Sheet2!$C$4:$E$4</c:f>
              <c:strCache>
                <c:ptCount val="3"/>
                <c:pt idx="0">
                  <c:v>0</c:v>
                </c:pt>
                <c:pt idx="1">
                  <c:v>2-5</c:v>
                </c:pt>
                <c:pt idx="2">
                  <c:v>5+ </c:v>
                </c:pt>
              </c:strCache>
            </c:strRef>
          </c:cat>
          <c:val>
            <c:numRef>
              <c:f>Sheet2!$C$38:$E$38</c:f>
              <c:numCache>
                <c:formatCode>General</c:formatCode>
                <c:ptCount val="3"/>
                <c:pt idx="0">
                  <c:v>44.44444444444353</c:v>
                </c:pt>
                <c:pt idx="1">
                  <c:v>17.64705882352941</c:v>
                </c:pt>
                <c:pt idx="2">
                  <c:v>35.29411764705886</c:v>
                </c:pt>
              </c:numCache>
            </c:numRef>
          </c:val>
        </c:ser>
        <c:ser>
          <c:idx val="1"/>
          <c:order val="1"/>
          <c:tx>
            <c:v>Null Normoxia p.3</c:v>
          </c:tx>
          <c:spPr>
            <a:gradFill flip="none" rotWithShape="1">
              <a:gsLst>
                <a:gs pos="0">
                  <a:srgbClr val="808080">
                    <a:lumMod val="50000"/>
                  </a:srgbClr>
                </a:gs>
                <a:gs pos="100000">
                  <a:srgbClr val="808080">
                    <a:lumMod val="50000"/>
                  </a:srgbClr>
                </a:gs>
                <a:gs pos="50000">
                  <a:schemeClr val="bg2">
                    <a:lumMod val="75000"/>
                  </a:schemeClr>
                </a:gs>
              </a:gsLst>
              <a:lin ang="0" scaled="1"/>
              <a:tileRect/>
            </a:gradFill>
            <a:ln w="25400">
              <a:noFill/>
            </a:ln>
            <a:effectLst/>
          </c:spPr>
          <c:val>
            <c:numRef>
              <c:f>Sheet2!$I$38:$K$38</c:f>
              <c:numCache>
                <c:formatCode>General</c:formatCode>
                <c:ptCount val="3"/>
                <c:pt idx="0">
                  <c:v>36.363636363636</c:v>
                </c:pt>
                <c:pt idx="1">
                  <c:v>32.72727272727272</c:v>
                </c:pt>
                <c:pt idx="2">
                  <c:v>30.90909090909091</c:v>
                </c:pt>
              </c:numCache>
            </c:numRef>
          </c:val>
        </c:ser>
        <c:ser>
          <c:idx val="2"/>
          <c:order val="2"/>
          <c:tx>
            <c:v>Wt Normoxia p.3</c:v>
          </c:tx>
          <c:spPr>
            <a:gradFill flip="none" rotWithShape="1"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25400">
              <a:noFill/>
            </a:ln>
            <a:effectLst/>
          </c:spPr>
          <c:val>
            <c:numRef>
              <c:f>Sheet2!$O$38:$Q$38</c:f>
              <c:numCache>
                <c:formatCode>General</c:formatCode>
                <c:ptCount val="3"/>
                <c:pt idx="0">
                  <c:v>70.0</c:v>
                </c:pt>
                <c:pt idx="1">
                  <c:v>18.18181818181818</c:v>
                </c:pt>
                <c:pt idx="2">
                  <c:v>11.81818181818182</c:v>
                </c:pt>
              </c:numCache>
            </c:numRef>
          </c:val>
        </c:ser>
        <c:axId val="467681208"/>
        <c:axId val="532028024"/>
      </c:barChart>
      <c:catAx>
        <c:axId val="467681208"/>
        <c:scaling>
          <c:orientation val="minMax"/>
        </c:scaling>
        <c:axPos val="b"/>
        <c:numFmt formatCode="General" sourceLinked="1"/>
        <c:majorTickMark val="in"/>
        <c:tickLblPos val="nextTo"/>
        <c:spPr>
          <a:ln w="952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532028024"/>
        <c:crosses val="autoZero"/>
        <c:auto val="1"/>
        <c:lblAlgn val="ctr"/>
        <c:lblOffset val="100"/>
        <c:tickLblSkip val="1"/>
        <c:tickMarkSkip val="1"/>
      </c:catAx>
      <c:valAx>
        <c:axId val="532028024"/>
        <c:scaling>
          <c:orientation val="minMax"/>
          <c:max val="100.0"/>
        </c:scaling>
        <c:axPos val="l"/>
        <c:numFmt formatCode="General" sourceLinked="1"/>
        <c:majorTickMark val="in"/>
        <c:tickLblPos val="nextTo"/>
        <c:spPr>
          <a:ln w="952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467681208"/>
        <c:crosses val="autoZero"/>
        <c:crossBetween val="between"/>
        <c:majorUnit val="25.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456081081081081"/>
          <c:y val="0.01535292382532"/>
          <c:w val="0.536106134740121"/>
          <c:h val="0.383312447878288"/>
        </c:manualLayout>
      </c:layout>
      <c:spPr>
        <a:solidFill>
          <a:srgbClr val="FFFFFF"/>
        </a:solidFill>
        <a:ln w="25400">
          <a:noFill/>
        </a:ln>
      </c:spPr>
    </c:legend>
    <c:plotVisOnly val="1"/>
    <c:dispBlanksAs val="gap"/>
  </c:chart>
  <c:spPr>
    <a:noFill/>
    <a:ln w="3175">
      <a:noFill/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Verdana"/>
          <a:cs typeface="Arial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12308020274096"/>
          <c:y val="0.0940471582207112"/>
          <c:w val="0.438376137778924"/>
          <c:h val="0.632247336620832"/>
        </c:manualLayout>
      </c:layout>
      <c:lineChart>
        <c:grouping val="standard"/>
        <c:ser>
          <c:idx val="0"/>
          <c:order val="0"/>
          <c:tx>
            <c:v>WT</c:v>
          </c:tx>
          <c:spPr>
            <a:ln w="9525">
              <a:solidFill>
                <a:schemeClr val="tx1"/>
              </a:solidFill>
              <a:prstDash val="sysDot"/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'[MEF passage curve 6.09 edited cells per mL]Passage Curves'!$P$30:$P$37</c:f>
                <c:numCache>
                  <c:formatCode>General</c:formatCode>
                  <c:ptCount val="8"/>
                  <c:pt idx="0">
                    <c:v>0.152752523165125</c:v>
                  </c:pt>
                  <c:pt idx="1">
                    <c:v>1.882374387132734</c:v>
                  </c:pt>
                  <c:pt idx="2">
                    <c:v>0.378593889719996</c:v>
                  </c:pt>
                  <c:pt idx="3">
                    <c:v>0.850490054811544</c:v>
                  </c:pt>
                  <c:pt idx="4">
                    <c:v>0.592705660509505</c:v>
                  </c:pt>
                  <c:pt idx="5">
                    <c:v>0.986576572463251</c:v>
                  </c:pt>
                  <c:pt idx="6">
                    <c:v>0.414889543533369</c:v>
                  </c:pt>
                  <c:pt idx="7">
                    <c:v>1.025304832720495</c:v>
                  </c:pt>
                </c:numCache>
              </c:numRef>
            </c:plus>
            <c:minus>
              <c:numRef>
                <c:f>'[MEF passage curve 6.09 edited cells per mL]Passage Curves'!$P$30:$P$37</c:f>
                <c:numCache>
                  <c:formatCode>General</c:formatCode>
                  <c:ptCount val="8"/>
                  <c:pt idx="0">
                    <c:v>0.152752523165125</c:v>
                  </c:pt>
                  <c:pt idx="1">
                    <c:v>1.882374387132734</c:v>
                  </c:pt>
                  <c:pt idx="2">
                    <c:v>0.378593889719996</c:v>
                  </c:pt>
                  <c:pt idx="3">
                    <c:v>0.850490054811544</c:v>
                  </c:pt>
                  <c:pt idx="4">
                    <c:v>0.592705660509505</c:v>
                  </c:pt>
                  <c:pt idx="5">
                    <c:v>0.986576572463251</c:v>
                  </c:pt>
                  <c:pt idx="6">
                    <c:v>0.414889543533369</c:v>
                  </c:pt>
                  <c:pt idx="7">
                    <c:v>1.025304832720495</c:v>
                  </c:pt>
                </c:numCache>
              </c:numRef>
            </c:minus>
          </c:errBars>
          <c:cat>
            <c:numRef>
              <c:f>'[MEF passage curve 6.09 edited cells per mL]Passage Curves'!$N$44:$N$51</c:f>
              <c:numCache>
                <c:formatCode>General</c:formatCode>
                <c:ptCount val="8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  <c:pt idx="6">
                  <c:v>9.0</c:v>
                </c:pt>
                <c:pt idx="7">
                  <c:v>10.0</c:v>
                </c:pt>
              </c:numCache>
            </c:numRef>
          </c:cat>
          <c:val>
            <c:numRef>
              <c:f>'[MEF passage curve 6.09 edited cells per mL]Passage Curves'!$O$30:$O$37</c:f>
              <c:numCache>
                <c:formatCode>General</c:formatCode>
                <c:ptCount val="8"/>
                <c:pt idx="0">
                  <c:v>12.46666666666667</c:v>
                </c:pt>
                <c:pt idx="1">
                  <c:v>15.66666666666667</c:v>
                </c:pt>
                <c:pt idx="2">
                  <c:v>14.93333333333334</c:v>
                </c:pt>
                <c:pt idx="3">
                  <c:v>14.26666666666667</c:v>
                </c:pt>
                <c:pt idx="4">
                  <c:v>12.72</c:v>
                </c:pt>
                <c:pt idx="5">
                  <c:v>10.93333333333333</c:v>
                </c:pt>
                <c:pt idx="6">
                  <c:v>9.246666666666667</c:v>
                </c:pt>
                <c:pt idx="7">
                  <c:v>8.1</c:v>
                </c:pt>
              </c:numCache>
            </c:numRef>
          </c:val>
        </c:ser>
        <c:ser>
          <c:idx val="1"/>
          <c:order val="1"/>
          <c:tx>
            <c:v>HET</c:v>
          </c:tx>
          <c:spPr>
            <a:ln w="9525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c:spPr>
          <c:marker>
            <c:symbol val="diamond"/>
            <c:size val="4"/>
            <c:spPr>
              <a:solidFill>
                <a:schemeClr val="tx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1"/>
            <c:plus>
              <c:numRef>
                <c:f>'[MEF passage curve 6.09 edited cells per mL]Passage Curves'!$P$44:$P$51</c:f>
                <c:numCache>
                  <c:formatCode>General</c:formatCode>
                  <c:ptCount val="8"/>
                  <c:pt idx="0">
                    <c:v>0.472581562625256</c:v>
                  </c:pt>
                  <c:pt idx="1">
                    <c:v>0.312249899919937</c:v>
                  </c:pt>
                  <c:pt idx="2">
                    <c:v>0.65064070986477</c:v>
                  </c:pt>
                  <c:pt idx="3">
                    <c:v>0.556776436283004</c:v>
                  </c:pt>
                  <c:pt idx="4">
                    <c:v>0.782496006379593</c:v>
                  </c:pt>
                  <c:pt idx="5">
                    <c:v>0.904157066001254</c:v>
                  </c:pt>
                  <c:pt idx="6">
                    <c:v>0.332916405923968</c:v>
                  </c:pt>
                  <c:pt idx="7">
                    <c:v>0.494974746830581</c:v>
                  </c:pt>
                </c:numCache>
              </c:numRef>
            </c:plus>
            <c:minus>
              <c:numRef>
                <c:f>'[MEF passage curve 6.09 edited cells per mL]Passage Curves'!$P$44:$P$51</c:f>
                <c:numCache>
                  <c:formatCode>General</c:formatCode>
                  <c:ptCount val="8"/>
                  <c:pt idx="0">
                    <c:v>0.472581562625256</c:v>
                  </c:pt>
                  <c:pt idx="1">
                    <c:v>0.312249899919937</c:v>
                  </c:pt>
                  <c:pt idx="2">
                    <c:v>0.65064070986477</c:v>
                  </c:pt>
                  <c:pt idx="3">
                    <c:v>0.556776436283004</c:v>
                  </c:pt>
                  <c:pt idx="4">
                    <c:v>0.782496006379593</c:v>
                  </c:pt>
                  <c:pt idx="5">
                    <c:v>0.904157066001254</c:v>
                  </c:pt>
                  <c:pt idx="6">
                    <c:v>0.332916405923968</c:v>
                  </c:pt>
                  <c:pt idx="7">
                    <c:v>0.494974746830581</c:v>
                  </c:pt>
                </c:numCache>
              </c:numRef>
            </c:minus>
          </c:errBars>
          <c:cat>
            <c:numRef>
              <c:f>'[MEF passage curve 6.09 edited cells per mL]Passage Curves'!$N$44:$N$51</c:f>
              <c:numCache>
                <c:formatCode>General</c:formatCode>
                <c:ptCount val="8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  <c:pt idx="6">
                  <c:v>9.0</c:v>
                </c:pt>
                <c:pt idx="7">
                  <c:v>10.0</c:v>
                </c:pt>
              </c:numCache>
            </c:numRef>
          </c:cat>
          <c:val>
            <c:numRef>
              <c:f>'[MEF passage curve 6.09 edited cells per mL]Passage Curves'!$O$44:$O$51</c:f>
              <c:numCache>
                <c:formatCode>General</c:formatCode>
                <c:ptCount val="8"/>
                <c:pt idx="0">
                  <c:v>16.06666666666667</c:v>
                </c:pt>
                <c:pt idx="1">
                  <c:v>14.7</c:v>
                </c:pt>
                <c:pt idx="2">
                  <c:v>15.33333333333333</c:v>
                </c:pt>
                <c:pt idx="3">
                  <c:v>14.0</c:v>
                </c:pt>
                <c:pt idx="4">
                  <c:v>12.58</c:v>
                </c:pt>
                <c:pt idx="5">
                  <c:v>11.7</c:v>
                </c:pt>
                <c:pt idx="6">
                  <c:v>8.433333333333333</c:v>
                </c:pt>
                <c:pt idx="7">
                  <c:v>6.666666666666667</c:v>
                </c:pt>
              </c:numCache>
            </c:numRef>
          </c:val>
        </c:ser>
        <c:ser>
          <c:idx val="2"/>
          <c:order val="2"/>
          <c:tx>
            <c:v>NULL</c:v>
          </c:tx>
          <c:spPr>
            <a:ln w="9525">
              <a:solidFill>
                <a:schemeClr val="tx1"/>
              </a:solidFill>
            </a:ln>
          </c:spPr>
          <c:marker>
            <c:symbol val="square"/>
            <c:size val="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'[MEF passage curve 6.09 edited cells per mL]Passage Curves'!$P$58:$P$65</c:f>
                <c:numCache>
                  <c:formatCode>General</c:formatCode>
                  <c:ptCount val="8"/>
                  <c:pt idx="0">
                    <c:v>1.76776695296637</c:v>
                  </c:pt>
                  <c:pt idx="1">
                    <c:v>0.964365076099299</c:v>
                  </c:pt>
                  <c:pt idx="2">
                    <c:v>0.964365076099299</c:v>
                  </c:pt>
                  <c:pt idx="3">
                    <c:v>0.665832811847914</c:v>
                  </c:pt>
                  <c:pt idx="4">
                    <c:v>0.312249899919892</c:v>
                  </c:pt>
                  <c:pt idx="5">
                    <c:v>1.483520587431574</c:v>
                  </c:pt>
                  <c:pt idx="6">
                    <c:v>0.480451176846648</c:v>
                  </c:pt>
                  <c:pt idx="7">
                    <c:v>0.332340187157688</c:v>
                  </c:pt>
                </c:numCache>
              </c:numRef>
            </c:plus>
            <c:minus>
              <c:numRef>
                <c:f>'[MEF passage curve 6.09 edited cells per mL]Passage Curves'!$P$58:$P$65</c:f>
                <c:numCache>
                  <c:formatCode>General</c:formatCode>
                  <c:ptCount val="8"/>
                  <c:pt idx="0">
                    <c:v>1.76776695296637</c:v>
                  </c:pt>
                  <c:pt idx="1">
                    <c:v>0.964365076099299</c:v>
                  </c:pt>
                  <c:pt idx="2">
                    <c:v>0.964365076099299</c:v>
                  </c:pt>
                  <c:pt idx="3">
                    <c:v>0.665832811847914</c:v>
                  </c:pt>
                  <c:pt idx="4">
                    <c:v>0.312249899919892</c:v>
                  </c:pt>
                  <c:pt idx="5">
                    <c:v>1.483520587431574</c:v>
                  </c:pt>
                  <c:pt idx="6">
                    <c:v>0.480451176846648</c:v>
                  </c:pt>
                  <c:pt idx="7">
                    <c:v>0.332340187157688</c:v>
                  </c:pt>
                </c:numCache>
              </c:numRef>
            </c:minus>
          </c:errBars>
          <c:cat>
            <c:numRef>
              <c:f>'[MEF passage curve 6.09 edited cells per mL]Passage Curves'!$N$44:$N$51</c:f>
              <c:numCache>
                <c:formatCode>General</c:formatCode>
                <c:ptCount val="8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  <c:pt idx="6">
                  <c:v>9.0</c:v>
                </c:pt>
                <c:pt idx="7">
                  <c:v>10.0</c:v>
                </c:pt>
              </c:numCache>
            </c:numRef>
          </c:cat>
          <c:val>
            <c:numRef>
              <c:f>'[MEF passage curve 6.09 edited cells per mL]Passage Curves'!$O$58:$O$65</c:f>
              <c:numCache>
                <c:formatCode>General</c:formatCode>
                <c:ptCount val="8"/>
                <c:pt idx="0">
                  <c:v>18.9</c:v>
                </c:pt>
                <c:pt idx="1">
                  <c:v>21.2</c:v>
                </c:pt>
                <c:pt idx="2">
                  <c:v>20.8</c:v>
                </c:pt>
                <c:pt idx="3">
                  <c:v>19.93333333333288</c:v>
                </c:pt>
                <c:pt idx="4">
                  <c:v>15.9</c:v>
                </c:pt>
                <c:pt idx="5">
                  <c:v>13.75</c:v>
                </c:pt>
                <c:pt idx="6">
                  <c:v>8.86666666666667</c:v>
                </c:pt>
                <c:pt idx="7">
                  <c:v>8.053333333333332</c:v>
                </c:pt>
              </c:numCache>
            </c:numRef>
          </c:val>
        </c:ser>
        <c:marker val="1"/>
        <c:axId val="1124546408"/>
        <c:axId val="532276216"/>
      </c:lineChart>
      <c:catAx>
        <c:axId val="1124546408"/>
        <c:scaling>
          <c:orientation val="minMax"/>
        </c:scaling>
        <c:axPos val="b"/>
        <c:numFmt formatCode="General" sourceLinked="1"/>
        <c:majorTickMark val="in"/>
        <c:tickLblPos val="nextTo"/>
        <c:spPr>
          <a:ln w="9525">
            <a:solidFill>
              <a:schemeClr val="tx1"/>
            </a:solidFill>
          </a:ln>
        </c:spPr>
        <c:crossAx val="532276216"/>
        <c:crosses val="autoZero"/>
        <c:auto val="1"/>
        <c:lblAlgn val="ctr"/>
        <c:lblOffset val="100"/>
        <c:tickLblSkip val="1"/>
        <c:tickMarkSkip val="1"/>
      </c:catAx>
      <c:valAx>
        <c:axId val="532276216"/>
        <c:scaling>
          <c:orientation val="minMax"/>
          <c:max val="25.0"/>
        </c:scaling>
        <c:axPos val="l"/>
        <c:numFmt formatCode="General" sourceLinked="1"/>
        <c:majorTickMark val="in"/>
        <c:tickLblPos val="nextTo"/>
        <c:spPr>
          <a:ln>
            <a:solidFill>
              <a:schemeClr val="tx1"/>
            </a:solidFill>
          </a:ln>
        </c:spPr>
        <c:crossAx val="11245464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81660475978851"/>
          <c:y val="0.0232205952614275"/>
          <c:w val="0.341969662886415"/>
          <c:h val="0.269907624591883"/>
        </c:manualLayout>
      </c:layout>
    </c:legend>
    <c:plotVisOnly val="1"/>
  </c:chart>
  <c:txPr>
    <a:bodyPr/>
    <a:lstStyle/>
    <a:p>
      <a:pPr>
        <a:defRPr sz="800">
          <a:latin typeface="Arial"/>
          <a:cs typeface="Arial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autoTitleDeleted val="1"/>
    <c:plotArea>
      <c:layout>
        <c:manualLayout>
          <c:layoutTarget val="inner"/>
          <c:xMode val="edge"/>
          <c:yMode val="edge"/>
          <c:x val="0.274316376943371"/>
          <c:y val="0.217085323350975"/>
          <c:w val="0.680175939155868"/>
          <c:h val="0.52047416204122"/>
        </c:manualLayout>
      </c:layout>
      <c:barChart>
        <c:barDir val="col"/>
        <c:grouping val="clustered"/>
        <c:ser>
          <c:idx val="0"/>
          <c:order val="0"/>
          <c:tx>
            <c:v>MEF Metaphases</c:v>
          </c:tx>
          <c:spPr>
            <a:solidFill>
              <a:schemeClr val="tx1"/>
            </a:solidFill>
            <a:effectLst/>
          </c:spPr>
          <c:cat>
            <c:strRef>
              <c:f>'[metaphase analysis Fbx4 p19imm MEFs.xlsx]Sheet1'!$AC$27:$AC$28</c:f>
              <c:strCache>
                <c:ptCount val="2"/>
                <c:pt idx="0">
                  <c:v>WT + HU</c:v>
                </c:pt>
                <c:pt idx="1">
                  <c:v>NULL + HU</c:v>
                </c:pt>
              </c:strCache>
            </c:strRef>
          </c:cat>
          <c:val>
            <c:numRef>
              <c:f>'[metaphase analysis Fbx4 p19imm MEFs.xlsx]Sheet1'!$AD$27:$AD$28</c:f>
              <c:numCache>
                <c:formatCode>General</c:formatCode>
                <c:ptCount val="2"/>
                <c:pt idx="0">
                  <c:v>0.133333333333333</c:v>
                </c:pt>
                <c:pt idx="1">
                  <c:v>1.789473684210526</c:v>
                </c:pt>
              </c:numCache>
            </c:numRef>
          </c:val>
        </c:ser>
        <c:axId val="507428936"/>
        <c:axId val="431640280"/>
      </c:barChart>
      <c:catAx>
        <c:axId val="507428936"/>
        <c:scaling>
          <c:orientation val="minMax"/>
        </c:scaling>
        <c:axPos val="b"/>
        <c:majorTickMark val="in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en-US"/>
          </a:p>
        </c:txPr>
        <c:crossAx val="431640280"/>
        <c:crosses val="autoZero"/>
        <c:auto val="1"/>
        <c:lblAlgn val="ctr"/>
        <c:lblOffset val="100"/>
      </c:catAx>
      <c:valAx>
        <c:axId val="431640280"/>
        <c:scaling>
          <c:orientation val="minMax"/>
          <c:max val="2.0"/>
        </c:scaling>
        <c:axPos val="l"/>
        <c:numFmt formatCode="General" sourceLinked="1"/>
        <c:majorTickMark val="in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en-US"/>
          </a:p>
        </c:txPr>
        <c:crossAx val="507428936"/>
        <c:crosses val="autoZero"/>
        <c:crossBetween val="between"/>
        <c:majorUnit val="0.5"/>
      </c:valAx>
    </c:plotArea>
    <c:plotVisOnly val="1"/>
  </c:chart>
  <c:spPr>
    <a:ln>
      <a:noFill/>
    </a:ln>
  </c:spPr>
  <c:txPr>
    <a:bodyPr/>
    <a:lstStyle/>
    <a:p>
      <a:pPr>
        <a:defRPr sz="800">
          <a:latin typeface="Arial"/>
          <a:cs typeface="Arial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0750751301167843"/>
          <c:y val="0.115269609532182"/>
          <c:w val="0.280516285971273"/>
          <c:h val="0.609118388483957"/>
        </c:manualLayout>
      </c:layout>
      <c:lineChart>
        <c:grouping val="standard"/>
        <c:ser>
          <c:idx val="0"/>
          <c:order val="0"/>
          <c:tx>
            <c:v>WT</c:v>
          </c:tx>
          <c:spPr>
            <a:ln w="9525">
              <a:solidFill>
                <a:schemeClr val="tx1"/>
              </a:solidFill>
              <a:prstDash val="sysDot"/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'Passage Curve'!$M$9:$M$15</c:f>
                <c:numCache>
                  <c:formatCode>General</c:formatCode>
                  <c:ptCount val="7"/>
                  <c:pt idx="0">
                    <c:v>1.909188309203733</c:v>
                  </c:pt>
                  <c:pt idx="1">
                    <c:v>1.131370849898464</c:v>
                  </c:pt>
                  <c:pt idx="2">
                    <c:v>0.777817459305214</c:v>
                  </c:pt>
                  <c:pt idx="3">
                    <c:v>0.890954544295036</c:v>
                  </c:pt>
                  <c:pt idx="4">
                    <c:v>1.060660171779821</c:v>
                  </c:pt>
                  <c:pt idx="5">
                    <c:v>0.565685424949232</c:v>
                  </c:pt>
                </c:numCache>
              </c:numRef>
            </c:plus>
            <c:minus>
              <c:numRef>
                <c:f>'Passage Curve'!$M$9:$M$15</c:f>
                <c:numCache>
                  <c:formatCode>General</c:formatCode>
                  <c:ptCount val="7"/>
                  <c:pt idx="0">
                    <c:v>1.909188309203733</c:v>
                  </c:pt>
                  <c:pt idx="1">
                    <c:v>1.131370849898464</c:v>
                  </c:pt>
                  <c:pt idx="2">
                    <c:v>0.777817459305214</c:v>
                  </c:pt>
                  <c:pt idx="3">
                    <c:v>0.890954544295036</c:v>
                  </c:pt>
                  <c:pt idx="4">
                    <c:v>1.060660171779821</c:v>
                  </c:pt>
                  <c:pt idx="5">
                    <c:v>0.565685424949232</c:v>
                  </c:pt>
                </c:numCache>
              </c:numRef>
            </c:minus>
          </c:errBars>
          <c:cat>
            <c:numRef>
              <c:f>'Passage Curve'!$K$9:$K$15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</c:numCache>
            </c:numRef>
          </c:cat>
          <c:val>
            <c:numRef>
              <c:f>'Passage Curve'!$L$9:$L$15</c:f>
              <c:numCache>
                <c:formatCode>General</c:formatCode>
                <c:ptCount val="7"/>
                <c:pt idx="0">
                  <c:v>19.65</c:v>
                </c:pt>
                <c:pt idx="1">
                  <c:v>23.9</c:v>
                </c:pt>
                <c:pt idx="2">
                  <c:v>18.75</c:v>
                </c:pt>
                <c:pt idx="3">
                  <c:v>15.23</c:v>
                </c:pt>
                <c:pt idx="4">
                  <c:v>13.45</c:v>
                </c:pt>
                <c:pt idx="5">
                  <c:v>10.5</c:v>
                </c:pt>
              </c:numCache>
            </c:numRef>
          </c:val>
        </c:ser>
        <c:ser>
          <c:idx val="1"/>
          <c:order val="1"/>
          <c:tx>
            <c:v>HET</c:v>
          </c:tx>
          <c:spPr>
            <a:ln w="9525">
              <a:solidFill>
                <a:schemeClr val="tx1"/>
              </a:solidFill>
              <a:prstDash val="sysDash"/>
            </a:ln>
          </c:spPr>
          <c:marker>
            <c:symbol val="diamond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'Passage Curve'!$M$23:$M$29</c:f>
                <c:numCache>
                  <c:formatCode>General</c:formatCode>
                  <c:ptCount val="7"/>
                  <c:pt idx="0">
                    <c:v>1.272792206135743</c:v>
                  </c:pt>
                  <c:pt idx="1">
                    <c:v>1.484924240491763</c:v>
                  </c:pt>
                  <c:pt idx="2">
                    <c:v>1.484924240491763</c:v>
                  </c:pt>
                  <c:pt idx="3">
                    <c:v>0.424264068712004</c:v>
                  </c:pt>
                  <c:pt idx="4">
                    <c:v>0.565685424949232</c:v>
                  </c:pt>
                  <c:pt idx="5">
                    <c:v>0.707106781186548</c:v>
                  </c:pt>
                </c:numCache>
              </c:numRef>
            </c:plus>
            <c:minus>
              <c:numRef>
                <c:f>'Passage Curve'!$M$23:$M$29</c:f>
                <c:numCache>
                  <c:formatCode>General</c:formatCode>
                  <c:ptCount val="7"/>
                  <c:pt idx="0">
                    <c:v>1.272792206135743</c:v>
                  </c:pt>
                  <c:pt idx="1">
                    <c:v>1.484924240491763</c:v>
                  </c:pt>
                  <c:pt idx="2">
                    <c:v>1.484924240491763</c:v>
                  </c:pt>
                  <c:pt idx="3">
                    <c:v>0.424264068712004</c:v>
                  </c:pt>
                  <c:pt idx="4">
                    <c:v>0.565685424949232</c:v>
                  </c:pt>
                  <c:pt idx="5">
                    <c:v>0.707106781186548</c:v>
                  </c:pt>
                </c:numCache>
              </c:numRef>
            </c:minus>
          </c:errBars>
          <c:cat>
            <c:numRef>
              <c:f>'Passage Curve'!$K$9:$K$15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</c:numCache>
            </c:numRef>
          </c:cat>
          <c:val>
            <c:numRef>
              <c:f>'Passage Curve'!$L$23:$L$29</c:f>
              <c:numCache>
                <c:formatCode>General</c:formatCode>
                <c:ptCount val="7"/>
                <c:pt idx="0">
                  <c:v>17.6</c:v>
                </c:pt>
                <c:pt idx="1">
                  <c:v>24.5</c:v>
                </c:pt>
                <c:pt idx="2">
                  <c:v>18.55</c:v>
                </c:pt>
                <c:pt idx="3">
                  <c:v>16.3</c:v>
                </c:pt>
                <c:pt idx="4">
                  <c:v>13.9</c:v>
                </c:pt>
                <c:pt idx="5">
                  <c:v>9.7</c:v>
                </c:pt>
              </c:numCache>
            </c:numRef>
          </c:val>
        </c:ser>
        <c:ser>
          <c:idx val="2"/>
          <c:order val="2"/>
          <c:tx>
            <c:v>NULL</c:v>
          </c:tx>
          <c:spPr>
            <a:ln w="9525">
              <a:solidFill>
                <a:schemeClr val="tx1"/>
              </a:solidFill>
            </a:ln>
          </c:spPr>
          <c:marker>
            <c:symbol val="circl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dPt>
            <c:idx val="2"/>
            <c:marker>
              <c:symbol val="plus"/>
              <c:size val="4"/>
            </c:marker>
          </c:dPt>
          <c:errBars>
            <c:errDir val="y"/>
            <c:errBarType val="both"/>
            <c:errValType val="cust"/>
            <c:plus>
              <c:numRef>
                <c:f>'Passage Curve'!$M$37:$M$43</c:f>
                <c:numCache>
                  <c:formatCode>General</c:formatCode>
                  <c:ptCount val="7"/>
                  <c:pt idx="0">
                    <c:v>0.141421356236441</c:v>
                  </c:pt>
                  <c:pt idx="1">
                    <c:v>0.989949493661176</c:v>
                  </c:pt>
                  <c:pt idx="2">
                    <c:v>0.0707106781178187</c:v>
                  </c:pt>
                  <c:pt idx="3">
                    <c:v>1.131370849898464</c:v>
                  </c:pt>
                  <c:pt idx="4">
                    <c:v>0.678822509939132</c:v>
                  </c:pt>
                  <c:pt idx="5">
                    <c:v>1.626345596729062</c:v>
                  </c:pt>
                </c:numCache>
              </c:numRef>
            </c:plus>
            <c:minus>
              <c:numRef>
                <c:f>'Passage Curve'!$M$37:$M$43</c:f>
                <c:numCache>
                  <c:formatCode>General</c:formatCode>
                  <c:ptCount val="7"/>
                  <c:pt idx="0">
                    <c:v>0.141421356236441</c:v>
                  </c:pt>
                  <c:pt idx="1">
                    <c:v>0.989949493661176</c:v>
                  </c:pt>
                  <c:pt idx="2">
                    <c:v>0.0707106781178187</c:v>
                  </c:pt>
                  <c:pt idx="3">
                    <c:v>1.131370849898464</c:v>
                  </c:pt>
                  <c:pt idx="4">
                    <c:v>0.678822509939132</c:v>
                  </c:pt>
                  <c:pt idx="5">
                    <c:v>1.626345596729062</c:v>
                  </c:pt>
                </c:numCache>
              </c:numRef>
            </c:minus>
          </c:errBars>
          <c:cat>
            <c:numRef>
              <c:f>'Passage Curve'!$K$9:$K$15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</c:numCache>
            </c:numRef>
          </c:cat>
          <c:val>
            <c:numRef>
              <c:f>'Passage Curve'!$L$37:$L$43</c:f>
              <c:numCache>
                <c:formatCode>General</c:formatCode>
                <c:ptCount val="7"/>
                <c:pt idx="0">
                  <c:v>27.7</c:v>
                </c:pt>
                <c:pt idx="1">
                  <c:v>30.5</c:v>
                </c:pt>
                <c:pt idx="2">
                  <c:v>24.85</c:v>
                </c:pt>
                <c:pt idx="3">
                  <c:v>21.46</c:v>
                </c:pt>
                <c:pt idx="4">
                  <c:v>16.42</c:v>
                </c:pt>
                <c:pt idx="5">
                  <c:v>11.15</c:v>
                </c:pt>
              </c:numCache>
            </c:numRef>
          </c:val>
        </c:ser>
        <c:ser>
          <c:idx val="3"/>
          <c:order val="3"/>
          <c:tx>
            <c:v>WT p19sh</c:v>
          </c:tx>
          <c:spPr>
            <a:ln w="12700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triangle"/>
            <c:size val="4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</c:marker>
          <c:cat>
            <c:numRef>
              <c:f>'Passage Curve'!$K$9:$K$15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</c:numCache>
            </c:numRef>
          </c:cat>
          <c:val>
            <c:numRef>
              <c:f>'Passage Curve'!$L$50:$L$56</c:f>
              <c:numCache>
                <c:formatCode>General</c:formatCode>
                <c:ptCount val="7"/>
                <c:pt idx="2">
                  <c:v>18.3</c:v>
                </c:pt>
                <c:pt idx="3">
                  <c:v>24.5</c:v>
                </c:pt>
                <c:pt idx="4">
                  <c:v>25.3</c:v>
                </c:pt>
                <c:pt idx="5">
                  <c:v>25.9</c:v>
                </c:pt>
              </c:numCache>
            </c:numRef>
          </c:val>
        </c:ser>
        <c:ser>
          <c:idx val="4"/>
          <c:order val="4"/>
          <c:tx>
            <c:v>HET p19sh</c:v>
          </c:tx>
          <c:spPr>
            <a:ln w="12700">
              <a:solidFill>
                <a:schemeClr val="bg1">
                  <a:lumMod val="50000"/>
                </a:schemeClr>
              </a:solidFill>
              <a:prstDash val="sysDash"/>
            </a:ln>
          </c:spPr>
          <c:marker>
            <c:symbol val="diamond"/>
            <c:size val="4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</c:marker>
          <c:cat>
            <c:numRef>
              <c:f>'Passage Curve'!$K$9:$K$15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</c:numCache>
            </c:numRef>
          </c:cat>
          <c:val>
            <c:numRef>
              <c:f>'Passage Curve'!$L$62:$L$68</c:f>
              <c:numCache>
                <c:formatCode>General</c:formatCode>
                <c:ptCount val="7"/>
                <c:pt idx="2">
                  <c:v>18.3</c:v>
                </c:pt>
                <c:pt idx="3">
                  <c:v>21.15</c:v>
                </c:pt>
                <c:pt idx="4">
                  <c:v>24.0</c:v>
                </c:pt>
                <c:pt idx="5">
                  <c:v>20.1</c:v>
                </c:pt>
              </c:numCache>
            </c:numRef>
          </c:val>
        </c:ser>
        <c:ser>
          <c:idx val="5"/>
          <c:order val="5"/>
          <c:tx>
            <c:v>NULL p19sh</c:v>
          </c:tx>
          <c:spPr>
            <a:ln w="12700">
              <a:solidFill>
                <a:schemeClr val="bg1">
                  <a:lumMod val="50000"/>
                </a:schemeClr>
              </a:solidFill>
            </a:ln>
          </c:spPr>
          <c:marker>
            <c:symbol val="square"/>
            <c:size val="4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</c:marker>
          <c:cat>
            <c:numRef>
              <c:f>'Passage Curve'!$K$9:$K$15</c:f>
              <c:numCache>
                <c:formatCode>General</c:formatCode>
                <c:ptCount val="7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  <c:pt idx="3">
                  <c:v>6.0</c:v>
                </c:pt>
                <c:pt idx="4">
                  <c:v>7.0</c:v>
                </c:pt>
                <c:pt idx="5">
                  <c:v>8.0</c:v>
                </c:pt>
              </c:numCache>
            </c:numRef>
          </c:cat>
          <c:val>
            <c:numRef>
              <c:f>'Passage Curve'!$L$74:$L$80</c:f>
              <c:numCache>
                <c:formatCode>General</c:formatCode>
                <c:ptCount val="7"/>
                <c:pt idx="2">
                  <c:v>24.3</c:v>
                </c:pt>
                <c:pt idx="3">
                  <c:v>26.0</c:v>
                </c:pt>
                <c:pt idx="4">
                  <c:v>29.0</c:v>
                </c:pt>
                <c:pt idx="5">
                  <c:v>24.2</c:v>
                </c:pt>
              </c:numCache>
            </c:numRef>
          </c:val>
        </c:ser>
        <c:marker val="1"/>
        <c:axId val="443150616"/>
        <c:axId val="531794376"/>
      </c:lineChart>
      <c:catAx>
        <c:axId val="443150616"/>
        <c:scaling>
          <c:orientation val="minMax"/>
        </c:scaling>
        <c:axPos val="b"/>
        <c:numFmt formatCode="General" sourceLinked="1"/>
        <c:majorTickMark val="in"/>
        <c:tickLblPos val="nextTo"/>
        <c:spPr>
          <a:ln w="9525">
            <a:solidFill>
              <a:schemeClr val="tx1"/>
            </a:solidFill>
            <a:prstDash val="solid"/>
          </a:ln>
        </c:spPr>
        <c:crossAx val="531794376"/>
        <c:crosses val="autoZero"/>
        <c:auto val="1"/>
        <c:lblAlgn val="ctr"/>
        <c:lblOffset val="100"/>
        <c:tickLblSkip val="1"/>
        <c:tickMarkSkip val="1"/>
      </c:catAx>
      <c:valAx>
        <c:axId val="531794376"/>
        <c:scaling>
          <c:orientation val="minMax"/>
          <c:max val="35.0"/>
          <c:min val="0.0"/>
        </c:scaling>
        <c:axPos val="l"/>
        <c:numFmt formatCode="General" sourceLinked="1"/>
        <c:majorTickMark val="in"/>
        <c:tickLblPos val="nextTo"/>
        <c:spPr>
          <a:ln w="9525">
            <a:solidFill>
              <a:schemeClr val="tx1"/>
            </a:solidFill>
            <a:prstDash val="solid"/>
          </a:ln>
        </c:spPr>
        <c:crossAx val="443150616"/>
        <c:crosses val="autoZero"/>
        <c:crossBetween val="midCat"/>
        <c:majorUnit val="5.0"/>
        <c:minorUnit val="1.0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31114264852222"/>
          <c:y val="0.1154425547609"/>
          <c:w val="0.29494841981048"/>
          <c:h val="0.47934845840605"/>
        </c:manualLayout>
      </c:layout>
      <c:spPr>
        <a:noFill/>
        <a:ln w="25400">
          <a:noFill/>
        </a:ln>
      </c:spPr>
      <c:txPr>
        <a:bodyPr/>
        <a:lstStyle/>
        <a:p>
          <a:pPr>
            <a:defRPr sz="700"/>
          </a:pPr>
          <a:endParaRPr lang="en-US"/>
        </a:p>
      </c:txPr>
    </c:legend>
    <c:plotVisOnly val="1"/>
    <c:dispBlanksAs val="gap"/>
  </c:chart>
  <c:spPr>
    <a:ln>
      <a:noFill/>
    </a:ln>
  </c:spPr>
  <c:txPr>
    <a:bodyPr/>
    <a:lstStyle/>
    <a:p>
      <a:pPr>
        <a:defRPr sz="800">
          <a:latin typeface="Arial"/>
          <a:cs typeface="Arial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312996281418814"/>
          <c:y val="0.277715440342497"/>
          <c:w val="0.428040631312182"/>
          <c:h val="0.458039204133391"/>
        </c:manualLayout>
      </c:layout>
      <c:barChart>
        <c:barDir val="col"/>
        <c:grouping val="clustered"/>
        <c:ser>
          <c:idx val="0"/>
          <c:order val="0"/>
          <c:spPr>
            <a:gradFill flip="none" rotWithShape="1">
              <a:gsLst>
                <a:gs pos="0">
                  <a:srgbClr val="000000"/>
                </a:gs>
                <a:gs pos="100000">
                  <a:schemeClr val="tx1"/>
                </a:gs>
                <a:gs pos="51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29659">
              <a:noFill/>
            </a:ln>
            <a:effectLst/>
          </c:spPr>
          <c:cat>
            <c:strRef>
              <c:f>Sheet1!$C$25:$E$25</c:f>
              <c:strCache>
                <c:ptCount val="3"/>
                <c:pt idx="0">
                  <c:v>WT</c:v>
                </c:pt>
                <c:pt idx="1">
                  <c:v>HET </c:v>
                </c:pt>
                <c:pt idx="2">
                  <c:v>Null</c:v>
                </c:pt>
              </c:strCache>
            </c:strRef>
          </c:cat>
          <c:val>
            <c:numRef>
              <c:f>Sheet1!$C$26:$E$26</c:f>
              <c:numCache>
                <c:formatCode>General</c:formatCode>
                <c:ptCount val="3"/>
                <c:pt idx="0">
                  <c:v>0.0</c:v>
                </c:pt>
                <c:pt idx="1">
                  <c:v>2.125</c:v>
                </c:pt>
                <c:pt idx="2">
                  <c:v>3.25</c:v>
                </c:pt>
              </c:numCache>
            </c:numRef>
          </c:val>
        </c:ser>
        <c:axId val="523712792"/>
        <c:axId val="523241928"/>
      </c:barChart>
      <c:catAx>
        <c:axId val="523712792"/>
        <c:scaling>
          <c:orientation val="minMax"/>
        </c:scaling>
        <c:axPos val="b"/>
        <c:numFmt formatCode="General" sourceLinked="1"/>
        <c:majorTickMark val="in"/>
        <c:tickLblPos val="nextTo"/>
        <c:spPr>
          <a:ln w="952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523241928"/>
        <c:crosses val="autoZero"/>
        <c:auto val="1"/>
        <c:lblAlgn val="ctr"/>
        <c:lblOffset val="100"/>
        <c:tickLblSkip val="1"/>
        <c:tickMarkSkip val="1"/>
      </c:catAx>
      <c:valAx>
        <c:axId val="523241928"/>
        <c:scaling>
          <c:orientation val="minMax"/>
          <c:max val="4.0"/>
        </c:scaling>
        <c:axPos val="l"/>
        <c:numFmt formatCode="General" sourceLinked="1"/>
        <c:majorTickMark val="in"/>
        <c:tickLblPos val="nextTo"/>
        <c:spPr>
          <a:ln w="952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523712792"/>
        <c:crosses val="autoZero"/>
        <c:crossBetween val="between"/>
        <c:majorUnit val="1.0"/>
      </c:valAx>
      <c:spPr>
        <a:noFill/>
        <a:ln w="25354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798" b="0" i="0" u="none" strike="noStrike" baseline="0">
          <a:solidFill>
            <a:srgbClr val="000000"/>
          </a:solidFill>
          <a:latin typeface="Arial"/>
          <a:ea typeface="Comic Sans MS"/>
          <a:cs typeface="Arial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2291E2-0B3D-7943-B935-0459D092972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8A06B-3E7B-994B-87B5-9C61D67FA5FB}" type="slidenum">
              <a:rPr lang="en-US"/>
              <a:pPr/>
              <a:t>1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8A06B-3E7B-994B-87B5-9C61D67FA5FB}" type="slidenum">
              <a:rPr lang="en-US"/>
              <a:pPr/>
              <a:t>2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8A06B-3E7B-994B-87B5-9C61D67FA5FB}" type="slidenum">
              <a:rPr lang="en-US"/>
              <a:pPr/>
              <a:t>3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8A06B-3E7B-994B-87B5-9C61D67FA5FB}" type="slidenum">
              <a:rPr lang="en-US"/>
              <a:pPr/>
              <a:t>4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8A06B-3E7B-994B-87B5-9C61D67FA5FB}" type="slidenum">
              <a:rPr lang="en-US"/>
              <a:pPr/>
              <a:t>5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8A06B-3E7B-994B-87B5-9C61D67FA5FB}" type="slidenum">
              <a:rPr lang="en-US"/>
              <a:pPr/>
              <a:t>6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8A06B-3E7B-994B-87B5-9C61D67FA5FB}" type="slidenum">
              <a:rPr lang="en-US"/>
              <a:pPr/>
              <a:t>7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8A06B-3E7B-994B-87B5-9C61D67FA5FB}" type="slidenum">
              <a:rPr lang="en-US"/>
              <a:pPr/>
              <a:t>8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8A06B-3E7B-994B-87B5-9C61D67FA5FB}" type="slidenum">
              <a:rPr lang="en-US"/>
              <a:pPr/>
              <a:t>9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5604DE3-CC63-7545-AB93-475912CCF2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D5F478F-B658-BF4B-ACBC-A254935C29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FC35325-151A-B24C-8C42-E81CDB702B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C3E8DC4-8346-D041-9E1E-D94A8C2141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406AA8A-B16E-464F-8693-2D646CAFDF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0A65F10-8259-424F-9857-4266BD48FD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38D199C-AEBD-EB46-BF73-8ECC10E454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37C4659-81A3-FC43-87F6-73BF8F6B94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B380DD5-4072-804C-9B0C-F18597DF61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F6C8BD2-4FF8-2D44-9119-591A6236E4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2AA08D-551B-C14D-9EDE-5A62B37F52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9F650C-5260-FB4E-908A-9CD50E43334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.png"/><Relationship Id="rId4" Type="http://schemas.openxmlformats.org/officeDocument/2006/relationships/image" Target="../media/image4.png"/><Relationship Id="rId7" Type="http://schemas.openxmlformats.org/officeDocument/2006/relationships/image" Target="../media/image7.jpe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6" Type="http://schemas.openxmlformats.org/officeDocument/2006/relationships/image" Target="../media/image16.png"/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19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9" Type="http://schemas.openxmlformats.org/officeDocument/2006/relationships/image" Target="../media/image9.png"/><Relationship Id="rId3" Type="http://schemas.openxmlformats.org/officeDocument/2006/relationships/image" Target="../media/image3.png"/><Relationship Id="rId18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png"/><Relationship Id="rId5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4" Type="http://schemas.openxmlformats.org/officeDocument/2006/relationships/image" Target="../media/image34.png"/><Relationship Id="rId4" Type="http://schemas.openxmlformats.org/officeDocument/2006/relationships/image" Target="../media/image24.png"/><Relationship Id="rId7" Type="http://schemas.openxmlformats.org/officeDocument/2006/relationships/image" Target="../media/image27.png"/><Relationship Id="rId11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6" Type="http://schemas.openxmlformats.org/officeDocument/2006/relationships/image" Target="../media/image36.png"/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0" Type="http://schemas.openxmlformats.org/officeDocument/2006/relationships/image" Target="../media/image30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9" Type="http://schemas.openxmlformats.org/officeDocument/2006/relationships/image" Target="../media/image29.png"/><Relationship Id="rId3" Type="http://schemas.openxmlformats.org/officeDocument/2006/relationships/image" Target="../media/image23.png"/><Relationship Id="rId18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14" Type="http://schemas.openxmlformats.org/officeDocument/2006/relationships/chart" Target="../charts/chart2.xml"/><Relationship Id="rId20" Type="http://schemas.openxmlformats.org/officeDocument/2006/relationships/image" Target="../media/image54.png"/><Relationship Id="rId4" Type="http://schemas.openxmlformats.org/officeDocument/2006/relationships/image" Target="../media/image39.png"/><Relationship Id="rId21" Type="http://schemas.openxmlformats.org/officeDocument/2006/relationships/image" Target="../media/image55.png"/><Relationship Id="rId22" Type="http://schemas.openxmlformats.org/officeDocument/2006/relationships/image" Target="../media/image56.png"/><Relationship Id="rId23" Type="http://schemas.openxmlformats.org/officeDocument/2006/relationships/image" Target="../media/image57.png"/><Relationship Id="rId7" Type="http://schemas.openxmlformats.org/officeDocument/2006/relationships/image" Target="../media/image42.png"/><Relationship Id="rId11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58.png"/><Relationship Id="rId6" Type="http://schemas.openxmlformats.org/officeDocument/2006/relationships/image" Target="../media/image41.png"/><Relationship Id="rId16" Type="http://schemas.openxmlformats.org/officeDocument/2006/relationships/image" Target="../media/image50.png"/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10" Type="http://schemas.openxmlformats.org/officeDocument/2006/relationships/image" Target="../media/image45.png"/><Relationship Id="rId5" Type="http://schemas.openxmlformats.org/officeDocument/2006/relationships/image" Target="../media/image40.png"/><Relationship Id="rId15" Type="http://schemas.openxmlformats.org/officeDocument/2006/relationships/image" Target="../media/image49.png"/><Relationship Id="rId12" Type="http://schemas.openxmlformats.org/officeDocument/2006/relationships/image" Target="../media/image47.png"/><Relationship Id="rId17" Type="http://schemas.openxmlformats.org/officeDocument/2006/relationships/image" Target="../media/image51.png"/><Relationship Id="rId19" Type="http://schemas.openxmlformats.org/officeDocument/2006/relationships/image" Target="../media/image53.png"/><Relationship Id="rId2" Type="http://schemas.openxmlformats.org/officeDocument/2006/relationships/notesSlide" Target="../notesSlides/notesSlide6.xml"/><Relationship Id="rId9" Type="http://schemas.openxmlformats.org/officeDocument/2006/relationships/image" Target="../media/image44.png"/><Relationship Id="rId3" Type="http://schemas.openxmlformats.org/officeDocument/2006/relationships/chart" Target="../charts/chart1.xml"/><Relationship Id="rId18" Type="http://schemas.openxmlformats.org/officeDocument/2006/relationships/image" Target="../media/image52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24" Type="http://schemas.openxmlformats.org/officeDocument/2006/relationships/chart" Target="../charts/chart6.xml"/><Relationship Id="rId25" Type="http://schemas.openxmlformats.org/officeDocument/2006/relationships/image" Target="../media/image77.png"/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10" Type="http://schemas.openxmlformats.org/officeDocument/2006/relationships/image" Target="../media/image66.png"/><Relationship Id="rId12" Type="http://schemas.openxmlformats.org/officeDocument/2006/relationships/image" Target="../media/image68.png"/><Relationship Id="rId17" Type="http://schemas.openxmlformats.org/officeDocument/2006/relationships/image" Target="../media/image71.jpeg"/><Relationship Id="rId9" Type="http://schemas.openxmlformats.org/officeDocument/2006/relationships/image" Target="../media/image65.png"/><Relationship Id="rId18" Type="http://schemas.openxmlformats.org/officeDocument/2006/relationships/chart" Target="../charts/chart5.xml"/><Relationship Id="rId3" Type="http://schemas.openxmlformats.org/officeDocument/2006/relationships/image" Target="../media/image59.png"/><Relationship Id="rId27" Type="http://schemas.openxmlformats.org/officeDocument/2006/relationships/image" Target="../media/image79.png"/><Relationship Id="rId14" Type="http://schemas.openxmlformats.org/officeDocument/2006/relationships/chart" Target="../charts/chart3.xml"/><Relationship Id="rId23" Type="http://schemas.openxmlformats.org/officeDocument/2006/relationships/image" Target="../media/image76.png"/><Relationship Id="rId4" Type="http://schemas.openxmlformats.org/officeDocument/2006/relationships/image" Target="../media/image60.png"/><Relationship Id="rId26" Type="http://schemas.openxmlformats.org/officeDocument/2006/relationships/image" Target="../media/image78.png"/><Relationship Id="rId11" Type="http://schemas.openxmlformats.org/officeDocument/2006/relationships/image" Target="../media/image67.png"/><Relationship Id="rId6" Type="http://schemas.openxmlformats.org/officeDocument/2006/relationships/image" Target="../media/image62.png"/><Relationship Id="rId16" Type="http://schemas.openxmlformats.org/officeDocument/2006/relationships/image" Target="../media/image70.png"/><Relationship Id="rId5" Type="http://schemas.openxmlformats.org/officeDocument/2006/relationships/image" Target="../media/image61.png"/><Relationship Id="rId15" Type="http://schemas.openxmlformats.org/officeDocument/2006/relationships/chart" Target="../charts/chart4.xml"/><Relationship Id="rId19" Type="http://schemas.openxmlformats.org/officeDocument/2006/relationships/image" Target="../media/image72.png"/><Relationship Id="rId20" Type="http://schemas.openxmlformats.org/officeDocument/2006/relationships/image" Target="../media/image73.png"/><Relationship Id="rId22" Type="http://schemas.openxmlformats.org/officeDocument/2006/relationships/image" Target="../media/image75.png"/><Relationship Id="rId21" Type="http://schemas.openxmlformats.org/officeDocument/2006/relationships/image" Target="../media/image74.png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4" Type="http://schemas.openxmlformats.org/officeDocument/2006/relationships/image" Target="../media/image91.png"/><Relationship Id="rId4" Type="http://schemas.openxmlformats.org/officeDocument/2006/relationships/image" Target="../media/image81.png"/><Relationship Id="rId7" Type="http://schemas.openxmlformats.org/officeDocument/2006/relationships/image" Target="../media/image84.png"/><Relationship Id="rId11" Type="http://schemas.openxmlformats.org/officeDocument/2006/relationships/image" Target="../media/image8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16" Type="http://schemas.openxmlformats.org/officeDocument/2006/relationships/image" Target="../media/image93.png"/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10" Type="http://schemas.openxmlformats.org/officeDocument/2006/relationships/image" Target="../media/image87.png"/><Relationship Id="rId5" Type="http://schemas.openxmlformats.org/officeDocument/2006/relationships/image" Target="../media/image82.png"/><Relationship Id="rId15" Type="http://schemas.openxmlformats.org/officeDocument/2006/relationships/image" Target="../media/image92.png"/><Relationship Id="rId12" Type="http://schemas.openxmlformats.org/officeDocument/2006/relationships/image" Target="../media/image89.png"/><Relationship Id="rId17" Type="http://schemas.openxmlformats.org/officeDocument/2006/relationships/image" Target="../media/image94.png"/><Relationship Id="rId2" Type="http://schemas.openxmlformats.org/officeDocument/2006/relationships/notesSlide" Target="../notesSlides/notesSlide8.xml"/><Relationship Id="rId9" Type="http://schemas.openxmlformats.org/officeDocument/2006/relationships/image" Target="../media/image86.png"/><Relationship Id="rId3" Type="http://schemas.openxmlformats.org/officeDocument/2006/relationships/image" Target="../media/image80.png"/><Relationship Id="rId18" Type="http://schemas.openxmlformats.org/officeDocument/2006/relationships/image" Target="../media/image9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9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6.png"/><Relationship Id="rId5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21" name="Text Box 449"/>
          <p:cNvSpPr txBox="1">
            <a:spLocks noChangeArrowheads="1"/>
          </p:cNvSpPr>
          <p:nvPr/>
        </p:nvSpPr>
        <p:spPr bwMode="auto">
          <a:xfrm>
            <a:off x="3494088" y="8437563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ea typeface="ＭＳ Ｐゴシック" pitchFamily="-106" charset="-128"/>
                <a:cs typeface="ＭＳ Ｐゴシック" pitchFamily="-106" charset="-128"/>
              </a:rPr>
              <a:t>80</a:t>
            </a:r>
            <a:endParaRPr lang="en-US" sz="1200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54377" name="Text Box 105"/>
          <p:cNvSpPr txBox="1">
            <a:spLocks noChangeArrowheads="1"/>
          </p:cNvSpPr>
          <p:nvPr/>
        </p:nvSpPr>
        <p:spPr bwMode="auto">
          <a:xfrm>
            <a:off x="1239838" y="838200"/>
            <a:ext cx="336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A.</a:t>
            </a:r>
          </a:p>
        </p:txBody>
      </p:sp>
      <p:sp>
        <p:nvSpPr>
          <p:cNvPr id="54718" name="Text Box 446"/>
          <p:cNvSpPr txBox="1">
            <a:spLocks noChangeArrowheads="1"/>
          </p:cNvSpPr>
          <p:nvPr/>
        </p:nvSpPr>
        <p:spPr bwMode="auto">
          <a:xfrm>
            <a:off x="911225" y="5518150"/>
            <a:ext cx="5167313" cy="134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0" bIns="91440">
            <a:prstTxWarp prst="textNoShape">
              <a:avLst/>
            </a:prstTxWarp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00" b="1" dirty="0">
                <a:latin typeface="Arial"/>
                <a:cs typeface="Arial"/>
              </a:rPr>
              <a:t>Figure</a:t>
            </a:r>
            <a:r>
              <a:rPr lang="en-US" sz="900" b="1" dirty="0" smtClean="0">
                <a:latin typeface="Arial"/>
                <a:cs typeface="Arial"/>
              </a:rPr>
              <a:t> 3.1. Generation of Fbx4</a:t>
            </a:r>
            <a:r>
              <a:rPr lang="en-US" sz="900" b="1" baseline="30000" dirty="0" smtClean="0">
                <a:latin typeface="Arial"/>
                <a:cs typeface="Arial"/>
              </a:rPr>
              <a:t>+/- </a:t>
            </a:r>
            <a:r>
              <a:rPr lang="en-US" sz="900" b="1" dirty="0" smtClean="0">
                <a:latin typeface="Arial"/>
                <a:cs typeface="Arial"/>
              </a:rPr>
              <a:t>and Fbx4</a:t>
            </a:r>
            <a:r>
              <a:rPr lang="en-US" sz="900" b="1" baseline="30000" dirty="0" smtClean="0">
                <a:latin typeface="Arial"/>
                <a:cs typeface="Arial"/>
              </a:rPr>
              <a:t>-/-</a:t>
            </a:r>
            <a:r>
              <a:rPr lang="en-US" sz="900" b="1" dirty="0" smtClean="0">
                <a:latin typeface="Arial"/>
                <a:cs typeface="Arial"/>
              </a:rPr>
              <a:t> mice. </a:t>
            </a:r>
            <a:r>
              <a:rPr lang="en-US" sz="900" dirty="0" smtClean="0">
                <a:latin typeface="Arial"/>
                <a:cs typeface="Arial"/>
              </a:rPr>
              <a:t>(A) Targeted disruption of the mouse </a:t>
            </a:r>
            <a:r>
              <a:rPr lang="en-US" sz="900" i="1" dirty="0" smtClean="0">
                <a:latin typeface="Arial"/>
                <a:cs typeface="Arial"/>
              </a:rPr>
              <a:t>Fbx4</a:t>
            </a:r>
            <a:r>
              <a:rPr lang="en-US" sz="900" dirty="0" smtClean="0">
                <a:latin typeface="Arial"/>
                <a:cs typeface="Arial"/>
              </a:rPr>
              <a:t> locus. </a:t>
            </a:r>
            <a:r>
              <a:rPr lang="en-US" sz="900" dirty="0" err="1" smtClean="0">
                <a:latin typeface="Arial"/>
                <a:cs typeface="Arial"/>
              </a:rPr>
              <a:t>Exon</a:t>
            </a:r>
            <a:r>
              <a:rPr lang="en-US" sz="900" dirty="0" smtClean="0">
                <a:latin typeface="Arial"/>
                <a:cs typeface="Arial"/>
              </a:rPr>
              <a:t> 2, encoding the F-box, is flanked by </a:t>
            </a:r>
            <a:r>
              <a:rPr lang="en-US" sz="900" dirty="0" err="1" smtClean="0">
                <a:latin typeface="Arial"/>
                <a:cs typeface="Arial"/>
              </a:rPr>
              <a:t>LoxP</a:t>
            </a:r>
            <a:r>
              <a:rPr lang="en-US" sz="900" dirty="0" smtClean="0">
                <a:latin typeface="Arial"/>
                <a:cs typeface="Arial"/>
              </a:rPr>
              <a:t> sites with a downstream neomycin (NEO) resistance cassette flanked by a third </a:t>
            </a:r>
            <a:r>
              <a:rPr lang="en-US" sz="900" dirty="0" err="1" smtClean="0">
                <a:latin typeface="Arial"/>
                <a:cs typeface="Arial"/>
              </a:rPr>
              <a:t>LoxP</a:t>
            </a:r>
            <a:r>
              <a:rPr lang="en-US" sz="900" dirty="0" smtClean="0">
                <a:latin typeface="Arial"/>
                <a:cs typeface="Arial"/>
              </a:rPr>
              <a:t> site. (B) Southern blot of a targeted ES clone (denoted by *) using 5’ probe shown in A. (C) Genotyping of Fbx4</a:t>
            </a:r>
            <a:r>
              <a:rPr lang="en-US" sz="900" baseline="30000" dirty="0" smtClean="0">
                <a:latin typeface="Arial"/>
                <a:cs typeface="Arial"/>
              </a:rPr>
              <a:t>+/+</a:t>
            </a:r>
            <a:r>
              <a:rPr lang="en-US" sz="900" dirty="0" smtClean="0">
                <a:latin typeface="Arial"/>
                <a:cs typeface="Arial"/>
              </a:rPr>
              <a:t>, Fbx4</a:t>
            </a:r>
            <a:r>
              <a:rPr lang="en-US" sz="900" baseline="30000" dirty="0" smtClean="0">
                <a:latin typeface="Arial"/>
                <a:cs typeface="Arial"/>
              </a:rPr>
              <a:t>+/-</a:t>
            </a:r>
            <a:r>
              <a:rPr lang="en-US" sz="900" dirty="0" smtClean="0">
                <a:latin typeface="Arial"/>
                <a:cs typeface="Arial"/>
              </a:rPr>
              <a:t>, and Fbx4</a:t>
            </a:r>
            <a:r>
              <a:rPr lang="en-US" sz="900" baseline="30000" dirty="0" smtClean="0">
                <a:latin typeface="Arial"/>
                <a:cs typeface="Arial"/>
              </a:rPr>
              <a:t>-/-  </a:t>
            </a:r>
            <a:r>
              <a:rPr lang="en-US" sz="900" dirty="0" smtClean="0">
                <a:latin typeface="Arial"/>
                <a:cs typeface="Arial"/>
              </a:rPr>
              <a:t>d14 embryos from a heterozygous cross using tail DNA and PCR primers denoted in A.</a:t>
            </a: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 smtClean="0">
              <a:latin typeface="Arial"/>
              <a:cs typeface="Arial"/>
            </a:endParaRP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>
              <a:latin typeface="Arial"/>
              <a:cs typeface="Arial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881063" y="964290"/>
            <a:ext cx="5341937" cy="3266323"/>
            <a:chOff x="411163" y="1231900"/>
            <a:chExt cx="5703887" cy="3456557"/>
          </a:xfrm>
        </p:grpSpPr>
        <p:sp>
          <p:nvSpPr>
            <p:cNvPr id="93" name="Text Box 87"/>
            <p:cNvSpPr txBox="1">
              <a:spLocks noChangeArrowheads="1"/>
            </p:cNvSpPr>
            <p:nvPr/>
          </p:nvSpPr>
          <p:spPr bwMode="auto">
            <a:xfrm>
              <a:off x="411163" y="2303463"/>
              <a:ext cx="1130300" cy="227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b="1">
                  <a:latin typeface="Arial"/>
                  <a:cs typeface="Arial"/>
                </a:rPr>
                <a:t>Targeting Vector</a:t>
              </a:r>
            </a:p>
          </p:txBody>
        </p:sp>
        <p:sp>
          <p:nvSpPr>
            <p:cNvPr id="94" name="TextBox 94"/>
            <p:cNvSpPr txBox="1">
              <a:spLocks noChangeArrowheads="1"/>
            </p:cNvSpPr>
            <p:nvPr/>
          </p:nvSpPr>
          <p:spPr bwMode="auto">
            <a:xfrm>
              <a:off x="411163" y="1592263"/>
              <a:ext cx="1168400" cy="227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b="1">
                  <a:latin typeface="Arial"/>
                  <a:cs typeface="Arial"/>
                </a:rPr>
                <a:t>Wild-type allele</a:t>
              </a:r>
            </a:p>
          </p:txBody>
        </p:sp>
        <p:sp>
          <p:nvSpPr>
            <p:cNvPr id="95" name="Text Box 87"/>
            <p:cNvSpPr txBox="1">
              <a:spLocks noChangeArrowheads="1"/>
            </p:cNvSpPr>
            <p:nvPr/>
          </p:nvSpPr>
          <p:spPr bwMode="auto">
            <a:xfrm>
              <a:off x="411163" y="3232150"/>
              <a:ext cx="1130300" cy="227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b="1">
                  <a:latin typeface="Arial"/>
                  <a:cs typeface="Arial"/>
                </a:rPr>
                <a:t>Mutant allele</a:t>
              </a:r>
            </a:p>
          </p:txBody>
        </p:sp>
        <p:sp>
          <p:nvSpPr>
            <p:cNvPr id="96" name="Text Box 87"/>
            <p:cNvSpPr txBox="1">
              <a:spLocks noChangeArrowheads="1"/>
            </p:cNvSpPr>
            <p:nvPr/>
          </p:nvSpPr>
          <p:spPr bwMode="auto">
            <a:xfrm>
              <a:off x="411163" y="4252913"/>
              <a:ext cx="1130300" cy="227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b="1" dirty="0">
                  <a:latin typeface="Arial"/>
                  <a:cs typeface="Arial"/>
                </a:rPr>
                <a:t>KO allele</a:t>
              </a:r>
            </a:p>
          </p:txBody>
        </p:sp>
        <p:grpSp>
          <p:nvGrpSpPr>
            <p:cNvPr id="97" name="Group 173"/>
            <p:cNvGrpSpPr/>
            <p:nvPr/>
          </p:nvGrpSpPr>
          <p:grpSpPr>
            <a:xfrm>
              <a:off x="1081088" y="1231900"/>
              <a:ext cx="5033962" cy="3456557"/>
              <a:chOff x="1081088" y="1231900"/>
              <a:chExt cx="5033962" cy="3456557"/>
            </a:xfrm>
          </p:grpSpPr>
          <p:sp>
            <p:nvSpPr>
              <p:cNvPr id="99" name="Text Box 338"/>
              <p:cNvSpPr txBox="1">
                <a:spLocks noChangeArrowheads="1"/>
              </p:cNvSpPr>
              <p:nvPr/>
            </p:nvSpPr>
            <p:spPr bwMode="auto">
              <a:xfrm>
                <a:off x="1081088" y="2973388"/>
                <a:ext cx="514350" cy="358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800">
                    <a:latin typeface="Arial"/>
                    <a:cs typeface="Arial"/>
                  </a:rPr>
                  <a:t>NdeI</a:t>
                </a:r>
              </a:p>
              <a:p>
                <a:pPr algn="ctr"/>
                <a:r>
                  <a:rPr lang="en-US" sz="800">
                    <a:latin typeface="Arial"/>
                    <a:cs typeface="Arial"/>
                  </a:rPr>
                  <a:t>11117</a:t>
                </a:r>
              </a:p>
            </p:txBody>
          </p:sp>
          <p:sp>
            <p:nvSpPr>
              <p:cNvPr id="100" name="Text Box 338"/>
              <p:cNvSpPr txBox="1">
                <a:spLocks noChangeArrowheads="1"/>
              </p:cNvSpPr>
              <p:nvPr/>
            </p:nvSpPr>
            <p:spPr bwMode="auto">
              <a:xfrm>
                <a:off x="3149600" y="1231900"/>
                <a:ext cx="814388" cy="211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 dirty="0">
                    <a:solidFill>
                      <a:srgbClr val="FF0000"/>
                    </a:solidFill>
                    <a:latin typeface="Arial"/>
                    <a:cs typeface="Arial"/>
                  </a:rPr>
                  <a:t>PCR primer 1</a:t>
                </a:r>
              </a:p>
            </p:txBody>
          </p:sp>
          <p:grpSp>
            <p:nvGrpSpPr>
              <p:cNvPr id="101" name="Group 172"/>
              <p:cNvGrpSpPr/>
              <p:nvPr/>
            </p:nvGrpSpPr>
            <p:grpSpPr>
              <a:xfrm>
                <a:off x="1093788" y="1360488"/>
                <a:ext cx="5021262" cy="3327969"/>
                <a:chOff x="1093788" y="1360488"/>
                <a:chExt cx="5021262" cy="3327969"/>
              </a:xfrm>
            </p:grpSpPr>
            <p:sp>
              <p:nvSpPr>
                <p:cNvPr id="102" name="Line 4"/>
                <p:cNvSpPr>
                  <a:spLocks noChangeShapeType="1"/>
                </p:cNvSpPr>
                <p:nvPr/>
              </p:nvSpPr>
              <p:spPr bwMode="auto">
                <a:xfrm>
                  <a:off x="1325563" y="1735138"/>
                  <a:ext cx="4783137" cy="317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03" name="Line 45"/>
                <p:cNvSpPr>
                  <a:spLocks noChangeShapeType="1"/>
                </p:cNvSpPr>
                <p:nvPr/>
              </p:nvSpPr>
              <p:spPr bwMode="auto">
                <a:xfrm>
                  <a:off x="4727575" y="1736725"/>
                  <a:ext cx="463550" cy="7064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04" name="Line 46"/>
                <p:cNvSpPr>
                  <a:spLocks noChangeShapeType="1"/>
                </p:cNvSpPr>
                <p:nvPr/>
              </p:nvSpPr>
              <p:spPr bwMode="auto">
                <a:xfrm flipH="1">
                  <a:off x="3149600" y="1754188"/>
                  <a:ext cx="403225" cy="67627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05" name="Line 56"/>
                <p:cNvSpPr>
                  <a:spLocks noChangeShapeType="1"/>
                </p:cNvSpPr>
                <p:nvPr/>
              </p:nvSpPr>
              <p:spPr bwMode="auto">
                <a:xfrm flipH="1">
                  <a:off x="1941513" y="1774825"/>
                  <a:ext cx="307975" cy="65881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06" name="Rectangle 89"/>
                <p:cNvSpPr>
                  <a:spLocks noChangeArrowheads="1"/>
                </p:cNvSpPr>
                <p:nvPr/>
              </p:nvSpPr>
              <p:spPr bwMode="auto">
                <a:xfrm>
                  <a:off x="2982913" y="1681163"/>
                  <a:ext cx="153987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107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2941638" y="1625600"/>
                  <a:ext cx="290512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1</a:t>
                  </a:r>
                </a:p>
              </p:txBody>
            </p:sp>
            <p:sp>
              <p:nvSpPr>
                <p:cNvPr id="108" name="Line 181"/>
                <p:cNvSpPr>
                  <a:spLocks noChangeShapeType="1"/>
                </p:cNvSpPr>
                <p:nvPr/>
              </p:nvSpPr>
              <p:spPr bwMode="auto">
                <a:xfrm>
                  <a:off x="3957638" y="1739900"/>
                  <a:ext cx="33020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09" name="Line 240"/>
                <p:cNvSpPr>
                  <a:spLocks noChangeShapeType="1"/>
                </p:cNvSpPr>
                <p:nvPr/>
              </p:nvSpPr>
              <p:spPr bwMode="auto">
                <a:xfrm>
                  <a:off x="2027238" y="1798638"/>
                  <a:ext cx="152400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10" name="Text Box 241"/>
                <p:cNvSpPr txBox="1">
                  <a:spLocks noChangeArrowheads="1"/>
                </p:cNvSpPr>
                <p:nvPr/>
              </p:nvSpPr>
              <p:spPr bwMode="auto">
                <a:xfrm>
                  <a:off x="1651000" y="1776413"/>
                  <a:ext cx="558800" cy="3582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5’ Probe</a:t>
                  </a:r>
                </a:p>
              </p:txBody>
            </p:sp>
            <p:sp>
              <p:nvSpPr>
                <p:cNvPr id="111" name="Line 242"/>
                <p:cNvSpPr>
                  <a:spLocks noChangeShapeType="1"/>
                </p:cNvSpPr>
                <p:nvPr/>
              </p:nvSpPr>
              <p:spPr bwMode="auto">
                <a:xfrm>
                  <a:off x="4767263" y="1797050"/>
                  <a:ext cx="106362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12" name="Text Box 243"/>
                <p:cNvSpPr txBox="1">
                  <a:spLocks noChangeArrowheads="1"/>
                </p:cNvSpPr>
                <p:nvPr/>
              </p:nvSpPr>
              <p:spPr bwMode="auto">
                <a:xfrm>
                  <a:off x="4775200" y="1768475"/>
                  <a:ext cx="588962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3’ Probe</a:t>
                  </a:r>
                </a:p>
              </p:txBody>
            </p:sp>
            <p:sp>
              <p:nvSpPr>
                <p:cNvPr id="113" name="Rectangle 289"/>
                <p:cNvSpPr>
                  <a:spLocks noChangeArrowheads="1"/>
                </p:cNvSpPr>
                <p:nvPr/>
              </p:nvSpPr>
              <p:spPr bwMode="auto">
                <a:xfrm>
                  <a:off x="4230688" y="1681163"/>
                  <a:ext cx="109537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114" name="Rectangle 307"/>
                <p:cNvSpPr>
                  <a:spLocks noChangeArrowheads="1"/>
                </p:cNvSpPr>
                <p:nvPr/>
              </p:nvSpPr>
              <p:spPr bwMode="auto">
                <a:xfrm>
                  <a:off x="4962525" y="1681163"/>
                  <a:ext cx="115888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115" name="Rectangle 308"/>
                <p:cNvSpPr>
                  <a:spLocks noChangeArrowheads="1"/>
                </p:cNvSpPr>
                <p:nvPr/>
              </p:nvSpPr>
              <p:spPr bwMode="auto">
                <a:xfrm>
                  <a:off x="5184775" y="1681163"/>
                  <a:ext cx="109538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116" name="Rectangle 315"/>
                <p:cNvSpPr>
                  <a:spLocks noChangeArrowheads="1"/>
                </p:cNvSpPr>
                <p:nvPr/>
              </p:nvSpPr>
              <p:spPr bwMode="auto">
                <a:xfrm>
                  <a:off x="5789613" y="1681163"/>
                  <a:ext cx="109537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117" name="Line 340"/>
                <p:cNvSpPr>
                  <a:spLocks noChangeShapeType="1"/>
                </p:cNvSpPr>
                <p:nvPr/>
              </p:nvSpPr>
              <p:spPr bwMode="auto">
                <a:xfrm flipH="1">
                  <a:off x="3606800" y="1744663"/>
                  <a:ext cx="347663" cy="68897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18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628775" y="2441575"/>
                  <a:ext cx="405765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19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3094038" y="2441575"/>
                  <a:ext cx="501650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LoxP</a:t>
                  </a:r>
                </a:p>
              </p:txBody>
            </p:sp>
            <p:grpSp>
              <p:nvGrpSpPr>
                <p:cNvPr id="120" name="Group 121"/>
                <p:cNvGrpSpPr>
                  <a:grpSpLocks/>
                </p:cNvGrpSpPr>
                <p:nvPr/>
              </p:nvGrpSpPr>
              <p:grpSpPr bwMode="auto">
                <a:xfrm>
                  <a:off x="5313363" y="2332047"/>
                  <a:ext cx="388937" cy="227993"/>
                  <a:chOff x="5871733" y="2485262"/>
                  <a:chExt cx="786642" cy="337678"/>
                </a:xfrm>
              </p:grpSpPr>
              <p:sp>
                <p:nvSpPr>
                  <p:cNvPr id="314" name="Rectangle 105"/>
                  <p:cNvSpPr>
                    <a:spLocks noChangeArrowheads="1"/>
                  </p:cNvSpPr>
                  <p:nvPr/>
                </p:nvSpPr>
                <p:spPr bwMode="auto">
                  <a:xfrm>
                    <a:off x="5871733" y="2581466"/>
                    <a:ext cx="756080" cy="130890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en-US" sz="8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15" name="Text Box 10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935688" y="2485262"/>
                    <a:ext cx="722687" cy="33767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800" b="1">
                        <a:solidFill>
                          <a:schemeClr val="bg1"/>
                        </a:solidFill>
                        <a:latin typeface="Arial"/>
                        <a:cs typeface="Arial"/>
                      </a:rPr>
                      <a:t>TK</a:t>
                    </a:r>
                  </a:p>
                </p:txBody>
              </p:sp>
            </p:grpSp>
            <p:sp>
              <p:nvSpPr>
                <p:cNvPr id="121" name="Line 118"/>
                <p:cNvSpPr>
                  <a:spLocks noChangeShapeType="1"/>
                </p:cNvSpPr>
                <p:nvPr/>
              </p:nvSpPr>
              <p:spPr bwMode="auto">
                <a:xfrm flipV="1">
                  <a:off x="1947863" y="2744788"/>
                  <a:ext cx="1165225" cy="158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22" name="Text Box 119"/>
                <p:cNvSpPr txBox="1">
                  <a:spLocks noChangeArrowheads="1"/>
                </p:cNvSpPr>
                <p:nvPr/>
              </p:nvSpPr>
              <p:spPr bwMode="auto">
                <a:xfrm>
                  <a:off x="2298700" y="2640014"/>
                  <a:ext cx="561829" cy="2279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dirty="0">
                      <a:latin typeface="Arial"/>
                      <a:cs typeface="Arial"/>
                    </a:rPr>
                    <a:t>5.1kb</a:t>
                  </a:r>
                </a:p>
              </p:txBody>
            </p:sp>
            <p:sp>
              <p:nvSpPr>
                <p:cNvPr id="123" name="Text Box 161"/>
                <p:cNvSpPr txBox="1">
                  <a:spLocks noChangeArrowheads="1"/>
                </p:cNvSpPr>
                <p:nvPr/>
              </p:nvSpPr>
              <p:spPr bwMode="auto">
                <a:xfrm>
                  <a:off x="1541463" y="2136775"/>
                  <a:ext cx="541337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I-CeuI</a:t>
                  </a:r>
                </a:p>
              </p:txBody>
            </p:sp>
            <p:sp>
              <p:nvSpPr>
                <p:cNvPr id="124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133725" y="2416175"/>
                  <a:ext cx="71438" cy="52388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125" name="Rectangle 166"/>
                <p:cNvSpPr>
                  <a:spLocks noChangeArrowheads="1"/>
                </p:cNvSpPr>
                <p:nvPr/>
              </p:nvSpPr>
              <p:spPr bwMode="auto">
                <a:xfrm rot="10800000">
                  <a:off x="3665538" y="2386013"/>
                  <a:ext cx="596900" cy="10001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Neo</a:t>
                  </a:r>
                </a:p>
              </p:txBody>
            </p:sp>
            <p:sp>
              <p:nvSpPr>
                <p:cNvPr id="126" name="Text Box 218"/>
                <p:cNvSpPr txBox="1">
                  <a:spLocks noChangeArrowheads="1"/>
                </p:cNvSpPr>
                <p:nvPr/>
              </p:nvSpPr>
              <p:spPr bwMode="auto">
                <a:xfrm>
                  <a:off x="4238626" y="2439988"/>
                  <a:ext cx="461962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LoxP</a:t>
                  </a:r>
                </a:p>
              </p:txBody>
            </p:sp>
            <p:sp>
              <p:nvSpPr>
                <p:cNvPr id="127" name="Text Box 341"/>
                <p:cNvSpPr txBox="1">
                  <a:spLocks noChangeArrowheads="1"/>
                </p:cNvSpPr>
                <p:nvPr/>
              </p:nvSpPr>
              <p:spPr bwMode="auto">
                <a:xfrm>
                  <a:off x="3555999" y="2441575"/>
                  <a:ext cx="511414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dirty="0" err="1">
                      <a:latin typeface="Arial"/>
                      <a:cs typeface="Arial"/>
                    </a:rPr>
                    <a:t>LoxP</a:t>
                  </a:r>
                  <a:endParaRPr lang="en-US" sz="800" dirty="0">
                    <a:latin typeface="Arial"/>
                    <a:cs typeface="Arial"/>
                  </a:endParaRPr>
                </a:p>
              </p:txBody>
            </p:sp>
            <p:cxnSp>
              <p:nvCxnSpPr>
                <p:cNvPr id="128" name="Straight Connector 124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4819650" y="1695451"/>
                  <a:ext cx="9842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129" name="Text Box 338"/>
                <p:cNvSpPr txBox="1">
                  <a:spLocks noChangeArrowheads="1"/>
                </p:cNvSpPr>
                <p:nvPr/>
              </p:nvSpPr>
              <p:spPr bwMode="auto">
                <a:xfrm>
                  <a:off x="4614863" y="1360488"/>
                  <a:ext cx="495300" cy="3582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800">
                      <a:latin typeface="Arial"/>
                      <a:cs typeface="Arial"/>
                    </a:rPr>
                    <a:t>NdeI</a:t>
                  </a:r>
                </a:p>
                <a:p>
                  <a:pPr algn="ctr"/>
                  <a:r>
                    <a:rPr lang="en-US" sz="800">
                      <a:latin typeface="Arial"/>
                      <a:cs typeface="Arial"/>
                    </a:rPr>
                    <a:t>26173</a:t>
                  </a:r>
                </a:p>
              </p:txBody>
            </p:sp>
            <p:sp>
              <p:nvSpPr>
                <p:cNvPr id="130" name="Text Box 288"/>
                <p:cNvSpPr txBox="1">
                  <a:spLocks noChangeArrowheads="1"/>
                </p:cNvSpPr>
                <p:nvPr/>
              </p:nvSpPr>
              <p:spPr bwMode="auto">
                <a:xfrm>
                  <a:off x="4171950" y="1627188"/>
                  <a:ext cx="258763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3</a:t>
                  </a:r>
                </a:p>
              </p:txBody>
            </p:sp>
            <p:sp>
              <p:nvSpPr>
                <p:cNvPr id="131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4902200" y="1625600"/>
                  <a:ext cx="317499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4</a:t>
                  </a:r>
                </a:p>
              </p:txBody>
            </p:sp>
            <p:sp>
              <p:nvSpPr>
                <p:cNvPr id="132" name="Text Box 312"/>
                <p:cNvSpPr txBox="1">
                  <a:spLocks noChangeArrowheads="1"/>
                </p:cNvSpPr>
                <p:nvPr/>
              </p:nvSpPr>
              <p:spPr bwMode="auto">
                <a:xfrm>
                  <a:off x="5121275" y="1630363"/>
                  <a:ext cx="287338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5</a:t>
                  </a:r>
                </a:p>
              </p:txBody>
            </p:sp>
            <p:sp>
              <p:nvSpPr>
                <p:cNvPr id="133" name="Text Box 316"/>
                <p:cNvSpPr txBox="1">
                  <a:spLocks noChangeArrowheads="1"/>
                </p:cNvSpPr>
                <p:nvPr/>
              </p:nvSpPr>
              <p:spPr bwMode="auto">
                <a:xfrm>
                  <a:off x="5726113" y="1630363"/>
                  <a:ext cx="263525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6</a:t>
                  </a:r>
                </a:p>
              </p:txBody>
            </p:sp>
            <p:sp>
              <p:nvSpPr>
                <p:cNvPr id="134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594100" y="2416175"/>
                  <a:ext cx="71438" cy="52388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135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4271963" y="2416175"/>
                  <a:ext cx="71438" cy="5238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cxnSp>
              <p:nvCxnSpPr>
                <p:cNvPr id="136" name="Straight Connector 138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1730375" y="2390776"/>
                  <a:ext cx="10477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137" name="Rectangle 304"/>
                <p:cNvSpPr>
                  <a:spLocks noChangeArrowheads="1"/>
                </p:cNvSpPr>
                <p:nvPr/>
              </p:nvSpPr>
              <p:spPr bwMode="auto">
                <a:xfrm>
                  <a:off x="3689350" y="1689100"/>
                  <a:ext cx="109538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138" name="Text Box 162"/>
                <p:cNvSpPr txBox="1">
                  <a:spLocks noChangeArrowheads="1"/>
                </p:cNvSpPr>
                <p:nvPr/>
              </p:nvSpPr>
              <p:spPr bwMode="auto">
                <a:xfrm>
                  <a:off x="3629025" y="1638300"/>
                  <a:ext cx="296863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</a:p>
              </p:txBody>
            </p:sp>
            <p:cxnSp>
              <p:nvCxnSpPr>
                <p:cNvPr id="139" name="Straight Connector 150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3091656" y="2385219"/>
                  <a:ext cx="9683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140" name="Text Box 338"/>
                <p:cNvSpPr txBox="1">
                  <a:spLocks noChangeArrowheads="1"/>
                </p:cNvSpPr>
                <p:nvPr/>
              </p:nvSpPr>
              <p:spPr bwMode="auto">
                <a:xfrm>
                  <a:off x="2916238" y="2139950"/>
                  <a:ext cx="425450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dirty="0" err="1">
                      <a:latin typeface="Arial"/>
                      <a:cs typeface="Arial"/>
                    </a:rPr>
                    <a:t>NdeI</a:t>
                  </a:r>
                  <a:endParaRPr lang="en-US" sz="8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41" name="Rectangle 89"/>
                <p:cNvSpPr>
                  <a:spLocks noChangeArrowheads="1"/>
                </p:cNvSpPr>
                <p:nvPr/>
              </p:nvSpPr>
              <p:spPr bwMode="auto">
                <a:xfrm>
                  <a:off x="2619375" y="2379663"/>
                  <a:ext cx="153988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142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2579688" y="2322513"/>
                  <a:ext cx="288925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1</a:t>
                  </a:r>
                </a:p>
              </p:txBody>
            </p:sp>
            <p:sp>
              <p:nvSpPr>
                <p:cNvPr id="143" name="Rectangle 304"/>
                <p:cNvSpPr>
                  <a:spLocks noChangeArrowheads="1"/>
                </p:cNvSpPr>
                <p:nvPr/>
              </p:nvSpPr>
              <p:spPr bwMode="auto">
                <a:xfrm>
                  <a:off x="3335338" y="2379663"/>
                  <a:ext cx="112712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144" name="Text Box 162"/>
                <p:cNvSpPr txBox="1">
                  <a:spLocks noChangeArrowheads="1"/>
                </p:cNvSpPr>
                <p:nvPr/>
              </p:nvSpPr>
              <p:spPr bwMode="auto">
                <a:xfrm>
                  <a:off x="3276600" y="2328863"/>
                  <a:ext cx="296863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</a:p>
              </p:txBody>
            </p:sp>
            <p:sp>
              <p:nvSpPr>
                <p:cNvPr id="145" name="Rectangle 289"/>
                <p:cNvSpPr>
                  <a:spLocks noChangeArrowheads="1"/>
                </p:cNvSpPr>
                <p:nvPr/>
              </p:nvSpPr>
              <p:spPr bwMode="auto">
                <a:xfrm>
                  <a:off x="4649788" y="2382838"/>
                  <a:ext cx="111125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146" name="Text Box 288"/>
                <p:cNvSpPr txBox="1">
                  <a:spLocks noChangeArrowheads="1"/>
                </p:cNvSpPr>
                <p:nvPr/>
              </p:nvSpPr>
              <p:spPr bwMode="auto">
                <a:xfrm>
                  <a:off x="4587875" y="2330451"/>
                  <a:ext cx="258763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3</a:t>
                  </a:r>
                </a:p>
              </p:txBody>
            </p:sp>
            <p:sp>
              <p:nvSpPr>
                <p:cNvPr id="147" name="Line 118"/>
                <p:cNvSpPr>
                  <a:spLocks noChangeShapeType="1"/>
                </p:cNvSpPr>
                <p:nvPr/>
              </p:nvSpPr>
              <p:spPr bwMode="auto">
                <a:xfrm flipV="1">
                  <a:off x="3173413" y="2838450"/>
                  <a:ext cx="37306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15" name="Line 118"/>
                <p:cNvSpPr>
                  <a:spLocks noChangeShapeType="1"/>
                </p:cNvSpPr>
                <p:nvPr/>
              </p:nvSpPr>
              <p:spPr bwMode="auto">
                <a:xfrm>
                  <a:off x="3621088" y="2743200"/>
                  <a:ext cx="687387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16" name="Line 118"/>
                <p:cNvSpPr>
                  <a:spLocks noChangeShapeType="1"/>
                </p:cNvSpPr>
                <p:nvPr/>
              </p:nvSpPr>
              <p:spPr bwMode="auto">
                <a:xfrm flipV="1">
                  <a:off x="4364038" y="2743200"/>
                  <a:ext cx="81756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cxnSp>
              <p:nvCxnSpPr>
                <p:cNvPr id="217" name="Straight Connector 124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1585119" y="1694657"/>
                  <a:ext cx="98425" cy="158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218" name="Text Box 338"/>
                <p:cNvSpPr txBox="1">
                  <a:spLocks noChangeArrowheads="1"/>
                </p:cNvSpPr>
                <p:nvPr/>
              </p:nvSpPr>
              <p:spPr bwMode="auto">
                <a:xfrm>
                  <a:off x="1373188" y="1360488"/>
                  <a:ext cx="514350" cy="3582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800">
                      <a:latin typeface="Arial"/>
                      <a:cs typeface="Arial"/>
                    </a:rPr>
                    <a:t>NdeI</a:t>
                  </a:r>
                </a:p>
                <a:p>
                  <a:pPr algn="ctr"/>
                  <a:r>
                    <a:rPr lang="en-US" sz="800">
                      <a:latin typeface="Arial"/>
                      <a:cs typeface="Arial"/>
                    </a:rPr>
                    <a:t>11117</a:t>
                  </a:r>
                </a:p>
              </p:txBody>
            </p:sp>
            <p:sp>
              <p:nvSpPr>
                <p:cNvPr id="219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4354513" y="2719388"/>
                  <a:ext cx="46037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20" name="AutoShape 165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5136357" y="2720181"/>
                  <a:ext cx="44450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21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4564063" y="2638425"/>
                  <a:ext cx="506828" cy="2279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dirty="0">
                      <a:latin typeface="Arial"/>
                      <a:cs typeface="Arial"/>
                    </a:rPr>
                    <a:t>3.3kb</a:t>
                  </a:r>
                </a:p>
              </p:txBody>
            </p:sp>
            <p:sp>
              <p:nvSpPr>
                <p:cNvPr id="222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608388" y="2719388"/>
                  <a:ext cx="46037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23" name="AutoShape 165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4272757" y="2720181"/>
                  <a:ext cx="44450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24" name="AutoShape 165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3542507" y="2815431"/>
                  <a:ext cx="44450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25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154363" y="2811463"/>
                  <a:ext cx="46037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26" name="Text Box 280"/>
                <p:cNvSpPr txBox="1">
                  <a:spLocks noChangeArrowheads="1"/>
                </p:cNvSpPr>
                <p:nvPr/>
              </p:nvSpPr>
              <p:spPr bwMode="auto">
                <a:xfrm>
                  <a:off x="3756024" y="2640014"/>
                  <a:ext cx="487675" cy="2279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dirty="0">
                      <a:latin typeface="Arial"/>
                      <a:cs typeface="Arial"/>
                    </a:rPr>
                    <a:t>2.1kb</a:t>
                  </a:r>
                </a:p>
              </p:txBody>
            </p:sp>
            <p:sp>
              <p:nvSpPr>
                <p:cNvPr id="227" name="AutoShape 165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3092450" y="2722563"/>
                  <a:ext cx="46037" cy="46038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28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1947863" y="2722563"/>
                  <a:ext cx="46037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29" name="Rectangle 186"/>
                <p:cNvSpPr>
                  <a:spLocks noChangeArrowheads="1"/>
                </p:cNvSpPr>
                <p:nvPr/>
              </p:nvSpPr>
              <p:spPr bwMode="auto">
                <a:xfrm>
                  <a:off x="3238500" y="2790825"/>
                  <a:ext cx="263525" cy="1143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30" name="Text Box 295"/>
                <p:cNvSpPr txBox="1">
                  <a:spLocks noChangeArrowheads="1"/>
                </p:cNvSpPr>
                <p:nvPr/>
              </p:nvSpPr>
              <p:spPr bwMode="auto">
                <a:xfrm>
                  <a:off x="3154363" y="2722563"/>
                  <a:ext cx="468312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0.6kb</a:t>
                  </a:r>
                </a:p>
              </p:txBody>
            </p:sp>
            <p:grpSp>
              <p:nvGrpSpPr>
                <p:cNvPr id="231" name="Group 197"/>
                <p:cNvGrpSpPr>
                  <a:grpSpLocks/>
                </p:cNvGrpSpPr>
                <p:nvPr/>
              </p:nvGrpSpPr>
              <p:grpSpPr bwMode="auto">
                <a:xfrm>
                  <a:off x="3036888" y="3103563"/>
                  <a:ext cx="123825" cy="85725"/>
                  <a:chOff x="2178050" y="3492500"/>
                  <a:chExt cx="123825" cy="85725"/>
                </a:xfrm>
              </p:grpSpPr>
              <p:cxnSp>
                <p:nvCxnSpPr>
                  <p:cNvPr id="312" name="Straight Arrow Connector 19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193925" y="3492500"/>
                    <a:ext cx="92075" cy="1588"/>
                  </a:xfrm>
                  <a:prstGeom prst="straightConnector1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 type="stealth" w="med" len="sm"/>
                  </a:ln>
                </p:spPr>
              </p:cxnSp>
              <p:sp>
                <p:nvSpPr>
                  <p:cNvPr id="313" name="Rectangle 196"/>
                  <p:cNvSpPr>
                    <a:spLocks noChangeArrowheads="1"/>
                  </p:cNvSpPr>
                  <p:nvPr/>
                </p:nvSpPr>
                <p:spPr bwMode="auto">
                  <a:xfrm>
                    <a:off x="2178050" y="3502025"/>
                    <a:ext cx="123825" cy="76200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232" name="Group 198"/>
                <p:cNvGrpSpPr>
                  <a:grpSpLocks/>
                </p:cNvGrpSpPr>
                <p:nvPr/>
              </p:nvGrpSpPr>
              <p:grpSpPr bwMode="auto">
                <a:xfrm rot="10800000">
                  <a:off x="4316413" y="3700463"/>
                  <a:ext cx="123825" cy="85725"/>
                  <a:chOff x="2178050" y="3492500"/>
                  <a:chExt cx="123825" cy="85725"/>
                </a:xfrm>
              </p:grpSpPr>
              <p:cxnSp>
                <p:nvCxnSpPr>
                  <p:cNvPr id="310" name="Straight Arrow Connector 19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193925" y="3492500"/>
                    <a:ext cx="92075" cy="1588"/>
                  </a:xfrm>
                  <a:prstGeom prst="straightConnector1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 type="stealth" w="med" len="sm"/>
                  </a:ln>
                </p:spPr>
              </p:cxnSp>
              <p:sp>
                <p:nvSpPr>
                  <p:cNvPr id="311" name="Rectangle 200"/>
                  <p:cNvSpPr>
                    <a:spLocks noChangeArrowheads="1"/>
                  </p:cNvSpPr>
                  <p:nvPr/>
                </p:nvSpPr>
                <p:spPr bwMode="auto">
                  <a:xfrm>
                    <a:off x="2178050" y="3502025"/>
                    <a:ext cx="123825" cy="76200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/>
                      <a:cs typeface="Arial"/>
                    </a:endParaRPr>
                  </a:p>
                </p:txBody>
              </p:sp>
            </p:grpSp>
            <p:sp>
              <p:nvSpPr>
                <p:cNvPr id="233" name="Line 28"/>
                <p:cNvSpPr>
                  <a:spLocks noChangeShapeType="1"/>
                </p:cNvSpPr>
                <p:nvPr/>
              </p:nvSpPr>
              <p:spPr bwMode="auto">
                <a:xfrm>
                  <a:off x="1314450" y="3371850"/>
                  <a:ext cx="478790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34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3094038" y="3381375"/>
                  <a:ext cx="501650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LoxP</a:t>
                  </a:r>
                </a:p>
              </p:txBody>
            </p:sp>
            <p:sp>
              <p:nvSpPr>
                <p:cNvPr id="235" name="Line 118"/>
                <p:cNvSpPr>
                  <a:spLocks noChangeShapeType="1"/>
                </p:cNvSpPr>
                <p:nvPr/>
              </p:nvSpPr>
              <p:spPr bwMode="auto">
                <a:xfrm flipV="1">
                  <a:off x="1947863" y="3684588"/>
                  <a:ext cx="1165225" cy="158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36" name="Text Box 119"/>
                <p:cNvSpPr txBox="1">
                  <a:spLocks noChangeArrowheads="1"/>
                </p:cNvSpPr>
                <p:nvPr/>
              </p:nvSpPr>
              <p:spPr bwMode="auto">
                <a:xfrm>
                  <a:off x="2298700" y="3579813"/>
                  <a:ext cx="466905" cy="2279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dirty="0">
                      <a:latin typeface="Arial"/>
                      <a:cs typeface="Arial"/>
                    </a:rPr>
                    <a:t>5.1kb</a:t>
                  </a:r>
                </a:p>
              </p:txBody>
            </p:sp>
            <p:sp>
              <p:nvSpPr>
                <p:cNvPr id="237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133725" y="3355975"/>
                  <a:ext cx="71438" cy="52388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38" name="Rectangle 166"/>
                <p:cNvSpPr>
                  <a:spLocks noChangeArrowheads="1"/>
                </p:cNvSpPr>
                <p:nvPr/>
              </p:nvSpPr>
              <p:spPr bwMode="auto">
                <a:xfrm rot="10800000">
                  <a:off x="3665538" y="3325813"/>
                  <a:ext cx="596900" cy="10001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Neo</a:t>
                  </a:r>
                </a:p>
              </p:txBody>
            </p:sp>
            <p:sp>
              <p:nvSpPr>
                <p:cNvPr id="239" name="Text Box 218"/>
                <p:cNvSpPr txBox="1">
                  <a:spLocks noChangeArrowheads="1"/>
                </p:cNvSpPr>
                <p:nvPr/>
              </p:nvSpPr>
              <p:spPr bwMode="auto">
                <a:xfrm>
                  <a:off x="4238626" y="3379789"/>
                  <a:ext cx="461962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LoxP</a:t>
                  </a:r>
                </a:p>
              </p:txBody>
            </p:sp>
            <p:sp>
              <p:nvSpPr>
                <p:cNvPr id="240" name="Text Box 341"/>
                <p:cNvSpPr txBox="1">
                  <a:spLocks noChangeArrowheads="1"/>
                </p:cNvSpPr>
                <p:nvPr/>
              </p:nvSpPr>
              <p:spPr bwMode="auto">
                <a:xfrm>
                  <a:off x="3555999" y="3381375"/>
                  <a:ext cx="552095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dirty="0" err="1">
                      <a:latin typeface="Arial"/>
                      <a:cs typeface="Arial"/>
                    </a:rPr>
                    <a:t>LoxP</a:t>
                  </a:r>
                  <a:endParaRPr lang="en-US" sz="8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241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594100" y="3355975"/>
                  <a:ext cx="71438" cy="52388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42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4271963" y="3355975"/>
                  <a:ext cx="71438" cy="5238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cxnSp>
              <p:nvCxnSpPr>
                <p:cNvPr id="243" name="Straight Connector 150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3091656" y="3325019"/>
                  <a:ext cx="9683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244" name="Text Box 338"/>
                <p:cNvSpPr txBox="1">
                  <a:spLocks noChangeArrowheads="1"/>
                </p:cNvSpPr>
                <p:nvPr/>
              </p:nvSpPr>
              <p:spPr bwMode="auto">
                <a:xfrm>
                  <a:off x="2928938" y="3079750"/>
                  <a:ext cx="425450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NdeI</a:t>
                  </a:r>
                </a:p>
              </p:txBody>
            </p:sp>
            <p:sp>
              <p:nvSpPr>
                <p:cNvPr id="245" name="Rectangle 89"/>
                <p:cNvSpPr>
                  <a:spLocks noChangeArrowheads="1"/>
                </p:cNvSpPr>
                <p:nvPr/>
              </p:nvSpPr>
              <p:spPr bwMode="auto">
                <a:xfrm>
                  <a:off x="2619375" y="3319463"/>
                  <a:ext cx="153988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46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2579688" y="3262313"/>
                  <a:ext cx="288925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1</a:t>
                  </a:r>
                </a:p>
              </p:txBody>
            </p:sp>
            <p:sp>
              <p:nvSpPr>
                <p:cNvPr id="247" name="Rectangle 304"/>
                <p:cNvSpPr>
                  <a:spLocks noChangeArrowheads="1"/>
                </p:cNvSpPr>
                <p:nvPr/>
              </p:nvSpPr>
              <p:spPr bwMode="auto">
                <a:xfrm>
                  <a:off x="3335338" y="3319463"/>
                  <a:ext cx="112712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48" name="Text Box 162"/>
                <p:cNvSpPr txBox="1">
                  <a:spLocks noChangeArrowheads="1"/>
                </p:cNvSpPr>
                <p:nvPr/>
              </p:nvSpPr>
              <p:spPr bwMode="auto">
                <a:xfrm>
                  <a:off x="3276600" y="3268663"/>
                  <a:ext cx="296863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2</a:t>
                  </a:r>
                </a:p>
              </p:txBody>
            </p:sp>
            <p:sp>
              <p:nvSpPr>
                <p:cNvPr id="249" name="Rectangle 289"/>
                <p:cNvSpPr>
                  <a:spLocks noChangeArrowheads="1"/>
                </p:cNvSpPr>
                <p:nvPr/>
              </p:nvSpPr>
              <p:spPr bwMode="auto">
                <a:xfrm>
                  <a:off x="4649788" y="3322638"/>
                  <a:ext cx="111125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50" name="Text Box 288"/>
                <p:cNvSpPr txBox="1">
                  <a:spLocks noChangeArrowheads="1"/>
                </p:cNvSpPr>
                <p:nvPr/>
              </p:nvSpPr>
              <p:spPr bwMode="auto">
                <a:xfrm>
                  <a:off x="4587875" y="3270250"/>
                  <a:ext cx="258763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3</a:t>
                  </a:r>
                </a:p>
              </p:txBody>
            </p:sp>
            <p:sp>
              <p:nvSpPr>
                <p:cNvPr id="251" name="Line 118"/>
                <p:cNvSpPr>
                  <a:spLocks noChangeShapeType="1"/>
                </p:cNvSpPr>
                <p:nvPr/>
              </p:nvSpPr>
              <p:spPr bwMode="auto">
                <a:xfrm flipV="1">
                  <a:off x="3173413" y="3778250"/>
                  <a:ext cx="37306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52" name="Line 118"/>
                <p:cNvSpPr>
                  <a:spLocks noChangeShapeType="1"/>
                </p:cNvSpPr>
                <p:nvPr/>
              </p:nvSpPr>
              <p:spPr bwMode="auto">
                <a:xfrm>
                  <a:off x="3621088" y="3683000"/>
                  <a:ext cx="687387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53" name="Line 118"/>
                <p:cNvSpPr>
                  <a:spLocks noChangeShapeType="1"/>
                </p:cNvSpPr>
                <p:nvPr/>
              </p:nvSpPr>
              <p:spPr bwMode="auto">
                <a:xfrm flipV="1">
                  <a:off x="4364038" y="3683000"/>
                  <a:ext cx="81756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54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4354513" y="3659188"/>
                  <a:ext cx="46037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55" name="AutoShape 165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5136357" y="3659981"/>
                  <a:ext cx="44450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56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4564063" y="3578225"/>
                  <a:ext cx="479707" cy="2279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dirty="0">
                      <a:latin typeface="Arial"/>
                      <a:cs typeface="Arial"/>
                    </a:rPr>
                    <a:t>3.3kb</a:t>
                  </a:r>
                </a:p>
              </p:txBody>
            </p:sp>
            <p:sp>
              <p:nvSpPr>
                <p:cNvPr id="257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608388" y="3659188"/>
                  <a:ext cx="46037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58" name="AutoShape 165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4272757" y="3659981"/>
                  <a:ext cx="44450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59" name="AutoShape 165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3542507" y="3755231"/>
                  <a:ext cx="44450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60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154363" y="3751263"/>
                  <a:ext cx="46037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61" name="Text Box 280"/>
                <p:cNvSpPr txBox="1">
                  <a:spLocks noChangeArrowheads="1"/>
                </p:cNvSpPr>
                <p:nvPr/>
              </p:nvSpPr>
              <p:spPr bwMode="auto">
                <a:xfrm>
                  <a:off x="3756024" y="3579813"/>
                  <a:ext cx="514796" cy="2279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dirty="0">
                      <a:latin typeface="Arial"/>
                      <a:cs typeface="Arial"/>
                    </a:rPr>
                    <a:t>2.1kb</a:t>
                  </a:r>
                </a:p>
              </p:txBody>
            </p:sp>
            <p:sp>
              <p:nvSpPr>
                <p:cNvPr id="262" name="AutoShape 165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3092450" y="3662363"/>
                  <a:ext cx="46037" cy="46038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63" name="AutoShape 16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1947863" y="3662363"/>
                  <a:ext cx="46037" cy="46037"/>
                </a:xfrm>
                <a:prstGeom prst="triangle">
                  <a:avLst>
                    <a:gd name="adj" fmla="val 4895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64" name="Rectangle 237"/>
                <p:cNvSpPr>
                  <a:spLocks noChangeArrowheads="1"/>
                </p:cNvSpPr>
                <p:nvPr/>
              </p:nvSpPr>
              <p:spPr bwMode="auto">
                <a:xfrm>
                  <a:off x="3238500" y="3730625"/>
                  <a:ext cx="263525" cy="1143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65" name="Text Box 295"/>
                <p:cNvSpPr txBox="1">
                  <a:spLocks noChangeArrowheads="1"/>
                </p:cNvSpPr>
                <p:nvPr/>
              </p:nvSpPr>
              <p:spPr bwMode="auto">
                <a:xfrm>
                  <a:off x="3154363" y="3662363"/>
                  <a:ext cx="468312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0.6kb</a:t>
                  </a:r>
                </a:p>
              </p:txBody>
            </p:sp>
            <p:cxnSp>
              <p:nvCxnSpPr>
                <p:cNvPr id="266" name="Straight Connector 124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1293019" y="3307557"/>
                  <a:ext cx="98425" cy="158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267" name="Line 242"/>
                <p:cNvSpPr>
                  <a:spLocks noChangeShapeType="1"/>
                </p:cNvSpPr>
                <p:nvPr/>
              </p:nvSpPr>
              <p:spPr bwMode="auto">
                <a:xfrm>
                  <a:off x="5351463" y="3422650"/>
                  <a:ext cx="106362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68" name="Text Box 243"/>
                <p:cNvSpPr txBox="1">
                  <a:spLocks noChangeArrowheads="1"/>
                </p:cNvSpPr>
                <p:nvPr/>
              </p:nvSpPr>
              <p:spPr bwMode="auto">
                <a:xfrm>
                  <a:off x="5359399" y="3406775"/>
                  <a:ext cx="588962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3’ Probe</a:t>
                  </a:r>
                </a:p>
              </p:txBody>
            </p:sp>
            <p:sp>
              <p:nvSpPr>
                <p:cNvPr id="269" name="Rectangle 307"/>
                <p:cNvSpPr>
                  <a:spLocks noChangeArrowheads="1"/>
                </p:cNvSpPr>
                <p:nvPr/>
              </p:nvSpPr>
              <p:spPr bwMode="auto">
                <a:xfrm>
                  <a:off x="5546725" y="3324225"/>
                  <a:ext cx="115888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cxnSp>
              <p:nvCxnSpPr>
                <p:cNvPr id="270" name="Straight Connector 124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5403850" y="3308351"/>
                  <a:ext cx="9842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271" name="Text Box 338"/>
                <p:cNvSpPr txBox="1">
                  <a:spLocks noChangeArrowheads="1"/>
                </p:cNvSpPr>
                <p:nvPr/>
              </p:nvSpPr>
              <p:spPr bwMode="auto">
                <a:xfrm>
                  <a:off x="5199065" y="2973388"/>
                  <a:ext cx="495300" cy="3582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800">
                      <a:latin typeface="Arial"/>
                      <a:cs typeface="Arial"/>
                    </a:rPr>
                    <a:t>NdeI</a:t>
                  </a:r>
                </a:p>
                <a:p>
                  <a:pPr algn="ctr"/>
                  <a:r>
                    <a:rPr lang="en-US" sz="800">
                      <a:latin typeface="Arial"/>
                      <a:cs typeface="Arial"/>
                    </a:rPr>
                    <a:t>26173</a:t>
                  </a:r>
                </a:p>
              </p:txBody>
            </p:sp>
            <p:sp>
              <p:nvSpPr>
                <p:cNvPr id="272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5486400" y="3271838"/>
                  <a:ext cx="317499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4</a:t>
                  </a:r>
                </a:p>
              </p:txBody>
            </p:sp>
            <p:sp>
              <p:nvSpPr>
                <p:cNvPr id="273" name="Rectangle 308"/>
                <p:cNvSpPr>
                  <a:spLocks noChangeArrowheads="1"/>
                </p:cNvSpPr>
                <p:nvPr/>
              </p:nvSpPr>
              <p:spPr bwMode="auto">
                <a:xfrm>
                  <a:off x="5891213" y="3319463"/>
                  <a:ext cx="109537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74" name="Text Box 312"/>
                <p:cNvSpPr txBox="1">
                  <a:spLocks noChangeArrowheads="1"/>
                </p:cNvSpPr>
                <p:nvPr/>
              </p:nvSpPr>
              <p:spPr bwMode="auto">
                <a:xfrm>
                  <a:off x="5826125" y="3268663"/>
                  <a:ext cx="288925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5</a:t>
                  </a:r>
                </a:p>
              </p:txBody>
            </p:sp>
            <p:sp>
              <p:nvSpPr>
                <p:cNvPr id="275" name="Line 240"/>
                <p:cNvSpPr>
                  <a:spLocks noChangeShapeType="1"/>
                </p:cNvSpPr>
                <p:nvPr/>
              </p:nvSpPr>
              <p:spPr bwMode="auto">
                <a:xfrm>
                  <a:off x="1544638" y="3424238"/>
                  <a:ext cx="152400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76" name="Text Box 241"/>
                <p:cNvSpPr txBox="1">
                  <a:spLocks noChangeArrowheads="1"/>
                </p:cNvSpPr>
                <p:nvPr/>
              </p:nvSpPr>
              <p:spPr bwMode="auto">
                <a:xfrm>
                  <a:off x="1168400" y="3402013"/>
                  <a:ext cx="558800" cy="3582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5’ Probe</a:t>
                  </a:r>
                </a:p>
              </p:txBody>
            </p:sp>
            <p:sp>
              <p:nvSpPr>
                <p:cNvPr id="277" name="Text Box 338"/>
                <p:cNvSpPr txBox="1">
                  <a:spLocks noChangeArrowheads="1"/>
                </p:cNvSpPr>
                <p:nvPr/>
              </p:nvSpPr>
              <p:spPr bwMode="auto">
                <a:xfrm>
                  <a:off x="2730500" y="2921000"/>
                  <a:ext cx="814388" cy="2117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700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PCR primer 1</a:t>
                  </a:r>
                </a:p>
              </p:txBody>
            </p:sp>
            <p:sp>
              <p:nvSpPr>
                <p:cNvPr id="278" name="Text Box 338"/>
                <p:cNvSpPr txBox="1">
                  <a:spLocks noChangeArrowheads="1"/>
                </p:cNvSpPr>
                <p:nvPr/>
              </p:nvSpPr>
              <p:spPr bwMode="auto">
                <a:xfrm>
                  <a:off x="4064000" y="3759200"/>
                  <a:ext cx="814388" cy="2117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700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PCR primer 3</a:t>
                  </a:r>
                </a:p>
              </p:txBody>
            </p:sp>
            <p:sp>
              <p:nvSpPr>
                <p:cNvPr id="279" name="Line 118"/>
                <p:cNvSpPr>
                  <a:spLocks noChangeShapeType="1"/>
                </p:cNvSpPr>
                <p:nvPr/>
              </p:nvSpPr>
              <p:spPr bwMode="auto">
                <a:xfrm flipV="1">
                  <a:off x="3186113" y="3854450"/>
                  <a:ext cx="37306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grpSp>
              <p:nvGrpSpPr>
                <p:cNvPr id="280" name="Group 267"/>
                <p:cNvGrpSpPr>
                  <a:grpSpLocks/>
                </p:cNvGrpSpPr>
                <p:nvPr/>
              </p:nvGrpSpPr>
              <p:grpSpPr bwMode="auto">
                <a:xfrm>
                  <a:off x="3049588" y="4119563"/>
                  <a:ext cx="123825" cy="81492"/>
                  <a:chOff x="2178050" y="3492500"/>
                  <a:chExt cx="123825" cy="81492"/>
                </a:xfrm>
              </p:grpSpPr>
              <p:cxnSp>
                <p:nvCxnSpPr>
                  <p:cNvPr id="308" name="Straight Arrow Connector 26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193925" y="3492500"/>
                    <a:ext cx="92075" cy="1588"/>
                  </a:xfrm>
                  <a:prstGeom prst="straightConnector1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 type="stealth" w="med" len="sm"/>
                  </a:ln>
                </p:spPr>
              </p:cxnSp>
              <p:sp>
                <p:nvSpPr>
                  <p:cNvPr id="309" name="Rectangle 269"/>
                  <p:cNvSpPr>
                    <a:spLocks noChangeArrowheads="1"/>
                  </p:cNvSpPr>
                  <p:nvPr/>
                </p:nvSpPr>
                <p:spPr bwMode="auto">
                  <a:xfrm>
                    <a:off x="2178050" y="3497792"/>
                    <a:ext cx="123825" cy="76200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281" name="Group 270"/>
                <p:cNvGrpSpPr>
                  <a:grpSpLocks/>
                </p:cNvGrpSpPr>
                <p:nvPr/>
              </p:nvGrpSpPr>
              <p:grpSpPr bwMode="auto">
                <a:xfrm rot="10800000">
                  <a:off x="3325813" y="4418013"/>
                  <a:ext cx="123825" cy="85725"/>
                  <a:chOff x="2178050" y="3492500"/>
                  <a:chExt cx="123825" cy="85725"/>
                </a:xfrm>
              </p:grpSpPr>
              <p:cxnSp>
                <p:nvCxnSpPr>
                  <p:cNvPr id="306" name="Straight Arrow Connector 27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193925" y="3492500"/>
                    <a:ext cx="92075" cy="1588"/>
                  </a:xfrm>
                  <a:prstGeom prst="straightConnector1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 type="stealth" w="med" len="sm"/>
                  </a:ln>
                </p:spPr>
              </p:cxnSp>
              <p:sp>
                <p:nvSpPr>
                  <p:cNvPr id="307" name="Rectangle 272"/>
                  <p:cNvSpPr>
                    <a:spLocks noChangeArrowheads="1"/>
                  </p:cNvSpPr>
                  <p:nvPr/>
                </p:nvSpPr>
                <p:spPr bwMode="auto">
                  <a:xfrm>
                    <a:off x="2178050" y="3502025"/>
                    <a:ext cx="123825" cy="76200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/>
                      <a:cs typeface="Arial"/>
                    </a:endParaRPr>
                  </a:p>
                </p:txBody>
              </p:sp>
            </p:grpSp>
            <p:sp>
              <p:nvSpPr>
                <p:cNvPr id="282" name="Line 28"/>
                <p:cNvSpPr>
                  <a:spLocks noChangeShapeType="1"/>
                </p:cNvSpPr>
                <p:nvPr/>
              </p:nvSpPr>
              <p:spPr bwMode="auto">
                <a:xfrm>
                  <a:off x="1327150" y="4387850"/>
                  <a:ext cx="478790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cxnSp>
              <p:nvCxnSpPr>
                <p:cNvPr id="283" name="Straight Connector 150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3104356" y="4341019"/>
                  <a:ext cx="9683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284" name="Text Box 338"/>
                <p:cNvSpPr txBox="1">
                  <a:spLocks noChangeArrowheads="1"/>
                </p:cNvSpPr>
                <p:nvPr/>
              </p:nvSpPr>
              <p:spPr bwMode="auto">
                <a:xfrm>
                  <a:off x="2941638" y="4095750"/>
                  <a:ext cx="425450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dirty="0" err="1">
                      <a:latin typeface="Arial"/>
                      <a:cs typeface="Arial"/>
                    </a:rPr>
                    <a:t>NdeI</a:t>
                  </a:r>
                  <a:endParaRPr lang="en-US" sz="8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285" name="Rectangle 89"/>
                <p:cNvSpPr>
                  <a:spLocks noChangeArrowheads="1"/>
                </p:cNvSpPr>
                <p:nvPr/>
              </p:nvSpPr>
              <p:spPr bwMode="auto">
                <a:xfrm>
                  <a:off x="2632075" y="4335463"/>
                  <a:ext cx="153988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86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2592388" y="4278313"/>
                  <a:ext cx="288925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1</a:t>
                  </a:r>
                </a:p>
              </p:txBody>
            </p:sp>
            <p:sp>
              <p:nvSpPr>
                <p:cNvPr id="287" name="Rectangle 289"/>
                <p:cNvSpPr>
                  <a:spLocks noChangeArrowheads="1"/>
                </p:cNvSpPr>
                <p:nvPr/>
              </p:nvSpPr>
              <p:spPr bwMode="auto">
                <a:xfrm>
                  <a:off x="3468688" y="4338638"/>
                  <a:ext cx="111125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88" name="Text Box 288"/>
                <p:cNvSpPr txBox="1">
                  <a:spLocks noChangeArrowheads="1"/>
                </p:cNvSpPr>
                <p:nvPr/>
              </p:nvSpPr>
              <p:spPr bwMode="auto">
                <a:xfrm>
                  <a:off x="3406775" y="4286250"/>
                  <a:ext cx="258763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3</a:t>
                  </a:r>
                </a:p>
              </p:txBody>
            </p:sp>
            <p:cxnSp>
              <p:nvCxnSpPr>
                <p:cNvPr id="289" name="Straight Connector 124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1305719" y="4323557"/>
                  <a:ext cx="98425" cy="158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290" name="Text Box 338"/>
                <p:cNvSpPr txBox="1">
                  <a:spLocks noChangeArrowheads="1"/>
                </p:cNvSpPr>
                <p:nvPr/>
              </p:nvSpPr>
              <p:spPr bwMode="auto">
                <a:xfrm>
                  <a:off x="1093788" y="3989388"/>
                  <a:ext cx="514350" cy="3582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800">
                      <a:latin typeface="Arial"/>
                      <a:cs typeface="Arial"/>
                    </a:rPr>
                    <a:t>NdeI</a:t>
                  </a:r>
                </a:p>
                <a:p>
                  <a:pPr algn="ctr"/>
                  <a:r>
                    <a:rPr lang="en-US" sz="800">
                      <a:latin typeface="Arial"/>
                      <a:cs typeface="Arial"/>
                    </a:rPr>
                    <a:t>11117</a:t>
                  </a:r>
                </a:p>
              </p:txBody>
            </p:sp>
            <p:sp>
              <p:nvSpPr>
                <p:cNvPr id="291" name="Rectangle 307"/>
                <p:cNvSpPr>
                  <a:spLocks noChangeArrowheads="1"/>
                </p:cNvSpPr>
                <p:nvPr/>
              </p:nvSpPr>
              <p:spPr bwMode="auto">
                <a:xfrm>
                  <a:off x="4187825" y="4340225"/>
                  <a:ext cx="115888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92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4127500" y="4287838"/>
                  <a:ext cx="317499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4</a:t>
                  </a:r>
                </a:p>
              </p:txBody>
            </p:sp>
            <p:sp>
              <p:nvSpPr>
                <p:cNvPr id="293" name="Rectangle 308"/>
                <p:cNvSpPr>
                  <a:spLocks noChangeArrowheads="1"/>
                </p:cNvSpPr>
                <p:nvPr/>
              </p:nvSpPr>
              <p:spPr bwMode="auto">
                <a:xfrm>
                  <a:off x="4481513" y="4335463"/>
                  <a:ext cx="109537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94" name="Text Box 312"/>
                <p:cNvSpPr txBox="1">
                  <a:spLocks noChangeArrowheads="1"/>
                </p:cNvSpPr>
                <p:nvPr/>
              </p:nvSpPr>
              <p:spPr bwMode="auto">
                <a:xfrm>
                  <a:off x="4416425" y="4284663"/>
                  <a:ext cx="288925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5</a:t>
                  </a:r>
                </a:p>
              </p:txBody>
            </p:sp>
            <p:sp>
              <p:nvSpPr>
                <p:cNvPr id="295" name="Text Box 338"/>
                <p:cNvSpPr txBox="1">
                  <a:spLocks noChangeArrowheads="1"/>
                </p:cNvSpPr>
                <p:nvPr/>
              </p:nvSpPr>
              <p:spPr bwMode="auto">
                <a:xfrm>
                  <a:off x="2743200" y="3937000"/>
                  <a:ext cx="814388" cy="2117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700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PCR primer 1</a:t>
                  </a:r>
                </a:p>
              </p:txBody>
            </p:sp>
            <p:sp>
              <p:nvSpPr>
                <p:cNvPr id="296" name="Text Box 338"/>
                <p:cNvSpPr txBox="1">
                  <a:spLocks noChangeArrowheads="1"/>
                </p:cNvSpPr>
                <p:nvPr/>
              </p:nvSpPr>
              <p:spPr bwMode="auto">
                <a:xfrm>
                  <a:off x="3073400" y="4476751"/>
                  <a:ext cx="814388" cy="2117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700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PCR primer 3</a:t>
                  </a:r>
                </a:p>
              </p:txBody>
            </p:sp>
            <p:sp>
              <p:nvSpPr>
                <p:cNvPr id="297" name="Rectangle 315"/>
                <p:cNvSpPr>
                  <a:spLocks noChangeArrowheads="1"/>
                </p:cNvSpPr>
                <p:nvPr/>
              </p:nvSpPr>
              <p:spPr bwMode="auto">
                <a:xfrm>
                  <a:off x="5192713" y="4335463"/>
                  <a:ext cx="109537" cy="1174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800">
                    <a:latin typeface="Arial"/>
                    <a:cs typeface="Arial"/>
                  </a:endParaRPr>
                </a:p>
              </p:txBody>
            </p:sp>
            <p:sp>
              <p:nvSpPr>
                <p:cNvPr id="298" name="Text Box 316"/>
                <p:cNvSpPr txBox="1">
                  <a:spLocks noChangeArrowheads="1"/>
                </p:cNvSpPr>
                <p:nvPr/>
              </p:nvSpPr>
              <p:spPr bwMode="auto">
                <a:xfrm>
                  <a:off x="5129213" y="4284663"/>
                  <a:ext cx="263525" cy="2279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 b="1">
                      <a:solidFill>
                        <a:srgbClr val="FFFFFF"/>
                      </a:solidFill>
                      <a:latin typeface="Arial"/>
                      <a:cs typeface="Arial"/>
                    </a:rPr>
                    <a:t>6</a:t>
                  </a:r>
                </a:p>
              </p:txBody>
            </p:sp>
            <p:grpSp>
              <p:nvGrpSpPr>
                <p:cNvPr id="299" name="Group 326"/>
                <p:cNvGrpSpPr>
                  <a:grpSpLocks/>
                </p:cNvGrpSpPr>
                <p:nvPr/>
              </p:nvGrpSpPr>
              <p:grpSpPr bwMode="auto">
                <a:xfrm>
                  <a:off x="3455988" y="1439863"/>
                  <a:ext cx="123825" cy="85725"/>
                  <a:chOff x="2178050" y="3492500"/>
                  <a:chExt cx="123825" cy="85725"/>
                </a:xfrm>
              </p:grpSpPr>
              <p:cxnSp>
                <p:nvCxnSpPr>
                  <p:cNvPr id="304" name="Straight Arrow Connector 32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193925" y="3492500"/>
                    <a:ext cx="92075" cy="1588"/>
                  </a:xfrm>
                  <a:prstGeom prst="straightConnector1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 type="stealth" w="med" len="sm"/>
                  </a:ln>
                </p:spPr>
              </p:cxnSp>
              <p:sp>
                <p:nvSpPr>
                  <p:cNvPr id="305" name="Rectangle 328"/>
                  <p:cNvSpPr>
                    <a:spLocks noChangeArrowheads="1"/>
                  </p:cNvSpPr>
                  <p:nvPr/>
                </p:nvSpPr>
                <p:spPr bwMode="auto">
                  <a:xfrm>
                    <a:off x="2178050" y="3502025"/>
                    <a:ext cx="123825" cy="76200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300" name="Group 330"/>
                <p:cNvGrpSpPr>
                  <a:grpSpLocks/>
                </p:cNvGrpSpPr>
                <p:nvPr/>
              </p:nvGrpSpPr>
              <p:grpSpPr bwMode="auto">
                <a:xfrm rot="10800000">
                  <a:off x="3935413" y="1401763"/>
                  <a:ext cx="123825" cy="85725"/>
                  <a:chOff x="2178050" y="3492500"/>
                  <a:chExt cx="123825" cy="85725"/>
                </a:xfrm>
              </p:grpSpPr>
              <p:cxnSp>
                <p:nvCxnSpPr>
                  <p:cNvPr id="302" name="Straight Arrow Connector 33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193925" y="3492500"/>
                    <a:ext cx="92075" cy="1588"/>
                  </a:xfrm>
                  <a:prstGeom prst="straightConnector1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 type="stealth" w="med" len="sm"/>
                  </a:ln>
                </p:spPr>
              </p:cxnSp>
              <p:sp>
                <p:nvSpPr>
                  <p:cNvPr id="303" name="Rectangle 332"/>
                  <p:cNvSpPr>
                    <a:spLocks noChangeArrowheads="1"/>
                  </p:cNvSpPr>
                  <p:nvPr/>
                </p:nvSpPr>
                <p:spPr bwMode="auto">
                  <a:xfrm>
                    <a:off x="2178050" y="3502025"/>
                    <a:ext cx="123825" cy="76200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Arial"/>
                      <a:cs typeface="Arial"/>
                    </a:endParaRPr>
                  </a:p>
                </p:txBody>
              </p:sp>
            </p:grpSp>
            <p:sp>
              <p:nvSpPr>
                <p:cNvPr id="301" name="Text Box 338"/>
                <p:cNvSpPr txBox="1">
                  <a:spLocks noChangeArrowheads="1"/>
                </p:cNvSpPr>
                <p:nvPr/>
              </p:nvSpPr>
              <p:spPr bwMode="auto">
                <a:xfrm>
                  <a:off x="3683000" y="1460500"/>
                  <a:ext cx="814388" cy="2117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700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PCR primer 3</a:t>
                  </a:r>
                </a:p>
              </p:txBody>
            </p:sp>
          </p:grpSp>
        </p:grpSp>
      </p:grpSp>
      <p:grpSp>
        <p:nvGrpSpPr>
          <p:cNvPr id="316" name="Group 202"/>
          <p:cNvGrpSpPr>
            <a:grpSpLocks/>
          </p:cNvGrpSpPr>
          <p:nvPr/>
        </p:nvGrpSpPr>
        <p:grpSpPr bwMode="auto">
          <a:xfrm>
            <a:off x="3367088" y="4361931"/>
            <a:ext cx="2705100" cy="925513"/>
            <a:chOff x="406400" y="901700"/>
            <a:chExt cx="2705100" cy="925057"/>
          </a:xfrm>
        </p:grpSpPr>
        <p:pic>
          <p:nvPicPr>
            <p:cNvPr id="317" name="Picture 185"/>
            <p:cNvPicPr>
              <a:picLocks noChangeAspect="1"/>
            </p:cNvPicPr>
            <p:nvPr/>
          </p:nvPicPr>
          <p:blipFill>
            <a:blip r:embed="rId3">
              <a:lum bright="6000" contrast="12000"/>
            </a:blip>
            <a:srcRect/>
            <a:stretch>
              <a:fillRect/>
            </a:stretch>
          </p:blipFill>
          <p:spPr bwMode="auto">
            <a:xfrm>
              <a:off x="736091" y="1088390"/>
              <a:ext cx="1523911" cy="727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" name="TextBox 120"/>
            <p:cNvSpPr txBox="1">
              <a:spLocks noChangeArrowheads="1"/>
            </p:cNvSpPr>
            <p:nvPr/>
          </p:nvSpPr>
          <p:spPr bwMode="auto">
            <a:xfrm>
              <a:off x="1163638" y="901700"/>
              <a:ext cx="379412" cy="214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+/+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319" name="TextBox 120"/>
            <p:cNvSpPr txBox="1">
              <a:spLocks noChangeArrowheads="1"/>
            </p:cNvSpPr>
            <p:nvPr/>
          </p:nvSpPr>
          <p:spPr bwMode="auto">
            <a:xfrm>
              <a:off x="1511300" y="901700"/>
              <a:ext cx="457200" cy="214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+/-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320" name="TextBox 120"/>
            <p:cNvSpPr txBox="1">
              <a:spLocks noChangeArrowheads="1"/>
            </p:cNvSpPr>
            <p:nvPr/>
          </p:nvSpPr>
          <p:spPr bwMode="auto">
            <a:xfrm>
              <a:off x="1866900" y="901700"/>
              <a:ext cx="457200" cy="214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-/-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321" name="TextBox 120"/>
            <p:cNvSpPr txBox="1">
              <a:spLocks noChangeArrowheads="1"/>
            </p:cNvSpPr>
            <p:nvPr/>
          </p:nvSpPr>
          <p:spPr bwMode="auto">
            <a:xfrm>
              <a:off x="496888" y="901700"/>
              <a:ext cx="379412" cy="214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BP</a:t>
              </a:r>
            </a:p>
          </p:txBody>
        </p:sp>
        <p:sp>
          <p:nvSpPr>
            <p:cNvPr id="322" name="TextBox 120"/>
            <p:cNvSpPr txBox="1">
              <a:spLocks noChangeArrowheads="1"/>
            </p:cNvSpPr>
            <p:nvPr/>
          </p:nvSpPr>
          <p:spPr bwMode="auto">
            <a:xfrm>
              <a:off x="406400" y="1066719"/>
              <a:ext cx="584200" cy="214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1000</a:t>
              </a:r>
            </a:p>
          </p:txBody>
        </p:sp>
        <p:sp>
          <p:nvSpPr>
            <p:cNvPr id="323" name="TextBox 120"/>
            <p:cNvSpPr txBox="1">
              <a:spLocks noChangeArrowheads="1"/>
            </p:cNvSpPr>
            <p:nvPr/>
          </p:nvSpPr>
          <p:spPr bwMode="auto">
            <a:xfrm>
              <a:off x="457200" y="1244431"/>
              <a:ext cx="584200" cy="214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500</a:t>
              </a:r>
            </a:p>
          </p:txBody>
        </p:sp>
        <p:sp>
          <p:nvSpPr>
            <p:cNvPr id="324" name="TextBox 120"/>
            <p:cNvSpPr txBox="1">
              <a:spLocks noChangeArrowheads="1"/>
            </p:cNvSpPr>
            <p:nvPr/>
          </p:nvSpPr>
          <p:spPr bwMode="auto">
            <a:xfrm>
              <a:off x="457200" y="1371369"/>
              <a:ext cx="584200" cy="214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300</a:t>
              </a:r>
            </a:p>
          </p:txBody>
        </p:sp>
        <p:sp>
          <p:nvSpPr>
            <p:cNvPr id="325" name="TextBox 120"/>
            <p:cNvSpPr txBox="1">
              <a:spLocks noChangeArrowheads="1"/>
            </p:cNvSpPr>
            <p:nvPr/>
          </p:nvSpPr>
          <p:spPr bwMode="auto">
            <a:xfrm>
              <a:off x="457200" y="1472919"/>
              <a:ext cx="584200" cy="214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200</a:t>
              </a:r>
            </a:p>
          </p:txBody>
        </p:sp>
        <p:sp>
          <p:nvSpPr>
            <p:cNvPr id="326" name="TextBox 120"/>
            <p:cNvSpPr txBox="1">
              <a:spLocks noChangeArrowheads="1"/>
            </p:cNvSpPr>
            <p:nvPr/>
          </p:nvSpPr>
          <p:spPr bwMode="auto">
            <a:xfrm>
              <a:off x="457200" y="1612550"/>
              <a:ext cx="584200" cy="214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100</a:t>
              </a:r>
            </a:p>
          </p:txBody>
        </p:sp>
        <p:cxnSp>
          <p:nvCxnSpPr>
            <p:cNvPr id="327" name="Straight Arrow Connector 196"/>
            <p:cNvCxnSpPr>
              <a:cxnSpLocks noChangeShapeType="1"/>
            </p:cNvCxnSpPr>
            <p:nvPr/>
          </p:nvCxnSpPr>
          <p:spPr bwMode="auto">
            <a:xfrm rot="10800000">
              <a:off x="2260600" y="1193800"/>
              <a:ext cx="1651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sm"/>
            </a:ln>
          </p:spPr>
        </p:cxnSp>
        <p:sp>
          <p:nvSpPr>
            <p:cNvPr id="328" name="TextBox 120"/>
            <p:cNvSpPr txBox="1">
              <a:spLocks noChangeArrowheads="1"/>
            </p:cNvSpPr>
            <p:nvPr/>
          </p:nvSpPr>
          <p:spPr bwMode="auto">
            <a:xfrm>
              <a:off x="2351088" y="1079412"/>
              <a:ext cx="747712" cy="214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 WT allele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cxnSp>
          <p:nvCxnSpPr>
            <p:cNvPr id="329" name="Straight Arrow Connector 200"/>
            <p:cNvCxnSpPr>
              <a:cxnSpLocks noChangeShapeType="1"/>
            </p:cNvCxnSpPr>
            <p:nvPr/>
          </p:nvCxnSpPr>
          <p:spPr bwMode="auto">
            <a:xfrm rot="10800000">
              <a:off x="2273300" y="1473200"/>
              <a:ext cx="1651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sm"/>
            </a:ln>
          </p:spPr>
        </p:cxnSp>
        <p:sp>
          <p:nvSpPr>
            <p:cNvPr id="330" name="TextBox 120"/>
            <p:cNvSpPr txBox="1">
              <a:spLocks noChangeArrowheads="1"/>
            </p:cNvSpPr>
            <p:nvPr/>
          </p:nvSpPr>
          <p:spPr bwMode="auto">
            <a:xfrm>
              <a:off x="2363788" y="1358675"/>
              <a:ext cx="747712" cy="214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NULL allele</a:t>
              </a:r>
            </a:p>
          </p:txBody>
        </p:sp>
      </p:grpSp>
      <p:grpSp>
        <p:nvGrpSpPr>
          <p:cNvPr id="333" name="Group 332"/>
          <p:cNvGrpSpPr/>
          <p:nvPr/>
        </p:nvGrpSpPr>
        <p:grpSpPr>
          <a:xfrm>
            <a:off x="915987" y="1821658"/>
            <a:ext cx="2201862" cy="3355501"/>
            <a:chOff x="687387" y="2723358"/>
            <a:chExt cx="2201862" cy="3355501"/>
          </a:xfrm>
        </p:grpSpPr>
        <p:grpSp>
          <p:nvGrpSpPr>
            <p:cNvPr id="334" name="Group 126"/>
            <p:cNvGrpSpPr>
              <a:grpSpLocks/>
            </p:cNvGrpSpPr>
            <p:nvPr/>
          </p:nvGrpSpPr>
          <p:grpSpPr bwMode="auto">
            <a:xfrm>
              <a:off x="1227137" y="2723358"/>
              <a:ext cx="176212" cy="91"/>
              <a:chOff x="2208" y="1857"/>
              <a:chExt cx="192" cy="91"/>
            </a:xfrm>
          </p:grpSpPr>
          <p:sp>
            <p:nvSpPr>
              <p:cNvPr id="339" name="Line 127"/>
              <p:cNvSpPr>
                <a:spLocks noChangeShapeType="1"/>
              </p:cNvSpPr>
              <p:nvPr/>
            </p:nvSpPr>
            <p:spPr bwMode="auto">
              <a:xfrm>
                <a:off x="2208" y="1857"/>
                <a:ext cx="1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128"/>
              <p:cNvSpPr>
                <a:spLocks noChangeShapeType="1"/>
              </p:cNvSpPr>
              <p:nvPr/>
            </p:nvSpPr>
            <p:spPr bwMode="auto">
              <a:xfrm>
                <a:off x="2208" y="1948"/>
                <a:ext cx="1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35" name="Text Box 129"/>
            <p:cNvSpPr txBox="1">
              <a:spLocks noChangeArrowheads="1"/>
            </p:cNvSpPr>
            <p:nvPr/>
          </p:nvSpPr>
          <p:spPr bwMode="auto">
            <a:xfrm>
              <a:off x="1112837" y="5605324"/>
              <a:ext cx="45720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dirty="0">
                  <a:latin typeface="Arial" charset="0"/>
                </a:rPr>
                <a:t>wt</a:t>
              </a:r>
              <a:endParaRPr lang="en-US" dirty="0"/>
            </a:p>
          </p:txBody>
        </p:sp>
        <p:sp>
          <p:nvSpPr>
            <p:cNvPr id="336" name="Text Box 130"/>
            <p:cNvSpPr txBox="1">
              <a:spLocks noChangeArrowheads="1"/>
            </p:cNvSpPr>
            <p:nvPr/>
          </p:nvSpPr>
          <p:spPr bwMode="auto">
            <a:xfrm>
              <a:off x="687387" y="5755356"/>
              <a:ext cx="96361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900" dirty="0">
                  <a:latin typeface="Arial" charset="0"/>
                </a:rPr>
                <a:t>recombinant</a:t>
              </a:r>
            </a:p>
          </p:txBody>
        </p:sp>
        <p:pic>
          <p:nvPicPr>
            <p:cNvPr id="337" name="Picture 13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41449" y="5502669"/>
              <a:ext cx="1447800" cy="57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" name="Text Box 135"/>
            <p:cNvSpPr txBox="1">
              <a:spLocks noChangeArrowheads="1"/>
            </p:cNvSpPr>
            <p:nvPr/>
          </p:nvSpPr>
          <p:spPr bwMode="auto">
            <a:xfrm>
              <a:off x="1790699" y="5341704"/>
              <a:ext cx="254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Helvetica" charset="0"/>
                </a:rPr>
                <a:t>*</a:t>
              </a:r>
            </a:p>
          </p:txBody>
        </p:sp>
      </p:grpSp>
      <p:sp>
        <p:nvSpPr>
          <p:cNvPr id="184" name="Text Box 105"/>
          <p:cNvSpPr txBox="1">
            <a:spLocks noChangeArrowheads="1"/>
          </p:cNvSpPr>
          <p:nvPr/>
        </p:nvSpPr>
        <p:spPr bwMode="auto">
          <a:xfrm>
            <a:off x="1239838" y="43180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B</a:t>
            </a:r>
            <a:r>
              <a:rPr lang="en-US" sz="1200" b="1" dirty="0" smtClean="0">
                <a:latin typeface="Arial" pitchFamily="-106" charset="0"/>
              </a:rPr>
              <a:t>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185" name="Text Box 105"/>
          <p:cNvSpPr txBox="1">
            <a:spLocks noChangeArrowheads="1"/>
          </p:cNvSpPr>
          <p:nvPr/>
        </p:nvSpPr>
        <p:spPr bwMode="auto">
          <a:xfrm>
            <a:off x="3195638" y="43180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Arial" pitchFamily="-106" charset="0"/>
              </a:rPr>
              <a:t>C.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186" name="Rectangle 185"/>
          <p:cNvSpPr/>
          <p:nvPr/>
        </p:nvSpPr>
        <p:spPr bwMode="auto">
          <a:xfrm>
            <a:off x="6134100" y="749300"/>
            <a:ext cx="533400" cy="6223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7" name="Text Box 105"/>
          <p:cNvSpPr txBox="1">
            <a:spLocks noChangeArrowheads="1"/>
          </p:cNvSpPr>
          <p:nvPr/>
        </p:nvSpPr>
        <p:spPr bwMode="auto">
          <a:xfrm>
            <a:off x="1103313" y="1168400"/>
            <a:ext cx="336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A.</a:t>
            </a:r>
          </a:p>
        </p:txBody>
      </p:sp>
      <p:sp>
        <p:nvSpPr>
          <p:cNvPr id="54718" name="Text Box 446"/>
          <p:cNvSpPr txBox="1">
            <a:spLocks noChangeArrowheads="1"/>
          </p:cNvSpPr>
          <p:nvPr/>
        </p:nvSpPr>
        <p:spPr bwMode="auto">
          <a:xfrm>
            <a:off x="911225" y="4070350"/>
            <a:ext cx="5167313" cy="1675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0" bIns="91440">
            <a:prstTxWarp prst="textNoShape">
              <a:avLst/>
            </a:prstTxWarp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00" b="1" dirty="0">
                <a:latin typeface="Arial"/>
                <a:cs typeface="Arial"/>
              </a:rPr>
              <a:t>Figure</a:t>
            </a:r>
            <a:r>
              <a:rPr lang="en-US" sz="900" b="1" dirty="0" smtClean="0">
                <a:latin typeface="Arial"/>
                <a:cs typeface="Arial"/>
              </a:rPr>
              <a:t> 3.2. </a:t>
            </a:r>
            <a:r>
              <a:rPr lang="en-US" sz="900" b="1" dirty="0" err="1" smtClean="0">
                <a:latin typeface="Arial"/>
                <a:cs typeface="Arial"/>
              </a:rPr>
              <a:t>Cyclin</a:t>
            </a:r>
            <a:r>
              <a:rPr lang="en-US" sz="900" b="1" dirty="0" smtClean="0">
                <a:latin typeface="Arial"/>
                <a:cs typeface="Arial"/>
              </a:rPr>
              <a:t> D1 accumulation in Fbx4</a:t>
            </a:r>
            <a:r>
              <a:rPr lang="en-US" sz="900" b="1" baseline="30000" dirty="0" smtClean="0">
                <a:latin typeface="Arial"/>
                <a:cs typeface="Arial"/>
              </a:rPr>
              <a:t>+/- </a:t>
            </a:r>
            <a:r>
              <a:rPr lang="en-US" sz="900" b="1" dirty="0" smtClean="0">
                <a:latin typeface="Arial"/>
                <a:cs typeface="Arial"/>
              </a:rPr>
              <a:t>and Fbx4</a:t>
            </a:r>
            <a:r>
              <a:rPr lang="en-US" sz="900" b="1" baseline="30000" dirty="0" smtClean="0">
                <a:latin typeface="Arial"/>
                <a:cs typeface="Arial"/>
              </a:rPr>
              <a:t>-/-</a:t>
            </a:r>
            <a:r>
              <a:rPr lang="en-US" sz="900" b="1" dirty="0" smtClean="0">
                <a:latin typeface="Arial"/>
                <a:cs typeface="Arial"/>
              </a:rPr>
              <a:t> tissues and </a:t>
            </a:r>
            <a:r>
              <a:rPr lang="en-US" sz="900" b="1" dirty="0" err="1" smtClean="0">
                <a:latin typeface="Arial"/>
                <a:cs typeface="Arial"/>
              </a:rPr>
              <a:t>MEFs</a:t>
            </a:r>
            <a:r>
              <a:rPr lang="en-US" sz="900" b="1" dirty="0" smtClean="0">
                <a:latin typeface="Arial"/>
                <a:cs typeface="Arial"/>
              </a:rPr>
              <a:t>. </a:t>
            </a:r>
            <a:r>
              <a:rPr lang="en-US" sz="900" dirty="0" smtClean="0">
                <a:latin typeface="Arial"/>
                <a:cs typeface="Arial"/>
              </a:rPr>
              <a:t>Tissues were harvested from young (1-2 month old) mice of each genotype, and </a:t>
            </a:r>
            <a:r>
              <a:rPr lang="en-US" sz="900" dirty="0" err="1" smtClean="0">
                <a:latin typeface="Arial"/>
                <a:cs typeface="Arial"/>
              </a:rPr>
              <a:t>lysates</a:t>
            </a:r>
            <a:r>
              <a:rPr lang="en-US" sz="900" dirty="0" smtClean="0">
                <a:latin typeface="Arial"/>
                <a:cs typeface="Arial"/>
              </a:rPr>
              <a:t> prepared for SDS-PAGE and </a:t>
            </a:r>
            <a:r>
              <a:rPr lang="en-US" sz="900" dirty="0" err="1" smtClean="0">
                <a:latin typeface="Arial"/>
                <a:cs typeface="Arial"/>
              </a:rPr>
              <a:t>immunoblotted</a:t>
            </a:r>
            <a:r>
              <a:rPr lang="en-US" sz="900" dirty="0" smtClean="0">
                <a:latin typeface="Arial"/>
                <a:cs typeface="Arial"/>
              </a:rPr>
              <a:t> as indicated. Cyclin D1 accumulation was assessed in mammary glands (A), lungs (B), thymus (C), spleen (D), and primary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 (E). (F) Cyclin D1 message is equivalent in Fbx4</a:t>
            </a:r>
            <a:r>
              <a:rPr lang="en-US" sz="900" baseline="30000" dirty="0" smtClean="0">
                <a:latin typeface="Arial"/>
                <a:cs typeface="Arial"/>
              </a:rPr>
              <a:t>+/+</a:t>
            </a:r>
            <a:r>
              <a:rPr lang="en-US" sz="900" dirty="0" smtClean="0">
                <a:latin typeface="Arial"/>
                <a:cs typeface="Arial"/>
              </a:rPr>
              <a:t>, Fbx4</a:t>
            </a:r>
            <a:r>
              <a:rPr lang="en-US" sz="900" baseline="30000" dirty="0" smtClean="0">
                <a:latin typeface="Arial"/>
                <a:cs typeface="Arial"/>
              </a:rPr>
              <a:t>+/-</a:t>
            </a:r>
            <a:r>
              <a:rPr lang="en-US" sz="900" dirty="0" smtClean="0">
                <a:latin typeface="Arial"/>
                <a:cs typeface="Arial"/>
              </a:rPr>
              <a:t>, and Fbx4</a:t>
            </a:r>
            <a:r>
              <a:rPr lang="en-US" sz="900" baseline="30000" dirty="0" smtClean="0">
                <a:latin typeface="Arial"/>
                <a:cs typeface="Arial"/>
              </a:rPr>
              <a:t>-/-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. RT-PCR was performed on total RNA isolated from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 of the indicated genotype using PCR primers specific for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and the housekeeping gene HPRT as a control.</a:t>
            </a: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 smtClean="0">
              <a:latin typeface="Arial"/>
              <a:cs typeface="Arial"/>
            </a:endParaRP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4721" name="Text Box 449"/>
          <p:cNvSpPr txBox="1">
            <a:spLocks noChangeArrowheads="1"/>
          </p:cNvSpPr>
          <p:nvPr/>
        </p:nvSpPr>
        <p:spPr bwMode="auto">
          <a:xfrm>
            <a:off x="3494088" y="8437563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ea typeface="ＭＳ Ｐゴシック" pitchFamily="-106" charset="-128"/>
                <a:cs typeface="ＭＳ Ｐゴシック" pitchFamily="-106" charset="-128"/>
              </a:rPr>
              <a:t>81</a:t>
            </a:r>
            <a:endParaRPr lang="en-US" sz="1200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4610084" y="2738693"/>
            <a:ext cx="1396029" cy="871012"/>
            <a:chOff x="4686284" y="2598993"/>
            <a:chExt cx="1396029" cy="871012"/>
          </a:xfrm>
        </p:grpSpPr>
        <p:pic>
          <p:nvPicPr>
            <p:cNvPr id="25" name="Picture 26"/>
            <p:cNvPicPr>
              <a:picLocks noChangeAspect="1" noChangeArrowheads="1"/>
            </p:cNvPicPr>
            <p:nvPr/>
          </p:nvPicPr>
          <p:blipFill>
            <a:blip r:embed="rId3">
              <a:lum bright="-16000" contrast="10000"/>
            </a:blip>
            <a:srcRect t="3529" r="2580" b="10590"/>
            <a:stretch>
              <a:fillRect/>
            </a:stretch>
          </p:blipFill>
          <p:spPr bwMode="auto">
            <a:xfrm>
              <a:off x="4734643" y="3241301"/>
              <a:ext cx="768298" cy="216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7"/>
            <p:cNvPicPr>
              <a:picLocks noChangeAspect="1" noChangeArrowheads="1"/>
            </p:cNvPicPr>
            <p:nvPr/>
          </p:nvPicPr>
          <p:blipFill>
            <a:blip r:embed="rId4">
              <a:lum bright="-16000" contrast="10000"/>
            </a:blip>
            <a:srcRect/>
            <a:stretch>
              <a:fillRect/>
            </a:stretch>
          </p:blipFill>
          <p:spPr bwMode="auto">
            <a:xfrm>
              <a:off x="4738108" y="2762649"/>
              <a:ext cx="766076" cy="220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8"/>
            <p:cNvPicPr>
              <a:picLocks noChangeAspect="1" noChangeArrowheads="1"/>
            </p:cNvPicPr>
            <p:nvPr/>
          </p:nvPicPr>
          <p:blipFill>
            <a:blip r:embed="rId5">
              <a:lum bright="-16000" contrast="10000"/>
            </a:blip>
            <a:srcRect/>
            <a:stretch>
              <a:fillRect/>
            </a:stretch>
          </p:blipFill>
          <p:spPr bwMode="auto">
            <a:xfrm>
              <a:off x="4734643" y="3002964"/>
              <a:ext cx="769541" cy="217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 Box 29"/>
            <p:cNvSpPr txBox="1">
              <a:spLocks noChangeArrowheads="1"/>
            </p:cNvSpPr>
            <p:nvPr/>
          </p:nvSpPr>
          <p:spPr bwMode="auto">
            <a:xfrm>
              <a:off x="4686284" y="2598993"/>
              <a:ext cx="33206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cs typeface="Arial"/>
                </a:rPr>
                <a:t>+/+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29" name="Text Box 30"/>
            <p:cNvSpPr txBox="1">
              <a:spLocks noChangeArrowheads="1"/>
            </p:cNvSpPr>
            <p:nvPr/>
          </p:nvSpPr>
          <p:spPr bwMode="auto">
            <a:xfrm>
              <a:off x="4972707" y="2599999"/>
              <a:ext cx="34746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cs typeface="Arial"/>
                </a:rPr>
                <a:t>+/-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30" name="Text Box 31"/>
            <p:cNvSpPr txBox="1">
              <a:spLocks noChangeArrowheads="1"/>
            </p:cNvSpPr>
            <p:nvPr/>
          </p:nvSpPr>
          <p:spPr bwMode="auto">
            <a:xfrm>
              <a:off x="5243680" y="2599999"/>
              <a:ext cx="36199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cs typeface="Arial"/>
                </a:rPr>
                <a:t>-/-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31" name="Text Box 34"/>
            <p:cNvSpPr txBox="1">
              <a:spLocks noChangeArrowheads="1"/>
            </p:cNvSpPr>
            <p:nvPr/>
          </p:nvSpPr>
          <p:spPr bwMode="auto">
            <a:xfrm>
              <a:off x="5453924" y="3254561"/>
              <a:ext cx="497431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latin typeface="Arial"/>
                  <a:cs typeface="Arial"/>
                </a:rPr>
                <a:t>HPRT</a:t>
              </a:r>
            </a:p>
          </p:txBody>
        </p:sp>
        <p:sp>
          <p:nvSpPr>
            <p:cNvPr id="32" name="Text Box 35"/>
            <p:cNvSpPr txBox="1">
              <a:spLocks noChangeArrowheads="1"/>
            </p:cNvSpPr>
            <p:nvPr/>
          </p:nvSpPr>
          <p:spPr bwMode="auto">
            <a:xfrm>
              <a:off x="5453924" y="2766290"/>
              <a:ext cx="62838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latin typeface="Arial"/>
                  <a:cs typeface="Arial"/>
                </a:rPr>
                <a:t>Cyc D1</a:t>
              </a:r>
            </a:p>
          </p:txBody>
        </p:sp>
        <p:sp>
          <p:nvSpPr>
            <p:cNvPr id="33" name="Text Box 36"/>
            <p:cNvSpPr txBox="1">
              <a:spLocks noChangeArrowheads="1"/>
            </p:cNvSpPr>
            <p:nvPr/>
          </p:nvSpPr>
          <p:spPr bwMode="auto">
            <a:xfrm>
              <a:off x="5453924" y="3009214"/>
              <a:ext cx="51116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latin typeface="Arial"/>
                  <a:cs typeface="Arial"/>
                </a:rPr>
                <a:t>Fbx4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242879" y="1359886"/>
            <a:ext cx="1055822" cy="1201262"/>
            <a:chOff x="1065078" y="1080486"/>
            <a:chExt cx="1277449" cy="1201262"/>
          </a:xfrm>
        </p:grpSpPr>
        <p:sp>
          <p:nvSpPr>
            <p:cNvPr id="35" name="Rectangle 43"/>
            <p:cNvSpPr>
              <a:spLocks noChangeArrowheads="1"/>
            </p:cNvSpPr>
            <p:nvPr/>
          </p:nvSpPr>
          <p:spPr bwMode="auto">
            <a:xfrm>
              <a:off x="1065078" y="1943194"/>
              <a:ext cx="78121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 dirty="0" smtClean="0">
                  <a:latin typeface="Arial"/>
                  <a:cs typeface="Arial"/>
                </a:rPr>
                <a:t>Mammary</a:t>
              </a:r>
            </a:p>
            <a:p>
              <a:pPr algn="ctr"/>
              <a:r>
                <a:rPr lang="en-US" sz="800" dirty="0" smtClean="0">
                  <a:latin typeface="Arial"/>
                  <a:cs typeface="Arial"/>
                </a:rPr>
                <a:t> </a:t>
              </a:r>
              <a:r>
                <a:rPr lang="en-US" sz="800" dirty="0">
                  <a:latin typeface="Arial"/>
                  <a:cs typeface="Arial"/>
                </a:rPr>
                <a:t>G</a:t>
              </a:r>
              <a:r>
                <a:rPr lang="en-US" sz="800" dirty="0" smtClean="0">
                  <a:latin typeface="Arial"/>
                  <a:cs typeface="Arial"/>
                </a:rPr>
                <a:t>land</a:t>
              </a:r>
              <a:endParaRPr lang="en-US" sz="800" dirty="0">
                <a:latin typeface="Arial"/>
                <a:cs typeface="Arial"/>
              </a:endParaRPr>
            </a:p>
          </p:txBody>
        </p:sp>
        <p:grpSp>
          <p:nvGrpSpPr>
            <p:cNvPr id="36" name="Group 114"/>
            <p:cNvGrpSpPr/>
            <p:nvPr/>
          </p:nvGrpSpPr>
          <p:grpSpPr>
            <a:xfrm>
              <a:off x="1179281" y="1080486"/>
              <a:ext cx="1163246" cy="899415"/>
              <a:chOff x="1179281" y="1080486"/>
              <a:chExt cx="1163246" cy="899415"/>
            </a:xfrm>
          </p:grpSpPr>
          <p:sp>
            <p:nvSpPr>
              <p:cNvPr id="37" name="Rectangle 36"/>
              <p:cNvSpPr>
                <a:spLocks noChangeArrowheads="1"/>
              </p:cNvSpPr>
              <p:nvPr/>
            </p:nvSpPr>
            <p:spPr bwMode="auto">
              <a:xfrm>
                <a:off x="1676672" y="1520830"/>
                <a:ext cx="635122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 dirty="0">
                    <a:latin typeface="Arial"/>
                    <a:cs typeface="Arial"/>
                  </a:rPr>
                  <a:t>Fbx4</a:t>
                </a:r>
              </a:p>
            </p:txBody>
          </p:sp>
          <p:sp>
            <p:nvSpPr>
              <p:cNvPr id="38" name="Rectangle 38"/>
              <p:cNvSpPr>
                <a:spLocks noChangeArrowheads="1"/>
              </p:cNvSpPr>
              <p:nvPr/>
            </p:nvSpPr>
            <p:spPr bwMode="auto">
              <a:xfrm>
                <a:off x="1676672" y="1243571"/>
                <a:ext cx="659505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 dirty="0" err="1" smtClean="0">
                    <a:latin typeface="Arial"/>
                    <a:cs typeface="Arial"/>
                  </a:rPr>
                  <a:t>Cyc</a:t>
                </a:r>
                <a:r>
                  <a:rPr lang="en-US" sz="800" dirty="0" smtClean="0">
                    <a:latin typeface="Arial"/>
                    <a:cs typeface="Arial"/>
                  </a:rPr>
                  <a:t> </a:t>
                </a:r>
                <a:r>
                  <a:rPr lang="en-US" sz="800" dirty="0">
                    <a:latin typeface="Arial"/>
                    <a:cs typeface="Arial"/>
                  </a:rPr>
                  <a:t>D1</a:t>
                </a:r>
              </a:p>
            </p:txBody>
          </p:sp>
          <p:sp>
            <p:nvSpPr>
              <p:cNvPr id="39" name="Rectangle 39"/>
              <p:cNvSpPr>
                <a:spLocks noChangeArrowheads="1"/>
              </p:cNvSpPr>
              <p:nvPr/>
            </p:nvSpPr>
            <p:spPr bwMode="auto">
              <a:xfrm>
                <a:off x="1683023" y="1759719"/>
                <a:ext cx="65950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 dirty="0" smtClean="0">
                    <a:latin typeface="Arial"/>
                    <a:cs typeface="Arial"/>
                  </a:rPr>
                  <a:t>Loading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  <p:pic>
            <p:nvPicPr>
              <p:cNvPr id="40" name="Picture 42" descr="Fbx4 L_MG m"/>
              <p:cNvPicPr>
                <a:picLocks noChangeAspect="1" noChangeArrowheads="1"/>
              </p:cNvPicPr>
              <p:nvPr/>
            </p:nvPicPr>
            <p:blipFill>
              <a:blip r:embed="rId6">
                <a:grayscl/>
                <a:lum bright="28000" contrast="28000"/>
              </a:blip>
              <a:srcRect l="63086" t="39783" r="26382" b="42947"/>
              <a:stretch>
                <a:fillRect/>
              </a:stretch>
            </p:blipFill>
            <p:spPr bwMode="auto">
              <a:xfrm>
                <a:off x="1220731" y="1517673"/>
                <a:ext cx="509983" cy="21195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41" name="Picture 44" descr="M_tissue L_MG 12perc gel"/>
              <p:cNvPicPr>
                <a:picLocks noChangeAspect="1" noChangeArrowheads="1"/>
              </p:cNvPicPr>
              <p:nvPr/>
            </p:nvPicPr>
            <p:blipFill>
              <a:blip r:embed="rId7">
                <a:grayscl/>
                <a:lum bright="30000" contrast="40000"/>
              </a:blip>
              <a:srcRect l="66214" t="38110" r="24428" b="58565"/>
              <a:stretch>
                <a:fillRect/>
              </a:stretch>
            </p:blipFill>
            <p:spPr bwMode="auto">
              <a:xfrm>
                <a:off x="1216887" y="1265535"/>
                <a:ext cx="513827" cy="21195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42" name="Picture 45" descr="M_tissue L_MG 12perc gel"/>
              <p:cNvPicPr>
                <a:picLocks noChangeAspect="1" noChangeArrowheads="1"/>
              </p:cNvPicPr>
              <p:nvPr/>
            </p:nvPicPr>
            <p:blipFill>
              <a:blip r:embed="rId7">
                <a:grayscl/>
                <a:lum bright="28000" contrast="40000"/>
              </a:blip>
              <a:srcRect l="67545" t="9589" r="23051" b="87138"/>
              <a:stretch>
                <a:fillRect/>
              </a:stretch>
            </p:blipFill>
            <p:spPr bwMode="auto">
              <a:xfrm>
                <a:off x="1216888" y="1767947"/>
                <a:ext cx="513827" cy="21195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43" name="Rectangle 46"/>
              <p:cNvSpPr>
                <a:spLocks noChangeArrowheads="1"/>
              </p:cNvSpPr>
              <p:nvPr/>
            </p:nvSpPr>
            <p:spPr bwMode="auto">
              <a:xfrm>
                <a:off x="1179281" y="1080486"/>
                <a:ext cx="471781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 dirty="0">
                    <a:latin typeface="Arial"/>
                    <a:cs typeface="Arial"/>
                  </a:rPr>
                  <a:t>+/+</a:t>
                </a:r>
              </a:p>
            </p:txBody>
          </p:sp>
          <p:sp>
            <p:nvSpPr>
              <p:cNvPr id="44" name="Rectangle 47"/>
              <p:cNvSpPr>
                <a:spLocks noChangeArrowheads="1"/>
              </p:cNvSpPr>
              <p:nvPr/>
            </p:nvSpPr>
            <p:spPr bwMode="auto">
              <a:xfrm>
                <a:off x="1457293" y="1080486"/>
                <a:ext cx="439801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 dirty="0">
                    <a:latin typeface="Arial"/>
                    <a:cs typeface="Arial"/>
                  </a:rPr>
                  <a:t>-/-</a:t>
                </a:r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2625792" y="1384023"/>
            <a:ext cx="1527108" cy="1062174"/>
            <a:chOff x="2562293" y="1079223"/>
            <a:chExt cx="1883807" cy="1062174"/>
          </a:xfrm>
        </p:grpSpPr>
        <p:pic>
          <p:nvPicPr>
            <p:cNvPr id="50" name="Picture 5"/>
            <p:cNvPicPr>
              <a:picLocks noChangeAspect="1" noChangeArrowheads="1"/>
            </p:cNvPicPr>
            <p:nvPr/>
          </p:nvPicPr>
          <p:blipFill>
            <a:blip r:embed="rId8">
              <a:lum bright="38000" contrast="30000"/>
            </a:blip>
            <a:srcRect b="15151"/>
            <a:stretch>
              <a:fillRect/>
            </a:stretch>
          </p:blipFill>
          <p:spPr bwMode="auto">
            <a:xfrm>
              <a:off x="2598333" y="1510506"/>
              <a:ext cx="818893" cy="20495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51" name="Picture 7"/>
            <p:cNvPicPr>
              <a:picLocks noChangeAspect="1" noChangeArrowheads="1"/>
            </p:cNvPicPr>
            <p:nvPr/>
          </p:nvPicPr>
          <p:blipFill>
            <a:blip r:embed="rId9">
              <a:lum bright="22000" contrast="32000"/>
            </a:blip>
            <a:srcRect/>
            <a:stretch>
              <a:fillRect/>
            </a:stretch>
          </p:blipFill>
          <p:spPr bwMode="auto">
            <a:xfrm>
              <a:off x="2598333" y="1265228"/>
              <a:ext cx="818893" cy="20495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52" name="Text Box 10"/>
            <p:cNvSpPr txBox="1">
              <a:spLocks noChangeArrowheads="1"/>
            </p:cNvSpPr>
            <p:nvPr/>
          </p:nvSpPr>
          <p:spPr bwMode="auto">
            <a:xfrm>
              <a:off x="3362195" y="1485815"/>
              <a:ext cx="58257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Fbx4</a:t>
              </a:r>
            </a:p>
          </p:txBody>
        </p:sp>
        <p:sp>
          <p:nvSpPr>
            <p:cNvPr id="53" name="Text Box 11"/>
            <p:cNvSpPr txBox="1">
              <a:spLocks noChangeArrowheads="1"/>
            </p:cNvSpPr>
            <p:nvPr/>
          </p:nvSpPr>
          <p:spPr bwMode="auto">
            <a:xfrm>
              <a:off x="3362198" y="1243652"/>
              <a:ext cx="78624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err="1" smtClean="0">
                  <a:latin typeface="Arial"/>
                  <a:cs typeface="Arial"/>
                </a:rPr>
                <a:t>Cyc</a:t>
              </a:r>
              <a:r>
                <a:rPr lang="en-US" sz="800" dirty="0" smtClean="0">
                  <a:latin typeface="Arial"/>
                  <a:cs typeface="Arial"/>
                </a:rPr>
                <a:t> D1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54" name="Text Box 17"/>
            <p:cNvSpPr txBox="1">
              <a:spLocks noChangeArrowheads="1"/>
            </p:cNvSpPr>
            <p:nvPr/>
          </p:nvSpPr>
          <p:spPr bwMode="auto">
            <a:xfrm>
              <a:off x="2562293" y="1079223"/>
              <a:ext cx="48927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+/+</a:t>
              </a:r>
            </a:p>
          </p:txBody>
        </p:sp>
        <p:sp>
          <p:nvSpPr>
            <p:cNvPr id="55" name="Text Box 18"/>
            <p:cNvSpPr txBox="1">
              <a:spLocks noChangeArrowheads="1"/>
            </p:cNvSpPr>
            <p:nvPr/>
          </p:nvSpPr>
          <p:spPr bwMode="auto">
            <a:xfrm>
              <a:off x="2857711" y="1079223"/>
              <a:ext cx="44473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+/-</a:t>
              </a:r>
            </a:p>
          </p:txBody>
        </p:sp>
        <p:sp>
          <p:nvSpPr>
            <p:cNvPr id="56" name="Text Box 19"/>
            <p:cNvSpPr txBox="1">
              <a:spLocks noChangeArrowheads="1"/>
            </p:cNvSpPr>
            <p:nvPr/>
          </p:nvSpPr>
          <p:spPr bwMode="auto">
            <a:xfrm>
              <a:off x="3159603" y="1079223"/>
              <a:ext cx="51883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-/-</a:t>
              </a:r>
            </a:p>
          </p:txBody>
        </p:sp>
        <p:sp>
          <p:nvSpPr>
            <p:cNvPr id="57" name="Text Box 13"/>
            <p:cNvSpPr txBox="1">
              <a:spLocks noChangeArrowheads="1"/>
            </p:cNvSpPr>
            <p:nvPr/>
          </p:nvSpPr>
          <p:spPr bwMode="auto">
            <a:xfrm>
              <a:off x="2769791" y="1925953"/>
              <a:ext cx="55577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cs typeface="Arial"/>
                </a:rPr>
                <a:t>Lung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58" name="Text Box 13"/>
            <p:cNvSpPr txBox="1">
              <a:spLocks noChangeArrowheads="1"/>
            </p:cNvSpPr>
            <p:nvPr/>
          </p:nvSpPr>
          <p:spPr bwMode="auto">
            <a:xfrm>
              <a:off x="3362198" y="1734110"/>
              <a:ext cx="10839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cs typeface="Arial"/>
                </a:rPr>
                <a:t>Cul1 (Loading)</a:t>
              </a:r>
              <a:endParaRPr lang="en-US" sz="800" dirty="0">
                <a:latin typeface="Arial"/>
                <a:cs typeface="Arial"/>
              </a:endParaRPr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10">
              <a:lum bright="27000" contrast="13000"/>
            </a:blip>
            <a:srcRect r="2586"/>
            <a:stretch>
              <a:fillRect/>
            </a:stretch>
          </p:blipFill>
          <p:spPr>
            <a:xfrm>
              <a:off x="2598333" y="1758190"/>
              <a:ext cx="818893" cy="19983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60" name="Group 59"/>
          <p:cNvGrpSpPr/>
          <p:nvPr/>
        </p:nvGrpSpPr>
        <p:grpSpPr>
          <a:xfrm>
            <a:off x="2918875" y="2751394"/>
            <a:ext cx="1576925" cy="971474"/>
            <a:chOff x="2810925" y="2745044"/>
            <a:chExt cx="1894409" cy="1041413"/>
          </a:xfrm>
        </p:grpSpPr>
        <p:sp>
          <p:nvSpPr>
            <p:cNvPr id="61" name="Text Box 37"/>
            <p:cNvSpPr txBox="1">
              <a:spLocks noChangeArrowheads="1"/>
            </p:cNvSpPr>
            <p:nvPr/>
          </p:nvSpPr>
          <p:spPr bwMode="auto">
            <a:xfrm>
              <a:off x="4001959" y="3132603"/>
              <a:ext cx="618143" cy="230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 dirty="0" err="1" smtClean="0">
                  <a:latin typeface="Arial"/>
                  <a:cs typeface="Arial"/>
                </a:rPr>
                <a:t>Cyc</a:t>
              </a:r>
              <a:r>
                <a:rPr lang="en-US" sz="800" dirty="0" smtClean="0">
                  <a:latin typeface="Arial"/>
                  <a:cs typeface="Arial"/>
                </a:rPr>
                <a:t> D1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62" name="Text Box 38"/>
            <p:cNvSpPr txBox="1">
              <a:spLocks noChangeArrowheads="1"/>
            </p:cNvSpPr>
            <p:nvPr/>
          </p:nvSpPr>
          <p:spPr bwMode="auto">
            <a:xfrm>
              <a:off x="4099804" y="2939461"/>
              <a:ext cx="605530" cy="230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Fbx4</a:t>
              </a:r>
            </a:p>
          </p:txBody>
        </p:sp>
        <p:sp>
          <p:nvSpPr>
            <p:cNvPr id="63" name="Line 39"/>
            <p:cNvSpPr>
              <a:spLocks noChangeShapeType="1"/>
            </p:cNvSpPr>
            <p:nvPr/>
          </p:nvSpPr>
          <p:spPr bwMode="auto">
            <a:xfrm flipH="1">
              <a:off x="4069666" y="3052292"/>
              <a:ext cx="118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latin typeface="Arial"/>
                <a:cs typeface="Arial"/>
              </a:endParaRPr>
            </a:p>
          </p:txBody>
        </p:sp>
        <p:sp>
          <p:nvSpPr>
            <p:cNvPr id="64" name="Rectangle 41"/>
            <p:cNvSpPr>
              <a:spLocks noChangeArrowheads="1"/>
            </p:cNvSpPr>
            <p:nvPr/>
          </p:nvSpPr>
          <p:spPr bwMode="auto">
            <a:xfrm>
              <a:off x="3293348" y="2745044"/>
              <a:ext cx="416705" cy="230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800" dirty="0">
                  <a:latin typeface="Arial"/>
                  <a:cs typeface="Arial"/>
                </a:rPr>
                <a:t>+/+</a:t>
              </a:r>
            </a:p>
          </p:txBody>
        </p:sp>
        <p:sp>
          <p:nvSpPr>
            <p:cNvPr id="65" name="Rectangle 42"/>
            <p:cNvSpPr>
              <a:spLocks noChangeArrowheads="1"/>
            </p:cNvSpPr>
            <p:nvPr/>
          </p:nvSpPr>
          <p:spPr bwMode="auto">
            <a:xfrm>
              <a:off x="3564761" y="2745044"/>
              <a:ext cx="351805" cy="230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800" dirty="0" smtClean="0">
                  <a:latin typeface="Arial"/>
                  <a:cs typeface="Arial"/>
                </a:rPr>
                <a:t>-/-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66" name="Rectangle 43"/>
            <p:cNvSpPr>
              <a:spLocks noChangeArrowheads="1"/>
            </p:cNvSpPr>
            <p:nvPr/>
          </p:nvSpPr>
          <p:spPr bwMode="auto">
            <a:xfrm>
              <a:off x="3774841" y="2745044"/>
              <a:ext cx="442271" cy="230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800" dirty="0">
                  <a:latin typeface="Arial"/>
                  <a:cs typeface="Arial"/>
                </a:rPr>
                <a:t>+/-</a:t>
              </a:r>
            </a:p>
          </p:txBody>
        </p:sp>
        <p:pic>
          <p:nvPicPr>
            <p:cNvPr id="67" name="Picture 45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874865" y="3160151"/>
              <a:ext cx="1186410" cy="1950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8" name="Rectangle 47"/>
            <p:cNvSpPr>
              <a:spLocks noChangeArrowheads="1"/>
            </p:cNvSpPr>
            <p:nvPr/>
          </p:nvSpPr>
          <p:spPr bwMode="auto">
            <a:xfrm>
              <a:off x="3045922" y="2745044"/>
              <a:ext cx="515144" cy="230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800" dirty="0">
                  <a:latin typeface="Arial"/>
                  <a:cs typeface="Arial"/>
                </a:rPr>
                <a:t>+/+</a:t>
              </a:r>
            </a:p>
          </p:txBody>
        </p:sp>
        <p:sp>
          <p:nvSpPr>
            <p:cNvPr id="69" name="Rectangle 48"/>
            <p:cNvSpPr>
              <a:spLocks noChangeArrowheads="1"/>
            </p:cNvSpPr>
            <p:nvPr/>
          </p:nvSpPr>
          <p:spPr bwMode="auto">
            <a:xfrm>
              <a:off x="2810925" y="2745044"/>
              <a:ext cx="398310" cy="230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800" dirty="0">
                  <a:latin typeface="Arial"/>
                  <a:cs typeface="Arial"/>
                </a:rPr>
                <a:t>+/+</a:t>
              </a:r>
            </a:p>
          </p:txBody>
        </p:sp>
        <p:pic>
          <p:nvPicPr>
            <p:cNvPr id="70" name="Picture 51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874866" y="2929591"/>
              <a:ext cx="1186410" cy="1950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71" name="Picture 54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874865" y="3389965"/>
              <a:ext cx="1186410" cy="1950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2" name="Text Box 55"/>
            <p:cNvSpPr txBox="1">
              <a:spLocks noChangeArrowheads="1"/>
            </p:cNvSpPr>
            <p:nvPr/>
          </p:nvSpPr>
          <p:spPr bwMode="auto">
            <a:xfrm>
              <a:off x="4006688" y="3384624"/>
              <a:ext cx="473218" cy="230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Cul1</a:t>
              </a:r>
            </a:p>
          </p:txBody>
        </p:sp>
        <p:sp>
          <p:nvSpPr>
            <p:cNvPr id="73" name="Text Box 55"/>
            <p:cNvSpPr txBox="1">
              <a:spLocks noChangeArrowheads="1"/>
            </p:cNvSpPr>
            <p:nvPr/>
          </p:nvSpPr>
          <p:spPr bwMode="auto">
            <a:xfrm>
              <a:off x="2912525" y="3555503"/>
              <a:ext cx="1376909" cy="230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 dirty="0" smtClean="0">
                  <a:latin typeface="Arial"/>
                  <a:cs typeface="Arial"/>
                </a:rPr>
                <a:t>Early passage </a:t>
              </a:r>
              <a:r>
                <a:rPr lang="en-US" sz="800" dirty="0" err="1" smtClean="0">
                  <a:latin typeface="Arial"/>
                  <a:cs typeface="Arial"/>
                </a:rPr>
                <a:t>MEFs</a:t>
              </a:r>
              <a:endParaRPr lang="en-US" sz="800" dirty="0">
                <a:latin typeface="Arial"/>
                <a:cs typeface="Arial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4314089" y="1321171"/>
            <a:ext cx="1616811" cy="1021845"/>
            <a:chOff x="4364889" y="1041771"/>
            <a:chExt cx="1741884" cy="1021845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14">
              <a:lum/>
            </a:blip>
            <a:srcRect t="9709" r="72209" b="9709"/>
            <a:stretch>
              <a:fillRect/>
            </a:stretch>
          </p:blipFill>
          <p:spPr>
            <a:xfrm>
              <a:off x="4364889" y="1454603"/>
              <a:ext cx="394900" cy="19413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15">
              <a:lum/>
            </a:blip>
            <a:srcRect r="72600"/>
            <a:stretch>
              <a:fillRect/>
            </a:stretch>
          </p:blipFill>
          <p:spPr>
            <a:xfrm>
              <a:off x="4364890" y="1226235"/>
              <a:ext cx="394899" cy="1942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15">
              <a:lum/>
            </a:blip>
            <a:srcRect l="27166" r="49180"/>
            <a:stretch>
              <a:fillRect/>
            </a:stretch>
          </p:blipFill>
          <p:spPr>
            <a:xfrm>
              <a:off x="4791513" y="1226235"/>
              <a:ext cx="358795" cy="1942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14">
              <a:lum/>
            </a:blip>
            <a:srcRect l="27553" t="9709" r="49881" b="9709"/>
            <a:stretch>
              <a:fillRect/>
            </a:stretch>
          </p:blipFill>
          <p:spPr>
            <a:xfrm>
              <a:off x="4791512" y="1454603"/>
              <a:ext cx="358796" cy="19413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15">
              <a:lum/>
            </a:blip>
            <a:srcRect l="74941"/>
            <a:stretch>
              <a:fillRect/>
            </a:stretch>
          </p:blipFill>
          <p:spPr>
            <a:xfrm>
              <a:off x="5183185" y="1226235"/>
              <a:ext cx="361156" cy="1942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>
            <a:blip r:embed="rId14">
              <a:lum/>
            </a:blip>
            <a:srcRect l="76009" t="9709" b="9709"/>
            <a:stretch>
              <a:fillRect/>
            </a:stretch>
          </p:blipFill>
          <p:spPr>
            <a:xfrm>
              <a:off x="5183185" y="1454603"/>
              <a:ext cx="361156" cy="19413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16">
              <a:lum bright="-2000" contrast="1000"/>
            </a:blip>
            <a:srcRect r="72093"/>
            <a:stretch>
              <a:fillRect/>
            </a:stretch>
          </p:blipFill>
          <p:spPr>
            <a:xfrm>
              <a:off x="4364890" y="1684349"/>
              <a:ext cx="394900" cy="1942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16">
              <a:lum bright="-2000" contrast="1000"/>
            </a:blip>
            <a:srcRect l="39535" r="36279"/>
            <a:stretch>
              <a:fillRect/>
            </a:stretch>
          </p:blipFill>
          <p:spPr>
            <a:xfrm>
              <a:off x="4791512" y="1684349"/>
              <a:ext cx="358796" cy="1942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16">
              <a:lum bright="-2000" contrast="1000"/>
            </a:blip>
            <a:srcRect l="74418"/>
            <a:stretch>
              <a:fillRect/>
            </a:stretch>
          </p:blipFill>
          <p:spPr>
            <a:xfrm>
              <a:off x="5183185" y="1684349"/>
              <a:ext cx="361156" cy="1942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4" name="Text Box 37"/>
            <p:cNvSpPr txBox="1">
              <a:spLocks noChangeArrowheads="1"/>
            </p:cNvSpPr>
            <p:nvPr/>
          </p:nvSpPr>
          <p:spPr bwMode="auto">
            <a:xfrm>
              <a:off x="5488630" y="1211417"/>
              <a:ext cx="61814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 dirty="0" err="1" smtClean="0">
                  <a:latin typeface="Arial"/>
                  <a:cs typeface="Arial"/>
                </a:rPr>
                <a:t>Cyc</a:t>
              </a:r>
              <a:r>
                <a:rPr lang="en-US" sz="800" dirty="0" smtClean="0">
                  <a:latin typeface="Arial"/>
                  <a:cs typeface="Arial"/>
                </a:rPr>
                <a:t> D1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05" name="Text Box 38"/>
            <p:cNvSpPr txBox="1">
              <a:spLocks noChangeArrowheads="1"/>
            </p:cNvSpPr>
            <p:nvPr/>
          </p:nvSpPr>
          <p:spPr bwMode="auto">
            <a:xfrm>
              <a:off x="5488630" y="1445997"/>
              <a:ext cx="60553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Fbx4</a:t>
              </a:r>
            </a:p>
          </p:txBody>
        </p:sp>
        <p:sp>
          <p:nvSpPr>
            <p:cNvPr id="106" name="Text Box 38"/>
            <p:cNvSpPr txBox="1">
              <a:spLocks noChangeArrowheads="1"/>
            </p:cNvSpPr>
            <p:nvPr/>
          </p:nvSpPr>
          <p:spPr bwMode="auto">
            <a:xfrm>
              <a:off x="5488630" y="1655865"/>
              <a:ext cx="60553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 dirty="0" err="1" smtClean="0">
                  <a:latin typeface="Arial"/>
                  <a:cs typeface="Arial"/>
                </a:rPr>
                <a:t>β-Actin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07" name="Text Box 55"/>
            <p:cNvSpPr txBox="1">
              <a:spLocks noChangeArrowheads="1"/>
            </p:cNvSpPr>
            <p:nvPr/>
          </p:nvSpPr>
          <p:spPr bwMode="auto">
            <a:xfrm>
              <a:off x="4705333" y="1848172"/>
              <a:ext cx="71745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 dirty="0" smtClean="0">
                  <a:latin typeface="Arial"/>
                  <a:cs typeface="Arial"/>
                </a:rPr>
                <a:t>Thymus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08" name="Text Box 17"/>
            <p:cNvSpPr txBox="1">
              <a:spLocks noChangeArrowheads="1"/>
            </p:cNvSpPr>
            <p:nvPr/>
          </p:nvSpPr>
          <p:spPr bwMode="auto">
            <a:xfrm>
              <a:off x="4402989" y="1041771"/>
              <a:ext cx="48927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+/+</a:t>
              </a:r>
            </a:p>
          </p:txBody>
        </p:sp>
        <p:sp>
          <p:nvSpPr>
            <p:cNvPr id="109" name="Text Box 18"/>
            <p:cNvSpPr txBox="1">
              <a:spLocks noChangeArrowheads="1"/>
            </p:cNvSpPr>
            <p:nvPr/>
          </p:nvSpPr>
          <p:spPr bwMode="auto">
            <a:xfrm>
              <a:off x="4805783" y="1041771"/>
              <a:ext cx="3520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+/-</a:t>
              </a:r>
            </a:p>
          </p:txBody>
        </p:sp>
        <p:sp>
          <p:nvSpPr>
            <p:cNvPr id="110" name="Text Box 19"/>
            <p:cNvSpPr txBox="1">
              <a:spLocks noChangeArrowheads="1"/>
            </p:cNvSpPr>
            <p:nvPr/>
          </p:nvSpPr>
          <p:spPr bwMode="auto">
            <a:xfrm>
              <a:off x="5216784" y="1041771"/>
              <a:ext cx="32755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-/-</a:t>
              </a: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1331776" y="2700328"/>
            <a:ext cx="1474924" cy="1044421"/>
            <a:chOff x="1103176" y="2687628"/>
            <a:chExt cx="1687220" cy="1044421"/>
          </a:xfrm>
        </p:grpSpPr>
        <p:sp>
          <p:nvSpPr>
            <p:cNvPr id="112" name="Text Box 55"/>
            <p:cNvSpPr txBox="1">
              <a:spLocks noChangeArrowheads="1"/>
            </p:cNvSpPr>
            <p:nvPr/>
          </p:nvSpPr>
          <p:spPr bwMode="auto">
            <a:xfrm>
              <a:off x="1323068" y="3516605"/>
              <a:ext cx="61565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 dirty="0" smtClean="0">
                  <a:latin typeface="Arial"/>
                  <a:cs typeface="Arial"/>
                </a:rPr>
                <a:t>Spleen</a:t>
              </a:r>
              <a:endParaRPr lang="en-US" sz="800" dirty="0">
                <a:latin typeface="Arial"/>
                <a:cs typeface="Arial"/>
              </a:endParaRPr>
            </a:p>
          </p:txBody>
        </p:sp>
        <p:grpSp>
          <p:nvGrpSpPr>
            <p:cNvPr id="113" name="Group 127"/>
            <p:cNvGrpSpPr/>
            <p:nvPr/>
          </p:nvGrpSpPr>
          <p:grpSpPr>
            <a:xfrm>
              <a:off x="1103176" y="2890376"/>
              <a:ext cx="1124109" cy="632584"/>
              <a:chOff x="1103177" y="2890372"/>
              <a:chExt cx="1189654" cy="655699"/>
            </a:xfrm>
          </p:grpSpPr>
          <p:pic>
            <p:nvPicPr>
              <p:cNvPr id="123" name="Picture 122"/>
              <p:cNvPicPr>
                <a:picLocks noChangeAspect="1"/>
              </p:cNvPicPr>
              <p:nvPr/>
            </p:nvPicPr>
            <p:blipFill>
              <a:blip r:embed="rId17">
                <a:lum bright="5000" contrast="6000"/>
              </a:blip>
              <a:stretch>
                <a:fillRect/>
              </a:stretch>
            </p:blipFill>
            <p:spPr>
              <a:xfrm>
                <a:off x="1103178" y="3120171"/>
                <a:ext cx="1189653" cy="19601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103177" y="3350055"/>
                <a:ext cx="1189654" cy="19601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25" name="Picture 124"/>
              <p:cNvPicPr>
                <a:picLocks noChangeAspect="1"/>
              </p:cNvPicPr>
              <p:nvPr/>
            </p:nvPicPr>
            <p:blipFill>
              <a:blip r:embed="rId19">
                <a:lum bright="4000" contrast="3000"/>
              </a:blip>
              <a:stretch>
                <a:fillRect/>
              </a:stretch>
            </p:blipFill>
            <p:spPr>
              <a:xfrm>
                <a:off x="1103177" y="2890372"/>
                <a:ext cx="1188926" cy="19601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sp>
          <p:nvSpPr>
            <p:cNvPr id="114" name="Text Box 38"/>
            <p:cNvSpPr txBox="1">
              <a:spLocks noChangeArrowheads="1"/>
            </p:cNvSpPr>
            <p:nvPr/>
          </p:nvSpPr>
          <p:spPr bwMode="auto">
            <a:xfrm>
              <a:off x="2167296" y="3108021"/>
              <a:ext cx="60553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Fbx4</a:t>
              </a:r>
            </a:p>
          </p:txBody>
        </p:sp>
        <p:sp>
          <p:nvSpPr>
            <p:cNvPr id="115" name="Text Box 37"/>
            <p:cNvSpPr txBox="1">
              <a:spLocks noChangeArrowheads="1"/>
            </p:cNvSpPr>
            <p:nvPr/>
          </p:nvSpPr>
          <p:spPr bwMode="auto">
            <a:xfrm>
              <a:off x="2172253" y="2873438"/>
              <a:ext cx="61814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 dirty="0" err="1" smtClean="0">
                  <a:latin typeface="Arial"/>
                  <a:cs typeface="Arial"/>
                </a:rPr>
                <a:t>Cyc</a:t>
              </a:r>
              <a:r>
                <a:rPr lang="en-US" sz="800" dirty="0" smtClean="0">
                  <a:latin typeface="Arial"/>
                  <a:cs typeface="Arial"/>
                </a:rPr>
                <a:t> D1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16" name="Text Box 38"/>
            <p:cNvSpPr txBox="1">
              <a:spLocks noChangeArrowheads="1"/>
            </p:cNvSpPr>
            <p:nvPr/>
          </p:nvSpPr>
          <p:spPr bwMode="auto">
            <a:xfrm>
              <a:off x="2163786" y="3314071"/>
              <a:ext cx="60553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 dirty="0" err="1" smtClean="0">
                  <a:latin typeface="Arial"/>
                  <a:cs typeface="Arial"/>
                </a:rPr>
                <a:t>β-Actin</a:t>
              </a:r>
              <a:endParaRPr lang="en-US" sz="800" dirty="0">
                <a:latin typeface="Arial"/>
                <a:cs typeface="Arial"/>
              </a:endParaRPr>
            </a:p>
          </p:txBody>
        </p:sp>
        <p:cxnSp>
          <p:nvCxnSpPr>
            <p:cNvPr id="117" name="Straight Connector 116"/>
            <p:cNvCxnSpPr/>
            <p:nvPr/>
          </p:nvCxnSpPr>
          <p:spPr>
            <a:xfrm>
              <a:off x="1109186" y="2856931"/>
              <a:ext cx="329057" cy="1588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1486744" y="2856931"/>
              <a:ext cx="359550" cy="1588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1894453" y="2856931"/>
              <a:ext cx="332832" cy="1588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 Box 17"/>
            <p:cNvSpPr txBox="1">
              <a:spLocks noChangeArrowheads="1"/>
            </p:cNvSpPr>
            <p:nvPr/>
          </p:nvSpPr>
          <p:spPr bwMode="auto">
            <a:xfrm>
              <a:off x="1118507" y="2689207"/>
              <a:ext cx="48927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+/+</a:t>
              </a:r>
            </a:p>
          </p:txBody>
        </p:sp>
        <p:sp>
          <p:nvSpPr>
            <p:cNvPr id="121" name="Text Box 18"/>
            <p:cNvSpPr txBox="1">
              <a:spLocks noChangeArrowheads="1"/>
            </p:cNvSpPr>
            <p:nvPr/>
          </p:nvSpPr>
          <p:spPr bwMode="auto">
            <a:xfrm>
              <a:off x="1504351" y="2689207"/>
              <a:ext cx="3520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+/-</a:t>
              </a:r>
            </a:p>
          </p:txBody>
        </p:sp>
        <p:sp>
          <p:nvSpPr>
            <p:cNvPr id="122" name="Text Box 19"/>
            <p:cNvSpPr txBox="1">
              <a:spLocks noChangeArrowheads="1"/>
            </p:cNvSpPr>
            <p:nvPr/>
          </p:nvSpPr>
          <p:spPr bwMode="auto">
            <a:xfrm>
              <a:off x="1920096" y="2687628"/>
              <a:ext cx="32755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-/-</a:t>
              </a:r>
            </a:p>
          </p:txBody>
        </p:sp>
      </p:grpSp>
      <p:sp>
        <p:nvSpPr>
          <p:cNvPr id="126" name="Text Box 105"/>
          <p:cNvSpPr txBox="1">
            <a:spLocks noChangeArrowheads="1"/>
          </p:cNvSpPr>
          <p:nvPr/>
        </p:nvSpPr>
        <p:spPr bwMode="auto">
          <a:xfrm>
            <a:off x="2398713" y="11684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B</a:t>
            </a:r>
            <a:r>
              <a:rPr lang="en-US" sz="1200" b="1" dirty="0" smtClean="0">
                <a:latin typeface="Arial" pitchFamily="-106" charset="0"/>
              </a:rPr>
              <a:t>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127" name="Text Box 105"/>
          <p:cNvSpPr txBox="1">
            <a:spLocks noChangeArrowheads="1"/>
          </p:cNvSpPr>
          <p:nvPr/>
        </p:nvSpPr>
        <p:spPr bwMode="auto">
          <a:xfrm>
            <a:off x="4049713" y="11684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Arial" pitchFamily="-106" charset="0"/>
              </a:rPr>
              <a:t>C.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128" name="Text Box 105"/>
          <p:cNvSpPr txBox="1">
            <a:spLocks noChangeArrowheads="1"/>
          </p:cNvSpPr>
          <p:nvPr/>
        </p:nvSpPr>
        <p:spPr bwMode="auto">
          <a:xfrm>
            <a:off x="1101309" y="25527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Arial" pitchFamily="-106" charset="0"/>
              </a:rPr>
              <a:t>D.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130" name="Text Box 105"/>
          <p:cNvSpPr txBox="1">
            <a:spLocks noChangeArrowheads="1"/>
          </p:cNvSpPr>
          <p:nvPr/>
        </p:nvSpPr>
        <p:spPr bwMode="auto">
          <a:xfrm>
            <a:off x="2714209" y="2552700"/>
            <a:ext cx="3300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Arial" pitchFamily="-106" charset="0"/>
              </a:rPr>
              <a:t>E.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131" name="Text Box 105"/>
          <p:cNvSpPr txBox="1">
            <a:spLocks noChangeArrowheads="1"/>
          </p:cNvSpPr>
          <p:nvPr/>
        </p:nvSpPr>
        <p:spPr bwMode="auto">
          <a:xfrm>
            <a:off x="4428709" y="2552700"/>
            <a:ext cx="3043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Arial" pitchFamily="-106" charset="0"/>
              </a:rPr>
              <a:t>F.</a:t>
            </a:r>
            <a:endParaRPr lang="en-US" sz="1200" b="1" dirty="0">
              <a:latin typeface="Arial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18" name="Text Box 446"/>
          <p:cNvSpPr txBox="1">
            <a:spLocks noChangeArrowheads="1"/>
          </p:cNvSpPr>
          <p:nvPr/>
        </p:nvSpPr>
        <p:spPr bwMode="auto">
          <a:xfrm>
            <a:off x="911225" y="3930650"/>
            <a:ext cx="5167313" cy="1177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0" bIns="91440">
            <a:prstTxWarp prst="textNoShape">
              <a:avLst/>
            </a:prstTxWarp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00" b="1" dirty="0">
                <a:latin typeface="Arial"/>
                <a:cs typeface="Arial"/>
              </a:rPr>
              <a:t>Figure</a:t>
            </a:r>
            <a:r>
              <a:rPr lang="en-US" sz="900" b="1" dirty="0" smtClean="0">
                <a:latin typeface="Arial"/>
                <a:cs typeface="Arial"/>
              </a:rPr>
              <a:t> 3.3. Fbx4</a:t>
            </a:r>
            <a:r>
              <a:rPr lang="en-US" sz="900" b="1" baseline="30000" dirty="0" smtClean="0">
                <a:latin typeface="Arial"/>
                <a:cs typeface="Arial"/>
              </a:rPr>
              <a:t>+/-</a:t>
            </a:r>
            <a:r>
              <a:rPr lang="en-US" sz="900" b="1" dirty="0" smtClean="0">
                <a:latin typeface="Arial"/>
                <a:cs typeface="Arial"/>
              </a:rPr>
              <a:t> and Fbx4</a:t>
            </a:r>
            <a:r>
              <a:rPr lang="en-US" sz="900" b="1" baseline="30000" dirty="0" smtClean="0">
                <a:latin typeface="Arial"/>
                <a:cs typeface="Arial"/>
              </a:rPr>
              <a:t>-/-</a:t>
            </a:r>
            <a:r>
              <a:rPr lang="en-US" sz="900" b="1" dirty="0" smtClean="0">
                <a:latin typeface="Arial"/>
                <a:cs typeface="Arial"/>
              </a:rPr>
              <a:t> mice succumb to </a:t>
            </a:r>
            <a:r>
              <a:rPr lang="en-US" sz="900" b="1" dirty="0" err="1" smtClean="0">
                <a:latin typeface="Arial"/>
                <a:cs typeface="Arial"/>
              </a:rPr>
              <a:t>tumorigenesis</a:t>
            </a:r>
            <a:r>
              <a:rPr lang="en-US" sz="900" b="1" dirty="0" smtClean="0">
                <a:latin typeface="Arial"/>
                <a:cs typeface="Arial"/>
              </a:rPr>
              <a:t>. </a:t>
            </a:r>
            <a:r>
              <a:rPr lang="en-US" sz="900" dirty="0" smtClean="0">
                <a:latin typeface="Arial"/>
                <a:cs typeface="Arial"/>
              </a:rPr>
              <a:t>(A) </a:t>
            </a:r>
            <a:r>
              <a:rPr lang="en-US" sz="900" dirty="0" smtClean="0">
                <a:latin typeface="Arial"/>
                <a:cs typeface="Arial"/>
              </a:rPr>
              <a:t>Kaplan</a:t>
            </a:r>
            <a:r>
              <a:rPr lang="en-US" sz="900" dirty="0" smtClean="0">
                <a:latin typeface="Arial"/>
                <a:cs typeface="Arial"/>
              </a:rPr>
              <a:t>-M</a:t>
            </a:r>
            <a:r>
              <a:rPr lang="en-US" sz="900" dirty="0" smtClean="0">
                <a:latin typeface="Arial"/>
                <a:cs typeface="Arial"/>
              </a:rPr>
              <a:t>eier </a:t>
            </a:r>
            <a:r>
              <a:rPr lang="en-US" sz="900" dirty="0" smtClean="0">
                <a:latin typeface="Arial"/>
                <a:cs typeface="Arial"/>
              </a:rPr>
              <a:t>curves showing percentage tumor-free survival of Fbx4</a:t>
            </a:r>
            <a:r>
              <a:rPr lang="en-US" sz="900" baseline="30000" dirty="0" smtClean="0">
                <a:latin typeface="Arial"/>
                <a:cs typeface="Arial"/>
              </a:rPr>
              <a:t>+/+</a:t>
            </a:r>
            <a:r>
              <a:rPr lang="en-US" sz="900" dirty="0" smtClean="0">
                <a:latin typeface="Arial"/>
                <a:cs typeface="Arial"/>
              </a:rPr>
              <a:t>, Fbx4</a:t>
            </a:r>
            <a:r>
              <a:rPr lang="en-US" sz="900" baseline="30000" dirty="0" smtClean="0">
                <a:latin typeface="Arial"/>
                <a:cs typeface="Arial"/>
              </a:rPr>
              <a:t>+/-</a:t>
            </a:r>
            <a:r>
              <a:rPr lang="en-US" sz="900" dirty="0" smtClean="0">
                <a:latin typeface="Arial"/>
                <a:cs typeface="Arial"/>
              </a:rPr>
              <a:t>, and Fbx4</a:t>
            </a:r>
            <a:r>
              <a:rPr lang="en-US" sz="900" baseline="30000" dirty="0" smtClean="0">
                <a:latin typeface="Arial"/>
                <a:cs typeface="Arial"/>
              </a:rPr>
              <a:t>-/- </a:t>
            </a:r>
            <a:r>
              <a:rPr lang="en-US" sz="900" dirty="0" smtClean="0">
                <a:latin typeface="Arial"/>
                <a:cs typeface="Arial"/>
              </a:rPr>
              <a:t>mice to 24 months. (B) Fbx4 </a:t>
            </a:r>
            <a:r>
              <a:rPr lang="en-US" sz="900" dirty="0" err="1" smtClean="0">
                <a:latin typeface="Arial"/>
                <a:cs typeface="Arial"/>
              </a:rPr>
              <a:t>haploinsufficiency</a:t>
            </a:r>
            <a:r>
              <a:rPr lang="en-US" sz="900" dirty="0" smtClean="0">
                <a:latin typeface="Arial"/>
                <a:cs typeface="Arial"/>
              </a:rPr>
              <a:t>. Representative tumors arising in Fbx4</a:t>
            </a:r>
            <a:r>
              <a:rPr lang="en-US" sz="900" baseline="30000" dirty="0" smtClean="0">
                <a:latin typeface="Arial"/>
                <a:cs typeface="Arial"/>
              </a:rPr>
              <a:t>+/-</a:t>
            </a:r>
            <a:r>
              <a:rPr lang="en-US" sz="900" dirty="0" smtClean="0">
                <a:latin typeface="Arial"/>
                <a:cs typeface="Arial"/>
              </a:rPr>
              <a:t> mice were assessed for Fbx4 protein expression by western blot; only one of four tumors analyzed </a:t>
            </a:r>
            <a:r>
              <a:rPr lang="en-US" sz="900" dirty="0" err="1" smtClean="0">
                <a:latin typeface="Arial"/>
                <a:cs typeface="Arial"/>
              </a:rPr>
              <a:t>downregulated</a:t>
            </a:r>
            <a:r>
              <a:rPr lang="en-US" sz="900" dirty="0" smtClean="0">
                <a:latin typeface="Arial"/>
                <a:cs typeface="Arial"/>
              </a:rPr>
              <a:t> Fbx4 expression. </a:t>
            </a: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4721" name="Text Box 449"/>
          <p:cNvSpPr txBox="1">
            <a:spLocks noChangeArrowheads="1"/>
          </p:cNvSpPr>
          <p:nvPr/>
        </p:nvSpPr>
        <p:spPr bwMode="auto">
          <a:xfrm>
            <a:off x="3494088" y="8437563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ea typeface="ＭＳ Ｐゴシック" pitchFamily="-106" charset="-128"/>
                <a:cs typeface="ＭＳ Ｐゴシック" pitchFamily="-106" charset="-128"/>
              </a:rPr>
              <a:t>82</a:t>
            </a:r>
            <a:endParaRPr lang="en-US" sz="1200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2587625" y="2563813"/>
            <a:ext cx="1971675" cy="1139825"/>
            <a:chOff x="479425" y="2449513"/>
            <a:chExt cx="1971675" cy="1140355"/>
          </a:xfrm>
        </p:grpSpPr>
        <p:grpSp>
          <p:nvGrpSpPr>
            <p:cNvPr id="3" name="Group 34"/>
            <p:cNvGrpSpPr>
              <a:grpSpLocks/>
            </p:cNvGrpSpPr>
            <p:nvPr/>
          </p:nvGrpSpPr>
          <p:grpSpPr bwMode="auto">
            <a:xfrm>
              <a:off x="541338" y="2998788"/>
              <a:ext cx="1230312" cy="377825"/>
              <a:chOff x="1767859" y="5709990"/>
              <a:chExt cx="1819802" cy="736022"/>
            </a:xfrm>
          </p:grpSpPr>
          <p:pic>
            <p:nvPicPr>
              <p:cNvPr id="89" name="Picture 31"/>
              <p:cNvPicPr>
                <a:picLocks noChangeAspect="1"/>
              </p:cNvPicPr>
              <p:nvPr/>
            </p:nvPicPr>
            <p:blipFill>
              <a:blip r:embed="rId3"/>
              <a:srcRect l="22824" r="31529"/>
              <a:stretch>
                <a:fillRect/>
              </a:stretch>
            </p:blipFill>
            <p:spPr bwMode="auto">
              <a:xfrm>
                <a:off x="1769919" y="5709990"/>
                <a:ext cx="1817742" cy="34874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90" name="Picture 33"/>
              <p:cNvPicPr>
                <a:picLocks noChangeAspect="1"/>
              </p:cNvPicPr>
              <p:nvPr/>
            </p:nvPicPr>
            <p:blipFill>
              <a:blip r:embed="rId4">
                <a:lum bright="2000" contrast="12000"/>
              </a:blip>
              <a:srcRect l="23013" r="31792"/>
              <a:stretch>
                <a:fillRect/>
              </a:stretch>
            </p:blipFill>
            <p:spPr bwMode="auto">
              <a:xfrm>
                <a:off x="1767859" y="6121400"/>
                <a:ext cx="1816279" cy="3246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  <p:sp>
          <p:nvSpPr>
            <p:cNvPr id="74" name="TextBox 36"/>
            <p:cNvSpPr txBox="1">
              <a:spLocks noChangeArrowheads="1"/>
            </p:cNvSpPr>
            <p:nvPr/>
          </p:nvSpPr>
          <p:spPr bwMode="auto">
            <a:xfrm>
              <a:off x="479425" y="2806700"/>
              <a:ext cx="30797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40</a:t>
              </a:r>
            </a:p>
          </p:txBody>
        </p:sp>
        <p:sp>
          <p:nvSpPr>
            <p:cNvPr id="75" name="TextBox 37"/>
            <p:cNvSpPr txBox="1">
              <a:spLocks noChangeArrowheads="1"/>
            </p:cNvSpPr>
            <p:nvPr/>
          </p:nvSpPr>
          <p:spPr bwMode="auto">
            <a:xfrm>
              <a:off x="657225" y="2806700"/>
              <a:ext cx="30797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57</a:t>
              </a:r>
            </a:p>
          </p:txBody>
        </p:sp>
        <p:sp>
          <p:nvSpPr>
            <p:cNvPr id="76" name="TextBox 38"/>
            <p:cNvSpPr txBox="1">
              <a:spLocks noChangeArrowheads="1"/>
            </p:cNvSpPr>
            <p:nvPr/>
          </p:nvSpPr>
          <p:spPr bwMode="auto">
            <a:xfrm>
              <a:off x="828675" y="2806700"/>
              <a:ext cx="307975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46</a:t>
              </a:r>
            </a:p>
          </p:txBody>
        </p:sp>
        <p:sp>
          <p:nvSpPr>
            <p:cNvPr id="77" name="TextBox 39"/>
            <p:cNvSpPr txBox="1">
              <a:spLocks noChangeArrowheads="1"/>
            </p:cNvSpPr>
            <p:nvPr/>
          </p:nvSpPr>
          <p:spPr bwMode="auto">
            <a:xfrm rot="-3313100">
              <a:off x="936625" y="2654301"/>
              <a:ext cx="6254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7796</a:t>
              </a:r>
            </a:p>
          </p:txBody>
        </p:sp>
        <p:sp>
          <p:nvSpPr>
            <p:cNvPr id="78" name="TextBox 40"/>
            <p:cNvSpPr txBox="1">
              <a:spLocks noChangeArrowheads="1"/>
            </p:cNvSpPr>
            <p:nvPr/>
          </p:nvSpPr>
          <p:spPr bwMode="auto">
            <a:xfrm>
              <a:off x="1711325" y="2971800"/>
              <a:ext cx="7397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Fbx4 </a:t>
              </a:r>
            </a:p>
          </p:txBody>
        </p:sp>
        <p:sp>
          <p:nvSpPr>
            <p:cNvPr id="79" name="TextBox 41"/>
            <p:cNvSpPr txBox="1">
              <a:spLocks noChangeArrowheads="1"/>
            </p:cNvSpPr>
            <p:nvPr/>
          </p:nvSpPr>
          <p:spPr bwMode="auto">
            <a:xfrm>
              <a:off x="1711325" y="3186113"/>
              <a:ext cx="7397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Ponceau S </a:t>
              </a:r>
            </a:p>
          </p:txBody>
        </p:sp>
        <p:sp>
          <p:nvSpPr>
            <p:cNvPr id="80" name="TextBox 42"/>
            <p:cNvSpPr txBox="1">
              <a:spLocks noChangeArrowheads="1"/>
            </p:cNvSpPr>
            <p:nvPr/>
          </p:nvSpPr>
          <p:spPr bwMode="auto">
            <a:xfrm rot="-3313100">
              <a:off x="1114425" y="2654301"/>
              <a:ext cx="6254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6280</a:t>
              </a:r>
            </a:p>
          </p:txBody>
        </p:sp>
        <p:sp>
          <p:nvSpPr>
            <p:cNvPr id="81" name="TextBox 43"/>
            <p:cNvSpPr txBox="1">
              <a:spLocks noChangeArrowheads="1"/>
            </p:cNvSpPr>
            <p:nvPr/>
          </p:nvSpPr>
          <p:spPr bwMode="auto">
            <a:xfrm rot="-3313100">
              <a:off x="1279525" y="2654301"/>
              <a:ext cx="6254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1371</a:t>
              </a:r>
            </a:p>
          </p:txBody>
        </p:sp>
        <p:sp>
          <p:nvSpPr>
            <p:cNvPr id="82" name="TextBox 44"/>
            <p:cNvSpPr txBox="1">
              <a:spLocks noChangeArrowheads="1"/>
            </p:cNvSpPr>
            <p:nvPr/>
          </p:nvSpPr>
          <p:spPr bwMode="auto">
            <a:xfrm rot="-3313100">
              <a:off x="1470025" y="2654301"/>
              <a:ext cx="6254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69 (MN)</a:t>
              </a:r>
            </a:p>
          </p:txBody>
        </p:sp>
        <p:sp>
          <p:nvSpPr>
            <p:cNvPr id="83" name="TextBox 46"/>
            <p:cNvSpPr txBox="1">
              <a:spLocks noChangeArrowheads="1"/>
            </p:cNvSpPr>
            <p:nvPr/>
          </p:nvSpPr>
          <p:spPr bwMode="auto">
            <a:xfrm>
              <a:off x="559860" y="3373968"/>
              <a:ext cx="5873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Fbx4</a:t>
              </a:r>
              <a:r>
                <a:rPr lang="en-US" sz="800" baseline="30000">
                  <a:latin typeface="Arial"/>
                  <a:cs typeface="Arial"/>
                </a:rPr>
                <a:t>+/+</a:t>
              </a:r>
            </a:p>
          </p:txBody>
        </p:sp>
        <p:sp>
          <p:nvSpPr>
            <p:cNvPr id="84" name="TextBox 47"/>
            <p:cNvSpPr txBox="1">
              <a:spLocks noChangeArrowheads="1"/>
            </p:cNvSpPr>
            <p:nvPr/>
          </p:nvSpPr>
          <p:spPr bwMode="auto">
            <a:xfrm>
              <a:off x="1222379" y="3367618"/>
              <a:ext cx="5873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Fbx4</a:t>
              </a:r>
              <a:r>
                <a:rPr lang="en-US" sz="800" baseline="30000">
                  <a:latin typeface="Arial"/>
                  <a:cs typeface="Arial"/>
                </a:rPr>
                <a:t>+/-</a:t>
              </a:r>
            </a:p>
          </p:txBody>
        </p:sp>
        <p:sp>
          <p:nvSpPr>
            <p:cNvPr id="85" name="TextBox 40"/>
            <p:cNvSpPr txBox="1">
              <a:spLocks noChangeArrowheads="1"/>
            </p:cNvSpPr>
            <p:nvPr/>
          </p:nvSpPr>
          <p:spPr bwMode="auto">
            <a:xfrm>
              <a:off x="1711323" y="2810934"/>
              <a:ext cx="7397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Mouse ID </a:t>
              </a:r>
            </a:p>
          </p:txBody>
        </p:sp>
        <p:cxnSp>
          <p:nvCxnSpPr>
            <p:cNvPr id="86" name="Straight Connector 60"/>
            <p:cNvCxnSpPr>
              <a:cxnSpLocks noChangeShapeType="1"/>
            </p:cNvCxnSpPr>
            <p:nvPr/>
          </p:nvCxnSpPr>
          <p:spPr bwMode="auto">
            <a:xfrm flipV="1">
              <a:off x="553654" y="3409950"/>
              <a:ext cx="1376746" cy="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87" name="Rectangle 64"/>
            <p:cNvSpPr>
              <a:spLocks noChangeArrowheads="1"/>
            </p:cNvSpPr>
            <p:nvPr/>
          </p:nvSpPr>
          <p:spPr bwMode="auto">
            <a:xfrm>
              <a:off x="1046674" y="3390228"/>
              <a:ext cx="43525" cy="169464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88" name="Rectangle 64"/>
            <p:cNvSpPr>
              <a:spLocks noChangeArrowheads="1"/>
            </p:cNvSpPr>
            <p:nvPr/>
          </p:nvSpPr>
          <p:spPr bwMode="auto">
            <a:xfrm>
              <a:off x="1774806" y="3364828"/>
              <a:ext cx="189461" cy="165772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</p:grpSp>
      <p:sp>
        <p:nvSpPr>
          <p:cNvPr id="91" name="Text Box 105"/>
          <p:cNvSpPr txBox="1">
            <a:spLocks noChangeArrowheads="1"/>
          </p:cNvSpPr>
          <p:nvPr/>
        </p:nvSpPr>
        <p:spPr bwMode="auto">
          <a:xfrm>
            <a:off x="2370138" y="26289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B</a:t>
            </a:r>
            <a:r>
              <a:rPr lang="en-US" sz="1200" b="1" dirty="0" smtClean="0">
                <a:latin typeface="Arial" pitchFamily="-106" charset="0"/>
              </a:rPr>
              <a:t>.</a:t>
            </a:r>
            <a:endParaRPr lang="en-US" sz="1200" b="1" dirty="0">
              <a:latin typeface="Arial" pitchFamily="-106" charset="0"/>
            </a:endParaRPr>
          </a:p>
        </p:txBody>
      </p:sp>
      <p:grpSp>
        <p:nvGrpSpPr>
          <p:cNvPr id="25" name="Group 30"/>
          <p:cNvGrpSpPr>
            <a:grpSpLocks/>
          </p:cNvGrpSpPr>
          <p:nvPr/>
        </p:nvGrpSpPr>
        <p:grpSpPr bwMode="auto">
          <a:xfrm>
            <a:off x="2362665" y="1130301"/>
            <a:ext cx="2158535" cy="1421414"/>
            <a:chOff x="595343" y="1041043"/>
            <a:chExt cx="2020857" cy="1320587"/>
          </a:xfrm>
        </p:grpSpPr>
        <p:pic>
          <p:nvPicPr>
            <p:cNvPr id="26" name="Picture 25" descr="LPV KM JPEG.jpg"/>
            <p:cNvPicPr>
              <a:picLocks noChangeAspect="1"/>
            </p:cNvPicPr>
            <p:nvPr/>
          </p:nvPicPr>
          <p:blipFill>
            <a:blip r:embed="rId5"/>
            <a:srcRect l="6390" b="10626"/>
            <a:stretch>
              <a:fillRect/>
            </a:stretch>
          </p:blipFill>
          <p:spPr bwMode="auto">
            <a:xfrm>
              <a:off x="709039" y="1041043"/>
              <a:ext cx="1907161" cy="1193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Box 40"/>
            <p:cNvSpPr txBox="1">
              <a:spLocks noChangeArrowheads="1"/>
            </p:cNvSpPr>
            <p:nvPr/>
          </p:nvSpPr>
          <p:spPr bwMode="auto">
            <a:xfrm rot="16200000">
              <a:off x="227027" y="1518549"/>
              <a:ext cx="923927" cy="187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700" dirty="0">
                  <a:latin typeface="Arial"/>
                  <a:cs typeface="Arial"/>
                </a:rPr>
                <a:t>Percent Survival </a:t>
              </a:r>
            </a:p>
          </p:txBody>
        </p:sp>
        <p:sp>
          <p:nvSpPr>
            <p:cNvPr id="28" name="TextBox 40"/>
            <p:cNvSpPr txBox="1">
              <a:spLocks noChangeArrowheads="1"/>
            </p:cNvSpPr>
            <p:nvPr/>
          </p:nvSpPr>
          <p:spPr bwMode="auto">
            <a:xfrm>
              <a:off x="1300177" y="2175766"/>
              <a:ext cx="923927" cy="185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/>
                  <a:cs typeface="Arial"/>
                </a:rPr>
                <a:t>Months</a:t>
              </a: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869950" y="1054100"/>
              <a:ext cx="552450" cy="241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</p:grpSp>
      <p:sp>
        <p:nvSpPr>
          <p:cNvPr id="31" name="Text Box 105"/>
          <p:cNvSpPr txBox="1">
            <a:spLocks noChangeArrowheads="1"/>
          </p:cNvSpPr>
          <p:nvPr/>
        </p:nvSpPr>
        <p:spPr bwMode="auto">
          <a:xfrm>
            <a:off x="2370138" y="1117600"/>
            <a:ext cx="336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A.</a:t>
            </a:r>
          </a:p>
        </p:txBody>
      </p:sp>
      <p:sp>
        <p:nvSpPr>
          <p:cNvPr id="30" name="Rectangle 31"/>
          <p:cNvSpPr>
            <a:spLocks noChangeArrowheads="1"/>
          </p:cNvSpPr>
          <p:nvPr/>
        </p:nvSpPr>
        <p:spPr bwMode="auto">
          <a:xfrm rot="16200000">
            <a:off x="4171950" y="1377950"/>
            <a:ext cx="552450" cy="2413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32" name="TextBox 46"/>
          <p:cNvSpPr txBox="1">
            <a:spLocks noChangeArrowheads="1"/>
          </p:cNvSpPr>
          <p:nvPr/>
        </p:nvSpPr>
        <p:spPr bwMode="auto">
          <a:xfrm>
            <a:off x="4237038" y="1214438"/>
            <a:ext cx="614362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700">
                <a:latin typeface="Arial"/>
                <a:cs typeface="Arial"/>
              </a:rPr>
              <a:t>Fbx4</a:t>
            </a:r>
            <a:r>
              <a:rPr lang="en-US" sz="700" baseline="30000">
                <a:latin typeface="Arial"/>
                <a:cs typeface="Arial"/>
              </a:rPr>
              <a:t>+/+</a:t>
            </a:r>
          </a:p>
        </p:txBody>
      </p:sp>
      <p:sp>
        <p:nvSpPr>
          <p:cNvPr id="33" name="TextBox 46"/>
          <p:cNvSpPr txBox="1">
            <a:spLocks noChangeArrowheads="1"/>
          </p:cNvSpPr>
          <p:nvPr/>
        </p:nvSpPr>
        <p:spPr bwMode="auto">
          <a:xfrm>
            <a:off x="4237038" y="1328738"/>
            <a:ext cx="614362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700">
                <a:latin typeface="Arial"/>
                <a:cs typeface="Arial"/>
              </a:rPr>
              <a:t>Fbx4</a:t>
            </a:r>
            <a:r>
              <a:rPr lang="en-US" sz="700" baseline="30000">
                <a:latin typeface="Arial"/>
                <a:cs typeface="Arial"/>
              </a:rPr>
              <a:t>+/-</a:t>
            </a:r>
          </a:p>
        </p:txBody>
      </p:sp>
      <p:sp>
        <p:nvSpPr>
          <p:cNvPr id="34" name="TextBox 46"/>
          <p:cNvSpPr txBox="1">
            <a:spLocks noChangeArrowheads="1"/>
          </p:cNvSpPr>
          <p:nvPr/>
        </p:nvSpPr>
        <p:spPr bwMode="auto">
          <a:xfrm>
            <a:off x="4237038" y="1436688"/>
            <a:ext cx="614362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700" dirty="0">
                <a:latin typeface="Arial"/>
                <a:cs typeface="Arial"/>
              </a:rPr>
              <a:t>Fbx4</a:t>
            </a:r>
            <a:r>
              <a:rPr lang="en-US" sz="700" baseline="30000" dirty="0">
                <a:latin typeface="Arial"/>
                <a:cs typeface="Arial"/>
              </a:rPr>
              <a:t>-/-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21" name="Text Box 449"/>
          <p:cNvSpPr txBox="1">
            <a:spLocks noChangeArrowheads="1"/>
          </p:cNvSpPr>
          <p:nvPr/>
        </p:nvSpPr>
        <p:spPr bwMode="auto">
          <a:xfrm>
            <a:off x="3494088" y="8437563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ea typeface="ＭＳ Ｐゴシック" pitchFamily="-106" charset="-128"/>
                <a:cs typeface="ＭＳ Ｐゴシック" pitchFamily="-106" charset="-128"/>
              </a:rPr>
              <a:t>83</a:t>
            </a:r>
            <a:endParaRPr lang="en-US" sz="1200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04900" y="1541463"/>
          <a:ext cx="4572000" cy="1444822"/>
        </p:xfrm>
        <a:graphic>
          <a:graphicData uri="http://schemas.openxmlformats.org/drawingml/2006/table">
            <a:tbl>
              <a:tblPr/>
              <a:tblGrid>
                <a:gridCol w="3259138"/>
                <a:gridCol w="563562"/>
                <a:gridCol w="749300"/>
              </a:tblGrid>
              <a:tr h="13233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Table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2.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Pathology </a:t>
                      </a: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observed in Fbx4</a:t>
                      </a:r>
                      <a:r>
                        <a:rPr kumimoji="0" lang="en-US" sz="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+/- </a:t>
                      </a: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and Fbx4</a:t>
                      </a:r>
                      <a:r>
                        <a:rPr kumimoji="0" lang="en-US" sz="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-/-</a:t>
                      </a: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mice.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 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 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Pathology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No. of Mice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Incidence 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0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 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 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 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Lymphoblastic Lymphoma (Spleen, Thymus, Mesenteric Node, Liver,  Intestine)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18/47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38.3%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Extramedullary Hematopoiesis/Intense Myeloid Proliferation (Spleen, Liver)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11/47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23.4%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Hemangioma/Angioinvasive</a:t>
                      </a:r>
                      <a:r>
                        <a:rPr kumimoji="0" 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Tumor (Liver, Lung)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3/47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6.4%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Dendritic Cell Tumor (Spleen, Thymus)/Histiocytic Sarcoma (Intestine)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3/47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6.4%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Early Myeloid Tumor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1/47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2.1%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Mammary Carcinoma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1/47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2.1%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Uterine Tumor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1/47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2.1%</a:t>
                      </a: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0415" marR="10415" marT="1041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Box 446"/>
          <p:cNvSpPr txBox="1">
            <a:spLocks noChangeArrowheads="1"/>
          </p:cNvSpPr>
          <p:nvPr/>
        </p:nvSpPr>
        <p:spPr bwMode="auto">
          <a:xfrm>
            <a:off x="911225" y="3333750"/>
            <a:ext cx="5167313" cy="156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0" bIns="91440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900" b="1" dirty="0" smtClean="0">
                <a:latin typeface="Arial"/>
                <a:cs typeface="Arial"/>
              </a:rPr>
              <a:t>Table</a:t>
            </a:r>
            <a:r>
              <a:rPr lang="en-US" sz="900" b="1" dirty="0" smtClean="0">
                <a:latin typeface="Arial"/>
                <a:cs typeface="Arial"/>
              </a:rPr>
              <a:t> 2. </a:t>
            </a:r>
            <a:r>
              <a:rPr lang="en-US" sz="900" b="1" dirty="0" smtClean="0">
                <a:latin typeface="Arial"/>
                <a:cs typeface="Arial"/>
              </a:rPr>
              <a:t>Summary of pathology observed in Fbx4</a:t>
            </a:r>
            <a:r>
              <a:rPr lang="en-US" sz="900" b="1" baseline="30000" dirty="0" smtClean="0">
                <a:latin typeface="Arial"/>
                <a:cs typeface="Arial"/>
              </a:rPr>
              <a:t>+/-</a:t>
            </a:r>
            <a:r>
              <a:rPr lang="en-US" sz="900" b="1" dirty="0" smtClean="0">
                <a:latin typeface="Arial"/>
                <a:cs typeface="Arial"/>
              </a:rPr>
              <a:t> and Fbx4</a:t>
            </a:r>
            <a:r>
              <a:rPr lang="en-US" sz="900" b="1" baseline="30000" dirty="0" smtClean="0">
                <a:latin typeface="Arial"/>
                <a:cs typeface="Arial"/>
              </a:rPr>
              <a:t>-/-</a:t>
            </a:r>
            <a:r>
              <a:rPr lang="en-US" sz="900" b="1" dirty="0" smtClean="0">
                <a:latin typeface="Arial"/>
                <a:cs typeface="Arial"/>
              </a:rPr>
              <a:t> mice.</a:t>
            </a:r>
            <a:r>
              <a:rPr lang="en-US" sz="900" dirty="0" smtClean="0">
                <a:latin typeface="Arial"/>
                <a:cs typeface="Arial"/>
              </a:rPr>
              <a:t> Fbx4</a:t>
            </a:r>
            <a:r>
              <a:rPr lang="en-US" sz="900" baseline="30000" dirty="0" smtClean="0">
                <a:latin typeface="Arial"/>
                <a:cs typeface="Arial"/>
              </a:rPr>
              <a:t>+/-</a:t>
            </a:r>
            <a:r>
              <a:rPr lang="en-US" sz="900" dirty="0" smtClean="0">
                <a:latin typeface="Arial"/>
                <a:cs typeface="Arial"/>
              </a:rPr>
              <a:t> and Fbx4</a:t>
            </a:r>
            <a:r>
              <a:rPr lang="en-US" sz="900" baseline="30000" dirty="0" smtClean="0">
                <a:latin typeface="Arial"/>
                <a:cs typeface="Arial"/>
              </a:rPr>
              <a:t>-/-</a:t>
            </a:r>
            <a:r>
              <a:rPr lang="en-US" sz="900" dirty="0" smtClean="0">
                <a:latin typeface="Arial"/>
                <a:cs typeface="Arial"/>
              </a:rPr>
              <a:t> mice included as events in the Kaplan-Meier survival analysis frequently develop large cell lymphoblastic lymphomas involving the mesenteric lymph node, spleen, thymus, </a:t>
            </a:r>
            <a:r>
              <a:rPr lang="en-US" sz="900" dirty="0" err="1" smtClean="0">
                <a:latin typeface="Arial"/>
                <a:cs typeface="Arial"/>
              </a:rPr>
              <a:t>Peyer’s</a:t>
            </a:r>
            <a:r>
              <a:rPr lang="en-US" sz="900" dirty="0" smtClean="0">
                <a:latin typeface="Arial"/>
                <a:cs typeface="Arial"/>
              </a:rPr>
              <a:t> patches of the intestine, and liver. A large percentage of mice also exhibit </a:t>
            </a:r>
            <a:r>
              <a:rPr lang="en-US" sz="900" dirty="0" err="1" smtClean="0">
                <a:latin typeface="Arial"/>
                <a:cs typeface="Arial"/>
              </a:rPr>
              <a:t>extramedullary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hematopoiesis</a:t>
            </a:r>
            <a:r>
              <a:rPr lang="en-US" sz="900" dirty="0" smtClean="0">
                <a:latin typeface="Arial"/>
                <a:cs typeface="Arial"/>
              </a:rPr>
              <a:t> (EMH) and intense myeloid proliferation in the spleen and less frequently, liver. This is also associated with early myeloid tumor formation. Less commonly observed malignancies include </a:t>
            </a:r>
            <a:r>
              <a:rPr lang="en-US" sz="900" dirty="0" err="1" smtClean="0">
                <a:latin typeface="Arial"/>
                <a:cs typeface="Arial"/>
              </a:rPr>
              <a:t>dendritic</a:t>
            </a:r>
            <a:r>
              <a:rPr lang="en-US" sz="900" dirty="0" smtClean="0">
                <a:latin typeface="Arial"/>
                <a:cs typeface="Arial"/>
              </a:rPr>
              <a:t> cell/</a:t>
            </a:r>
            <a:r>
              <a:rPr lang="en-US" sz="900" dirty="0" err="1" smtClean="0">
                <a:latin typeface="Arial"/>
                <a:cs typeface="Arial"/>
              </a:rPr>
              <a:t>histiocytic</a:t>
            </a:r>
            <a:r>
              <a:rPr lang="en-US" sz="900" dirty="0" smtClean="0">
                <a:latin typeface="Arial"/>
                <a:cs typeface="Arial"/>
              </a:rPr>
              <a:t> sarcomas, </a:t>
            </a:r>
            <a:r>
              <a:rPr lang="en-US" sz="900" dirty="0" err="1" smtClean="0">
                <a:latin typeface="Arial"/>
                <a:cs typeface="Arial"/>
              </a:rPr>
              <a:t>hemangioma</a:t>
            </a:r>
            <a:r>
              <a:rPr lang="en-US" sz="900" dirty="0" smtClean="0">
                <a:latin typeface="Arial"/>
                <a:cs typeface="Arial"/>
              </a:rPr>
              <a:t>, uterine tumor, and mammary carcinoma. Analysis of several mice independent of the Kaplan-Meier cohort also revealed an additional case of intestinal </a:t>
            </a:r>
            <a:r>
              <a:rPr lang="en-US" sz="900" dirty="0" err="1" smtClean="0">
                <a:latin typeface="Arial"/>
                <a:cs typeface="Arial"/>
              </a:rPr>
              <a:t>histiocytic</a:t>
            </a:r>
            <a:r>
              <a:rPr lang="en-US" sz="900" dirty="0" smtClean="0">
                <a:latin typeface="Arial"/>
                <a:cs typeface="Arial"/>
              </a:rPr>
              <a:t> sarcoma and a case of </a:t>
            </a:r>
            <a:r>
              <a:rPr lang="en-US" sz="900" dirty="0" err="1" smtClean="0">
                <a:latin typeface="Arial"/>
                <a:cs typeface="Arial"/>
              </a:rPr>
              <a:t>hepatocellular</a:t>
            </a:r>
            <a:r>
              <a:rPr lang="en-US" sz="900" dirty="0" smtClean="0">
                <a:latin typeface="Arial"/>
                <a:cs typeface="Arial"/>
              </a:rPr>
              <a:t> carcinoma. </a:t>
            </a:r>
          </a:p>
          <a:p>
            <a:pPr algn="just"/>
            <a:r>
              <a:rPr lang="en-US" sz="900" dirty="0" smtClean="0">
                <a:latin typeface="Arial"/>
                <a:cs typeface="Arial"/>
              </a:rPr>
              <a:t> </a:t>
            </a:r>
            <a:endParaRPr lang="en-US" sz="9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18" name="Text Box 446"/>
          <p:cNvSpPr txBox="1">
            <a:spLocks noChangeArrowheads="1"/>
          </p:cNvSpPr>
          <p:nvPr/>
        </p:nvSpPr>
        <p:spPr bwMode="auto">
          <a:xfrm>
            <a:off x="911225" y="5365750"/>
            <a:ext cx="5167313" cy="2008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0" bIns="91440">
            <a:prstTxWarp prst="textNoShape">
              <a:avLst/>
            </a:prstTxWarp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00" b="1" dirty="0">
                <a:latin typeface="Arial"/>
                <a:cs typeface="Arial"/>
              </a:rPr>
              <a:t>Figure</a:t>
            </a:r>
            <a:r>
              <a:rPr lang="en-US" sz="900" b="1" dirty="0" smtClean="0">
                <a:latin typeface="Arial"/>
                <a:cs typeface="Arial"/>
              </a:rPr>
              <a:t> 3.4. Cyclin D1 accumulation in Fbx4</a:t>
            </a:r>
            <a:r>
              <a:rPr lang="en-US" sz="900" b="1" baseline="30000" dirty="0" smtClean="0">
                <a:latin typeface="Arial"/>
                <a:cs typeface="Arial"/>
              </a:rPr>
              <a:t>+/-</a:t>
            </a:r>
            <a:r>
              <a:rPr lang="en-US" sz="900" b="1" dirty="0" smtClean="0">
                <a:latin typeface="Arial"/>
                <a:cs typeface="Arial"/>
              </a:rPr>
              <a:t> and Fbx4</a:t>
            </a:r>
            <a:r>
              <a:rPr lang="en-US" sz="900" b="1" baseline="30000" dirty="0" smtClean="0">
                <a:latin typeface="Arial"/>
                <a:cs typeface="Arial"/>
              </a:rPr>
              <a:t>-/-</a:t>
            </a:r>
            <a:r>
              <a:rPr lang="en-US" sz="900" b="1" dirty="0" smtClean="0">
                <a:latin typeface="Arial"/>
                <a:cs typeface="Arial"/>
              </a:rPr>
              <a:t> tumors. </a:t>
            </a:r>
            <a:r>
              <a:rPr lang="en-US" sz="900" dirty="0" smtClean="0">
                <a:latin typeface="Arial"/>
                <a:cs typeface="Arial"/>
              </a:rPr>
              <a:t>(A) Fbx4</a:t>
            </a:r>
            <a:r>
              <a:rPr lang="en-US" sz="900" baseline="30000" dirty="0" smtClean="0">
                <a:latin typeface="Arial"/>
                <a:cs typeface="Arial"/>
              </a:rPr>
              <a:t>+/-</a:t>
            </a:r>
            <a:r>
              <a:rPr lang="en-US" sz="900" dirty="0" smtClean="0">
                <a:latin typeface="Arial"/>
                <a:cs typeface="Arial"/>
              </a:rPr>
              <a:t> and Fbx4</a:t>
            </a:r>
            <a:r>
              <a:rPr lang="en-US" sz="900" baseline="30000" dirty="0" smtClean="0">
                <a:latin typeface="Arial"/>
                <a:cs typeface="Arial"/>
              </a:rPr>
              <a:t>-/-</a:t>
            </a:r>
            <a:r>
              <a:rPr lang="en-US" sz="900" dirty="0" smtClean="0">
                <a:latin typeface="Arial"/>
                <a:cs typeface="Arial"/>
              </a:rPr>
              <a:t> lymphomas exhibit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accumulation. </a:t>
            </a:r>
            <a:r>
              <a:rPr lang="en-US" sz="900" dirty="0" err="1" smtClean="0">
                <a:latin typeface="Arial"/>
                <a:cs typeface="Arial"/>
              </a:rPr>
              <a:t>Lysates</a:t>
            </a:r>
            <a:r>
              <a:rPr lang="en-US" sz="900" dirty="0" smtClean="0">
                <a:latin typeface="Arial"/>
                <a:cs typeface="Arial"/>
              </a:rPr>
              <a:t> prepared from wild type age matched spleens, Fbx4</a:t>
            </a:r>
            <a:r>
              <a:rPr lang="en-US" sz="900" baseline="30000" dirty="0" smtClean="0">
                <a:latin typeface="Arial"/>
                <a:cs typeface="Arial"/>
              </a:rPr>
              <a:t>-/-</a:t>
            </a:r>
            <a:r>
              <a:rPr lang="en-US" sz="900" dirty="0" smtClean="0">
                <a:latin typeface="Arial"/>
                <a:cs typeface="Arial"/>
              </a:rPr>
              <a:t> spleens, and mesenteric node lymphomas were subjected to SDS-PAGE and </a:t>
            </a:r>
            <a:r>
              <a:rPr lang="en-US" sz="900" dirty="0" err="1" smtClean="0">
                <a:latin typeface="Arial"/>
                <a:cs typeface="Arial"/>
              </a:rPr>
              <a:t>immunoblotting</a:t>
            </a:r>
            <a:r>
              <a:rPr lang="en-US" sz="900" dirty="0" smtClean="0">
                <a:latin typeface="Arial"/>
                <a:cs typeface="Arial"/>
              </a:rPr>
              <a:t> as indicated. (B) Fbx4</a:t>
            </a:r>
            <a:r>
              <a:rPr lang="en-US" sz="900" baseline="30000" dirty="0" smtClean="0">
                <a:latin typeface="Arial"/>
                <a:cs typeface="Arial"/>
              </a:rPr>
              <a:t>+/-</a:t>
            </a:r>
            <a:r>
              <a:rPr lang="en-US" sz="900" dirty="0" smtClean="0">
                <a:latin typeface="Arial"/>
                <a:cs typeface="Arial"/>
              </a:rPr>
              <a:t> liver tumors exhibit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accumulation. </a:t>
            </a:r>
            <a:r>
              <a:rPr lang="en-US" sz="900" dirty="0" err="1" smtClean="0">
                <a:latin typeface="Arial"/>
                <a:cs typeface="Arial"/>
              </a:rPr>
              <a:t>Lysates</a:t>
            </a:r>
            <a:r>
              <a:rPr lang="en-US" sz="900" dirty="0" smtClean="0">
                <a:latin typeface="Arial"/>
                <a:cs typeface="Arial"/>
              </a:rPr>
              <a:t> prepared from Fbx4</a:t>
            </a:r>
            <a:r>
              <a:rPr lang="en-US" sz="900" baseline="30000" dirty="0" smtClean="0">
                <a:latin typeface="Arial"/>
                <a:cs typeface="Arial"/>
              </a:rPr>
              <a:t>+/-</a:t>
            </a:r>
            <a:r>
              <a:rPr lang="en-US" sz="900" dirty="0" smtClean="0">
                <a:latin typeface="Arial"/>
                <a:cs typeface="Arial"/>
              </a:rPr>
              <a:t> livers harboring lymphoma, </a:t>
            </a:r>
            <a:r>
              <a:rPr lang="en-US" sz="900" dirty="0" err="1" smtClean="0">
                <a:latin typeface="Arial"/>
                <a:cs typeface="Arial"/>
              </a:rPr>
              <a:t>hepatocellular</a:t>
            </a:r>
            <a:r>
              <a:rPr lang="en-US" sz="900" dirty="0" smtClean="0">
                <a:latin typeface="Arial"/>
                <a:cs typeface="Arial"/>
              </a:rPr>
              <a:t> carcinoma (HCC) or </a:t>
            </a:r>
            <a:r>
              <a:rPr lang="en-US" sz="900" dirty="0" err="1" smtClean="0">
                <a:latin typeface="Arial"/>
                <a:cs typeface="Arial"/>
              </a:rPr>
              <a:t>hemangioma</a:t>
            </a:r>
            <a:r>
              <a:rPr lang="en-US" sz="900" dirty="0" smtClean="0">
                <a:latin typeface="Arial"/>
                <a:cs typeface="Arial"/>
              </a:rPr>
              <a:t> and normal age-matched livers were analyzed by </a:t>
            </a:r>
            <a:r>
              <a:rPr lang="en-US" sz="900" dirty="0" err="1" smtClean="0">
                <a:latin typeface="Arial"/>
                <a:cs typeface="Arial"/>
              </a:rPr>
              <a:t>immunoblot</a:t>
            </a:r>
            <a:r>
              <a:rPr lang="en-US" sz="900" dirty="0" smtClean="0">
                <a:latin typeface="Arial"/>
                <a:cs typeface="Arial"/>
              </a:rPr>
              <a:t> analysis for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levels. (C) Representative H&amp;E and </a:t>
            </a:r>
            <a:r>
              <a:rPr lang="en-US" sz="900" dirty="0" err="1" smtClean="0">
                <a:latin typeface="Arial"/>
                <a:cs typeface="Arial"/>
              </a:rPr>
              <a:t>immunohistochemical</a:t>
            </a:r>
            <a:r>
              <a:rPr lang="en-US" sz="900" dirty="0" smtClean="0">
                <a:latin typeface="Arial"/>
                <a:cs typeface="Arial"/>
              </a:rPr>
              <a:t> (IHC) staining for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smtClean="0">
                <a:latin typeface="Arial"/>
                <a:cs typeface="Arial"/>
              </a:rPr>
              <a:t>D1 and </a:t>
            </a:r>
            <a:r>
              <a:rPr lang="en-US" sz="900" dirty="0" smtClean="0">
                <a:latin typeface="Arial"/>
                <a:cs typeface="Arial"/>
              </a:rPr>
              <a:t>Ki-67 as a marker of proliferation in normal intestinal epithelium, Fbx4</a:t>
            </a:r>
            <a:r>
              <a:rPr lang="en-US" sz="900" baseline="30000" dirty="0" smtClean="0">
                <a:latin typeface="Arial"/>
                <a:cs typeface="Arial"/>
              </a:rPr>
              <a:t>+/-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histiocytic</a:t>
            </a:r>
            <a:r>
              <a:rPr lang="en-US" sz="900" dirty="0" smtClean="0">
                <a:latin typeface="Arial"/>
                <a:cs typeface="Arial"/>
              </a:rPr>
              <a:t> sarcoma of the intestinal muscle wall, and Fbx4</a:t>
            </a:r>
            <a:r>
              <a:rPr lang="en-US" sz="900" baseline="30000" dirty="0" smtClean="0">
                <a:latin typeface="Arial"/>
                <a:cs typeface="Arial"/>
              </a:rPr>
              <a:t>-/-</a:t>
            </a:r>
            <a:r>
              <a:rPr lang="en-US" sz="900" dirty="0" smtClean="0">
                <a:latin typeface="Arial"/>
                <a:cs typeface="Arial"/>
              </a:rPr>
              <a:t> primary lymphoma of the mesenteric node. </a:t>
            </a:r>
          </a:p>
          <a:p>
            <a:pPr algn="just">
              <a:lnSpc>
                <a:spcPct val="120000"/>
              </a:lnSpc>
            </a:pPr>
            <a:endParaRPr lang="en-US" sz="900" dirty="0" smtClean="0">
              <a:latin typeface="Arial"/>
              <a:cs typeface="Arial"/>
            </a:endParaRP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4721" name="Text Box 449"/>
          <p:cNvSpPr txBox="1">
            <a:spLocks noChangeArrowheads="1"/>
          </p:cNvSpPr>
          <p:nvPr/>
        </p:nvSpPr>
        <p:spPr bwMode="auto">
          <a:xfrm>
            <a:off x="3494088" y="8437563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ea typeface="ＭＳ Ｐゴシック" pitchFamily="-106" charset="-128"/>
                <a:cs typeface="ＭＳ Ｐゴシック" pitchFamily="-106" charset="-128"/>
              </a:rPr>
              <a:t>84</a:t>
            </a:r>
            <a:endParaRPr lang="en-US" sz="1200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grpSp>
        <p:nvGrpSpPr>
          <p:cNvPr id="58" name="Group 104"/>
          <p:cNvGrpSpPr>
            <a:grpSpLocks/>
          </p:cNvGrpSpPr>
          <p:nvPr/>
        </p:nvGrpSpPr>
        <p:grpSpPr bwMode="auto">
          <a:xfrm>
            <a:off x="4159249" y="957263"/>
            <a:ext cx="1828799" cy="1619249"/>
            <a:chOff x="3302000" y="519111"/>
            <a:chExt cx="1955800" cy="1619252"/>
          </a:xfrm>
        </p:grpSpPr>
        <p:grpSp>
          <p:nvGrpSpPr>
            <p:cNvPr id="96" name="Group 75"/>
            <p:cNvGrpSpPr>
              <a:grpSpLocks/>
            </p:cNvGrpSpPr>
            <p:nvPr/>
          </p:nvGrpSpPr>
          <p:grpSpPr bwMode="auto">
            <a:xfrm>
              <a:off x="3302000" y="1531938"/>
              <a:ext cx="1008063" cy="409575"/>
              <a:chOff x="2794000" y="4881034"/>
              <a:chExt cx="1248833" cy="790050"/>
            </a:xfrm>
          </p:grpSpPr>
          <p:pic>
            <p:nvPicPr>
              <p:cNvPr id="105" name="Picture 72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794000" y="4881034"/>
                <a:ext cx="1244600" cy="3683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06" name="Picture 74"/>
              <p:cNvPicPr>
                <a:picLocks noChangeAspect="1"/>
              </p:cNvPicPr>
              <p:nvPr/>
            </p:nvPicPr>
            <p:blipFill>
              <a:blip r:embed="rId4">
                <a:lum bright="-4000"/>
              </a:blip>
              <a:srcRect/>
              <a:stretch>
                <a:fillRect/>
              </a:stretch>
            </p:blipFill>
            <p:spPr bwMode="auto">
              <a:xfrm>
                <a:off x="2794000" y="5318531"/>
                <a:ext cx="1248833" cy="35255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  <p:sp>
          <p:nvSpPr>
            <p:cNvPr id="97" name="TextBox 36"/>
            <p:cNvSpPr txBox="1">
              <a:spLocks noChangeArrowheads="1"/>
            </p:cNvSpPr>
            <p:nvPr/>
          </p:nvSpPr>
          <p:spPr bwMode="auto">
            <a:xfrm rot="-2767567">
              <a:off x="3297238" y="1007952"/>
              <a:ext cx="1208087" cy="230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+/- Lymphoma, HCC</a:t>
              </a:r>
            </a:p>
          </p:txBody>
        </p:sp>
        <p:sp>
          <p:nvSpPr>
            <p:cNvPr id="98" name="TextBox 36"/>
            <p:cNvSpPr txBox="1">
              <a:spLocks noChangeArrowheads="1"/>
            </p:cNvSpPr>
            <p:nvPr/>
          </p:nvSpPr>
          <p:spPr bwMode="auto">
            <a:xfrm rot="-2767567">
              <a:off x="3526631" y="1066690"/>
              <a:ext cx="1042988" cy="230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+/- Lymphoma</a:t>
              </a:r>
            </a:p>
          </p:txBody>
        </p:sp>
        <p:sp>
          <p:nvSpPr>
            <p:cNvPr id="99" name="TextBox 36"/>
            <p:cNvSpPr txBox="1">
              <a:spLocks noChangeArrowheads="1"/>
            </p:cNvSpPr>
            <p:nvPr/>
          </p:nvSpPr>
          <p:spPr bwMode="auto">
            <a:xfrm rot="-2767567">
              <a:off x="3729832" y="1066690"/>
              <a:ext cx="1042988" cy="230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+/- Hemangioma</a:t>
              </a:r>
            </a:p>
          </p:txBody>
        </p:sp>
        <p:sp>
          <p:nvSpPr>
            <p:cNvPr id="100" name="TextBox 36"/>
            <p:cNvSpPr txBox="1">
              <a:spLocks noChangeArrowheads="1"/>
            </p:cNvSpPr>
            <p:nvPr/>
          </p:nvSpPr>
          <p:spPr bwMode="auto">
            <a:xfrm rot="-2767567">
              <a:off x="3958431" y="1066690"/>
              <a:ext cx="1042988" cy="230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+/- Normal </a:t>
              </a:r>
            </a:p>
          </p:txBody>
        </p:sp>
        <p:sp>
          <p:nvSpPr>
            <p:cNvPr id="101" name="TextBox 36"/>
            <p:cNvSpPr txBox="1">
              <a:spLocks noChangeArrowheads="1"/>
            </p:cNvSpPr>
            <p:nvPr/>
          </p:nvSpPr>
          <p:spPr bwMode="auto">
            <a:xfrm rot="-2767567">
              <a:off x="3120231" y="1066690"/>
              <a:ext cx="1042988" cy="230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+/+ Normal </a:t>
              </a:r>
            </a:p>
          </p:txBody>
        </p:sp>
        <p:sp>
          <p:nvSpPr>
            <p:cNvPr id="102" name="TextBox 40"/>
            <p:cNvSpPr txBox="1">
              <a:spLocks noChangeArrowheads="1"/>
            </p:cNvSpPr>
            <p:nvPr/>
          </p:nvSpPr>
          <p:spPr bwMode="auto">
            <a:xfrm>
              <a:off x="4246563" y="1504950"/>
              <a:ext cx="100330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Cyc D1 </a:t>
              </a:r>
            </a:p>
          </p:txBody>
        </p:sp>
        <p:sp>
          <p:nvSpPr>
            <p:cNvPr id="103" name="TextBox 40"/>
            <p:cNvSpPr txBox="1">
              <a:spLocks noChangeArrowheads="1"/>
            </p:cNvSpPr>
            <p:nvPr/>
          </p:nvSpPr>
          <p:spPr bwMode="auto">
            <a:xfrm>
              <a:off x="4256088" y="1727200"/>
              <a:ext cx="1001712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Ponceau S </a:t>
              </a:r>
            </a:p>
          </p:txBody>
        </p:sp>
        <p:sp>
          <p:nvSpPr>
            <p:cNvPr id="104" name="TextBox 40"/>
            <p:cNvSpPr txBox="1">
              <a:spLocks noChangeArrowheads="1"/>
            </p:cNvSpPr>
            <p:nvPr/>
          </p:nvSpPr>
          <p:spPr bwMode="auto">
            <a:xfrm>
              <a:off x="3571875" y="1922463"/>
              <a:ext cx="1001713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 Liver  </a:t>
              </a:r>
            </a:p>
          </p:txBody>
        </p:sp>
      </p:grpSp>
      <p:grpSp>
        <p:nvGrpSpPr>
          <p:cNvPr id="60" name="Group 102"/>
          <p:cNvGrpSpPr>
            <a:grpSpLocks/>
          </p:cNvGrpSpPr>
          <p:nvPr/>
        </p:nvGrpSpPr>
        <p:grpSpPr bwMode="auto">
          <a:xfrm>
            <a:off x="2041525" y="3136900"/>
            <a:ext cx="3305175" cy="2379866"/>
            <a:chOff x="200664" y="2933700"/>
            <a:chExt cx="3501386" cy="2566353"/>
          </a:xfrm>
        </p:grpSpPr>
        <p:sp>
          <p:nvSpPr>
            <p:cNvPr id="63" name="TextBox 47"/>
            <p:cNvSpPr txBox="1">
              <a:spLocks noChangeArrowheads="1"/>
            </p:cNvSpPr>
            <p:nvPr/>
          </p:nvSpPr>
          <p:spPr bwMode="auto">
            <a:xfrm>
              <a:off x="3114675" y="3179762"/>
              <a:ext cx="587375" cy="232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H&amp;E</a:t>
              </a:r>
              <a:endParaRPr lang="en-US" sz="800" baseline="30000">
                <a:latin typeface="Arial"/>
                <a:cs typeface="Arial"/>
              </a:endParaRPr>
            </a:p>
          </p:txBody>
        </p:sp>
        <p:sp>
          <p:nvSpPr>
            <p:cNvPr id="64" name="TextBox 47"/>
            <p:cNvSpPr txBox="1">
              <a:spLocks noChangeArrowheads="1"/>
            </p:cNvSpPr>
            <p:nvPr/>
          </p:nvSpPr>
          <p:spPr bwMode="auto">
            <a:xfrm>
              <a:off x="3114675" y="3897313"/>
              <a:ext cx="587375" cy="232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Cyc D1</a:t>
              </a:r>
              <a:endParaRPr lang="en-US" sz="800" baseline="30000">
                <a:latin typeface="Arial"/>
                <a:cs typeface="Arial"/>
              </a:endParaRPr>
            </a:p>
          </p:txBody>
        </p:sp>
        <p:sp>
          <p:nvSpPr>
            <p:cNvPr id="65" name="TextBox 47"/>
            <p:cNvSpPr txBox="1">
              <a:spLocks noChangeArrowheads="1"/>
            </p:cNvSpPr>
            <p:nvPr/>
          </p:nvSpPr>
          <p:spPr bwMode="auto">
            <a:xfrm>
              <a:off x="1114425" y="4983163"/>
              <a:ext cx="1152525" cy="497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latin typeface="Arial"/>
                  <a:cs typeface="Arial"/>
                </a:rPr>
                <a:t>Histiocytic Sarcoma</a:t>
              </a:r>
            </a:p>
            <a:p>
              <a:pPr algn="ctr"/>
              <a:r>
                <a:rPr lang="en-US" sz="800">
                  <a:latin typeface="Arial"/>
                  <a:cs typeface="Arial"/>
                </a:rPr>
                <a:t>Intestine</a:t>
              </a:r>
            </a:p>
            <a:p>
              <a:pPr algn="ctr"/>
              <a:endParaRPr lang="en-US" sz="800">
                <a:latin typeface="Arial"/>
                <a:cs typeface="Arial"/>
              </a:endParaRPr>
            </a:p>
          </p:txBody>
        </p:sp>
        <p:sp>
          <p:nvSpPr>
            <p:cNvPr id="66" name="TextBox 47"/>
            <p:cNvSpPr txBox="1">
              <a:spLocks noChangeArrowheads="1"/>
            </p:cNvSpPr>
            <p:nvPr/>
          </p:nvSpPr>
          <p:spPr bwMode="auto">
            <a:xfrm>
              <a:off x="3114675" y="4589462"/>
              <a:ext cx="587375" cy="232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Ki-67</a:t>
              </a:r>
              <a:endParaRPr lang="en-US" sz="800" baseline="30000">
                <a:latin typeface="Arial"/>
                <a:cs typeface="Arial"/>
              </a:endParaRPr>
            </a:p>
          </p:txBody>
        </p:sp>
        <p:pic>
          <p:nvPicPr>
            <p:cNvPr id="67" name="Picture 74"/>
            <p:cNvPicPr>
              <a:picLocks noChangeAspect="1"/>
            </p:cNvPicPr>
            <p:nvPr/>
          </p:nvPicPr>
          <p:blipFill>
            <a:blip r:embed="rId5">
              <a:lum bright="-4000"/>
            </a:blip>
            <a:srcRect l="9000" t="13359" r="39175" b="44296"/>
            <a:stretch>
              <a:fillRect/>
            </a:stretch>
          </p:blipFill>
          <p:spPr bwMode="auto">
            <a:xfrm>
              <a:off x="1200151" y="2933700"/>
              <a:ext cx="9779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Picture 76"/>
            <p:cNvPicPr>
              <a:picLocks noChangeAspect="1"/>
            </p:cNvPicPr>
            <p:nvPr/>
          </p:nvPicPr>
          <p:blipFill>
            <a:blip r:embed="rId6">
              <a:lum bright="-4000" contrast="4000"/>
            </a:blip>
            <a:srcRect l="19060" t="54141" r="29118" b="3516"/>
            <a:stretch>
              <a:fillRect/>
            </a:stretch>
          </p:blipFill>
          <p:spPr bwMode="auto">
            <a:xfrm>
              <a:off x="1200151" y="3638550"/>
              <a:ext cx="9779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Picture 81"/>
            <p:cNvPicPr>
              <a:picLocks noChangeAspect="1"/>
            </p:cNvPicPr>
            <p:nvPr/>
          </p:nvPicPr>
          <p:blipFill>
            <a:blip r:embed="rId7">
              <a:lum bright="-6000" contrast="4000"/>
            </a:blip>
            <a:srcRect l="13765" t="40781" r="47118" b="21094"/>
            <a:stretch>
              <a:fillRect/>
            </a:stretch>
          </p:blipFill>
          <p:spPr bwMode="auto">
            <a:xfrm>
              <a:off x="1199991" y="4343295"/>
              <a:ext cx="978059" cy="685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85"/>
            <p:cNvPicPr>
              <a:picLocks noChangeAspect="1"/>
            </p:cNvPicPr>
            <p:nvPr/>
          </p:nvPicPr>
          <p:blipFill>
            <a:blip r:embed="rId8">
              <a:lum bright="-4000" contrast="4000"/>
            </a:blip>
            <a:srcRect l="34412" t="59064" r="31766" b="7735"/>
            <a:stretch>
              <a:fillRect/>
            </a:stretch>
          </p:blipFill>
          <p:spPr bwMode="auto">
            <a:xfrm>
              <a:off x="2197100" y="3638550"/>
              <a:ext cx="977901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" name="TextBox 47"/>
            <p:cNvSpPr txBox="1">
              <a:spLocks noChangeArrowheads="1"/>
            </p:cNvSpPr>
            <p:nvPr/>
          </p:nvSpPr>
          <p:spPr bwMode="auto">
            <a:xfrm>
              <a:off x="2184400" y="5002212"/>
              <a:ext cx="1035050" cy="365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latin typeface="Arial"/>
                  <a:cs typeface="Arial"/>
                </a:rPr>
                <a:t>Lymphoma </a:t>
              </a:r>
            </a:p>
            <a:p>
              <a:pPr algn="ctr"/>
              <a:r>
                <a:rPr lang="en-US" sz="800">
                  <a:latin typeface="Arial"/>
                  <a:cs typeface="Arial"/>
                </a:rPr>
                <a:t>Mesenteric Node</a:t>
              </a:r>
            </a:p>
          </p:txBody>
        </p:sp>
        <p:pic>
          <p:nvPicPr>
            <p:cNvPr id="72" name="Picture 88"/>
            <p:cNvPicPr>
              <a:picLocks noChangeAspect="1"/>
            </p:cNvPicPr>
            <p:nvPr/>
          </p:nvPicPr>
          <p:blipFill>
            <a:blip r:embed="rId9">
              <a:lum contrast="4000"/>
            </a:blip>
            <a:srcRect l="37589" t="47813" r="28587" b="20390"/>
            <a:stretch>
              <a:fillRect/>
            </a:stretch>
          </p:blipFill>
          <p:spPr bwMode="auto">
            <a:xfrm>
              <a:off x="2197100" y="4344868"/>
              <a:ext cx="981250" cy="683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" name="Picture 93"/>
            <p:cNvPicPr>
              <a:picLocks noChangeAspect="1"/>
            </p:cNvPicPr>
            <p:nvPr/>
          </p:nvPicPr>
          <p:blipFill>
            <a:blip r:embed="rId10">
              <a:lum bright="-4000"/>
            </a:blip>
            <a:srcRect l="28587" t="13359" r="27528" b="49219"/>
            <a:stretch>
              <a:fillRect/>
            </a:stretch>
          </p:blipFill>
          <p:spPr bwMode="auto">
            <a:xfrm>
              <a:off x="203272" y="2933700"/>
              <a:ext cx="977756" cy="688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" name="TextBox 47"/>
            <p:cNvSpPr txBox="1">
              <a:spLocks noChangeArrowheads="1"/>
            </p:cNvSpPr>
            <p:nvPr/>
          </p:nvSpPr>
          <p:spPr bwMode="auto">
            <a:xfrm>
              <a:off x="247650" y="5002212"/>
              <a:ext cx="804862" cy="497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800">
                  <a:latin typeface="Arial"/>
                  <a:cs typeface="Arial"/>
                </a:rPr>
                <a:t>Normal</a:t>
              </a:r>
            </a:p>
            <a:p>
              <a:pPr algn="ctr"/>
              <a:r>
                <a:rPr lang="en-US" sz="800">
                  <a:latin typeface="Arial"/>
                  <a:cs typeface="Arial"/>
                </a:rPr>
                <a:t>Intestine</a:t>
              </a:r>
            </a:p>
            <a:p>
              <a:pPr algn="ctr"/>
              <a:endParaRPr lang="en-US" sz="800">
                <a:latin typeface="Arial"/>
                <a:cs typeface="Arial"/>
              </a:endParaRPr>
            </a:p>
          </p:txBody>
        </p:sp>
        <p:pic>
          <p:nvPicPr>
            <p:cNvPr id="93" name="Picture 96"/>
            <p:cNvPicPr>
              <a:picLocks noChangeAspect="1"/>
            </p:cNvPicPr>
            <p:nvPr/>
          </p:nvPicPr>
          <p:blipFill>
            <a:blip r:embed="rId11">
              <a:lum bright="-4000" contrast="4000"/>
            </a:blip>
            <a:srcRect l="33353" t="15469" r="24883" b="46407"/>
            <a:stretch>
              <a:fillRect/>
            </a:stretch>
          </p:blipFill>
          <p:spPr bwMode="auto">
            <a:xfrm>
              <a:off x="203200" y="3638551"/>
              <a:ext cx="9779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4" name="Picture 99"/>
            <p:cNvPicPr>
              <a:picLocks noChangeAspect="1"/>
            </p:cNvPicPr>
            <p:nvPr/>
          </p:nvPicPr>
          <p:blipFill>
            <a:blip r:embed="rId12">
              <a:lum bright="-6000" contrast="4000"/>
            </a:blip>
            <a:srcRect l="50824" t="41484" r="3175" b="19688"/>
            <a:stretch>
              <a:fillRect/>
            </a:stretch>
          </p:blipFill>
          <p:spPr bwMode="auto">
            <a:xfrm>
              <a:off x="200664" y="4343399"/>
              <a:ext cx="980436" cy="685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5" name="Picture 101"/>
            <p:cNvPicPr>
              <a:picLocks noChangeAspect="1"/>
            </p:cNvPicPr>
            <p:nvPr/>
          </p:nvPicPr>
          <p:blipFill>
            <a:blip r:embed="rId13"/>
            <a:srcRect l="44472" t="62578" r="16940" b="3516"/>
            <a:stretch>
              <a:fillRect/>
            </a:stretch>
          </p:blipFill>
          <p:spPr bwMode="auto">
            <a:xfrm>
              <a:off x="2197100" y="2933700"/>
              <a:ext cx="9779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9" name="Group 108"/>
          <p:cNvGrpSpPr/>
          <p:nvPr/>
        </p:nvGrpSpPr>
        <p:grpSpPr>
          <a:xfrm>
            <a:off x="1608138" y="1079501"/>
            <a:ext cx="2841625" cy="1821340"/>
            <a:chOff x="1608138" y="647700"/>
            <a:chExt cx="2841625" cy="1870695"/>
          </a:xfrm>
        </p:grpSpPr>
        <p:sp>
          <p:nvSpPr>
            <p:cNvPr id="54377" name="Text Box 105"/>
            <p:cNvSpPr txBox="1">
              <a:spLocks noChangeArrowheads="1"/>
            </p:cNvSpPr>
            <p:nvPr/>
          </p:nvSpPr>
          <p:spPr bwMode="auto">
            <a:xfrm>
              <a:off x="1608138" y="647700"/>
              <a:ext cx="336550" cy="284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>
                  <a:latin typeface="Arial" pitchFamily="-106" charset="0"/>
                </a:rPr>
                <a:t>A.</a:t>
              </a:r>
            </a:p>
          </p:txBody>
        </p:sp>
        <p:sp>
          <p:nvSpPr>
            <p:cNvPr id="41" name="TextBox 40"/>
            <p:cNvSpPr txBox="1">
              <a:spLocks noChangeArrowheads="1"/>
            </p:cNvSpPr>
            <p:nvPr/>
          </p:nvSpPr>
          <p:spPr bwMode="auto">
            <a:xfrm>
              <a:off x="3268663" y="1498601"/>
              <a:ext cx="1181100" cy="221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Cyc D1 (dark) </a:t>
              </a:r>
            </a:p>
          </p:txBody>
        </p:sp>
        <p:sp>
          <p:nvSpPr>
            <p:cNvPr id="42" name="TextBox 40"/>
            <p:cNvSpPr txBox="1">
              <a:spLocks noChangeArrowheads="1"/>
            </p:cNvSpPr>
            <p:nvPr/>
          </p:nvSpPr>
          <p:spPr bwMode="auto">
            <a:xfrm>
              <a:off x="3260725" y="2108200"/>
              <a:ext cx="1181100" cy="221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β-actin</a:t>
              </a:r>
            </a:p>
          </p:txBody>
        </p:sp>
        <p:sp>
          <p:nvSpPr>
            <p:cNvPr id="56" name="TextBox 40"/>
            <p:cNvSpPr txBox="1">
              <a:spLocks noChangeArrowheads="1"/>
            </p:cNvSpPr>
            <p:nvPr/>
          </p:nvSpPr>
          <p:spPr bwMode="auto">
            <a:xfrm>
              <a:off x="3260725" y="1722438"/>
              <a:ext cx="1181100" cy="221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Fbx4 </a:t>
              </a:r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1782763" y="714375"/>
              <a:ext cx="2441575" cy="1804020"/>
              <a:chOff x="1782763" y="714375"/>
              <a:chExt cx="2441575" cy="1804020"/>
            </a:xfrm>
          </p:grpSpPr>
          <p:sp>
            <p:nvSpPr>
              <p:cNvPr id="30" name="TextBox 36"/>
              <p:cNvSpPr txBox="1">
                <a:spLocks noChangeArrowheads="1"/>
              </p:cNvSpPr>
              <p:nvPr/>
            </p:nvSpPr>
            <p:spPr bwMode="auto">
              <a:xfrm>
                <a:off x="1782763" y="1182688"/>
                <a:ext cx="292100" cy="2212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>
                    <a:latin typeface="Arial"/>
                    <a:cs typeface="Arial"/>
                  </a:rPr>
                  <a:t>40</a:t>
                </a:r>
              </a:p>
            </p:txBody>
          </p:sp>
          <p:grpSp>
            <p:nvGrpSpPr>
              <p:cNvPr id="107" name="Group 106"/>
              <p:cNvGrpSpPr/>
              <p:nvPr/>
            </p:nvGrpSpPr>
            <p:grpSpPr>
              <a:xfrm>
                <a:off x="1851025" y="714375"/>
                <a:ext cx="2373313" cy="1804020"/>
                <a:chOff x="1851025" y="714375"/>
                <a:chExt cx="2373313" cy="1804020"/>
              </a:xfrm>
            </p:grpSpPr>
            <p:pic>
              <p:nvPicPr>
                <p:cNvPr id="27" name="Picture 4"/>
                <p:cNvPicPr>
                  <a:picLocks noChangeAspect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1865313" y="1562100"/>
                  <a:ext cx="1447800" cy="15875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28" name="Picture 5"/>
                <p:cNvPicPr>
                  <a:picLocks noChangeAspect="1"/>
                </p:cNvPicPr>
                <p:nvPr/>
              </p:nvPicPr>
              <p:blipFill>
                <a:blip r:embed="rId15"/>
                <a:srcRect l="1199"/>
                <a:stretch>
                  <a:fillRect/>
                </a:stretch>
              </p:blipFill>
              <p:spPr bwMode="auto">
                <a:xfrm>
                  <a:off x="1865313" y="1365250"/>
                  <a:ext cx="1446212" cy="15875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29" name="Picture 6"/>
                <p:cNvPicPr>
                  <a:picLocks noChangeAspect="1"/>
                </p:cNvPicPr>
                <p:nvPr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1866900" y="2147888"/>
                  <a:ext cx="1447800" cy="15875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31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1966913" y="1182688"/>
                  <a:ext cx="293687" cy="2212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48</a:t>
                  </a:r>
                </a:p>
              </p:txBody>
            </p:sp>
            <p:sp>
              <p:nvSpPr>
                <p:cNvPr id="32" name="TextBox 38"/>
                <p:cNvSpPr txBox="1">
                  <a:spLocks noChangeArrowheads="1"/>
                </p:cNvSpPr>
                <p:nvPr/>
              </p:nvSpPr>
              <p:spPr bwMode="auto">
                <a:xfrm>
                  <a:off x="2122488" y="1182688"/>
                  <a:ext cx="293687" cy="2212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57</a:t>
                  </a:r>
                </a:p>
              </p:txBody>
            </p:sp>
            <p:sp>
              <p:nvSpPr>
                <p:cNvPr id="33" name="TextBox 39"/>
                <p:cNvSpPr txBox="1">
                  <a:spLocks noChangeArrowheads="1"/>
                </p:cNvSpPr>
                <p:nvPr/>
              </p:nvSpPr>
              <p:spPr bwMode="auto">
                <a:xfrm rot="18286900">
                  <a:off x="2210594" y="1027907"/>
                  <a:ext cx="625475" cy="2174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6285</a:t>
                  </a:r>
                </a:p>
              </p:txBody>
            </p:sp>
            <p:sp>
              <p:nvSpPr>
                <p:cNvPr id="34" name="TextBox 40"/>
                <p:cNvSpPr txBox="1">
                  <a:spLocks noChangeArrowheads="1"/>
                </p:cNvSpPr>
                <p:nvPr/>
              </p:nvSpPr>
              <p:spPr bwMode="auto">
                <a:xfrm>
                  <a:off x="3268663" y="1338263"/>
                  <a:ext cx="955675" cy="2212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Cyc D1 (lt.) </a:t>
                  </a:r>
                </a:p>
              </p:txBody>
            </p:sp>
            <p:sp>
              <p:nvSpPr>
                <p:cNvPr id="35" name="TextBox 46"/>
                <p:cNvSpPr txBox="1">
                  <a:spLocks noChangeArrowheads="1"/>
                </p:cNvSpPr>
                <p:nvPr/>
              </p:nvSpPr>
              <p:spPr bwMode="auto">
                <a:xfrm>
                  <a:off x="1851025" y="2297113"/>
                  <a:ext cx="560388" cy="2212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Fbx4</a:t>
                  </a:r>
                  <a:r>
                    <a:rPr lang="en-US" sz="800" baseline="30000">
                      <a:latin typeface="Arial"/>
                      <a:cs typeface="Arial"/>
                    </a:rPr>
                    <a:t>+/+</a:t>
                  </a:r>
                </a:p>
              </p:txBody>
            </p:sp>
            <p:sp>
              <p:nvSpPr>
                <p:cNvPr id="36" name="TextBox 47"/>
                <p:cNvSpPr txBox="1">
                  <a:spLocks noChangeArrowheads="1"/>
                </p:cNvSpPr>
                <p:nvPr/>
              </p:nvSpPr>
              <p:spPr bwMode="auto">
                <a:xfrm>
                  <a:off x="2933700" y="2297113"/>
                  <a:ext cx="558800" cy="2212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Fbx4</a:t>
                  </a:r>
                  <a:r>
                    <a:rPr lang="en-US" sz="800" baseline="30000">
                      <a:latin typeface="Arial"/>
                      <a:cs typeface="Arial"/>
                    </a:rPr>
                    <a:t>+/-</a:t>
                  </a:r>
                </a:p>
              </p:txBody>
            </p:sp>
            <p:sp>
              <p:nvSpPr>
                <p:cNvPr id="37" name="TextBox 40"/>
                <p:cNvSpPr txBox="1">
                  <a:spLocks noChangeArrowheads="1"/>
                </p:cNvSpPr>
                <p:nvPr/>
              </p:nvSpPr>
              <p:spPr bwMode="auto">
                <a:xfrm>
                  <a:off x="3268663" y="1187450"/>
                  <a:ext cx="704850" cy="2212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Mouse ID </a:t>
                  </a:r>
                </a:p>
              </p:txBody>
            </p:sp>
            <p:sp>
              <p:nvSpPr>
                <p:cNvPr id="38" name="TextBox 39"/>
                <p:cNvSpPr txBox="1">
                  <a:spLocks noChangeArrowheads="1"/>
                </p:cNvSpPr>
                <p:nvPr/>
              </p:nvSpPr>
              <p:spPr bwMode="auto">
                <a:xfrm rot="18286900">
                  <a:off x="2371725" y="1017588"/>
                  <a:ext cx="625475" cy="2190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5934</a:t>
                  </a:r>
                </a:p>
              </p:txBody>
            </p:sp>
            <p:sp>
              <p:nvSpPr>
                <p:cNvPr id="39" name="TextBox 39"/>
                <p:cNvSpPr txBox="1">
                  <a:spLocks noChangeArrowheads="1"/>
                </p:cNvSpPr>
                <p:nvPr/>
              </p:nvSpPr>
              <p:spPr bwMode="auto">
                <a:xfrm rot="18286900">
                  <a:off x="2490788" y="973137"/>
                  <a:ext cx="736600" cy="2190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3018 </a:t>
                  </a:r>
                </a:p>
              </p:txBody>
            </p:sp>
            <p:sp>
              <p:nvSpPr>
                <p:cNvPr id="40" name="TextBox 39"/>
                <p:cNvSpPr txBox="1">
                  <a:spLocks noChangeArrowheads="1"/>
                </p:cNvSpPr>
                <p:nvPr/>
              </p:nvSpPr>
              <p:spPr bwMode="auto">
                <a:xfrm rot="18286900">
                  <a:off x="2813051" y="973137"/>
                  <a:ext cx="736600" cy="2190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3017</a:t>
                  </a:r>
                </a:p>
              </p:txBody>
            </p:sp>
            <p:sp>
              <p:nvSpPr>
                <p:cNvPr id="43" name="TextBox 47"/>
                <p:cNvSpPr txBox="1">
                  <a:spLocks noChangeArrowheads="1"/>
                </p:cNvSpPr>
                <p:nvPr/>
              </p:nvSpPr>
              <p:spPr bwMode="auto">
                <a:xfrm>
                  <a:off x="2435225" y="2297113"/>
                  <a:ext cx="558800" cy="2212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Fbx4</a:t>
                  </a:r>
                  <a:r>
                    <a:rPr lang="en-US" sz="800" baseline="30000">
                      <a:latin typeface="Arial"/>
                      <a:cs typeface="Arial"/>
                    </a:rPr>
                    <a:t>-/-</a:t>
                  </a:r>
                </a:p>
              </p:txBody>
            </p:sp>
            <p:sp>
              <p:nvSpPr>
                <p:cNvPr id="44" name="TextBox 38"/>
                <p:cNvSpPr txBox="1">
                  <a:spLocks noChangeArrowheads="1"/>
                </p:cNvSpPr>
                <p:nvPr/>
              </p:nvSpPr>
              <p:spPr bwMode="auto">
                <a:xfrm>
                  <a:off x="2754313" y="1182688"/>
                  <a:ext cx="311150" cy="2212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61</a:t>
                  </a:r>
                </a:p>
              </p:txBody>
            </p:sp>
            <p:cxnSp>
              <p:nvCxnSpPr>
                <p:cNvPr id="45" name="Straight Connector 41"/>
                <p:cNvCxnSpPr>
                  <a:cxnSpLocks noChangeShapeType="1"/>
                </p:cNvCxnSpPr>
                <p:nvPr/>
              </p:nvCxnSpPr>
              <p:spPr bwMode="auto">
                <a:xfrm>
                  <a:off x="1862138" y="1065213"/>
                  <a:ext cx="762000" cy="158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6" name="Straight Connector 47"/>
                <p:cNvCxnSpPr>
                  <a:cxnSpLocks noChangeShapeType="1"/>
                </p:cNvCxnSpPr>
                <p:nvPr/>
              </p:nvCxnSpPr>
              <p:spPr bwMode="auto">
                <a:xfrm rot="10800000" flipH="1" flipV="1">
                  <a:off x="2616200" y="1066800"/>
                  <a:ext cx="70485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47" name="Rectangle 55"/>
                <p:cNvSpPr>
                  <a:spLocks noChangeArrowheads="1"/>
                </p:cNvSpPr>
                <p:nvPr/>
              </p:nvSpPr>
              <p:spPr bwMode="auto">
                <a:xfrm>
                  <a:off x="2655888" y="928688"/>
                  <a:ext cx="42862" cy="16986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48" name="TextBox 40"/>
                <p:cNvSpPr txBox="1">
                  <a:spLocks noChangeArrowheads="1"/>
                </p:cNvSpPr>
                <p:nvPr/>
              </p:nvSpPr>
              <p:spPr bwMode="auto">
                <a:xfrm>
                  <a:off x="2017713" y="882650"/>
                  <a:ext cx="704850" cy="2212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Spleen</a:t>
                  </a:r>
                </a:p>
              </p:txBody>
            </p:sp>
            <p:sp>
              <p:nvSpPr>
                <p:cNvPr id="49" name="TextBox 40"/>
                <p:cNvSpPr txBox="1">
                  <a:spLocks noChangeArrowheads="1"/>
                </p:cNvSpPr>
                <p:nvPr/>
              </p:nvSpPr>
              <p:spPr bwMode="auto">
                <a:xfrm>
                  <a:off x="2532063" y="749300"/>
                  <a:ext cx="989012" cy="347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800">
                      <a:latin typeface="Arial"/>
                      <a:cs typeface="Arial"/>
                    </a:rPr>
                    <a:t>Mesenteric LN</a:t>
                  </a:r>
                </a:p>
                <a:p>
                  <a:pPr algn="ctr"/>
                  <a:r>
                    <a:rPr lang="en-US" sz="800">
                      <a:latin typeface="Arial"/>
                      <a:cs typeface="Arial"/>
                    </a:rPr>
                    <a:t>Lymphoma</a:t>
                  </a:r>
                </a:p>
              </p:txBody>
            </p:sp>
            <p:sp>
              <p:nvSpPr>
                <p:cNvPr id="50" name="TextBox 39"/>
                <p:cNvSpPr txBox="1">
                  <a:spLocks noChangeArrowheads="1"/>
                </p:cNvSpPr>
                <p:nvPr/>
              </p:nvSpPr>
              <p:spPr bwMode="auto">
                <a:xfrm rot="18286900">
                  <a:off x="2999582" y="989806"/>
                  <a:ext cx="735012" cy="2190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800">
                      <a:latin typeface="Arial"/>
                      <a:cs typeface="Arial"/>
                    </a:rPr>
                    <a:t>8366</a:t>
                  </a:r>
                </a:p>
              </p:txBody>
            </p:sp>
            <p:cxnSp>
              <p:nvCxnSpPr>
                <p:cNvPr id="51" name="Straight Connector 59"/>
                <p:cNvCxnSpPr>
                  <a:cxnSpLocks noChangeShapeType="1"/>
                </p:cNvCxnSpPr>
                <p:nvPr/>
              </p:nvCxnSpPr>
              <p:spPr bwMode="auto">
                <a:xfrm>
                  <a:off x="1862138" y="2343150"/>
                  <a:ext cx="7620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2" name="Straight Connector 60"/>
                <p:cNvCxnSpPr>
                  <a:cxnSpLocks noChangeShapeType="1"/>
                </p:cNvCxnSpPr>
                <p:nvPr/>
              </p:nvCxnSpPr>
              <p:spPr bwMode="auto">
                <a:xfrm rot="10800000" flipH="1" flipV="1">
                  <a:off x="2609850" y="2343150"/>
                  <a:ext cx="70485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53" name="Rectangle 61"/>
                <p:cNvSpPr>
                  <a:spLocks noChangeArrowheads="1"/>
                </p:cNvSpPr>
                <p:nvPr/>
              </p:nvSpPr>
              <p:spPr bwMode="auto">
                <a:xfrm>
                  <a:off x="2332038" y="2327275"/>
                  <a:ext cx="44450" cy="16827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54" name="Rectangle 64"/>
                <p:cNvSpPr>
                  <a:spLocks noChangeArrowheads="1"/>
                </p:cNvSpPr>
                <p:nvPr/>
              </p:nvSpPr>
              <p:spPr bwMode="auto">
                <a:xfrm>
                  <a:off x="2976563" y="2324100"/>
                  <a:ext cx="42862" cy="16827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Arial"/>
                    <a:cs typeface="Arial"/>
                  </a:endParaRPr>
                </a:p>
              </p:txBody>
            </p:sp>
            <p:pic>
              <p:nvPicPr>
                <p:cNvPr id="55" name="Picture 68"/>
                <p:cNvPicPr>
                  <a:picLocks noChangeAspect="1"/>
                </p:cNvPicPr>
                <p:nvPr/>
              </p:nvPicPr>
              <p:blipFill>
                <a:blip r:embed="rId17"/>
                <a:srcRect/>
                <a:stretch>
                  <a:fillRect/>
                </a:stretch>
              </p:blipFill>
              <p:spPr bwMode="auto">
                <a:xfrm>
                  <a:off x="1865313" y="1755775"/>
                  <a:ext cx="1447800" cy="16192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61" name="Picture 64"/>
                <p:cNvPicPr>
                  <a:picLocks noChangeAspect="1"/>
                </p:cNvPicPr>
                <p:nvPr/>
              </p:nvPicPr>
              <p:blipFill>
                <a:blip r:embed="rId18"/>
                <a:srcRect t="12195" b="12195"/>
                <a:stretch>
                  <a:fillRect/>
                </a:stretch>
              </p:blipFill>
              <p:spPr bwMode="auto">
                <a:xfrm>
                  <a:off x="1866900" y="1955800"/>
                  <a:ext cx="1447800" cy="15716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</p:pic>
          </p:grpSp>
        </p:grpSp>
        <p:sp>
          <p:nvSpPr>
            <p:cNvPr id="62" name="TextBox 40"/>
            <p:cNvSpPr txBox="1">
              <a:spLocks noChangeArrowheads="1"/>
            </p:cNvSpPr>
            <p:nvPr/>
          </p:nvSpPr>
          <p:spPr bwMode="auto">
            <a:xfrm>
              <a:off x="3260725" y="1925638"/>
              <a:ext cx="1181100" cy="221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H4R3 </a:t>
              </a:r>
            </a:p>
          </p:txBody>
        </p:sp>
      </p:grpSp>
      <p:sp>
        <p:nvSpPr>
          <p:cNvPr id="110" name="Text Box 105"/>
          <p:cNvSpPr txBox="1">
            <a:spLocks noChangeArrowheads="1"/>
          </p:cNvSpPr>
          <p:nvPr/>
        </p:nvSpPr>
        <p:spPr bwMode="auto">
          <a:xfrm>
            <a:off x="3868738" y="10795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B</a:t>
            </a:r>
            <a:r>
              <a:rPr lang="en-US" sz="1200" b="1" dirty="0" smtClean="0">
                <a:latin typeface="Arial" pitchFamily="-106" charset="0"/>
              </a:rPr>
              <a:t>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111" name="Text Box 105"/>
          <p:cNvSpPr txBox="1">
            <a:spLocks noChangeArrowheads="1"/>
          </p:cNvSpPr>
          <p:nvPr/>
        </p:nvSpPr>
        <p:spPr bwMode="auto">
          <a:xfrm>
            <a:off x="1798638" y="28829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Arial" pitchFamily="-106" charset="0"/>
              </a:rPr>
              <a:t>C.</a:t>
            </a:r>
            <a:endParaRPr lang="en-US" sz="1200" b="1" dirty="0">
              <a:latin typeface="Arial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7" name="Text Box 105"/>
          <p:cNvSpPr txBox="1">
            <a:spLocks noChangeArrowheads="1"/>
          </p:cNvSpPr>
          <p:nvPr/>
        </p:nvSpPr>
        <p:spPr bwMode="auto">
          <a:xfrm>
            <a:off x="1041817" y="850900"/>
            <a:ext cx="336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A.</a:t>
            </a:r>
          </a:p>
        </p:txBody>
      </p:sp>
      <p:sp>
        <p:nvSpPr>
          <p:cNvPr id="54718" name="Text Box 446"/>
          <p:cNvSpPr txBox="1">
            <a:spLocks noChangeArrowheads="1"/>
          </p:cNvSpPr>
          <p:nvPr/>
        </p:nvSpPr>
        <p:spPr bwMode="auto">
          <a:xfrm>
            <a:off x="911225" y="5314950"/>
            <a:ext cx="5167313" cy="36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0" bIns="91440">
            <a:prstTxWarp prst="textNoShape">
              <a:avLst/>
            </a:prstTxWarp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00" b="1" dirty="0">
                <a:latin typeface="Arial"/>
                <a:cs typeface="Arial"/>
              </a:rPr>
              <a:t>Figure</a:t>
            </a:r>
            <a:r>
              <a:rPr lang="en-US" sz="900" b="1" dirty="0" smtClean="0">
                <a:latin typeface="Arial"/>
                <a:cs typeface="Arial"/>
              </a:rPr>
              <a:t> 3.5. Fbx4 loss promotes </a:t>
            </a:r>
            <a:r>
              <a:rPr lang="en-US" sz="900" b="1" dirty="0" err="1" smtClean="0">
                <a:latin typeface="Arial"/>
                <a:cs typeface="Arial"/>
              </a:rPr>
              <a:t>cyclin</a:t>
            </a:r>
            <a:r>
              <a:rPr lang="en-US" sz="900" b="1" dirty="0" smtClean="0">
                <a:latin typeface="Arial"/>
                <a:cs typeface="Arial"/>
              </a:rPr>
              <a:t> D1 stabilization and nuclear accumulation in </a:t>
            </a:r>
            <a:r>
              <a:rPr lang="en-US" sz="900" b="1" dirty="0" err="1" smtClean="0">
                <a:latin typeface="Arial"/>
                <a:cs typeface="Arial"/>
              </a:rPr>
              <a:t>MEFs</a:t>
            </a:r>
            <a:r>
              <a:rPr lang="en-US" sz="900" b="1" dirty="0" smtClean="0">
                <a:latin typeface="Arial"/>
                <a:cs typeface="Arial"/>
              </a:rPr>
              <a:t>. </a:t>
            </a:r>
            <a:r>
              <a:rPr lang="en-US" sz="900" dirty="0" smtClean="0">
                <a:latin typeface="Arial"/>
                <a:cs typeface="Arial"/>
              </a:rPr>
              <a:t>(A) Cyclin </a:t>
            </a:r>
            <a:r>
              <a:rPr lang="en-US" sz="900" dirty="0" smtClean="0">
                <a:latin typeface="Arial"/>
                <a:cs typeface="Arial"/>
              </a:rPr>
              <a:t>D1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smtClean="0">
                <a:latin typeface="Arial"/>
                <a:cs typeface="Arial"/>
              </a:rPr>
              <a:t>t</a:t>
            </a:r>
            <a:r>
              <a:rPr lang="en-US" sz="900" baseline="-25000" dirty="0" smtClean="0">
                <a:latin typeface="Arial"/>
                <a:cs typeface="Arial"/>
              </a:rPr>
              <a:t>1/</a:t>
            </a:r>
            <a:r>
              <a:rPr lang="en-US" sz="900" baseline="-25000" dirty="0" smtClean="0">
                <a:latin typeface="Arial"/>
                <a:cs typeface="Arial"/>
              </a:rPr>
              <a:t>2</a:t>
            </a:r>
            <a:r>
              <a:rPr lang="en-US" sz="900" baseline="-25000" dirty="0" smtClean="0">
                <a:latin typeface="Arial"/>
                <a:cs typeface="Arial"/>
              </a:rPr>
              <a:t> </a:t>
            </a:r>
            <a:r>
              <a:rPr lang="en-US" sz="900" dirty="0" smtClean="0">
                <a:latin typeface="Arial"/>
                <a:cs typeface="Arial"/>
              </a:rPr>
              <a:t>is </a:t>
            </a:r>
            <a:r>
              <a:rPr lang="en-US" sz="900" dirty="0" smtClean="0">
                <a:latin typeface="Arial"/>
                <a:cs typeface="Arial"/>
              </a:rPr>
              <a:t>extended in S-phase Fbx4</a:t>
            </a:r>
            <a:r>
              <a:rPr lang="en-US" sz="900" baseline="30000" dirty="0" smtClean="0">
                <a:latin typeface="Arial"/>
                <a:cs typeface="Arial"/>
              </a:rPr>
              <a:t>-/-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. Top panel: synchronous S-phase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 were treated with </a:t>
            </a:r>
            <a:r>
              <a:rPr lang="en-US" sz="900" dirty="0" err="1" smtClean="0">
                <a:latin typeface="Arial"/>
                <a:cs typeface="Arial"/>
              </a:rPr>
              <a:t>cycloheximide</a:t>
            </a:r>
            <a:r>
              <a:rPr lang="en-US" sz="900" dirty="0" smtClean="0">
                <a:latin typeface="Arial"/>
                <a:cs typeface="Arial"/>
              </a:rPr>
              <a:t> (CHX) as indicated. Cell </a:t>
            </a:r>
            <a:r>
              <a:rPr lang="en-US" sz="900" dirty="0" err="1" smtClean="0">
                <a:latin typeface="Arial"/>
                <a:cs typeface="Arial"/>
              </a:rPr>
              <a:t>lysates</a:t>
            </a:r>
            <a:r>
              <a:rPr lang="en-US" sz="900" dirty="0" smtClean="0">
                <a:latin typeface="Arial"/>
                <a:cs typeface="Arial"/>
              </a:rPr>
              <a:t> were subjected to SDS-PAGE and </a:t>
            </a:r>
            <a:r>
              <a:rPr lang="en-US" sz="900" dirty="0" err="1" smtClean="0">
                <a:latin typeface="Arial"/>
                <a:cs typeface="Arial"/>
              </a:rPr>
              <a:t>immunoblotted</a:t>
            </a:r>
            <a:r>
              <a:rPr lang="en-US" sz="900" dirty="0" smtClean="0">
                <a:latin typeface="Arial"/>
                <a:cs typeface="Arial"/>
              </a:rPr>
              <a:t> for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D1, Fbx4, and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A as an S-phase marker. Bottom panel: calculated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t</a:t>
            </a:r>
            <a:r>
              <a:rPr lang="en-US" sz="900" baseline="-25000" dirty="0" smtClean="0">
                <a:latin typeface="Arial"/>
                <a:cs typeface="Arial"/>
              </a:rPr>
              <a:t>1/2 </a:t>
            </a:r>
            <a:r>
              <a:rPr lang="en-US" sz="900" dirty="0" smtClean="0">
                <a:latin typeface="Arial"/>
                <a:cs typeface="Arial"/>
              </a:rPr>
              <a:t>for two independent biological replicate MEF lines. (B) Nuclear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accumulation in Fbx4</a:t>
            </a:r>
            <a:r>
              <a:rPr lang="en-US" sz="900" baseline="30000" dirty="0" smtClean="0">
                <a:latin typeface="Arial"/>
                <a:cs typeface="Arial"/>
              </a:rPr>
              <a:t>-/-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. Top panel: passage 3 primary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 were stained with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D1-specific antibodies and DAPI. Images were captured at 20x magnification, with equal exposure. Bottom panel: quantification of nuclear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staining. (C) Primary Fbx4-/-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 exhibit increased proliferation. 1x10</a:t>
            </a:r>
            <a:r>
              <a:rPr lang="en-US" sz="900" baseline="30000" dirty="0" smtClean="0">
                <a:latin typeface="Arial"/>
                <a:cs typeface="Arial"/>
              </a:rPr>
              <a:t>5</a:t>
            </a:r>
            <a:r>
              <a:rPr lang="en-US" sz="900" dirty="0" smtClean="0">
                <a:latin typeface="Arial"/>
                <a:cs typeface="Arial"/>
              </a:rPr>
              <a:t> Fbx4</a:t>
            </a:r>
            <a:r>
              <a:rPr lang="en-US" sz="900" baseline="30000" dirty="0" smtClean="0">
                <a:latin typeface="Arial"/>
                <a:cs typeface="Arial"/>
              </a:rPr>
              <a:t>+/+</a:t>
            </a:r>
            <a:r>
              <a:rPr lang="en-US" sz="900" dirty="0" smtClean="0">
                <a:latin typeface="Arial"/>
                <a:cs typeface="Arial"/>
              </a:rPr>
              <a:t> and Fbx4</a:t>
            </a:r>
            <a:r>
              <a:rPr lang="en-US" sz="900" baseline="30000" dirty="0" smtClean="0">
                <a:latin typeface="Arial"/>
                <a:cs typeface="Arial"/>
              </a:rPr>
              <a:t>-/-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 (passage 2) were plated in duplicate on 35mm plates and counted daily for 6 days. (D) Elevated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protein in S-phase Fbx4</a:t>
            </a:r>
            <a:r>
              <a:rPr lang="en-US" sz="900" baseline="30000" dirty="0" smtClean="0">
                <a:latin typeface="Arial"/>
                <a:cs typeface="Arial"/>
              </a:rPr>
              <a:t>-/-</a:t>
            </a:r>
            <a:r>
              <a:rPr lang="en-US" sz="900" dirty="0" smtClean="0">
                <a:latin typeface="Arial"/>
                <a:cs typeface="Arial"/>
              </a:rPr>
              <a:t> cells. p19shRNA-immortalized cells were synchronized by serum starvation, harvested at the indicated cell cycle phases and </a:t>
            </a:r>
            <a:r>
              <a:rPr lang="en-US" sz="900" dirty="0" err="1" smtClean="0">
                <a:latin typeface="Arial"/>
                <a:cs typeface="Arial"/>
              </a:rPr>
              <a:t>immunoblotted</a:t>
            </a:r>
            <a:r>
              <a:rPr lang="en-US" sz="900" dirty="0" smtClean="0">
                <a:latin typeface="Arial"/>
                <a:cs typeface="Arial"/>
              </a:rPr>
              <a:t> as indicated. (E) </a:t>
            </a:r>
            <a:r>
              <a:rPr lang="en-US" sz="900" dirty="0" err="1" smtClean="0">
                <a:latin typeface="Arial"/>
                <a:cs typeface="Arial"/>
              </a:rPr>
              <a:t>Phosphorylated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accumulates in S-phase Fbx4</a:t>
            </a:r>
            <a:r>
              <a:rPr lang="en-US" sz="900" baseline="30000" dirty="0" smtClean="0">
                <a:latin typeface="Arial"/>
                <a:cs typeface="Arial"/>
              </a:rPr>
              <a:t>-/- </a:t>
            </a:r>
            <a:r>
              <a:rPr lang="en-US" sz="900" dirty="0" smtClean="0">
                <a:latin typeface="Arial"/>
                <a:cs typeface="Arial"/>
              </a:rPr>
              <a:t>cells. Total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was immune precipitated from S-phase cell </a:t>
            </a:r>
            <a:r>
              <a:rPr lang="en-US" sz="900" dirty="0" err="1" smtClean="0">
                <a:latin typeface="Arial"/>
                <a:cs typeface="Arial"/>
              </a:rPr>
              <a:t>lysates</a:t>
            </a:r>
            <a:r>
              <a:rPr lang="en-US" sz="900" dirty="0" smtClean="0">
                <a:latin typeface="Arial"/>
                <a:cs typeface="Arial"/>
              </a:rPr>
              <a:t> and </a:t>
            </a:r>
            <a:r>
              <a:rPr lang="en-US" sz="900" dirty="0" err="1" smtClean="0">
                <a:latin typeface="Arial"/>
                <a:cs typeface="Arial"/>
              </a:rPr>
              <a:t>immunoblotted</a:t>
            </a:r>
            <a:r>
              <a:rPr lang="en-US" sz="900" dirty="0" smtClean="0">
                <a:latin typeface="Arial"/>
                <a:cs typeface="Arial"/>
              </a:rPr>
              <a:t> for </a:t>
            </a:r>
            <a:r>
              <a:rPr lang="en-US" sz="900" dirty="0" smtClean="0">
                <a:latin typeface="Arial"/>
                <a:cs typeface="Arial"/>
              </a:rPr>
              <a:t>phospho-</a:t>
            </a:r>
            <a:r>
              <a:rPr lang="en-US" sz="900" dirty="0" smtClean="0">
                <a:latin typeface="Arial"/>
                <a:cs typeface="Arial"/>
              </a:rPr>
              <a:t>T286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(pT286 D1) and total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D1. C) Cyclin D1 </a:t>
            </a:r>
            <a:r>
              <a:rPr lang="en-US" sz="900" dirty="0" err="1" smtClean="0">
                <a:latin typeface="Arial"/>
                <a:cs typeface="Arial"/>
              </a:rPr>
              <a:t>ubiquitylation</a:t>
            </a:r>
            <a:r>
              <a:rPr lang="en-US" sz="900" dirty="0" smtClean="0">
                <a:latin typeface="Arial"/>
                <a:cs typeface="Arial"/>
              </a:rPr>
              <a:t> following the G1/S transition is impaired in Fbx4</a:t>
            </a:r>
            <a:r>
              <a:rPr lang="en-US" sz="900" baseline="30000" dirty="0" smtClean="0">
                <a:latin typeface="Arial"/>
                <a:cs typeface="Arial"/>
              </a:rPr>
              <a:t>-/- </a:t>
            </a:r>
            <a:r>
              <a:rPr lang="en-US" sz="900" dirty="0" smtClean="0">
                <a:latin typeface="Arial"/>
                <a:cs typeface="Arial"/>
              </a:rPr>
              <a:t>cells. Cells were synchronized by serum starvation and stimulated to enter early S-phase. Total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was immune precipitated from cell </a:t>
            </a:r>
            <a:r>
              <a:rPr lang="en-US" sz="900" dirty="0" err="1" smtClean="0">
                <a:latin typeface="Arial"/>
                <a:cs typeface="Arial"/>
              </a:rPr>
              <a:t>lysates</a:t>
            </a:r>
            <a:r>
              <a:rPr lang="en-US" sz="900" dirty="0" smtClean="0">
                <a:latin typeface="Arial"/>
                <a:cs typeface="Arial"/>
              </a:rPr>
              <a:t>, subjected to SDS-PAGE, and </a:t>
            </a:r>
            <a:r>
              <a:rPr lang="en-US" sz="900" dirty="0" err="1" smtClean="0">
                <a:latin typeface="Arial"/>
                <a:cs typeface="Arial"/>
              </a:rPr>
              <a:t>immunoblotted</a:t>
            </a:r>
            <a:r>
              <a:rPr lang="en-US" sz="900" dirty="0" smtClean="0">
                <a:latin typeface="Arial"/>
                <a:cs typeface="Arial"/>
              </a:rPr>
              <a:t> to visualize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laddering. Top panel: pT286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</a:t>
            </a:r>
            <a:r>
              <a:rPr lang="en-US" sz="900" dirty="0" err="1" smtClean="0">
                <a:latin typeface="Arial"/>
                <a:cs typeface="Arial"/>
              </a:rPr>
              <a:t>immunoblot</a:t>
            </a:r>
            <a:r>
              <a:rPr lang="en-US" sz="900" dirty="0" smtClean="0">
                <a:latin typeface="Arial"/>
                <a:cs typeface="Arial"/>
              </a:rPr>
              <a:t>. Bottom panel: total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</a:t>
            </a:r>
            <a:r>
              <a:rPr lang="en-US" sz="900" dirty="0" err="1" smtClean="0">
                <a:latin typeface="Arial"/>
                <a:cs typeface="Arial"/>
              </a:rPr>
              <a:t>immunoblot</a:t>
            </a:r>
            <a:r>
              <a:rPr lang="en-US" sz="900" dirty="0" smtClean="0">
                <a:latin typeface="Arial"/>
                <a:cs typeface="Arial"/>
              </a:rPr>
              <a:t>.</a:t>
            </a:r>
          </a:p>
          <a:p>
            <a:pPr algn="just">
              <a:lnSpc>
                <a:spcPct val="120000"/>
              </a:lnSpc>
            </a:pPr>
            <a:endParaRPr lang="en-US" sz="900" dirty="0" smtClean="0">
              <a:latin typeface="Arial"/>
              <a:cs typeface="Arial"/>
            </a:endParaRP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 smtClean="0">
              <a:latin typeface="Arial"/>
              <a:cs typeface="Arial"/>
            </a:endParaRP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4721" name="Text Box 449"/>
          <p:cNvSpPr txBox="1">
            <a:spLocks noChangeArrowheads="1"/>
          </p:cNvSpPr>
          <p:nvPr/>
        </p:nvSpPr>
        <p:spPr bwMode="auto">
          <a:xfrm>
            <a:off x="3494088" y="8437563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ea typeface="ＭＳ Ｐゴシック" pitchFamily="-106" charset="-128"/>
                <a:cs typeface="ＭＳ Ｐゴシック" pitchFamily="-106" charset="-128"/>
              </a:rPr>
              <a:t>85</a:t>
            </a:r>
            <a:endParaRPr lang="en-US" sz="1200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131888" y="2203450"/>
          <a:ext cx="2051050" cy="454659"/>
        </p:xfrm>
        <a:graphic>
          <a:graphicData uri="http://schemas.openxmlformats.org/drawingml/2006/table">
            <a:tbl>
              <a:tblPr/>
              <a:tblGrid>
                <a:gridCol w="768350"/>
                <a:gridCol w="596900"/>
                <a:gridCol w="685800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1" charset="0"/>
                          <a:ea typeface="Arial" pitchFamily="-111" charset="0"/>
                          <a:cs typeface="Arial" pitchFamily="-111" charset="0"/>
                        </a:rPr>
                        <a:t> MEF line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1" charset="0"/>
                          <a:ea typeface="Arial" pitchFamily="-111" charset="0"/>
                          <a:cs typeface="Arial" pitchFamily="-111" charset="0"/>
                        </a:rPr>
                        <a:t>+/+ t</a:t>
                      </a:r>
                      <a:r>
                        <a:rPr kumimoji="0" lang="en-US" sz="8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1" charset="0"/>
                          <a:ea typeface="Arial" pitchFamily="-111" charset="0"/>
                          <a:cs typeface="Arial" pitchFamily="-111" charset="0"/>
                        </a:rPr>
                        <a:t>1/2</a:t>
                      </a:r>
                      <a:endParaRPr kumimoji="0" lang="en-US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1" charset="0"/>
                        <a:ea typeface="Arial" pitchFamily="-111" charset="0"/>
                        <a:cs typeface="Arial" pitchFamily="-111" charset="0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1" charset="0"/>
                          <a:ea typeface="Arial" pitchFamily="-111" charset="0"/>
                          <a:cs typeface="Arial" pitchFamily="-111" charset="0"/>
                        </a:rPr>
                        <a:t>-/- t</a:t>
                      </a:r>
                      <a:r>
                        <a:rPr kumimoji="0" lang="en-US" sz="8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1" charset="0"/>
                          <a:ea typeface="Arial" pitchFamily="-111" charset="0"/>
                          <a:cs typeface="Arial" pitchFamily="-111" charset="0"/>
                        </a:rPr>
                        <a:t>1/2</a:t>
                      </a:r>
                      <a:endParaRPr kumimoji="0" lang="en-US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1" charset="0"/>
                        <a:ea typeface="Arial" pitchFamily="-111" charset="0"/>
                        <a:cs typeface="Arial" pitchFamily="-111" charset="0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3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1" charset="0"/>
                          <a:ea typeface="Arial" pitchFamily="-111" charset="0"/>
                          <a:cs typeface="Arial" pitchFamily="-111" charset="0"/>
                        </a:rPr>
                        <a:t> 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1" charset="0"/>
                          <a:ea typeface="Arial" pitchFamily="-111" charset="0"/>
                          <a:cs typeface="Arial" pitchFamily="-111" charset="0"/>
                        </a:rPr>
                        <a:t>18 min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1" charset="0"/>
                          <a:ea typeface="Arial" pitchFamily="-111" charset="0"/>
                          <a:cs typeface="Arial" pitchFamily="-111" charset="0"/>
                        </a:rPr>
                        <a:t>35 min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1" charset="0"/>
                          <a:ea typeface="Arial" pitchFamily="-111" charset="0"/>
                          <a:cs typeface="Arial" pitchFamily="-111" charset="0"/>
                        </a:rPr>
                        <a:t> 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1" charset="0"/>
                          <a:ea typeface="Arial" pitchFamily="-111" charset="0"/>
                          <a:cs typeface="Arial" pitchFamily="-111" charset="0"/>
                        </a:rPr>
                        <a:t>17 min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1" charset="0"/>
                          <a:ea typeface="Arial" pitchFamily="-111" charset="0"/>
                          <a:cs typeface="Arial" pitchFamily="-111" charset="0"/>
                        </a:rPr>
                        <a:t>30 min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8" name="Group 63"/>
          <p:cNvGrpSpPr>
            <a:grpSpLocks/>
          </p:cNvGrpSpPr>
          <p:nvPr/>
        </p:nvGrpSpPr>
        <p:grpSpPr bwMode="auto">
          <a:xfrm>
            <a:off x="1137742" y="2768169"/>
            <a:ext cx="2097585" cy="1118031"/>
            <a:chOff x="546208" y="2594029"/>
            <a:chExt cx="2120792" cy="1369641"/>
          </a:xfrm>
        </p:grpSpPr>
        <p:sp>
          <p:nvSpPr>
            <p:cNvPr id="30" name="TextBox 23"/>
            <p:cNvSpPr txBox="1">
              <a:spLocks noChangeArrowheads="1"/>
            </p:cNvSpPr>
            <p:nvPr/>
          </p:nvSpPr>
          <p:spPr bwMode="auto">
            <a:xfrm rot="-5400000">
              <a:off x="223803" y="2947561"/>
              <a:ext cx="862690" cy="217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Cells (10</a:t>
              </a:r>
              <a:r>
                <a:rPr lang="en-US" sz="800" baseline="30000">
                  <a:latin typeface="Arial"/>
                  <a:cs typeface="Arial"/>
                </a:rPr>
                <a:t>5</a:t>
              </a:r>
              <a:r>
                <a:rPr lang="en-US" sz="800">
                  <a:latin typeface="Arial"/>
                  <a:cs typeface="Arial"/>
                </a:rPr>
                <a:t>)</a:t>
              </a:r>
            </a:p>
          </p:txBody>
        </p:sp>
        <p:graphicFrame>
          <p:nvGraphicFramePr>
            <p:cNvPr id="31" name="Chart 30"/>
            <p:cNvGraphicFramePr/>
            <p:nvPr/>
          </p:nvGraphicFramePr>
          <p:xfrm>
            <a:off x="660400" y="2594029"/>
            <a:ext cx="2006600" cy="12607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2" name="TextBox 24"/>
            <p:cNvSpPr txBox="1">
              <a:spLocks noChangeArrowheads="1"/>
            </p:cNvSpPr>
            <p:nvPr/>
          </p:nvSpPr>
          <p:spPr bwMode="auto">
            <a:xfrm>
              <a:off x="1174498" y="3699621"/>
              <a:ext cx="1137609" cy="2640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cs typeface="Arial"/>
                </a:rPr>
                <a:t>Days in Culture</a:t>
              </a: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1211263" y="1096963"/>
            <a:ext cx="2481263" cy="1214437"/>
            <a:chOff x="1211263" y="1439863"/>
            <a:chExt cx="2481263" cy="1214437"/>
          </a:xfrm>
        </p:grpSpPr>
        <p:sp>
          <p:nvSpPr>
            <p:cNvPr id="33" name="TextBox 105"/>
            <p:cNvSpPr txBox="1">
              <a:spLocks noChangeArrowheads="1"/>
            </p:cNvSpPr>
            <p:nvPr/>
          </p:nvSpPr>
          <p:spPr bwMode="auto">
            <a:xfrm>
              <a:off x="2952751" y="1587500"/>
              <a:ext cx="7397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Cyc D1</a:t>
              </a:r>
            </a:p>
          </p:txBody>
        </p:sp>
        <p:sp>
          <p:nvSpPr>
            <p:cNvPr id="34" name="TextBox 106"/>
            <p:cNvSpPr txBox="1">
              <a:spLocks noChangeArrowheads="1"/>
            </p:cNvSpPr>
            <p:nvPr/>
          </p:nvSpPr>
          <p:spPr bwMode="auto">
            <a:xfrm>
              <a:off x="2954338" y="1803400"/>
              <a:ext cx="738188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Fbx4</a:t>
              </a:r>
            </a:p>
          </p:txBody>
        </p:sp>
        <p:sp>
          <p:nvSpPr>
            <p:cNvPr id="35" name="TextBox 107"/>
            <p:cNvSpPr txBox="1">
              <a:spLocks noChangeArrowheads="1"/>
            </p:cNvSpPr>
            <p:nvPr/>
          </p:nvSpPr>
          <p:spPr bwMode="auto">
            <a:xfrm>
              <a:off x="2952751" y="2024063"/>
              <a:ext cx="739775" cy="214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β-Actin</a:t>
              </a:r>
            </a:p>
          </p:txBody>
        </p:sp>
        <p:sp>
          <p:nvSpPr>
            <p:cNvPr id="36" name="TextBox 108"/>
            <p:cNvSpPr txBox="1">
              <a:spLocks noChangeArrowheads="1"/>
            </p:cNvSpPr>
            <p:nvPr/>
          </p:nvSpPr>
          <p:spPr bwMode="auto">
            <a:xfrm>
              <a:off x="2952751" y="2249488"/>
              <a:ext cx="7397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Cyc A</a:t>
              </a:r>
            </a:p>
          </p:txBody>
        </p:sp>
        <p:sp>
          <p:nvSpPr>
            <p:cNvPr id="37" name="TextBox 121"/>
            <p:cNvSpPr txBox="1">
              <a:spLocks noChangeArrowheads="1"/>
            </p:cNvSpPr>
            <p:nvPr/>
          </p:nvSpPr>
          <p:spPr bwMode="auto">
            <a:xfrm>
              <a:off x="2944813" y="1446213"/>
              <a:ext cx="738188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CHX (min)</a:t>
              </a:r>
            </a:p>
          </p:txBody>
        </p:sp>
        <p:grpSp>
          <p:nvGrpSpPr>
            <p:cNvPr id="38" name="Group 23"/>
            <p:cNvGrpSpPr>
              <a:grpSpLocks/>
            </p:cNvGrpSpPr>
            <p:nvPr/>
          </p:nvGrpSpPr>
          <p:grpSpPr bwMode="auto">
            <a:xfrm>
              <a:off x="1230313" y="1611313"/>
              <a:ext cx="1774825" cy="393700"/>
              <a:chOff x="1828445" y="3223965"/>
              <a:chExt cx="1816455" cy="404895"/>
            </a:xfrm>
          </p:grpSpPr>
          <p:pic>
            <p:nvPicPr>
              <p:cNvPr id="39" name="Picture 131"/>
              <p:cNvPicPr>
                <a:picLocks noChangeAspect="1"/>
              </p:cNvPicPr>
              <p:nvPr/>
            </p:nvPicPr>
            <p:blipFill>
              <a:blip r:embed="rId4">
                <a:lum bright="4000" contrast="2000"/>
              </a:blip>
              <a:srcRect l="1131" t="30000" r="565" b="6250"/>
              <a:stretch>
                <a:fillRect/>
              </a:stretch>
            </p:blipFill>
            <p:spPr bwMode="auto">
              <a:xfrm>
                <a:off x="1828648" y="3442216"/>
                <a:ext cx="1816252" cy="1866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40" name="Picture 132"/>
              <p:cNvPicPr>
                <a:picLocks noChangeAspect="1"/>
              </p:cNvPicPr>
              <p:nvPr/>
            </p:nvPicPr>
            <p:blipFill>
              <a:blip r:embed="rId5">
                <a:lum bright="2000" contrast="8000"/>
              </a:blip>
              <a:srcRect l="2689" t="23256" r="4031" b="23256"/>
              <a:stretch>
                <a:fillRect/>
              </a:stretch>
            </p:blipFill>
            <p:spPr bwMode="auto">
              <a:xfrm>
                <a:off x="1828445" y="3223965"/>
                <a:ext cx="1815077" cy="1866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  <p:sp>
          <p:nvSpPr>
            <p:cNvPr id="41" name="TextBox 109"/>
            <p:cNvSpPr txBox="1">
              <a:spLocks noChangeArrowheads="1"/>
            </p:cNvSpPr>
            <p:nvPr/>
          </p:nvSpPr>
          <p:spPr bwMode="auto">
            <a:xfrm>
              <a:off x="1211263" y="1439863"/>
              <a:ext cx="139700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/>
                  <a:ea typeface="Arial" pitchFamily="26" charset="0"/>
                  <a:cs typeface="Arial"/>
                </a:rPr>
                <a:t>0</a:t>
              </a:r>
            </a:p>
          </p:txBody>
        </p:sp>
        <p:sp>
          <p:nvSpPr>
            <p:cNvPr id="42" name="TextBox 110"/>
            <p:cNvSpPr txBox="1">
              <a:spLocks noChangeArrowheads="1"/>
            </p:cNvSpPr>
            <p:nvPr/>
          </p:nvSpPr>
          <p:spPr bwMode="auto">
            <a:xfrm>
              <a:off x="1325563" y="1439863"/>
              <a:ext cx="298450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/>
                  <a:ea typeface="Arial" pitchFamily="26" charset="0"/>
                  <a:cs typeface="Arial"/>
                </a:rPr>
                <a:t>20</a:t>
              </a:r>
            </a:p>
          </p:txBody>
        </p:sp>
        <p:sp>
          <p:nvSpPr>
            <p:cNvPr id="43" name="TextBox 111"/>
            <p:cNvSpPr txBox="1">
              <a:spLocks noChangeArrowheads="1"/>
            </p:cNvSpPr>
            <p:nvPr/>
          </p:nvSpPr>
          <p:spPr bwMode="auto">
            <a:xfrm>
              <a:off x="1468438" y="1439863"/>
              <a:ext cx="298450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/>
                  <a:ea typeface="Arial" pitchFamily="26" charset="0"/>
                  <a:cs typeface="Arial"/>
                </a:rPr>
                <a:t>40</a:t>
              </a:r>
            </a:p>
          </p:txBody>
        </p:sp>
        <p:sp>
          <p:nvSpPr>
            <p:cNvPr id="44" name="TextBox 112"/>
            <p:cNvSpPr txBox="1">
              <a:spLocks noChangeArrowheads="1"/>
            </p:cNvSpPr>
            <p:nvPr/>
          </p:nvSpPr>
          <p:spPr bwMode="auto">
            <a:xfrm>
              <a:off x="1622426" y="1439863"/>
              <a:ext cx="298450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/>
                  <a:ea typeface="Arial" pitchFamily="26" charset="0"/>
                  <a:cs typeface="Arial"/>
                </a:rPr>
                <a:t>60</a:t>
              </a:r>
            </a:p>
          </p:txBody>
        </p:sp>
        <p:sp>
          <p:nvSpPr>
            <p:cNvPr id="45" name="TextBox 113"/>
            <p:cNvSpPr txBox="1">
              <a:spLocks noChangeArrowheads="1"/>
            </p:cNvSpPr>
            <p:nvPr/>
          </p:nvSpPr>
          <p:spPr bwMode="auto">
            <a:xfrm>
              <a:off x="1800226" y="1439863"/>
              <a:ext cx="139700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/>
                  <a:ea typeface="Arial" pitchFamily="26" charset="0"/>
                  <a:cs typeface="Arial"/>
                </a:rPr>
                <a:t>0</a:t>
              </a:r>
            </a:p>
          </p:txBody>
        </p:sp>
        <p:sp>
          <p:nvSpPr>
            <p:cNvPr id="46" name="TextBox 114"/>
            <p:cNvSpPr txBox="1">
              <a:spLocks noChangeArrowheads="1"/>
            </p:cNvSpPr>
            <p:nvPr/>
          </p:nvSpPr>
          <p:spPr bwMode="auto">
            <a:xfrm>
              <a:off x="1887538" y="1439863"/>
              <a:ext cx="300038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/>
                  <a:ea typeface="Arial" pitchFamily="26" charset="0"/>
                  <a:cs typeface="Arial"/>
                </a:rPr>
                <a:t>20</a:t>
              </a:r>
            </a:p>
          </p:txBody>
        </p:sp>
        <p:sp>
          <p:nvSpPr>
            <p:cNvPr id="47" name="TextBox 115"/>
            <p:cNvSpPr txBox="1">
              <a:spLocks noChangeArrowheads="1"/>
            </p:cNvSpPr>
            <p:nvPr/>
          </p:nvSpPr>
          <p:spPr bwMode="auto">
            <a:xfrm>
              <a:off x="2035176" y="1439863"/>
              <a:ext cx="300037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/>
                  <a:ea typeface="Arial" pitchFamily="26" charset="0"/>
                  <a:cs typeface="Arial"/>
                </a:rPr>
                <a:t>40</a:t>
              </a:r>
            </a:p>
          </p:txBody>
        </p:sp>
        <p:sp>
          <p:nvSpPr>
            <p:cNvPr id="48" name="TextBox 116"/>
            <p:cNvSpPr txBox="1">
              <a:spLocks noChangeArrowheads="1"/>
            </p:cNvSpPr>
            <p:nvPr/>
          </p:nvSpPr>
          <p:spPr bwMode="auto">
            <a:xfrm>
              <a:off x="2184401" y="1439863"/>
              <a:ext cx="300037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/>
                  <a:ea typeface="Arial" pitchFamily="26" charset="0"/>
                  <a:cs typeface="Arial"/>
                </a:rPr>
                <a:t>60</a:t>
              </a:r>
            </a:p>
          </p:txBody>
        </p:sp>
        <p:sp>
          <p:nvSpPr>
            <p:cNvPr id="49" name="TextBox 117"/>
            <p:cNvSpPr txBox="1">
              <a:spLocks noChangeArrowheads="1"/>
            </p:cNvSpPr>
            <p:nvPr/>
          </p:nvSpPr>
          <p:spPr bwMode="auto">
            <a:xfrm>
              <a:off x="2378076" y="1439863"/>
              <a:ext cx="139700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/>
                  <a:ea typeface="Arial" pitchFamily="26" charset="0"/>
                  <a:cs typeface="Arial"/>
                </a:rPr>
                <a:t>0</a:t>
              </a:r>
            </a:p>
          </p:txBody>
        </p:sp>
        <p:sp>
          <p:nvSpPr>
            <p:cNvPr id="50" name="TextBox 118"/>
            <p:cNvSpPr txBox="1">
              <a:spLocks noChangeArrowheads="1"/>
            </p:cNvSpPr>
            <p:nvPr/>
          </p:nvSpPr>
          <p:spPr bwMode="auto">
            <a:xfrm>
              <a:off x="2478088" y="1439863"/>
              <a:ext cx="300038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/>
                  <a:ea typeface="Arial" pitchFamily="26" charset="0"/>
                  <a:cs typeface="Arial"/>
                </a:rPr>
                <a:t>20</a:t>
              </a:r>
            </a:p>
          </p:txBody>
        </p:sp>
        <p:sp>
          <p:nvSpPr>
            <p:cNvPr id="51" name="TextBox 119"/>
            <p:cNvSpPr txBox="1">
              <a:spLocks noChangeArrowheads="1"/>
            </p:cNvSpPr>
            <p:nvPr/>
          </p:nvSpPr>
          <p:spPr bwMode="auto">
            <a:xfrm>
              <a:off x="2627313" y="1439863"/>
              <a:ext cx="300038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/>
                  <a:ea typeface="Arial" pitchFamily="26" charset="0"/>
                  <a:cs typeface="Arial"/>
                </a:rPr>
                <a:t>40</a:t>
              </a:r>
            </a:p>
          </p:txBody>
        </p:sp>
        <p:sp>
          <p:nvSpPr>
            <p:cNvPr id="52" name="TextBox 120"/>
            <p:cNvSpPr txBox="1">
              <a:spLocks noChangeArrowheads="1"/>
            </p:cNvSpPr>
            <p:nvPr/>
          </p:nvSpPr>
          <p:spPr bwMode="auto">
            <a:xfrm>
              <a:off x="2782888" y="1439863"/>
              <a:ext cx="300038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/>
                  <a:ea typeface="Arial" pitchFamily="26" charset="0"/>
                  <a:cs typeface="Arial"/>
                </a:rPr>
                <a:t>60</a:t>
              </a:r>
            </a:p>
          </p:txBody>
        </p:sp>
        <p:grpSp>
          <p:nvGrpSpPr>
            <p:cNvPr id="53" name="Group 45"/>
            <p:cNvGrpSpPr>
              <a:grpSpLocks/>
            </p:cNvGrpSpPr>
            <p:nvPr/>
          </p:nvGrpSpPr>
          <p:grpSpPr bwMode="auto">
            <a:xfrm>
              <a:off x="1220788" y="2133600"/>
              <a:ext cx="1790700" cy="0"/>
              <a:chOff x="1093019" y="2535790"/>
              <a:chExt cx="2279007" cy="0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1093019" y="2147483647"/>
                <a:ext cx="77381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1905218" y="2147483647"/>
                <a:ext cx="67481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2616398" y="2147483647"/>
                <a:ext cx="7556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TextBox 123"/>
            <p:cNvSpPr txBox="1">
              <a:spLocks noChangeArrowheads="1"/>
            </p:cNvSpPr>
            <p:nvPr/>
          </p:nvSpPr>
          <p:spPr bwMode="auto">
            <a:xfrm>
              <a:off x="1327151" y="2438400"/>
              <a:ext cx="7397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Fbx4</a:t>
              </a:r>
              <a:r>
                <a:rPr lang="en-US" sz="800" baseline="30000">
                  <a:latin typeface="Arial"/>
                  <a:ea typeface="Arial" pitchFamily="26" charset="0"/>
                  <a:cs typeface="Arial"/>
                </a:rPr>
                <a:t>+/+</a:t>
              </a:r>
            </a:p>
          </p:txBody>
        </p:sp>
        <p:sp>
          <p:nvSpPr>
            <p:cNvPr id="58" name="TextBox 124"/>
            <p:cNvSpPr txBox="1">
              <a:spLocks noChangeArrowheads="1"/>
            </p:cNvSpPr>
            <p:nvPr/>
          </p:nvSpPr>
          <p:spPr bwMode="auto">
            <a:xfrm>
              <a:off x="1908176" y="2436813"/>
              <a:ext cx="738187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Fbx4</a:t>
              </a:r>
              <a:r>
                <a:rPr lang="en-US" sz="800" baseline="30000">
                  <a:latin typeface="Arial"/>
                  <a:ea typeface="Arial" pitchFamily="26" charset="0"/>
                  <a:cs typeface="Arial"/>
                </a:rPr>
                <a:t>+/-</a:t>
              </a:r>
            </a:p>
          </p:txBody>
        </p:sp>
        <p:sp>
          <p:nvSpPr>
            <p:cNvPr id="59" name="TextBox 125"/>
            <p:cNvSpPr txBox="1">
              <a:spLocks noChangeArrowheads="1"/>
            </p:cNvSpPr>
            <p:nvPr/>
          </p:nvSpPr>
          <p:spPr bwMode="auto">
            <a:xfrm>
              <a:off x="2505076" y="2436813"/>
              <a:ext cx="73660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Fbx4</a:t>
              </a:r>
              <a:r>
                <a:rPr lang="en-US" sz="800" baseline="30000">
                  <a:latin typeface="Arial"/>
                  <a:ea typeface="Arial" pitchFamily="26" charset="0"/>
                  <a:cs typeface="Arial"/>
                </a:rPr>
                <a:t>-/-</a:t>
              </a:r>
            </a:p>
          </p:txBody>
        </p:sp>
        <p:pic>
          <p:nvPicPr>
            <p:cNvPr id="60" name="Picture 129"/>
            <p:cNvPicPr>
              <a:picLocks noChangeAspect="1"/>
            </p:cNvPicPr>
            <p:nvPr/>
          </p:nvPicPr>
          <p:blipFill>
            <a:blip r:embed="rId6">
              <a:lum bright="10000" contrast="14000"/>
            </a:blip>
            <a:srcRect t="11365" b="11365"/>
            <a:stretch>
              <a:fillRect/>
            </a:stretch>
          </p:blipFill>
          <p:spPr bwMode="auto">
            <a:xfrm>
              <a:off x="1230313" y="2036763"/>
              <a:ext cx="1774825" cy="1873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61" name="Picture 130"/>
            <p:cNvPicPr>
              <a:picLocks noChangeAspect="1"/>
            </p:cNvPicPr>
            <p:nvPr/>
          </p:nvPicPr>
          <p:blipFill>
            <a:blip r:embed="rId7">
              <a:lum bright="6000" contrast="8000"/>
            </a:blip>
            <a:srcRect/>
            <a:stretch>
              <a:fillRect/>
            </a:stretch>
          </p:blipFill>
          <p:spPr bwMode="auto">
            <a:xfrm>
              <a:off x="1230313" y="2257425"/>
              <a:ext cx="1774825" cy="1825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62" name="Straight Connector 65"/>
            <p:cNvCxnSpPr>
              <a:cxnSpLocks noChangeShapeType="1"/>
            </p:cNvCxnSpPr>
            <p:nvPr/>
          </p:nvCxnSpPr>
          <p:spPr bwMode="auto">
            <a:xfrm>
              <a:off x="1233488" y="2470150"/>
              <a:ext cx="57785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" name="Straight Connector 66"/>
            <p:cNvCxnSpPr>
              <a:cxnSpLocks noChangeShapeType="1"/>
            </p:cNvCxnSpPr>
            <p:nvPr/>
          </p:nvCxnSpPr>
          <p:spPr bwMode="auto">
            <a:xfrm>
              <a:off x="1846263" y="2470150"/>
              <a:ext cx="533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" name="Straight Connector 67"/>
            <p:cNvCxnSpPr>
              <a:cxnSpLocks noChangeShapeType="1"/>
            </p:cNvCxnSpPr>
            <p:nvPr/>
          </p:nvCxnSpPr>
          <p:spPr bwMode="auto">
            <a:xfrm>
              <a:off x="2420938" y="2470150"/>
              <a:ext cx="579438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65" name="Text Box 10"/>
          <p:cNvSpPr txBox="1">
            <a:spLocks noChangeArrowheads="1"/>
          </p:cNvSpPr>
          <p:nvPr/>
        </p:nvSpPr>
        <p:spPr bwMode="auto">
          <a:xfrm>
            <a:off x="5686426" y="1554163"/>
            <a:ext cx="4429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latin typeface="Arial"/>
                <a:cs typeface="Arial"/>
              </a:rPr>
              <a:t>+/+</a:t>
            </a:r>
          </a:p>
        </p:txBody>
      </p:sp>
      <p:sp>
        <p:nvSpPr>
          <p:cNvPr id="66" name="Text Box 24"/>
          <p:cNvSpPr txBox="1">
            <a:spLocks noChangeArrowheads="1"/>
          </p:cNvSpPr>
          <p:nvPr/>
        </p:nvSpPr>
        <p:spPr bwMode="auto">
          <a:xfrm>
            <a:off x="5694363" y="2152650"/>
            <a:ext cx="4429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latin typeface="Arial"/>
                <a:cs typeface="Arial"/>
              </a:rPr>
              <a:t>-/-</a:t>
            </a:r>
          </a:p>
        </p:txBody>
      </p:sp>
      <p:grpSp>
        <p:nvGrpSpPr>
          <p:cNvPr id="67" name="Group 69"/>
          <p:cNvGrpSpPr>
            <a:grpSpLocks/>
          </p:cNvGrpSpPr>
          <p:nvPr/>
        </p:nvGrpSpPr>
        <p:grpSpPr bwMode="auto">
          <a:xfrm>
            <a:off x="3708401" y="1082675"/>
            <a:ext cx="2322512" cy="1465263"/>
            <a:chOff x="3371850" y="638737"/>
            <a:chExt cx="2761038" cy="1701255"/>
          </a:xfrm>
        </p:grpSpPr>
        <p:sp>
          <p:nvSpPr>
            <p:cNvPr id="68" name="Text Box 13"/>
            <p:cNvSpPr txBox="1">
              <a:spLocks noChangeArrowheads="1"/>
            </p:cNvSpPr>
            <p:nvPr/>
          </p:nvSpPr>
          <p:spPr bwMode="auto">
            <a:xfrm>
              <a:off x="3498012" y="638750"/>
              <a:ext cx="1276351" cy="250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latin typeface="Arial"/>
                  <a:cs typeface="Arial"/>
                </a:rPr>
                <a:t>Cyc D1</a:t>
              </a:r>
            </a:p>
          </p:txBody>
        </p:sp>
        <p:sp>
          <p:nvSpPr>
            <p:cNvPr id="69" name="Text Box 14"/>
            <p:cNvSpPr txBox="1">
              <a:spLocks noChangeArrowheads="1"/>
            </p:cNvSpPr>
            <p:nvPr/>
          </p:nvSpPr>
          <p:spPr bwMode="auto">
            <a:xfrm>
              <a:off x="4348164" y="638750"/>
              <a:ext cx="981075" cy="250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latin typeface="Arial"/>
                  <a:cs typeface="Arial"/>
                </a:rPr>
                <a:t>DAPI</a:t>
              </a:r>
            </a:p>
          </p:txBody>
        </p:sp>
        <p:pic>
          <p:nvPicPr>
            <p:cNvPr id="70" name="Picture 18" descr="null D1"/>
            <p:cNvPicPr preferRelativeResize="0">
              <a:picLocks noChangeAspect="1" noChangeArrowheads="1"/>
            </p:cNvPicPr>
            <p:nvPr/>
          </p:nvPicPr>
          <p:blipFill>
            <a:blip r:embed="rId8">
              <a:lum bright="4000" contrast="4000"/>
            </a:blip>
            <a:srcRect l="22157" t="25168" r="16988" b="9322"/>
            <a:stretch>
              <a:fillRect/>
            </a:stretch>
          </p:blipFill>
          <p:spPr bwMode="auto">
            <a:xfrm>
              <a:off x="3372193" y="1601291"/>
              <a:ext cx="806106" cy="738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" name="Picture 23" descr="null D1"/>
            <p:cNvPicPr preferRelativeResize="0">
              <a:picLocks noChangeAspect="1" noChangeArrowheads="1"/>
            </p:cNvPicPr>
            <p:nvPr/>
          </p:nvPicPr>
          <p:blipFill>
            <a:blip r:embed="rId9">
              <a:lum bright="-2000" contrast="4000"/>
            </a:blip>
            <a:srcRect l="22157" t="25168" r="16988" b="9322"/>
            <a:stretch>
              <a:fillRect/>
            </a:stretch>
          </p:blipFill>
          <p:spPr bwMode="auto">
            <a:xfrm>
              <a:off x="4191322" y="1601290"/>
              <a:ext cx="799647" cy="738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" name="Picture 10" descr="wt d1"/>
            <p:cNvPicPr preferRelativeResize="0">
              <a:picLocks noChangeAspect="1" noChangeArrowheads="1"/>
            </p:cNvPicPr>
            <p:nvPr/>
          </p:nvPicPr>
          <p:blipFill>
            <a:blip r:embed="rId10">
              <a:lum bright="4000" contrast="4000"/>
            </a:blip>
            <a:srcRect l="22157" t="25168" r="16988" b="9322"/>
            <a:stretch>
              <a:fillRect/>
            </a:stretch>
          </p:blipFill>
          <p:spPr bwMode="auto">
            <a:xfrm>
              <a:off x="3371850" y="849985"/>
              <a:ext cx="806255" cy="739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" name="Picture 11" descr="wt D1"/>
            <p:cNvPicPr preferRelativeResize="0">
              <a:picLocks noChangeAspect="1" noChangeArrowheads="1"/>
            </p:cNvPicPr>
            <p:nvPr/>
          </p:nvPicPr>
          <p:blipFill>
            <a:blip r:embed="rId11">
              <a:lum bright="-2000" contrast="4000"/>
            </a:blip>
            <a:srcRect l="22157" t="25168" r="16988" b="9322"/>
            <a:stretch>
              <a:fillRect/>
            </a:stretch>
          </p:blipFill>
          <p:spPr bwMode="auto">
            <a:xfrm>
              <a:off x="4191001" y="848250"/>
              <a:ext cx="799969" cy="741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" name="Text Box 14"/>
            <p:cNvSpPr txBox="1">
              <a:spLocks noChangeArrowheads="1"/>
            </p:cNvSpPr>
            <p:nvPr/>
          </p:nvSpPr>
          <p:spPr bwMode="auto">
            <a:xfrm>
              <a:off x="5151813" y="638737"/>
              <a:ext cx="981075" cy="250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latin typeface="Arial"/>
                  <a:cs typeface="Arial"/>
                </a:rPr>
                <a:t>Merge</a:t>
              </a:r>
            </a:p>
          </p:txBody>
        </p:sp>
        <p:pic>
          <p:nvPicPr>
            <p:cNvPr id="93" name="Picture 91"/>
            <p:cNvPicPr>
              <a:picLocks noChangeAspect="1"/>
            </p:cNvPicPr>
            <p:nvPr/>
          </p:nvPicPr>
          <p:blipFill>
            <a:blip r:embed="rId12">
              <a:lum bright="-2000"/>
            </a:blip>
            <a:srcRect l="22154" t="25165" r="16985" b="9320"/>
            <a:stretch>
              <a:fillRect/>
            </a:stretch>
          </p:blipFill>
          <p:spPr bwMode="auto">
            <a:xfrm>
              <a:off x="5001684" y="847725"/>
              <a:ext cx="802215" cy="742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4" name="Picture 95"/>
            <p:cNvPicPr>
              <a:picLocks noChangeAspect="1"/>
            </p:cNvPicPr>
            <p:nvPr/>
          </p:nvPicPr>
          <p:blipFill>
            <a:blip r:embed="rId13"/>
            <a:srcRect l="22154" t="25165" r="16985" b="9320"/>
            <a:stretch>
              <a:fillRect/>
            </a:stretch>
          </p:blipFill>
          <p:spPr bwMode="auto">
            <a:xfrm>
              <a:off x="5003800" y="1601258"/>
              <a:ext cx="800099" cy="736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5" name="Group 79"/>
          <p:cNvGrpSpPr>
            <a:grpSpLocks/>
          </p:cNvGrpSpPr>
          <p:nvPr/>
        </p:nvGrpSpPr>
        <p:grpSpPr bwMode="auto">
          <a:xfrm>
            <a:off x="3905251" y="2405063"/>
            <a:ext cx="2403475" cy="1311275"/>
            <a:chOff x="3507637" y="2336799"/>
            <a:chExt cx="2495230" cy="1312333"/>
          </a:xfrm>
        </p:grpSpPr>
        <p:sp>
          <p:nvSpPr>
            <p:cNvPr id="96" name="Text Box 38"/>
            <p:cNvSpPr txBox="1">
              <a:spLocks noChangeArrowheads="1"/>
            </p:cNvSpPr>
            <p:nvPr/>
          </p:nvSpPr>
          <p:spPr bwMode="auto">
            <a:xfrm rot="-5400000">
              <a:off x="3200948" y="2691600"/>
              <a:ext cx="837115" cy="223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pitchFamily="26" charset="0"/>
                  <a:cs typeface="Arial"/>
                </a:rPr>
                <a:t>% of Cells</a:t>
              </a:r>
            </a:p>
          </p:txBody>
        </p:sp>
        <p:graphicFrame>
          <p:nvGraphicFramePr>
            <p:cNvPr id="97" name="Chart 96"/>
            <p:cNvGraphicFramePr>
              <a:graphicFrameLocks/>
            </p:cNvGraphicFramePr>
            <p:nvPr/>
          </p:nvGraphicFramePr>
          <p:xfrm>
            <a:off x="3526366" y="2336799"/>
            <a:ext cx="2476501" cy="13123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  <p:sp>
          <p:nvSpPr>
            <p:cNvPr id="98" name="Rectangle 76"/>
            <p:cNvSpPr>
              <a:spLocks noChangeArrowheads="1"/>
            </p:cNvSpPr>
            <p:nvPr/>
          </p:nvSpPr>
          <p:spPr bwMode="auto">
            <a:xfrm>
              <a:off x="3793067" y="3293533"/>
              <a:ext cx="1286933" cy="2286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99" name="Text Box 14"/>
            <p:cNvSpPr txBox="1">
              <a:spLocks noChangeArrowheads="1"/>
            </p:cNvSpPr>
            <p:nvPr/>
          </p:nvSpPr>
          <p:spPr bwMode="auto">
            <a:xfrm>
              <a:off x="3911598" y="3179270"/>
              <a:ext cx="555925" cy="324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ts val="863"/>
                </a:lnSpc>
              </a:pPr>
              <a:r>
                <a:rPr lang="en-US" sz="800">
                  <a:latin typeface="Arial"/>
                  <a:cs typeface="Arial"/>
                </a:rPr>
                <a:t>Nuclear</a:t>
              </a:r>
            </a:p>
            <a:p>
              <a:pPr algn="ctr">
                <a:lnSpc>
                  <a:spcPts val="863"/>
                </a:lnSpc>
              </a:pPr>
              <a:r>
                <a:rPr lang="en-US" sz="800">
                  <a:latin typeface="Arial"/>
                  <a:cs typeface="Arial"/>
                </a:rPr>
                <a:t>Only</a:t>
              </a:r>
            </a:p>
          </p:txBody>
        </p:sp>
        <p:sp>
          <p:nvSpPr>
            <p:cNvPr id="100" name="Text Box 14"/>
            <p:cNvSpPr txBox="1">
              <a:spLocks noChangeArrowheads="1"/>
            </p:cNvSpPr>
            <p:nvPr/>
          </p:nvSpPr>
          <p:spPr bwMode="auto">
            <a:xfrm>
              <a:off x="4280869" y="3213138"/>
              <a:ext cx="705216" cy="330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ts val="563"/>
                </a:lnSpc>
              </a:pPr>
              <a:r>
                <a:rPr lang="en-US" sz="800">
                  <a:latin typeface="Arial"/>
                  <a:cs typeface="Arial"/>
                </a:rPr>
                <a:t>Nuclear</a:t>
              </a:r>
            </a:p>
            <a:p>
              <a:pPr algn="ctr">
                <a:lnSpc>
                  <a:spcPts val="563"/>
                </a:lnSpc>
              </a:pPr>
              <a:r>
                <a:rPr lang="en-US" sz="800">
                  <a:latin typeface="Arial"/>
                  <a:cs typeface="Arial"/>
                </a:rPr>
                <a:t>+ </a:t>
              </a:r>
            </a:p>
            <a:p>
              <a:pPr algn="ctr">
                <a:lnSpc>
                  <a:spcPts val="563"/>
                </a:lnSpc>
              </a:pPr>
              <a:r>
                <a:rPr lang="en-US" sz="800">
                  <a:latin typeface="Arial"/>
                  <a:cs typeface="Arial"/>
                </a:rPr>
                <a:t>Cyto</a:t>
              </a:r>
            </a:p>
          </p:txBody>
        </p:sp>
      </p:grpSp>
      <p:sp>
        <p:nvSpPr>
          <p:cNvPr id="101" name="Rectangle 83"/>
          <p:cNvSpPr>
            <a:spLocks noChangeArrowheads="1"/>
          </p:cNvSpPr>
          <p:nvPr/>
        </p:nvSpPr>
        <p:spPr bwMode="auto">
          <a:xfrm>
            <a:off x="2894013" y="3217863"/>
            <a:ext cx="544513" cy="2286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02" name="TextBox 108"/>
          <p:cNvSpPr txBox="1">
            <a:spLocks noChangeArrowheads="1"/>
          </p:cNvSpPr>
          <p:nvPr/>
        </p:nvSpPr>
        <p:spPr bwMode="auto">
          <a:xfrm>
            <a:off x="2805113" y="3181350"/>
            <a:ext cx="3667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800" dirty="0">
                <a:latin typeface="Arial"/>
                <a:ea typeface="Arial" pitchFamily="26" charset="0"/>
                <a:cs typeface="Arial"/>
              </a:rPr>
              <a:t>+/+</a:t>
            </a:r>
          </a:p>
        </p:txBody>
      </p:sp>
      <p:sp>
        <p:nvSpPr>
          <p:cNvPr id="103" name="TextBox 108"/>
          <p:cNvSpPr txBox="1">
            <a:spLocks noChangeArrowheads="1"/>
          </p:cNvSpPr>
          <p:nvPr/>
        </p:nvSpPr>
        <p:spPr bwMode="auto">
          <a:xfrm>
            <a:off x="2822576" y="3270250"/>
            <a:ext cx="3651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800" dirty="0">
                <a:latin typeface="Arial"/>
                <a:ea typeface="Arial" pitchFamily="26" charset="0"/>
                <a:cs typeface="Arial"/>
              </a:rPr>
              <a:t>-/-</a:t>
            </a:r>
          </a:p>
        </p:txBody>
      </p:sp>
      <p:sp>
        <p:nvSpPr>
          <p:cNvPr id="104" name="Rectangle 86"/>
          <p:cNvSpPr>
            <a:spLocks noChangeArrowheads="1"/>
          </p:cNvSpPr>
          <p:nvPr/>
        </p:nvSpPr>
        <p:spPr bwMode="auto">
          <a:xfrm>
            <a:off x="5187951" y="2659063"/>
            <a:ext cx="544512" cy="2286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05" name="TextBox 108"/>
          <p:cNvSpPr txBox="1">
            <a:spLocks noChangeArrowheads="1"/>
          </p:cNvSpPr>
          <p:nvPr/>
        </p:nvSpPr>
        <p:spPr bwMode="auto">
          <a:xfrm>
            <a:off x="5111751" y="2584450"/>
            <a:ext cx="3667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800">
                <a:latin typeface="Arial"/>
                <a:ea typeface="Arial" pitchFamily="26" charset="0"/>
                <a:cs typeface="Arial"/>
              </a:rPr>
              <a:t>+/+</a:t>
            </a:r>
          </a:p>
        </p:txBody>
      </p:sp>
      <p:sp>
        <p:nvSpPr>
          <p:cNvPr id="106" name="TextBox 108"/>
          <p:cNvSpPr txBox="1">
            <a:spLocks noChangeArrowheads="1"/>
          </p:cNvSpPr>
          <p:nvPr/>
        </p:nvSpPr>
        <p:spPr bwMode="auto">
          <a:xfrm>
            <a:off x="5129213" y="2711450"/>
            <a:ext cx="3667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800">
                <a:latin typeface="Arial"/>
                <a:ea typeface="Arial" pitchFamily="26" charset="0"/>
                <a:cs typeface="Arial"/>
              </a:rPr>
              <a:t>-/-</a:t>
            </a:r>
          </a:p>
        </p:txBody>
      </p:sp>
      <p:sp>
        <p:nvSpPr>
          <p:cNvPr id="107" name="Text Box 105"/>
          <p:cNvSpPr txBox="1">
            <a:spLocks noChangeArrowheads="1"/>
          </p:cNvSpPr>
          <p:nvPr/>
        </p:nvSpPr>
        <p:spPr bwMode="auto">
          <a:xfrm>
            <a:off x="3541713" y="848539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B</a:t>
            </a:r>
            <a:r>
              <a:rPr lang="en-US" sz="1200" b="1" dirty="0" smtClean="0">
                <a:latin typeface="Arial" pitchFamily="-106" charset="0"/>
              </a:rPr>
              <a:t>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108" name="Text Box 105"/>
          <p:cNvSpPr txBox="1">
            <a:spLocks noChangeArrowheads="1"/>
          </p:cNvSpPr>
          <p:nvPr/>
        </p:nvSpPr>
        <p:spPr bwMode="auto">
          <a:xfrm>
            <a:off x="1039813" y="2550339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Arial" pitchFamily="-106" charset="0"/>
              </a:rPr>
              <a:t>C.</a:t>
            </a:r>
            <a:endParaRPr lang="en-US" sz="1200" b="1" dirty="0">
              <a:latin typeface="Arial" pitchFamily="-106" charset="0"/>
            </a:endParaRPr>
          </a:p>
        </p:txBody>
      </p:sp>
      <p:grpSp>
        <p:nvGrpSpPr>
          <p:cNvPr id="114" name="Group 22"/>
          <p:cNvGrpSpPr>
            <a:grpSpLocks/>
          </p:cNvGrpSpPr>
          <p:nvPr/>
        </p:nvGrpSpPr>
        <p:grpSpPr bwMode="auto">
          <a:xfrm>
            <a:off x="1158489" y="3898900"/>
            <a:ext cx="2080010" cy="1487410"/>
            <a:chOff x="1140815" y="3892556"/>
            <a:chExt cx="2748737" cy="2010021"/>
          </a:xfrm>
        </p:grpSpPr>
        <p:pic>
          <p:nvPicPr>
            <p:cNvPr id="115" name="Picture 3"/>
            <p:cNvPicPr>
              <a:picLocks noChangeAspect="1"/>
            </p:cNvPicPr>
            <p:nvPr/>
          </p:nvPicPr>
          <p:blipFill>
            <a:blip r:embed="rId15"/>
            <a:srcRect l="7533" t="7018" r="67351"/>
            <a:stretch>
              <a:fillRect/>
            </a:stretch>
          </p:blipFill>
          <p:spPr bwMode="auto">
            <a:xfrm>
              <a:off x="1200150" y="4842663"/>
              <a:ext cx="901700" cy="2207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16" name="Picture 4"/>
            <p:cNvPicPr>
              <a:picLocks noChangeAspect="1"/>
            </p:cNvPicPr>
            <p:nvPr/>
          </p:nvPicPr>
          <p:blipFill>
            <a:blip r:embed="rId16"/>
            <a:srcRect l="7309" r="67552" b="60294"/>
            <a:stretch>
              <a:fillRect/>
            </a:stretch>
          </p:blipFill>
          <p:spPr bwMode="auto">
            <a:xfrm>
              <a:off x="1199734" y="4557910"/>
              <a:ext cx="903125" cy="2490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17" name="Picture 5"/>
            <p:cNvPicPr>
              <a:picLocks noChangeAspect="1"/>
            </p:cNvPicPr>
            <p:nvPr/>
          </p:nvPicPr>
          <p:blipFill>
            <a:blip r:embed="rId17"/>
            <a:srcRect l="69737" r="1096"/>
            <a:stretch>
              <a:fillRect/>
            </a:stretch>
          </p:blipFill>
          <p:spPr bwMode="auto">
            <a:xfrm>
              <a:off x="2138807" y="5369448"/>
              <a:ext cx="985393" cy="2381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18" name="TextBox 7"/>
            <p:cNvSpPr txBox="1">
              <a:spLocks noChangeArrowheads="1"/>
            </p:cNvSpPr>
            <p:nvPr/>
          </p:nvSpPr>
          <p:spPr bwMode="auto">
            <a:xfrm rot="16200000">
              <a:off x="917364" y="4116007"/>
              <a:ext cx="731611" cy="28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Late G1</a:t>
              </a:r>
            </a:p>
          </p:txBody>
        </p:sp>
        <p:cxnSp>
          <p:nvCxnSpPr>
            <p:cNvPr id="119" name="Straight Connector 118"/>
            <p:cNvCxnSpPr/>
            <p:nvPr/>
          </p:nvCxnSpPr>
          <p:spPr bwMode="auto">
            <a:xfrm>
              <a:off x="1186787" y="5655016"/>
              <a:ext cx="915201" cy="1697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29"/>
            <p:cNvSpPr txBox="1">
              <a:spLocks noChangeArrowheads="1"/>
            </p:cNvSpPr>
            <p:nvPr/>
          </p:nvSpPr>
          <p:spPr bwMode="auto">
            <a:xfrm>
              <a:off x="1406212" y="5611435"/>
              <a:ext cx="702076" cy="291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Fbx4</a:t>
              </a:r>
              <a:r>
                <a:rPr lang="en-US" sz="800" baseline="30000" dirty="0" smtClean="0">
                  <a:latin typeface="Arial"/>
                  <a:ea typeface="Arial" charset="0"/>
                  <a:cs typeface="Arial"/>
                </a:rPr>
                <a:t>+/+</a:t>
              </a:r>
              <a:endParaRPr lang="en-US" sz="800" baseline="30000" dirty="0">
                <a:latin typeface="Arial"/>
                <a:ea typeface="Arial" charset="0"/>
                <a:cs typeface="Arial"/>
              </a:endParaRPr>
            </a:p>
          </p:txBody>
        </p:sp>
        <p:pic>
          <p:nvPicPr>
            <p:cNvPr id="121" name="Picture 27"/>
            <p:cNvPicPr>
              <a:picLocks noChangeAspect="1"/>
            </p:cNvPicPr>
            <p:nvPr/>
          </p:nvPicPr>
          <p:blipFill>
            <a:blip r:embed="rId18"/>
            <a:srcRect l="69072" r="3351"/>
            <a:stretch>
              <a:fillRect/>
            </a:stretch>
          </p:blipFill>
          <p:spPr bwMode="auto">
            <a:xfrm>
              <a:off x="2139413" y="5098609"/>
              <a:ext cx="984787" cy="2337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22" name="TextBox 28"/>
            <p:cNvSpPr txBox="1">
              <a:spLocks noChangeArrowheads="1"/>
            </p:cNvSpPr>
            <p:nvPr/>
          </p:nvSpPr>
          <p:spPr bwMode="auto">
            <a:xfrm>
              <a:off x="3270258" y="4820530"/>
              <a:ext cx="619294" cy="291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Fbx4</a:t>
              </a:r>
            </a:p>
          </p:txBody>
        </p:sp>
        <p:sp>
          <p:nvSpPr>
            <p:cNvPr id="123" name="TextBox 29"/>
            <p:cNvSpPr txBox="1">
              <a:spLocks noChangeArrowheads="1"/>
            </p:cNvSpPr>
            <p:nvPr/>
          </p:nvSpPr>
          <p:spPr bwMode="auto">
            <a:xfrm>
              <a:off x="3064488" y="4524879"/>
              <a:ext cx="808580" cy="291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Cyc D1</a:t>
              </a:r>
            </a:p>
          </p:txBody>
        </p:sp>
        <p:sp>
          <p:nvSpPr>
            <p:cNvPr id="124" name="TextBox 30"/>
            <p:cNvSpPr txBox="1">
              <a:spLocks noChangeArrowheads="1"/>
            </p:cNvSpPr>
            <p:nvPr/>
          </p:nvSpPr>
          <p:spPr bwMode="auto">
            <a:xfrm>
              <a:off x="3064061" y="5063937"/>
              <a:ext cx="691227" cy="291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Symbol" charset="2"/>
                  <a:ea typeface="Arial" charset="0"/>
                  <a:cs typeface="Symbol" charset="2"/>
                </a:rPr>
                <a:t>γ</a:t>
              </a:r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H2AX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125" name="TextBox 31"/>
            <p:cNvSpPr txBox="1">
              <a:spLocks noChangeArrowheads="1"/>
            </p:cNvSpPr>
            <p:nvPr/>
          </p:nvSpPr>
          <p:spPr bwMode="auto">
            <a:xfrm>
              <a:off x="3058140" y="5342974"/>
              <a:ext cx="814631" cy="291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err="1">
                  <a:latin typeface="Arial"/>
                  <a:ea typeface="Arial" charset="0"/>
                  <a:cs typeface="Arial"/>
                </a:rPr>
                <a:t>β</a:t>
              </a:r>
              <a:r>
                <a:rPr lang="en-US" sz="800" dirty="0">
                  <a:latin typeface="Arial"/>
                  <a:ea typeface="Arial" charset="0"/>
                  <a:cs typeface="Arial"/>
                </a:rPr>
                <a:t>- </a:t>
              </a:r>
              <a:r>
                <a:rPr lang="en-US" sz="800" dirty="0" err="1">
                  <a:latin typeface="Arial"/>
                  <a:ea typeface="Arial" charset="0"/>
                  <a:cs typeface="Arial"/>
                </a:rPr>
                <a:t>Actin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pic>
          <p:nvPicPr>
            <p:cNvPr id="126" name="Picture 4"/>
            <p:cNvPicPr>
              <a:picLocks noChangeAspect="1"/>
            </p:cNvPicPr>
            <p:nvPr/>
          </p:nvPicPr>
          <p:blipFill>
            <a:blip r:embed="rId16"/>
            <a:srcRect l="70876" r="1772" b="63235"/>
            <a:stretch>
              <a:fillRect/>
            </a:stretch>
          </p:blipFill>
          <p:spPr bwMode="auto">
            <a:xfrm>
              <a:off x="2143466" y="4557910"/>
              <a:ext cx="982594" cy="2490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27" name="TextBox 29"/>
            <p:cNvSpPr txBox="1">
              <a:spLocks noChangeArrowheads="1"/>
            </p:cNvSpPr>
            <p:nvPr/>
          </p:nvSpPr>
          <p:spPr bwMode="auto">
            <a:xfrm>
              <a:off x="2377333" y="5611435"/>
              <a:ext cx="702076" cy="291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Fbx4</a:t>
              </a:r>
              <a:r>
                <a:rPr lang="en-US" sz="800" baseline="30000" dirty="0" smtClean="0">
                  <a:latin typeface="Arial"/>
                  <a:ea typeface="Arial" charset="0"/>
                  <a:cs typeface="Arial"/>
                </a:rPr>
                <a:t>-/-</a:t>
              </a:r>
              <a:endParaRPr lang="en-US" sz="800" baseline="300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128" name="TextBox 7"/>
            <p:cNvSpPr txBox="1">
              <a:spLocks noChangeArrowheads="1"/>
            </p:cNvSpPr>
            <p:nvPr/>
          </p:nvSpPr>
          <p:spPr bwMode="auto">
            <a:xfrm rot="16200000">
              <a:off x="1139612" y="4116007"/>
              <a:ext cx="731611" cy="28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G1/S</a:t>
              </a:r>
            </a:p>
          </p:txBody>
        </p:sp>
        <p:sp>
          <p:nvSpPr>
            <p:cNvPr id="129" name="TextBox 7"/>
            <p:cNvSpPr txBox="1">
              <a:spLocks noChangeArrowheads="1"/>
            </p:cNvSpPr>
            <p:nvPr/>
          </p:nvSpPr>
          <p:spPr bwMode="auto">
            <a:xfrm rot="16200000">
              <a:off x="1406314" y="4116007"/>
              <a:ext cx="731611" cy="28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Early S</a:t>
              </a:r>
            </a:p>
          </p:txBody>
        </p:sp>
        <p:sp>
          <p:nvSpPr>
            <p:cNvPr id="130" name="TextBox 7"/>
            <p:cNvSpPr txBox="1">
              <a:spLocks noChangeArrowheads="1"/>
            </p:cNvSpPr>
            <p:nvPr/>
          </p:nvSpPr>
          <p:spPr bwMode="auto">
            <a:xfrm rot="16200000">
              <a:off x="1609510" y="4116007"/>
              <a:ext cx="731611" cy="28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Mid S</a:t>
              </a:r>
            </a:p>
          </p:txBody>
        </p:sp>
        <p:sp>
          <p:nvSpPr>
            <p:cNvPr id="131" name="TextBox 7"/>
            <p:cNvSpPr txBox="1">
              <a:spLocks noChangeArrowheads="1"/>
            </p:cNvSpPr>
            <p:nvPr/>
          </p:nvSpPr>
          <p:spPr bwMode="auto">
            <a:xfrm rot="16200000">
              <a:off x="1869862" y="4116007"/>
              <a:ext cx="731611" cy="28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Late G1</a:t>
              </a:r>
            </a:p>
          </p:txBody>
        </p:sp>
        <p:sp>
          <p:nvSpPr>
            <p:cNvPr id="132" name="TextBox 7"/>
            <p:cNvSpPr txBox="1">
              <a:spLocks noChangeArrowheads="1"/>
            </p:cNvSpPr>
            <p:nvPr/>
          </p:nvSpPr>
          <p:spPr bwMode="auto">
            <a:xfrm rot="16200000">
              <a:off x="2111162" y="4116007"/>
              <a:ext cx="731611" cy="28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G1/S</a:t>
              </a:r>
            </a:p>
          </p:txBody>
        </p:sp>
        <p:sp>
          <p:nvSpPr>
            <p:cNvPr id="133" name="TextBox 7"/>
            <p:cNvSpPr txBox="1">
              <a:spLocks noChangeArrowheads="1"/>
            </p:cNvSpPr>
            <p:nvPr/>
          </p:nvSpPr>
          <p:spPr bwMode="auto">
            <a:xfrm rot="16200000">
              <a:off x="2365162" y="4116007"/>
              <a:ext cx="731611" cy="28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Early S</a:t>
              </a:r>
            </a:p>
          </p:txBody>
        </p:sp>
        <p:sp>
          <p:nvSpPr>
            <p:cNvPr id="134" name="TextBox 7"/>
            <p:cNvSpPr txBox="1">
              <a:spLocks noChangeArrowheads="1"/>
            </p:cNvSpPr>
            <p:nvPr/>
          </p:nvSpPr>
          <p:spPr bwMode="auto">
            <a:xfrm rot="16200000">
              <a:off x="2638214" y="4116007"/>
              <a:ext cx="731611" cy="28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Mid S</a:t>
              </a:r>
            </a:p>
          </p:txBody>
        </p:sp>
        <p:pic>
          <p:nvPicPr>
            <p:cNvPr id="135" name="Picture 3"/>
            <p:cNvPicPr>
              <a:picLocks noChangeAspect="1"/>
            </p:cNvPicPr>
            <p:nvPr/>
          </p:nvPicPr>
          <p:blipFill>
            <a:blip r:embed="rId15"/>
            <a:srcRect l="71918" t="7018"/>
            <a:stretch>
              <a:fillRect/>
            </a:stretch>
          </p:blipFill>
          <p:spPr bwMode="auto">
            <a:xfrm>
              <a:off x="2139950" y="4842663"/>
              <a:ext cx="984251" cy="2207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36" name="Straight Arrow Connector 135"/>
            <p:cNvCxnSpPr/>
            <p:nvPr/>
          </p:nvCxnSpPr>
          <p:spPr>
            <a:xfrm rot="10800000">
              <a:off x="3149385" y="4972444"/>
              <a:ext cx="228800" cy="169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28"/>
            <p:cNvSpPr txBox="1">
              <a:spLocks noChangeArrowheads="1"/>
            </p:cNvSpPr>
            <p:nvPr/>
          </p:nvSpPr>
          <p:spPr bwMode="auto">
            <a:xfrm>
              <a:off x="3048436" y="4754018"/>
              <a:ext cx="218031" cy="291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*</a:t>
              </a:r>
            </a:p>
          </p:txBody>
        </p:sp>
        <p:pic>
          <p:nvPicPr>
            <p:cNvPr id="138" name="Picture 27"/>
            <p:cNvPicPr>
              <a:picLocks noChangeAspect="1"/>
            </p:cNvPicPr>
            <p:nvPr/>
          </p:nvPicPr>
          <p:blipFill>
            <a:blip r:embed="rId18"/>
            <a:srcRect l="7216" r="70103"/>
            <a:stretch>
              <a:fillRect/>
            </a:stretch>
          </p:blipFill>
          <p:spPr bwMode="auto">
            <a:xfrm>
              <a:off x="1198621" y="5098609"/>
              <a:ext cx="901700" cy="2337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39" name="Picture 5"/>
            <p:cNvPicPr>
              <a:picLocks noChangeAspect="1"/>
            </p:cNvPicPr>
            <p:nvPr/>
          </p:nvPicPr>
          <p:blipFill>
            <a:blip r:embed="rId17"/>
            <a:srcRect l="8333" r="66447"/>
            <a:stretch>
              <a:fillRect/>
            </a:stretch>
          </p:blipFill>
          <p:spPr bwMode="auto">
            <a:xfrm>
              <a:off x="1197614" y="5369448"/>
              <a:ext cx="904236" cy="2381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40" name="Straight Connector 139"/>
            <p:cNvCxnSpPr/>
            <p:nvPr/>
          </p:nvCxnSpPr>
          <p:spPr bwMode="auto">
            <a:xfrm>
              <a:off x="2146053" y="5655016"/>
              <a:ext cx="977909" cy="1697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up 146"/>
          <p:cNvGrpSpPr/>
          <p:nvPr/>
        </p:nvGrpSpPr>
        <p:grpSpPr>
          <a:xfrm>
            <a:off x="4432300" y="3314700"/>
            <a:ext cx="2133600" cy="2086156"/>
            <a:chOff x="4902200" y="3835400"/>
            <a:chExt cx="2133600" cy="2086156"/>
          </a:xfrm>
        </p:grpSpPr>
        <p:grpSp>
          <p:nvGrpSpPr>
            <p:cNvPr id="82" name="Group 81"/>
            <p:cNvGrpSpPr/>
            <p:nvPr/>
          </p:nvGrpSpPr>
          <p:grpSpPr>
            <a:xfrm>
              <a:off x="4902200" y="3835400"/>
              <a:ext cx="2133600" cy="2086156"/>
              <a:chOff x="4876800" y="622300"/>
              <a:chExt cx="2222500" cy="2220984"/>
            </a:xfrm>
          </p:grpSpPr>
          <p:pic>
            <p:nvPicPr>
              <p:cNvPr id="83" name="Picture 94"/>
              <p:cNvPicPr>
                <a:picLocks noChangeAspect="1"/>
              </p:cNvPicPr>
              <p:nvPr/>
            </p:nvPicPr>
            <p:blipFill>
              <a:blip r:embed="rId19">
                <a:lum bright="-4000" contrast="6000"/>
              </a:blip>
              <a:srcRect r="18382"/>
              <a:stretch>
                <a:fillRect/>
              </a:stretch>
            </p:blipFill>
            <p:spPr bwMode="auto">
              <a:xfrm>
                <a:off x="4876800" y="1287463"/>
                <a:ext cx="831850" cy="4270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84" name="Picture 95"/>
              <p:cNvPicPr>
                <a:picLocks noChangeAspect="1"/>
              </p:cNvPicPr>
              <p:nvPr/>
            </p:nvPicPr>
            <p:blipFill>
              <a:blip r:embed="rId20"/>
              <a:srcRect/>
              <a:stretch>
                <a:fillRect/>
              </a:stretch>
            </p:blipFill>
            <p:spPr bwMode="auto">
              <a:xfrm>
                <a:off x="4876800" y="1751013"/>
                <a:ext cx="831850" cy="2238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85" name="Picture 96"/>
              <p:cNvPicPr>
                <a:picLocks noChangeAspect="1"/>
              </p:cNvPicPr>
              <p:nvPr/>
            </p:nvPicPr>
            <p:blipFill>
              <a:blip r:embed="rId21">
                <a:lum bright="4000" contrast="8000"/>
              </a:blip>
              <a:srcRect l="2791" t="9259"/>
              <a:stretch>
                <a:fillRect/>
              </a:stretch>
            </p:blipFill>
            <p:spPr bwMode="auto">
              <a:xfrm>
                <a:off x="4891088" y="2095500"/>
                <a:ext cx="830262" cy="4254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86" name="Picture 97"/>
              <p:cNvPicPr>
                <a:picLocks noChangeAspect="1"/>
              </p:cNvPicPr>
              <p:nvPr/>
            </p:nvPicPr>
            <p:blipFill>
              <a:blip r:embed="rId22">
                <a:lum bright="4000" contrast="6000"/>
              </a:blip>
              <a:srcRect r="2727"/>
              <a:stretch>
                <a:fillRect/>
              </a:stretch>
            </p:blipFill>
            <p:spPr bwMode="auto">
              <a:xfrm>
                <a:off x="4889500" y="2559050"/>
                <a:ext cx="831850" cy="2222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cxnSp>
            <p:nvCxnSpPr>
              <p:cNvPr id="87" name="Straight Connector 101"/>
              <p:cNvCxnSpPr>
                <a:cxnSpLocks noChangeShapeType="1"/>
              </p:cNvCxnSpPr>
              <p:nvPr/>
            </p:nvCxnSpPr>
            <p:spPr bwMode="auto">
              <a:xfrm rot="16200000" flipH="1">
                <a:off x="5400675" y="1628775"/>
                <a:ext cx="6921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88" name="Straight Connector 101"/>
              <p:cNvCxnSpPr>
                <a:cxnSpLocks noChangeShapeType="1"/>
              </p:cNvCxnSpPr>
              <p:nvPr/>
            </p:nvCxnSpPr>
            <p:spPr bwMode="auto">
              <a:xfrm rot="5400000">
                <a:off x="5413375" y="2447925"/>
                <a:ext cx="6921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89" name="Text Box 1100"/>
              <p:cNvSpPr txBox="1">
                <a:spLocks noChangeArrowheads="1"/>
              </p:cNvSpPr>
              <p:nvPr/>
            </p:nvSpPr>
            <p:spPr bwMode="auto">
              <a:xfrm>
                <a:off x="5676900" y="1292225"/>
                <a:ext cx="1092200" cy="4259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 dirty="0">
                    <a:latin typeface="Arial"/>
                    <a:cs typeface="Arial"/>
                  </a:rPr>
                  <a:t>IP: </a:t>
                </a:r>
                <a:r>
                  <a:rPr lang="en-US" sz="800" dirty="0" err="1">
                    <a:latin typeface="Arial"/>
                    <a:cs typeface="Arial"/>
                  </a:rPr>
                  <a:t>Cyc</a:t>
                </a:r>
                <a:r>
                  <a:rPr lang="en-US" sz="800" dirty="0">
                    <a:latin typeface="Arial"/>
                    <a:cs typeface="Arial"/>
                  </a:rPr>
                  <a:t> D1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sz="800" dirty="0">
                    <a:latin typeface="Arial"/>
                    <a:cs typeface="Arial"/>
                  </a:rPr>
                  <a:t>IB: pT286 </a:t>
                </a:r>
                <a:r>
                  <a:rPr lang="en-US" sz="800" dirty="0" err="1">
                    <a:latin typeface="Arial"/>
                    <a:cs typeface="Arial"/>
                  </a:rPr>
                  <a:t>Cyc</a:t>
                </a:r>
                <a:r>
                  <a:rPr lang="en-US" sz="800" dirty="0">
                    <a:latin typeface="Arial"/>
                    <a:cs typeface="Arial"/>
                  </a:rPr>
                  <a:t> D1</a:t>
                </a:r>
              </a:p>
            </p:txBody>
          </p:sp>
          <p:sp>
            <p:nvSpPr>
              <p:cNvPr id="90" name="Text Box 1101"/>
              <p:cNvSpPr txBox="1">
                <a:spLocks noChangeArrowheads="1"/>
              </p:cNvSpPr>
              <p:nvPr/>
            </p:nvSpPr>
            <p:spPr bwMode="auto">
              <a:xfrm>
                <a:off x="5678488" y="1676400"/>
                <a:ext cx="868362" cy="360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>
                    <a:latin typeface="Arial"/>
                    <a:cs typeface="Arial"/>
                  </a:rPr>
                  <a:t>pT286 Cyc D1</a:t>
                </a:r>
              </a:p>
              <a:p>
                <a:r>
                  <a:rPr lang="en-US" sz="800">
                    <a:latin typeface="Arial"/>
                    <a:cs typeface="Arial"/>
                  </a:rPr>
                  <a:t>(lt. exposure)</a:t>
                </a:r>
              </a:p>
            </p:txBody>
          </p:sp>
          <p:sp>
            <p:nvSpPr>
              <p:cNvPr id="91" name="Text Box 1100"/>
              <p:cNvSpPr txBox="1">
                <a:spLocks noChangeArrowheads="1"/>
              </p:cNvSpPr>
              <p:nvPr/>
            </p:nvSpPr>
            <p:spPr bwMode="auto">
              <a:xfrm>
                <a:off x="5689600" y="2092325"/>
                <a:ext cx="1409700" cy="4259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 dirty="0">
                    <a:latin typeface="Arial"/>
                    <a:cs typeface="Arial"/>
                  </a:rPr>
                  <a:t>IP: </a:t>
                </a:r>
                <a:r>
                  <a:rPr lang="en-US" sz="800" dirty="0" err="1">
                    <a:latin typeface="Arial"/>
                    <a:cs typeface="Arial"/>
                  </a:rPr>
                  <a:t>Cyc</a:t>
                </a:r>
                <a:r>
                  <a:rPr lang="en-US" sz="800" dirty="0">
                    <a:latin typeface="Arial"/>
                    <a:cs typeface="Arial"/>
                  </a:rPr>
                  <a:t> D1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sz="800" dirty="0">
                    <a:latin typeface="Arial"/>
                    <a:cs typeface="Arial"/>
                  </a:rPr>
                  <a:t>IB: </a:t>
                </a:r>
                <a:r>
                  <a:rPr lang="en-US" sz="800" dirty="0" err="1">
                    <a:latin typeface="Arial"/>
                    <a:cs typeface="Arial"/>
                  </a:rPr>
                  <a:t>Cyc</a:t>
                </a:r>
                <a:r>
                  <a:rPr lang="en-US" sz="800" dirty="0">
                    <a:latin typeface="Arial"/>
                    <a:cs typeface="Arial"/>
                  </a:rPr>
                  <a:t> D1</a:t>
                </a:r>
              </a:p>
            </p:txBody>
          </p:sp>
          <p:sp>
            <p:nvSpPr>
              <p:cNvPr id="110" name="Text Box 1101"/>
              <p:cNvSpPr txBox="1">
                <a:spLocks noChangeArrowheads="1"/>
              </p:cNvSpPr>
              <p:nvPr/>
            </p:nvSpPr>
            <p:spPr bwMode="auto">
              <a:xfrm>
                <a:off x="5697538" y="2482849"/>
                <a:ext cx="957262" cy="360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 dirty="0" err="1">
                    <a:latin typeface="Arial"/>
                    <a:cs typeface="Arial"/>
                  </a:rPr>
                  <a:t>Cyc</a:t>
                </a:r>
                <a:r>
                  <a:rPr lang="en-US" sz="800" dirty="0">
                    <a:latin typeface="Arial"/>
                    <a:cs typeface="Arial"/>
                  </a:rPr>
                  <a:t> D1</a:t>
                </a:r>
              </a:p>
              <a:p>
                <a:r>
                  <a:rPr lang="en-US" sz="800" dirty="0">
                    <a:latin typeface="Arial"/>
                    <a:cs typeface="Arial"/>
                  </a:rPr>
                  <a:t>(lt. exposure)</a:t>
                </a:r>
              </a:p>
            </p:txBody>
          </p:sp>
          <p:sp>
            <p:nvSpPr>
              <p:cNvPr id="111" name="Text Box 1102"/>
              <p:cNvSpPr txBox="1">
                <a:spLocks noChangeArrowheads="1"/>
              </p:cNvSpPr>
              <p:nvPr/>
            </p:nvSpPr>
            <p:spPr bwMode="auto">
              <a:xfrm rot="18472676">
                <a:off x="4751387" y="893471"/>
                <a:ext cx="766763" cy="2244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>
                    <a:latin typeface="Arial"/>
                    <a:cs typeface="Arial"/>
                  </a:rPr>
                  <a:t>NRS</a:t>
                </a:r>
              </a:p>
            </p:txBody>
          </p:sp>
          <p:sp>
            <p:nvSpPr>
              <p:cNvPr id="112" name="Text Box 1103"/>
              <p:cNvSpPr txBox="1">
                <a:spLocks noChangeArrowheads="1"/>
              </p:cNvSpPr>
              <p:nvPr/>
            </p:nvSpPr>
            <p:spPr bwMode="auto">
              <a:xfrm>
                <a:off x="5129213" y="1061984"/>
                <a:ext cx="765175" cy="229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 dirty="0" smtClean="0">
                    <a:latin typeface="Arial"/>
                    <a:cs typeface="Arial"/>
                  </a:rPr>
                  <a:t>+/+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113" name="Text Box 1102"/>
              <p:cNvSpPr txBox="1">
                <a:spLocks noChangeArrowheads="1"/>
              </p:cNvSpPr>
              <p:nvPr/>
            </p:nvSpPr>
            <p:spPr bwMode="auto">
              <a:xfrm>
                <a:off x="5456137" y="1058451"/>
                <a:ext cx="309562" cy="229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 dirty="0" smtClean="0">
                    <a:latin typeface="Arial"/>
                    <a:cs typeface="Arial"/>
                  </a:rPr>
                  <a:t>-/-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</p:grpSp>
        <p:cxnSp>
          <p:nvCxnSpPr>
            <p:cNvPr id="141" name="Straight Connector 140"/>
            <p:cNvCxnSpPr/>
            <p:nvPr/>
          </p:nvCxnSpPr>
          <p:spPr bwMode="auto">
            <a:xfrm>
              <a:off x="5183288" y="4420132"/>
              <a:ext cx="253799" cy="1587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Text Box 105"/>
          <p:cNvSpPr txBox="1">
            <a:spLocks noChangeArrowheads="1"/>
          </p:cNvSpPr>
          <p:nvPr/>
        </p:nvSpPr>
        <p:spPr bwMode="auto">
          <a:xfrm>
            <a:off x="1039813" y="3680639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Arial" pitchFamily="-106" charset="0"/>
              </a:rPr>
              <a:t>D.</a:t>
            </a:r>
            <a:endParaRPr lang="en-US" sz="1200" b="1" dirty="0">
              <a:latin typeface="Arial" pitchFamily="-106" charset="0"/>
            </a:endParaRPr>
          </a:p>
        </p:txBody>
      </p:sp>
      <p:grpSp>
        <p:nvGrpSpPr>
          <p:cNvPr id="148" name="Group 147"/>
          <p:cNvGrpSpPr/>
          <p:nvPr/>
        </p:nvGrpSpPr>
        <p:grpSpPr>
          <a:xfrm>
            <a:off x="3008313" y="3680639"/>
            <a:ext cx="1970087" cy="1186637"/>
            <a:chOff x="3059113" y="3680639"/>
            <a:chExt cx="1970087" cy="1186637"/>
          </a:xfrm>
        </p:grpSpPr>
        <p:grpSp>
          <p:nvGrpSpPr>
            <p:cNvPr id="74" name="Group 129"/>
            <p:cNvGrpSpPr>
              <a:grpSpLocks/>
            </p:cNvGrpSpPr>
            <p:nvPr/>
          </p:nvGrpSpPr>
          <p:grpSpPr bwMode="auto">
            <a:xfrm>
              <a:off x="3238500" y="3763965"/>
              <a:ext cx="1790700" cy="1103311"/>
              <a:chOff x="375060" y="4286252"/>
              <a:chExt cx="2141128" cy="1103311"/>
            </a:xfrm>
          </p:grpSpPr>
          <p:sp>
            <p:nvSpPr>
              <p:cNvPr id="75" name="Text Box 1101"/>
              <p:cNvSpPr txBox="1">
                <a:spLocks noChangeArrowheads="1"/>
              </p:cNvSpPr>
              <p:nvPr/>
            </p:nvSpPr>
            <p:spPr bwMode="auto">
              <a:xfrm>
                <a:off x="1106488" y="5175250"/>
                <a:ext cx="1409700" cy="214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 dirty="0" err="1">
                    <a:latin typeface="Arial"/>
                    <a:cs typeface="Arial"/>
                  </a:rPr>
                  <a:t>Cyc</a:t>
                </a:r>
                <a:r>
                  <a:rPr lang="en-US" sz="800" dirty="0">
                    <a:latin typeface="Arial"/>
                    <a:cs typeface="Arial"/>
                  </a:rPr>
                  <a:t> D1</a:t>
                </a:r>
              </a:p>
            </p:txBody>
          </p:sp>
          <p:sp>
            <p:nvSpPr>
              <p:cNvPr id="76" name="Text Box 1100"/>
              <p:cNvSpPr txBox="1">
                <a:spLocks noChangeArrowheads="1"/>
              </p:cNvSpPr>
              <p:nvPr/>
            </p:nvSpPr>
            <p:spPr bwMode="auto">
              <a:xfrm>
                <a:off x="375060" y="4483099"/>
                <a:ext cx="1028290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 dirty="0">
                    <a:latin typeface="Arial"/>
                    <a:cs typeface="Arial"/>
                  </a:rPr>
                  <a:t>       </a:t>
                </a:r>
                <a:r>
                  <a:rPr lang="en-US" sz="800" dirty="0" err="1">
                    <a:latin typeface="Arial"/>
                    <a:cs typeface="Arial"/>
                  </a:rPr>
                  <a:t>Cyc</a:t>
                </a:r>
                <a:r>
                  <a:rPr lang="en-US" sz="800" dirty="0">
                    <a:latin typeface="Arial"/>
                    <a:cs typeface="Arial"/>
                  </a:rPr>
                  <a:t> D1 IP</a:t>
                </a:r>
              </a:p>
            </p:txBody>
          </p:sp>
          <p:sp>
            <p:nvSpPr>
              <p:cNvPr id="77" name="Text Box 1101"/>
              <p:cNvSpPr txBox="1">
                <a:spLocks noChangeArrowheads="1"/>
              </p:cNvSpPr>
              <p:nvPr/>
            </p:nvSpPr>
            <p:spPr bwMode="auto">
              <a:xfrm>
                <a:off x="1106488" y="4940300"/>
                <a:ext cx="1409700" cy="214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 dirty="0" smtClean="0">
                    <a:latin typeface="Arial"/>
                    <a:cs typeface="Arial"/>
                  </a:rPr>
                  <a:t>pT286</a:t>
                </a:r>
                <a:r>
                  <a:rPr lang="en-US" dirty="0" smtClean="0">
                    <a:latin typeface="Arial"/>
                    <a:cs typeface="Arial"/>
                  </a:rPr>
                  <a:t> </a:t>
                </a:r>
                <a:r>
                  <a:rPr lang="en-US" sz="800" dirty="0" smtClean="0">
                    <a:latin typeface="Arial"/>
                    <a:cs typeface="Arial"/>
                  </a:rPr>
                  <a:t>D1</a:t>
                </a:r>
                <a:endParaRPr lang="en-US" sz="800" dirty="0">
                  <a:latin typeface="Arial"/>
                  <a:cs typeface="Arial"/>
                </a:endParaRPr>
              </a:p>
            </p:txBody>
          </p:sp>
          <p:pic>
            <p:nvPicPr>
              <p:cNvPr id="78" name="Picture 89"/>
              <p:cNvPicPr>
                <a:picLocks noChangeAspect="1"/>
              </p:cNvPicPr>
              <p:nvPr/>
            </p:nvPicPr>
            <p:blipFill>
              <a:blip r:embed="rId23">
                <a:lum bright="-2000" contrast="6000"/>
              </a:blip>
              <a:srcRect t="82184"/>
              <a:stretch>
                <a:fillRect/>
              </a:stretch>
            </p:blipFill>
            <p:spPr bwMode="auto">
              <a:xfrm>
                <a:off x="501650" y="5191328"/>
                <a:ext cx="658813" cy="18712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79" name="Text Box 1102"/>
              <p:cNvSpPr txBox="1">
                <a:spLocks noChangeArrowheads="1"/>
              </p:cNvSpPr>
              <p:nvPr/>
            </p:nvSpPr>
            <p:spPr bwMode="auto">
              <a:xfrm rot="18472676">
                <a:off x="414337" y="4540831"/>
                <a:ext cx="766763" cy="257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>
                    <a:latin typeface="Arial"/>
                    <a:cs typeface="Arial"/>
                  </a:rPr>
                  <a:t>NRS</a:t>
                </a:r>
              </a:p>
            </p:txBody>
          </p:sp>
          <p:pic>
            <p:nvPicPr>
              <p:cNvPr id="80" name="Picture 99"/>
              <p:cNvPicPr>
                <a:picLocks noChangeAspect="1"/>
              </p:cNvPicPr>
              <p:nvPr/>
            </p:nvPicPr>
            <p:blipFill>
              <a:blip r:embed="rId24">
                <a:lum bright="-2000" contrast="4000"/>
              </a:blip>
              <a:srcRect r="3462" b="5144"/>
              <a:stretch>
                <a:fillRect/>
              </a:stretch>
            </p:blipFill>
            <p:spPr bwMode="auto">
              <a:xfrm>
                <a:off x="501650" y="4972050"/>
                <a:ext cx="660400" cy="1841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cxnSp>
            <p:nvCxnSpPr>
              <p:cNvPr id="81" name="Straight Connector 80"/>
              <p:cNvCxnSpPr/>
              <p:nvPr/>
            </p:nvCxnSpPr>
            <p:spPr bwMode="auto">
              <a:xfrm flipV="1">
                <a:off x="750888" y="4676775"/>
                <a:ext cx="468312" cy="317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2" name="Text Box 1103"/>
            <p:cNvSpPr txBox="1">
              <a:spLocks noChangeArrowheads="1"/>
            </p:cNvSpPr>
            <p:nvPr/>
          </p:nvSpPr>
          <p:spPr bwMode="auto">
            <a:xfrm>
              <a:off x="3467100" y="4268788"/>
              <a:ext cx="765175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cs typeface="Arial"/>
                </a:rPr>
                <a:t>+/+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43" name="Text Box 1102"/>
            <p:cNvSpPr txBox="1">
              <a:spLocks noChangeArrowheads="1"/>
            </p:cNvSpPr>
            <p:nvPr/>
          </p:nvSpPr>
          <p:spPr bwMode="auto">
            <a:xfrm>
              <a:off x="3669507" y="4262438"/>
              <a:ext cx="30956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cs typeface="Arial"/>
                </a:rPr>
                <a:t>-/-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45" name="Text Box 105"/>
            <p:cNvSpPr txBox="1">
              <a:spLocks noChangeArrowheads="1"/>
            </p:cNvSpPr>
            <p:nvPr/>
          </p:nvSpPr>
          <p:spPr bwMode="auto">
            <a:xfrm>
              <a:off x="3059113" y="3680639"/>
              <a:ext cx="33006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 smtClean="0">
                  <a:latin typeface="Arial" pitchFamily="-106" charset="0"/>
                </a:rPr>
                <a:t>E.</a:t>
              </a:r>
              <a:endParaRPr lang="en-US" sz="1200" b="1" dirty="0">
                <a:latin typeface="Arial" pitchFamily="-106" charset="0"/>
              </a:endParaRPr>
            </a:p>
          </p:txBody>
        </p:sp>
        <p:sp>
          <p:nvSpPr>
            <p:cNvPr id="146" name="Text Box 105"/>
            <p:cNvSpPr txBox="1">
              <a:spLocks noChangeArrowheads="1"/>
            </p:cNvSpPr>
            <p:nvPr/>
          </p:nvSpPr>
          <p:spPr bwMode="auto">
            <a:xfrm>
              <a:off x="4265613" y="3680639"/>
              <a:ext cx="3043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 smtClean="0">
                  <a:latin typeface="Arial" pitchFamily="-106" charset="0"/>
                </a:rPr>
                <a:t>F.</a:t>
              </a:r>
              <a:endParaRPr lang="en-US" sz="1200" b="1" dirty="0">
                <a:latin typeface="Arial" pitchFamily="-10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7" name="Text Box 105"/>
          <p:cNvSpPr txBox="1">
            <a:spLocks noChangeArrowheads="1"/>
          </p:cNvSpPr>
          <p:nvPr/>
        </p:nvSpPr>
        <p:spPr bwMode="auto">
          <a:xfrm>
            <a:off x="922338" y="954861"/>
            <a:ext cx="336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A.</a:t>
            </a:r>
          </a:p>
        </p:txBody>
      </p:sp>
      <p:sp>
        <p:nvSpPr>
          <p:cNvPr id="54721" name="Text Box 449"/>
          <p:cNvSpPr txBox="1">
            <a:spLocks noChangeArrowheads="1"/>
          </p:cNvSpPr>
          <p:nvPr/>
        </p:nvSpPr>
        <p:spPr bwMode="auto">
          <a:xfrm>
            <a:off x="3494088" y="8437563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ea typeface="ＭＳ Ｐゴシック" pitchFamily="-106" charset="-128"/>
                <a:cs typeface="ＭＳ Ｐゴシック" pitchFamily="-106" charset="-128"/>
              </a:rPr>
              <a:t>86</a:t>
            </a:r>
            <a:endParaRPr lang="en-US" sz="1200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grpSp>
        <p:nvGrpSpPr>
          <p:cNvPr id="89" name="Group 84"/>
          <p:cNvGrpSpPr>
            <a:grpSpLocks/>
          </p:cNvGrpSpPr>
          <p:nvPr/>
        </p:nvGrpSpPr>
        <p:grpSpPr bwMode="auto">
          <a:xfrm>
            <a:off x="2815186" y="2717802"/>
            <a:ext cx="1344064" cy="1154762"/>
            <a:chOff x="2567505" y="878068"/>
            <a:chExt cx="1504961" cy="1484321"/>
          </a:xfrm>
        </p:grpSpPr>
        <p:sp>
          <p:nvSpPr>
            <p:cNvPr id="91" name="TextBox 82"/>
            <p:cNvSpPr txBox="1">
              <a:spLocks noChangeArrowheads="1"/>
            </p:cNvSpPr>
            <p:nvPr/>
          </p:nvSpPr>
          <p:spPr bwMode="auto">
            <a:xfrm>
              <a:off x="3368422" y="1155239"/>
              <a:ext cx="704044" cy="296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900" dirty="0">
                  <a:latin typeface="Arial"/>
                  <a:ea typeface="Arial" pitchFamily="26" charset="0"/>
                  <a:cs typeface="Arial"/>
                </a:rPr>
                <a:t>p21</a:t>
              </a:r>
            </a:p>
          </p:txBody>
        </p:sp>
        <p:grpSp>
          <p:nvGrpSpPr>
            <p:cNvPr id="94" name="Group 57"/>
            <p:cNvGrpSpPr>
              <a:grpSpLocks/>
            </p:cNvGrpSpPr>
            <p:nvPr/>
          </p:nvGrpSpPr>
          <p:grpSpPr bwMode="auto">
            <a:xfrm>
              <a:off x="2571607" y="878068"/>
              <a:ext cx="1405360" cy="1299618"/>
              <a:chOff x="4170363" y="2758714"/>
              <a:chExt cx="1635124" cy="1807161"/>
            </a:xfrm>
          </p:grpSpPr>
          <p:pic>
            <p:nvPicPr>
              <p:cNvPr id="102" name="Picture 73"/>
              <p:cNvPicPr>
                <a:picLocks noChangeAspect="1"/>
              </p:cNvPicPr>
              <p:nvPr/>
            </p:nvPicPr>
            <p:blipFill>
              <a:blip r:embed="rId3">
                <a:lum bright="4000" contrast="14000"/>
              </a:blip>
              <a:srcRect r="21310"/>
              <a:stretch>
                <a:fillRect/>
              </a:stretch>
            </p:blipFill>
            <p:spPr bwMode="auto">
              <a:xfrm>
                <a:off x="4176713" y="2859849"/>
                <a:ext cx="871537" cy="3286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03" name="Picture 75"/>
              <p:cNvPicPr>
                <a:picLocks noChangeAspect="1"/>
              </p:cNvPicPr>
              <p:nvPr/>
            </p:nvPicPr>
            <p:blipFill>
              <a:blip r:embed="rId4">
                <a:lum bright="12000" contrast="6000"/>
              </a:blip>
              <a:srcRect/>
              <a:stretch>
                <a:fillRect/>
              </a:stretch>
            </p:blipFill>
            <p:spPr bwMode="auto">
              <a:xfrm>
                <a:off x="4170363" y="3941296"/>
                <a:ext cx="877887" cy="24606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04" name="TextBox 76"/>
              <p:cNvSpPr txBox="1">
                <a:spLocks noChangeArrowheads="1"/>
              </p:cNvSpPr>
              <p:nvPr/>
            </p:nvSpPr>
            <p:spPr bwMode="auto">
              <a:xfrm>
                <a:off x="5082506" y="3906550"/>
                <a:ext cx="541338" cy="385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 dirty="0">
                    <a:latin typeface="Arial"/>
                    <a:ea typeface="Arial" pitchFamily="26" charset="0"/>
                    <a:cs typeface="Arial"/>
                  </a:rPr>
                  <a:t>Fbx4</a:t>
                </a:r>
              </a:p>
            </p:txBody>
          </p:sp>
          <p:sp>
            <p:nvSpPr>
              <p:cNvPr id="105" name="TextBox 77"/>
              <p:cNvSpPr txBox="1">
                <a:spLocks noChangeArrowheads="1"/>
              </p:cNvSpPr>
              <p:nvPr/>
            </p:nvSpPr>
            <p:spPr bwMode="auto">
              <a:xfrm>
                <a:off x="5105399" y="2816779"/>
                <a:ext cx="541338" cy="385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 dirty="0">
                    <a:latin typeface="Arial"/>
                    <a:ea typeface="Arial" pitchFamily="26" charset="0"/>
                    <a:cs typeface="Arial"/>
                  </a:rPr>
                  <a:t>p53</a:t>
                </a:r>
              </a:p>
            </p:txBody>
          </p:sp>
          <p:pic>
            <p:nvPicPr>
              <p:cNvPr id="106" name="Picture 78"/>
              <p:cNvPicPr>
                <a:picLocks noChangeAspect="1"/>
              </p:cNvPicPr>
              <p:nvPr/>
            </p:nvPicPr>
            <p:blipFill>
              <a:blip r:embed="rId5">
                <a:lum bright="6000" contrast="16000"/>
              </a:blip>
              <a:srcRect/>
              <a:stretch>
                <a:fillRect/>
              </a:stretch>
            </p:blipFill>
            <p:spPr bwMode="auto">
              <a:xfrm>
                <a:off x="4170363" y="4250865"/>
                <a:ext cx="877887" cy="23971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07" name="TextBox 79"/>
              <p:cNvSpPr txBox="1">
                <a:spLocks noChangeArrowheads="1"/>
              </p:cNvSpPr>
              <p:nvPr/>
            </p:nvSpPr>
            <p:spPr bwMode="auto">
              <a:xfrm>
                <a:off x="4986337" y="4180794"/>
                <a:ext cx="819150" cy="3850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>
                    <a:latin typeface="Arial"/>
                    <a:ea typeface="Arial" pitchFamily="26" charset="0"/>
                    <a:cs typeface="Arial"/>
                  </a:rPr>
                  <a:t>β-actin</a:t>
                </a:r>
              </a:p>
            </p:txBody>
          </p:sp>
          <p:pic>
            <p:nvPicPr>
              <p:cNvPr id="108" name="Picture 80"/>
              <p:cNvPicPr>
                <a:picLocks noChangeAspect="1"/>
              </p:cNvPicPr>
              <p:nvPr/>
            </p:nvPicPr>
            <p:blipFill>
              <a:blip r:embed="rId6">
                <a:lum contrast="16000"/>
              </a:blip>
              <a:srcRect/>
              <a:stretch>
                <a:fillRect/>
              </a:stretch>
            </p:blipFill>
            <p:spPr bwMode="auto">
              <a:xfrm>
                <a:off x="4175125" y="3258108"/>
                <a:ext cx="873125" cy="31010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09" name="Picture 83"/>
              <p:cNvPicPr>
                <a:picLocks noChangeAspect="1"/>
              </p:cNvPicPr>
              <p:nvPr/>
            </p:nvPicPr>
            <p:blipFill>
              <a:blip r:embed="rId7">
                <a:lum bright="12000" contrast="10000"/>
              </a:blip>
              <a:srcRect/>
              <a:stretch>
                <a:fillRect/>
              </a:stretch>
            </p:blipFill>
            <p:spPr bwMode="auto">
              <a:xfrm>
                <a:off x="4171950" y="3634898"/>
                <a:ext cx="874713" cy="2413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10" name="TextBox 84"/>
              <p:cNvSpPr txBox="1">
                <a:spLocks noChangeArrowheads="1"/>
              </p:cNvSpPr>
              <p:nvPr/>
            </p:nvSpPr>
            <p:spPr bwMode="auto">
              <a:xfrm>
                <a:off x="4976142" y="3528902"/>
                <a:ext cx="819150" cy="385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 dirty="0">
                    <a:latin typeface="Symbol" charset="2"/>
                    <a:ea typeface="Arial" pitchFamily="26" charset="0"/>
                    <a:cs typeface="Symbol" charset="2"/>
                  </a:rPr>
                  <a:t>γ</a:t>
                </a:r>
                <a:r>
                  <a:rPr lang="en-US" sz="800" dirty="0">
                    <a:latin typeface="Arial"/>
                    <a:ea typeface="Arial" pitchFamily="26" charset="0"/>
                    <a:cs typeface="Arial"/>
                  </a:rPr>
                  <a:t>H2AX</a:t>
                </a:r>
              </a:p>
            </p:txBody>
          </p:sp>
          <p:cxnSp>
            <p:nvCxnSpPr>
              <p:cNvPr id="111" name="Straight Arrow Connector 49"/>
              <p:cNvCxnSpPr>
                <a:cxnSpLocks noChangeShapeType="1"/>
              </p:cNvCxnSpPr>
              <p:nvPr/>
            </p:nvCxnSpPr>
            <p:spPr bwMode="auto">
              <a:xfrm rot="10800000">
                <a:off x="5054600" y="3370875"/>
                <a:ext cx="133350" cy="158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sm"/>
              </a:ln>
            </p:spPr>
          </p:cxnSp>
          <p:cxnSp>
            <p:nvCxnSpPr>
              <p:cNvPr id="112" name="Straight Arrow Connector 52"/>
              <p:cNvCxnSpPr>
                <a:cxnSpLocks noChangeShapeType="1"/>
              </p:cNvCxnSpPr>
              <p:nvPr/>
            </p:nvCxnSpPr>
            <p:spPr bwMode="auto">
              <a:xfrm rot="10800000">
                <a:off x="5060949" y="3045143"/>
                <a:ext cx="133350" cy="158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sm"/>
              </a:ln>
            </p:spPr>
          </p:cxnSp>
          <p:sp>
            <p:nvSpPr>
              <p:cNvPr id="113" name="TextBox 77"/>
              <p:cNvSpPr txBox="1">
                <a:spLocks noChangeArrowheads="1"/>
              </p:cNvSpPr>
              <p:nvPr/>
            </p:nvSpPr>
            <p:spPr bwMode="auto">
              <a:xfrm>
                <a:off x="4973638" y="2758714"/>
                <a:ext cx="541337" cy="385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 dirty="0">
                    <a:latin typeface="Arial"/>
                    <a:ea typeface="Arial" pitchFamily="26" charset="0"/>
                    <a:cs typeface="Arial"/>
                  </a:rPr>
                  <a:t>*</a:t>
                </a:r>
              </a:p>
            </p:txBody>
          </p:sp>
          <p:sp>
            <p:nvSpPr>
              <p:cNvPr id="114" name="TextBox 77"/>
              <p:cNvSpPr txBox="1">
                <a:spLocks noChangeArrowheads="1"/>
              </p:cNvSpPr>
              <p:nvPr/>
            </p:nvSpPr>
            <p:spPr bwMode="auto">
              <a:xfrm>
                <a:off x="4957092" y="3325177"/>
                <a:ext cx="541337" cy="385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 dirty="0">
                    <a:latin typeface="Arial"/>
                    <a:ea typeface="Arial" pitchFamily="26" charset="0"/>
                    <a:cs typeface="Arial"/>
                  </a:rPr>
                  <a:t>*</a:t>
                </a:r>
              </a:p>
            </p:txBody>
          </p:sp>
          <p:cxnSp>
            <p:nvCxnSpPr>
              <p:cNvPr id="115" name="Straight Arrow Connector 55"/>
              <p:cNvCxnSpPr>
                <a:cxnSpLocks noChangeShapeType="1"/>
              </p:cNvCxnSpPr>
              <p:nvPr/>
            </p:nvCxnSpPr>
            <p:spPr bwMode="auto">
              <a:xfrm rot="10800000">
                <a:off x="5059363" y="4114333"/>
                <a:ext cx="133350" cy="158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sm"/>
              </a:ln>
            </p:spPr>
          </p:cxnSp>
          <p:sp>
            <p:nvSpPr>
              <p:cNvPr id="116" name="TextBox 77"/>
              <p:cNvSpPr txBox="1">
                <a:spLocks noChangeArrowheads="1"/>
              </p:cNvSpPr>
              <p:nvPr/>
            </p:nvSpPr>
            <p:spPr bwMode="auto">
              <a:xfrm>
                <a:off x="4973638" y="3915282"/>
                <a:ext cx="541337" cy="3850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>
                    <a:latin typeface="Arial"/>
                    <a:ea typeface="Arial" pitchFamily="26" charset="0"/>
                    <a:cs typeface="Arial"/>
                  </a:rPr>
                  <a:t>*</a:t>
                </a:r>
              </a:p>
            </p:txBody>
          </p:sp>
        </p:grpSp>
        <p:cxnSp>
          <p:nvCxnSpPr>
            <p:cNvPr id="98" name="Straight Connector 59"/>
            <p:cNvCxnSpPr>
              <a:cxnSpLocks noChangeShapeType="1"/>
            </p:cNvCxnSpPr>
            <p:nvPr/>
          </p:nvCxnSpPr>
          <p:spPr bwMode="auto">
            <a:xfrm>
              <a:off x="2567505" y="2131528"/>
              <a:ext cx="360208" cy="11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9" name="Straight Connector 60"/>
            <p:cNvCxnSpPr>
              <a:cxnSpLocks noChangeShapeType="1"/>
            </p:cNvCxnSpPr>
            <p:nvPr/>
          </p:nvCxnSpPr>
          <p:spPr bwMode="auto">
            <a:xfrm>
              <a:off x="2960460" y="2131528"/>
              <a:ext cx="365666" cy="11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00" name="TextBox 76"/>
            <p:cNvSpPr txBox="1">
              <a:spLocks noChangeArrowheads="1"/>
            </p:cNvSpPr>
            <p:nvPr/>
          </p:nvSpPr>
          <p:spPr bwMode="auto">
            <a:xfrm>
              <a:off x="2574849" y="2085459"/>
              <a:ext cx="465269" cy="276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+/+</a:t>
              </a:r>
            </a:p>
          </p:txBody>
        </p:sp>
        <p:sp>
          <p:nvSpPr>
            <p:cNvPr id="101" name="TextBox 76"/>
            <p:cNvSpPr txBox="1">
              <a:spLocks noChangeArrowheads="1"/>
            </p:cNvSpPr>
            <p:nvPr/>
          </p:nvSpPr>
          <p:spPr bwMode="auto">
            <a:xfrm>
              <a:off x="2994327" y="2085459"/>
              <a:ext cx="465269" cy="276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-/-</a:t>
              </a: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4087813" y="2628900"/>
            <a:ext cx="3352800" cy="2333625"/>
            <a:chOff x="4926013" y="4603750"/>
            <a:chExt cx="3352800" cy="2333625"/>
          </a:xfrm>
        </p:grpSpPr>
        <p:sp>
          <p:nvSpPr>
            <p:cNvPr id="75" name="Text Box 56"/>
            <p:cNvSpPr txBox="1">
              <a:spLocks noChangeArrowheads="1"/>
            </p:cNvSpPr>
            <p:nvPr/>
          </p:nvSpPr>
          <p:spPr bwMode="auto">
            <a:xfrm>
              <a:off x="4972050" y="4603750"/>
              <a:ext cx="712788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latin typeface="Arial"/>
                  <a:ea typeface="Arial" pitchFamily="26" charset="0"/>
                  <a:cs typeface="Arial"/>
                </a:rPr>
                <a:t>Merge </a:t>
              </a:r>
            </a:p>
          </p:txBody>
        </p:sp>
        <p:sp>
          <p:nvSpPr>
            <p:cNvPr id="76" name="Text Box 57"/>
            <p:cNvSpPr txBox="1">
              <a:spLocks noChangeArrowheads="1"/>
            </p:cNvSpPr>
            <p:nvPr/>
          </p:nvSpPr>
          <p:spPr bwMode="auto">
            <a:xfrm>
              <a:off x="5535613" y="4603750"/>
              <a:ext cx="78740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ea typeface="Arial" pitchFamily="26" charset="0"/>
                  <a:cs typeface="Arial"/>
                  <a:sym typeface="Symbol" pitchFamily="26" charset="2"/>
                </a:rPr>
                <a:t>H2AX</a:t>
              </a:r>
              <a:endParaRPr lang="en-US" sz="800" dirty="0">
                <a:latin typeface="Arial"/>
                <a:ea typeface="Arial" pitchFamily="26" charset="0"/>
                <a:cs typeface="Arial"/>
              </a:endParaRPr>
            </a:p>
          </p:txBody>
        </p:sp>
        <p:sp>
          <p:nvSpPr>
            <p:cNvPr id="77" name="Text Box 58"/>
            <p:cNvSpPr txBox="1">
              <a:spLocks noChangeArrowheads="1"/>
            </p:cNvSpPr>
            <p:nvPr/>
          </p:nvSpPr>
          <p:spPr bwMode="auto">
            <a:xfrm>
              <a:off x="6122988" y="4603750"/>
              <a:ext cx="60642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latin typeface="Arial"/>
                  <a:ea typeface="Arial" pitchFamily="26" charset="0"/>
                  <a:cs typeface="Arial"/>
                </a:rPr>
                <a:t>DAPI </a:t>
              </a:r>
            </a:p>
          </p:txBody>
        </p:sp>
        <p:grpSp>
          <p:nvGrpSpPr>
            <p:cNvPr id="117" name="Group 73"/>
            <p:cNvGrpSpPr>
              <a:grpSpLocks/>
            </p:cNvGrpSpPr>
            <p:nvPr/>
          </p:nvGrpSpPr>
          <p:grpSpPr bwMode="auto">
            <a:xfrm>
              <a:off x="4926013" y="5345113"/>
              <a:ext cx="2336800" cy="544512"/>
              <a:chOff x="4356100" y="1166069"/>
              <a:chExt cx="2336799" cy="544833"/>
            </a:xfrm>
          </p:grpSpPr>
          <p:pic>
            <p:nvPicPr>
              <p:cNvPr id="118" name="Picture 48"/>
              <p:cNvPicPr>
                <a:picLocks noChangeAspect="1" noChangeArrowheads="1"/>
              </p:cNvPicPr>
              <p:nvPr/>
            </p:nvPicPr>
            <p:blipFill>
              <a:blip r:embed="rId8">
                <a:lum bright="4000"/>
              </a:blip>
              <a:srcRect l="25862" t="17308" r="28017" b="28847"/>
              <a:stretch>
                <a:fillRect/>
              </a:stretch>
            </p:blipFill>
            <p:spPr bwMode="auto">
              <a:xfrm>
                <a:off x="5505530" y="1166069"/>
                <a:ext cx="574715" cy="54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" name="Picture 49"/>
              <p:cNvPicPr>
                <a:picLocks noChangeAspect="1" noChangeArrowheads="1"/>
              </p:cNvPicPr>
              <p:nvPr/>
            </p:nvPicPr>
            <p:blipFill>
              <a:blip r:embed="rId9">
                <a:lum bright="4000"/>
              </a:blip>
              <a:srcRect l="25862" t="17308" r="28017" b="28847"/>
              <a:stretch>
                <a:fillRect/>
              </a:stretch>
            </p:blipFill>
            <p:spPr bwMode="auto">
              <a:xfrm>
                <a:off x="4935500" y="1166069"/>
                <a:ext cx="560660" cy="544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0" name="Picture 50"/>
              <p:cNvPicPr>
                <a:picLocks noChangeAspect="1" noChangeArrowheads="1"/>
              </p:cNvPicPr>
              <p:nvPr/>
            </p:nvPicPr>
            <p:blipFill>
              <a:blip r:embed="rId10">
                <a:lum bright="4000"/>
              </a:blip>
              <a:srcRect l="25862" t="17308" r="28017" b="28847"/>
              <a:stretch>
                <a:fillRect/>
              </a:stretch>
            </p:blipFill>
            <p:spPr bwMode="auto">
              <a:xfrm>
                <a:off x="4356100" y="1166069"/>
                <a:ext cx="570029" cy="544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1" name="Text Box 41"/>
              <p:cNvSpPr txBox="1">
                <a:spLocks noChangeArrowheads="1"/>
              </p:cNvSpPr>
              <p:nvPr/>
            </p:nvSpPr>
            <p:spPr bwMode="auto">
              <a:xfrm>
                <a:off x="5983287" y="1327150"/>
                <a:ext cx="709612" cy="215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>
                    <a:latin typeface="Arial"/>
                    <a:ea typeface="Arial" pitchFamily="26" charset="0"/>
                    <a:cs typeface="Arial"/>
                  </a:rPr>
                  <a:t> -/-  </a:t>
                </a:r>
              </a:p>
            </p:txBody>
          </p:sp>
        </p:grpSp>
        <p:grpSp>
          <p:nvGrpSpPr>
            <p:cNvPr id="122" name="Group 74"/>
            <p:cNvGrpSpPr>
              <a:grpSpLocks/>
            </p:cNvGrpSpPr>
            <p:nvPr/>
          </p:nvGrpSpPr>
          <p:grpSpPr bwMode="auto">
            <a:xfrm>
              <a:off x="4926013" y="4791075"/>
              <a:ext cx="2098675" cy="542925"/>
              <a:chOff x="4356100" y="1717388"/>
              <a:chExt cx="2099732" cy="543212"/>
            </a:xfrm>
          </p:grpSpPr>
          <p:pic>
            <p:nvPicPr>
              <p:cNvPr id="123" name="Picture 51"/>
              <p:cNvPicPr>
                <a:picLocks noChangeAspect="1" noChangeArrowheads="1"/>
              </p:cNvPicPr>
              <p:nvPr/>
            </p:nvPicPr>
            <p:blipFill>
              <a:blip r:embed="rId11">
                <a:lum bright="4000"/>
              </a:blip>
              <a:srcRect l="2155" t="28847" r="53879"/>
              <a:stretch>
                <a:fillRect/>
              </a:stretch>
            </p:blipFill>
            <p:spPr bwMode="auto">
              <a:xfrm>
                <a:off x="4356100" y="1717388"/>
                <a:ext cx="570029" cy="54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" name="Picture 52"/>
              <p:cNvPicPr>
                <a:picLocks noChangeAspect="1" noChangeArrowheads="1"/>
              </p:cNvPicPr>
              <p:nvPr/>
            </p:nvPicPr>
            <p:blipFill>
              <a:blip r:embed="rId12">
                <a:lum bright="4000" contrast="-4000"/>
              </a:blip>
              <a:srcRect l="2155" t="28847" r="53879"/>
              <a:stretch>
                <a:fillRect/>
              </a:stretch>
            </p:blipFill>
            <p:spPr bwMode="auto">
              <a:xfrm>
                <a:off x="4935500" y="1717388"/>
                <a:ext cx="560660" cy="54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" name="Picture 53"/>
              <p:cNvPicPr>
                <a:picLocks noChangeAspect="1" noChangeArrowheads="1"/>
              </p:cNvPicPr>
              <p:nvPr/>
            </p:nvPicPr>
            <p:blipFill>
              <a:blip r:embed="rId13">
                <a:lum bright="4000"/>
              </a:blip>
              <a:srcRect l="2155" t="28847" r="53879"/>
              <a:stretch>
                <a:fillRect/>
              </a:stretch>
            </p:blipFill>
            <p:spPr bwMode="auto">
              <a:xfrm>
                <a:off x="5505530" y="1717388"/>
                <a:ext cx="576276" cy="54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6" name="Text Box 68"/>
              <p:cNvSpPr txBox="1">
                <a:spLocks noChangeArrowheads="1"/>
              </p:cNvSpPr>
              <p:nvPr/>
            </p:nvSpPr>
            <p:spPr bwMode="auto">
              <a:xfrm>
                <a:off x="6004982" y="1886484"/>
                <a:ext cx="450850" cy="215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800">
                    <a:latin typeface="Arial"/>
                    <a:ea typeface="Arial" pitchFamily="26" charset="0"/>
                    <a:cs typeface="Arial"/>
                  </a:rPr>
                  <a:t>+/+ </a:t>
                </a:r>
              </a:p>
            </p:txBody>
          </p:sp>
        </p:grpSp>
        <p:grpSp>
          <p:nvGrpSpPr>
            <p:cNvPr id="127" name="Group 75"/>
            <p:cNvGrpSpPr>
              <a:grpSpLocks/>
            </p:cNvGrpSpPr>
            <p:nvPr/>
          </p:nvGrpSpPr>
          <p:grpSpPr bwMode="auto">
            <a:xfrm>
              <a:off x="4953000" y="5854700"/>
              <a:ext cx="3325813" cy="1082675"/>
              <a:chOff x="4273022" y="2118758"/>
              <a:chExt cx="3325809" cy="1429613"/>
            </a:xfrm>
          </p:grpSpPr>
          <p:grpSp>
            <p:nvGrpSpPr>
              <p:cNvPr id="128" name="Group 71"/>
              <p:cNvGrpSpPr>
                <a:grpSpLocks/>
              </p:cNvGrpSpPr>
              <p:nvPr/>
            </p:nvGrpSpPr>
            <p:grpSpPr bwMode="auto">
              <a:xfrm>
                <a:off x="4273022" y="2118758"/>
                <a:ext cx="2085446" cy="1429613"/>
                <a:chOff x="4211436" y="2144158"/>
                <a:chExt cx="2527479" cy="1429613"/>
              </a:xfrm>
            </p:grpSpPr>
            <p:grpSp>
              <p:nvGrpSpPr>
                <p:cNvPr id="131" name="Group 83"/>
                <p:cNvGrpSpPr>
                  <a:grpSpLocks/>
                </p:cNvGrpSpPr>
                <p:nvPr/>
              </p:nvGrpSpPr>
              <p:grpSpPr bwMode="auto">
                <a:xfrm>
                  <a:off x="4297362" y="2255903"/>
                  <a:ext cx="2441553" cy="1317868"/>
                  <a:chOff x="4703975" y="1938376"/>
                  <a:chExt cx="2441310" cy="1318204"/>
                </a:xfrm>
              </p:grpSpPr>
              <p:graphicFrame>
                <p:nvGraphicFramePr>
                  <p:cNvPr id="133" name="Chart 132"/>
                  <p:cNvGraphicFramePr>
                    <a:graphicFrameLocks/>
                  </p:cNvGraphicFramePr>
                  <p:nvPr/>
                </p:nvGraphicFramePr>
                <p:xfrm>
                  <a:off x="4703975" y="1938376"/>
                  <a:ext cx="2441310" cy="1196941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14"/>
                  </a:graphicData>
                </a:graphic>
              </p:graphicFrame>
              <p:sp>
                <p:nvSpPr>
                  <p:cNvPr id="134" name="TextBox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447931" y="2972118"/>
                    <a:ext cx="1056964" cy="28446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800">
                        <a:latin typeface="Arial"/>
                        <a:ea typeface="Arial" pitchFamily="26" charset="0"/>
                        <a:cs typeface="Arial"/>
                      </a:rPr>
                      <a:t>Foci/Cell</a:t>
                    </a:r>
                  </a:p>
                </p:txBody>
              </p:sp>
            </p:grpSp>
            <p:sp>
              <p:nvSpPr>
                <p:cNvPr id="132" name="TextBox 63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3740340" y="2615254"/>
                  <a:ext cx="1203329" cy="2611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800">
                      <a:latin typeface="Arial"/>
                      <a:ea typeface="Arial" pitchFamily="26" charset="0"/>
                      <a:cs typeface="Arial"/>
                    </a:rPr>
                    <a:t>% of Cells </a:t>
                  </a:r>
                </a:p>
              </p:txBody>
            </p:sp>
          </p:grpSp>
          <p:sp>
            <p:nvSpPr>
              <p:cNvPr id="129" name="Rectangle 73"/>
              <p:cNvSpPr>
                <a:spLocks noChangeArrowheads="1"/>
              </p:cNvSpPr>
              <p:nvPr/>
            </p:nvSpPr>
            <p:spPr bwMode="auto">
              <a:xfrm>
                <a:off x="5439834" y="2286383"/>
                <a:ext cx="1041400" cy="47104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30" name="TextBox 74"/>
              <p:cNvSpPr txBox="1">
                <a:spLocks noChangeArrowheads="1"/>
              </p:cNvSpPr>
              <p:nvPr/>
            </p:nvSpPr>
            <p:spPr bwMode="auto">
              <a:xfrm>
                <a:off x="5363631" y="2153418"/>
                <a:ext cx="2235200" cy="6094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800" dirty="0">
                    <a:latin typeface="Arial"/>
                    <a:cs typeface="Arial"/>
                  </a:rPr>
                  <a:t>-/-   </a:t>
                </a:r>
                <a:r>
                  <a:rPr lang="en-US" sz="700" dirty="0">
                    <a:latin typeface="Arial"/>
                    <a:cs typeface="Arial"/>
                  </a:rPr>
                  <a:t>3 % O</a:t>
                </a:r>
                <a:r>
                  <a:rPr lang="en-US" sz="700" baseline="-25000" dirty="0">
                    <a:latin typeface="Arial"/>
                    <a:cs typeface="Arial"/>
                  </a:rPr>
                  <a:t>2</a:t>
                </a:r>
              </a:p>
              <a:p>
                <a:r>
                  <a:rPr lang="en-US" sz="800" dirty="0">
                    <a:latin typeface="Arial"/>
                    <a:cs typeface="Arial"/>
                  </a:rPr>
                  <a:t>-/-   </a:t>
                </a:r>
                <a:r>
                  <a:rPr lang="en-US" sz="700" dirty="0">
                    <a:latin typeface="Arial"/>
                    <a:cs typeface="Arial"/>
                  </a:rPr>
                  <a:t>21 % O</a:t>
                </a:r>
                <a:r>
                  <a:rPr lang="en-US" sz="700" baseline="-25000" dirty="0">
                    <a:latin typeface="Arial"/>
                    <a:cs typeface="Arial"/>
                  </a:rPr>
                  <a:t>2</a:t>
                </a:r>
              </a:p>
              <a:p>
                <a:r>
                  <a:rPr lang="en-US" sz="800" dirty="0">
                    <a:latin typeface="Arial"/>
                    <a:cs typeface="Arial"/>
                  </a:rPr>
                  <a:t>+/+ </a:t>
                </a:r>
                <a:r>
                  <a:rPr lang="en-US" sz="700" dirty="0">
                    <a:latin typeface="Arial"/>
                    <a:cs typeface="Arial"/>
                  </a:rPr>
                  <a:t>21 % O</a:t>
                </a:r>
                <a:r>
                  <a:rPr lang="en-US" sz="700" baseline="-25000" dirty="0">
                    <a:latin typeface="Arial"/>
                    <a:cs typeface="Arial"/>
                  </a:rPr>
                  <a:t>2</a:t>
                </a:r>
              </a:p>
            </p:txBody>
          </p:sp>
        </p:grpSp>
      </p:grpSp>
      <p:grpSp>
        <p:nvGrpSpPr>
          <p:cNvPr id="135" name="Group 34"/>
          <p:cNvGrpSpPr>
            <a:grpSpLocks/>
          </p:cNvGrpSpPr>
          <p:nvPr/>
        </p:nvGrpSpPr>
        <p:grpSpPr bwMode="auto">
          <a:xfrm>
            <a:off x="944351" y="1214679"/>
            <a:ext cx="2294149" cy="1307858"/>
            <a:chOff x="262964" y="571500"/>
            <a:chExt cx="3075550" cy="1572120"/>
          </a:xfrm>
        </p:grpSpPr>
        <p:graphicFrame>
          <p:nvGraphicFramePr>
            <p:cNvPr id="137" name="Chart 136"/>
            <p:cNvGraphicFramePr/>
            <p:nvPr/>
          </p:nvGraphicFramePr>
          <p:xfrm>
            <a:off x="406399" y="571500"/>
            <a:ext cx="2932115" cy="15271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  <p:sp>
          <p:nvSpPr>
            <p:cNvPr id="138" name="Text Box 12"/>
            <p:cNvSpPr txBox="1">
              <a:spLocks noChangeArrowheads="1"/>
            </p:cNvSpPr>
            <p:nvPr/>
          </p:nvSpPr>
          <p:spPr bwMode="auto">
            <a:xfrm rot="16200000">
              <a:off x="-33948" y="1025390"/>
              <a:ext cx="882650" cy="288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>
                  <a:latin typeface="Arial"/>
                  <a:cs typeface="Arial"/>
                </a:rPr>
                <a:t>Cells (10</a:t>
              </a:r>
              <a:r>
                <a:rPr lang="en-US" sz="800" baseline="30000">
                  <a:latin typeface="Arial"/>
                  <a:cs typeface="Arial"/>
                </a:rPr>
                <a:t>5</a:t>
              </a:r>
              <a:r>
                <a:rPr lang="en-US" sz="800">
                  <a:latin typeface="Arial"/>
                  <a:cs typeface="Arial"/>
                </a:rPr>
                <a:t>)</a:t>
              </a:r>
            </a:p>
          </p:txBody>
        </p:sp>
        <p:sp>
          <p:nvSpPr>
            <p:cNvPr id="139" name="Text Box 12"/>
            <p:cNvSpPr txBox="1">
              <a:spLocks noChangeArrowheads="1"/>
            </p:cNvSpPr>
            <p:nvPr/>
          </p:nvSpPr>
          <p:spPr bwMode="auto">
            <a:xfrm>
              <a:off x="824587" y="1884612"/>
              <a:ext cx="1754364" cy="259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800" dirty="0">
                  <a:latin typeface="Arial"/>
                  <a:cs typeface="Arial"/>
                </a:rPr>
                <a:t>Passage Number</a:t>
              </a:r>
            </a:p>
          </p:txBody>
        </p:sp>
      </p:grpSp>
      <p:sp>
        <p:nvSpPr>
          <p:cNvPr id="140" name="Rectangle 74"/>
          <p:cNvSpPr>
            <a:spLocks noChangeArrowheads="1"/>
          </p:cNvSpPr>
          <p:nvPr/>
        </p:nvSpPr>
        <p:spPr bwMode="auto">
          <a:xfrm>
            <a:off x="2260600" y="1247775"/>
            <a:ext cx="342900" cy="390525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latin typeface="Arial"/>
              <a:cs typeface="Arial"/>
            </a:endParaRPr>
          </a:p>
        </p:txBody>
      </p:sp>
      <p:grpSp>
        <p:nvGrpSpPr>
          <p:cNvPr id="141" name="Group 83"/>
          <p:cNvGrpSpPr>
            <a:grpSpLocks/>
          </p:cNvGrpSpPr>
          <p:nvPr/>
        </p:nvGrpSpPr>
        <p:grpSpPr bwMode="auto">
          <a:xfrm>
            <a:off x="2202512" y="1190625"/>
            <a:ext cx="362888" cy="430213"/>
            <a:chOff x="1843488" y="937227"/>
            <a:chExt cx="383494" cy="429186"/>
          </a:xfrm>
        </p:grpSpPr>
        <p:sp>
          <p:nvSpPr>
            <p:cNvPr id="142" name="TextBox 108"/>
            <p:cNvSpPr txBox="1">
              <a:spLocks noChangeArrowheads="1"/>
            </p:cNvSpPr>
            <p:nvPr/>
          </p:nvSpPr>
          <p:spPr bwMode="auto">
            <a:xfrm>
              <a:off x="1843488" y="937227"/>
              <a:ext cx="366553" cy="215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+/+</a:t>
              </a:r>
            </a:p>
          </p:txBody>
        </p:sp>
        <p:sp>
          <p:nvSpPr>
            <p:cNvPr id="143" name="TextBox 108"/>
            <p:cNvSpPr txBox="1">
              <a:spLocks noChangeArrowheads="1"/>
            </p:cNvSpPr>
            <p:nvPr/>
          </p:nvSpPr>
          <p:spPr bwMode="auto">
            <a:xfrm>
              <a:off x="1860429" y="1150943"/>
              <a:ext cx="366553" cy="215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-/-</a:t>
              </a:r>
            </a:p>
          </p:txBody>
        </p:sp>
        <p:sp>
          <p:nvSpPr>
            <p:cNvPr id="144" name="TextBox 108"/>
            <p:cNvSpPr txBox="1">
              <a:spLocks noChangeArrowheads="1"/>
            </p:cNvSpPr>
            <p:nvPr/>
          </p:nvSpPr>
          <p:spPr bwMode="auto">
            <a:xfrm>
              <a:off x="1843490" y="1050438"/>
              <a:ext cx="366553" cy="215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pitchFamily="26" charset="0"/>
                  <a:cs typeface="Arial"/>
                </a:rPr>
                <a:t>+/-</a:t>
              </a:r>
            </a:p>
          </p:txBody>
        </p:sp>
      </p:grpSp>
      <p:grpSp>
        <p:nvGrpSpPr>
          <p:cNvPr id="79" name="Group 60"/>
          <p:cNvGrpSpPr>
            <a:grpSpLocks/>
          </p:cNvGrpSpPr>
          <p:nvPr/>
        </p:nvGrpSpPr>
        <p:grpSpPr bwMode="auto">
          <a:xfrm>
            <a:off x="1116013" y="4038600"/>
            <a:ext cx="1728787" cy="920574"/>
            <a:chOff x="394320" y="2070100"/>
            <a:chExt cx="2884363" cy="1723165"/>
          </a:xfrm>
        </p:grpSpPr>
        <p:pic>
          <p:nvPicPr>
            <p:cNvPr id="80" name="Picture 46"/>
            <p:cNvPicPr>
              <a:picLocks noChangeAspect="1"/>
            </p:cNvPicPr>
            <p:nvPr/>
          </p:nvPicPr>
          <p:blipFill>
            <a:blip r:embed="rId16"/>
            <a:srcRect l="24609" t="4688" r="2344" b="4688"/>
            <a:stretch>
              <a:fillRect/>
            </a:stretch>
          </p:blipFill>
          <p:spPr bwMode="auto">
            <a:xfrm>
              <a:off x="394320" y="2075623"/>
              <a:ext cx="1376314" cy="1378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" name="TextBox 49"/>
            <p:cNvSpPr txBox="1">
              <a:spLocks noChangeArrowheads="1"/>
            </p:cNvSpPr>
            <p:nvPr/>
          </p:nvSpPr>
          <p:spPr bwMode="auto">
            <a:xfrm>
              <a:off x="798731" y="3389989"/>
              <a:ext cx="1059079" cy="403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+/+ </a:t>
              </a:r>
            </a:p>
          </p:txBody>
        </p:sp>
        <p:grpSp>
          <p:nvGrpSpPr>
            <p:cNvPr id="82" name="Group 56"/>
            <p:cNvGrpSpPr>
              <a:grpSpLocks/>
            </p:cNvGrpSpPr>
            <p:nvPr/>
          </p:nvGrpSpPr>
          <p:grpSpPr bwMode="auto">
            <a:xfrm>
              <a:off x="1798847" y="2070100"/>
              <a:ext cx="1374566" cy="1384300"/>
              <a:chOff x="3781634" y="5097118"/>
              <a:chExt cx="1046932" cy="1094132"/>
            </a:xfrm>
          </p:grpSpPr>
          <p:pic>
            <p:nvPicPr>
              <p:cNvPr id="84" name="Picture 50" descr="14.4 HU.JPG"/>
              <p:cNvPicPr>
                <a:picLocks noChangeAspect="1"/>
              </p:cNvPicPr>
              <p:nvPr/>
            </p:nvPicPr>
            <p:blipFill>
              <a:blip r:embed="rId17">
                <a:lum bright="18000" contrast="30000"/>
              </a:blip>
              <a:srcRect l="21094" t="7813" r="23438" b="7813"/>
              <a:stretch>
                <a:fillRect/>
              </a:stretch>
            </p:blipFill>
            <p:spPr bwMode="auto">
              <a:xfrm>
                <a:off x="3781634" y="5097118"/>
                <a:ext cx="1046932" cy="1094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85" name="Straight Arrow Connector 84"/>
              <p:cNvCxnSpPr/>
              <p:nvPr/>
            </p:nvCxnSpPr>
            <p:spPr>
              <a:xfrm rot="16200000" flipV="1">
                <a:off x="4009102" y="5429395"/>
                <a:ext cx="86897" cy="5285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 rot="10800000">
                <a:off x="4235769" y="5141577"/>
                <a:ext cx="102180" cy="202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/>
              <p:nvPr/>
            </p:nvCxnSpPr>
            <p:spPr>
              <a:xfrm rot="10800000" flipV="1">
                <a:off x="4577542" y="5563937"/>
                <a:ext cx="70469" cy="42439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/>
              <p:nvPr/>
            </p:nvCxnSpPr>
            <p:spPr>
              <a:xfrm rot="10800000" flipV="1">
                <a:off x="4189964" y="5935776"/>
                <a:ext cx="102180" cy="44459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55"/>
            <p:cNvSpPr txBox="1">
              <a:spLocks noChangeArrowheads="1"/>
            </p:cNvSpPr>
            <p:nvPr/>
          </p:nvSpPr>
          <p:spPr bwMode="auto">
            <a:xfrm>
              <a:off x="2219604" y="3370005"/>
              <a:ext cx="1059079" cy="403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 -/-  </a:t>
              </a:r>
            </a:p>
          </p:txBody>
        </p:sp>
      </p:grpSp>
      <p:grpSp>
        <p:nvGrpSpPr>
          <p:cNvPr id="213" name="Group 212"/>
          <p:cNvGrpSpPr/>
          <p:nvPr/>
        </p:nvGrpSpPr>
        <p:grpSpPr>
          <a:xfrm>
            <a:off x="2751138" y="3817935"/>
            <a:ext cx="1512888" cy="1292228"/>
            <a:chOff x="3540125" y="5938835"/>
            <a:chExt cx="1512888" cy="1292228"/>
          </a:xfrm>
        </p:grpSpPr>
        <p:grpSp>
          <p:nvGrpSpPr>
            <p:cNvPr id="145" name="Group 80"/>
            <p:cNvGrpSpPr>
              <a:grpSpLocks/>
            </p:cNvGrpSpPr>
            <p:nvPr/>
          </p:nvGrpSpPr>
          <p:grpSpPr bwMode="auto">
            <a:xfrm>
              <a:off x="3540125" y="5938835"/>
              <a:ext cx="1254125" cy="1292228"/>
              <a:chOff x="2521537" y="2433635"/>
              <a:chExt cx="1330794" cy="1292975"/>
            </a:xfrm>
          </p:grpSpPr>
          <p:grpSp>
            <p:nvGrpSpPr>
              <p:cNvPr id="146" name="Group 103"/>
              <p:cNvGrpSpPr>
                <a:grpSpLocks/>
              </p:cNvGrpSpPr>
              <p:nvPr/>
            </p:nvGrpSpPr>
            <p:grpSpPr bwMode="auto">
              <a:xfrm>
                <a:off x="2521537" y="2433635"/>
                <a:ext cx="1212262" cy="1249893"/>
                <a:chOff x="537682" y="3106008"/>
                <a:chExt cx="1938814" cy="1294542"/>
              </a:xfrm>
            </p:grpSpPr>
            <p:grpSp>
              <p:nvGrpSpPr>
                <p:cNvPr id="148" name="Group 65"/>
                <p:cNvGrpSpPr>
                  <a:grpSpLocks/>
                </p:cNvGrpSpPr>
                <p:nvPr/>
              </p:nvGrpSpPr>
              <p:grpSpPr bwMode="auto">
                <a:xfrm>
                  <a:off x="537682" y="3106008"/>
                  <a:ext cx="1938814" cy="1294542"/>
                  <a:chOff x="531222" y="3347308"/>
                  <a:chExt cx="1932577" cy="1294542"/>
                </a:xfrm>
              </p:grpSpPr>
              <p:graphicFrame>
                <p:nvGraphicFramePr>
                  <p:cNvPr id="154" name="Chart 153"/>
                  <p:cNvGraphicFramePr/>
                  <p:nvPr/>
                </p:nvGraphicFramePr>
                <p:xfrm>
                  <a:off x="684212" y="3479800"/>
                  <a:ext cx="1779587" cy="1162050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18"/>
                  </a:graphicData>
                </a:graphic>
              </p:graphicFrame>
              <p:sp>
                <p:nvSpPr>
                  <p:cNvPr id="155" name="TextBox 6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00109" y="3615576"/>
                    <a:ext cx="637354" cy="22314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800">
                        <a:latin typeface="Arial"/>
                        <a:ea typeface="Arial" pitchFamily="26" charset="0"/>
                        <a:cs typeface="Arial"/>
                      </a:rPr>
                      <a:t>1.79</a:t>
                    </a:r>
                  </a:p>
                </p:txBody>
              </p:sp>
              <p:sp>
                <p:nvSpPr>
                  <p:cNvPr id="156" name="TextBox 63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77262" y="3801268"/>
                    <a:ext cx="1246310" cy="33838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/>
                    <a:r>
                      <a:rPr lang="en-US" sz="700">
                        <a:latin typeface="Arial"/>
                        <a:ea typeface="Arial" pitchFamily="26" charset="0"/>
                        <a:cs typeface="Arial"/>
                      </a:rPr>
                      <a:t>Avg. # breaks/cell </a:t>
                    </a:r>
                  </a:p>
                </p:txBody>
              </p:sp>
              <p:sp>
                <p:nvSpPr>
                  <p:cNvPr id="157" name="TextBox 6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91526" y="4023192"/>
                    <a:ext cx="666537" cy="22314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800">
                        <a:latin typeface="Arial"/>
                        <a:ea typeface="Arial" pitchFamily="26" charset="0"/>
                        <a:cs typeface="Arial"/>
                      </a:rPr>
                      <a:t>0.13</a:t>
                    </a:r>
                  </a:p>
                </p:txBody>
              </p:sp>
            </p:grpSp>
            <p:grpSp>
              <p:nvGrpSpPr>
                <p:cNvPr id="149" name="Group 94"/>
                <p:cNvGrpSpPr>
                  <a:grpSpLocks/>
                </p:cNvGrpSpPr>
                <p:nvPr/>
              </p:nvGrpSpPr>
              <p:grpSpPr bwMode="auto">
                <a:xfrm>
                  <a:off x="1504897" y="3348318"/>
                  <a:ext cx="631769" cy="455205"/>
                  <a:chOff x="1504897" y="3344144"/>
                  <a:chExt cx="631769" cy="465268"/>
                </a:xfrm>
              </p:grpSpPr>
              <p:cxnSp>
                <p:nvCxnSpPr>
                  <p:cNvPr id="151" name="Straight Connector 6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504897" y="3347457"/>
                    <a:ext cx="631769" cy="448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52" name="Straight Connector 70"/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1274298" y="3575971"/>
                    <a:ext cx="465268" cy="161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53" name="Straight Connector 74"/>
                  <p:cNvCxnSpPr>
                    <a:cxnSpLocks noChangeShapeType="1"/>
                  </p:cNvCxnSpPr>
                  <p:nvPr/>
                </p:nvCxnSpPr>
                <p:spPr bwMode="auto">
                  <a:xfrm rot="16200000" flipV="1">
                    <a:off x="2101198" y="3385344"/>
                    <a:ext cx="64903" cy="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</p:grpSp>
            <p:sp>
              <p:nvSpPr>
                <p:cNvPr id="150" name="TextBox 102"/>
                <p:cNvSpPr txBox="1">
                  <a:spLocks noChangeArrowheads="1"/>
                </p:cNvSpPr>
                <p:nvPr/>
              </p:nvSpPr>
              <p:spPr bwMode="auto">
                <a:xfrm>
                  <a:off x="1555317" y="3187699"/>
                  <a:ext cx="592689" cy="2868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>
                      <a:latin typeface="Arial"/>
                      <a:ea typeface="Arial" pitchFamily="26" charset="0"/>
                      <a:cs typeface="Arial"/>
                    </a:rPr>
                    <a:t>**</a:t>
                  </a:r>
                </a:p>
              </p:txBody>
            </p:sp>
          </p:grpSp>
          <p:sp>
            <p:nvSpPr>
              <p:cNvPr id="147" name="Rectangle 79"/>
              <p:cNvSpPr>
                <a:spLocks noChangeArrowheads="1"/>
              </p:cNvSpPr>
              <p:nvPr/>
            </p:nvSpPr>
            <p:spPr bwMode="auto">
              <a:xfrm>
                <a:off x="2875898" y="3386240"/>
                <a:ext cx="976433" cy="34037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</p:grpSp>
        <p:sp>
          <p:nvSpPr>
            <p:cNvPr id="158" name="TextBox 49"/>
            <p:cNvSpPr txBox="1">
              <a:spLocks noChangeArrowheads="1"/>
            </p:cNvSpPr>
            <p:nvPr/>
          </p:nvSpPr>
          <p:spPr bwMode="auto">
            <a:xfrm>
              <a:off x="3960813" y="6737350"/>
              <a:ext cx="7270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+/+ </a:t>
              </a:r>
            </a:p>
          </p:txBody>
        </p:sp>
        <p:sp>
          <p:nvSpPr>
            <p:cNvPr id="159" name="TextBox 55"/>
            <p:cNvSpPr txBox="1">
              <a:spLocks noChangeArrowheads="1"/>
            </p:cNvSpPr>
            <p:nvPr/>
          </p:nvSpPr>
          <p:spPr bwMode="auto">
            <a:xfrm>
              <a:off x="4325938" y="6724650"/>
              <a:ext cx="7270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pitchFamily="26" charset="0"/>
                  <a:cs typeface="Arial"/>
                </a:rPr>
                <a:t> -/-  </a:t>
              </a: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2616200" y="1168400"/>
            <a:ext cx="1422400" cy="1271070"/>
            <a:chOff x="3114675" y="977900"/>
            <a:chExt cx="1669124" cy="1271070"/>
          </a:xfrm>
        </p:grpSpPr>
        <p:pic>
          <p:nvPicPr>
            <p:cNvPr id="95" name="Picture 53"/>
            <p:cNvPicPr>
              <a:picLocks noChangeAspect="1"/>
            </p:cNvPicPr>
            <p:nvPr/>
          </p:nvPicPr>
          <p:blipFill>
            <a:blip r:embed="rId19"/>
            <a:srcRect l="2345"/>
            <a:stretch>
              <a:fillRect/>
            </a:stretch>
          </p:blipFill>
          <p:spPr bwMode="auto">
            <a:xfrm>
              <a:off x="3144300" y="1336263"/>
              <a:ext cx="881999" cy="1527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96" name="Picture 54"/>
            <p:cNvPicPr>
              <a:picLocks noChangeAspect="1"/>
            </p:cNvPicPr>
            <p:nvPr/>
          </p:nvPicPr>
          <p:blipFill>
            <a:blip r:embed="rId20"/>
            <a:srcRect l="2409" t="13792" r="3613"/>
            <a:stretch>
              <a:fillRect/>
            </a:stretch>
          </p:blipFill>
          <p:spPr bwMode="auto">
            <a:xfrm>
              <a:off x="3144300" y="1153460"/>
              <a:ext cx="881999" cy="1514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97" name="Picture 55"/>
            <p:cNvPicPr>
              <a:picLocks noChangeAspect="1"/>
            </p:cNvPicPr>
            <p:nvPr/>
          </p:nvPicPr>
          <p:blipFill>
            <a:blip r:embed="rId21"/>
            <a:srcRect l="3571" r="1785"/>
            <a:stretch>
              <a:fillRect/>
            </a:stretch>
          </p:blipFill>
          <p:spPr bwMode="auto">
            <a:xfrm>
              <a:off x="3144300" y="1520371"/>
              <a:ext cx="881999" cy="1514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60" name="Picture 56"/>
            <p:cNvPicPr>
              <a:picLocks noChangeAspect="1"/>
            </p:cNvPicPr>
            <p:nvPr/>
          </p:nvPicPr>
          <p:blipFill>
            <a:blip r:embed="rId22"/>
            <a:srcRect l="3003" r="1201"/>
            <a:stretch>
              <a:fillRect/>
            </a:stretch>
          </p:blipFill>
          <p:spPr bwMode="auto">
            <a:xfrm>
              <a:off x="3144300" y="1704480"/>
              <a:ext cx="881999" cy="1514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61" name="Picture 57"/>
            <p:cNvPicPr>
              <a:picLocks noChangeAspect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3144300" y="1888589"/>
              <a:ext cx="880652" cy="1527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62" name="TextBox 58"/>
            <p:cNvSpPr txBox="1">
              <a:spLocks noChangeArrowheads="1"/>
            </p:cNvSpPr>
            <p:nvPr/>
          </p:nvSpPr>
          <p:spPr bwMode="auto">
            <a:xfrm>
              <a:off x="3976476" y="1132568"/>
              <a:ext cx="73522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Cyc D1</a:t>
              </a:r>
            </a:p>
          </p:txBody>
        </p:sp>
        <p:sp>
          <p:nvSpPr>
            <p:cNvPr id="163" name="TextBox 59"/>
            <p:cNvSpPr txBox="1">
              <a:spLocks noChangeArrowheads="1"/>
            </p:cNvSpPr>
            <p:nvPr/>
          </p:nvSpPr>
          <p:spPr bwMode="auto">
            <a:xfrm>
              <a:off x="3976476" y="1323206"/>
              <a:ext cx="73522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Fbx4</a:t>
              </a:r>
            </a:p>
          </p:txBody>
        </p:sp>
        <p:sp>
          <p:nvSpPr>
            <p:cNvPr id="164" name="TextBox 60"/>
            <p:cNvSpPr txBox="1">
              <a:spLocks noChangeArrowheads="1"/>
            </p:cNvSpPr>
            <p:nvPr/>
          </p:nvSpPr>
          <p:spPr bwMode="auto">
            <a:xfrm>
              <a:off x="3976476" y="1485117"/>
              <a:ext cx="73522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p19</a:t>
              </a:r>
              <a:r>
                <a:rPr lang="en-US" sz="800" baseline="30000">
                  <a:latin typeface="Arial"/>
                  <a:ea typeface="Arial" charset="0"/>
                  <a:cs typeface="Arial"/>
                </a:rPr>
                <a:t>Arf</a:t>
              </a:r>
            </a:p>
          </p:txBody>
        </p:sp>
        <p:sp>
          <p:nvSpPr>
            <p:cNvPr id="165" name="TextBox 61"/>
            <p:cNvSpPr txBox="1">
              <a:spLocks noChangeArrowheads="1"/>
            </p:cNvSpPr>
            <p:nvPr/>
          </p:nvSpPr>
          <p:spPr bwMode="auto">
            <a:xfrm>
              <a:off x="3976476" y="1678366"/>
              <a:ext cx="73522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p16</a:t>
              </a:r>
              <a:r>
                <a:rPr lang="en-US" sz="800" baseline="30000">
                  <a:latin typeface="Arial"/>
                  <a:ea typeface="Arial" charset="0"/>
                  <a:cs typeface="Arial"/>
                </a:rPr>
                <a:t>Ink4a</a:t>
              </a:r>
            </a:p>
          </p:txBody>
        </p:sp>
        <p:sp>
          <p:nvSpPr>
            <p:cNvPr id="166" name="TextBox 63"/>
            <p:cNvSpPr txBox="1">
              <a:spLocks noChangeArrowheads="1"/>
            </p:cNvSpPr>
            <p:nvPr/>
          </p:nvSpPr>
          <p:spPr bwMode="auto">
            <a:xfrm>
              <a:off x="3976476" y="1870308"/>
              <a:ext cx="73522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β-Actin</a:t>
              </a:r>
            </a:p>
          </p:txBody>
        </p:sp>
        <p:sp>
          <p:nvSpPr>
            <p:cNvPr id="167" name="TextBox 64"/>
            <p:cNvSpPr txBox="1">
              <a:spLocks noChangeArrowheads="1"/>
            </p:cNvSpPr>
            <p:nvPr/>
          </p:nvSpPr>
          <p:spPr bwMode="auto">
            <a:xfrm>
              <a:off x="3976475" y="977900"/>
              <a:ext cx="80732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Passage #</a:t>
              </a:r>
            </a:p>
          </p:txBody>
        </p:sp>
        <p:sp>
          <p:nvSpPr>
            <p:cNvPr id="168" name="TextBox 65"/>
            <p:cNvSpPr txBox="1">
              <a:spLocks noChangeArrowheads="1"/>
            </p:cNvSpPr>
            <p:nvPr/>
          </p:nvSpPr>
          <p:spPr bwMode="auto">
            <a:xfrm>
              <a:off x="3114675" y="977900"/>
              <a:ext cx="1562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3</a:t>
              </a:r>
            </a:p>
          </p:txBody>
        </p:sp>
        <p:sp>
          <p:nvSpPr>
            <p:cNvPr id="169" name="TextBox 66"/>
            <p:cNvSpPr txBox="1">
              <a:spLocks noChangeArrowheads="1"/>
            </p:cNvSpPr>
            <p:nvPr/>
          </p:nvSpPr>
          <p:spPr bwMode="auto">
            <a:xfrm>
              <a:off x="3565774" y="977900"/>
              <a:ext cx="156201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3</a:t>
              </a:r>
            </a:p>
          </p:txBody>
        </p:sp>
        <p:sp>
          <p:nvSpPr>
            <p:cNvPr id="170" name="TextBox 67"/>
            <p:cNvSpPr txBox="1">
              <a:spLocks noChangeArrowheads="1"/>
            </p:cNvSpPr>
            <p:nvPr/>
          </p:nvSpPr>
          <p:spPr bwMode="auto">
            <a:xfrm>
              <a:off x="3265490" y="977900"/>
              <a:ext cx="156201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5</a:t>
              </a:r>
            </a:p>
          </p:txBody>
        </p:sp>
        <p:sp>
          <p:nvSpPr>
            <p:cNvPr id="171" name="TextBox 68"/>
            <p:cNvSpPr txBox="1">
              <a:spLocks noChangeArrowheads="1"/>
            </p:cNvSpPr>
            <p:nvPr/>
          </p:nvSpPr>
          <p:spPr bwMode="auto">
            <a:xfrm>
              <a:off x="3711203" y="977900"/>
              <a:ext cx="156201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5</a:t>
              </a:r>
            </a:p>
          </p:txBody>
        </p:sp>
        <p:sp>
          <p:nvSpPr>
            <p:cNvPr id="172" name="TextBox 69"/>
            <p:cNvSpPr txBox="1">
              <a:spLocks noChangeArrowheads="1"/>
            </p:cNvSpPr>
            <p:nvPr/>
          </p:nvSpPr>
          <p:spPr bwMode="auto">
            <a:xfrm>
              <a:off x="3860671" y="977900"/>
              <a:ext cx="1562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7</a:t>
              </a:r>
            </a:p>
          </p:txBody>
        </p:sp>
        <p:sp>
          <p:nvSpPr>
            <p:cNvPr id="173" name="TextBox 70"/>
            <p:cNvSpPr txBox="1">
              <a:spLocks noChangeArrowheads="1"/>
            </p:cNvSpPr>
            <p:nvPr/>
          </p:nvSpPr>
          <p:spPr bwMode="auto">
            <a:xfrm>
              <a:off x="3410919" y="977900"/>
              <a:ext cx="156201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7</a:t>
              </a:r>
            </a:p>
          </p:txBody>
        </p:sp>
        <p:cxnSp>
          <p:nvCxnSpPr>
            <p:cNvPr id="174" name="Straight Connector 173"/>
            <p:cNvCxnSpPr/>
            <p:nvPr/>
          </p:nvCxnSpPr>
          <p:spPr bwMode="auto">
            <a:xfrm>
              <a:off x="3134874" y="2070086"/>
              <a:ext cx="445712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auto">
            <a:xfrm flipV="1">
              <a:off x="3600785" y="2070086"/>
              <a:ext cx="429553" cy="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TextBox 73"/>
            <p:cNvSpPr txBox="1">
              <a:spLocks noChangeArrowheads="1"/>
            </p:cNvSpPr>
            <p:nvPr/>
          </p:nvSpPr>
          <p:spPr bwMode="auto">
            <a:xfrm>
              <a:off x="3218361" y="2033526"/>
              <a:ext cx="73522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+/+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177" name="TextBox 74"/>
            <p:cNvSpPr txBox="1">
              <a:spLocks noChangeArrowheads="1"/>
            </p:cNvSpPr>
            <p:nvPr/>
          </p:nvSpPr>
          <p:spPr bwMode="auto">
            <a:xfrm>
              <a:off x="3688311" y="2030915"/>
              <a:ext cx="73522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-</a:t>
              </a:r>
              <a:r>
                <a:rPr lang="en-US" sz="800" dirty="0">
                  <a:latin typeface="Arial"/>
                  <a:ea typeface="Arial" charset="0"/>
                  <a:cs typeface="Arial"/>
                </a:rPr>
                <a:t>/-</a:t>
              </a:r>
            </a:p>
          </p:txBody>
        </p:sp>
      </p:grpSp>
      <p:sp>
        <p:nvSpPr>
          <p:cNvPr id="179" name="Text Box 105"/>
          <p:cNvSpPr txBox="1">
            <a:spLocks noChangeArrowheads="1"/>
          </p:cNvSpPr>
          <p:nvPr/>
        </p:nvSpPr>
        <p:spPr bwMode="auto">
          <a:xfrm>
            <a:off x="2408238" y="9525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B</a:t>
            </a:r>
            <a:r>
              <a:rPr lang="en-US" sz="1200" b="1" dirty="0" smtClean="0">
                <a:latin typeface="Arial" pitchFamily="-106" charset="0"/>
              </a:rPr>
              <a:t>.</a:t>
            </a:r>
            <a:endParaRPr lang="en-US" sz="1200" b="1" dirty="0">
              <a:latin typeface="Arial" pitchFamily="-106" charset="0"/>
            </a:endParaRPr>
          </a:p>
        </p:txBody>
      </p:sp>
      <p:grpSp>
        <p:nvGrpSpPr>
          <p:cNvPr id="180" name="Group 179"/>
          <p:cNvGrpSpPr/>
          <p:nvPr/>
        </p:nvGrpSpPr>
        <p:grpSpPr>
          <a:xfrm>
            <a:off x="3878689" y="1148765"/>
            <a:ext cx="3579026" cy="1328641"/>
            <a:chOff x="563989" y="3035554"/>
            <a:chExt cx="3579026" cy="1677170"/>
          </a:xfrm>
        </p:grpSpPr>
        <p:grpSp>
          <p:nvGrpSpPr>
            <p:cNvPr id="182" name="Group 32"/>
            <p:cNvGrpSpPr/>
            <p:nvPr/>
          </p:nvGrpSpPr>
          <p:grpSpPr>
            <a:xfrm>
              <a:off x="563989" y="3035554"/>
              <a:ext cx="3579026" cy="1677170"/>
              <a:chOff x="3096666" y="1714554"/>
              <a:chExt cx="3579026" cy="1736377"/>
            </a:xfrm>
          </p:grpSpPr>
          <p:graphicFrame>
            <p:nvGraphicFramePr>
              <p:cNvPr id="185" name="Chart 184"/>
              <p:cNvGraphicFramePr>
                <a:graphicFrameLocks/>
              </p:cNvGraphicFramePr>
              <p:nvPr/>
            </p:nvGraphicFramePr>
            <p:xfrm>
              <a:off x="3225821" y="1714554"/>
              <a:ext cx="3449871" cy="171859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4"/>
              </a:graphicData>
            </a:graphic>
          </p:graphicFrame>
          <p:sp>
            <p:nvSpPr>
              <p:cNvPr id="186" name="Rectangle 35"/>
              <p:cNvSpPr>
                <a:spLocks noChangeArrowheads="1"/>
              </p:cNvSpPr>
              <p:nvPr/>
            </p:nvSpPr>
            <p:spPr bwMode="auto">
              <a:xfrm>
                <a:off x="5124600" y="2857833"/>
                <a:ext cx="368325" cy="47001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Text Box 12"/>
              <p:cNvSpPr txBox="1">
                <a:spLocks noChangeArrowheads="1"/>
              </p:cNvSpPr>
              <p:nvPr/>
            </p:nvSpPr>
            <p:spPr bwMode="auto">
              <a:xfrm rot="16200000">
                <a:off x="2762956" y="2315562"/>
                <a:ext cx="8828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800" dirty="0">
                    <a:latin typeface="Helvetica" charset="0"/>
                  </a:rPr>
                  <a:t>Cells (10</a:t>
                </a:r>
                <a:r>
                  <a:rPr lang="en-US" sz="800" baseline="30000" dirty="0">
                    <a:latin typeface="Helvetica" charset="0"/>
                  </a:rPr>
                  <a:t>5</a:t>
                </a:r>
                <a:r>
                  <a:rPr lang="en-US" sz="800" dirty="0">
                    <a:latin typeface="Helvetica" charset="0"/>
                  </a:rPr>
                  <a:t>)</a:t>
                </a:r>
              </a:p>
            </p:txBody>
          </p:sp>
          <p:sp>
            <p:nvSpPr>
              <p:cNvPr id="188" name="Text Box 12"/>
              <p:cNvSpPr txBox="1">
                <a:spLocks noChangeArrowheads="1"/>
              </p:cNvSpPr>
              <p:nvPr/>
            </p:nvSpPr>
            <p:spPr bwMode="auto">
              <a:xfrm>
                <a:off x="3460750" y="3169371"/>
                <a:ext cx="1754188" cy="2815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800" dirty="0">
                    <a:latin typeface="Arial"/>
                    <a:cs typeface="Arial"/>
                  </a:rPr>
                  <a:t>Passage Number</a:t>
                </a:r>
              </a:p>
            </p:txBody>
          </p:sp>
        </p:grpSp>
        <p:sp>
          <p:nvSpPr>
            <p:cNvPr id="184" name="Rectangle 183"/>
            <p:cNvSpPr/>
            <p:nvPr/>
          </p:nvSpPr>
          <p:spPr>
            <a:xfrm rot="16200000">
              <a:off x="1864954" y="4035837"/>
              <a:ext cx="188149" cy="2972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9" name="Text Box 105"/>
          <p:cNvSpPr txBox="1">
            <a:spLocks noChangeArrowheads="1"/>
          </p:cNvSpPr>
          <p:nvPr/>
        </p:nvSpPr>
        <p:spPr bwMode="auto">
          <a:xfrm>
            <a:off x="3868738" y="9525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Arial" pitchFamily="-106" charset="0"/>
              </a:rPr>
              <a:t>C.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190" name="Text Box 105"/>
          <p:cNvSpPr txBox="1">
            <a:spLocks noChangeArrowheads="1"/>
          </p:cNvSpPr>
          <p:nvPr/>
        </p:nvSpPr>
        <p:spPr bwMode="auto">
          <a:xfrm>
            <a:off x="922338" y="2567761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D</a:t>
            </a:r>
            <a:r>
              <a:rPr lang="en-US" sz="1200" b="1" dirty="0" smtClean="0">
                <a:latin typeface="Arial" pitchFamily="-106" charset="0"/>
              </a:rPr>
              <a:t>.</a:t>
            </a:r>
            <a:endParaRPr lang="en-US" sz="1200" b="1" dirty="0">
              <a:latin typeface="Arial" pitchFamily="-106" charset="0"/>
            </a:endParaRPr>
          </a:p>
        </p:txBody>
      </p:sp>
      <p:grpSp>
        <p:nvGrpSpPr>
          <p:cNvPr id="191" name="Group 59"/>
          <p:cNvGrpSpPr>
            <a:grpSpLocks/>
          </p:cNvGrpSpPr>
          <p:nvPr/>
        </p:nvGrpSpPr>
        <p:grpSpPr bwMode="auto">
          <a:xfrm>
            <a:off x="1103313" y="2728912"/>
            <a:ext cx="1468414" cy="993775"/>
            <a:chOff x="433388" y="617538"/>
            <a:chExt cx="1828800" cy="993775"/>
          </a:xfrm>
        </p:grpSpPr>
        <p:pic>
          <p:nvPicPr>
            <p:cNvPr id="192" name="Picture 191"/>
            <p:cNvPicPr>
              <a:picLocks noChangeAspect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447675" y="1230313"/>
              <a:ext cx="1028700" cy="1762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93" name="Picture 192"/>
            <p:cNvPicPr>
              <a:picLocks noChangeAspect="1"/>
            </p:cNvPicPr>
            <p:nvPr/>
          </p:nvPicPr>
          <p:blipFill>
            <a:blip r:embed="rId26"/>
            <a:srcRect t="27026" r="8475" b="27026"/>
            <a:stretch>
              <a:fillRect/>
            </a:stretch>
          </p:blipFill>
          <p:spPr bwMode="auto">
            <a:xfrm>
              <a:off x="447675" y="793750"/>
              <a:ext cx="1028700" cy="1762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94" name="TextBox 193"/>
            <p:cNvSpPr txBox="1">
              <a:spLocks noChangeArrowheads="1"/>
            </p:cNvSpPr>
            <p:nvPr/>
          </p:nvSpPr>
          <p:spPr bwMode="auto">
            <a:xfrm>
              <a:off x="1409758" y="762000"/>
              <a:ext cx="84455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Symbol" charset="2"/>
                  <a:ea typeface="Symbol" charset="2"/>
                  <a:cs typeface="Symbol" charset="2"/>
                </a:rPr>
                <a:t>γ</a:t>
              </a:r>
              <a:r>
                <a:rPr lang="en-US" sz="800" dirty="0">
                  <a:latin typeface="Arial"/>
                  <a:ea typeface="Arial" charset="0"/>
                  <a:cs typeface="Arial"/>
                </a:rPr>
                <a:t>H2AX</a:t>
              </a:r>
            </a:p>
          </p:txBody>
        </p:sp>
        <p:sp>
          <p:nvSpPr>
            <p:cNvPr id="195" name="TextBox 194"/>
            <p:cNvSpPr txBox="1">
              <a:spLocks noChangeArrowheads="1"/>
            </p:cNvSpPr>
            <p:nvPr/>
          </p:nvSpPr>
          <p:spPr bwMode="auto">
            <a:xfrm>
              <a:off x="1408113" y="1192213"/>
              <a:ext cx="84455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β-Actin</a:t>
              </a:r>
            </a:p>
          </p:txBody>
        </p:sp>
        <p:pic>
          <p:nvPicPr>
            <p:cNvPr id="196" name="Picture 195"/>
            <p:cNvPicPr>
              <a:picLocks noChangeAspect="1"/>
            </p:cNvPicPr>
            <p:nvPr/>
          </p:nvPicPr>
          <p:blipFill>
            <a:blip r:embed="rId27"/>
            <a:srcRect t="20000" b="14000"/>
            <a:stretch>
              <a:fillRect/>
            </a:stretch>
          </p:blipFill>
          <p:spPr bwMode="auto">
            <a:xfrm>
              <a:off x="447675" y="1009650"/>
              <a:ext cx="1028700" cy="177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97" name="TextBox 196"/>
            <p:cNvSpPr txBox="1">
              <a:spLocks noChangeArrowheads="1"/>
            </p:cNvSpPr>
            <p:nvPr/>
          </p:nvSpPr>
          <p:spPr bwMode="auto">
            <a:xfrm>
              <a:off x="1408113" y="969963"/>
              <a:ext cx="844550" cy="214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Fbx4</a:t>
              </a:r>
            </a:p>
          </p:txBody>
        </p:sp>
        <p:sp>
          <p:nvSpPr>
            <p:cNvPr id="198" name="TextBox 197"/>
            <p:cNvSpPr txBox="1">
              <a:spLocks noChangeArrowheads="1"/>
            </p:cNvSpPr>
            <p:nvPr/>
          </p:nvSpPr>
          <p:spPr bwMode="auto">
            <a:xfrm>
              <a:off x="1416050" y="617538"/>
              <a:ext cx="846138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Passage #</a:t>
              </a:r>
            </a:p>
          </p:txBody>
        </p:sp>
        <p:sp>
          <p:nvSpPr>
            <p:cNvPr id="199" name="TextBox 198"/>
            <p:cNvSpPr txBox="1">
              <a:spLocks noChangeArrowheads="1"/>
            </p:cNvSpPr>
            <p:nvPr/>
          </p:nvSpPr>
          <p:spPr bwMode="auto">
            <a:xfrm>
              <a:off x="433388" y="617538"/>
              <a:ext cx="17303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2</a:t>
              </a:r>
            </a:p>
          </p:txBody>
        </p:sp>
        <p:sp>
          <p:nvSpPr>
            <p:cNvPr id="200" name="TextBox 199"/>
            <p:cNvSpPr txBox="1">
              <a:spLocks noChangeArrowheads="1"/>
            </p:cNvSpPr>
            <p:nvPr/>
          </p:nvSpPr>
          <p:spPr bwMode="auto">
            <a:xfrm>
              <a:off x="939800" y="617538"/>
              <a:ext cx="17145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2</a:t>
              </a:r>
            </a:p>
          </p:txBody>
        </p:sp>
        <p:sp>
          <p:nvSpPr>
            <p:cNvPr id="201" name="TextBox 200"/>
            <p:cNvSpPr txBox="1">
              <a:spLocks noChangeArrowheads="1"/>
            </p:cNvSpPr>
            <p:nvPr/>
          </p:nvSpPr>
          <p:spPr bwMode="auto">
            <a:xfrm>
              <a:off x="617538" y="617538"/>
              <a:ext cx="17303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4</a:t>
              </a:r>
            </a:p>
          </p:txBody>
        </p:sp>
        <p:sp>
          <p:nvSpPr>
            <p:cNvPr id="202" name="TextBox 201"/>
            <p:cNvSpPr txBox="1">
              <a:spLocks noChangeArrowheads="1"/>
            </p:cNvSpPr>
            <p:nvPr/>
          </p:nvSpPr>
          <p:spPr bwMode="auto">
            <a:xfrm>
              <a:off x="1096963" y="617538"/>
              <a:ext cx="17303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4</a:t>
              </a:r>
            </a:p>
          </p:txBody>
        </p:sp>
        <p:sp>
          <p:nvSpPr>
            <p:cNvPr id="203" name="TextBox 202"/>
            <p:cNvSpPr txBox="1">
              <a:spLocks noChangeArrowheads="1"/>
            </p:cNvSpPr>
            <p:nvPr/>
          </p:nvSpPr>
          <p:spPr bwMode="auto">
            <a:xfrm>
              <a:off x="1258888" y="617538"/>
              <a:ext cx="17145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6</a:t>
              </a:r>
            </a:p>
          </p:txBody>
        </p:sp>
        <p:sp>
          <p:nvSpPr>
            <p:cNvPr id="204" name="TextBox 203"/>
            <p:cNvSpPr txBox="1">
              <a:spLocks noChangeArrowheads="1"/>
            </p:cNvSpPr>
            <p:nvPr/>
          </p:nvSpPr>
          <p:spPr bwMode="auto">
            <a:xfrm>
              <a:off x="766763" y="617538"/>
              <a:ext cx="17303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6</a:t>
              </a:r>
            </a:p>
          </p:txBody>
        </p:sp>
        <p:cxnSp>
          <p:nvCxnSpPr>
            <p:cNvPr id="205" name="Straight Connector 204"/>
            <p:cNvCxnSpPr/>
            <p:nvPr/>
          </p:nvCxnSpPr>
          <p:spPr bwMode="auto">
            <a:xfrm>
              <a:off x="440807" y="1439863"/>
              <a:ext cx="545977" cy="1587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 bwMode="auto">
            <a:xfrm>
              <a:off x="1032776" y="1439863"/>
              <a:ext cx="461410" cy="1587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TextBox 206"/>
            <p:cNvSpPr txBox="1">
              <a:spLocks noChangeArrowheads="1"/>
            </p:cNvSpPr>
            <p:nvPr/>
          </p:nvSpPr>
          <p:spPr bwMode="auto">
            <a:xfrm>
              <a:off x="560388" y="1385888"/>
              <a:ext cx="84455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+/+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208" name="TextBox 207"/>
            <p:cNvSpPr txBox="1">
              <a:spLocks noChangeArrowheads="1"/>
            </p:cNvSpPr>
            <p:nvPr/>
          </p:nvSpPr>
          <p:spPr bwMode="auto">
            <a:xfrm>
              <a:off x="1121650" y="1395413"/>
              <a:ext cx="455612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-</a:t>
              </a:r>
              <a:r>
                <a:rPr lang="en-US" sz="800" dirty="0">
                  <a:latin typeface="Arial"/>
                  <a:ea typeface="Arial" charset="0"/>
                  <a:cs typeface="Arial"/>
                </a:rPr>
                <a:t>/-</a:t>
              </a:r>
            </a:p>
          </p:txBody>
        </p:sp>
      </p:grpSp>
      <p:sp>
        <p:nvSpPr>
          <p:cNvPr id="209" name="Text Box 105"/>
          <p:cNvSpPr txBox="1">
            <a:spLocks noChangeArrowheads="1"/>
          </p:cNvSpPr>
          <p:nvPr/>
        </p:nvSpPr>
        <p:spPr bwMode="auto">
          <a:xfrm>
            <a:off x="2522538" y="2567761"/>
            <a:ext cx="3300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Arial" pitchFamily="-106" charset="0"/>
              </a:rPr>
              <a:t>E.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211" name="Text Box 105"/>
          <p:cNvSpPr txBox="1">
            <a:spLocks noChangeArrowheads="1"/>
          </p:cNvSpPr>
          <p:nvPr/>
        </p:nvSpPr>
        <p:spPr bwMode="auto">
          <a:xfrm>
            <a:off x="3843338" y="2567761"/>
            <a:ext cx="3043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Arial" pitchFamily="-106" charset="0"/>
              </a:rPr>
              <a:t>F.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212" name="Text Box 105"/>
          <p:cNvSpPr txBox="1">
            <a:spLocks noChangeArrowheads="1"/>
          </p:cNvSpPr>
          <p:nvPr/>
        </p:nvSpPr>
        <p:spPr bwMode="auto">
          <a:xfrm>
            <a:off x="922338" y="3761561"/>
            <a:ext cx="3471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latin typeface="Arial" pitchFamily="-106" charset="0"/>
              </a:rPr>
              <a:t>G.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216" name="Text Box 446"/>
          <p:cNvSpPr txBox="1">
            <a:spLocks noChangeArrowheads="1"/>
          </p:cNvSpPr>
          <p:nvPr/>
        </p:nvSpPr>
        <p:spPr bwMode="auto">
          <a:xfrm>
            <a:off x="911225" y="4984750"/>
            <a:ext cx="5167313" cy="36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0" bIns="91440">
            <a:prstTxWarp prst="textNoShape">
              <a:avLst/>
            </a:prstTxWarp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00" b="1" dirty="0">
                <a:latin typeface="Arial"/>
                <a:cs typeface="Arial"/>
              </a:rPr>
              <a:t>Figure</a:t>
            </a:r>
            <a:r>
              <a:rPr lang="en-US" sz="900" b="1" dirty="0" smtClean="0">
                <a:latin typeface="Arial"/>
                <a:cs typeface="Arial"/>
              </a:rPr>
              <a:t> 3.6.</a:t>
            </a:r>
            <a:r>
              <a:rPr lang="en-US" sz="900" b="1" dirty="0" smtClean="0">
                <a:latin typeface="Arial"/>
                <a:cs typeface="Arial"/>
              </a:rPr>
              <a:t> </a:t>
            </a:r>
            <a:r>
              <a:rPr lang="en-US" sz="900" b="1" dirty="0" smtClean="0">
                <a:latin typeface="Arial"/>
                <a:cs typeface="Arial"/>
              </a:rPr>
              <a:t>Enhanced proliferation is antagonized by DNA damage in Fbx4</a:t>
            </a:r>
            <a:r>
              <a:rPr lang="en-US" sz="900" b="1" baseline="30000" dirty="0" smtClean="0">
                <a:latin typeface="Arial"/>
                <a:cs typeface="Arial"/>
              </a:rPr>
              <a:t>-/- </a:t>
            </a:r>
            <a:r>
              <a:rPr lang="en-US" sz="900" b="1" dirty="0" err="1" smtClean="0">
                <a:latin typeface="Arial"/>
                <a:cs typeface="Arial"/>
              </a:rPr>
              <a:t>MEFs</a:t>
            </a:r>
            <a:r>
              <a:rPr lang="en-US" sz="900" b="1" dirty="0" smtClean="0">
                <a:latin typeface="Arial"/>
                <a:cs typeface="Arial"/>
              </a:rPr>
              <a:t>. </a:t>
            </a:r>
            <a:r>
              <a:rPr lang="en-US" sz="900" dirty="0" smtClean="0">
                <a:latin typeface="Arial"/>
                <a:cs typeface="Arial"/>
              </a:rPr>
              <a:t>(A)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 were cultured on a 3T9 passage protocol (9x10</a:t>
            </a:r>
            <a:r>
              <a:rPr lang="en-US" sz="900" baseline="30000" dirty="0" smtClean="0">
                <a:latin typeface="Arial"/>
                <a:cs typeface="Arial"/>
              </a:rPr>
              <a:t>5</a:t>
            </a:r>
            <a:r>
              <a:rPr lang="en-US" sz="900" dirty="0" smtClean="0">
                <a:latin typeface="Arial"/>
                <a:cs typeface="Arial"/>
              </a:rPr>
              <a:t> cells </a:t>
            </a:r>
            <a:r>
              <a:rPr lang="en-US" sz="900" dirty="0" err="1" smtClean="0">
                <a:latin typeface="Arial"/>
                <a:cs typeface="Arial"/>
              </a:rPr>
              <a:t>passaged</a:t>
            </a:r>
            <a:r>
              <a:rPr lang="en-US" sz="900" dirty="0" smtClean="0">
                <a:latin typeface="Arial"/>
                <a:cs typeface="Arial"/>
              </a:rPr>
              <a:t> every three days, at least two biological replicates/genotype). Absolute cell count at each passage is displayed. (B) Expression of senescence-associated p19</a:t>
            </a:r>
            <a:r>
              <a:rPr lang="en-US" sz="900" baseline="30000" dirty="0" smtClean="0">
                <a:latin typeface="Arial"/>
                <a:cs typeface="Arial"/>
              </a:rPr>
              <a:t>Arf</a:t>
            </a:r>
            <a:r>
              <a:rPr lang="en-US" sz="900" dirty="0" smtClean="0">
                <a:latin typeface="Arial"/>
                <a:cs typeface="Arial"/>
              </a:rPr>
              <a:t> and p16</a:t>
            </a:r>
            <a:r>
              <a:rPr lang="en-US" sz="900" baseline="30000" dirty="0" smtClean="0">
                <a:latin typeface="Arial"/>
                <a:cs typeface="Arial"/>
              </a:rPr>
              <a:t>Ink4a</a:t>
            </a:r>
            <a:r>
              <a:rPr lang="en-US" sz="900" dirty="0" smtClean="0">
                <a:latin typeface="Arial"/>
                <a:cs typeface="Arial"/>
              </a:rPr>
              <a:t> in primary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. </a:t>
            </a:r>
            <a:r>
              <a:rPr lang="en-US" sz="900" dirty="0" smtClean="0">
                <a:latin typeface="Arial"/>
                <a:cs typeface="Arial"/>
              </a:rPr>
              <a:t>(C) Knockdown of p19</a:t>
            </a:r>
            <a:r>
              <a:rPr lang="en-US" sz="900" baseline="30000" dirty="0" smtClean="0">
                <a:latin typeface="Arial"/>
                <a:cs typeface="Arial"/>
              </a:rPr>
              <a:t>Arf</a:t>
            </a:r>
            <a:r>
              <a:rPr lang="en-US" sz="900" dirty="0" smtClean="0">
                <a:latin typeface="Arial"/>
                <a:cs typeface="Arial"/>
              </a:rPr>
              <a:t> rescues cellular senescence, promoting immortalization. Black curves represent passages of uninfected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; gray curves represent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 infected with p19</a:t>
            </a:r>
            <a:r>
              <a:rPr lang="en-US" sz="900" baseline="30000" dirty="0" smtClean="0">
                <a:latin typeface="Arial"/>
                <a:cs typeface="Arial"/>
              </a:rPr>
              <a:t>Arf </a:t>
            </a:r>
            <a:r>
              <a:rPr lang="en-US" sz="900" dirty="0" err="1" smtClean="0">
                <a:latin typeface="Arial"/>
                <a:cs typeface="Arial"/>
              </a:rPr>
              <a:t>shRNA</a:t>
            </a:r>
            <a:r>
              <a:rPr lang="en-US" sz="900" dirty="0" smtClean="0">
                <a:latin typeface="Arial"/>
                <a:cs typeface="Arial"/>
              </a:rPr>
              <a:t> at passage 4. Immortalized cells proliferate indefinitely beyond passage 8. (D) Enhanced </a:t>
            </a:r>
            <a:r>
              <a:rPr lang="en-US" sz="900" dirty="0" smtClean="0">
                <a:latin typeface="Arial"/>
                <a:cs typeface="Arial"/>
                <a:sym typeface="Symbol"/>
              </a:rPr>
              <a:t></a:t>
            </a:r>
            <a:r>
              <a:rPr lang="en-US" sz="900" dirty="0" smtClean="0">
                <a:latin typeface="Arial"/>
                <a:cs typeface="Arial"/>
              </a:rPr>
              <a:t>H2AX in Fbx4</a:t>
            </a:r>
            <a:r>
              <a:rPr lang="en-US" sz="900" baseline="30000" dirty="0" smtClean="0">
                <a:latin typeface="Arial"/>
                <a:cs typeface="Arial"/>
              </a:rPr>
              <a:t>-/-</a:t>
            </a:r>
            <a:r>
              <a:rPr lang="en-US" sz="900" baseline="30000" dirty="0" smtClean="0">
                <a:latin typeface="Arial"/>
                <a:cs typeface="Arial"/>
              </a:rPr>
              <a:t> </a:t>
            </a:r>
            <a:r>
              <a:rPr lang="en-US" sz="900" dirty="0" smtClean="0">
                <a:latin typeface="Arial"/>
                <a:cs typeface="Arial"/>
              </a:rPr>
              <a:t>primary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.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smtClean="0">
                <a:latin typeface="Arial"/>
                <a:cs typeface="Arial"/>
              </a:rPr>
              <a:t>(E) Enhanced p53 induction in Fbx4</a:t>
            </a:r>
            <a:r>
              <a:rPr lang="en-US" sz="900" baseline="30000" dirty="0" smtClean="0">
                <a:latin typeface="Arial"/>
                <a:cs typeface="Arial"/>
              </a:rPr>
              <a:t>-/-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. Passage 4 primary MEF </a:t>
            </a:r>
            <a:r>
              <a:rPr lang="en-US" sz="900" dirty="0" err="1" smtClean="0">
                <a:latin typeface="Arial"/>
                <a:cs typeface="Arial"/>
              </a:rPr>
              <a:t>lysates</a:t>
            </a:r>
            <a:r>
              <a:rPr lang="en-US" sz="900" dirty="0" smtClean="0">
                <a:latin typeface="Arial"/>
                <a:cs typeface="Arial"/>
              </a:rPr>
              <a:t> were prepared from two independent isolates/genotype and </a:t>
            </a:r>
            <a:r>
              <a:rPr lang="en-US" sz="900" dirty="0" err="1" smtClean="0">
                <a:latin typeface="Arial"/>
                <a:cs typeface="Arial"/>
              </a:rPr>
              <a:t>immunoblotted</a:t>
            </a:r>
            <a:r>
              <a:rPr lang="en-US" sz="900" dirty="0" smtClean="0">
                <a:latin typeface="Arial"/>
                <a:cs typeface="Arial"/>
              </a:rPr>
              <a:t> as indicated. (F) Fbx4</a:t>
            </a:r>
            <a:r>
              <a:rPr lang="en-US" sz="900" baseline="30000" dirty="0" smtClean="0">
                <a:latin typeface="Arial"/>
                <a:cs typeface="Arial"/>
              </a:rPr>
              <a:t>-/-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 accumulate DNA damage foci. Top panel: Passage 3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 were cultured on </a:t>
            </a:r>
            <a:r>
              <a:rPr lang="en-US" sz="900" dirty="0" err="1" smtClean="0">
                <a:latin typeface="Arial"/>
                <a:cs typeface="Arial"/>
              </a:rPr>
              <a:t>coverslips</a:t>
            </a:r>
            <a:r>
              <a:rPr lang="en-US" sz="900" dirty="0" smtClean="0">
                <a:latin typeface="Arial"/>
                <a:cs typeface="Arial"/>
              </a:rPr>
              <a:t> under </a:t>
            </a:r>
            <a:r>
              <a:rPr lang="en-US" sz="900" dirty="0" err="1" smtClean="0">
                <a:latin typeface="Arial"/>
                <a:cs typeface="Arial"/>
              </a:rPr>
              <a:t>normoxia</a:t>
            </a:r>
            <a:r>
              <a:rPr lang="en-US" sz="900" dirty="0" smtClean="0">
                <a:latin typeface="Arial"/>
                <a:cs typeface="Arial"/>
              </a:rPr>
              <a:t> (21% O</a:t>
            </a:r>
            <a:r>
              <a:rPr lang="en-US" sz="900" baseline="-25000" dirty="0" smtClean="0">
                <a:latin typeface="Arial"/>
                <a:cs typeface="Arial"/>
              </a:rPr>
              <a:t>2</a:t>
            </a:r>
            <a:r>
              <a:rPr lang="en-US" sz="900" dirty="0" smtClean="0">
                <a:latin typeface="Arial"/>
                <a:cs typeface="Arial"/>
              </a:rPr>
              <a:t>) or physiological </a:t>
            </a:r>
            <a:r>
              <a:rPr lang="en-US" sz="900" dirty="0" smtClean="0">
                <a:latin typeface="Arial"/>
                <a:cs typeface="Arial"/>
              </a:rPr>
              <a:t>oxygen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smtClean="0">
                <a:latin typeface="Arial"/>
                <a:cs typeface="Arial"/>
              </a:rPr>
              <a:t>(</a:t>
            </a:r>
            <a:r>
              <a:rPr lang="en-US" sz="900" dirty="0" smtClean="0">
                <a:latin typeface="Arial"/>
                <a:cs typeface="Arial"/>
              </a:rPr>
              <a:t>3% O</a:t>
            </a:r>
            <a:r>
              <a:rPr lang="en-US" sz="900" baseline="-25000" dirty="0" smtClean="0">
                <a:latin typeface="Arial"/>
                <a:cs typeface="Arial"/>
              </a:rPr>
              <a:t>2</a:t>
            </a:r>
            <a:r>
              <a:rPr lang="en-US" sz="900" dirty="0" smtClean="0">
                <a:latin typeface="Arial"/>
                <a:cs typeface="Arial"/>
              </a:rPr>
              <a:t>). Cells were fixed, stained with </a:t>
            </a:r>
            <a:r>
              <a:rPr lang="en-US" sz="900" dirty="0" smtClean="0">
                <a:latin typeface="Arial"/>
                <a:cs typeface="Arial"/>
                <a:sym typeface="Symbol"/>
              </a:rPr>
              <a:t></a:t>
            </a:r>
            <a:r>
              <a:rPr lang="en-US" sz="900" dirty="0" smtClean="0">
                <a:latin typeface="Arial"/>
                <a:cs typeface="Arial"/>
              </a:rPr>
              <a:t>H2AX </a:t>
            </a:r>
            <a:r>
              <a:rPr lang="en-US" sz="900" dirty="0" smtClean="0">
                <a:latin typeface="Arial"/>
                <a:cs typeface="Arial"/>
              </a:rPr>
              <a:t>antibodies, and visualized by </a:t>
            </a:r>
            <a:r>
              <a:rPr lang="en-US" sz="900" dirty="0" err="1" smtClean="0">
                <a:latin typeface="Arial"/>
                <a:cs typeface="Arial"/>
              </a:rPr>
              <a:t>immunofluorescence</a:t>
            </a:r>
            <a:r>
              <a:rPr lang="en-US" sz="900" dirty="0" smtClean="0">
                <a:latin typeface="Arial"/>
                <a:cs typeface="Arial"/>
              </a:rPr>
              <a:t>. Images were taken at 60x magnification with equal intensity and exposure time. Bottom panel: quantification of the percentage of cells exhibiting DNA damage foci. (G) Increased incidence of chromosome alterations in Fbx4</a:t>
            </a:r>
            <a:r>
              <a:rPr lang="en-US" sz="900" baseline="30000" dirty="0" smtClean="0">
                <a:latin typeface="Arial"/>
                <a:cs typeface="Arial"/>
              </a:rPr>
              <a:t>-/-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 challenged with </a:t>
            </a:r>
            <a:r>
              <a:rPr lang="en-US" sz="900" dirty="0" err="1" smtClean="0">
                <a:latin typeface="Arial"/>
                <a:cs typeface="Arial"/>
              </a:rPr>
              <a:t>hydroxyurea</a:t>
            </a:r>
            <a:r>
              <a:rPr lang="en-US" sz="900" dirty="0" smtClean="0">
                <a:latin typeface="Arial"/>
                <a:cs typeface="Arial"/>
              </a:rPr>
              <a:t> (HU). Two independent immortalized MEF lines per genotype were synchronized by serum starvation, and cells in mid-S-phase were treated with 2mM HU for 2 hours, followed by HU washout and </a:t>
            </a:r>
            <a:r>
              <a:rPr lang="en-US" sz="900" dirty="0" err="1" smtClean="0">
                <a:latin typeface="Arial"/>
                <a:cs typeface="Arial"/>
              </a:rPr>
              <a:t>colcemid</a:t>
            </a:r>
            <a:r>
              <a:rPr lang="en-US" sz="900" dirty="0" smtClean="0">
                <a:latin typeface="Arial"/>
                <a:cs typeface="Arial"/>
              </a:rPr>
              <a:t> treatment for 2 hours for metaphase arrest. Metaphase spreads were prepared and stained with </a:t>
            </a:r>
            <a:r>
              <a:rPr lang="en-US" sz="900" dirty="0" err="1" smtClean="0">
                <a:latin typeface="Arial"/>
                <a:cs typeface="Arial"/>
              </a:rPr>
              <a:t>Giemsa</a:t>
            </a:r>
            <a:r>
              <a:rPr lang="en-US" sz="900" dirty="0" smtClean="0">
                <a:latin typeface="Arial"/>
                <a:cs typeface="Arial"/>
              </a:rPr>
              <a:t> to visualize chromosome alterations. Left panel: representative images of </a:t>
            </a:r>
            <a:r>
              <a:rPr lang="en-US" sz="900" dirty="0" err="1" smtClean="0">
                <a:latin typeface="Arial"/>
                <a:cs typeface="Arial"/>
              </a:rPr>
              <a:t>chromatid</a:t>
            </a:r>
            <a:r>
              <a:rPr lang="en-US" sz="900" dirty="0" smtClean="0">
                <a:latin typeface="Arial"/>
                <a:cs typeface="Arial"/>
              </a:rPr>
              <a:t> breaks. Right panel: quantification of the average number of </a:t>
            </a:r>
            <a:r>
              <a:rPr lang="en-US" sz="900" dirty="0" err="1" smtClean="0">
                <a:latin typeface="Arial"/>
                <a:cs typeface="Arial"/>
              </a:rPr>
              <a:t>chromatid</a:t>
            </a:r>
            <a:r>
              <a:rPr lang="en-US" sz="900" dirty="0" smtClean="0">
                <a:latin typeface="Arial"/>
                <a:cs typeface="Arial"/>
              </a:rPr>
              <a:t> breaks per cell. </a:t>
            </a: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 smtClean="0">
              <a:latin typeface="Arial"/>
              <a:cs typeface="Arial"/>
            </a:endParaRP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7" name="Text Box 105"/>
          <p:cNvSpPr txBox="1">
            <a:spLocks noChangeArrowheads="1"/>
          </p:cNvSpPr>
          <p:nvPr/>
        </p:nvSpPr>
        <p:spPr bwMode="auto">
          <a:xfrm>
            <a:off x="1125538" y="838200"/>
            <a:ext cx="336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A.</a:t>
            </a:r>
          </a:p>
        </p:txBody>
      </p:sp>
      <p:sp>
        <p:nvSpPr>
          <p:cNvPr id="54718" name="Text Box 446"/>
          <p:cNvSpPr txBox="1">
            <a:spLocks noChangeArrowheads="1"/>
          </p:cNvSpPr>
          <p:nvPr/>
        </p:nvSpPr>
        <p:spPr bwMode="auto">
          <a:xfrm>
            <a:off x="911225" y="4362450"/>
            <a:ext cx="5167313" cy="286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0" bIns="91440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900" b="1" dirty="0">
                <a:latin typeface="Arial"/>
                <a:cs typeface="Arial"/>
              </a:rPr>
              <a:t>Figure</a:t>
            </a:r>
            <a:r>
              <a:rPr lang="en-US" sz="900" b="1" dirty="0" smtClean="0">
                <a:latin typeface="Arial"/>
                <a:cs typeface="Arial"/>
              </a:rPr>
              <a:t> 3.7. DNA damage regulates </a:t>
            </a:r>
            <a:r>
              <a:rPr lang="en-US" sz="900" b="1" dirty="0" err="1" smtClean="0">
                <a:latin typeface="Arial"/>
                <a:cs typeface="Arial"/>
              </a:rPr>
              <a:t>cyclin</a:t>
            </a:r>
            <a:r>
              <a:rPr lang="en-US" sz="900" b="1" dirty="0" smtClean="0">
                <a:latin typeface="Arial"/>
                <a:cs typeface="Arial"/>
              </a:rPr>
              <a:t> D1 stability and Fbx4 </a:t>
            </a:r>
            <a:r>
              <a:rPr lang="en-US" sz="900" b="1" dirty="0" err="1" smtClean="0">
                <a:latin typeface="Arial"/>
                <a:cs typeface="Arial"/>
              </a:rPr>
              <a:t>ligase</a:t>
            </a:r>
            <a:r>
              <a:rPr lang="en-US" sz="900" b="1" dirty="0" smtClean="0">
                <a:latin typeface="Arial"/>
                <a:cs typeface="Arial"/>
              </a:rPr>
              <a:t> activation.</a:t>
            </a:r>
            <a:r>
              <a:rPr lang="en-US" sz="900" dirty="0" smtClean="0">
                <a:latin typeface="Arial"/>
                <a:cs typeface="Arial"/>
              </a:rPr>
              <a:t> (A) Stabilization of Cdt1 in immortalized, S-phase-synchronized Fbx4</a:t>
            </a:r>
            <a:r>
              <a:rPr lang="en-US" sz="900" baseline="30000" dirty="0" smtClean="0">
                <a:latin typeface="Arial"/>
                <a:cs typeface="Arial"/>
              </a:rPr>
              <a:t>-/- </a:t>
            </a:r>
            <a:r>
              <a:rPr lang="en-US" sz="900" dirty="0" smtClean="0">
                <a:latin typeface="Arial"/>
                <a:cs typeface="Arial"/>
              </a:rPr>
              <a:t>cells. Cells synchronized by serum </a:t>
            </a:r>
            <a:r>
              <a:rPr lang="en-US" sz="900" dirty="0" smtClean="0">
                <a:latin typeface="Arial"/>
                <a:cs typeface="Arial"/>
              </a:rPr>
              <a:t>starvation, </a:t>
            </a:r>
            <a:r>
              <a:rPr lang="en-US" sz="900" dirty="0" smtClean="0">
                <a:latin typeface="Arial"/>
                <a:cs typeface="Arial"/>
              </a:rPr>
              <a:t>were serum stimulated for the indicated time (12h=late G1; 14, 16, 18h=G1/S, mid-S, and late S-phase, respectively), harvested, and subjected to SDS-PAGE and </a:t>
            </a:r>
            <a:r>
              <a:rPr lang="en-US" sz="900" dirty="0" err="1" smtClean="0">
                <a:latin typeface="Arial"/>
                <a:cs typeface="Arial"/>
              </a:rPr>
              <a:t>immunoblot</a:t>
            </a:r>
            <a:r>
              <a:rPr lang="en-US" sz="900" dirty="0" smtClean="0">
                <a:latin typeface="Arial"/>
                <a:cs typeface="Arial"/>
              </a:rPr>
              <a:t> analysis for the indicated proteins. (B) S-phase DNA damage-mediated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degradation is attenuated in Fbx4</a:t>
            </a:r>
            <a:r>
              <a:rPr lang="en-US" sz="900" baseline="30000" dirty="0" smtClean="0">
                <a:latin typeface="Arial"/>
                <a:cs typeface="Arial"/>
              </a:rPr>
              <a:t>-/-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. Immortalized cells were synchronized by serum starvation followed by treatment with 2mM HU; cell </a:t>
            </a:r>
            <a:r>
              <a:rPr lang="en-US" sz="900" dirty="0" err="1" smtClean="0">
                <a:latin typeface="Arial"/>
                <a:cs typeface="Arial"/>
              </a:rPr>
              <a:t>lysates</a:t>
            </a:r>
            <a:r>
              <a:rPr lang="en-US" sz="900" dirty="0" smtClean="0">
                <a:latin typeface="Arial"/>
                <a:cs typeface="Arial"/>
              </a:rPr>
              <a:t> were </a:t>
            </a:r>
            <a:r>
              <a:rPr lang="en-US" sz="900" dirty="0" err="1" smtClean="0">
                <a:latin typeface="Arial"/>
                <a:cs typeface="Arial"/>
              </a:rPr>
              <a:t>immunoblotted</a:t>
            </a:r>
            <a:r>
              <a:rPr lang="en-US" sz="900" dirty="0" smtClean="0">
                <a:latin typeface="Arial"/>
                <a:cs typeface="Arial"/>
              </a:rPr>
              <a:t> as indicated. (C) Enhanced Fbx4 </a:t>
            </a:r>
            <a:r>
              <a:rPr lang="en-US" sz="900" dirty="0" err="1" smtClean="0">
                <a:latin typeface="Arial"/>
                <a:cs typeface="Arial"/>
              </a:rPr>
              <a:t>phosphorylation</a:t>
            </a:r>
            <a:r>
              <a:rPr lang="en-US" sz="900" dirty="0" smtClean="0">
                <a:latin typeface="Arial"/>
                <a:cs typeface="Arial"/>
              </a:rPr>
              <a:t> following S-phase DNA damage. Asynchronous NIH 3T3 cells, or cells synchronized by serum starvation and stimulated (12h=G1, 16h=S-phase) were irradiated, followed by recovery for 30 minutes. Cells were harvested and </a:t>
            </a:r>
            <a:r>
              <a:rPr lang="en-US" sz="900" dirty="0" err="1" smtClean="0">
                <a:latin typeface="Arial"/>
                <a:cs typeface="Arial"/>
              </a:rPr>
              <a:t>lysates</a:t>
            </a:r>
            <a:r>
              <a:rPr lang="en-US" sz="900" dirty="0" smtClean="0">
                <a:latin typeface="Arial"/>
                <a:cs typeface="Arial"/>
              </a:rPr>
              <a:t> were immune precipitated with </a:t>
            </a:r>
            <a:r>
              <a:rPr lang="en-US" sz="900" dirty="0" err="1" smtClean="0">
                <a:latin typeface="Arial"/>
                <a:cs typeface="Arial"/>
              </a:rPr>
              <a:t>phospho</a:t>
            </a:r>
            <a:r>
              <a:rPr lang="en-US" sz="900" dirty="0" smtClean="0">
                <a:latin typeface="Arial"/>
                <a:cs typeface="Arial"/>
              </a:rPr>
              <a:t>-serine 12 (pS12 Fbx4) specific antibodies (top panel) to visualize induction of </a:t>
            </a:r>
            <a:r>
              <a:rPr lang="en-US" sz="900" dirty="0" err="1" smtClean="0">
                <a:latin typeface="Arial"/>
                <a:cs typeface="Arial"/>
              </a:rPr>
              <a:t>phosphorylation</a:t>
            </a:r>
            <a:r>
              <a:rPr lang="en-US" sz="900" dirty="0" smtClean="0">
                <a:latin typeface="Arial"/>
                <a:cs typeface="Arial"/>
              </a:rPr>
              <a:t>. Total input </a:t>
            </a:r>
            <a:r>
              <a:rPr lang="en-US" sz="900" dirty="0" err="1" smtClean="0">
                <a:latin typeface="Arial"/>
                <a:cs typeface="Arial"/>
              </a:rPr>
              <a:t>lysate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immunoblots</a:t>
            </a:r>
            <a:r>
              <a:rPr lang="en-US" sz="900" dirty="0" smtClean="0">
                <a:latin typeface="Arial"/>
                <a:cs typeface="Arial"/>
              </a:rPr>
              <a:t> are shown below. (D) SCF</a:t>
            </a:r>
            <a:r>
              <a:rPr lang="en-US" sz="900" baseline="30000" dirty="0" smtClean="0">
                <a:latin typeface="Arial"/>
                <a:cs typeface="Arial"/>
              </a:rPr>
              <a:t>Fbx4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ligase</a:t>
            </a:r>
            <a:r>
              <a:rPr lang="en-US" sz="900" dirty="0" smtClean="0">
                <a:latin typeface="Arial"/>
                <a:cs typeface="Arial"/>
              </a:rPr>
              <a:t> activity toward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 substrate is enhanced following S-phase DNA damage. SCF</a:t>
            </a:r>
            <a:r>
              <a:rPr lang="en-US" sz="900" baseline="30000" dirty="0" smtClean="0">
                <a:latin typeface="Arial"/>
                <a:cs typeface="Arial"/>
              </a:rPr>
              <a:t>Fbx4</a:t>
            </a:r>
            <a:r>
              <a:rPr lang="en-US" sz="900" dirty="0" smtClean="0">
                <a:latin typeface="Arial"/>
                <a:cs typeface="Arial"/>
              </a:rPr>
              <a:t> complexes were </a:t>
            </a:r>
            <a:r>
              <a:rPr lang="en-US" sz="900" dirty="0" err="1" smtClean="0">
                <a:latin typeface="Arial"/>
                <a:cs typeface="Arial"/>
              </a:rPr>
              <a:t>immunoprecipitated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smtClean="0">
                <a:latin typeface="Arial"/>
                <a:cs typeface="Arial"/>
              </a:rPr>
              <a:t>from S-phase NIH 3T3 cells with or without induction of DNA damage using Fbx4-specific antibodies. Fbx4-containing complexes served as a </a:t>
            </a:r>
            <a:r>
              <a:rPr lang="en-US" sz="900" dirty="0" err="1" smtClean="0">
                <a:latin typeface="Arial"/>
                <a:cs typeface="Arial"/>
              </a:rPr>
              <a:t>ligase</a:t>
            </a:r>
            <a:r>
              <a:rPr lang="en-US" sz="900" dirty="0" smtClean="0">
                <a:latin typeface="Arial"/>
                <a:cs typeface="Arial"/>
              </a:rPr>
              <a:t> source for </a:t>
            </a:r>
            <a:r>
              <a:rPr lang="en-US" sz="900" i="1" dirty="0" smtClean="0">
                <a:latin typeface="Arial"/>
                <a:cs typeface="Arial"/>
              </a:rPr>
              <a:t>in vitro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ubiquitylation</a:t>
            </a:r>
            <a:r>
              <a:rPr lang="en-US" sz="900" dirty="0" smtClean="0">
                <a:latin typeface="Arial"/>
                <a:cs typeface="Arial"/>
              </a:rPr>
              <a:t> reactions with Sf9-purified </a:t>
            </a:r>
            <a:r>
              <a:rPr lang="en-US" sz="900" dirty="0" err="1" smtClean="0">
                <a:latin typeface="Arial"/>
                <a:cs typeface="Arial"/>
              </a:rPr>
              <a:t>cyclin</a:t>
            </a:r>
            <a:r>
              <a:rPr lang="en-US" sz="900" dirty="0" smtClean="0">
                <a:latin typeface="Arial"/>
                <a:cs typeface="Arial"/>
              </a:rPr>
              <a:t> D1/CDK4 as substrate, in the presence of E1, E2, </a:t>
            </a:r>
            <a:r>
              <a:rPr lang="en-US" sz="900" dirty="0" err="1" smtClean="0">
                <a:latin typeface="Arial"/>
                <a:cs typeface="Arial"/>
              </a:rPr>
              <a:t>ubiquitin</a:t>
            </a:r>
            <a:r>
              <a:rPr lang="en-US" sz="900" dirty="0" smtClean="0">
                <a:latin typeface="Arial"/>
                <a:cs typeface="Arial"/>
              </a:rPr>
              <a:t>, and ATP.</a:t>
            </a: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 smtClean="0">
              <a:latin typeface="Arial"/>
              <a:cs typeface="Arial"/>
            </a:endParaRP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4721" name="Text Box 449"/>
          <p:cNvSpPr txBox="1">
            <a:spLocks noChangeArrowheads="1"/>
          </p:cNvSpPr>
          <p:nvPr/>
        </p:nvSpPr>
        <p:spPr bwMode="auto">
          <a:xfrm>
            <a:off x="3494088" y="8437563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ea typeface="ＭＳ Ｐゴシック" pitchFamily="-106" charset="-128"/>
                <a:cs typeface="ＭＳ Ｐゴシック" pitchFamily="-106" charset="-128"/>
              </a:rPr>
              <a:t>87</a:t>
            </a:r>
            <a:endParaRPr lang="en-US" sz="1200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grpSp>
        <p:nvGrpSpPr>
          <p:cNvPr id="92" name="Group 82"/>
          <p:cNvGrpSpPr>
            <a:grpSpLocks/>
          </p:cNvGrpSpPr>
          <p:nvPr/>
        </p:nvGrpSpPr>
        <p:grpSpPr bwMode="auto">
          <a:xfrm>
            <a:off x="4100512" y="1847851"/>
            <a:ext cx="1641475" cy="2252569"/>
            <a:chOff x="5050908" y="6357"/>
            <a:chExt cx="1641992" cy="2524097"/>
          </a:xfrm>
        </p:grpSpPr>
        <p:grpSp>
          <p:nvGrpSpPr>
            <p:cNvPr id="93" name="Group 107"/>
            <p:cNvGrpSpPr>
              <a:grpSpLocks/>
            </p:cNvGrpSpPr>
            <p:nvPr/>
          </p:nvGrpSpPr>
          <p:grpSpPr bwMode="auto">
            <a:xfrm>
              <a:off x="5050908" y="933824"/>
              <a:ext cx="603561" cy="1489591"/>
              <a:chOff x="3807" y="1479"/>
              <a:chExt cx="657" cy="1671"/>
            </a:xfrm>
          </p:grpSpPr>
          <p:pic>
            <p:nvPicPr>
              <p:cNvPr id="145" name="Picture 101"/>
              <p:cNvPicPr>
                <a:picLocks noChangeAspect="1" noChangeArrowheads="1"/>
              </p:cNvPicPr>
              <p:nvPr/>
            </p:nvPicPr>
            <p:blipFill>
              <a:blip r:embed="rId3">
                <a:lum bright="-10000" contrast="10000"/>
              </a:blip>
              <a:srcRect/>
              <a:stretch>
                <a:fillRect/>
              </a:stretch>
            </p:blipFill>
            <p:spPr bwMode="auto">
              <a:xfrm>
                <a:off x="3807" y="1479"/>
                <a:ext cx="657" cy="13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46" name="Picture 105"/>
              <p:cNvPicPr>
                <a:picLocks noChangeAspect="1" noChangeArrowheads="1"/>
              </p:cNvPicPr>
              <p:nvPr/>
            </p:nvPicPr>
            <p:blipFill>
              <a:blip r:embed="rId4">
                <a:lum bright="-6000" contrast="8000"/>
              </a:blip>
              <a:srcRect l="1749"/>
              <a:stretch>
                <a:fillRect/>
              </a:stretch>
            </p:blipFill>
            <p:spPr bwMode="auto">
              <a:xfrm>
                <a:off x="3809" y="2938"/>
                <a:ext cx="652" cy="2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  <p:sp>
          <p:nvSpPr>
            <p:cNvPr id="94" name="Text Box 108"/>
            <p:cNvSpPr txBox="1">
              <a:spLocks noChangeArrowheads="1"/>
            </p:cNvSpPr>
            <p:nvPr/>
          </p:nvSpPr>
          <p:spPr bwMode="auto">
            <a:xfrm>
              <a:off x="5591088" y="2151090"/>
              <a:ext cx="937036" cy="379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pT286 D1        </a:t>
              </a:r>
              <a:r>
                <a:rPr lang="en-US" sz="800" dirty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(lt. exposure) </a:t>
              </a:r>
            </a:p>
          </p:txBody>
        </p:sp>
        <p:sp>
          <p:nvSpPr>
            <p:cNvPr id="95" name="Text Box 109"/>
            <p:cNvSpPr txBox="1">
              <a:spLocks noChangeArrowheads="1"/>
            </p:cNvSpPr>
            <p:nvPr/>
          </p:nvSpPr>
          <p:spPr bwMode="auto">
            <a:xfrm>
              <a:off x="5639777" y="1430169"/>
              <a:ext cx="1053123" cy="241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WB: pT286 D1</a:t>
              </a:r>
            </a:p>
          </p:txBody>
        </p:sp>
        <p:sp>
          <p:nvSpPr>
            <p:cNvPr id="96" name="Line 115"/>
            <p:cNvSpPr>
              <a:spLocks noChangeShapeType="1"/>
            </p:cNvSpPr>
            <p:nvPr/>
          </p:nvSpPr>
          <p:spPr bwMode="auto">
            <a:xfrm flipH="1">
              <a:off x="5676524" y="2118544"/>
              <a:ext cx="161685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97" name="Text Box 116"/>
            <p:cNvSpPr txBox="1">
              <a:spLocks noChangeArrowheads="1"/>
            </p:cNvSpPr>
            <p:nvPr/>
          </p:nvSpPr>
          <p:spPr bwMode="auto">
            <a:xfrm>
              <a:off x="5743646" y="1971472"/>
              <a:ext cx="716559" cy="241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IgG</a:t>
              </a:r>
            </a:p>
          </p:txBody>
        </p:sp>
        <p:sp>
          <p:nvSpPr>
            <p:cNvPr id="117" name="Text Box 117"/>
            <p:cNvSpPr txBox="1">
              <a:spLocks noChangeArrowheads="1"/>
            </p:cNvSpPr>
            <p:nvPr/>
          </p:nvSpPr>
          <p:spPr bwMode="auto">
            <a:xfrm rot="18348451">
              <a:off x="4863892" y="479204"/>
              <a:ext cx="90926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NRS</a:t>
              </a:r>
            </a:p>
          </p:txBody>
        </p:sp>
        <p:sp>
          <p:nvSpPr>
            <p:cNvPr id="122" name="Text Box 118"/>
            <p:cNvSpPr txBox="1">
              <a:spLocks noChangeArrowheads="1"/>
            </p:cNvSpPr>
            <p:nvPr/>
          </p:nvSpPr>
          <p:spPr bwMode="auto">
            <a:xfrm rot="18348451">
              <a:off x="5065681" y="485556"/>
              <a:ext cx="90926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S-phase </a:t>
              </a:r>
            </a:p>
          </p:txBody>
        </p:sp>
        <p:sp>
          <p:nvSpPr>
            <p:cNvPr id="127" name="Text Box 119"/>
            <p:cNvSpPr txBox="1">
              <a:spLocks noChangeArrowheads="1"/>
            </p:cNvSpPr>
            <p:nvPr/>
          </p:nvSpPr>
          <p:spPr bwMode="auto">
            <a:xfrm rot="18348451">
              <a:off x="5266751" y="384210"/>
              <a:ext cx="1094367" cy="3386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800" dirty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S-phase</a:t>
              </a:r>
              <a:r>
                <a:rPr lang="en-US" sz="800" dirty="0" smtClean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 </a:t>
              </a:r>
            </a:p>
            <a:p>
              <a:pPr>
                <a:spcBef>
                  <a:spcPts val="0"/>
                </a:spcBef>
              </a:pPr>
              <a:r>
                <a:rPr lang="en-US" sz="800" dirty="0" smtClean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   + </a:t>
              </a:r>
              <a:r>
                <a:rPr lang="en-US" sz="800" dirty="0">
                  <a:solidFill>
                    <a:srgbClr val="000000"/>
                  </a:solidFill>
                  <a:latin typeface="Arial"/>
                  <a:ea typeface="Arial" charset="0"/>
                  <a:cs typeface="Arial"/>
                  <a:sym typeface="Symbol" charset="2"/>
                </a:rPr>
                <a:t>IR</a:t>
              </a:r>
              <a:r>
                <a:rPr lang="en-US" sz="800" dirty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 </a:t>
              </a:r>
            </a:p>
          </p:txBody>
        </p:sp>
        <p:sp>
          <p:nvSpPr>
            <p:cNvPr id="128" name="Text Box 120"/>
            <p:cNvSpPr txBox="1">
              <a:spLocks noChangeArrowheads="1"/>
            </p:cNvSpPr>
            <p:nvPr/>
          </p:nvSpPr>
          <p:spPr bwMode="auto">
            <a:xfrm>
              <a:off x="5634774" y="1303615"/>
              <a:ext cx="937038" cy="241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IP: Fbx4</a:t>
              </a:r>
            </a:p>
          </p:txBody>
        </p:sp>
        <p:cxnSp>
          <p:nvCxnSpPr>
            <p:cNvPr id="131" name="Straight Connector 48"/>
            <p:cNvCxnSpPr>
              <a:cxnSpLocks noChangeShapeType="1"/>
            </p:cNvCxnSpPr>
            <p:nvPr/>
          </p:nvCxnSpPr>
          <p:spPr bwMode="auto">
            <a:xfrm rot="5400000">
              <a:off x="4644232" y="1551781"/>
              <a:ext cx="1238250" cy="1587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5" name="Straight Connector 63"/>
            <p:cNvCxnSpPr>
              <a:cxnSpLocks noChangeShapeType="1"/>
            </p:cNvCxnSpPr>
            <p:nvPr/>
          </p:nvCxnSpPr>
          <p:spPr bwMode="auto">
            <a:xfrm rot="16200000" flipH="1">
              <a:off x="5165726" y="2327275"/>
              <a:ext cx="193675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41" name="Straight Arrow Connector 78"/>
            <p:cNvCxnSpPr>
              <a:cxnSpLocks noChangeShapeType="1"/>
            </p:cNvCxnSpPr>
            <p:nvPr/>
          </p:nvCxnSpPr>
          <p:spPr bwMode="auto">
            <a:xfrm rot="10800000">
              <a:off x="5645150" y="2095500"/>
              <a:ext cx="177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sm"/>
            </a:ln>
          </p:spPr>
        </p:cxnSp>
      </p:grpSp>
      <p:grpSp>
        <p:nvGrpSpPr>
          <p:cNvPr id="148" name="Group 104"/>
          <p:cNvGrpSpPr>
            <a:grpSpLocks/>
          </p:cNvGrpSpPr>
          <p:nvPr/>
        </p:nvGrpSpPr>
        <p:grpSpPr bwMode="auto">
          <a:xfrm>
            <a:off x="1438275" y="2495550"/>
            <a:ext cx="2868613" cy="1621757"/>
            <a:chOff x="758266" y="3238500"/>
            <a:chExt cx="2869702" cy="1621757"/>
          </a:xfrm>
        </p:grpSpPr>
        <p:sp>
          <p:nvSpPr>
            <p:cNvPr id="149" name="Text Box 10"/>
            <p:cNvSpPr txBox="1">
              <a:spLocks noChangeArrowheads="1"/>
            </p:cNvSpPr>
            <p:nvPr/>
          </p:nvSpPr>
          <p:spPr bwMode="auto">
            <a:xfrm>
              <a:off x="1781185" y="3651673"/>
              <a:ext cx="134439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IP/IB: pS12 Fbx4</a:t>
              </a:r>
            </a:p>
          </p:txBody>
        </p:sp>
        <p:sp>
          <p:nvSpPr>
            <p:cNvPr id="160" name="Text Box 12"/>
            <p:cNvSpPr txBox="1">
              <a:spLocks noChangeArrowheads="1"/>
            </p:cNvSpPr>
            <p:nvPr/>
          </p:nvSpPr>
          <p:spPr bwMode="auto">
            <a:xfrm>
              <a:off x="1782628" y="3846298"/>
              <a:ext cx="134439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Fbx4</a:t>
              </a:r>
            </a:p>
          </p:txBody>
        </p:sp>
        <p:sp>
          <p:nvSpPr>
            <p:cNvPr id="161" name="Text Box 13"/>
            <p:cNvSpPr txBox="1">
              <a:spLocks noChangeArrowheads="1"/>
            </p:cNvSpPr>
            <p:nvPr/>
          </p:nvSpPr>
          <p:spPr bwMode="auto">
            <a:xfrm>
              <a:off x="1778382" y="4039949"/>
              <a:ext cx="134439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pT286 CycD1</a:t>
              </a:r>
            </a:p>
          </p:txBody>
        </p:sp>
        <p:sp>
          <p:nvSpPr>
            <p:cNvPr id="162" name="Text Box 14"/>
            <p:cNvSpPr txBox="1">
              <a:spLocks noChangeArrowheads="1"/>
            </p:cNvSpPr>
            <p:nvPr/>
          </p:nvSpPr>
          <p:spPr bwMode="auto">
            <a:xfrm>
              <a:off x="1783553" y="4264627"/>
              <a:ext cx="134439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Cyc D1</a:t>
              </a:r>
            </a:p>
          </p:txBody>
        </p:sp>
        <p:sp>
          <p:nvSpPr>
            <p:cNvPr id="163" name="Text Box 15"/>
            <p:cNvSpPr txBox="1">
              <a:spLocks noChangeArrowheads="1"/>
            </p:cNvSpPr>
            <p:nvPr/>
          </p:nvSpPr>
          <p:spPr bwMode="auto">
            <a:xfrm>
              <a:off x="1777746" y="4464316"/>
              <a:ext cx="134439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Chk2</a:t>
              </a:r>
            </a:p>
          </p:txBody>
        </p:sp>
        <p:sp>
          <p:nvSpPr>
            <p:cNvPr id="164" name="Line 16"/>
            <p:cNvSpPr>
              <a:spLocks noChangeShapeType="1"/>
            </p:cNvSpPr>
            <p:nvPr/>
          </p:nvSpPr>
          <p:spPr bwMode="auto">
            <a:xfrm>
              <a:off x="2676110" y="3477731"/>
              <a:ext cx="0" cy="354334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65" name="Line 17"/>
            <p:cNvSpPr>
              <a:spLocks noChangeShapeType="1"/>
            </p:cNvSpPr>
            <p:nvPr/>
          </p:nvSpPr>
          <p:spPr bwMode="auto">
            <a:xfrm>
              <a:off x="2676110" y="3888399"/>
              <a:ext cx="0" cy="787863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66" name="Text Box 19"/>
            <p:cNvSpPr txBox="1">
              <a:spLocks noChangeArrowheads="1"/>
            </p:cNvSpPr>
            <p:nvPr/>
          </p:nvSpPr>
          <p:spPr bwMode="auto">
            <a:xfrm>
              <a:off x="2480690" y="4106003"/>
              <a:ext cx="83052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Input </a:t>
              </a:r>
            </a:p>
          </p:txBody>
        </p:sp>
        <p:sp>
          <p:nvSpPr>
            <p:cNvPr id="167" name="Text Box 24"/>
            <p:cNvSpPr txBox="1">
              <a:spLocks noChangeArrowheads="1"/>
            </p:cNvSpPr>
            <p:nvPr/>
          </p:nvSpPr>
          <p:spPr bwMode="auto">
            <a:xfrm>
              <a:off x="1025658" y="3498804"/>
              <a:ext cx="43517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+</a:t>
              </a:r>
            </a:p>
          </p:txBody>
        </p:sp>
        <p:sp>
          <p:nvSpPr>
            <p:cNvPr id="168" name="Text Box 25"/>
            <p:cNvSpPr txBox="1">
              <a:spLocks noChangeArrowheads="1"/>
            </p:cNvSpPr>
            <p:nvPr/>
          </p:nvSpPr>
          <p:spPr bwMode="auto">
            <a:xfrm>
              <a:off x="891579" y="3498804"/>
              <a:ext cx="25832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-</a:t>
              </a:r>
            </a:p>
          </p:txBody>
        </p:sp>
        <p:sp>
          <p:nvSpPr>
            <p:cNvPr id="169" name="Text Box 26"/>
            <p:cNvSpPr txBox="1">
              <a:spLocks noChangeArrowheads="1"/>
            </p:cNvSpPr>
            <p:nvPr/>
          </p:nvSpPr>
          <p:spPr bwMode="auto">
            <a:xfrm>
              <a:off x="1772984" y="3493795"/>
              <a:ext cx="134624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10Gy </a:t>
              </a: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  <a:sym typeface="Symbol" charset="2"/>
                </a:rPr>
                <a:t></a:t>
              </a: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IR</a:t>
              </a:r>
            </a:p>
          </p:txBody>
        </p:sp>
        <p:sp>
          <p:nvSpPr>
            <p:cNvPr id="170" name="Text Box 27"/>
            <p:cNvSpPr txBox="1">
              <a:spLocks noChangeArrowheads="1"/>
            </p:cNvSpPr>
            <p:nvPr/>
          </p:nvSpPr>
          <p:spPr bwMode="auto">
            <a:xfrm>
              <a:off x="1325515" y="3498804"/>
              <a:ext cx="43424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+</a:t>
              </a:r>
            </a:p>
          </p:txBody>
        </p:sp>
        <p:sp>
          <p:nvSpPr>
            <p:cNvPr id="171" name="Text Box 28"/>
            <p:cNvSpPr txBox="1">
              <a:spLocks noChangeArrowheads="1"/>
            </p:cNvSpPr>
            <p:nvPr/>
          </p:nvSpPr>
          <p:spPr bwMode="auto">
            <a:xfrm>
              <a:off x="1188101" y="3498804"/>
              <a:ext cx="25647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-</a:t>
              </a:r>
            </a:p>
          </p:txBody>
        </p:sp>
        <p:sp>
          <p:nvSpPr>
            <p:cNvPr id="172" name="Text Box 29"/>
            <p:cNvSpPr txBox="1">
              <a:spLocks noChangeArrowheads="1"/>
            </p:cNvSpPr>
            <p:nvPr/>
          </p:nvSpPr>
          <p:spPr bwMode="auto">
            <a:xfrm>
              <a:off x="1643815" y="3498804"/>
              <a:ext cx="43609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+</a:t>
              </a:r>
            </a:p>
          </p:txBody>
        </p:sp>
        <p:sp>
          <p:nvSpPr>
            <p:cNvPr id="173" name="Text Box 30"/>
            <p:cNvSpPr txBox="1">
              <a:spLocks noChangeArrowheads="1"/>
            </p:cNvSpPr>
            <p:nvPr/>
          </p:nvSpPr>
          <p:spPr bwMode="auto">
            <a:xfrm>
              <a:off x="1495262" y="3498804"/>
              <a:ext cx="25554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-</a:t>
              </a:r>
            </a:p>
          </p:txBody>
        </p:sp>
        <p:sp>
          <p:nvSpPr>
            <p:cNvPr id="174" name="Text Box 33"/>
            <p:cNvSpPr txBox="1">
              <a:spLocks noChangeArrowheads="1"/>
            </p:cNvSpPr>
            <p:nvPr/>
          </p:nvSpPr>
          <p:spPr bwMode="auto">
            <a:xfrm rot="-5400000">
              <a:off x="623726" y="3373040"/>
              <a:ext cx="48452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NRS</a:t>
              </a:r>
            </a:p>
          </p:txBody>
        </p:sp>
        <p:sp>
          <p:nvSpPr>
            <p:cNvPr id="175" name="Text Box 34"/>
            <p:cNvSpPr txBox="1">
              <a:spLocks noChangeArrowheads="1"/>
            </p:cNvSpPr>
            <p:nvPr/>
          </p:nvSpPr>
          <p:spPr bwMode="auto">
            <a:xfrm>
              <a:off x="851606" y="4638039"/>
              <a:ext cx="57405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Asyn</a:t>
              </a:r>
            </a:p>
          </p:txBody>
        </p:sp>
        <p:sp>
          <p:nvSpPr>
            <p:cNvPr id="176" name="Text Box 36"/>
            <p:cNvSpPr txBox="1">
              <a:spLocks noChangeArrowheads="1"/>
            </p:cNvSpPr>
            <p:nvPr/>
          </p:nvSpPr>
          <p:spPr bwMode="auto">
            <a:xfrm>
              <a:off x="1187781" y="4644812"/>
              <a:ext cx="42686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12h</a:t>
              </a:r>
            </a:p>
          </p:txBody>
        </p:sp>
        <p:sp>
          <p:nvSpPr>
            <p:cNvPr id="177" name="Text Box 37"/>
            <p:cNvSpPr txBox="1">
              <a:spLocks noChangeArrowheads="1"/>
            </p:cNvSpPr>
            <p:nvPr/>
          </p:nvSpPr>
          <p:spPr bwMode="auto">
            <a:xfrm>
              <a:off x="1511705" y="4644812"/>
              <a:ext cx="49622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16h</a:t>
              </a:r>
            </a:p>
          </p:txBody>
        </p:sp>
        <p:sp>
          <p:nvSpPr>
            <p:cNvPr id="178" name="Text Box 38"/>
            <p:cNvSpPr txBox="1">
              <a:spLocks noChangeArrowheads="1"/>
            </p:cNvSpPr>
            <p:nvPr/>
          </p:nvSpPr>
          <p:spPr bwMode="auto">
            <a:xfrm>
              <a:off x="1779809" y="4644813"/>
              <a:ext cx="184815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solidFill>
                    <a:srgbClr val="000000"/>
                  </a:solidFill>
                  <a:latin typeface="Arial"/>
                  <a:ea typeface="Arial" charset="0"/>
                  <a:cs typeface="Arial"/>
                </a:rPr>
                <a:t>Serum stimulation</a:t>
              </a:r>
            </a:p>
          </p:txBody>
        </p:sp>
        <p:pic>
          <p:nvPicPr>
            <p:cNvPr id="179" name="Picture 94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99807" y="3676650"/>
              <a:ext cx="1047037" cy="16840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0" name="Picture 95"/>
            <p:cNvPicPr>
              <a:picLocks noChangeAspect="1"/>
            </p:cNvPicPr>
            <p:nvPr/>
          </p:nvPicPr>
          <p:blipFill>
            <a:blip r:embed="rId6">
              <a:lum bright="6000" contrast="4000"/>
            </a:blip>
            <a:srcRect/>
            <a:stretch>
              <a:fillRect/>
            </a:stretch>
          </p:blipFill>
          <p:spPr bwMode="auto">
            <a:xfrm>
              <a:off x="930480" y="3877577"/>
              <a:ext cx="916639" cy="1610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1" name="Picture 96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930480" y="4073166"/>
              <a:ext cx="916639" cy="1686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2" name="Picture 97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929377" y="4280644"/>
              <a:ext cx="917742" cy="1756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3" name="Picture 98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929377" y="4495799"/>
              <a:ext cx="917742" cy="1630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4" name="Line 23"/>
            <p:cNvSpPr>
              <a:spLocks noChangeShapeType="1"/>
            </p:cNvSpPr>
            <p:nvPr/>
          </p:nvSpPr>
          <p:spPr bwMode="auto">
            <a:xfrm flipV="1">
              <a:off x="915264" y="4691458"/>
              <a:ext cx="304681" cy="4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85" name="Line 23"/>
            <p:cNvSpPr>
              <a:spLocks noChangeShapeType="1"/>
            </p:cNvSpPr>
            <p:nvPr/>
          </p:nvSpPr>
          <p:spPr bwMode="auto">
            <a:xfrm flipV="1">
              <a:off x="1246082" y="4691457"/>
              <a:ext cx="290897" cy="4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86" name="Line 23"/>
            <p:cNvSpPr>
              <a:spLocks noChangeShapeType="1"/>
            </p:cNvSpPr>
            <p:nvPr/>
          </p:nvSpPr>
          <p:spPr bwMode="auto">
            <a:xfrm flipV="1">
              <a:off x="1563115" y="4691457"/>
              <a:ext cx="290897" cy="4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87" name="Line 23"/>
            <p:cNvSpPr>
              <a:spLocks noChangeShapeType="1"/>
            </p:cNvSpPr>
            <p:nvPr/>
          </p:nvSpPr>
          <p:spPr bwMode="auto">
            <a:xfrm flipH="1" flipV="1">
              <a:off x="2513478" y="3879859"/>
              <a:ext cx="1122" cy="8445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</p:grpSp>
      <p:grpSp>
        <p:nvGrpSpPr>
          <p:cNvPr id="74" name="Group 36"/>
          <p:cNvGrpSpPr>
            <a:grpSpLocks/>
          </p:cNvGrpSpPr>
          <p:nvPr/>
        </p:nvGrpSpPr>
        <p:grpSpPr bwMode="auto">
          <a:xfrm>
            <a:off x="1204914" y="622299"/>
            <a:ext cx="3024186" cy="1920114"/>
            <a:chOff x="4710041" y="1872271"/>
            <a:chExt cx="3516980" cy="2611000"/>
          </a:xfrm>
        </p:grpSpPr>
        <p:sp>
          <p:nvSpPr>
            <p:cNvPr id="76" name="TextBox 7"/>
            <p:cNvSpPr txBox="1">
              <a:spLocks noChangeArrowheads="1"/>
            </p:cNvSpPr>
            <p:nvPr/>
          </p:nvSpPr>
          <p:spPr bwMode="auto">
            <a:xfrm>
              <a:off x="4710041" y="2638097"/>
              <a:ext cx="373874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12</a:t>
              </a:r>
            </a:p>
          </p:txBody>
        </p:sp>
        <p:sp>
          <p:nvSpPr>
            <p:cNvPr id="77" name="TextBox 12"/>
            <p:cNvSpPr txBox="1">
              <a:spLocks noChangeArrowheads="1"/>
            </p:cNvSpPr>
            <p:nvPr/>
          </p:nvSpPr>
          <p:spPr bwMode="auto">
            <a:xfrm>
              <a:off x="4933429" y="2638097"/>
              <a:ext cx="396664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14</a:t>
              </a:r>
            </a:p>
          </p:txBody>
        </p:sp>
        <p:sp>
          <p:nvSpPr>
            <p:cNvPr id="78" name="TextBox 15"/>
            <p:cNvSpPr txBox="1">
              <a:spLocks noChangeArrowheads="1"/>
            </p:cNvSpPr>
            <p:nvPr/>
          </p:nvSpPr>
          <p:spPr bwMode="auto">
            <a:xfrm>
              <a:off x="5169739" y="2638097"/>
              <a:ext cx="383573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16</a:t>
              </a:r>
            </a:p>
          </p:txBody>
        </p:sp>
        <p:sp>
          <p:nvSpPr>
            <p:cNvPr id="79" name="TextBox 18"/>
            <p:cNvSpPr txBox="1">
              <a:spLocks noChangeArrowheads="1"/>
            </p:cNvSpPr>
            <p:nvPr/>
          </p:nvSpPr>
          <p:spPr bwMode="auto">
            <a:xfrm>
              <a:off x="5380344" y="2638097"/>
              <a:ext cx="380174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18</a:t>
              </a:r>
            </a:p>
          </p:txBody>
        </p:sp>
        <p:sp>
          <p:nvSpPr>
            <p:cNvPr id="80" name="TextBox 29"/>
            <p:cNvSpPr txBox="1">
              <a:spLocks noChangeArrowheads="1"/>
            </p:cNvSpPr>
            <p:nvPr/>
          </p:nvSpPr>
          <p:spPr bwMode="auto">
            <a:xfrm>
              <a:off x="4997531" y="4180607"/>
              <a:ext cx="424368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 +/+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81" name="TextBox 11"/>
            <p:cNvSpPr txBox="1">
              <a:spLocks noChangeArrowheads="1"/>
            </p:cNvSpPr>
            <p:nvPr/>
          </p:nvSpPr>
          <p:spPr bwMode="auto">
            <a:xfrm>
              <a:off x="5651351" y="2638096"/>
              <a:ext cx="404557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12</a:t>
              </a:r>
            </a:p>
          </p:txBody>
        </p:sp>
        <p:sp>
          <p:nvSpPr>
            <p:cNvPr id="82" name="TextBox 14"/>
            <p:cNvSpPr txBox="1">
              <a:spLocks noChangeArrowheads="1"/>
            </p:cNvSpPr>
            <p:nvPr/>
          </p:nvSpPr>
          <p:spPr bwMode="auto">
            <a:xfrm>
              <a:off x="5874693" y="2638096"/>
              <a:ext cx="387987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14</a:t>
              </a:r>
            </a:p>
          </p:txBody>
        </p:sp>
        <p:sp>
          <p:nvSpPr>
            <p:cNvPr id="83" name="TextBox 17"/>
            <p:cNvSpPr txBox="1">
              <a:spLocks noChangeArrowheads="1"/>
            </p:cNvSpPr>
            <p:nvPr/>
          </p:nvSpPr>
          <p:spPr bwMode="auto">
            <a:xfrm>
              <a:off x="6093998" y="2638096"/>
              <a:ext cx="375455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16</a:t>
              </a:r>
            </a:p>
          </p:txBody>
        </p:sp>
        <p:sp>
          <p:nvSpPr>
            <p:cNvPr id="84" name="TextBox 19"/>
            <p:cNvSpPr txBox="1">
              <a:spLocks noChangeArrowheads="1"/>
            </p:cNvSpPr>
            <p:nvPr/>
          </p:nvSpPr>
          <p:spPr bwMode="auto">
            <a:xfrm>
              <a:off x="6315655" y="2638096"/>
              <a:ext cx="390110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18</a:t>
              </a:r>
            </a:p>
          </p:txBody>
        </p:sp>
        <p:sp>
          <p:nvSpPr>
            <p:cNvPr id="85" name="TextBox 31"/>
            <p:cNvSpPr txBox="1">
              <a:spLocks noChangeArrowheads="1"/>
            </p:cNvSpPr>
            <p:nvPr/>
          </p:nvSpPr>
          <p:spPr bwMode="auto">
            <a:xfrm>
              <a:off x="6110697" y="4190307"/>
              <a:ext cx="482686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-/-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86" name="TextBox 43"/>
            <p:cNvSpPr txBox="1">
              <a:spLocks noChangeArrowheads="1"/>
            </p:cNvSpPr>
            <p:nvPr/>
          </p:nvSpPr>
          <p:spPr bwMode="auto">
            <a:xfrm>
              <a:off x="7184791" y="2898303"/>
              <a:ext cx="953612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Endo. CDT1</a:t>
              </a:r>
            </a:p>
          </p:txBody>
        </p:sp>
        <p:sp>
          <p:nvSpPr>
            <p:cNvPr id="87" name="Rectangle 44"/>
            <p:cNvSpPr>
              <a:spLocks noChangeArrowheads="1"/>
            </p:cNvSpPr>
            <p:nvPr/>
          </p:nvSpPr>
          <p:spPr bwMode="auto">
            <a:xfrm>
              <a:off x="6846622" y="3426360"/>
              <a:ext cx="641926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Fbx4</a:t>
              </a:r>
            </a:p>
          </p:txBody>
        </p:sp>
        <p:sp>
          <p:nvSpPr>
            <p:cNvPr id="88" name="Rectangle 46"/>
            <p:cNvSpPr>
              <a:spLocks noChangeArrowheads="1"/>
            </p:cNvSpPr>
            <p:nvPr/>
          </p:nvSpPr>
          <p:spPr bwMode="auto">
            <a:xfrm>
              <a:off x="6855665" y="3689070"/>
              <a:ext cx="721498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Symbol" charset="2"/>
                  <a:ea typeface="Symbol" charset="2"/>
                  <a:cs typeface="Symbol" charset="2"/>
                </a:rPr>
                <a:t>γ</a:t>
              </a:r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H2AX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90" name="TextBox 49"/>
            <p:cNvSpPr txBox="1">
              <a:spLocks noChangeArrowheads="1"/>
            </p:cNvSpPr>
            <p:nvPr/>
          </p:nvSpPr>
          <p:spPr bwMode="auto">
            <a:xfrm>
              <a:off x="7184803" y="3141775"/>
              <a:ext cx="643441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CUL4A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91" name="TextBox 53"/>
            <p:cNvSpPr txBox="1">
              <a:spLocks noChangeArrowheads="1"/>
            </p:cNvSpPr>
            <p:nvPr/>
          </p:nvSpPr>
          <p:spPr bwMode="auto">
            <a:xfrm rot="16200000">
              <a:off x="6220021" y="2279691"/>
              <a:ext cx="1065391" cy="250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Myc-CDT1 </a:t>
              </a:r>
            </a:p>
          </p:txBody>
        </p:sp>
        <p:sp>
          <p:nvSpPr>
            <p:cNvPr id="98" name="Rectangle 56"/>
            <p:cNvSpPr>
              <a:spLocks noChangeArrowheads="1"/>
            </p:cNvSpPr>
            <p:nvPr/>
          </p:nvSpPr>
          <p:spPr bwMode="auto">
            <a:xfrm>
              <a:off x="6846620" y="3964110"/>
              <a:ext cx="590029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β-Actin</a:t>
              </a:r>
            </a:p>
          </p:txBody>
        </p:sp>
        <p:cxnSp>
          <p:nvCxnSpPr>
            <p:cNvPr id="99" name="Straight Arrow Connector 98"/>
            <p:cNvCxnSpPr/>
            <p:nvPr/>
          </p:nvCxnSpPr>
          <p:spPr>
            <a:xfrm rot="10800000">
              <a:off x="6929779" y="2931144"/>
              <a:ext cx="334499" cy="181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59"/>
            <p:cNvSpPr txBox="1">
              <a:spLocks noChangeArrowheads="1"/>
            </p:cNvSpPr>
            <p:nvPr/>
          </p:nvSpPr>
          <p:spPr bwMode="auto">
            <a:xfrm>
              <a:off x="7184337" y="2775675"/>
              <a:ext cx="909759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Myc-CDT1</a:t>
              </a:r>
            </a:p>
          </p:txBody>
        </p:sp>
        <p:cxnSp>
          <p:nvCxnSpPr>
            <p:cNvPr id="101" name="Straight Arrow Connector 100"/>
            <p:cNvCxnSpPr/>
            <p:nvPr/>
          </p:nvCxnSpPr>
          <p:spPr>
            <a:xfrm rot="10800000">
              <a:off x="6929779" y="3040119"/>
              <a:ext cx="334499" cy="181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 rot="10800000">
              <a:off x="6934873" y="3268966"/>
              <a:ext cx="334498" cy="181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3" name="Picture 4"/>
            <p:cNvPicPr>
              <a:picLocks noChangeAspect="1"/>
            </p:cNvPicPr>
            <p:nvPr/>
          </p:nvPicPr>
          <p:blipFill>
            <a:blip r:embed="rId10">
              <a:lum bright="20000" contrast="10000"/>
            </a:blip>
            <a:srcRect l="8244" r="63605"/>
            <a:stretch>
              <a:fillRect/>
            </a:stretch>
          </p:blipFill>
          <p:spPr bwMode="auto">
            <a:xfrm>
              <a:off x="4785803" y="3714347"/>
              <a:ext cx="899824" cy="2298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04" name="Picture 5"/>
            <p:cNvPicPr>
              <a:picLocks noChangeAspect="1"/>
            </p:cNvPicPr>
            <p:nvPr/>
          </p:nvPicPr>
          <p:blipFill>
            <a:blip r:embed="rId11">
              <a:lum bright="20000" contrast="10000"/>
            </a:blip>
            <a:srcRect l="9167" r="62726"/>
            <a:stretch>
              <a:fillRect/>
            </a:stretch>
          </p:blipFill>
          <p:spPr bwMode="auto">
            <a:xfrm>
              <a:off x="4785803" y="3428999"/>
              <a:ext cx="899824" cy="24569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05" name="Picture 7"/>
            <p:cNvPicPr>
              <a:picLocks noChangeAspect="1"/>
            </p:cNvPicPr>
            <p:nvPr/>
          </p:nvPicPr>
          <p:blipFill>
            <a:blip r:embed="rId12">
              <a:lum bright="12000" contrast="4000"/>
            </a:blip>
            <a:srcRect l="9558" r="62128"/>
            <a:stretch>
              <a:fillRect/>
            </a:stretch>
          </p:blipFill>
          <p:spPr bwMode="auto">
            <a:xfrm>
              <a:off x="4785802" y="2867657"/>
              <a:ext cx="900224" cy="2399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06" name="Picture 47"/>
            <p:cNvPicPr>
              <a:picLocks noChangeAspect="1"/>
            </p:cNvPicPr>
            <p:nvPr/>
          </p:nvPicPr>
          <p:blipFill>
            <a:blip r:embed="rId13">
              <a:lum bright="8000" contrast="-12000"/>
            </a:blip>
            <a:srcRect l="9709" r="62135"/>
            <a:stretch>
              <a:fillRect/>
            </a:stretch>
          </p:blipFill>
          <p:spPr bwMode="auto">
            <a:xfrm>
              <a:off x="4785802" y="3145889"/>
              <a:ext cx="899824" cy="2438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07" name="Picture 55"/>
            <p:cNvPicPr>
              <a:picLocks noChangeAspect="1"/>
            </p:cNvPicPr>
            <p:nvPr/>
          </p:nvPicPr>
          <p:blipFill>
            <a:blip r:embed="rId14"/>
            <a:srcRect l="11539" r="61539"/>
            <a:stretch>
              <a:fillRect/>
            </a:stretch>
          </p:blipFill>
          <p:spPr bwMode="auto">
            <a:xfrm>
              <a:off x="4785803" y="3981939"/>
              <a:ext cx="899825" cy="24080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08" name="Picture 7"/>
            <p:cNvPicPr>
              <a:picLocks noChangeAspect="1"/>
            </p:cNvPicPr>
            <p:nvPr/>
          </p:nvPicPr>
          <p:blipFill>
            <a:blip r:embed="rId12">
              <a:lum bright="12000" contrast="4000"/>
            </a:blip>
            <a:srcRect l="62128" r="717"/>
            <a:stretch>
              <a:fillRect/>
            </a:stretch>
          </p:blipFill>
          <p:spPr bwMode="auto">
            <a:xfrm>
              <a:off x="5718798" y="2867658"/>
              <a:ext cx="1190569" cy="2399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09" name="Picture 47"/>
            <p:cNvPicPr>
              <a:picLocks noChangeAspect="1"/>
            </p:cNvPicPr>
            <p:nvPr/>
          </p:nvPicPr>
          <p:blipFill>
            <a:blip r:embed="rId13">
              <a:lum bright="10000" contrast="-12000"/>
            </a:blip>
            <a:srcRect l="62621"/>
            <a:stretch>
              <a:fillRect/>
            </a:stretch>
          </p:blipFill>
          <p:spPr bwMode="auto">
            <a:xfrm>
              <a:off x="5719039" y="3145889"/>
              <a:ext cx="1190329" cy="2438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10" name="Picture 5"/>
            <p:cNvPicPr>
              <a:picLocks noChangeAspect="1"/>
            </p:cNvPicPr>
            <p:nvPr/>
          </p:nvPicPr>
          <p:blipFill>
            <a:blip r:embed="rId11">
              <a:lum bright="20000" contrast="10000"/>
            </a:blip>
            <a:srcRect l="62244" r="723"/>
            <a:stretch>
              <a:fillRect/>
            </a:stretch>
          </p:blipFill>
          <p:spPr bwMode="auto">
            <a:xfrm>
              <a:off x="5719039" y="3429000"/>
              <a:ext cx="1190328" cy="24569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11" name="Picture 4"/>
            <p:cNvPicPr>
              <a:picLocks noChangeAspect="1"/>
            </p:cNvPicPr>
            <p:nvPr/>
          </p:nvPicPr>
          <p:blipFill>
            <a:blip r:embed="rId10">
              <a:lum bright="20000" contrast="10000"/>
            </a:blip>
            <a:srcRect l="61720" r="706"/>
            <a:stretch>
              <a:fillRect/>
            </a:stretch>
          </p:blipFill>
          <p:spPr bwMode="auto">
            <a:xfrm>
              <a:off x="5719038" y="3714347"/>
              <a:ext cx="1190329" cy="2298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12" name="Picture 55"/>
            <p:cNvPicPr>
              <a:picLocks noChangeAspect="1"/>
            </p:cNvPicPr>
            <p:nvPr/>
          </p:nvPicPr>
          <p:blipFill>
            <a:blip r:embed="rId14"/>
            <a:srcRect l="63123" r="2261"/>
            <a:stretch>
              <a:fillRect/>
            </a:stretch>
          </p:blipFill>
          <p:spPr bwMode="auto">
            <a:xfrm>
              <a:off x="5719154" y="3981451"/>
              <a:ext cx="1190214" cy="24129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13" name="TextBox 19"/>
            <p:cNvSpPr txBox="1">
              <a:spLocks noChangeArrowheads="1"/>
            </p:cNvSpPr>
            <p:nvPr/>
          </p:nvSpPr>
          <p:spPr bwMode="auto">
            <a:xfrm>
              <a:off x="6831818" y="2636971"/>
              <a:ext cx="1395203" cy="29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Serum Stimulation (</a:t>
              </a:r>
              <a:r>
                <a:rPr lang="en-US" sz="800" dirty="0" err="1">
                  <a:latin typeface="Arial"/>
                  <a:ea typeface="Arial" charset="0"/>
                  <a:cs typeface="Arial"/>
                </a:rPr>
                <a:t>h</a:t>
              </a:r>
              <a:r>
                <a:rPr lang="en-US" sz="800" dirty="0">
                  <a:latin typeface="Arial"/>
                  <a:ea typeface="Arial" charset="0"/>
                  <a:cs typeface="Arial"/>
                </a:rPr>
                <a:t>)</a:t>
              </a: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097338" y="838200"/>
            <a:ext cx="1935162" cy="1375838"/>
            <a:chOff x="4033838" y="838200"/>
            <a:chExt cx="1935162" cy="1375838"/>
          </a:xfrm>
        </p:grpSpPr>
        <p:pic>
          <p:nvPicPr>
            <p:cNvPr id="191" name="Picture 53"/>
            <p:cNvPicPr>
              <a:picLocks noChangeAspect="1"/>
            </p:cNvPicPr>
            <p:nvPr/>
          </p:nvPicPr>
          <p:blipFill>
            <a:blip r:embed="rId15"/>
            <a:srcRect t="9804" b="9804"/>
            <a:stretch>
              <a:fillRect/>
            </a:stretch>
          </p:blipFill>
          <p:spPr bwMode="auto">
            <a:xfrm>
              <a:off x="4233863" y="1812426"/>
              <a:ext cx="991331" cy="1822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92" name="Picture 54"/>
            <p:cNvPicPr>
              <a:picLocks noChangeAspect="1"/>
            </p:cNvPicPr>
            <p:nvPr/>
          </p:nvPicPr>
          <p:blipFill>
            <a:blip r:embed="rId16"/>
            <a:srcRect t="11494" b="11494"/>
            <a:stretch>
              <a:fillRect/>
            </a:stretch>
          </p:blipFill>
          <p:spPr bwMode="auto">
            <a:xfrm>
              <a:off x="4233863" y="1180036"/>
              <a:ext cx="992563" cy="17575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93" name="Picture 55"/>
            <p:cNvPicPr>
              <a:picLocks noChangeAspect="1"/>
            </p:cNvPicPr>
            <p:nvPr/>
          </p:nvPicPr>
          <p:blipFill>
            <a:blip r:embed="rId17">
              <a:lum bright="2000" contrast="12000"/>
            </a:blip>
            <a:srcRect/>
            <a:stretch>
              <a:fillRect/>
            </a:stretch>
          </p:blipFill>
          <p:spPr bwMode="auto">
            <a:xfrm>
              <a:off x="4233863" y="1601523"/>
              <a:ext cx="991331" cy="1796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94" name="Picture 56"/>
            <p:cNvPicPr>
              <a:picLocks noChangeAspect="1"/>
            </p:cNvPicPr>
            <p:nvPr/>
          </p:nvPicPr>
          <p:blipFill>
            <a:blip r:embed="rId18">
              <a:lum bright="-6000" contrast="14000"/>
            </a:blip>
            <a:srcRect l="4153" t="11765" b="11765"/>
            <a:stretch>
              <a:fillRect/>
            </a:stretch>
          </p:blipFill>
          <p:spPr bwMode="auto">
            <a:xfrm>
              <a:off x="4233863" y="1401035"/>
              <a:ext cx="991331" cy="1718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95" name="Straight Connector 194"/>
            <p:cNvCxnSpPr/>
            <p:nvPr/>
          </p:nvCxnSpPr>
          <p:spPr bwMode="auto">
            <a:xfrm>
              <a:off x="4242483" y="2025932"/>
              <a:ext cx="470420" cy="130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 bwMode="auto">
            <a:xfrm>
              <a:off x="4746153" y="2025932"/>
              <a:ext cx="479040" cy="130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Box 59"/>
            <p:cNvSpPr txBox="1">
              <a:spLocks noChangeArrowheads="1"/>
            </p:cNvSpPr>
            <p:nvPr/>
          </p:nvSpPr>
          <p:spPr bwMode="auto">
            <a:xfrm>
              <a:off x="4373018" y="1998593"/>
              <a:ext cx="5283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-/-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198" name="TextBox 60"/>
            <p:cNvSpPr txBox="1">
              <a:spLocks noChangeArrowheads="1"/>
            </p:cNvSpPr>
            <p:nvPr/>
          </p:nvSpPr>
          <p:spPr bwMode="auto">
            <a:xfrm>
              <a:off x="4839745" y="1998594"/>
              <a:ext cx="52829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Arial"/>
                  <a:ea typeface="Arial" charset="0"/>
                  <a:cs typeface="Arial"/>
                </a:rPr>
                <a:t>+/+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199" name="TextBox 61"/>
            <p:cNvSpPr txBox="1">
              <a:spLocks noChangeArrowheads="1"/>
            </p:cNvSpPr>
            <p:nvPr/>
          </p:nvSpPr>
          <p:spPr bwMode="auto">
            <a:xfrm>
              <a:off x="5177167" y="1157239"/>
              <a:ext cx="52829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Cyc D1</a:t>
              </a:r>
            </a:p>
          </p:txBody>
        </p:sp>
        <p:sp>
          <p:nvSpPr>
            <p:cNvPr id="200" name="TextBox 62"/>
            <p:cNvSpPr txBox="1">
              <a:spLocks noChangeArrowheads="1"/>
            </p:cNvSpPr>
            <p:nvPr/>
          </p:nvSpPr>
          <p:spPr bwMode="auto">
            <a:xfrm>
              <a:off x="5177167" y="1389318"/>
              <a:ext cx="52829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latin typeface="Symbol" charset="2"/>
                  <a:ea typeface="Symbol" charset="2"/>
                  <a:cs typeface="Symbol" charset="2"/>
                </a:rPr>
                <a:t>γ</a:t>
              </a:r>
              <a:r>
                <a:rPr lang="en-US" sz="800" dirty="0" smtClean="0">
                  <a:latin typeface="Arial"/>
                  <a:ea typeface="Lucida Grande" charset="0"/>
                  <a:cs typeface="Arial"/>
                </a:rPr>
                <a:t>H2AX</a:t>
              </a:r>
              <a:endParaRPr lang="en-US" sz="800" dirty="0">
                <a:latin typeface="Arial"/>
                <a:ea typeface="Arial" charset="0"/>
                <a:cs typeface="Arial"/>
              </a:endParaRPr>
            </a:p>
          </p:txBody>
        </p:sp>
        <p:sp>
          <p:nvSpPr>
            <p:cNvPr id="201" name="TextBox 63"/>
            <p:cNvSpPr txBox="1">
              <a:spLocks noChangeArrowheads="1"/>
            </p:cNvSpPr>
            <p:nvPr/>
          </p:nvSpPr>
          <p:spPr bwMode="auto">
            <a:xfrm>
              <a:off x="5177167" y="1593712"/>
              <a:ext cx="52829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Fbx4</a:t>
              </a:r>
            </a:p>
          </p:txBody>
        </p:sp>
        <p:sp>
          <p:nvSpPr>
            <p:cNvPr id="202" name="TextBox 64"/>
            <p:cNvSpPr txBox="1">
              <a:spLocks noChangeArrowheads="1"/>
            </p:cNvSpPr>
            <p:nvPr/>
          </p:nvSpPr>
          <p:spPr bwMode="auto">
            <a:xfrm>
              <a:off x="5177167" y="1799407"/>
              <a:ext cx="52829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β-Actin</a:t>
              </a:r>
            </a:p>
          </p:txBody>
        </p:sp>
        <p:sp>
          <p:nvSpPr>
            <p:cNvPr id="203" name="TextBox 65"/>
            <p:cNvSpPr txBox="1">
              <a:spLocks noChangeArrowheads="1"/>
            </p:cNvSpPr>
            <p:nvPr/>
          </p:nvSpPr>
          <p:spPr bwMode="auto">
            <a:xfrm>
              <a:off x="5177167" y="1007524"/>
              <a:ext cx="79183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latin typeface="Arial"/>
                  <a:ea typeface="Arial" charset="0"/>
                  <a:cs typeface="Arial"/>
                </a:rPr>
                <a:t>2mM HU (</a:t>
              </a:r>
              <a:r>
                <a:rPr lang="en-US" sz="800" dirty="0" err="1">
                  <a:latin typeface="Arial"/>
                  <a:ea typeface="Arial" charset="0"/>
                  <a:cs typeface="Arial"/>
                </a:rPr>
                <a:t>h</a:t>
              </a:r>
              <a:r>
                <a:rPr lang="en-US" sz="800" dirty="0">
                  <a:latin typeface="Arial"/>
                  <a:ea typeface="Arial" charset="0"/>
                  <a:cs typeface="Arial"/>
                </a:rPr>
                <a:t>)</a:t>
              </a:r>
            </a:p>
          </p:txBody>
        </p:sp>
        <p:sp>
          <p:nvSpPr>
            <p:cNvPr id="204" name="TextBox 66"/>
            <p:cNvSpPr txBox="1">
              <a:spLocks noChangeArrowheads="1"/>
            </p:cNvSpPr>
            <p:nvPr/>
          </p:nvSpPr>
          <p:spPr bwMode="auto">
            <a:xfrm>
              <a:off x="4251104" y="990600"/>
              <a:ext cx="19087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>
                  <a:latin typeface="Arial"/>
                  <a:ea typeface="Arial" charset="0"/>
                  <a:cs typeface="Arial"/>
                </a:rPr>
                <a:t>-</a:t>
              </a:r>
            </a:p>
          </p:txBody>
        </p:sp>
        <p:sp>
          <p:nvSpPr>
            <p:cNvPr id="205" name="TextBox 67"/>
            <p:cNvSpPr txBox="1">
              <a:spLocks noChangeArrowheads="1"/>
            </p:cNvSpPr>
            <p:nvPr/>
          </p:nvSpPr>
          <p:spPr bwMode="auto">
            <a:xfrm>
              <a:off x="4385333" y="1007526"/>
              <a:ext cx="19210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1</a:t>
              </a:r>
            </a:p>
          </p:txBody>
        </p:sp>
        <p:sp>
          <p:nvSpPr>
            <p:cNvPr id="206" name="TextBox 68"/>
            <p:cNvSpPr txBox="1">
              <a:spLocks noChangeArrowheads="1"/>
            </p:cNvSpPr>
            <p:nvPr/>
          </p:nvSpPr>
          <p:spPr bwMode="auto">
            <a:xfrm>
              <a:off x="4533109" y="1007526"/>
              <a:ext cx="19087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4</a:t>
              </a:r>
            </a:p>
          </p:txBody>
        </p:sp>
        <p:sp>
          <p:nvSpPr>
            <p:cNvPr id="207" name="TextBox 69"/>
            <p:cNvSpPr txBox="1">
              <a:spLocks noChangeArrowheads="1"/>
            </p:cNvSpPr>
            <p:nvPr/>
          </p:nvSpPr>
          <p:spPr bwMode="auto">
            <a:xfrm>
              <a:off x="4698126" y="990600"/>
              <a:ext cx="19087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>
                  <a:latin typeface="Arial"/>
                  <a:ea typeface="Arial" charset="0"/>
                  <a:cs typeface="Arial"/>
                </a:rPr>
                <a:t>-</a:t>
              </a:r>
            </a:p>
          </p:txBody>
        </p:sp>
        <p:sp>
          <p:nvSpPr>
            <p:cNvPr id="208" name="TextBox 70"/>
            <p:cNvSpPr txBox="1">
              <a:spLocks noChangeArrowheads="1"/>
            </p:cNvSpPr>
            <p:nvPr/>
          </p:nvSpPr>
          <p:spPr bwMode="auto">
            <a:xfrm>
              <a:off x="4863142" y="1007526"/>
              <a:ext cx="19210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1</a:t>
              </a:r>
            </a:p>
          </p:txBody>
        </p:sp>
        <p:sp>
          <p:nvSpPr>
            <p:cNvPr id="209" name="TextBox 71"/>
            <p:cNvSpPr txBox="1">
              <a:spLocks noChangeArrowheads="1"/>
            </p:cNvSpPr>
            <p:nvPr/>
          </p:nvSpPr>
          <p:spPr bwMode="auto">
            <a:xfrm>
              <a:off x="5029391" y="1007526"/>
              <a:ext cx="19087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latin typeface="Arial"/>
                  <a:ea typeface="Arial" charset="0"/>
                  <a:cs typeface="Arial"/>
                </a:rPr>
                <a:t>4</a:t>
              </a:r>
            </a:p>
          </p:txBody>
        </p:sp>
        <p:sp>
          <p:nvSpPr>
            <p:cNvPr id="114" name="Text Box 105"/>
            <p:cNvSpPr txBox="1">
              <a:spLocks noChangeArrowheads="1"/>
            </p:cNvSpPr>
            <p:nvPr/>
          </p:nvSpPr>
          <p:spPr bwMode="auto">
            <a:xfrm>
              <a:off x="4033838" y="838200"/>
              <a:ext cx="33855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>
                  <a:latin typeface="Arial" pitchFamily="-106" charset="0"/>
                </a:rPr>
                <a:t>B</a:t>
              </a:r>
              <a:r>
                <a:rPr lang="en-US" sz="1200" b="1" dirty="0" smtClean="0">
                  <a:latin typeface="Arial" pitchFamily="-106" charset="0"/>
                </a:rPr>
                <a:t>.</a:t>
              </a:r>
              <a:endParaRPr lang="en-US" sz="1200" b="1" dirty="0">
                <a:latin typeface="Arial" pitchFamily="-106" charset="0"/>
              </a:endParaRPr>
            </a:p>
          </p:txBody>
        </p:sp>
      </p:grpSp>
      <p:sp>
        <p:nvSpPr>
          <p:cNvPr id="115" name="Text Box 105"/>
          <p:cNvSpPr txBox="1">
            <a:spLocks noChangeArrowheads="1"/>
          </p:cNvSpPr>
          <p:nvPr/>
        </p:nvSpPr>
        <p:spPr bwMode="auto">
          <a:xfrm>
            <a:off x="1125538" y="24892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C</a:t>
            </a:r>
            <a:r>
              <a:rPr lang="en-US" sz="1200" b="1" dirty="0" smtClean="0">
                <a:latin typeface="Arial" pitchFamily="-106" charset="0"/>
              </a:rPr>
              <a:t>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116" name="Text Box 105"/>
          <p:cNvSpPr txBox="1">
            <a:spLocks noChangeArrowheads="1"/>
          </p:cNvSpPr>
          <p:nvPr/>
        </p:nvSpPr>
        <p:spPr bwMode="auto">
          <a:xfrm>
            <a:off x="3805238" y="22987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D</a:t>
            </a:r>
            <a:r>
              <a:rPr lang="en-US" sz="1200" b="1" dirty="0" smtClean="0">
                <a:latin typeface="Arial" pitchFamily="-106" charset="0"/>
              </a:rPr>
              <a:t>.</a:t>
            </a:r>
            <a:endParaRPr lang="en-US" sz="1200" b="1" dirty="0">
              <a:latin typeface="Arial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7" name="Text Box 105"/>
          <p:cNvSpPr txBox="1">
            <a:spLocks noChangeArrowheads="1"/>
          </p:cNvSpPr>
          <p:nvPr/>
        </p:nvSpPr>
        <p:spPr bwMode="auto">
          <a:xfrm>
            <a:off x="2052638" y="939800"/>
            <a:ext cx="336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A.</a:t>
            </a:r>
          </a:p>
        </p:txBody>
      </p:sp>
      <p:sp>
        <p:nvSpPr>
          <p:cNvPr id="54718" name="Text Box 446"/>
          <p:cNvSpPr txBox="1">
            <a:spLocks noChangeArrowheads="1"/>
          </p:cNvSpPr>
          <p:nvPr/>
        </p:nvSpPr>
        <p:spPr bwMode="auto">
          <a:xfrm>
            <a:off x="911225" y="3625850"/>
            <a:ext cx="5167313" cy="2008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0" bIns="91440">
            <a:prstTxWarp prst="textNoShape">
              <a:avLst/>
            </a:prstTxWarp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00" b="1" dirty="0">
                <a:latin typeface="Arial"/>
                <a:cs typeface="Arial"/>
              </a:rPr>
              <a:t>Figure</a:t>
            </a:r>
            <a:r>
              <a:rPr lang="en-US" sz="900" b="1" dirty="0" smtClean="0">
                <a:latin typeface="Arial"/>
                <a:cs typeface="Arial"/>
              </a:rPr>
              <a:t> 3.8. Fbx4 loss</a:t>
            </a:r>
            <a:r>
              <a:rPr lang="en-US" sz="900" b="1" dirty="0" smtClean="0">
                <a:latin typeface="Arial"/>
                <a:cs typeface="Arial"/>
              </a:rPr>
              <a:t> </a:t>
            </a:r>
            <a:r>
              <a:rPr lang="en-US" sz="900" b="1" dirty="0" smtClean="0">
                <a:latin typeface="Arial"/>
                <a:cs typeface="Arial"/>
              </a:rPr>
              <a:t>cooperates with RasV12</a:t>
            </a:r>
            <a:r>
              <a:rPr lang="en-US" sz="900" b="1" dirty="0" smtClean="0">
                <a:latin typeface="Arial"/>
                <a:cs typeface="Arial"/>
              </a:rPr>
              <a:t> </a:t>
            </a:r>
            <a:r>
              <a:rPr lang="en-US" sz="900" b="1" i="1" dirty="0" smtClean="0">
                <a:latin typeface="Arial"/>
                <a:cs typeface="Arial"/>
              </a:rPr>
              <a:t>in vitro</a:t>
            </a:r>
            <a:r>
              <a:rPr lang="en-US" sz="900" b="1" dirty="0" smtClean="0">
                <a:latin typeface="Arial"/>
                <a:cs typeface="Arial"/>
              </a:rPr>
              <a:t>.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b="1" dirty="0" smtClean="0">
                <a:latin typeface="Arial"/>
                <a:cs typeface="Arial"/>
              </a:rPr>
              <a:t>(</a:t>
            </a:r>
            <a:r>
              <a:rPr lang="en-US" sz="900" dirty="0" smtClean="0">
                <a:latin typeface="Arial"/>
                <a:cs typeface="Arial"/>
              </a:rPr>
              <a:t>A) Loss of Fbx4 synergizes with </a:t>
            </a:r>
            <a:r>
              <a:rPr lang="en-US" sz="900" dirty="0" err="1" smtClean="0">
                <a:latin typeface="Arial"/>
                <a:cs typeface="Arial"/>
              </a:rPr>
              <a:t>oncogenic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Ras</a:t>
            </a:r>
            <a:r>
              <a:rPr lang="en-US" sz="900" dirty="0" smtClean="0">
                <a:latin typeface="Arial"/>
                <a:cs typeface="Arial"/>
              </a:rPr>
              <a:t> to promote cell transformation. Primary </a:t>
            </a:r>
            <a:r>
              <a:rPr lang="en-US" sz="900" dirty="0" err="1" smtClean="0">
                <a:latin typeface="Arial"/>
                <a:cs typeface="Arial"/>
              </a:rPr>
              <a:t>MEFs</a:t>
            </a:r>
            <a:r>
              <a:rPr lang="en-US" sz="900" dirty="0" smtClean="0">
                <a:latin typeface="Arial"/>
                <a:cs typeface="Arial"/>
              </a:rPr>
              <a:t> (passage 3) were infected with retroviruses harboring empty vector (</a:t>
            </a:r>
            <a:r>
              <a:rPr lang="en-US" sz="900" dirty="0" err="1" smtClean="0">
                <a:latin typeface="Arial"/>
                <a:cs typeface="Arial"/>
              </a:rPr>
              <a:t>Puro</a:t>
            </a:r>
            <a:r>
              <a:rPr lang="en-US" sz="900" dirty="0" smtClean="0">
                <a:latin typeface="Arial"/>
                <a:cs typeface="Arial"/>
              </a:rPr>
              <a:t>) or Ha-RasV12 (</a:t>
            </a:r>
            <a:r>
              <a:rPr lang="en-US" sz="900" dirty="0" err="1" smtClean="0">
                <a:latin typeface="Arial"/>
                <a:cs typeface="Arial"/>
              </a:rPr>
              <a:t>Ras</a:t>
            </a:r>
            <a:r>
              <a:rPr lang="en-US" sz="900" dirty="0" smtClean="0">
                <a:latin typeface="Arial"/>
                <a:cs typeface="Arial"/>
              </a:rPr>
              <a:t>) constructs. 1.5x10</a:t>
            </a:r>
            <a:r>
              <a:rPr lang="en-US" sz="900" baseline="30000" dirty="0" smtClean="0">
                <a:latin typeface="Arial"/>
                <a:cs typeface="Arial"/>
              </a:rPr>
              <a:t>5</a:t>
            </a:r>
            <a:r>
              <a:rPr lang="en-US" sz="900" dirty="0" smtClean="0">
                <a:latin typeface="Arial"/>
                <a:cs typeface="Arial"/>
              </a:rPr>
              <a:t> cells were plated in duplicate on 35mm plates, grown for 21 days to allow foci formation, and stained with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err="1" smtClean="0">
                <a:latin typeface="Arial"/>
                <a:cs typeface="Arial"/>
              </a:rPr>
              <a:t>G</a:t>
            </a:r>
            <a:r>
              <a:rPr lang="en-US" sz="900" dirty="0" err="1" smtClean="0">
                <a:latin typeface="Arial"/>
                <a:cs typeface="Arial"/>
              </a:rPr>
              <a:t>iemsa</a:t>
            </a: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dirty="0" smtClean="0">
                <a:latin typeface="Arial"/>
                <a:cs typeface="Arial"/>
              </a:rPr>
              <a:t>to visualize foci. Bottom panel: quantification of foci number for duplicate plates of each genotype. (B) Spontaneous transformation in immortalized cells. p19shRNA-immortalized cells of each genotype (two independent biological replicate cell lines) were plated at a density of 1.5x10</a:t>
            </a:r>
            <a:r>
              <a:rPr lang="en-US" sz="900" baseline="30000" dirty="0" smtClean="0">
                <a:latin typeface="Arial"/>
                <a:cs typeface="Arial"/>
              </a:rPr>
              <a:t>5</a:t>
            </a:r>
            <a:r>
              <a:rPr lang="en-US" sz="900" dirty="0" smtClean="0">
                <a:latin typeface="Arial"/>
                <a:cs typeface="Arial"/>
              </a:rPr>
              <a:t> cells on 35mm plates in triplicate. Cells were grown for 21 days to allow foci formation and stained with </a:t>
            </a:r>
            <a:r>
              <a:rPr lang="en-US" sz="900" dirty="0" err="1" smtClean="0">
                <a:latin typeface="Arial"/>
                <a:cs typeface="Arial"/>
              </a:rPr>
              <a:t>Giemsa</a:t>
            </a:r>
            <a:r>
              <a:rPr lang="en-US" sz="900" dirty="0" smtClean="0">
                <a:latin typeface="Arial"/>
                <a:cs typeface="Arial"/>
              </a:rPr>
              <a:t> to visualize foci.</a:t>
            </a: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 smtClean="0">
              <a:latin typeface="Arial"/>
              <a:cs typeface="Arial"/>
            </a:endParaRPr>
          </a:p>
          <a:p>
            <a:pPr algn="just">
              <a:lnSpc>
                <a:spcPct val="120000"/>
              </a:lnSpc>
            </a:pPr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4721" name="Text Box 449"/>
          <p:cNvSpPr txBox="1">
            <a:spLocks noChangeArrowheads="1"/>
          </p:cNvSpPr>
          <p:nvPr/>
        </p:nvSpPr>
        <p:spPr bwMode="auto">
          <a:xfrm>
            <a:off x="3494088" y="8437563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ea typeface="ＭＳ Ｐゴシック" pitchFamily="-106" charset="-128"/>
                <a:cs typeface="ＭＳ Ｐゴシック" pitchFamily="-106" charset="-128"/>
              </a:rPr>
              <a:t>88</a:t>
            </a:r>
            <a:endParaRPr lang="en-US" sz="1200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grpSp>
        <p:nvGrpSpPr>
          <p:cNvPr id="74" name="Group 17"/>
          <p:cNvGrpSpPr>
            <a:grpSpLocks/>
          </p:cNvGrpSpPr>
          <p:nvPr/>
        </p:nvGrpSpPr>
        <p:grpSpPr bwMode="auto">
          <a:xfrm>
            <a:off x="3686471" y="1337481"/>
            <a:ext cx="1382260" cy="1393019"/>
            <a:chOff x="3076575" y="1154113"/>
            <a:chExt cx="1877293" cy="2006600"/>
          </a:xfrm>
        </p:grpSpPr>
        <p:pic>
          <p:nvPicPr>
            <p:cNvPr id="75" name="Picture 16"/>
            <p:cNvPicPr>
              <a:picLocks noChangeAspect="1"/>
            </p:cNvPicPr>
            <p:nvPr/>
          </p:nvPicPr>
          <p:blipFill>
            <a:blip r:embed="rId3">
              <a:lum bright="-4000" contrast="16000"/>
            </a:blip>
            <a:srcRect l="2568" r="642"/>
            <a:stretch>
              <a:fillRect/>
            </a:stretch>
          </p:blipFill>
          <p:spPr bwMode="auto">
            <a:xfrm>
              <a:off x="3076575" y="1154113"/>
              <a:ext cx="1266825" cy="2006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6" name="Text Box 26"/>
            <p:cNvSpPr txBox="1">
              <a:spLocks noChangeArrowheads="1"/>
            </p:cNvSpPr>
            <p:nvPr/>
          </p:nvSpPr>
          <p:spPr bwMode="auto">
            <a:xfrm>
              <a:off x="4233687" y="1361362"/>
              <a:ext cx="709614" cy="310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ea typeface="Arial" pitchFamily="34" charset="0"/>
                  <a:cs typeface="Arial"/>
                </a:rPr>
                <a:t>+/+</a:t>
              </a:r>
              <a:endParaRPr lang="en-US" sz="800" dirty="0">
                <a:latin typeface="Arial"/>
                <a:ea typeface="Arial" pitchFamily="34" charset="0"/>
                <a:cs typeface="Arial"/>
              </a:endParaRPr>
            </a:p>
          </p:txBody>
        </p:sp>
        <p:sp>
          <p:nvSpPr>
            <p:cNvPr id="77" name="Text Box 27"/>
            <p:cNvSpPr txBox="1">
              <a:spLocks noChangeArrowheads="1"/>
            </p:cNvSpPr>
            <p:nvPr/>
          </p:nvSpPr>
          <p:spPr bwMode="auto">
            <a:xfrm>
              <a:off x="4244255" y="2000072"/>
              <a:ext cx="709613" cy="310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ea typeface="Arial" pitchFamily="34" charset="0"/>
                  <a:cs typeface="Arial"/>
                </a:rPr>
                <a:t>+/-</a:t>
              </a:r>
              <a:endParaRPr lang="en-US" sz="800" dirty="0">
                <a:latin typeface="Arial"/>
                <a:ea typeface="Arial" pitchFamily="34" charset="0"/>
                <a:cs typeface="Arial"/>
              </a:endParaRPr>
            </a:p>
          </p:txBody>
        </p:sp>
        <p:sp>
          <p:nvSpPr>
            <p:cNvPr id="78" name="Text Box 28"/>
            <p:cNvSpPr txBox="1">
              <a:spLocks noChangeArrowheads="1"/>
            </p:cNvSpPr>
            <p:nvPr/>
          </p:nvSpPr>
          <p:spPr bwMode="auto">
            <a:xfrm>
              <a:off x="4238232" y="2661215"/>
              <a:ext cx="709614" cy="310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ea typeface="Arial" pitchFamily="34" charset="0"/>
                  <a:cs typeface="Arial"/>
                </a:rPr>
                <a:t>-/-</a:t>
              </a:r>
              <a:endParaRPr lang="en-US" sz="800" dirty="0">
                <a:latin typeface="Arial"/>
                <a:ea typeface="Arial" pitchFamily="34" charset="0"/>
                <a:cs typeface="Arial"/>
              </a:endParaRPr>
            </a:p>
          </p:txBody>
        </p:sp>
      </p:grpSp>
      <p:grpSp>
        <p:nvGrpSpPr>
          <p:cNvPr id="79" name="Group 16"/>
          <p:cNvGrpSpPr>
            <a:grpSpLocks/>
          </p:cNvGrpSpPr>
          <p:nvPr/>
        </p:nvGrpSpPr>
        <p:grpSpPr bwMode="auto">
          <a:xfrm>
            <a:off x="2165350" y="1181100"/>
            <a:ext cx="1606550" cy="1549400"/>
            <a:chOff x="476250" y="3052633"/>
            <a:chExt cx="2636024" cy="2814767"/>
          </a:xfrm>
        </p:grpSpPr>
        <p:pic>
          <p:nvPicPr>
            <p:cNvPr id="80" name="Picture 15"/>
            <p:cNvPicPr>
              <a:picLocks noChangeAspect="1" noChangeArrowheads="1"/>
            </p:cNvPicPr>
            <p:nvPr/>
          </p:nvPicPr>
          <p:blipFill>
            <a:blip r:embed="rId4">
              <a:lum bright="-4000" contrast="30000"/>
            </a:blip>
            <a:srcRect/>
            <a:stretch>
              <a:fillRect/>
            </a:stretch>
          </p:blipFill>
          <p:spPr bwMode="auto">
            <a:xfrm>
              <a:off x="476250" y="3289300"/>
              <a:ext cx="1765300" cy="257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" name="Text Box 19"/>
            <p:cNvSpPr txBox="1">
              <a:spLocks noChangeArrowheads="1"/>
            </p:cNvSpPr>
            <p:nvPr/>
          </p:nvSpPr>
          <p:spPr bwMode="auto">
            <a:xfrm>
              <a:off x="667093" y="3052633"/>
              <a:ext cx="736795" cy="391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err="1">
                  <a:latin typeface="Arial"/>
                  <a:ea typeface="Arial" pitchFamily="-111" charset="0"/>
                  <a:cs typeface="Arial"/>
                </a:rPr>
                <a:t>Puro</a:t>
              </a:r>
              <a:endParaRPr lang="en-US" sz="800" dirty="0">
                <a:latin typeface="Arial"/>
                <a:ea typeface="Arial" pitchFamily="-111" charset="0"/>
                <a:cs typeface="Arial"/>
              </a:endParaRPr>
            </a:p>
          </p:txBody>
        </p:sp>
        <p:sp>
          <p:nvSpPr>
            <p:cNvPr id="82" name="Text Box 20"/>
            <p:cNvSpPr txBox="1">
              <a:spLocks noChangeArrowheads="1"/>
            </p:cNvSpPr>
            <p:nvPr/>
          </p:nvSpPr>
          <p:spPr bwMode="auto">
            <a:xfrm>
              <a:off x="1436745" y="3052633"/>
              <a:ext cx="687855" cy="391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>
                  <a:latin typeface="Arial"/>
                  <a:ea typeface="Arial" pitchFamily="-111" charset="0"/>
                  <a:cs typeface="Arial"/>
                </a:rPr>
                <a:t>Ras</a:t>
              </a:r>
            </a:p>
          </p:txBody>
        </p:sp>
        <p:sp>
          <p:nvSpPr>
            <p:cNvPr id="83" name="Text Box 26"/>
            <p:cNvSpPr txBox="1">
              <a:spLocks noChangeArrowheads="1"/>
            </p:cNvSpPr>
            <p:nvPr/>
          </p:nvSpPr>
          <p:spPr bwMode="auto">
            <a:xfrm>
              <a:off x="2028335" y="3553254"/>
              <a:ext cx="1066799" cy="391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ea typeface="Arial" pitchFamily="-111" charset="0"/>
                  <a:cs typeface="Arial"/>
                </a:rPr>
                <a:t>+/+</a:t>
              </a:r>
              <a:endParaRPr lang="en-US" sz="800" dirty="0">
                <a:latin typeface="Arial"/>
                <a:ea typeface="Arial" pitchFamily="-111" charset="0"/>
                <a:cs typeface="Arial"/>
              </a:endParaRPr>
            </a:p>
          </p:txBody>
        </p:sp>
        <p:sp>
          <p:nvSpPr>
            <p:cNvPr id="84" name="Text Box 27"/>
            <p:cNvSpPr txBox="1">
              <a:spLocks noChangeArrowheads="1"/>
            </p:cNvSpPr>
            <p:nvPr/>
          </p:nvSpPr>
          <p:spPr bwMode="auto">
            <a:xfrm>
              <a:off x="2031264" y="4382391"/>
              <a:ext cx="1066799" cy="391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ea typeface="Arial" pitchFamily="-111" charset="0"/>
                  <a:cs typeface="Arial"/>
                </a:rPr>
                <a:t>+/-</a:t>
              </a:r>
              <a:endParaRPr lang="en-US" sz="800" dirty="0">
                <a:latin typeface="Arial"/>
                <a:ea typeface="Arial" pitchFamily="-111" charset="0"/>
                <a:cs typeface="Arial"/>
              </a:endParaRPr>
            </a:p>
          </p:txBody>
        </p:sp>
        <p:sp>
          <p:nvSpPr>
            <p:cNvPr id="85" name="Text Box 28"/>
            <p:cNvSpPr txBox="1">
              <a:spLocks noChangeArrowheads="1"/>
            </p:cNvSpPr>
            <p:nvPr/>
          </p:nvSpPr>
          <p:spPr bwMode="auto">
            <a:xfrm>
              <a:off x="2045475" y="5196086"/>
              <a:ext cx="1066799" cy="391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ea typeface="Arial" pitchFamily="-111" charset="0"/>
                  <a:cs typeface="Arial"/>
                </a:rPr>
                <a:t>-/-</a:t>
              </a:r>
              <a:endParaRPr lang="en-US" sz="800" dirty="0">
                <a:latin typeface="Arial"/>
                <a:ea typeface="Arial" pitchFamily="-111" charset="0"/>
                <a:cs typeface="Arial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866898" y="2368550"/>
            <a:ext cx="1782763" cy="1162050"/>
            <a:chOff x="1092198" y="2597150"/>
            <a:chExt cx="1782763" cy="1312864"/>
          </a:xfrm>
        </p:grpSpPr>
        <p:grpSp>
          <p:nvGrpSpPr>
            <p:cNvPr id="88" name="Group 20"/>
            <p:cNvGrpSpPr>
              <a:grpSpLocks/>
            </p:cNvGrpSpPr>
            <p:nvPr/>
          </p:nvGrpSpPr>
          <p:grpSpPr bwMode="auto">
            <a:xfrm>
              <a:off x="1092198" y="2597150"/>
              <a:ext cx="1782763" cy="1312863"/>
              <a:chOff x="165098" y="2495741"/>
              <a:chExt cx="1783291" cy="1312671"/>
            </a:xfrm>
          </p:grpSpPr>
          <p:graphicFrame>
            <p:nvGraphicFramePr>
              <p:cNvPr id="98" name="Object 2"/>
              <p:cNvGraphicFramePr>
                <a:graphicFrameLocks noChangeAspect="1"/>
              </p:cNvGraphicFramePr>
              <p:nvPr/>
            </p:nvGraphicFramePr>
            <p:xfrm>
              <a:off x="165098" y="2578100"/>
              <a:ext cx="1783291" cy="115411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99" name="Text Box 19"/>
              <p:cNvSpPr txBox="1">
                <a:spLocks noChangeArrowheads="1"/>
              </p:cNvSpPr>
              <p:nvPr/>
            </p:nvSpPr>
            <p:spPr bwMode="auto">
              <a:xfrm rot="16200000">
                <a:off x="-254114" y="2982800"/>
                <a:ext cx="1312671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800" dirty="0">
                    <a:latin typeface="Arial"/>
                    <a:ea typeface="Arial" pitchFamily="-111" charset="0"/>
                    <a:cs typeface="Arial"/>
                  </a:rPr>
                  <a:t>Avg. # Foci/</a:t>
                </a:r>
              </a:p>
              <a:p>
                <a:pPr algn="ctr"/>
                <a:r>
                  <a:rPr lang="en-US" sz="800" dirty="0">
                    <a:latin typeface="Arial"/>
                    <a:ea typeface="Arial" pitchFamily="-111" charset="0"/>
                    <a:cs typeface="Arial"/>
                  </a:rPr>
                  <a:t>35mm plate</a:t>
                </a:r>
              </a:p>
            </p:txBody>
          </p:sp>
        </p:grpSp>
        <p:sp>
          <p:nvSpPr>
            <p:cNvPr id="90" name="Rectangle 89"/>
            <p:cNvSpPr/>
            <p:nvPr/>
          </p:nvSpPr>
          <p:spPr>
            <a:xfrm>
              <a:off x="1583161" y="3624264"/>
              <a:ext cx="1076325" cy="285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Text Box 26"/>
            <p:cNvSpPr txBox="1">
              <a:spLocks noChangeArrowheads="1"/>
            </p:cNvSpPr>
            <p:nvPr/>
          </p:nvSpPr>
          <p:spPr bwMode="auto">
            <a:xfrm>
              <a:off x="1609725" y="3516542"/>
              <a:ext cx="650171" cy="243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ea typeface="Arial" pitchFamily="-111" charset="0"/>
                  <a:cs typeface="Arial"/>
                </a:rPr>
                <a:t>+/+</a:t>
              </a:r>
              <a:endParaRPr lang="en-US" sz="800" dirty="0">
                <a:latin typeface="Arial"/>
                <a:ea typeface="Arial" pitchFamily="-111" charset="0"/>
                <a:cs typeface="Arial"/>
              </a:endParaRPr>
            </a:p>
          </p:txBody>
        </p:sp>
        <p:sp>
          <p:nvSpPr>
            <p:cNvPr id="92" name="Text Box 26"/>
            <p:cNvSpPr txBox="1">
              <a:spLocks noChangeArrowheads="1"/>
            </p:cNvSpPr>
            <p:nvPr/>
          </p:nvSpPr>
          <p:spPr bwMode="auto">
            <a:xfrm>
              <a:off x="1873508" y="3516542"/>
              <a:ext cx="650171" cy="243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ea typeface="Arial" pitchFamily="-111" charset="0"/>
                  <a:cs typeface="Arial"/>
                </a:rPr>
                <a:t>+/-</a:t>
              </a:r>
              <a:endParaRPr lang="en-US" sz="800" dirty="0">
                <a:latin typeface="Arial"/>
                <a:ea typeface="Arial" pitchFamily="-111" charset="0"/>
                <a:cs typeface="Arial"/>
              </a:endParaRPr>
            </a:p>
          </p:txBody>
        </p:sp>
        <p:sp>
          <p:nvSpPr>
            <p:cNvPr id="93" name="Text Box 26"/>
            <p:cNvSpPr txBox="1">
              <a:spLocks noChangeArrowheads="1"/>
            </p:cNvSpPr>
            <p:nvPr/>
          </p:nvSpPr>
          <p:spPr bwMode="auto">
            <a:xfrm>
              <a:off x="2146367" y="3516542"/>
              <a:ext cx="650171" cy="243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 dirty="0" smtClean="0">
                  <a:latin typeface="Arial"/>
                  <a:ea typeface="Arial" pitchFamily="-111" charset="0"/>
                  <a:cs typeface="Arial"/>
                </a:rPr>
                <a:t>-/-</a:t>
              </a:r>
              <a:endParaRPr lang="en-US" sz="800" dirty="0">
                <a:latin typeface="Arial"/>
                <a:ea typeface="Arial" pitchFamily="-111" charset="0"/>
                <a:cs typeface="Arial"/>
              </a:endParaRPr>
            </a:p>
          </p:txBody>
        </p:sp>
      </p:grpSp>
      <p:sp>
        <p:nvSpPr>
          <p:cNvPr id="27" name="Text Box 105"/>
          <p:cNvSpPr txBox="1">
            <a:spLocks noChangeArrowheads="1"/>
          </p:cNvSpPr>
          <p:nvPr/>
        </p:nvSpPr>
        <p:spPr bwMode="auto">
          <a:xfrm>
            <a:off x="3525838" y="9398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 pitchFamily="-106" charset="0"/>
              </a:rPr>
              <a:t>B</a:t>
            </a:r>
            <a:r>
              <a:rPr lang="en-US" sz="1200" b="1" dirty="0" smtClean="0">
                <a:latin typeface="Arial" pitchFamily="-106" charset="0"/>
              </a:rPr>
              <a:t>.</a:t>
            </a:r>
            <a:endParaRPr lang="en-US" sz="1200" b="1" dirty="0">
              <a:latin typeface="Arial" pitchFamily="-106" charset="0"/>
            </a:endParaRP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3653261" y="1079500"/>
            <a:ext cx="100763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latin typeface="Arial"/>
                <a:ea typeface="Arial" pitchFamily="-111" charset="0"/>
                <a:cs typeface="Arial"/>
              </a:rPr>
              <a:t>Biological Replicate Lines</a:t>
            </a:r>
            <a:endParaRPr lang="en-US" sz="800" dirty="0">
              <a:latin typeface="Arial"/>
              <a:ea typeface="Arial" pitchFamily="-111" charset="0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0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16176</TotalTime>
  <Words>2823</Words>
  <Application>Microsoft Macintosh PowerPoint</Application>
  <PresentationFormat>Letter Paper (8.5x11 in)</PresentationFormat>
  <Paragraphs>493</Paragraphs>
  <Slides>9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 Presentation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UPENN-AFCRI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Wynne</dc:creator>
  <cp:lastModifiedBy>Riley</cp:lastModifiedBy>
  <cp:revision>410</cp:revision>
  <cp:lastPrinted>2011-05-06T23:02:03Z</cp:lastPrinted>
  <dcterms:created xsi:type="dcterms:W3CDTF">2011-05-29T01:46:47Z</dcterms:created>
  <dcterms:modified xsi:type="dcterms:W3CDTF">2011-05-29T03:36:55Z</dcterms:modified>
</cp:coreProperties>
</file>