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3"/>
  </p:notesMasterIdLst>
  <p:sldIdLst>
    <p:sldId id="256" r:id="rId2"/>
  </p:sldIdLst>
  <p:sldSz cx="32918400" cy="25603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3132F"/>
    <a:srgbClr val="003C6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481"/>
    <p:restoredTop sz="94663"/>
  </p:normalViewPr>
  <p:slideViewPr>
    <p:cSldViewPr snapToGrid="0" snapToObjects="1">
      <p:cViewPr varScale="1">
        <p:scale>
          <a:sx n="29" d="100"/>
          <a:sy n="29" d="100"/>
        </p:scale>
        <p:origin x="2406" y="1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29D6C8-DF3C-F14F-B55F-8D4301B8ABD7}" type="datetimeFigureOut">
              <a:rPr lang="en-US" smtClean="0"/>
              <a:t>8/25/2021</a:t>
            </a:fld>
            <a:endParaRPr lang="en-US"/>
          </a:p>
        </p:txBody>
      </p:sp>
      <p:sp>
        <p:nvSpPr>
          <p:cNvPr id="4" name="Slide Image Placeholder 3"/>
          <p:cNvSpPr>
            <a:spLocks noGrp="1" noRot="1" noChangeAspect="1"/>
          </p:cNvSpPr>
          <p:nvPr>
            <p:ph type="sldImg" idx="2"/>
          </p:nvPr>
        </p:nvSpPr>
        <p:spPr>
          <a:xfrm>
            <a:off x="1444625" y="1143000"/>
            <a:ext cx="39687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6840D0-5943-FD49-B22E-925572544FDD}" type="slidenum">
              <a:rPr lang="en-US" smtClean="0"/>
              <a:t>‹#›</a:t>
            </a:fld>
            <a:endParaRPr lang="en-US"/>
          </a:p>
        </p:txBody>
      </p:sp>
    </p:spTree>
    <p:extLst>
      <p:ext uri="{BB962C8B-B14F-4D97-AF65-F5344CB8AC3E}">
        <p14:creationId xmlns:p14="http://schemas.microsoft.com/office/powerpoint/2010/main" val="3308547103"/>
      </p:ext>
    </p:extLst>
  </p:cSld>
  <p:clrMap bg1="lt1" tx1="dk1" bg2="lt2" tx2="dk2" accent1="accent1" accent2="accent2" accent3="accent3" accent4="accent4" accent5="accent5" accent6="accent6" hlink="hlink" folHlink="folHlink"/>
  <p:notesStyle>
    <a:lvl1pPr marL="0" algn="l" defTabSz="2809037" rtl="0" eaLnBrk="1" latinLnBrk="0" hangingPunct="1">
      <a:defRPr sz="3686" kern="1200">
        <a:solidFill>
          <a:schemeClr val="tx1"/>
        </a:solidFill>
        <a:latin typeface="+mn-lt"/>
        <a:ea typeface="+mn-ea"/>
        <a:cs typeface="+mn-cs"/>
      </a:defRPr>
    </a:lvl1pPr>
    <a:lvl2pPr marL="1404518" algn="l" defTabSz="2809037" rtl="0" eaLnBrk="1" latinLnBrk="0" hangingPunct="1">
      <a:defRPr sz="3686" kern="1200">
        <a:solidFill>
          <a:schemeClr val="tx1"/>
        </a:solidFill>
        <a:latin typeface="+mn-lt"/>
        <a:ea typeface="+mn-ea"/>
        <a:cs typeface="+mn-cs"/>
      </a:defRPr>
    </a:lvl2pPr>
    <a:lvl3pPr marL="2809037" algn="l" defTabSz="2809037" rtl="0" eaLnBrk="1" latinLnBrk="0" hangingPunct="1">
      <a:defRPr sz="3686" kern="1200">
        <a:solidFill>
          <a:schemeClr val="tx1"/>
        </a:solidFill>
        <a:latin typeface="+mn-lt"/>
        <a:ea typeface="+mn-ea"/>
        <a:cs typeface="+mn-cs"/>
      </a:defRPr>
    </a:lvl3pPr>
    <a:lvl4pPr marL="4213555" algn="l" defTabSz="2809037" rtl="0" eaLnBrk="1" latinLnBrk="0" hangingPunct="1">
      <a:defRPr sz="3686" kern="1200">
        <a:solidFill>
          <a:schemeClr val="tx1"/>
        </a:solidFill>
        <a:latin typeface="+mn-lt"/>
        <a:ea typeface="+mn-ea"/>
        <a:cs typeface="+mn-cs"/>
      </a:defRPr>
    </a:lvl4pPr>
    <a:lvl5pPr marL="5618074" algn="l" defTabSz="2809037" rtl="0" eaLnBrk="1" latinLnBrk="0" hangingPunct="1">
      <a:defRPr sz="3686" kern="1200">
        <a:solidFill>
          <a:schemeClr val="tx1"/>
        </a:solidFill>
        <a:latin typeface="+mn-lt"/>
        <a:ea typeface="+mn-ea"/>
        <a:cs typeface="+mn-cs"/>
      </a:defRPr>
    </a:lvl5pPr>
    <a:lvl6pPr marL="7022592" algn="l" defTabSz="2809037" rtl="0" eaLnBrk="1" latinLnBrk="0" hangingPunct="1">
      <a:defRPr sz="3686" kern="1200">
        <a:solidFill>
          <a:schemeClr val="tx1"/>
        </a:solidFill>
        <a:latin typeface="+mn-lt"/>
        <a:ea typeface="+mn-ea"/>
        <a:cs typeface="+mn-cs"/>
      </a:defRPr>
    </a:lvl6pPr>
    <a:lvl7pPr marL="8427110" algn="l" defTabSz="2809037" rtl="0" eaLnBrk="1" latinLnBrk="0" hangingPunct="1">
      <a:defRPr sz="3686" kern="1200">
        <a:solidFill>
          <a:schemeClr val="tx1"/>
        </a:solidFill>
        <a:latin typeface="+mn-lt"/>
        <a:ea typeface="+mn-ea"/>
        <a:cs typeface="+mn-cs"/>
      </a:defRPr>
    </a:lvl7pPr>
    <a:lvl8pPr marL="9831629" algn="l" defTabSz="2809037" rtl="0" eaLnBrk="1" latinLnBrk="0" hangingPunct="1">
      <a:defRPr sz="3686" kern="1200">
        <a:solidFill>
          <a:schemeClr val="tx1"/>
        </a:solidFill>
        <a:latin typeface="+mn-lt"/>
        <a:ea typeface="+mn-ea"/>
        <a:cs typeface="+mn-cs"/>
      </a:defRPr>
    </a:lvl8pPr>
    <a:lvl9pPr marL="11236147" algn="l" defTabSz="2809037" rtl="0" eaLnBrk="1" latinLnBrk="0" hangingPunct="1">
      <a:defRPr sz="368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36840D0-5943-FD49-B22E-925572544FDD}" type="slidenum">
              <a:rPr lang="en-US" smtClean="0"/>
              <a:t>1</a:t>
            </a:fld>
            <a:endParaRPr lang="en-US"/>
          </a:p>
        </p:txBody>
      </p:sp>
    </p:spTree>
    <p:extLst>
      <p:ext uri="{BB962C8B-B14F-4D97-AF65-F5344CB8AC3E}">
        <p14:creationId xmlns:p14="http://schemas.microsoft.com/office/powerpoint/2010/main" val="386202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4190155"/>
            <a:ext cx="27980640" cy="8913707"/>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13447609"/>
            <a:ext cx="24688800" cy="6181511"/>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313E666-5EC8-564D-9C91-88CE9B0539B5}"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161172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3E666-5EC8-564D-9C91-88CE9B0539B5}"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23977688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1363133"/>
            <a:ext cx="7098030"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1363133"/>
            <a:ext cx="20882610"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3E666-5EC8-564D-9C91-88CE9B0539B5}"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3103504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313E666-5EC8-564D-9C91-88CE9B0539B5}"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1819076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6383028"/>
            <a:ext cx="28392120" cy="10650218"/>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17134001"/>
            <a:ext cx="28392120" cy="5600698"/>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313E666-5EC8-564D-9C91-88CE9B0539B5}" type="datetimeFigureOut">
              <a:rPr lang="en-US" smtClean="0"/>
              <a:t>8/25/2021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3311716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6815667"/>
            <a:ext cx="1399032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6815667"/>
            <a:ext cx="1399032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313E666-5EC8-564D-9C91-88CE9B0539B5}"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144164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363139"/>
            <a:ext cx="2839212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6276342"/>
            <a:ext cx="13926024" cy="307593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9352280"/>
            <a:ext cx="13926024"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6276342"/>
            <a:ext cx="13994608" cy="3075938"/>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9352280"/>
            <a:ext cx="13994608"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313E666-5EC8-564D-9C91-88CE9B0539B5}" type="datetimeFigureOut">
              <a:rPr lang="en-US" smtClean="0"/>
              <a:t>8/25/2021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29899201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313E666-5EC8-564D-9C91-88CE9B0539B5}" type="datetimeFigureOut">
              <a:rPr lang="en-US" smtClean="0"/>
              <a:t>8/25/2021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2364410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13E666-5EC8-564D-9C91-88CE9B0539B5}" type="datetimeFigureOut">
              <a:rPr lang="en-US" smtClean="0"/>
              <a:t>8/25/2021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1787658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706880"/>
            <a:ext cx="10617041" cy="59740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3686392"/>
            <a:ext cx="16664940" cy="18194867"/>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7680960"/>
            <a:ext cx="10617041" cy="14229929"/>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4313E666-5EC8-564D-9C91-88CE9B0539B5}"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41276986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1706880"/>
            <a:ext cx="10617041" cy="59740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3686392"/>
            <a:ext cx="16664940" cy="18194867"/>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7680960"/>
            <a:ext cx="10617041" cy="14229929"/>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4313E666-5EC8-564D-9C91-88CE9B0539B5}" type="datetimeFigureOut">
              <a:rPr lang="en-US" smtClean="0"/>
              <a:t>8/25/2021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EF45DB-A5A2-944A-933C-3254643861AE}" type="slidenum">
              <a:rPr lang="en-US" smtClean="0"/>
              <a:t>‹#›</a:t>
            </a:fld>
            <a:endParaRPr lang="en-US"/>
          </a:p>
        </p:txBody>
      </p:sp>
    </p:spTree>
    <p:extLst>
      <p:ext uri="{BB962C8B-B14F-4D97-AF65-F5344CB8AC3E}">
        <p14:creationId xmlns:p14="http://schemas.microsoft.com/office/powerpoint/2010/main" val="39244956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1363139"/>
            <a:ext cx="2839212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6815667"/>
            <a:ext cx="2839212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23730379"/>
            <a:ext cx="7406640" cy="1363133"/>
          </a:xfrm>
          <a:prstGeom prst="rect">
            <a:avLst/>
          </a:prstGeom>
        </p:spPr>
        <p:txBody>
          <a:bodyPr vert="horz" lIns="91440" tIns="45720" rIns="91440" bIns="45720" rtlCol="0" anchor="ctr"/>
          <a:lstStyle>
            <a:lvl1pPr algn="l">
              <a:defRPr sz="4320">
                <a:solidFill>
                  <a:schemeClr val="tx1">
                    <a:tint val="75000"/>
                  </a:schemeClr>
                </a:solidFill>
              </a:defRPr>
            </a:lvl1pPr>
          </a:lstStyle>
          <a:p>
            <a:fld id="{4313E666-5EC8-564D-9C91-88CE9B0539B5}" type="datetimeFigureOut">
              <a:rPr lang="en-US" smtClean="0"/>
              <a:t>8/25/2021</a:t>
            </a:fld>
            <a:endParaRPr lang="en-US"/>
          </a:p>
        </p:txBody>
      </p:sp>
      <p:sp>
        <p:nvSpPr>
          <p:cNvPr id="5" name="Footer Placeholder 4"/>
          <p:cNvSpPr>
            <a:spLocks noGrp="1"/>
          </p:cNvSpPr>
          <p:nvPr>
            <p:ph type="ftr" sz="quarter" idx="3"/>
          </p:nvPr>
        </p:nvSpPr>
        <p:spPr>
          <a:xfrm>
            <a:off x="10904220" y="23730379"/>
            <a:ext cx="11109960" cy="1363133"/>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23730379"/>
            <a:ext cx="7406640" cy="1363133"/>
          </a:xfrm>
          <a:prstGeom prst="rect">
            <a:avLst/>
          </a:prstGeom>
        </p:spPr>
        <p:txBody>
          <a:bodyPr vert="horz" lIns="91440" tIns="45720" rIns="91440" bIns="45720" rtlCol="0" anchor="ctr"/>
          <a:lstStyle>
            <a:lvl1pPr algn="r">
              <a:defRPr sz="4320">
                <a:solidFill>
                  <a:schemeClr val="tx1">
                    <a:tint val="75000"/>
                  </a:schemeClr>
                </a:solidFill>
              </a:defRPr>
            </a:lvl1pPr>
          </a:lstStyle>
          <a:p>
            <a:fld id="{D8EF45DB-A5A2-944A-933C-3254643861AE}" type="slidenum">
              <a:rPr lang="en-US" smtClean="0"/>
              <a:t>‹#›</a:t>
            </a:fld>
            <a:endParaRPr lang="en-US"/>
          </a:p>
        </p:txBody>
      </p:sp>
    </p:spTree>
    <p:extLst>
      <p:ext uri="{BB962C8B-B14F-4D97-AF65-F5344CB8AC3E}">
        <p14:creationId xmlns:p14="http://schemas.microsoft.com/office/powerpoint/2010/main" val="36122619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481711A5-F0C0-E74A-84C7-33CDDD1EE5CD}"/>
              </a:ext>
            </a:extLst>
          </p:cNvPr>
          <p:cNvSpPr/>
          <p:nvPr/>
        </p:nvSpPr>
        <p:spPr>
          <a:xfrm>
            <a:off x="261257" y="5731727"/>
            <a:ext cx="10580915" cy="194795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9B29A8FB-9FD2-8647-8322-769F112B1A91}"/>
              </a:ext>
            </a:extLst>
          </p:cNvPr>
          <p:cNvSpPr txBox="1"/>
          <p:nvPr/>
        </p:nvSpPr>
        <p:spPr>
          <a:xfrm>
            <a:off x="314490" y="17188592"/>
            <a:ext cx="10182760" cy="7956024"/>
          </a:xfrm>
          <a:prstGeom prst="rect">
            <a:avLst/>
          </a:prstGeom>
          <a:noFill/>
        </p:spPr>
        <p:txBody>
          <a:bodyPr wrap="square" lIns="91440" tIns="45720" rIns="91440" bIns="45720" rtlCol="0" anchor="t">
            <a:spAutoFit/>
          </a:bodyPr>
          <a:lstStyle/>
          <a:p>
            <a:pPr marL="457200" indent="-457200">
              <a:spcAft>
                <a:spcPts val="600"/>
              </a:spcAft>
              <a:buFont typeface="Arial" panose="020B0604020202020204" pitchFamily="34" charset="0"/>
              <a:buChar char="•"/>
            </a:pPr>
            <a:r>
              <a:rPr lang="en-US" sz="2800" dirty="0"/>
              <a:t>Geospatial analysis was performed using ESRI’s ArcMap Software (v10.7.1) </a:t>
            </a:r>
            <a:endParaRPr lang="en-US" dirty="0"/>
          </a:p>
          <a:p>
            <a:pPr marL="457200" indent="-457200">
              <a:spcAft>
                <a:spcPts val="600"/>
              </a:spcAft>
              <a:buFont typeface="Arial" panose="020B0604020202020204" pitchFamily="34" charset="0"/>
              <a:buChar char="•"/>
            </a:pPr>
            <a:r>
              <a:rPr lang="en-US" sz="2800" dirty="0"/>
              <a:t>Correlational analyses were performed in MATLAB 2020b</a:t>
            </a:r>
            <a:endParaRPr lang="en-US" dirty="0"/>
          </a:p>
          <a:p>
            <a:pPr marL="457200" indent="-457200">
              <a:spcAft>
                <a:spcPts val="600"/>
              </a:spcAft>
              <a:buFont typeface="Arial" panose="020B0604020202020204" pitchFamily="34" charset="0"/>
              <a:buChar char="•"/>
            </a:pPr>
            <a:r>
              <a:rPr lang="en-US" sz="2800" dirty="0"/>
              <a:t>City demographic and median household income data were obtained from the 2010 US Census Bureau</a:t>
            </a:r>
            <a:r>
              <a:rPr lang="en-US" sz="2800" baseline="30000" dirty="0"/>
              <a:t>5</a:t>
            </a:r>
            <a:endParaRPr lang="en-US" sz="2800" dirty="0"/>
          </a:p>
          <a:p>
            <a:pPr marL="457200" indent="-457200">
              <a:spcAft>
                <a:spcPts val="600"/>
              </a:spcAft>
              <a:buFont typeface="Arial" panose="020B0604020202020204" pitchFamily="34" charset="0"/>
              <a:buChar char="•"/>
            </a:pPr>
            <a:r>
              <a:rPr lang="en-US" sz="2800" dirty="0"/>
              <a:t>Air quality data, as measured by PM2.5 concentration, was obtained  from the 2020 Philadelphia Air Quality Survey</a:t>
            </a:r>
            <a:r>
              <a:rPr lang="en-US" sz="2800" baseline="30000" dirty="0"/>
              <a:t>6</a:t>
            </a:r>
            <a:endParaRPr lang="en-US" sz="2800" baseline="30000" dirty="0">
              <a:cs typeface="Calibri"/>
            </a:endParaRPr>
          </a:p>
          <a:p>
            <a:pPr marL="457200" indent="-457200">
              <a:spcAft>
                <a:spcPts val="600"/>
              </a:spcAft>
              <a:buFont typeface="Arial" panose="020B0604020202020204" pitchFamily="34" charset="0"/>
              <a:buChar char="•"/>
            </a:pPr>
            <a:r>
              <a:rPr lang="en-US" sz="2800" dirty="0"/>
              <a:t>Demographic, economic, and asthma prevalence were analyzed at the census tract geospatial level</a:t>
            </a:r>
            <a:endParaRPr lang="en-US" sz="2800" dirty="0">
              <a:cs typeface="Calibri"/>
            </a:endParaRPr>
          </a:p>
          <a:p>
            <a:pPr marL="457200" indent="-457200">
              <a:spcAft>
                <a:spcPts val="600"/>
              </a:spcAft>
              <a:buFont typeface="Arial" panose="020B0604020202020204" pitchFamily="34" charset="0"/>
              <a:buChar char="•"/>
            </a:pPr>
            <a:r>
              <a:rPr lang="en-US" sz="2800" dirty="0"/>
              <a:t>PM2.5 concentrations were extrapolated to the zip code of the measurement site </a:t>
            </a:r>
            <a:endParaRPr lang="en-US" dirty="0"/>
          </a:p>
          <a:p>
            <a:pPr marL="457200" indent="-457200">
              <a:spcAft>
                <a:spcPts val="600"/>
              </a:spcAft>
              <a:buFont typeface="Arial" panose="020B0604020202020204" pitchFamily="34" charset="0"/>
              <a:buChar char="•"/>
            </a:pPr>
            <a:r>
              <a:rPr lang="en-US" sz="2800" dirty="0"/>
              <a:t>Asthma prevalence data was collected from the CDC 500 Cities Project</a:t>
            </a:r>
            <a:r>
              <a:rPr lang="en-US" sz="2800" baseline="30000" dirty="0"/>
              <a:t>7</a:t>
            </a:r>
            <a:endParaRPr lang="en-US" sz="2800" dirty="0"/>
          </a:p>
          <a:p>
            <a:pPr marL="457200" indent="-457200">
              <a:spcAft>
                <a:spcPts val="600"/>
              </a:spcAft>
              <a:buFont typeface="Arial" panose="020B0604020202020204" pitchFamily="34" charset="0"/>
              <a:buChar char="•"/>
            </a:pPr>
            <a:r>
              <a:rPr lang="en-US" sz="2800" dirty="0"/>
              <a:t>Regions in which no data was collected were marked accordingly in geospatial maps and were excluded from correlational analyses</a:t>
            </a:r>
            <a:endParaRPr lang="en-US" sz="2800" dirty="0">
              <a:cs typeface="Calibri"/>
            </a:endParaRPr>
          </a:p>
          <a:p>
            <a:pPr marL="457200" indent="-457200">
              <a:spcAft>
                <a:spcPts val="600"/>
              </a:spcAft>
              <a:buFont typeface="Arial" panose="020B0604020202020204" pitchFamily="34" charset="0"/>
              <a:buChar char="•"/>
            </a:pPr>
            <a:r>
              <a:rPr lang="en-US" sz="2800" dirty="0"/>
              <a:t>Statistical significance was determined with a p-values less than 0.05</a:t>
            </a:r>
          </a:p>
        </p:txBody>
      </p:sp>
      <p:sp>
        <p:nvSpPr>
          <p:cNvPr id="38" name="TextBox 37">
            <a:extLst>
              <a:ext uri="{FF2B5EF4-FFF2-40B4-BE49-F238E27FC236}">
                <a16:creationId xmlns:a16="http://schemas.microsoft.com/office/drawing/2014/main" id="{7DD6132E-3816-7D48-AE8A-AF78F6A90943}"/>
              </a:ext>
            </a:extLst>
          </p:cNvPr>
          <p:cNvSpPr txBox="1"/>
          <p:nvPr/>
        </p:nvSpPr>
        <p:spPr>
          <a:xfrm>
            <a:off x="251990" y="5727967"/>
            <a:ext cx="10576553" cy="2062103"/>
          </a:xfrm>
          <a:prstGeom prst="rect">
            <a:avLst/>
          </a:prstGeom>
          <a:solidFill>
            <a:srgbClr val="93132F"/>
          </a:solidFill>
        </p:spPr>
        <p:txBody>
          <a:bodyPr wrap="square" rtlCol="0">
            <a:spAutoFit/>
          </a:bodyPr>
          <a:lstStyle/>
          <a:p>
            <a:pPr algn="ctr"/>
            <a:endParaRPr lang="en-US" sz="4000" dirty="0">
              <a:solidFill>
                <a:schemeClr val="bg1"/>
              </a:solidFill>
            </a:endParaRPr>
          </a:p>
          <a:p>
            <a:pPr algn="ctr"/>
            <a:r>
              <a:rPr lang="en-US" sz="7200" dirty="0">
                <a:solidFill>
                  <a:schemeClr val="bg1"/>
                </a:solidFill>
              </a:rPr>
              <a:t>INTRODUCTION</a:t>
            </a:r>
          </a:p>
          <a:p>
            <a:pPr algn="ctr"/>
            <a:endParaRPr lang="en-US" sz="1600" dirty="0">
              <a:solidFill>
                <a:schemeClr val="bg1"/>
              </a:solidFill>
            </a:endParaRPr>
          </a:p>
        </p:txBody>
      </p:sp>
      <p:sp>
        <p:nvSpPr>
          <p:cNvPr id="40" name="TextBox 39">
            <a:extLst>
              <a:ext uri="{FF2B5EF4-FFF2-40B4-BE49-F238E27FC236}">
                <a16:creationId xmlns:a16="http://schemas.microsoft.com/office/drawing/2014/main" id="{8A806848-B0D6-1342-B855-BB59EDC41CA4}"/>
              </a:ext>
            </a:extLst>
          </p:cNvPr>
          <p:cNvSpPr txBox="1"/>
          <p:nvPr/>
        </p:nvSpPr>
        <p:spPr>
          <a:xfrm>
            <a:off x="333460" y="14490378"/>
            <a:ext cx="10576553" cy="2062103"/>
          </a:xfrm>
          <a:prstGeom prst="rect">
            <a:avLst/>
          </a:prstGeom>
          <a:solidFill>
            <a:srgbClr val="93132F"/>
          </a:solidFill>
        </p:spPr>
        <p:txBody>
          <a:bodyPr wrap="square" rtlCol="0">
            <a:spAutoFit/>
          </a:bodyPr>
          <a:lstStyle/>
          <a:p>
            <a:pPr algn="ctr"/>
            <a:endParaRPr lang="en-US" sz="4000" dirty="0">
              <a:solidFill>
                <a:schemeClr val="bg1"/>
              </a:solidFill>
            </a:endParaRPr>
          </a:p>
          <a:p>
            <a:pPr algn="ctr"/>
            <a:r>
              <a:rPr lang="en-US" sz="7200" dirty="0">
                <a:solidFill>
                  <a:schemeClr val="bg1"/>
                </a:solidFill>
              </a:rPr>
              <a:t>METHODS</a:t>
            </a:r>
          </a:p>
          <a:p>
            <a:pPr algn="ctr"/>
            <a:endParaRPr lang="en-US" sz="1600" dirty="0">
              <a:solidFill>
                <a:schemeClr val="bg1"/>
              </a:solidFill>
            </a:endParaRPr>
          </a:p>
        </p:txBody>
      </p:sp>
      <p:sp>
        <p:nvSpPr>
          <p:cNvPr id="35" name="TextBox 34">
            <a:extLst>
              <a:ext uri="{FF2B5EF4-FFF2-40B4-BE49-F238E27FC236}">
                <a16:creationId xmlns:a16="http://schemas.microsoft.com/office/drawing/2014/main" id="{747F7E76-6B2A-7B41-B9D5-1EF00DBDAFAE}"/>
              </a:ext>
            </a:extLst>
          </p:cNvPr>
          <p:cNvSpPr txBox="1"/>
          <p:nvPr/>
        </p:nvSpPr>
        <p:spPr>
          <a:xfrm>
            <a:off x="314490" y="8466679"/>
            <a:ext cx="10540476" cy="6509474"/>
          </a:xfrm>
          <a:prstGeom prst="rect">
            <a:avLst/>
          </a:prstGeom>
          <a:noFill/>
        </p:spPr>
        <p:txBody>
          <a:bodyPr wrap="square" lIns="91440" tIns="45720" rIns="91440" bIns="45720" rtlCol="0" anchor="t">
            <a:spAutoFit/>
          </a:bodyPr>
          <a:lstStyle/>
          <a:p>
            <a:pPr marL="457200" indent="-457200">
              <a:spcAft>
                <a:spcPts val="600"/>
              </a:spcAft>
              <a:buFont typeface="Arial"/>
              <a:buChar char="•"/>
            </a:pPr>
            <a:r>
              <a:rPr lang="en-US" sz="2800" dirty="0"/>
              <a:t>Around 25 million people in the United States suffer from asthma</a:t>
            </a:r>
            <a:r>
              <a:rPr lang="en-US" sz="2800" baseline="30000" dirty="0"/>
              <a:t>1</a:t>
            </a:r>
            <a:endParaRPr lang="en-US" sz="2800" dirty="0">
              <a:solidFill>
                <a:srgbClr val="FF0000"/>
              </a:solidFill>
              <a:cs typeface="Calibri"/>
            </a:endParaRPr>
          </a:p>
          <a:p>
            <a:pPr marL="457200" indent="-457200">
              <a:spcAft>
                <a:spcPts val="600"/>
              </a:spcAft>
              <a:buFont typeface="Arial"/>
              <a:buChar char="•"/>
            </a:pPr>
            <a:r>
              <a:rPr lang="en-US" sz="2800" dirty="0"/>
              <a:t>Air quality and socioeconomic status are key risk factors for asthma</a:t>
            </a:r>
            <a:endParaRPr lang="en-US" sz="2800" dirty="0">
              <a:cs typeface="Calibri" panose="020F0502020204030204"/>
            </a:endParaRPr>
          </a:p>
          <a:p>
            <a:pPr marL="457200" indent="-457200">
              <a:spcAft>
                <a:spcPts val="600"/>
              </a:spcAft>
              <a:buFont typeface="Arial"/>
              <a:buChar char="•"/>
            </a:pPr>
            <a:r>
              <a:rPr lang="en-US" sz="2800" dirty="0"/>
              <a:t>In the City of Philadelphia, studies have looked at the relationship between asthma prevalence and these risk factors</a:t>
            </a:r>
            <a:r>
              <a:rPr lang="en-US" sz="2800" baseline="30000" dirty="0"/>
              <a:t>2-4</a:t>
            </a:r>
            <a:endParaRPr lang="en-US" sz="2800" dirty="0">
              <a:cs typeface="Calibri" panose="020F0502020204030204"/>
            </a:endParaRPr>
          </a:p>
          <a:p>
            <a:pPr marL="457200" indent="-457200">
              <a:spcAft>
                <a:spcPts val="600"/>
              </a:spcAft>
              <a:buFont typeface="Arial"/>
              <a:buChar char="•"/>
            </a:pPr>
            <a:r>
              <a:rPr lang="en-US" sz="2800" dirty="0"/>
              <a:t>This study aims to determine how community demographics, median household income, and PM2.5 concentration are related to asthma prevalence</a:t>
            </a:r>
            <a:endParaRPr lang="en-US" sz="2800" dirty="0">
              <a:cs typeface="Calibri" panose="020F0502020204030204"/>
            </a:endParaRPr>
          </a:p>
          <a:p>
            <a:pPr marL="457200" indent="-457200">
              <a:spcAft>
                <a:spcPts val="600"/>
              </a:spcAft>
              <a:buFont typeface="Arial"/>
              <a:buChar char="•"/>
            </a:pPr>
            <a:r>
              <a:rPr lang="en-US" sz="2800" dirty="0"/>
              <a:t>By establishing a geospatial correlation of  median household income, race, and PM2.5 concentration to asthma prevalence, policy recommendations can be put forth in order to improve social and environmental justice in the City of Philadelphia</a:t>
            </a:r>
            <a:endParaRPr lang="en-US" sz="2800" dirty="0">
              <a:cs typeface="Calibri" panose="020F0502020204030204"/>
            </a:endParaRPr>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a:p>
            <a:pPr marL="457200" indent="-457200">
              <a:buFont typeface="Arial" panose="020B0604020202020204" pitchFamily="34" charset="0"/>
              <a:buChar char="•"/>
            </a:pPr>
            <a:endParaRPr lang="en-US" sz="2800" dirty="0"/>
          </a:p>
        </p:txBody>
      </p:sp>
      <p:sp>
        <p:nvSpPr>
          <p:cNvPr id="4" name="Rectangle 3">
            <a:extLst>
              <a:ext uri="{FF2B5EF4-FFF2-40B4-BE49-F238E27FC236}">
                <a16:creationId xmlns:a16="http://schemas.microsoft.com/office/drawing/2014/main" id="{2AB74EA6-145C-994F-B80C-37A676677420}"/>
              </a:ext>
            </a:extLst>
          </p:cNvPr>
          <p:cNvSpPr/>
          <p:nvPr/>
        </p:nvSpPr>
        <p:spPr>
          <a:xfrm>
            <a:off x="0" y="19850"/>
            <a:ext cx="32918400" cy="5474188"/>
          </a:xfrm>
          <a:prstGeom prst="rect">
            <a:avLst/>
          </a:prstGeom>
          <a:solidFill>
            <a:srgbClr val="003C6E"/>
          </a:solidFill>
          <a:ln>
            <a:solidFill>
              <a:srgbClr val="003C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latin typeface="+mj-lt"/>
            </a:endParaRPr>
          </a:p>
          <a:p>
            <a:pPr algn="ctr"/>
            <a:endParaRPr lang="en-US" sz="2000" dirty="0">
              <a:latin typeface="+mj-lt"/>
            </a:endParaRPr>
          </a:p>
          <a:p>
            <a:pPr algn="ctr"/>
            <a:endParaRPr lang="en-US" sz="2000" dirty="0">
              <a:latin typeface="+mj-lt"/>
            </a:endParaRPr>
          </a:p>
          <a:p>
            <a:pPr algn="ctr"/>
            <a:r>
              <a:rPr lang="en-US" sz="6000" dirty="0">
                <a:latin typeface="+mj-lt"/>
              </a:rPr>
              <a:t>Socioeconomic Status, Air Quality, and Asthma Prevalence </a:t>
            </a:r>
          </a:p>
          <a:p>
            <a:pPr algn="ctr"/>
            <a:r>
              <a:rPr lang="en-US" sz="6000" dirty="0">
                <a:latin typeface="+mj-lt"/>
              </a:rPr>
              <a:t>To Assess Environmental Justice in Philadelphia</a:t>
            </a:r>
            <a:endParaRPr lang="en-US" sz="1400" dirty="0">
              <a:latin typeface="+mj-lt"/>
            </a:endParaRPr>
          </a:p>
          <a:p>
            <a:pPr algn="ctr"/>
            <a:endParaRPr lang="en-US" sz="1600" dirty="0">
              <a:latin typeface="+mj-lt"/>
            </a:endParaRPr>
          </a:p>
          <a:p>
            <a:pPr algn="ctr"/>
            <a:endParaRPr lang="en-US" sz="1600" dirty="0">
              <a:latin typeface="+mj-lt"/>
            </a:endParaRPr>
          </a:p>
          <a:p>
            <a:pPr algn="ctr"/>
            <a:r>
              <a:rPr lang="en-US" sz="4400" dirty="0">
                <a:latin typeface="+mj-lt"/>
              </a:rPr>
              <a:t>Paula Kwasniewska </a:t>
            </a:r>
          </a:p>
          <a:p>
            <a:pPr algn="ctr"/>
            <a:r>
              <a:rPr lang="en-US" sz="3200" dirty="0">
                <a:latin typeface="+mj-lt"/>
              </a:rPr>
              <a:t>Master of Environmental Studies, Summer 2021</a:t>
            </a:r>
            <a:br>
              <a:rPr lang="en-US" sz="3200" dirty="0">
                <a:latin typeface="+mj-lt"/>
              </a:rPr>
            </a:br>
            <a:r>
              <a:rPr lang="en-US" sz="600" dirty="0">
                <a:latin typeface="+mj-lt"/>
              </a:rPr>
              <a:t> </a:t>
            </a:r>
            <a:endParaRPr lang="en-US" sz="3200" dirty="0">
              <a:latin typeface="+mj-lt"/>
            </a:endParaRPr>
          </a:p>
          <a:p>
            <a:pPr algn="ctr"/>
            <a:r>
              <a:rPr lang="en-US" sz="3200" dirty="0">
                <a:latin typeface="+mj-lt"/>
              </a:rPr>
              <a:t>Sarah Willig, PhD																																			    	                   Maria-Antonia Andrews, MS</a:t>
            </a:r>
          </a:p>
        </p:txBody>
      </p:sp>
      <p:sp>
        <p:nvSpPr>
          <p:cNvPr id="25" name="TextBox 24">
            <a:extLst>
              <a:ext uri="{FF2B5EF4-FFF2-40B4-BE49-F238E27FC236}">
                <a16:creationId xmlns:a16="http://schemas.microsoft.com/office/drawing/2014/main" id="{56E09B00-B21C-6947-ADB2-ECB0BB26769B}"/>
              </a:ext>
            </a:extLst>
          </p:cNvPr>
          <p:cNvSpPr txBox="1"/>
          <p:nvPr/>
        </p:nvSpPr>
        <p:spPr>
          <a:xfrm>
            <a:off x="11136084" y="5740719"/>
            <a:ext cx="10592997" cy="2062103"/>
          </a:xfrm>
          <a:prstGeom prst="rect">
            <a:avLst/>
          </a:prstGeom>
          <a:solidFill>
            <a:srgbClr val="93132F"/>
          </a:solidFill>
        </p:spPr>
        <p:txBody>
          <a:bodyPr wrap="square" rtlCol="0">
            <a:spAutoFit/>
          </a:bodyPr>
          <a:lstStyle/>
          <a:p>
            <a:pPr algn="ctr"/>
            <a:endParaRPr lang="en-US" sz="4000" dirty="0">
              <a:solidFill>
                <a:schemeClr val="bg1"/>
              </a:solidFill>
            </a:endParaRPr>
          </a:p>
          <a:p>
            <a:pPr algn="ctr"/>
            <a:r>
              <a:rPr lang="en-US" sz="7200" dirty="0">
                <a:solidFill>
                  <a:schemeClr val="bg1"/>
                </a:solidFill>
              </a:rPr>
              <a:t>RESULTS</a:t>
            </a:r>
          </a:p>
          <a:p>
            <a:pPr algn="ctr"/>
            <a:endParaRPr lang="en-US" sz="1600" dirty="0">
              <a:solidFill>
                <a:schemeClr val="bg1"/>
              </a:solidFill>
            </a:endParaRPr>
          </a:p>
        </p:txBody>
      </p:sp>
      <p:pic>
        <p:nvPicPr>
          <p:cNvPr id="6" name="Picture 5">
            <a:extLst>
              <a:ext uri="{FF2B5EF4-FFF2-40B4-BE49-F238E27FC236}">
                <a16:creationId xmlns:a16="http://schemas.microsoft.com/office/drawing/2014/main" id="{6F44C016-8FE3-4F4F-A54C-32C6227CEBB9}"/>
              </a:ext>
            </a:extLst>
          </p:cNvPr>
          <p:cNvPicPr>
            <a:picLocks noChangeAspect="1"/>
          </p:cNvPicPr>
          <p:nvPr/>
        </p:nvPicPr>
        <p:blipFill>
          <a:blip r:embed="rId3"/>
          <a:stretch>
            <a:fillRect/>
          </a:stretch>
        </p:blipFill>
        <p:spPr>
          <a:xfrm>
            <a:off x="1356181" y="693280"/>
            <a:ext cx="5240562" cy="1722032"/>
          </a:xfrm>
          <a:prstGeom prst="rect">
            <a:avLst/>
          </a:prstGeom>
        </p:spPr>
      </p:pic>
      <p:pic>
        <p:nvPicPr>
          <p:cNvPr id="13" name="Picture 12">
            <a:extLst>
              <a:ext uri="{FF2B5EF4-FFF2-40B4-BE49-F238E27FC236}">
                <a16:creationId xmlns:a16="http://schemas.microsoft.com/office/drawing/2014/main" id="{DD9532B1-C338-464D-BEC7-2E997BA507A3}"/>
              </a:ext>
            </a:extLst>
          </p:cNvPr>
          <p:cNvPicPr>
            <a:picLocks noChangeAspect="1"/>
          </p:cNvPicPr>
          <p:nvPr/>
        </p:nvPicPr>
        <p:blipFill>
          <a:blip r:embed="rId3"/>
          <a:stretch>
            <a:fillRect/>
          </a:stretch>
        </p:blipFill>
        <p:spPr>
          <a:xfrm>
            <a:off x="26321657" y="693280"/>
            <a:ext cx="5240562" cy="1722032"/>
          </a:xfrm>
          <a:prstGeom prst="rect">
            <a:avLst/>
          </a:prstGeom>
        </p:spPr>
      </p:pic>
      <p:sp>
        <p:nvSpPr>
          <p:cNvPr id="28" name="TextBox 27">
            <a:extLst>
              <a:ext uri="{FF2B5EF4-FFF2-40B4-BE49-F238E27FC236}">
                <a16:creationId xmlns:a16="http://schemas.microsoft.com/office/drawing/2014/main" id="{AC880BD9-AD78-7245-B905-4802EEB96A37}"/>
              </a:ext>
            </a:extLst>
          </p:cNvPr>
          <p:cNvSpPr txBox="1"/>
          <p:nvPr/>
        </p:nvSpPr>
        <p:spPr>
          <a:xfrm>
            <a:off x="22022993" y="20740307"/>
            <a:ext cx="10580915" cy="830997"/>
          </a:xfrm>
          <a:prstGeom prst="rect">
            <a:avLst/>
          </a:prstGeom>
          <a:solidFill>
            <a:srgbClr val="93132F"/>
          </a:solidFill>
        </p:spPr>
        <p:txBody>
          <a:bodyPr wrap="square" rtlCol="0">
            <a:spAutoFit/>
          </a:bodyPr>
          <a:lstStyle/>
          <a:p>
            <a:pPr algn="ctr"/>
            <a:r>
              <a:rPr lang="en-US" sz="4800" dirty="0">
                <a:solidFill>
                  <a:schemeClr val="bg1"/>
                </a:solidFill>
              </a:rPr>
              <a:t>WORKS CITED</a:t>
            </a:r>
          </a:p>
        </p:txBody>
      </p:sp>
      <p:sp>
        <p:nvSpPr>
          <p:cNvPr id="8" name="TextBox 7">
            <a:extLst>
              <a:ext uri="{FF2B5EF4-FFF2-40B4-BE49-F238E27FC236}">
                <a16:creationId xmlns:a16="http://schemas.microsoft.com/office/drawing/2014/main" id="{C5442CDD-B894-A841-8C9D-43EF56B62EED}"/>
              </a:ext>
            </a:extLst>
          </p:cNvPr>
          <p:cNvSpPr txBox="1"/>
          <p:nvPr/>
        </p:nvSpPr>
        <p:spPr>
          <a:xfrm>
            <a:off x="22084015" y="21688252"/>
            <a:ext cx="10559194" cy="3493264"/>
          </a:xfrm>
          <a:prstGeom prst="rect">
            <a:avLst/>
          </a:prstGeom>
          <a:noFill/>
        </p:spPr>
        <p:txBody>
          <a:bodyPr wrap="square" rtlCol="0">
            <a:spAutoFit/>
          </a:bodyPr>
          <a:lstStyle/>
          <a:p>
            <a:pPr marL="342900" indent="-342900">
              <a:buFont typeface="+mj-lt"/>
              <a:buAutoNum type="arabicPeriod"/>
            </a:pPr>
            <a:r>
              <a:rPr lang="en-US" sz="1300" dirty="0" err="1"/>
              <a:t>Akinbami</a:t>
            </a:r>
            <a:r>
              <a:rPr lang="en-US" sz="1300" dirty="0"/>
              <a:t>, O. J. (2012). </a:t>
            </a:r>
            <a:r>
              <a:rPr lang="en-US" sz="1300" i="1" dirty="0"/>
              <a:t>Trends in asthma prevalence, health care use, and mortality in the United States, 2001-2010</a:t>
            </a:r>
            <a:r>
              <a:rPr lang="en-US" sz="1300" dirty="0"/>
              <a:t> (No. 94). US Department of Health and Human Services, Centers for Disease Control and Prevention, National Center for Health Statistics.</a:t>
            </a:r>
          </a:p>
          <a:p>
            <a:pPr marL="342900" indent="-342900">
              <a:buFont typeface="+mj-lt"/>
              <a:buAutoNum type="arabicPeriod"/>
            </a:pPr>
            <a:r>
              <a:rPr lang="en-US" sz="1300" dirty="0"/>
              <a:t>Conway, M., (2020). Mapping Social Vulnerability to Air Pollution in Philadelphia, PA. Veritas: Villanova Research Journal. 2, 122-130. </a:t>
            </a:r>
          </a:p>
          <a:p>
            <a:pPr marL="342900" indent="-342900">
              <a:buFont typeface="+mj-lt"/>
              <a:buAutoNum type="arabicPeriod"/>
            </a:pPr>
            <a:r>
              <a:rPr lang="en-US" sz="1300" dirty="0" err="1"/>
              <a:t>Plaugic</a:t>
            </a:r>
            <a:r>
              <a:rPr lang="en-US" sz="1300" dirty="0"/>
              <a:t>, M. (2019). Neighborhood air quality and health: Quantifying outdoor air pollution risk in Philadelphia.</a:t>
            </a:r>
          </a:p>
          <a:p>
            <a:pPr marL="342900" indent="-342900">
              <a:buFont typeface="+mj-lt"/>
              <a:buAutoNum type="arabicPeriod"/>
            </a:pPr>
            <a:r>
              <a:rPr lang="en-US" sz="1300" dirty="0" err="1"/>
              <a:t>Zerbo</a:t>
            </a:r>
            <a:r>
              <a:rPr lang="en-US" sz="1300" dirty="0"/>
              <a:t>, R., Koerner, K., </a:t>
            </a:r>
            <a:r>
              <a:rPr lang="en-US" sz="1300" dirty="0" err="1"/>
              <a:t>Minott</a:t>
            </a:r>
            <a:r>
              <a:rPr lang="en-US" sz="1300" dirty="0"/>
              <a:t>, J., Li, J. C. (2018). Community Air Quality Monitoring.</a:t>
            </a:r>
          </a:p>
          <a:p>
            <a:pPr marL="342900" indent="-342900">
              <a:buFont typeface="+mj-lt"/>
              <a:buAutoNum type="arabicPeriod"/>
            </a:pPr>
            <a:r>
              <a:rPr lang="en-US" sz="1300" dirty="0"/>
              <a:t>U.S. Census Bureau (2010). Profile of General Population and Housing Characteristics. Decennial Census. </a:t>
            </a:r>
          </a:p>
          <a:p>
            <a:pPr marL="342900" indent="-342900">
              <a:buFont typeface="+mj-lt"/>
              <a:buAutoNum type="arabicPeriod"/>
            </a:pPr>
            <a:r>
              <a:rPr lang="en-US" sz="1300" dirty="0"/>
              <a:t>Air Management Services (2020). Philadelphia Air Quality Survey-Neighborhood Air Quality. City of Philadelphia Department of Public Health.</a:t>
            </a:r>
          </a:p>
          <a:p>
            <a:pPr marL="342900" indent="-342900">
              <a:buFont typeface="+mj-lt"/>
              <a:buAutoNum type="arabicPeriod"/>
            </a:pPr>
            <a:r>
              <a:rPr lang="en-US" sz="1300" dirty="0"/>
              <a:t>500 Cities Project. (2017). Centers for Disease Control and Prevention, Division of Population Health, National Center for Chronic Disease Prevention and Health Promotion.</a:t>
            </a:r>
          </a:p>
          <a:p>
            <a:pPr marL="342900" indent="-342900">
              <a:buFont typeface="+mj-lt"/>
              <a:buAutoNum type="arabicPeriod"/>
            </a:pPr>
            <a:r>
              <a:rPr lang="en-US" sz="1300" dirty="0"/>
              <a:t>Moorman, J. E., </a:t>
            </a:r>
            <a:r>
              <a:rPr lang="en-US" sz="1300" dirty="0" err="1"/>
              <a:t>Akinbami</a:t>
            </a:r>
            <a:r>
              <a:rPr lang="en-US" sz="1300" dirty="0"/>
              <a:t>, L. J., Bailey, C. M., Zahran, H. S., King, M. E., Johnson, C. A., &amp; Liu, X. (2012). National surveillance of asthma: United States, 2001-2010. </a:t>
            </a:r>
            <a:r>
              <a:rPr lang="en-US" sz="1300" i="1" dirty="0"/>
              <a:t>Vital &amp; health statistics. Series 3, Analytical and epidemiological studies</a:t>
            </a:r>
            <a:r>
              <a:rPr lang="en-US" sz="1300" dirty="0"/>
              <a:t>, (35), 1-58.</a:t>
            </a:r>
          </a:p>
          <a:p>
            <a:pPr marL="342900" indent="-342900">
              <a:buFont typeface="+mj-lt"/>
              <a:buAutoNum type="arabicPeriod"/>
            </a:pPr>
            <a:r>
              <a:rPr lang="en-US" sz="1300" dirty="0" err="1"/>
              <a:t>Maantay</a:t>
            </a:r>
            <a:r>
              <a:rPr lang="en-US" sz="1300" dirty="0"/>
              <a:t>, J. (2007). Asthma and air pollution in the Bronx: methodological and data considerations in using GIS for environmental justice and health research. Health &amp; place, 13(1), 32-56.</a:t>
            </a:r>
          </a:p>
          <a:p>
            <a:pPr marL="342900" indent="-342900">
              <a:buFont typeface="+mj-lt"/>
              <a:buAutoNum type="arabicPeriod"/>
            </a:pPr>
            <a:r>
              <a:rPr lang="en-US" sz="1300" dirty="0" err="1"/>
              <a:t>Kimes</a:t>
            </a:r>
            <a:r>
              <a:rPr lang="en-US" sz="1300" dirty="0"/>
              <a:t>, D., Ullah, A., Levine, E., Nelson, R., Timmins, S., Weiss, S., ... &amp; Blaisdell, C. (2004). Relationships between pediatric asthma and socioeconomic/urban variables in Baltimore, Maryland. </a:t>
            </a:r>
            <a:r>
              <a:rPr lang="en-US" sz="1300" i="1" dirty="0"/>
              <a:t>Health &amp; place</a:t>
            </a:r>
            <a:r>
              <a:rPr lang="en-US" sz="1300" dirty="0"/>
              <a:t>, </a:t>
            </a:r>
            <a:r>
              <a:rPr lang="en-US" sz="1300" i="1" dirty="0"/>
              <a:t>10</a:t>
            </a:r>
            <a:r>
              <a:rPr lang="en-US" sz="1300" dirty="0"/>
              <a:t>(2), 141-152.</a:t>
            </a:r>
          </a:p>
          <a:p>
            <a:pPr marL="342900" indent="-342900">
              <a:buFont typeface="+mj-lt"/>
              <a:buAutoNum type="arabicPeriod"/>
            </a:pPr>
            <a:r>
              <a:rPr lang="en-US" sz="1300" dirty="0" err="1"/>
              <a:t>Persky</a:t>
            </a:r>
            <a:r>
              <a:rPr lang="en-US" sz="1300" dirty="0"/>
              <a:t>, V. W., Slezak, J., Contreras, A., Becker, L., Hernandez, E., Ramakrishnan, V., &amp; </a:t>
            </a:r>
            <a:r>
              <a:rPr lang="en-US" sz="1300" dirty="0" err="1"/>
              <a:t>Piorkowski</a:t>
            </a:r>
            <a:r>
              <a:rPr lang="en-US" sz="1300" dirty="0"/>
              <a:t>, J. (1998). Relationships of race and socioeconomic status with prevalence, severity, and symptoms of asthma in Chicago school children. Annals of Allergy, Asthma &amp; Immunology, 81(3), 266-271.</a:t>
            </a:r>
          </a:p>
        </p:txBody>
      </p:sp>
      <p:sp>
        <p:nvSpPr>
          <p:cNvPr id="11" name="TextBox 10">
            <a:extLst>
              <a:ext uri="{FF2B5EF4-FFF2-40B4-BE49-F238E27FC236}">
                <a16:creationId xmlns:a16="http://schemas.microsoft.com/office/drawing/2014/main" id="{54E6E849-C34C-E64B-B402-D545DD30496B}"/>
              </a:ext>
            </a:extLst>
          </p:cNvPr>
          <p:cNvSpPr txBox="1"/>
          <p:nvPr/>
        </p:nvSpPr>
        <p:spPr>
          <a:xfrm>
            <a:off x="16965073" y="8569738"/>
            <a:ext cx="4659287" cy="1754326"/>
          </a:xfrm>
          <a:prstGeom prst="rect">
            <a:avLst/>
          </a:prstGeom>
          <a:noFill/>
        </p:spPr>
        <p:txBody>
          <a:bodyPr wrap="square" lIns="91440" tIns="45720" rIns="91440" bIns="45720" rtlCol="0" anchor="t">
            <a:spAutoFit/>
          </a:bodyPr>
          <a:lstStyle/>
          <a:p>
            <a:r>
              <a:rPr lang="en-US" i="1" dirty="0"/>
              <a:t>Figure 1: Socioeconomic status of the Philadelphia area. The two socioeconomic traits shown are median household income (blue gradient) and race (dot density). Data acquired from U.S. Census( 2010). Data is shown for each Census Tract.</a:t>
            </a:r>
          </a:p>
        </p:txBody>
      </p:sp>
      <p:sp>
        <p:nvSpPr>
          <p:cNvPr id="12" name="TextBox 11">
            <a:extLst>
              <a:ext uri="{FF2B5EF4-FFF2-40B4-BE49-F238E27FC236}">
                <a16:creationId xmlns:a16="http://schemas.microsoft.com/office/drawing/2014/main" id="{FBC6B7F6-22BA-5343-B1B1-547FD13B9A79}"/>
              </a:ext>
            </a:extLst>
          </p:cNvPr>
          <p:cNvSpPr txBox="1"/>
          <p:nvPr/>
        </p:nvSpPr>
        <p:spPr>
          <a:xfrm>
            <a:off x="11584606" y="13301271"/>
            <a:ext cx="4608267" cy="1754326"/>
          </a:xfrm>
          <a:prstGeom prst="rect">
            <a:avLst/>
          </a:prstGeom>
          <a:noFill/>
        </p:spPr>
        <p:txBody>
          <a:bodyPr wrap="square" rtlCol="0">
            <a:spAutoFit/>
          </a:bodyPr>
          <a:lstStyle/>
          <a:p>
            <a:r>
              <a:rPr lang="en-US" i="1" dirty="0"/>
              <a:t>Figure 2: Asthma prevalence within Philadelphia city limits. The proportion of individuals that have been diagnosed with asthma are shown in this geospatial map. Data acquired from Centers for Disease Control and Prevention, 500 Cities Project.</a:t>
            </a:r>
          </a:p>
        </p:txBody>
      </p:sp>
      <p:sp>
        <p:nvSpPr>
          <p:cNvPr id="37" name="TextBox 36">
            <a:extLst>
              <a:ext uri="{FF2B5EF4-FFF2-40B4-BE49-F238E27FC236}">
                <a16:creationId xmlns:a16="http://schemas.microsoft.com/office/drawing/2014/main" id="{EFEE3669-02B5-9546-840A-06489B297138}"/>
              </a:ext>
            </a:extLst>
          </p:cNvPr>
          <p:cNvSpPr txBox="1"/>
          <p:nvPr/>
        </p:nvSpPr>
        <p:spPr>
          <a:xfrm>
            <a:off x="16512012" y="17407786"/>
            <a:ext cx="4906996" cy="2585323"/>
          </a:xfrm>
          <a:prstGeom prst="rect">
            <a:avLst/>
          </a:prstGeom>
          <a:noFill/>
        </p:spPr>
        <p:txBody>
          <a:bodyPr wrap="square" rtlCol="0">
            <a:spAutoFit/>
          </a:bodyPr>
          <a:lstStyle/>
          <a:p>
            <a:r>
              <a:rPr lang="en-US" i="1" dirty="0"/>
              <a:t>Figure 3: PM2.5 concentrations within the city of Philadelphia. Air particulate matter acquired from the Air Management Services of the Department of Public Health of the City of Philadelphia (Air Management, 2020). 12-month average PM2.5 concentrations are shown from 50 individual measurement locations. Measurements that were collected were extrapolated to the entire zip code for this geospatial map.</a:t>
            </a:r>
          </a:p>
        </p:txBody>
      </p:sp>
      <p:pic>
        <p:nvPicPr>
          <p:cNvPr id="17" name="Picture 16" descr="Map&#10;&#10;Description automatically generated">
            <a:extLst>
              <a:ext uri="{FF2B5EF4-FFF2-40B4-BE49-F238E27FC236}">
                <a16:creationId xmlns:a16="http://schemas.microsoft.com/office/drawing/2014/main" id="{44DD3830-5DEB-4246-956F-C49CB44F2531}"/>
              </a:ext>
            </a:extLst>
          </p:cNvPr>
          <p:cNvPicPr>
            <a:picLocks noChangeAspect="1"/>
          </p:cNvPicPr>
          <p:nvPr/>
        </p:nvPicPr>
        <p:blipFill>
          <a:blip r:embed="rId4"/>
          <a:stretch>
            <a:fillRect/>
          </a:stretch>
        </p:blipFill>
        <p:spPr>
          <a:xfrm>
            <a:off x="11185071" y="7822705"/>
            <a:ext cx="5790715" cy="5010707"/>
          </a:xfrm>
          <a:prstGeom prst="rect">
            <a:avLst/>
          </a:prstGeom>
        </p:spPr>
      </p:pic>
      <p:pic>
        <p:nvPicPr>
          <p:cNvPr id="7" name="Picture 6" descr="Diagram, map&#10;&#10;Description automatically generated">
            <a:extLst>
              <a:ext uri="{FF2B5EF4-FFF2-40B4-BE49-F238E27FC236}">
                <a16:creationId xmlns:a16="http://schemas.microsoft.com/office/drawing/2014/main" id="{2F2A2FE5-6064-5342-AD95-F5F757972503}"/>
              </a:ext>
            </a:extLst>
          </p:cNvPr>
          <p:cNvPicPr>
            <a:picLocks noChangeAspect="1"/>
          </p:cNvPicPr>
          <p:nvPr/>
        </p:nvPicPr>
        <p:blipFill rotWithShape="1">
          <a:blip r:embed="rId5"/>
          <a:srcRect l="9267"/>
          <a:stretch/>
        </p:blipFill>
        <p:spPr>
          <a:xfrm>
            <a:off x="16276828" y="10371567"/>
            <a:ext cx="5769605" cy="6348793"/>
          </a:xfrm>
          <a:prstGeom prst="rect">
            <a:avLst/>
          </a:prstGeom>
        </p:spPr>
      </p:pic>
      <p:pic>
        <p:nvPicPr>
          <p:cNvPr id="18" name="Picture 17" descr="Map&#10;&#10;Description automatically generated">
            <a:extLst>
              <a:ext uri="{FF2B5EF4-FFF2-40B4-BE49-F238E27FC236}">
                <a16:creationId xmlns:a16="http://schemas.microsoft.com/office/drawing/2014/main" id="{834674F0-DCC8-9642-8114-7F3A668D9B75}"/>
              </a:ext>
            </a:extLst>
          </p:cNvPr>
          <p:cNvPicPr>
            <a:picLocks noChangeAspect="1"/>
          </p:cNvPicPr>
          <p:nvPr/>
        </p:nvPicPr>
        <p:blipFill rotWithShape="1">
          <a:blip r:embed="rId6"/>
          <a:srcRect t="6438" r="1693"/>
          <a:stretch/>
        </p:blipFill>
        <p:spPr>
          <a:xfrm>
            <a:off x="11215761" y="15407696"/>
            <a:ext cx="5070176" cy="5449708"/>
          </a:xfrm>
          <a:prstGeom prst="rect">
            <a:avLst/>
          </a:prstGeom>
        </p:spPr>
      </p:pic>
      <p:sp>
        <p:nvSpPr>
          <p:cNvPr id="15" name="Rectangle 14">
            <a:extLst>
              <a:ext uri="{FF2B5EF4-FFF2-40B4-BE49-F238E27FC236}">
                <a16:creationId xmlns:a16="http://schemas.microsoft.com/office/drawing/2014/main" id="{87D92FBA-60F4-6046-AF29-E1F4741DBCDE}"/>
              </a:ext>
            </a:extLst>
          </p:cNvPr>
          <p:cNvSpPr/>
          <p:nvPr/>
        </p:nvSpPr>
        <p:spPr>
          <a:xfrm>
            <a:off x="11136088" y="5731727"/>
            <a:ext cx="10580915" cy="194795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 name="Picture 30" descr="Diagram, map&#10;&#10;Description automatically generated">
            <a:extLst>
              <a:ext uri="{FF2B5EF4-FFF2-40B4-BE49-F238E27FC236}">
                <a16:creationId xmlns:a16="http://schemas.microsoft.com/office/drawing/2014/main" id="{5D8112D7-6759-9949-BFF2-DF59A4B2BEDF}"/>
              </a:ext>
            </a:extLst>
          </p:cNvPr>
          <p:cNvPicPr>
            <a:picLocks noChangeAspect="1"/>
          </p:cNvPicPr>
          <p:nvPr/>
        </p:nvPicPr>
        <p:blipFill rotWithShape="1">
          <a:blip r:embed="rId5"/>
          <a:srcRect l="14424" t="90916" r="56709" b="-652"/>
          <a:stretch/>
        </p:blipFill>
        <p:spPr>
          <a:xfrm>
            <a:off x="14501483" y="18237136"/>
            <a:ext cx="1671604" cy="562925"/>
          </a:xfrm>
          <a:prstGeom prst="rect">
            <a:avLst/>
          </a:prstGeom>
        </p:spPr>
      </p:pic>
      <p:sp>
        <p:nvSpPr>
          <p:cNvPr id="3" name="TextBox 2">
            <a:extLst>
              <a:ext uri="{FF2B5EF4-FFF2-40B4-BE49-F238E27FC236}">
                <a16:creationId xmlns:a16="http://schemas.microsoft.com/office/drawing/2014/main" id="{1C9641A0-C7F0-5A46-9EA2-443B62D9700B}"/>
              </a:ext>
            </a:extLst>
          </p:cNvPr>
          <p:cNvSpPr txBox="1"/>
          <p:nvPr/>
        </p:nvSpPr>
        <p:spPr>
          <a:xfrm>
            <a:off x="11185072" y="23752372"/>
            <a:ext cx="10531932" cy="1477328"/>
          </a:xfrm>
          <a:prstGeom prst="rect">
            <a:avLst/>
          </a:prstGeom>
          <a:noFill/>
        </p:spPr>
        <p:txBody>
          <a:bodyPr wrap="square" rtlCol="0">
            <a:spAutoFit/>
          </a:bodyPr>
          <a:lstStyle/>
          <a:p>
            <a:r>
              <a:rPr lang="en-US" i="1" dirty="0"/>
              <a:t>Figure 4: Linear regression analysis of socioeconomic factors and PM2.5 concentrations with asthma prevalence. Census tract-level geospatial linear regressions between asthma prevalence and (A) Median Household Income and (B) Number of non-Hispanic Black residents. (C) Linear regression between PM2.5 concentration and asthma prevalence at a zip code geospatial level. Pearson correlation coefficient and associated p-values are displayed for each regression analysis. </a:t>
            </a:r>
          </a:p>
        </p:txBody>
      </p:sp>
      <p:sp>
        <p:nvSpPr>
          <p:cNvPr id="39" name="TextBox 38">
            <a:extLst>
              <a:ext uri="{FF2B5EF4-FFF2-40B4-BE49-F238E27FC236}">
                <a16:creationId xmlns:a16="http://schemas.microsoft.com/office/drawing/2014/main" id="{8F47143E-6FF2-BD43-9439-89A5EF439BA2}"/>
              </a:ext>
            </a:extLst>
          </p:cNvPr>
          <p:cNvSpPr txBox="1"/>
          <p:nvPr/>
        </p:nvSpPr>
        <p:spPr>
          <a:xfrm>
            <a:off x="22022993" y="5727968"/>
            <a:ext cx="10592997" cy="2062103"/>
          </a:xfrm>
          <a:prstGeom prst="rect">
            <a:avLst/>
          </a:prstGeom>
          <a:solidFill>
            <a:srgbClr val="93132F"/>
          </a:solidFill>
        </p:spPr>
        <p:txBody>
          <a:bodyPr wrap="square" rtlCol="0">
            <a:spAutoFit/>
          </a:bodyPr>
          <a:lstStyle/>
          <a:p>
            <a:pPr algn="ctr"/>
            <a:endParaRPr lang="en-US" sz="4000" dirty="0">
              <a:solidFill>
                <a:schemeClr val="bg1"/>
              </a:solidFill>
            </a:endParaRPr>
          </a:p>
          <a:p>
            <a:pPr algn="ctr"/>
            <a:r>
              <a:rPr lang="en-US" sz="7200" dirty="0">
                <a:solidFill>
                  <a:schemeClr val="bg1"/>
                </a:solidFill>
              </a:rPr>
              <a:t>DISCUSSION</a:t>
            </a:r>
          </a:p>
          <a:p>
            <a:pPr algn="ctr"/>
            <a:endParaRPr lang="en-US" sz="1600" dirty="0">
              <a:solidFill>
                <a:schemeClr val="bg1"/>
              </a:solidFill>
            </a:endParaRPr>
          </a:p>
        </p:txBody>
      </p:sp>
      <p:sp>
        <p:nvSpPr>
          <p:cNvPr id="41" name="TextBox 40">
            <a:extLst>
              <a:ext uri="{FF2B5EF4-FFF2-40B4-BE49-F238E27FC236}">
                <a16:creationId xmlns:a16="http://schemas.microsoft.com/office/drawing/2014/main" id="{3E6F4091-77B4-A847-B9DF-3FBB42A8DDC7}"/>
              </a:ext>
            </a:extLst>
          </p:cNvPr>
          <p:cNvSpPr txBox="1"/>
          <p:nvPr/>
        </p:nvSpPr>
        <p:spPr>
          <a:xfrm>
            <a:off x="21986757" y="14099124"/>
            <a:ext cx="10592997" cy="2062103"/>
          </a:xfrm>
          <a:prstGeom prst="rect">
            <a:avLst/>
          </a:prstGeom>
          <a:solidFill>
            <a:srgbClr val="93132F"/>
          </a:solidFill>
        </p:spPr>
        <p:txBody>
          <a:bodyPr wrap="square" rtlCol="0">
            <a:spAutoFit/>
          </a:bodyPr>
          <a:lstStyle/>
          <a:p>
            <a:pPr algn="ctr"/>
            <a:endParaRPr lang="en-US" sz="4000" dirty="0">
              <a:solidFill>
                <a:schemeClr val="bg1"/>
              </a:solidFill>
            </a:endParaRPr>
          </a:p>
          <a:p>
            <a:pPr algn="ctr"/>
            <a:r>
              <a:rPr lang="en-US" sz="7200" dirty="0">
                <a:solidFill>
                  <a:schemeClr val="bg1"/>
                </a:solidFill>
              </a:rPr>
              <a:t>CONCLUSION</a:t>
            </a:r>
          </a:p>
          <a:p>
            <a:pPr algn="ctr"/>
            <a:endParaRPr lang="en-US" sz="1600" dirty="0">
              <a:solidFill>
                <a:schemeClr val="bg1"/>
              </a:solidFill>
            </a:endParaRPr>
          </a:p>
        </p:txBody>
      </p:sp>
      <p:sp>
        <p:nvSpPr>
          <p:cNvPr id="10" name="TextBox 9">
            <a:extLst>
              <a:ext uri="{FF2B5EF4-FFF2-40B4-BE49-F238E27FC236}">
                <a16:creationId xmlns:a16="http://schemas.microsoft.com/office/drawing/2014/main" id="{E38DF1AB-F056-D449-9583-49AAC8D3CB86}"/>
              </a:ext>
            </a:extLst>
          </p:cNvPr>
          <p:cNvSpPr txBox="1"/>
          <p:nvPr/>
        </p:nvSpPr>
        <p:spPr>
          <a:xfrm>
            <a:off x="22130388" y="7823976"/>
            <a:ext cx="10398479" cy="6278642"/>
          </a:xfrm>
          <a:prstGeom prst="rect">
            <a:avLst/>
          </a:prstGeom>
          <a:noFill/>
        </p:spPr>
        <p:txBody>
          <a:bodyPr wrap="square" lIns="91440" tIns="45720" rIns="91440" bIns="45720" rtlCol="0" anchor="t">
            <a:spAutoFit/>
          </a:bodyPr>
          <a:lstStyle/>
          <a:p>
            <a:pPr marL="457200" indent="-457200">
              <a:spcAft>
                <a:spcPts val="600"/>
              </a:spcAft>
              <a:buFont typeface="Arial" panose="020B0604020202020204" pitchFamily="34" charset="0"/>
              <a:buChar char="•"/>
            </a:pPr>
            <a:r>
              <a:rPr lang="en-US" sz="2800" dirty="0"/>
              <a:t>Parts of North Philadelphia and West Philadelphia have a relatively high number of non-Hispanic Black residents and a relatively low annual median household income (Figure 1), relatively high asthma prevalence (Figure 2), and relatively high PM2.5 concentration (Figure 3)</a:t>
            </a:r>
          </a:p>
          <a:p>
            <a:pPr marL="457200" indent="-457200">
              <a:spcAft>
                <a:spcPts val="600"/>
              </a:spcAft>
              <a:buFont typeface="Arial" panose="020B0604020202020204" pitchFamily="34" charset="0"/>
              <a:buChar char="•"/>
            </a:pPr>
            <a:r>
              <a:rPr lang="en-US" sz="2800" dirty="0"/>
              <a:t>Median household income is significantly negatively correlated with asthma prevalence (Figure 4A). The number of non-Hispanic Black residents living in a community is significantly positively correlated with asthma prevalence (Figure 4B). PM2.5 concentration is significantly positively correlated to asthma prevalence  (Figure 4C)</a:t>
            </a:r>
          </a:p>
          <a:p>
            <a:pPr marL="457200" indent="-457200">
              <a:spcAft>
                <a:spcPts val="600"/>
              </a:spcAft>
              <a:buFont typeface="Arial" panose="020B0604020202020204" pitchFamily="34" charset="0"/>
              <a:buChar char="•"/>
            </a:pPr>
            <a:r>
              <a:rPr lang="en-US" sz="2800" dirty="0">
                <a:cs typeface="Calibri"/>
              </a:rPr>
              <a:t>These findings are consistent with results found in other major metropolitan areas, including specific citywide studies in New York, Baltimore, and Chicago</a:t>
            </a:r>
            <a:r>
              <a:rPr lang="en-US" sz="2800" baseline="30000" dirty="0">
                <a:cs typeface="Calibri"/>
              </a:rPr>
              <a:t>8-11</a:t>
            </a:r>
          </a:p>
        </p:txBody>
      </p:sp>
      <p:sp>
        <p:nvSpPr>
          <p:cNvPr id="16" name="Rectangle 15">
            <a:extLst>
              <a:ext uri="{FF2B5EF4-FFF2-40B4-BE49-F238E27FC236}">
                <a16:creationId xmlns:a16="http://schemas.microsoft.com/office/drawing/2014/main" id="{F434F5F0-EDF5-2748-8AF0-9C8A5E9F1223}"/>
              </a:ext>
            </a:extLst>
          </p:cNvPr>
          <p:cNvSpPr/>
          <p:nvPr/>
        </p:nvSpPr>
        <p:spPr>
          <a:xfrm>
            <a:off x="22010916" y="5731727"/>
            <a:ext cx="10580915" cy="194795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F13E646F-6B35-0A41-B3BA-ECE326391479}"/>
              </a:ext>
            </a:extLst>
          </p:cNvPr>
          <p:cNvPicPr>
            <a:picLocks noChangeAspect="1"/>
          </p:cNvPicPr>
          <p:nvPr/>
        </p:nvPicPr>
        <p:blipFill rotWithShape="1">
          <a:blip r:embed="rId7"/>
          <a:srcRect l="2904" t="6463" r="4711" b="74016"/>
          <a:stretch/>
        </p:blipFill>
        <p:spPr>
          <a:xfrm>
            <a:off x="11136088" y="20793542"/>
            <a:ext cx="10580915" cy="2893302"/>
          </a:xfrm>
          <a:prstGeom prst="rect">
            <a:avLst/>
          </a:prstGeom>
        </p:spPr>
      </p:pic>
      <p:sp>
        <p:nvSpPr>
          <p:cNvPr id="45" name="TextBox 44">
            <a:extLst>
              <a:ext uri="{FF2B5EF4-FFF2-40B4-BE49-F238E27FC236}">
                <a16:creationId xmlns:a16="http://schemas.microsoft.com/office/drawing/2014/main" id="{BE9CF726-574B-B84C-A6E0-C731D57DE1F6}"/>
              </a:ext>
            </a:extLst>
          </p:cNvPr>
          <p:cNvSpPr txBox="1"/>
          <p:nvPr/>
        </p:nvSpPr>
        <p:spPr>
          <a:xfrm>
            <a:off x="22084015" y="16266090"/>
            <a:ext cx="10398479" cy="4478149"/>
          </a:xfrm>
          <a:prstGeom prst="rect">
            <a:avLst/>
          </a:prstGeom>
          <a:noFill/>
        </p:spPr>
        <p:txBody>
          <a:bodyPr wrap="square" lIns="91440" tIns="45720" rIns="91440" bIns="45720" rtlCol="0" anchor="t">
            <a:spAutoFit/>
          </a:bodyPr>
          <a:lstStyle/>
          <a:p>
            <a:pPr marL="457200" indent="-457200">
              <a:spcAft>
                <a:spcPts val="600"/>
              </a:spcAft>
              <a:buFont typeface="Arial" panose="020B0604020202020204" pitchFamily="34" charset="0"/>
              <a:buChar char="•"/>
            </a:pPr>
            <a:r>
              <a:rPr lang="en-US" sz="2800" dirty="0"/>
              <a:t>By studying the relationship between asthma, air quality, and socioeconomic status of individual neighborhoods within the city limits, more equitable policymaking can be established in order to optimize city funding with equity and justice as the priorities</a:t>
            </a:r>
          </a:p>
          <a:p>
            <a:pPr marL="457200" indent="-457200">
              <a:spcAft>
                <a:spcPts val="600"/>
              </a:spcAft>
              <a:buFont typeface="Arial" panose="020B0604020202020204" pitchFamily="34" charset="0"/>
              <a:buChar char="•"/>
            </a:pPr>
            <a:r>
              <a:rPr lang="en-US" sz="2800" dirty="0"/>
              <a:t>Recommendations for improving air quality and public health include reducing PM2.5 sources, planting more vegetation to reduce PM2.5 levels, promotion of equitable health services, reduction of systemic racism, and implementation of policy-driven reform to promote equity leading to social and </a:t>
            </a:r>
            <a:r>
              <a:rPr lang="en-US" sz="2800"/>
              <a:t>environmental justice</a:t>
            </a:r>
            <a:endParaRPr lang="en-US" sz="2800" dirty="0"/>
          </a:p>
        </p:txBody>
      </p:sp>
    </p:spTree>
    <p:extLst>
      <p:ext uri="{BB962C8B-B14F-4D97-AF65-F5344CB8AC3E}">
        <p14:creationId xmlns:p14="http://schemas.microsoft.com/office/powerpoint/2010/main" val="234014946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10411</TotalTime>
  <Words>1166</Words>
  <Application>Microsoft Office PowerPoint</Application>
  <PresentationFormat>Custom</PresentationFormat>
  <Paragraphs>57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p.kwasniewska23@gmail.com</dc:creator>
  <cp:lastModifiedBy>Yvette Bordeaux</cp:lastModifiedBy>
  <cp:revision>164</cp:revision>
  <dcterms:created xsi:type="dcterms:W3CDTF">2021-04-11T21:33:53Z</dcterms:created>
  <dcterms:modified xsi:type="dcterms:W3CDTF">2021-08-25T19:36:00Z</dcterms:modified>
</cp:coreProperties>
</file>