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8"/>
  </p:notesMasterIdLst>
  <p:handoutMasterIdLst>
    <p:handoutMasterId r:id="rId19"/>
  </p:handoutMasterIdLst>
  <p:sldIdLst>
    <p:sldId id="316" r:id="rId2"/>
    <p:sldId id="328" r:id="rId3"/>
    <p:sldId id="318" r:id="rId4"/>
    <p:sldId id="320" r:id="rId5"/>
    <p:sldId id="321" r:id="rId6"/>
    <p:sldId id="323" r:id="rId7"/>
    <p:sldId id="359" r:id="rId8"/>
    <p:sldId id="257" r:id="rId9"/>
    <p:sldId id="355" r:id="rId10"/>
    <p:sldId id="345" r:id="rId11"/>
    <p:sldId id="349" r:id="rId12"/>
    <p:sldId id="351" r:id="rId13"/>
    <p:sldId id="357" r:id="rId14"/>
    <p:sldId id="354" r:id="rId15"/>
    <p:sldId id="337" r:id="rId16"/>
    <p:sldId id="361" r:id="rId17"/>
  </p:sldIdLst>
  <p:sldSz cx="9144000" cy="6858000" type="screen4x3"/>
  <p:notesSz cx="6985000" cy="92837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" initials="" lastIdx="1" clrIdx="0"/>
  <p:cmAuthor id="1" name="Abigail Gray" initials="AG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4" autoAdjust="0"/>
    <p:restoredTop sz="95827" autoAdjust="0"/>
  </p:normalViewPr>
  <p:slideViewPr>
    <p:cSldViewPr snapToGrid="0" snapToObjects="1">
      <p:cViewPr varScale="1">
        <p:scale>
          <a:sx n="56" d="100"/>
          <a:sy n="56" d="100"/>
        </p:scale>
        <p:origin x="135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gse1.gse.upenn.edu\groups\research\CPRE%20Projects\NSF%20OGAP\SREE%202016%20proposal\Graphs%20of%20student%20distribu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gse1.gse.upenn.edu\groups\research\CPRE%20Projects\NSF%20OGAP\SREE%202016%20proposal\Graphs%20of%20student%20distribu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123026251442268E-2"/>
          <c:y val="4.9978010983064369E-2"/>
          <c:w val="0.84092785366051481"/>
          <c:h val="0.82827640439518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Correctness!$D$31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1"/>
              <c:layout>
                <c:manualLayout>
                  <c:x val="-1.009884944682955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CC-4956-BECB-42B777EC0F50}"/>
                </c:ext>
              </c:extLst>
            </c:dLbl>
            <c:dLbl>
              <c:idx val="2"/>
              <c:layout>
                <c:manualLayout>
                  <c:x val="-8.0790795574636459E-3"/>
                  <c:y val="-6.34413502656582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CC-4956-BECB-42B777EC0F50}"/>
                </c:ext>
              </c:extLst>
            </c:dLbl>
            <c:dLbl>
              <c:idx val="3"/>
              <c:layout>
                <c:manualLayout>
                  <c:x val="-1.0098849446829558E-2"/>
                  <c:y val="3.46047726248455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CC-4956-BECB-42B777EC0F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Correctness!$E$30:$H$30</c:f>
              <c:strCache>
                <c:ptCount val="4"/>
                <c:pt idx="0">
                  <c:v>0</c:v>
                </c:pt>
                <c:pt idx="1">
                  <c:v>.1- .6</c:v>
                </c:pt>
                <c:pt idx="2">
                  <c:v>.61-1</c:v>
                </c:pt>
                <c:pt idx="3">
                  <c:v>1.1-2</c:v>
                </c:pt>
              </c:strCache>
            </c:strRef>
          </c:cat>
          <c:val>
            <c:numRef>
              <c:f>Correctness!$E$31:$H$31</c:f>
              <c:numCache>
                <c:formatCode>0%</c:formatCode>
                <c:ptCount val="4"/>
                <c:pt idx="0">
                  <c:v>0.25011389521640093</c:v>
                </c:pt>
                <c:pt idx="1">
                  <c:v>0.43963553530751709</c:v>
                </c:pt>
                <c:pt idx="2">
                  <c:v>0.17357630979498861</c:v>
                </c:pt>
                <c:pt idx="3">
                  <c:v>0.1366742596810934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ACC-4956-BECB-42B777EC0F50}"/>
            </c:ext>
          </c:extLst>
        </c:ser>
        <c:ser>
          <c:idx val="1"/>
          <c:order val="1"/>
          <c:tx>
            <c:strRef>
              <c:f>Correctness!$D$32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0"/>
              <c:layout>
                <c:manualLayout>
                  <c:x val="6.0593096680977348E-3"/>
                  <c:y val="1.0381431787453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CC-4956-BECB-42B777EC0F50}"/>
                </c:ext>
              </c:extLst>
            </c:dLbl>
            <c:dLbl>
              <c:idx val="1"/>
              <c:layout>
                <c:manualLayout>
                  <c:x val="8.0790795574636459E-3"/>
                  <c:y val="-3.46047726248455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CC-4956-BECB-42B777EC0F50}"/>
                </c:ext>
              </c:extLst>
            </c:dLbl>
            <c:dLbl>
              <c:idx val="2"/>
              <c:layout>
                <c:manualLayout>
                  <c:x val="4.0395397787318229E-3"/>
                  <c:y val="-6.92122700349371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ACC-4956-BECB-42B777EC0F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Correctness!$E$30:$H$30</c:f>
              <c:strCache>
                <c:ptCount val="4"/>
                <c:pt idx="0">
                  <c:v>0</c:v>
                </c:pt>
                <c:pt idx="1">
                  <c:v>.1- .6</c:v>
                </c:pt>
                <c:pt idx="2">
                  <c:v>.61-1</c:v>
                </c:pt>
                <c:pt idx="3">
                  <c:v>1.1-2</c:v>
                </c:pt>
              </c:strCache>
            </c:strRef>
          </c:cat>
          <c:val>
            <c:numRef>
              <c:f>Correctness!$E$32:$H$32</c:f>
              <c:numCache>
                <c:formatCode>0%</c:formatCode>
                <c:ptCount val="4"/>
                <c:pt idx="0">
                  <c:v>0.18297197250132205</c:v>
                </c:pt>
                <c:pt idx="1">
                  <c:v>0.45690111052353255</c:v>
                </c:pt>
                <c:pt idx="2">
                  <c:v>0.18508725542041249</c:v>
                </c:pt>
                <c:pt idx="3">
                  <c:v>0.17503966155473294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ACC-4956-BECB-42B777EC0F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8542336"/>
        <c:axId val="268544640"/>
      </c:barChart>
      <c:catAx>
        <c:axId val="268542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68544640"/>
        <c:crosses val="autoZero"/>
        <c:auto val="1"/>
        <c:lblAlgn val="ctr"/>
        <c:lblOffset val="100"/>
        <c:noMultiLvlLbl val="0"/>
      </c:catAx>
      <c:valAx>
        <c:axId val="268544640"/>
        <c:scaling>
          <c:orientation val="minMax"/>
          <c:max val="0.60000000000000009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68542336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63814470617516816"/>
          <c:y val="0.21037140457774825"/>
          <c:w val="0.17603646400316803"/>
          <c:h val="0.1709208738713258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631889763779525E-2"/>
          <c:y val="5.4386482939632545E-2"/>
          <c:w val="0.85120151647710696"/>
          <c:h val="0.820636482939632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Sophistication!$C$20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layout>
                <c:manualLayout>
                  <c:x val="-1.5483947548050223E-2"/>
                  <c:y val="5.37736336404961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61-47EF-81B7-B6B38F81B086}"/>
                </c:ext>
              </c:extLst>
            </c:dLbl>
            <c:dLbl>
              <c:idx val="3"/>
              <c:layout>
                <c:manualLayout>
                  <c:x val="-9.6912331159355724E-3"/>
                  <c:y val="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61-47EF-81B7-B6B38F81B086}"/>
                </c:ext>
              </c:extLst>
            </c:dLbl>
            <c:dLbl>
              <c:idx val="4"/>
              <c:layout>
                <c:manualLayout>
                  <c:x val="-8.889516811880743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61-47EF-81B7-B6B38F81B086}"/>
                </c:ext>
              </c:extLst>
            </c:dLbl>
            <c:dLbl>
              <c:idx val="5"/>
              <c:layout>
                <c:manualLayout>
                  <c:x val="-3.3699910920310652E-3"/>
                  <c:y val="1.0727497639085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61-47EF-81B7-B6B38F81B0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Sophistication!$D$20:$I$20</c:f>
              <c:numCache>
                <c:formatCode>0%</c:formatCode>
                <c:ptCount val="6"/>
                <c:pt idx="0">
                  <c:v>9.9772209567198178E-2</c:v>
                </c:pt>
                <c:pt idx="1">
                  <c:v>0.35261958997722098</c:v>
                </c:pt>
                <c:pt idx="2">
                  <c:v>0.19179954441913441</c:v>
                </c:pt>
                <c:pt idx="3">
                  <c:v>0.16993166287015946</c:v>
                </c:pt>
                <c:pt idx="4">
                  <c:v>0.12072892938496584</c:v>
                </c:pt>
                <c:pt idx="5">
                  <c:v>6.514806378132118E-2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61-47EF-81B7-B6B38F81B086}"/>
            </c:ext>
          </c:extLst>
        </c:ser>
        <c:ser>
          <c:idx val="1"/>
          <c:order val="1"/>
          <c:tx>
            <c:strRef>
              <c:f>Sophistication!$C$21</c:f>
              <c:strCache>
                <c:ptCount val="1"/>
                <c:pt idx="0">
                  <c:v>Treatment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453684967390335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61-47EF-81B7-B6B38F81B086}"/>
                </c:ext>
              </c:extLst>
            </c:dLbl>
            <c:dLbl>
              <c:idx val="1"/>
              <c:layout>
                <c:manualLayout>
                  <c:x val="1.695965795288725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61-47EF-81B7-B6B38F81B086}"/>
                </c:ext>
              </c:extLst>
            </c:dLbl>
            <c:dLbl>
              <c:idx val="2"/>
              <c:layout>
                <c:manualLayout>
                  <c:x val="2.1805274510855038E-2"/>
                  <c:y val="-5.3773775842110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61-47EF-81B7-B6B38F81B086}"/>
                </c:ext>
              </c:extLst>
            </c:dLbl>
            <c:dLbl>
              <c:idx val="3"/>
              <c:layout>
                <c:manualLayout>
                  <c:x val="9.691233115935572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B61-47EF-81B7-B6B38F81B086}"/>
                </c:ext>
              </c:extLst>
            </c:dLbl>
            <c:dLbl>
              <c:idx val="5"/>
              <c:layout>
                <c:manualLayout>
                  <c:x val="1.21140413949194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B61-47EF-81B7-B6B38F81B0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Sophistication!$D$19:$I$19</c:f>
              <c:strCache>
                <c:ptCount val="6"/>
                <c:pt idx="0">
                  <c:v>0</c:v>
                </c:pt>
                <c:pt idx="1">
                  <c:v>.1-1.0</c:v>
                </c:pt>
                <c:pt idx="2">
                  <c:v>1.1-2.0</c:v>
                </c:pt>
                <c:pt idx="3">
                  <c:v>2.1-3.0</c:v>
                </c:pt>
                <c:pt idx="4">
                  <c:v>3.1-4.0</c:v>
                </c:pt>
                <c:pt idx="5">
                  <c:v>4.1-5.0</c:v>
                </c:pt>
              </c:strCache>
            </c:strRef>
          </c:cat>
          <c:val>
            <c:numRef>
              <c:f>Sophistication!$D$21:$I$21</c:f>
              <c:numCache>
                <c:formatCode>0%</c:formatCode>
                <c:ptCount val="6"/>
                <c:pt idx="0">
                  <c:v>7.2977260708619776E-2</c:v>
                </c:pt>
                <c:pt idx="1">
                  <c:v>0.27551560021152827</c:v>
                </c:pt>
                <c:pt idx="2">
                  <c:v>0.21047065044949761</c:v>
                </c:pt>
                <c:pt idx="3">
                  <c:v>0.19090428344791116</c:v>
                </c:pt>
                <c:pt idx="4">
                  <c:v>0.15282919090428346</c:v>
                </c:pt>
                <c:pt idx="5">
                  <c:v>9.7303014278159711E-2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B61-47EF-81B7-B6B38F81B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140160"/>
        <c:axId val="270509568"/>
      </c:barChart>
      <c:catAx>
        <c:axId val="270140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0509568"/>
        <c:crosses val="autoZero"/>
        <c:auto val="1"/>
        <c:lblAlgn val="ctr"/>
        <c:lblOffset val="100"/>
        <c:noMultiLvlLbl val="0"/>
      </c:catAx>
      <c:valAx>
        <c:axId val="270509568"/>
        <c:scaling>
          <c:orientation val="minMax"/>
          <c:max val="0.4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0140160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70632141544999116"/>
          <c:y val="0.15574074074074074"/>
          <c:w val="0.17770975503062117"/>
          <c:h val="0.17925925925925926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953" y="0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ECF7AC99-DA83-498E-A0ED-029DB71AC0C5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953" y="8817612"/>
            <a:ext cx="3027466" cy="464503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6817160F-9246-49F3-BD33-088BFDF82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71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5C60CFB8-E97A-43CF-8A17-596E5F3BE6E7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CC52B0CB-3457-4E55-B20E-D4B9E548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82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6389-34BE-4C53-B7E2-F018C929A6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05200"/>
            <a:ext cx="5220148" cy="1752600"/>
          </a:xfrm>
        </p:spPr>
        <p:txBody>
          <a:bodyPr/>
          <a:lstStyle>
            <a:lvl1pPr marL="0" indent="0" algn="l">
              <a:buNone/>
              <a:defRPr cap="sm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cap="small" dirty="0"/>
              <a:t>Researchers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University Footer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629" y="6331878"/>
            <a:ext cx="6330114" cy="330825"/>
          </a:xfrm>
          <a:prstGeom prst="rect">
            <a:avLst/>
          </a:prstGeom>
        </p:spPr>
      </p:pic>
      <p:pic>
        <p:nvPicPr>
          <p:cNvPr id="10" name="Picture 9" descr="Linear with UR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96" y="502466"/>
            <a:ext cx="6998152" cy="5499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 cap="small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cap="small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inear with URL 50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" y="6393425"/>
            <a:ext cx="4564784" cy="358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December 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December 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i="0" u="none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67055"/>
            <a:ext cx="7966710" cy="1927225"/>
          </a:xfrm>
        </p:spPr>
        <p:txBody>
          <a:bodyPr/>
          <a:lstStyle/>
          <a:p>
            <a:pPr>
              <a:spcAft>
                <a:spcPts val="600"/>
              </a:spcAft>
            </a:pPr>
            <a:br>
              <a:rPr lang="en-US" sz="3200" dirty="0"/>
            </a:br>
            <a:r>
              <a:rPr lang="en-US" sz="2800" dirty="0">
                <a:latin typeface="+mn-lt"/>
              </a:rPr>
              <a:t>The Ongoing Assessment Project (OGAP)</a:t>
            </a:r>
            <a:br>
              <a:rPr lang="en-US" sz="2800" dirty="0">
                <a:latin typeface="+mn-lt"/>
              </a:rPr>
            </a:br>
            <a:br>
              <a:rPr lang="en-US" sz="1000" dirty="0">
                <a:latin typeface="+mn-lt"/>
              </a:rPr>
            </a:br>
            <a:r>
              <a:rPr lang="en-US" sz="1000" dirty="0">
                <a:latin typeface="+mn-lt"/>
              </a:rPr>
              <a:t>	</a:t>
            </a:r>
            <a:r>
              <a:rPr lang="en-US" sz="2800" dirty="0">
                <a:latin typeface="+mn-lt"/>
              </a:rPr>
              <a:t>Impact Findings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	Implementation Puzzles &amp;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	Next steps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242586" cy="190589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Caroline Ebby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Janine Remillard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4E7E27-0B0B-4CED-8619-68A194B9B51F}"/>
              </a:ext>
            </a:extLst>
          </p:cNvPr>
          <p:cNvSpPr txBox="1"/>
          <p:nvPr/>
        </p:nvSpPr>
        <p:spPr>
          <a:xfrm>
            <a:off x="3567794" y="5613874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1987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233799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Impact on Students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12332" y="1019089"/>
            <a:ext cx="8513803" cy="4951405"/>
          </a:xfrm>
        </p:spPr>
        <p:txBody>
          <a:bodyPr>
            <a:noAutofit/>
          </a:bodyPr>
          <a:lstStyle/>
          <a:p>
            <a:pPr marL="0" indent="0">
              <a:buClr>
                <a:schemeClr val="tx2"/>
              </a:buClr>
              <a:buNone/>
            </a:pPr>
            <a:endParaRPr lang="en-US" sz="1200" u="sng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None/>
            </a:pPr>
            <a:r>
              <a:rPr lang="en-US" sz="2800" dirty="0">
                <a:solidFill>
                  <a:srgbClr val="002060"/>
                </a:solidFill>
              </a:rPr>
              <a:t>OGAP Aligned Assessment</a:t>
            </a:r>
          </a:p>
          <a:p>
            <a:pPr marL="401638" lvl="2" indent="-182563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SzPct val="125000"/>
            </a:pPr>
            <a:r>
              <a:rPr lang="en-US" sz="2200" dirty="0">
                <a:solidFill>
                  <a:srgbClr val="002060"/>
                </a:solidFill>
              </a:rPr>
              <a:t>Vertically scaled 7 item open-ended assessment on multiplicative reasoning developed &amp; piloted by CPRE </a:t>
            </a:r>
          </a:p>
          <a:p>
            <a:pPr marL="401638" lvl="2" indent="-182563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SzPct val="125000"/>
            </a:pPr>
            <a:r>
              <a:rPr lang="en-US" sz="2200" dirty="0">
                <a:solidFill>
                  <a:srgbClr val="002060"/>
                </a:solidFill>
              </a:rPr>
              <a:t>Scored for both correctness and sophistication</a:t>
            </a:r>
          </a:p>
          <a:p>
            <a:pPr marL="401638" lvl="2" indent="-182563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SzPct val="125000"/>
            </a:pPr>
            <a:r>
              <a:rPr lang="en-US" sz="2200" dirty="0">
                <a:solidFill>
                  <a:srgbClr val="002060"/>
                </a:solidFill>
              </a:rPr>
              <a:t>Pre-test: Fall, 2014, Post-test, Spring 2015</a:t>
            </a:r>
          </a:p>
          <a:p>
            <a:pPr marL="401638" lvl="2" indent="-182563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SzPct val="125000"/>
            </a:pPr>
            <a:r>
              <a:rPr lang="en-US" sz="2200" dirty="0">
                <a:solidFill>
                  <a:srgbClr val="002060"/>
                </a:solidFill>
              </a:rPr>
              <a:t>~14,000 assessments scored by trained raters in Summer, 2015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58314" r="66447" b="20854"/>
          <a:stretch/>
        </p:blipFill>
        <p:spPr bwMode="auto">
          <a:xfrm>
            <a:off x="382771" y="4575585"/>
            <a:ext cx="3894268" cy="178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8" t="58168" r="25859" b="20854"/>
          <a:stretch/>
        </p:blipFill>
        <p:spPr bwMode="auto">
          <a:xfrm>
            <a:off x="5002306" y="4476973"/>
            <a:ext cx="3863788" cy="179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82770" y="4218789"/>
            <a:ext cx="8676169" cy="516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>
                <a:schemeClr val="tx2"/>
              </a:buClr>
              <a:buFont typeface="Arial" pitchFamily="34" charset="0"/>
              <a:buNone/>
            </a:pPr>
            <a:r>
              <a:rPr lang="en-US" dirty="0">
                <a:solidFill>
                  <a:srgbClr val="002060"/>
                </a:solidFill>
              </a:rPr>
              <a:t>      Correctness (2 point scale)		Sophistication (5 point scale)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45797" y="6268117"/>
            <a:ext cx="2646382" cy="456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Font typeface="Arial" pitchFamily="34" charset="0"/>
              <a:buNone/>
            </a:pPr>
            <a:r>
              <a:rPr lang="en-US" dirty="0">
                <a:solidFill>
                  <a:srgbClr val="002060"/>
                </a:solidFill>
              </a:rPr>
              <a:t>*** p &lt; .001   * p &lt; .05</a:t>
            </a:r>
          </a:p>
        </p:txBody>
      </p:sp>
    </p:spTree>
    <p:extLst>
      <p:ext uri="{BB962C8B-B14F-4D97-AF65-F5344CB8AC3E}">
        <p14:creationId xmlns:p14="http://schemas.microsoft.com/office/powerpoint/2010/main" val="1436619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4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Posttest Score Distribution: 4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Grade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55474" y="5568609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Score Range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7311" y="3314549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of Students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67537" y="1250347"/>
            <a:ext cx="720458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+mn-lt"/>
              </a:rPr>
              <a:t>Correctness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223955"/>
              </p:ext>
            </p:extLst>
          </p:nvPr>
        </p:nvGraphicFramePr>
        <p:xfrm>
          <a:off x="1762018" y="1866322"/>
          <a:ext cx="6287845" cy="3670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5332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47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Posttest Score Distribution: 4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 Grade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70380"/>
              </p:ext>
            </p:extLst>
          </p:nvPr>
        </p:nvGraphicFramePr>
        <p:xfrm>
          <a:off x="988829" y="1992713"/>
          <a:ext cx="7262037" cy="3929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167537" y="1250347"/>
            <a:ext cx="720458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+mn-lt"/>
              </a:rPr>
              <a:t>Solution Sophistication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426881" y="3465097"/>
            <a:ext cx="254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Percent of Students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9046" y="5833085"/>
            <a:ext cx="1308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Non-</a:t>
            </a:r>
            <a:br>
              <a:rPr lang="en-US" sz="1400" dirty="0"/>
            </a:br>
            <a:r>
              <a:rPr lang="en-US" sz="1400" dirty="0"/>
              <a:t>Multiplicative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7546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</a:t>
            </a:r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08732" y="5828220"/>
            <a:ext cx="89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br>
              <a:rPr lang="en-US" sz="1400" dirty="0"/>
            </a:br>
            <a:r>
              <a:rPr lang="en-US" sz="1400" dirty="0"/>
              <a:t>Additive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69827" y="5828220"/>
            <a:ext cx="1132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Early </a:t>
            </a:r>
            <a:br>
              <a:rPr lang="en-US" sz="1400" dirty="0"/>
            </a:br>
            <a:r>
              <a:rPr lang="en-US" sz="1400" dirty="0"/>
              <a:t>Transitional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009" y="5833085"/>
            <a:ext cx="1132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Transitional</a:t>
            </a:r>
            <a:br>
              <a:rPr lang="en-US" sz="1400" dirty="0"/>
            </a:br>
            <a:r>
              <a:rPr lang="en-US" sz="1400" dirty="0"/>
              <a:t>(Models)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5850" y="6043663"/>
            <a:ext cx="1308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Multiplicative</a:t>
            </a:r>
          </a:p>
        </p:txBody>
      </p:sp>
    </p:spTree>
    <p:extLst>
      <p:ext uri="{BB962C8B-B14F-4D97-AF65-F5344CB8AC3E}">
        <p14:creationId xmlns:p14="http://schemas.microsoft.com/office/powerpoint/2010/main" val="23734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6244793"/>
            <a:ext cx="9144000" cy="613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6" b="6644"/>
          <a:stretch/>
        </p:blipFill>
        <p:spPr bwMode="auto">
          <a:xfrm>
            <a:off x="486759" y="1129104"/>
            <a:ext cx="6441804" cy="511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70477" y="63667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School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636769" y="3557544"/>
            <a:ext cx="387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5 item OGAP Implementation Scale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93016" y="266106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Variation in Implementation </a:t>
            </a:r>
          </a:p>
        </p:txBody>
      </p:sp>
      <p:sp>
        <p:nvSpPr>
          <p:cNvPr id="1024" name="TextBox 1023"/>
          <p:cNvSpPr txBox="1"/>
          <p:nvPr/>
        </p:nvSpPr>
        <p:spPr>
          <a:xfrm>
            <a:off x="6928563" y="1202925"/>
            <a:ext cx="199405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  <a:buSzPct val="120000"/>
            </a:pPr>
            <a:r>
              <a:rPr lang="en-US" sz="2000" dirty="0">
                <a:solidFill>
                  <a:srgbClr val="002060"/>
                </a:solidFill>
              </a:rPr>
              <a:t>Implementation  correlated with:</a:t>
            </a:r>
          </a:p>
          <a:p>
            <a:pPr marL="396875" indent="-176213">
              <a:spcAft>
                <a:spcPts val="10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Regular PLCs Principal support</a:t>
            </a:r>
          </a:p>
          <a:p>
            <a:pPr marL="396875" indent="-176213">
              <a:spcAft>
                <a:spcPts val="10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Teacher Leader support</a:t>
            </a:r>
          </a:p>
          <a:p>
            <a:pPr marL="396875" indent="-176213">
              <a:spcAft>
                <a:spcPts val="1000"/>
              </a:spcAft>
              <a:buSzPct val="12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Interactions with Peers around math</a:t>
            </a:r>
          </a:p>
        </p:txBody>
      </p:sp>
      <p:grpSp>
        <p:nvGrpSpPr>
          <p:cNvPr id="1030" name="Group 1029"/>
          <p:cNvGrpSpPr/>
          <p:nvPr/>
        </p:nvGrpSpPr>
        <p:grpSpPr>
          <a:xfrm>
            <a:off x="809486" y="2683818"/>
            <a:ext cx="6038024" cy="1294276"/>
            <a:chOff x="809486" y="2683818"/>
            <a:chExt cx="6038024" cy="1294276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809486" y="2683818"/>
              <a:ext cx="5960906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09487" y="3978094"/>
              <a:ext cx="6038023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9" name="Group 1028"/>
          <p:cNvGrpSpPr/>
          <p:nvPr/>
        </p:nvGrpSpPr>
        <p:grpSpPr>
          <a:xfrm>
            <a:off x="853414" y="3343619"/>
            <a:ext cx="7971097" cy="3403460"/>
            <a:chOff x="853414" y="3343619"/>
            <a:chExt cx="7971097" cy="340346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853414" y="3343619"/>
              <a:ext cx="5994096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TextBox 1024"/>
            <p:cNvSpPr txBox="1"/>
            <p:nvPr/>
          </p:nvSpPr>
          <p:spPr>
            <a:xfrm>
              <a:off x="6224530" y="6285414"/>
              <a:ext cx="25999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dirty="0">
                  <a:solidFill>
                    <a:srgbClr val="C00000"/>
                  </a:solidFill>
                </a:rPr>
                <a:t>μ</a:t>
              </a:r>
              <a:r>
                <a:rPr lang="en-US" sz="2400" dirty="0">
                  <a:solidFill>
                    <a:srgbClr val="C00000"/>
                  </a:solidFill>
                </a:rPr>
                <a:t> = 2.4   </a:t>
              </a:r>
              <a:r>
                <a:rPr lang="en-US" sz="2400" dirty="0" err="1">
                  <a:solidFill>
                    <a:srgbClr val="C00000"/>
                  </a:solidFill>
                </a:rPr>
                <a:t>s.d.</a:t>
              </a:r>
              <a:r>
                <a:rPr lang="en-US" sz="2400" dirty="0">
                  <a:solidFill>
                    <a:srgbClr val="C00000"/>
                  </a:solidFill>
                </a:rPr>
                <a:t> = .60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347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ns\AppData\Local\Microsoft\Windows\Temporary Internet Files\Content.Outlook\EW9CON6H\IMG_142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2" t="12172" r="8282" b="26380"/>
          <a:stretch/>
        </p:blipFill>
        <p:spPr bwMode="auto">
          <a:xfrm rot="469715">
            <a:off x="336007" y="1605212"/>
            <a:ext cx="5366590" cy="228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ons\AppData\Local\Microsoft\Windows\Temporary Internet Files\Content.Outlook\EW9CON6H\IMG_142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2" t="12172" r="8282" b="26380"/>
          <a:stretch/>
        </p:blipFill>
        <p:spPr bwMode="auto">
          <a:xfrm rot="252028">
            <a:off x="454813" y="4130869"/>
            <a:ext cx="5367852" cy="22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2882" y="1568069"/>
            <a:ext cx="3287477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Organizational Shifts</a:t>
            </a:r>
          </a:p>
          <a:p>
            <a:pPr marL="285750" indent="-231775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Regular PLC meetings</a:t>
            </a:r>
          </a:p>
          <a:p>
            <a:pPr marL="285750" indent="-231775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Math Leaders</a:t>
            </a:r>
          </a:p>
          <a:p>
            <a:pPr marL="285750" indent="-231775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Principal Support &amp; Press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-1" y="0"/>
            <a:ext cx="9144001" cy="3809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93889" y="3751810"/>
            <a:ext cx="2954558" cy="2872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Conceptual Shifts</a:t>
            </a:r>
          </a:p>
          <a:p>
            <a:pPr marL="285750" indent="-231775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Seeing data as insight into student thinking rather than performance levels.</a:t>
            </a:r>
          </a:p>
          <a:p>
            <a:pPr marL="285750" indent="-231775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Shift from an achievement to a learning perspective.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7118" y="380999"/>
            <a:ext cx="9066882" cy="990600"/>
          </a:xfrm>
        </p:spPr>
        <p:txBody>
          <a:bodyPr>
            <a:noAutofit/>
          </a:bodyPr>
          <a:lstStyle/>
          <a:p>
            <a:r>
              <a:rPr lang="en-US" sz="3000" dirty="0">
                <a:latin typeface="+mn-lt"/>
              </a:rPr>
              <a:t>What we are learning about deepening implementation: Operating at Two Levels Simultaneously</a:t>
            </a:r>
          </a:p>
        </p:txBody>
      </p:sp>
    </p:spTree>
    <p:extLst>
      <p:ext uri="{BB962C8B-B14F-4D97-AF65-F5344CB8AC3E}">
        <p14:creationId xmlns:p14="http://schemas.microsoft.com/office/powerpoint/2010/main" val="94974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13" y="353098"/>
            <a:ext cx="8229600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598540" y="1190048"/>
            <a:ext cx="842865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461963" algn="l"/>
              </a:tabLst>
            </a:pPr>
            <a:r>
              <a:rPr lang="en-US" sz="2400" dirty="0"/>
              <a:t>We see impacts on:</a:t>
            </a:r>
            <a:br>
              <a:rPr lang="en-US" sz="2400" dirty="0"/>
            </a:br>
            <a:r>
              <a:rPr lang="en-US" sz="2400" dirty="0"/>
              <a:t>	a. Teacher knowledge of formative assessment practices </a:t>
            </a:r>
            <a:br>
              <a:rPr lang="en-US" sz="2400" dirty="0"/>
            </a:br>
            <a:r>
              <a:rPr lang="en-US" sz="2400" dirty="0"/>
              <a:t>	b. Student outcomes on OGAP-aligned assessment</a:t>
            </a:r>
          </a:p>
          <a:p>
            <a:pPr marL="461963" indent="-461963">
              <a:spcAft>
                <a:spcPts val="600"/>
              </a:spcAft>
              <a:tabLst>
                <a:tab pos="461963" algn="l"/>
              </a:tabLst>
            </a:pPr>
            <a:r>
              <a:rPr lang="en-US" sz="2400" dirty="0"/>
              <a:t>There is tremendous variation in school-level implementation</a:t>
            </a:r>
          </a:p>
          <a:p>
            <a:pPr>
              <a:tabLst>
                <a:tab pos="461963" algn="l"/>
              </a:tabLst>
            </a:pPr>
            <a:endParaRPr lang="en-US" sz="2400" dirty="0"/>
          </a:p>
          <a:p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65815" y="3079606"/>
            <a:ext cx="8756998" cy="3696587"/>
            <a:chOff x="265815" y="3079606"/>
            <a:chExt cx="8756998" cy="369658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265815" y="3079606"/>
              <a:ext cx="8229600" cy="9906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000" b="0" i="0" u="none" kern="1200" spc="-1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dirty="0">
                  <a:latin typeface="+mn-lt"/>
                </a:rPr>
                <a:t>Next Steps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598540" y="3960037"/>
              <a:ext cx="8424273" cy="2816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400" dirty="0"/>
                <a:t>Lots of additional analyses to do.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400" dirty="0"/>
                <a:t>OGAP is moving this summer from an external program to district-sponsored implementation in 40 schools.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2400" dirty="0"/>
                <a:t>We are embarking on a research-practice partnership with the district to strengthen leadership support to deepen implementation. 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3876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67055"/>
            <a:ext cx="7966710" cy="1927225"/>
          </a:xfrm>
        </p:spPr>
        <p:txBody>
          <a:bodyPr/>
          <a:lstStyle/>
          <a:p>
            <a:pPr>
              <a:spcAft>
                <a:spcPts val="600"/>
              </a:spcAft>
            </a:pPr>
            <a:br>
              <a:rPr lang="en-US" sz="3200" dirty="0"/>
            </a:br>
            <a:r>
              <a:rPr lang="en-US" sz="2800" dirty="0">
                <a:latin typeface="+mn-lt"/>
              </a:rPr>
              <a:t>The Ongoing Assessment Project (OGAP)</a:t>
            </a:r>
            <a:br>
              <a:rPr lang="en-US" sz="2800" dirty="0">
                <a:latin typeface="+mn-lt"/>
              </a:rPr>
            </a:br>
            <a:br>
              <a:rPr lang="en-US" sz="1000" dirty="0">
                <a:latin typeface="+mn-lt"/>
              </a:rPr>
            </a:br>
            <a:r>
              <a:rPr lang="en-US" sz="1000" dirty="0">
                <a:latin typeface="+mn-lt"/>
              </a:rPr>
              <a:t>	</a:t>
            </a:r>
            <a:r>
              <a:rPr lang="en-US" sz="2800" dirty="0">
                <a:latin typeface="+mn-lt"/>
              </a:rPr>
              <a:t>Impact Findings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	Implementation Puzzles &amp;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	Next steps</a:t>
            </a:r>
            <a:endParaRPr lang="en-US" sz="2800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242586" cy="190589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sz="2000" cap="small" dirty="0">
                <a:solidFill>
                  <a:schemeClr val="tx2"/>
                </a:solidFill>
              </a:rPr>
              <a:t>Jonathan Supovitz 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Caroline Ebby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Janine Remillard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Consortium for policy research in education</a:t>
            </a:r>
          </a:p>
          <a:p>
            <a:pPr>
              <a:spcBef>
                <a:spcPts val="400"/>
              </a:spcBef>
            </a:pPr>
            <a:r>
              <a:rPr lang="en-US" sz="2000" dirty="0">
                <a:solidFill>
                  <a:schemeClr val="tx2"/>
                </a:solidFill>
              </a:rPr>
              <a:t>University of Pennsylvania</a:t>
            </a:r>
          </a:p>
          <a:p>
            <a:pPr>
              <a:spcBef>
                <a:spcPts val="400"/>
              </a:spcBef>
            </a:pPr>
            <a:endParaRPr lang="en-US" sz="1300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766953" y="3505200"/>
            <a:ext cx="2767447" cy="75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cap="small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913860" y="4994455"/>
            <a:ext cx="6620540" cy="253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 cap="small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chemeClr val="tx2"/>
                </a:solidFill>
                <a:latin typeface="+mj-lt"/>
              </a:rPr>
              <a:t>June 2, 2016</a:t>
            </a:r>
          </a:p>
        </p:txBody>
      </p:sp>
      <p:pic>
        <p:nvPicPr>
          <p:cNvPr id="1026" name="Picture 2" descr="GSE Bl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06843"/>
            <a:ext cx="2324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921D6E-DCF0-4E8D-9E7B-7A32176C917C}"/>
              </a:ext>
            </a:extLst>
          </p:cNvPr>
          <p:cNvSpPr txBox="1"/>
          <p:nvPr/>
        </p:nvSpPr>
        <p:spPr>
          <a:xfrm>
            <a:off x="3567794" y="5613874"/>
            <a:ext cx="496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+mj-lt"/>
              </a:rPr>
              <a:t>This presentation is based on work supported by the National Science Foundation under Grant No. DRK-12 1316527. </a:t>
            </a:r>
          </a:p>
        </p:txBody>
      </p:sp>
    </p:spTree>
    <p:extLst>
      <p:ext uri="{BB962C8B-B14F-4D97-AF65-F5344CB8AC3E}">
        <p14:creationId xmlns:p14="http://schemas.microsoft.com/office/powerpoint/2010/main" val="235519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7745"/>
            <a:ext cx="8229600" cy="4890610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sz="3600" dirty="0">
                <a:latin typeface="+mn-lt"/>
              </a:rPr>
              <a:t>The OGAP study is an NSF-funded two-year RCT and implementation study of a mathematics formative assessment initiative in two Philadelphia-area school districts </a:t>
            </a:r>
            <a:br>
              <a:rPr lang="en-US" sz="3600" dirty="0">
                <a:latin typeface="+mn-lt"/>
              </a:rPr>
            </a:b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005" y="367145"/>
            <a:ext cx="8813109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Study Overview</a:t>
            </a:r>
          </a:p>
        </p:txBody>
      </p:sp>
    </p:spTree>
    <p:extLst>
      <p:ext uri="{BB962C8B-B14F-4D97-AF65-F5344CB8AC3E}">
        <p14:creationId xmlns:p14="http://schemas.microsoft.com/office/powerpoint/2010/main" val="2632000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41" y="271448"/>
            <a:ext cx="8813109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+mn-lt"/>
              </a:rPr>
              <a:t>What is OGAP?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953" y="3111456"/>
            <a:ext cx="3663713" cy="354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005" y="1255803"/>
            <a:ext cx="8486162" cy="49067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>
                <a:solidFill>
                  <a:srgbClr val="002060"/>
                </a:solidFill>
              </a:rPr>
              <a:t>A formative assessment system </a:t>
            </a:r>
          </a:p>
          <a:p>
            <a:pPr lvl="1"/>
            <a:r>
              <a:rPr lang="en-US" sz="2600" dirty="0">
                <a:solidFill>
                  <a:srgbClr val="002060"/>
                </a:solidFill>
              </a:rPr>
              <a:t>Supplements existing curriculum</a:t>
            </a:r>
          </a:p>
          <a:p>
            <a:pPr marL="0" indent="0">
              <a:spcBef>
                <a:spcPts val="1100"/>
              </a:spcBef>
              <a:buNone/>
              <a:tabLst>
                <a:tab pos="5426075" algn="l"/>
              </a:tabLst>
            </a:pPr>
            <a:r>
              <a:rPr lang="en-US" sz="3500" b="1" dirty="0">
                <a:solidFill>
                  <a:srgbClr val="002060"/>
                </a:solidFill>
              </a:rPr>
              <a:t>Ongoing professional development 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Multiplication and fractions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4 days of PD on how students  			                learn math and how to analyze				 student work to guide instruction</a:t>
            </a:r>
          </a:p>
          <a:p>
            <a:pPr lvl="1">
              <a:tabLst>
                <a:tab pos="5426075" algn="l"/>
              </a:tabLst>
            </a:pPr>
            <a:r>
              <a:rPr lang="en-US" sz="2400" dirty="0">
                <a:solidFill>
                  <a:srgbClr val="002060"/>
                </a:solidFill>
              </a:rPr>
              <a:t>Ongoing support through 			                  PLC meetings facilitated by 				  trained teacher leaders</a:t>
            </a:r>
          </a:p>
        </p:txBody>
      </p:sp>
    </p:spTree>
    <p:extLst>
      <p:ext uri="{BB962C8B-B14F-4D97-AF65-F5344CB8AC3E}">
        <p14:creationId xmlns:p14="http://schemas.microsoft.com/office/powerpoint/2010/main" val="690453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540" y="449457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Underlying Theory of OGAP: Formative Assessment and Learning Progressions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7201" y="2914349"/>
            <a:ext cx="8248692" cy="655559"/>
            <a:chOff x="457201" y="2771345"/>
            <a:chExt cx="8248692" cy="655559"/>
          </a:xfrm>
        </p:grpSpPr>
        <p:sp>
          <p:nvSpPr>
            <p:cNvPr id="6" name="TextBox 5"/>
            <p:cNvSpPr txBox="1"/>
            <p:nvPr/>
          </p:nvSpPr>
          <p:spPr>
            <a:xfrm>
              <a:off x="457201" y="2771345"/>
              <a:ext cx="2090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Learner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576911" y="3076252"/>
              <a:ext cx="4535286" cy="0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360016" y="2780573"/>
              <a:ext cx="13458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Goal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954048" y="2277246"/>
            <a:ext cx="352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Assessment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29042" y="3560680"/>
            <a:ext cx="5124816" cy="776249"/>
            <a:chOff x="2229042" y="3417676"/>
            <a:chExt cx="5124816" cy="776249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439122" y="3417676"/>
              <a:ext cx="45537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29042" y="3547594"/>
              <a:ext cx="5124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Learning Progression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8420" y="1814932"/>
            <a:ext cx="7809173" cy="4757985"/>
            <a:chOff x="528420" y="1671928"/>
            <a:chExt cx="7809173" cy="4757985"/>
          </a:xfrm>
        </p:grpSpPr>
        <p:grpSp>
          <p:nvGrpSpPr>
            <p:cNvPr id="10" name="Group 9"/>
            <p:cNvGrpSpPr/>
            <p:nvPr/>
          </p:nvGrpSpPr>
          <p:grpSpPr>
            <a:xfrm>
              <a:off x="528420" y="1671928"/>
              <a:ext cx="7809173" cy="4757985"/>
              <a:chOff x="528420" y="1671928"/>
              <a:chExt cx="7809173" cy="4757985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528420" y="1671928"/>
                <a:ext cx="7338298" cy="2198831"/>
              </a:xfrm>
              <a:prstGeom prst="arc">
                <a:avLst>
                  <a:gd name="adj1" fmla="val 17230108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42011" y="5783582"/>
                <a:ext cx="23479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Teacher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5676900" y="3425830"/>
                <a:ext cx="2189819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1458123" y="3425830"/>
                <a:ext cx="2237577" cy="2479670"/>
              </a:xfrm>
              <a:prstGeom prst="straightConnector1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Arc 31"/>
              <p:cNvSpPr/>
              <p:nvPr/>
            </p:nvSpPr>
            <p:spPr>
              <a:xfrm flipH="1">
                <a:off x="1245307" y="1671929"/>
                <a:ext cx="7092286" cy="2198831"/>
              </a:xfrm>
              <a:prstGeom prst="arc">
                <a:avLst>
                  <a:gd name="adj1" fmla="val 16958189"/>
                  <a:gd name="adj2" fmla="val 0"/>
                </a:avLst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>
            <a:xfrm>
              <a:off x="1245307" y="2688469"/>
              <a:ext cx="0" cy="184208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357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5" y="2443750"/>
            <a:ext cx="3321415" cy="225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5554" y="1224516"/>
            <a:ext cx="59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One tricycle has three wheels. How many wheels do 29 tricycles have?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53" y="4702640"/>
            <a:ext cx="4648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793" y="2295599"/>
            <a:ext cx="3120538" cy="149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24553" y="2285458"/>
            <a:ext cx="357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Sam’s Response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2850" y="2299348"/>
            <a:ext cx="3515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Samir’s Response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5273" y="4789267"/>
            <a:ext cx="4316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Ava’s Response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57900" y="1893030"/>
            <a:ext cx="2347329" cy="3939817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4" name="Rounded Rectangle 13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</a:t>
              </a:r>
              <a:br>
                <a:rPr lang="en-US" b="1" dirty="0"/>
              </a:br>
              <a:r>
                <a:rPr lang="en-US" b="1" dirty="0"/>
                <a:t>Multiplicative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1776" y="228600"/>
            <a:ext cx="8147823" cy="990600"/>
          </a:xfrm>
        </p:spPr>
        <p:txBody>
          <a:bodyPr/>
          <a:lstStyle/>
          <a:p>
            <a:r>
              <a:rPr lang="en-US" dirty="0">
                <a:latin typeface="+mn-lt"/>
              </a:rPr>
              <a:t>OGAP: Analysis of Student Work</a:t>
            </a:r>
          </a:p>
        </p:txBody>
      </p:sp>
    </p:spTree>
    <p:extLst>
      <p:ext uri="{BB962C8B-B14F-4D97-AF65-F5344CB8AC3E}">
        <p14:creationId xmlns:p14="http://schemas.microsoft.com/office/powerpoint/2010/main" val="80827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584648" y="1052116"/>
            <a:ext cx="2985194" cy="5497389"/>
            <a:chOff x="600499" y="1657689"/>
            <a:chExt cx="1860649" cy="4610063"/>
          </a:xfrm>
          <a:solidFill>
            <a:schemeClr val="accent2"/>
          </a:solidFill>
        </p:grpSpPr>
        <p:sp>
          <p:nvSpPr>
            <p:cNvPr id="13" name="Rounded Rectangle 12"/>
            <p:cNvSpPr/>
            <p:nvPr/>
          </p:nvSpPr>
          <p:spPr>
            <a:xfrm>
              <a:off x="600501" y="5520555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Non-Multiplicative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00500" y="4239940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Additive Strategies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00500" y="2938304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Transitional Strategies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00499" y="1657689"/>
              <a:ext cx="1860647" cy="7471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Multiplicative</a:t>
              </a:r>
              <a:br>
                <a:rPr lang="en-US" b="1" dirty="0"/>
              </a:br>
              <a:r>
                <a:rPr lang="en-US" b="1" dirty="0"/>
                <a:t>Strategies</a:t>
              </a:r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1392072" y="5131558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1353403" y="3837295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382973" y="2556680"/>
              <a:ext cx="354841" cy="272955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71628" y="4122922"/>
            <a:ext cx="3533416" cy="2042441"/>
            <a:chOff x="1532397" y="3734973"/>
            <a:chExt cx="3533416" cy="2042441"/>
          </a:xfrm>
        </p:grpSpPr>
        <p:grpSp>
          <p:nvGrpSpPr>
            <p:cNvPr id="11" name="Group 10"/>
            <p:cNvGrpSpPr/>
            <p:nvPr/>
          </p:nvGrpSpPr>
          <p:grpSpPr>
            <a:xfrm>
              <a:off x="1532397" y="3734973"/>
              <a:ext cx="2754377" cy="2042441"/>
              <a:chOff x="379725" y="4324748"/>
              <a:chExt cx="2754377" cy="2042441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534" y="4540323"/>
                <a:ext cx="2686568" cy="18268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79725" y="4324748"/>
                <a:ext cx="24931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Sam’s Response</a:t>
                </a:r>
              </a:p>
            </p:txBody>
          </p:sp>
        </p:grpSp>
        <p:cxnSp>
          <p:nvCxnSpPr>
            <p:cNvPr id="23" name="Straight Arrow Connector 22"/>
            <p:cNvCxnSpPr/>
            <p:nvPr/>
          </p:nvCxnSpPr>
          <p:spPr>
            <a:xfrm>
              <a:off x="4338244" y="4210486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267513" y="2624588"/>
            <a:ext cx="4068002" cy="1277716"/>
            <a:chOff x="987020" y="2454634"/>
            <a:chExt cx="3955074" cy="1277716"/>
          </a:xfrm>
        </p:grpSpPr>
        <p:grpSp>
          <p:nvGrpSpPr>
            <p:cNvPr id="3" name="Group 2"/>
            <p:cNvGrpSpPr/>
            <p:nvPr/>
          </p:nvGrpSpPr>
          <p:grpSpPr>
            <a:xfrm>
              <a:off x="987020" y="2454634"/>
              <a:ext cx="3444419" cy="1277716"/>
              <a:chOff x="343573" y="3275958"/>
              <a:chExt cx="3070195" cy="1031786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573" y="3275958"/>
                <a:ext cx="3070195" cy="1031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39208" y="3307641"/>
                <a:ext cx="2065793" cy="32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Ava’s Response</a:t>
                </a: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>
              <a:off x="4224623" y="2874605"/>
              <a:ext cx="717471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403508" y="1077763"/>
            <a:ext cx="3921620" cy="1345986"/>
            <a:chOff x="1550979" y="707972"/>
            <a:chExt cx="3921620" cy="1345986"/>
          </a:xfrm>
        </p:grpSpPr>
        <p:grpSp>
          <p:nvGrpSpPr>
            <p:cNvPr id="2" name="Group 1"/>
            <p:cNvGrpSpPr/>
            <p:nvPr/>
          </p:nvGrpSpPr>
          <p:grpSpPr>
            <a:xfrm>
              <a:off x="1550979" y="707972"/>
              <a:ext cx="3399514" cy="1345986"/>
              <a:chOff x="904103" y="1387707"/>
              <a:chExt cx="2626634" cy="996530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87" t="18471"/>
              <a:stretch/>
            </p:blipFill>
            <p:spPr bwMode="auto">
              <a:xfrm>
                <a:off x="1306646" y="1574928"/>
                <a:ext cx="1891101" cy="809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904103" y="1387707"/>
                <a:ext cx="2626634" cy="296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2060"/>
                    </a:solidFill>
                  </a:rPr>
                  <a:t>Samir’s Response</a:t>
                </a: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4745030" y="1214949"/>
              <a:ext cx="727569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06326" y="228600"/>
            <a:ext cx="8123274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OGAP: Classification of Student Work </a:t>
            </a:r>
          </a:p>
        </p:txBody>
      </p:sp>
    </p:spTree>
    <p:extLst>
      <p:ext uri="{BB962C8B-B14F-4D97-AF65-F5344CB8AC3E}">
        <p14:creationId xmlns:p14="http://schemas.microsoft.com/office/powerpoint/2010/main" val="297225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438128"/>
              </p:ext>
            </p:extLst>
          </p:nvPr>
        </p:nvGraphicFramePr>
        <p:xfrm>
          <a:off x="361507" y="1271936"/>
          <a:ext cx="8325293" cy="514477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56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2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8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1328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Treatment </a:t>
                      </a:r>
                      <a:b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(n=30)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Control 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(n=30)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931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School District of</a:t>
                      </a:r>
                      <a:r>
                        <a:rPr lang="en-US" sz="2000" kern="12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Philadelphia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2502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Philadelphia Charter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8005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Upper Darby Schools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005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Teachers in grades 3-5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8005">
                <a:tc>
                  <a:txBody>
                    <a:bodyPr/>
                    <a:lstStyle/>
                    <a:p>
                      <a:pPr marL="287338" marR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Students in grades 3-5</a:t>
                      </a: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~7,000</a:t>
                      </a: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en-US" sz="20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~7,000</a:t>
                      </a:r>
                    </a:p>
                  </a:txBody>
                  <a:tcPr marL="68580" marR="68580" marT="0" marB="0" anchor="ctr"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30506" y="296943"/>
            <a:ext cx="8813494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i="0" u="none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Study of OGAP in Philadelphia Area</a:t>
            </a:r>
          </a:p>
        </p:txBody>
      </p:sp>
    </p:spTree>
    <p:extLst>
      <p:ext uri="{BB962C8B-B14F-4D97-AF65-F5344CB8AC3E}">
        <p14:creationId xmlns:p14="http://schemas.microsoft.com/office/powerpoint/2010/main" val="8790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361395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Implementation and Impact Study: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2137" y="1251233"/>
            <a:ext cx="8379725" cy="5445402"/>
          </a:xfrm>
        </p:spPr>
        <p:txBody>
          <a:bodyPr>
            <a:normAutofit lnSpcReduction="10000"/>
          </a:bodyPr>
          <a:lstStyle/>
          <a:p>
            <a:pPr marL="0" lvl="1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Implementation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Teacher Log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Teacher Survey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Qualitative data from fieldwork in schools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State test data</a:t>
            </a:r>
          </a:p>
          <a:p>
            <a:pPr marL="0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Teacher Outcome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CPRE’s Teacher Analysis of Student Knowledge (TASK)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Mathematical Knowledge for Teaching (Ball &amp; Hill)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Set of Scales (trust, comfort with technology, formative assessment practice, etc.)</a:t>
            </a:r>
          </a:p>
          <a:p>
            <a:pPr marL="274320" lvl="1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u="sng" dirty="0">
                <a:solidFill>
                  <a:srgbClr val="002060"/>
                </a:solidFill>
              </a:rPr>
              <a:t>Student Outcome Data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Project-developed assessment scores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rgbClr val="002060"/>
                </a:solidFill>
              </a:rPr>
              <a:t>State Test Data</a:t>
            </a:r>
          </a:p>
          <a:p>
            <a:pPr marL="274320" lvl="1" indent="0">
              <a:buClr>
                <a:schemeClr val="tx2"/>
              </a:buClr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3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7546" y="233799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Impacts on Teachers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43624" y="5061997"/>
            <a:ext cx="3889450" cy="1124113"/>
          </a:xfrm>
        </p:spPr>
        <p:txBody>
          <a:bodyPr>
            <a:no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en-US" dirty="0">
                <a:solidFill>
                  <a:srgbClr val="002060"/>
                </a:solidFill>
              </a:rPr>
              <a:t>Difference between treatment and control teachers on TASK’s four point scale.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3" t="54086" r="43851" b="30228"/>
          <a:stretch/>
        </p:blipFill>
        <p:spPr bwMode="auto">
          <a:xfrm>
            <a:off x="6649135" y="4368374"/>
            <a:ext cx="1649224" cy="188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79947" y="2314475"/>
            <a:ext cx="7818412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1975" lvl="2" indent="-342900">
              <a:spcAft>
                <a:spcPts val="100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Authentic assessment of teacher ability to analyze student work, assess their developmental levels, and plan responsive instruction</a:t>
            </a:r>
          </a:p>
          <a:p>
            <a:pPr marL="561975" lvl="2" indent="-342900">
              <a:spcAft>
                <a:spcPts val="100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Seven-item open-ended assessment, 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each item on a 4 point scale </a:t>
            </a:r>
          </a:p>
          <a:p>
            <a:pPr marL="561975" lvl="2" indent="-342900">
              <a:spcAft>
                <a:spcPts val="100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~ 600 teachers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79947" y="1224400"/>
            <a:ext cx="7937350" cy="69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Font typeface="Arial" pitchFamily="34" charset="0"/>
              <a:buNone/>
            </a:pPr>
            <a:r>
              <a:rPr lang="en-US" sz="2800" dirty="0">
                <a:solidFill>
                  <a:srgbClr val="002060"/>
                </a:solidFill>
              </a:rPr>
              <a:t>Measure of Teacher Analysis of Student </a:t>
            </a:r>
            <a:br>
              <a:rPr lang="en-US" sz="2800" dirty="0">
                <a:solidFill>
                  <a:srgbClr val="002060"/>
                </a:solidFill>
              </a:rPr>
            </a:br>
            <a:r>
              <a:rPr lang="en-US" sz="2800" dirty="0">
                <a:solidFill>
                  <a:srgbClr val="002060"/>
                </a:solidFill>
              </a:rPr>
              <a:t>Thinking (TASK)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048052" y="6137534"/>
            <a:ext cx="1509094" cy="456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2"/>
              </a:buClr>
              <a:buFont typeface="Arial" pitchFamily="34" charset="0"/>
              <a:buNone/>
            </a:pPr>
            <a:r>
              <a:rPr lang="en-US" dirty="0">
                <a:solidFill>
                  <a:srgbClr val="002060"/>
                </a:solidFill>
              </a:rPr>
              <a:t>*** p &lt; .001</a:t>
            </a:r>
          </a:p>
        </p:txBody>
      </p:sp>
    </p:spTree>
    <p:extLst>
      <p:ext uri="{BB962C8B-B14F-4D97-AF65-F5344CB8AC3E}">
        <p14:creationId xmlns:p14="http://schemas.microsoft.com/office/powerpoint/2010/main" val="28360618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 - &amp;quot; The Ongoing Assessment Project (OGAP)  &amp;amp;#x09;Impact Findings &amp;amp;#x09;Implementation Puzzles &amp;amp; &amp;amp;#x09;Next steps&amp;quot;&quot;/&gt;&lt;property id=&quot;20307&quot; value=&quot;316&quot;/&gt;&lt;/object&gt;&lt;object type=&quot;3&quot; unique_id=&quot;10014&quot;&gt;&lt;property id=&quot;20148&quot; value=&quot;5&quot;/&gt;&lt;property id=&quot;20300&quot; value=&quot;Slide 3 - &amp;quot;What is OGAP? &amp;quot;&quot;/&gt;&lt;property id=&quot;20307&quot; value=&quot;318&quot;/&gt;&lt;/object&gt;&lt;object type=&quot;3&quot; unique_id=&quot;10016&quot;&gt;&lt;property id=&quot;20148&quot; value=&quot;5&quot;/&gt;&lt;property id=&quot;20300&quot; value=&quot;Slide 4 - &amp;quot;Underlying Theory of OGAP: Formative Assessment and Learning Progressions&amp;quot;&quot;/&gt;&lt;property id=&quot;20307&quot; value=&quot;320&quot;/&gt;&lt;/object&gt;&lt;object type=&quot;3&quot; unique_id=&quot;10017&quot;&gt;&lt;property id=&quot;20148&quot; value=&quot;5&quot;/&gt;&lt;property id=&quot;20300&quot; value=&quot;Slide 5 - &amp;quot;OGAP: Analysis of Student Work&amp;quot;&quot;/&gt;&lt;property id=&quot;20307&quot; value=&quot;321&quot;/&gt;&lt;/object&gt;&lt;object type=&quot;3&quot; unique_id=&quot;10019&quot;&gt;&lt;property id=&quot;20148&quot; value=&quot;5&quot;/&gt;&lt;property id=&quot;20300&quot; value=&quot;Slide 6 - &amp;quot;OGAP: Classification of Student Work &amp;quot;&quot;/&gt;&lt;property id=&quot;20307&quot; value=&quot;323&quot;/&gt;&lt;/object&gt;&lt;object type=&quot;3&quot; unique_id=&quot;10023&quot;&gt;&lt;property id=&quot;20148&quot; value=&quot;5&quot;/&gt;&lt;property id=&quot;20300&quot; value=&quot;Slide 8 - &amp;quot;Implementation and Impact Study: Data&amp;quot;&quot;/&gt;&lt;property id=&quot;20307&quot; value=&quot;257&quot;/&gt;&lt;/object&gt;&lt;object type=&quot;3&quot; unique_id=&quot;12119&quot;&gt;&lt;property id=&quot;20148&quot; value=&quot;5&quot;/&gt;&lt;property id=&quot;20300&quot; value=&quot;Slide 2 - &amp;quot; The OGAP study is an NSF-funded two-year RCT and implementation study of a mathematics formative assessment initia&quot;/&gt;&lt;property id=&quot;20307&quot; value=&quot;328&quot;/&gt;&lt;/object&gt;&lt;object type=&quot;3&quot; unique_id=&quot;12233&quot;&gt;&lt;property id=&quot;20148&quot; value=&quot;5&quot;/&gt;&lt;property id=&quot;20300&quot; value=&quot;Slide 15 - &amp;quot;Summary&amp;quot;&quot;/&gt;&lt;property id=&quot;20307&quot; value=&quot;337&quot;/&gt;&lt;/object&gt;&lt;object type=&quot;3&quot; unique_id=&quot;14728&quot;&gt;&lt;property id=&quot;20148&quot; value=&quot;5&quot;/&gt;&lt;property id=&quot;20300&quot; value=&quot;Slide 10 - &amp;quot;Impact on Students&amp;quot;&quot;/&gt;&lt;property id=&quot;20307&quot; value=&quot;345&quot;/&gt;&lt;/object&gt;&lt;object type=&quot;3&quot; unique_id=&quot;14732&quot;&gt;&lt;property id=&quot;20148&quot; value=&quot;5&quot;/&gt;&lt;property id=&quot;20300&quot; value=&quot;Slide 11 - &amp;quot;Posttest Score Distribution: 4th Grade&amp;quot;&quot;/&gt;&lt;property id=&quot;20307&quot; value=&quot;349&quot;/&gt;&lt;/object&gt;&lt;object type=&quot;3&quot; unique_id=&quot;14880&quot;&gt;&lt;property id=&quot;20148&quot; value=&quot;5&quot;/&gt;&lt;property id=&quot;20300&quot; value=&quot;Slide 12 - &amp;quot;Posttest Score Distribution: 4th Grade&amp;quot;&quot;/&gt;&lt;property id=&quot;20307&quot; value=&quot;351&quot;/&gt;&lt;/object&gt;&lt;object type=&quot;3&quot; unique_id=&quot;19601&quot;&gt;&lt;property id=&quot;20148&quot; value=&quot;5&quot;/&gt;&lt;property id=&quot;20300&quot; value=&quot;Slide 9 - &amp;quot;Impacts on Teachers&amp;quot;&quot;/&gt;&lt;property id=&quot;20307&quot; value=&quot;355&quot;/&gt;&lt;/object&gt;&lt;object type=&quot;3&quot; unique_id=&quot;19603&quot;&gt;&lt;property id=&quot;20148&quot; value=&quot;5&quot;/&gt;&lt;property id=&quot;20300&quot; value=&quot;Slide 14 - &amp;quot;What we are learning about deepening implementation: Operating at Two Levels Simultaneously&amp;quot;&quot;/&gt;&lt;property id=&quot;20307&quot; value=&quot;354&quot;/&gt;&lt;/object&gt;&lt;object type=&quot;3&quot; unique_id=&quot;19912&quot;&gt;&lt;property id=&quot;20148&quot; value=&quot;5&quot;/&gt;&lt;property id=&quot;20300&quot; value=&quot;Slide 7&quot;/&gt;&lt;property id=&quot;20307&quot; value=&quot;359&quot;/&gt;&lt;/object&gt;&lt;object type=&quot;3&quot; unique_id=&quot;19913&quot;&gt;&lt;property id=&quot;20148&quot; value=&quot;5&quot;/&gt;&lt;property id=&quot;20300&quot; value=&quot;Slide 13 - &amp;quot;Variation in Implementation &amp;quot;&quot;/&gt;&lt;property id=&quot;20307&quot; value=&quot;357&quot;/&gt;&lt;/object&gt;&lt;object type=&quot;3&quot; unique_id=&quot;20083&quot;&gt;&lt;property id=&quot;20148&quot; value=&quot;5&quot;/&gt;&lt;property id=&quot;20300&quot; value=&quot;Slide 16 - &amp;quot; The Ongoing Assessment Project (OGAP)  &amp;amp;#x09;Impact Findings &amp;amp;#x09;Implementation Puzzles &amp;amp; &amp;amp;#x09;Next steps&amp;quot;&quot;/&gt;&lt;property id=&quot;20307&quot; value=&quot;361&quot;/&gt;&lt;/object&gt;&lt;object type=&quot;3&quot; unique_id=&quot;20318&quot;&gt;&lt;property id=&quot;20148&quot; value=&quot;5&quot;/&gt;&lt;property id=&quot;20300&quot; value=&quot;Slide 17 - &amp;quot;Teacher Analysis of Student Thinking (TASK)&amp;quot;&quot;/&gt;&lt;property id=&quot;20307&quot; value=&quot;362&quot;/&gt;&lt;/object&gt;&lt;object type=&quot;3&quot; unique_id=&quot;20319&quot;&gt;&lt;property id=&quot;20148&quot; value=&quot;5&quot;/&gt;&lt;property id=&quot;20300&quot; value=&quot;Slide 18 - &amp;quot;TASK Scoring&amp;quot;&quot;/&gt;&lt;property id=&quot;20307&quot; value=&quot;363&quot;/&gt;&lt;/object&gt;&lt;/object&gt;&lt;object type=&quot;8&quot; unique_id=&quot;10037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2635</TotalTime>
  <Words>548</Words>
  <Application>Microsoft Office PowerPoint</Application>
  <PresentationFormat>On-screen Show (4:3)</PresentationFormat>
  <Paragraphs>135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Palatino Linotype</vt:lpstr>
      <vt:lpstr>Clarity</vt:lpstr>
      <vt:lpstr> The Ongoing Assessment Project (OGAP)   Impact Findings  Implementation Puzzles &amp;  Next steps</vt:lpstr>
      <vt:lpstr> The OGAP study is an NSF-funded two-year RCT and implementation study of a mathematics formative assessment initiative in two Philadelphia-area school districts  </vt:lpstr>
      <vt:lpstr>What is OGAP? </vt:lpstr>
      <vt:lpstr>Underlying Theory of OGAP: Formative Assessment and Learning Progressions</vt:lpstr>
      <vt:lpstr>OGAP: Analysis of Student Work</vt:lpstr>
      <vt:lpstr>OGAP: Classification of Student Work </vt:lpstr>
      <vt:lpstr>PowerPoint Presentation</vt:lpstr>
      <vt:lpstr>Implementation and Impact Study: Data</vt:lpstr>
      <vt:lpstr>Impacts on Teachers</vt:lpstr>
      <vt:lpstr>Impact on Students</vt:lpstr>
      <vt:lpstr>Posttest Score Distribution: 4th Grade</vt:lpstr>
      <vt:lpstr>Posttest Score Distribution: 4th Grade</vt:lpstr>
      <vt:lpstr>Variation in Implementation </vt:lpstr>
      <vt:lpstr>What we are learning about deepening implementation: Operating at Two Levels Simultaneously</vt:lpstr>
      <vt:lpstr>Summary</vt:lpstr>
      <vt:lpstr> The Ongoing Assessment Project (OGAP)   Impact Findings  Implementation Puzzles &amp; 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</dc:creator>
  <cp:lastModifiedBy>Jonathan Supovitz</cp:lastModifiedBy>
  <cp:revision>229</cp:revision>
  <cp:lastPrinted>2016-02-26T15:30:27Z</cp:lastPrinted>
  <dcterms:created xsi:type="dcterms:W3CDTF">2013-04-12T13:34:45Z</dcterms:created>
  <dcterms:modified xsi:type="dcterms:W3CDTF">2017-12-05T19:53:49Z</dcterms:modified>
</cp:coreProperties>
</file>