
<file path=[Content_Types].xml><?xml version="1.0" encoding="utf-8"?>
<Types xmlns="http://schemas.openxmlformats.org/package/2006/content-types">
  <Default Extension="bin" ContentType="application/vnd.openxmlformats-officedocument.presentationml.printerSettings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Default Extension="jpeg" ContentType="image/jpeg"/>
  <Default Extension="rels" ContentType="application/vnd.openxmlformats-package.relationship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4572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20" y="-944"/>
      </p:cViewPr>
      <p:guideLst>
        <p:guide orient="horz" pos="14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printerSettings" Target="printerSettings/printerSettings1.bin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Ferit\Documents\manuscripts\liz%20rnaseq\data\sept%202015%20revision\senescence%20vs%20AD%20down%20gen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824016655377032"/>
          <c:y val="0.0878553952057332"/>
          <c:w val="0.778104668310463"/>
          <c:h val="0.78136525454216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'all DAVID'!$B$14</c:f>
              <c:strCache>
                <c:ptCount val="1"/>
                <c:pt idx="0">
                  <c:v>senescence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cat>
            <c:strRef>
              <c:f>'all DAVID'!$A$15:$A$24</c:f>
              <c:strCache>
                <c:ptCount val="10"/>
                <c:pt idx="0">
                  <c:v>RORB</c:v>
                </c:pt>
                <c:pt idx="1">
                  <c:v>BCL2</c:v>
                </c:pt>
                <c:pt idx="2">
                  <c:v>NTRK2</c:v>
                </c:pt>
                <c:pt idx="3">
                  <c:v>LINGO1</c:v>
                </c:pt>
                <c:pt idx="4">
                  <c:v>RND1</c:v>
                </c:pt>
                <c:pt idx="5">
                  <c:v>NAALAD2</c:v>
                </c:pt>
                <c:pt idx="6">
                  <c:v>PDE7B</c:v>
                </c:pt>
                <c:pt idx="7">
                  <c:v>FGF9</c:v>
                </c:pt>
                <c:pt idx="8">
                  <c:v>FGF12</c:v>
                </c:pt>
                <c:pt idx="9">
                  <c:v>ADORA1</c:v>
                </c:pt>
              </c:strCache>
            </c:strRef>
          </c:cat>
          <c:val>
            <c:numRef>
              <c:f>'all DAVID'!$B$15:$B$24</c:f>
              <c:numCache>
                <c:formatCode>General</c:formatCode>
                <c:ptCount val="10"/>
                <c:pt idx="0">
                  <c:v>0.215202437746551</c:v>
                </c:pt>
                <c:pt idx="1">
                  <c:v>0.520561949102933</c:v>
                </c:pt>
                <c:pt idx="2">
                  <c:v>0.0882714538825376</c:v>
                </c:pt>
                <c:pt idx="3">
                  <c:v>0.150787729242248</c:v>
                </c:pt>
                <c:pt idx="4">
                  <c:v>0.0261755225071852</c:v>
                </c:pt>
                <c:pt idx="5">
                  <c:v>0.231251532666711</c:v>
                </c:pt>
                <c:pt idx="6">
                  <c:v>0.231124670331366</c:v>
                </c:pt>
                <c:pt idx="7">
                  <c:v>0.190007439645125</c:v>
                </c:pt>
                <c:pt idx="8">
                  <c:v>0.261652230525224</c:v>
                </c:pt>
                <c:pt idx="9">
                  <c:v>0.112315701748022</c:v>
                </c:pt>
              </c:numCache>
            </c:numRef>
          </c:val>
        </c:ser>
        <c:ser>
          <c:idx val="1"/>
          <c:order val="1"/>
          <c:tx>
            <c:strRef>
              <c:f>'all DAVID'!$C$14</c:f>
              <c:strCache>
                <c:ptCount val="1"/>
                <c:pt idx="0">
                  <c:v>AD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cat>
            <c:strRef>
              <c:f>'all DAVID'!$A$15:$A$24</c:f>
              <c:strCache>
                <c:ptCount val="10"/>
                <c:pt idx="0">
                  <c:v>RORB</c:v>
                </c:pt>
                <c:pt idx="1">
                  <c:v>BCL2</c:v>
                </c:pt>
                <c:pt idx="2">
                  <c:v>NTRK2</c:v>
                </c:pt>
                <c:pt idx="3">
                  <c:v>LINGO1</c:v>
                </c:pt>
                <c:pt idx="4">
                  <c:v>RND1</c:v>
                </c:pt>
                <c:pt idx="5">
                  <c:v>NAALAD2</c:v>
                </c:pt>
                <c:pt idx="6">
                  <c:v>PDE7B</c:v>
                </c:pt>
                <c:pt idx="7">
                  <c:v>FGF9</c:v>
                </c:pt>
                <c:pt idx="8">
                  <c:v>FGF12</c:v>
                </c:pt>
                <c:pt idx="9">
                  <c:v>ADORA1</c:v>
                </c:pt>
              </c:strCache>
            </c:strRef>
          </c:cat>
          <c:val>
            <c:numRef>
              <c:f>'all DAVID'!$C$15:$C$24</c:f>
              <c:numCache>
                <c:formatCode>General</c:formatCode>
                <c:ptCount val="10"/>
                <c:pt idx="0">
                  <c:v>0.50251256281407</c:v>
                </c:pt>
                <c:pt idx="1">
                  <c:v>0.53475935828877</c:v>
                </c:pt>
                <c:pt idx="2">
                  <c:v>0.37593984962406</c:v>
                </c:pt>
                <c:pt idx="3">
                  <c:v>0.347222222222222</c:v>
                </c:pt>
                <c:pt idx="4">
                  <c:v>0.431034482758621</c:v>
                </c:pt>
                <c:pt idx="5">
                  <c:v>0.666666666666667</c:v>
                </c:pt>
                <c:pt idx="6">
                  <c:v>0.483091787439614</c:v>
                </c:pt>
                <c:pt idx="7">
                  <c:v>0.510204081632653</c:v>
                </c:pt>
                <c:pt idx="8">
                  <c:v>0.609756097560976</c:v>
                </c:pt>
                <c:pt idx="9">
                  <c:v>0.609756097560976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35977864"/>
        <c:axId val="335980904"/>
      </c:barChart>
      <c:catAx>
        <c:axId val="33597786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335980904"/>
        <c:crosses val="autoZero"/>
        <c:auto val="1"/>
        <c:lblAlgn val="ctr"/>
        <c:lblOffset val="100"/>
        <c:noMultiLvlLbl val="0"/>
      </c:catAx>
      <c:valAx>
        <c:axId val="33598090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200" b="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 b="0">
                    <a:latin typeface="Arial" panose="020B0604020202020204" pitchFamily="34" charset="0"/>
                    <a:cs typeface="Arial" panose="020B0604020202020204" pitchFamily="34" charset="0"/>
                  </a:rPr>
                  <a:t>expression (fraction of control)</a:t>
                </a:r>
              </a:p>
            </c:rich>
          </c:tx>
          <c:layout>
            <c:manualLayout>
              <c:xMode val="edge"/>
              <c:yMode val="edge"/>
              <c:x val="0.00801587113706169"/>
              <c:y val="0.205179423517907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335977864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>
              <a:latin typeface="Arial" panose="020B0604020202020204" pitchFamily="34" charset="0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20284"/>
            <a:ext cx="7772400" cy="9800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90800"/>
            <a:ext cx="64008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D83E3-87F2-44C5-AD8C-CBF3F5DC42C2}" type="datetimeFigureOut">
              <a:rPr lang="en-US" smtClean="0"/>
              <a:t>8/5/16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4BF66-3656-4A9C-89F2-F3677178A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596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D83E3-87F2-44C5-AD8C-CBF3F5DC42C2}" type="datetimeFigureOut">
              <a:rPr lang="en-US" smtClean="0"/>
              <a:t>8/5/16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4BF66-3656-4A9C-89F2-F3677178A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90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83092"/>
            <a:ext cx="2057400" cy="39010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83092"/>
            <a:ext cx="6019800" cy="39010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D83E3-87F2-44C5-AD8C-CBF3F5DC42C2}" type="datetimeFigureOut">
              <a:rPr lang="en-US" smtClean="0"/>
              <a:t>8/5/16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4BF66-3656-4A9C-89F2-F3677178A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00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D83E3-87F2-44C5-AD8C-CBF3F5DC42C2}" type="datetimeFigureOut">
              <a:rPr lang="en-US" smtClean="0"/>
              <a:t>8/5/16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4BF66-3656-4A9C-89F2-F3677178A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595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937934"/>
            <a:ext cx="7772400" cy="9080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937809"/>
            <a:ext cx="7772400" cy="100012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D83E3-87F2-44C5-AD8C-CBF3F5DC42C2}" type="datetimeFigureOut">
              <a:rPr lang="en-US" smtClean="0"/>
              <a:t>8/5/16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4BF66-3656-4A9C-89F2-F3677178A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360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301730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301730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D83E3-87F2-44C5-AD8C-CBF3F5DC42C2}" type="datetimeFigureOut">
              <a:rPr lang="en-US" smtClean="0"/>
              <a:t>8/5/16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4BF66-3656-4A9C-89F2-F3677178A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918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23409"/>
            <a:ext cx="4040188" cy="42650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449917"/>
            <a:ext cx="4040188" cy="263419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023409"/>
            <a:ext cx="4041775" cy="42650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449917"/>
            <a:ext cx="4041775" cy="263419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D83E3-87F2-44C5-AD8C-CBF3F5DC42C2}" type="datetimeFigureOut">
              <a:rPr lang="en-US" smtClean="0"/>
              <a:t>8/5/16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4BF66-3656-4A9C-89F2-F3677178A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587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D83E3-87F2-44C5-AD8C-CBF3F5DC42C2}" type="datetimeFigureOut">
              <a:rPr lang="en-US" smtClean="0"/>
              <a:t>8/5/16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4BF66-3656-4A9C-89F2-F3677178A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118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D83E3-87F2-44C5-AD8C-CBF3F5DC42C2}" type="datetimeFigureOut">
              <a:rPr lang="en-US" smtClean="0"/>
              <a:t>8/5/16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4BF66-3656-4A9C-89F2-F3677178A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526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82033"/>
            <a:ext cx="3008313" cy="7747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82034"/>
            <a:ext cx="5111750" cy="39020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956734"/>
            <a:ext cx="3008313" cy="31273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D83E3-87F2-44C5-AD8C-CBF3F5DC42C2}" type="datetimeFigureOut">
              <a:rPr lang="en-US" smtClean="0"/>
              <a:t>8/5/16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4BF66-3656-4A9C-89F2-F3677178A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765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200400"/>
            <a:ext cx="5486400" cy="3778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08517"/>
            <a:ext cx="5486400" cy="2743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3578225"/>
            <a:ext cx="5486400" cy="5365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D83E3-87F2-44C5-AD8C-CBF3F5DC42C2}" type="datetimeFigureOut">
              <a:rPr lang="en-US" smtClean="0"/>
              <a:t>8/5/16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4BF66-3656-4A9C-89F2-F3677178A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74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3092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66800"/>
            <a:ext cx="82296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237567"/>
            <a:ext cx="21336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6D83E3-87F2-44C5-AD8C-CBF3F5DC42C2}" type="datetimeFigureOut">
              <a:rPr lang="en-US" smtClean="0"/>
              <a:t>8/5/16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237567"/>
            <a:ext cx="28956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237567"/>
            <a:ext cx="21336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F4BF66-3656-4A9C-89F2-F3677178A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681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931" y="3795712"/>
            <a:ext cx="8991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3.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Fold changes in the genes commonly downregulated in astrocytes in senescence and in AD.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Fold changes in gene expression going from pre-senescent to senescent astrocytes (red columns), and from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Braak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stage I-II control patient astrocytes to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Braak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stage V-VI AD patient astrocytes (black columns). Expression values are shown as fraction of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controls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(pre-senescent astrocytes or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Braak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stage I-II patients).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9007244"/>
              </p:ext>
            </p:extLst>
          </p:nvPr>
        </p:nvGraphicFramePr>
        <p:xfrm>
          <a:off x="155331" y="0"/>
          <a:ext cx="8617404" cy="3795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289879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D4B5B85777C1B42AA7B2E00829C049E" ma:contentTypeVersion="7" ma:contentTypeDescription="Create a new document." ma:contentTypeScope="" ma:versionID="95e1889000582fa1ea767959ed6c08ca">
  <xsd:schema xmlns:xsd="http://www.w3.org/2001/XMLSchema" xmlns:p="http://schemas.microsoft.com/office/2006/metadata/properties" xmlns:ns2="64f0ecf7-d19c-4b88-abc0-1645d5999ad2" targetNamespace="http://schemas.microsoft.com/office/2006/metadata/properties" ma:root="true" ma:fieldsID="1970cc853a1240edc583d79f32ace129" ns2:_="">
    <xsd:import namespace="64f0ecf7-d19c-4b88-abc0-1645d5999ad2"/>
    <xsd:element name="properties">
      <xsd:complexType>
        <xsd:sequence>
          <xsd:element name="documentManagement">
            <xsd:complexType>
              <xsd:all>
                <xsd:element ref="ns2:DocumentType" minOccurs="0"/>
                <xsd:element ref="ns2:FileFormat" minOccurs="0"/>
                <xsd:element ref="ns2:DocumentId" minOccurs="0"/>
                <xsd:element ref="ns2:TitleName" minOccurs="0"/>
                <xsd:element ref="ns2:StageName" minOccurs="0"/>
                <xsd:element ref="ns2:IsDeleted" minOccurs="0"/>
                <xsd:element ref="ns2:Checked_x0020_Out_x0020_To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64f0ecf7-d19c-4b88-abc0-1645d5999ad2" elementFormDefault="qualified">
    <xsd:import namespace="http://schemas.microsoft.com/office/2006/documentManagement/types"/>
    <xsd:element name="DocumentType" ma:index="8" nillable="true" ma:displayName="DocumentType" ma:internalName="DocumentType">
      <xsd:simpleType>
        <xsd:restriction base="dms:Text"/>
      </xsd:simpleType>
    </xsd:element>
    <xsd:element name="FileFormat" ma:index="9" nillable="true" ma:displayName="FileFormat" ma:internalName="FileFormat">
      <xsd:simpleType>
        <xsd:restriction base="dms:Text"/>
      </xsd:simpleType>
    </xsd:element>
    <xsd:element name="DocumentId" ma:index="10" nillable="true" ma:displayName="DocumentId" ma:internalName="DocumentId">
      <xsd:simpleType>
        <xsd:restriction base="dms:Text"/>
      </xsd:simpleType>
    </xsd:element>
    <xsd:element name="TitleName" ma:index="11" nillable="true" ma:displayName="TitleName" ma:internalName="TitleName">
      <xsd:simpleType>
        <xsd:restriction base="dms:Text"/>
      </xsd:simpleType>
    </xsd:element>
    <xsd:element name="StageName" ma:index="12" nillable="true" ma:displayName="StageName" ma:internalName="StageName">
      <xsd:simpleType>
        <xsd:restriction base="dms:Text"/>
      </xsd:simpleType>
    </xsd:element>
    <xsd:element name="IsDeleted" ma:index="13" nillable="true" ma:displayName="IsDeleted" ma:default="0" ma:internalName="IsDeleted">
      <xsd:simpleType>
        <xsd:restriction base="dms:Boolean"/>
      </xsd:simpleType>
    </xsd:element>
    <xsd:element name="Checked_x0020_Out_x0020_To" ma:index="14" nillable="true" ma:displayName="Checked Out To" ma:list="UserInfo" ma:internalName="Checked_x0020_Out_x0020_To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DocumentId xmlns="64f0ecf7-d19c-4b88-abc0-1645d5999ad2">Presentation 3.PPTX</DocumentId>
    <IsDeleted xmlns="64f0ecf7-d19c-4b88-abc0-1645d5999ad2">false</IsDeleted>
    <StageName xmlns="64f0ecf7-d19c-4b88-abc0-1645d5999ad2" xsi:nil="true"/>
    <TitleName xmlns="64f0ecf7-d19c-4b88-abc0-1645d5999ad2">Presentation 3.PPTX</TitleName>
    <DocumentType xmlns="64f0ecf7-d19c-4b88-abc0-1645d5999ad2">Presentation</DocumentType>
    <FileFormat xmlns="64f0ecf7-d19c-4b88-abc0-1645d5999ad2">PPTX</FileFormat>
    <Checked_x0020_Out_x0020_To xmlns="64f0ecf7-d19c-4b88-abc0-1645d5999ad2">
      <UserInfo>
        <DisplayName/>
        <AccountId xsi:nil="true"/>
        <AccountType/>
      </UserInfo>
    </Checked_x0020_Out_x0020_To>
  </documentManagement>
</p:properties>
</file>

<file path=customXml/itemProps1.xml><?xml version="1.0" encoding="utf-8"?>
<ds:datastoreItem xmlns:ds="http://schemas.openxmlformats.org/officeDocument/2006/customXml" ds:itemID="{D5BB9F5D-D5B4-4508-98EE-936FCF067FCD}"/>
</file>

<file path=customXml/itemProps2.xml><?xml version="1.0" encoding="utf-8"?>
<ds:datastoreItem xmlns:ds="http://schemas.openxmlformats.org/officeDocument/2006/customXml" ds:itemID="{1FC1FD5C-3CF4-4586-82B4-F9824220D39F}"/>
</file>

<file path=customXml/itemProps3.xml><?xml version="1.0" encoding="utf-8"?>
<ds:datastoreItem xmlns:ds="http://schemas.openxmlformats.org/officeDocument/2006/customXml" ds:itemID="{27B2487D-8CE0-4F7E-BDA1-919B2898E3E7}"/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89</Words>
  <Application>Microsoft Macintosh PowerPoint</Application>
  <PresentationFormat>Custom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Drexel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Ferit Tuzer</dc:creator>
  <cp:lastModifiedBy>Claudio  Torres</cp:lastModifiedBy>
  <cp:revision>3</cp:revision>
  <dcterms:created xsi:type="dcterms:W3CDTF">2016-08-01T16:58:15Z</dcterms:created>
  <dcterms:modified xsi:type="dcterms:W3CDTF">2016-08-05T14:01:02Z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0x0101004D4B5B85777C1B42AA7B2E00829C049E</vt:lpwstr>
  </property>
</Properties>
</file>