
<file path=[Content_Types].xml><?xml version="1.0" encoding="utf-8"?>
<Types xmlns="http://schemas.openxmlformats.org/package/2006/content-types"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notesSlides/notesSlide4.xml" ContentType="application/vnd.openxmlformats-officedocument.presentationml.notesSlide+xml"/>
  <Override PartName="/customXml/itemProps1.xml" ContentType="application/vnd.openxmlformats-officedocument.customXmlPropertie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9.xml" ContentType="application/vnd.openxmlformats-officedocument.presentationml.notesSlide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notesSlides/notesSlide5.xml" ContentType="application/vnd.openxmlformats-officedocument.presentationml.notesSlide+xml"/>
  <Override PartName="/docProps/custom.xml" ContentType="application/vnd.openxmlformats-officedocument.custom-properties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36.xml" ContentType="application/vnd.openxmlformats-officedocument.presentationml.slideLayout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notesSlides/notesSlide3.xml" ContentType="application/vnd.openxmlformats-officedocument.presentationml.notesSlide+xml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2"/>
    <p:sldMasterId id="2147483671" r:id="rId3"/>
  </p:sldMasterIdLst>
  <p:notesMasterIdLst>
    <p:notesMasterId r:id="rId15"/>
  </p:notesMasterIdLst>
  <p:handoutMasterIdLst>
    <p:handoutMasterId r:id="rId16"/>
  </p:handoutMasterIdLst>
  <p:sldIdLst>
    <p:sldId id="272" r:id="rId4"/>
    <p:sldId id="263" r:id="rId5"/>
    <p:sldId id="274" r:id="rId6"/>
    <p:sldId id="261" r:id="rId7"/>
    <p:sldId id="262" r:id="rId8"/>
    <p:sldId id="259" r:id="rId9"/>
    <p:sldId id="264" r:id="rId10"/>
    <p:sldId id="260" r:id="rId11"/>
    <p:sldId id="273" r:id="rId12"/>
    <p:sldId id="265" r:id="rId13"/>
    <p:sldId id="267" r:id="rId1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 xmlns:p="http://schemas.openxmlformats.org/presentationml/2006/main" xmlns:r="http://schemas.openxmlformats.org/officeDocument/2006/relationships" xmlns:a="http://schemas.openxmlformats.org/drawingml/2006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8AD0D6"/>
    <a:srgbClr val="A9C3B6"/>
    <a:srgbClr val="88A99E"/>
    <a:srgbClr val="D84920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="" xmlns:p="http://schemas.openxmlformats.org/presentationml/2006/main" xmlns:r="http://schemas.openxmlformats.org/officeDocument/2006/relationships" xmlns:a="http://schemas.openxmlformats.org/drawingml/2006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4994" autoAdjust="0"/>
    <p:restoredTop sz="82424" autoAdjust="0"/>
  </p:normalViewPr>
  <p:slideViewPr>
    <p:cSldViewPr snapToGrid="0">
      <p:cViewPr>
        <p:scale>
          <a:sx n="100" d="100"/>
          <a:sy n="100" d="100"/>
        </p:scale>
        <p:origin x="512" y="6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9" y="0"/>
            <a:ext cx="3037840" cy="466435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r">
              <a:defRPr sz="1200"/>
            </a:lvl1pPr>
          </a:lstStyle>
          <a:p>
            <a:fld id="{2BCAFC7A-71DD-4C2C-B63D-60FDC7DD5449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9" y="8829968"/>
            <a:ext cx="3037840" cy="466434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r">
              <a:defRPr sz="1200"/>
            </a:lvl1pPr>
          </a:lstStyle>
          <a:p>
            <a:fld id="{DA6FC261-E491-4C42-A663-B95247CC46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22031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5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6435"/>
          </a:xfrm>
          <a:prstGeom prst="rect">
            <a:avLst/>
          </a:prstGeom>
        </p:spPr>
        <p:txBody>
          <a:bodyPr vert="horz" lIns="93175" tIns="46587" rIns="93175" bIns="46587" rtlCol="0"/>
          <a:lstStyle>
            <a:lvl1pPr algn="r">
              <a:defRPr sz="1200"/>
            </a:lvl1pPr>
          </a:lstStyle>
          <a:p>
            <a:fld id="{D85ECAFD-F005-4163-B10D-85806DC43F93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7" rIns="93175" bIns="4658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7"/>
          </a:xfrm>
          <a:prstGeom prst="rect">
            <a:avLst/>
          </a:prstGeom>
        </p:spPr>
        <p:txBody>
          <a:bodyPr vert="horz" lIns="93175" tIns="46587" rIns="93175" bIns="4658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4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6434"/>
          </a:xfrm>
          <a:prstGeom prst="rect">
            <a:avLst/>
          </a:prstGeom>
        </p:spPr>
        <p:txBody>
          <a:bodyPr vert="horz" lIns="93175" tIns="46587" rIns="93175" bIns="46587" rtlCol="0" anchor="b"/>
          <a:lstStyle>
            <a:lvl1pPr algn="r">
              <a:defRPr sz="1200"/>
            </a:lvl1pPr>
          </a:lstStyle>
          <a:p>
            <a:fld id="{333E963C-1534-4F8D-B2A7-66D81AA259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11850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32057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3E963C-1534-4F8D-B2A7-66D81AA2595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59769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7284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2894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4450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24427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3063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38866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57B995-136A-4A15-87A5-26420C3C102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491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400" cap="small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2766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7423149" cy="5826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bg2">
                  <a:lumMod val="40000"/>
                  <a:lumOff val="60000"/>
                </a:schemeClr>
              </a:buClr>
              <a:defRPr/>
            </a:lvl1pPr>
            <a:lvl2pPr>
              <a:buClr>
                <a:schemeClr val="bg2">
                  <a:lumMod val="40000"/>
                  <a:lumOff val="60000"/>
                </a:schemeClr>
              </a:buClr>
              <a:defRPr/>
            </a:lvl2pPr>
            <a:lvl3pPr>
              <a:buClr>
                <a:schemeClr val="bg2">
                  <a:lumMod val="40000"/>
                  <a:lumOff val="60000"/>
                </a:schemeClr>
              </a:buClr>
              <a:defRPr/>
            </a:lvl3pPr>
            <a:lvl4pPr>
              <a:buClr>
                <a:schemeClr val="bg2">
                  <a:lumMod val="40000"/>
                  <a:lumOff val="60000"/>
                </a:schemeClr>
              </a:buClr>
              <a:defRPr/>
            </a:lvl4pPr>
            <a:lvl5pPr>
              <a:buClr>
                <a:schemeClr val="bg2">
                  <a:lumMod val="40000"/>
                  <a:lumOff val="60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  <a:prstGeom prst="rect">
            <a:avLst/>
          </a:prstGeo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141188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/>
          <a:lstStyle>
            <a:lvl1pPr>
              <a:buClr>
                <a:schemeClr val="bg2">
                  <a:lumMod val="40000"/>
                  <a:lumOff val="60000"/>
                </a:schemeClr>
              </a:buClr>
              <a:defRPr/>
            </a:lvl1pPr>
            <a:lvl2pPr>
              <a:buClr>
                <a:schemeClr val="bg2">
                  <a:lumMod val="40000"/>
                  <a:lumOff val="60000"/>
                </a:schemeClr>
              </a:buClr>
              <a:defRPr/>
            </a:lvl2pPr>
            <a:lvl3pPr>
              <a:buClr>
                <a:schemeClr val="bg2">
                  <a:lumMod val="40000"/>
                  <a:lumOff val="60000"/>
                </a:schemeClr>
              </a:buClr>
              <a:defRPr/>
            </a:lvl3pPr>
            <a:lvl4pPr>
              <a:buClr>
                <a:schemeClr val="bg2">
                  <a:lumMod val="40000"/>
                  <a:lumOff val="60000"/>
                </a:schemeClr>
              </a:buClr>
              <a:defRPr/>
            </a:lvl4pPr>
            <a:lvl5pPr>
              <a:buClr>
                <a:schemeClr val="bg2">
                  <a:lumMod val="40000"/>
                  <a:lumOff val="60000"/>
                </a:schemeClr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3800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9796027F-7875-4030-9381-8BD8C4F21935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734001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bg2">
                  <a:lumMod val="40000"/>
                  <a:lumOff val="60000"/>
                </a:schemeClr>
              </a:buClr>
              <a:defRPr sz="1800"/>
            </a:lvl1pPr>
            <a:lvl2pPr>
              <a:buClr>
                <a:schemeClr val="bg2">
                  <a:lumMod val="40000"/>
                  <a:lumOff val="60000"/>
                </a:schemeClr>
              </a:buClr>
              <a:defRPr sz="1600"/>
            </a:lvl2pPr>
            <a:lvl3pPr>
              <a:buClr>
                <a:schemeClr val="bg2">
                  <a:lumMod val="40000"/>
                  <a:lumOff val="60000"/>
                </a:schemeClr>
              </a:buClr>
              <a:defRPr sz="1400"/>
            </a:lvl3pPr>
            <a:lvl4pPr>
              <a:buClr>
                <a:schemeClr val="bg2">
                  <a:lumMod val="40000"/>
                  <a:lumOff val="60000"/>
                </a:schemeClr>
              </a:buClr>
              <a:defRPr sz="1200"/>
            </a:lvl4pPr>
            <a:lvl5pPr>
              <a:buClr>
                <a:schemeClr val="bg2">
                  <a:lumMod val="40000"/>
                  <a:lumOff val="60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Clr>
                <a:schemeClr val="bg2">
                  <a:lumMod val="40000"/>
                  <a:lumOff val="60000"/>
                </a:schemeClr>
              </a:buClr>
              <a:defRPr sz="1800"/>
            </a:lvl1pPr>
            <a:lvl2pPr>
              <a:buClr>
                <a:schemeClr val="bg2">
                  <a:lumMod val="40000"/>
                  <a:lumOff val="60000"/>
                </a:schemeClr>
              </a:buClr>
              <a:defRPr sz="1600"/>
            </a:lvl2pPr>
            <a:lvl3pPr>
              <a:buClr>
                <a:schemeClr val="bg2">
                  <a:lumMod val="40000"/>
                  <a:lumOff val="60000"/>
                </a:schemeClr>
              </a:buClr>
              <a:defRPr sz="1400"/>
            </a:lvl3pPr>
            <a:lvl4pPr>
              <a:buClr>
                <a:schemeClr val="bg2">
                  <a:lumMod val="40000"/>
                  <a:lumOff val="60000"/>
                </a:schemeClr>
              </a:buClr>
              <a:defRPr sz="1200"/>
            </a:lvl4pPr>
            <a:lvl5pPr>
              <a:buClr>
                <a:schemeClr val="bg2">
                  <a:lumMod val="40000"/>
                  <a:lumOff val="60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9796027F-7875-4030-9381-8BD8C4F21935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85238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9796027F-7875-4030-9381-8BD8C4F21935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101808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68239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401135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00477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28634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497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85357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400" cap="small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4707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46126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32766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574801" y="4953000"/>
            <a:ext cx="7999315" cy="107405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lang="en-US" sz="1800" b="0" i="0" kern="12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“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334033" y="331651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11563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54953" y="3848610"/>
            <a:ext cx="8825659" cy="58851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 defTabSz="457200" rtl="0" eaLnBrk="1" latinLnBrk="0" hangingPunct="1">
              <a:buNone/>
              <a:defRPr lang="en-US" sz="3600" b="0" i="0" kern="1200" cap="none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84264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55292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0" name="Picture Placeholder 2"/>
          <p:cNvSpPr>
            <a:spLocks noGrp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31" name="Picture Placeholder 2"/>
          <p:cNvSpPr>
            <a:spLocks noGrp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23610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63522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430213"/>
            <a:ext cx="7423149" cy="58261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9231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buClr>
                <a:schemeClr val="bg2">
                  <a:lumMod val="40000"/>
                  <a:lumOff val="60000"/>
                </a:schemeClr>
              </a:buClr>
              <a:defRPr sz="1800"/>
            </a:lvl1pPr>
            <a:lvl2pPr>
              <a:buClr>
                <a:schemeClr val="bg2">
                  <a:lumMod val="40000"/>
                  <a:lumOff val="60000"/>
                </a:schemeClr>
              </a:buClr>
              <a:defRPr sz="1600"/>
            </a:lvl2pPr>
            <a:lvl3pPr>
              <a:buClr>
                <a:schemeClr val="bg2">
                  <a:lumMod val="40000"/>
                  <a:lumOff val="60000"/>
                </a:schemeClr>
              </a:buClr>
              <a:defRPr sz="1400"/>
            </a:lvl3pPr>
            <a:lvl4pPr>
              <a:buClr>
                <a:schemeClr val="bg2">
                  <a:lumMod val="40000"/>
                  <a:lumOff val="60000"/>
                </a:schemeClr>
              </a:buClr>
              <a:defRPr sz="1200"/>
            </a:lvl4pPr>
            <a:lvl5pPr>
              <a:buClr>
                <a:schemeClr val="bg2">
                  <a:lumMod val="40000"/>
                  <a:lumOff val="60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buClr>
                <a:schemeClr val="bg2">
                  <a:lumMod val="40000"/>
                  <a:lumOff val="60000"/>
                </a:schemeClr>
              </a:buClr>
              <a:defRPr sz="1800"/>
            </a:lvl1pPr>
            <a:lvl2pPr>
              <a:buClr>
                <a:schemeClr val="bg2">
                  <a:lumMod val="40000"/>
                  <a:lumOff val="60000"/>
                </a:schemeClr>
              </a:buClr>
              <a:defRPr sz="1600"/>
            </a:lvl2pPr>
            <a:lvl3pPr>
              <a:buClr>
                <a:schemeClr val="bg2">
                  <a:lumMod val="40000"/>
                  <a:lumOff val="60000"/>
                </a:schemeClr>
              </a:buClr>
              <a:defRPr sz="1400"/>
            </a:lvl3pPr>
            <a:lvl4pPr>
              <a:buClr>
                <a:schemeClr val="bg2">
                  <a:lumMod val="40000"/>
                  <a:lumOff val="60000"/>
                </a:schemeClr>
              </a:buClr>
              <a:defRPr sz="1200"/>
            </a:lvl4pPr>
            <a:lvl5pPr>
              <a:buClr>
                <a:schemeClr val="bg2">
                  <a:lumMod val="40000"/>
                  <a:lumOff val="60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1/7/14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2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5.png"/><Relationship Id="rId25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21" Type="http://schemas.openxmlformats.org/officeDocument/2006/relationships/image" Target="../media/image2.png"/><Relationship Id="rId22" Type="http://schemas.openxmlformats.org/officeDocument/2006/relationships/image" Target="../media/image3.png"/><Relationship Id="rId23" Type="http://schemas.openxmlformats.org/officeDocument/2006/relationships/image" Target="../media/image4.png"/><Relationship Id="rId24" Type="http://schemas.openxmlformats.org/officeDocument/2006/relationships/image" Target="../media/image5.png"/><Relationship Id="rId1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1367428" cy="1143000"/>
          </a:xfrm>
          <a:prstGeom prst="rect">
            <a:avLst/>
          </a:prstGeom>
          <a:solidFill>
            <a:srgbClr val="D8492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905719" y="178217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9701653" y="3216774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2" name="Picture 11" descr="BI-Wordmark-Sq-white.png"/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520755" y="443208"/>
            <a:ext cx="1201543" cy="610628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3" r:id="rId14"/>
    <p:sldLayoutId id="2147483665" r:id="rId15"/>
    <p:sldLayoutId id="2147483669" r:id="rId16"/>
    <p:sldLayoutId id="2147483670" r:id="rId17"/>
    <p:sldLayoutId id="2147483658" r:id="rId18"/>
    <p:sldLayoutId id="2147483659" r:id="rId19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98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2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hyperlink" Target="mailto:jfalk@rice.edu" TargetMode="External"/><Relationship Id="rId12" Type="http://schemas.openxmlformats.org/officeDocument/2006/relationships/hyperlink" Target="mailto:druth@rice.edu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bakerinstitute.org" TargetMode="External"/><Relationship Id="rId4" Type="http://schemas.openxmlformats.org/officeDocument/2006/relationships/hyperlink" Target="http://www.bakerinstitute.org/research" TargetMode="External"/><Relationship Id="rId5" Type="http://schemas.openxmlformats.org/officeDocument/2006/relationships/hyperlink" Target="http://www.bakerinstitute.org/events/search" TargetMode="External"/><Relationship Id="rId6" Type="http://schemas.openxmlformats.org/officeDocument/2006/relationships/hyperlink" Target="http://www.chron.com/bakerblog" TargetMode="External"/><Relationship Id="rId7" Type="http://schemas.openxmlformats.org/officeDocument/2006/relationships/hyperlink" Target="http://www.bakerinstitute.org/e-newsletter" TargetMode="External"/><Relationship Id="rId8" Type="http://schemas.openxmlformats.org/officeDocument/2006/relationships/hyperlink" Target="http://www.facebook.com/bakerinstitute" TargetMode="External"/><Relationship Id="rId9" Type="http://schemas.openxmlformats.org/officeDocument/2006/relationships/hyperlink" Target="http://www.twitter.com/bakerinstitute" TargetMode="External"/><Relationship Id="rId10" Type="http://schemas.openxmlformats.org/officeDocument/2006/relationships/hyperlink" Target="mailto:vmcelligott@rice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-Wordmark-whi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482245" y="3837628"/>
            <a:ext cx="7379910" cy="1392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981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Baker Institute at a Glance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+mn-lt"/>
              </a:rPr>
              <a:t>20</a:t>
            </a:r>
            <a:r>
              <a:rPr lang="en-US" dirty="0">
                <a:latin typeface="+mn-lt"/>
              </a:rPr>
              <a:t> research programs</a:t>
            </a:r>
          </a:p>
          <a:p>
            <a:r>
              <a:rPr lang="en-US" b="1" dirty="0">
                <a:latin typeface="+mn-lt"/>
              </a:rPr>
              <a:t>23</a:t>
            </a:r>
            <a:r>
              <a:rPr lang="en-US" dirty="0">
                <a:latin typeface="+mn-lt"/>
              </a:rPr>
              <a:t> Rice faculty scholars</a:t>
            </a:r>
          </a:p>
          <a:p>
            <a:r>
              <a:rPr lang="en-US" b="1" dirty="0">
                <a:latin typeface="+mn-lt"/>
              </a:rPr>
              <a:t>40</a:t>
            </a:r>
            <a:r>
              <a:rPr lang="en-US" dirty="0">
                <a:latin typeface="+mn-lt"/>
              </a:rPr>
              <a:t> fellows and policy researchers</a:t>
            </a:r>
          </a:p>
          <a:p>
            <a:r>
              <a:rPr lang="en-US" b="1" dirty="0">
                <a:latin typeface="+mn-lt"/>
              </a:rPr>
              <a:t>73</a:t>
            </a:r>
            <a:r>
              <a:rPr lang="en-US" dirty="0">
                <a:latin typeface="+mn-lt"/>
              </a:rPr>
              <a:t> student interns</a:t>
            </a:r>
          </a:p>
          <a:p>
            <a:r>
              <a:rPr lang="en-US" b="1" dirty="0">
                <a:latin typeface="+mn-lt"/>
              </a:rPr>
              <a:t>87</a:t>
            </a:r>
            <a:r>
              <a:rPr lang="en-US" dirty="0">
                <a:latin typeface="+mn-lt"/>
              </a:rPr>
              <a:t> classes taught</a:t>
            </a:r>
          </a:p>
          <a:p>
            <a:r>
              <a:rPr lang="en-US" b="1" dirty="0">
                <a:latin typeface="+mn-lt"/>
              </a:rPr>
              <a:t>136</a:t>
            </a:r>
            <a:r>
              <a:rPr lang="en-US" dirty="0">
                <a:latin typeface="+mn-lt"/>
              </a:rPr>
              <a:t> publications</a:t>
            </a:r>
          </a:p>
          <a:p>
            <a:r>
              <a:rPr lang="en-US" b="1" dirty="0">
                <a:latin typeface="+mn-lt"/>
              </a:rPr>
              <a:t>146</a:t>
            </a:r>
            <a:r>
              <a:rPr lang="en-US" dirty="0">
                <a:latin typeface="+mn-lt"/>
              </a:rPr>
              <a:t> blog posts</a:t>
            </a:r>
          </a:p>
          <a:p>
            <a:r>
              <a:rPr lang="en-US" b="1" dirty="0">
                <a:latin typeface="+mn-lt"/>
              </a:rPr>
              <a:t>196</a:t>
            </a:r>
            <a:r>
              <a:rPr lang="en-US" dirty="0">
                <a:latin typeface="+mn-lt"/>
              </a:rPr>
              <a:t> countries reached on the </a:t>
            </a:r>
            <a:r>
              <a:rPr lang="en-US" dirty="0" smtClean="0">
                <a:latin typeface="+mn-lt"/>
              </a:rPr>
              <a:t>web</a:t>
            </a:r>
            <a:endParaRPr lang="en-US" dirty="0">
              <a:latin typeface="+mn-lt"/>
            </a:endParaRPr>
          </a:p>
          <a:p>
            <a:r>
              <a:rPr lang="en-US" b="1" dirty="0">
                <a:latin typeface="+mn-lt"/>
              </a:rPr>
              <a:t>7,398</a:t>
            </a:r>
            <a:r>
              <a:rPr lang="en-US" dirty="0">
                <a:latin typeface="+mn-lt"/>
              </a:rPr>
              <a:t> media </a:t>
            </a:r>
            <a:r>
              <a:rPr lang="en-US" dirty="0" smtClean="0">
                <a:latin typeface="+mn-lt"/>
              </a:rPr>
              <a:t>citations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Join the conversation online</a:t>
            </a:r>
            <a:br>
              <a:rPr lang="en-US" dirty="0" smtClean="0"/>
            </a:br>
            <a:r>
              <a:rPr lang="en-US" sz="20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for the latest news, research, policy reports, events and opinions </a:t>
            </a: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from</a:t>
            </a:r>
            <a:b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</a:br>
            <a:r>
              <a:rPr lang="en-US" sz="2000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Rice </a:t>
            </a:r>
            <a:r>
              <a:rPr lang="en-US" sz="2000" dirty="0">
                <a:solidFill>
                  <a:srgbClr val="8AD0D6"/>
                </a:solidFill>
              </a:rPr>
              <a:t>University’s Baker Institute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103312" y="2052918"/>
            <a:ext cx="5144515" cy="41954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9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+mn-lt"/>
                <a:hlinkClick r:id="rId3"/>
              </a:rPr>
              <a:t>www.bakerinstitute.org</a:t>
            </a:r>
            <a:endParaRPr lang="en-US" sz="1900" dirty="0">
              <a:latin typeface="+mn-lt"/>
            </a:endParaRPr>
          </a:p>
          <a:p>
            <a:pPr marL="0" indent="0">
              <a:buNone/>
            </a:pPr>
            <a:r>
              <a:rPr lang="en-US" sz="1900" dirty="0">
                <a:latin typeface="+mn-lt"/>
                <a:hlinkClick r:id="rId4"/>
              </a:rPr>
              <a:t>www.bakerinstitute.org/</a:t>
            </a:r>
            <a:r>
              <a:rPr lang="en-US" sz="1900" dirty="0" smtClean="0">
                <a:latin typeface="+mn-lt"/>
                <a:hlinkClick r:id="rId4"/>
              </a:rPr>
              <a:t>research</a:t>
            </a:r>
            <a:endParaRPr lang="en-US" sz="1900" dirty="0">
              <a:latin typeface="+mn-lt"/>
            </a:endParaRPr>
          </a:p>
          <a:p>
            <a:pPr marL="0" indent="0">
              <a:buNone/>
            </a:pPr>
            <a:r>
              <a:rPr lang="en-US" sz="1900" dirty="0">
                <a:latin typeface="+mn-lt"/>
                <a:hlinkClick r:id="rId5"/>
              </a:rPr>
              <a:t>www.bakerinstitute.org/events/</a:t>
            </a:r>
            <a:r>
              <a:rPr lang="en-US" sz="1900" dirty="0" smtClean="0">
                <a:latin typeface="+mn-lt"/>
                <a:hlinkClick r:id="rId5"/>
              </a:rPr>
              <a:t>search</a:t>
            </a:r>
            <a:endParaRPr lang="en-US" sz="1900" dirty="0">
              <a:latin typeface="+mn-lt"/>
            </a:endParaRPr>
          </a:p>
          <a:p>
            <a:pPr marL="0" indent="0">
              <a:buNone/>
            </a:pPr>
            <a:r>
              <a:rPr lang="en-US" sz="1900" dirty="0">
                <a:latin typeface="+mn-lt"/>
                <a:hlinkClick r:id="rId6"/>
              </a:rPr>
              <a:t>www.chron.com/</a:t>
            </a:r>
            <a:r>
              <a:rPr lang="en-US" sz="1900" dirty="0" smtClean="0">
                <a:latin typeface="+mn-lt"/>
                <a:hlinkClick r:id="rId6"/>
              </a:rPr>
              <a:t>bakerblog</a:t>
            </a:r>
            <a:r>
              <a:rPr lang="en-US" sz="1900" dirty="0" smtClean="0">
                <a:latin typeface="+mn-lt"/>
              </a:rPr>
              <a:t> </a:t>
            </a:r>
          </a:p>
          <a:p>
            <a:pPr marL="0" indent="0">
              <a:buNone/>
            </a:pPr>
            <a:r>
              <a:rPr lang="en-US" sz="1900" dirty="0" smtClean="0">
                <a:latin typeface="+mn-lt"/>
                <a:hlinkClick r:id="rId7"/>
              </a:rPr>
              <a:t>www.bakerinstitute.org</a:t>
            </a:r>
            <a:r>
              <a:rPr lang="en-US" sz="1900" dirty="0">
                <a:latin typeface="+mn-lt"/>
                <a:hlinkClick r:id="rId7"/>
              </a:rPr>
              <a:t>/e-</a:t>
            </a:r>
            <a:r>
              <a:rPr lang="en-US" sz="1900" dirty="0" smtClean="0">
                <a:latin typeface="+mn-lt"/>
                <a:hlinkClick r:id="rId7"/>
              </a:rPr>
              <a:t>newsletter</a:t>
            </a:r>
            <a:r>
              <a:rPr lang="en-US" sz="1900" dirty="0" smtClean="0">
                <a:latin typeface="+mn-lt"/>
              </a:rPr>
              <a:t> </a:t>
            </a:r>
            <a:endParaRPr lang="en-US" sz="1900" dirty="0">
              <a:latin typeface="+mn-lt"/>
            </a:endParaRPr>
          </a:p>
          <a:p>
            <a:pPr marL="0" indent="0">
              <a:buNone/>
            </a:pPr>
            <a:r>
              <a:rPr lang="en-US" sz="1900" dirty="0">
                <a:latin typeface="+mn-lt"/>
                <a:hlinkClick r:id="rId8"/>
              </a:rPr>
              <a:t>www.facebook.com/</a:t>
            </a:r>
            <a:r>
              <a:rPr lang="en-US" sz="1900" dirty="0" smtClean="0">
                <a:latin typeface="+mn-lt"/>
                <a:hlinkClick r:id="rId8"/>
              </a:rPr>
              <a:t>bakerinstitute</a:t>
            </a:r>
            <a:endParaRPr lang="en-US" sz="1900" dirty="0">
              <a:latin typeface="+mn-lt"/>
            </a:endParaRPr>
          </a:p>
          <a:p>
            <a:pPr marL="0" indent="0">
              <a:buNone/>
            </a:pPr>
            <a:r>
              <a:rPr lang="en-US" sz="1900" dirty="0">
                <a:latin typeface="+mn-lt"/>
                <a:hlinkClick r:id="rId9"/>
              </a:rPr>
              <a:t>www.twitter.com/</a:t>
            </a:r>
            <a:r>
              <a:rPr lang="en-US" sz="1900" dirty="0" smtClean="0">
                <a:latin typeface="+mn-lt"/>
                <a:hlinkClick r:id="rId9"/>
              </a:rPr>
              <a:t>bakerinstitute</a:t>
            </a:r>
            <a:endParaRPr lang="en-US" sz="1900" dirty="0" smtClean="0">
              <a:latin typeface="+mn-lt"/>
            </a:endParaRPr>
          </a:p>
        </p:txBody>
      </p:sp>
      <p:sp>
        <p:nvSpPr>
          <p:cNvPr id="4" name="Rectangle 2"/>
          <p:cNvSpPr txBox="1">
            <a:spLocks/>
          </p:cNvSpPr>
          <p:nvPr/>
        </p:nvSpPr>
        <p:spPr>
          <a:xfrm>
            <a:off x="6327277" y="2043377"/>
            <a:ext cx="5144515" cy="41954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sz="1800" dirty="0">
                <a:solidFill>
                  <a:srgbClr val="FFFFFF"/>
                </a:solidFill>
                <a:latin typeface="+mn-lt"/>
              </a:rPr>
              <a:t>To support the institute, please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contact Vince </a:t>
            </a:r>
            <a:r>
              <a:rPr lang="en-US" sz="1800" dirty="0" err="1">
                <a:solidFill>
                  <a:srgbClr val="FFFFFF"/>
                </a:solidFill>
                <a:latin typeface="+mn-lt"/>
              </a:rPr>
              <a:t>McElligott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, executive director of development, at </a:t>
            </a:r>
            <a:r>
              <a:rPr lang="en-US" sz="1800" dirty="0">
                <a:solidFill>
                  <a:srgbClr val="FFFFFF"/>
                </a:solidFill>
                <a:latin typeface="+mn-lt"/>
                <a:hlinkClick r:id="rId10"/>
              </a:rPr>
              <a:t>vmcelligott@</a:t>
            </a:r>
            <a:r>
              <a:rPr lang="en-US" sz="1800" dirty="0" smtClean="0">
                <a:solidFill>
                  <a:srgbClr val="FFFFFF"/>
                </a:solidFill>
                <a:latin typeface="+mn-lt"/>
                <a:hlinkClick r:id="rId10"/>
              </a:rPr>
              <a:t>rice.edu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. </a:t>
            </a:r>
          </a:p>
          <a:p>
            <a:pPr marL="0" indent="0">
              <a:buNone/>
            </a:pPr>
            <a:endParaRPr lang="en-US" sz="1800" dirty="0" smtClean="0">
              <a:solidFill>
                <a:srgbClr val="FFFFFF"/>
              </a:solidFill>
              <a:latin typeface="+mn-lt"/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Direct 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all media inquiries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to Jeff Falk, associate director 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of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national media relations, at 713.348.6775 or </a:t>
            </a:r>
            <a:r>
              <a:rPr lang="en-US" sz="1800" dirty="0" smtClean="0">
                <a:solidFill>
                  <a:srgbClr val="FFFFFF"/>
                </a:solidFill>
                <a:latin typeface="+mn-lt"/>
                <a:hlinkClick r:id="rId11"/>
              </a:rPr>
              <a:t>jfalk</a:t>
            </a:r>
            <a:r>
              <a:rPr lang="en-US" sz="1800" dirty="0">
                <a:solidFill>
                  <a:srgbClr val="FFFFFF"/>
                </a:solidFill>
                <a:latin typeface="+mn-lt"/>
                <a:hlinkClick r:id="rId11"/>
              </a:rPr>
              <a:t>@</a:t>
            </a:r>
            <a:r>
              <a:rPr lang="en-US" sz="1800" dirty="0" smtClean="0">
                <a:solidFill>
                  <a:srgbClr val="FFFFFF"/>
                </a:solidFill>
                <a:latin typeface="+mn-lt"/>
                <a:hlinkClick r:id="rId11"/>
              </a:rPr>
              <a:t>rice.edu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 or to David Ruth, 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d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irector 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of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national media relations at 713.348.6327or </a:t>
            </a:r>
            <a:r>
              <a:rPr lang="en-US" sz="1800" dirty="0" smtClean="0">
                <a:solidFill>
                  <a:srgbClr val="FFFFFF"/>
                </a:solidFill>
                <a:latin typeface="+mn-lt"/>
                <a:hlinkClick r:id="rId12"/>
              </a:rPr>
              <a:t>druth</a:t>
            </a:r>
            <a:r>
              <a:rPr lang="en-US" sz="1800" dirty="0">
                <a:solidFill>
                  <a:srgbClr val="FFFFFF"/>
                </a:solidFill>
                <a:latin typeface="+mn-lt"/>
                <a:hlinkClick r:id="rId12"/>
              </a:rPr>
              <a:t>@</a:t>
            </a:r>
            <a:r>
              <a:rPr lang="en-US" sz="1800" dirty="0" smtClean="0">
                <a:solidFill>
                  <a:srgbClr val="FFFFFF"/>
                </a:solidFill>
                <a:latin typeface="+mn-lt"/>
                <a:hlinkClick r:id="rId12"/>
              </a:rPr>
              <a:t>rice.edu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. 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Baker Institute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103312" y="2052918"/>
            <a:ext cx="9619426" cy="4195481"/>
          </a:xfrm>
        </p:spPr>
        <p:txBody>
          <a:bodyPr>
            <a:normAutofit/>
          </a:bodyPr>
          <a:lstStyle/>
          <a:p>
            <a:r>
              <a:rPr lang="en-US" sz="1900" dirty="0">
                <a:latin typeface="+mn-lt"/>
              </a:rPr>
              <a:t>Rice University’s Baker Institute (the James A. Baker III Institute for Public Policy) is a nonprofit, nonpartisan think tank in Houston, Texas. The institute produces independent research on domestic and foreign policy issues with a focus on providing decision-makers in the public and private sectors with relevant and timely policy assessments and recommendations. </a:t>
            </a:r>
          </a:p>
          <a:p>
            <a:r>
              <a:rPr lang="en-US" sz="1900" dirty="0">
                <a:latin typeface="+mn-lt"/>
              </a:rPr>
              <a:t>By bringing statesmen, scholars and students together, the institute broadens the content and reach of its policy assessments and recommendations, and provides an open forum for debate and discussion. </a:t>
            </a:r>
          </a:p>
          <a:p>
            <a:r>
              <a:rPr lang="en-US" sz="1900" dirty="0">
                <a:latin typeface="+mn-lt"/>
              </a:rPr>
              <a:t>The institute educates students on public policy issues and related subjects by offering courses at Rice University and sponsoring student intern and mentoring programs at home and abroad.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Advisory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6397" y="2052918"/>
            <a:ext cx="3762478" cy="419548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E. William Barnett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Chair, Board of Advisors, James A. Baker </a:t>
            </a:r>
            <a:r>
              <a:rPr lang="en-US" sz="900" dirty="0" smtClean="0">
                <a:latin typeface="+mn-lt"/>
              </a:rPr>
              <a:t>III Institute </a:t>
            </a:r>
            <a:r>
              <a:rPr lang="en-US" sz="900" dirty="0">
                <a:latin typeface="+mn-lt"/>
              </a:rPr>
              <a:t>for Public Policy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Retired Chair, Rice University Board of Trustees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Retired Managing Partner, Baker </a:t>
            </a:r>
            <a:r>
              <a:rPr lang="en-US" sz="900" dirty="0" err="1">
                <a:latin typeface="+mn-lt"/>
              </a:rPr>
              <a:t>Botts</a:t>
            </a:r>
            <a:r>
              <a:rPr lang="en-US" sz="900" dirty="0">
                <a:latin typeface="+mn-lt"/>
              </a:rPr>
              <a:t> L.L.P.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J.D. Bucky </a:t>
            </a:r>
            <a:r>
              <a:rPr lang="en-US" sz="900" b="1" dirty="0" err="1">
                <a:latin typeface="+mn-lt"/>
              </a:rPr>
              <a:t>Allshouse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Attorney, J.D. Bucky </a:t>
            </a:r>
            <a:r>
              <a:rPr lang="en-US" sz="900" dirty="0" err="1">
                <a:latin typeface="+mn-lt"/>
              </a:rPr>
              <a:t>Allshouse</a:t>
            </a:r>
            <a:r>
              <a:rPr lang="en-US" sz="900" dirty="0">
                <a:latin typeface="+mn-lt"/>
              </a:rPr>
              <a:t>, P.C.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His Excellency Sheikh Abdulla bin Ali Al-</a:t>
            </a:r>
            <a:r>
              <a:rPr lang="en-US" sz="900" b="1" dirty="0" err="1">
                <a:latin typeface="+mn-lt"/>
              </a:rPr>
              <a:t>Thani</a:t>
            </a:r>
            <a:r>
              <a:rPr lang="en-US" sz="900" b="1" dirty="0">
                <a:latin typeface="+mn-lt"/>
              </a:rPr>
              <a:t>, Ph.D.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Vice President of Education, Qatar Foundation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President, </a:t>
            </a:r>
            <a:r>
              <a:rPr lang="en-US" sz="900" dirty="0" err="1">
                <a:latin typeface="+mn-lt"/>
              </a:rPr>
              <a:t>Hamad</a:t>
            </a:r>
            <a:r>
              <a:rPr lang="en-US" sz="900" dirty="0">
                <a:latin typeface="+mn-lt"/>
              </a:rPr>
              <a:t> Bin </a:t>
            </a:r>
            <a:r>
              <a:rPr lang="en-US" sz="900" dirty="0" err="1">
                <a:latin typeface="+mn-lt"/>
              </a:rPr>
              <a:t>Khalifa</a:t>
            </a:r>
            <a:r>
              <a:rPr lang="en-US" sz="900" dirty="0">
                <a:latin typeface="+mn-lt"/>
              </a:rPr>
              <a:t> University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Chairman, World Innovation Summit for Education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The Honorable </a:t>
            </a:r>
            <a:r>
              <a:rPr lang="en-US" sz="900" b="1" dirty="0" err="1">
                <a:latin typeface="+mn-lt"/>
              </a:rPr>
              <a:t>Hushang</a:t>
            </a:r>
            <a:r>
              <a:rPr lang="en-US" sz="900" b="1" dirty="0">
                <a:latin typeface="+mn-lt"/>
              </a:rPr>
              <a:t> </a:t>
            </a:r>
            <a:r>
              <a:rPr lang="en-US" sz="900" b="1" dirty="0" err="1">
                <a:latin typeface="+mn-lt"/>
              </a:rPr>
              <a:t>Ansary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Chairman, </a:t>
            </a:r>
            <a:r>
              <a:rPr lang="en-US" sz="900" dirty="0" err="1">
                <a:latin typeface="+mn-lt"/>
              </a:rPr>
              <a:t>Parman</a:t>
            </a:r>
            <a:r>
              <a:rPr lang="en-US" sz="900" dirty="0">
                <a:latin typeface="+mn-lt"/>
              </a:rPr>
              <a:t> Capital Group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James A. Baker IV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Partner, Baker </a:t>
            </a:r>
            <a:r>
              <a:rPr lang="en-US" sz="900" dirty="0" err="1">
                <a:latin typeface="+mn-lt"/>
              </a:rPr>
              <a:t>Botts</a:t>
            </a:r>
            <a:r>
              <a:rPr lang="en-US" sz="900" dirty="0">
                <a:latin typeface="+mn-lt"/>
              </a:rPr>
              <a:t> L.L.P.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Clarence P. </a:t>
            </a:r>
            <a:r>
              <a:rPr lang="en-US" sz="900" b="1" dirty="0" err="1">
                <a:latin typeface="+mn-lt"/>
              </a:rPr>
              <a:t>Cazalot</a:t>
            </a:r>
            <a:r>
              <a:rPr lang="en-US" sz="900" b="1" dirty="0">
                <a:latin typeface="+mn-lt"/>
              </a:rPr>
              <a:t> Jr.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Chairman, President and CEO, Marathon Oil Corporation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James W. </a:t>
            </a:r>
            <a:r>
              <a:rPr lang="en-US" sz="900" b="1" dirty="0" err="1">
                <a:latin typeface="+mn-lt"/>
              </a:rPr>
              <a:t>Crownover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Former Director, McKinsey &amp; Company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Retired Chair, Rice University Board of Trustees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The Honorable Linnet </a:t>
            </a:r>
            <a:r>
              <a:rPr lang="en-US" sz="900" b="1" dirty="0" err="1">
                <a:latin typeface="+mn-lt"/>
              </a:rPr>
              <a:t>Deily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Director, Chevron Corporation and Honeywell International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Former U.S. Ambassador to the World Trade Organization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The Honorable Charles W. Duncan Jr.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Chairman, Duncan Interests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Former U.S. Secretary of Energy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Claudio X. Gonzalez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Chairman and CEO, Kimberly-Clark de </a:t>
            </a:r>
            <a:r>
              <a:rPr lang="en-US" sz="900" dirty="0" smtClean="0">
                <a:latin typeface="+mn-lt"/>
              </a:rPr>
              <a:t>México</a:t>
            </a:r>
            <a:endParaRPr lang="en-US" sz="900" dirty="0">
              <a:latin typeface="+mn-lt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89914" y="2051904"/>
            <a:ext cx="3762478" cy="41954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sz="900" b="1" dirty="0"/>
              <a:t>Gerald D. Hines</a:t>
            </a:r>
            <a:r>
              <a:rPr lang="en-US" sz="900" dirty="0"/>
              <a:t/>
            </a:r>
            <a:br>
              <a:rPr lang="en-US" sz="900" dirty="0"/>
            </a:br>
            <a:r>
              <a:rPr lang="en-US" sz="900" dirty="0"/>
              <a:t>Founder and Chairman, Hines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/>
              <a:t>Joseph D. </a:t>
            </a:r>
            <a:r>
              <a:rPr lang="en-US" sz="900" b="1" dirty="0" err="1"/>
              <a:t>Jamail</a:t>
            </a:r>
            <a:r>
              <a:rPr lang="en-US" sz="900" dirty="0"/>
              <a:t/>
            </a:r>
            <a:br>
              <a:rPr lang="en-US" sz="900" dirty="0"/>
            </a:br>
            <a:r>
              <a:rPr lang="en-US" sz="900" dirty="0"/>
              <a:t>Founder, </a:t>
            </a:r>
            <a:r>
              <a:rPr lang="en-US" sz="900" dirty="0" err="1"/>
              <a:t>Jamail</a:t>
            </a:r>
            <a:r>
              <a:rPr lang="en-US" sz="900" dirty="0"/>
              <a:t> &amp; </a:t>
            </a:r>
            <a:r>
              <a:rPr lang="en-US" sz="900" dirty="0" err="1"/>
              <a:t>Kolius</a:t>
            </a:r>
            <a:endParaRPr lang="en-US" sz="900" dirty="0"/>
          </a:p>
          <a:p>
            <a:pPr>
              <a:lnSpc>
                <a:spcPct val="80000"/>
              </a:lnSpc>
              <a:defRPr/>
            </a:pPr>
            <a:r>
              <a:rPr lang="en-US" sz="900" b="1" dirty="0"/>
              <a:t>Steven L. Miller</a:t>
            </a:r>
            <a:r>
              <a:rPr lang="en-US" sz="900" dirty="0"/>
              <a:t/>
            </a:r>
            <a:br>
              <a:rPr lang="en-US" sz="900" dirty="0"/>
            </a:br>
            <a:r>
              <a:rPr lang="en-US" sz="900" dirty="0"/>
              <a:t>Chairman and President, SLM Discovery Ventures, Inc.</a:t>
            </a:r>
            <a:br>
              <a:rPr lang="en-US" sz="900" dirty="0"/>
            </a:br>
            <a:r>
              <a:rPr lang="en-US" sz="900" dirty="0"/>
              <a:t>Former President, Chairman and CEO, Shell Oil Company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/>
              <a:t>Harry M. </a:t>
            </a:r>
            <a:r>
              <a:rPr lang="en-US" sz="900" b="1" dirty="0" err="1"/>
              <a:t>Reasoner</a:t>
            </a:r>
            <a:r>
              <a:rPr lang="en-US" sz="900" dirty="0"/>
              <a:t/>
            </a:r>
            <a:br>
              <a:rPr lang="en-US" sz="900" dirty="0"/>
            </a:br>
            <a:r>
              <a:rPr lang="en-US" sz="900" dirty="0"/>
              <a:t>Partner, Vinson &amp; Elkins LLP</a:t>
            </a:r>
            <a:br>
              <a:rPr lang="en-US" sz="900" dirty="0"/>
            </a:br>
            <a:r>
              <a:rPr lang="en-US" sz="900" dirty="0"/>
              <a:t>Former Managing Partner, Vinson &amp; Elkins LLP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Wilhelmina </a:t>
            </a:r>
            <a:r>
              <a:rPr lang="en-US" sz="900" b="1" dirty="0">
                <a:latin typeface="+mn-lt"/>
              </a:rPr>
              <a:t>E. "Beth" Robertson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President, Cockspur, Inc.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President, Westview Development, Inc.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The Honorable John F.W. Rogers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Executive Vice President, Chief of Staff and Secretary to the Board of Advisors, Goldman Sachs &amp; Company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Former U.S. Under Secretary of State for Management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Former U.S. Assistant Secretary of the Treasury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Marc J. Shapiro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Non-Executive Chairman, Chase Bank of Texas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Former Vice Chairman, JP Morgan Chase &amp; Co.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L.E. Simmons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Founder and President, SCF Partners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Jeffery A. </a:t>
            </a:r>
            <a:r>
              <a:rPr lang="en-US" sz="900" b="1" dirty="0" err="1">
                <a:latin typeface="+mn-lt"/>
              </a:rPr>
              <a:t>Smisek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President and CEO, United Continental Holdings, Inc.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>
                <a:latin typeface="+mn-lt"/>
              </a:rPr>
              <a:t>The Honorable Warren W. </a:t>
            </a:r>
            <a:r>
              <a:rPr lang="en-US" sz="900" b="1" dirty="0" err="1">
                <a:latin typeface="+mn-lt"/>
              </a:rPr>
              <a:t>Tichenor</a:t>
            </a:r>
            <a:r>
              <a:rPr lang="en-US" sz="900" dirty="0">
                <a:latin typeface="+mn-lt"/>
              </a:rPr>
              <a:t/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U.S. Ambassador to the United Nations in Geneva</a:t>
            </a:r>
            <a:br>
              <a:rPr lang="en-US" sz="900" dirty="0">
                <a:latin typeface="+mn-lt"/>
              </a:rPr>
            </a:br>
            <a:r>
              <a:rPr lang="en-US" sz="900" dirty="0">
                <a:latin typeface="+mn-lt"/>
              </a:rPr>
              <a:t>President, W. W. </a:t>
            </a:r>
            <a:r>
              <a:rPr lang="en-US" sz="900" dirty="0" err="1">
                <a:latin typeface="+mn-lt"/>
              </a:rPr>
              <a:t>Tichenor</a:t>
            </a:r>
            <a:r>
              <a:rPr lang="en-US" sz="900" dirty="0">
                <a:latin typeface="+mn-lt"/>
              </a:rPr>
              <a:t> &amp; Co., Inc</a:t>
            </a:r>
            <a:r>
              <a:rPr lang="en-US" sz="900" dirty="0" smtClean="0">
                <a:latin typeface="+mn-lt"/>
              </a:rPr>
              <a:t>.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56393" y="2050885"/>
            <a:ext cx="3762478" cy="41954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Bobby Tudor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  <a:defRPr/>
            </a:pPr>
            <a:r>
              <a:rPr lang="en-US" sz="900" dirty="0" smtClean="0">
                <a:latin typeface="+mn-lt"/>
              </a:rPr>
              <a:t>	Chairman and CEO, Tudor, Pickering, Holt &amp; Co.	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Sandy Weill</a:t>
            </a:r>
            <a:r>
              <a:rPr lang="en-US" sz="900" dirty="0" smtClean="0">
                <a:latin typeface="+mn-lt"/>
              </a:rPr>
              <a:t/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Former Chairman and CEO, Citigroup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John Eddie Williams Jr.</a:t>
            </a:r>
            <a:r>
              <a:rPr lang="en-US" sz="900" dirty="0" smtClean="0">
                <a:latin typeface="+mn-lt"/>
              </a:rPr>
              <a:t/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Founder and Managing Partner, Williams </a:t>
            </a:r>
            <a:r>
              <a:rPr lang="en-US" sz="900" dirty="0" err="1" smtClean="0">
                <a:latin typeface="+mn-lt"/>
              </a:rPr>
              <a:t>Kherkher</a:t>
            </a:r>
            <a:endParaRPr lang="en-US" sz="900" dirty="0" smtClean="0">
              <a:latin typeface="+mn-lt"/>
            </a:endParaRPr>
          </a:p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Wallace S. Wilson</a:t>
            </a:r>
            <a:r>
              <a:rPr lang="en-US" sz="900" dirty="0" smtClean="0">
                <a:latin typeface="+mn-lt"/>
              </a:rPr>
              <a:t/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Retired Chairman, Wilson Industries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sz="900" b="1" dirty="0" smtClean="0">
                <a:latin typeface="+mn-lt"/>
              </a:rPr>
              <a:t>Ex Officio Members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The Honorable Madeleine </a:t>
            </a:r>
            <a:r>
              <a:rPr lang="en-US" sz="900" b="1" dirty="0" err="1" smtClean="0">
                <a:latin typeface="+mn-lt"/>
              </a:rPr>
              <a:t>Korbel</a:t>
            </a:r>
            <a:r>
              <a:rPr lang="en-US" sz="900" b="1" dirty="0" smtClean="0">
                <a:latin typeface="+mn-lt"/>
              </a:rPr>
              <a:t> Albright</a:t>
            </a:r>
            <a:r>
              <a:rPr lang="en-US" sz="900" dirty="0" smtClean="0">
                <a:latin typeface="+mn-lt"/>
              </a:rPr>
              <a:t/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64th U.S. Secretary of State</a:t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Chair, Albright Stonebridge Group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The Honorable James A. Baker, III</a:t>
            </a:r>
            <a:r>
              <a:rPr lang="en-US" sz="900" dirty="0" smtClean="0">
                <a:latin typeface="+mn-lt"/>
              </a:rPr>
              <a:t/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61st U.S. Secretary of State</a:t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Honorary Chair, Baker Institute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The Honorable Edward P. </a:t>
            </a:r>
            <a:r>
              <a:rPr lang="en-US" sz="900" b="1" dirty="0" err="1" smtClean="0">
                <a:latin typeface="+mn-lt"/>
              </a:rPr>
              <a:t>Djerejian</a:t>
            </a:r>
            <a:r>
              <a:rPr lang="en-US" sz="900" dirty="0" smtClean="0">
                <a:latin typeface="+mn-lt"/>
              </a:rPr>
              <a:t/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Founding Director, Baker Institute</a:t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Former U.S. Ambassador to Syria and to Israel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David W. </a:t>
            </a:r>
            <a:r>
              <a:rPr lang="en-US" sz="900" b="1" dirty="0" err="1" smtClean="0">
                <a:latin typeface="+mn-lt"/>
              </a:rPr>
              <a:t>Leebron</a:t>
            </a:r>
            <a:r>
              <a:rPr lang="en-US" sz="900" dirty="0" smtClean="0">
                <a:latin typeface="+mn-lt"/>
              </a:rPr>
              <a:t/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President, Rice University</a:t>
            </a:r>
          </a:p>
          <a:p>
            <a:pPr>
              <a:lnSpc>
                <a:spcPct val="80000"/>
              </a:lnSpc>
              <a:defRPr/>
            </a:pPr>
            <a:r>
              <a:rPr lang="en-US" sz="900" b="1" dirty="0" smtClean="0">
                <a:latin typeface="+mn-lt"/>
              </a:rPr>
              <a:t>Gen. Colin L. Powell, USA (ret.)</a:t>
            </a:r>
            <a:r>
              <a:rPr lang="en-US" sz="900" dirty="0" smtClean="0">
                <a:latin typeface="+mn-lt"/>
              </a:rPr>
              <a:t/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65th U.S. Secretary of State</a:t>
            </a:r>
            <a:br>
              <a:rPr lang="en-US" sz="900" dirty="0" smtClean="0">
                <a:latin typeface="+mn-lt"/>
              </a:rPr>
            </a:br>
            <a:r>
              <a:rPr lang="en-US" sz="900" dirty="0" smtClean="0">
                <a:latin typeface="+mn-lt"/>
              </a:rPr>
              <a:t>Former Chairman, Joint Chiefs of Staff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134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Senior Leadership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The Honorable James A. Baker, III</a:t>
            </a:r>
          </a:p>
          <a:p>
            <a:pPr marL="457200" lvl="1" indent="0">
              <a:buNone/>
            </a:pPr>
            <a:r>
              <a:rPr lang="en-US" dirty="0" smtClean="0"/>
              <a:t>Honorary Chair</a:t>
            </a:r>
          </a:p>
          <a:p>
            <a:pPr marL="342900" lvl="1" indent="-342900"/>
            <a:r>
              <a:rPr lang="en-US" sz="2100" b="1" dirty="0" smtClean="0"/>
              <a:t>The Honorable Edward P. </a:t>
            </a:r>
            <a:r>
              <a:rPr lang="en-US" sz="2100" b="1" dirty="0" err="1" smtClean="0"/>
              <a:t>Djerejian</a:t>
            </a:r>
            <a:endParaRPr lang="en-US" sz="2100" b="1" dirty="0" smtClean="0"/>
          </a:p>
          <a:p>
            <a:pPr marL="400050" lvl="2" indent="0">
              <a:buNone/>
            </a:pPr>
            <a:r>
              <a:rPr lang="en-US" sz="1800" dirty="0" smtClean="0"/>
              <a:t>Founding Director</a:t>
            </a:r>
          </a:p>
          <a:p>
            <a:r>
              <a:rPr lang="en-US" b="1" dirty="0" smtClean="0"/>
              <a:t>Allen </a:t>
            </a:r>
            <a:r>
              <a:rPr lang="en-US" b="1" dirty="0" err="1" smtClean="0"/>
              <a:t>Matusow</a:t>
            </a:r>
            <a:r>
              <a:rPr lang="en-US" b="1" dirty="0" smtClean="0"/>
              <a:t>, Ph.D.</a:t>
            </a:r>
          </a:p>
          <a:p>
            <a:pPr marL="457200" lvl="1" indent="0">
              <a:buNone/>
            </a:pPr>
            <a:r>
              <a:rPr lang="en-US" dirty="0" smtClean="0"/>
              <a:t>Director of Academic Affairs</a:t>
            </a:r>
          </a:p>
          <a:p>
            <a:r>
              <a:rPr lang="en-US" b="1" dirty="0" smtClean="0"/>
              <a:t>Vince </a:t>
            </a:r>
            <a:r>
              <a:rPr lang="en-US" b="1" dirty="0" err="1" smtClean="0"/>
              <a:t>McElligott</a:t>
            </a:r>
            <a:endParaRPr lang="en-US" b="1" dirty="0" smtClean="0"/>
          </a:p>
          <a:p>
            <a:pPr marL="457200" lvl="1" indent="0">
              <a:buNone/>
            </a:pPr>
            <a:r>
              <a:rPr lang="en-US" dirty="0" smtClean="0"/>
              <a:t>Executive Director of Development</a:t>
            </a:r>
          </a:p>
          <a:p>
            <a:r>
              <a:rPr lang="en-US" b="1" dirty="0" smtClean="0"/>
              <a:t>Ryan </a:t>
            </a:r>
            <a:r>
              <a:rPr lang="en-US" b="1" dirty="0" err="1" smtClean="0"/>
              <a:t>Kirksey</a:t>
            </a:r>
            <a:endParaRPr lang="en-US" b="1" dirty="0" smtClean="0"/>
          </a:p>
          <a:p>
            <a:pPr marL="457200" lvl="1" indent="0">
              <a:buNone/>
            </a:pPr>
            <a:r>
              <a:rPr lang="en-US" dirty="0" smtClean="0"/>
              <a:t>Director of Operations and Finance</a:t>
            </a:r>
          </a:p>
          <a:p>
            <a:r>
              <a:rPr lang="en-US" b="1" dirty="0" smtClean="0"/>
              <a:t>To be named</a:t>
            </a:r>
          </a:p>
          <a:p>
            <a:pPr marL="457200" lvl="1" indent="0">
              <a:buNone/>
            </a:pPr>
            <a:r>
              <a:rPr lang="en-US" dirty="0" smtClean="0"/>
              <a:t>Director of Strategic Communications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Centers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Center for Energy Studies</a:t>
            </a:r>
          </a:p>
          <a:p>
            <a:pPr lvl="1"/>
            <a:r>
              <a:rPr lang="en-US" dirty="0" smtClean="0"/>
              <a:t>Electricity Policy</a:t>
            </a:r>
          </a:p>
          <a:p>
            <a:pPr lvl="1"/>
            <a:r>
              <a:rPr lang="en-US" dirty="0" smtClean="0"/>
              <a:t>Energy and </a:t>
            </a:r>
            <a:r>
              <a:rPr lang="en-US" dirty="0" err="1" smtClean="0"/>
              <a:t>Cybersecurity</a:t>
            </a:r>
            <a:endParaRPr lang="en-US" dirty="0" smtClean="0"/>
          </a:p>
          <a:p>
            <a:pPr lvl="1"/>
            <a:r>
              <a:rPr lang="en-US" dirty="0" smtClean="0"/>
              <a:t>Energy and Environment and Regulatory Policy</a:t>
            </a:r>
          </a:p>
          <a:p>
            <a:pPr lvl="1"/>
            <a:r>
              <a:rPr lang="en-US" dirty="0" smtClean="0"/>
              <a:t>Global Oil</a:t>
            </a:r>
          </a:p>
          <a:p>
            <a:pPr lvl="1"/>
            <a:r>
              <a:rPr lang="en-US" dirty="0" smtClean="0"/>
              <a:t>Natural Gas</a:t>
            </a:r>
          </a:p>
          <a:p>
            <a:r>
              <a:rPr lang="en-US" b="1" dirty="0" smtClean="0"/>
              <a:t>Center for the Middle East</a:t>
            </a:r>
          </a:p>
          <a:p>
            <a:pPr lvl="1"/>
            <a:r>
              <a:rPr lang="en-US" dirty="0" smtClean="0"/>
              <a:t>Israeli</a:t>
            </a:r>
            <a:r>
              <a:rPr lang="en-US" dirty="0"/>
              <a:t>-Palestinian </a:t>
            </a:r>
            <a:r>
              <a:rPr lang="en-US" dirty="0" smtClean="0"/>
              <a:t>Negotiations</a:t>
            </a:r>
          </a:p>
          <a:p>
            <a:pPr lvl="1"/>
            <a:r>
              <a:rPr lang="en-US" dirty="0" smtClean="0"/>
              <a:t>Syria</a:t>
            </a:r>
            <a:endParaRPr lang="en-US" dirty="0"/>
          </a:p>
          <a:p>
            <a:pPr lvl="1"/>
            <a:r>
              <a:rPr lang="en-US" dirty="0" smtClean="0"/>
              <a:t>Women </a:t>
            </a:r>
            <a:r>
              <a:rPr lang="en-US" dirty="0"/>
              <a:t>and Human Rights in the Middle </a:t>
            </a:r>
            <a:r>
              <a:rPr lang="en-US" dirty="0" smtClean="0"/>
              <a:t>East</a:t>
            </a:r>
          </a:p>
          <a:p>
            <a:pPr lvl="1"/>
            <a:r>
              <a:rPr lang="en-US" dirty="0" smtClean="0"/>
              <a:t>States </a:t>
            </a:r>
            <a:r>
              <a:rPr lang="en-US" dirty="0"/>
              <a:t>in Transition (Arab </a:t>
            </a:r>
            <a:r>
              <a:rPr lang="en-US" dirty="0" smtClean="0"/>
              <a:t>Awakening)</a:t>
            </a:r>
          </a:p>
          <a:p>
            <a:r>
              <a:rPr lang="en-US" b="1" dirty="0" smtClean="0"/>
              <a:t>Mexico Center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Programs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103312" y="2052918"/>
            <a:ext cx="4479671" cy="419548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Drug Policy</a:t>
            </a:r>
          </a:p>
          <a:p>
            <a:r>
              <a:rPr lang="en-US" b="1" dirty="0" smtClean="0"/>
              <a:t>Health Policy Forum</a:t>
            </a:r>
          </a:p>
          <a:p>
            <a:pPr lvl="1"/>
            <a:r>
              <a:rPr lang="en-US" dirty="0" smtClean="0"/>
              <a:t>Health </a:t>
            </a:r>
            <a:r>
              <a:rPr lang="en-US" dirty="0"/>
              <a:t>Economics Program </a:t>
            </a:r>
            <a:endParaRPr lang="en-US" dirty="0" smtClean="0"/>
          </a:p>
          <a:p>
            <a:pPr lvl="1"/>
            <a:r>
              <a:rPr lang="en-US" dirty="0" smtClean="0"/>
              <a:t>Disease </a:t>
            </a:r>
            <a:r>
              <a:rPr lang="en-US" dirty="0"/>
              <a:t>and Poverty </a:t>
            </a:r>
            <a:endParaRPr lang="en-US" dirty="0" smtClean="0"/>
          </a:p>
          <a:p>
            <a:pPr lvl="1"/>
            <a:r>
              <a:rPr lang="en-US" dirty="0" smtClean="0"/>
              <a:t>Health </a:t>
            </a:r>
            <a:r>
              <a:rPr lang="en-US" dirty="0"/>
              <a:t>and Technology </a:t>
            </a:r>
            <a:r>
              <a:rPr lang="en-US" dirty="0" smtClean="0"/>
              <a:t>Policy</a:t>
            </a:r>
          </a:p>
          <a:p>
            <a:r>
              <a:rPr lang="en-US" b="1" dirty="0" smtClean="0"/>
              <a:t>Information Technology Policy</a:t>
            </a:r>
          </a:p>
          <a:p>
            <a:r>
              <a:rPr lang="en-US" b="1" dirty="0" smtClean="0"/>
              <a:t>International Economics</a:t>
            </a:r>
          </a:p>
          <a:p>
            <a:r>
              <a:rPr lang="en-US" b="1" dirty="0" smtClean="0"/>
              <a:t>Latin America Initiative</a:t>
            </a:r>
          </a:p>
          <a:p>
            <a:pPr lvl="1"/>
            <a:r>
              <a:rPr lang="en-US" dirty="0" smtClean="0"/>
              <a:t>Americas </a:t>
            </a:r>
            <a:r>
              <a:rPr lang="en-US" dirty="0"/>
              <a:t>Project </a:t>
            </a:r>
            <a:endParaRPr lang="en-US" dirty="0" smtClean="0"/>
          </a:p>
          <a:p>
            <a:pPr lvl="1"/>
            <a:r>
              <a:rPr lang="en-US" dirty="0" err="1" smtClean="0"/>
              <a:t>Vecinos</a:t>
            </a:r>
            <a:r>
              <a:rPr lang="en-US" dirty="0" smtClean="0"/>
              <a:t> Lecture Series</a:t>
            </a:r>
          </a:p>
          <a:p>
            <a:r>
              <a:rPr lang="en-US" b="1" dirty="0" smtClean="0"/>
              <a:t>Politics and Elections</a:t>
            </a:r>
            <a:endParaRPr lang="en-US" b="1" dirty="0"/>
          </a:p>
        </p:txBody>
      </p:sp>
      <p:sp>
        <p:nvSpPr>
          <p:cNvPr id="5" name="Rectangle 2"/>
          <p:cNvSpPr txBox="1">
            <a:spLocks/>
          </p:cNvSpPr>
          <p:nvPr/>
        </p:nvSpPr>
        <p:spPr>
          <a:xfrm>
            <a:off x="5781765" y="2043376"/>
            <a:ext cx="447967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sz="1900" b="1" dirty="0" smtClean="0"/>
              <a:t>Religion and Public Policy</a:t>
            </a:r>
          </a:p>
          <a:p>
            <a:r>
              <a:rPr lang="en-US" sz="1900" b="1" dirty="0" smtClean="0"/>
              <a:t>Science and Technology Policy</a:t>
            </a:r>
          </a:p>
          <a:p>
            <a:pPr lvl="1"/>
            <a:r>
              <a:rPr lang="en-US" sz="1700" dirty="0" smtClean="0"/>
              <a:t>Civic </a:t>
            </a:r>
            <a:r>
              <a:rPr lang="en-US" sz="1700" dirty="0"/>
              <a:t>Scientist Program </a:t>
            </a:r>
            <a:endParaRPr lang="en-US" sz="1700" dirty="0" smtClean="0"/>
          </a:p>
          <a:p>
            <a:pPr lvl="1"/>
            <a:r>
              <a:rPr lang="en-US" sz="1700" dirty="0" smtClean="0"/>
              <a:t>International </a:t>
            </a:r>
            <a:r>
              <a:rPr lang="en-US" sz="1700" dirty="0"/>
              <a:t>Stem Cell Policy </a:t>
            </a:r>
            <a:r>
              <a:rPr lang="en-US" sz="1700" dirty="0" smtClean="0"/>
              <a:t>Program</a:t>
            </a:r>
          </a:p>
          <a:p>
            <a:pPr lvl="1"/>
            <a:r>
              <a:rPr lang="en-US" sz="1700" dirty="0" smtClean="0"/>
              <a:t>Medicine</a:t>
            </a:r>
            <a:r>
              <a:rPr lang="en-US" sz="1700" dirty="0"/>
              <a:t>, Research &amp; Society Public Policy Issues Series</a:t>
            </a:r>
          </a:p>
          <a:p>
            <a:r>
              <a:rPr lang="en-US" sz="1900" b="1" dirty="0" smtClean="0"/>
              <a:t>Space Policy</a:t>
            </a:r>
          </a:p>
          <a:p>
            <a:r>
              <a:rPr lang="en-US" sz="1900" b="1" dirty="0" smtClean="0"/>
              <a:t>Tax and Expenditure Policy</a:t>
            </a:r>
          </a:p>
          <a:p>
            <a:r>
              <a:rPr lang="en-US" sz="1900" b="1" dirty="0" smtClean="0"/>
              <a:t>China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Programs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103312" y="2052918"/>
            <a:ext cx="10608168" cy="4195481"/>
          </a:xfrm>
        </p:spPr>
        <p:txBody>
          <a:bodyPr>
            <a:normAutofit/>
          </a:bodyPr>
          <a:lstStyle/>
          <a:p>
            <a:r>
              <a:rPr lang="en-US" sz="1900" dirty="0" smtClean="0"/>
              <a:t>Baker Institute Student Forum</a:t>
            </a:r>
          </a:p>
          <a:p>
            <a:r>
              <a:rPr lang="en-US" sz="1900" dirty="0"/>
              <a:t>Baker Institute program and administrative internships</a:t>
            </a:r>
          </a:p>
          <a:p>
            <a:r>
              <a:rPr lang="en-US" sz="1900" dirty="0"/>
              <a:t>French Institute of International Relations (IFRI)</a:t>
            </a:r>
          </a:p>
          <a:p>
            <a:r>
              <a:rPr lang="en-US" sz="1900" dirty="0"/>
              <a:t>Institute for International Political Studies (ISPI)</a:t>
            </a:r>
          </a:p>
          <a:p>
            <a:r>
              <a:rPr lang="en-US" sz="1900" dirty="0"/>
              <a:t>Jesse Jones Leadership Center Summer in D.C. Policy Research Internship Program</a:t>
            </a:r>
          </a:p>
          <a:p>
            <a:r>
              <a:rPr lang="en-US" sz="1900" dirty="0"/>
              <a:t>Moscow Summer Intern </a:t>
            </a:r>
            <a:r>
              <a:rPr lang="en-US" sz="1900" dirty="0" smtClean="0"/>
              <a:t>Program</a:t>
            </a:r>
          </a:p>
          <a:p>
            <a:r>
              <a:rPr lang="en-US" sz="1900" dirty="0"/>
              <a:t>Public Diplomacy and Global Policymaking in the 21st Century</a:t>
            </a:r>
          </a:p>
          <a:p>
            <a:r>
              <a:rPr lang="en-US" sz="1900" dirty="0"/>
              <a:t>Baker Institute undergraduate introduction to public policy course</a:t>
            </a:r>
          </a:p>
          <a:p>
            <a:r>
              <a:rPr lang="en-US" sz="1900" dirty="0"/>
              <a:t>Undergraduate classes taught by Baker Institute fellows and </a:t>
            </a:r>
            <a:r>
              <a:rPr lang="en-US" sz="1900" dirty="0" smtClean="0"/>
              <a:t>scholars</a:t>
            </a:r>
            <a:endParaRPr lang="en-US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Initiatives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>
          <a:xfrm>
            <a:off x="1103313" y="2052918"/>
            <a:ext cx="9892182" cy="4195481"/>
          </a:xfrm>
        </p:spPr>
        <p:txBody>
          <a:bodyPr>
            <a:normAutofit/>
          </a:bodyPr>
          <a:lstStyle/>
          <a:p>
            <a:r>
              <a:rPr lang="en-US" sz="1900" dirty="0">
                <a:latin typeface="+mn-lt"/>
              </a:rPr>
              <a:t>Mexico Center for </a:t>
            </a:r>
            <a:r>
              <a:rPr lang="en-US" sz="1900" dirty="0" err="1">
                <a:latin typeface="+mn-lt"/>
              </a:rPr>
              <a:t>binational</a:t>
            </a:r>
            <a:r>
              <a:rPr lang="en-US" sz="1900" dirty="0">
                <a:latin typeface="+mn-lt"/>
              </a:rPr>
              <a:t> public policy research, programs and events</a:t>
            </a:r>
          </a:p>
          <a:p>
            <a:r>
              <a:rPr lang="en-US" sz="1900" dirty="0">
                <a:latin typeface="+mn-lt"/>
              </a:rPr>
              <a:t>Proposed Center for Public Finance</a:t>
            </a:r>
          </a:p>
          <a:p>
            <a:r>
              <a:rPr lang="en-US" sz="1900" dirty="0">
                <a:latin typeface="+mn-lt"/>
              </a:rPr>
              <a:t>Proposed Center for Health Policy</a:t>
            </a:r>
          </a:p>
          <a:p>
            <a:r>
              <a:rPr lang="en-US" sz="1900" dirty="0">
                <a:latin typeface="+mn-lt"/>
              </a:rPr>
              <a:t>Proposed joint Rice University and Baker Institute Master’s of Global Affairs graduate level program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Funding</a:t>
            </a:r>
            <a:endParaRPr lang="en-US" dirty="0"/>
          </a:p>
        </p:txBody>
      </p:sp>
      <p:pic>
        <p:nvPicPr>
          <p:cNvPr id="17" name="Picture 16" descr="BI-pub-AR2013-Fig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6279527" y="1794933"/>
            <a:ext cx="3276102" cy="5063067"/>
          </a:xfrm>
          <a:prstGeom prst="rect">
            <a:avLst/>
          </a:prstGeom>
        </p:spPr>
      </p:pic>
      <p:pic>
        <p:nvPicPr>
          <p:cNvPr id="20" name="Picture 19" descr="BI-pub-AR2013-Fig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150533" y="1799168"/>
            <a:ext cx="3273362" cy="5058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224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Custom 2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8AD0D6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a="http://schemas.openxmlformats.org/drawingml/2006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Blank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a="http://schemas.openxmlformats.org/drawingml/2006/main" name="Ion" id="{B8441ADB-2E43-4AF7-B97A-BD870242C6A8}" vid="{292E63A9-BB86-4E3D-B92A-7223C6510D2E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a="http://schemas.openxmlformats.org/drawingml/2006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xmlns:a="http://schemas.openxmlformats.org/drawingml/2006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478CBB3-73F7-4AE4-8F66-D704F33A81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1113</Words>
  <Application>Microsoft Macintosh PowerPoint</Application>
  <PresentationFormat>Custom</PresentationFormat>
  <Paragraphs>128</Paragraphs>
  <Slides>11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Ion</vt:lpstr>
      <vt:lpstr>Blank</vt:lpstr>
      <vt:lpstr>Slide 1</vt:lpstr>
      <vt:lpstr>About the Baker Institute</vt:lpstr>
      <vt:lpstr>Advisory Board</vt:lpstr>
      <vt:lpstr>Senior Leadership</vt:lpstr>
      <vt:lpstr>Research Centers</vt:lpstr>
      <vt:lpstr>Research Programs</vt:lpstr>
      <vt:lpstr>Student Programs</vt:lpstr>
      <vt:lpstr>New Initiatives</vt:lpstr>
      <vt:lpstr>Funding</vt:lpstr>
      <vt:lpstr>Baker Institute at a Glance</vt:lpstr>
      <vt:lpstr>Join the conversation online for the latest news, research, policy reports, events and opinions from Rice University’s Baker Institute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Name</dc:title>
  <dc:creator>Ryan M. Kirksey</dc:creator>
  <cp:lastModifiedBy>Fadwa Kingsbury</cp:lastModifiedBy>
  <cp:revision>31</cp:revision>
  <cp:lastPrinted>2013-12-13T15:22:59Z</cp:lastPrinted>
  <dcterms:created xsi:type="dcterms:W3CDTF">2014-01-07T19:21:56Z</dcterms:created>
  <dcterms:modified xsi:type="dcterms:W3CDTF">2014-01-07T19:27:31Z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TC034172229991</vt:lpwstr>
  </property>
</Properties>
</file>