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6"/>
  </p:notesMasterIdLst>
  <p:handoutMasterIdLst>
    <p:handoutMasterId r:id="rId17"/>
  </p:handoutMasterIdLst>
  <p:sldIdLst>
    <p:sldId id="316" r:id="rId2"/>
    <p:sldId id="318" r:id="rId3"/>
    <p:sldId id="320" r:id="rId4"/>
    <p:sldId id="321" r:id="rId5"/>
    <p:sldId id="323" r:id="rId6"/>
    <p:sldId id="355" r:id="rId7"/>
    <p:sldId id="337" r:id="rId8"/>
    <p:sldId id="352" r:id="rId9"/>
    <p:sldId id="351" r:id="rId10"/>
    <p:sldId id="354" r:id="rId11"/>
    <p:sldId id="356" r:id="rId12"/>
    <p:sldId id="357" r:id="rId13"/>
    <p:sldId id="359" r:id="rId14"/>
    <p:sldId id="360" r:id="rId15"/>
  </p:sldIdLst>
  <p:sldSz cx="9144000" cy="6858000" type="screen4x3"/>
  <p:notesSz cx="6985000" cy="92837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ckie" initials="" lastIdx="1" clrIdx="0"/>
  <p:cmAuthor id="1" name="Abigail Gray" initials="AG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6600"/>
    <a:srgbClr val="006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24" autoAdjust="0"/>
    <p:restoredTop sz="95827" autoAdjust="0"/>
  </p:normalViewPr>
  <p:slideViewPr>
    <p:cSldViewPr snapToGrid="0" snapToObjects="1">
      <p:cViewPr varScale="1">
        <p:scale>
          <a:sx n="56" d="100"/>
          <a:sy n="56" d="100"/>
        </p:scale>
        <p:origin x="1352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gse1.gse.upenn.edu\groups\research\CPRE%20Projects\NSF%20OGAP\SREE%202016%20proposal\Graphs%20of%20student%20distribution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7631889763779525E-2"/>
          <c:y val="5.4386482939632545E-2"/>
          <c:w val="0.85120151647710696"/>
          <c:h val="0.820636482939632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Sophistication!$C$20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2"/>
              <c:layout>
                <c:manualLayout>
                  <c:x val="-1.5483947548050223E-2"/>
                  <c:y val="5.37736336404961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891-4E66-B6C5-687DAFFC13B9}"/>
                </c:ext>
              </c:extLst>
            </c:dLbl>
            <c:dLbl>
              <c:idx val="3"/>
              <c:layout>
                <c:manualLayout>
                  <c:x val="-9.6912331159355724E-3"/>
                  <c:y val="5.37737758421100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891-4E66-B6C5-687DAFFC13B9}"/>
                </c:ext>
              </c:extLst>
            </c:dLbl>
            <c:dLbl>
              <c:idx val="4"/>
              <c:layout>
                <c:manualLayout>
                  <c:x val="-8.889516811880743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891-4E66-B6C5-687DAFFC13B9}"/>
                </c:ext>
              </c:extLst>
            </c:dLbl>
            <c:dLbl>
              <c:idx val="5"/>
              <c:layout>
                <c:manualLayout>
                  <c:x val="-3.3699910920310652E-3"/>
                  <c:y val="1.07274976390852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891-4E66-B6C5-687DAFFC13B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Sophistication!$D$19:$I$19</c:f>
              <c:strCache>
                <c:ptCount val="6"/>
                <c:pt idx="0">
                  <c:v>0</c:v>
                </c:pt>
                <c:pt idx="1">
                  <c:v>.1-1.0</c:v>
                </c:pt>
                <c:pt idx="2">
                  <c:v>1.1-2.0</c:v>
                </c:pt>
                <c:pt idx="3">
                  <c:v>2.1-3.0</c:v>
                </c:pt>
                <c:pt idx="4">
                  <c:v>3.1-4.0</c:v>
                </c:pt>
                <c:pt idx="5">
                  <c:v>4.1-5.0</c:v>
                </c:pt>
              </c:strCache>
            </c:strRef>
          </c:cat>
          <c:val>
            <c:numRef>
              <c:f>Sophistication!$D$20:$I$20</c:f>
              <c:numCache>
                <c:formatCode>0%</c:formatCode>
                <c:ptCount val="6"/>
                <c:pt idx="0">
                  <c:v>9.9772209567198178E-2</c:v>
                </c:pt>
                <c:pt idx="1">
                  <c:v>0.35261958997722098</c:v>
                </c:pt>
                <c:pt idx="2">
                  <c:v>0.19179954441913441</c:v>
                </c:pt>
                <c:pt idx="3">
                  <c:v>0.16993166287015946</c:v>
                </c:pt>
                <c:pt idx="4">
                  <c:v>0.12072892938496584</c:v>
                </c:pt>
                <c:pt idx="5">
                  <c:v>6.514806378132118E-2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891-4E66-B6C5-687DAFFC13B9}"/>
            </c:ext>
          </c:extLst>
        </c:ser>
        <c:ser>
          <c:idx val="1"/>
          <c:order val="1"/>
          <c:tx>
            <c:strRef>
              <c:f>Sophistication!$C$21</c:f>
              <c:strCache>
                <c:ptCount val="1"/>
                <c:pt idx="0">
                  <c:v>Treatment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1.453684967390335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891-4E66-B6C5-687DAFFC13B9}"/>
                </c:ext>
              </c:extLst>
            </c:dLbl>
            <c:dLbl>
              <c:idx val="1"/>
              <c:layout>
                <c:manualLayout>
                  <c:x val="1.695965795288725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891-4E66-B6C5-687DAFFC13B9}"/>
                </c:ext>
              </c:extLst>
            </c:dLbl>
            <c:dLbl>
              <c:idx val="2"/>
              <c:layout>
                <c:manualLayout>
                  <c:x val="2.1805274510855038E-2"/>
                  <c:y val="-5.37737758421100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891-4E66-B6C5-687DAFFC13B9}"/>
                </c:ext>
              </c:extLst>
            </c:dLbl>
            <c:dLbl>
              <c:idx val="3"/>
              <c:layout>
                <c:manualLayout>
                  <c:x val="9.691233115935572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891-4E66-B6C5-687DAFFC13B9}"/>
                </c:ext>
              </c:extLst>
            </c:dLbl>
            <c:dLbl>
              <c:idx val="5"/>
              <c:layout>
                <c:manualLayout>
                  <c:x val="1.21140413949194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891-4E66-B6C5-687DAFFC13B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Sophistication!$D$19:$I$19</c:f>
              <c:strCache>
                <c:ptCount val="6"/>
                <c:pt idx="0">
                  <c:v>0</c:v>
                </c:pt>
                <c:pt idx="1">
                  <c:v>.1-1.0</c:v>
                </c:pt>
                <c:pt idx="2">
                  <c:v>1.1-2.0</c:v>
                </c:pt>
                <c:pt idx="3">
                  <c:v>2.1-3.0</c:v>
                </c:pt>
                <c:pt idx="4">
                  <c:v>3.1-4.0</c:v>
                </c:pt>
                <c:pt idx="5">
                  <c:v>4.1-5.0</c:v>
                </c:pt>
              </c:strCache>
            </c:strRef>
          </c:cat>
          <c:val>
            <c:numRef>
              <c:f>Sophistication!$D$21:$I$21</c:f>
              <c:numCache>
                <c:formatCode>0%</c:formatCode>
                <c:ptCount val="6"/>
                <c:pt idx="0">
                  <c:v>7.2977260708619776E-2</c:v>
                </c:pt>
                <c:pt idx="1">
                  <c:v>0.27551560021152827</c:v>
                </c:pt>
                <c:pt idx="2">
                  <c:v>0.21047065044949761</c:v>
                </c:pt>
                <c:pt idx="3">
                  <c:v>0.19090428344791116</c:v>
                </c:pt>
                <c:pt idx="4">
                  <c:v>0.15282919090428346</c:v>
                </c:pt>
                <c:pt idx="5">
                  <c:v>9.7303014278159711E-2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891-4E66-B6C5-687DAFFC13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91968"/>
        <c:axId val="233169664"/>
      </c:barChart>
      <c:catAx>
        <c:axId val="2326919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33169664"/>
        <c:crosses val="autoZero"/>
        <c:auto val="1"/>
        <c:lblAlgn val="ctr"/>
        <c:lblOffset val="100"/>
        <c:noMultiLvlLbl val="0"/>
      </c:catAx>
      <c:valAx>
        <c:axId val="233169664"/>
        <c:scaling>
          <c:orientation val="minMax"/>
          <c:max val="0.4"/>
        </c:scaling>
        <c:delete val="0"/>
        <c:axPos val="l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32691968"/>
        <c:crosses val="autoZero"/>
        <c:crossBetween val="between"/>
        <c:majorUnit val="0.1"/>
      </c:valAx>
    </c:plotArea>
    <c:legend>
      <c:legendPos val="r"/>
      <c:layout>
        <c:manualLayout>
          <c:xMode val="edge"/>
          <c:yMode val="edge"/>
          <c:x val="0.70632141544999116"/>
          <c:y val="0.15574074074074074"/>
          <c:w val="0.17770975503062117"/>
          <c:h val="0.17925925925925926"/>
        </c:manualLayout>
      </c:layout>
      <c:overlay val="0"/>
      <c:txPr>
        <a:bodyPr/>
        <a:lstStyle/>
        <a:p>
          <a:pPr>
            <a:defRPr sz="13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27466" cy="464503"/>
          </a:xfrm>
          <a:prstGeom prst="rect">
            <a:avLst/>
          </a:prstGeom>
        </p:spPr>
        <p:txBody>
          <a:bodyPr vert="horz" lIns="91221" tIns="45610" rIns="91221" bIns="4561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5953" y="0"/>
            <a:ext cx="3027466" cy="464503"/>
          </a:xfrm>
          <a:prstGeom prst="rect">
            <a:avLst/>
          </a:prstGeom>
        </p:spPr>
        <p:txBody>
          <a:bodyPr vert="horz" lIns="91221" tIns="45610" rIns="91221" bIns="45610" rtlCol="0"/>
          <a:lstStyle>
            <a:lvl1pPr algn="r">
              <a:defRPr sz="1200"/>
            </a:lvl1pPr>
          </a:lstStyle>
          <a:p>
            <a:fld id="{ECF7AC99-DA83-498E-A0ED-029DB71AC0C5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17612"/>
            <a:ext cx="3027466" cy="464503"/>
          </a:xfrm>
          <a:prstGeom prst="rect">
            <a:avLst/>
          </a:prstGeom>
        </p:spPr>
        <p:txBody>
          <a:bodyPr vert="horz" lIns="91221" tIns="45610" rIns="91221" bIns="4561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5953" y="8817612"/>
            <a:ext cx="3027466" cy="464503"/>
          </a:xfrm>
          <a:prstGeom prst="rect">
            <a:avLst/>
          </a:prstGeom>
        </p:spPr>
        <p:txBody>
          <a:bodyPr vert="horz" lIns="91221" tIns="45610" rIns="91221" bIns="45610" rtlCol="0" anchor="b"/>
          <a:lstStyle>
            <a:lvl1pPr algn="r">
              <a:defRPr sz="1200"/>
            </a:lvl1pPr>
          </a:lstStyle>
          <a:p>
            <a:fld id="{6817160F-9246-49F3-BD33-088BFDF82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171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1" y="0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r">
              <a:defRPr sz="1200"/>
            </a:lvl1pPr>
          </a:lstStyle>
          <a:p>
            <a:fld id="{5C60CFB8-E97A-43CF-8A17-596E5F3BE6E7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5325"/>
            <a:ext cx="4641850" cy="3481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3" tIns="46477" rIns="92953" bIns="4647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3" tIns="46477" rIns="92953" bIns="4647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1" y="8817904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r">
              <a:defRPr sz="1200"/>
            </a:lvl1pPr>
          </a:lstStyle>
          <a:p>
            <a:fld id="{CC52B0CB-3457-4E55-B20E-D4B9E5485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482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B6389-34BE-4C53-B7E2-F018C929A6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225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B6389-34BE-4C53-B7E2-F018C929A67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225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44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505200"/>
            <a:ext cx="5220148" cy="1752600"/>
          </a:xfrm>
        </p:spPr>
        <p:txBody>
          <a:bodyPr/>
          <a:lstStyle>
            <a:lvl1pPr marL="0" indent="0" algn="l">
              <a:buNone/>
              <a:defRPr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cap="small" dirty="0"/>
              <a:t>Researchers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University Foote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629" y="6331878"/>
            <a:ext cx="6330114" cy="330825"/>
          </a:xfrm>
          <a:prstGeom prst="rect">
            <a:avLst/>
          </a:prstGeom>
        </p:spPr>
      </p:pic>
      <p:pic>
        <p:nvPicPr>
          <p:cNvPr id="10" name="Picture 9" descr="Linear with URL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96" y="502466"/>
            <a:ext cx="6998152" cy="5499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Tuesday, December 5,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Linear with URL 50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7" y="6393425"/>
            <a:ext cx="4564784" cy="358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Linear with URL 50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7" y="6393425"/>
            <a:ext cx="4564784" cy="358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 cap="small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cap="small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Linear with URL 50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7" y="6393425"/>
            <a:ext cx="4564784" cy="358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Linear with URL 50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7" y="6393425"/>
            <a:ext cx="4564784" cy="358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Linear with URL 50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7" y="6393425"/>
            <a:ext cx="4564784" cy="358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Tuesday, December 5,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b="0" i="0" u="none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45870"/>
            <a:ext cx="8181862" cy="1927225"/>
          </a:xfrm>
        </p:spPr>
        <p:txBody>
          <a:bodyPr/>
          <a:lstStyle/>
          <a:p>
            <a:br>
              <a:rPr lang="en-US" sz="3200" dirty="0"/>
            </a:br>
            <a:r>
              <a:rPr lang="en-US" sz="3200" dirty="0"/>
              <a:t>implementing </a:t>
            </a:r>
            <a:r>
              <a:rPr lang="en-US" sz="3200" dirty="0" err="1"/>
              <a:t>ogap</a:t>
            </a:r>
            <a:r>
              <a:rPr lang="en-US" sz="3200" dirty="0"/>
              <a:t> mathematics in the school district of Philadelphia, an emerging partnership</a:t>
            </a:r>
            <a:endParaRPr lang="en-US" sz="2800" dirty="0">
              <a:effectLst/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861412" cy="1577439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en-US" sz="2000" cap="small" dirty="0">
                <a:solidFill>
                  <a:schemeClr val="tx2"/>
                </a:solidFill>
              </a:rPr>
              <a:t>Jonathan Supovitz </a:t>
            </a:r>
            <a:endParaRPr lang="en-US" sz="2000" dirty="0">
              <a:solidFill>
                <a:schemeClr val="tx2"/>
              </a:solidFill>
            </a:endParaRPr>
          </a:p>
          <a:p>
            <a:pPr>
              <a:spcBef>
                <a:spcPts val="400"/>
              </a:spcBef>
            </a:pPr>
            <a:r>
              <a:rPr lang="en-US" sz="2000" dirty="0">
                <a:solidFill>
                  <a:schemeClr val="tx2"/>
                </a:solidFill>
              </a:rPr>
              <a:t>Consortium for policy research in education</a:t>
            </a:r>
          </a:p>
          <a:p>
            <a:pPr>
              <a:spcBef>
                <a:spcPts val="400"/>
              </a:spcBef>
            </a:pPr>
            <a:r>
              <a:rPr lang="en-US" sz="2000" dirty="0">
                <a:solidFill>
                  <a:schemeClr val="tx2"/>
                </a:solidFill>
              </a:rPr>
              <a:t>University of Pennsylvania</a:t>
            </a:r>
          </a:p>
          <a:p>
            <a:pPr>
              <a:spcBef>
                <a:spcPts val="400"/>
              </a:spcBef>
            </a:pPr>
            <a:endParaRPr lang="en-US" sz="1300" dirty="0">
              <a:solidFill>
                <a:schemeClr val="tx2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5766953" y="3505200"/>
            <a:ext cx="2767447" cy="757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cap="small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847850" y="4903385"/>
            <a:ext cx="6620540" cy="2533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 cap="small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 dirty="0">
                <a:solidFill>
                  <a:schemeClr val="tx2"/>
                </a:solidFill>
                <a:latin typeface="+mj-lt"/>
              </a:rPr>
              <a:t>March 3, 2016</a:t>
            </a:r>
          </a:p>
        </p:txBody>
      </p:sp>
      <p:pic>
        <p:nvPicPr>
          <p:cNvPr id="1026" name="Picture 2" descr="GSE Blu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506843"/>
            <a:ext cx="23241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B8E135-751E-4174-857A-D3D5B62EA50B}"/>
              </a:ext>
            </a:extLst>
          </p:cNvPr>
          <p:cNvSpPr txBox="1"/>
          <p:nvPr/>
        </p:nvSpPr>
        <p:spPr>
          <a:xfrm>
            <a:off x="3567794" y="5661138"/>
            <a:ext cx="4966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+mj-lt"/>
              </a:rPr>
              <a:t>This presentation is based on work supported by the National Science Foundation under Grant No. DRK-12 1316527. </a:t>
            </a:r>
          </a:p>
        </p:txBody>
      </p:sp>
    </p:spTree>
    <p:extLst>
      <p:ext uri="{BB962C8B-B14F-4D97-AF65-F5344CB8AC3E}">
        <p14:creationId xmlns:p14="http://schemas.microsoft.com/office/powerpoint/2010/main" val="19871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5814" y="255077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Phase II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357745"/>
            <a:ext cx="8229600" cy="489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0" i="0" u="none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>
                <a:latin typeface="+mn-lt"/>
              </a:rPr>
              <a:t>How to deepen implementation?</a:t>
            </a:r>
          </a:p>
          <a:p>
            <a:pPr>
              <a:spcBef>
                <a:spcPts val="1200"/>
              </a:spcBef>
              <a:spcAft>
                <a:spcPts val="1200"/>
              </a:spcAft>
              <a:tabLst>
                <a:tab pos="461963" algn="l"/>
              </a:tabLst>
            </a:pPr>
            <a:r>
              <a:rPr lang="en-US" dirty="0">
                <a:latin typeface="+mn-lt"/>
              </a:rPr>
              <a:t>	Bring program inside the district</a:t>
            </a:r>
          </a:p>
          <a:p>
            <a:pPr>
              <a:spcBef>
                <a:spcPts val="1200"/>
              </a:spcBef>
              <a:spcAft>
                <a:spcPts val="1200"/>
              </a:spcAft>
              <a:tabLst>
                <a:tab pos="461963" algn="l"/>
              </a:tabLst>
            </a:pPr>
            <a:r>
              <a:rPr lang="en-US" dirty="0">
                <a:latin typeface="+mn-lt"/>
              </a:rPr>
              <a:t>	Integrate</a:t>
            </a:r>
          </a:p>
          <a:p>
            <a:pPr>
              <a:spcBef>
                <a:spcPts val="1200"/>
              </a:spcBef>
              <a:spcAft>
                <a:spcPts val="1200"/>
              </a:spcAft>
              <a:tabLst>
                <a:tab pos="461963" algn="l"/>
              </a:tabLst>
            </a:pPr>
            <a:r>
              <a:rPr lang="en-US" dirty="0">
                <a:latin typeface="+mn-lt"/>
              </a:rPr>
              <a:t>	Align</a:t>
            </a:r>
          </a:p>
        </p:txBody>
      </p:sp>
    </p:spTree>
    <p:extLst>
      <p:ext uri="{BB962C8B-B14F-4D97-AF65-F5344CB8AC3E}">
        <p14:creationId xmlns:p14="http://schemas.microsoft.com/office/powerpoint/2010/main" val="2989392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03" t="9988" r="22399" b="18983"/>
          <a:stretch/>
        </p:blipFill>
        <p:spPr bwMode="auto">
          <a:xfrm>
            <a:off x="704645" y="1245677"/>
            <a:ext cx="7449652" cy="5240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5814" y="255077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Phase II</a:t>
            </a:r>
          </a:p>
        </p:txBody>
      </p:sp>
    </p:spTree>
    <p:extLst>
      <p:ext uri="{BB962C8B-B14F-4D97-AF65-F5344CB8AC3E}">
        <p14:creationId xmlns:p14="http://schemas.microsoft.com/office/powerpoint/2010/main" val="3096041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563" y="356566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Implementation Development Curve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086840" y="1454013"/>
            <a:ext cx="6618883" cy="4796179"/>
            <a:chOff x="1465363" y="1477031"/>
            <a:chExt cx="4969304" cy="3350344"/>
          </a:xfrm>
        </p:grpSpPr>
        <p:sp>
          <p:nvSpPr>
            <p:cNvPr id="8" name="Rectangle 7"/>
            <p:cNvSpPr/>
            <p:nvPr/>
          </p:nvSpPr>
          <p:spPr>
            <a:xfrm>
              <a:off x="1828801" y="1477031"/>
              <a:ext cx="4571999" cy="2875410"/>
            </a:xfrm>
            <a:prstGeom prst="rect">
              <a:avLst/>
            </a:prstGeom>
            <a:pattFill prst="pct60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1828801" y="1477032"/>
              <a:ext cx="0" cy="28663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828801" y="4339389"/>
              <a:ext cx="4571999" cy="130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 rot="16200000">
              <a:off x="172827" y="2769567"/>
              <a:ext cx="2862357" cy="277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dirty="0">
                  <a:cs typeface="Arial" panose="020B0604020202020204" pitchFamily="34" charset="0"/>
                </a:rPr>
                <a:t>Degree of Design Adjustments</a:t>
              </a:r>
            </a:p>
          </p:txBody>
        </p:sp>
        <p:sp>
          <p:nvSpPr>
            <p:cNvPr id="12" name="TextBox 14"/>
            <p:cNvSpPr txBox="1"/>
            <p:nvPr/>
          </p:nvSpPr>
          <p:spPr>
            <a:xfrm>
              <a:off x="1752600" y="4565765"/>
              <a:ext cx="4572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dirty="0"/>
                <a:t>Intervention Development</a:t>
              </a:r>
            </a:p>
          </p:txBody>
        </p:sp>
        <p:sp>
          <p:nvSpPr>
            <p:cNvPr id="13" name="TextBox 24"/>
            <p:cNvSpPr txBox="1"/>
            <p:nvPr/>
          </p:nvSpPr>
          <p:spPr>
            <a:xfrm>
              <a:off x="1752600" y="4343400"/>
              <a:ext cx="705946" cy="214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 dirty="0"/>
                <a:t>Young</a:t>
              </a:r>
            </a:p>
          </p:txBody>
        </p:sp>
        <p:sp>
          <p:nvSpPr>
            <p:cNvPr id="14" name="TextBox 25"/>
            <p:cNvSpPr txBox="1"/>
            <p:nvPr/>
          </p:nvSpPr>
          <p:spPr>
            <a:xfrm>
              <a:off x="5828174" y="4343400"/>
              <a:ext cx="606493" cy="214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 dirty="0"/>
                <a:t>Mature</a:t>
              </a:r>
            </a:p>
          </p:txBody>
        </p:sp>
        <p:sp>
          <p:nvSpPr>
            <p:cNvPr id="19" name="Freeform 18"/>
            <p:cNvSpPr/>
            <p:nvPr/>
          </p:nvSpPr>
          <p:spPr>
            <a:xfrm>
              <a:off x="1841501" y="2057400"/>
              <a:ext cx="4559300" cy="2266950"/>
            </a:xfrm>
            <a:custGeom>
              <a:avLst/>
              <a:gdLst>
                <a:gd name="connsiteX0" fmla="*/ 0 w 4633505"/>
                <a:gd name="connsiteY0" fmla="*/ 2424288 h 2424288"/>
                <a:gd name="connsiteX1" fmla="*/ 127000 w 4633505"/>
                <a:gd name="connsiteY1" fmla="*/ 1960738 h 2424288"/>
                <a:gd name="connsiteX2" fmla="*/ 419100 w 4633505"/>
                <a:gd name="connsiteY2" fmla="*/ 1592438 h 2424288"/>
                <a:gd name="connsiteX3" fmla="*/ 793750 w 4633505"/>
                <a:gd name="connsiteY3" fmla="*/ 1389238 h 2424288"/>
                <a:gd name="connsiteX4" fmla="*/ 1339850 w 4633505"/>
                <a:gd name="connsiteY4" fmla="*/ 1262238 h 2424288"/>
                <a:gd name="connsiteX5" fmla="*/ 2355850 w 4633505"/>
                <a:gd name="connsiteY5" fmla="*/ 1192388 h 2424288"/>
                <a:gd name="connsiteX6" fmla="*/ 2647950 w 4633505"/>
                <a:gd name="connsiteY6" fmla="*/ 773288 h 2424288"/>
                <a:gd name="connsiteX7" fmla="*/ 3155950 w 4633505"/>
                <a:gd name="connsiteY7" fmla="*/ 678038 h 2424288"/>
                <a:gd name="connsiteX8" fmla="*/ 3409950 w 4633505"/>
                <a:gd name="connsiteY8" fmla="*/ 163688 h 2424288"/>
                <a:gd name="connsiteX9" fmla="*/ 4552950 w 4633505"/>
                <a:gd name="connsiteY9" fmla="*/ 11288 h 2424288"/>
                <a:gd name="connsiteX10" fmla="*/ 4540250 w 4633505"/>
                <a:gd name="connsiteY10" fmla="*/ 11288 h 2424288"/>
                <a:gd name="connsiteX11" fmla="*/ 4540250 w 4633505"/>
                <a:gd name="connsiteY11" fmla="*/ 11288 h 2424288"/>
                <a:gd name="connsiteX12" fmla="*/ 4572000 w 4633505"/>
                <a:gd name="connsiteY12" fmla="*/ 17638 h 2424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633505" h="2424288">
                  <a:moveTo>
                    <a:pt x="0" y="2424288"/>
                  </a:moveTo>
                  <a:cubicBezTo>
                    <a:pt x="28575" y="2261834"/>
                    <a:pt x="57150" y="2099380"/>
                    <a:pt x="127000" y="1960738"/>
                  </a:cubicBezTo>
                  <a:cubicBezTo>
                    <a:pt x="196850" y="1822096"/>
                    <a:pt x="307975" y="1687688"/>
                    <a:pt x="419100" y="1592438"/>
                  </a:cubicBezTo>
                  <a:cubicBezTo>
                    <a:pt x="530225" y="1497188"/>
                    <a:pt x="640292" y="1444271"/>
                    <a:pt x="793750" y="1389238"/>
                  </a:cubicBezTo>
                  <a:cubicBezTo>
                    <a:pt x="947208" y="1334205"/>
                    <a:pt x="1079500" y="1295046"/>
                    <a:pt x="1339850" y="1262238"/>
                  </a:cubicBezTo>
                  <a:cubicBezTo>
                    <a:pt x="1600200" y="1229430"/>
                    <a:pt x="2137833" y="1273880"/>
                    <a:pt x="2355850" y="1192388"/>
                  </a:cubicBezTo>
                  <a:cubicBezTo>
                    <a:pt x="2573867" y="1110896"/>
                    <a:pt x="2514600" y="859013"/>
                    <a:pt x="2647950" y="773288"/>
                  </a:cubicBezTo>
                  <a:cubicBezTo>
                    <a:pt x="2781300" y="687563"/>
                    <a:pt x="3028950" y="779638"/>
                    <a:pt x="3155950" y="678038"/>
                  </a:cubicBezTo>
                  <a:cubicBezTo>
                    <a:pt x="3282950" y="576438"/>
                    <a:pt x="3177117" y="274813"/>
                    <a:pt x="3409950" y="163688"/>
                  </a:cubicBezTo>
                  <a:cubicBezTo>
                    <a:pt x="3642783" y="52563"/>
                    <a:pt x="4364567" y="36688"/>
                    <a:pt x="4552950" y="11288"/>
                  </a:cubicBezTo>
                  <a:cubicBezTo>
                    <a:pt x="4741333" y="-14112"/>
                    <a:pt x="4540250" y="11288"/>
                    <a:pt x="4540250" y="11288"/>
                  </a:cubicBezTo>
                  <a:lnTo>
                    <a:pt x="4540250" y="11288"/>
                  </a:lnTo>
                  <a:lnTo>
                    <a:pt x="4572000" y="17638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94290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59" t="8911" r="33506" b="27968"/>
          <a:stretch/>
        </p:blipFill>
        <p:spPr bwMode="auto">
          <a:xfrm>
            <a:off x="797799" y="527125"/>
            <a:ext cx="7130587" cy="5938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1090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45870"/>
            <a:ext cx="8181862" cy="1927225"/>
          </a:xfrm>
        </p:spPr>
        <p:txBody>
          <a:bodyPr/>
          <a:lstStyle/>
          <a:p>
            <a:br>
              <a:rPr lang="en-US" sz="3200" dirty="0"/>
            </a:br>
            <a:r>
              <a:rPr lang="en-US" sz="3200" dirty="0"/>
              <a:t>implementing </a:t>
            </a:r>
            <a:r>
              <a:rPr lang="en-US" sz="3200" dirty="0" err="1"/>
              <a:t>ogap</a:t>
            </a:r>
            <a:r>
              <a:rPr lang="en-US" sz="3200" dirty="0"/>
              <a:t> mathematics in the school district of Philadelphia, an emerging partnership</a:t>
            </a:r>
            <a:endParaRPr lang="en-US" sz="2800" dirty="0">
              <a:effectLst/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861412" cy="1577439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en-US" sz="2000" cap="small" dirty="0">
                <a:solidFill>
                  <a:schemeClr val="tx2"/>
                </a:solidFill>
              </a:rPr>
              <a:t>Jonathan Supovitz </a:t>
            </a:r>
            <a:endParaRPr lang="en-US" sz="2000" dirty="0">
              <a:solidFill>
                <a:schemeClr val="tx2"/>
              </a:solidFill>
            </a:endParaRPr>
          </a:p>
          <a:p>
            <a:pPr>
              <a:spcBef>
                <a:spcPts val="400"/>
              </a:spcBef>
            </a:pPr>
            <a:r>
              <a:rPr lang="en-US" sz="2000" dirty="0">
                <a:solidFill>
                  <a:schemeClr val="tx2"/>
                </a:solidFill>
              </a:rPr>
              <a:t>Consortium for policy research in education</a:t>
            </a:r>
          </a:p>
          <a:p>
            <a:pPr>
              <a:spcBef>
                <a:spcPts val="400"/>
              </a:spcBef>
            </a:pPr>
            <a:r>
              <a:rPr lang="en-US" sz="2000" dirty="0">
                <a:solidFill>
                  <a:schemeClr val="tx2"/>
                </a:solidFill>
              </a:rPr>
              <a:t>University of Pennsylvania</a:t>
            </a:r>
          </a:p>
          <a:p>
            <a:pPr>
              <a:spcBef>
                <a:spcPts val="400"/>
              </a:spcBef>
            </a:pPr>
            <a:endParaRPr lang="en-US" sz="1300" dirty="0">
              <a:solidFill>
                <a:schemeClr val="tx2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5766953" y="3505200"/>
            <a:ext cx="2767447" cy="757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cap="small" dirty="0"/>
          </a:p>
        </p:txBody>
      </p:sp>
      <p:pic>
        <p:nvPicPr>
          <p:cNvPr id="1026" name="Picture 2" descr="GSE Blu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506843"/>
            <a:ext cx="23241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D4B43AF-B75E-4FC2-AEE9-F8D7F5769C78}"/>
              </a:ext>
            </a:extLst>
          </p:cNvPr>
          <p:cNvSpPr txBox="1"/>
          <p:nvPr/>
        </p:nvSpPr>
        <p:spPr>
          <a:xfrm>
            <a:off x="3567794" y="5613874"/>
            <a:ext cx="4966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+mj-lt"/>
              </a:rPr>
              <a:t>This presentation is based on work supported by the National Science Foundation under Grant No. DRK-12 1316527. </a:t>
            </a:r>
          </a:p>
        </p:txBody>
      </p:sp>
    </p:spTree>
    <p:extLst>
      <p:ext uri="{BB962C8B-B14F-4D97-AF65-F5344CB8AC3E}">
        <p14:creationId xmlns:p14="http://schemas.microsoft.com/office/powerpoint/2010/main" val="3944985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41" y="271448"/>
            <a:ext cx="8813109" cy="990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  <a:latin typeface="+mn-lt"/>
              </a:rPr>
              <a:t>What is OGAP?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951" y="2559062"/>
            <a:ext cx="3663713" cy="354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005" y="1255803"/>
            <a:ext cx="8486162" cy="13032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500" b="1" dirty="0">
                <a:solidFill>
                  <a:srgbClr val="002060"/>
                </a:solidFill>
              </a:rPr>
              <a:t>A formative assessment system </a:t>
            </a:r>
          </a:p>
          <a:p>
            <a:pPr lvl="1"/>
            <a:r>
              <a:rPr lang="en-US" sz="2600" dirty="0">
                <a:solidFill>
                  <a:srgbClr val="002060"/>
                </a:solidFill>
              </a:rPr>
              <a:t>Supplements existing curriculum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90005" y="2559062"/>
            <a:ext cx="8486162" cy="49067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100"/>
              </a:spcBef>
              <a:buFont typeface="Arial" pitchFamily="34" charset="0"/>
              <a:buNone/>
              <a:tabLst>
                <a:tab pos="5426075" algn="l"/>
              </a:tabLst>
            </a:pPr>
            <a:r>
              <a:rPr lang="en-US" sz="3500" b="1" dirty="0">
                <a:solidFill>
                  <a:srgbClr val="002060"/>
                </a:solidFill>
              </a:rPr>
              <a:t>Ongoing professional </a:t>
            </a:r>
            <a:br>
              <a:rPr lang="en-US" sz="3500" b="1" dirty="0">
                <a:solidFill>
                  <a:srgbClr val="002060"/>
                </a:solidFill>
              </a:rPr>
            </a:br>
            <a:r>
              <a:rPr lang="en-US" sz="3500" b="1" dirty="0">
                <a:solidFill>
                  <a:srgbClr val="002060"/>
                </a:solidFill>
              </a:rPr>
              <a:t>development &amp; Support</a:t>
            </a:r>
          </a:p>
          <a:p>
            <a:pPr lvl="1">
              <a:tabLst>
                <a:tab pos="5426075" algn="l"/>
              </a:tabLst>
            </a:pPr>
            <a:r>
              <a:rPr lang="en-US" sz="2400" dirty="0">
                <a:solidFill>
                  <a:srgbClr val="002060"/>
                </a:solidFill>
              </a:rPr>
              <a:t>Summer PD</a:t>
            </a:r>
          </a:p>
          <a:p>
            <a:pPr lvl="1">
              <a:tabLst>
                <a:tab pos="5426075" algn="l"/>
              </a:tabLst>
            </a:pPr>
            <a:r>
              <a:rPr lang="en-US" sz="2400" dirty="0">
                <a:solidFill>
                  <a:srgbClr val="002060"/>
                </a:solidFill>
              </a:rPr>
              <a:t>Trained Teacher Leaders</a:t>
            </a:r>
          </a:p>
          <a:p>
            <a:pPr lvl="1">
              <a:tabLst>
                <a:tab pos="5426075" algn="l"/>
              </a:tabLst>
            </a:pPr>
            <a:r>
              <a:rPr lang="en-US" sz="2400" dirty="0">
                <a:solidFill>
                  <a:srgbClr val="002060"/>
                </a:solidFill>
              </a:rPr>
              <a:t>Regular PLCs</a:t>
            </a:r>
          </a:p>
        </p:txBody>
      </p:sp>
    </p:spTree>
    <p:extLst>
      <p:ext uri="{BB962C8B-B14F-4D97-AF65-F5344CB8AC3E}">
        <p14:creationId xmlns:p14="http://schemas.microsoft.com/office/powerpoint/2010/main" val="690453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540" y="352639"/>
            <a:ext cx="8229600" cy="990600"/>
          </a:xfrm>
        </p:spPr>
        <p:txBody>
          <a:bodyPr/>
          <a:lstStyle/>
          <a:p>
            <a:r>
              <a:rPr lang="en-US" dirty="0">
                <a:latin typeface="+mn-lt"/>
              </a:rPr>
              <a:t>Formative Assessment Cycle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57201" y="2771345"/>
            <a:ext cx="8248692" cy="655559"/>
            <a:chOff x="457201" y="2771345"/>
            <a:chExt cx="8248692" cy="655559"/>
          </a:xfrm>
        </p:grpSpPr>
        <p:sp>
          <p:nvSpPr>
            <p:cNvPr id="6" name="TextBox 5"/>
            <p:cNvSpPr txBox="1"/>
            <p:nvPr/>
          </p:nvSpPr>
          <p:spPr>
            <a:xfrm>
              <a:off x="457201" y="2771345"/>
              <a:ext cx="20907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Learner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2576911" y="3076252"/>
              <a:ext cx="4535286" cy="0"/>
            </a:xfrm>
            <a:prstGeom prst="straightConnector1">
              <a:avLst/>
            </a:prstGeom>
            <a:ln w="38100">
              <a:solidFill>
                <a:schemeClr val="tx2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7360016" y="2780573"/>
              <a:ext cx="13458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Goal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954048" y="2134242"/>
            <a:ext cx="3523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Assessment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229042" y="3417676"/>
            <a:ext cx="5124816" cy="776249"/>
            <a:chOff x="2229042" y="3417676"/>
            <a:chExt cx="5124816" cy="776249"/>
          </a:xfrm>
        </p:grpSpPr>
        <p:cxnSp>
          <p:nvCxnSpPr>
            <p:cNvPr id="23" name="Straight Arrow Connector 22"/>
            <p:cNvCxnSpPr/>
            <p:nvPr/>
          </p:nvCxnSpPr>
          <p:spPr>
            <a:xfrm>
              <a:off x="2439122" y="3417676"/>
              <a:ext cx="4553700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229042" y="3547594"/>
              <a:ext cx="51248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Learning Progression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28420" y="1671928"/>
            <a:ext cx="7809173" cy="4757985"/>
            <a:chOff x="528420" y="1671928"/>
            <a:chExt cx="7809173" cy="4757985"/>
          </a:xfrm>
        </p:grpSpPr>
        <p:grpSp>
          <p:nvGrpSpPr>
            <p:cNvPr id="10" name="Group 9"/>
            <p:cNvGrpSpPr/>
            <p:nvPr/>
          </p:nvGrpSpPr>
          <p:grpSpPr>
            <a:xfrm>
              <a:off x="528420" y="1671928"/>
              <a:ext cx="7809173" cy="4757985"/>
              <a:chOff x="528420" y="1671928"/>
              <a:chExt cx="7809173" cy="4757985"/>
            </a:xfrm>
          </p:grpSpPr>
          <p:sp>
            <p:nvSpPr>
              <p:cNvPr id="12" name="Arc 11"/>
              <p:cNvSpPr/>
              <p:nvPr/>
            </p:nvSpPr>
            <p:spPr>
              <a:xfrm>
                <a:off x="528420" y="1671928"/>
                <a:ext cx="7338298" cy="2198831"/>
              </a:xfrm>
              <a:prstGeom prst="arc">
                <a:avLst>
                  <a:gd name="adj1" fmla="val 17230108"/>
                  <a:gd name="adj2" fmla="val 0"/>
                </a:avLst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542011" y="5783582"/>
                <a:ext cx="234792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b="1" dirty="0">
                    <a:solidFill>
                      <a:schemeClr val="tx2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Teacher</a:t>
                </a:r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 flipH="1">
                <a:off x="5676900" y="3425830"/>
                <a:ext cx="2189819" cy="2479670"/>
              </a:xfrm>
              <a:prstGeom prst="straightConnector1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>
                <a:off x="1458123" y="3425830"/>
                <a:ext cx="2237577" cy="2479670"/>
              </a:xfrm>
              <a:prstGeom prst="straightConnector1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Arc 31"/>
              <p:cNvSpPr/>
              <p:nvPr/>
            </p:nvSpPr>
            <p:spPr>
              <a:xfrm flipH="1">
                <a:off x="1245307" y="1671929"/>
                <a:ext cx="7092286" cy="2198831"/>
              </a:xfrm>
              <a:prstGeom prst="arc">
                <a:avLst>
                  <a:gd name="adj1" fmla="val 16958189"/>
                  <a:gd name="adj2" fmla="val 0"/>
                </a:avLst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cxnSp>
          <p:nvCxnSpPr>
            <p:cNvPr id="33" name="Straight Arrow Connector 32"/>
            <p:cNvCxnSpPr/>
            <p:nvPr/>
          </p:nvCxnSpPr>
          <p:spPr>
            <a:xfrm>
              <a:off x="1245307" y="2688469"/>
              <a:ext cx="0" cy="184208"/>
            </a:xfrm>
            <a:prstGeom prst="straightConnector1">
              <a:avLst/>
            </a:prstGeom>
            <a:ln w="38100">
              <a:solidFill>
                <a:schemeClr val="tx2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4357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75" y="2443750"/>
            <a:ext cx="3321415" cy="225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5554" y="1224516"/>
            <a:ext cx="5936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One tricycle has three wheels. How many wheels do 29 tricycles have? 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53" y="4702640"/>
            <a:ext cx="464820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793" y="2295599"/>
            <a:ext cx="3120538" cy="149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-24553" y="2285458"/>
            <a:ext cx="3575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</a:rPr>
              <a:t>Sam’s Response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82850" y="2299348"/>
            <a:ext cx="3515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</a:rPr>
              <a:t>Samir’s Response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65273" y="4789267"/>
            <a:ext cx="4316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</a:rPr>
              <a:t>Ava’s Response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457900" y="1893030"/>
            <a:ext cx="2347329" cy="3939817"/>
            <a:chOff x="600499" y="1657689"/>
            <a:chExt cx="1860649" cy="4610063"/>
          </a:xfrm>
          <a:solidFill>
            <a:schemeClr val="accent2"/>
          </a:solidFill>
        </p:grpSpPr>
        <p:sp>
          <p:nvSpPr>
            <p:cNvPr id="14" name="Rounded Rectangle 13"/>
            <p:cNvSpPr/>
            <p:nvPr/>
          </p:nvSpPr>
          <p:spPr>
            <a:xfrm>
              <a:off x="600501" y="5520555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Non-</a:t>
              </a:r>
              <a:br>
                <a:rPr lang="en-US" b="1" dirty="0"/>
              </a:br>
              <a:r>
                <a:rPr lang="en-US" b="1" dirty="0"/>
                <a:t>Multiplicative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600500" y="4239940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Additive</a:t>
              </a: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600500" y="2938304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Transitional</a:t>
              </a: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600499" y="1657689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Multiplicative</a:t>
              </a:r>
            </a:p>
          </p:txBody>
        </p:sp>
        <p:sp>
          <p:nvSpPr>
            <p:cNvPr id="18" name="Isosceles Triangle 17"/>
            <p:cNvSpPr/>
            <p:nvPr/>
          </p:nvSpPr>
          <p:spPr>
            <a:xfrm>
              <a:off x="1392072" y="5131558"/>
              <a:ext cx="354841" cy="272955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1353403" y="3837295"/>
              <a:ext cx="354841" cy="272955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Isosceles Triangle 19"/>
            <p:cNvSpPr/>
            <p:nvPr/>
          </p:nvSpPr>
          <p:spPr>
            <a:xfrm>
              <a:off x="1382973" y="2556680"/>
              <a:ext cx="354841" cy="272955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81776" y="228600"/>
            <a:ext cx="8147823" cy="990600"/>
          </a:xfrm>
        </p:spPr>
        <p:txBody>
          <a:bodyPr/>
          <a:lstStyle/>
          <a:p>
            <a:r>
              <a:rPr lang="en-US" dirty="0">
                <a:latin typeface="+mn-lt"/>
              </a:rPr>
              <a:t>OGAP: Analysis of Student Work</a:t>
            </a:r>
          </a:p>
        </p:txBody>
      </p:sp>
    </p:spTree>
    <p:extLst>
      <p:ext uri="{BB962C8B-B14F-4D97-AF65-F5344CB8AC3E}">
        <p14:creationId xmlns:p14="http://schemas.microsoft.com/office/powerpoint/2010/main" val="808279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5584648" y="1052116"/>
            <a:ext cx="2985194" cy="5497389"/>
            <a:chOff x="600499" y="1657689"/>
            <a:chExt cx="1860649" cy="4610063"/>
          </a:xfrm>
          <a:solidFill>
            <a:schemeClr val="accent2"/>
          </a:solidFill>
        </p:grpSpPr>
        <p:sp>
          <p:nvSpPr>
            <p:cNvPr id="13" name="Rounded Rectangle 12"/>
            <p:cNvSpPr/>
            <p:nvPr/>
          </p:nvSpPr>
          <p:spPr>
            <a:xfrm>
              <a:off x="600501" y="5520555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Non-Multiplicative</a:t>
              </a:r>
              <a:br>
                <a:rPr lang="en-US" b="1" dirty="0"/>
              </a:br>
              <a:r>
                <a:rPr lang="en-US" b="1" dirty="0"/>
                <a:t>Strategies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600500" y="4239940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Additive Strategies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600500" y="2938304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Transitional Strategies</a:t>
              </a: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600499" y="1657689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Multiplicative</a:t>
              </a:r>
              <a:br>
                <a:rPr lang="en-US" b="1" dirty="0"/>
              </a:br>
              <a:r>
                <a:rPr lang="en-US" b="1" dirty="0"/>
                <a:t>Strategies</a:t>
              </a:r>
            </a:p>
          </p:txBody>
        </p:sp>
        <p:sp>
          <p:nvSpPr>
            <p:cNvPr id="17" name="Isosceles Triangle 16"/>
            <p:cNvSpPr/>
            <p:nvPr/>
          </p:nvSpPr>
          <p:spPr>
            <a:xfrm>
              <a:off x="1392072" y="5131558"/>
              <a:ext cx="354841" cy="272955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sosceles Triangle 17"/>
            <p:cNvSpPr/>
            <p:nvPr/>
          </p:nvSpPr>
          <p:spPr>
            <a:xfrm>
              <a:off x="1353403" y="3837295"/>
              <a:ext cx="354841" cy="272955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1382973" y="2556680"/>
              <a:ext cx="354841" cy="272955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771628" y="4122922"/>
            <a:ext cx="3533416" cy="2042441"/>
            <a:chOff x="1532397" y="3734973"/>
            <a:chExt cx="3533416" cy="2042441"/>
          </a:xfrm>
        </p:grpSpPr>
        <p:grpSp>
          <p:nvGrpSpPr>
            <p:cNvPr id="11" name="Group 10"/>
            <p:cNvGrpSpPr/>
            <p:nvPr/>
          </p:nvGrpSpPr>
          <p:grpSpPr>
            <a:xfrm>
              <a:off x="1532397" y="3734973"/>
              <a:ext cx="2754377" cy="2042441"/>
              <a:chOff x="379725" y="4324748"/>
              <a:chExt cx="2754377" cy="2042441"/>
            </a:xfrm>
          </p:grpSpPr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7534" y="4540323"/>
                <a:ext cx="2686568" cy="18268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379725" y="4324748"/>
                <a:ext cx="249313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002060"/>
                    </a:solidFill>
                  </a:rPr>
                  <a:t>Sam’s Response</a:t>
                </a:r>
              </a:p>
            </p:txBody>
          </p:sp>
        </p:grpSp>
        <p:cxnSp>
          <p:nvCxnSpPr>
            <p:cNvPr id="23" name="Straight Arrow Connector 22"/>
            <p:cNvCxnSpPr/>
            <p:nvPr/>
          </p:nvCxnSpPr>
          <p:spPr>
            <a:xfrm>
              <a:off x="4338244" y="4210486"/>
              <a:ext cx="727569" cy="0"/>
            </a:xfrm>
            <a:prstGeom prst="straightConnector1">
              <a:avLst/>
            </a:prstGeom>
            <a:ln w="3810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1267513" y="2624588"/>
            <a:ext cx="4068002" cy="1277716"/>
            <a:chOff x="987020" y="2454634"/>
            <a:chExt cx="3955074" cy="1277716"/>
          </a:xfrm>
        </p:grpSpPr>
        <p:grpSp>
          <p:nvGrpSpPr>
            <p:cNvPr id="3" name="Group 2"/>
            <p:cNvGrpSpPr/>
            <p:nvPr/>
          </p:nvGrpSpPr>
          <p:grpSpPr>
            <a:xfrm>
              <a:off x="987020" y="2454634"/>
              <a:ext cx="3444419" cy="1277716"/>
              <a:chOff x="343573" y="3275958"/>
              <a:chExt cx="3070195" cy="1031786"/>
            </a:xfrm>
          </p:grpSpPr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3573" y="3275958"/>
                <a:ext cx="3070195" cy="10317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839208" y="3307641"/>
                <a:ext cx="2065793" cy="3230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002060"/>
                    </a:solidFill>
                  </a:rPr>
                  <a:t>Ava’s Response</a:t>
                </a:r>
              </a:p>
            </p:txBody>
          </p:sp>
        </p:grpSp>
        <p:cxnSp>
          <p:nvCxnSpPr>
            <p:cNvPr id="25" name="Straight Arrow Connector 24"/>
            <p:cNvCxnSpPr/>
            <p:nvPr/>
          </p:nvCxnSpPr>
          <p:spPr>
            <a:xfrm>
              <a:off x="4224623" y="2874605"/>
              <a:ext cx="717471" cy="0"/>
            </a:xfrm>
            <a:prstGeom prst="straightConnector1">
              <a:avLst/>
            </a:prstGeom>
            <a:ln w="3810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1403508" y="1077763"/>
            <a:ext cx="3921620" cy="1345986"/>
            <a:chOff x="1550979" y="707972"/>
            <a:chExt cx="3921620" cy="1345986"/>
          </a:xfrm>
        </p:grpSpPr>
        <p:grpSp>
          <p:nvGrpSpPr>
            <p:cNvPr id="2" name="Group 1"/>
            <p:cNvGrpSpPr/>
            <p:nvPr/>
          </p:nvGrpSpPr>
          <p:grpSpPr>
            <a:xfrm>
              <a:off x="1550979" y="707972"/>
              <a:ext cx="3399514" cy="1345986"/>
              <a:chOff x="904103" y="1387707"/>
              <a:chExt cx="2626634" cy="996530"/>
            </a:xfrm>
          </p:grpSpPr>
          <p:pic>
            <p:nvPicPr>
              <p:cNvPr id="5" name="Picture 2"/>
              <p:cNvPicPr>
                <a:picLocks noChangeAspect="1" noChangeArrowheads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687" t="18471"/>
              <a:stretch/>
            </p:blipFill>
            <p:spPr bwMode="auto">
              <a:xfrm>
                <a:off x="1306646" y="1574928"/>
                <a:ext cx="1891101" cy="809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904103" y="1387707"/>
                <a:ext cx="2626634" cy="2962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002060"/>
                    </a:solidFill>
                  </a:rPr>
                  <a:t>Samir’s Response</a:t>
                </a:r>
              </a:p>
            </p:txBody>
          </p:sp>
        </p:grpSp>
        <p:cxnSp>
          <p:nvCxnSpPr>
            <p:cNvPr id="26" name="Straight Arrow Connector 25"/>
            <p:cNvCxnSpPr/>
            <p:nvPr/>
          </p:nvCxnSpPr>
          <p:spPr>
            <a:xfrm>
              <a:off x="4745030" y="1214949"/>
              <a:ext cx="727569" cy="0"/>
            </a:xfrm>
            <a:prstGeom prst="straightConnector1">
              <a:avLst/>
            </a:prstGeom>
            <a:ln w="3810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06326" y="228600"/>
            <a:ext cx="8123274" cy="9906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OGAP: Classification of Student Work </a:t>
            </a:r>
          </a:p>
        </p:txBody>
      </p:sp>
    </p:spTree>
    <p:extLst>
      <p:ext uri="{BB962C8B-B14F-4D97-AF65-F5344CB8AC3E}">
        <p14:creationId xmlns:p14="http://schemas.microsoft.com/office/powerpoint/2010/main" val="297225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626" y="1228653"/>
            <a:ext cx="8229600" cy="4890610"/>
          </a:xfrm>
        </p:spPr>
        <p:txBody>
          <a:bodyPr>
            <a:normAutofit fontScale="90000"/>
          </a:bodyPr>
          <a:lstStyle/>
          <a:p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Completing an NSF Funded two-year RCT and implementation study of a mathematics formative assessment initiative in two Philadelphia-area districts. </a:t>
            </a:r>
            <a:br>
              <a:rPr lang="en-US" dirty="0">
                <a:latin typeface="+mn-lt"/>
              </a:rPr>
            </a:b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60 schools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600 teachers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14,000 students</a:t>
            </a:r>
            <a:br>
              <a:rPr lang="en-US" dirty="0">
                <a:latin typeface="+mn-lt"/>
              </a:rPr>
            </a:b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870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14" y="416442"/>
            <a:ext cx="8229600" cy="990600"/>
          </a:xfrm>
        </p:spPr>
        <p:txBody>
          <a:bodyPr/>
          <a:lstStyle/>
          <a:p>
            <a:r>
              <a:rPr lang="en-US" dirty="0">
                <a:latin typeface="+mn-lt"/>
              </a:rPr>
              <a:t>Summary of First Year Results</a:t>
            </a:r>
          </a:p>
        </p:txBody>
      </p:sp>
      <p:sp>
        <p:nvSpPr>
          <p:cNvPr id="5" name="Rectangle 4"/>
          <p:cNvSpPr/>
          <p:nvPr/>
        </p:nvSpPr>
        <p:spPr>
          <a:xfrm>
            <a:off x="594162" y="1453867"/>
            <a:ext cx="8238355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61963" algn="l"/>
              </a:tabLst>
            </a:pPr>
            <a:r>
              <a:rPr lang="en-US" sz="3200" dirty="0">
                <a:solidFill>
                  <a:srgbClr val="002060"/>
                </a:solidFill>
              </a:rPr>
              <a:t>Impacts on:</a:t>
            </a:r>
          </a:p>
          <a:p>
            <a:pPr marL="966788" indent="-514350">
              <a:buAutoNum type="arabicParenR"/>
            </a:pPr>
            <a:r>
              <a:rPr lang="en-US" sz="3200" dirty="0">
                <a:solidFill>
                  <a:srgbClr val="002060"/>
                </a:solidFill>
              </a:rPr>
              <a:t>Teacher knowledge of formative assessment practices </a:t>
            </a:r>
          </a:p>
          <a:p>
            <a:pPr marL="966788" indent="-514350">
              <a:buAutoNum type="arabicParenR"/>
            </a:pPr>
            <a:r>
              <a:rPr lang="en-US" sz="3200" dirty="0">
                <a:solidFill>
                  <a:srgbClr val="002060"/>
                </a:solidFill>
              </a:rPr>
              <a:t>Student outcomes on OGAP-aligned assessment</a:t>
            </a:r>
          </a:p>
          <a:p>
            <a:r>
              <a:rPr lang="en-US" sz="3200" dirty="0">
                <a:solidFill>
                  <a:srgbClr val="002060"/>
                </a:solidFill>
              </a:rPr>
              <a:t>But:</a:t>
            </a:r>
          </a:p>
          <a:p>
            <a:endParaRPr lang="en-US" sz="1000" dirty="0">
              <a:solidFill>
                <a:srgbClr val="002060"/>
              </a:solidFill>
            </a:endParaRPr>
          </a:p>
          <a:p>
            <a:pPr marL="909638" indent="-447675">
              <a:buAutoNum type="arabicParenR"/>
            </a:pPr>
            <a:r>
              <a:rPr lang="en-US" sz="3200" dirty="0">
                <a:solidFill>
                  <a:srgbClr val="002060"/>
                </a:solidFill>
              </a:rPr>
              <a:t>Variable teacher and school implementation</a:t>
            </a:r>
          </a:p>
          <a:p>
            <a:pPr marL="909638" indent="-447675">
              <a:buAutoNum type="arabicParenR"/>
            </a:pPr>
            <a:r>
              <a:rPr lang="en-US" sz="3200" dirty="0">
                <a:solidFill>
                  <a:srgbClr val="002060"/>
                </a:solidFill>
              </a:rPr>
              <a:t>Light effects on students</a:t>
            </a:r>
          </a:p>
          <a:p>
            <a:pPr marL="457200" indent="-457200">
              <a:buAutoNum type="arabicParenR"/>
            </a:pP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38760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6" t="760" r="14616" b="13908"/>
          <a:stretch/>
        </p:blipFill>
        <p:spPr bwMode="auto">
          <a:xfrm>
            <a:off x="1100616" y="1052777"/>
            <a:ext cx="7010650" cy="5193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 rot="16200000">
            <a:off x="-426881" y="3465097"/>
            <a:ext cx="2541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TASK SCORE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35351" y="6263878"/>
            <a:ext cx="2541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School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65814" y="255077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School Variation of TASK Performance</a:t>
            </a:r>
          </a:p>
        </p:txBody>
      </p:sp>
    </p:spTree>
    <p:extLst>
      <p:ext uri="{BB962C8B-B14F-4D97-AF65-F5344CB8AC3E}">
        <p14:creationId xmlns:p14="http://schemas.microsoft.com/office/powerpoint/2010/main" val="716515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747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Posttest Score Distribution: 4</a:t>
            </a:r>
            <a:r>
              <a:rPr lang="en-US" baseline="30000" dirty="0">
                <a:latin typeface="+mn-lt"/>
              </a:rPr>
              <a:t>th</a:t>
            </a:r>
            <a:r>
              <a:rPr lang="en-US" dirty="0">
                <a:latin typeface="+mn-lt"/>
              </a:rPr>
              <a:t> Grade</a:t>
            </a: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5670380"/>
              </p:ext>
            </p:extLst>
          </p:nvPr>
        </p:nvGraphicFramePr>
        <p:xfrm>
          <a:off x="988829" y="1992713"/>
          <a:ext cx="7262037" cy="3929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167537" y="1250347"/>
            <a:ext cx="720458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0" i="0" u="none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latin typeface="+mn-lt"/>
              </a:rPr>
              <a:t>Multiplication Solution Sophistication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-426881" y="3465097"/>
            <a:ext cx="2541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Percent of Students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9046" y="5833085"/>
            <a:ext cx="13085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Non-</a:t>
            </a:r>
            <a:br>
              <a:rPr lang="en-US" sz="1400" dirty="0"/>
            </a:br>
            <a:r>
              <a:rPr lang="en-US" sz="1400" dirty="0"/>
              <a:t>Multiplicative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37546" y="5828220"/>
            <a:ext cx="8917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Early</a:t>
            </a:r>
            <a:br>
              <a:rPr lang="en-US" sz="1400" dirty="0"/>
            </a:br>
            <a:r>
              <a:rPr lang="en-US" sz="1400" dirty="0"/>
              <a:t>Additive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08732" y="5828220"/>
            <a:ext cx="8917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br>
              <a:rPr lang="en-US" sz="1400" dirty="0"/>
            </a:br>
            <a:r>
              <a:rPr lang="en-US" sz="1400" dirty="0"/>
              <a:t>Additive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69827" y="5828220"/>
            <a:ext cx="11321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Early </a:t>
            </a:r>
            <a:br>
              <a:rPr lang="en-US" sz="1400" dirty="0"/>
            </a:br>
            <a:r>
              <a:rPr lang="en-US" sz="1400" dirty="0"/>
              <a:t>Transitional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816009" y="5833085"/>
            <a:ext cx="11321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Transitional</a:t>
            </a:r>
            <a:br>
              <a:rPr lang="en-US" sz="1400" dirty="0"/>
            </a:br>
            <a:r>
              <a:rPr lang="en-US" sz="1400" dirty="0"/>
              <a:t>(Models)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75850" y="6043663"/>
            <a:ext cx="13085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Multiplicative</a:t>
            </a:r>
          </a:p>
        </p:txBody>
      </p:sp>
    </p:spTree>
    <p:extLst>
      <p:ext uri="{BB962C8B-B14F-4D97-AF65-F5344CB8AC3E}">
        <p14:creationId xmlns:p14="http://schemas.microsoft.com/office/powerpoint/2010/main" val="2373459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10.0&quot;&gt;&lt;object type=&quot;1&quot; unique_id=&quot;10001&quot;&gt;&lt;object type=&quot;2&quot; unique_id=&quot;10011&quot;&gt;&lt;object type=&quot;3&quot; unique_id=&quot;10012&quot;&gt;&lt;property id=&quot;20148&quot; value=&quot;5&quot;/&gt;&lt;property id=&quot;20300&quot; value=&quot;Slide 1 - &amp;quot; implementing ogap mathematics in the school district of Philadelphia, an emerging partnership&amp;quot;&quot;/&gt;&lt;property id=&quot;20307&quot; value=&quot;316&quot;/&gt;&lt;/object&gt;&lt;object type=&quot;3&quot; unique_id=&quot;10014&quot;&gt;&lt;property id=&quot;20148&quot; value=&quot;5&quot;/&gt;&lt;property id=&quot;20300&quot; value=&quot;Slide 2 - &amp;quot;What is OGAP? &amp;quot;&quot;/&gt;&lt;property id=&quot;20307&quot; value=&quot;318&quot;/&gt;&lt;/object&gt;&lt;object type=&quot;3&quot; unique_id=&quot;10016&quot;&gt;&lt;property id=&quot;20148&quot; value=&quot;5&quot;/&gt;&lt;property id=&quot;20300&quot; value=&quot;Slide 3 - &amp;quot;Formative Assessment Cycle&amp;quot;&quot;/&gt;&lt;property id=&quot;20307&quot; value=&quot;320&quot;/&gt;&lt;/object&gt;&lt;object type=&quot;3&quot; unique_id=&quot;10017&quot;&gt;&lt;property id=&quot;20148&quot; value=&quot;5&quot;/&gt;&lt;property id=&quot;20300&quot; value=&quot;Slide 4 - &amp;quot;OGAP: Analysis of Student Work&amp;quot;&quot;/&gt;&lt;property id=&quot;20307&quot; value=&quot;321&quot;/&gt;&lt;/object&gt;&lt;object type=&quot;3&quot; unique_id=&quot;10019&quot;&gt;&lt;property id=&quot;20148&quot; value=&quot;5&quot;/&gt;&lt;property id=&quot;20300&quot; value=&quot;Slide 5 - &amp;quot;OGAP: Classification of Student Work &amp;quot;&quot;/&gt;&lt;property id=&quot;20307&quot; value=&quot;323&quot;/&gt;&lt;/object&gt;&lt;object type=&quot;3&quot; unique_id=&quot;12233&quot;&gt;&lt;property id=&quot;20148&quot; value=&quot;5&quot;/&gt;&lt;property id=&quot;20300&quot; value=&quot;Slide 7 - &amp;quot;Summary of First Year Results&amp;quot;&quot;/&gt;&lt;property id=&quot;20307&quot; value=&quot;337&quot;/&gt;&lt;/object&gt;&lt;object type=&quot;3&quot; unique_id=&quot;14880&quot;&gt;&lt;property id=&quot;20148&quot; value=&quot;5&quot;/&gt;&lt;property id=&quot;20300&quot; value=&quot;Slide 9 - &amp;quot;Posttest Score Distribution: 4th Grade&amp;quot;&quot;/&gt;&lt;property id=&quot;20307&quot; value=&quot;351&quot;/&gt;&lt;/object&gt;&lt;object type=&quot;3&quot; unique_id=&quot;14881&quot;&gt;&lt;property id=&quot;20148&quot; value=&quot;5&quot;/&gt;&lt;property id=&quot;20300&quot; value=&quot;Slide 8 - &amp;quot;School Variation of TASK Performance&amp;quot;&quot;/&gt;&lt;property id=&quot;20307&quot; value=&quot;352&quot;/&gt;&lt;/object&gt;&lt;object type=&quot;3&quot; unique_id=&quot;15563&quot;&gt;&lt;property id=&quot;20148&quot; value=&quot;5&quot;/&gt;&lt;property id=&quot;20300&quot; value=&quot;Slide 10 - &amp;quot;Phase II&amp;quot;&quot;/&gt;&lt;property id=&quot;20307&quot; value=&quot;354&quot;/&gt;&lt;/object&gt;&lt;object type=&quot;3&quot; unique_id=&quot;15919&quot;&gt;&lt;property id=&quot;20148&quot; value=&quot;5&quot;/&gt;&lt;property id=&quot;20300&quot; value=&quot;Slide 6 - &amp;quot; Completing an NSF Funded two-year RCT and implementation study of a mathematics formative assessment initiative in&quot;/&gt;&lt;property id=&quot;20307&quot; value=&quot;355&quot;/&gt;&lt;/object&gt;&lt;object type=&quot;3&quot; unique_id=&quot;15920&quot;&gt;&lt;property id=&quot;20148&quot; value=&quot;5&quot;/&gt;&lt;property id=&quot;20300&quot; value=&quot;Slide 11 - &amp;quot;Phase II&amp;quot;&quot;/&gt;&lt;property id=&quot;20307&quot; value=&quot;356&quot;/&gt;&lt;/object&gt;&lt;object type=&quot;3&quot; unique_id=&quot;15921&quot;&gt;&lt;property id=&quot;20148&quot; value=&quot;5&quot;/&gt;&lt;property id=&quot;20300&quot; value=&quot;Slide 12 - &amp;quot;Implementation Development Curve&amp;quot;&quot;/&gt;&lt;property id=&quot;20307&quot; value=&quot;357&quot;/&gt;&lt;/object&gt;&lt;object type=&quot;3&quot; unique_id=&quot;15922&quot;&gt;&lt;property id=&quot;20148&quot; value=&quot;5&quot;/&gt;&lt;property id=&quot;20300&quot; value=&quot;Slide 13&quot;/&gt;&lt;property id=&quot;20307&quot; value=&quot;359&quot;/&gt;&lt;/object&gt;&lt;object type=&quot;3&quot; unique_id=&quot;15923&quot;&gt;&lt;property id=&quot;20148&quot; value=&quot;5&quot;/&gt;&lt;property id=&quot;20300&quot; value=&quot;Slide 14 - &amp;quot; implementing ogap mathematics in the school district of Philadelphia, an emerging partnership&amp;quot;&quot;/&gt;&lt;property id=&quot;20307&quot; value=&quot;360&quot;/&gt;&lt;/object&gt;&lt;/object&gt;&lt;object type=&quot;8&quot; unique_id=&quot;10037&quot;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2367</TotalTime>
  <Words>211</Words>
  <Application>Microsoft Office PowerPoint</Application>
  <PresentationFormat>On-screen Show (4:3)</PresentationFormat>
  <Paragraphs>75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Century Gothic</vt:lpstr>
      <vt:lpstr>Palatino Linotype</vt:lpstr>
      <vt:lpstr>Clarity</vt:lpstr>
      <vt:lpstr> implementing ogap mathematics in the school district of Philadelphia, an emerging partnership</vt:lpstr>
      <vt:lpstr>What is OGAP? </vt:lpstr>
      <vt:lpstr>Formative Assessment Cycle</vt:lpstr>
      <vt:lpstr>OGAP: Analysis of Student Work</vt:lpstr>
      <vt:lpstr>OGAP: Classification of Student Work </vt:lpstr>
      <vt:lpstr> Completing an NSF Funded two-year RCT and implementation study of a mathematics formative assessment initiative in two Philadelphia-area districts.   60 schools 600 teachers 14,000 students </vt:lpstr>
      <vt:lpstr>Summary of First Year Results</vt:lpstr>
      <vt:lpstr>School Variation of TASK Performance</vt:lpstr>
      <vt:lpstr>Posttest Score Distribution: 4th Grade</vt:lpstr>
      <vt:lpstr>Phase II</vt:lpstr>
      <vt:lpstr>Phase II</vt:lpstr>
      <vt:lpstr>Implementation Development Curve</vt:lpstr>
      <vt:lpstr>PowerPoint Presentation</vt:lpstr>
      <vt:lpstr> implementing ogap mathematics in the school district of Philadelphia, an emerging partnership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Jackie</dc:creator>
  <cp:lastModifiedBy>Jonathan Supovitz</cp:lastModifiedBy>
  <cp:revision>209</cp:revision>
  <cp:lastPrinted>2016-02-26T15:30:27Z</cp:lastPrinted>
  <dcterms:created xsi:type="dcterms:W3CDTF">2013-04-12T13:34:45Z</dcterms:created>
  <dcterms:modified xsi:type="dcterms:W3CDTF">2017-12-05T19:54:04Z</dcterms:modified>
</cp:coreProperties>
</file>