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s/slide3.xml" ContentType="application/vnd.openxmlformats-officedocument.presentationml.slide+xml"/>
  <Override PartName="/ppt/slideLayouts/slideLayout9.xml" ContentType="application/vnd.openxmlformats-officedocument.presentationml.slideLayout+xml"/>
  <Override PartName="/ppt/slides/slide4.xml" ContentType="application/vnd.openxmlformats-officedocument.presentationml.slid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docProps/core.xml" ContentType="application/vnd.openxmlformats-package.core-properties+xml"/>
  <Override PartName="/ppt/slideMasters/slideMaster1.xml" ContentType="application/vnd.openxmlformats-officedocument.presentationml.slideMaster+xml"/>
  <Default Extension="bin" ContentType="application/vnd.openxmlformats-officedocument.presentationml.printerSettings"/>
  <Override PartName="/ppt/notesSlides/notesSlide4.xml" ContentType="application/vnd.openxmlformats-officedocument.presentationml.notesSlide+xml"/>
  <Default Extension="rels" ContentType="application/vnd.openxmlformats-package.relationships+xml"/>
  <Override PartName="/ppt/slides/slide6.xml" ContentType="application/vnd.openxmlformats-officedocument.presentationml.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48" r:id="rId1"/>
  </p:sldMasterIdLst>
  <p:notesMasterIdLst>
    <p:notesMasterId r:id="rId8"/>
  </p:notesMasterIdLst>
  <p:sldIdLst>
    <p:sldId id="260" r:id="rId2"/>
    <p:sldId id="261" r:id="rId3"/>
    <p:sldId id="262" r:id="rId4"/>
    <p:sldId id="264" r:id="rId5"/>
    <p:sldId id="266" r:id="rId6"/>
    <p:sldId id="263" r:id="rId7"/>
  </p:sldIdLst>
  <p:sldSz cx="6858000" cy="9144000" type="letter"/>
  <p:notesSz cx="6858000" cy="9144000"/>
  <p:defaultTextStyle>
    <a:defPPr>
      <a:defRPr lang="en-US"/>
    </a:defPPr>
    <a:lvl1pPr algn="l" rtl="0" eaLnBrk="0" fontAlgn="base" hangingPunct="0">
      <a:spcBef>
        <a:spcPct val="0"/>
      </a:spcBef>
      <a:spcAft>
        <a:spcPct val="0"/>
      </a:spcAft>
      <a:defRPr sz="800" kern="1200">
        <a:solidFill>
          <a:schemeClr val="tx1"/>
        </a:solidFill>
        <a:latin typeface="Times" pitchFamily="-106" charset="0"/>
        <a:ea typeface="+mn-ea"/>
        <a:cs typeface="+mn-cs"/>
      </a:defRPr>
    </a:lvl1pPr>
    <a:lvl2pPr marL="457200" algn="l" rtl="0" eaLnBrk="0" fontAlgn="base" hangingPunct="0">
      <a:spcBef>
        <a:spcPct val="0"/>
      </a:spcBef>
      <a:spcAft>
        <a:spcPct val="0"/>
      </a:spcAft>
      <a:defRPr sz="800" kern="1200">
        <a:solidFill>
          <a:schemeClr val="tx1"/>
        </a:solidFill>
        <a:latin typeface="Times" pitchFamily="-106" charset="0"/>
        <a:ea typeface="+mn-ea"/>
        <a:cs typeface="+mn-cs"/>
      </a:defRPr>
    </a:lvl2pPr>
    <a:lvl3pPr marL="914400" algn="l" rtl="0" eaLnBrk="0" fontAlgn="base" hangingPunct="0">
      <a:spcBef>
        <a:spcPct val="0"/>
      </a:spcBef>
      <a:spcAft>
        <a:spcPct val="0"/>
      </a:spcAft>
      <a:defRPr sz="800" kern="1200">
        <a:solidFill>
          <a:schemeClr val="tx1"/>
        </a:solidFill>
        <a:latin typeface="Times" pitchFamily="-106" charset="0"/>
        <a:ea typeface="+mn-ea"/>
        <a:cs typeface="+mn-cs"/>
      </a:defRPr>
    </a:lvl3pPr>
    <a:lvl4pPr marL="1371600" algn="l" rtl="0" eaLnBrk="0" fontAlgn="base" hangingPunct="0">
      <a:spcBef>
        <a:spcPct val="0"/>
      </a:spcBef>
      <a:spcAft>
        <a:spcPct val="0"/>
      </a:spcAft>
      <a:defRPr sz="800" kern="1200">
        <a:solidFill>
          <a:schemeClr val="tx1"/>
        </a:solidFill>
        <a:latin typeface="Times" pitchFamily="-106" charset="0"/>
        <a:ea typeface="+mn-ea"/>
        <a:cs typeface="+mn-cs"/>
      </a:defRPr>
    </a:lvl4pPr>
    <a:lvl5pPr marL="1828800" algn="l" rtl="0" eaLnBrk="0" fontAlgn="base" hangingPunct="0">
      <a:spcBef>
        <a:spcPct val="0"/>
      </a:spcBef>
      <a:spcAft>
        <a:spcPct val="0"/>
      </a:spcAft>
      <a:defRPr sz="800" kern="1200">
        <a:solidFill>
          <a:schemeClr val="tx1"/>
        </a:solidFill>
        <a:latin typeface="Times" pitchFamily="-106" charset="0"/>
        <a:ea typeface="+mn-ea"/>
        <a:cs typeface="+mn-cs"/>
      </a:defRPr>
    </a:lvl5pPr>
    <a:lvl6pPr marL="2286000" algn="l" defTabSz="457200" rtl="0" eaLnBrk="1" latinLnBrk="0" hangingPunct="1">
      <a:defRPr sz="800" kern="1200">
        <a:solidFill>
          <a:schemeClr val="tx1"/>
        </a:solidFill>
        <a:latin typeface="Times" pitchFamily="-106" charset="0"/>
        <a:ea typeface="+mn-ea"/>
        <a:cs typeface="+mn-cs"/>
      </a:defRPr>
    </a:lvl6pPr>
    <a:lvl7pPr marL="2743200" algn="l" defTabSz="457200" rtl="0" eaLnBrk="1" latinLnBrk="0" hangingPunct="1">
      <a:defRPr sz="800" kern="1200">
        <a:solidFill>
          <a:schemeClr val="tx1"/>
        </a:solidFill>
        <a:latin typeface="Times" pitchFamily="-106" charset="0"/>
        <a:ea typeface="+mn-ea"/>
        <a:cs typeface="+mn-cs"/>
      </a:defRPr>
    </a:lvl7pPr>
    <a:lvl8pPr marL="3200400" algn="l" defTabSz="457200" rtl="0" eaLnBrk="1" latinLnBrk="0" hangingPunct="1">
      <a:defRPr sz="800" kern="1200">
        <a:solidFill>
          <a:schemeClr val="tx1"/>
        </a:solidFill>
        <a:latin typeface="Times" pitchFamily="-106" charset="0"/>
        <a:ea typeface="+mn-ea"/>
        <a:cs typeface="+mn-cs"/>
      </a:defRPr>
    </a:lvl8pPr>
    <a:lvl9pPr marL="3657600" algn="l" defTabSz="457200" rtl="0" eaLnBrk="1" latinLnBrk="0" hangingPunct="1">
      <a:defRPr sz="800" kern="1200">
        <a:solidFill>
          <a:schemeClr val="tx1"/>
        </a:solidFill>
        <a:latin typeface="Times" pitchFamily="-106"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D1E6F0"/>
    <a:srgbClr val="7499FF"/>
    <a:srgbClr val="1925CC"/>
    <a:srgbClr val="FFECA7"/>
    <a:srgbClr val="F7B500"/>
    <a:srgbClr val="C4D9C5"/>
    <a:srgbClr val="71A072"/>
    <a:srgbClr val="ACFFFF"/>
    <a:srgbClr val="6C71FF"/>
    <a:srgbClr val="EED9D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ferSingleView="1">
    <p:restoredLeft sz="10244" autoAdjust="0"/>
    <p:restoredTop sz="90929"/>
  </p:normalViewPr>
  <p:slideViewPr>
    <p:cSldViewPr snapToGrid="0" showGuides="1">
      <p:cViewPr>
        <p:scale>
          <a:sx n="100" d="100"/>
          <a:sy n="100" d="100"/>
        </p:scale>
        <p:origin x="-3328" y="344"/>
      </p:cViewPr>
      <p:guideLst>
        <p:guide orient="horz" pos="549"/>
        <p:guide pos="431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8028800" cy="78028800"/>
</p:viewPr>
</file>

<file path=ppt/_rels/presentation.xml.rels><?xml version="1.0" encoding="UTF-8" standalone="yes"?>
<Relationships xmlns="http://schemas.openxmlformats.org/package/2006/relationships"><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8" Type="http://schemas.openxmlformats.org/officeDocument/2006/relationships/notesMaster" Target="notesMasters/notesMaster1.xml"/><Relationship Id="rId13" Type="http://schemas.openxmlformats.org/officeDocument/2006/relationships/tableStyles" Target="tableStyles.xml"/><Relationship Id="rId10" Type="http://schemas.openxmlformats.org/officeDocument/2006/relationships/presProps" Target="presProps.xml"/><Relationship Id="rId5" Type="http://schemas.openxmlformats.org/officeDocument/2006/relationships/slide" Target="slides/slide4.xml"/><Relationship Id="rId12"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printerSettings" Target="printerSettings/printerSettings1.bin"/><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dirty="0"/>
          </a:p>
        </p:txBody>
      </p:sp>
      <p:sp>
        <p:nvSpPr>
          <p:cNvPr id="2048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20484" name="Rectangle 4"/>
          <p:cNvSpPr>
            <a:spLocks noGrp="1" noRot="1" noChangeAspect="1" noChangeArrowheads="1" noTextEdit="1"/>
          </p:cNvSpPr>
          <p:nvPr>
            <p:ph type="sldImg" idx="2"/>
          </p:nvPr>
        </p:nvSpPr>
        <p:spPr bwMode="auto">
          <a:xfrm>
            <a:off x="2143125" y="685800"/>
            <a:ext cx="2571750" cy="3429000"/>
          </a:xfrm>
          <a:prstGeom prst="rect">
            <a:avLst/>
          </a:prstGeom>
          <a:noFill/>
          <a:ln w="9525">
            <a:solidFill>
              <a:srgbClr val="000000"/>
            </a:solidFill>
            <a:miter lim="800000"/>
            <a:headEnd/>
            <a:tailEnd/>
          </a:ln>
          <a:effectLst/>
        </p:spPr>
      </p:sp>
      <p:sp>
        <p:nvSpPr>
          <p:cNvPr id="2048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48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dirty="0"/>
          </a:p>
        </p:txBody>
      </p:sp>
      <p:sp>
        <p:nvSpPr>
          <p:cNvPr id="2048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062291E2-0B3D-7943-B935-0459D0929720}" type="slidenum">
              <a:rPr lang="en-US"/>
              <a:pPr/>
              <a:t>‹#›</a:t>
            </a:fld>
            <a:endParaRPr lang="en-US" dirty="0"/>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Times" pitchFamily="-106" charset="0"/>
        <a:ea typeface="+mn-ea"/>
        <a:cs typeface="+mn-cs"/>
      </a:defRPr>
    </a:lvl1pPr>
    <a:lvl2pPr marL="4572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2pPr>
    <a:lvl3pPr marL="9144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3pPr>
    <a:lvl4pPr marL="13716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4pPr>
    <a:lvl5pPr marL="1828800" algn="l" rtl="0" fontAlgn="base">
      <a:spcBef>
        <a:spcPct val="30000"/>
      </a:spcBef>
      <a:spcAft>
        <a:spcPct val="0"/>
      </a:spcAft>
      <a:defRPr sz="1200" kern="1200">
        <a:solidFill>
          <a:schemeClr val="tx1"/>
        </a:solidFill>
        <a:latin typeface="Times" pitchFamily="-106" charset="0"/>
        <a:ea typeface="ＭＳ Ｐゴシック" pitchFamily="-106"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1</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2</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3</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4</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5</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1A57F68-6778-C54E-88BB-320FB7C16E08}" type="slidenum">
              <a:rPr lang="en-US"/>
              <a:pPr/>
              <a:t>6</a:t>
            </a:fld>
            <a:endParaRPr lang="en-US" dirty="0"/>
          </a:p>
        </p:txBody>
      </p:sp>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038"/>
            <a:ext cx="58293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85604DE3-CC63-7545-AB93-475912CCF298}" type="slidenum">
              <a:rPr lang="en-US"/>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5D5F478F-B658-BF4B-ACBC-A254935C2993}" type="slidenum">
              <a:rPr lang="en-US"/>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886325" y="812800"/>
            <a:ext cx="1457325" cy="7315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14350" y="812800"/>
            <a:ext cx="4219575" cy="7315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2FC35325-151A-B24C-8C42-E81CDB702B4D}" type="slidenum">
              <a:rPr lang="en-US"/>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AC3E8DC4-8346-D041-9E1E-D94A8C2141B9}" type="slidenum">
              <a:rPr lang="en-US"/>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338" y="5875338"/>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338" y="3875088"/>
            <a:ext cx="58293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dirty="0"/>
          </a:p>
        </p:txBody>
      </p:sp>
      <p:sp>
        <p:nvSpPr>
          <p:cNvPr id="5" name="Footer Placeholder 4"/>
          <p:cNvSpPr>
            <a:spLocks noGrp="1"/>
          </p:cNvSpPr>
          <p:nvPr>
            <p:ph type="ftr" sz="quarter" idx="11"/>
          </p:nvPr>
        </p:nvSpPr>
        <p:spPr/>
        <p:txBody>
          <a:bodyPr/>
          <a:lstStyle>
            <a:lvl1pPr>
              <a:defRPr/>
            </a:lvl1pPr>
          </a:lstStyle>
          <a:p>
            <a:endParaRPr lang="en-US" dirty="0"/>
          </a:p>
        </p:txBody>
      </p:sp>
      <p:sp>
        <p:nvSpPr>
          <p:cNvPr id="6" name="Slide Number Placeholder 5"/>
          <p:cNvSpPr>
            <a:spLocks noGrp="1"/>
          </p:cNvSpPr>
          <p:nvPr>
            <p:ph type="sldNum" sz="quarter" idx="12"/>
          </p:nvPr>
        </p:nvSpPr>
        <p:spPr/>
        <p:txBody>
          <a:bodyPr/>
          <a:lstStyle>
            <a:lvl1pPr>
              <a:defRPr smtClean="0"/>
            </a:lvl1pPr>
          </a:lstStyle>
          <a:p>
            <a:fld id="{C406AA8A-B16E-464F-8693-2D646CAFDFDD}" type="slidenum">
              <a:rPr lang="en-US"/>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1435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505200" y="2641600"/>
            <a:ext cx="28384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00A65F10-8259-424F-9857-4266BD48FDD7}" type="slidenum">
              <a:rPr lang="en-US"/>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6713"/>
            <a:ext cx="61722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288"/>
            <a:ext cx="3030538"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900363"/>
            <a:ext cx="3030538"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4563" y="2046288"/>
            <a:ext cx="3030537"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4563" y="2900363"/>
            <a:ext cx="3030537"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dirty="0"/>
          </a:p>
        </p:txBody>
      </p:sp>
      <p:sp>
        <p:nvSpPr>
          <p:cNvPr id="8" name="Footer Placeholder 7"/>
          <p:cNvSpPr>
            <a:spLocks noGrp="1"/>
          </p:cNvSpPr>
          <p:nvPr>
            <p:ph type="ftr" sz="quarter" idx="11"/>
          </p:nvPr>
        </p:nvSpPr>
        <p:spPr/>
        <p:txBody>
          <a:bodyPr/>
          <a:lstStyle>
            <a:lvl1pPr>
              <a:defRPr/>
            </a:lvl1pPr>
          </a:lstStyle>
          <a:p>
            <a:endParaRPr lang="en-US" dirty="0"/>
          </a:p>
        </p:txBody>
      </p:sp>
      <p:sp>
        <p:nvSpPr>
          <p:cNvPr id="9" name="Slide Number Placeholder 8"/>
          <p:cNvSpPr>
            <a:spLocks noGrp="1"/>
          </p:cNvSpPr>
          <p:nvPr>
            <p:ph type="sldNum" sz="quarter" idx="12"/>
          </p:nvPr>
        </p:nvSpPr>
        <p:spPr/>
        <p:txBody>
          <a:bodyPr/>
          <a:lstStyle>
            <a:lvl1pPr>
              <a:defRPr smtClean="0"/>
            </a:lvl1pPr>
          </a:lstStyle>
          <a:p>
            <a:fld id="{738D199C-AEBD-EB46-BF73-8ECC10E4549D}" type="slidenum">
              <a:rPr lang="en-US"/>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dirty="0"/>
          </a:p>
        </p:txBody>
      </p:sp>
      <p:sp>
        <p:nvSpPr>
          <p:cNvPr id="4" name="Footer Placeholder 3"/>
          <p:cNvSpPr>
            <a:spLocks noGrp="1"/>
          </p:cNvSpPr>
          <p:nvPr>
            <p:ph type="ftr" sz="quarter" idx="11"/>
          </p:nvPr>
        </p:nvSpPr>
        <p:spPr/>
        <p:txBody>
          <a:bodyPr/>
          <a:lstStyle>
            <a:lvl1pPr>
              <a:defRPr/>
            </a:lvl1pPr>
          </a:lstStyle>
          <a:p>
            <a:endParaRPr lang="en-US" dirty="0"/>
          </a:p>
        </p:txBody>
      </p:sp>
      <p:sp>
        <p:nvSpPr>
          <p:cNvPr id="5" name="Slide Number Placeholder 4"/>
          <p:cNvSpPr>
            <a:spLocks noGrp="1"/>
          </p:cNvSpPr>
          <p:nvPr>
            <p:ph type="sldNum" sz="quarter" idx="12"/>
          </p:nvPr>
        </p:nvSpPr>
        <p:spPr/>
        <p:txBody>
          <a:bodyPr/>
          <a:lstStyle>
            <a:lvl1pPr>
              <a:defRPr smtClean="0"/>
            </a:lvl1pPr>
          </a:lstStyle>
          <a:p>
            <a:fld id="{137C4659-81A3-FC43-87F6-73BF8F6B9461}" type="slidenum">
              <a:rPr lang="en-US"/>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dirty="0"/>
          </a:p>
        </p:txBody>
      </p:sp>
      <p:sp>
        <p:nvSpPr>
          <p:cNvPr id="3" name="Footer Placeholder 2"/>
          <p:cNvSpPr>
            <a:spLocks noGrp="1"/>
          </p:cNvSpPr>
          <p:nvPr>
            <p:ph type="ftr" sz="quarter" idx="11"/>
          </p:nvPr>
        </p:nvSpPr>
        <p:spPr/>
        <p:txBody>
          <a:bodyPr/>
          <a:lstStyle>
            <a:lvl1pPr>
              <a:defRPr/>
            </a:lvl1pPr>
          </a:lstStyle>
          <a:p>
            <a:endParaRPr lang="en-US" dirty="0"/>
          </a:p>
        </p:txBody>
      </p:sp>
      <p:sp>
        <p:nvSpPr>
          <p:cNvPr id="4" name="Slide Number Placeholder 3"/>
          <p:cNvSpPr>
            <a:spLocks noGrp="1"/>
          </p:cNvSpPr>
          <p:nvPr>
            <p:ph type="sldNum" sz="quarter" idx="12"/>
          </p:nvPr>
        </p:nvSpPr>
        <p:spPr/>
        <p:txBody>
          <a:bodyPr/>
          <a:lstStyle>
            <a:lvl1pPr>
              <a:defRPr smtClean="0"/>
            </a:lvl1pPr>
          </a:lstStyle>
          <a:p>
            <a:fld id="{EB380DD5-4072-804C-9B0C-F18597DF61C6}" type="slidenum">
              <a:rPr lang="en-US"/>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3538"/>
            <a:ext cx="225583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8" y="363538"/>
            <a:ext cx="3833812"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2938"/>
            <a:ext cx="225583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8F6C8BD2-4FF8-2D44-9119-591A6236E49F}" type="slidenum">
              <a:rPr lang="en-US"/>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613" y="6400800"/>
            <a:ext cx="41148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613" y="81756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344613" y="7156450"/>
            <a:ext cx="41148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dirty="0"/>
          </a:p>
        </p:txBody>
      </p:sp>
      <p:sp>
        <p:nvSpPr>
          <p:cNvPr id="6" name="Footer Placeholder 5"/>
          <p:cNvSpPr>
            <a:spLocks noGrp="1"/>
          </p:cNvSpPr>
          <p:nvPr>
            <p:ph type="ftr" sz="quarter" idx="11"/>
          </p:nvPr>
        </p:nvSpPr>
        <p:spPr/>
        <p:txBody>
          <a:bodyPr/>
          <a:lstStyle>
            <a:lvl1pPr>
              <a:defRPr/>
            </a:lvl1pPr>
          </a:lstStyle>
          <a:p>
            <a:endParaRPr lang="en-US" dirty="0"/>
          </a:p>
        </p:txBody>
      </p:sp>
      <p:sp>
        <p:nvSpPr>
          <p:cNvPr id="7" name="Slide Number Placeholder 6"/>
          <p:cNvSpPr>
            <a:spLocks noGrp="1"/>
          </p:cNvSpPr>
          <p:nvPr>
            <p:ph type="sldNum" sz="quarter" idx="12"/>
          </p:nvPr>
        </p:nvSpPr>
        <p:spPr/>
        <p:txBody>
          <a:bodyPr/>
          <a:lstStyle>
            <a:lvl1pPr>
              <a:defRPr smtClean="0"/>
            </a:lvl1pPr>
          </a:lstStyle>
          <a:p>
            <a:fld id="{0E2AA08D-551B-C14D-9EDE-5A62B37F528A}" type="slidenum">
              <a:rPr lang="en-US"/>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514350" y="812800"/>
            <a:ext cx="5829300" cy="1524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a:t>Click to edit Master title style</a:t>
            </a:r>
          </a:p>
        </p:txBody>
      </p:sp>
      <p:sp>
        <p:nvSpPr>
          <p:cNvPr id="1027" name="Rectangle 3"/>
          <p:cNvSpPr>
            <a:spLocks noGrp="1" noChangeArrowheads="1"/>
          </p:cNvSpPr>
          <p:nvPr>
            <p:ph type="body" idx="1"/>
          </p:nvPr>
        </p:nvSpPr>
        <p:spPr bwMode="auto">
          <a:xfrm>
            <a:off x="514350" y="2641600"/>
            <a:ext cx="582930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28" name="Rectangle 4"/>
          <p:cNvSpPr>
            <a:spLocks noGrp="1" noChangeArrowheads="1"/>
          </p:cNvSpPr>
          <p:nvPr>
            <p:ph type="dt" sz="half" idx="2"/>
          </p:nvPr>
        </p:nvSpPr>
        <p:spPr bwMode="auto">
          <a:xfrm>
            <a:off x="51435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dirty="0"/>
          </a:p>
        </p:txBody>
      </p:sp>
      <p:sp>
        <p:nvSpPr>
          <p:cNvPr id="1029" name="Rectangle 5"/>
          <p:cNvSpPr>
            <a:spLocks noGrp="1" noChangeArrowheads="1"/>
          </p:cNvSpPr>
          <p:nvPr>
            <p:ph type="ftr" sz="quarter" idx="3"/>
          </p:nvPr>
        </p:nvSpPr>
        <p:spPr bwMode="auto">
          <a:xfrm>
            <a:off x="2343150" y="8331200"/>
            <a:ext cx="217170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dirty="0"/>
          </a:p>
        </p:txBody>
      </p:sp>
      <p:sp>
        <p:nvSpPr>
          <p:cNvPr id="1030" name="Rectangle 6"/>
          <p:cNvSpPr>
            <a:spLocks noGrp="1" noChangeArrowheads="1"/>
          </p:cNvSpPr>
          <p:nvPr>
            <p:ph type="sldNum" sz="quarter" idx="4"/>
          </p:nvPr>
        </p:nvSpPr>
        <p:spPr bwMode="auto">
          <a:xfrm>
            <a:off x="4914900" y="8331200"/>
            <a:ext cx="1428750" cy="609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A9F650C-5260-FB4E-908A-9CD50E43334F}" type="slidenum">
              <a:rPr lang="en-US"/>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pitchFamily="-106" charset="0"/>
        </a:defRPr>
      </a:lvl2pPr>
      <a:lvl3pPr algn="ctr" rtl="0" fontAlgn="base">
        <a:spcBef>
          <a:spcPct val="0"/>
        </a:spcBef>
        <a:spcAft>
          <a:spcPct val="0"/>
        </a:spcAft>
        <a:defRPr sz="4400">
          <a:solidFill>
            <a:schemeClr val="tx2"/>
          </a:solidFill>
          <a:latin typeface="Times" pitchFamily="-106" charset="0"/>
        </a:defRPr>
      </a:lvl3pPr>
      <a:lvl4pPr algn="ctr" rtl="0" fontAlgn="base">
        <a:spcBef>
          <a:spcPct val="0"/>
        </a:spcBef>
        <a:spcAft>
          <a:spcPct val="0"/>
        </a:spcAft>
        <a:defRPr sz="4400">
          <a:solidFill>
            <a:schemeClr val="tx2"/>
          </a:solidFill>
          <a:latin typeface="Times" pitchFamily="-106" charset="0"/>
        </a:defRPr>
      </a:lvl4pPr>
      <a:lvl5pPr algn="ctr" rtl="0" fontAlgn="base">
        <a:spcBef>
          <a:spcPct val="0"/>
        </a:spcBef>
        <a:spcAft>
          <a:spcPct val="0"/>
        </a:spcAft>
        <a:defRPr sz="4400">
          <a:solidFill>
            <a:schemeClr val="tx2"/>
          </a:solidFill>
          <a:latin typeface="Times" pitchFamily="-106" charset="0"/>
        </a:defRPr>
      </a:lvl5pPr>
      <a:lvl6pPr marL="457200" algn="ctr" rtl="0" fontAlgn="base">
        <a:spcBef>
          <a:spcPct val="0"/>
        </a:spcBef>
        <a:spcAft>
          <a:spcPct val="0"/>
        </a:spcAft>
        <a:defRPr sz="4400">
          <a:solidFill>
            <a:schemeClr val="tx2"/>
          </a:solidFill>
          <a:latin typeface="Times" pitchFamily="-106" charset="0"/>
        </a:defRPr>
      </a:lvl6pPr>
      <a:lvl7pPr marL="914400" algn="ctr" rtl="0" fontAlgn="base">
        <a:spcBef>
          <a:spcPct val="0"/>
        </a:spcBef>
        <a:spcAft>
          <a:spcPct val="0"/>
        </a:spcAft>
        <a:defRPr sz="4400">
          <a:solidFill>
            <a:schemeClr val="tx2"/>
          </a:solidFill>
          <a:latin typeface="Times" pitchFamily="-106" charset="0"/>
        </a:defRPr>
      </a:lvl7pPr>
      <a:lvl8pPr marL="1371600" algn="ctr" rtl="0" fontAlgn="base">
        <a:spcBef>
          <a:spcPct val="0"/>
        </a:spcBef>
        <a:spcAft>
          <a:spcPct val="0"/>
        </a:spcAft>
        <a:defRPr sz="4400">
          <a:solidFill>
            <a:schemeClr val="tx2"/>
          </a:solidFill>
          <a:latin typeface="Times" pitchFamily="-106" charset="0"/>
        </a:defRPr>
      </a:lvl8pPr>
      <a:lvl9pPr marL="1828800" algn="ctr" rtl="0" fontAlgn="base">
        <a:spcBef>
          <a:spcPct val="0"/>
        </a:spcBef>
        <a:spcAft>
          <a:spcPct val="0"/>
        </a:spcAft>
        <a:defRPr sz="4400">
          <a:solidFill>
            <a:schemeClr val="tx2"/>
          </a:solidFill>
          <a:latin typeface="Times" pitchFamily="-106"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ＭＳ Ｐゴシック" pitchFamily="-106" charset="-128"/>
        </a:defRPr>
      </a:lvl2pPr>
      <a:lvl3pPr marL="1143000" indent="-228600" algn="l" rtl="0" fontAlgn="base">
        <a:spcBef>
          <a:spcPct val="20000"/>
        </a:spcBef>
        <a:spcAft>
          <a:spcPct val="0"/>
        </a:spcAft>
        <a:buChar char="•"/>
        <a:defRPr sz="2400">
          <a:solidFill>
            <a:schemeClr val="tx1"/>
          </a:solidFill>
          <a:latin typeface="+mn-lt"/>
          <a:ea typeface="ＭＳ Ｐゴシック" pitchFamily="-106" charset="-128"/>
        </a:defRPr>
      </a:lvl3pPr>
      <a:lvl4pPr marL="1600200" indent="-228600" algn="l" rtl="0" fontAlgn="base">
        <a:spcBef>
          <a:spcPct val="20000"/>
        </a:spcBef>
        <a:spcAft>
          <a:spcPct val="0"/>
        </a:spcAft>
        <a:buChar char="–"/>
        <a:defRPr sz="2000">
          <a:solidFill>
            <a:schemeClr val="tx1"/>
          </a:solidFill>
          <a:latin typeface="+mn-lt"/>
          <a:ea typeface="ＭＳ Ｐゴシック" pitchFamily="-106" charset="-128"/>
        </a:defRPr>
      </a:lvl4pPr>
      <a:lvl5pPr marL="2057400" indent="-228600" algn="l" rtl="0" fontAlgn="base">
        <a:spcBef>
          <a:spcPct val="20000"/>
        </a:spcBef>
        <a:spcAft>
          <a:spcPct val="0"/>
        </a:spcAft>
        <a:buChar char="»"/>
        <a:defRPr sz="2000">
          <a:solidFill>
            <a:schemeClr val="tx1"/>
          </a:solidFill>
          <a:latin typeface="+mn-lt"/>
          <a:ea typeface="ＭＳ Ｐゴシック" pitchFamily="-106" charset="-128"/>
        </a:defRPr>
      </a:lvl5pPr>
      <a:lvl6pPr marL="2514600" indent="-228600" algn="l" rtl="0" fontAlgn="base">
        <a:spcBef>
          <a:spcPct val="20000"/>
        </a:spcBef>
        <a:spcAft>
          <a:spcPct val="0"/>
        </a:spcAft>
        <a:buChar char="»"/>
        <a:defRPr sz="2000">
          <a:solidFill>
            <a:schemeClr val="tx1"/>
          </a:solidFill>
          <a:latin typeface="+mn-lt"/>
          <a:ea typeface="ＭＳ Ｐゴシック" pitchFamily="-106" charset="-128"/>
        </a:defRPr>
      </a:lvl6pPr>
      <a:lvl7pPr marL="2971800" indent="-228600" algn="l" rtl="0" fontAlgn="base">
        <a:spcBef>
          <a:spcPct val="20000"/>
        </a:spcBef>
        <a:spcAft>
          <a:spcPct val="0"/>
        </a:spcAft>
        <a:buChar char="»"/>
        <a:defRPr sz="2000">
          <a:solidFill>
            <a:schemeClr val="tx1"/>
          </a:solidFill>
          <a:latin typeface="+mn-lt"/>
          <a:ea typeface="ＭＳ Ｐゴシック" pitchFamily="-106" charset="-128"/>
        </a:defRPr>
      </a:lvl7pPr>
      <a:lvl8pPr marL="3429000" indent="-228600" algn="l" rtl="0" fontAlgn="base">
        <a:spcBef>
          <a:spcPct val="20000"/>
        </a:spcBef>
        <a:spcAft>
          <a:spcPct val="0"/>
        </a:spcAft>
        <a:buChar char="»"/>
        <a:defRPr sz="2000">
          <a:solidFill>
            <a:schemeClr val="tx1"/>
          </a:solidFill>
          <a:latin typeface="+mn-lt"/>
          <a:ea typeface="ＭＳ Ｐゴシック" pitchFamily="-106" charset="-128"/>
        </a:defRPr>
      </a:lvl8pPr>
      <a:lvl9pPr marL="3886200" indent="-228600" algn="l" rtl="0" fontAlgn="base">
        <a:spcBef>
          <a:spcPct val="20000"/>
        </a:spcBef>
        <a:spcAft>
          <a:spcPct val="0"/>
        </a:spcAft>
        <a:buChar char="»"/>
        <a:defRPr sz="2000">
          <a:solidFill>
            <a:schemeClr val="tx1"/>
          </a:solidFill>
          <a:latin typeface="+mn-lt"/>
          <a:ea typeface="ＭＳ Ｐゴシック" pitchFamily="-106"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927100" y="4776788"/>
            <a:ext cx="5205413" cy="2839240"/>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a:t>
            </a:r>
            <a:r>
              <a:rPr lang="en-US" sz="900" b="1" dirty="0" smtClean="0">
                <a:latin typeface="Arial"/>
                <a:cs typeface="Arial"/>
              </a:rPr>
              <a:t> 1.1</a:t>
            </a:r>
            <a:r>
              <a:rPr lang="en-US" sz="900" b="1" dirty="0">
                <a:latin typeface="Arial"/>
                <a:cs typeface="Arial"/>
              </a:rPr>
              <a:t>.</a:t>
            </a:r>
            <a:r>
              <a:rPr lang="en-US" sz="900" b="1" dirty="0" smtClean="0">
                <a:latin typeface="Arial"/>
                <a:cs typeface="Arial"/>
              </a:rPr>
              <a:t> Temporal CDK activity controls cell cycle progression.</a:t>
            </a:r>
            <a:r>
              <a:rPr lang="en-US" sz="900" dirty="0" smtClean="0">
                <a:latin typeface="Arial"/>
                <a:cs typeface="Arial"/>
              </a:rPr>
              <a:t> Mitogen-dependent expression of D-type cyclins </a:t>
            </a:r>
            <a:r>
              <a:rPr lang="en-US" sz="900" dirty="0" smtClean="0">
                <a:latin typeface="Arial"/>
                <a:cs typeface="Arial"/>
              </a:rPr>
              <a:t>facilitates </a:t>
            </a:r>
            <a:r>
              <a:rPr lang="en-US" sz="900" dirty="0" smtClean="0">
                <a:latin typeface="Arial"/>
                <a:cs typeface="Arial"/>
              </a:rPr>
              <a:t>activation of </a:t>
            </a:r>
            <a:r>
              <a:rPr lang="en-US" sz="900" dirty="0" smtClean="0">
                <a:latin typeface="Arial"/>
                <a:cs typeface="Arial"/>
              </a:rPr>
              <a:t>G1-phase </a:t>
            </a:r>
            <a:r>
              <a:rPr lang="en-US" sz="900" dirty="0" smtClean="0">
                <a:latin typeface="Arial"/>
                <a:cs typeface="Arial"/>
              </a:rPr>
              <a:t>CDK4/6. The mammalian family of INK4 proteins specifically inhibit CDK4/6 activity by direct binding to the CDK, antagonizing CDK activity. Nuclear cyclin D/CDK4/6 kinase activity drives cell cycle progression beyond the restriction point, thereby committing the cell to one round of division. Following the G1/S transition, nuclear CDK4/6 activity is terminated by ubiquitin mediated proteolysis of cyclin D1 by the SCF</a:t>
            </a:r>
            <a:r>
              <a:rPr lang="en-US" sz="900" baseline="30000" dirty="0" smtClean="0">
                <a:latin typeface="Arial"/>
                <a:cs typeface="Arial"/>
              </a:rPr>
              <a:t>Fbx4</a:t>
            </a:r>
            <a:r>
              <a:rPr lang="en-US" sz="900" dirty="0" smtClean="0">
                <a:latin typeface="Arial"/>
                <a:cs typeface="Arial"/>
              </a:rPr>
              <a:t> E3 ubiquitin ligase. Cyclin E expression in late G1 facilitates CDK2 activation, and association with the CIP/KIP family of CDK inhibitors inhibits its kinase activity. CDC25-dependent removal of inhibitory threonine/tyrosine phosphorylation </a:t>
            </a:r>
            <a:r>
              <a:rPr lang="en-US" sz="900" dirty="0" smtClean="0">
                <a:latin typeface="Arial"/>
                <a:cs typeface="Arial"/>
              </a:rPr>
              <a:t>on </a:t>
            </a:r>
            <a:r>
              <a:rPr lang="en-US" sz="900" dirty="0" smtClean="0">
                <a:latin typeface="Arial"/>
                <a:cs typeface="Arial"/>
              </a:rPr>
              <a:t>CDK2 is also essential for activation. Cyclin E/CDK2 activity  drives E2F-dependent gene transcription, replication origin firing and S-phase progression, and this activity is attenuated in</a:t>
            </a:r>
            <a:r>
              <a:rPr lang="en-US" sz="900" dirty="0" smtClean="0">
                <a:latin typeface="Arial"/>
                <a:cs typeface="Arial"/>
              </a:rPr>
              <a:t> </a:t>
            </a:r>
            <a:r>
              <a:rPr lang="en-US" sz="900" dirty="0" smtClean="0">
                <a:latin typeface="Arial"/>
                <a:cs typeface="Arial"/>
              </a:rPr>
              <a:t>early</a:t>
            </a:r>
            <a:r>
              <a:rPr lang="en-US" sz="900" dirty="0" smtClean="0">
                <a:latin typeface="Arial"/>
                <a:cs typeface="Arial"/>
              </a:rPr>
              <a:t>-</a:t>
            </a:r>
            <a:r>
              <a:rPr lang="en-US" sz="900" dirty="0" smtClean="0">
                <a:latin typeface="Arial"/>
                <a:cs typeface="Arial"/>
              </a:rPr>
              <a:t>S phase by SCF</a:t>
            </a:r>
            <a:r>
              <a:rPr lang="en-US" sz="900" baseline="30000" dirty="0" smtClean="0">
                <a:latin typeface="Arial"/>
                <a:cs typeface="Arial"/>
              </a:rPr>
              <a:t>Fbw7</a:t>
            </a:r>
            <a:r>
              <a:rPr lang="en-US" sz="900" dirty="0" smtClean="0">
                <a:latin typeface="Arial"/>
                <a:cs typeface="Arial"/>
              </a:rPr>
              <a:t>-mediated ubiquitylation and degradation of cyclin E. Cyclin A expression also activates CDK2 in S-phase, facilitating DNA replication and inhibiting origin re-licensing. Cyclin A/CDK2 activity persists through G2 phase, functioning in centrosome duplication. Cyclin B is the sole mitotic cyclin, as cyclin B/CDK1 activity is essential for both centrosome duplication and mitotic processes. Both cyclin A and cyclin B are substrates of the G2/M phase E3 ligase, the anaphase promoting complex/cyclosome (APC/C).</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24</a:t>
            </a:r>
            <a:endParaRPr lang="en-US" sz="1200" dirty="0">
              <a:ea typeface="ＭＳ Ｐゴシック" pitchFamily="-106" charset="-128"/>
              <a:cs typeface="ＭＳ Ｐゴシック" pitchFamily="-106" charset="-128"/>
            </a:endParaRPr>
          </a:p>
        </p:txBody>
      </p:sp>
      <p:grpSp>
        <p:nvGrpSpPr>
          <p:cNvPr id="225" name="Group 224"/>
          <p:cNvGrpSpPr/>
          <p:nvPr/>
        </p:nvGrpSpPr>
        <p:grpSpPr>
          <a:xfrm>
            <a:off x="3568702" y="3143245"/>
            <a:ext cx="488950" cy="330265"/>
            <a:chOff x="3358064" y="2668414"/>
            <a:chExt cx="706754" cy="425529"/>
          </a:xfrm>
        </p:grpSpPr>
        <p:sp>
          <p:nvSpPr>
            <p:cNvPr id="227" name="AutoShape 72"/>
            <p:cNvSpPr>
              <a:spLocks noChangeArrowheads="1"/>
            </p:cNvSpPr>
            <p:nvPr/>
          </p:nvSpPr>
          <p:spPr bwMode="auto">
            <a:xfrm>
              <a:off x="3437207" y="2811119"/>
              <a:ext cx="422332" cy="249158"/>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28" name="Text Box 73"/>
            <p:cNvSpPr txBox="1">
              <a:spLocks noChangeArrowheads="1"/>
            </p:cNvSpPr>
            <p:nvPr/>
          </p:nvSpPr>
          <p:spPr bwMode="auto">
            <a:xfrm>
              <a:off x="3358064" y="2853542"/>
              <a:ext cx="634138" cy="240401"/>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CDK2</a:t>
              </a:r>
            </a:p>
          </p:txBody>
        </p:sp>
        <p:sp>
          <p:nvSpPr>
            <p:cNvPr id="229" name="Oval 74"/>
            <p:cNvSpPr>
              <a:spLocks noChangeArrowheads="1"/>
            </p:cNvSpPr>
            <p:nvPr/>
          </p:nvSpPr>
          <p:spPr bwMode="auto">
            <a:xfrm>
              <a:off x="3473525" y="2685581"/>
              <a:ext cx="452424" cy="239575"/>
            </a:xfrm>
            <a:prstGeom prst="ellipse">
              <a:avLst/>
            </a:prstGeom>
            <a:gradFill rotWithShape="1">
              <a:gsLst>
                <a:gs pos="99000">
                  <a:srgbClr val="212B4C"/>
                </a:gs>
                <a:gs pos="90000">
                  <a:srgbClr val="364B84"/>
                </a:gs>
                <a:gs pos="68000">
                  <a:srgbClr val="718ABB"/>
                </a:gs>
                <a:gs pos="21000">
                  <a:srgbClr val="A7B4CF"/>
                </a:gs>
                <a:gs pos="0">
                  <a:srgbClr val="CCDEFF"/>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30" name="Text Box 75"/>
            <p:cNvSpPr txBox="1">
              <a:spLocks noChangeArrowheads="1"/>
            </p:cNvSpPr>
            <p:nvPr/>
          </p:nvSpPr>
          <p:spPr bwMode="auto">
            <a:xfrm>
              <a:off x="3409522" y="2668414"/>
              <a:ext cx="655296" cy="240401"/>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 E</a:t>
              </a:r>
            </a:p>
          </p:txBody>
        </p:sp>
      </p:grpSp>
      <p:grpSp>
        <p:nvGrpSpPr>
          <p:cNvPr id="258" name="Group 257"/>
          <p:cNvGrpSpPr/>
          <p:nvPr/>
        </p:nvGrpSpPr>
        <p:grpSpPr>
          <a:xfrm>
            <a:off x="2400301" y="1619250"/>
            <a:ext cx="1985424" cy="1651071"/>
            <a:chOff x="4856355" y="1168400"/>
            <a:chExt cx="1551048" cy="1279538"/>
          </a:xfrm>
        </p:grpSpPr>
        <p:sp>
          <p:nvSpPr>
            <p:cNvPr id="249" name="Oval 248"/>
            <p:cNvSpPr/>
            <p:nvPr/>
          </p:nvSpPr>
          <p:spPr bwMode="auto">
            <a:xfrm>
              <a:off x="4900083" y="1237721"/>
              <a:ext cx="1244600" cy="1202795"/>
            </a:xfrm>
            <a:prstGeom prst="ellipse">
              <a:avLst/>
            </a:prstGeom>
            <a:no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50" name="Isosceles Triangle 249"/>
            <p:cNvSpPr/>
            <p:nvPr/>
          </p:nvSpPr>
          <p:spPr bwMode="auto">
            <a:xfrm rot="6626441">
              <a:off x="5691413" y="1245106"/>
              <a:ext cx="207446" cy="117686"/>
            </a:xfrm>
            <a:prstGeom prst="triangl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51" name="Isosceles Triangle 250"/>
            <p:cNvSpPr/>
            <p:nvPr/>
          </p:nvSpPr>
          <p:spPr bwMode="auto">
            <a:xfrm rot="4628846">
              <a:off x="5208747" y="1213280"/>
              <a:ext cx="207446" cy="117686"/>
            </a:xfrm>
            <a:prstGeom prst="triangl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52" name="Isosceles Triangle 251"/>
            <p:cNvSpPr/>
            <p:nvPr/>
          </p:nvSpPr>
          <p:spPr bwMode="auto">
            <a:xfrm rot="13932619">
              <a:off x="5827355" y="2232762"/>
              <a:ext cx="207446" cy="117686"/>
            </a:xfrm>
            <a:prstGeom prst="triangl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53" name="Isosceles Triangle 252"/>
            <p:cNvSpPr/>
            <p:nvPr/>
          </p:nvSpPr>
          <p:spPr bwMode="auto">
            <a:xfrm rot="19573698">
              <a:off x="4953101" y="2191964"/>
              <a:ext cx="210270" cy="116106"/>
            </a:xfrm>
            <a:prstGeom prst="triangle">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54" name="TextBox 253"/>
            <p:cNvSpPr txBox="1"/>
            <p:nvPr/>
          </p:nvSpPr>
          <p:spPr>
            <a:xfrm>
              <a:off x="5421571" y="1223434"/>
              <a:ext cx="465667" cy="166964"/>
            </a:xfrm>
            <a:prstGeom prst="rect">
              <a:avLst/>
            </a:prstGeom>
            <a:noFill/>
          </p:spPr>
          <p:txBody>
            <a:bodyPr wrap="square" rtlCol="0">
              <a:spAutoFit/>
            </a:bodyPr>
            <a:lstStyle/>
            <a:p>
              <a:r>
                <a:rPr lang="en-US" dirty="0" smtClean="0">
                  <a:latin typeface="Arial"/>
                  <a:cs typeface="Arial"/>
                </a:rPr>
                <a:t>M</a:t>
              </a:r>
              <a:endParaRPr lang="en-US" dirty="0">
                <a:latin typeface="Arial"/>
                <a:cs typeface="Arial"/>
              </a:endParaRPr>
            </a:p>
          </p:txBody>
        </p:sp>
        <p:sp>
          <p:nvSpPr>
            <p:cNvPr id="255" name="TextBox 254"/>
            <p:cNvSpPr txBox="1"/>
            <p:nvPr/>
          </p:nvSpPr>
          <p:spPr>
            <a:xfrm>
              <a:off x="5431493" y="2280974"/>
              <a:ext cx="465667" cy="166964"/>
            </a:xfrm>
            <a:prstGeom prst="rect">
              <a:avLst/>
            </a:prstGeom>
            <a:noFill/>
          </p:spPr>
          <p:txBody>
            <a:bodyPr wrap="square" rtlCol="0">
              <a:spAutoFit/>
            </a:bodyPr>
            <a:lstStyle/>
            <a:p>
              <a:r>
                <a:rPr lang="en-US" dirty="0" smtClean="0">
                  <a:latin typeface="Arial"/>
                  <a:cs typeface="Arial"/>
                </a:rPr>
                <a:t>S</a:t>
              </a:r>
              <a:endParaRPr lang="en-US" dirty="0">
                <a:latin typeface="Arial"/>
                <a:cs typeface="Arial"/>
              </a:endParaRPr>
            </a:p>
          </p:txBody>
        </p:sp>
        <p:sp>
          <p:nvSpPr>
            <p:cNvPr id="256" name="TextBox 255"/>
            <p:cNvSpPr txBox="1"/>
            <p:nvPr/>
          </p:nvSpPr>
          <p:spPr>
            <a:xfrm>
              <a:off x="5941736" y="1731328"/>
              <a:ext cx="465667" cy="166964"/>
            </a:xfrm>
            <a:prstGeom prst="rect">
              <a:avLst/>
            </a:prstGeom>
            <a:noFill/>
          </p:spPr>
          <p:txBody>
            <a:bodyPr wrap="square" rtlCol="0">
              <a:spAutoFit/>
            </a:bodyPr>
            <a:lstStyle/>
            <a:p>
              <a:r>
                <a:rPr lang="en-US" dirty="0" smtClean="0">
                  <a:latin typeface="Arial"/>
                  <a:cs typeface="Arial"/>
                </a:rPr>
                <a:t>G1</a:t>
              </a:r>
              <a:endParaRPr lang="en-US" dirty="0">
                <a:latin typeface="Arial"/>
                <a:cs typeface="Arial"/>
              </a:endParaRPr>
            </a:p>
          </p:txBody>
        </p:sp>
        <p:sp>
          <p:nvSpPr>
            <p:cNvPr id="257" name="TextBox 256"/>
            <p:cNvSpPr txBox="1"/>
            <p:nvPr/>
          </p:nvSpPr>
          <p:spPr>
            <a:xfrm>
              <a:off x="4856355" y="1731328"/>
              <a:ext cx="465667" cy="166964"/>
            </a:xfrm>
            <a:prstGeom prst="rect">
              <a:avLst/>
            </a:prstGeom>
            <a:noFill/>
          </p:spPr>
          <p:txBody>
            <a:bodyPr wrap="square" rtlCol="0">
              <a:spAutoFit/>
            </a:bodyPr>
            <a:lstStyle/>
            <a:p>
              <a:r>
                <a:rPr lang="en-US" dirty="0" smtClean="0">
                  <a:latin typeface="Arial"/>
                  <a:cs typeface="Arial"/>
                </a:rPr>
                <a:t>G2</a:t>
              </a:r>
              <a:endParaRPr lang="en-US" dirty="0">
                <a:latin typeface="Arial"/>
                <a:cs typeface="Arial"/>
              </a:endParaRPr>
            </a:p>
          </p:txBody>
        </p:sp>
      </p:grpSp>
      <p:grpSp>
        <p:nvGrpSpPr>
          <p:cNvPr id="260" name="Group 108"/>
          <p:cNvGrpSpPr/>
          <p:nvPr/>
        </p:nvGrpSpPr>
        <p:grpSpPr>
          <a:xfrm>
            <a:off x="3890989" y="3066690"/>
            <a:ext cx="662751" cy="334811"/>
            <a:chOff x="7462842" y="3122620"/>
            <a:chExt cx="1081088" cy="657225"/>
          </a:xfrm>
        </p:grpSpPr>
        <p:grpSp>
          <p:nvGrpSpPr>
            <p:cNvPr id="261" name="Group 216"/>
            <p:cNvGrpSpPr>
              <a:grpSpLocks/>
            </p:cNvGrpSpPr>
            <p:nvPr/>
          </p:nvGrpSpPr>
          <p:grpSpPr bwMode="auto">
            <a:xfrm>
              <a:off x="7673979" y="3387732"/>
              <a:ext cx="869951" cy="392113"/>
              <a:chOff x="259" y="3202"/>
              <a:chExt cx="548" cy="247"/>
            </a:xfrm>
          </p:grpSpPr>
          <p:sp>
            <p:nvSpPr>
              <p:cNvPr id="265"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266" name="Text Box 218"/>
              <p:cNvSpPr txBox="1">
                <a:spLocks noChangeArrowheads="1"/>
              </p:cNvSpPr>
              <p:nvPr/>
            </p:nvSpPr>
            <p:spPr bwMode="auto">
              <a:xfrm>
                <a:off x="259" y="3202"/>
                <a:ext cx="548" cy="24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700" dirty="0">
                    <a:solidFill>
                      <a:srgbClr val="000000"/>
                    </a:solidFill>
                    <a:latin typeface="Arial"/>
                    <a:cs typeface="Arial"/>
                  </a:rPr>
                  <a:t>CDK4</a:t>
                </a:r>
              </a:p>
            </p:txBody>
          </p:sp>
        </p:grpSp>
        <p:grpSp>
          <p:nvGrpSpPr>
            <p:cNvPr id="262" name="Group 235"/>
            <p:cNvGrpSpPr>
              <a:grpSpLocks/>
            </p:cNvGrpSpPr>
            <p:nvPr/>
          </p:nvGrpSpPr>
          <p:grpSpPr bwMode="auto">
            <a:xfrm>
              <a:off x="7462842" y="3122620"/>
              <a:ext cx="876301" cy="392113"/>
              <a:chOff x="1238" y="3451"/>
              <a:chExt cx="552" cy="247"/>
            </a:xfrm>
          </p:grpSpPr>
          <p:sp>
            <p:nvSpPr>
              <p:cNvPr id="263" name="AutoShape 236"/>
              <p:cNvSpPr>
                <a:spLocks noChangeArrowheads="1"/>
              </p:cNvSpPr>
              <p:nvPr/>
            </p:nvSpPr>
            <p:spPr bwMode="auto">
              <a:xfrm>
                <a:off x="1355"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264" name="Text Box 237"/>
              <p:cNvSpPr txBox="1">
                <a:spLocks noChangeArrowheads="1"/>
              </p:cNvSpPr>
              <p:nvPr/>
            </p:nvSpPr>
            <p:spPr bwMode="auto">
              <a:xfrm>
                <a:off x="1238" y="3451"/>
                <a:ext cx="552" cy="247"/>
              </a:xfrm>
              <a:prstGeom prst="rect">
                <a:avLst/>
              </a:prstGeom>
              <a:noFill/>
              <a:ln w="9525">
                <a:noFill/>
                <a:miter lim="800000"/>
                <a:headEnd/>
                <a:tailEnd/>
              </a:ln>
            </p:spPr>
            <p:txBody>
              <a:bodyPr wrap="square">
                <a:prstTxWarp prst="textNoShape">
                  <a:avLst/>
                </a:prstTxWarp>
                <a:spAutoFit/>
              </a:bodyPr>
              <a:lstStyle/>
              <a:p>
                <a:pPr algn="ctr"/>
                <a:r>
                  <a:rPr lang="en-US" sz="700" dirty="0" smtClean="0">
                    <a:solidFill>
                      <a:srgbClr val="000000"/>
                    </a:solidFill>
                    <a:latin typeface="Arial"/>
                    <a:cs typeface="Arial"/>
                  </a:rPr>
                  <a:t>Cyc D1</a:t>
                </a:r>
                <a:endParaRPr lang="en-US" sz="700" dirty="0">
                  <a:solidFill>
                    <a:srgbClr val="000000"/>
                  </a:solidFill>
                  <a:latin typeface="Arial"/>
                  <a:cs typeface="Arial"/>
                </a:endParaRPr>
              </a:p>
            </p:txBody>
          </p:sp>
        </p:grpSp>
      </p:grpSp>
      <p:grpSp>
        <p:nvGrpSpPr>
          <p:cNvPr id="272" name="Group 271"/>
          <p:cNvGrpSpPr/>
          <p:nvPr/>
        </p:nvGrpSpPr>
        <p:grpSpPr>
          <a:xfrm>
            <a:off x="3140078" y="3292470"/>
            <a:ext cx="495297" cy="330265"/>
            <a:chOff x="3358068" y="2668414"/>
            <a:chExt cx="715929" cy="425529"/>
          </a:xfrm>
        </p:grpSpPr>
        <p:sp>
          <p:nvSpPr>
            <p:cNvPr id="273" name="AutoShape 72"/>
            <p:cNvSpPr>
              <a:spLocks noChangeArrowheads="1"/>
            </p:cNvSpPr>
            <p:nvPr/>
          </p:nvSpPr>
          <p:spPr bwMode="auto">
            <a:xfrm>
              <a:off x="3437207" y="2811119"/>
              <a:ext cx="422332" cy="249158"/>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74" name="Text Box 73"/>
            <p:cNvSpPr txBox="1">
              <a:spLocks noChangeArrowheads="1"/>
            </p:cNvSpPr>
            <p:nvPr/>
          </p:nvSpPr>
          <p:spPr bwMode="auto">
            <a:xfrm>
              <a:off x="3358068" y="2853542"/>
              <a:ext cx="634138" cy="240401"/>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CDK2</a:t>
              </a:r>
            </a:p>
          </p:txBody>
        </p:sp>
        <p:sp>
          <p:nvSpPr>
            <p:cNvPr id="275" name="Oval 74"/>
            <p:cNvSpPr>
              <a:spLocks noChangeArrowheads="1"/>
            </p:cNvSpPr>
            <p:nvPr/>
          </p:nvSpPr>
          <p:spPr bwMode="auto">
            <a:xfrm>
              <a:off x="3473525" y="2685581"/>
              <a:ext cx="452424" cy="239575"/>
            </a:xfrm>
            <a:prstGeom prst="ellipse">
              <a:avLst/>
            </a:prstGeom>
            <a:gradFill rotWithShape="1">
              <a:gsLst>
                <a:gs pos="99000">
                  <a:srgbClr val="212B4C"/>
                </a:gs>
                <a:gs pos="90000">
                  <a:srgbClr val="364B84"/>
                </a:gs>
                <a:gs pos="71000">
                  <a:srgbClr val="718ABB"/>
                </a:gs>
                <a:gs pos="21000">
                  <a:srgbClr val="A7B4CF"/>
                </a:gs>
                <a:gs pos="0">
                  <a:srgbClr val="CCDEFF"/>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76" name="Text Box 75"/>
            <p:cNvSpPr txBox="1">
              <a:spLocks noChangeArrowheads="1"/>
            </p:cNvSpPr>
            <p:nvPr/>
          </p:nvSpPr>
          <p:spPr bwMode="auto">
            <a:xfrm>
              <a:off x="3418701" y="2668414"/>
              <a:ext cx="655296" cy="240401"/>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 E</a:t>
              </a:r>
            </a:p>
          </p:txBody>
        </p:sp>
      </p:grpSp>
      <p:grpSp>
        <p:nvGrpSpPr>
          <p:cNvPr id="278" name="Group 277"/>
          <p:cNvGrpSpPr/>
          <p:nvPr/>
        </p:nvGrpSpPr>
        <p:grpSpPr>
          <a:xfrm>
            <a:off x="2120901" y="1961760"/>
            <a:ext cx="500066" cy="324297"/>
            <a:chOff x="3040380" y="3717860"/>
            <a:chExt cx="533405" cy="346134"/>
          </a:xfrm>
        </p:grpSpPr>
        <p:sp>
          <p:nvSpPr>
            <p:cNvPr id="279" name="AutoShape 72"/>
            <p:cNvSpPr>
              <a:spLocks noChangeArrowheads="1"/>
            </p:cNvSpPr>
            <p:nvPr/>
          </p:nvSpPr>
          <p:spPr bwMode="auto">
            <a:xfrm>
              <a:off x="3098783" y="3829713"/>
              <a:ext cx="311659" cy="206400"/>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80" name="Text Box 73"/>
            <p:cNvSpPr txBox="1">
              <a:spLocks noChangeArrowheads="1"/>
            </p:cNvSpPr>
            <p:nvPr/>
          </p:nvSpPr>
          <p:spPr bwMode="auto">
            <a:xfrm>
              <a:off x="3040380" y="3864848"/>
              <a:ext cx="467961"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CDK2</a:t>
              </a:r>
            </a:p>
          </p:txBody>
        </p:sp>
        <p:sp>
          <p:nvSpPr>
            <p:cNvPr id="281" name="Oval 74"/>
            <p:cNvSpPr>
              <a:spLocks noChangeArrowheads="1"/>
            </p:cNvSpPr>
            <p:nvPr/>
          </p:nvSpPr>
          <p:spPr bwMode="auto">
            <a:xfrm>
              <a:off x="3125584" y="3725718"/>
              <a:ext cx="333865" cy="198462"/>
            </a:xfrm>
            <a:prstGeom prst="ellipse">
              <a:avLst/>
            </a:prstGeom>
            <a:gradFill rotWithShape="1">
              <a:gsLst>
                <a:gs pos="100000">
                  <a:srgbClr val="56336D"/>
                </a:gs>
                <a:gs pos="53000">
                  <a:srgbClr val="A289B2"/>
                </a:gs>
                <a:gs pos="0">
                  <a:srgbClr val="D7C9E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82" name="Text Box 75"/>
            <p:cNvSpPr txBox="1">
              <a:spLocks noChangeArrowheads="1"/>
            </p:cNvSpPr>
            <p:nvPr/>
          </p:nvSpPr>
          <p:spPr bwMode="auto">
            <a:xfrm>
              <a:off x="3090211" y="3717860"/>
              <a:ext cx="483574"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a:t>
              </a:r>
              <a:r>
                <a:rPr lang="en-US" sz="700" dirty="0" smtClean="0">
                  <a:solidFill>
                    <a:srgbClr val="000000"/>
                  </a:solidFill>
                  <a:latin typeface="Arial"/>
                  <a:cs typeface="Arial"/>
                </a:rPr>
                <a:t> A</a:t>
              </a:r>
              <a:endParaRPr lang="en-US" sz="700" dirty="0">
                <a:solidFill>
                  <a:srgbClr val="000000"/>
                </a:solidFill>
                <a:latin typeface="Arial"/>
                <a:cs typeface="Arial"/>
              </a:endParaRPr>
            </a:p>
          </p:txBody>
        </p:sp>
      </p:grpSp>
      <p:grpSp>
        <p:nvGrpSpPr>
          <p:cNvPr id="283" name="Group 282"/>
          <p:cNvGrpSpPr/>
          <p:nvPr/>
        </p:nvGrpSpPr>
        <p:grpSpPr>
          <a:xfrm>
            <a:off x="2343149" y="1625205"/>
            <a:ext cx="493716" cy="330651"/>
            <a:chOff x="3047153" y="3711078"/>
            <a:chExt cx="526632" cy="352916"/>
          </a:xfrm>
        </p:grpSpPr>
        <p:sp>
          <p:nvSpPr>
            <p:cNvPr id="284" name="AutoShape 72"/>
            <p:cNvSpPr>
              <a:spLocks noChangeArrowheads="1"/>
            </p:cNvSpPr>
            <p:nvPr/>
          </p:nvSpPr>
          <p:spPr bwMode="auto">
            <a:xfrm>
              <a:off x="3098783" y="3829713"/>
              <a:ext cx="311659" cy="206400"/>
            </a:xfrm>
            <a:prstGeom prst="octagon">
              <a:avLst>
                <a:gd name="adj" fmla="val 29287"/>
              </a:avLst>
            </a:prstGeom>
            <a:gradFill rotWithShape="1">
              <a:gsLst>
                <a:gs pos="90000">
                  <a:schemeClr val="bg2">
                    <a:lumMod val="75000"/>
                  </a:schemeClr>
                </a:gs>
                <a:gs pos="99000">
                  <a:schemeClr val="bg2">
                    <a:lumMod val="75000"/>
                  </a:schemeClr>
                </a:gs>
                <a:gs pos="8000">
                  <a:schemeClr val="bg1">
                    <a:lumMod val="95000"/>
                  </a:schemeClr>
                </a:gs>
                <a:gs pos="42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85" name="Text Box 73"/>
            <p:cNvSpPr txBox="1">
              <a:spLocks noChangeArrowheads="1"/>
            </p:cNvSpPr>
            <p:nvPr/>
          </p:nvSpPr>
          <p:spPr bwMode="auto">
            <a:xfrm>
              <a:off x="3047153" y="3864848"/>
              <a:ext cx="467961"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smtClean="0">
                  <a:solidFill>
                    <a:srgbClr val="000000"/>
                  </a:solidFill>
                  <a:latin typeface="Arial"/>
                  <a:cs typeface="Arial"/>
                </a:rPr>
                <a:t>CDK1</a:t>
              </a:r>
              <a:endParaRPr lang="en-US" sz="700" dirty="0">
                <a:solidFill>
                  <a:srgbClr val="000000"/>
                </a:solidFill>
                <a:latin typeface="Arial"/>
                <a:cs typeface="Arial"/>
              </a:endParaRPr>
            </a:p>
          </p:txBody>
        </p:sp>
        <p:sp>
          <p:nvSpPr>
            <p:cNvPr id="286" name="Oval 74"/>
            <p:cNvSpPr>
              <a:spLocks noChangeArrowheads="1"/>
            </p:cNvSpPr>
            <p:nvPr/>
          </p:nvSpPr>
          <p:spPr bwMode="auto">
            <a:xfrm>
              <a:off x="3125584" y="3725718"/>
              <a:ext cx="333865" cy="198462"/>
            </a:xfrm>
            <a:prstGeom prst="ellipse">
              <a:avLst/>
            </a:prstGeom>
            <a:gradFill rotWithShape="1">
              <a:gsLst>
                <a:gs pos="100000">
                  <a:srgbClr val="800000"/>
                </a:gs>
                <a:gs pos="47000">
                  <a:srgbClr val="C58D8E"/>
                </a:gs>
                <a:gs pos="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87" name="Text Box 75"/>
            <p:cNvSpPr txBox="1">
              <a:spLocks noChangeArrowheads="1"/>
            </p:cNvSpPr>
            <p:nvPr/>
          </p:nvSpPr>
          <p:spPr bwMode="auto">
            <a:xfrm>
              <a:off x="3090211" y="3711078"/>
              <a:ext cx="483574"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a:t>
              </a:r>
              <a:r>
                <a:rPr lang="en-US" sz="700" dirty="0" smtClean="0">
                  <a:solidFill>
                    <a:srgbClr val="000000"/>
                  </a:solidFill>
                  <a:latin typeface="Arial"/>
                  <a:cs typeface="Arial"/>
                </a:rPr>
                <a:t> B</a:t>
              </a:r>
              <a:endParaRPr lang="en-US" sz="700" dirty="0">
                <a:solidFill>
                  <a:srgbClr val="000000"/>
                </a:solidFill>
                <a:latin typeface="Arial"/>
                <a:cs typeface="Arial"/>
              </a:endParaRPr>
            </a:p>
          </p:txBody>
        </p:sp>
      </p:grpSp>
      <p:sp>
        <p:nvSpPr>
          <p:cNvPr id="294" name="Text Box 49"/>
          <p:cNvSpPr txBox="1">
            <a:spLocks noChangeArrowheads="1"/>
          </p:cNvSpPr>
          <p:nvPr/>
        </p:nvSpPr>
        <p:spPr bwMode="auto">
          <a:xfrm>
            <a:off x="4066972" y="3373438"/>
            <a:ext cx="803478" cy="666849"/>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000000"/>
                </a:solidFill>
                <a:latin typeface="Arial"/>
                <a:cs typeface="Arial"/>
              </a:rPr>
              <a:t>p21</a:t>
            </a:r>
            <a:r>
              <a:rPr lang="en-US" baseline="30000" dirty="0" smtClean="0">
                <a:solidFill>
                  <a:srgbClr val="000000"/>
                </a:solidFill>
                <a:latin typeface="Arial"/>
                <a:cs typeface="Arial"/>
              </a:rPr>
              <a:t>CIP1</a:t>
            </a:r>
          </a:p>
          <a:p>
            <a:pPr eaLnBrk="0" hangingPunct="0"/>
            <a:r>
              <a:rPr lang="en-US" dirty="0" smtClean="0">
                <a:solidFill>
                  <a:srgbClr val="000000"/>
                </a:solidFill>
                <a:latin typeface="Arial"/>
                <a:cs typeface="Arial"/>
              </a:rPr>
              <a:t>p27</a:t>
            </a:r>
            <a:r>
              <a:rPr lang="en-US" baseline="30000" dirty="0" smtClean="0">
                <a:solidFill>
                  <a:srgbClr val="000000"/>
                </a:solidFill>
                <a:latin typeface="Arial"/>
                <a:cs typeface="Arial"/>
              </a:rPr>
              <a:t>KIP1</a:t>
            </a:r>
          </a:p>
          <a:p>
            <a:r>
              <a:rPr lang="en-US" dirty="0" smtClean="0">
                <a:solidFill>
                  <a:srgbClr val="000000"/>
                </a:solidFill>
                <a:latin typeface="Arial"/>
                <a:cs typeface="Arial"/>
              </a:rPr>
              <a:t>p57</a:t>
            </a:r>
            <a:r>
              <a:rPr lang="en-US" baseline="30000" dirty="0" smtClean="0">
                <a:solidFill>
                  <a:srgbClr val="000000"/>
                </a:solidFill>
                <a:latin typeface="Arial"/>
                <a:cs typeface="Arial"/>
              </a:rPr>
              <a:t>KIP2</a:t>
            </a:r>
          </a:p>
          <a:p>
            <a:r>
              <a:rPr lang="en-US" dirty="0" smtClean="0">
                <a:solidFill>
                  <a:srgbClr val="000000"/>
                </a:solidFill>
                <a:latin typeface="Arial"/>
                <a:cs typeface="Arial"/>
              </a:rPr>
              <a:t>WEE1/MIT1</a:t>
            </a:r>
          </a:p>
          <a:p>
            <a:pPr eaLnBrk="0" hangingPunct="0"/>
            <a:endParaRPr lang="en-US" baseline="30000" dirty="0">
              <a:solidFill>
                <a:srgbClr val="000000"/>
              </a:solidFill>
              <a:latin typeface="Arial"/>
              <a:cs typeface="Arial"/>
            </a:endParaRPr>
          </a:p>
        </p:txBody>
      </p:sp>
      <p:grpSp>
        <p:nvGrpSpPr>
          <p:cNvPr id="298" name="Group 297"/>
          <p:cNvGrpSpPr/>
          <p:nvPr/>
        </p:nvGrpSpPr>
        <p:grpSpPr>
          <a:xfrm rot="1322193">
            <a:off x="3928034" y="3392896"/>
            <a:ext cx="224034" cy="96364"/>
            <a:chOff x="4918632" y="2519331"/>
            <a:chExt cx="224034" cy="96364"/>
          </a:xfrm>
        </p:grpSpPr>
        <p:sp>
          <p:nvSpPr>
            <p:cNvPr id="299"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00"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08" name="Text Box 49"/>
          <p:cNvSpPr txBox="1">
            <a:spLocks noChangeArrowheads="1"/>
          </p:cNvSpPr>
          <p:nvPr/>
        </p:nvSpPr>
        <p:spPr bwMode="auto">
          <a:xfrm flipH="1">
            <a:off x="1219201" y="2055256"/>
            <a:ext cx="732699" cy="215444"/>
          </a:xfrm>
          <a:prstGeom prst="rect">
            <a:avLst/>
          </a:prstGeom>
          <a:noFill/>
          <a:ln w="9525">
            <a:noFill/>
            <a:miter lim="800000"/>
            <a:headEnd/>
            <a:tailEnd/>
          </a:ln>
        </p:spPr>
        <p:txBody>
          <a:bodyPr wrap="square">
            <a:prstTxWarp prst="textNoShape">
              <a:avLst/>
            </a:prstTxWarp>
            <a:spAutoFit/>
          </a:bodyPr>
          <a:lstStyle/>
          <a:p>
            <a:pPr algn="r"/>
            <a:r>
              <a:rPr lang="en-US" dirty="0" smtClean="0">
                <a:solidFill>
                  <a:srgbClr val="000000"/>
                </a:solidFill>
                <a:latin typeface="Arial"/>
                <a:cs typeface="Arial"/>
              </a:rPr>
              <a:t>WEE1/MIT1</a:t>
            </a:r>
          </a:p>
        </p:txBody>
      </p:sp>
      <p:grpSp>
        <p:nvGrpSpPr>
          <p:cNvPr id="312" name="Group 311"/>
          <p:cNvGrpSpPr/>
          <p:nvPr/>
        </p:nvGrpSpPr>
        <p:grpSpPr>
          <a:xfrm>
            <a:off x="4347132" y="3102988"/>
            <a:ext cx="751918" cy="107445"/>
            <a:chOff x="4918632" y="2519331"/>
            <a:chExt cx="224034" cy="96364"/>
          </a:xfrm>
        </p:grpSpPr>
        <p:sp>
          <p:nvSpPr>
            <p:cNvPr id="313" name="Line 50"/>
            <p:cNvSpPr>
              <a:spLocks noChangeShapeType="1"/>
            </p:cNvSpPr>
            <p:nvPr/>
          </p:nvSpPr>
          <p:spPr bwMode="auto">
            <a:xfrm flipV="1">
              <a:off x="4918632" y="2564502"/>
              <a:ext cx="224034" cy="3011"/>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14" name="Line 51"/>
            <p:cNvSpPr>
              <a:spLocks noChangeShapeType="1"/>
            </p:cNvSpPr>
            <p:nvPr/>
          </p:nvSpPr>
          <p:spPr bwMode="auto">
            <a:xfrm>
              <a:off x="4918632" y="2519331"/>
              <a:ext cx="0" cy="96364"/>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15" name="Text Box 49"/>
          <p:cNvSpPr txBox="1">
            <a:spLocks noChangeArrowheads="1"/>
          </p:cNvSpPr>
          <p:nvPr/>
        </p:nvSpPr>
        <p:spPr bwMode="auto">
          <a:xfrm>
            <a:off x="5019472" y="3050044"/>
            <a:ext cx="65742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800000"/>
                </a:solidFill>
                <a:latin typeface="Arial"/>
                <a:cs typeface="Arial"/>
              </a:rPr>
              <a:t>SCF</a:t>
            </a:r>
            <a:r>
              <a:rPr lang="en-US" baseline="30000" dirty="0" smtClean="0">
                <a:solidFill>
                  <a:srgbClr val="800000"/>
                </a:solidFill>
                <a:latin typeface="Arial"/>
                <a:cs typeface="Arial"/>
              </a:rPr>
              <a:t>Fbx4</a:t>
            </a:r>
          </a:p>
        </p:txBody>
      </p:sp>
      <p:sp>
        <p:nvSpPr>
          <p:cNvPr id="322" name="Text Box 49"/>
          <p:cNvSpPr txBox="1">
            <a:spLocks noChangeArrowheads="1"/>
          </p:cNvSpPr>
          <p:nvPr/>
        </p:nvSpPr>
        <p:spPr bwMode="auto">
          <a:xfrm>
            <a:off x="2898572" y="3833256"/>
            <a:ext cx="790778" cy="666849"/>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000000"/>
                </a:solidFill>
                <a:latin typeface="Arial"/>
                <a:cs typeface="Arial"/>
              </a:rPr>
              <a:t>p21</a:t>
            </a:r>
            <a:r>
              <a:rPr lang="en-US" baseline="30000" dirty="0" smtClean="0">
                <a:solidFill>
                  <a:srgbClr val="000000"/>
                </a:solidFill>
                <a:latin typeface="Arial"/>
                <a:cs typeface="Arial"/>
              </a:rPr>
              <a:t>CIP1</a:t>
            </a:r>
          </a:p>
          <a:p>
            <a:pPr eaLnBrk="0" hangingPunct="0"/>
            <a:r>
              <a:rPr lang="en-US" dirty="0" smtClean="0">
                <a:solidFill>
                  <a:srgbClr val="000000"/>
                </a:solidFill>
                <a:latin typeface="Arial"/>
                <a:cs typeface="Arial"/>
              </a:rPr>
              <a:t>p27</a:t>
            </a:r>
            <a:r>
              <a:rPr lang="en-US" baseline="30000" dirty="0" smtClean="0">
                <a:solidFill>
                  <a:srgbClr val="000000"/>
                </a:solidFill>
                <a:latin typeface="Arial"/>
                <a:cs typeface="Arial"/>
              </a:rPr>
              <a:t>KIP1</a:t>
            </a:r>
          </a:p>
          <a:p>
            <a:r>
              <a:rPr lang="en-US" dirty="0" smtClean="0">
                <a:solidFill>
                  <a:srgbClr val="000000"/>
                </a:solidFill>
                <a:latin typeface="Arial"/>
                <a:cs typeface="Arial"/>
              </a:rPr>
              <a:t>p57</a:t>
            </a:r>
            <a:r>
              <a:rPr lang="en-US" baseline="30000" dirty="0" smtClean="0">
                <a:solidFill>
                  <a:srgbClr val="000000"/>
                </a:solidFill>
                <a:latin typeface="Arial"/>
                <a:cs typeface="Arial"/>
              </a:rPr>
              <a:t>KIP2</a:t>
            </a:r>
          </a:p>
          <a:p>
            <a:r>
              <a:rPr lang="en-US" dirty="0" smtClean="0">
                <a:solidFill>
                  <a:srgbClr val="000000"/>
                </a:solidFill>
                <a:latin typeface="Arial"/>
                <a:cs typeface="Arial"/>
              </a:rPr>
              <a:t>WEE1/MIT1</a:t>
            </a:r>
          </a:p>
          <a:p>
            <a:pPr eaLnBrk="0" hangingPunct="0"/>
            <a:endParaRPr lang="en-US" baseline="30000" dirty="0">
              <a:solidFill>
                <a:srgbClr val="000000"/>
              </a:solidFill>
              <a:latin typeface="Arial"/>
              <a:cs typeface="Arial"/>
            </a:endParaRPr>
          </a:p>
        </p:txBody>
      </p:sp>
      <p:grpSp>
        <p:nvGrpSpPr>
          <p:cNvPr id="277" name="Group 276"/>
          <p:cNvGrpSpPr/>
          <p:nvPr/>
        </p:nvGrpSpPr>
        <p:grpSpPr>
          <a:xfrm>
            <a:off x="2774951" y="3269855"/>
            <a:ext cx="500066" cy="330651"/>
            <a:chOff x="3040380" y="3711078"/>
            <a:chExt cx="533405" cy="352916"/>
          </a:xfrm>
        </p:grpSpPr>
        <p:sp>
          <p:nvSpPr>
            <p:cNvPr id="268" name="AutoShape 72"/>
            <p:cNvSpPr>
              <a:spLocks noChangeArrowheads="1"/>
            </p:cNvSpPr>
            <p:nvPr/>
          </p:nvSpPr>
          <p:spPr bwMode="auto">
            <a:xfrm>
              <a:off x="3098783" y="3829713"/>
              <a:ext cx="311659" cy="206400"/>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69" name="Text Box 73"/>
            <p:cNvSpPr txBox="1">
              <a:spLocks noChangeArrowheads="1"/>
            </p:cNvSpPr>
            <p:nvPr/>
          </p:nvSpPr>
          <p:spPr bwMode="auto">
            <a:xfrm>
              <a:off x="3040380" y="3864848"/>
              <a:ext cx="467961"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CDK2</a:t>
              </a:r>
            </a:p>
          </p:txBody>
        </p:sp>
        <p:sp>
          <p:nvSpPr>
            <p:cNvPr id="270" name="Oval 74"/>
            <p:cNvSpPr>
              <a:spLocks noChangeArrowheads="1"/>
            </p:cNvSpPr>
            <p:nvPr/>
          </p:nvSpPr>
          <p:spPr bwMode="auto">
            <a:xfrm>
              <a:off x="3125584" y="3725718"/>
              <a:ext cx="333865" cy="198462"/>
            </a:xfrm>
            <a:prstGeom prst="ellipse">
              <a:avLst/>
            </a:prstGeom>
            <a:gradFill rotWithShape="1">
              <a:gsLst>
                <a:gs pos="100000">
                  <a:srgbClr val="56336D"/>
                </a:gs>
                <a:gs pos="53000">
                  <a:srgbClr val="A289B2"/>
                </a:gs>
                <a:gs pos="0">
                  <a:srgbClr val="D7C9E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271" name="Text Box 75"/>
            <p:cNvSpPr txBox="1">
              <a:spLocks noChangeArrowheads="1"/>
            </p:cNvSpPr>
            <p:nvPr/>
          </p:nvSpPr>
          <p:spPr bwMode="auto">
            <a:xfrm>
              <a:off x="3090211" y="3711078"/>
              <a:ext cx="483574"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a:t>
              </a:r>
              <a:r>
                <a:rPr lang="en-US" sz="700" dirty="0" smtClean="0">
                  <a:solidFill>
                    <a:srgbClr val="000000"/>
                  </a:solidFill>
                  <a:latin typeface="Arial"/>
                  <a:cs typeface="Arial"/>
                </a:rPr>
                <a:t> A</a:t>
              </a:r>
              <a:endParaRPr lang="en-US" sz="700" dirty="0">
                <a:solidFill>
                  <a:srgbClr val="000000"/>
                </a:solidFill>
                <a:latin typeface="Arial"/>
                <a:cs typeface="Arial"/>
              </a:endParaRPr>
            </a:p>
          </p:txBody>
        </p:sp>
      </p:grpSp>
      <p:sp>
        <p:nvSpPr>
          <p:cNvPr id="336" name="Text Box 49"/>
          <p:cNvSpPr txBox="1">
            <a:spLocks noChangeArrowheads="1"/>
          </p:cNvSpPr>
          <p:nvPr/>
        </p:nvSpPr>
        <p:spPr bwMode="auto">
          <a:xfrm flipH="1">
            <a:off x="1447801" y="1712356"/>
            <a:ext cx="732699" cy="215444"/>
          </a:xfrm>
          <a:prstGeom prst="rect">
            <a:avLst/>
          </a:prstGeom>
          <a:noFill/>
          <a:ln w="9525">
            <a:noFill/>
            <a:miter lim="800000"/>
            <a:headEnd/>
            <a:tailEnd/>
          </a:ln>
        </p:spPr>
        <p:txBody>
          <a:bodyPr wrap="square">
            <a:prstTxWarp prst="textNoShape">
              <a:avLst/>
            </a:prstTxWarp>
            <a:spAutoFit/>
          </a:bodyPr>
          <a:lstStyle/>
          <a:p>
            <a:pPr algn="r"/>
            <a:r>
              <a:rPr lang="en-US" dirty="0" smtClean="0">
                <a:solidFill>
                  <a:srgbClr val="000000"/>
                </a:solidFill>
                <a:latin typeface="Arial"/>
                <a:cs typeface="Arial"/>
              </a:rPr>
              <a:t>WEE1/MIT1</a:t>
            </a:r>
          </a:p>
        </p:txBody>
      </p:sp>
      <p:grpSp>
        <p:nvGrpSpPr>
          <p:cNvPr id="337" name="Group 302"/>
          <p:cNvGrpSpPr/>
          <p:nvPr/>
        </p:nvGrpSpPr>
        <p:grpSpPr>
          <a:xfrm flipH="1">
            <a:off x="2106165" y="1782731"/>
            <a:ext cx="249684" cy="96364"/>
            <a:chOff x="4918632" y="2519331"/>
            <a:chExt cx="224034" cy="96364"/>
          </a:xfrm>
        </p:grpSpPr>
        <p:sp>
          <p:nvSpPr>
            <p:cNvPr id="338"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39"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grpSp>
        <p:nvGrpSpPr>
          <p:cNvPr id="343" name="Group 342"/>
          <p:cNvGrpSpPr/>
          <p:nvPr/>
        </p:nvGrpSpPr>
        <p:grpSpPr>
          <a:xfrm rot="2990309">
            <a:off x="3394284" y="3750541"/>
            <a:ext cx="892141" cy="112859"/>
            <a:chOff x="4918632" y="2519331"/>
            <a:chExt cx="224034" cy="96364"/>
          </a:xfrm>
        </p:grpSpPr>
        <p:sp>
          <p:nvSpPr>
            <p:cNvPr id="344" name="Line 50"/>
            <p:cNvSpPr>
              <a:spLocks noChangeShapeType="1"/>
            </p:cNvSpPr>
            <p:nvPr/>
          </p:nvSpPr>
          <p:spPr bwMode="auto">
            <a:xfrm flipV="1">
              <a:off x="4918632" y="2564502"/>
              <a:ext cx="224034" cy="3011"/>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45" name="Line 51"/>
            <p:cNvSpPr>
              <a:spLocks noChangeShapeType="1"/>
            </p:cNvSpPr>
            <p:nvPr/>
          </p:nvSpPr>
          <p:spPr bwMode="auto">
            <a:xfrm>
              <a:off x="4918632" y="2519331"/>
              <a:ext cx="0" cy="96364"/>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56" name="Text Box 49"/>
          <p:cNvSpPr txBox="1">
            <a:spLocks noChangeArrowheads="1"/>
          </p:cNvSpPr>
          <p:nvPr/>
        </p:nvSpPr>
        <p:spPr bwMode="auto">
          <a:xfrm>
            <a:off x="3933622" y="4099956"/>
            <a:ext cx="65742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800000"/>
                </a:solidFill>
                <a:latin typeface="Arial"/>
                <a:cs typeface="Arial"/>
              </a:rPr>
              <a:t>SCF</a:t>
            </a:r>
            <a:r>
              <a:rPr lang="en-US" baseline="30000" dirty="0" smtClean="0">
                <a:solidFill>
                  <a:srgbClr val="800000"/>
                </a:solidFill>
                <a:latin typeface="Arial"/>
                <a:cs typeface="Arial"/>
              </a:rPr>
              <a:t>Fbw7</a:t>
            </a:r>
          </a:p>
        </p:txBody>
      </p:sp>
      <p:grpSp>
        <p:nvGrpSpPr>
          <p:cNvPr id="357" name="Group 356"/>
          <p:cNvGrpSpPr/>
          <p:nvPr/>
        </p:nvGrpSpPr>
        <p:grpSpPr>
          <a:xfrm rot="10800000">
            <a:off x="1407082" y="1981200"/>
            <a:ext cx="751918" cy="107445"/>
            <a:chOff x="4918632" y="2519331"/>
            <a:chExt cx="224034" cy="96364"/>
          </a:xfrm>
        </p:grpSpPr>
        <p:sp>
          <p:nvSpPr>
            <p:cNvPr id="358" name="Line 50"/>
            <p:cNvSpPr>
              <a:spLocks noChangeShapeType="1"/>
            </p:cNvSpPr>
            <p:nvPr/>
          </p:nvSpPr>
          <p:spPr bwMode="auto">
            <a:xfrm flipV="1">
              <a:off x="4918632" y="2564502"/>
              <a:ext cx="224034" cy="3011"/>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59" name="Line 51"/>
            <p:cNvSpPr>
              <a:spLocks noChangeShapeType="1"/>
            </p:cNvSpPr>
            <p:nvPr/>
          </p:nvSpPr>
          <p:spPr bwMode="auto">
            <a:xfrm>
              <a:off x="4918632" y="2519331"/>
              <a:ext cx="0" cy="96364"/>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60" name="Text Box 49"/>
          <p:cNvSpPr txBox="1">
            <a:spLocks noChangeArrowheads="1"/>
          </p:cNvSpPr>
          <p:nvPr/>
        </p:nvSpPr>
        <p:spPr bwMode="auto">
          <a:xfrm>
            <a:off x="980872" y="1928256"/>
            <a:ext cx="65742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800000"/>
                </a:solidFill>
                <a:latin typeface="Arial"/>
                <a:cs typeface="Arial"/>
              </a:rPr>
              <a:t>APC/C</a:t>
            </a:r>
            <a:endParaRPr lang="en-US" baseline="30000" dirty="0" smtClean="0">
              <a:solidFill>
                <a:srgbClr val="800000"/>
              </a:solidFill>
              <a:latin typeface="Arial"/>
              <a:cs typeface="Arial"/>
            </a:endParaRPr>
          </a:p>
        </p:txBody>
      </p:sp>
      <p:grpSp>
        <p:nvGrpSpPr>
          <p:cNvPr id="366" name="Group 365"/>
          <p:cNvGrpSpPr/>
          <p:nvPr/>
        </p:nvGrpSpPr>
        <p:grpSpPr>
          <a:xfrm>
            <a:off x="3073399" y="1352155"/>
            <a:ext cx="493716" cy="330651"/>
            <a:chOff x="3047153" y="3711078"/>
            <a:chExt cx="526632" cy="352916"/>
          </a:xfrm>
        </p:grpSpPr>
        <p:sp>
          <p:nvSpPr>
            <p:cNvPr id="367" name="AutoShape 72"/>
            <p:cNvSpPr>
              <a:spLocks noChangeArrowheads="1"/>
            </p:cNvSpPr>
            <p:nvPr/>
          </p:nvSpPr>
          <p:spPr bwMode="auto">
            <a:xfrm>
              <a:off x="3098783" y="3829713"/>
              <a:ext cx="311659" cy="206400"/>
            </a:xfrm>
            <a:prstGeom prst="octagon">
              <a:avLst>
                <a:gd name="adj" fmla="val 29287"/>
              </a:avLst>
            </a:prstGeom>
            <a:gradFill rotWithShape="1">
              <a:gsLst>
                <a:gs pos="90000">
                  <a:schemeClr val="bg2">
                    <a:lumMod val="75000"/>
                  </a:schemeClr>
                </a:gs>
                <a:gs pos="99000">
                  <a:schemeClr val="bg2">
                    <a:lumMod val="75000"/>
                  </a:schemeClr>
                </a:gs>
                <a:gs pos="8000">
                  <a:schemeClr val="bg1">
                    <a:lumMod val="95000"/>
                  </a:schemeClr>
                </a:gs>
                <a:gs pos="42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368" name="Text Box 73"/>
            <p:cNvSpPr txBox="1">
              <a:spLocks noChangeArrowheads="1"/>
            </p:cNvSpPr>
            <p:nvPr/>
          </p:nvSpPr>
          <p:spPr bwMode="auto">
            <a:xfrm>
              <a:off x="3047153" y="3864848"/>
              <a:ext cx="467961"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smtClean="0">
                  <a:solidFill>
                    <a:srgbClr val="000000"/>
                  </a:solidFill>
                  <a:latin typeface="Arial"/>
                  <a:cs typeface="Arial"/>
                </a:rPr>
                <a:t>CDK1</a:t>
              </a:r>
              <a:endParaRPr lang="en-US" sz="700" dirty="0">
                <a:solidFill>
                  <a:srgbClr val="000000"/>
                </a:solidFill>
                <a:latin typeface="Arial"/>
                <a:cs typeface="Arial"/>
              </a:endParaRPr>
            </a:p>
          </p:txBody>
        </p:sp>
        <p:sp>
          <p:nvSpPr>
            <p:cNvPr id="369" name="Oval 74"/>
            <p:cNvSpPr>
              <a:spLocks noChangeArrowheads="1"/>
            </p:cNvSpPr>
            <p:nvPr/>
          </p:nvSpPr>
          <p:spPr bwMode="auto">
            <a:xfrm>
              <a:off x="3125584" y="3725718"/>
              <a:ext cx="333865" cy="198462"/>
            </a:xfrm>
            <a:prstGeom prst="ellipse">
              <a:avLst/>
            </a:prstGeom>
            <a:gradFill rotWithShape="1">
              <a:gsLst>
                <a:gs pos="100000">
                  <a:srgbClr val="800000"/>
                </a:gs>
                <a:gs pos="47000">
                  <a:srgbClr val="C58D8E"/>
                </a:gs>
                <a:gs pos="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370" name="Text Box 75"/>
            <p:cNvSpPr txBox="1">
              <a:spLocks noChangeArrowheads="1"/>
            </p:cNvSpPr>
            <p:nvPr/>
          </p:nvSpPr>
          <p:spPr bwMode="auto">
            <a:xfrm>
              <a:off x="3090211" y="3711078"/>
              <a:ext cx="483574"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a:t>
              </a:r>
              <a:r>
                <a:rPr lang="en-US" sz="700" dirty="0" smtClean="0">
                  <a:solidFill>
                    <a:srgbClr val="000000"/>
                  </a:solidFill>
                  <a:latin typeface="Arial"/>
                  <a:cs typeface="Arial"/>
                </a:rPr>
                <a:t> B</a:t>
              </a:r>
              <a:endParaRPr lang="en-US" sz="700" dirty="0">
                <a:solidFill>
                  <a:srgbClr val="000000"/>
                </a:solidFill>
                <a:latin typeface="Arial"/>
                <a:cs typeface="Arial"/>
              </a:endParaRPr>
            </a:p>
          </p:txBody>
        </p:sp>
      </p:grpSp>
      <p:grpSp>
        <p:nvGrpSpPr>
          <p:cNvPr id="375" name="Group 374"/>
          <p:cNvGrpSpPr/>
          <p:nvPr/>
        </p:nvGrpSpPr>
        <p:grpSpPr>
          <a:xfrm rot="16200000">
            <a:off x="3179499" y="1172369"/>
            <a:ext cx="215370" cy="118531"/>
            <a:chOff x="4918632" y="2519331"/>
            <a:chExt cx="224034" cy="96364"/>
          </a:xfrm>
        </p:grpSpPr>
        <p:sp>
          <p:nvSpPr>
            <p:cNvPr id="376" name="Line 50"/>
            <p:cNvSpPr>
              <a:spLocks noChangeShapeType="1"/>
            </p:cNvSpPr>
            <p:nvPr/>
          </p:nvSpPr>
          <p:spPr bwMode="auto">
            <a:xfrm flipV="1">
              <a:off x="4918632" y="2564502"/>
              <a:ext cx="224034" cy="3011"/>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77" name="Line 51"/>
            <p:cNvSpPr>
              <a:spLocks noChangeShapeType="1"/>
            </p:cNvSpPr>
            <p:nvPr/>
          </p:nvSpPr>
          <p:spPr bwMode="auto">
            <a:xfrm>
              <a:off x="4918632" y="2519331"/>
              <a:ext cx="0" cy="96364"/>
            </a:xfrm>
            <a:prstGeom prst="line">
              <a:avLst/>
            </a:prstGeom>
            <a:noFill/>
            <a:ln w="12700">
              <a:solidFill>
                <a:srgbClr val="800000"/>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78" name="Text Box 49"/>
          <p:cNvSpPr txBox="1">
            <a:spLocks noChangeArrowheads="1"/>
          </p:cNvSpPr>
          <p:nvPr/>
        </p:nvSpPr>
        <p:spPr bwMode="auto">
          <a:xfrm>
            <a:off x="3050972" y="947738"/>
            <a:ext cx="65742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800000"/>
                </a:solidFill>
                <a:latin typeface="Arial"/>
                <a:cs typeface="Arial"/>
              </a:rPr>
              <a:t>APC/C</a:t>
            </a:r>
            <a:endParaRPr lang="en-US" baseline="30000" dirty="0" smtClean="0">
              <a:solidFill>
                <a:srgbClr val="800000"/>
              </a:solidFill>
              <a:latin typeface="Arial"/>
              <a:cs typeface="Arial"/>
            </a:endParaRPr>
          </a:p>
        </p:txBody>
      </p:sp>
      <p:grpSp>
        <p:nvGrpSpPr>
          <p:cNvPr id="379" name="Group 108"/>
          <p:cNvGrpSpPr/>
          <p:nvPr/>
        </p:nvGrpSpPr>
        <p:grpSpPr>
          <a:xfrm>
            <a:off x="3827489" y="1853840"/>
            <a:ext cx="662751" cy="334811"/>
            <a:chOff x="7462842" y="3122620"/>
            <a:chExt cx="1081088" cy="657225"/>
          </a:xfrm>
        </p:grpSpPr>
        <p:grpSp>
          <p:nvGrpSpPr>
            <p:cNvPr id="380" name="Group 216"/>
            <p:cNvGrpSpPr>
              <a:grpSpLocks/>
            </p:cNvGrpSpPr>
            <p:nvPr/>
          </p:nvGrpSpPr>
          <p:grpSpPr bwMode="auto">
            <a:xfrm>
              <a:off x="7673979" y="3387732"/>
              <a:ext cx="869951" cy="392113"/>
              <a:chOff x="259" y="3202"/>
              <a:chExt cx="548" cy="247"/>
            </a:xfrm>
          </p:grpSpPr>
          <p:sp>
            <p:nvSpPr>
              <p:cNvPr id="384"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385" name="Text Box 218"/>
              <p:cNvSpPr txBox="1">
                <a:spLocks noChangeArrowheads="1"/>
              </p:cNvSpPr>
              <p:nvPr/>
            </p:nvSpPr>
            <p:spPr bwMode="auto">
              <a:xfrm>
                <a:off x="259" y="3202"/>
                <a:ext cx="548" cy="24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700" dirty="0">
                    <a:solidFill>
                      <a:srgbClr val="000000"/>
                    </a:solidFill>
                    <a:latin typeface="Arial"/>
                    <a:cs typeface="Arial"/>
                  </a:rPr>
                  <a:t>CDK4</a:t>
                </a:r>
              </a:p>
            </p:txBody>
          </p:sp>
        </p:grpSp>
        <p:grpSp>
          <p:nvGrpSpPr>
            <p:cNvPr id="381" name="Group 235"/>
            <p:cNvGrpSpPr>
              <a:grpSpLocks/>
            </p:cNvGrpSpPr>
            <p:nvPr/>
          </p:nvGrpSpPr>
          <p:grpSpPr bwMode="auto">
            <a:xfrm>
              <a:off x="7462842" y="3122620"/>
              <a:ext cx="876301" cy="392113"/>
              <a:chOff x="1238" y="3451"/>
              <a:chExt cx="552" cy="247"/>
            </a:xfrm>
          </p:grpSpPr>
          <p:sp>
            <p:nvSpPr>
              <p:cNvPr id="382" name="AutoShape 236"/>
              <p:cNvSpPr>
                <a:spLocks noChangeArrowheads="1"/>
              </p:cNvSpPr>
              <p:nvPr/>
            </p:nvSpPr>
            <p:spPr bwMode="auto">
              <a:xfrm>
                <a:off x="1355"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383" name="Text Box 237"/>
              <p:cNvSpPr txBox="1">
                <a:spLocks noChangeArrowheads="1"/>
              </p:cNvSpPr>
              <p:nvPr/>
            </p:nvSpPr>
            <p:spPr bwMode="auto">
              <a:xfrm>
                <a:off x="1238" y="3451"/>
                <a:ext cx="552" cy="247"/>
              </a:xfrm>
              <a:prstGeom prst="rect">
                <a:avLst/>
              </a:prstGeom>
              <a:noFill/>
              <a:ln w="9525">
                <a:noFill/>
                <a:miter lim="800000"/>
                <a:headEnd/>
                <a:tailEnd/>
              </a:ln>
            </p:spPr>
            <p:txBody>
              <a:bodyPr wrap="square">
                <a:prstTxWarp prst="textNoShape">
                  <a:avLst/>
                </a:prstTxWarp>
                <a:spAutoFit/>
              </a:bodyPr>
              <a:lstStyle/>
              <a:p>
                <a:pPr algn="ctr"/>
                <a:r>
                  <a:rPr lang="en-US" sz="700" dirty="0" smtClean="0">
                    <a:solidFill>
                      <a:srgbClr val="000000"/>
                    </a:solidFill>
                    <a:latin typeface="Arial"/>
                    <a:cs typeface="Arial"/>
                  </a:rPr>
                  <a:t>Cyc D1</a:t>
                </a:r>
                <a:endParaRPr lang="en-US" sz="700" dirty="0">
                  <a:solidFill>
                    <a:srgbClr val="000000"/>
                  </a:solidFill>
                  <a:latin typeface="Arial"/>
                  <a:cs typeface="Arial"/>
                </a:endParaRPr>
              </a:p>
            </p:txBody>
          </p:sp>
        </p:grpSp>
      </p:grpSp>
      <p:grpSp>
        <p:nvGrpSpPr>
          <p:cNvPr id="386" name="Group 385"/>
          <p:cNvGrpSpPr/>
          <p:nvPr/>
        </p:nvGrpSpPr>
        <p:grpSpPr>
          <a:xfrm>
            <a:off x="4359832" y="2049431"/>
            <a:ext cx="224034" cy="96364"/>
            <a:chOff x="4918632" y="2519331"/>
            <a:chExt cx="224034" cy="96364"/>
          </a:xfrm>
        </p:grpSpPr>
        <p:sp>
          <p:nvSpPr>
            <p:cNvPr id="387"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88"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89" name="Text Box 49"/>
          <p:cNvSpPr txBox="1">
            <a:spLocks noChangeArrowheads="1"/>
          </p:cNvSpPr>
          <p:nvPr/>
        </p:nvSpPr>
        <p:spPr bwMode="auto">
          <a:xfrm>
            <a:off x="4511472" y="1979056"/>
            <a:ext cx="127337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000000"/>
                </a:solidFill>
                <a:latin typeface="Arial"/>
                <a:cs typeface="Arial"/>
              </a:rPr>
              <a:t>p16</a:t>
            </a:r>
            <a:r>
              <a:rPr lang="en-US" baseline="30000" dirty="0" smtClean="0">
                <a:solidFill>
                  <a:srgbClr val="000000"/>
                </a:solidFill>
                <a:latin typeface="Arial"/>
                <a:cs typeface="Arial"/>
              </a:rPr>
              <a:t>INK4A</a:t>
            </a:r>
            <a:r>
              <a:rPr lang="en-US" dirty="0" smtClean="0">
                <a:solidFill>
                  <a:srgbClr val="000000"/>
                </a:solidFill>
                <a:latin typeface="Arial"/>
                <a:cs typeface="Arial"/>
              </a:rPr>
              <a:t>, INK4 proteins</a:t>
            </a:r>
            <a:endParaRPr lang="en-US" dirty="0">
              <a:solidFill>
                <a:srgbClr val="000000"/>
              </a:solidFill>
              <a:latin typeface="Arial"/>
              <a:cs typeface="Arial"/>
            </a:endParaRPr>
          </a:p>
        </p:txBody>
      </p:sp>
      <p:grpSp>
        <p:nvGrpSpPr>
          <p:cNvPr id="107" name="Group 302"/>
          <p:cNvGrpSpPr/>
          <p:nvPr/>
        </p:nvGrpSpPr>
        <p:grpSpPr>
          <a:xfrm flipH="1">
            <a:off x="1883915" y="2119281"/>
            <a:ext cx="249684" cy="96364"/>
            <a:chOff x="4918632" y="2519331"/>
            <a:chExt cx="224034" cy="96364"/>
          </a:xfrm>
        </p:grpSpPr>
        <p:sp>
          <p:nvSpPr>
            <p:cNvPr id="108"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109"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grpSp>
        <p:nvGrpSpPr>
          <p:cNvPr id="118" name="Group 117"/>
          <p:cNvGrpSpPr/>
          <p:nvPr/>
        </p:nvGrpSpPr>
        <p:grpSpPr>
          <a:xfrm>
            <a:off x="2076451" y="2692005"/>
            <a:ext cx="500066" cy="330651"/>
            <a:chOff x="3040380" y="3711078"/>
            <a:chExt cx="533405" cy="352916"/>
          </a:xfrm>
        </p:grpSpPr>
        <p:sp>
          <p:nvSpPr>
            <p:cNvPr id="119" name="AutoShape 72"/>
            <p:cNvSpPr>
              <a:spLocks noChangeArrowheads="1"/>
            </p:cNvSpPr>
            <p:nvPr/>
          </p:nvSpPr>
          <p:spPr bwMode="auto">
            <a:xfrm>
              <a:off x="3098783" y="3829713"/>
              <a:ext cx="311659" cy="206400"/>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120" name="Text Box 73"/>
            <p:cNvSpPr txBox="1">
              <a:spLocks noChangeArrowheads="1"/>
            </p:cNvSpPr>
            <p:nvPr/>
          </p:nvSpPr>
          <p:spPr bwMode="auto">
            <a:xfrm>
              <a:off x="3040380" y="3864848"/>
              <a:ext cx="467961"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CDK2</a:t>
              </a:r>
            </a:p>
          </p:txBody>
        </p:sp>
        <p:sp>
          <p:nvSpPr>
            <p:cNvPr id="121" name="Oval 74"/>
            <p:cNvSpPr>
              <a:spLocks noChangeArrowheads="1"/>
            </p:cNvSpPr>
            <p:nvPr/>
          </p:nvSpPr>
          <p:spPr bwMode="auto">
            <a:xfrm>
              <a:off x="3125584" y="3725718"/>
              <a:ext cx="333865" cy="198462"/>
            </a:xfrm>
            <a:prstGeom prst="ellipse">
              <a:avLst/>
            </a:prstGeom>
            <a:gradFill rotWithShape="1">
              <a:gsLst>
                <a:gs pos="100000">
                  <a:srgbClr val="56336D"/>
                </a:gs>
                <a:gs pos="53000">
                  <a:srgbClr val="A289B2"/>
                </a:gs>
                <a:gs pos="0">
                  <a:srgbClr val="D7C9E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sz="700" dirty="0">
                <a:solidFill>
                  <a:schemeClr val="bg1"/>
                </a:solidFill>
                <a:latin typeface="Arial"/>
                <a:cs typeface="Arial"/>
              </a:endParaRPr>
            </a:p>
          </p:txBody>
        </p:sp>
        <p:sp>
          <p:nvSpPr>
            <p:cNvPr id="122" name="Text Box 75"/>
            <p:cNvSpPr txBox="1">
              <a:spLocks noChangeArrowheads="1"/>
            </p:cNvSpPr>
            <p:nvPr/>
          </p:nvSpPr>
          <p:spPr bwMode="auto">
            <a:xfrm>
              <a:off x="3090211" y="3711078"/>
              <a:ext cx="483574" cy="199146"/>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sz="700" dirty="0">
                  <a:solidFill>
                    <a:srgbClr val="000000"/>
                  </a:solidFill>
                  <a:latin typeface="Arial"/>
                  <a:cs typeface="Arial"/>
                </a:rPr>
                <a:t>Cyc</a:t>
              </a:r>
              <a:r>
                <a:rPr lang="en-US" sz="700" dirty="0" smtClean="0">
                  <a:solidFill>
                    <a:srgbClr val="000000"/>
                  </a:solidFill>
                  <a:latin typeface="Arial"/>
                  <a:cs typeface="Arial"/>
                </a:rPr>
                <a:t> A</a:t>
              </a:r>
              <a:endParaRPr lang="en-US" sz="700" dirty="0">
                <a:solidFill>
                  <a:srgbClr val="000000"/>
                </a:solidFill>
                <a:latin typeface="Arial"/>
                <a:cs typeface="Arial"/>
              </a:endParaRPr>
            </a:p>
          </p:txBody>
        </p:sp>
      </p:grpSp>
      <p:grpSp>
        <p:nvGrpSpPr>
          <p:cNvPr id="123" name="Group 302"/>
          <p:cNvGrpSpPr/>
          <p:nvPr/>
        </p:nvGrpSpPr>
        <p:grpSpPr>
          <a:xfrm flipH="1">
            <a:off x="1852165" y="2862231"/>
            <a:ext cx="249684" cy="96364"/>
            <a:chOff x="4918632" y="2519331"/>
            <a:chExt cx="224034" cy="96364"/>
          </a:xfrm>
        </p:grpSpPr>
        <p:sp>
          <p:nvSpPr>
            <p:cNvPr id="124"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125"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126" name="Text Box 49"/>
          <p:cNvSpPr txBox="1">
            <a:spLocks noChangeArrowheads="1"/>
          </p:cNvSpPr>
          <p:nvPr/>
        </p:nvSpPr>
        <p:spPr bwMode="auto">
          <a:xfrm flipH="1">
            <a:off x="1193801" y="2798206"/>
            <a:ext cx="732699" cy="215444"/>
          </a:xfrm>
          <a:prstGeom prst="rect">
            <a:avLst/>
          </a:prstGeom>
          <a:noFill/>
          <a:ln w="9525">
            <a:noFill/>
            <a:miter lim="800000"/>
            <a:headEnd/>
            <a:tailEnd/>
          </a:ln>
        </p:spPr>
        <p:txBody>
          <a:bodyPr wrap="square">
            <a:prstTxWarp prst="textNoShape">
              <a:avLst/>
            </a:prstTxWarp>
            <a:spAutoFit/>
          </a:bodyPr>
          <a:lstStyle/>
          <a:p>
            <a:pPr algn="r"/>
            <a:r>
              <a:rPr lang="en-US" dirty="0" smtClean="0">
                <a:solidFill>
                  <a:srgbClr val="000000"/>
                </a:solidFill>
                <a:latin typeface="Arial"/>
                <a:cs typeface="Arial"/>
              </a:rPr>
              <a:t>WEE1/MIT1</a:t>
            </a:r>
          </a:p>
        </p:txBody>
      </p:sp>
      <p:grpSp>
        <p:nvGrpSpPr>
          <p:cNvPr id="128" name="Group 302"/>
          <p:cNvGrpSpPr/>
          <p:nvPr/>
        </p:nvGrpSpPr>
        <p:grpSpPr>
          <a:xfrm rot="16200000" flipH="1">
            <a:off x="3030090" y="3713623"/>
            <a:ext cx="249684" cy="96364"/>
            <a:chOff x="4918632" y="2519331"/>
            <a:chExt cx="224034" cy="96364"/>
          </a:xfrm>
        </p:grpSpPr>
        <p:sp>
          <p:nvSpPr>
            <p:cNvPr id="129"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130"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grpSp>
        <p:nvGrpSpPr>
          <p:cNvPr id="131" name="Group 108"/>
          <p:cNvGrpSpPr/>
          <p:nvPr/>
        </p:nvGrpSpPr>
        <p:grpSpPr>
          <a:xfrm>
            <a:off x="3979889" y="2488840"/>
            <a:ext cx="662751" cy="334811"/>
            <a:chOff x="7462842" y="3122620"/>
            <a:chExt cx="1081088" cy="657225"/>
          </a:xfrm>
        </p:grpSpPr>
        <p:grpSp>
          <p:nvGrpSpPr>
            <p:cNvPr id="132" name="Group 216"/>
            <p:cNvGrpSpPr>
              <a:grpSpLocks/>
            </p:cNvGrpSpPr>
            <p:nvPr/>
          </p:nvGrpSpPr>
          <p:grpSpPr bwMode="auto">
            <a:xfrm>
              <a:off x="7673979" y="3387732"/>
              <a:ext cx="869951" cy="392113"/>
              <a:chOff x="259" y="3202"/>
              <a:chExt cx="548" cy="247"/>
            </a:xfrm>
          </p:grpSpPr>
          <p:sp>
            <p:nvSpPr>
              <p:cNvPr id="136"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137" name="Text Box 218"/>
              <p:cNvSpPr txBox="1">
                <a:spLocks noChangeArrowheads="1"/>
              </p:cNvSpPr>
              <p:nvPr/>
            </p:nvSpPr>
            <p:spPr bwMode="auto">
              <a:xfrm>
                <a:off x="259" y="3202"/>
                <a:ext cx="548" cy="24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700" dirty="0">
                    <a:solidFill>
                      <a:srgbClr val="000000"/>
                    </a:solidFill>
                    <a:latin typeface="Arial"/>
                    <a:cs typeface="Arial"/>
                  </a:rPr>
                  <a:t>CDK4</a:t>
                </a:r>
              </a:p>
            </p:txBody>
          </p:sp>
        </p:grpSp>
        <p:grpSp>
          <p:nvGrpSpPr>
            <p:cNvPr id="133" name="Group 235"/>
            <p:cNvGrpSpPr>
              <a:grpSpLocks/>
            </p:cNvGrpSpPr>
            <p:nvPr/>
          </p:nvGrpSpPr>
          <p:grpSpPr bwMode="auto">
            <a:xfrm>
              <a:off x="7462842" y="3122620"/>
              <a:ext cx="876301" cy="392113"/>
              <a:chOff x="1238" y="3451"/>
              <a:chExt cx="552" cy="247"/>
            </a:xfrm>
          </p:grpSpPr>
          <p:sp>
            <p:nvSpPr>
              <p:cNvPr id="134" name="AutoShape 236"/>
              <p:cNvSpPr>
                <a:spLocks noChangeArrowheads="1"/>
              </p:cNvSpPr>
              <p:nvPr/>
            </p:nvSpPr>
            <p:spPr bwMode="auto">
              <a:xfrm>
                <a:off x="1355"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135" name="Text Box 237"/>
              <p:cNvSpPr txBox="1">
                <a:spLocks noChangeArrowheads="1"/>
              </p:cNvSpPr>
              <p:nvPr/>
            </p:nvSpPr>
            <p:spPr bwMode="auto">
              <a:xfrm>
                <a:off x="1238" y="3451"/>
                <a:ext cx="552" cy="247"/>
              </a:xfrm>
              <a:prstGeom prst="rect">
                <a:avLst/>
              </a:prstGeom>
              <a:noFill/>
              <a:ln w="9525">
                <a:noFill/>
                <a:miter lim="800000"/>
                <a:headEnd/>
                <a:tailEnd/>
              </a:ln>
            </p:spPr>
            <p:txBody>
              <a:bodyPr wrap="square">
                <a:prstTxWarp prst="textNoShape">
                  <a:avLst/>
                </a:prstTxWarp>
                <a:spAutoFit/>
              </a:bodyPr>
              <a:lstStyle/>
              <a:p>
                <a:pPr algn="ctr"/>
                <a:r>
                  <a:rPr lang="en-US" sz="700" dirty="0" smtClean="0">
                    <a:solidFill>
                      <a:srgbClr val="000000"/>
                    </a:solidFill>
                    <a:latin typeface="Arial"/>
                    <a:cs typeface="Arial"/>
                  </a:rPr>
                  <a:t>Cyc D1</a:t>
                </a:r>
                <a:endParaRPr lang="en-US" sz="700" dirty="0">
                  <a:solidFill>
                    <a:srgbClr val="000000"/>
                  </a:solidFill>
                  <a:latin typeface="Arial"/>
                  <a:cs typeface="Arial"/>
                </a:endParaRPr>
              </a:p>
            </p:txBody>
          </p:sp>
        </p:grpSp>
      </p:grpSp>
      <p:grpSp>
        <p:nvGrpSpPr>
          <p:cNvPr id="138" name="Group 137"/>
          <p:cNvGrpSpPr/>
          <p:nvPr/>
        </p:nvGrpSpPr>
        <p:grpSpPr>
          <a:xfrm>
            <a:off x="4512232" y="2684431"/>
            <a:ext cx="224034" cy="96364"/>
            <a:chOff x="4918632" y="2519331"/>
            <a:chExt cx="224034" cy="96364"/>
          </a:xfrm>
        </p:grpSpPr>
        <p:sp>
          <p:nvSpPr>
            <p:cNvPr id="139"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140"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141" name="Text Box 49"/>
          <p:cNvSpPr txBox="1">
            <a:spLocks noChangeArrowheads="1"/>
          </p:cNvSpPr>
          <p:nvPr/>
        </p:nvSpPr>
        <p:spPr bwMode="auto">
          <a:xfrm>
            <a:off x="4663872" y="2614056"/>
            <a:ext cx="1273378" cy="215444"/>
          </a:xfrm>
          <a:prstGeom prst="rect">
            <a:avLst/>
          </a:prstGeom>
          <a:noFill/>
          <a:ln w="9525">
            <a:noFill/>
            <a:miter lim="800000"/>
            <a:headEnd/>
            <a:tailEnd/>
          </a:ln>
        </p:spPr>
        <p:txBody>
          <a:bodyPr wrap="square">
            <a:prstTxWarp prst="textNoShape">
              <a:avLst/>
            </a:prstTxWarp>
            <a:spAutoFit/>
          </a:bodyPr>
          <a:lstStyle/>
          <a:p>
            <a:pPr eaLnBrk="0" hangingPunct="0"/>
            <a:r>
              <a:rPr lang="en-US" dirty="0" smtClean="0">
                <a:solidFill>
                  <a:srgbClr val="000000"/>
                </a:solidFill>
                <a:latin typeface="Arial"/>
                <a:cs typeface="Arial"/>
              </a:rPr>
              <a:t>p16</a:t>
            </a:r>
            <a:r>
              <a:rPr lang="en-US" baseline="30000" dirty="0" smtClean="0">
                <a:solidFill>
                  <a:srgbClr val="000000"/>
                </a:solidFill>
                <a:latin typeface="Arial"/>
                <a:cs typeface="Arial"/>
              </a:rPr>
              <a:t>INK4A</a:t>
            </a:r>
            <a:r>
              <a:rPr lang="en-US" dirty="0" smtClean="0">
                <a:solidFill>
                  <a:srgbClr val="000000"/>
                </a:solidFill>
                <a:latin typeface="Arial"/>
                <a:cs typeface="Arial"/>
              </a:rPr>
              <a:t>, INK4 proteins</a:t>
            </a:r>
            <a:endParaRPr lang="en-US" dirty="0">
              <a:solidFill>
                <a:srgbClr val="000000"/>
              </a:solidFill>
              <a:latin typeface="Arial"/>
              <a:cs typeface="Aria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927100" y="5818188"/>
            <a:ext cx="5205413" cy="2506841"/>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a:t>
            </a:r>
            <a:r>
              <a:rPr lang="en-US" sz="900" b="1" dirty="0" smtClean="0">
                <a:latin typeface="Arial"/>
                <a:cs typeface="Arial"/>
              </a:rPr>
              <a:t> 1.2. Cell cycle-dependent cyclin D1 regulation.</a:t>
            </a:r>
            <a:r>
              <a:rPr lang="en-US" sz="900" dirty="0" smtClean="0">
                <a:latin typeface="Arial"/>
                <a:cs typeface="Arial"/>
              </a:rPr>
              <a:t> (A) Mitogen-dependent cyclin D1 expression is required for CDK4/6 activation during G1 phase. Active, nuclear cyclin D1/CDK4 kinase promotes cell cycle progression in two ways. First, cyclin D1/CDK4 catalyzes Rb phosphorylation, thereby triggering release of E2F transcription factors. Second, cyclin D1/CDK4 complexes titrate the CKIs p21</a:t>
            </a:r>
            <a:r>
              <a:rPr lang="en-US" sz="900" baseline="30000" dirty="0" smtClean="0">
                <a:latin typeface="Arial"/>
                <a:cs typeface="Arial"/>
              </a:rPr>
              <a:t>CIP1</a:t>
            </a:r>
            <a:r>
              <a:rPr lang="en-US" sz="900" dirty="0" smtClean="0">
                <a:latin typeface="Arial"/>
                <a:cs typeface="Arial"/>
              </a:rPr>
              <a:t> and p27</a:t>
            </a:r>
            <a:r>
              <a:rPr lang="en-US" sz="900" baseline="30000" dirty="0" smtClean="0">
                <a:latin typeface="Arial"/>
                <a:cs typeface="Arial"/>
              </a:rPr>
              <a:t>KIP1</a:t>
            </a:r>
            <a:r>
              <a:rPr lang="en-US" sz="900" dirty="0" smtClean="0">
                <a:latin typeface="Arial"/>
                <a:cs typeface="Arial"/>
              </a:rPr>
              <a:t> away from cyclin E/CDK2, facilitating CDK2 activation, full Rb inactivation, and gene transcription required for S-phase entry. (B) In late G1 phase, AKT-dependent inhibitory phosphorylation of GSK3β is alleviated, allowing GSK3β kinase activation. In the cytoplasm, GSK3β phosphorylates Fbx4 on serine 12, creating a consensus 14-3-3ε docking site. 14-3-3ε binding promotes Fbx4 dimerization and ligase activation. (C) Cyclin E/CDK2 activity facilitates entry into S-phase and DNA replication. Following the G1/S transition, nuclear cyclin D1/CDK4 kinase activity is no longer required. At this time, GSK3β enters the nucleus and phosphorylates cyclin D1 on T286, which triggers CRM1-mediated nuclear export. (D) Once in the cytoplasm, phosphorylated cyclin D1 is recognized by the SCF</a:t>
            </a:r>
            <a:r>
              <a:rPr lang="en-US" sz="900" baseline="30000" dirty="0" smtClean="0">
                <a:latin typeface="Arial"/>
                <a:cs typeface="Arial"/>
              </a:rPr>
              <a:t>Fbx4-αB crystallin </a:t>
            </a:r>
            <a:r>
              <a:rPr lang="en-US" sz="900" dirty="0" smtClean="0">
                <a:latin typeface="Arial"/>
                <a:cs typeface="Arial"/>
              </a:rPr>
              <a:t>E3 ubiquitin ligase. Cyclin D1 is polyubiquitylated and targeted for degradation by the 26S proteasome.</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25</a:t>
            </a:r>
            <a:endParaRPr lang="en-US" sz="1200" dirty="0">
              <a:ea typeface="ＭＳ Ｐゴシック" pitchFamily="-106" charset="-128"/>
              <a:cs typeface="ＭＳ Ｐゴシック" pitchFamily="-106" charset="-128"/>
            </a:endParaRPr>
          </a:p>
        </p:txBody>
      </p:sp>
      <p:sp>
        <p:nvSpPr>
          <p:cNvPr id="179" name="Arc 245"/>
          <p:cNvSpPr>
            <a:spLocks/>
          </p:cNvSpPr>
          <p:nvPr/>
        </p:nvSpPr>
        <p:spPr bwMode="auto">
          <a:xfrm rot="5477810">
            <a:off x="1255444" y="2606604"/>
            <a:ext cx="2891279" cy="3342484"/>
          </a:xfrm>
          <a:custGeom>
            <a:avLst/>
            <a:gdLst>
              <a:gd name="T0" fmla="*/ 7 w 21600"/>
              <a:gd name="T1" fmla="*/ 0 h 22854"/>
              <a:gd name="T2" fmla="*/ 19 w 21600"/>
              <a:gd name="T3" fmla="*/ 24 h 22854"/>
              <a:gd name="T4" fmla="*/ 0 w 21600"/>
              <a:gd name="T5" fmla="*/ 21 h 22854"/>
              <a:gd name="T6" fmla="*/ 0 60000 65536"/>
              <a:gd name="T7" fmla="*/ 0 60000 65536"/>
              <a:gd name="T8" fmla="*/ 0 60000 65536"/>
              <a:gd name="T9" fmla="*/ 0 w 21600"/>
              <a:gd name="T10" fmla="*/ 0 h 22854"/>
              <a:gd name="T11" fmla="*/ 21600 w 21600"/>
              <a:gd name="T12" fmla="*/ 22854 h 22854"/>
            </a:gdLst>
            <a:ahLst/>
            <a:cxnLst>
              <a:cxn ang="T6">
                <a:pos x="T0" y="T1"/>
              </a:cxn>
              <a:cxn ang="T7">
                <a:pos x="T2" y="T3"/>
              </a:cxn>
              <a:cxn ang="T8">
                <a:pos x="T4" y="T5"/>
              </a:cxn>
            </a:cxnLst>
            <a:rect l="T9" t="T10" r="T11" b="T12"/>
            <a:pathLst>
              <a:path w="21600" h="22854" fill="none" extrusionOk="0">
                <a:moveTo>
                  <a:pt x="8241" y="-1"/>
                </a:moveTo>
                <a:cubicBezTo>
                  <a:pt x="16325" y="3336"/>
                  <a:pt x="21600" y="11218"/>
                  <a:pt x="21600" y="19965"/>
                </a:cubicBezTo>
                <a:cubicBezTo>
                  <a:pt x="21600" y="20931"/>
                  <a:pt x="21535" y="21896"/>
                  <a:pt x="21405" y="22854"/>
                </a:cubicBezTo>
              </a:path>
              <a:path w="21600" h="22854" stroke="0" extrusionOk="0">
                <a:moveTo>
                  <a:pt x="8241" y="-1"/>
                </a:moveTo>
                <a:cubicBezTo>
                  <a:pt x="16325" y="3336"/>
                  <a:pt x="21600" y="11218"/>
                  <a:pt x="21600" y="19965"/>
                </a:cubicBezTo>
                <a:cubicBezTo>
                  <a:pt x="21600" y="20931"/>
                  <a:pt x="21535" y="21896"/>
                  <a:pt x="21405" y="22854"/>
                </a:cubicBezTo>
                <a:lnTo>
                  <a:pt x="0" y="19965"/>
                </a:lnTo>
                <a:close/>
              </a:path>
            </a:pathLst>
          </a:custGeom>
          <a:noFill/>
          <a:ln w="12700">
            <a:solidFill>
              <a:schemeClr val="tx1"/>
            </a:solidFill>
            <a:round/>
            <a:headEnd/>
            <a:tailEnd/>
          </a:ln>
        </p:spPr>
        <p:txBody>
          <a:bodyPr wrap="none" anchor="ctr">
            <a:prstTxWarp prst="textNoShape">
              <a:avLst/>
            </a:prstTxWarp>
          </a:bodyPr>
          <a:lstStyle/>
          <a:p>
            <a:endParaRPr lang="en-US" dirty="0">
              <a:latin typeface="Arial"/>
              <a:cs typeface="Arial"/>
            </a:endParaRPr>
          </a:p>
        </p:txBody>
      </p:sp>
      <p:grpSp>
        <p:nvGrpSpPr>
          <p:cNvPr id="351" name="Group 350"/>
          <p:cNvGrpSpPr/>
          <p:nvPr/>
        </p:nvGrpSpPr>
        <p:grpSpPr>
          <a:xfrm rot="367251">
            <a:off x="5005602" y="3842449"/>
            <a:ext cx="816269" cy="807715"/>
            <a:chOff x="7050917" y="2834413"/>
            <a:chExt cx="816269" cy="807715"/>
          </a:xfrm>
        </p:grpSpPr>
        <p:sp>
          <p:nvSpPr>
            <p:cNvPr id="314" name="AutoShape 1028"/>
            <p:cNvSpPr>
              <a:spLocks noChangeArrowheads="1"/>
            </p:cNvSpPr>
            <p:nvPr/>
          </p:nvSpPr>
          <p:spPr bwMode="auto">
            <a:xfrm rot="883583">
              <a:off x="7195099" y="3320302"/>
              <a:ext cx="461568" cy="195637"/>
            </a:xfrm>
            <a:prstGeom prst="roundRect">
              <a:avLst>
                <a:gd name="adj" fmla="val 16667"/>
              </a:avLst>
            </a:prstGeom>
            <a:gradFill rotWithShape="0">
              <a:gsLst>
                <a:gs pos="66000">
                  <a:srgbClr val="A7575B"/>
                </a:gs>
                <a:gs pos="97000">
                  <a:srgbClr val="60120B"/>
                </a:gs>
                <a:gs pos="0">
                  <a:srgbClr val="F6C0C3"/>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15" name="Text Box 1029"/>
            <p:cNvSpPr txBox="1">
              <a:spLocks noChangeArrowheads="1"/>
            </p:cNvSpPr>
            <p:nvPr/>
          </p:nvSpPr>
          <p:spPr bwMode="auto">
            <a:xfrm rot="883583">
              <a:off x="7307251" y="3348757"/>
              <a:ext cx="559935" cy="2155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Cul1</a:t>
              </a:r>
            </a:p>
          </p:txBody>
        </p:sp>
        <p:grpSp>
          <p:nvGrpSpPr>
            <p:cNvPr id="349" name="Group 348"/>
            <p:cNvGrpSpPr/>
            <p:nvPr/>
          </p:nvGrpSpPr>
          <p:grpSpPr>
            <a:xfrm>
              <a:off x="7190568" y="2834413"/>
              <a:ext cx="406805" cy="225215"/>
              <a:chOff x="7232903" y="2902149"/>
              <a:chExt cx="406805" cy="225215"/>
            </a:xfrm>
          </p:grpSpPr>
          <p:sp>
            <p:nvSpPr>
              <p:cNvPr id="316" name="AutoShape 1030"/>
              <p:cNvSpPr>
                <a:spLocks noChangeArrowheads="1"/>
              </p:cNvSpPr>
              <p:nvPr/>
            </p:nvSpPr>
            <p:spPr bwMode="auto">
              <a:xfrm rot="883583">
                <a:off x="7244360" y="2902149"/>
                <a:ext cx="257268" cy="213978"/>
              </a:xfrm>
              <a:prstGeom prst="flowChartDecision">
                <a:avLst/>
              </a:prstGeom>
              <a:gradFill rotWithShape="0">
                <a:gsLst>
                  <a:gs pos="55000">
                    <a:srgbClr val="A7575B"/>
                  </a:gs>
                  <a:gs pos="100000">
                    <a:srgbClr val="60120B"/>
                  </a:gs>
                  <a:gs pos="0">
                    <a:srgbClr val="F6C0C3"/>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17" name="Text Box 1031"/>
              <p:cNvSpPr txBox="1">
                <a:spLocks noChangeArrowheads="1"/>
              </p:cNvSpPr>
              <p:nvPr/>
            </p:nvSpPr>
            <p:spPr bwMode="auto">
              <a:xfrm rot="883583">
                <a:off x="7232903" y="2911920"/>
                <a:ext cx="406805"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E1</a:t>
                </a:r>
              </a:p>
            </p:txBody>
          </p:sp>
        </p:grpSp>
        <p:sp>
          <p:nvSpPr>
            <p:cNvPr id="320" name="AutoShape 1034"/>
            <p:cNvSpPr>
              <a:spLocks noChangeArrowheads="1"/>
            </p:cNvSpPr>
            <p:nvPr/>
          </p:nvSpPr>
          <p:spPr bwMode="auto">
            <a:xfrm rot="883583">
              <a:off x="7094845" y="3181109"/>
              <a:ext cx="370768" cy="195637"/>
            </a:xfrm>
            <a:prstGeom prst="hexagon">
              <a:avLst>
                <a:gd name="adj" fmla="val 38281"/>
                <a:gd name="vf" fmla="val 115470"/>
              </a:avLst>
            </a:prstGeom>
            <a:gradFill rotWithShape="0">
              <a:gsLst>
                <a:gs pos="59000">
                  <a:srgbClr val="A7575B"/>
                </a:gs>
                <a:gs pos="100000">
                  <a:srgbClr val="60120B"/>
                </a:gs>
                <a:gs pos="0">
                  <a:srgbClr val="F6C0C3"/>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21" name="Text Box 1035"/>
            <p:cNvSpPr txBox="1">
              <a:spLocks noChangeArrowheads="1"/>
            </p:cNvSpPr>
            <p:nvPr/>
          </p:nvSpPr>
          <p:spPr bwMode="auto">
            <a:xfrm rot="883583">
              <a:off x="7081924" y="3189412"/>
              <a:ext cx="559935" cy="2155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Rbx1</a:t>
              </a:r>
            </a:p>
          </p:txBody>
        </p:sp>
        <p:sp>
          <p:nvSpPr>
            <p:cNvPr id="322" name="AutoShape 1036"/>
            <p:cNvSpPr>
              <a:spLocks noChangeArrowheads="1"/>
            </p:cNvSpPr>
            <p:nvPr/>
          </p:nvSpPr>
          <p:spPr bwMode="auto">
            <a:xfrm rot="883583">
              <a:off x="7139511" y="3447594"/>
              <a:ext cx="298219" cy="144691"/>
            </a:xfrm>
            <a:prstGeom prst="flowChartTerminator">
              <a:avLst/>
            </a:prstGeom>
            <a:gradFill rotWithShape="0">
              <a:gsLst>
                <a:gs pos="58000">
                  <a:srgbClr val="A7575B"/>
                </a:gs>
                <a:gs pos="100000">
                  <a:srgbClr val="60120B"/>
                </a:gs>
                <a:gs pos="20000">
                  <a:srgbClr val="F6C0C3"/>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23" name="Text Box 1037"/>
            <p:cNvSpPr txBox="1">
              <a:spLocks noChangeArrowheads="1"/>
            </p:cNvSpPr>
            <p:nvPr/>
          </p:nvSpPr>
          <p:spPr bwMode="auto">
            <a:xfrm rot="883583">
              <a:off x="7088621" y="3426621"/>
              <a:ext cx="559935" cy="2155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Skp1</a:t>
              </a:r>
            </a:p>
          </p:txBody>
        </p:sp>
        <p:grpSp>
          <p:nvGrpSpPr>
            <p:cNvPr id="350" name="Group 349"/>
            <p:cNvGrpSpPr/>
            <p:nvPr/>
          </p:nvGrpSpPr>
          <p:grpSpPr>
            <a:xfrm>
              <a:off x="7050917" y="2995287"/>
              <a:ext cx="325368" cy="223995"/>
              <a:chOff x="6966247" y="2910617"/>
              <a:chExt cx="325368" cy="223995"/>
            </a:xfrm>
          </p:grpSpPr>
          <p:sp>
            <p:nvSpPr>
              <p:cNvPr id="347" name="AutoShape 1030"/>
              <p:cNvSpPr>
                <a:spLocks noChangeArrowheads="1"/>
              </p:cNvSpPr>
              <p:nvPr/>
            </p:nvSpPr>
            <p:spPr bwMode="auto">
              <a:xfrm rot="883583">
                <a:off x="6990360" y="2910617"/>
                <a:ext cx="257268" cy="213978"/>
              </a:xfrm>
              <a:prstGeom prst="flowChartDecision">
                <a:avLst/>
              </a:prstGeom>
              <a:gradFill rotWithShape="0">
                <a:gsLst>
                  <a:gs pos="55000">
                    <a:srgbClr val="A7575B"/>
                  </a:gs>
                  <a:gs pos="100000">
                    <a:srgbClr val="60120B"/>
                  </a:gs>
                  <a:gs pos="0">
                    <a:srgbClr val="F6C0C3"/>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48" name="Text Box 1033"/>
              <p:cNvSpPr txBox="1">
                <a:spLocks noChangeArrowheads="1"/>
              </p:cNvSpPr>
              <p:nvPr/>
            </p:nvSpPr>
            <p:spPr bwMode="auto">
              <a:xfrm rot="883583">
                <a:off x="6966247" y="2919105"/>
                <a:ext cx="325368" cy="21550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E2</a:t>
                </a:r>
              </a:p>
            </p:txBody>
          </p:sp>
        </p:grpSp>
      </p:grpSp>
      <p:grpSp>
        <p:nvGrpSpPr>
          <p:cNvPr id="362" name="Group 361"/>
          <p:cNvGrpSpPr/>
          <p:nvPr/>
        </p:nvGrpSpPr>
        <p:grpSpPr>
          <a:xfrm rot="367251">
            <a:off x="4863109" y="4509339"/>
            <a:ext cx="420974" cy="223676"/>
            <a:chOff x="6882598" y="3594703"/>
            <a:chExt cx="420974" cy="223676"/>
          </a:xfrm>
        </p:grpSpPr>
        <p:sp>
          <p:nvSpPr>
            <p:cNvPr id="354" name="AutoShape 77"/>
            <p:cNvSpPr>
              <a:spLocks noChangeArrowheads="1"/>
            </p:cNvSpPr>
            <p:nvPr/>
          </p:nvSpPr>
          <p:spPr bwMode="auto">
            <a:xfrm rot="1789688">
              <a:off x="6919932" y="3653741"/>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60"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61" name="Text Box 78"/>
            <p:cNvSpPr txBox="1">
              <a:spLocks noChangeArrowheads="1"/>
            </p:cNvSpPr>
            <p:nvPr/>
          </p:nvSpPr>
          <p:spPr bwMode="auto">
            <a:xfrm rot="1757779">
              <a:off x="6882598" y="3594703"/>
              <a:ext cx="4209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383" name="Group 382"/>
          <p:cNvGrpSpPr/>
          <p:nvPr/>
        </p:nvGrpSpPr>
        <p:grpSpPr>
          <a:xfrm rot="367251">
            <a:off x="5158363" y="4668319"/>
            <a:ext cx="406526" cy="215444"/>
            <a:chOff x="8217192" y="3057187"/>
            <a:chExt cx="406526" cy="215444"/>
          </a:xfrm>
        </p:grpSpPr>
        <p:sp>
          <p:nvSpPr>
            <p:cNvPr id="384" name="AutoShape 1041"/>
            <p:cNvSpPr>
              <a:spLocks noChangeArrowheads="1"/>
            </p:cNvSpPr>
            <p:nvPr/>
          </p:nvSpPr>
          <p:spPr bwMode="auto">
            <a:xfrm rot="883583">
              <a:off x="8285606" y="3095659"/>
              <a:ext cx="174034" cy="134501"/>
            </a:xfrm>
            <a:prstGeom prst="octagon">
              <a:avLst>
                <a:gd name="adj" fmla="val 29287"/>
              </a:avLst>
            </a:prstGeom>
            <a:gradFill rotWithShape="0">
              <a:gsLst>
                <a:gs pos="58000">
                  <a:srgbClr val="67689C"/>
                </a:gs>
                <a:gs pos="100000">
                  <a:schemeClr val="accent6">
                    <a:lumMod val="75000"/>
                  </a:schemeClr>
                </a:gs>
                <a:gs pos="3000">
                  <a:srgbClr val="AFB0CC"/>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85" name="Text Box 1042"/>
            <p:cNvSpPr txBox="1">
              <a:spLocks noChangeArrowheads="1"/>
            </p:cNvSpPr>
            <p:nvPr/>
          </p:nvSpPr>
          <p:spPr bwMode="auto">
            <a:xfrm rot="883583">
              <a:off x="8217192" y="3057187"/>
              <a:ext cx="406526"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sym typeface="Symbol" pitchFamily="-107" charset="2"/>
                </a:rPr>
                <a:t></a:t>
              </a:r>
              <a:r>
                <a:rPr lang="en-US" dirty="0">
                  <a:solidFill>
                    <a:srgbClr val="000000"/>
                  </a:solidFill>
                  <a:latin typeface="Arial"/>
                  <a:cs typeface="Arial"/>
                </a:rPr>
                <a:t>B</a:t>
              </a:r>
            </a:p>
          </p:txBody>
        </p:sp>
      </p:grpSp>
      <p:sp>
        <p:nvSpPr>
          <p:cNvPr id="398" name="Line 86"/>
          <p:cNvSpPr>
            <a:spLocks noChangeShapeType="1"/>
          </p:cNvSpPr>
          <p:nvPr/>
        </p:nvSpPr>
        <p:spPr bwMode="auto">
          <a:xfrm flipH="1">
            <a:off x="4766633" y="5141099"/>
            <a:ext cx="2" cy="245532"/>
          </a:xfrm>
          <a:prstGeom prst="line">
            <a:avLst/>
          </a:prstGeom>
          <a:noFill/>
          <a:ln w="12700">
            <a:solidFill>
              <a:schemeClr val="tx1"/>
            </a:solidFill>
            <a:round/>
            <a:headEnd/>
            <a:tailEnd type="triangle" w="med" len="sm"/>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99" name="Text Box 247"/>
          <p:cNvSpPr txBox="1">
            <a:spLocks noChangeArrowheads="1"/>
          </p:cNvSpPr>
          <p:nvPr/>
        </p:nvSpPr>
        <p:spPr bwMode="auto">
          <a:xfrm>
            <a:off x="4303793" y="5375699"/>
            <a:ext cx="1015421"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solidFill>
                  <a:srgbClr val="000000"/>
                </a:solidFill>
                <a:latin typeface="Arial"/>
                <a:cs typeface="Arial"/>
              </a:rPr>
              <a:t>26S Proteasome</a:t>
            </a:r>
            <a:endParaRPr lang="en-US" dirty="0">
              <a:solidFill>
                <a:srgbClr val="000000"/>
              </a:solidFill>
              <a:latin typeface="Arial"/>
              <a:cs typeface="Arial"/>
            </a:endParaRPr>
          </a:p>
        </p:txBody>
      </p:sp>
      <p:grpSp>
        <p:nvGrpSpPr>
          <p:cNvPr id="410" name="Group 409"/>
          <p:cNvGrpSpPr/>
          <p:nvPr/>
        </p:nvGrpSpPr>
        <p:grpSpPr>
          <a:xfrm>
            <a:off x="4507793" y="4819385"/>
            <a:ext cx="533395" cy="370707"/>
            <a:chOff x="4554049" y="4905463"/>
            <a:chExt cx="819147" cy="424204"/>
          </a:xfrm>
        </p:grpSpPr>
        <p:sp>
          <p:nvSpPr>
            <p:cNvPr id="345" name="Oval 60"/>
            <p:cNvSpPr>
              <a:spLocks noChangeArrowheads="1"/>
            </p:cNvSpPr>
            <p:nvPr/>
          </p:nvSpPr>
          <p:spPr bwMode="auto">
            <a:xfrm>
              <a:off x="5005391" y="4905463"/>
              <a:ext cx="232587" cy="152842"/>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402" name="Oval 60"/>
            <p:cNvSpPr>
              <a:spLocks noChangeArrowheads="1"/>
            </p:cNvSpPr>
            <p:nvPr/>
          </p:nvSpPr>
          <p:spPr bwMode="auto">
            <a:xfrm>
              <a:off x="4912259" y="4939329"/>
              <a:ext cx="232587" cy="152842"/>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grpSp>
          <p:nvGrpSpPr>
            <p:cNvPr id="405" name="Group 404"/>
            <p:cNvGrpSpPr/>
            <p:nvPr/>
          </p:nvGrpSpPr>
          <p:grpSpPr>
            <a:xfrm>
              <a:off x="4554049" y="4981661"/>
              <a:ext cx="819147" cy="348006"/>
              <a:chOff x="6272780" y="4456730"/>
              <a:chExt cx="819147" cy="348006"/>
            </a:xfrm>
          </p:grpSpPr>
          <p:sp>
            <p:nvSpPr>
              <p:cNvPr id="406" name="Oval 60"/>
              <p:cNvSpPr>
                <a:spLocks noChangeArrowheads="1"/>
              </p:cNvSpPr>
              <p:nvPr/>
            </p:nvSpPr>
            <p:spPr bwMode="auto">
              <a:xfrm>
                <a:off x="6546325" y="4456730"/>
                <a:ext cx="232587" cy="152842"/>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407" name="Text Box 61"/>
              <p:cNvSpPr txBox="1">
                <a:spLocks noChangeArrowheads="1"/>
              </p:cNvSpPr>
              <p:nvPr/>
            </p:nvSpPr>
            <p:spPr bwMode="auto">
              <a:xfrm flipH="1">
                <a:off x="6272780" y="4573619"/>
                <a:ext cx="819147" cy="231117"/>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K48-Ub</a:t>
                </a:r>
                <a:endParaRPr lang="en-US" dirty="0">
                  <a:solidFill>
                    <a:srgbClr val="000000"/>
                  </a:solidFill>
                  <a:latin typeface="Arial"/>
                  <a:cs typeface="Arial"/>
                </a:endParaRPr>
              </a:p>
            </p:txBody>
          </p:sp>
        </p:grpSp>
        <p:sp>
          <p:nvSpPr>
            <p:cNvPr id="408" name="Text Box 61"/>
            <p:cNvSpPr txBox="1">
              <a:spLocks noChangeArrowheads="1"/>
            </p:cNvSpPr>
            <p:nvPr/>
          </p:nvSpPr>
          <p:spPr bwMode="auto">
            <a:xfrm flipH="1">
              <a:off x="4740786" y="4942344"/>
              <a:ext cx="558802" cy="213508"/>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sz="700" dirty="0" smtClean="0">
                  <a:solidFill>
                    <a:srgbClr val="000000"/>
                  </a:solidFill>
                  <a:latin typeface="Arial"/>
                  <a:cs typeface="Arial"/>
                </a:rPr>
                <a:t>Ub</a:t>
              </a:r>
              <a:endParaRPr lang="en-US" sz="700" dirty="0">
                <a:solidFill>
                  <a:srgbClr val="000000"/>
                </a:solidFill>
                <a:latin typeface="Arial"/>
                <a:cs typeface="Arial"/>
              </a:endParaRPr>
            </a:p>
          </p:txBody>
        </p:sp>
      </p:grpSp>
      <p:grpSp>
        <p:nvGrpSpPr>
          <p:cNvPr id="411" name="Group 410"/>
          <p:cNvGrpSpPr/>
          <p:nvPr/>
        </p:nvGrpSpPr>
        <p:grpSpPr>
          <a:xfrm rot="367251">
            <a:off x="4776580" y="4634916"/>
            <a:ext cx="652623" cy="501936"/>
            <a:chOff x="6968066" y="3715647"/>
            <a:chExt cx="652623" cy="501936"/>
          </a:xfrm>
        </p:grpSpPr>
        <p:grpSp>
          <p:nvGrpSpPr>
            <p:cNvPr id="412" name="Group 108"/>
            <p:cNvGrpSpPr/>
            <p:nvPr/>
          </p:nvGrpSpPr>
          <p:grpSpPr>
            <a:xfrm>
              <a:off x="6968074" y="3832553"/>
              <a:ext cx="652624" cy="385026"/>
              <a:chOff x="7442204" y="3132152"/>
              <a:chExt cx="966786" cy="635002"/>
            </a:xfrm>
          </p:grpSpPr>
          <p:grpSp>
            <p:nvGrpSpPr>
              <p:cNvPr id="416" name="Group 216"/>
              <p:cNvGrpSpPr>
                <a:grpSpLocks/>
              </p:cNvGrpSpPr>
              <p:nvPr/>
            </p:nvGrpSpPr>
            <p:grpSpPr bwMode="auto">
              <a:xfrm>
                <a:off x="7685089" y="3411553"/>
                <a:ext cx="723901" cy="355601"/>
                <a:chOff x="266" y="3217"/>
                <a:chExt cx="456" cy="224"/>
              </a:xfrm>
            </p:grpSpPr>
            <p:sp>
              <p:nvSpPr>
                <p:cNvPr id="420"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421" name="Text Box 218"/>
                <p:cNvSpPr txBox="1">
                  <a:spLocks noChangeArrowheads="1"/>
                </p:cNvSpPr>
                <p:nvPr/>
              </p:nvSpPr>
              <p:spPr bwMode="auto">
                <a:xfrm>
                  <a:off x="266" y="3217"/>
                  <a:ext cx="456" cy="2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417" name="Group 235"/>
              <p:cNvGrpSpPr>
                <a:grpSpLocks/>
              </p:cNvGrpSpPr>
              <p:nvPr/>
            </p:nvGrpSpPr>
            <p:grpSpPr bwMode="auto">
              <a:xfrm>
                <a:off x="7442204" y="3132152"/>
                <a:ext cx="876301" cy="355601"/>
                <a:chOff x="1225" y="3457"/>
                <a:chExt cx="552" cy="224"/>
              </a:xfrm>
            </p:grpSpPr>
            <p:sp>
              <p:nvSpPr>
                <p:cNvPr id="418"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419" name="Text Box 237"/>
                <p:cNvSpPr txBox="1">
                  <a:spLocks noChangeArrowheads="1"/>
                </p:cNvSpPr>
                <p:nvPr/>
              </p:nvSpPr>
              <p:spPr bwMode="auto">
                <a:xfrm>
                  <a:off x="1225" y="3457"/>
                  <a:ext cx="552" cy="224"/>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413" name="Group 1129"/>
            <p:cNvGrpSpPr>
              <a:grpSpLocks/>
            </p:cNvGrpSpPr>
            <p:nvPr/>
          </p:nvGrpSpPr>
          <p:grpSpPr bwMode="auto">
            <a:xfrm>
              <a:off x="7254925" y="3715647"/>
              <a:ext cx="176082" cy="325234"/>
              <a:chOff x="3415" y="3634"/>
              <a:chExt cx="285" cy="359"/>
            </a:xfrm>
          </p:grpSpPr>
          <p:sp>
            <p:nvSpPr>
              <p:cNvPr id="414"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15" name="Text Box 66"/>
              <p:cNvSpPr txBox="1">
                <a:spLocks noChangeArrowheads="1"/>
              </p:cNvSpPr>
              <p:nvPr/>
            </p:nvSpPr>
            <p:spPr bwMode="auto">
              <a:xfrm>
                <a:off x="3415"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193" name="Group 192"/>
          <p:cNvGrpSpPr/>
          <p:nvPr/>
        </p:nvGrpSpPr>
        <p:grpSpPr>
          <a:xfrm>
            <a:off x="832415" y="230519"/>
            <a:ext cx="3790384" cy="3029962"/>
            <a:chOff x="1543615" y="230519"/>
            <a:chExt cx="3790384" cy="3029962"/>
          </a:xfrm>
        </p:grpSpPr>
        <p:sp>
          <p:nvSpPr>
            <p:cNvPr id="6482" name="Text Box 338"/>
            <p:cNvSpPr txBox="1">
              <a:spLocks noChangeArrowheads="1"/>
            </p:cNvSpPr>
            <p:nvPr/>
          </p:nvSpPr>
          <p:spPr bwMode="auto">
            <a:xfrm>
              <a:off x="1543615" y="829148"/>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A.</a:t>
              </a:r>
              <a:endParaRPr lang="en-US" sz="1600" dirty="0">
                <a:latin typeface="Arial" pitchFamily="-106" charset="0"/>
              </a:endParaRPr>
            </a:p>
          </p:txBody>
        </p:sp>
        <p:grpSp>
          <p:nvGrpSpPr>
            <p:cNvPr id="5" name="Group 311"/>
            <p:cNvGrpSpPr>
              <a:grpSpLocks/>
            </p:cNvGrpSpPr>
            <p:nvPr/>
          </p:nvGrpSpPr>
          <p:grpSpPr bwMode="auto">
            <a:xfrm>
              <a:off x="1794841" y="1032918"/>
              <a:ext cx="1614631" cy="246284"/>
              <a:chOff x="2007" y="928"/>
              <a:chExt cx="1556" cy="257"/>
            </a:xfrm>
          </p:grpSpPr>
          <p:sp>
            <p:nvSpPr>
              <p:cNvPr id="7" name="Text Box 184"/>
              <p:cNvSpPr txBox="1">
                <a:spLocks noChangeArrowheads="1"/>
              </p:cNvSpPr>
              <p:nvPr/>
            </p:nvSpPr>
            <p:spPr bwMode="auto">
              <a:xfrm>
                <a:off x="2007" y="928"/>
                <a:ext cx="328" cy="25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000" dirty="0">
                    <a:solidFill>
                      <a:srgbClr val="000000"/>
                    </a:solidFill>
                    <a:latin typeface="Arial"/>
                    <a:cs typeface="Arial"/>
                  </a:rPr>
                  <a:t>G</a:t>
                </a:r>
                <a:r>
                  <a:rPr lang="en-US" sz="1000" baseline="-25000" dirty="0">
                    <a:solidFill>
                      <a:srgbClr val="000000"/>
                    </a:solidFill>
                    <a:latin typeface="Arial"/>
                    <a:cs typeface="Arial"/>
                  </a:rPr>
                  <a:t>1</a:t>
                </a:r>
                <a:endParaRPr lang="en-US" sz="1000" dirty="0">
                  <a:solidFill>
                    <a:srgbClr val="000000"/>
                  </a:solidFill>
                  <a:latin typeface="Arial"/>
                  <a:cs typeface="Arial"/>
                </a:endParaRPr>
              </a:p>
            </p:txBody>
          </p:sp>
          <p:sp>
            <p:nvSpPr>
              <p:cNvPr id="8" name="Text Box 185"/>
              <p:cNvSpPr txBox="1">
                <a:spLocks noChangeArrowheads="1"/>
              </p:cNvSpPr>
              <p:nvPr/>
            </p:nvSpPr>
            <p:spPr bwMode="auto">
              <a:xfrm>
                <a:off x="3011" y="928"/>
                <a:ext cx="552" cy="257"/>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000" dirty="0">
                    <a:solidFill>
                      <a:srgbClr val="000000"/>
                    </a:solidFill>
                    <a:latin typeface="Arial"/>
                    <a:cs typeface="Arial"/>
                  </a:rPr>
                  <a:t>G</a:t>
                </a:r>
                <a:r>
                  <a:rPr lang="en-US" sz="1000" baseline="-25000" dirty="0">
                    <a:solidFill>
                      <a:srgbClr val="000000"/>
                    </a:solidFill>
                    <a:latin typeface="Arial"/>
                    <a:cs typeface="Arial"/>
                  </a:rPr>
                  <a:t>1</a:t>
                </a:r>
                <a:r>
                  <a:rPr lang="en-US" sz="1000" dirty="0">
                    <a:solidFill>
                      <a:srgbClr val="000000"/>
                    </a:solidFill>
                    <a:latin typeface="Arial"/>
                    <a:cs typeface="Arial"/>
                  </a:rPr>
                  <a:t>/S</a:t>
                </a:r>
              </a:p>
            </p:txBody>
          </p:sp>
          <p:sp>
            <p:nvSpPr>
              <p:cNvPr id="11" name="Line 244"/>
              <p:cNvSpPr>
                <a:spLocks noChangeShapeType="1"/>
              </p:cNvSpPr>
              <p:nvPr/>
            </p:nvSpPr>
            <p:spPr bwMode="auto">
              <a:xfrm>
                <a:off x="2358" y="1052"/>
                <a:ext cx="628" cy="0"/>
              </a:xfrm>
              <a:prstGeom prst="line">
                <a:avLst/>
              </a:prstGeom>
              <a:noFill/>
              <a:ln w="12700">
                <a:solidFill>
                  <a:schemeClr val="tx1"/>
                </a:solidFill>
                <a:prstDash val="sysDot"/>
                <a:round/>
                <a:headEnd/>
                <a:tailEnd type="triangle" w="med" len="med"/>
              </a:ln>
            </p:spPr>
            <p:txBody>
              <a:bodyPr wrap="none" anchor="ctr">
                <a:prstTxWarp prst="textNoShape">
                  <a:avLst/>
                </a:prstTxWarp>
              </a:bodyPr>
              <a:lstStyle/>
              <a:p>
                <a:endParaRPr lang="en-US" sz="1000" dirty="0">
                  <a:solidFill>
                    <a:srgbClr val="000000"/>
                  </a:solidFill>
                  <a:latin typeface="Arial"/>
                  <a:cs typeface="Arial"/>
                </a:endParaRPr>
              </a:p>
            </p:txBody>
          </p:sp>
        </p:grpSp>
        <p:sp>
          <p:nvSpPr>
            <p:cNvPr id="15" name="Arc 245"/>
            <p:cNvSpPr>
              <a:spLocks/>
            </p:cNvSpPr>
            <p:nvPr/>
          </p:nvSpPr>
          <p:spPr bwMode="auto">
            <a:xfrm rot="5477810">
              <a:off x="2127414" y="163977"/>
              <a:ext cx="3029962" cy="3163045"/>
            </a:xfrm>
            <a:custGeom>
              <a:avLst/>
              <a:gdLst>
                <a:gd name="T0" fmla="*/ 7 w 21600"/>
                <a:gd name="T1" fmla="*/ 0 h 22854"/>
                <a:gd name="T2" fmla="*/ 19 w 21600"/>
                <a:gd name="T3" fmla="*/ 24 h 22854"/>
                <a:gd name="T4" fmla="*/ 0 w 21600"/>
                <a:gd name="T5" fmla="*/ 21 h 22854"/>
                <a:gd name="T6" fmla="*/ 0 60000 65536"/>
                <a:gd name="T7" fmla="*/ 0 60000 65536"/>
                <a:gd name="T8" fmla="*/ 0 60000 65536"/>
                <a:gd name="T9" fmla="*/ 0 w 21600"/>
                <a:gd name="T10" fmla="*/ 0 h 22854"/>
                <a:gd name="T11" fmla="*/ 21600 w 21600"/>
                <a:gd name="T12" fmla="*/ 22854 h 22854"/>
              </a:gdLst>
              <a:ahLst/>
              <a:cxnLst>
                <a:cxn ang="T6">
                  <a:pos x="T0" y="T1"/>
                </a:cxn>
                <a:cxn ang="T7">
                  <a:pos x="T2" y="T3"/>
                </a:cxn>
                <a:cxn ang="T8">
                  <a:pos x="T4" y="T5"/>
                </a:cxn>
              </a:cxnLst>
              <a:rect l="T9" t="T10" r="T11" b="T12"/>
              <a:pathLst>
                <a:path w="21600" h="22854" fill="none" extrusionOk="0">
                  <a:moveTo>
                    <a:pt x="8241" y="-1"/>
                  </a:moveTo>
                  <a:cubicBezTo>
                    <a:pt x="16325" y="3336"/>
                    <a:pt x="21600" y="11218"/>
                    <a:pt x="21600" y="19965"/>
                  </a:cubicBezTo>
                  <a:cubicBezTo>
                    <a:pt x="21600" y="20931"/>
                    <a:pt x="21535" y="21896"/>
                    <a:pt x="21405" y="22854"/>
                  </a:cubicBezTo>
                </a:path>
                <a:path w="21600" h="22854" stroke="0" extrusionOk="0">
                  <a:moveTo>
                    <a:pt x="8241" y="-1"/>
                  </a:moveTo>
                  <a:cubicBezTo>
                    <a:pt x="16325" y="3336"/>
                    <a:pt x="21600" y="11218"/>
                    <a:pt x="21600" y="19965"/>
                  </a:cubicBezTo>
                  <a:cubicBezTo>
                    <a:pt x="21600" y="20931"/>
                    <a:pt x="21535" y="21896"/>
                    <a:pt x="21405" y="22854"/>
                  </a:cubicBezTo>
                  <a:lnTo>
                    <a:pt x="0" y="19965"/>
                  </a:lnTo>
                  <a:close/>
                </a:path>
              </a:pathLst>
            </a:custGeom>
            <a:noFill/>
            <a:ln w="12700">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16" name="Text Box 246"/>
            <p:cNvSpPr txBox="1">
              <a:spLocks noChangeArrowheads="1"/>
            </p:cNvSpPr>
            <p:nvPr/>
          </p:nvSpPr>
          <p:spPr bwMode="auto">
            <a:xfrm>
              <a:off x="3121774" y="2836294"/>
              <a:ext cx="88824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Nucleus</a:t>
              </a:r>
            </a:p>
          </p:txBody>
        </p:sp>
        <p:sp>
          <p:nvSpPr>
            <p:cNvPr id="17" name="Text Box 247"/>
            <p:cNvSpPr txBox="1">
              <a:spLocks noChangeArrowheads="1"/>
            </p:cNvSpPr>
            <p:nvPr/>
          </p:nvSpPr>
          <p:spPr bwMode="auto">
            <a:xfrm>
              <a:off x="3607388" y="2937913"/>
              <a:ext cx="88824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Cytoplasm</a:t>
              </a:r>
            </a:p>
          </p:txBody>
        </p:sp>
        <p:sp>
          <p:nvSpPr>
            <p:cNvPr id="42" name="AutoShape 260"/>
            <p:cNvSpPr>
              <a:spLocks noChangeArrowheads="1"/>
            </p:cNvSpPr>
            <p:nvPr/>
          </p:nvSpPr>
          <p:spPr bwMode="auto">
            <a:xfrm>
              <a:off x="3155573" y="1942305"/>
              <a:ext cx="390164" cy="191660"/>
            </a:xfrm>
            <a:prstGeom prst="chevron">
              <a:avLst>
                <a:gd name="adj" fmla="val 47000"/>
              </a:avLst>
            </a:prstGeom>
            <a:gradFill rotWithShape="0">
              <a:gsLst>
                <a:gs pos="0">
                  <a:srgbClr val="CCFFCC"/>
                </a:gs>
                <a:gs pos="100000">
                  <a:srgbClr val="2B6133"/>
                </a:gs>
                <a:gs pos="61000">
                  <a:srgbClr val="5B9452"/>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chemeClr val="bg1"/>
                </a:solidFill>
                <a:latin typeface="Arial"/>
                <a:cs typeface="Arial"/>
              </a:endParaRPr>
            </a:p>
          </p:txBody>
        </p:sp>
        <p:sp>
          <p:nvSpPr>
            <p:cNvPr id="43" name="AutoShape 261"/>
            <p:cNvSpPr>
              <a:spLocks noChangeArrowheads="1"/>
            </p:cNvSpPr>
            <p:nvPr/>
          </p:nvSpPr>
          <p:spPr bwMode="auto">
            <a:xfrm>
              <a:off x="2806916" y="1942305"/>
              <a:ext cx="481479" cy="191660"/>
            </a:xfrm>
            <a:prstGeom prst="homePlate">
              <a:avLst>
                <a:gd name="adj" fmla="val 58000"/>
              </a:avLst>
            </a:prstGeom>
            <a:gradFill rotWithShape="0">
              <a:gsLst>
                <a:gs pos="0">
                  <a:schemeClr val="bg1">
                    <a:lumMod val="75000"/>
                  </a:schemeClr>
                </a:gs>
                <a:gs pos="100000">
                  <a:srgbClr val="3B3B3B"/>
                </a:gs>
                <a:gs pos="68000">
                  <a:srgbClr val="6D6D6D"/>
                </a:gs>
                <a:gs pos="1000">
                  <a:schemeClr val="bg1">
                    <a:lumMod val="8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44" name="Text Box 262"/>
            <p:cNvSpPr txBox="1">
              <a:spLocks noChangeArrowheads="1"/>
            </p:cNvSpPr>
            <p:nvPr/>
          </p:nvSpPr>
          <p:spPr bwMode="auto">
            <a:xfrm>
              <a:off x="2864529" y="1933038"/>
              <a:ext cx="39846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Rb</a:t>
              </a:r>
            </a:p>
          </p:txBody>
        </p:sp>
        <p:sp>
          <p:nvSpPr>
            <p:cNvPr id="45" name="Text Box 263"/>
            <p:cNvSpPr txBox="1">
              <a:spLocks noChangeArrowheads="1"/>
            </p:cNvSpPr>
            <p:nvPr/>
          </p:nvSpPr>
          <p:spPr bwMode="auto">
            <a:xfrm>
              <a:off x="3204884" y="1932237"/>
              <a:ext cx="39846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E2F</a:t>
              </a:r>
            </a:p>
          </p:txBody>
        </p:sp>
        <p:grpSp>
          <p:nvGrpSpPr>
            <p:cNvPr id="155" name="Group 154"/>
            <p:cNvGrpSpPr/>
            <p:nvPr/>
          </p:nvGrpSpPr>
          <p:grpSpPr>
            <a:xfrm>
              <a:off x="3157673" y="1363106"/>
              <a:ext cx="1312726" cy="412092"/>
              <a:chOff x="3428088" y="2669290"/>
              <a:chExt cx="1392387" cy="393417"/>
            </a:xfrm>
          </p:grpSpPr>
          <p:grpSp>
            <p:nvGrpSpPr>
              <p:cNvPr id="46" name="Group 337"/>
              <p:cNvGrpSpPr>
                <a:grpSpLocks/>
              </p:cNvGrpSpPr>
              <p:nvPr/>
            </p:nvGrpSpPr>
            <p:grpSpPr bwMode="auto">
              <a:xfrm>
                <a:off x="3962311" y="2669290"/>
                <a:ext cx="858164" cy="322947"/>
                <a:chOff x="3519" y="1606"/>
                <a:chExt cx="827" cy="337"/>
              </a:xfrm>
            </p:grpSpPr>
            <p:sp>
              <p:nvSpPr>
                <p:cNvPr id="51" name="Text Box 49"/>
                <p:cNvSpPr txBox="1">
                  <a:spLocks noChangeArrowheads="1"/>
                </p:cNvSpPr>
                <p:nvPr/>
              </p:nvSpPr>
              <p:spPr bwMode="auto">
                <a:xfrm>
                  <a:off x="3674" y="1606"/>
                  <a:ext cx="672" cy="337"/>
                </a:xfrm>
                <a:prstGeom prst="rect">
                  <a:avLst/>
                </a:prstGeom>
                <a:noFill/>
                <a:ln w="9525">
                  <a:noFill/>
                  <a:miter lim="800000"/>
                  <a:headEnd/>
                  <a:tailEnd/>
                </a:ln>
              </p:spPr>
              <p:txBody>
                <a:bodyPr wrap="square">
                  <a:prstTxWarp prst="textNoShape">
                    <a:avLst/>
                  </a:prstTxWarp>
                  <a:spAutoFit/>
                </a:bodyPr>
                <a:lstStyle/>
                <a:p>
                  <a:pPr eaLnBrk="0" hangingPunct="0"/>
                  <a:r>
                    <a:rPr lang="en-US" dirty="0">
                      <a:solidFill>
                        <a:srgbClr val="000000"/>
                      </a:solidFill>
                      <a:latin typeface="Arial"/>
                      <a:cs typeface="Arial"/>
                    </a:rPr>
                    <a:t>p21</a:t>
                  </a:r>
                </a:p>
                <a:p>
                  <a:pPr eaLnBrk="0" hangingPunct="0"/>
                  <a:r>
                    <a:rPr lang="en-US" dirty="0">
                      <a:solidFill>
                        <a:srgbClr val="000000"/>
                      </a:solidFill>
                      <a:latin typeface="Arial"/>
                      <a:cs typeface="Arial"/>
                    </a:rPr>
                    <a:t>p27</a:t>
                  </a:r>
                </a:p>
              </p:txBody>
            </p:sp>
            <p:sp>
              <p:nvSpPr>
                <p:cNvPr id="52" name="Line 50"/>
                <p:cNvSpPr>
                  <a:spLocks noChangeShapeType="1"/>
                </p:cNvSpPr>
                <p:nvPr/>
              </p:nvSpPr>
              <p:spPr bwMode="auto">
                <a:xfrm flipV="1">
                  <a:off x="3519" y="1816"/>
                  <a:ext cx="229" cy="3"/>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53" name="Line 51"/>
                <p:cNvSpPr>
                  <a:spLocks noChangeShapeType="1"/>
                </p:cNvSpPr>
                <p:nvPr/>
              </p:nvSpPr>
              <p:spPr bwMode="auto">
                <a:xfrm>
                  <a:off x="3519" y="1771"/>
                  <a:ext cx="0" cy="96"/>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47" name="AutoShape 72"/>
              <p:cNvSpPr>
                <a:spLocks noChangeArrowheads="1"/>
              </p:cNvSpPr>
              <p:nvPr/>
            </p:nvSpPr>
            <p:spPr bwMode="auto">
              <a:xfrm>
                <a:off x="3437207" y="2811119"/>
                <a:ext cx="422332" cy="249158"/>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dirty="0">
                  <a:solidFill>
                    <a:schemeClr val="bg1"/>
                  </a:solidFill>
                  <a:latin typeface="Arial"/>
                  <a:cs typeface="Arial"/>
                </a:endParaRPr>
              </a:p>
            </p:txBody>
          </p:sp>
          <p:sp>
            <p:nvSpPr>
              <p:cNvPr id="48" name="Text Box 73"/>
              <p:cNvSpPr txBox="1">
                <a:spLocks noChangeArrowheads="1"/>
              </p:cNvSpPr>
              <p:nvPr/>
            </p:nvSpPr>
            <p:spPr bwMode="auto">
              <a:xfrm>
                <a:off x="3428088" y="2869889"/>
                <a:ext cx="557229" cy="192818"/>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dirty="0">
                    <a:solidFill>
                      <a:srgbClr val="000000"/>
                    </a:solidFill>
                    <a:latin typeface="Arial"/>
                    <a:cs typeface="Arial"/>
                  </a:rPr>
                  <a:t>CDK2</a:t>
                </a:r>
              </a:p>
            </p:txBody>
          </p:sp>
          <p:sp>
            <p:nvSpPr>
              <p:cNvPr id="49" name="Oval 74"/>
              <p:cNvSpPr>
                <a:spLocks noChangeArrowheads="1"/>
              </p:cNvSpPr>
              <p:nvPr/>
            </p:nvSpPr>
            <p:spPr bwMode="auto">
              <a:xfrm>
                <a:off x="3473525" y="2685581"/>
                <a:ext cx="452424" cy="239575"/>
              </a:xfrm>
              <a:prstGeom prst="ellipse">
                <a:avLst/>
              </a:prstGeom>
              <a:gradFill rotWithShape="1">
                <a:gsLst>
                  <a:gs pos="99000">
                    <a:srgbClr val="212B4C"/>
                  </a:gs>
                  <a:gs pos="90000">
                    <a:srgbClr val="364B84"/>
                  </a:gs>
                  <a:gs pos="74000">
                    <a:srgbClr val="718ABB"/>
                  </a:gs>
                  <a:gs pos="21000">
                    <a:srgbClr val="A7B4CF"/>
                  </a:gs>
                  <a:gs pos="0">
                    <a:srgbClr val="CCDEFF"/>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chemeClr val="bg1"/>
                  </a:solidFill>
                  <a:latin typeface="Arial"/>
                  <a:cs typeface="Arial"/>
                </a:endParaRPr>
              </a:p>
            </p:txBody>
          </p:sp>
          <p:sp>
            <p:nvSpPr>
              <p:cNvPr id="50" name="Text Box 75"/>
              <p:cNvSpPr txBox="1">
                <a:spLocks noChangeArrowheads="1"/>
              </p:cNvSpPr>
              <p:nvPr/>
            </p:nvSpPr>
            <p:spPr bwMode="auto">
              <a:xfrm>
                <a:off x="3478933" y="2700113"/>
                <a:ext cx="547890" cy="192818"/>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dirty="0">
                    <a:solidFill>
                      <a:srgbClr val="000000"/>
                    </a:solidFill>
                    <a:latin typeface="Arial"/>
                    <a:cs typeface="Arial"/>
                  </a:rPr>
                  <a:t>Cyc E</a:t>
                </a:r>
              </a:p>
            </p:txBody>
          </p:sp>
        </p:grpSp>
        <p:grpSp>
          <p:nvGrpSpPr>
            <p:cNvPr id="113" name="Group 108"/>
            <p:cNvGrpSpPr/>
            <p:nvPr/>
          </p:nvGrpSpPr>
          <p:grpSpPr>
            <a:xfrm>
              <a:off x="1565216" y="1363397"/>
              <a:ext cx="796980" cy="386541"/>
              <a:chOff x="7442204" y="3160721"/>
              <a:chExt cx="1017586" cy="600075"/>
            </a:xfrm>
          </p:grpSpPr>
          <p:grpSp>
            <p:nvGrpSpPr>
              <p:cNvPr id="114" name="Group 216"/>
              <p:cNvGrpSpPr>
                <a:grpSpLocks/>
              </p:cNvGrpSpPr>
              <p:nvPr/>
            </p:nvGrpSpPr>
            <p:grpSpPr bwMode="auto">
              <a:xfrm>
                <a:off x="7735889" y="3422658"/>
                <a:ext cx="723901" cy="338138"/>
                <a:chOff x="298" y="3224"/>
                <a:chExt cx="456" cy="213"/>
              </a:xfrm>
            </p:grpSpPr>
            <p:sp>
              <p:nvSpPr>
                <p:cNvPr id="118"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19"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15" name="Group 235"/>
              <p:cNvGrpSpPr>
                <a:grpSpLocks/>
              </p:cNvGrpSpPr>
              <p:nvPr/>
            </p:nvGrpSpPr>
            <p:grpSpPr bwMode="auto">
              <a:xfrm>
                <a:off x="7442204" y="3160721"/>
                <a:ext cx="876301" cy="334963"/>
                <a:chOff x="1225" y="3475"/>
                <a:chExt cx="552" cy="211"/>
              </a:xfrm>
            </p:grpSpPr>
            <p:sp>
              <p:nvSpPr>
                <p:cNvPr id="116"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17"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149" name="Group 148"/>
            <p:cNvGrpSpPr/>
            <p:nvPr/>
          </p:nvGrpSpPr>
          <p:grpSpPr>
            <a:xfrm>
              <a:off x="2790020" y="1790398"/>
              <a:ext cx="368300" cy="325234"/>
              <a:chOff x="5976086" y="3933239"/>
              <a:chExt cx="438708" cy="343508"/>
            </a:xfrm>
          </p:grpSpPr>
          <p:grpSp>
            <p:nvGrpSpPr>
              <p:cNvPr id="120" name="Group 1129"/>
              <p:cNvGrpSpPr>
                <a:grpSpLocks/>
              </p:cNvGrpSpPr>
              <p:nvPr/>
            </p:nvGrpSpPr>
            <p:grpSpPr bwMode="auto">
              <a:xfrm>
                <a:off x="5976086" y="3933239"/>
                <a:ext cx="209744" cy="343508"/>
                <a:chOff x="3409" y="3634"/>
                <a:chExt cx="285" cy="359"/>
              </a:xfrm>
            </p:grpSpPr>
            <p:sp>
              <p:nvSpPr>
                <p:cNvPr id="121"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122" name="Text Box 66"/>
                <p:cNvSpPr txBox="1">
                  <a:spLocks noChangeArrowheads="1"/>
                </p:cNvSpPr>
                <p:nvPr/>
              </p:nvSpPr>
              <p:spPr bwMode="auto">
                <a:xfrm>
                  <a:off x="3409"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nvGrpSpPr>
              <p:cNvPr id="123" name="Group 1129"/>
              <p:cNvGrpSpPr>
                <a:grpSpLocks/>
              </p:cNvGrpSpPr>
              <p:nvPr/>
            </p:nvGrpSpPr>
            <p:grpSpPr bwMode="auto">
              <a:xfrm>
                <a:off x="6090568" y="3933239"/>
                <a:ext cx="209744" cy="343508"/>
                <a:chOff x="3415" y="3634"/>
                <a:chExt cx="285" cy="359"/>
              </a:xfrm>
            </p:grpSpPr>
            <p:sp>
              <p:nvSpPr>
                <p:cNvPr id="124"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125" name="Text Box 66"/>
                <p:cNvSpPr txBox="1">
                  <a:spLocks noChangeArrowheads="1"/>
                </p:cNvSpPr>
                <p:nvPr/>
              </p:nvSpPr>
              <p:spPr bwMode="auto">
                <a:xfrm>
                  <a:off x="3415"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nvGrpSpPr>
              <p:cNvPr id="126" name="Group 1129"/>
              <p:cNvGrpSpPr>
                <a:grpSpLocks/>
              </p:cNvGrpSpPr>
              <p:nvPr/>
            </p:nvGrpSpPr>
            <p:grpSpPr bwMode="auto">
              <a:xfrm>
                <a:off x="6205050" y="3933239"/>
                <a:ext cx="209744" cy="343508"/>
                <a:chOff x="3421" y="3634"/>
                <a:chExt cx="285" cy="359"/>
              </a:xfrm>
            </p:grpSpPr>
            <p:sp>
              <p:nvSpPr>
                <p:cNvPr id="127"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128" name="Text Box 66"/>
                <p:cNvSpPr txBox="1">
                  <a:spLocks noChangeArrowheads="1"/>
                </p:cNvSpPr>
                <p:nvPr/>
              </p:nvSpPr>
              <p:spPr bwMode="auto">
                <a:xfrm>
                  <a:off x="3421"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132" name="Group 108"/>
            <p:cNvGrpSpPr/>
            <p:nvPr/>
          </p:nvGrpSpPr>
          <p:grpSpPr>
            <a:xfrm>
              <a:off x="2318734" y="1371858"/>
              <a:ext cx="796980" cy="386541"/>
              <a:chOff x="7442204" y="3160721"/>
              <a:chExt cx="1017586" cy="600075"/>
            </a:xfrm>
          </p:grpSpPr>
          <p:grpSp>
            <p:nvGrpSpPr>
              <p:cNvPr id="133" name="Group 216"/>
              <p:cNvGrpSpPr>
                <a:grpSpLocks/>
              </p:cNvGrpSpPr>
              <p:nvPr/>
            </p:nvGrpSpPr>
            <p:grpSpPr bwMode="auto">
              <a:xfrm>
                <a:off x="7735889" y="3422658"/>
                <a:ext cx="723901" cy="338138"/>
                <a:chOff x="298" y="3224"/>
                <a:chExt cx="456" cy="213"/>
              </a:xfrm>
            </p:grpSpPr>
            <p:sp>
              <p:nvSpPr>
                <p:cNvPr id="137"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38"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34" name="Group 235"/>
              <p:cNvGrpSpPr>
                <a:grpSpLocks/>
              </p:cNvGrpSpPr>
              <p:nvPr/>
            </p:nvGrpSpPr>
            <p:grpSpPr bwMode="auto">
              <a:xfrm>
                <a:off x="7442204" y="3160721"/>
                <a:ext cx="876301" cy="334963"/>
                <a:chOff x="1225" y="3475"/>
                <a:chExt cx="552" cy="211"/>
              </a:xfrm>
            </p:grpSpPr>
            <p:sp>
              <p:nvSpPr>
                <p:cNvPr id="135"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36"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152" name="Group 151"/>
            <p:cNvGrpSpPr/>
            <p:nvPr/>
          </p:nvGrpSpPr>
          <p:grpSpPr>
            <a:xfrm>
              <a:off x="3130192" y="2345286"/>
              <a:ext cx="1201202" cy="228551"/>
              <a:chOff x="3138650" y="3818516"/>
              <a:chExt cx="1201202" cy="228551"/>
            </a:xfrm>
          </p:grpSpPr>
          <p:sp>
            <p:nvSpPr>
              <p:cNvPr id="30" name="Freeform 13"/>
              <p:cNvSpPr>
                <a:spLocks/>
              </p:cNvSpPr>
              <p:nvPr/>
            </p:nvSpPr>
            <p:spPr bwMode="auto">
              <a:xfrm flipV="1">
                <a:off x="3208503" y="3910992"/>
                <a:ext cx="1024181" cy="81456"/>
              </a:xfrm>
              <a:custGeom>
                <a:avLst/>
                <a:gdLst>
                  <a:gd name="T0" fmla="*/ 0 w 1488"/>
                  <a:gd name="T1" fmla="*/ 95400998 h 240"/>
                  <a:gd name="T2" fmla="*/ 626718521 w 1488"/>
                  <a:gd name="T3" fmla="*/ 0 h 240"/>
                  <a:gd name="T4" fmla="*/ 626718521 w 1488"/>
                  <a:gd name="T5" fmla="*/ 95400998 h 240"/>
                  <a:gd name="T6" fmla="*/ 626718521 w 1488"/>
                  <a:gd name="T7" fmla="*/ 0 h 240"/>
                  <a:gd name="T8" fmla="*/ 626718521 w 1488"/>
                  <a:gd name="T9" fmla="*/ 95400998 h 240"/>
                  <a:gd name="T10" fmla="*/ 626718521 w 1488"/>
                  <a:gd name="T11" fmla="*/ 0 h 240"/>
                  <a:gd name="T12" fmla="*/ 626718521 w 1488"/>
                  <a:gd name="T13" fmla="*/ 95400998 h 240"/>
                  <a:gd name="T14" fmla="*/ 626718521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rot="10800000">
                <a:prstTxWarp prst="textNoShape">
                  <a:avLst/>
                </a:prstTxWarp>
              </a:bodyPr>
              <a:lstStyle/>
              <a:p>
                <a:pPr eaLnBrk="0" hangingPunct="0"/>
                <a:endParaRPr lang="en-US" dirty="0">
                  <a:solidFill>
                    <a:schemeClr val="bg1"/>
                  </a:solidFill>
                  <a:latin typeface="Arial"/>
                  <a:cs typeface="Arial"/>
                </a:endParaRPr>
              </a:p>
            </p:txBody>
          </p:sp>
          <p:sp>
            <p:nvSpPr>
              <p:cNvPr id="31" name="Freeform 14"/>
              <p:cNvSpPr>
                <a:spLocks/>
              </p:cNvSpPr>
              <p:nvPr/>
            </p:nvSpPr>
            <p:spPr bwMode="auto">
              <a:xfrm flipV="1">
                <a:off x="3342650" y="3908275"/>
                <a:ext cx="997202" cy="81456"/>
              </a:xfrm>
              <a:custGeom>
                <a:avLst/>
                <a:gdLst>
                  <a:gd name="T0" fmla="*/ 0 w 1488"/>
                  <a:gd name="T1" fmla="*/ 95400998 h 240"/>
                  <a:gd name="T2" fmla="*/ 578483844 w 1488"/>
                  <a:gd name="T3" fmla="*/ 0 h 240"/>
                  <a:gd name="T4" fmla="*/ 578483844 w 1488"/>
                  <a:gd name="T5" fmla="*/ 95400998 h 240"/>
                  <a:gd name="T6" fmla="*/ 578483844 w 1488"/>
                  <a:gd name="T7" fmla="*/ 0 h 240"/>
                  <a:gd name="T8" fmla="*/ 578483844 w 1488"/>
                  <a:gd name="T9" fmla="*/ 95400998 h 240"/>
                  <a:gd name="T10" fmla="*/ 578483844 w 1488"/>
                  <a:gd name="T11" fmla="*/ 0 h 240"/>
                  <a:gd name="T12" fmla="*/ 578483844 w 1488"/>
                  <a:gd name="T13" fmla="*/ 95400998 h 240"/>
                  <a:gd name="T14" fmla="*/ 578483844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rot="10800000">
                <a:prstTxWarp prst="textNoShape">
                  <a:avLst/>
                </a:prstTxWarp>
              </a:bodyPr>
              <a:lstStyle/>
              <a:p>
                <a:pPr eaLnBrk="0" hangingPunct="0"/>
                <a:endParaRPr lang="en-US" dirty="0">
                  <a:solidFill>
                    <a:schemeClr val="bg1"/>
                  </a:solidFill>
                  <a:latin typeface="Arial"/>
                  <a:cs typeface="Arial"/>
                </a:endParaRPr>
              </a:p>
            </p:txBody>
          </p:sp>
          <p:grpSp>
            <p:nvGrpSpPr>
              <p:cNvPr id="151" name="Group 150"/>
              <p:cNvGrpSpPr/>
              <p:nvPr/>
            </p:nvGrpSpPr>
            <p:grpSpPr>
              <a:xfrm>
                <a:off x="3138650" y="3818516"/>
                <a:ext cx="624510" cy="228551"/>
                <a:chOff x="3121716" y="3657649"/>
                <a:chExt cx="624510" cy="228551"/>
              </a:xfrm>
            </p:grpSpPr>
            <p:sp>
              <p:nvSpPr>
                <p:cNvPr id="32" name="Oval 323"/>
                <p:cNvSpPr>
                  <a:spLocks noChangeArrowheads="1"/>
                </p:cNvSpPr>
                <p:nvPr/>
              </p:nvSpPr>
              <p:spPr bwMode="auto">
                <a:xfrm>
                  <a:off x="3366935" y="3657649"/>
                  <a:ext cx="299128" cy="228551"/>
                </a:xfrm>
                <a:prstGeom prst="ellipse">
                  <a:avLst/>
                </a:prstGeom>
                <a:gradFill rotWithShape="0">
                  <a:gsLst>
                    <a:gs pos="84000">
                      <a:srgbClr val="5255A9"/>
                    </a:gs>
                    <a:gs pos="100000">
                      <a:schemeClr val="accent2"/>
                    </a:gs>
                    <a:gs pos="35000">
                      <a:schemeClr val="accent6">
                        <a:lumMod val="40000"/>
                        <a:lumOff val="60000"/>
                      </a:schemeClr>
                    </a:gs>
                    <a:gs pos="0">
                      <a:schemeClr val="accent6">
                        <a:lumMod val="20000"/>
                        <a:lumOff val="80000"/>
                      </a:schemeClr>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solidFill>
                      <a:schemeClr val="bg1"/>
                    </a:solidFill>
                    <a:latin typeface="Arial"/>
                    <a:cs typeface="Arial"/>
                  </a:endParaRPr>
                </a:p>
              </p:txBody>
            </p:sp>
            <p:sp>
              <p:nvSpPr>
                <p:cNvPr id="33" name="Text Box 324"/>
                <p:cNvSpPr txBox="1">
                  <a:spLocks noChangeArrowheads="1"/>
                </p:cNvSpPr>
                <p:nvPr/>
              </p:nvSpPr>
              <p:spPr bwMode="auto">
                <a:xfrm>
                  <a:off x="3414171" y="3662756"/>
                  <a:ext cx="33205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DP</a:t>
                  </a:r>
                </a:p>
              </p:txBody>
            </p:sp>
            <p:grpSp>
              <p:nvGrpSpPr>
                <p:cNvPr id="148" name="Group 147"/>
                <p:cNvGrpSpPr/>
                <p:nvPr/>
              </p:nvGrpSpPr>
              <p:grpSpPr>
                <a:xfrm>
                  <a:off x="3121716" y="3667930"/>
                  <a:ext cx="430842" cy="215618"/>
                  <a:chOff x="2359707" y="3532463"/>
                  <a:chExt cx="430842" cy="215618"/>
                </a:xfrm>
              </p:grpSpPr>
              <p:sp>
                <p:nvSpPr>
                  <p:cNvPr id="146" name="AutoShape 260"/>
                  <p:cNvSpPr>
                    <a:spLocks noChangeArrowheads="1"/>
                  </p:cNvSpPr>
                  <p:nvPr/>
                </p:nvSpPr>
                <p:spPr bwMode="auto">
                  <a:xfrm>
                    <a:off x="2359707" y="3542531"/>
                    <a:ext cx="390164" cy="191660"/>
                  </a:xfrm>
                  <a:prstGeom prst="chevron">
                    <a:avLst>
                      <a:gd name="adj" fmla="val 47000"/>
                    </a:avLst>
                  </a:prstGeom>
                  <a:gradFill rotWithShape="0">
                    <a:gsLst>
                      <a:gs pos="0">
                        <a:srgbClr val="CCFFCC"/>
                      </a:gs>
                      <a:gs pos="100000">
                        <a:srgbClr val="2B6133"/>
                      </a:gs>
                      <a:gs pos="61000">
                        <a:srgbClr val="5B9452"/>
                      </a:gs>
                    </a:gsLst>
                    <a:path path="rect">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chemeClr val="bg1"/>
                      </a:solidFill>
                      <a:latin typeface="Arial"/>
                      <a:cs typeface="Arial"/>
                    </a:endParaRPr>
                  </a:p>
                </p:txBody>
              </p:sp>
              <p:sp>
                <p:nvSpPr>
                  <p:cNvPr id="147" name="Text Box 263"/>
                  <p:cNvSpPr txBox="1">
                    <a:spLocks noChangeArrowheads="1"/>
                  </p:cNvSpPr>
                  <p:nvPr/>
                </p:nvSpPr>
                <p:spPr bwMode="auto">
                  <a:xfrm>
                    <a:off x="2392084" y="3532463"/>
                    <a:ext cx="39846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E2F</a:t>
                    </a:r>
                  </a:p>
                </p:txBody>
              </p:sp>
            </p:grpSp>
          </p:grpSp>
        </p:grpSp>
        <p:sp>
          <p:nvSpPr>
            <p:cNvPr id="154" name="Rectangle 153"/>
            <p:cNvSpPr/>
            <p:nvPr/>
          </p:nvSpPr>
          <p:spPr bwMode="auto">
            <a:xfrm>
              <a:off x="4152909" y="2412971"/>
              <a:ext cx="186257" cy="11006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156" name="Group 108"/>
            <p:cNvGrpSpPr/>
            <p:nvPr/>
          </p:nvGrpSpPr>
          <p:grpSpPr>
            <a:xfrm>
              <a:off x="3834260" y="1168658"/>
              <a:ext cx="796980" cy="386541"/>
              <a:chOff x="7442204" y="3160721"/>
              <a:chExt cx="1017586" cy="600075"/>
            </a:xfrm>
          </p:grpSpPr>
          <p:grpSp>
            <p:nvGrpSpPr>
              <p:cNvPr id="157" name="Group 216"/>
              <p:cNvGrpSpPr>
                <a:grpSpLocks/>
              </p:cNvGrpSpPr>
              <p:nvPr/>
            </p:nvGrpSpPr>
            <p:grpSpPr bwMode="auto">
              <a:xfrm>
                <a:off x="7735889" y="3422658"/>
                <a:ext cx="723901" cy="338138"/>
                <a:chOff x="298" y="3224"/>
                <a:chExt cx="456" cy="213"/>
              </a:xfrm>
            </p:grpSpPr>
            <p:sp>
              <p:nvSpPr>
                <p:cNvPr id="161"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62"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58" name="Group 235"/>
              <p:cNvGrpSpPr>
                <a:grpSpLocks/>
              </p:cNvGrpSpPr>
              <p:nvPr/>
            </p:nvGrpSpPr>
            <p:grpSpPr bwMode="auto">
              <a:xfrm>
                <a:off x="7442204" y="3160721"/>
                <a:ext cx="876301" cy="334963"/>
                <a:chOff x="1225" y="3475"/>
                <a:chExt cx="552" cy="211"/>
              </a:xfrm>
            </p:grpSpPr>
            <p:sp>
              <p:nvSpPr>
                <p:cNvPr id="159"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60"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172" name="Group 171"/>
            <p:cNvGrpSpPr/>
            <p:nvPr/>
          </p:nvGrpSpPr>
          <p:grpSpPr>
            <a:xfrm>
              <a:off x="3822699" y="2294441"/>
              <a:ext cx="152400" cy="144728"/>
              <a:chOff x="3890433" y="3547533"/>
              <a:chExt cx="152400" cy="144728"/>
            </a:xfrm>
          </p:grpSpPr>
          <p:cxnSp>
            <p:nvCxnSpPr>
              <p:cNvPr id="164" name="Straight Connector 163"/>
              <p:cNvCxnSpPr/>
              <p:nvPr/>
            </p:nvCxnSpPr>
            <p:spPr bwMode="auto">
              <a:xfrm rot="5400000">
                <a:off x="3822700" y="3619500"/>
                <a:ext cx="143934" cy="1588"/>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168" name="Straight Arrow Connector 167"/>
              <p:cNvCxnSpPr/>
              <p:nvPr/>
            </p:nvCxnSpPr>
            <p:spPr bwMode="auto">
              <a:xfrm>
                <a:off x="3890433" y="3547533"/>
                <a:ext cx="152400" cy="1588"/>
              </a:xfrm>
              <a:prstGeom prst="straightConnector1">
                <a:avLst/>
              </a:prstGeom>
              <a:solidFill>
                <a:schemeClr val="accent1"/>
              </a:solidFill>
              <a:ln w="9525" cap="flat" cmpd="sng" algn="ctr">
                <a:solidFill>
                  <a:schemeClr val="tx1"/>
                </a:solidFill>
                <a:prstDash val="solid"/>
                <a:round/>
                <a:headEnd type="none" w="med" len="med"/>
                <a:tailEnd type="triangle" w="med" len="sm"/>
              </a:ln>
              <a:effectLst/>
            </p:spPr>
          </p:cxnSp>
        </p:grpSp>
        <p:sp>
          <p:nvSpPr>
            <p:cNvPr id="173" name="Text Box 246"/>
            <p:cNvSpPr txBox="1">
              <a:spLocks noChangeArrowheads="1"/>
            </p:cNvSpPr>
            <p:nvPr/>
          </p:nvSpPr>
          <p:spPr bwMode="auto">
            <a:xfrm>
              <a:off x="3722902" y="2120860"/>
              <a:ext cx="933762" cy="307777"/>
            </a:xfrm>
            <a:prstGeom prst="rect">
              <a:avLst/>
            </a:prstGeom>
            <a:noFill/>
            <a:ln w="9525">
              <a:noFill/>
              <a:miter lim="800000"/>
              <a:headEnd/>
              <a:tailEnd/>
            </a:ln>
          </p:spPr>
          <p:txBody>
            <a:bodyPr wrap="square">
              <a:prstTxWarp prst="textNoShape">
                <a:avLst/>
              </a:prstTxWarp>
              <a:spAutoFit/>
            </a:bodyPr>
            <a:lstStyle/>
            <a:p>
              <a:pPr algn="ctr">
                <a:spcBef>
                  <a:spcPts val="0"/>
                </a:spcBef>
              </a:pPr>
              <a:r>
                <a:rPr lang="en-US" sz="700" dirty="0" smtClean="0">
                  <a:solidFill>
                    <a:srgbClr val="000000"/>
                  </a:solidFill>
                  <a:latin typeface="Arial"/>
                  <a:cs typeface="Arial"/>
                </a:rPr>
                <a:t>E2F Target </a:t>
              </a:r>
            </a:p>
            <a:p>
              <a:pPr algn="ctr">
                <a:spcBef>
                  <a:spcPts val="0"/>
                </a:spcBef>
              </a:pPr>
              <a:r>
                <a:rPr lang="en-US" sz="700" dirty="0" smtClean="0">
                  <a:solidFill>
                    <a:srgbClr val="000000"/>
                  </a:solidFill>
                  <a:latin typeface="Arial"/>
                  <a:cs typeface="Arial"/>
                </a:rPr>
                <a:t>Genes</a:t>
              </a:r>
              <a:endParaRPr lang="en-US" sz="700" dirty="0">
                <a:solidFill>
                  <a:srgbClr val="000000"/>
                </a:solidFill>
                <a:latin typeface="Arial"/>
                <a:cs typeface="Arial"/>
              </a:endParaRPr>
            </a:p>
          </p:txBody>
        </p:sp>
        <p:sp>
          <p:nvSpPr>
            <p:cNvPr id="191" name="Rectangle 190"/>
            <p:cNvSpPr/>
            <p:nvPr/>
          </p:nvSpPr>
          <p:spPr bwMode="auto">
            <a:xfrm>
              <a:off x="4927600" y="1295371"/>
              <a:ext cx="406399" cy="1155729"/>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sp>
        <p:nvSpPr>
          <p:cNvPr id="196" name="Text Box 338"/>
          <p:cNvSpPr txBox="1">
            <a:spLocks noChangeArrowheads="1"/>
          </p:cNvSpPr>
          <p:nvPr/>
        </p:nvSpPr>
        <p:spPr bwMode="auto">
          <a:xfrm>
            <a:off x="4261415" y="820738"/>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600" dirty="0">
              <a:latin typeface="Arial" pitchFamily="-106" charset="0"/>
            </a:endParaRPr>
          </a:p>
        </p:txBody>
      </p:sp>
      <p:grpSp>
        <p:nvGrpSpPr>
          <p:cNvPr id="286" name="Group 285"/>
          <p:cNvGrpSpPr/>
          <p:nvPr/>
        </p:nvGrpSpPr>
        <p:grpSpPr>
          <a:xfrm>
            <a:off x="4343988" y="1147213"/>
            <a:ext cx="1736152" cy="1081504"/>
            <a:chOff x="4394788" y="1147213"/>
            <a:chExt cx="1736152" cy="1081504"/>
          </a:xfrm>
        </p:grpSpPr>
        <p:grpSp>
          <p:nvGrpSpPr>
            <p:cNvPr id="203" name="Group 202"/>
            <p:cNvGrpSpPr/>
            <p:nvPr/>
          </p:nvGrpSpPr>
          <p:grpSpPr>
            <a:xfrm>
              <a:off x="4872817" y="1536400"/>
              <a:ext cx="458023" cy="351814"/>
              <a:chOff x="5330017" y="1688800"/>
              <a:chExt cx="458023" cy="351814"/>
            </a:xfrm>
          </p:grpSpPr>
          <p:grpSp>
            <p:nvGrpSpPr>
              <p:cNvPr id="363" name="Group 362"/>
              <p:cNvGrpSpPr/>
              <p:nvPr/>
            </p:nvGrpSpPr>
            <p:grpSpPr>
              <a:xfrm>
                <a:off x="5367066" y="1825170"/>
                <a:ext cx="420974" cy="215444"/>
                <a:chOff x="6907999" y="3594703"/>
                <a:chExt cx="420974" cy="215444"/>
              </a:xfrm>
            </p:grpSpPr>
            <p:sp>
              <p:nvSpPr>
                <p:cNvPr id="365"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66" name="Text Box 78"/>
                <p:cNvSpPr txBox="1">
                  <a:spLocks noChangeArrowheads="1"/>
                </p:cNvSpPr>
                <p:nvPr/>
              </p:nvSpPr>
              <p:spPr bwMode="auto">
                <a:xfrm rot="1757779">
                  <a:off x="6907999" y="3594703"/>
                  <a:ext cx="4209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422" name="Group 1129"/>
              <p:cNvGrpSpPr>
                <a:grpSpLocks/>
              </p:cNvGrpSpPr>
              <p:nvPr/>
            </p:nvGrpSpPr>
            <p:grpSpPr bwMode="auto">
              <a:xfrm>
                <a:off x="5330017" y="1688800"/>
                <a:ext cx="176082" cy="325234"/>
                <a:chOff x="3409" y="3634"/>
                <a:chExt cx="285" cy="359"/>
              </a:xfrm>
            </p:grpSpPr>
            <p:sp>
              <p:nvSpPr>
                <p:cNvPr id="423"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24" name="Text Box 66"/>
                <p:cNvSpPr txBox="1">
                  <a:spLocks noChangeArrowheads="1"/>
                </p:cNvSpPr>
                <p:nvPr/>
              </p:nvSpPr>
              <p:spPr bwMode="auto">
                <a:xfrm>
                  <a:off x="3409"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232" name="Group 231"/>
            <p:cNvGrpSpPr/>
            <p:nvPr/>
          </p:nvGrpSpPr>
          <p:grpSpPr>
            <a:xfrm>
              <a:off x="4398131" y="1320739"/>
              <a:ext cx="544580" cy="215790"/>
              <a:chOff x="4925181" y="1504889"/>
              <a:chExt cx="544580" cy="215790"/>
            </a:xfrm>
          </p:grpSpPr>
          <p:sp>
            <p:nvSpPr>
              <p:cNvPr id="229" name="Oval 1126"/>
              <p:cNvSpPr>
                <a:spLocks noChangeArrowheads="1"/>
              </p:cNvSpPr>
              <p:nvPr/>
            </p:nvSpPr>
            <p:spPr bwMode="auto">
              <a:xfrm>
                <a:off x="5000838" y="1519460"/>
                <a:ext cx="376037" cy="199831"/>
              </a:xfrm>
              <a:prstGeom prst="ellipse">
                <a:avLst/>
              </a:prstGeom>
              <a:gradFill rotWithShape="0">
                <a:gsLst>
                  <a:gs pos="61000">
                    <a:srgbClr val="84BB86"/>
                  </a:gs>
                  <a:gs pos="100000">
                    <a:srgbClr val="008000"/>
                  </a:gs>
                  <a:gs pos="22000">
                    <a:srgbClr val="C5F3C8"/>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230" name="Text Box 1127"/>
              <p:cNvSpPr txBox="1">
                <a:spLocks noChangeArrowheads="1"/>
              </p:cNvSpPr>
              <p:nvPr/>
            </p:nvSpPr>
            <p:spPr bwMode="auto">
              <a:xfrm>
                <a:off x="4925181" y="1504889"/>
                <a:ext cx="544580" cy="21579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GSK3</a:t>
                </a:r>
                <a:r>
                  <a:rPr lang="en-US" dirty="0">
                    <a:latin typeface="Arial"/>
                    <a:cs typeface="Arial"/>
                    <a:sym typeface="Symbol" pitchFamily="-107" charset="2"/>
                  </a:rPr>
                  <a:t></a:t>
                </a:r>
                <a:endParaRPr lang="en-US" dirty="0">
                  <a:latin typeface="Arial"/>
                  <a:cs typeface="Arial"/>
                </a:endParaRPr>
              </a:p>
            </p:txBody>
          </p:sp>
        </p:grpSp>
        <p:sp>
          <p:nvSpPr>
            <p:cNvPr id="231" name="Text Box 247"/>
            <p:cNvSpPr txBox="1">
              <a:spLocks noChangeArrowheads="1"/>
            </p:cNvSpPr>
            <p:nvPr/>
          </p:nvSpPr>
          <p:spPr bwMode="auto">
            <a:xfrm>
              <a:off x="4394788" y="1147213"/>
              <a:ext cx="88824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solidFill>
                    <a:srgbClr val="000000"/>
                  </a:solidFill>
                  <a:latin typeface="Arial"/>
                  <a:cs typeface="Arial"/>
                </a:rPr>
                <a:t>Late G1</a:t>
              </a:r>
              <a:endParaRPr lang="en-US" dirty="0">
                <a:solidFill>
                  <a:srgbClr val="000000"/>
                </a:solidFill>
                <a:latin typeface="Arial"/>
                <a:cs typeface="Arial"/>
              </a:endParaRPr>
            </a:p>
          </p:txBody>
        </p:sp>
        <p:grpSp>
          <p:nvGrpSpPr>
            <p:cNvPr id="237" name="Group 236"/>
            <p:cNvGrpSpPr/>
            <p:nvPr/>
          </p:nvGrpSpPr>
          <p:grpSpPr>
            <a:xfrm>
              <a:off x="5672917" y="1536400"/>
              <a:ext cx="458023" cy="360046"/>
              <a:chOff x="5330017" y="1688800"/>
              <a:chExt cx="458023" cy="360046"/>
            </a:xfrm>
          </p:grpSpPr>
          <p:grpSp>
            <p:nvGrpSpPr>
              <p:cNvPr id="238" name="Group 362"/>
              <p:cNvGrpSpPr/>
              <p:nvPr/>
            </p:nvGrpSpPr>
            <p:grpSpPr>
              <a:xfrm>
                <a:off x="5367066" y="1825170"/>
                <a:ext cx="420974" cy="223676"/>
                <a:chOff x="6907999" y="3594703"/>
                <a:chExt cx="420974" cy="223676"/>
              </a:xfrm>
            </p:grpSpPr>
            <p:sp>
              <p:nvSpPr>
                <p:cNvPr id="246" name="AutoShape 77"/>
                <p:cNvSpPr>
                  <a:spLocks noChangeArrowheads="1"/>
                </p:cNvSpPr>
                <p:nvPr/>
              </p:nvSpPr>
              <p:spPr bwMode="auto">
                <a:xfrm rot="1789688">
                  <a:off x="6919932" y="3653741"/>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247"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251" name="Text Box 78"/>
                <p:cNvSpPr txBox="1">
                  <a:spLocks noChangeArrowheads="1"/>
                </p:cNvSpPr>
                <p:nvPr/>
              </p:nvSpPr>
              <p:spPr bwMode="auto">
                <a:xfrm rot="1757779">
                  <a:off x="6907999" y="3594703"/>
                  <a:ext cx="4209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239" name="Group 1129"/>
              <p:cNvGrpSpPr>
                <a:grpSpLocks/>
              </p:cNvGrpSpPr>
              <p:nvPr/>
            </p:nvGrpSpPr>
            <p:grpSpPr bwMode="auto">
              <a:xfrm>
                <a:off x="5330017" y="1688800"/>
                <a:ext cx="176082" cy="325234"/>
                <a:chOff x="3409" y="3634"/>
                <a:chExt cx="285" cy="359"/>
              </a:xfrm>
            </p:grpSpPr>
            <p:sp>
              <p:nvSpPr>
                <p:cNvPr id="240"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245" name="Text Box 66"/>
                <p:cNvSpPr txBox="1">
                  <a:spLocks noChangeArrowheads="1"/>
                </p:cNvSpPr>
                <p:nvPr/>
              </p:nvSpPr>
              <p:spPr bwMode="auto">
                <a:xfrm>
                  <a:off x="3409"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sp>
          <p:nvSpPr>
            <p:cNvPr id="252" name="Line 86"/>
            <p:cNvSpPr>
              <a:spLocks noChangeShapeType="1"/>
            </p:cNvSpPr>
            <p:nvPr/>
          </p:nvSpPr>
          <p:spPr bwMode="auto">
            <a:xfrm flipV="1">
              <a:off x="5400997" y="1790318"/>
              <a:ext cx="196207" cy="765"/>
            </a:xfrm>
            <a:prstGeom prst="line">
              <a:avLst/>
            </a:prstGeom>
            <a:noFill/>
            <a:ln w="12700">
              <a:solidFill>
                <a:schemeClr val="tx1"/>
              </a:solidFill>
              <a:round/>
              <a:headEnd/>
              <a:tailEnd type="triangle" w="med" len="sm"/>
            </a:ln>
            <a:effectLst/>
          </p:spPr>
          <p:txBody>
            <a:bodyPr wrap="none" anchor="ctr">
              <a:prstTxWarp prst="textNoShape">
                <a:avLst/>
              </a:prstTxWarp>
            </a:bodyPr>
            <a:lstStyle/>
            <a:p>
              <a:endParaRPr lang="en-US" sz="1200" dirty="0">
                <a:solidFill>
                  <a:srgbClr val="000000"/>
                </a:solidFill>
                <a:latin typeface="Calibri"/>
                <a:cs typeface="Calibri"/>
              </a:endParaRPr>
            </a:p>
          </p:txBody>
        </p:sp>
        <p:sp>
          <p:nvSpPr>
            <p:cNvPr id="278" name="Moon 277"/>
            <p:cNvSpPr/>
            <p:nvPr/>
          </p:nvSpPr>
          <p:spPr bwMode="auto">
            <a:xfrm rot="7184693">
              <a:off x="4923058" y="1411584"/>
              <a:ext cx="228600" cy="175639"/>
            </a:xfrm>
            <a:prstGeom prst="moon">
              <a:avLst/>
            </a:prstGeom>
            <a:gradFill flip="none" rotWithShape="1">
              <a:gsLst>
                <a:gs pos="0">
                  <a:srgbClr val="6C71FF"/>
                </a:gs>
                <a:gs pos="100000">
                  <a:schemeClr val="accent5"/>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80" name="Text Box 1127"/>
            <p:cNvSpPr txBox="1">
              <a:spLocks noChangeArrowheads="1"/>
            </p:cNvSpPr>
            <p:nvPr/>
          </p:nvSpPr>
          <p:spPr bwMode="auto">
            <a:xfrm rot="2084212">
              <a:off x="4855330" y="1268351"/>
              <a:ext cx="580269"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latin typeface="Arial"/>
                  <a:cs typeface="Arial"/>
                </a:rPr>
                <a:t>14-3-3ε</a:t>
              </a:r>
              <a:endParaRPr lang="en-US" dirty="0">
                <a:latin typeface="Arial"/>
                <a:cs typeface="Arial"/>
              </a:endParaRPr>
            </a:p>
          </p:txBody>
        </p:sp>
        <p:sp>
          <p:nvSpPr>
            <p:cNvPr id="281" name="Text Box 1127"/>
            <p:cNvSpPr txBox="1">
              <a:spLocks noChangeArrowheads="1"/>
            </p:cNvSpPr>
            <p:nvPr/>
          </p:nvSpPr>
          <p:spPr bwMode="auto">
            <a:xfrm>
              <a:off x="4664830" y="1544638"/>
              <a:ext cx="554869" cy="20005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700" dirty="0" smtClean="0">
                  <a:latin typeface="Arial"/>
                  <a:cs typeface="Arial"/>
                </a:rPr>
                <a:t>S12</a:t>
              </a:r>
              <a:endParaRPr lang="en-US" sz="700" dirty="0">
                <a:latin typeface="Arial"/>
                <a:cs typeface="Arial"/>
              </a:endParaRPr>
            </a:p>
          </p:txBody>
        </p:sp>
        <p:sp>
          <p:nvSpPr>
            <p:cNvPr id="282" name="Text Box 247"/>
            <p:cNvSpPr txBox="1">
              <a:spLocks noChangeArrowheads="1"/>
            </p:cNvSpPr>
            <p:nvPr/>
          </p:nvSpPr>
          <p:spPr bwMode="auto">
            <a:xfrm>
              <a:off x="5036138" y="1890163"/>
              <a:ext cx="1015412" cy="338554"/>
            </a:xfrm>
            <a:prstGeom prst="rect">
              <a:avLst/>
            </a:prstGeom>
            <a:noFill/>
            <a:ln w="9525">
              <a:noFill/>
              <a:miter lim="800000"/>
              <a:headEnd/>
              <a:tailEnd/>
            </a:ln>
          </p:spPr>
          <p:txBody>
            <a:bodyPr wrap="square">
              <a:prstTxWarp prst="textNoShape">
                <a:avLst/>
              </a:prstTxWarp>
              <a:spAutoFit/>
            </a:bodyPr>
            <a:lstStyle/>
            <a:p>
              <a:pPr algn="ctr">
                <a:spcBef>
                  <a:spcPts val="0"/>
                </a:spcBef>
              </a:pPr>
              <a:r>
                <a:rPr lang="en-US" dirty="0" smtClean="0">
                  <a:solidFill>
                    <a:srgbClr val="000000"/>
                  </a:solidFill>
                  <a:latin typeface="Arial"/>
                  <a:cs typeface="Arial"/>
                </a:rPr>
                <a:t>Fbx4 dimerization</a:t>
              </a:r>
            </a:p>
            <a:p>
              <a:pPr algn="ctr">
                <a:spcBef>
                  <a:spcPts val="0"/>
                </a:spcBef>
              </a:pPr>
              <a:r>
                <a:rPr lang="en-US" dirty="0" smtClean="0">
                  <a:solidFill>
                    <a:srgbClr val="000000"/>
                  </a:solidFill>
                  <a:latin typeface="Arial"/>
                  <a:cs typeface="Arial"/>
                </a:rPr>
                <a:t>Ligase activation</a:t>
              </a:r>
            </a:p>
          </p:txBody>
        </p:sp>
      </p:grpSp>
      <p:grpSp>
        <p:nvGrpSpPr>
          <p:cNvPr id="92" name="Group 1128"/>
          <p:cNvGrpSpPr>
            <a:grpSpLocks/>
          </p:cNvGrpSpPr>
          <p:nvPr/>
        </p:nvGrpSpPr>
        <p:grpSpPr bwMode="auto">
          <a:xfrm>
            <a:off x="3312281" y="4298889"/>
            <a:ext cx="544580" cy="215790"/>
            <a:chOff x="464" y="3062"/>
            <a:chExt cx="727" cy="311"/>
          </a:xfrm>
        </p:grpSpPr>
        <p:sp>
          <p:nvSpPr>
            <p:cNvPr id="101" name="Oval 1126"/>
            <p:cNvSpPr>
              <a:spLocks noChangeArrowheads="1"/>
            </p:cNvSpPr>
            <p:nvPr/>
          </p:nvSpPr>
          <p:spPr bwMode="auto">
            <a:xfrm>
              <a:off x="565" y="3083"/>
              <a:ext cx="502" cy="288"/>
            </a:xfrm>
            <a:prstGeom prst="ellipse">
              <a:avLst/>
            </a:prstGeom>
            <a:gradFill rotWithShape="0">
              <a:gsLst>
                <a:gs pos="61000">
                  <a:srgbClr val="84BB86"/>
                </a:gs>
                <a:gs pos="100000">
                  <a:srgbClr val="008000"/>
                </a:gs>
                <a:gs pos="22000">
                  <a:srgbClr val="C5F3C8"/>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102" name="Text Box 1127"/>
            <p:cNvSpPr txBox="1">
              <a:spLocks noChangeArrowheads="1"/>
            </p:cNvSpPr>
            <p:nvPr/>
          </p:nvSpPr>
          <p:spPr bwMode="auto">
            <a:xfrm>
              <a:off x="464" y="3062"/>
              <a:ext cx="727" cy="3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GSK3</a:t>
              </a:r>
              <a:r>
                <a:rPr lang="en-US" dirty="0">
                  <a:latin typeface="Arial"/>
                  <a:cs typeface="Arial"/>
                  <a:sym typeface="Symbol" pitchFamily="-107" charset="2"/>
                </a:rPr>
                <a:t></a:t>
              </a:r>
              <a:endParaRPr lang="en-US" dirty="0">
                <a:latin typeface="Arial"/>
                <a:cs typeface="Arial"/>
              </a:endParaRPr>
            </a:p>
          </p:txBody>
        </p:sp>
      </p:grpSp>
      <p:sp>
        <p:nvSpPr>
          <p:cNvPr id="177" name="Text Box 338"/>
          <p:cNvSpPr txBox="1">
            <a:spLocks noChangeArrowheads="1"/>
          </p:cNvSpPr>
          <p:nvPr/>
        </p:nvSpPr>
        <p:spPr bwMode="auto">
          <a:xfrm>
            <a:off x="815480" y="3470744"/>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C</a:t>
            </a:r>
            <a:r>
              <a:rPr lang="en-US" sz="1200" b="1" dirty="0" smtClean="0">
                <a:latin typeface="Arial" pitchFamily="-106" charset="0"/>
              </a:rPr>
              <a:t>.</a:t>
            </a:r>
            <a:endParaRPr lang="en-US" sz="1600" dirty="0">
              <a:latin typeface="Arial" pitchFamily="-106" charset="0"/>
            </a:endParaRPr>
          </a:p>
        </p:txBody>
      </p:sp>
      <p:sp>
        <p:nvSpPr>
          <p:cNvPr id="180" name="Text Box 246"/>
          <p:cNvSpPr txBox="1">
            <a:spLocks noChangeArrowheads="1"/>
          </p:cNvSpPr>
          <p:nvPr/>
        </p:nvSpPr>
        <p:spPr bwMode="auto">
          <a:xfrm>
            <a:off x="2385174" y="5232355"/>
            <a:ext cx="88824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Nucleus</a:t>
            </a:r>
          </a:p>
        </p:txBody>
      </p:sp>
      <p:sp>
        <p:nvSpPr>
          <p:cNvPr id="181" name="Text Box 247"/>
          <p:cNvSpPr txBox="1">
            <a:spLocks noChangeArrowheads="1"/>
          </p:cNvSpPr>
          <p:nvPr/>
        </p:nvSpPr>
        <p:spPr bwMode="auto">
          <a:xfrm>
            <a:off x="2875013" y="5308565"/>
            <a:ext cx="888245" cy="215618"/>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Cytoplasm</a:t>
            </a:r>
          </a:p>
        </p:txBody>
      </p:sp>
      <p:grpSp>
        <p:nvGrpSpPr>
          <p:cNvPr id="186" name="Group 154"/>
          <p:cNvGrpSpPr/>
          <p:nvPr/>
        </p:nvGrpSpPr>
        <p:grpSpPr>
          <a:xfrm>
            <a:off x="1430476" y="4169936"/>
            <a:ext cx="564480" cy="395028"/>
            <a:chOff x="3428088" y="2685581"/>
            <a:chExt cx="598735" cy="377126"/>
          </a:xfrm>
        </p:grpSpPr>
        <p:sp>
          <p:nvSpPr>
            <p:cNvPr id="233" name="AutoShape 72"/>
            <p:cNvSpPr>
              <a:spLocks noChangeArrowheads="1"/>
            </p:cNvSpPr>
            <p:nvPr/>
          </p:nvSpPr>
          <p:spPr bwMode="auto">
            <a:xfrm>
              <a:off x="3437207" y="2811119"/>
              <a:ext cx="422332" cy="249158"/>
            </a:xfrm>
            <a:prstGeom prst="octagon">
              <a:avLst>
                <a:gd name="adj" fmla="val 29287"/>
              </a:avLst>
            </a:prstGeom>
            <a:gradFill rotWithShape="1">
              <a:gsLst>
                <a:gs pos="90000">
                  <a:srgbClr val="2B6133"/>
                </a:gs>
                <a:gs pos="78000">
                  <a:srgbClr val="5E8070"/>
                </a:gs>
                <a:gs pos="8000">
                  <a:srgbClr val="E7FFF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pPr algn="ctr" eaLnBrk="0" hangingPunct="0"/>
              <a:endParaRPr lang="en-US" dirty="0">
                <a:solidFill>
                  <a:schemeClr val="bg1"/>
                </a:solidFill>
                <a:latin typeface="Arial"/>
                <a:cs typeface="Arial"/>
              </a:endParaRPr>
            </a:p>
          </p:txBody>
        </p:sp>
        <p:sp>
          <p:nvSpPr>
            <p:cNvPr id="234" name="Text Box 73"/>
            <p:cNvSpPr txBox="1">
              <a:spLocks noChangeArrowheads="1"/>
            </p:cNvSpPr>
            <p:nvPr/>
          </p:nvSpPr>
          <p:spPr bwMode="auto">
            <a:xfrm>
              <a:off x="3428088" y="2869889"/>
              <a:ext cx="557229" cy="192818"/>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dirty="0">
                  <a:solidFill>
                    <a:srgbClr val="000000"/>
                  </a:solidFill>
                  <a:latin typeface="Arial"/>
                  <a:cs typeface="Arial"/>
                </a:rPr>
                <a:t>CDK2</a:t>
              </a:r>
            </a:p>
          </p:txBody>
        </p:sp>
        <p:sp>
          <p:nvSpPr>
            <p:cNvPr id="235" name="Oval 74"/>
            <p:cNvSpPr>
              <a:spLocks noChangeArrowheads="1"/>
            </p:cNvSpPr>
            <p:nvPr/>
          </p:nvSpPr>
          <p:spPr bwMode="auto">
            <a:xfrm>
              <a:off x="3473525" y="2685581"/>
              <a:ext cx="452424" cy="239575"/>
            </a:xfrm>
            <a:prstGeom prst="ellipse">
              <a:avLst/>
            </a:prstGeom>
            <a:gradFill rotWithShape="1">
              <a:gsLst>
                <a:gs pos="99000">
                  <a:srgbClr val="212B4C"/>
                </a:gs>
                <a:gs pos="87000">
                  <a:srgbClr val="364B84"/>
                </a:gs>
                <a:gs pos="65000">
                  <a:srgbClr val="718ABB"/>
                </a:gs>
                <a:gs pos="21000">
                  <a:srgbClr val="A7B4CF"/>
                </a:gs>
                <a:gs pos="0">
                  <a:srgbClr val="CCDEFF"/>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chemeClr val="bg1"/>
                </a:solidFill>
                <a:latin typeface="Arial"/>
                <a:cs typeface="Arial"/>
              </a:endParaRPr>
            </a:p>
          </p:txBody>
        </p:sp>
        <p:sp>
          <p:nvSpPr>
            <p:cNvPr id="236" name="Text Box 75"/>
            <p:cNvSpPr txBox="1">
              <a:spLocks noChangeArrowheads="1"/>
            </p:cNvSpPr>
            <p:nvPr/>
          </p:nvSpPr>
          <p:spPr bwMode="auto">
            <a:xfrm>
              <a:off x="3478933" y="2700113"/>
              <a:ext cx="547890" cy="192818"/>
            </a:xfrm>
            <a:prstGeom prst="rect">
              <a:avLst/>
            </a:prstGeom>
            <a:noFill/>
            <a:ln w="9525">
              <a:noFill/>
              <a:miter lim="800000"/>
              <a:headEnd/>
              <a:tailEnd/>
            </a:ln>
          </p:spPr>
          <p:txBody>
            <a:bodyPr wrap="square" lIns="78099" tIns="39049" rIns="78099" bIns="39049">
              <a:prstTxWarp prst="textNoShape">
                <a:avLst/>
              </a:prstTxWarp>
              <a:spAutoFit/>
            </a:bodyPr>
            <a:lstStyle/>
            <a:p>
              <a:pPr eaLnBrk="0" hangingPunct="0"/>
              <a:r>
                <a:rPr lang="en-US" dirty="0">
                  <a:solidFill>
                    <a:srgbClr val="000000"/>
                  </a:solidFill>
                  <a:latin typeface="Arial"/>
                  <a:cs typeface="Arial"/>
                </a:rPr>
                <a:t>Cyc E</a:t>
              </a:r>
            </a:p>
          </p:txBody>
        </p:sp>
      </p:grpSp>
      <p:grpSp>
        <p:nvGrpSpPr>
          <p:cNvPr id="244" name="Group 243"/>
          <p:cNvGrpSpPr/>
          <p:nvPr/>
        </p:nvGrpSpPr>
        <p:grpSpPr>
          <a:xfrm>
            <a:off x="1101003" y="3674512"/>
            <a:ext cx="1673469" cy="246286"/>
            <a:chOff x="1837603" y="3674512"/>
            <a:chExt cx="1673469" cy="246286"/>
          </a:xfrm>
        </p:grpSpPr>
        <p:sp>
          <p:nvSpPr>
            <p:cNvPr id="241" name="Text Box 185"/>
            <p:cNvSpPr txBox="1">
              <a:spLocks noChangeArrowheads="1"/>
            </p:cNvSpPr>
            <p:nvPr/>
          </p:nvSpPr>
          <p:spPr bwMode="auto">
            <a:xfrm>
              <a:off x="1837603" y="3674514"/>
              <a:ext cx="572799" cy="24628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000" dirty="0">
                  <a:solidFill>
                    <a:srgbClr val="000000"/>
                  </a:solidFill>
                  <a:latin typeface="Arial"/>
                  <a:cs typeface="Arial"/>
                </a:rPr>
                <a:t>G</a:t>
              </a:r>
              <a:r>
                <a:rPr lang="en-US" sz="1000" baseline="-25000" dirty="0">
                  <a:solidFill>
                    <a:srgbClr val="000000"/>
                  </a:solidFill>
                  <a:latin typeface="Arial"/>
                  <a:cs typeface="Arial"/>
                </a:rPr>
                <a:t>1</a:t>
              </a:r>
              <a:r>
                <a:rPr lang="en-US" sz="1000" dirty="0">
                  <a:solidFill>
                    <a:srgbClr val="000000"/>
                  </a:solidFill>
                  <a:latin typeface="Arial"/>
                  <a:cs typeface="Arial"/>
                </a:rPr>
                <a:t>/S</a:t>
              </a:r>
            </a:p>
          </p:txBody>
        </p:sp>
        <p:sp>
          <p:nvSpPr>
            <p:cNvPr id="242" name="Line 244"/>
            <p:cNvSpPr>
              <a:spLocks noChangeShapeType="1"/>
            </p:cNvSpPr>
            <p:nvPr/>
          </p:nvSpPr>
          <p:spPr bwMode="auto">
            <a:xfrm>
              <a:off x="2277579" y="3801968"/>
              <a:ext cx="651663" cy="0"/>
            </a:xfrm>
            <a:prstGeom prst="line">
              <a:avLst/>
            </a:prstGeom>
            <a:noFill/>
            <a:ln w="12700">
              <a:solidFill>
                <a:schemeClr val="tx1"/>
              </a:solidFill>
              <a:prstDash val="sysDot"/>
              <a:round/>
              <a:headEnd/>
              <a:tailEnd type="triangle" w="med" len="med"/>
            </a:ln>
          </p:spPr>
          <p:txBody>
            <a:bodyPr wrap="none" anchor="ctr">
              <a:prstTxWarp prst="textNoShape">
                <a:avLst/>
              </a:prstTxWarp>
            </a:bodyPr>
            <a:lstStyle/>
            <a:p>
              <a:endParaRPr lang="en-US" sz="1000" dirty="0">
                <a:solidFill>
                  <a:srgbClr val="000000"/>
                </a:solidFill>
                <a:latin typeface="Arial"/>
                <a:cs typeface="Arial"/>
              </a:endParaRPr>
            </a:p>
          </p:txBody>
        </p:sp>
        <p:sp>
          <p:nvSpPr>
            <p:cNvPr id="243" name="Text Box 185"/>
            <p:cNvSpPr txBox="1">
              <a:spLocks noChangeArrowheads="1"/>
            </p:cNvSpPr>
            <p:nvPr/>
          </p:nvSpPr>
          <p:spPr bwMode="auto">
            <a:xfrm>
              <a:off x="2938273" y="3674512"/>
              <a:ext cx="572799" cy="24628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1000" dirty="0" smtClean="0">
                  <a:solidFill>
                    <a:srgbClr val="000000"/>
                  </a:solidFill>
                  <a:latin typeface="Arial"/>
                  <a:cs typeface="Arial"/>
                </a:rPr>
                <a:t>S</a:t>
              </a:r>
              <a:endParaRPr lang="en-US" sz="1000" dirty="0">
                <a:solidFill>
                  <a:srgbClr val="000000"/>
                </a:solidFill>
                <a:latin typeface="Arial"/>
                <a:cs typeface="Arial"/>
              </a:endParaRPr>
            </a:p>
          </p:txBody>
        </p:sp>
      </p:grpSp>
      <p:grpSp>
        <p:nvGrpSpPr>
          <p:cNvPr id="293" name="Group 292"/>
          <p:cNvGrpSpPr/>
          <p:nvPr/>
        </p:nvGrpSpPr>
        <p:grpSpPr>
          <a:xfrm>
            <a:off x="440267" y="4523818"/>
            <a:ext cx="2794007" cy="761707"/>
            <a:chOff x="237068" y="7173885"/>
            <a:chExt cx="3014139" cy="761707"/>
          </a:xfrm>
        </p:grpSpPr>
        <p:sp>
          <p:nvSpPr>
            <p:cNvPr id="255" name="Freeform 5"/>
            <p:cNvSpPr>
              <a:spLocks/>
            </p:cNvSpPr>
            <p:nvPr/>
          </p:nvSpPr>
          <p:spPr bwMode="auto">
            <a:xfrm flipV="1">
              <a:off x="254000" y="7457893"/>
              <a:ext cx="1309752" cy="62537"/>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dirty="0">
                <a:latin typeface="Arial"/>
                <a:cs typeface="Arial"/>
              </a:endParaRPr>
            </a:p>
          </p:txBody>
        </p:sp>
        <p:sp>
          <p:nvSpPr>
            <p:cNvPr id="256" name="Freeform 11"/>
            <p:cNvSpPr>
              <a:spLocks/>
            </p:cNvSpPr>
            <p:nvPr/>
          </p:nvSpPr>
          <p:spPr bwMode="auto">
            <a:xfrm flipV="1">
              <a:off x="302620" y="7457893"/>
              <a:ext cx="1309752" cy="62537"/>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dirty="0">
                <a:latin typeface="Arial"/>
                <a:cs typeface="Arial"/>
              </a:endParaRPr>
            </a:p>
          </p:txBody>
        </p:sp>
        <p:sp>
          <p:nvSpPr>
            <p:cNvPr id="257" name="Freeform 15"/>
            <p:cNvSpPr>
              <a:spLocks/>
            </p:cNvSpPr>
            <p:nvPr/>
          </p:nvSpPr>
          <p:spPr bwMode="auto">
            <a:xfrm flipV="1">
              <a:off x="1620310" y="7457893"/>
              <a:ext cx="1285938" cy="62537"/>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dirty="0">
                <a:latin typeface="Arial"/>
                <a:cs typeface="Arial"/>
              </a:endParaRPr>
            </a:p>
          </p:txBody>
        </p:sp>
        <p:sp>
          <p:nvSpPr>
            <p:cNvPr id="258" name="Freeform 16"/>
            <p:cNvSpPr>
              <a:spLocks/>
            </p:cNvSpPr>
            <p:nvPr/>
          </p:nvSpPr>
          <p:spPr bwMode="auto">
            <a:xfrm flipV="1">
              <a:off x="1668929" y="7457893"/>
              <a:ext cx="1285938" cy="62537"/>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dirty="0">
                <a:latin typeface="Arial"/>
                <a:cs typeface="Arial"/>
              </a:endParaRPr>
            </a:p>
          </p:txBody>
        </p:sp>
        <p:sp>
          <p:nvSpPr>
            <p:cNvPr id="259" name="Text Box 54"/>
            <p:cNvSpPr txBox="1">
              <a:spLocks noChangeArrowheads="1"/>
            </p:cNvSpPr>
            <p:nvPr/>
          </p:nvSpPr>
          <p:spPr bwMode="auto">
            <a:xfrm>
              <a:off x="1741362" y="7597038"/>
              <a:ext cx="555652" cy="33855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chemeClr val="bg1"/>
                  </a:solidFill>
                  <a:latin typeface="Arial"/>
                  <a:cs typeface="Arial"/>
                </a:rPr>
                <a:t>MCM 2-7</a:t>
              </a:r>
            </a:p>
          </p:txBody>
        </p:sp>
        <p:sp>
          <p:nvSpPr>
            <p:cNvPr id="260" name="Text Box 55"/>
            <p:cNvSpPr txBox="1">
              <a:spLocks noChangeArrowheads="1"/>
            </p:cNvSpPr>
            <p:nvPr/>
          </p:nvSpPr>
          <p:spPr bwMode="auto">
            <a:xfrm>
              <a:off x="976900" y="7665452"/>
              <a:ext cx="1593111"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Licensed Replication Origin</a:t>
              </a:r>
            </a:p>
          </p:txBody>
        </p:sp>
        <p:sp>
          <p:nvSpPr>
            <p:cNvPr id="261" name="AutoShape 58"/>
            <p:cNvSpPr>
              <a:spLocks noChangeArrowheads="1"/>
            </p:cNvSpPr>
            <p:nvPr/>
          </p:nvSpPr>
          <p:spPr bwMode="auto">
            <a:xfrm>
              <a:off x="1915135" y="7216870"/>
              <a:ext cx="357205" cy="143835"/>
            </a:xfrm>
            <a:prstGeom prst="roundRect">
              <a:avLst>
                <a:gd name="adj" fmla="val 16667"/>
              </a:avLst>
            </a:prstGeom>
            <a:gradFill rotWithShape="1">
              <a:gsLst>
                <a:gs pos="0">
                  <a:srgbClr val="CCECFF"/>
                </a:gs>
                <a:gs pos="83000">
                  <a:srgbClr val="0067AA"/>
                </a:gs>
                <a:gs pos="40000">
                  <a:srgbClr val="68B2DD"/>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62" name="Text Box 59"/>
            <p:cNvSpPr txBox="1">
              <a:spLocks noChangeArrowheads="1"/>
            </p:cNvSpPr>
            <p:nvPr/>
          </p:nvSpPr>
          <p:spPr bwMode="auto">
            <a:xfrm>
              <a:off x="1849108" y="7173885"/>
              <a:ext cx="537157"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Cdc45</a:t>
              </a:r>
            </a:p>
          </p:txBody>
        </p:sp>
        <p:sp>
          <p:nvSpPr>
            <p:cNvPr id="263" name="Oval 60"/>
            <p:cNvSpPr>
              <a:spLocks noChangeArrowheads="1"/>
            </p:cNvSpPr>
            <p:nvPr/>
          </p:nvSpPr>
          <p:spPr bwMode="auto">
            <a:xfrm>
              <a:off x="1449975" y="7388320"/>
              <a:ext cx="420708" cy="206373"/>
            </a:xfrm>
            <a:prstGeom prst="ellipse">
              <a:avLst/>
            </a:prstGeom>
            <a:gradFill rotWithShape="1">
              <a:gsLst>
                <a:gs pos="0">
                  <a:srgbClr val="FFFFCC"/>
                </a:gs>
                <a:gs pos="100000">
                  <a:srgbClr val="D57B0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64" name="Text Box 61"/>
            <p:cNvSpPr txBox="1">
              <a:spLocks noChangeArrowheads="1"/>
            </p:cNvSpPr>
            <p:nvPr/>
          </p:nvSpPr>
          <p:spPr bwMode="auto">
            <a:xfrm>
              <a:off x="1406186" y="7391975"/>
              <a:ext cx="470319"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ORC</a:t>
              </a:r>
            </a:p>
          </p:txBody>
        </p:sp>
        <p:sp>
          <p:nvSpPr>
            <p:cNvPr id="265" name="Oval 62"/>
            <p:cNvSpPr>
              <a:spLocks noChangeArrowheads="1"/>
            </p:cNvSpPr>
            <p:nvPr/>
          </p:nvSpPr>
          <p:spPr bwMode="auto">
            <a:xfrm>
              <a:off x="1291217" y="7313275"/>
              <a:ext cx="333391" cy="150089"/>
            </a:xfrm>
            <a:prstGeom prst="ellipse">
              <a:avLst/>
            </a:prstGeom>
            <a:gradFill rotWithShape="1">
              <a:gsLst>
                <a:gs pos="0">
                  <a:srgbClr val="FFFFCC"/>
                </a:gs>
                <a:gs pos="100000">
                  <a:srgbClr val="DDD978"/>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66" name="Oval 63"/>
            <p:cNvSpPr>
              <a:spLocks noChangeArrowheads="1"/>
            </p:cNvSpPr>
            <p:nvPr/>
          </p:nvSpPr>
          <p:spPr bwMode="auto">
            <a:xfrm>
              <a:off x="1647298" y="7257774"/>
              <a:ext cx="333391" cy="187611"/>
            </a:xfrm>
            <a:prstGeom prst="ellipse">
              <a:avLst/>
            </a:prstGeom>
            <a:gradFill rotWithShape="1">
              <a:gsLst>
                <a:gs pos="9000">
                  <a:srgbClr val="FFCCCC"/>
                </a:gs>
                <a:gs pos="100000">
                  <a:srgbClr val="A3000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67" name="Text Box 64"/>
            <p:cNvSpPr txBox="1">
              <a:spLocks noChangeArrowheads="1"/>
            </p:cNvSpPr>
            <p:nvPr/>
          </p:nvSpPr>
          <p:spPr bwMode="auto">
            <a:xfrm>
              <a:off x="1235470" y="7275763"/>
              <a:ext cx="511177"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Cdc6</a:t>
              </a:r>
            </a:p>
          </p:txBody>
        </p:sp>
        <p:sp>
          <p:nvSpPr>
            <p:cNvPr id="268" name="Text Box 65"/>
            <p:cNvSpPr txBox="1">
              <a:spLocks noChangeArrowheads="1"/>
            </p:cNvSpPr>
            <p:nvPr/>
          </p:nvSpPr>
          <p:spPr bwMode="auto">
            <a:xfrm>
              <a:off x="1588862" y="7241236"/>
              <a:ext cx="475397"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Cdt1</a:t>
              </a:r>
            </a:p>
          </p:txBody>
        </p:sp>
        <p:grpSp>
          <p:nvGrpSpPr>
            <p:cNvPr id="269" name="Group 66"/>
            <p:cNvGrpSpPr>
              <a:grpSpLocks/>
            </p:cNvGrpSpPr>
            <p:nvPr/>
          </p:nvGrpSpPr>
          <p:grpSpPr bwMode="auto">
            <a:xfrm>
              <a:off x="1852161" y="7355752"/>
              <a:ext cx="331407" cy="232951"/>
              <a:chOff x="3064" y="2284"/>
              <a:chExt cx="334" cy="298"/>
            </a:xfrm>
          </p:grpSpPr>
          <p:sp>
            <p:nvSpPr>
              <p:cNvPr id="270" name="Oval 67"/>
              <p:cNvSpPr>
                <a:spLocks noChangeArrowheads="1"/>
              </p:cNvSpPr>
              <p:nvPr/>
            </p:nvSpPr>
            <p:spPr bwMode="auto">
              <a:xfrm flipH="1">
                <a:off x="3120" y="2284"/>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71" name="Oval 68"/>
              <p:cNvSpPr>
                <a:spLocks noChangeArrowheads="1"/>
              </p:cNvSpPr>
              <p:nvPr/>
            </p:nvSpPr>
            <p:spPr bwMode="auto">
              <a:xfrm flipH="1">
                <a:off x="3064" y="2364"/>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72" name="Oval 69"/>
              <p:cNvSpPr>
                <a:spLocks noChangeArrowheads="1"/>
              </p:cNvSpPr>
              <p:nvPr/>
            </p:nvSpPr>
            <p:spPr bwMode="auto">
              <a:xfrm flipH="1">
                <a:off x="3097" y="2445"/>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73" name="Oval 70"/>
              <p:cNvSpPr>
                <a:spLocks noChangeArrowheads="1"/>
              </p:cNvSpPr>
              <p:nvPr/>
            </p:nvSpPr>
            <p:spPr bwMode="auto">
              <a:xfrm flipH="1">
                <a:off x="3202" y="2446"/>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74" name="Oval 71"/>
              <p:cNvSpPr>
                <a:spLocks noChangeArrowheads="1"/>
              </p:cNvSpPr>
              <p:nvPr/>
            </p:nvSpPr>
            <p:spPr bwMode="auto">
              <a:xfrm flipH="1">
                <a:off x="3223" y="2291"/>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275" name="Oval 72"/>
              <p:cNvSpPr>
                <a:spLocks noChangeArrowheads="1"/>
              </p:cNvSpPr>
              <p:nvPr/>
            </p:nvSpPr>
            <p:spPr bwMode="auto">
              <a:xfrm flipH="1">
                <a:off x="3251" y="2383"/>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grpSp>
        <p:sp>
          <p:nvSpPr>
            <p:cNvPr id="279" name="Text Box 210"/>
            <p:cNvSpPr txBox="1">
              <a:spLocks noChangeArrowheads="1"/>
            </p:cNvSpPr>
            <p:nvPr/>
          </p:nvSpPr>
          <p:spPr bwMode="auto">
            <a:xfrm>
              <a:off x="1725420" y="7537769"/>
              <a:ext cx="797646"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MCM 2-7</a:t>
              </a:r>
            </a:p>
          </p:txBody>
        </p:sp>
        <p:sp>
          <p:nvSpPr>
            <p:cNvPr id="291" name="Rectangle 290"/>
            <p:cNvSpPr/>
            <p:nvPr/>
          </p:nvSpPr>
          <p:spPr bwMode="auto">
            <a:xfrm>
              <a:off x="2599282" y="7442167"/>
              <a:ext cx="651925" cy="1185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92" name="Rectangle 291"/>
            <p:cNvSpPr/>
            <p:nvPr/>
          </p:nvSpPr>
          <p:spPr bwMode="auto">
            <a:xfrm>
              <a:off x="237068" y="7408333"/>
              <a:ext cx="711200" cy="19473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sp>
        <p:nvSpPr>
          <p:cNvPr id="169" name="Line 86"/>
          <p:cNvSpPr>
            <a:spLocks noChangeShapeType="1"/>
          </p:cNvSpPr>
          <p:nvPr/>
        </p:nvSpPr>
        <p:spPr bwMode="auto">
          <a:xfrm flipV="1">
            <a:off x="3517900" y="4662488"/>
            <a:ext cx="558800" cy="0"/>
          </a:xfrm>
          <a:prstGeom prst="line">
            <a:avLst/>
          </a:prstGeom>
          <a:noFill/>
          <a:ln w="25400">
            <a:solidFill>
              <a:schemeClr val="tx1"/>
            </a:solidFill>
            <a:round/>
            <a:headEnd/>
            <a:tailEnd type="triangle" w="med" len="sm"/>
          </a:ln>
          <a:effectLst/>
        </p:spPr>
        <p:txBody>
          <a:bodyPr wrap="none" anchor="ctr">
            <a:prstTxWarp prst="textNoShape">
              <a:avLst/>
            </a:prstTxWarp>
          </a:bodyPr>
          <a:lstStyle/>
          <a:p>
            <a:endParaRPr lang="en-US" dirty="0">
              <a:solidFill>
                <a:srgbClr val="000000"/>
              </a:solidFill>
              <a:latin typeface="Arial"/>
              <a:cs typeface="Arial"/>
            </a:endParaRPr>
          </a:p>
        </p:txBody>
      </p:sp>
      <p:grpSp>
        <p:nvGrpSpPr>
          <p:cNvPr id="170" name="Group 169"/>
          <p:cNvGrpSpPr/>
          <p:nvPr/>
        </p:nvGrpSpPr>
        <p:grpSpPr>
          <a:xfrm>
            <a:off x="2856378" y="4448933"/>
            <a:ext cx="796982" cy="509862"/>
            <a:chOff x="3707278" y="4245733"/>
            <a:chExt cx="796982" cy="509862"/>
          </a:xfrm>
        </p:grpSpPr>
        <p:grpSp>
          <p:nvGrpSpPr>
            <p:cNvPr id="171" name="Group 108"/>
            <p:cNvGrpSpPr/>
            <p:nvPr/>
          </p:nvGrpSpPr>
          <p:grpSpPr>
            <a:xfrm>
              <a:off x="3707278" y="4369054"/>
              <a:ext cx="796982" cy="386541"/>
              <a:chOff x="7442204" y="3160721"/>
              <a:chExt cx="1017586" cy="600075"/>
            </a:xfrm>
          </p:grpSpPr>
          <p:grpSp>
            <p:nvGrpSpPr>
              <p:cNvPr id="178" name="Group 216"/>
              <p:cNvGrpSpPr>
                <a:grpSpLocks/>
              </p:cNvGrpSpPr>
              <p:nvPr/>
            </p:nvGrpSpPr>
            <p:grpSpPr bwMode="auto">
              <a:xfrm>
                <a:off x="7735889" y="3422658"/>
                <a:ext cx="723901" cy="338138"/>
                <a:chOff x="298" y="3224"/>
                <a:chExt cx="456" cy="213"/>
              </a:xfrm>
            </p:grpSpPr>
            <p:sp>
              <p:nvSpPr>
                <p:cNvPr id="185"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87"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82" name="Group 235"/>
              <p:cNvGrpSpPr>
                <a:grpSpLocks/>
              </p:cNvGrpSpPr>
              <p:nvPr/>
            </p:nvGrpSpPr>
            <p:grpSpPr bwMode="auto">
              <a:xfrm>
                <a:off x="7442204" y="3160721"/>
                <a:ext cx="876301" cy="334963"/>
                <a:chOff x="1225" y="3475"/>
                <a:chExt cx="552" cy="211"/>
              </a:xfrm>
            </p:grpSpPr>
            <p:sp>
              <p:nvSpPr>
                <p:cNvPr id="183"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84"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174" name="Group 1129"/>
            <p:cNvGrpSpPr>
              <a:grpSpLocks/>
            </p:cNvGrpSpPr>
            <p:nvPr/>
          </p:nvGrpSpPr>
          <p:grpSpPr bwMode="auto">
            <a:xfrm>
              <a:off x="4091376" y="4245733"/>
              <a:ext cx="176082" cy="325234"/>
              <a:chOff x="3421" y="3634"/>
              <a:chExt cx="285" cy="359"/>
            </a:xfrm>
          </p:grpSpPr>
          <p:sp>
            <p:nvSpPr>
              <p:cNvPr id="175"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176" name="Text Box 66"/>
              <p:cNvSpPr txBox="1">
                <a:spLocks noChangeArrowheads="1"/>
              </p:cNvSpPr>
              <p:nvPr/>
            </p:nvSpPr>
            <p:spPr bwMode="auto">
              <a:xfrm>
                <a:off x="3421"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sp>
        <p:nvSpPr>
          <p:cNvPr id="189" name="Rectangle 188"/>
          <p:cNvSpPr/>
          <p:nvPr/>
        </p:nvSpPr>
        <p:spPr bwMode="auto">
          <a:xfrm>
            <a:off x="559861" y="5537200"/>
            <a:ext cx="735539" cy="1989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283" name="Text Box 1127"/>
          <p:cNvSpPr txBox="1">
            <a:spLocks noChangeArrowheads="1"/>
          </p:cNvSpPr>
          <p:nvPr/>
        </p:nvSpPr>
        <p:spPr bwMode="auto">
          <a:xfrm>
            <a:off x="2975730" y="4414838"/>
            <a:ext cx="554869" cy="20005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700" dirty="0" smtClean="0">
                <a:latin typeface="Arial"/>
                <a:cs typeface="Arial"/>
              </a:rPr>
              <a:t>T286</a:t>
            </a:r>
            <a:endParaRPr lang="en-US" sz="700" dirty="0">
              <a:latin typeface="Arial"/>
              <a:cs typeface="Arial"/>
            </a:endParaRPr>
          </a:p>
        </p:txBody>
      </p:sp>
      <p:sp>
        <p:nvSpPr>
          <p:cNvPr id="284" name="Text Box 338"/>
          <p:cNvSpPr txBox="1">
            <a:spLocks noChangeArrowheads="1"/>
          </p:cNvSpPr>
          <p:nvPr/>
        </p:nvSpPr>
        <p:spPr bwMode="auto">
          <a:xfrm>
            <a:off x="4274115" y="3462338"/>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smtClean="0">
                <a:latin typeface="Arial" pitchFamily="-106" charset="0"/>
              </a:rPr>
              <a:t>D.</a:t>
            </a:r>
            <a:endParaRPr lang="en-US" sz="1600" dirty="0">
              <a:latin typeface="Arial" pitchFamily="-106" charset="0"/>
            </a:endParaRPr>
          </a:p>
        </p:txBody>
      </p:sp>
      <p:sp>
        <p:nvSpPr>
          <p:cNvPr id="285" name="Rectangle 284"/>
          <p:cNvSpPr/>
          <p:nvPr/>
        </p:nvSpPr>
        <p:spPr bwMode="auto">
          <a:xfrm>
            <a:off x="4127500" y="3797300"/>
            <a:ext cx="482599" cy="39370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927100" y="5640388"/>
            <a:ext cx="5205413" cy="2673040"/>
          </a:xfrm>
          <a:prstGeom prst="rect">
            <a:avLst/>
          </a:prstGeom>
          <a:noFill/>
          <a:ln w="9525">
            <a:noFill/>
            <a:miter lim="800000"/>
            <a:headEnd/>
            <a:tailEnd/>
          </a:ln>
          <a:effectLst/>
        </p:spPr>
        <p:txBody>
          <a:bodyPr tIns="91440" bIns="91440">
            <a:prstTxWarp prst="textNoShape">
              <a:avLst/>
            </a:prstTxWarp>
            <a:spAutoFit/>
          </a:bodyPr>
          <a:lstStyle/>
          <a:p>
            <a:pPr algn="just">
              <a:lnSpc>
                <a:spcPct val="120000"/>
              </a:lnSpc>
            </a:pPr>
            <a:r>
              <a:rPr lang="en-US" sz="900" b="1" dirty="0">
                <a:latin typeface="Arial"/>
                <a:cs typeface="Arial"/>
              </a:rPr>
              <a:t>Figure</a:t>
            </a:r>
            <a:r>
              <a:rPr lang="en-US" sz="900" b="1" dirty="0" smtClean="0">
                <a:latin typeface="Arial"/>
                <a:cs typeface="Arial"/>
              </a:rPr>
              <a:t> 1.3. SCF and SCF-</a:t>
            </a:r>
            <a:r>
              <a:rPr lang="en-US" sz="900" b="1" dirty="0" smtClean="0">
                <a:latin typeface="Arial"/>
                <a:cs typeface="Arial"/>
              </a:rPr>
              <a:t>like </a:t>
            </a:r>
            <a:r>
              <a:rPr lang="en-US" sz="900" b="1" dirty="0" smtClean="0">
                <a:latin typeface="Arial"/>
                <a:cs typeface="Arial"/>
              </a:rPr>
              <a:t>E3</a:t>
            </a:r>
            <a:r>
              <a:rPr lang="en-US" sz="900" b="1" dirty="0" smtClean="0">
                <a:latin typeface="Arial"/>
                <a:cs typeface="Arial"/>
              </a:rPr>
              <a:t> ubiquitin ligases</a:t>
            </a:r>
            <a:r>
              <a:rPr lang="en-US" sz="900" b="1" dirty="0" smtClean="0">
                <a:latin typeface="Arial"/>
                <a:cs typeface="Arial"/>
              </a:rPr>
              <a:t>.</a:t>
            </a:r>
            <a:r>
              <a:rPr lang="en-US" sz="900" dirty="0" smtClean="0">
                <a:latin typeface="Arial"/>
                <a:cs typeface="Arial"/>
              </a:rPr>
              <a:t>  </a:t>
            </a:r>
            <a:r>
              <a:rPr lang="en-US" sz="900" dirty="0">
                <a:latin typeface="Arial"/>
                <a:cs typeface="Arial"/>
              </a:rPr>
              <a:t>(</a:t>
            </a:r>
            <a:r>
              <a:rPr lang="en-US" sz="900" dirty="0" smtClean="0">
                <a:latin typeface="Arial"/>
                <a:cs typeface="Arial"/>
              </a:rPr>
              <a:t>A) Prototypical </a:t>
            </a:r>
            <a:r>
              <a:rPr lang="en-US" sz="900" u="sng" dirty="0" smtClean="0">
                <a:latin typeface="Arial"/>
                <a:cs typeface="Arial"/>
              </a:rPr>
              <a:t>S</a:t>
            </a:r>
            <a:r>
              <a:rPr lang="en-US" sz="900" dirty="0" smtClean="0">
                <a:latin typeface="Arial"/>
                <a:cs typeface="Arial"/>
              </a:rPr>
              <a:t>KP-</a:t>
            </a:r>
            <a:r>
              <a:rPr lang="en-US" sz="900" u="sng" dirty="0" smtClean="0">
                <a:latin typeface="Arial"/>
                <a:cs typeface="Arial"/>
              </a:rPr>
              <a:t>C</a:t>
            </a:r>
            <a:r>
              <a:rPr lang="en-US" sz="900" dirty="0" smtClean="0">
                <a:latin typeface="Arial"/>
                <a:cs typeface="Arial"/>
              </a:rPr>
              <a:t>ULLIN-</a:t>
            </a:r>
            <a:r>
              <a:rPr lang="en-US" sz="900" u="sng" dirty="0" smtClean="0">
                <a:latin typeface="Arial"/>
                <a:cs typeface="Arial"/>
              </a:rPr>
              <a:t>F</a:t>
            </a:r>
            <a:r>
              <a:rPr lang="en-US" sz="900" dirty="0" smtClean="0">
                <a:latin typeface="Arial"/>
                <a:cs typeface="Arial"/>
              </a:rPr>
              <a:t>-BOX (SCF) complex composition. The core cullin scaffold (CUL1) associates with the RING-finger protein RBX1 which is required for E2 recruitment and transfer of charged ubiquitin to the substrate. SKP1 also associates directly with CUL1 and facilitates substrate recruitment by binding the F-box domain within an F-box protein, an adapter for substrate recognition. Interaction of substrates with the SCF permits transfer of ubiquitin onto the substrate molecule by the E2 enzyme. (B) SCF-like E3 ligases contain RBX1, but harbor different cullin scaffold proteins and substrate adapters. The CUL7-based E3 ligase binds SKP1 and the FBW8 F-box protein, specifically, thereby functioning much like the canonical SCF. The CUL4-based ligase utilizes a different set of substrate adapters, including DDB1 and a DCAF protein that coordinates substrate recognition. (C) The </a:t>
            </a:r>
            <a:r>
              <a:rPr lang="en-US" sz="900" dirty="0" smtClean="0">
                <a:latin typeface="Arial"/>
                <a:cs typeface="Arial"/>
              </a:rPr>
              <a:t>CUL4</a:t>
            </a:r>
            <a:r>
              <a:rPr lang="en-US" sz="900" baseline="30000" dirty="0" smtClean="0">
                <a:latin typeface="Arial"/>
                <a:cs typeface="Arial"/>
              </a:rPr>
              <a:t>DDB1</a:t>
            </a:r>
            <a:r>
              <a:rPr lang="en-US" sz="900" baseline="30000" dirty="0" smtClean="0">
                <a:latin typeface="Arial"/>
                <a:cs typeface="Arial"/>
              </a:rPr>
              <a:t>/CDT2 </a:t>
            </a:r>
            <a:r>
              <a:rPr lang="en-US" sz="900" dirty="0" smtClean="0">
                <a:latin typeface="Arial"/>
                <a:cs typeface="Arial"/>
              </a:rPr>
              <a:t>E3 ligase maintains DNA replication fidelity. Following origin firing in S-phase, cyclin A/CDK2-dependent phosphorylation of pre-RC components prevents origin re-licensing. Importantly, chromatin-bound </a:t>
            </a:r>
            <a:r>
              <a:rPr lang="en-US" sz="900" dirty="0" smtClean="0">
                <a:latin typeface="Arial"/>
                <a:cs typeface="Arial"/>
              </a:rPr>
              <a:t>CDT1 </a:t>
            </a:r>
            <a:r>
              <a:rPr lang="en-US" sz="900" dirty="0" smtClean="0">
                <a:latin typeface="Arial"/>
                <a:cs typeface="Arial"/>
              </a:rPr>
              <a:t>is recognized by the CDT2 WD-repeat DCAF adapter, which is targeted to chromatin through its PCNA interacting PIP box domain. </a:t>
            </a:r>
            <a:r>
              <a:rPr lang="en-US" sz="900" dirty="0" smtClean="0">
                <a:latin typeface="Arial"/>
                <a:cs typeface="Arial"/>
              </a:rPr>
              <a:t>CDT1 </a:t>
            </a:r>
            <a:r>
              <a:rPr lang="en-US" sz="900" dirty="0" smtClean="0">
                <a:latin typeface="Arial"/>
                <a:cs typeface="Arial"/>
              </a:rPr>
              <a:t>is subsequently polyubiquitylated by the CUL4 E3 ubiquitin ligase and targeted for proteasomal degradation. </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26</a:t>
            </a:r>
            <a:endParaRPr lang="en-US" sz="1200" dirty="0">
              <a:ea typeface="ＭＳ Ｐゴシック" pitchFamily="-106" charset="-128"/>
              <a:cs typeface="ＭＳ Ｐゴシック" pitchFamily="-106" charset="-128"/>
            </a:endParaRPr>
          </a:p>
        </p:txBody>
      </p:sp>
      <p:sp>
        <p:nvSpPr>
          <p:cNvPr id="6482" name="Text Box 338"/>
          <p:cNvSpPr txBox="1">
            <a:spLocks noChangeArrowheads="1"/>
          </p:cNvSpPr>
          <p:nvPr/>
        </p:nvSpPr>
        <p:spPr bwMode="auto">
          <a:xfrm>
            <a:off x="2432615" y="795281"/>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A.</a:t>
            </a:r>
            <a:endParaRPr lang="en-US" sz="1600" dirty="0">
              <a:latin typeface="Arial" pitchFamily="-106" charset="0"/>
            </a:endParaRPr>
          </a:p>
        </p:txBody>
      </p:sp>
      <p:sp>
        <p:nvSpPr>
          <p:cNvPr id="68" name="AutoShape 1028"/>
          <p:cNvSpPr>
            <a:spLocks noChangeArrowheads="1"/>
          </p:cNvSpPr>
          <p:nvPr/>
        </p:nvSpPr>
        <p:spPr bwMode="auto">
          <a:xfrm>
            <a:off x="2933563" y="1232080"/>
            <a:ext cx="762525" cy="310606"/>
          </a:xfrm>
          <a:prstGeom prst="roundRect">
            <a:avLst>
              <a:gd name="adj" fmla="val 16667"/>
            </a:avLst>
          </a:prstGeom>
          <a:gradFill rotWithShape="0">
            <a:gsLst>
              <a:gs pos="70000">
                <a:srgbClr val="A7575B"/>
              </a:gs>
              <a:gs pos="97000">
                <a:srgbClr val="60120B"/>
              </a:gs>
              <a:gs pos="30000">
                <a:srgbClr val="F6C0C3"/>
              </a:gs>
              <a:gs pos="1800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69" name="Text Box 1029"/>
          <p:cNvSpPr txBox="1">
            <a:spLocks noChangeArrowheads="1"/>
          </p:cNvSpPr>
          <p:nvPr/>
        </p:nvSpPr>
        <p:spPr bwMode="auto">
          <a:xfrm rot="44934">
            <a:off x="3088169" y="1269244"/>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CUL1</a:t>
            </a:r>
            <a:endParaRPr lang="en-US" sz="900" dirty="0">
              <a:solidFill>
                <a:srgbClr val="000000"/>
              </a:solidFill>
              <a:latin typeface="Arial"/>
              <a:cs typeface="Arial"/>
            </a:endParaRPr>
          </a:p>
        </p:txBody>
      </p:sp>
      <p:grpSp>
        <p:nvGrpSpPr>
          <p:cNvPr id="198" name="Group 197"/>
          <p:cNvGrpSpPr/>
          <p:nvPr/>
        </p:nvGrpSpPr>
        <p:grpSpPr>
          <a:xfrm>
            <a:off x="2701458" y="1412218"/>
            <a:ext cx="925031" cy="252748"/>
            <a:chOff x="1329858" y="2021818"/>
            <a:chExt cx="925031" cy="252748"/>
          </a:xfrm>
        </p:grpSpPr>
        <p:sp>
          <p:nvSpPr>
            <p:cNvPr id="71" name="AutoShape 1034"/>
            <p:cNvSpPr>
              <a:spLocks noChangeArrowheads="1"/>
            </p:cNvSpPr>
            <p:nvPr/>
          </p:nvSpPr>
          <p:spPr bwMode="auto">
            <a:xfrm rot="44934">
              <a:off x="1369931" y="2021818"/>
              <a:ext cx="386925" cy="252748"/>
            </a:xfrm>
            <a:prstGeom prst="hexagon">
              <a:avLst>
                <a:gd name="adj" fmla="val 38281"/>
                <a:gd name="vf" fmla="val 115470"/>
              </a:avLst>
            </a:prstGeom>
            <a:gradFill rotWithShape="0">
              <a:gsLst>
                <a:gs pos="80000">
                  <a:srgbClr val="A7575B"/>
                </a:gs>
                <a:gs pos="93000">
                  <a:srgbClr val="60120B"/>
                </a:gs>
                <a:gs pos="37000">
                  <a:srgbClr val="F6C0C3"/>
                </a:gs>
                <a:gs pos="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72" name="Text Box 1035"/>
            <p:cNvSpPr txBox="1">
              <a:spLocks noChangeArrowheads="1"/>
            </p:cNvSpPr>
            <p:nvPr/>
          </p:nvSpPr>
          <p:spPr bwMode="auto">
            <a:xfrm rot="44934">
              <a:off x="1329858" y="2037259"/>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RBX1</a:t>
              </a:r>
              <a:endParaRPr lang="en-US" sz="900" dirty="0">
                <a:solidFill>
                  <a:srgbClr val="000000"/>
                </a:solidFill>
                <a:latin typeface="Arial"/>
                <a:cs typeface="Arial"/>
              </a:endParaRPr>
            </a:p>
          </p:txBody>
        </p:sp>
      </p:grpSp>
      <p:grpSp>
        <p:nvGrpSpPr>
          <p:cNvPr id="199" name="Group 198"/>
          <p:cNvGrpSpPr/>
          <p:nvPr/>
        </p:nvGrpSpPr>
        <p:grpSpPr>
          <a:xfrm>
            <a:off x="3403752" y="1447647"/>
            <a:ext cx="925031" cy="230832"/>
            <a:chOff x="1689252" y="2552547"/>
            <a:chExt cx="925031" cy="230832"/>
          </a:xfrm>
        </p:grpSpPr>
        <p:sp>
          <p:nvSpPr>
            <p:cNvPr id="73" name="AutoShape 1036"/>
            <p:cNvSpPr>
              <a:spLocks noChangeArrowheads="1"/>
            </p:cNvSpPr>
            <p:nvPr/>
          </p:nvSpPr>
          <p:spPr bwMode="auto">
            <a:xfrm rot="44934">
              <a:off x="1745899" y="2575733"/>
              <a:ext cx="360997" cy="201956"/>
            </a:xfrm>
            <a:prstGeom prst="flowChartTerminator">
              <a:avLst/>
            </a:prstGeom>
            <a:gradFill rotWithShape="0">
              <a:gsLst>
                <a:gs pos="85000">
                  <a:srgbClr val="A7575B"/>
                </a:gs>
                <a:gs pos="100000">
                  <a:srgbClr val="60120B"/>
                </a:gs>
                <a:gs pos="42000">
                  <a:srgbClr val="F6C0C3"/>
                </a:gs>
                <a:gs pos="1400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74" name="Text Box 1037"/>
            <p:cNvSpPr txBox="1">
              <a:spLocks noChangeArrowheads="1"/>
            </p:cNvSpPr>
            <p:nvPr/>
          </p:nvSpPr>
          <p:spPr bwMode="auto">
            <a:xfrm rot="44934">
              <a:off x="1689252" y="2552547"/>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SKP1</a:t>
              </a:r>
              <a:endParaRPr lang="en-US" sz="900" dirty="0">
                <a:solidFill>
                  <a:srgbClr val="000000"/>
                </a:solidFill>
                <a:latin typeface="Arial"/>
                <a:cs typeface="Arial"/>
              </a:endParaRPr>
            </a:p>
          </p:txBody>
        </p:sp>
      </p:grpSp>
      <p:grpSp>
        <p:nvGrpSpPr>
          <p:cNvPr id="75" name="Group 349"/>
          <p:cNvGrpSpPr/>
          <p:nvPr/>
        </p:nvGrpSpPr>
        <p:grpSpPr>
          <a:xfrm rot="15345397">
            <a:off x="2633381" y="1517905"/>
            <a:ext cx="425015" cy="537519"/>
            <a:chOff x="6990360" y="2908432"/>
            <a:chExt cx="257268" cy="338560"/>
          </a:xfrm>
        </p:grpSpPr>
        <p:sp>
          <p:nvSpPr>
            <p:cNvPr id="76" name="AutoShape 1030"/>
            <p:cNvSpPr>
              <a:spLocks noChangeArrowheads="1"/>
            </p:cNvSpPr>
            <p:nvPr/>
          </p:nvSpPr>
          <p:spPr bwMode="auto">
            <a:xfrm rot="883583">
              <a:off x="6990360" y="2910617"/>
              <a:ext cx="257268" cy="213978"/>
            </a:xfrm>
            <a:prstGeom prst="flowChartDecision">
              <a:avLst/>
            </a:prstGeom>
            <a:gradFill rotWithShape="0">
              <a:gsLst>
                <a:gs pos="65000">
                  <a:srgbClr val="A7575B"/>
                </a:gs>
                <a:gs pos="100000">
                  <a:srgbClr val="60120B"/>
                </a:gs>
                <a:gs pos="35000">
                  <a:srgbClr val="F6C0C3"/>
                </a:gs>
                <a:gs pos="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77" name="Text Box 1033"/>
            <p:cNvSpPr txBox="1">
              <a:spLocks noChangeArrowheads="1"/>
            </p:cNvSpPr>
            <p:nvPr/>
          </p:nvSpPr>
          <p:spPr bwMode="auto">
            <a:xfrm rot="6238649">
              <a:off x="6936174" y="3007849"/>
              <a:ext cx="338560" cy="1397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E2</a:t>
              </a:r>
            </a:p>
          </p:txBody>
        </p:sp>
      </p:grpSp>
      <p:grpSp>
        <p:nvGrpSpPr>
          <p:cNvPr id="203" name="Group 202"/>
          <p:cNvGrpSpPr/>
          <p:nvPr/>
        </p:nvGrpSpPr>
        <p:grpSpPr>
          <a:xfrm rot="1174902">
            <a:off x="3279973" y="1667494"/>
            <a:ext cx="502928" cy="227171"/>
            <a:chOff x="2661966" y="3033585"/>
            <a:chExt cx="474934" cy="196354"/>
          </a:xfrm>
        </p:grpSpPr>
        <p:sp>
          <p:nvSpPr>
            <p:cNvPr id="201" name="AutoShape 77"/>
            <p:cNvSpPr>
              <a:spLocks noChangeArrowheads="1"/>
            </p:cNvSpPr>
            <p:nvPr/>
          </p:nvSpPr>
          <p:spPr bwMode="auto">
            <a:xfrm>
              <a:off x="2682360" y="3041650"/>
              <a:ext cx="391040" cy="188289"/>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202" name="Text Box 78"/>
            <p:cNvSpPr txBox="1">
              <a:spLocks noChangeArrowheads="1"/>
            </p:cNvSpPr>
            <p:nvPr/>
          </p:nvSpPr>
          <p:spPr bwMode="auto">
            <a:xfrm>
              <a:off x="2661966" y="3033585"/>
              <a:ext cx="474934" cy="18621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solidFill>
                    <a:srgbClr val="000000"/>
                  </a:solidFill>
                  <a:latin typeface="Arial"/>
                  <a:cs typeface="Arial"/>
                </a:rPr>
                <a:t>F-box</a:t>
              </a:r>
              <a:endParaRPr lang="en-US" dirty="0">
                <a:solidFill>
                  <a:srgbClr val="000000"/>
                </a:solidFill>
                <a:latin typeface="Arial"/>
                <a:cs typeface="Arial"/>
              </a:endParaRPr>
            </a:p>
          </p:txBody>
        </p:sp>
      </p:grpSp>
      <p:grpSp>
        <p:nvGrpSpPr>
          <p:cNvPr id="228" name="Group 235"/>
          <p:cNvGrpSpPr>
            <a:grpSpLocks/>
          </p:cNvGrpSpPr>
          <p:nvPr/>
        </p:nvGrpSpPr>
        <p:grpSpPr bwMode="auto">
          <a:xfrm>
            <a:off x="3048346" y="1887197"/>
            <a:ext cx="1028700" cy="246406"/>
            <a:chOff x="1232" y="3487"/>
            <a:chExt cx="552" cy="193"/>
          </a:xfrm>
        </p:grpSpPr>
        <p:sp>
          <p:nvSpPr>
            <p:cNvPr id="229"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30" name="Text Box 237"/>
            <p:cNvSpPr txBox="1">
              <a:spLocks noChangeArrowheads="1"/>
            </p:cNvSpPr>
            <p:nvPr/>
          </p:nvSpPr>
          <p:spPr bwMode="auto">
            <a:xfrm>
              <a:off x="1232" y="3487"/>
              <a:ext cx="552" cy="181"/>
            </a:xfrm>
            <a:prstGeom prst="rect">
              <a:avLst/>
            </a:prstGeom>
            <a:noFill/>
            <a:ln w="9525">
              <a:noFill/>
              <a:miter lim="800000"/>
              <a:headEnd/>
              <a:tailEnd/>
            </a:ln>
          </p:spPr>
          <p:txBody>
            <a:bodyPr wrap="square">
              <a:prstTxWarp prst="textNoShape">
                <a:avLst/>
              </a:prstTxWarp>
              <a:spAutoFit/>
            </a:bodyPr>
            <a:lstStyle/>
            <a:p>
              <a:pPr algn="ctr"/>
              <a:r>
                <a:rPr lang="en-US" sz="900" dirty="0" smtClean="0">
                  <a:solidFill>
                    <a:srgbClr val="000000"/>
                  </a:solidFill>
                  <a:latin typeface="Arial"/>
                  <a:cs typeface="Arial"/>
                </a:rPr>
                <a:t>Substrate</a:t>
              </a:r>
              <a:endParaRPr lang="en-US" sz="900" dirty="0">
                <a:solidFill>
                  <a:srgbClr val="000000"/>
                </a:solidFill>
                <a:latin typeface="Arial"/>
                <a:cs typeface="Arial"/>
              </a:endParaRPr>
            </a:p>
          </p:txBody>
        </p:sp>
      </p:grpSp>
      <p:sp>
        <p:nvSpPr>
          <p:cNvPr id="251" name="Curved Up Arrow 250"/>
          <p:cNvSpPr/>
          <p:nvPr/>
        </p:nvSpPr>
        <p:spPr bwMode="auto">
          <a:xfrm rot="430174">
            <a:off x="2849723" y="2068919"/>
            <a:ext cx="447052" cy="212315"/>
          </a:xfrm>
          <a:prstGeom prst="curvedUpArrow">
            <a:avLst/>
          </a:prstGeom>
          <a:gradFill flip="none" rotWithShape="1">
            <a:gsLst>
              <a:gs pos="0">
                <a:schemeClr val="accent1"/>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253" name="Group 252"/>
          <p:cNvGrpSpPr/>
          <p:nvPr/>
        </p:nvGrpSpPr>
        <p:grpSpPr>
          <a:xfrm>
            <a:off x="2724388" y="1879815"/>
            <a:ext cx="363869" cy="201971"/>
            <a:chOff x="2381488" y="4038815"/>
            <a:chExt cx="363869" cy="201971"/>
          </a:xfrm>
        </p:grpSpPr>
        <p:sp>
          <p:nvSpPr>
            <p:cNvPr id="254" name="Oval 60"/>
            <p:cNvSpPr>
              <a:spLocks noChangeArrowheads="1"/>
            </p:cNvSpPr>
            <p:nvPr/>
          </p:nvSpPr>
          <p:spPr bwMode="auto">
            <a:xfrm>
              <a:off x="2438400" y="4064000"/>
              <a:ext cx="176465" cy="155441"/>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255" name="Text Box 61"/>
            <p:cNvSpPr txBox="1">
              <a:spLocks noChangeArrowheads="1"/>
            </p:cNvSpPr>
            <p:nvPr/>
          </p:nvSpPr>
          <p:spPr bwMode="auto">
            <a:xfrm flipH="1">
              <a:off x="2381488" y="4038815"/>
              <a:ext cx="363869"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sp>
        <p:nvSpPr>
          <p:cNvPr id="257" name="Text Box 1029"/>
          <p:cNvSpPr txBox="1">
            <a:spLocks noChangeArrowheads="1"/>
          </p:cNvSpPr>
          <p:nvPr/>
        </p:nvSpPr>
        <p:spPr bwMode="auto">
          <a:xfrm>
            <a:off x="2821456" y="941117"/>
            <a:ext cx="1242294"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SCF E3 Ligases</a:t>
            </a:r>
            <a:endParaRPr lang="en-US" sz="900" dirty="0">
              <a:solidFill>
                <a:srgbClr val="000000"/>
              </a:solidFill>
              <a:latin typeface="Arial"/>
              <a:cs typeface="Arial"/>
            </a:endParaRPr>
          </a:p>
        </p:txBody>
      </p:sp>
      <p:sp>
        <p:nvSpPr>
          <p:cNvPr id="260" name="Text Box 1029"/>
          <p:cNvSpPr txBox="1">
            <a:spLocks noChangeArrowheads="1"/>
          </p:cNvSpPr>
          <p:nvPr/>
        </p:nvSpPr>
        <p:spPr bwMode="auto">
          <a:xfrm>
            <a:off x="2821456" y="2554017"/>
            <a:ext cx="1242294"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SCF-like E3 Ligases</a:t>
            </a:r>
            <a:endParaRPr lang="en-US" sz="900" dirty="0">
              <a:solidFill>
                <a:srgbClr val="000000"/>
              </a:solidFill>
              <a:latin typeface="Arial"/>
              <a:cs typeface="Arial"/>
            </a:endParaRPr>
          </a:p>
        </p:txBody>
      </p:sp>
      <p:grpSp>
        <p:nvGrpSpPr>
          <p:cNvPr id="263" name="Group 262"/>
          <p:cNvGrpSpPr/>
          <p:nvPr/>
        </p:nvGrpSpPr>
        <p:grpSpPr>
          <a:xfrm>
            <a:off x="2209663" y="2832280"/>
            <a:ext cx="1079637" cy="310606"/>
            <a:chOff x="3911463" y="1333680"/>
            <a:chExt cx="1079637" cy="310606"/>
          </a:xfrm>
        </p:grpSpPr>
        <p:sp>
          <p:nvSpPr>
            <p:cNvPr id="261" name="AutoShape 1028"/>
            <p:cNvSpPr>
              <a:spLocks noChangeArrowheads="1"/>
            </p:cNvSpPr>
            <p:nvPr/>
          </p:nvSpPr>
          <p:spPr bwMode="auto">
            <a:xfrm rot="44934">
              <a:off x="3911463" y="1333680"/>
              <a:ext cx="762525" cy="310606"/>
            </a:xfrm>
            <a:prstGeom prst="roundRect">
              <a:avLst>
                <a:gd name="adj" fmla="val 16667"/>
              </a:avLst>
            </a:prstGeom>
            <a:gradFill rotWithShape="0">
              <a:gsLst>
                <a:gs pos="82000">
                  <a:srgbClr val="1925CC"/>
                </a:gs>
                <a:gs pos="97000">
                  <a:srgbClr val="000090"/>
                </a:gs>
                <a:gs pos="49000">
                  <a:srgbClr val="7499FF"/>
                </a:gs>
                <a:gs pos="20000">
                  <a:srgbClr val="D1E6F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62" name="Text Box 1029"/>
            <p:cNvSpPr txBox="1">
              <a:spLocks noChangeArrowheads="1"/>
            </p:cNvSpPr>
            <p:nvPr/>
          </p:nvSpPr>
          <p:spPr bwMode="auto">
            <a:xfrm rot="44934">
              <a:off x="4066069" y="1370844"/>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CUL4</a:t>
              </a:r>
              <a:endParaRPr lang="en-US" sz="900" dirty="0">
                <a:solidFill>
                  <a:srgbClr val="000000"/>
                </a:solidFill>
                <a:latin typeface="Arial"/>
                <a:cs typeface="Arial"/>
              </a:endParaRPr>
            </a:p>
          </p:txBody>
        </p:sp>
      </p:grpSp>
      <p:grpSp>
        <p:nvGrpSpPr>
          <p:cNvPr id="264" name="Group 349"/>
          <p:cNvGrpSpPr/>
          <p:nvPr/>
        </p:nvGrpSpPr>
        <p:grpSpPr>
          <a:xfrm rot="15345397">
            <a:off x="1909481" y="3105405"/>
            <a:ext cx="425015" cy="537519"/>
            <a:chOff x="6990360" y="2908432"/>
            <a:chExt cx="257268" cy="338560"/>
          </a:xfrm>
        </p:grpSpPr>
        <p:sp>
          <p:nvSpPr>
            <p:cNvPr id="265" name="AutoShape 1030"/>
            <p:cNvSpPr>
              <a:spLocks noChangeArrowheads="1"/>
            </p:cNvSpPr>
            <p:nvPr/>
          </p:nvSpPr>
          <p:spPr bwMode="auto">
            <a:xfrm rot="883583">
              <a:off x="6990360" y="2910617"/>
              <a:ext cx="257268" cy="213978"/>
            </a:xfrm>
            <a:prstGeom prst="flowChartDecision">
              <a:avLst/>
            </a:prstGeom>
            <a:gradFill rotWithShape="0">
              <a:gsLst>
                <a:gs pos="92000">
                  <a:srgbClr val="1925CC"/>
                </a:gs>
                <a:gs pos="100000">
                  <a:srgbClr val="000090"/>
                </a:gs>
                <a:gs pos="57000">
                  <a:srgbClr val="7499FF"/>
                </a:gs>
                <a:gs pos="12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66" name="Text Box 1033"/>
            <p:cNvSpPr txBox="1">
              <a:spLocks noChangeArrowheads="1"/>
            </p:cNvSpPr>
            <p:nvPr/>
          </p:nvSpPr>
          <p:spPr bwMode="auto">
            <a:xfrm rot="6238649">
              <a:off x="6936174" y="3007849"/>
              <a:ext cx="338560" cy="1397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E2</a:t>
              </a:r>
            </a:p>
          </p:txBody>
        </p:sp>
      </p:grpSp>
      <p:sp>
        <p:nvSpPr>
          <p:cNvPr id="267" name="Curved Up Arrow 266"/>
          <p:cNvSpPr/>
          <p:nvPr/>
        </p:nvSpPr>
        <p:spPr bwMode="auto">
          <a:xfrm rot="430174">
            <a:off x="2126429" y="3646748"/>
            <a:ext cx="566564" cy="229512"/>
          </a:xfrm>
          <a:prstGeom prst="curvedUpArrow">
            <a:avLst/>
          </a:prstGeom>
          <a:gradFill flip="none" rotWithShape="1">
            <a:gsLst>
              <a:gs pos="0">
                <a:schemeClr val="accent1"/>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268" name="Group 267"/>
          <p:cNvGrpSpPr/>
          <p:nvPr/>
        </p:nvGrpSpPr>
        <p:grpSpPr>
          <a:xfrm>
            <a:off x="2000488" y="3467315"/>
            <a:ext cx="363869" cy="201971"/>
            <a:chOff x="2381488" y="4038815"/>
            <a:chExt cx="363869" cy="201971"/>
          </a:xfrm>
        </p:grpSpPr>
        <p:sp>
          <p:nvSpPr>
            <p:cNvPr id="269" name="Oval 60"/>
            <p:cNvSpPr>
              <a:spLocks noChangeArrowheads="1"/>
            </p:cNvSpPr>
            <p:nvPr/>
          </p:nvSpPr>
          <p:spPr bwMode="auto">
            <a:xfrm>
              <a:off x="2438400" y="4064000"/>
              <a:ext cx="176465" cy="155441"/>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270" name="Text Box 61"/>
            <p:cNvSpPr txBox="1">
              <a:spLocks noChangeArrowheads="1"/>
            </p:cNvSpPr>
            <p:nvPr/>
          </p:nvSpPr>
          <p:spPr bwMode="auto">
            <a:xfrm flipH="1">
              <a:off x="2381488" y="4038815"/>
              <a:ext cx="363869"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grpSp>
        <p:nvGrpSpPr>
          <p:cNvPr id="274" name="Group 273"/>
          <p:cNvGrpSpPr/>
          <p:nvPr/>
        </p:nvGrpSpPr>
        <p:grpSpPr>
          <a:xfrm>
            <a:off x="1977557" y="3012418"/>
            <a:ext cx="925031" cy="252748"/>
            <a:chOff x="2726857" y="2745718"/>
            <a:chExt cx="925031" cy="252748"/>
          </a:xfrm>
        </p:grpSpPr>
        <p:sp>
          <p:nvSpPr>
            <p:cNvPr id="272" name="AutoShape 1034"/>
            <p:cNvSpPr>
              <a:spLocks noChangeArrowheads="1"/>
            </p:cNvSpPr>
            <p:nvPr/>
          </p:nvSpPr>
          <p:spPr bwMode="auto">
            <a:xfrm rot="44934">
              <a:off x="2779631" y="2745718"/>
              <a:ext cx="386925" cy="252748"/>
            </a:xfrm>
            <a:prstGeom prst="hexagon">
              <a:avLst>
                <a:gd name="adj" fmla="val 38281"/>
                <a:gd name="vf" fmla="val 115470"/>
              </a:avLst>
            </a:prstGeom>
            <a:gradFill rotWithShape="0">
              <a:gsLst>
                <a:gs pos="99000">
                  <a:srgbClr val="1925CC"/>
                </a:gs>
                <a:gs pos="100000">
                  <a:srgbClr val="000090"/>
                </a:gs>
                <a:gs pos="63000">
                  <a:srgbClr val="7499FF"/>
                </a:gs>
                <a:gs pos="7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73" name="Text Box 1035"/>
            <p:cNvSpPr txBox="1">
              <a:spLocks noChangeArrowheads="1"/>
            </p:cNvSpPr>
            <p:nvPr/>
          </p:nvSpPr>
          <p:spPr bwMode="auto">
            <a:xfrm rot="44934">
              <a:off x="2726857" y="2761158"/>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RBX1</a:t>
              </a:r>
              <a:endParaRPr lang="en-US" sz="900" dirty="0">
                <a:solidFill>
                  <a:srgbClr val="000000"/>
                </a:solidFill>
                <a:latin typeface="Arial"/>
                <a:cs typeface="Arial"/>
              </a:endParaRPr>
            </a:p>
          </p:txBody>
        </p:sp>
      </p:grpSp>
      <p:grpSp>
        <p:nvGrpSpPr>
          <p:cNvPr id="275" name="Group 274"/>
          <p:cNvGrpSpPr/>
          <p:nvPr/>
        </p:nvGrpSpPr>
        <p:grpSpPr>
          <a:xfrm>
            <a:off x="2781301" y="3009900"/>
            <a:ext cx="1143000" cy="296806"/>
            <a:chOff x="1730367" y="2575733"/>
            <a:chExt cx="925032" cy="201956"/>
          </a:xfrm>
        </p:grpSpPr>
        <p:sp>
          <p:nvSpPr>
            <p:cNvPr id="276" name="AutoShape 1036"/>
            <p:cNvSpPr>
              <a:spLocks noChangeArrowheads="1"/>
            </p:cNvSpPr>
            <p:nvPr/>
          </p:nvSpPr>
          <p:spPr bwMode="auto">
            <a:xfrm rot="44934">
              <a:off x="1745899" y="2575733"/>
              <a:ext cx="360997" cy="201956"/>
            </a:xfrm>
            <a:prstGeom prst="flowChartTerminator">
              <a:avLst/>
            </a:prstGeom>
            <a:gradFill rotWithShape="0">
              <a:gsLst>
                <a:gs pos="59000">
                  <a:srgbClr val="7499FF"/>
                </a:gs>
                <a:gs pos="100000">
                  <a:srgbClr val="000090"/>
                </a:gs>
                <a:gs pos="89000">
                  <a:srgbClr val="1925CC"/>
                </a:gs>
                <a:gs pos="31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77" name="Text Box 1037"/>
            <p:cNvSpPr txBox="1">
              <a:spLocks noChangeArrowheads="1"/>
            </p:cNvSpPr>
            <p:nvPr/>
          </p:nvSpPr>
          <p:spPr bwMode="auto">
            <a:xfrm rot="44934">
              <a:off x="1730367" y="2598070"/>
              <a:ext cx="925032" cy="15706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DDB1</a:t>
              </a:r>
              <a:endParaRPr lang="en-US" sz="900" dirty="0">
                <a:solidFill>
                  <a:srgbClr val="000000"/>
                </a:solidFill>
                <a:latin typeface="Arial"/>
                <a:cs typeface="Arial"/>
              </a:endParaRPr>
            </a:p>
          </p:txBody>
        </p:sp>
      </p:grpSp>
      <p:grpSp>
        <p:nvGrpSpPr>
          <p:cNvPr id="284" name="Group 235"/>
          <p:cNvGrpSpPr>
            <a:grpSpLocks/>
          </p:cNvGrpSpPr>
          <p:nvPr/>
        </p:nvGrpSpPr>
        <p:grpSpPr bwMode="auto">
          <a:xfrm rot="481333">
            <a:off x="2464146" y="3449297"/>
            <a:ext cx="1028700" cy="246406"/>
            <a:chOff x="1232" y="3487"/>
            <a:chExt cx="552" cy="193"/>
          </a:xfrm>
        </p:grpSpPr>
        <p:sp>
          <p:nvSpPr>
            <p:cNvPr id="285"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86" name="Text Box 237"/>
            <p:cNvSpPr txBox="1">
              <a:spLocks noChangeArrowheads="1"/>
            </p:cNvSpPr>
            <p:nvPr/>
          </p:nvSpPr>
          <p:spPr bwMode="auto">
            <a:xfrm>
              <a:off x="1232" y="3487"/>
              <a:ext cx="552" cy="181"/>
            </a:xfrm>
            <a:prstGeom prst="rect">
              <a:avLst/>
            </a:prstGeom>
            <a:noFill/>
            <a:ln w="9525">
              <a:noFill/>
              <a:miter lim="800000"/>
              <a:headEnd/>
              <a:tailEnd/>
            </a:ln>
          </p:spPr>
          <p:txBody>
            <a:bodyPr wrap="square">
              <a:prstTxWarp prst="textNoShape">
                <a:avLst/>
              </a:prstTxWarp>
              <a:spAutoFit/>
            </a:bodyPr>
            <a:lstStyle/>
            <a:p>
              <a:pPr algn="ctr"/>
              <a:r>
                <a:rPr lang="en-US" sz="900" dirty="0" smtClean="0">
                  <a:solidFill>
                    <a:srgbClr val="000000"/>
                  </a:solidFill>
                  <a:latin typeface="Arial"/>
                  <a:cs typeface="Arial"/>
                </a:rPr>
                <a:t>Substrate</a:t>
              </a:r>
              <a:endParaRPr lang="en-US" sz="900" dirty="0">
                <a:solidFill>
                  <a:srgbClr val="000000"/>
                </a:solidFill>
                <a:latin typeface="Arial"/>
                <a:cs typeface="Arial"/>
              </a:endParaRPr>
            </a:p>
          </p:txBody>
        </p:sp>
      </p:grpSp>
      <p:grpSp>
        <p:nvGrpSpPr>
          <p:cNvPr id="287" name="Group 286"/>
          <p:cNvGrpSpPr/>
          <p:nvPr/>
        </p:nvGrpSpPr>
        <p:grpSpPr>
          <a:xfrm>
            <a:off x="2908301" y="3225960"/>
            <a:ext cx="1092199" cy="231211"/>
            <a:chOff x="1719611" y="2550985"/>
            <a:chExt cx="925032" cy="226704"/>
          </a:xfrm>
        </p:grpSpPr>
        <p:sp>
          <p:nvSpPr>
            <p:cNvPr id="288" name="AutoShape 1036"/>
            <p:cNvSpPr>
              <a:spLocks noChangeArrowheads="1"/>
            </p:cNvSpPr>
            <p:nvPr/>
          </p:nvSpPr>
          <p:spPr bwMode="auto">
            <a:xfrm rot="44934">
              <a:off x="1745899" y="2575733"/>
              <a:ext cx="360997" cy="201956"/>
            </a:xfrm>
            <a:prstGeom prst="flowChartTerminator">
              <a:avLst/>
            </a:prstGeom>
            <a:gradFill rotWithShape="0">
              <a:gsLst>
                <a:gs pos="76000">
                  <a:srgbClr val="71A072"/>
                </a:gs>
                <a:gs pos="91000">
                  <a:srgbClr val="008000"/>
                </a:gs>
                <a:gs pos="35000">
                  <a:srgbClr val="C4D9C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289" name="Text Box 1037"/>
            <p:cNvSpPr txBox="1">
              <a:spLocks noChangeArrowheads="1"/>
            </p:cNvSpPr>
            <p:nvPr/>
          </p:nvSpPr>
          <p:spPr bwMode="auto">
            <a:xfrm rot="44934">
              <a:off x="1719611" y="2550985"/>
              <a:ext cx="925032" cy="226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DCAF</a:t>
              </a:r>
              <a:endParaRPr lang="en-US" sz="900" dirty="0">
                <a:solidFill>
                  <a:srgbClr val="000000"/>
                </a:solidFill>
                <a:latin typeface="Arial"/>
                <a:cs typeface="Arial"/>
              </a:endParaRPr>
            </a:p>
          </p:txBody>
        </p:sp>
      </p:grpSp>
      <p:sp>
        <p:nvSpPr>
          <p:cNvPr id="309" name="Text Box 338"/>
          <p:cNvSpPr txBox="1">
            <a:spLocks noChangeArrowheads="1"/>
          </p:cNvSpPr>
          <p:nvPr/>
        </p:nvSpPr>
        <p:spPr bwMode="auto">
          <a:xfrm>
            <a:off x="1778000" y="2395481"/>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600" dirty="0">
              <a:latin typeface="Arial" pitchFamily="-106" charset="0"/>
            </a:endParaRPr>
          </a:p>
        </p:txBody>
      </p:sp>
      <p:sp>
        <p:nvSpPr>
          <p:cNvPr id="310" name="AutoShape 1028"/>
          <p:cNvSpPr>
            <a:spLocks noChangeArrowheads="1"/>
          </p:cNvSpPr>
          <p:nvPr/>
        </p:nvSpPr>
        <p:spPr bwMode="auto">
          <a:xfrm>
            <a:off x="3955348" y="2832280"/>
            <a:ext cx="762525" cy="310606"/>
          </a:xfrm>
          <a:prstGeom prst="roundRect">
            <a:avLst>
              <a:gd name="adj" fmla="val 16667"/>
            </a:avLst>
          </a:prstGeom>
          <a:gradFill rotWithShape="0">
            <a:gsLst>
              <a:gs pos="52000">
                <a:schemeClr val="accent5">
                  <a:lumMod val="75000"/>
                </a:schemeClr>
              </a:gs>
              <a:gs pos="69000">
                <a:schemeClr val="accent5">
                  <a:lumMod val="50000"/>
                </a:schemeClr>
              </a:gs>
              <a:gs pos="30000">
                <a:schemeClr val="accent5">
                  <a:lumMod val="90000"/>
                </a:schemeClr>
              </a:gs>
              <a:gs pos="21000">
                <a:srgbClr val="D1E6F0"/>
              </a:gs>
              <a:gs pos="97000">
                <a:schemeClr val="accent5">
                  <a:lumMod val="25000"/>
                </a:schemeClr>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11" name="Text Box 1029"/>
          <p:cNvSpPr txBox="1">
            <a:spLocks noChangeArrowheads="1"/>
          </p:cNvSpPr>
          <p:nvPr/>
        </p:nvSpPr>
        <p:spPr bwMode="auto">
          <a:xfrm rot="44934">
            <a:off x="4109954" y="2869444"/>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CUL7</a:t>
            </a:r>
            <a:endParaRPr lang="en-US" sz="900" dirty="0">
              <a:solidFill>
                <a:srgbClr val="000000"/>
              </a:solidFill>
              <a:latin typeface="Arial"/>
              <a:cs typeface="Arial"/>
            </a:endParaRPr>
          </a:p>
        </p:txBody>
      </p:sp>
      <p:grpSp>
        <p:nvGrpSpPr>
          <p:cNvPr id="312" name="Group 311"/>
          <p:cNvGrpSpPr/>
          <p:nvPr/>
        </p:nvGrpSpPr>
        <p:grpSpPr>
          <a:xfrm>
            <a:off x="3723243" y="3012418"/>
            <a:ext cx="925031" cy="252748"/>
            <a:chOff x="1329858" y="2021818"/>
            <a:chExt cx="925031" cy="252748"/>
          </a:xfrm>
        </p:grpSpPr>
        <p:sp>
          <p:nvSpPr>
            <p:cNvPr id="313" name="AutoShape 1034"/>
            <p:cNvSpPr>
              <a:spLocks noChangeArrowheads="1"/>
            </p:cNvSpPr>
            <p:nvPr/>
          </p:nvSpPr>
          <p:spPr bwMode="auto">
            <a:xfrm rot="44934">
              <a:off x="1369931" y="2021818"/>
              <a:ext cx="386925" cy="252748"/>
            </a:xfrm>
            <a:prstGeom prst="hexagon">
              <a:avLst>
                <a:gd name="adj" fmla="val 38281"/>
                <a:gd name="vf" fmla="val 115470"/>
              </a:avLst>
            </a:prstGeom>
            <a:gradFill rotWithShape="0">
              <a:gsLst>
                <a:gs pos="74000">
                  <a:schemeClr val="accent5">
                    <a:lumMod val="50000"/>
                  </a:schemeClr>
                </a:gs>
                <a:gs pos="85000">
                  <a:schemeClr val="accent5">
                    <a:lumMod val="25000"/>
                  </a:schemeClr>
                </a:gs>
                <a:gs pos="55000">
                  <a:schemeClr val="accent5">
                    <a:lumMod val="75000"/>
                  </a:schemeClr>
                </a:gs>
                <a:gs pos="0">
                  <a:schemeClr val="accent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14" name="Text Box 1035"/>
            <p:cNvSpPr txBox="1">
              <a:spLocks noChangeArrowheads="1"/>
            </p:cNvSpPr>
            <p:nvPr/>
          </p:nvSpPr>
          <p:spPr bwMode="auto">
            <a:xfrm rot="44934">
              <a:off x="1329858" y="2037259"/>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RBX1</a:t>
              </a:r>
              <a:endParaRPr lang="en-US" sz="900" dirty="0">
                <a:solidFill>
                  <a:srgbClr val="000000"/>
                </a:solidFill>
                <a:latin typeface="Arial"/>
                <a:cs typeface="Arial"/>
              </a:endParaRPr>
            </a:p>
          </p:txBody>
        </p:sp>
      </p:grpSp>
      <p:grpSp>
        <p:nvGrpSpPr>
          <p:cNvPr id="315" name="Group 314"/>
          <p:cNvGrpSpPr/>
          <p:nvPr/>
        </p:nvGrpSpPr>
        <p:grpSpPr>
          <a:xfrm>
            <a:off x="4425537" y="3047847"/>
            <a:ext cx="925031" cy="230832"/>
            <a:chOff x="1689252" y="2552547"/>
            <a:chExt cx="925031" cy="230832"/>
          </a:xfrm>
        </p:grpSpPr>
        <p:sp>
          <p:nvSpPr>
            <p:cNvPr id="316" name="AutoShape 1036"/>
            <p:cNvSpPr>
              <a:spLocks noChangeArrowheads="1"/>
            </p:cNvSpPr>
            <p:nvPr/>
          </p:nvSpPr>
          <p:spPr bwMode="auto">
            <a:xfrm rot="44934">
              <a:off x="1745899" y="2575733"/>
              <a:ext cx="360997" cy="201956"/>
            </a:xfrm>
            <a:prstGeom prst="flowChartTerminator">
              <a:avLst/>
            </a:prstGeom>
            <a:gradFill rotWithShape="0">
              <a:gsLst>
                <a:gs pos="68000">
                  <a:schemeClr val="accent5">
                    <a:lumMod val="50000"/>
                  </a:schemeClr>
                </a:gs>
                <a:gs pos="91000">
                  <a:schemeClr val="accent5">
                    <a:lumMod val="25000"/>
                  </a:schemeClr>
                </a:gs>
                <a:gs pos="52000">
                  <a:schemeClr val="accent5">
                    <a:lumMod val="75000"/>
                  </a:schemeClr>
                </a:gs>
                <a:gs pos="14000">
                  <a:schemeClr val="accent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17" name="Text Box 1037"/>
            <p:cNvSpPr txBox="1">
              <a:spLocks noChangeArrowheads="1"/>
            </p:cNvSpPr>
            <p:nvPr/>
          </p:nvSpPr>
          <p:spPr bwMode="auto">
            <a:xfrm rot="44934">
              <a:off x="1689252" y="2552547"/>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SKP1</a:t>
              </a:r>
              <a:endParaRPr lang="en-US" sz="900" dirty="0">
                <a:solidFill>
                  <a:srgbClr val="000000"/>
                </a:solidFill>
                <a:latin typeface="Arial"/>
                <a:cs typeface="Arial"/>
              </a:endParaRPr>
            </a:p>
          </p:txBody>
        </p:sp>
      </p:grpSp>
      <p:grpSp>
        <p:nvGrpSpPr>
          <p:cNvPr id="318" name="Group 349"/>
          <p:cNvGrpSpPr/>
          <p:nvPr/>
        </p:nvGrpSpPr>
        <p:grpSpPr>
          <a:xfrm rot="15345397">
            <a:off x="3655166" y="3118105"/>
            <a:ext cx="425015" cy="537519"/>
            <a:chOff x="6990360" y="2908432"/>
            <a:chExt cx="257268" cy="338560"/>
          </a:xfrm>
        </p:grpSpPr>
        <p:sp>
          <p:nvSpPr>
            <p:cNvPr id="319" name="AutoShape 1030"/>
            <p:cNvSpPr>
              <a:spLocks noChangeArrowheads="1"/>
            </p:cNvSpPr>
            <p:nvPr/>
          </p:nvSpPr>
          <p:spPr bwMode="auto">
            <a:xfrm rot="883583">
              <a:off x="6990360" y="2910617"/>
              <a:ext cx="257268" cy="213978"/>
            </a:xfrm>
            <a:prstGeom prst="flowChartDecision">
              <a:avLst/>
            </a:prstGeom>
            <a:gradFill rotWithShape="0">
              <a:gsLst>
                <a:gs pos="76000">
                  <a:schemeClr val="accent1">
                    <a:lumMod val="50000"/>
                  </a:schemeClr>
                </a:gs>
                <a:gs pos="100000">
                  <a:schemeClr val="accent1">
                    <a:lumMod val="25000"/>
                  </a:schemeClr>
                </a:gs>
                <a:gs pos="60000">
                  <a:schemeClr val="accent1">
                    <a:lumMod val="75000"/>
                  </a:schemeClr>
                </a:gs>
                <a:gs pos="35000">
                  <a:schemeClr val="accent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20" name="Text Box 1033"/>
            <p:cNvSpPr txBox="1">
              <a:spLocks noChangeArrowheads="1"/>
            </p:cNvSpPr>
            <p:nvPr/>
          </p:nvSpPr>
          <p:spPr bwMode="auto">
            <a:xfrm rot="6238649">
              <a:off x="6936174" y="3007849"/>
              <a:ext cx="338560" cy="1397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E2</a:t>
              </a:r>
            </a:p>
          </p:txBody>
        </p:sp>
      </p:grpSp>
      <p:grpSp>
        <p:nvGrpSpPr>
          <p:cNvPr id="321" name="Group 320"/>
          <p:cNvGrpSpPr/>
          <p:nvPr/>
        </p:nvGrpSpPr>
        <p:grpSpPr>
          <a:xfrm rot="1174902">
            <a:off x="4301758" y="3267694"/>
            <a:ext cx="502928" cy="227171"/>
            <a:chOff x="2661966" y="3033585"/>
            <a:chExt cx="474934" cy="196354"/>
          </a:xfrm>
        </p:grpSpPr>
        <p:sp>
          <p:nvSpPr>
            <p:cNvPr id="322" name="AutoShape 77"/>
            <p:cNvSpPr>
              <a:spLocks noChangeArrowheads="1"/>
            </p:cNvSpPr>
            <p:nvPr/>
          </p:nvSpPr>
          <p:spPr bwMode="auto">
            <a:xfrm>
              <a:off x="2682360" y="3041650"/>
              <a:ext cx="391040" cy="188289"/>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23" name="Text Box 78"/>
            <p:cNvSpPr txBox="1">
              <a:spLocks noChangeArrowheads="1"/>
            </p:cNvSpPr>
            <p:nvPr/>
          </p:nvSpPr>
          <p:spPr bwMode="auto">
            <a:xfrm>
              <a:off x="2661966" y="3033585"/>
              <a:ext cx="474934" cy="18621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solidFill>
                    <a:srgbClr val="000000"/>
                  </a:solidFill>
                  <a:latin typeface="Arial"/>
                  <a:cs typeface="Arial"/>
                </a:rPr>
                <a:t>FBW8</a:t>
              </a:r>
              <a:endParaRPr lang="en-US" dirty="0">
                <a:solidFill>
                  <a:srgbClr val="000000"/>
                </a:solidFill>
                <a:latin typeface="Arial"/>
                <a:cs typeface="Arial"/>
              </a:endParaRPr>
            </a:p>
          </p:txBody>
        </p:sp>
      </p:grpSp>
      <p:grpSp>
        <p:nvGrpSpPr>
          <p:cNvPr id="324" name="Group 235"/>
          <p:cNvGrpSpPr>
            <a:grpSpLocks/>
          </p:cNvGrpSpPr>
          <p:nvPr/>
        </p:nvGrpSpPr>
        <p:grpSpPr bwMode="auto">
          <a:xfrm>
            <a:off x="4070131" y="3487397"/>
            <a:ext cx="1028700" cy="246406"/>
            <a:chOff x="1232" y="3487"/>
            <a:chExt cx="552" cy="193"/>
          </a:xfrm>
        </p:grpSpPr>
        <p:sp>
          <p:nvSpPr>
            <p:cNvPr id="325"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26" name="Text Box 237"/>
            <p:cNvSpPr txBox="1">
              <a:spLocks noChangeArrowheads="1"/>
            </p:cNvSpPr>
            <p:nvPr/>
          </p:nvSpPr>
          <p:spPr bwMode="auto">
            <a:xfrm>
              <a:off x="1232" y="3487"/>
              <a:ext cx="552" cy="181"/>
            </a:xfrm>
            <a:prstGeom prst="rect">
              <a:avLst/>
            </a:prstGeom>
            <a:noFill/>
            <a:ln w="9525">
              <a:noFill/>
              <a:miter lim="800000"/>
              <a:headEnd/>
              <a:tailEnd/>
            </a:ln>
          </p:spPr>
          <p:txBody>
            <a:bodyPr wrap="square">
              <a:prstTxWarp prst="textNoShape">
                <a:avLst/>
              </a:prstTxWarp>
              <a:spAutoFit/>
            </a:bodyPr>
            <a:lstStyle/>
            <a:p>
              <a:pPr algn="ctr"/>
              <a:r>
                <a:rPr lang="en-US" sz="900" dirty="0" smtClean="0">
                  <a:solidFill>
                    <a:srgbClr val="000000"/>
                  </a:solidFill>
                  <a:latin typeface="Arial"/>
                  <a:cs typeface="Arial"/>
                </a:rPr>
                <a:t>Substrate</a:t>
              </a:r>
              <a:endParaRPr lang="en-US" sz="900" dirty="0">
                <a:solidFill>
                  <a:srgbClr val="000000"/>
                </a:solidFill>
                <a:latin typeface="Arial"/>
                <a:cs typeface="Arial"/>
              </a:endParaRPr>
            </a:p>
          </p:txBody>
        </p:sp>
      </p:grpSp>
      <p:sp>
        <p:nvSpPr>
          <p:cNvPr id="327" name="Curved Up Arrow 326"/>
          <p:cNvSpPr/>
          <p:nvPr/>
        </p:nvSpPr>
        <p:spPr bwMode="auto">
          <a:xfrm rot="430174">
            <a:off x="3871508" y="3669119"/>
            <a:ext cx="447052" cy="212315"/>
          </a:xfrm>
          <a:prstGeom prst="curvedUpArrow">
            <a:avLst/>
          </a:prstGeom>
          <a:gradFill flip="none" rotWithShape="1">
            <a:gsLst>
              <a:gs pos="0">
                <a:schemeClr val="accent1"/>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328" name="Group 327"/>
          <p:cNvGrpSpPr/>
          <p:nvPr/>
        </p:nvGrpSpPr>
        <p:grpSpPr>
          <a:xfrm>
            <a:off x="3746173" y="3480015"/>
            <a:ext cx="363869" cy="201971"/>
            <a:chOff x="2381488" y="4038815"/>
            <a:chExt cx="363869" cy="201971"/>
          </a:xfrm>
        </p:grpSpPr>
        <p:sp>
          <p:nvSpPr>
            <p:cNvPr id="329" name="Oval 60"/>
            <p:cNvSpPr>
              <a:spLocks noChangeArrowheads="1"/>
            </p:cNvSpPr>
            <p:nvPr/>
          </p:nvSpPr>
          <p:spPr bwMode="auto">
            <a:xfrm>
              <a:off x="2438400" y="4064000"/>
              <a:ext cx="176465" cy="155441"/>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330" name="Text Box 61"/>
            <p:cNvSpPr txBox="1">
              <a:spLocks noChangeArrowheads="1"/>
            </p:cNvSpPr>
            <p:nvPr/>
          </p:nvSpPr>
          <p:spPr bwMode="auto">
            <a:xfrm flipH="1">
              <a:off x="2381488" y="4038815"/>
              <a:ext cx="363869"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sp>
        <p:nvSpPr>
          <p:cNvPr id="332" name="Text Box 338"/>
          <p:cNvSpPr txBox="1">
            <a:spLocks noChangeArrowheads="1"/>
          </p:cNvSpPr>
          <p:nvPr/>
        </p:nvSpPr>
        <p:spPr bwMode="auto">
          <a:xfrm>
            <a:off x="1466850" y="4224281"/>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smtClean="0">
                <a:latin typeface="Arial" pitchFamily="-106" charset="0"/>
              </a:rPr>
              <a:t>C.</a:t>
            </a:r>
            <a:endParaRPr lang="en-US" sz="1600" dirty="0">
              <a:latin typeface="Arial" pitchFamily="-106" charset="0"/>
            </a:endParaRPr>
          </a:p>
        </p:txBody>
      </p:sp>
      <p:sp>
        <p:nvSpPr>
          <p:cNvPr id="412" name="Line 86"/>
          <p:cNvSpPr>
            <a:spLocks noChangeShapeType="1"/>
          </p:cNvSpPr>
          <p:nvPr/>
        </p:nvSpPr>
        <p:spPr bwMode="auto">
          <a:xfrm flipV="1">
            <a:off x="5086350" y="5142984"/>
            <a:ext cx="226383" cy="515"/>
          </a:xfrm>
          <a:prstGeom prst="line">
            <a:avLst/>
          </a:prstGeom>
          <a:noFill/>
          <a:ln w="12700">
            <a:solidFill>
              <a:schemeClr val="tx1"/>
            </a:solidFill>
            <a:round/>
            <a:headEnd/>
            <a:tailEnd type="triangle" w="med" len="sm"/>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413" name="Text Box 247"/>
          <p:cNvSpPr txBox="1">
            <a:spLocks noChangeArrowheads="1"/>
          </p:cNvSpPr>
          <p:nvPr/>
        </p:nvSpPr>
        <p:spPr bwMode="auto">
          <a:xfrm>
            <a:off x="5243593" y="5030453"/>
            <a:ext cx="1015421"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solidFill>
                  <a:srgbClr val="000000"/>
                </a:solidFill>
                <a:latin typeface="Arial"/>
                <a:cs typeface="Arial"/>
              </a:rPr>
              <a:t>26S Proteasome</a:t>
            </a:r>
            <a:endParaRPr lang="en-US" dirty="0">
              <a:solidFill>
                <a:srgbClr val="000000"/>
              </a:solidFill>
              <a:latin typeface="Arial"/>
              <a:cs typeface="Arial"/>
            </a:endParaRPr>
          </a:p>
        </p:txBody>
      </p:sp>
      <p:sp>
        <p:nvSpPr>
          <p:cNvPr id="355" name="Freeform 5"/>
          <p:cNvSpPr>
            <a:spLocks/>
          </p:cNvSpPr>
          <p:nvPr/>
        </p:nvSpPr>
        <p:spPr bwMode="auto">
          <a:xfrm flipV="1">
            <a:off x="1117598" y="5058513"/>
            <a:ext cx="1473468" cy="73570"/>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sz="900" dirty="0">
              <a:latin typeface="Arial"/>
              <a:cs typeface="Arial"/>
            </a:endParaRPr>
          </a:p>
        </p:txBody>
      </p:sp>
      <p:sp>
        <p:nvSpPr>
          <p:cNvPr id="356" name="Freeform 11"/>
          <p:cNvSpPr>
            <a:spLocks/>
          </p:cNvSpPr>
          <p:nvPr/>
        </p:nvSpPr>
        <p:spPr bwMode="auto">
          <a:xfrm flipV="1">
            <a:off x="1172296" y="5058513"/>
            <a:ext cx="1473468" cy="73570"/>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sz="900" dirty="0">
              <a:latin typeface="Arial"/>
              <a:cs typeface="Arial"/>
            </a:endParaRPr>
          </a:p>
        </p:txBody>
      </p:sp>
      <p:sp>
        <p:nvSpPr>
          <p:cNvPr id="357" name="Freeform 15"/>
          <p:cNvSpPr>
            <a:spLocks/>
          </p:cNvSpPr>
          <p:nvPr/>
        </p:nvSpPr>
        <p:spPr bwMode="auto">
          <a:xfrm flipV="1">
            <a:off x="2654694" y="5058513"/>
            <a:ext cx="1446678" cy="73570"/>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sz="900" dirty="0">
              <a:latin typeface="Arial"/>
              <a:cs typeface="Arial"/>
            </a:endParaRPr>
          </a:p>
        </p:txBody>
      </p:sp>
      <p:sp>
        <p:nvSpPr>
          <p:cNvPr id="358" name="Freeform 16"/>
          <p:cNvSpPr>
            <a:spLocks/>
          </p:cNvSpPr>
          <p:nvPr/>
        </p:nvSpPr>
        <p:spPr bwMode="auto">
          <a:xfrm flipV="1">
            <a:off x="2709391" y="5058513"/>
            <a:ext cx="1446678" cy="73570"/>
          </a:xfrm>
          <a:custGeom>
            <a:avLst/>
            <a:gdLst>
              <a:gd name="T0" fmla="*/ 0 w 1488"/>
              <a:gd name="T1" fmla="*/ 2147483647 h 240"/>
              <a:gd name="T2" fmla="*/ 2147483647 w 1488"/>
              <a:gd name="T3" fmla="*/ 0 h 240"/>
              <a:gd name="T4" fmla="*/ 2147483647 w 1488"/>
              <a:gd name="T5" fmla="*/ 2147483647 h 240"/>
              <a:gd name="T6" fmla="*/ 2147483647 w 1488"/>
              <a:gd name="T7" fmla="*/ 0 h 240"/>
              <a:gd name="T8" fmla="*/ 2147483647 w 1488"/>
              <a:gd name="T9" fmla="*/ 2147483647 h 240"/>
              <a:gd name="T10" fmla="*/ 2147483647 w 1488"/>
              <a:gd name="T11" fmla="*/ 0 h 240"/>
              <a:gd name="T12" fmla="*/ 2147483647 w 1488"/>
              <a:gd name="T13" fmla="*/ 2147483647 h 240"/>
              <a:gd name="T14" fmla="*/ 2147483647 w 1488"/>
              <a:gd name="T15" fmla="*/ 0 h 240"/>
              <a:gd name="T16" fmla="*/ 0 60000 65536"/>
              <a:gd name="T17" fmla="*/ 0 60000 65536"/>
              <a:gd name="T18" fmla="*/ 0 60000 65536"/>
              <a:gd name="T19" fmla="*/ 0 60000 65536"/>
              <a:gd name="T20" fmla="*/ 0 60000 65536"/>
              <a:gd name="T21" fmla="*/ 0 60000 65536"/>
              <a:gd name="T22" fmla="*/ 0 60000 65536"/>
              <a:gd name="T23" fmla="*/ 0 60000 65536"/>
              <a:gd name="T24" fmla="*/ 0 w 1488"/>
              <a:gd name="T25" fmla="*/ 0 h 240"/>
              <a:gd name="T26" fmla="*/ 1488 w 1488"/>
              <a:gd name="T27" fmla="*/ 240 h 24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488" h="240">
                <a:moveTo>
                  <a:pt x="0" y="240"/>
                </a:moveTo>
                <a:cubicBezTo>
                  <a:pt x="80" y="120"/>
                  <a:pt x="160" y="0"/>
                  <a:pt x="240" y="0"/>
                </a:cubicBezTo>
                <a:cubicBezTo>
                  <a:pt x="320" y="0"/>
                  <a:pt x="400" y="240"/>
                  <a:pt x="480" y="240"/>
                </a:cubicBezTo>
                <a:cubicBezTo>
                  <a:pt x="560" y="240"/>
                  <a:pt x="648" y="0"/>
                  <a:pt x="720" y="0"/>
                </a:cubicBezTo>
                <a:cubicBezTo>
                  <a:pt x="792" y="0"/>
                  <a:pt x="848" y="240"/>
                  <a:pt x="912" y="240"/>
                </a:cubicBezTo>
                <a:cubicBezTo>
                  <a:pt x="976" y="240"/>
                  <a:pt x="1040" y="0"/>
                  <a:pt x="1104" y="0"/>
                </a:cubicBezTo>
                <a:cubicBezTo>
                  <a:pt x="1168" y="0"/>
                  <a:pt x="1232" y="240"/>
                  <a:pt x="1296" y="240"/>
                </a:cubicBezTo>
                <a:cubicBezTo>
                  <a:pt x="1360" y="240"/>
                  <a:pt x="1456" y="40"/>
                  <a:pt x="1488" y="0"/>
                </a:cubicBezTo>
              </a:path>
            </a:pathLst>
          </a:custGeom>
          <a:noFill/>
          <a:ln w="12700">
            <a:solidFill>
              <a:schemeClr val="tx1"/>
            </a:solidFill>
            <a:round/>
            <a:headEnd/>
            <a:tailEnd/>
          </a:ln>
        </p:spPr>
        <p:txBody>
          <a:bodyPr>
            <a:prstTxWarp prst="textNoShape">
              <a:avLst/>
            </a:prstTxWarp>
          </a:bodyPr>
          <a:lstStyle/>
          <a:p>
            <a:endParaRPr lang="en-US" sz="900" dirty="0">
              <a:latin typeface="Arial"/>
              <a:cs typeface="Arial"/>
            </a:endParaRPr>
          </a:p>
        </p:txBody>
      </p:sp>
      <p:sp>
        <p:nvSpPr>
          <p:cNvPr id="359" name="Text Box 54"/>
          <p:cNvSpPr txBox="1">
            <a:spLocks noChangeArrowheads="1"/>
          </p:cNvSpPr>
          <p:nvPr/>
        </p:nvSpPr>
        <p:spPr bwMode="auto">
          <a:xfrm>
            <a:off x="2790878" y="5222206"/>
            <a:ext cx="625107" cy="3693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chemeClr val="bg1"/>
                </a:solidFill>
                <a:latin typeface="Arial"/>
                <a:cs typeface="Arial"/>
              </a:rPr>
              <a:t>MCM 2-7</a:t>
            </a:r>
          </a:p>
        </p:txBody>
      </p:sp>
      <p:sp>
        <p:nvSpPr>
          <p:cNvPr id="360" name="Text Box 55"/>
          <p:cNvSpPr txBox="1">
            <a:spLocks noChangeArrowheads="1"/>
          </p:cNvSpPr>
          <p:nvPr/>
        </p:nvSpPr>
        <p:spPr bwMode="auto">
          <a:xfrm>
            <a:off x="2388059" y="5302686"/>
            <a:ext cx="2132154"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Replication </a:t>
            </a:r>
            <a:r>
              <a:rPr lang="en-US" sz="900" dirty="0">
                <a:solidFill>
                  <a:srgbClr val="000000"/>
                </a:solidFill>
                <a:latin typeface="Arial"/>
                <a:cs typeface="Arial"/>
              </a:rPr>
              <a:t>Origin</a:t>
            </a:r>
          </a:p>
        </p:txBody>
      </p:sp>
      <p:sp>
        <p:nvSpPr>
          <p:cNvPr id="370" name="Text Box 210"/>
          <p:cNvSpPr txBox="1">
            <a:spLocks noChangeArrowheads="1"/>
          </p:cNvSpPr>
          <p:nvPr/>
        </p:nvSpPr>
        <p:spPr bwMode="auto">
          <a:xfrm>
            <a:off x="3166643" y="5088972"/>
            <a:ext cx="897350"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MCM 2-7</a:t>
            </a:r>
          </a:p>
        </p:txBody>
      </p:sp>
      <p:sp>
        <p:nvSpPr>
          <p:cNvPr id="372" name="Rectangle 371"/>
          <p:cNvSpPr/>
          <p:nvPr/>
        </p:nvSpPr>
        <p:spPr bwMode="auto">
          <a:xfrm>
            <a:off x="1098550" y="5000209"/>
            <a:ext cx="800098" cy="229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a:ln>
                <a:noFill/>
              </a:ln>
              <a:solidFill>
                <a:schemeClr val="tx1"/>
              </a:solidFill>
              <a:effectLst/>
              <a:latin typeface="Times" pitchFamily="-106" charset="0"/>
            </a:endParaRPr>
          </a:p>
        </p:txBody>
      </p:sp>
      <p:sp>
        <p:nvSpPr>
          <p:cNvPr id="388" name="Text Box 55"/>
          <p:cNvSpPr txBox="1">
            <a:spLocks noChangeArrowheads="1"/>
          </p:cNvSpPr>
          <p:nvPr/>
        </p:nvSpPr>
        <p:spPr bwMode="auto">
          <a:xfrm>
            <a:off x="1714959" y="4616886"/>
            <a:ext cx="2132154"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S-phase</a:t>
            </a:r>
            <a:endParaRPr lang="en-US" sz="900" dirty="0">
              <a:solidFill>
                <a:srgbClr val="000000"/>
              </a:solidFill>
              <a:latin typeface="Arial"/>
              <a:cs typeface="Arial"/>
            </a:endParaRPr>
          </a:p>
        </p:txBody>
      </p:sp>
      <p:grpSp>
        <p:nvGrpSpPr>
          <p:cNvPr id="436" name="Group 1129"/>
          <p:cNvGrpSpPr>
            <a:grpSpLocks/>
          </p:cNvGrpSpPr>
          <p:nvPr/>
        </p:nvGrpSpPr>
        <p:grpSpPr bwMode="auto">
          <a:xfrm>
            <a:off x="3110432" y="4949404"/>
            <a:ext cx="176082" cy="325234"/>
            <a:chOff x="3415" y="3634"/>
            <a:chExt cx="285" cy="359"/>
          </a:xfrm>
        </p:grpSpPr>
        <p:sp>
          <p:nvSpPr>
            <p:cNvPr id="437"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38" name="Text Box 66"/>
            <p:cNvSpPr txBox="1">
              <a:spLocks noChangeArrowheads="1"/>
            </p:cNvSpPr>
            <p:nvPr/>
          </p:nvSpPr>
          <p:spPr bwMode="auto">
            <a:xfrm>
              <a:off x="3415"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sp>
        <p:nvSpPr>
          <p:cNvPr id="472" name="Rectangle 471"/>
          <p:cNvSpPr/>
          <p:nvPr/>
        </p:nvSpPr>
        <p:spPr bwMode="auto">
          <a:xfrm>
            <a:off x="3727450" y="4981159"/>
            <a:ext cx="800098" cy="22908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900" b="0" i="0" u="none" strike="noStrike" cap="none" normalizeH="0" baseline="0" dirty="0">
              <a:ln>
                <a:noFill/>
              </a:ln>
              <a:solidFill>
                <a:schemeClr val="tx1"/>
              </a:solidFill>
              <a:effectLst/>
              <a:latin typeface="Times" pitchFamily="-106" charset="0"/>
            </a:endParaRPr>
          </a:p>
        </p:txBody>
      </p:sp>
      <p:grpSp>
        <p:nvGrpSpPr>
          <p:cNvPr id="515" name="Group 514"/>
          <p:cNvGrpSpPr/>
          <p:nvPr/>
        </p:nvGrpSpPr>
        <p:grpSpPr>
          <a:xfrm>
            <a:off x="3917950" y="4343399"/>
            <a:ext cx="1930400" cy="1070123"/>
            <a:chOff x="4432300" y="4889489"/>
            <a:chExt cx="2012954" cy="1057433"/>
          </a:xfrm>
        </p:grpSpPr>
        <p:grpSp>
          <p:nvGrpSpPr>
            <p:cNvPr id="474" name="Group 473"/>
            <p:cNvGrpSpPr/>
            <p:nvPr/>
          </p:nvGrpSpPr>
          <p:grpSpPr>
            <a:xfrm>
              <a:off x="4432300" y="4889489"/>
              <a:ext cx="2012954" cy="1057433"/>
              <a:chOff x="4532929" y="4464230"/>
              <a:chExt cx="2064724" cy="1196600"/>
            </a:xfrm>
          </p:grpSpPr>
          <p:grpSp>
            <p:nvGrpSpPr>
              <p:cNvPr id="475" name="Group 444"/>
              <p:cNvGrpSpPr/>
              <p:nvPr/>
            </p:nvGrpSpPr>
            <p:grpSpPr>
              <a:xfrm>
                <a:off x="4889363" y="4464230"/>
                <a:ext cx="1079637" cy="310606"/>
                <a:chOff x="3911463" y="1333680"/>
                <a:chExt cx="1079637" cy="310606"/>
              </a:xfrm>
            </p:grpSpPr>
            <p:sp>
              <p:nvSpPr>
                <p:cNvPr id="492" name="AutoShape 1028"/>
                <p:cNvSpPr>
                  <a:spLocks noChangeArrowheads="1"/>
                </p:cNvSpPr>
                <p:nvPr/>
              </p:nvSpPr>
              <p:spPr bwMode="auto">
                <a:xfrm rot="44934">
                  <a:off x="3911463" y="1333680"/>
                  <a:ext cx="762525" cy="310606"/>
                </a:xfrm>
                <a:prstGeom prst="roundRect">
                  <a:avLst>
                    <a:gd name="adj" fmla="val 16667"/>
                  </a:avLst>
                </a:prstGeom>
                <a:gradFill rotWithShape="0">
                  <a:gsLst>
                    <a:gs pos="82000">
                      <a:srgbClr val="1925CC"/>
                    </a:gs>
                    <a:gs pos="97000">
                      <a:srgbClr val="000090"/>
                    </a:gs>
                    <a:gs pos="49000">
                      <a:srgbClr val="7499FF"/>
                    </a:gs>
                    <a:gs pos="20000">
                      <a:srgbClr val="D1E6F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93" name="Text Box 1029"/>
                <p:cNvSpPr txBox="1">
                  <a:spLocks noChangeArrowheads="1"/>
                </p:cNvSpPr>
                <p:nvPr/>
              </p:nvSpPr>
              <p:spPr bwMode="auto">
                <a:xfrm rot="44934">
                  <a:off x="4066069" y="1355656"/>
                  <a:ext cx="925031" cy="261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CUL4</a:t>
                  </a:r>
                  <a:endParaRPr lang="en-US" sz="900" dirty="0">
                    <a:solidFill>
                      <a:srgbClr val="000000"/>
                    </a:solidFill>
                    <a:latin typeface="Arial"/>
                    <a:cs typeface="Arial"/>
                  </a:endParaRPr>
                </a:p>
              </p:txBody>
            </p:sp>
          </p:grpSp>
          <p:grpSp>
            <p:nvGrpSpPr>
              <p:cNvPr id="476" name="Group 349"/>
              <p:cNvGrpSpPr/>
              <p:nvPr/>
            </p:nvGrpSpPr>
            <p:grpSpPr>
              <a:xfrm rot="15345397">
                <a:off x="4589181" y="4737355"/>
                <a:ext cx="425015" cy="537519"/>
                <a:chOff x="6990360" y="2908432"/>
                <a:chExt cx="257268" cy="338560"/>
              </a:xfrm>
            </p:grpSpPr>
            <p:sp>
              <p:nvSpPr>
                <p:cNvPr id="490" name="AutoShape 1030"/>
                <p:cNvSpPr>
                  <a:spLocks noChangeArrowheads="1"/>
                </p:cNvSpPr>
                <p:nvPr/>
              </p:nvSpPr>
              <p:spPr bwMode="auto">
                <a:xfrm rot="883583">
                  <a:off x="6990360" y="2910617"/>
                  <a:ext cx="257268" cy="213978"/>
                </a:xfrm>
                <a:prstGeom prst="flowChartDecision">
                  <a:avLst/>
                </a:prstGeom>
                <a:gradFill rotWithShape="0">
                  <a:gsLst>
                    <a:gs pos="92000">
                      <a:srgbClr val="1925CC"/>
                    </a:gs>
                    <a:gs pos="100000">
                      <a:srgbClr val="000090"/>
                    </a:gs>
                    <a:gs pos="57000">
                      <a:srgbClr val="7499FF"/>
                    </a:gs>
                    <a:gs pos="12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91" name="Text Box 1033"/>
                <p:cNvSpPr txBox="1">
                  <a:spLocks noChangeArrowheads="1"/>
                </p:cNvSpPr>
                <p:nvPr/>
              </p:nvSpPr>
              <p:spPr bwMode="auto">
                <a:xfrm rot="6238649">
                  <a:off x="6936174" y="2998654"/>
                  <a:ext cx="338560" cy="158115"/>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E2</a:t>
                  </a:r>
                </a:p>
              </p:txBody>
            </p:sp>
          </p:grpSp>
          <p:sp>
            <p:nvSpPr>
              <p:cNvPr id="477" name="Curved Up Arrow 476"/>
              <p:cNvSpPr/>
              <p:nvPr/>
            </p:nvSpPr>
            <p:spPr bwMode="auto">
              <a:xfrm rot="1063216">
                <a:off x="4755482" y="5374629"/>
                <a:ext cx="829897" cy="286201"/>
              </a:xfrm>
              <a:prstGeom prst="curvedUpArrow">
                <a:avLst/>
              </a:prstGeom>
              <a:gradFill flip="none" rotWithShape="1">
                <a:gsLst>
                  <a:gs pos="0">
                    <a:schemeClr val="accent1"/>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478" name="Group 451"/>
              <p:cNvGrpSpPr/>
              <p:nvPr/>
            </p:nvGrpSpPr>
            <p:grpSpPr>
              <a:xfrm>
                <a:off x="4680188" y="5099265"/>
                <a:ext cx="363869" cy="228552"/>
                <a:chOff x="2381488" y="4038815"/>
                <a:chExt cx="363869" cy="228552"/>
              </a:xfrm>
            </p:grpSpPr>
            <p:sp>
              <p:nvSpPr>
                <p:cNvPr id="488" name="Oval 60"/>
                <p:cNvSpPr>
                  <a:spLocks noChangeArrowheads="1"/>
                </p:cNvSpPr>
                <p:nvPr/>
              </p:nvSpPr>
              <p:spPr bwMode="auto">
                <a:xfrm>
                  <a:off x="2438400" y="4064000"/>
                  <a:ext cx="176465" cy="155441"/>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489" name="Text Box 61"/>
                <p:cNvSpPr txBox="1">
                  <a:spLocks noChangeArrowheads="1"/>
                </p:cNvSpPr>
                <p:nvPr/>
              </p:nvSpPr>
              <p:spPr bwMode="auto">
                <a:xfrm flipH="1">
                  <a:off x="2381488" y="4038815"/>
                  <a:ext cx="363869" cy="228552"/>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grpSp>
            <p:nvGrpSpPr>
              <p:cNvPr id="479" name="Group 454"/>
              <p:cNvGrpSpPr/>
              <p:nvPr/>
            </p:nvGrpSpPr>
            <p:grpSpPr>
              <a:xfrm>
                <a:off x="4653493" y="4644368"/>
                <a:ext cx="925031" cy="261462"/>
                <a:chOff x="2723093" y="2745718"/>
                <a:chExt cx="925031" cy="261462"/>
              </a:xfrm>
            </p:grpSpPr>
            <p:sp>
              <p:nvSpPr>
                <p:cNvPr id="486" name="AutoShape 1034"/>
                <p:cNvSpPr>
                  <a:spLocks noChangeArrowheads="1"/>
                </p:cNvSpPr>
                <p:nvPr/>
              </p:nvSpPr>
              <p:spPr bwMode="auto">
                <a:xfrm rot="44934">
                  <a:off x="2779631" y="2745718"/>
                  <a:ext cx="386925" cy="252748"/>
                </a:xfrm>
                <a:prstGeom prst="hexagon">
                  <a:avLst>
                    <a:gd name="adj" fmla="val 38281"/>
                    <a:gd name="vf" fmla="val 115470"/>
                  </a:avLst>
                </a:prstGeom>
                <a:gradFill rotWithShape="0">
                  <a:gsLst>
                    <a:gs pos="99000">
                      <a:srgbClr val="1925CC"/>
                    </a:gs>
                    <a:gs pos="100000">
                      <a:srgbClr val="000090"/>
                    </a:gs>
                    <a:gs pos="63000">
                      <a:srgbClr val="7499FF"/>
                    </a:gs>
                    <a:gs pos="7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87" name="Text Box 1035"/>
                <p:cNvSpPr txBox="1">
                  <a:spLocks noChangeArrowheads="1"/>
                </p:cNvSpPr>
                <p:nvPr/>
              </p:nvSpPr>
              <p:spPr bwMode="auto">
                <a:xfrm rot="44934">
                  <a:off x="2723093" y="2745969"/>
                  <a:ext cx="925031" cy="261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RBX1</a:t>
                  </a:r>
                  <a:endParaRPr lang="en-US" sz="900" dirty="0">
                    <a:solidFill>
                      <a:srgbClr val="000000"/>
                    </a:solidFill>
                    <a:latin typeface="Arial"/>
                    <a:cs typeface="Arial"/>
                  </a:endParaRPr>
                </a:p>
              </p:txBody>
            </p:sp>
          </p:grpSp>
          <p:grpSp>
            <p:nvGrpSpPr>
              <p:cNvPr id="480" name="Group 460"/>
              <p:cNvGrpSpPr/>
              <p:nvPr/>
            </p:nvGrpSpPr>
            <p:grpSpPr>
              <a:xfrm>
                <a:off x="5372103" y="4703762"/>
                <a:ext cx="1143001" cy="296806"/>
                <a:chOff x="1730367" y="2575733"/>
                <a:chExt cx="925032" cy="201956"/>
              </a:xfrm>
            </p:grpSpPr>
            <p:sp>
              <p:nvSpPr>
                <p:cNvPr id="484" name="AutoShape 1036"/>
                <p:cNvSpPr>
                  <a:spLocks noChangeArrowheads="1"/>
                </p:cNvSpPr>
                <p:nvPr/>
              </p:nvSpPr>
              <p:spPr bwMode="auto">
                <a:xfrm rot="44934">
                  <a:off x="1745899" y="2575733"/>
                  <a:ext cx="360997" cy="201956"/>
                </a:xfrm>
                <a:prstGeom prst="flowChartTerminator">
                  <a:avLst/>
                </a:prstGeom>
                <a:gradFill rotWithShape="0">
                  <a:gsLst>
                    <a:gs pos="59000">
                      <a:srgbClr val="7499FF"/>
                    </a:gs>
                    <a:gs pos="100000">
                      <a:srgbClr val="000090"/>
                    </a:gs>
                    <a:gs pos="89000">
                      <a:srgbClr val="1925CC"/>
                    </a:gs>
                    <a:gs pos="31000">
                      <a:srgbClr val="D1E6F0"/>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85" name="Text Box 1037"/>
                <p:cNvSpPr txBox="1">
                  <a:spLocks noChangeArrowheads="1"/>
                </p:cNvSpPr>
                <p:nvPr/>
              </p:nvSpPr>
              <p:spPr bwMode="auto">
                <a:xfrm rot="44934">
                  <a:off x="1730367" y="2587733"/>
                  <a:ext cx="925032" cy="17773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DDB1</a:t>
                  </a:r>
                  <a:endParaRPr lang="en-US" sz="900" dirty="0">
                    <a:solidFill>
                      <a:srgbClr val="000000"/>
                    </a:solidFill>
                    <a:latin typeface="Arial"/>
                    <a:cs typeface="Arial"/>
                  </a:endParaRPr>
                </a:p>
              </p:txBody>
            </p:sp>
          </p:grpSp>
          <p:grpSp>
            <p:nvGrpSpPr>
              <p:cNvPr id="481" name="Group 466"/>
              <p:cNvGrpSpPr/>
              <p:nvPr/>
            </p:nvGrpSpPr>
            <p:grpSpPr>
              <a:xfrm>
                <a:off x="5505453" y="4917329"/>
                <a:ext cx="1092200" cy="261211"/>
                <a:chOff x="1724989" y="2548539"/>
                <a:chExt cx="925032" cy="256119"/>
              </a:xfrm>
            </p:grpSpPr>
            <p:sp>
              <p:nvSpPr>
                <p:cNvPr id="482" name="AutoShape 1036"/>
                <p:cNvSpPr>
                  <a:spLocks noChangeArrowheads="1"/>
                </p:cNvSpPr>
                <p:nvPr/>
              </p:nvSpPr>
              <p:spPr bwMode="auto">
                <a:xfrm rot="44934">
                  <a:off x="1745899" y="2575733"/>
                  <a:ext cx="360997" cy="201956"/>
                </a:xfrm>
                <a:prstGeom prst="flowChartTerminator">
                  <a:avLst/>
                </a:prstGeom>
                <a:gradFill rotWithShape="0">
                  <a:gsLst>
                    <a:gs pos="76000">
                      <a:srgbClr val="71A072"/>
                    </a:gs>
                    <a:gs pos="91000">
                      <a:srgbClr val="008000"/>
                    </a:gs>
                    <a:gs pos="35000">
                      <a:srgbClr val="C4D9C5"/>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83" name="Text Box 1037"/>
                <p:cNvSpPr txBox="1">
                  <a:spLocks noChangeArrowheads="1"/>
                </p:cNvSpPr>
                <p:nvPr/>
              </p:nvSpPr>
              <p:spPr bwMode="auto">
                <a:xfrm rot="44934">
                  <a:off x="1724989" y="2548539"/>
                  <a:ext cx="925032" cy="256119"/>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CDT2</a:t>
                  </a:r>
                  <a:endParaRPr lang="en-US" sz="900" dirty="0">
                    <a:solidFill>
                      <a:srgbClr val="000000"/>
                    </a:solidFill>
                    <a:latin typeface="Arial"/>
                    <a:cs typeface="Arial"/>
                  </a:endParaRPr>
                </a:p>
              </p:txBody>
            </p:sp>
          </p:grpSp>
        </p:grpSp>
        <p:grpSp>
          <p:nvGrpSpPr>
            <p:cNvPr id="501" name="Group 500"/>
            <p:cNvGrpSpPr/>
            <p:nvPr/>
          </p:nvGrpSpPr>
          <p:grpSpPr>
            <a:xfrm rot="792416">
              <a:off x="5208964" y="5489806"/>
              <a:ext cx="534821" cy="230832"/>
              <a:chOff x="5159315" y="5451333"/>
              <a:chExt cx="534821" cy="230832"/>
            </a:xfrm>
          </p:grpSpPr>
          <p:sp>
            <p:nvSpPr>
              <p:cNvPr id="495" name="Oval 63"/>
              <p:cNvSpPr>
                <a:spLocks noChangeArrowheads="1"/>
              </p:cNvSpPr>
              <p:nvPr/>
            </p:nvSpPr>
            <p:spPr bwMode="auto">
              <a:xfrm>
                <a:off x="5206006" y="5458089"/>
                <a:ext cx="375064" cy="220709"/>
              </a:xfrm>
              <a:prstGeom prst="ellipse">
                <a:avLst/>
              </a:prstGeom>
              <a:gradFill rotWithShape="1">
                <a:gsLst>
                  <a:gs pos="46000">
                    <a:srgbClr val="FFCCCC"/>
                  </a:gs>
                  <a:gs pos="100000">
                    <a:srgbClr val="A30000"/>
                  </a:gs>
                  <a:gs pos="2000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496" name="Text Box 65"/>
              <p:cNvSpPr txBox="1">
                <a:spLocks noChangeArrowheads="1"/>
              </p:cNvSpPr>
              <p:nvPr/>
            </p:nvSpPr>
            <p:spPr bwMode="auto">
              <a:xfrm>
                <a:off x="5159315" y="5451333"/>
                <a:ext cx="53482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latin typeface="Arial"/>
                    <a:cs typeface="Arial"/>
                  </a:rPr>
                  <a:t>CDT1</a:t>
                </a:r>
                <a:endParaRPr lang="en-US" sz="900" dirty="0">
                  <a:latin typeface="Arial"/>
                  <a:cs typeface="Arial"/>
                </a:endParaRPr>
              </a:p>
            </p:txBody>
          </p:sp>
        </p:grpSp>
        <p:sp>
          <p:nvSpPr>
            <p:cNvPr id="503" name="Oval 60"/>
            <p:cNvSpPr>
              <a:spLocks noChangeArrowheads="1"/>
            </p:cNvSpPr>
            <p:nvPr/>
          </p:nvSpPr>
          <p:spPr bwMode="auto">
            <a:xfrm>
              <a:off x="5431452" y="5682485"/>
              <a:ext cx="172040" cy="137363"/>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504" name="Text Box 61"/>
            <p:cNvSpPr txBox="1">
              <a:spLocks noChangeArrowheads="1"/>
            </p:cNvSpPr>
            <p:nvPr/>
          </p:nvSpPr>
          <p:spPr bwMode="auto">
            <a:xfrm flipH="1">
              <a:off x="5369617" y="5653879"/>
              <a:ext cx="354745"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sp>
        <p:nvSpPr>
          <p:cNvPr id="144" name="Donut 143"/>
          <p:cNvSpPr/>
          <p:nvPr/>
        </p:nvSpPr>
        <p:spPr bwMode="auto">
          <a:xfrm rot="3755832">
            <a:off x="2692400" y="4889500"/>
            <a:ext cx="368300" cy="368300"/>
          </a:xfrm>
          <a:prstGeom prst="donut">
            <a:avLst/>
          </a:prstGeom>
          <a:gradFill flip="none" rotWithShape="1">
            <a:gsLst>
              <a:gs pos="60000">
                <a:schemeClr val="accent6">
                  <a:lumMod val="75000"/>
                </a:schemeClr>
              </a:gs>
              <a:gs pos="82000">
                <a:schemeClr val="accent6">
                  <a:lumMod val="60000"/>
                  <a:lumOff val="40000"/>
                </a:schemeClr>
              </a:gs>
              <a:gs pos="100000">
                <a:schemeClr val="accent6">
                  <a:lumMod val="20000"/>
                  <a:lumOff val="80000"/>
                </a:schemeClr>
              </a:gs>
            </a:gsLst>
            <a:path path="circle">
              <a:fillToRect l="100000" t="100000"/>
            </a:path>
            <a:tileRect r="-100000" b="-100000"/>
          </a:gradFill>
          <a:ln w="9525" cap="flat" cmpd="sng" algn="ctr">
            <a:solidFill>
              <a:schemeClr val="tx1"/>
            </a:solidFill>
            <a:prstDash val="solid"/>
            <a:round/>
            <a:headEnd type="none" w="med" len="med"/>
            <a:tailEnd type="none" w="med" len="med"/>
          </a:ln>
          <a:effectLst/>
          <a:scene3d>
            <a:camera prst="orthographicFront">
              <a:rot lat="2700000" lon="2400000" rev="54000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145" name="Group 66"/>
          <p:cNvGrpSpPr>
            <a:grpSpLocks/>
          </p:cNvGrpSpPr>
          <p:nvPr/>
        </p:nvGrpSpPr>
        <p:grpSpPr bwMode="auto">
          <a:xfrm>
            <a:off x="2915528" y="4938352"/>
            <a:ext cx="372832" cy="274048"/>
            <a:chOff x="3064" y="2284"/>
            <a:chExt cx="334" cy="298"/>
          </a:xfrm>
        </p:grpSpPr>
        <p:sp>
          <p:nvSpPr>
            <p:cNvPr id="146" name="Oval 67"/>
            <p:cNvSpPr>
              <a:spLocks noChangeArrowheads="1"/>
            </p:cNvSpPr>
            <p:nvPr/>
          </p:nvSpPr>
          <p:spPr bwMode="auto">
            <a:xfrm flipH="1">
              <a:off x="3120" y="2284"/>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47" name="Oval 68"/>
            <p:cNvSpPr>
              <a:spLocks noChangeArrowheads="1"/>
            </p:cNvSpPr>
            <p:nvPr/>
          </p:nvSpPr>
          <p:spPr bwMode="auto">
            <a:xfrm flipH="1">
              <a:off x="3064" y="2364"/>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48" name="Oval 69"/>
            <p:cNvSpPr>
              <a:spLocks noChangeArrowheads="1"/>
            </p:cNvSpPr>
            <p:nvPr/>
          </p:nvSpPr>
          <p:spPr bwMode="auto">
            <a:xfrm flipH="1">
              <a:off x="3097" y="2445"/>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49" name="Oval 70"/>
            <p:cNvSpPr>
              <a:spLocks noChangeArrowheads="1"/>
            </p:cNvSpPr>
            <p:nvPr/>
          </p:nvSpPr>
          <p:spPr bwMode="auto">
            <a:xfrm flipH="1">
              <a:off x="3202" y="2446"/>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50" name="Oval 71"/>
            <p:cNvSpPr>
              <a:spLocks noChangeArrowheads="1"/>
            </p:cNvSpPr>
            <p:nvPr/>
          </p:nvSpPr>
          <p:spPr bwMode="auto">
            <a:xfrm flipH="1">
              <a:off x="3223" y="2291"/>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51" name="Oval 72"/>
            <p:cNvSpPr>
              <a:spLocks noChangeArrowheads="1"/>
            </p:cNvSpPr>
            <p:nvPr/>
          </p:nvSpPr>
          <p:spPr bwMode="auto">
            <a:xfrm flipH="1">
              <a:off x="3251" y="2383"/>
              <a:ext cx="147" cy="136"/>
            </a:xfrm>
            <a:prstGeom prst="ellipse">
              <a:avLst/>
            </a:prstGeom>
            <a:gradFill rotWithShape="1">
              <a:gsLst>
                <a:gs pos="0">
                  <a:srgbClr val="CCFF99"/>
                </a:gs>
                <a:gs pos="100000">
                  <a:srgbClr val="009900"/>
                </a:gs>
              </a:gsLst>
              <a:path path="rect">
                <a:fillToRect r="100000" b="10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grpSp>
      <p:sp>
        <p:nvSpPr>
          <p:cNvPr id="152" name="Oval 63"/>
          <p:cNvSpPr>
            <a:spLocks noChangeArrowheads="1"/>
          </p:cNvSpPr>
          <p:nvPr/>
        </p:nvSpPr>
        <p:spPr bwMode="auto">
          <a:xfrm>
            <a:off x="2519956" y="4810389"/>
            <a:ext cx="375064" cy="220709"/>
          </a:xfrm>
          <a:prstGeom prst="ellipse">
            <a:avLst/>
          </a:prstGeom>
          <a:gradFill rotWithShape="1">
            <a:gsLst>
              <a:gs pos="46000">
                <a:srgbClr val="FFCCCC"/>
              </a:gs>
              <a:gs pos="100000">
                <a:srgbClr val="A30000"/>
              </a:gs>
              <a:gs pos="2000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53" name="Text Box 65"/>
          <p:cNvSpPr txBox="1">
            <a:spLocks noChangeArrowheads="1"/>
          </p:cNvSpPr>
          <p:nvPr/>
        </p:nvSpPr>
        <p:spPr bwMode="auto">
          <a:xfrm>
            <a:off x="2466915" y="4790933"/>
            <a:ext cx="53482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latin typeface="Arial"/>
                <a:cs typeface="Arial"/>
              </a:rPr>
              <a:t>CDT1</a:t>
            </a:r>
            <a:endParaRPr lang="en-US" sz="900" dirty="0">
              <a:latin typeface="Arial"/>
              <a:cs typeface="Arial"/>
            </a:endParaRPr>
          </a:p>
        </p:txBody>
      </p:sp>
      <p:sp>
        <p:nvSpPr>
          <p:cNvPr id="155" name="Oval 60"/>
          <p:cNvSpPr>
            <a:spLocks noChangeArrowheads="1"/>
          </p:cNvSpPr>
          <p:nvPr/>
        </p:nvSpPr>
        <p:spPr bwMode="auto">
          <a:xfrm>
            <a:off x="2336068" y="4976666"/>
            <a:ext cx="473296" cy="242781"/>
          </a:xfrm>
          <a:prstGeom prst="ellipse">
            <a:avLst/>
          </a:prstGeom>
          <a:gradFill rotWithShape="1">
            <a:gsLst>
              <a:gs pos="0">
                <a:srgbClr val="FFFFCC"/>
              </a:gs>
              <a:gs pos="100000">
                <a:srgbClr val="D57B0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latin typeface="Arial"/>
              <a:cs typeface="Arial"/>
            </a:endParaRPr>
          </a:p>
        </p:txBody>
      </p:sp>
      <p:sp>
        <p:nvSpPr>
          <p:cNvPr id="156" name="Text Box 61"/>
          <p:cNvSpPr txBox="1">
            <a:spLocks noChangeArrowheads="1"/>
          </p:cNvSpPr>
          <p:nvPr/>
        </p:nvSpPr>
        <p:spPr bwMode="auto">
          <a:xfrm>
            <a:off x="2355432" y="4993658"/>
            <a:ext cx="529108"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latin typeface="Arial"/>
                <a:cs typeface="Arial"/>
              </a:rPr>
              <a:t>ORC</a:t>
            </a:r>
          </a:p>
        </p:txBody>
      </p:sp>
      <p:sp>
        <p:nvSpPr>
          <p:cNvPr id="157" name="Text Box 210"/>
          <p:cNvSpPr txBox="1">
            <a:spLocks noChangeArrowheads="1"/>
          </p:cNvSpPr>
          <p:nvPr/>
        </p:nvSpPr>
        <p:spPr bwMode="auto">
          <a:xfrm>
            <a:off x="2823743" y="4720672"/>
            <a:ext cx="897350"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PCNA</a:t>
            </a:r>
            <a:endParaRPr lang="en-US" sz="900" dirty="0">
              <a:solidFill>
                <a:srgbClr val="000000"/>
              </a:solidFill>
              <a:latin typeface="Arial"/>
              <a:cs typeface="Arial"/>
            </a:endParaRPr>
          </a:p>
        </p:txBody>
      </p:sp>
      <p:cxnSp>
        <p:nvCxnSpPr>
          <p:cNvPr id="161" name="Shape 160"/>
          <p:cNvCxnSpPr>
            <a:stCxn id="482" idx="3"/>
            <a:endCxn id="152" idx="0"/>
          </p:cNvCxnSpPr>
          <p:nvPr/>
        </p:nvCxnSpPr>
        <p:spPr bwMode="auto">
          <a:xfrm flipH="1" flipV="1">
            <a:off x="2707488" y="4810389"/>
            <a:ext cx="2541288" cy="57726"/>
          </a:xfrm>
          <a:prstGeom prst="bentConnector4">
            <a:avLst>
              <a:gd name="adj1" fmla="val -8996"/>
              <a:gd name="adj2" fmla="val 1110080"/>
            </a:avLst>
          </a:prstGeom>
          <a:solidFill>
            <a:schemeClr val="accent1"/>
          </a:solidFill>
          <a:ln w="19050" cap="flat" cmpd="sng" algn="ctr">
            <a:solidFill>
              <a:schemeClr val="tx1"/>
            </a:solidFill>
            <a:prstDash val="sysDot"/>
            <a:round/>
            <a:headEnd type="none" w="med" len="med"/>
            <a:tailEnd type="triangle" w="lg" len="med"/>
          </a:ln>
          <a:effectLst/>
        </p:spPr>
      </p:cxn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863600" y="5761038"/>
            <a:ext cx="5302250" cy="1509644"/>
          </a:xfrm>
          <a:prstGeom prst="rect">
            <a:avLst/>
          </a:prstGeom>
          <a:noFill/>
          <a:ln w="9525">
            <a:noFill/>
            <a:miter lim="800000"/>
            <a:headEnd/>
            <a:tailEnd/>
          </a:ln>
          <a:effectLst/>
        </p:spPr>
        <p:txBody>
          <a:bodyPr wrap="square" tIns="91440" bIns="91440">
            <a:prstTxWarp prst="textNoShape">
              <a:avLst/>
            </a:prstTxWarp>
            <a:spAutoFit/>
          </a:bodyPr>
          <a:lstStyle/>
          <a:p>
            <a:pPr algn="just">
              <a:lnSpc>
                <a:spcPct val="120000"/>
              </a:lnSpc>
            </a:pPr>
            <a:r>
              <a:rPr lang="en-US" sz="900" b="1" dirty="0" smtClean="0">
                <a:latin typeface="Arial"/>
                <a:cs typeface="Arial"/>
              </a:rPr>
              <a:t>Figure 1.4. Cyclin D1 regulatory pathways are targeted in human cancer. </a:t>
            </a:r>
            <a:r>
              <a:rPr lang="en-US" sz="900" dirty="0" smtClean="0">
                <a:latin typeface="Arial"/>
                <a:cs typeface="Arial"/>
              </a:rPr>
              <a:t>Cyclin D1 protein accumulation is tightly controlled via phosphorylation-dependent proteolysis, and mutations targeting cyclin D1 phosphorylation or degradation contribute to neoplastic transformation. Specific disruption of T286 phosphorylation occurs in endometrial cancer, and mutations targeting Fbx4 have been indentified in esophageal cancer. Furthermore, αB crystallin loss occurs in tumor-derived breast carcinoma cell lines. Ultimately, impaired cyclin D1 proteolysis promotes accumulation of active cyclin D1/CDK4 kinase, triggering DNA re-replication and subsequent genomic instability necessary for neoplastic transformation.</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27</a:t>
            </a:r>
            <a:endParaRPr lang="en-US" sz="1200" dirty="0">
              <a:ea typeface="ＭＳ Ｐゴシック" pitchFamily="-106" charset="-128"/>
              <a:cs typeface="ＭＳ Ｐゴシック" pitchFamily="-106" charset="-128"/>
            </a:endParaRPr>
          </a:p>
        </p:txBody>
      </p:sp>
      <p:sp>
        <p:nvSpPr>
          <p:cNvPr id="179" name="Oval 104"/>
          <p:cNvSpPr>
            <a:spLocks noChangeArrowheads="1"/>
          </p:cNvSpPr>
          <p:nvPr/>
        </p:nvSpPr>
        <p:spPr bwMode="auto">
          <a:xfrm>
            <a:off x="647700" y="1152525"/>
            <a:ext cx="5549900" cy="3963987"/>
          </a:xfrm>
          <a:prstGeom prst="ellipse">
            <a:avLst/>
          </a:prstGeom>
          <a:gradFill rotWithShape="1">
            <a:gsLst>
              <a:gs pos="0">
                <a:srgbClr val="EFFDFF"/>
              </a:gs>
              <a:gs pos="100000">
                <a:srgbClr val="FFFFCC">
                  <a:alpha val="70000"/>
                </a:srgbClr>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180" name="Text Box 66"/>
          <p:cNvSpPr txBox="1">
            <a:spLocks noChangeArrowheads="1"/>
          </p:cNvSpPr>
          <p:nvPr/>
        </p:nvSpPr>
        <p:spPr bwMode="auto">
          <a:xfrm>
            <a:off x="1832358" y="3533775"/>
            <a:ext cx="1444037" cy="201612"/>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  Cytoplasm</a:t>
            </a:r>
          </a:p>
        </p:txBody>
      </p:sp>
      <p:sp>
        <p:nvSpPr>
          <p:cNvPr id="186" name="AutoShape 65"/>
          <p:cNvSpPr>
            <a:spLocks noChangeArrowheads="1"/>
          </p:cNvSpPr>
          <p:nvPr/>
        </p:nvSpPr>
        <p:spPr bwMode="auto">
          <a:xfrm>
            <a:off x="4269568" y="3297237"/>
            <a:ext cx="268764" cy="404813"/>
          </a:xfrm>
          <a:prstGeom prst="can">
            <a:avLst>
              <a:gd name="adj" fmla="val 36017"/>
            </a:avLst>
          </a:prstGeom>
          <a:gradFill rotWithShape="1">
            <a:gsLst>
              <a:gs pos="0">
                <a:srgbClr val="E4FFC9"/>
              </a:gs>
              <a:gs pos="100000">
                <a:srgbClr val="00CC00"/>
              </a:gs>
            </a:gsLst>
            <a:path path="rect">
              <a:fillToRect l="50000" t="50000" r="50000" b="50000"/>
            </a:path>
          </a:gradFill>
          <a:ln w="9525">
            <a:solidFill>
              <a:schemeClr val="tx1"/>
            </a:solidFill>
            <a:round/>
            <a:headEnd/>
            <a:tailEnd/>
          </a:ln>
        </p:spPr>
        <p:txBody>
          <a:bodyPr wrap="none" anchor="ctr">
            <a:prstTxWarp prst="textNoShape">
              <a:avLst/>
            </a:prstTxWarp>
          </a:bodyPr>
          <a:lstStyle/>
          <a:p>
            <a:pPr eaLnBrk="1" hangingPunct="1"/>
            <a:endParaRPr lang="en-US" sz="800" dirty="0">
              <a:latin typeface="Arial"/>
              <a:cs typeface="Arial"/>
            </a:endParaRPr>
          </a:p>
        </p:txBody>
      </p:sp>
      <p:sp>
        <p:nvSpPr>
          <p:cNvPr id="189" name="Text Box 67"/>
          <p:cNvSpPr txBox="1">
            <a:spLocks noChangeArrowheads="1"/>
          </p:cNvSpPr>
          <p:nvPr/>
        </p:nvSpPr>
        <p:spPr bwMode="auto">
          <a:xfrm>
            <a:off x="4248456" y="3670300"/>
            <a:ext cx="1169199" cy="201612"/>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  26S Proteasome</a:t>
            </a:r>
          </a:p>
        </p:txBody>
      </p:sp>
      <p:sp>
        <p:nvSpPr>
          <p:cNvPr id="190" name="Text Box 98"/>
          <p:cNvSpPr txBox="1">
            <a:spLocks noChangeArrowheads="1"/>
          </p:cNvSpPr>
          <p:nvPr/>
        </p:nvSpPr>
        <p:spPr bwMode="auto">
          <a:xfrm>
            <a:off x="5027603" y="2109787"/>
            <a:ext cx="1375707" cy="214313"/>
          </a:xfrm>
          <a:prstGeom prst="rect">
            <a:avLst/>
          </a:prstGeom>
          <a:noFill/>
          <a:ln w="9525">
            <a:noFill/>
            <a:miter lim="800000"/>
            <a:headEnd/>
            <a:tailEnd/>
          </a:ln>
        </p:spPr>
        <p:txBody>
          <a:bodyPr wrap="square">
            <a:prstTxWarp prst="textNoShape">
              <a:avLst/>
            </a:prstTxWarp>
            <a:spAutoFit/>
          </a:bodyPr>
          <a:lstStyle/>
          <a:p>
            <a:pPr eaLnBrk="1" hangingPunct="1"/>
            <a:r>
              <a:rPr lang="en-US" sz="800" i="1" dirty="0">
                <a:latin typeface="Arial"/>
                <a:cs typeface="Arial"/>
              </a:rPr>
              <a:t>Breast Cancer</a:t>
            </a:r>
          </a:p>
        </p:txBody>
      </p:sp>
      <p:sp>
        <p:nvSpPr>
          <p:cNvPr id="197" name="Oval 145"/>
          <p:cNvSpPr>
            <a:spLocks noChangeArrowheads="1"/>
          </p:cNvSpPr>
          <p:nvPr/>
        </p:nvSpPr>
        <p:spPr bwMode="auto">
          <a:xfrm>
            <a:off x="819558" y="1855787"/>
            <a:ext cx="2092411" cy="1687513"/>
          </a:xfrm>
          <a:prstGeom prst="ellipse">
            <a:avLst/>
          </a:prstGeom>
          <a:gradFill rotWithShape="0">
            <a:gsLst>
              <a:gs pos="0">
                <a:srgbClr val="EDFFF3">
                  <a:alpha val="80000"/>
                </a:srgbClr>
              </a:gs>
              <a:gs pos="100000">
                <a:srgbClr val="D1E0FF"/>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198" name="Text Box 23"/>
          <p:cNvSpPr txBox="1">
            <a:spLocks noChangeArrowheads="1"/>
          </p:cNvSpPr>
          <p:nvPr/>
        </p:nvSpPr>
        <p:spPr bwMode="auto">
          <a:xfrm>
            <a:off x="1633442" y="3317875"/>
            <a:ext cx="1111499" cy="201612"/>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     Nucleus</a:t>
            </a:r>
          </a:p>
        </p:txBody>
      </p:sp>
      <p:sp>
        <p:nvSpPr>
          <p:cNvPr id="203" name="Oval 24"/>
          <p:cNvSpPr>
            <a:spLocks noChangeArrowheads="1"/>
          </p:cNvSpPr>
          <p:nvPr/>
        </p:nvSpPr>
        <p:spPr bwMode="auto">
          <a:xfrm>
            <a:off x="2057500" y="2216150"/>
            <a:ext cx="454014" cy="320675"/>
          </a:xfrm>
          <a:prstGeom prst="ellipse">
            <a:avLst/>
          </a:prstGeom>
          <a:gradFill rotWithShape="1">
            <a:gsLst>
              <a:gs pos="0">
                <a:srgbClr val="CCECFF"/>
              </a:gs>
              <a:gs pos="100000">
                <a:srgbClr val="3366FF"/>
              </a:gs>
            </a:gsLst>
            <a:path path="shape">
              <a:fillToRect l="50000" t="50000" r="50000" b="50000"/>
            </a:path>
          </a:gradFill>
          <a:ln w="9525">
            <a:solidFill>
              <a:schemeClr val="tx1"/>
            </a:solidFill>
            <a:round/>
            <a:headEnd/>
            <a:tailEnd/>
          </a:ln>
        </p:spPr>
        <p:txBody>
          <a:bodyPr wrap="none" anchor="ctr">
            <a:prstTxWarp prst="textNoShape">
              <a:avLst/>
            </a:prstTxWarp>
          </a:bodyPr>
          <a:lstStyle/>
          <a:p>
            <a:pPr eaLnBrk="1" hangingPunct="1"/>
            <a:endParaRPr lang="en-US" sz="800" dirty="0">
              <a:latin typeface="Arial"/>
              <a:cs typeface="Arial"/>
            </a:endParaRPr>
          </a:p>
        </p:txBody>
      </p:sp>
      <p:sp>
        <p:nvSpPr>
          <p:cNvPr id="206" name="Text Box 25"/>
          <p:cNvSpPr txBox="1">
            <a:spLocks noChangeArrowheads="1"/>
          </p:cNvSpPr>
          <p:nvPr/>
        </p:nvSpPr>
        <p:spPr bwMode="auto">
          <a:xfrm>
            <a:off x="2039693" y="2274887"/>
            <a:ext cx="531454" cy="201613"/>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GSK3</a:t>
            </a:r>
            <a:r>
              <a:rPr lang="el-GR" sz="800" dirty="0">
                <a:latin typeface="Arial"/>
                <a:ea typeface="Times New Roman" pitchFamily="-111" charset="0"/>
                <a:cs typeface="Arial"/>
              </a:rPr>
              <a:t>β</a:t>
            </a:r>
          </a:p>
        </p:txBody>
      </p:sp>
      <p:sp>
        <p:nvSpPr>
          <p:cNvPr id="224" name="Text Box 35"/>
          <p:cNvSpPr txBox="1">
            <a:spLocks noChangeArrowheads="1"/>
          </p:cNvSpPr>
          <p:nvPr/>
        </p:nvSpPr>
        <p:spPr bwMode="auto">
          <a:xfrm>
            <a:off x="2043421" y="2543175"/>
            <a:ext cx="581563" cy="201612"/>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smtClean="0">
                <a:latin typeface="Arial"/>
                <a:cs typeface="Arial"/>
              </a:rPr>
              <a:t>T286</a:t>
            </a:r>
            <a:endParaRPr lang="en-US" sz="800" dirty="0">
              <a:latin typeface="Arial"/>
              <a:cs typeface="Arial"/>
            </a:endParaRPr>
          </a:p>
        </p:txBody>
      </p:sp>
      <p:sp>
        <p:nvSpPr>
          <p:cNvPr id="228" name="Line 93"/>
          <p:cNvSpPr>
            <a:spLocks noChangeShapeType="1"/>
          </p:cNvSpPr>
          <p:nvPr/>
        </p:nvSpPr>
        <p:spPr bwMode="auto">
          <a:xfrm>
            <a:off x="1408713" y="2605087"/>
            <a:ext cx="416053" cy="0"/>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229" name="Line 94"/>
          <p:cNvSpPr>
            <a:spLocks noChangeShapeType="1"/>
          </p:cNvSpPr>
          <p:nvPr/>
        </p:nvSpPr>
        <p:spPr bwMode="auto">
          <a:xfrm>
            <a:off x="1824766" y="2538412"/>
            <a:ext cx="0" cy="133350"/>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230" name="Text Box 95"/>
          <p:cNvSpPr txBox="1">
            <a:spLocks noChangeArrowheads="1"/>
          </p:cNvSpPr>
          <p:nvPr/>
        </p:nvSpPr>
        <p:spPr bwMode="auto">
          <a:xfrm>
            <a:off x="918257" y="2228850"/>
            <a:ext cx="1044687" cy="646331"/>
          </a:xfrm>
          <a:prstGeom prst="rect">
            <a:avLst/>
          </a:prstGeom>
          <a:noFill/>
          <a:ln w="9525">
            <a:noFill/>
            <a:miter lim="800000"/>
            <a:headEnd/>
            <a:tailEnd/>
          </a:ln>
        </p:spPr>
        <p:txBody>
          <a:bodyPr wrap="square">
            <a:prstTxWarp prst="textNoShape">
              <a:avLst/>
            </a:prstTxWarp>
            <a:spAutoFit/>
          </a:bodyPr>
          <a:lstStyle/>
          <a:p>
            <a:pPr eaLnBrk="1" hangingPunct="1">
              <a:spcBef>
                <a:spcPct val="50000"/>
              </a:spcBef>
            </a:pPr>
            <a:r>
              <a:rPr lang="en-US" sz="800" i="1" dirty="0">
                <a:latin typeface="Arial"/>
                <a:cs typeface="Arial"/>
              </a:rPr>
              <a:t>Esophageal, Endometrial Cancer</a:t>
            </a:r>
          </a:p>
          <a:p>
            <a:pPr eaLnBrk="1" hangingPunct="1">
              <a:spcBef>
                <a:spcPct val="50000"/>
              </a:spcBef>
            </a:pPr>
            <a:endParaRPr lang="en-US" sz="800" i="1" dirty="0">
              <a:latin typeface="Arial"/>
              <a:cs typeface="Arial"/>
            </a:endParaRPr>
          </a:p>
        </p:txBody>
      </p:sp>
      <p:sp>
        <p:nvSpPr>
          <p:cNvPr id="236" name="Line 37"/>
          <p:cNvSpPr>
            <a:spLocks noChangeShapeType="1"/>
          </p:cNvSpPr>
          <p:nvPr/>
        </p:nvSpPr>
        <p:spPr bwMode="auto">
          <a:xfrm>
            <a:off x="2143638" y="2854325"/>
            <a:ext cx="1318006" cy="4762"/>
          </a:xfrm>
          <a:prstGeom prst="line">
            <a:avLst/>
          </a:prstGeom>
          <a:noFill/>
          <a:ln w="19050">
            <a:solidFill>
              <a:schemeClr val="tx1"/>
            </a:solidFill>
            <a:round/>
            <a:headEnd/>
            <a:tailEnd type="triangle" w="med" len="med"/>
          </a:ln>
        </p:spPr>
        <p:txBody>
          <a:bodyPr>
            <a:prstTxWarp prst="textNoShape">
              <a:avLst/>
            </a:prstTxWarp>
          </a:bodyPr>
          <a:lstStyle/>
          <a:p>
            <a:endParaRPr lang="en-US" dirty="0">
              <a:latin typeface="Arial"/>
              <a:cs typeface="Arial"/>
            </a:endParaRPr>
          </a:p>
        </p:txBody>
      </p:sp>
      <p:sp>
        <p:nvSpPr>
          <p:cNvPr id="237" name="Text Box 66"/>
          <p:cNvSpPr txBox="1">
            <a:spLocks noChangeArrowheads="1"/>
          </p:cNvSpPr>
          <p:nvPr/>
        </p:nvSpPr>
        <p:spPr bwMode="auto">
          <a:xfrm>
            <a:off x="2460993" y="2695575"/>
            <a:ext cx="1444037" cy="201612"/>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Nuclear Export</a:t>
            </a:r>
          </a:p>
        </p:txBody>
      </p:sp>
      <p:sp>
        <p:nvSpPr>
          <p:cNvPr id="246" name="Text Box 95"/>
          <p:cNvSpPr txBox="1">
            <a:spLocks noChangeArrowheads="1"/>
          </p:cNvSpPr>
          <p:nvPr/>
        </p:nvSpPr>
        <p:spPr bwMode="auto">
          <a:xfrm>
            <a:off x="2378997" y="1901825"/>
            <a:ext cx="1044687" cy="520700"/>
          </a:xfrm>
          <a:prstGeom prst="rect">
            <a:avLst/>
          </a:prstGeom>
          <a:noFill/>
          <a:ln w="9525">
            <a:noFill/>
            <a:miter lim="800000"/>
            <a:headEnd/>
            <a:tailEnd/>
          </a:ln>
        </p:spPr>
        <p:txBody>
          <a:bodyPr wrap="square">
            <a:prstTxWarp prst="textNoShape">
              <a:avLst/>
            </a:prstTxWarp>
            <a:spAutoFit/>
          </a:bodyPr>
          <a:lstStyle/>
          <a:p>
            <a:pPr algn="ctr" eaLnBrk="1" hangingPunct="1">
              <a:spcBef>
                <a:spcPct val="50000"/>
              </a:spcBef>
            </a:pPr>
            <a:r>
              <a:rPr lang="en-US" sz="800" i="1" dirty="0">
                <a:latin typeface="Arial"/>
                <a:cs typeface="Arial"/>
              </a:rPr>
              <a:t> Endometrial Cancer</a:t>
            </a:r>
          </a:p>
          <a:p>
            <a:pPr algn="ctr" eaLnBrk="1" hangingPunct="1">
              <a:spcBef>
                <a:spcPct val="50000"/>
              </a:spcBef>
            </a:pPr>
            <a:endParaRPr lang="en-US" sz="800" i="1" dirty="0">
              <a:latin typeface="Arial"/>
              <a:cs typeface="Arial"/>
            </a:endParaRPr>
          </a:p>
        </p:txBody>
      </p:sp>
      <p:sp>
        <p:nvSpPr>
          <p:cNvPr id="288" name="Oval 24"/>
          <p:cNvSpPr>
            <a:spLocks noChangeArrowheads="1"/>
          </p:cNvSpPr>
          <p:nvPr/>
        </p:nvSpPr>
        <p:spPr bwMode="auto">
          <a:xfrm>
            <a:off x="2647760" y="4114800"/>
            <a:ext cx="454014" cy="320675"/>
          </a:xfrm>
          <a:prstGeom prst="ellipse">
            <a:avLst/>
          </a:prstGeom>
          <a:gradFill rotWithShape="1">
            <a:gsLst>
              <a:gs pos="0">
                <a:srgbClr val="CCECFF"/>
              </a:gs>
              <a:gs pos="100000">
                <a:srgbClr val="3366FF"/>
              </a:gs>
            </a:gsLst>
            <a:path path="shape">
              <a:fillToRect l="50000" t="50000" r="50000" b="50000"/>
            </a:path>
          </a:gradFill>
          <a:ln w="9525">
            <a:solidFill>
              <a:schemeClr val="tx1"/>
            </a:solidFill>
            <a:round/>
            <a:headEnd/>
            <a:tailEnd/>
          </a:ln>
        </p:spPr>
        <p:txBody>
          <a:bodyPr wrap="none" anchor="ctr">
            <a:prstTxWarp prst="textNoShape">
              <a:avLst/>
            </a:prstTxWarp>
          </a:bodyPr>
          <a:lstStyle/>
          <a:p>
            <a:pPr eaLnBrk="1" hangingPunct="1"/>
            <a:endParaRPr lang="en-US" sz="800" dirty="0">
              <a:latin typeface="Arial"/>
              <a:cs typeface="Arial"/>
            </a:endParaRPr>
          </a:p>
        </p:txBody>
      </p:sp>
      <p:sp>
        <p:nvSpPr>
          <p:cNvPr id="289" name="Text Box 25"/>
          <p:cNvSpPr txBox="1">
            <a:spLocks noChangeArrowheads="1"/>
          </p:cNvSpPr>
          <p:nvPr/>
        </p:nvSpPr>
        <p:spPr bwMode="auto">
          <a:xfrm>
            <a:off x="2642653" y="4192587"/>
            <a:ext cx="531454" cy="201613"/>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eaLnBrk="1" hangingPunct="1">
              <a:spcBef>
                <a:spcPct val="50000"/>
              </a:spcBef>
            </a:pPr>
            <a:r>
              <a:rPr lang="en-US" sz="800" dirty="0">
                <a:latin typeface="Arial"/>
                <a:cs typeface="Arial"/>
              </a:rPr>
              <a:t>GSK3</a:t>
            </a:r>
            <a:r>
              <a:rPr lang="el-GR" sz="800" dirty="0">
                <a:latin typeface="Arial"/>
                <a:ea typeface="Times New Roman" pitchFamily="-111" charset="0"/>
                <a:cs typeface="Arial"/>
              </a:rPr>
              <a:t>β</a:t>
            </a:r>
          </a:p>
        </p:txBody>
      </p:sp>
      <p:sp>
        <p:nvSpPr>
          <p:cNvPr id="291" name="Line 37"/>
          <p:cNvSpPr>
            <a:spLocks noChangeShapeType="1"/>
          </p:cNvSpPr>
          <p:nvPr/>
        </p:nvSpPr>
        <p:spPr bwMode="auto">
          <a:xfrm flipV="1">
            <a:off x="3106055" y="4672012"/>
            <a:ext cx="759220" cy="1588"/>
          </a:xfrm>
          <a:prstGeom prst="line">
            <a:avLst/>
          </a:prstGeom>
          <a:noFill/>
          <a:ln w="19050">
            <a:solidFill>
              <a:schemeClr val="tx1"/>
            </a:solidFill>
            <a:round/>
            <a:headEnd/>
            <a:tailEnd type="triangle" w="med" len="med"/>
          </a:ln>
        </p:spPr>
        <p:txBody>
          <a:bodyPr>
            <a:prstTxWarp prst="textNoShape">
              <a:avLst/>
            </a:prstTxWarp>
          </a:bodyPr>
          <a:lstStyle/>
          <a:p>
            <a:endParaRPr lang="en-US" dirty="0">
              <a:latin typeface="Arial"/>
              <a:cs typeface="Arial"/>
            </a:endParaRPr>
          </a:p>
        </p:txBody>
      </p:sp>
      <p:sp>
        <p:nvSpPr>
          <p:cNvPr id="292" name="Text Box 95"/>
          <p:cNvSpPr txBox="1">
            <a:spLocks noChangeArrowheads="1"/>
          </p:cNvSpPr>
          <p:nvPr/>
        </p:nvSpPr>
        <p:spPr bwMode="auto">
          <a:xfrm>
            <a:off x="2942203" y="4670425"/>
            <a:ext cx="1044687" cy="582612"/>
          </a:xfrm>
          <a:prstGeom prst="rect">
            <a:avLst/>
          </a:prstGeom>
          <a:noFill/>
          <a:ln w="9525">
            <a:noFill/>
            <a:miter lim="800000"/>
            <a:headEnd/>
            <a:tailEnd/>
          </a:ln>
        </p:spPr>
        <p:txBody>
          <a:bodyPr wrap="square">
            <a:prstTxWarp prst="textNoShape">
              <a:avLst/>
            </a:prstTxWarp>
            <a:spAutoFit/>
          </a:bodyPr>
          <a:lstStyle/>
          <a:p>
            <a:pPr algn="ctr" eaLnBrk="1" hangingPunct="1">
              <a:spcBef>
                <a:spcPct val="50000"/>
              </a:spcBef>
            </a:pPr>
            <a:r>
              <a:rPr lang="en-US" sz="800" dirty="0">
                <a:latin typeface="Arial"/>
                <a:cs typeface="Arial"/>
              </a:rPr>
              <a:t>Dimerization</a:t>
            </a:r>
          </a:p>
          <a:p>
            <a:pPr algn="ctr" eaLnBrk="1" hangingPunct="1">
              <a:spcBef>
                <a:spcPct val="50000"/>
              </a:spcBef>
            </a:pPr>
            <a:r>
              <a:rPr lang="en-US" sz="800" dirty="0">
                <a:latin typeface="Arial"/>
                <a:cs typeface="Arial"/>
              </a:rPr>
              <a:t>Active Ligase</a:t>
            </a:r>
          </a:p>
          <a:p>
            <a:pPr algn="ctr" eaLnBrk="1" hangingPunct="1">
              <a:spcBef>
                <a:spcPct val="50000"/>
              </a:spcBef>
            </a:pPr>
            <a:endParaRPr lang="en-US" sz="800" i="1" dirty="0">
              <a:latin typeface="Arial"/>
              <a:cs typeface="Arial"/>
            </a:endParaRPr>
          </a:p>
        </p:txBody>
      </p:sp>
      <p:sp>
        <p:nvSpPr>
          <p:cNvPr id="293" name="Line 93"/>
          <p:cNvSpPr>
            <a:spLocks noChangeShapeType="1"/>
          </p:cNvSpPr>
          <p:nvPr/>
        </p:nvSpPr>
        <p:spPr bwMode="auto">
          <a:xfrm rot="5400000">
            <a:off x="2680816" y="2459038"/>
            <a:ext cx="434975" cy="0"/>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294" name="Line 94"/>
          <p:cNvSpPr>
            <a:spLocks noChangeShapeType="1"/>
          </p:cNvSpPr>
          <p:nvPr/>
        </p:nvSpPr>
        <p:spPr bwMode="auto">
          <a:xfrm rot="5400000">
            <a:off x="2901340" y="2612750"/>
            <a:ext cx="0" cy="127549"/>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300" name="Text Box 95"/>
          <p:cNvSpPr txBox="1">
            <a:spLocks noChangeArrowheads="1"/>
          </p:cNvSpPr>
          <p:nvPr/>
        </p:nvSpPr>
        <p:spPr bwMode="auto">
          <a:xfrm>
            <a:off x="2932536" y="3822700"/>
            <a:ext cx="1044687" cy="458787"/>
          </a:xfrm>
          <a:prstGeom prst="rect">
            <a:avLst/>
          </a:prstGeom>
          <a:noFill/>
          <a:ln w="9525">
            <a:noFill/>
            <a:miter lim="800000"/>
            <a:headEnd/>
            <a:tailEnd/>
          </a:ln>
        </p:spPr>
        <p:txBody>
          <a:bodyPr wrap="square">
            <a:prstTxWarp prst="textNoShape">
              <a:avLst/>
            </a:prstTxWarp>
            <a:spAutoFit/>
          </a:bodyPr>
          <a:lstStyle/>
          <a:p>
            <a:pPr algn="ctr" eaLnBrk="1" hangingPunct="1"/>
            <a:r>
              <a:rPr lang="en-US" sz="800" i="1" dirty="0">
                <a:latin typeface="Arial"/>
                <a:cs typeface="Arial"/>
              </a:rPr>
              <a:t> Esophageal</a:t>
            </a:r>
          </a:p>
          <a:p>
            <a:pPr algn="ctr" eaLnBrk="1" hangingPunct="1"/>
            <a:r>
              <a:rPr lang="en-US" sz="800" i="1" dirty="0">
                <a:latin typeface="Arial"/>
                <a:cs typeface="Arial"/>
              </a:rPr>
              <a:t>Cancer</a:t>
            </a:r>
          </a:p>
          <a:p>
            <a:pPr algn="ctr" eaLnBrk="1" hangingPunct="1"/>
            <a:endParaRPr lang="en-US" sz="800" i="1" dirty="0">
              <a:latin typeface="Arial"/>
              <a:cs typeface="Arial"/>
            </a:endParaRPr>
          </a:p>
        </p:txBody>
      </p:sp>
      <p:sp>
        <p:nvSpPr>
          <p:cNvPr id="301" name="Line 93"/>
          <p:cNvSpPr>
            <a:spLocks noChangeShapeType="1"/>
          </p:cNvSpPr>
          <p:nvPr/>
        </p:nvSpPr>
        <p:spPr bwMode="auto">
          <a:xfrm rot="5400000">
            <a:off x="3236290" y="4364038"/>
            <a:ext cx="434975" cy="0"/>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304" name="Line 94"/>
          <p:cNvSpPr>
            <a:spLocks noChangeShapeType="1"/>
          </p:cNvSpPr>
          <p:nvPr/>
        </p:nvSpPr>
        <p:spPr bwMode="auto">
          <a:xfrm rot="5400000">
            <a:off x="3456815" y="4517750"/>
            <a:ext cx="0" cy="127549"/>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305" name="AutoShape 236"/>
          <p:cNvSpPr>
            <a:spLocks noChangeArrowheads="1"/>
          </p:cNvSpPr>
          <p:nvPr/>
        </p:nvSpPr>
        <p:spPr bwMode="auto">
          <a:xfrm rot="331244">
            <a:off x="1402639" y="3268662"/>
            <a:ext cx="528417" cy="1714500"/>
          </a:xfrm>
          <a:prstGeom prst="triangle">
            <a:avLst>
              <a:gd name="adj" fmla="val 50000"/>
            </a:avLst>
          </a:prstGeom>
          <a:gradFill rotWithShape="1">
            <a:gsLst>
              <a:gs pos="0">
                <a:srgbClr val="FFCCCC"/>
              </a:gs>
              <a:gs pos="100000">
                <a:srgbClr val="CC0000">
                  <a:alpha val="50000"/>
                </a:srgbClr>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latin typeface="Arial"/>
              <a:cs typeface="Arial"/>
            </a:endParaRPr>
          </a:p>
        </p:txBody>
      </p:sp>
      <p:sp>
        <p:nvSpPr>
          <p:cNvPr id="306" name="Text Box 95"/>
          <p:cNvSpPr txBox="1">
            <a:spLocks noChangeArrowheads="1"/>
          </p:cNvSpPr>
          <p:nvPr/>
        </p:nvSpPr>
        <p:spPr bwMode="auto">
          <a:xfrm rot="312524">
            <a:off x="890925" y="4851400"/>
            <a:ext cx="1427334" cy="703262"/>
          </a:xfrm>
          <a:prstGeom prst="rect">
            <a:avLst/>
          </a:prstGeom>
          <a:noFill/>
          <a:ln w="9525">
            <a:noFill/>
            <a:miter lim="800000"/>
            <a:headEnd/>
            <a:tailEnd/>
          </a:ln>
        </p:spPr>
        <p:txBody>
          <a:bodyPr wrap="square">
            <a:prstTxWarp prst="textNoShape">
              <a:avLst/>
            </a:prstTxWarp>
            <a:spAutoFit/>
          </a:bodyPr>
          <a:lstStyle/>
          <a:p>
            <a:pPr algn="ctr" eaLnBrk="1" hangingPunct="1"/>
            <a:endParaRPr lang="en-US" sz="800" i="1" dirty="0">
              <a:latin typeface="Arial"/>
              <a:cs typeface="Arial"/>
            </a:endParaRPr>
          </a:p>
          <a:p>
            <a:pPr algn="ctr" eaLnBrk="1" hangingPunct="1"/>
            <a:r>
              <a:rPr lang="en-US" sz="800" i="1" dirty="0">
                <a:latin typeface="Arial"/>
                <a:cs typeface="Arial"/>
              </a:rPr>
              <a:t>DNA Re-Replication</a:t>
            </a:r>
          </a:p>
          <a:p>
            <a:pPr algn="ctr" eaLnBrk="1" hangingPunct="1"/>
            <a:r>
              <a:rPr lang="en-US" sz="800" i="1" dirty="0">
                <a:latin typeface="Arial"/>
                <a:cs typeface="Arial"/>
              </a:rPr>
              <a:t>Genomic Instability</a:t>
            </a:r>
          </a:p>
          <a:p>
            <a:pPr algn="ctr" eaLnBrk="1" hangingPunct="1"/>
            <a:r>
              <a:rPr lang="en-US" sz="800" i="1" dirty="0">
                <a:latin typeface="Arial"/>
                <a:cs typeface="Arial"/>
              </a:rPr>
              <a:t>Neoplastic Transformation</a:t>
            </a:r>
          </a:p>
          <a:p>
            <a:pPr algn="ctr" eaLnBrk="1" hangingPunct="1"/>
            <a:endParaRPr lang="en-US" sz="800" i="1" dirty="0">
              <a:latin typeface="Arial"/>
              <a:cs typeface="Arial"/>
            </a:endParaRPr>
          </a:p>
        </p:txBody>
      </p:sp>
      <p:grpSp>
        <p:nvGrpSpPr>
          <p:cNvPr id="311" name="Group 310"/>
          <p:cNvGrpSpPr/>
          <p:nvPr/>
        </p:nvGrpSpPr>
        <p:grpSpPr>
          <a:xfrm>
            <a:off x="1560978" y="2582033"/>
            <a:ext cx="796982" cy="509862"/>
            <a:chOff x="3707278" y="4245733"/>
            <a:chExt cx="796982" cy="509862"/>
          </a:xfrm>
        </p:grpSpPr>
        <p:grpSp>
          <p:nvGrpSpPr>
            <p:cNvPr id="312" name="Group 108"/>
            <p:cNvGrpSpPr/>
            <p:nvPr/>
          </p:nvGrpSpPr>
          <p:grpSpPr>
            <a:xfrm>
              <a:off x="3707278" y="4369054"/>
              <a:ext cx="796982" cy="386541"/>
              <a:chOff x="7442204" y="3160721"/>
              <a:chExt cx="1017586" cy="600075"/>
            </a:xfrm>
          </p:grpSpPr>
          <p:grpSp>
            <p:nvGrpSpPr>
              <p:cNvPr id="316" name="Group 216"/>
              <p:cNvGrpSpPr>
                <a:grpSpLocks/>
              </p:cNvGrpSpPr>
              <p:nvPr/>
            </p:nvGrpSpPr>
            <p:grpSpPr bwMode="auto">
              <a:xfrm>
                <a:off x="7735889" y="3422658"/>
                <a:ext cx="723901" cy="338138"/>
                <a:chOff x="298" y="3224"/>
                <a:chExt cx="456" cy="213"/>
              </a:xfrm>
            </p:grpSpPr>
            <p:sp>
              <p:nvSpPr>
                <p:cNvPr id="320"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21"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317" name="Group 235"/>
              <p:cNvGrpSpPr>
                <a:grpSpLocks/>
              </p:cNvGrpSpPr>
              <p:nvPr/>
            </p:nvGrpSpPr>
            <p:grpSpPr bwMode="auto">
              <a:xfrm>
                <a:off x="7442204" y="3160721"/>
                <a:ext cx="876301" cy="334963"/>
                <a:chOff x="1225" y="3475"/>
                <a:chExt cx="552" cy="211"/>
              </a:xfrm>
            </p:grpSpPr>
            <p:sp>
              <p:nvSpPr>
                <p:cNvPr id="318"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319"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313" name="Group 1129"/>
            <p:cNvGrpSpPr>
              <a:grpSpLocks/>
            </p:cNvGrpSpPr>
            <p:nvPr/>
          </p:nvGrpSpPr>
          <p:grpSpPr bwMode="auto">
            <a:xfrm>
              <a:off x="4091376" y="4245733"/>
              <a:ext cx="176082" cy="325234"/>
              <a:chOff x="3421" y="3634"/>
              <a:chExt cx="285" cy="359"/>
            </a:xfrm>
          </p:grpSpPr>
          <p:sp>
            <p:nvSpPr>
              <p:cNvPr id="314"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315" name="Text Box 66"/>
              <p:cNvSpPr txBox="1">
                <a:spLocks noChangeArrowheads="1"/>
              </p:cNvSpPr>
              <p:nvPr/>
            </p:nvSpPr>
            <p:spPr bwMode="auto">
              <a:xfrm>
                <a:off x="3421"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335" name="Group 236"/>
          <p:cNvGrpSpPr/>
          <p:nvPr/>
        </p:nvGrpSpPr>
        <p:grpSpPr>
          <a:xfrm>
            <a:off x="3983837" y="4305286"/>
            <a:ext cx="613558" cy="468050"/>
            <a:chOff x="5356583" y="1704204"/>
            <a:chExt cx="476982" cy="344642"/>
          </a:xfrm>
        </p:grpSpPr>
        <p:grpSp>
          <p:nvGrpSpPr>
            <p:cNvPr id="345" name="Group 362"/>
            <p:cNvGrpSpPr/>
            <p:nvPr/>
          </p:nvGrpSpPr>
          <p:grpSpPr>
            <a:xfrm>
              <a:off x="5378999" y="1858801"/>
              <a:ext cx="454566" cy="190045"/>
              <a:chOff x="6919932" y="3628334"/>
              <a:chExt cx="454566" cy="190045"/>
            </a:xfrm>
          </p:grpSpPr>
          <p:sp>
            <p:nvSpPr>
              <p:cNvPr id="351" name="AutoShape 77"/>
              <p:cNvSpPr>
                <a:spLocks noChangeArrowheads="1"/>
              </p:cNvSpPr>
              <p:nvPr/>
            </p:nvSpPr>
            <p:spPr bwMode="auto">
              <a:xfrm rot="1789688">
                <a:off x="6919932" y="3653741"/>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52"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56" name="Text Box 78"/>
              <p:cNvSpPr txBox="1">
                <a:spLocks noChangeArrowheads="1"/>
              </p:cNvSpPr>
              <p:nvPr/>
            </p:nvSpPr>
            <p:spPr bwMode="auto">
              <a:xfrm rot="1757779">
                <a:off x="6953524" y="3657955"/>
                <a:ext cx="420974" cy="158639"/>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346" name="Group 1129"/>
            <p:cNvGrpSpPr>
              <a:grpSpLocks/>
            </p:cNvGrpSpPr>
            <p:nvPr/>
          </p:nvGrpSpPr>
          <p:grpSpPr bwMode="auto">
            <a:xfrm>
              <a:off x="5356583" y="1704204"/>
              <a:ext cx="176082" cy="164882"/>
              <a:chOff x="3452" y="3651"/>
              <a:chExt cx="285" cy="182"/>
            </a:xfrm>
          </p:grpSpPr>
          <p:sp>
            <p:nvSpPr>
              <p:cNvPr id="348"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349" name="Text Box 66"/>
              <p:cNvSpPr txBox="1">
                <a:spLocks noChangeArrowheads="1"/>
              </p:cNvSpPr>
              <p:nvPr/>
            </p:nvSpPr>
            <p:spPr bwMode="auto">
              <a:xfrm>
                <a:off x="3452" y="3653"/>
                <a:ext cx="285" cy="16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373" name="Group 372"/>
          <p:cNvGrpSpPr/>
          <p:nvPr/>
        </p:nvGrpSpPr>
        <p:grpSpPr>
          <a:xfrm>
            <a:off x="1980230" y="3931705"/>
            <a:ext cx="913059" cy="740525"/>
            <a:chOff x="4278611" y="7228228"/>
            <a:chExt cx="764124" cy="567600"/>
          </a:xfrm>
        </p:grpSpPr>
        <p:grpSp>
          <p:nvGrpSpPr>
            <p:cNvPr id="330" name="Group 202"/>
            <p:cNvGrpSpPr/>
            <p:nvPr/>
          </p:nvGrpSpPr>
          <p:grpSpPr>
            <a:xfrm>
              <a:off x="4550923" y="7457308"/>
              <a:ext cx="491812" cy="338520"/>
              <a:chOff x="5351023" y="1704208"/>
              <a:chExt cx="491812" cy="338520"/>
            </a:xfrm>
          </p:grpSpPr>
          <p:grpSp>
            <p:nvGrpSpPr>
              <p:cNvPr id="365" name="Group 362"/>
              <p:cNvGrpSpPr/>
              <p:nvPr/>
            </p:nvGrpSpPr>
            <p:grpSpPr>
              <a:xfrm>
                <a:off x="5397293" y="1858801"/>
                <a:ext cx="445542" cy="183927"/>
                <a:chOff x="6938226" y="3628334"/>
                <a:chExt cx="445542" cy="183927"/>
              </a:xfrm>
            </p:grpSpPr>
            <p:sp>
              <p:nvSpPr>
                <p:cNvPr id="371"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372" name="Text Box 78"/>
                <p:cNvSpPr txBox="1">
                  <a:spLocks noChangeArrowheads="1"/>
                </p:cNvSpPr>
                <p:nvPr/>
              </p:nvSpPr>
              <p:spPr bwMode="auto">
                <a:xfrm rot="1757779">
                  <a:off x="6938226" y="3647127"/>
                  <a:ext cx="445542" cy="16513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368" name="Group 1129"/>
              <p:cNvGrpSpPr>
                <a:grpSpLocks/>
              </p:cNvGrpSpPr>
              <p:nvPr/>
            </p:nvGrpSpPr>
            <p:grpSpPr bwMode="auto">
              <a:xfrm>
                <a:off x="5351023" y="1704208"/>
                <a:ext cx="176082" cy="252759"/>
                <a:chOff x="3443" y="3651"/>
                <a:chExt cx="285" cy="279"/>
              </a:xfrm>
            </p:grpSpPr>
            <p:sp>
              <p:nvSpPr>
                <p:cNvPr id="369"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370" name="Text Box 66"/>
                <p:cNvSpPr txBox="1">
                  <a:spLocks noChangeArrowheads="1"/>
                </p:cNvSpPr>
                <p:nvPr/>
              </p:nvSpPr>
              <p:spPr bwMode="auto">
                <a:xfrm>
                  <a:off x="3443" y="3655"/>
                  <a:ext cx="285" cy="275"/>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sp>
          <p:nvSpPr>
            <p:cNvPr id="341" name="Moon 340"/>
            <p:cNvSpPr/>
            <p:nvPr/>
          </p:nvSpPr>
          <p:spPr bwMode="auto">
            <a:xfrm rot="7184693">
              <a:off x="4580158" y="7317084"/>
              <a:ext cx="228600" cy="175639"/>
            </a:xfrm>
            <a:prstGeom prst="moon">
              <a:avLst/>
            </a:prstGeom>
            <a:gradFill flip="none" rotWithShape="1">
              <a:gsLst>
                <a:gs pos="0">
                  <a:srgbClr val="6C71FF"/>
                </a:gs>
                <a:gs pos="100000">
                  <a:schemeClr val="accent5"/>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b="0" i="0" u="none" strike="noStrike" cap="none" normalizeH="0" baseline="0" dirty="0">
                <a:ln>
                  <a:noFill/>
                </a:ln>
                <a:solidFill>
                  <a:schemeClr val="tx1"/>
                </a:solidFill>
                <a:effectLst/>
                <a:latin typeface="Times" pitchFamily="-106" charset="0"/>
              </a:endParaRPr>
            </a:p>
          </p:txBody>
        </p:sp>
        <p:sp>
          <p:nvSpPr>
            <p:cNvPr id="342" name="Text Box 1127"/>
            <p:cNvSpPr txBox="1">
              <a:spLocks noChangeArrowheads="1"/>
            </p:cNvSpPr>
            <p:nvPr/>
          </p:nvSpPr>
          <p:spPr bwMode="auto">
            <a:xfrm>
              <a:off x="4278611" y="7228228"/>
              <a:ext cx="580270" cy="16513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latin typeface="Arial"/>
                  <a:cs typeface="Arial"/>
                </a:rPr>
                <a:t>14-3-3ε</a:t>
              </a:r>
              <a:endParaRPr lang="en-US" dirty="0">
                <a:latin typeface="Arial"/>
                <a:cs typeface="Arial"/>
              </a:endParaRPr>
            </a:p>
          </p:txBody>
        </p:sp>
        <p:sp>
          <p:nvSpPr>
            <p:cNvPr id="343" name="Text Box 1127"/>
            <p:cNvSpPr txBox="1">
              <a:spLocks noChangeArrowheads="1"/>
            </p:cNvSpPr>
            <p:nvPr/>
          </p:nvSpPr>
          <p:spPr bwMode="auto">
            <a:xfrm>
              <a:off x="4332561" y="7459878"/>
              <a:ext cx="554869" cy="16513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latin typeface="Arial"/>
                  <a:cs typeface="Arial"/>
                </a:rPr>
                <a:t>S12</a:t>
              </a:r>
              <a:endParaRPr lang="en-US" dirty="0">
                <a:latin typeface="Arial"/>
                <a:cs typeface="Arial"/>
              </a:endParaRPr>
            </a:p>
          </p:txBody>
        </p:sp>
      </p:grpSp>
      <p:grpSp>
        <p:nvGrpSpPr>
          <p:cNvPr id="434" name="Group 433"/>
          <p:cNvGrpSpPr/>
          <p:nvPr/>
        </p:nvGrpSpPr>
        <p:grpSpPr>
          <a:xfrm>
            <a:off x="3554464" y="1867080"/>
            <a:ext cx="1751654" cy="1056814"/>
            <a:chOff x="7002514" y="2857680"/>
            <a:chExt cx="1751654" cy="1056814"/>
          </a:xfrm>
        </p:grpSpPr>
        <p:sp>
          <p:nvSpPr>
            <p:cNvPr id="390" name="AutoShape 1028"/>
            <p:cNvSpPr>
              <a:spLocks noChangeArrowheads="1"/>
            </p:cNvSpPr>
            <p:nvPr/>
          </p:nvSpPr>
          <p:spPr bwMode="auto">
            <a:xfrm>
              <a:off x="7358948" y="2857680"/>
              <a:ext cx="762525" cy="310606"/>
            </a:xfrm>
            <a:prstGeom prst="roundRect">
              <a:avLst>
                <a:gd name="adj" fmla="val 16667"/>
              </a:avLst>
            </a:prstGeom>
            <a:gradFill rotWithShape="0">
              <a:gsLst>
                <a:gs pos="70000">
                  <a:srgbClr val="A7575B"/>
                </a:gs>
                <a:gs pos="97000">
                  <a:srgbClr val="60120B"/>
                </a:gs>
                <a:gs pos="30000">
                  <a:srgbClr val="F6C0C3"/>
                </a:gs>
                <a:gs pos="18000">
                  <a:srgbClr val="EED9DA"/>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91" name="Text Box 1029"/>
            <p:cNvSpPr txBox="1">
              <a:spLocks noChangeArrowheads="1"/>
            </p:cNvSpPr>
            <p:nvPr/>
          </p:nvSpPr>
          <p:spPr bwMode="auto">
            <a:xfrm rot="44934">
              <a:off x="7513554" y="2894844"/>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CUL1</a:t>
              </a:r>
              <a:endParaRPr lang="en-US" sz="900" dirty="0">
                <a:solidFill>
                  <a:srgbClr val="000000"/>
                </a:solidFill>
                <a:latin typeface="Arial"/>
                <a:cs typeface="Arial"/>
              </a:endParaRPr>
            </a:p>
          </p:txBody>
        </p:sp>
        <p:grpSp>
          <p:nvGrpSpPr>
            <p:cNvPr id="393" name="Group 392"/>
            <p:cNvGrpSpPr/>
            <p:nvPr/>
          </p:nvGrpSpPr>
          <p:grpSpPr>
            <a:xfrm>
              <a:off x="7126843" y="3037818"/>
              <a:ext cx="925031" cy="252748"/>
              <a:chOff x="1329858" y="2021818"/>
              <a:chExt cx="925031" cy="252748"/>
            </a:xfrm>
          </p:grpSpPr>
          <p:sp>
            <p:nvSpPr>
              <p:cNvPr id="396" name="AutoShape 1034"/>
              <p:cNvSpPr>
                <a:spLocks noChangeArrowheads="1"/>
              </p:cNvSpPr>
              <p:nvPr/>
            </p:nvSpPr>
            <p:spPr bwMode="auto">
              <a:xfrm rot="44934">
                <a:off x="1369931" y="2021818"/>
                <a:ext cx="386925" cy="252748"/>
              </a:xfrm>
              <a:prstGeom prst="hexagon">
                <a:avLst>
                  <a:gd name="adj" fmla="val 38281"/>
                  <a:gd name="vf" fmla="val 115470"/>
                </a:avLst>
              </a:prstGeom>
              <a:gradFill rotWithShape="0">
                <a:gsLst>
                  <a:gs pos="80000">
                    <a:srgbClr val="A7575B"/>
                  </a:gs>
                  <a:gs pos="93000">
                    <a:srgbClr val="60120B"/>
                  </a:gs>
                  <a:gs pos="37000">
                    <a:srgbClr val="F6C0C3"/>
                  </a:gs>
                  <a:gs pos="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397" name="Text Box 1035"/>
              <p:cNvSpPr txBox="1">
                <a:spLocks noChangeArrowheads="1"/>
              </p:cNvSpPr>
              <p:nvPr/>
            </p:nvSpPr>
            <p:spPr bwMode="auto">
              <a:xfrm rot="44934">
                <a:off x="1329858" y="2037259"/>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RBX1</a:t>
                </a:r>
                <a:endParaRPr lang="en-US" sz="900" dirty="0">
                  <a:solidFill>
                    <a:srgbClr val="000000"/>
                  </a:solidFill>
                  <a:latin typeface="Arial"/>
                  <a:cs typeface="Arial"/>
                </a:endParaRPr>
              </a:p>
            </p:txBody>
          </p:sp>
        </p:grpSp>
        <p:grpSp>
          <p:nvGrpSpPr>
            <p:cNvPr id="398" name="Group 397"/>
            <p:cNvGrpSpPr/>
            <p:nvPr/>
          </p:nvGrpSpPr>
          <p:grpSpPr>
            <a:xfrm>
              <a:off x="7829137" y="3073247"/>
              <a:ext cx="925031" cy="230832"/>
              <a:chOff x="1689252" y="2552547"/>
              <a:chExt cx="925031" cy="230832"/>
            </a:xfrm>
          </p:grpSpPr>
          <p:sp>
            <p:nvSpPr>
              <p:cNvPr id="401" name="AutoShape 1036"/>
              <p:cNvSpPr>
                <a:spLocks noChangeArrowheads="1"/>
              </p:cNvSpPr>
              <p:nvPr/>
            </p:nvSpPr>
            <p:spPr bwMode="auto">
              <a:xfrm rot="44934">
                <a:off x="1745899" y="2575733"/>
                <a:ext cx="360997" cy="201956"/>
              </a:xfrm>
              <a:prstGeom prst="flowChartTerminator">
                <a:avLst/>
              </a:prstGeom>
              <a:gradFill rotWithShape="0">
                <a:gsLst>
                  <a:gs pos="85000">
                    <a:srgbClr val="A7575B"/>
                  </a:gs>
                  <a:gs pos="100000">
                    <a:srgbClr val="60120B"/>
                  </a:gs>
                  <a:gs pos="42000">
                    <a:srgbClr val="F6C0C3"/>
                  </a:gs>
                  <a:gs pos="1400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04" name="Text Box 1037"/>
              <p:cNvSpPr txBox="1">
                <a:spLocks noChangeArrowheads="1"/>
              </p:cNvSpPr>
              <p:nvPr/>
            </p:nvSpPr>
            <p:spPr bwMode="auto">
              <a:xfrm rot="44934">
                <a:off x="1689252" y="2552547"/>
                <a:ext cx="925031" cy="230832"/>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smtClean="0">
                    <a:solidFill>
                      <a:srgbClr val="000000"/>
                    </a:solidFill>
                    <a:latin typeface="Arial"/>
                    <a:cs typeface="Arial"/>
                  </a:rPr>
                  <a:t>SKP1</a:t>
                </a:r>
                <a:endParaRPr lang="en-US" sz="900" dirty="0">
                  <a:solidFill>
                    <a:srgbClr val="000000"/>
                  </a:solidFill>
                  <a:latin typeface="Arial"/>
                  <a:cs typeface="Arial"/>
                </a:endParaRPr>
              </a:p>
            </p:txBody>
          </p:sp>
        </p:grpSp>
        <p:grpSp>
          <p:nvGrpSpPr>
            <p:cNvPr id="409" name="Group 349"/>
            <p:cNvGrpSpPr/>
            <p:nvPr/>
          </p:nvGrpSpPr>
          <p:grpSpPr>
            <a:xfrm rot="15345397">
              <a:off x="7058766" y="3143505"/>
              <a:ext cx="425015" cy="537519"/>
              <a:chOff x="6990360" y="2908432"/>
              <a:chExt cx="257268" cy="338560"/>
            </a:xfrm>
          </p:grpSpPr>
          <p:sp>
            <p:nvSpPr>
              <p:cNvPr id="410" name="AutoShape 1030"/>
              <p:cNvSpPr>
                <a:spLocks noChangeArrowheads="1"/>
              </p:cNvSpPr>
              <p:nvPr/>
            </p:nvSpPr>
            <p:spPr bwMode="auto">
              <a:xfrm rot="883583">
                <a:off x="6990360" y="2910617"/>
                <a:ext cx="257268" cy="213978"/>
              </a:xfrm>
              <a:prstGeom prst="flowChartDecision">
                <a:avLst/>
              </a:prstGeom>
              <a:gradFill rotWithShape="0">
                <a:gsLst>
                  <a:gs pos="65000">
                    <a:srgbClr val="A7575B"/>
                  </a:gs>
                  <a:gs pos="100000">
                    <a:srgbClr val="60120B"/>
                  </a:gs>
                  <a:gs pos="35000">
                    <a:srgbClr val="F6C0C3"/>
                  </a:gs>
                  <a:gs pos="0">
                    <a:srgbClr val="EED9DA"/>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sz="900" dirty="0">
                  <a:solidFill>
                    <a:srgbClr val="000000"/>
                  </a:solidFill>
                  <a:latin typeface="Arial"/>
                  <a:cs typeface="Arial"/>
                </a:endParaRPr>
              </a:p>
            </p:txBody>
          </p:sp>
          <p:sp>
            <p:nvSpPr>
              <p:cNvPr id="411" name="Text Box 1033"/>
              <p:cNvSpPr txBox="1">
                <a:spLocks noChangeArrowheads="1"/>
              </p:cNvSpPr>
              <p:nvPr/>
            </p:nvSpPr>
            <p:spPr bwMode="auto">
              <a:xfrm rot="6238649">
                <a:off x="6936174" y="3007849"/>
                <a:ext cx="338560" cy="139726"/>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sz="900" dirty="0">
                    <a:solidFill>
                      <a:srgbClr val="000000"/>
                    </a:solidFill>
                    <a:latin typeface="Arial"/>
                    <a:cs typeface="Arial"/>
                  </a:rPr>
                  <a:t>E2</a:t>
                </a:r>
              </a:p>
            </p:txBody>
          </p:sp>
        </p:grpSp>
        <p:grpSp>
          <p:nvGrpSpPr>
            <p:cNvPr id="413" name="Group 412"/>
            <p:cNvGrpSpPr/>
            <p:nvPr/>
          </p:nvGrpSpPr>
          <p:grpSpPr>
            <a:xfrm rot="1174902">
              <a:off x="7705359" y="3305790"/>
              <a:ext cx="502928" cy="227167"/>
              <a:chOff x="2665985" y="3043931"/>
              <a:chExt cx="474934" cy="196351"/>
            </a:xfrm>
          </p:grpSpPr>
          <p:sp>
            <p:nvSpPr>
              <p:cNvPr id="420" name="AutoShape 77"/>
              <p:cNvSpPr>
                <a:spLocks noChangeArrowheads="1"/>
              </p:cNvSpPr>
              <p:nvPr/>
            </p:nvSpPr>
            <p:spPr bwMode="auto">
              <a:xfrm>
                <a:off x="2686379" y="3051993"/>
                <a:ext cx="391040" cy="188289"/>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422" name="Text Box 78"/>
              <p:cNvSpPr txBox="1">
                <a:spLocks noChangeArrowheads="1"/>
              </p:cNvSpPr>
              <p:nvPr/>
            </p:nvSpPr>
            <p:spPr bwMode="auto">
              <a:xfrm>
                <a:off x="2665985" y="3043931"/>
                <a:ext cx="474934" cy="18621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solidFill>
                      <a:srgbClr val="000000"/>
                    </a:solidFill>
                    <a:latin typeface="Arial"/>
                    <a:cs typeface="Arial"/>
                  </a:rPr>
                  <a:t>F-box</a:t>
                </a:r>
                <a:endParaRPr lang="en-US" dirty="0">
                  <a:solidFill>
                    <a:srgbClr val="000000"/>
                  </a:solidFill>
                  <a:latin typeface="Arial"/>
                  <a:cs typeface="Arial"/>
                </a:endParaRPr>
              </a:p>
            </p:txBody>
          </p:sp>
        </p:grpSp>
        <p:sp>
          <p:nvSpPr>
            <p:cNvPr id="428" name="Curved Up Arrow 427"/>
            <p:cNvSpPr/>
            <p:nvPr/>
          </p:nvSpPr>
          <p:spPr bwMode="auto">
            <a:xfrm rot="430174">
              <a:off x="7274131" y="3710113"/>
              <a:ext cx="570294" cy="204381"/>
            </a:xfrm>
            <a:prstGeom prst="curvedUpArrow">
              <a:avLst/>
            </a:prstGeom>
            <a:gradFill flip="none" rotWithShape="1">
              <a:gsLst>
                <a:gs pos="0">
                  <a:schemeClr val="accent1"/>
                </a:gs>
                <a:gs pos="100000">
                  <a:srgbClr val="FFFFFF"/>
                </a:gs>
              </a:gsLst>
              <a:path path="circle">
                <a:fillToRect l="100000" t="100000"/>
              </a:path>
              <a:tileRect r="-100000" b="-100000"/>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grpSp>
          <p:nvGrpSpPr>
            <p:cNvPr id="430" name="Group 429"/>
            <p:cNvGrpSpPr/>
            <p:nvPr/>
          </p:nvGrpSpPr>
          <p:grpSpPr>
            <a:xfrm>
              <a:off x="7149773" y="3505415"/>
              <a:ext cx="363869" cy="201971"/>
              <a:chOff x="2381488" y="4038815"/>
              <a:chExt cx="363869" cy="201971"/>
            </a:xfrm>
          </p:grpSpPr>
          <p:sp>
            <p:nvSpPr>
              <p:cNvPr id="431" name="Oval 60"/>
              <p:cNvSpPr>
                <a:spLocks noChangeArrowheads="1"/>
              </p:cNvSpPr>
              <p:nvPr/>
            </p:nvSpPr>
            <p:spPr bwMode="auto">
              <a:xfrm>
                <a:off x="2438400" y="4064000"/>
                <a:ext cx="176465" cy="155441"/>
              </a:xfrm>
              <a:prstGeom prst="ellipse">
                <a:avLst/>
              </a:prstGeom>
              <a:gradFill flip="none" rotWithShape="1">
                <a:gsLst>
                  <a:gs pos="84000">
                    <a:srgbClr val="FF6600"/>
                  </a:gs>
                  <a:gs pos="27000">
                    <a:srgbClr val="FFEFE5"/>
                  </a:gs>
                  <a:gs pos="64000">
                    <a:srgbClr val="FF8C00"/>
                  </a:gs>
                </a:gsLst>
                <a:path path="circle">
                  <a:fillToRect r="100000" b="100000"/>
                </a:path>
                <a:tileRect l="-100000" t="-100000"/>
              </a:gradFill>
              <a:ln w="9525">
                <a:solidFill>
                  <a:schemeClr val="tx1"/>
                </a:solidFill>
                <a:round/>
                <a:headEnd/>
                <a:tailEnd/>
              </a:ln>
            </p:spPr>
            <p:txBody>
              <a:bodyPr wrap="none" anchor="ctr">
                <a:prstTxWarp prst="textNoShape">
                  <a:avLst/>
                </a:prstTxWarp>
              </a:bodyPr>
              <a:lstStyle/>
              <a:p>
                <a:endParaRPr lang="en-US" sz="700" dirty="0">
                  <a:solidFill>
                    <a:srgbClr val="000000"/>
                  </a:solidFill>
                  <a:latin typeface="Arial"/>
                  <a:cs typeface="Arial"/>
                </a:endParaRPr>
              </a:p>
            </p:txBody>
          </p:sp>
          <p:sp>
            <p:nvSpPr>
              <p:cNvPr id="432" name="Text Box 61"/>
              <p:cNvSpPr txBox="1">
                <a:spLocks noChangeArrowheads="1"/>
              </p:cNvSpPr>
              <p:nvPr/>
            </p:nvSpPr>
            <p:spPr bwMode="auto">
              <a:xfrm flipH="1">
                <a:off x="2381488" y="4038815"/>
                <a:ext cx="363869"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eaLnBrk="0" hangingPunct="0">
                  <a:spcBef>
                    <a:spcPct val="50000"/>
                  </a:spcBef>
                  <a:defRPr/>
                </a:pPr>
                <a:r>
                  <a:rPr lang="en-US" dirty="0" smtClean="0">
                    <a:solidFill>
                      <a:srgbClr val="000000"/>
                    </a:solidFill>
                    <a:latin typeface="Arial"/>
                    <a:cs typeface="Arial"/>
                  </a:rPr>
                  <a:t>Ub</a:t>
                </a:r>
                <a:endParaRPr lang="en-US" dirty="0">
                  <a:solidFill>
                    <a:srgbClr val="000000"/>
                  </a:solidFill>
                  <a:latin typeface="Arial"/>
                  <a:cs typeface="Arial"/>
                </a:endParaRPr>
              </a:p>
            </p:txBody>
          </p:sp>
        </p:grpSp>
      </p:grpSp>
      <p:grpSp>
        <p:nvGrpSpPr>
          <p:cNvPr id="455" name="Group 454"/>
          <p:cNvGrpSpPr/>
          <p:nvPr/>
        </p:nvGrpSpPr>
        <p:grpSpPr>
          <a:xfrm rot="3240000">
            <a:off x="5025902" y="2095500"/>
            <a:ext cx="149348" cy="427942"/>
            <a:chOff x="5273552" y="2075767"/>
            <a:chExt cx="146571" cy="434975"/>
          </a:xfrm>
        </p:grpSpPr>
        <p:sp>
          <p:nvSpPr>
            <p:cNvPr id="437" name="Line 93"/>
            <p:cNvSpPr>
              <a:spLocks noChangeShapeType="1"/>
            </p:cNvSpPr>
            <p:nvPr/>
          </p:nvSpPr>
          <p:spPr bwMode="auto">
            <a:xfrm rot="6790455">
              <a:off x="5202635" y="2293255"/>
              <a:ext cx="434975" cy="0"/>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sp>
          <p:nvSpPr>
            <p:cNvPr id="438" name="Line 94"/>
            <p:cNvSpPr>
              <a:spLocks noChangeShapeType="1"/>
            </p:cNvSpPr>
            <p:nvPr/>
          </p:nvSpPr>
          <p:spPr bwMode="auto">
            <a:xfrm rot="6790455">
              <a:off x="5337327" y="2430613"/>
              <a:ext cx="0" cy="127549"/>
            </a:xfrm>
            <a:prstGeom prst="line">
              <a:avLst/>
            </a:prstGeom>
            <a:noFill/>
            <a:ln w="38100">
              <a:solidFill>
                <a:srgbClr val="800000"/>
              </a:solidFill>
              <a:round/>
              <a:headEnd/>
              <a:tailEnd/>
            </a:ln>
          </p:spPr>
          <p:txBody>
            <a:bodyPr>
              <a:prstTxWarp prst="textNoShape">
                <a:avLst/>
              </a:prstTxWarp>
            </a:bodyPr>
            <a:lstStyle/>
            <a:p>
              <a:endParaRPr lang="en-US" dirty="0">
                <a:latin typeface="Arial"/>
                <a:cs typeface="Arial"/>
              </a:endParaRPr>
            </a:p>
          </p:txBody>
        </p:sp>
      </p:grpSp>
      <p:grpSp>
        <p:nvGrpSpPr>
          <p:cNvPr id="441" name="Group 440"/>
          <p:cNvGrpSpPr/>
          <p:nvPr/>
        </p:nvGrpSpPr>
        <p:grpSpPr>
          <a:xfrm rot="741907">
            <a:off x="4183528" y="2442333"/>
            <a:ext cx="796982" cy="509862"/>
            <a:chOff x="3707278" y="4245733"/>
            <a:chExt cx="796982" cy="509862"/>
          </a:xfrm>
        </p:grpSpPr>
        <p:grpSp>
          <p:nvGrpSpPr>
            <p:cNvPr id="442" name="Group 108"/>
            <p:cNvGrpSpPr/>
            <p:nvPr/>
          </p:nvGrpSpPr>
          <p:grpSpPr>
            <a:xfrm>
              <a:off x="3707278" y="4369054"/>
              <a:ext cx="796982" cy="386541"/>
              <a:chOff x="7442204" y="3160721"/>
              <a:chExt cx="1017586" cy="600075"/>
            </a:xfrm>
          </p:grpSpPr>
          <p:grpSp>
            <p:nvGrpSpPr>
              <p:cNvPr id="446" name="Group 216"/>
              <p:cNvGrpSpPr>
                <a:grpSpLocks/>
              </p:cNvGrpSpPr>
              <p:nvPr/>
            </p:nvGrpSpPr>
            <p:grpSpPr bwMode="auto">
              <a:xfrm>
                <a:off x="7735889" y="3422658"/>
                <a:ext cx="723901" cy="338138"/>
                <a:chOff x="298" y="3224"/>
                <a:chExt cx="456" cy="213"/>
              </a:xfrm>
            </p:grpSpPr>
            <p:sp>
              <p:nvSpPr>
                <p:cNvPr id="450"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451" name="Text Box 218"/>
                <p:cNvSpPr txBox="1">
                  <a:spLocks noChangeArrowheads="1"/>
                </p:cNvSpPr>
                <p:nvPr/>
              </p:nvSpPr>
              <p:spPr bwMode="auto">
                <a:xfrm>
                  <a:off x="298" y="3226"/>
                  <a:ext cx="456" cy="21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447" name="Group 235"/>
              <p:cNvGrpSpPr>
                <a:grpSpLocks/>
              </p:cNvGrpSpPr>
              <p:nvPr/>
            </p:nvGrpSpPr>
            <p:grpSpPr bwMode="auto">
              <a:xfrm>
                <a:off x="7442204" y="3160721"/>
                <a:ext cx="876301" cy="334963"/>
                <a:chOff x="1225" y="3475"/>
                <a:chExt cx="552" cy="211"/>
              </a:xfrm>
            </p:grpSpPr>
            <p:sp>
              <p:nvSpPr>
                <p:cNvPr id="448"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449" name="Text Box 237"/>
                <p:cNvSpPr txBox="1">
                  <a:spLocks noChangeArrowheads="1"/>
                </p:cNvSpPr>
                <p:nvPr/>
              </p:nvSpPr>
              <p:spPr bwMode="auto">
                <a:xfrm>
                  <a:off x="1225" y="3475"/>
                  <a:ext cx="552" cy="211"/>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443" name="Group 1129"/>
            <p:cNvGrpSpPr>
              <a:grpSpLocks/>
            </p:cNvGrpSpPr>
            <p:nvPr/>
          </p:nvGrpSpPr>
          <p:grpSpPr bwMode="auto">
            <a:xfrm>
              <a:off x="4091376" y="4245733"/>
              <a:ext cx="176082" cy="325234"/>
              <a:chOff x="3421" y="3634"/>
              <a:chExt cx="285" cy="359"/>
            </a:xfrm>
          </p:grpSpPr>
          <p:sp>
            <p:nvSpPr>
              <p:cNvPr id="444"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45" name="Text Box 66"/>
              <p:cNvSpPr txBox="1">
                <a:spLocks noChangeArrowheads="1"/>
              </p:cNvSpPr>
              <p:nvPr/>
            </p:nvSpPr>
            <p:spPr bwMode="auto">
              <a:xfrm>
                <a:off x="3421"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457" name="Group 456"/>
          <p:cNvGrpSpPr/>
          <p:nvPr/>
        </p:nvGrpSpPr>
        <p:grpSpPr>
          <a:xfrm rot="20671399">
            <a:off x="4624835" y="2317361"/>
            <a:ext cx="337094" cy="215036"/>
            <a:chOff x="5126485" y="2545961"/>
            <a:chExt cx="337094" cy="215036"/>
          </a:xfrm>
        </p:grpSpPr>
        <p:sp>
          <p:nvSpPr>
            <p:cNvPr id="458" name="Oval 137"/>
            <p:cNvSpPr>
              <a:spLocks noChangeArrowheads="1"/>
            </p:cNvSpPr>
            <p:nvPr/>
          </p:nvSpPr>
          <p:spPr bwMode="auto">
            <a:xfrm rot="1390455">
              <a:off x="5140833" y="2545961"/>
              <a:ext cx="261172" cy="204788"/>
            </a:xfrm>
            <a:prstGeom prst="ellipse">
              <a:avLst/>
            </a:prstGeom>
            <a:gradFill rotWithShape="1">
              <a:gsLst>
                <a:gs pos="0">
                  <a:srgbClr val="CCECFF"/>
                </a:gs>
                <a:gs pos="100000">
                  <a:srgbClr val="21E4DC"/>
                </a:gs>
              </a:gsLst>
              <a:path path="shape">
                <a:fillToRect l="50000" t="50000" r="50000" b="50000"/>
              </a:path>
            </a:gradFill>
            <a:ln w="9525">
              <a:solidFill>
                <a:schemeClr val="tx1"/>
              </a:solidFill>
              <a:round/>
              <a:headEnd/>
              <a:tailEnd/>
            </a:ln>
          </p:spPr>
          <p:txBody>
            <a:bodyPr wrap="none" anchor="ctr">
              <a:prstTxWarp prst="textNoShape">
                <a:avLst/>
              </a:prstTxWarp>
            </a:bodyPr>
            <a:lstStyle/>
            <a:p>
              <a:pPr eaLnBrk="1" hangingPunct="1"/>
              <a:endParaRPr lang="en-US" sz="800" dirty="0">
                <a:latin typeface="Arial"/>
                <a:cs typeface="Arial"/>
              </a:endParaRPr>
            </a:p>
          </p:txBody>
        </p:sp>
        <p:sp>
          <p:nvSpPr>
            <p:cNvPr id="459" name="Text Box 138"/>
            <p:cNvSpPr txBox="1">
              <a:spLocks noChangeArrowheads="1"/>
            </p:cNvSpPr>
            <p:nvPr/>
          </p:nvSpPr>
          <p:spPr bwMode="auto">
            <a:xfrm rot="1390455">
              <a:off x="5126485" y="2559384"/>
              <a:ext cx="337094" cy="201613"/>
            </a:xfrm>
            <a:prstGeom prst="rect">
              <a:avLst/>
            </a:prstGeom>
            <a:noFill/>
            <a:ln w="9525">
              <a:noFill/>
              <a:miter lim="800000"/>
              <a:headEnd/>
              <a:tailEnd/>
            </a:ln>
            <a:effectLst/>
          </p:spPr>
          <p:txBody>
            <a:bodyPr wrap="square" lIns="78099" tIns="39049" rIns="78099" bIns="39049">
              <a:prstTxWarp prst="textNoShape">
                <a:avLst/>
              </a:prstTxWarp>
              <a:spAutoFit/>
            </a:bodyPr>
            <a:lstStyle/>
            <a:p>
              <a:pPr defTabSz="1249363">
                <a:spcBef>
                  <a:spcPct val="50000"/>
                </a:spcBef>
              </a:pPr>
              <a:r>
                <a:rPr lang="el-GR" sz="800" dirty="0">
                  <a:effectLst>
                    <a:outerShdw blurRad="38100" dist="38100" dir="2700000" algn="tl">
                      <a:srgbClr val="DDDDDD"/>
                    </a:outerShdw>
                  </a:effectLst>
                  <a:latin typeface="Arial"/>
                  <a:ea typeface="Arial" pitchFamily="-111" charset="0"/>
                  <a:cs typeface="Arial"/>
                </a:rPr>
                <a:t>α</a:t>
              </a:r>
              <a:r>
                <a:rPr lang="en-US" sz="800" dirty="0">
                  <a:effectLst>
                    <a:outerShdw blurRad="38100" dist="38100" dir="2700000" algn="tl">
                      <a:srgbClr val="DDDDDD"/>
                    </a:outerShdw>
                  </a:effectLst>
                  <a:latin typeface="Arial"/>
                  <a:ea typeface="Arial" pitchFamily="-111" charset="0"/>
                  <a:cs typeface="Arial"/>
                </a:rPr>
                <a:t>B</a:t>
              </a:r>
              <a:endParaRPr lang="el-GR" sz="800" dirty="0">
                <a:effectLst>
                  <a:outerShdw blurRad="38100" dist="38100" dir="2700000" algn="tl">
                    <a:srgbClr val="DDDDDD"/>
                  </a:outerShdw>
                </a:effectLst>
                <a:latin typeface="Arial"/>
                <a:ea typeface="Arial" pitchFamily="-111" charset="0"/>
                <a:cs typeface="Arial"/>
              </a:endParaRPr>
            </a:p>
          </p:txBody>
        </p:sp>
      </p:grpSp>
      <p:sp>
        <p:nvSpPr>
          <p:cNvPr id="460" name="Line 37"/>
          <p:cNvSpPr>
            <a:spLocks noChangeShapeType="1"/>
          </p:cNvSpPr>
          <p:nvPr/>
        </p:nvSpPr>
        <p:spPr bwMode="auto">
          <a:xfrm>
            <a:off x="4387848" y="2940050"/>
            <a:ext cx="1" cy="323850"/>
          </a:xfrm>
          <a:prstGeom prst="line">
            <a:avLst/>
          </a:prstGeom>
          <a:noFill/>
          <a:ln w="19050">
            <a:solidFill>
              <a:schemeClr val="tx1"/>
            </a:solidFill>
            <a:round/>
            <a:headEnd/>
            <a:tailEnd type="triangle" w="med" len="med"/>
          </a:ln>
        </p:spPr>
        <p:txBody>
          <a:bodyPr>
            <a:prstTxWarp prst="textNoShape">
              <a:avLst/>
            </a:prstTxWarp>
          </a:bodyPr>
          <a:lstStyle/>
          <a:p>
            <a:endParaRPr lang="en-US" dirty="0">
              <a:latin typeface="Arial"/>
              <a:cs typeface="Aria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660400" y="5227638"/>
            <a:ext cx="5505450" cy="1011046"/>
          </a:xfrm>
          <a:prstGeom prst="rect">
            <a:avLst/>
          </a:prstGeom>
          <a:noFill/>
          <a:ln w="9525">
            <a:noFill/>
            <a:miter lim="800000"/>
            <a:headEnd/>
            <a:tailEnd/>
          </a:ln>
          <a:effectLst/>
        </p:spPr>
        <p:txBody>
          <a:bodyPr wrap="square" tIns="91440" bIns="91440">
            <a:prstTxWarp prst="textNoShape">
              <a:avLst/>
            </a:prstTxWarp>
            <a:spAutoFit/>
          </a:bodyPr>
          <a:lstStyle/>
          <a:p>
            <a:pPr algn="just">
              <a:lnSpc>
                <a:spcPct val="120000"/>
              </a:lnSpc>
            </a:pPr>
            <a:r>
              <a:rPr lang="en-US" sz="900" b="1" dirty="0" smtClean="0">
                <a:latin typeface="Arial"/>
                <a:cs typeface="Arial"/>
              </a:rPr>
              <a:t>Table 1. Summary of mutations targeting cyclin D1 phosphorylation or Ub-ligase function.</a:t>
            </a:r>
            <a:r>
              <a:rPr lang="en-US" sz="900" dirty="0" smtClean="0">
                <a:latin typeface="Arial"/>
                <a:cs typeface="Arial"/>
              </a:rPr>
              <a:t>  Mutations disrupting GSK3β-dependent cyclin D1 T286 phosphorylation and nuclear export include mutation of T286, P287, and deletion of residues corresponding to the CRM1 binding site. Mutations targeting the SCF</a:t>
            </a:r>
            <a:r>
              <a:rPr lang="en-US" sz="900" baseline="30000" dirty="0" smtClean="0">
                <a:latin typeface="Arial"/>
                <a:cs typeface="Arial"/>
              </a:rPr>
              <a:t>Fbx4-αB crystallin </a:t>
            </a:r>
            <a:r>
              <a:rPr lang="en-US" sz="900" dirty="0" smtClean="0">
                <a:latin typeface="Arial"/>
                <a:cs typeface="Arial"/>
              </a:rPr>
              <a:t>E3 ubiquitin ligase result in impaired ligase activity toward cyclin D1 and subsequent cyclin D1/CDK4 accumulation in the nucleus.</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28</a:t>
            </a:r>
            <a:endParaRPr lang="en-US" sz="1200" dirty="0">
              <a:ea typeface="ＭＳ Ｐゴシック" pitchFamily="-106" charset="-128"/>
              <a:cs typeface="ＭＳ Ｐゴシック" pitchFamily="-106" charset="-128"/>
            </a:endParaRPr>
          </a:p>
        </p:txBody>
      </p:sp>
      <p:graphicFrame>
        <p:nvGraphicFramePr>
          <p:cNvPr id="179" name="Table 178"/>
          <p:cNvGraphicFramePr>
            <a:graphicFrameLocks noGrp="1"/>
          </p:cNvGraphicFramePr>
          <p:nvPr/>
        </p:nvGraphicFramePr>
        <p:xfrm>
          <a:off x="736599" y="1510662"/>
          <a:ext cx="5524501" cy="3472545"/>
        </p:xfrm>
        <a:graphic>
          <a:graphicData uri="http://schemas.openxmlformats.org/drawingml/2006/table">
            <a:tbl>
              <a:tblPr/>
              <a:tblGrid>
                <a:gridCol w="622301"/>
                <a:gridCol w="558800"/>
                <a:gridCol w="866772"/>
                <a:gridCol w="364273"/>
                <a:gridCol w="730282"/>
                <a:gridCol w="146306"/>
                <a:gridCol w="84952"/>
                <a:gridCol w="39440"/>
                <a:gridCol w="591607"/>
                <a:gridCol w="91018"/>
                <a:gridCol w="682625"/>
                <a:gridCol w="746125"/>
              </a:tblGrid>
              <a:tr h="212464">
                <a:tc>
                  <a:txBody>
                    <a:bodyPr/>
                    <a:lstStyle/>
                    <a:p>
                      <a:pPr algn="l" fontAlgn="b"/>
                      <a:r>
                        <a:rPr lang="en-US" sz="800" b="0" i="0" u="none" strike="noStrike" dirty="0">
                          <a:latin typeface="Arial"/>
                          <a:cs typeface="Arial"/>
                        </a:rPr>
                        <a:t>Protein Targeted</a:t>
                      </a: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r>
                        <a:rPr lang="en-US" sz="800" b="0" i="0" u="none" strike="noStrike" dirty="0">
                          <a:latin typeface="Arial"/>
                          <a:cs typeface="Arial"/>
                        </a:rPr>
                        <a:t>Mutation</a:t>
                      </a: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gridSpan="2">
                  <a:txBody>
                    <a:bodyPr/>
                    <a:lstStyle/>
                    <a:p>
                      <a:pPr algn="l" fontAlgn="b"/>
                      <a:r>
                        <a:rPr lang="en-US" sz="800" b="0" i="0" u="none" strike="noStrike" dirty="0">
                          <a:latin typeface="Arial"/>
                          <a:cs typeface="Arial"/>
                        </a:rPr>
                        <a:t>Consequence</a:t>
                      </a: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gridSpan="3">
                  <a:txBody>
                    <a:bodyPr/>
                    <a:lstStyle/>
                    <a:p>
                      <a:pPr algn="l" fontAlgn="b"/>
                      <a:r>
                        <a:rPr lang="en-US" sz="800" b="0" i="0" u="none" strike="noStrike" dirty="0">
                          <a:latin typeface="Arial"/>
                          <a:cs typeface="Arial"/>
                        </a:rPr>
                        <a:t>Tumor Type</a:t>
                      </a: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w="6350" cap="flat" cmpd="sng" algn="ctr">
                      <a:solidFill>
                        <a:srgbClr val="000000"/>
                      </a:solidFill>
                      <a:prstDash val="solid"/>
                      <a:round/>
                      <a:headEnd type="none" w="med" len="med"/>
                      <a:tailEnd type="none" w="med" len="med"/>
                    </a:lnT>
                    <a:lnB w="25400" cap="flat" cmpd="dbl" algn="ctr">
                      <a:solidFill>
                        <a:srgbClr val="000000"/>
                      </a:solidFill>
                      <a:prstDash val="solid"/>
                      <a:round/>
                      <a:headEnd type="none" w="med" len="med"/>
                      <a:tailEnd type="none" w="med" len="med"/>
                    </a:lnB>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a:txBody>
                    <a:bodyPr/>
                    <a:lstStyle/>
                    <a:p>
                      <a:pPr algn="l"/>
                      <a:endParaRPr lang="en-US" sz="800" dirty="0"/>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270774">
                <a:tc>
                  <a:txBody>
                    <a:bodyPr/>
                    <a:lstStyle/>
                    <a:p>
                      <a:pPr algn="l" fontAlgn="b"/>
                      <a:r>
                        <a:rPr lang="en-US" sz="800" b="0" i="0" u="none" strike="noStrike" dirty="0">
                          <a:latin typeface="Arial"/>
                          <a:cs typeface="Arial"/>
                        </a:rPr>
                        <a:t>Cyclin D1</a:t>
                      </a: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a:txBody>
                    <a:bodyPr/>
                    <a:lstStyle/>
                    <a:p>
                      <a:pPr algn="l" fontAlgn="b"/>
                      <a:r>
                        <a:rPr lang="en-US" sz="800" b="0" i="0" u="none" strike="noStrike" dirty="0">
                          <a:latin typeface="Arial"/>
                          <a:cs typeface="Arial"/>
                        </a:rPr>
                        <a:t>T286R</a:t>
                      </a: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gridSpan="2">
                  <a:txBody>
                    <a:bodyPr/>
                    <a:lstStyle/>
                    <a:p>
                      <a:pPr algn="l" fontAlgn="b"/>
                      <a:r>
                        <a:rPr lang="en-US" sz="800" b="0" i="0" u="none" strike="noStrike" dirty="0">
                          <a:latin typeface="Arial"/>
                          <a:cs typeface="Arial"/>
                        </a:rPr>
                        <a:t>Constitutively Nuclear</a:t>
                      </a: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w="25400" cap="flat" cmpd="dbl" algn="ctr">
                      <a:solidFill>
                        <a:srgbClr val="000000"/>
                      </a:solidFill>
                      <a:prstDash val="solid"/>
                      <a:round/>
                      <a:headEnd type="none" w="med" len="med"/>
                      <a:tailEnd type="none" w="med" len="med"/>
                    </a:lnT>
                    <a:lnB>
                      <a:noFill/>
                    </a:lnB>
                  </a:tcPr>
                </a:tc>
                <a:tc gridSpan="3">
                  <a:txBody>
                    <a:bodyPr/>
                    <a:lstStyle/>
                    <a:p>
                      <a:pPr algn="l" fontAlgn="b"/>
                      <a:r>
                        <a:rPr lang="en-US" sz="800" b="0" i="0" u="none" strike="noStrike" dirty="0">
                          <a:latin typeface="Arial"/>
                          <a:cs typeface="Arial"/>
                        </a:rPr>
                        <a:t>Esophageal</a:t>
                      </a: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hMerge="1">
                  <a:txBody>
                    <a:bodyPr/>
                    <a:lstStyle/>
                    <a:p>
                      <a:endParaRPr lang="en-US"/>
                    </a:p>
                  </a:txBody>
                  <a:tcPr marL="7937" marR="7937" marT="7937" marB="0" anchor="b">
                    <a:lnL>
                      <a:noFill/>
                    </a:lnL>
                    <a:lnR>
                      <a:noFill/>
                    </a:lnR>
                    <a:lnT w="25400" cap="flat" cmpd="dbl" algn="ctr">
                      <a:solidFill>
                        <a:srgbClr val="000000"/>
                      </a:solidFill>
                      <a:prstDash val="solid"/>
                      <a:round/>
                      <a:headEnd type="none" w="med" len="med"/>
                      <a:tailEnd type="none" w="med" len="med"/>
                    </a:lnT>
                    <a:lnB>
                      <a:noFill/>
                    </a:lnB>
                  </a:tcPr>
                </a:tc>
                <a:tc hMerge="1">
                  <a:txBody>
                    <a:bodyPr/>
                    <a:lstStyle/>
                    <a:p>
                      <a:endParaRPr lang="en-US"/>
                    </a:p>
                  </a:txBody>
                  <a:tcPr/>
                </a:tc>
                <a:tc gridSpan="2">
                  <a:txBody>
                    <a:bodyPr/>
                    <a:lstStyle/>
                    <a:p>
                      <a:pPr algn="l"/>
                      <a:endParaRPr lang="en-US" sz="800" dirty="0"/>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a:txBody>
                    <a:bodyPr/>
                    <a:lstStyle/>
                    <a:p>
                      <a:pPr algn="l"/>
                      <a:endParaRPr lang="en-US" sz="800" dirty="0"/>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w="12700" cap="flat" cmpd="sng" algn="ctr">
                      <a:solidFill>
                        <a:scrgbClr r="0" g="0" b="0"/>
                      </a:solidFill>
                      <a:prstDash val="solid"/>
                      <a:round/>
                      <a:headEnd type="none" w="med" len="med"/>
                      <a:tailEnd type="none" w="med" len="med"/>
                    </a:lnT>
                    <a:lnB>
                      <a:noFill/>
                    </a:lnB>
                  </a:tcPr>
                </a:tc>
              </a:tr>
              <a:tr h="266700">
                <a:tc>
                  <a:txBody>
                    <a:bodyPr/>
                    <a:lstStyle/>
                    <a:p>
                      <a:pPr algn="l" fontAlgn="b"/>
                      <a:r>
                        <a:rPr lang="en-US" sz="800" b="0" i="0" u="none" strike="noStrike" dirty="0">
                          <a:latin typeface="Arial"/>
                          <a:cs typeface="Arial"/>
                        </a:rPr>
                        <a:t>Cyclin D1</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Δ266-295</a:t>
                      </a: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Constitutively Nuclear</a:t>
                      </a:r>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gridSpan="3">
                  <a:txBody>
                    <a:bodyPr/>
                    <a:lstStyle/>
                    <a:p>
                      <a:pPr algn="l" fontAlgn="b"/>
                      <a:r>
                        <a:rPr lang="en-US" sz="800" b="0" i="0" u="none" strike="noStrike" dirty="0">
                          <a:latin typeface="Arial"/>
                          <a:cs typeface="Arial"/>
                        </a:rPr>
                        <a:t>Esophageal</a:t>
                      </a:r>
                    </a:p>
                  </a:txBody>
                  <a:tcPr marL="7937" marR="7937" marT="7937" marB="0" anchor="b">
                    <a:lnL>
                      <a:noFill/>
                    </a:lnL>
                    <a:lnR>
                      <a:noFill/>
                    </a:lnR>
                    <a:lnT>
                      <a:noFill/>
                    </a:lnT>
                    <a:lnB>
                      <a:noFill/>
                    </a:lnB>
                  </a:tcPr>
                </a:tc>
                <a:tc hMerge="1">
                  <a:txBody>
                    <a:bodyPr/>
                    <a:lstStyle/>
                    <a:p>
                      <a:endParaRPr lang="en-US"/>
                    </a:p>
                  </a:txBody>
                  <a:tcPr marL="7937" marR="7937" marT="7937" marB="0" anchor="b">
                    <a:lnL>
                      <a:noFill/>
                    </a:lnL>
                    <a:lnR>
                      <a:noFill/>
                    </a:lnR>
                    <a:lnT>
                      <a:noFill/>
                    </a:lnT>
                    <a:lnB>
                      <a:noFill/>
                    </a:lnB>
                  </a:tcPr>
                </a:tc>
                <a:tc hMerge="1">
                  <a:txBody>
                    <a:bodyPr/>
                    <a:lstStyle/>
                    <a:p>
                      <a:endParaRPr lang="en-US"/>
                    </a:p>
                  </a:txBody>
                  <a:tcPr/>
                </a:tc>
                <a:tc gridSpan="2">
                  <a:txBody>
                    <a:bodyPr/>
                    <a:lstStyle/>
                    <a:p>
                      <a:pPr algn="l"/>
                      <a:endParaRPr lang="en-US" sz="800" dirty="0"/>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a:txBody>
                    <a:bodyPr/>
                    <a:lstStyle/>
                    <a:p>
                      <a:pPr algn="l"/>
                      <a:endParaRPr lang="en-US" sz="800" dirty="0"/>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64946">
                <a:tc>
                  <a:txBody>
                    <a:bodyPr/>
                    <a:lstStyle/>
                    <a:p>
                      <a:pPr algn="l" fontAlgn="b"/>
                      <a:r>
                        <a:rPr lang="en-US" sz="800" b="0" i="0" u="none" strike="noStrike" dirty="0">
                          <a:latin typeface="Arial"/>
                          <a:cs typeface="Arial"/>
                        </a:rPr>
                        <a:t>Cyclin D1</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P287A</a:t>
                      </a: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Constitutively Nuclear</a:t>
                      </a:r>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gridSpan="8">
                  <a:txBody>
                    <a:bodyPr/>
                    <a:lstStyle/>
                    <a:p>
                      <a:pPr algn="l" fontAlgn="b"/>
                      <a:r>
                        <a:rPr lang="en-US" sz="800" b="0" i="0" u="none" strike="noStrike" dirty="0">
                          <a:latin typeface="Arial"/>
                          <a:cs typeface="Arial"/>
                        </a:rPr>
                        <a:t>Tumor-derived esophageal carcinoma cell lines TE3, TE7, and TE12</a:t>
                      </a:r>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55754">
                <a:tc>
                  <a:txBody>
                    <a:bodyPr/>
                    <a:lstStyle/>
                    <a:p>
                      <a:pPr algn="l" fontAlgn="b"/>
                      <a:r>
                        <a:rPr lang="en-US" sz="800" b="0" i="0" u="none" strike="noStrike" dirty="0">
                          <a:latin typeface="Arial"/>
                          <a:cs typeface="Arial"/>
                        </a:rPr>
                        <a:t>Cyclin D1</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P287S/T</a:t>
                      </a: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Constitutively Nuclear</a:t>
                      </a:r>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Endometrial</a:t>
                      </a:r>
                    </a:p>
                  </a:txBody>
                  <a:tcPr marL="7937" marR="7937" marT="7937" marB="0" anchor="b">
                    <a:lnL>
                      <a:noFill/>
                    </a:lnL>
                    <a:lnR>
                      <a:noFill/>
                    </a:lnR>
                    <a:lnT>
                      <a:noFill/>
                    </a:lnT>
                    <a:lnB>
                      <a:noFill/>
                    </a:lnB>
                  </a:tcPr>
                </a:tc>
                <a:tc hMerge="1">
                  <a:txBody>
                    <a:bodyPr/>
                    <a:lstStyle/>
                    <a:p>
                      <a:endParaRPr lang="en-US"/>
                    </a:p>
                  </a:txBody>
                  <a:tcPr marL="7937" marR="7937" marT="7937" marB="0" anchor="b">
                    <a:lnL>
                      <a:noFill/>
                    </a:lnL>
                    <a:lnR>
                      <a:noFill/>
                    </a:lnR>
                    <a:lnT>
                      <a:noFill/>
                    </a:lnT>
                    <a:lnB>
                      <a:noFill/>
                    </a:lnB>
                  </a:tcPr>
                </a:tc>
                <a:tc gridSpan="2">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54000">
                <a:tc>
                  <a:txBody>
                    <a:bodyPr/>
                    <a:lstStyle/>
                    <a:p>
                      <a:pPr algn="l" fontAlgn="b"/>
                      <a:r>
                        <a:rPr lang="en-US" sz="800" b="0" i="0" u="none" strike="noStrike" dirty="0">
                          <a:latin typeface="Arial"/>
                          <a:cs typeface="Arial"/>
                        </a:rPr>
                        <a:t>Cyclin D1 </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Δ289-292</a:t>
                      </a: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Constitutively Nuclear</a:t>
                      </a:r>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Endometrial</a:t>
                      </a:r>
                    </a:p>
                  </a:txBody>
                  <a:tcPr marL="7937" marR="7937" marT="7937" marB="0" anchor="b">
                    <a:lnL>
                      <a:noFill/>
                    </a:lnL>
                    <a:lnR>
                      <a:noFill/>
                    </a:lnR>
                    <a:lnT>
                      <a:noFill/>
                    </a:lnT>
                    <a:lnB>
                      <a:noFill/>
                    </a:lnB>
                  </a:tcPr>
                </a:tc>
                <a:tc hMerge="1">
                  <a:txBody>
                    <a:bodyPr/>
                    <a:lstStyle/>
                    <a:p>
                      <a:endParaRPr lang="en-US"/>
                    </a:p>
                  </a:txBody>
                  <a:tcPr marL="7937" marR="7937" marT="7937" marB="0" anchor="b">
                    <a:lnL>
                      <a:noFill/>
                    </a:lnL>
                    <a:lnR>
                      <a:noFill/>
                    </a:lnR>
                    <a:lnT>
                      <a:noFill/>
                    </a:lnT>
                    <a:lnB>
                      <a:noFill/>
                    </a:lnB>
                  </a:tcPr>
                </a:tc>
                <a:tc gridSpan="2">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62554">
                <a:tc>
                  <a:txBody>
                    <a:bodyPr/>
                    <a:lstStyle/>
                    <a:p>
                      <a:pPr algn="l" fontAlgn="b"/>
                      <a:r>
                        <a:rPr lang="en-US" sz="800" b="0" i="0" u="none" strike="noStrike" dirty="0">
                          <a:latin typeface="Arial"/>
                          <a:cs typeface="Arial"/>
                        </a:rPr>
                        <a:t>αB crystallin</a:t>
                      </a:r>
                    </a:p>
                  </a:txBody>
                  <a:tcPr marL="7937" marR="7937" marT="7937" marB="0" anchor="b">
                    <a:lnL>
                      <a:noFill/>
                    </a:lnL>
                    <a:lnR>
                      <a:noFill/>
                    </a:lnR>
                    <a:lnT>
                      <a:noFill/>
                    </a:lnT>
                    <a:lnB>
                      <a:noFill/>
                    </a:lnB>
                  </a:tcPr>
                </a:tc>
                <a:tc gridSpan="3">
                  <a:txBody>
                    <a:bodyPr/>
                    <a:lstStyle/>
                    <a:p>
                      <a:pPr algn="l" fontAlgn="b"/>
                      <a:r>
                        <a:rPr lang="en-US" sz="800" b="0" i="0" u="none" strike="noStrike" dirty="0" smtClean="0">
                          <a:latin typeface="Arial"/>
                          <a:cs typeface="Arial"/>
                        </a:rPr>
                        <a:t>Δ</a:t>
                      </a:r>
                      <a:r>
                        <a:rPr lang="en-US" sz="800" b="0" i="0" u="none" strike="noStrike" baseline="0" dirty="0" smtClean="0">
                          <a:latin typeface="Arial"/>
                          <a:cs typeface="Arial"/>
                        </a:rPr>
                        <a:t> chr.</a:t>
                      </a:r>
                      <a:r>
                        <a:rPr lang="en-US" sz="800" b="0" i="0" u="none" strike="noStrike" dirty="0" smtClean="0">
                          <a:latin typeface="Arial"/>
                          <a:cs typeface="Arial"/>
                        </a:rPr>
                        <a:t> </a:t>
                      </a:r>
                      <a:r>
                        <a:rPr lang="en-US" sz="800" b="0" i="0" u="none" strike="noStrike" dirty="0">
                          <a:latin typeface="Arial"/>
                          <a:cs typeface="Arial"/>
                        </a:rPr>
                        <a:t>11</a:t>
                      </a:r>
                    </a:p>
                  </a:txBody>
                  <a:tcPr marL="7937" marR="7937" marT="7937" marB="0" anchor="b">
                    <a:lnL>
                      <a:noFill/>
                    </a:lnL>
                    <a:lnR>
                      <a:noFill/>
                    </a:lnR>
                    <a:lnT>
                      <a:noFill/>
                    </a:lnT>
                    <a:lnB>
                      <a:noFill/>
                    </a:lnB>
                  </a:tcPr>
                </a:tc>
                <a:tc hMerge="1">
                  <a:txBody>
                    <a:bodyPr/>
                    <a:lstStyle/>
                    <a:p>
                      <a:endParaRPr lang="en-US"/>
                    </a:p>
                  </a:txBody>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gridSpan="8">
                  <a:txBody>
                    <a:bodyPr/>
                    <a:lstStyle/>
                    <a:p>
                      <a:pPr algn="l" fontAlgn="b"/>
                      <a:r>
                        <a:rPr lang="en-US" sz="800" b="0" i="0" u="none" strike="noStrike" dirty="0">
                          <a:latin typeface="Arial"/>
                          <a:cs typeface="Arial"/>
                        </a:rPr>
                        <a:t>Tumor-derived breast cancer cell lines (MCF-7, MDA-MB 231)</a:t>
                      </a:r>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83546">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S8R</a:t>
                      </a:r>
                    </a:p>
                  </a:txBody>
                  <a:tcPr marL="7937" marR="7937" marT="7937" marB="0" anchor="b">
                    <a:lnL>
                      <a:noFill/>
                    </a:lnL>
                    <a:lnR>
                      <a:noFill/>
                    </a:lnR>
                    <a:lnT>
                      <a:noFill/>
                    </a:lnT>
                    <a:lnB>
                      <a:noFill/>
                    </a:lnB>
                  </a:tcPr>
                </a:tc>
                <a:tc gridSpan="2">
                  <a:txBody>
                    <a:bodyPr/>
                    <a:lstStyle/>
                    <a:p>
                      <a:pPr algn="l" fontAlgn="b"/>
                      <a:r>
                        <a:rPr lang="en-US" sz="800" b="0" i="0" u="none" strike="noStrike" dirty="0">
                          <a:latin typeface="Arial"/>
                          <a:cs typeface="Arial"/>
                        </a:rPr>
                        <a:t>Impaired ligase activity</a:t>
                      </a:r>
                    </a:p>
                  </a:txBody>
                  <a:tcPr marL="7937" marR="7937" marT="7937" marB="0" anchor="b">
                    <a:lnL>
                      <a:noFill/>
                    </a:lnL>
                    <a:lnR>
                      <a:noFill/>
                    </a:lnR>
                    <a:lnT>
                      <a:noFill/>
                    </a:lnT>
                    <a:lnB>
                      <a:noFill/>
                    </a:lnB>
                  </a:tcPr>
                </a:tc>
                <a:tc hMerge="1">
                  <a:txBody>
                    <a:bodyPr/>
                    <a:lstStyle/>
                    <a:p>
                      <a:pPr algn="l" fontAlgn="b"/>
                      <a:endParaRPr lang="en-US" sz="900" b="0" i="0" u="none" strike="noStrike">
                        <a:latin typeface="Arial"/>
                        <a:cs typeface="Arial"/>
                      </a:endParaRPr>
                    </a:p>
                  </a:txBody>
                  <a:tcPr marL="7937" marR="7937" marT="7937" marB="0" anchor="b">
                    <a:lnL>
                      <a:noFill/>
                    </a:lnL>
                    <a:lnR>
                      <a:noFill/>
                    </a:lnR>
                    <a:lnT>
                      <a:noFill/>
                    </a:lnT>
                    <a:lnB>
                      <a:noFill/>
                    </a:lnB>
                  </a:tcPr>
                </a:tc>
                <a:tc>
                  <a:txBody>
                    <a:bodyPr/>
                    <a:lstStyle/>
                    <a:p>
                      <a:pPr algn="l" fontAlgn="b"/>
                      <a:r>
                        <a:rPr lang="en-US" sz="800" b="0" i="0" u="none" strike="noStrike" dirty="0" smtClean="0">
                          <a:latin typeface="Arial"/>
                          <a:cs typeface="Arial"/>
                        </a:rPr>
                        <a:t>Esophageal</a:t>
                      </a:r>
                      <a:endParaRPr lang="en-US" sz="800" b="0" i="0" u="none" strike="noStrike" dirty="0">
                        <a:latin typeface="Arial"/>
                        <a:cs typeface="Arial"/>
                      </a:endParaRPr>
                    </a:p>
                  </a:txBody>
                  <a:tcPr marL="7937" marR="7937" marT="7937" marB="0" anchor="b">
                    <a:lnL>
                      <a:noFill/>
                    </a:lnL>
                    <a:lnR>
                      <a:noFill/>
                    </a:lnR>
                    <a:lnT>
                      <a:noFill/>
                    </a:lnT>
                    <a:lnB>
                      <a:noFill/>
                    </a:lnB>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68574">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S12L</a:t>
                      </a:r>
                    </a:p>
                  </a:txBody>
                  <a:tcPr marL="7937" marR="7937" marT="7937" marB="0" anchor="b">
                    <a:lnL>
                      <a:noFill/>
                    </a:lnL>
                    <a:lnR>
                      <a:noFill/>
                    </a:lnR>
                    <a:lnT>
                      <a:noFill/>
                    </a:lnT>
                    <a:lnB>
                      <a:noFill/>
                    </a:lnB>
                  </a:tcPr>
                </a:tc>
                <a:tc gridSpan="3">
                  <a:txBody>
                    <a:bodyPr/>
                    <a:lstStyle/>
                    <a:p>
                      <a:pPr algn="l" fontAlgn="b"/>
                      <a:r>
                        <a:rPr lang="en-US" sz="800" b="0" i="0" u="none" strike="noStrike" dirty="0">
                          <a:latin typeface="Arial"/>
                          <a:cs typeface="Arial"/>
                        </a:rPr>
                        <a:t>Disrupts </a:t>
                      </a:r>
                      <a:r>
                        <a:rPr lang="en-US" sz="800" b="0" i="0" u="none" strike="noStrike" dirty="0" smtClean="0">
                          <a:latin typeface="Arial"/>
                          <a:cs typeface="Arial"/>
                        </a:rPr>
                        <a:t>phosphorylation  </a:t>
                      </a:r>
                      <a:r>
                        <a:rPr lang="en-US" sz="800" b="0" i="0" u="none" strike="noStrike" baseline="0" dirty="0" smtClean="0">
                          <a:latin typeface="Arial"/>
                          <a:cs typeface="Arial"/>
                        </a:rPr>
                        <a:t> </a:t>
                      </a:r>
                      <a:r>
                        <a:rPr lang="en-US" sz="800" b="0" i="0" u="none" strike="noStrike" dirty="0" smtClean="0">
                          <a:latin typeface="Arial"/>
                          <a:cs typeface="Arial"/>
                        </a:rPr>
                        <a:t> </a:t>
                      </a:r>
                      <a:r>
                        <a:rPr lang="en-US" sz="800" b="0" i="0" u="none" strike="noStrike" baseline="0" dirty="0" smtClean="0">
                          <a:latin typeface="Arial"/>
                          <a:cs typeface="Arial"/>
                        </a:rPr>
                        <a:t>       “</a:t>
                      </a:r>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64826">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P13S</a:t>
                      </a:r>
                    </a:p>
                  </a:txBody>
                  <a:tcPr marL="7937" marR="7937" marT="7937" marB="0" anchor="b">
                    <a:lnL>
                      <a:noFill/>
                    </a:lnL>
                    <a:lnR>
                      <a:noFill/>
                    </a:lnR>
                    <a:lnT>
                      <a:noFill/>
                    </a:lnT>
                    <a:lnB>
                      <a:noFill/>
                    </a:lnB>
                  </a:tcPr>
                </a:tc>
                <a:tc gridSpan="3">
                  <a:txBody>
                    <a:bodyPr/>
                    <a:lstStyle/>
                    <a:p>
                      <a:pPr algn="l" fontAlgn="b"/>
                      <a:r>
                        <a:rPr lang="en-US" sz="800" b="0" i="0" u="none" strike="noStrike" dirty="0">
                          <a:latin typeface="Arial"/>
                          <a:cs typeface="Arial"/>
                        </a:rPr>
                        <a:t>Disrupts </a:t>
                      </a:r>
                      <a:r>
                        <a:rPr lang="en-US" sz="800" b="0" i="0" u="none" strike="noStrike" dirty="0" smtClean="0">
                          <a:latin typeface="Arial"/>
                          <a:cs typeface="Arial"/>
                        </a:rPr>
                        <a:t>phosphorylation           “</a:t>
                      </a:r>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64580">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L23Q</a:t>
                      </a:r>
                    </a:p>
                  </a:txBody>
                  <a:tcPr marL="7937" marR="7937" marT="7937" marB="0" anchor="b">
                    <a:lnL>
                      <a:noFill/>
                    </a:lnL>
                    <a:lnR>
                      <a:noFill/>
                    </a:lnR>
                    <a:lnT>
                      <a:noFill/>
                    </a:lnT>
                    <a:lnB>
                      <a:noFill/>
                    </a:lnB>
                  </a:tcPr>
                </a:tc>
                <a:tc gridSpan="3">
                  <a:txBody>
                    <a:bodyPr/>
                    <a:lstStyle/>
                    <a:p>
                      <a:pPr algn="l" fontAlgn="b"/>
                      <a:r>
                        <a:rPr lang="en-US" sz="800" b="0" i="0" u="none" strike="noStrike" dirty="0">
                          <a:latin typeface="Arial"/>
                          <a:cs typeface="Arial"/>
                        </a:rPr>
                        <a:t>Dimerization-</a:t>
                      </a:r>
                      <a:r>
                        <a:rPr lang="en-US" sz="800" b="0" i="0" u="none" strike="noStrike" dirty="0" smtClean="0">
                          <a:latin typeface="Arial"/>
                          <a:cs typeface="Arial"/>
                        </a:rPr>
                        <a:t>deficient                “</a:t>
                      </a:r>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243420">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G30N</a:t>
                      </a:r>
                    </a:p>
                  </a:txBody>
                  <a:tcPr marL="7937" marR="7937" marT="7937" marB="0" anchor="b">
                    <a:lnL>
                      <a:noFill/>
                    </a:lnL>
                    <a:lnR>
                      <a:noFill/>
                    </a:lnR>
                    <a:lnT>
                      <a:noFill/>
                    </a:lnT>
                    <a:lnB>
                      <a:noFill/>
                    </a:lnB>
                  </a:tcPr>
                </a:tc>
                <a:tc>
                  <a:txBody>
                    <a:bodyPr/>
                    <a:lstStyle/>
                    <a:p>
                      <a:endParaRPr lang="en-US" dirty="0"/>
                    </a:p>
                  </a:txBody>
                  <a:tcPr marL="7937" marR="7937" marT="7937" marB="0" anchor="b">
                    <a:lnL>
                      <a:noFill/>
                    </a:lnL>
                    <a:lnR>
                      <a:noFill/>
                    </a:lnR>
                    <a:lnT>
                      <a:noFill/>
                    </a:lnT>
                    <a:lnB>
                      <a:noFill/>
                    </a:lnB>
                  </a:tcPr>
                </a:tc>
                <a:tc gridSpan="2">
                  <a:txBody>
                    <a:bodyPr/>
                    <a:lstStyle/>
                    <a:p>
                      <a:pPr algn="l" fontAlgn="b"/>
                      <a:r>
                        <a:rPr lang="en-US" sz="800" b="0" i="0" u="none" strike="noStrike" dirty="0" smtClean="0">
                          <a:latin typeface="Arial"/>
                          <a:cs typeface="Arial"/>
                        </a:rPr>
                        <a:t>                    “ </a:t>
                      </a:r>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r h="79057">
                <a:tc>
                  <a:txBody>
                    <a:bodyPr/>
                    <a:lstStyle/>
                    <a:p>
                      <a:pPr algn="l" fontAlgn="b"/>
                      <a:r>
                        <a:rPr lang="en-US" sz="800" b="0" i="0" u="none" strike="noStrike" dirty="0">
                          <a:latin typeface="Arial"/>
                          <a:cs typeface="Arial"/>
                        </a:rPr>
                        <a:t>Fbx4</a:t>
                      </a:r>
                    </a:p>
                  </a:txBody>
                  <a:tcPr marL="7937" marR="7937" marT="7937" marB="0" anchor="b">
                    <a:lnL>
                      <a:noFill/>
                    </a:lnL>
                    <a:lnR>
                      <a:noFill/>
                    </a:lnR>
                    <a:lnT>
                      <a:noFill/>
                    </a:lnT>
                    <a:lnB>
                      <a:noFill/>
                    </a:lnB>
                  </a:tcPr>
                </a:tc>
                <a:tc>
                  <a:txBody>
                    <a:bodyPr/>
                    <a:lstStyle/>
                    <a:p>
                      <a:pPr algn="l" fontAlgn="b"/>
                      <a:r>
                        <a:rPr lang="en-US" sz="800" b="0" i="0" u="none" strike="noStrike" dirty="0">
                          <a:latin typeface="Arial"/>
                          <a:cs typeface="Arial"/>
                        </a:rPr>
                        <a:t>P76T</a:t>
                      </a:r>
                    </a:p>
                  </a:txBody>
                  <a:tcPr marL="7937" marR="7937" marT="7937" marB="0" anchor="b">
                    <a:lnL>
                      <a:noFill/>
                    </a:lnL>
                    <a:lnR>
                      <a:noFill/>
                    </a:lnR>
                    <a:lnT>
                      <a:noFill/>
                    </a:lnT>
                    <a:lnB>
                      <a:noFill/>
                    </a:lnB>
                  </a:tcPr>
                </a:tc>
                <a:tc>
                  <a:txBody>
                    <a:bodyPr/>
                    <a:lstStyle/>
                    <a:p>
                      <a:endParaRPr lang="en-US" dirty="0"/>
                    </a:p>
                  </a:txBody>
                  <a:tcPr marL="7937" marR="7937" marT="7937" marB="0" anchor="b">
                    <a:lnL>
                      <a:noFill/>
                    </a:lnL>
                    <a:lnR>
                      <a:noFill/>
                    </a:lnR>
                    <a:lnT>
                      <a:noFill/>
                    </a:lnT>
                    <a:lnB>
                      <a:noFill/>
                    </a:lnB>
                  </a:tcPr>
                </a:tc>
                <a:tc gridSpan="2">
                  <a:txBody>
                    <a:bodyPr/>
                    <a:lstStyle/>
                    <a:p>
                      <a:pPr algn="l" fontAlgn="b"/>
                      <a:r>
                        <a:rPr lang="en-US" sz="800" b="0" i="0" u="none" strike="noStrike" dirty="0" smtClean="0">
                          <a:latin typeface="Arial"/>
                          <a:cs typeface="Arial"/>
                        </a:rPr>
                        <a:t>                    “</a:t>
                      </a:r>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gridSpan="3">
                  <a:txBody>
                    <a:bodyPr/>
                    <a:lstStyle/>
                    <a:p>
                      <a:pPr algn="l"/>
                      <a:endParaRPr lang="en-US" sz="800" dirty="0"/>
                    </a:p>
                  </a:txBody>
                  <a:tcPr marL="7937" marR="7937" marT="7937" marB="0" anchor="b">
                    <a:lnL>
                      <a:noFill/>
                    </a:lnL>
                    <a:lnR>
                      <a:noFill/>
                    </a:lnR>
                    <a:lnT>
                      <a:noFill/>
                    </a:lnT>
                    <a:lnB>
                      <a:noFill/>
                    </a:lnB>
                  </a:tcPr>
                </a:tc>
                <a:tc hMerge="1">
                  <a:txBody>
                    <a:bodyPr/>
                    <a:lstStyle/>
                    <a:p>
                      <a:endParaRPr lang="en-US"/>
                    </a:p>
                  </a:txBody>
                  <a:tcPr/>
                </a:tc>
                <a:tc hMerge="1">
                  <a:txBody>
                    <a:bodyPr/>
                    <a:lstStyle/>
                    <a:p>
                      <a:endParaRPr lang="en-US"/>
                    </a:p>
                  </a:txBody>
                  <a:tcPr/>
                </a:tc>
                <a:tc gridSpan="2">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hMerge="1">
                  <a:txBody>
                    <a:bodyPr/>
                    <a:lstStyle/>
                    <a:p>
                      <a:endParaRPr lang="en-US"/>
                    </a:p>
                  </a:txBody>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c>
                  <a:txBody>
                    <a:bodyPr/>
                    <a:lstStyle/>
                    <a:p>
                      <a:pPr algn="l" fontAlgn="b"/>
                      <a:endParaRPr lang="en-US" sz="800" b="0" i="0" u="none" strike="noStrike" dirty="0">
                        <a:latin typeface="Arial"/>
                        <a:cs typeface="Arial"/>
                      </a:endParaRPr>
                    </a:p>
                  </a:txBody>
                  <a:tcPr marL="7937" marR="7937" marT="7937" marB="0" anchor="b">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39" name="Text Box 495"/>
          <p:cNvSpPr txBox="1">
            <a:spLocks noChangeArrowheads="1"/>
          </p:cNvSpPr>
          <p:nvPr/>
        </p:nvSpPr>
        <p:spPr bwMode="auto">
          <a:xfrm>
            <a:off x="863600" y="5570538"/>
            <a:ext cx="5302250" cy="3005439"/>
          </a:xfrm>
          <a:prstGeom prst="rect">
            <a:avLst/>
          </a:prstGeom>
          <a:noFill/>
          <a:ln w="9525">
            <a:noFill/>
            <a:miter lim="800000"/>
            <a:headEnd/>
            <a:tailEnd/>
          </a:ln>
          <a:effectLst/>
        </p:spPr>
        <p:txBody>
          <a:bodyPr wrap="square" tIns="91440" bIns="91440">
            <a:prstTxWarp prst="textNoShape">
              <a:avLst/>
            </a:prstTxWarp>
            <a:spAutoFit/>
          </a:bodyPr>
          <a:lstStyle/>
          <a:p>
            <a:pPr algn="just">
              <a:lnSpc>
                <a:spcPct val="120000"/>
              </a:lnSpc>
            </a:pPr>
            <a:r>
              <a:rPr lang="en-US" sz="900" b="1" dirty="0">
                <a:latin typeface="Arial"/>
                <a:cs typeface="Arial"/>
              </a:rPr>
              <a:t>Figure</a:t>
            </a:r>
            <a:r>
              <a:rPr lang="en-US" sz="900" b="1" dirty="0" smtClean="0">
                <a:latin typeface="Arial"/>
                <a:cs typeface="Arial"/>
              </a:rPr>
              <a:t> 1.5. DNA damage checkpoint responses prevent genomic instability.</a:t>
            </a:r>
            <a:r>
              <a:rPr lang="en-US" sz="900" dirty="0" smtClean="0">
                <a:latin typeface="Arial"/>
                <a:cs typeface="Arial"/>
              </a:rPr>
              <a:t>  </a:t>
            </a:r>
            <a:r>
              <a:rPr lang="en-US" sz="900" dirty="0">
                <a:latin typeface="Arial"/>
                <a:cs typeface="Arial"/>
              </a:rPr>
              <a:t>(</a:t>
            </a:r>
            <a:r>
              <a:rPr lang="en-US" sz="900" dirty="0" smtClean="0">
                <a:latin typeface="Arial"/>
                <a:cs typeface="Arial"/>
              </a:rPr>
              <a:t>A) S-phase DNA damage checkpoint activation. The intra-S-phase checkpoint response is mediated by ATM activation following DSB induction in genomic regions outside of active DNA replication. Genotoxic  insults such as </a:t>
            </a:r>
            <a:r>
              <a:rPr lang="en-US" sz="900" dirty="0" smtClean="0">
                <a:latin typeface="Symbol" charset="2"/>
                <a:ea typeface="Times New Roman" charset="0"/>
                <a:cs typeface="Symbol" charset="2"/>
              </a:rPr>
              <a:t>γ</a:t>
            </a:r>
            <a:r>
              <a:rPr lang="en-US" sz="900" dirty="0" smtClean="0">
                <a:latin typeface="Arial"/>
                <a:cs typeface="Arial"/>
              </a:rPr>
              <a:t>IR trigger DSBs and subsequent ATM activation. DSBs also result when stalled replication forks collapse, leading to ATM activation. ATM auto-phosphorylation catalyzes its monomerization from an inactive dimeric conformation, thereby facilitating downstream effector phosphorylation events necessary for cell cycle arrest and DNA repair. Replication stress, on the other hand, triggers ATR activation following accumulation of single-</a:t>
            </a:r>
            <a:r>
              <a:rPr lang="en-US" sz="900" dirty="0" smtClean="0">
                <a:latin typeface="Arial"/>
                <a:cs typeface="Arial"/>
              </a:rPr>
              <a:t>strand </a:t>
            </a:r>
            <a:r>
              <a:rPr lang="en-US" sz="900" dirty="0" smtClean="0">
                <a:latin typeface="Arial"/>
                <a:cs typeface="Arial"/>
              </a:rPr>
              <a:t>DNA (ssDNA). ssDNA is rapidly coated with replication protein A (RPA), which promotes recruitment of the ATR kinase and its cofactor ATRIP. Molecular adapters TopBP1 and claspin facilitate ATR-dependent Chk1 activation. Additional ATR substrates are required for cell cycle arrest and DNA repair, as in the ATM-dependent DSB response. (B) Cyclin D1 regulation following DNA damage. Previous reports established regulatory mechanisms</a:t>
            </a:r>
            <a:r>
              <a:rPr lang="en-US" sz="900" dirty="0" smtClean="0">
                <a:latin typeface="Arial"/>
                <a:cs typeface="Arial"/>
              </a:rPr>
              <a:t> </a:t>
            </a:r>
            <a:r>
              <a:rPr lang="en-US" sz="900" dirty="0" smtClean="0">
                <a:latin typeface="Arial"/>
                <a:cs typeface="Arial"/>
              </a:rPr>
              <a:t>for</a:t>
            </a:r>
            <a:r>
              <a:rPr lang="en-US" sz="900" dirty="0" smtClean="0">
                <a:latin typeface="Arial"/>
                <a:cs typeface="Arial"/>
              </a:rPr>
              <a:t> </a:t>
            </a:r>
            <a:r>
              <a:rPr lang="en-US" sz="900" dirty="0" smtClean="0">
                <a:latin typeface="Arial"/>
                <a:cs typeface="Arial"/>
              </a:rPr>
              <a:t>cyclin D1 destruction following G1-phase DSB induction. Left panel: proposed phosphorylation-independent cyclin D1 destruction by APC/C. Middle panel: proposed ERK-mediated cyclin D1 phosphorylation and subsequent recognition by the SCF</a:t>
            </a:r>
            <a:r>
              <a:rPr lang="en-US" sz="900" baseline="30000" dirty="0" smtClean="0">
                <a:latin typeface="Arial"/>
                <a:cs typeface="Arial"/>
              </a:rPr>
              <a:t>Fbxo31</a:t>
            </a:r>
            <a:r>
              <a:rPr lang="en-US" sz="900" dirty="0" smtClean="0">
                <a:latin typeface="Arial"/>
                <a:cs typeface="Arial"/>
              </a:rPr>
              <a:t> ubiquitin ligase. Right panel: proposed mechanism for SCF</a:t>
            </a:r>
            <a:r>
              <a:rPr lang="en-US" sz="900" baseline="30000" dirty="0" smtClean="0">
                <a:latin typeface="Arial"/>
                <a:cs typeface="Arial"/>
              </a:rPr>
              <a:t>Fbx4</a:t>
            </a:r>
            <a:r>
              <a:rPr lang="en-US" sz="900" dirty="0" smtClean="0">
                <a:latin typeface="Arial"/>
                <a:cs typeface="Arial"/>
              </a:rPr>
              <a:t>-mediated cyclin D1 destruction following S-phase DNA damage. This model is tested and confirmed in chapter 2 of this thesis.</a:t>
            </a:r>
            <a:endParaRPr lang="en-US" sz="900" dirty="0">
              <a:solidFill>
                <a:srgbClr val="000000"/>
              </a:solidFill>
              <a:latin typeface="Arial"/>
              <a:cs typeface="Arial"/>
            </a:endParaRPr>
          </a:p>
        </p:txBody>
      </p:sp>
      <p:sp>
        <p:nvSpPr>
          <p:cNvPr id="6660" name="Text Box 516"/>
          <p:cNvSpPr txBox="1">
            <a:spLocks noChangeArrowheads="1"/>
          </p:cNvSpPr>
          <p:nvPr/>
        </p:nvSpPr>
        <p:spPr bwMode="auto">
          <a:xfrm>
            <a:off x="3494088" y="8437563"/>
            <a:ext cx="338554" cy="276999"/>
          </a:xfrm>
          <a:prstGeom prst="rect">
            <a:avLst/>
          </a:prstGeom>
          <a:noFill/>
          <a:ln w="9525">
            <a:noFill/>
            <a:miter lim="800000"/>
            <a:headEnd/>
            <a:tailEnd/>
          </a:ln>
          <a:effectLst/>
        </p:spPr>
        <p:txBody>
          <a:bodyPr wrap="none">
            <a:prstTxWarp prst="textNoShape">
              <a:avLst/>
            </a:prstTxWarp>
            <a:spAutoFit/>
          </a:bodyPr>
          <a:lstStyle/>
          <a:p>
            <a:r>
              <a:rPr lang="en-US" sz="1200" dirty="0" smtClean="0">
                <a:ea typeface="ＭＳ Ｐゴシック" pitchFamily="-106" charset="-128"/>
                <a:cs typeface="ＭＳ Ｐゴシック" pitchFamily="-106" charset="-128"/>
              </a:rPr>
              <a:t>29</a:t>
            </a:r>
            <a:endParaRPr lang="en-US" sz="1200" dirty="0">
              <a:ea typeface="ＭＳ Ｐゴシック" pitchFamily="-106" charset="-128"/>
              <a:cs typeface="ＭＳ Ｐゴシック" pitchFamily="-106" charset="-128"/>
            </a:endParaRPr>
          </a:p>
        </p:txBody>
      </p:sp>
      <p:sp>
        <p:nvSpPr>
          <p:cNvPr id="6482" name="Text Box 338"/>
          <p:cNvSpPr txBox="1">
            <a:spLocks noChangeArrowheads="1"/>
          </p:cNvSpPr>
          <p:nvPr/>
        </p:nvSpPr>
        <p:spPr bwMode="auto">
          <a:xfrm>
            <a:off x="800665" y="846081"/>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A.</a:t>
            </a:r>
            <a:endParaRPr lang="en-US" sz="1600" dirty="0">
              <a:latin typeface="Arial" pitchFamily="-106" charset="0"/>
            </a:endParaRPr>
          </a:p>
        </p:txBody>
      </p:sp>
      <p:grpSp>
        <p:nvGrpSpPr>
          <p:cNvPr id="19" name="Group 1128"/>
          <p:cNvGrpSpPr>
            <a:grpSpLocks/>
          </p:cNvGrpSpPr>
          <p:nvPr/>
        </p:nvGrpSpPr>
        <p:grpSpPr bwMode="auto">
          <a:xfrm>
            <a:off x="3795792" y="4243184"/>
            <a:ext cx="407693" cy="215159"/>
            <a:chOff x="469" y="3076"/>
            <a:chExt cx="727" cy="303"/>
          </a:xfrm>
        </p:grpSpPr>
        <p:sp>
          <p:nvSpPr>
            <p:cNvPr id="132" name="Oval 1126"/>
            <p:cNvSpPr>
              <a:spLocks noChangeArrowheads="1"/>
            </p:cNvSpPr>
            <p:nvPr/>
          </p:nvSpPr>
          <p:spPr bwMode="auto">
            <a:xfrm>
              <a:off x="565" y="3083"/>
              <a:ext cx="502" cy="288"/>
            </a:xfrm>
            <a:prstGeom prst="ellipse">
              <a:avLst/>
            </a:prstGeom>
            <a:gradFill rotWithShape="0">
              <a:gsLst>
                <a:gs pos="0">
                  <a:srgbClr val="FFCC66"/>
                </a:gs>
                <a:gs pos="100000">
                  <a:srgbClr val="FF6600"/>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latin typeface="Arial"/>
                <a:cs typeface="Arial"/>
              </a:endParaRPr>
            </a:p>
          </p:txBody>
        </p:sp>
        <p:sp>
          <p:nvSpPr>
            <p:cNvPr id="133" name="Text Box 1127"/>
            <p:cNvSpPr txBox="1">
              <a:spLocks noChangeArrowheads="1"/>
            </p:cNvSpPr>
            <p:nvPr/>
          </p:nvSpPr>
          <p:spPr bwMode="auto">
            <a:xfrm>
              <a:off x="469" y="3076"/>
              <a:ext cx="727" cy="303"/>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latin typeface="Arial"/>
                  <a:cs typeface="Arial"/>
                </a:rPr>
                <a:t>ERK</a:t>
              </a:r>
              <a:endParaRPr lang="en-US" dirty="0">
                <a:latin typeface="Arial"/>
                <a:cs typeface="Arial"/>
              </a:endParaRPr>
            </a:p>
          </p:txBody>
        </p:sp>
      </p:grpSp>
      <p:grpSp>
        <p:nvGrpSpPr>
          <p:cNvPr id="150" name="Group 231"/>
          <p:cNvGrpSpPr/>
          <p:nvPr/>
        </p:nvGrpSpPr>
        <p:grpSpPr>
          <a:xfrm>
            <a:off x="5496681" y="4227451"/>
            <a:ext cx="544580" cy="215790"/>
            <a:chOff x="4925181" y="1504889"/>
            <a:chExt cx="544580" cy="215790"/>
          </a:xfrm>
        </p:grpSpPr>
        <p:sp>
          <p:nvSpPr>
            <p:cNvPr id="165" name="Oval 1126"/>
            <p:cNvSpPr>
              <a:spLocks noChangeArrowheads="1"/>
            </p:cNvSpPr>
            <p:nvPr/>
          </p:nvSpPr>
          <p:spPr bwMode="auto">
            <a:xfrm>
              <a:off x="5000838" y="1519460"/>
              <a:ext cx="376037" cy="199831"/>
            </a:xfrm>
            <a:prstGeom prst="ellipse">
              <a:avLst/>
            </a:prstGeom>
            <a:gradFill rotWithShape="0">
              <a:gsLst>
                <a:gs pos="61000">
                  <a:srgbClr val="84BB86"/>
                </a:gs>
                <a:gs pos="100000">
                  <a:srgbClr val="008000"/>
                </a:gs>
                <a:gs pos="22000">
                  <a:srgbClr val="C5F3C8"/>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166" name="Text Box 1127"/>
            <p:cNvSpPr txBox="1">
              <a:spLocks noChangeArrowheads="1"/>
            </p:cNvSpPr>
            <p:nvPr/>
          </p:nvSpPr>
          <p:spPr bwMode="auto">
            <a:xfrm>
              <a:off x="4925181" y="1504889"/>
              <a:ext cx="544580" cy="21579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GSK3</a:t>
              </a:r>
              <a:r>
                <a:rPr lang="en-US" dirty="0">
                  <a:latin typeface="Arial"/>
                  <a:cs typeface="Arial"/>
                  <a:sym typeface="Symbol" pitchFamily="-107" charset="2"/>
                </a:rPr>
                <a:t></a:t>
              </a:r>
              <a:endParaRPr lang="en-US" dirty="0">
                <a:latin typeface="Arial"/>
                <a:cs typeface="Arial"/>
              </a:endParaRPr>
            </a:p>
          </p:txBody>
        </p:sp>
      </p:grpSp>
      <p:grpSp>
        <p:nvGrpSpPr>
          <p:cNvPr id="152" name="Group 236"/>
          <p:cNvGrpSpPr/>
          <p:nvPr/>
        </p:nvGrpSpPr>
        <p:grpSpPr>
          <a:xfrm>
            <a:off x="4510867" y="4322462"/>
            <a:ext cx="458023" cy="360046"/>
            <a:chOff x="5330017" y="1688800"/>
            <a:chExt cx="458023" cy="360046"/>
          </a:xfrm>
        </p:grpSpPr>
        <p:grpSp>
          <p:nvGrpSpPr>
            <p:cNvPr id="158" name="Group 362"/>
            <p:cNvGrpSpPr/>
            <p:nvPr/>
          </p:nvGrpSpPr>
          <p:grpSpPr>
            <a:xfrm>
              <a:off x="5367066" y="1825170"/>
              <a:ext cx="420974" cy="223676"/>
              <a:chOff x="6907999" y="3594703"/>
              <a:chExt cx="420974" cy="223676"/>
            </a:xfrm>
          </p:grpSpPr>
          <p:sp>
            <p:nvSpPr>
              <p:cNvPr id="162" name="AutoShape 77"/>
              <p:cNvSpPr>
                <a:spLocks noChangeArrowheads="1"/>
              </p:cNvSpPr>
              <p:nvPr/>
            </p:nvSpPr>
            <p:spPr bwMode="auto">
              <a:xfrm rot="1789688">
                <a:off x="6919932" y="3653741"/>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163" name="AutoShape 77"/>
              <p:cNvSpPr>
                <a:spLocks noChangeArrowheads="1"/>
              </p:cNvSpPr>
              <p:nvPr/>
            </p:nvSpPr>
            <p:spPr bwMode="auto">
              <a:xfrm rot="1789688">
                <a:off x="6953794" y="3628334"/>
                <a:ext cx="301509" cy="164638"/>
              </a:xfrm>
              <a:prstGeom prst="flowChartTerminator">
                <a:avLst/>
              </a:prstGeom>
              <a:gradFill rotWithShape="0">
                <a:gsLst>
                  <a:gs pos="41000">
                    <a:srgbClr val="A6C791"/>
                  </a:gs>
                  <a:gs pos="90000">
                    <a:srgbClr val="407E42"/>
                  </a:gs>
                  <a:gs pos="1000">
                    <a:srgbClr val="E3FFD1"/>
                  </a:gs>
                </a:gsLst>
                <a:path path="shape">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164" name="Text Box 78"/>
              <p:cNvSpPr txBox="1">
                <a:spLocks noChangeArrowheads="1"/>
              </p:cNvSpPr>
              <p:nvPr/>
            </p:nvSpPr>
            <p:spPr bwMode="auto">
              <a:xfrm rot="1757779">
                <a:off x="6907999" y="3594703"/>
                <a:ext cx="420974" cy="215444"/>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a:solidFill>
                      <a:srgbClr val="000000"/>
                    </a:solidFill>
                    <a:latin typeface="Arial"/>
                    <a:cs typeface="Arial"/>
                  </a:rPr>
                  <a:t>Fbx4</a:t>
                </a:r>
              </a:p>
            </p:txBody>
          </p:sp>
        </p:grpSp>
        <p:grpSp>
          <p:nvGrpSpPr>
            <p:cNvPr id="159" name="Group 1129"/>
            <p:cNvGrpSpPr>
              <a:grpSpLocks/>
            </p:cNvGrpSpPr>
            <p:nvPr/>
          </p:nvGrpSpPr>
          <p:grpSpPr bwMode="auto">
            <a:xfrm>
              <a:off x="5330017" y="1688800"/>
              <a:ext cx="176082" cy="325234"/>
              <a:chOff x="3409" y="3634"/>
              <a:chExt cx="285" cy="359"/>
            </a:xfrm>
          </p:grpSpPr>
          <p:sp>
            <p:nvSpPr>
              <p:cNvPr id="160" name="Oval 65"/>
              <p:cNvSpPr>
                <a:spLocks noChangeArrowheads="1"/>
              </p:cNvSpPr>
              <p:nvPr/>
            </p:nvSpPr>
            <p:spPr bwMode="auto">
              <a:xfrm>
                <a:off x="3503" y="3651"/>
                <a:ext cx="183" cy="1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161" name="Text Box 66"/>
              <p:cNvSpPr txBox="1">
                <a:spLocks noChangeArrowheads="1"/>
              </p:cNvSpPr>
              <p:nvPr/>
            </p:nvSpPr>
            <p:spPr bwMode="auto">
              <a:xfrm>
                <a:off x="3409" y="3634"/>
                <a:ext cx="285" cy="359"/>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sp>
        <p:nvSpPr>
          <p:cNvPr id="87" name="Text Box 184"/>
          <p:cNvSpPr txBox="1">
            <a:spLocks noChangeArrowheads="1"/>
          </p:cNvSpPr>
          <p:nvPr/>
        </p:nvSpPr>
        <p:spPr bwMode="auto">
          <a:xfrm>
            <a:off x="1772841" y="4024392"/>
            <a:ext cx="394677" cy="2149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G</a:t>
            </a:r>
            <a:r>
              <a:rPr lang="en-US" baseline="-25000" dirty="0">
                <a:solidFill>
                  <a:srgbClr val="000000"/>
                </a:solidFill>
                <a:latin typeface="Arial"/>
                <a:cs typeface="Arial"/>
              </a:rPr>
              <a:t>1</a:t>
            </a:r>
            <a:endParaRPr lang="en-US" dirty="0">
              <a:solidFill>
                <a:srgbClr val="000000"/>
              </a:solidFill>
              <a:latin typeface="Arial"/>
              <a:cs typeface="Arial"/>
            </a:endParaRPr>
          </a:p>
        </p:txBody>
      </p:sp>
      <p:cxnSp>
        <p:nvCxnSpPr>
          <p:cNvPr id="107" name="Straight Connector 106"/>
          <p:cNvCxnSpPr/>
          <p:nvPr/>
        </p:nvCxnSpPr>
        <p:spPr>
          <a:xfrm>
            <a:off x="1677114" y="4222966"/>
            <a:ext cx="490939" cy="127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1" name="Group 110"/>
          <p:cNvGrpSpPr/>
          <p:nvPr/>
        </p:nvGrpSpPr>
        <p:grpSpPr>
          <a:xfrm>
            <a:off x="792952" y="3594860"/>
            <a:ext cx="880038" cy="630917"/>
            <a:chOff x="1564002" y="1187620"/>
            <a:chExt cx="1161039" cy="787541"/>
          </a:xfrm>
        </p:grpSpPr>
        <p:sp>
          <p:nvSpPr>
            <p:cNvPr id="112" name="AutoShape 137"/>
            <p:cNvSpPr>
              <a:spLocks noChangeArrowheads="1"/>
            </p:cNvSpPr>
            <p:nvPr/>
          </p:nvSpPr>
          <p:spPr bwMode="auto">
            <a:xfrm rot="20596236">
              <a:off x="1865753" y="1522086"/>
              <a:ext cx="859288" cy="453075"/>
            </a:xfrm>
            <a:prstGeom prst="lightningBolt">
              <a:avLst/>
            </a:prstGeom>
            <a:gradFill rotWithShape="1">
              <a:gsLst>
                <a:gs pos="0">
                  <a:srgbClr val="FF9966"/>
                </a:gs>
                <a:gs pos="100000">
                  <a:srgbClr val="CC0000"/>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latin typeface="Arial"/>
                <a:cs typeface="Arial"/>
              </a:endParaRPr>
            </a:p>
          </p:txBody>
        </p:sp>
        <p:sp>
          <p:nvSpPr>
            <p:cNvPr id="113" name="Text Box 136"/>
            <p:cNvSpPr txBox="1">
              <a:spLocks noChangeArrowheads="1"/>
            </p:cNvSpPr>
            <p:nvPr/>
          </p:nvSpPr>
          <p:spPr bwMode="auto">
            <a:xfrm>
              <a:off x="1564002" y="1187620"/>
              <a:ext cx="736676" cy="405782"/>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DNA damage</a:t>
              </a:r>
              <a:endParaRPr lang="el-GR" dirty="0">
                <a:latin typeface="Arial"/>
                <a:ea typeface="Times New Roman" pitchFamily="-111" charset="0"/>
                <a:cs typeface="Arial"/>
              </a:endParaRPr>
            </a:p>
          </p:txBody>
        </p:sp>
      </p:grpSp>
      <p:sp>
        <p:nvSpPr>
          <p:cNvPr id="119" name="Text Box 136"/>
          <p:cNvSpPr txBox="1">
            <a:spLocks noChangeArrowheads="1"/>
          </p:cNvSpPr>
          <p:nvPr/>
        </p:nvSpPr>
        <p:spPr bwMode="auto">
          <a:xfrm>
            <a:off x="944709" y="4402885"/>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APC/C</a:t>
            </a:r>
            <a:endParaRPr lang="el-GR" dirty="0">
              <a:latin typeface="Arial"/>
              <a:ea typeface="Times New Roman" pitchFamily="-111" charset="0"/>
              <a:cs typeface="Arial"/>
            </a:endParaRPr>
          </a:p>
        </p:txBody>
      </p:sp>
      <p:cxnSp>
        <p:nvCxnSpPr>
          <p:cNvPr id="117" name="Straight Arrow Connector 116"/>
          <p:cNvCxnSpPr/>
          <p:nvPr/>
        </p:nvCxnSpPr>
        <p:spPr>
          <a:xfrm rot="16200000" flipH="1">
            <a:off x="1769595" y="4963644"/>
            <a:ext cx="282359" cy="1152"/>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nvGrpSpPr>
          <p:cNvPr id="176" name="Group 108"/>
          <p:cNvGrpSpPr/>
          <p:nvPr/>
        </p:nvGrpSpPr>
        <p:grpSpPr>
          <a:xfrm>
            <a:off x="1589004" y="4368899"/>
            <a:ext cx="652624" cy="385026"/>
            <a:chOff x="7442204" y="3132152"/>
            <a:chExt cx="966786" cy="635002"/>
          </a:xfrm>
        </p:grpSpPr>
        <p:grpSp>
          <p:nvGrpSpPr>
            <p:cNvPr id="180" name="Group 216"/>
            <p:cNvGrpSpPr>
              <a:grpSpLocks/>
            </p:cNvGrpSpPr>
            <p:nvPr/>
          </p:nvGrpSpPr>
          <p:grpSpPr bwMode="auto">
            <a:xfrm>
              <a:off x="7685089" y="3411553"/>
              <a:ext cx="723901" cy="355601"/>
              <a:chOff x="266" y="3217"/>
              <a:chExt cx="456" cy="224"/>
            </a:xfrm>
          </p:grpSpPr>
          <p:sp>
            <p:nvSpPr>
              <p:cNvPr id="184"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85" name="Text Box 218"/>
              <p:cNvSpPr txBox="1">
                <a:spLocks noChangeArrowheads="1"/>
              </p:cNvSpPr>
              <p:nvPr/>
            </p:nvSpPr>
            <p:spPr bwMode="auto">
              <a:xfrm>
                <a:off x="266" y="3217"/>
                <a:ext cx="456" cy="2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81" name="Group 235"/>
            <p:cNvGrpSpPr>
              <a:grpSpLocks/>
            </p:cNvGrpSpPr>
            <p:nvPr/>
          </p:nvGrpSpPr>
          <p:grpSpPr bwMode="auto">
            <a:xfrm>
              <a:off x="7442204" y="3132152"/>
              <a:ext cx="876301" cy="355601"/>
              <a:chOff x="1225" y="3457"/>
              <a:chExt cx="552" cy="224"/>
            </a:xfrm>
          </p:grpSpPr>
          <p:sp>
            <p:nvSpPr>
              <p:cNvPr id="182"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183" name="Text Box 237"/>
              <p:cNvSpPr txBox="1">
                <a:spLocks noChangeArrowheads="1"/>
              </p:cNvSpPr>
              <p:nvPr/>
            </p:nvSpPr>
            <p:spPr bwMode="auto">
              <a:xfrm>
                <a:off x="1225" y="3457"/>
                <a:ext cx="552" cy="224"/>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186" name="Group 302"/>
          <p:cNvGrpSpPr/>
          <p:nvPr/>
        </p:nvGrpSpPr>
        <p:grpSpPr>
          <a:xfrm flipH="1">
            <a:off x="1420365" y="4456081"/>
            <a:ext cx="249684" cy="96364"/>
            <a:chOff x="4918632" y="2519331"/>
            <a:chExt cx="224034" cy="96364"/>
          </a:xfrm>
        </p:grpSpPr>
        <p:sp>
          <p:nvSpPr>
            <p:cNvPr id="187"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188"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191" name="Text Box 184"/>
          <p:cNvSpPr txBox="1">
            <a:spLocks noChangeArrowheads="1"/>
          </p:cNvSpPr>
          <p:nvPr/>
        </p:nvSpPr>
        <p:spPr bwMode="auto">
          <a:xfrm>
            <a:off x="3461941" y="4024392"/>
            <a:ext cx="394677" cy="214931"/>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G</a:t>
            </a:r>
            <a:r>
              <a:rPr lang="en-US" baseline="-25000" dirty="0">
                <a:solidFill>
                  <a:srgbClr val="000000"/>
                </a:solidFill>
                <a:latin typeface="Arial"/>
                <a:cs typeface="Arial"/>
              </a:rPr>
              <a:t>1</a:t>
            </a:r>
            <a:endParaRPr lang="en-US" dirty="0">
              <a:solidFill>
                <a:srgbClr val="000000"/>
              </a:solidFill>
              <a:latin typeface="Arial"/>
              <a:cs typeface="Arial"/>
            </a:endParaRPr>
          </a:p>
        </p:txBody>
      </p:sp>
      <p:cxnSp>
        <p:nvCxnSpPr>
          <p:cNvPr id="192" name="Straight Connector 191"/>
          <p:cNvCxnSpPr/>
          <p:nvPr/>
        </p:nvCxnSpPr>
        <p:spPr>
          <a:xfrm>
            <a:off x="3366214" y="4222966"/>
            <a:ext cx="490939" cy="127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196" name="Group 108"/>
          <p:cNvGrpSpPr/>
          <p:nvPr/>
        </p:nvGrpSpPr>
        <p:grpSpPr>
          <a:xfrm>
            <a:off x="3278104" y="4368899"/>
            <a:ext cx="652624" cy="385026"/>
            <a:chOff x="7442204" y="3132152"/>
            <a:chExt cx="966786" cy="635002"/>
          </a:xfrm>
        </p:grpSpPr>
        <p:grpSp>
          <p:nvGrpSpPr>
            <p:cNvPr id="197" name="Group 216"/>
            <p:cNvGrpSpPr>
              <a:grpSpLocks/>
            </p:cNvGrpSpPr>
            <p:nvPr/>
          </p:nvGrpSpPr>
          <p:grpSpPr bwMode="auto">
            <a:xfrm>
              <a:off x="7685089" y="3411553"/>
              <a:ext cx="723901" cy="355601"/>
              <a:chOff x="266" y="3217"/>
              <a:chExt cx="456" cy="224"/>
            </a:xfrm>
          </p:grpSpPr>
          <p:sp>
            <p:nvSpPr>
              <p:cNvPr id="201"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202" name="Text Box 218"/>
              <p:cNvSpPr txBox="1">
                <a:spLocks noChangeArrowheads="1"/>
              </p:cNvSpPr>
              <p:nvPr/>
            </p:nvSpPr>
            <p:spPr bwMode="auto">
              <a:xfrm>
                <a:off x="266" y="3217"/>
                <a:ext cx="456" cy="2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198" name="Group 235"/>
            <p:cNvGrpSpPr>
              <a:grpSpLocks/>
            </p:cNvGrpSpPr>
            <p:nvPr/>
          </p:nvGrpSpPr>
          <p:grpSpPr bwMode="auto">
            <a:xfrm>
              <a:off x="7442204" y="3132152"/>
              <a:ext cx="876301" cy="355601"/>
              <a:chOff x="1225" y="3457"/>
              <a:chExt cx="552" cy="224"/>
            </a:xfrm>
          </p:grpSpPr>
          <p:sp>
            <p:nvSpPr>
              <p:cNvPr id="199"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200" name="Text Box 237"/>
              <p:cNvSpPr txBox="1">
                <a:spLocks noChangeArrowheads="1"/>
              </p:cNvSpPr>
              <p:nvPr/>
            </p:nvSpPr>
            <p:spPr bwMode="auto">
              <a:xfrm>
                <a:off x="1225" y="3457"/>
                <a:ext cx="552" cy="224"/>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203" name="Group 302"/>
          <p:cNvGrpSpPr/>
          <p:nvPr/>
        </p:nvGrpSpPr>
        <p:grpSpPr>
          <a:xfrm flipH="1">
            <a:off x="3109465" y="4456081"/>
            <a:ext cx="249684" cy="96364"/>
            <a:chOff x="4918632" y="2519331"/>
            <a:chExt cx="224034" cy="96364"/>
          </a:xfrm>
        </p:grpSpPr>
        <p:sp>
          <p:nvSpPr>
            <p:cNvPr id="204"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205"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grpSp>
        <p:nvGrpSpPr>
          <p:cNvPr id="222" name="Group 221"/>
          <p:cNvGrpSpPr/>
          <p:nvPr/>
        </p:nvGrpSpPr>
        <p:grpSpPr>
          <a:xfrm>
            <a:off x="2649741" y="4278012"/>
            <a:ext cx="573637" cy="325234"/>
            <a:chOff x="3449841" y="2804812"/>
            <a:chExt cx="573637" cy="325234"/>
          </a:xfrm>
        </p:grpSpPr>
        <p:grpSp>
          <p:nvGrpSpPr>
            <p:cNvPr id="22" name="Group 96"/>
            <p:cNvGrpSpPr/>
            <p:nvPr/>
          </p:nvGrpSpPr>
          <p:grpSpPr>
            <a:xfrm>
              <a:off x="3449841" y="2880260"/>
              <a:ext cx="573637" cy="215444"/>
              <a:chOff x="3744743" y="5583650"/>
              <a:chExt cx="756804" cy="268928"/>
            </a:xfrm>
          </p:grpSpPr>
          <p:sp>
            <p:nvSpPr>
              <p:cNvPr id="144" name="AutoShape 77"/>
              <p:cNvSpPr>
                <a:spLocks noChangeArrowheads="1"/>
              </p:cNvSpPr>
              <p:nvPr/>
            </p:nvSpPr>
            <p:spPr bwMode="auto">
              <a:xfrm rot="1789688">
                <a:off x="3832724" y="5591685"/>
                <a:ext cx="491806" cy="206864"/>
              </a:xfrm>
              <a:prstGeom prst="flowChartTerminator">
                <a:avLst/>
              </a:prstGeom>
              <a:gradFill flip="none" rotWithShape="1">
                <a:gsLst>
                  <a:gs pos="100000">
                    <a:srgbClr val="0080FF"/>
                  </a:gs>
                  <a:gs pos="35000">
                    <a:srgbClr val="ACFFFF"/>
                  </a:gs>
                  <a:gs pos="0">
                    <a:schemeClr val="accent5"/>
                  </a:gs>
                </a:gsLst>
                <a:path path="circle">
                  <a:fillToRect l="50000" t="50000" r="50000" b="50000"/>
                </a:path>
                <a:tileRect/>
              </a:gradFill>
              <a:ln w="9525">
                <a:solidFill>
                  <a:schemeClr val="tx1"/>
                </a:solidFill>
                <a:miter lim="800000"/>
                <a:headEnd/>
                <a:tailEnd/>
              </a:ln>
              <a:effectLst/>
            </p:spPr>
            <p:txBody>
              <a:bodyPr wrap="none" anchor="ctr">
                <a:prstTxWarp prst="textNoShape">
                  <a:avLst/>
                </a:prstTxWarp>
              </a:bodyPr>
              <a:lstStyle/>
              <a:p>
                <a:endParaRPr lang="en-US" dirty="0">
                  <a:solidFill>
                    <a:srgbClr val="000000"/>
                  </a:solidFill>
                  <a:latin typeface="Arial"/>
                  <a:cs typeface="Arial"/>
                </a:endParaRPr>
              </a:p>
            </p:txBody>
          </p:sp>
          <p:sp>
            <p:nvSpPr>
              <p:cNvPr id="145" name="Text Box 78"/>
              <p:cNvSpPr txBox="1">
                <a:spLocks noChangeArrowheads="1"/>
              </p:cNvSpPr>
              <p:nvPr/>
            </p:nvSpPr>
            <p:spPr bwMode="auto">
              <a:xfrm rot="1861342">
                <a:off x="3744743" y="5583650"/>
                <a:ext cx="756804" cy="268928"/>
              </a:xfrm>
              <a:prstGeom prst="rect">
                <a:avLst/>
              </a:prstGeom>
              <a:noFill/>
              <a:ln w="9525">
                <a:noFill/>
                <a:miter lim="800000"/>
                <a:headEnd/>
                <a:tailEnd/>
              </a:ln>
              <a:effectLst/>
            </p:spPr>
            <p:txBody>
              <a:bodyPr wrap="square">
                <a:prstTxWarp prst="textNoShape">
                  <a:avLst/>
                </a:prstTxWarp>
                <a:spAutoFit/>
              </a:bodyPr>
              <a:lstStyle/>
              <a:p>
                <a:pPr>
                  <a:spcBef>
                    <a:spcPct val="50000"/>
                  </a:spcBef>
                </a:pPr>
                <a:r>
                  <a:rPr lang="en-US" dirty="0" smtClean="0">
                    <a:solidFill>
                      <a:srgbClr val="000000"/>
                    </a:solidFill>
                    <a:latin typeface="Arial"/>
                    <a:cs typeface="Arial"/>
                  </a:rPr>
                  <a:t>Fbx031</a:t>
                </a:r>
                <a:endParaRPr lang="en-US" dirty="0">
                  <a:solidFill>
                    <a:srgbClr val="000000"/>
                  </a:solidFill>
                  <a:latin typeface="Arial"/>
                  <a:cs typeface="Arial"/>
                </a:endParaRPr>
              </a:p>
            </p:txBody>
          </p:sp>
        </p:grpSp>
        <p:grpSp>
          <p:nvGrpSpPr>
            <p:cNvPr id="209" name="Group 208"/>
            <p:cNvGrpSpPr/>
            <p:nvPr/>
          </p:nvGrpSpPr>
          <p:grpSpPr>
            <a:xfrm>
              <a:off x="3740150" y="2804812"/>
              <a:ext cx="176082" cy="325234"/>
              <a:chOff x="4305300" y="2969912"/>
              <a:chExt cx="176082" cy="325234"/>
            </a:xfrm>
          </p:grpSpPr>
          <p:sp>
            <p:nvSpPr>
              <p:cNvPr id="207" name="Oval 65"/>
              <p:cNvSpPr>
                <a:spLocks noChangeArrowheads="1"/>
              </p:cNvSpPr>
              <p:nvPr/>
            </p:nvSpPr>
            <p:spPr bwMode="auto">
              <a:xfrm>
                <a:off x="4356100" y="2985313"/>
                <a:ext cx="113063" cy="1648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208" name="Text Box 66"/>
              <p:cNvSpPr txBox="1">
                <a:spLocks noChangeArrowheads="1"/>
              </p:cNvSpPr>
              <p:nvPr/>
            </p:nvSpPr>
            <p:spPr bwMode="auto">
              <a:xfrm>
                <a:off x="4305300" y="2969912"/>
                <a:ext cx="176082" cy="32523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grpSp>
        <p:nvGrpSpPr>
          <p:cNvPr id="212" name="Group 211"/>
          <p:cNvGrpSpPr/>
          <p:nvPr/>
        </p:nvGrpSpPr>
        <p:grpSpPr>
          <a:xfrm>
            <a:off x="2642018" y="4076202"/>
            <a:ext cx="558382" cy="206901"/>
            <a:chOff x="3759618" y="2266452"/>
            <a:chExt cx="558382" cy="206901"/>
          </a:xfrm>
        </p:grpSpPr>
        <p:sp>
          <p:nvSpPr>
            <p:cNvPr id="210" name="Oval 1126"/>
            <p:cNvSpPr>
              <a:spLocks noChangeArrowheads="1"/>
            </p:cNvSpPr>
            <p:nvPr/>
          </p:nvSpPr>
          <p:spPr bwMode="auto">
            <a:xfrm>
              <a:off x="3851488" y="2273522"/>
              <a:ext cx="376037" cy="199831"/>
            </a:xfrm>
            <a:prstGeom prst="ellipse">
              <a:avLst/>
            </a:prstGeom>
            <a:gradFill rotWithShape="0">
              <a:gsLst>
                <a:gs pos="73000">
                  <a:schemeClr val="accent6">
                    <a:lumMod val="60000"/>
                    <a:lumOff val="40000"/>
                  </a:schemeClr>
                </a:gs>
                <a:gs pos="100000">
                  <a:schemeClr val="accent6">
                    <a:lumMod val="75000"/>
                  </a:schemeClr>
                </a:gs>
                <a:gs pos="42000">
                  <a:schemeClr val="accent6">
                    <a:lumMod val="40000"/>
                    <a:lumOff val="60000"/>
                  </a:schemeClr>
                </a:gs>
                <a:gs pos="0">
                  <a:schemeClr val="accent6">
                    <a:lumMod val="20000"/>
                    <a:lumOff val="80000"/>
                  </a:schemeClr>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211" name="Text Box 136"/>
            <p:cNvSpPr txBox="1">
              <a:spLocks noChangeArrowheads="1"/>
            </p:cNvSpPr>
            <p:nvPr/>
          </p:nvSpPr>
          <p:spPr bwMode="auto">
            <a:xfrm>
              <a:off x="3759618" y="2266452"/>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ATM</a:t>
              </a:r>
              <a:endParaRPr lang="el-GR" dirty="0">
                <a:latin typeface="Arial"/>
                <a:ea typeface="Times New Roman" pitchFamily="-111" charset="0"/>
                <a:cs typeface="Arial"/>
              </a:endParaRPr>
            </a:p>
          </p:txBody>
        </p:sp>
      </p:grpSp>
      <p:sp>
        <p:nvSpPr>
          <p:cNvPr id="213" name="Text Box 184"/>
          <p:cNvSpPr txBox="1">
            <a:spLocks noChangeArrowheads="1"/>
          </p:cNvSpPr>
          <p:nvPr/>
        </p:nvSpPr>
        <p:spPr bwMode="auto">
          <a:xfrm>
            <a:off x="1245791" y="3732292"/>
            <a:ext cx="1357709" cy="338554"/>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dirty="0" smtClean="0">
                <a:solidFill>
                  <a:srgbClr val="000000"/>
                </a:solidFill>
                <a:latin typeface="Arial"/>
                <a:cs typeface="Arial"/>
              </a:rPr>
              <a:t>Phosphorylation-Independent</a:t>
            </a:r>
            <a:endParaRPr lang="en-US" dirty="0">
              <a:solidFill>
                <a:srgbClr val="000000"/>
              </a:solidFill>
              <a:latin typeface="Arial"/>
              <a:cs typeface="Arial"/>
            </a:endParaRPr>
          </a:p>
        </p:txBody>
      </p:sp>
      <p:sp>
        <p:nvSpPr>
          <p:cNvPr id="214" name="Text Box 184"/>
          <p:cNvSpPr txBox="1">
            <a:spLocks noChangeArrowheads="1"/>
          </p:cNvSpPr>
          <p:nvPr/>
        </p:nvSpPr>
        <p:spPr bwMode="auto">
          <a:xfrm>
            <a:off x="2909491" y="3732292"/>
            <a:ext cx="1357709" cy="338554"/>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dirty="0" smtClean="0">
                <a:solidFill>
                  <a:srgbClr val="000000"/>
                </a:solidFill>
                <a:latin typeface="Arial"/>
                <a:cs typeface="Arial"/>
              </a:rPr>
              <a:t>Phosphorylation-Dependent</a:t>
            </a:r>
            <a:endParaRPr lang="en-US" dirty="0">
              <a:solidFill>
                <a:srgbClr val="000000"/>
              </a:solidFill>
              <a:latin typeface="Arial"/>
              <a:cs typeface="Arial"/>
            </a:endParaRPr>
          </a:p>
        </p:txBody>
      </p:sp>
      <p:grpSp>
        <p:nvGrpSpPr>
          <p:cNvPr id="215" name="Group 214"/>
          <p:cNvGrpSpPr/>
          <p:nvPr/>
        </p:nvGrpSpPr>
        <p:grpSpPr>
          <a:xfrm>
            <a:off x="3663950" y="4290712"/>
            <a:ext cx="176082" cy="325234"/>
            <a:chOff x="4305300" y="2969912"/>
            <a:chExt cx="176082" cy="325234"/>
          </a:xfrm>
        </p:grpSpPr>
        <p:sp>
          <p:nvSpPr>
            <p:cNvPr id="216" name="Oval 65"/>
            <p:cNvSpPr>
              <a:spLocks noChangeArrowheads="1"/>
            </p:cNvSpPr>
            <p:nvPr/>
          </p:nvSpPr>
          <p:spPr bwMode="auto">
            <a:xfrm>
              <a:off x="4356100" y="2985313"/>
              <a:ext cx="113063" cy="1648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217" name="Text Box 66"/>
            <p:cNvSpPr txBox="1">
              <a:spLocks noChangeArrowheads="1"/>
            </p:cNvSpPr>
            <p:nvPr/>
          </p:nvSpPr>
          <p:spPr bwMode="auto">
            <a:xfrm>
              <a:off x="4305300" y="2969912"/>
              <a:ext cx="176082" cy="32523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grpSp>
        <p:nvGrpSpPr>
          <p:cNvPr id="220" name="Group 219"/>
          <p:cNvGrpSpPr/>
          <p:nvPr/>
        </p:nvGrpSpPr>
        <p:grpSpPr>
          <a:xfrm>
            <a:off x="1066800" y="5106304"/>
            <a:ext cx="1739900" cy="348023"/>
            <a:chOff x="1244600" y="5239654"/>
            <a:chExt cx="1625600" cy="348023"/>
          </a:xfrm>
        </p:grpSpPr>
        <p:sp>
          <p:nvSpPr>
            <p:cNvPr id="118" name="Text Box 136"/>
            <p:cNvSpPr txBox="1">
              <a:spLocks noChangeArrowheads="1"/>
            </p:cNvSpPr>
            <p:nvPr/>
          </p:nvSpPr>
          <p:spPr bwMode="auto">
            <a:xfrm>
              <a:off x="1471922" y="5385704"/>
              <a:ext cx="1116649" cy="201973"/>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G1 arrest</a:t>
              </a:r>
              <a:endParaRPr lang="el-GR" dirty="0">
                <a:latin typeface="Arial"/>
                <a:ea typeface="Times New Roman" pitchFamily="-111" charset="0"/>
                <a:cs typeface="Arial"/>
              </a:endParaRPr>
            </a:p>
          </p:txBody>
        </p:sp>
        <p:sp>
          <p:nvSpPr>
            <p:cNvPr id="218" name="Text Box 136"/>
            <p:cNvSpPr txBox="1">
              <a:spLocks noChangeArrowheads="1"/>
            </p:cNvSpPr>
            <p:nvPr/>
          </p:nvSpPr>
          <p:spPr bwMode="auto">
            <a:xfrm>
              <a:off x="1244600" y="5239654"/>
              <a:ext cx="1625600"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Ub-mediated proteolysis (APC/C)</a:t>
              </a:r>
              <a:endParaRPr lang="el-GR" dirty="0">
                <a:latin typeface="Arial"/>
                <a:ea typeface="Times New Roman" pitchFamily="-111" charset="0"/>
                <a:cs typeface="Arial"/>
              </a:endParaRPr>
            </a:p>
          </p:txBody>
        </p:sp>
      </p:grpSp>
      <p:cxnSp>
        <p:nvCxnSpPr>
          <p:cNvPr id="223" name="Straight Arrow Connector 222"/>
          <p:cNvCxnSpPr/>
          <p:nvPr/>
        </p:nvCxnSpPr>
        <p:spPr>
          <a:xfrm rot="16200000" flipH="1">
            <a:off x="3465045" y="4963644"/>
            <a:ext cx="282359" cy="1152"/>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nvGrpSpPr>
          <p:cNvPr id="224" name="Group 223"/>
          <p:cNvGrpSpPr/>
          <p:nvPr/>
        </p:nvGrpSpPr>
        <p:grpSpPr>
          <a:xfrm>
            <a:off x="2844800" y="5106304"/>
            <a:ext cx="1625600" cy="348023"/>
            <a:chOff x="1250950" y="5239654"/>
            <a:chExt cx="1625600" cy="348023"/>
          </a:xfrm>
        </p:grpSpPr>
        <p:sp>
          <p:nvSpPr>
            <p:cNvPr id="225" name="Text Box 136"/>
            <p:cNvSpPr txBox="1">
              <a:spLocks noChangeArrowheads="1"/>
            </p:cNvSpPr>
            <p:nvPr/>
          </p:nvSpPr>
          <p:spPr bwMode="auto">
            <a:xfrm>
              <a:off x="1471922" y="5385704"/>
              <a:ext cx="1116649" cy="201973"/>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G1 arrest</a:t>
              </a:r>
              <a:endParaRPr lang="el-GR" dirty="0">
                <a:latin typeface="Arial"/>
                <a:ea typeface="Times New Roman" pitchFamily="-111" charset="0"/>
                <a:cs typeface="Arial"/>
              </a:endParaRPr>
            </a:p>
          </p:txBody>
        </p:sp>
        <p:sp>
          <p:nvSpPr>
            <p:cNvPr id="226" name="Text Box 136"/>
            <p:cNvSpPr txBox="1">
              <a:spLocks noChangeArrowheads="1"/>
            </p:cNvSpPr>
            <p:nvPr/>
          </p:nvSpPr>
          <p:spPr bwMode="auto">
            <a:xfrm>
              <a:off x="1250950" y="5239654"/>
              <a:ext cx="1625600"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Ub-mediated proteolysis (SCF)</a:t>
              </a:r>
              <a:endParaRPr lang="el-GR" dirty="0">
                <a:latin typeface="Arial"/>
                <a:ea typeface="Times New Roman" pitchFamily="-111" charset="0"/>
                <a:cs typeface="Arial"/>
              </a:endParaRPr>
            </a:p>
          </p:txBody>
        </p:sp>
      </p:grpSp>
      <p:sp>
        <p:nvSpPr>
          <p:cNvPr id="234" name="Text Box 184"/>
          <p:cNvSpPr txBox="1">
            <a:spLocks noChangeArrowheads="1"/>
          </p:cNvSpPr>
          <p:nvPr/>
        </p:nvSpPr>
        <p:spPr bwMode="auto">
          <a:xfrm>
            <a:off x="5022851" y="4024392"/>
            <a:ext cx="761999" cy="21544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smtClean="0">
                <a:solidFill>
                  <a:srgbClr val="800000"/>
                </a:solidFill>
                <a:latin typeface="Arial"/>
                <a:cs typeface="Arial"/>
              </a:rPr>
              <a:t>S-phase</a:t>
            </a:r>
            <a:endParaRPr lang="en-US" dirty="0">
              <a:solidFill>
                <a:srgbClr val="800000"/>
              </a:solidFill>
              <a:latin typeface="Arial"/>
              <a:cs typeface="Arial"/>
            </a:endParaRPr>
          </a:p>
        </p:txBody>
      </p:sp>
      <p:cxnSp>
        <p:nvCxnSpPr>
          <p:cNvPr id="235" name="Straight Connector 234"/>
          <p:cNvCxnSpPr/>
          <p:nvPr/>
        </p:nvCxnSpPr>
        <p:spPr>
          <a:xfrm>
            <a:off x="5080714" y="4222966"/>
            <a:ext cx="490939" cy="1272"/>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grpSp>
        <p:nvGrpSpPr>
          <p:cNvPr id="236" name="Group 108"/>
          <p:cNvGrpSpPr/>
          <p:nvPr/>
        </p:nvGrpSpPr>
        <p:grpSpPr>
          <a:xfrm>
            <a:off x="4992604" y="4368899"/>
            <a:ext cx="652624" cy="385026"/>
            <a:chOff x="7442204" y="3132152"/>
            <a:chExt cx="966786" cy="635002"/>
          </a:xfrm>
        </p:grpSpPr>
        <p:grpSp>
          <p:nvGrpSpPr>
            <p:cNvPr id="237" name="Group 216"/>
            <p:cNvGrpSpPr>
              <a:grpSpLocks/>
            </p:cNvGrpSpPr>
            <p:nvPr/>
          </p:nvGrpSpPr>
          <p:grpSpPr bwMode="auto">
            <a:xfrm>
              <a:off x="7685089" y="3411553"/>
              <a:ext cx="723901" cy="355601"/>
              <a:chOff x="266" y="3217"/>
              <a:chExt cx="456" cy="224"/>
            </a:xfrm>
          </p:grpSpPr>
          <p:sp>
            <p:nvSpPr>
              <p:cNvPr id="241" name="AutoShape 217"/>
              <p:cNvSpPr>
                <a:spLocks noChangeArrowheads="1"/>
              </p:cNvSpPr>
              <p:nvPr/>
            </p:nvSpPr>
            <p:spPr bwMode="auto">
              <a:xfrm>
                <a:off x="312" y="3224"/>
                <a:ext cx="337" cy="202"/>
              </a:xfrm>
              <a:prstGeom prst="hexagon">
                <a:avLst>
                  <a:gd name="adj" fmla="val 45536"/>
                  <a:gd name="vf" fmla="val 115470"/>
                </a:avLst>
              </a:prstGeom>
              <a:gradFill rotWithShape="0">
                <a:gsLst>
                  <a:gs pos="83000">
                    <a:srgbClr val="4C6091"/>
                  </a:gs>
                  <a:gs pos="100000">
                    <a:srgbClr val="32384C"/>
                  </a:gs>
                  <a:gs pos="20000">
                    <a:srgbClr val="DFE5FF"/>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242" name="Text Box 218"/>
              <p:cNvSpPr txBox="1">
                <a:spLocks noChangeArrowheads="1"/>
              </p:cNvSpPr>
              <p:nvPr/>
            </p:nvSpPr>
            <p:spPr bwMode="auto">
              <a:xfrm>
                <a:off x="266" y="3217"/>
                <a:ext cx="456" cy="224"/>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solidFill>
                      <a:srgbClr val="000000"/>
                    </a:solidFill>
                    <a:latin typeface="Arial"/>
                    <a:cs typeface="Arial"/>
                  </a:rPr>
                  <a:t>CDK4</a:t>
                </a:r>
              </a:p>
            </p:txBody>
          </p:sp>
        </p:grpSp>
        <p:grpSp>
          <p:nvGrpSpPr>
            <p:cNvPr id="238" name="Group 235"/>
            <p:cNvGrpSpPr>
              <a:grpSpLocks/>
            </p:cNvGrpSpPr>
            <p:nvPr/>
          </p:nvGrpSpPr>
          <p:grpSpPr bwMode="auto">
            <a:xfrm>
              <a:off x="7442204" y="3132152"/>
              <a:ext cx="876301" cy="355601"/>
              <a:chOff x="1225" y="3457"/>
              <a:chExt cx="552" cy="224"/>
            </a:xfrm>
          </p:grpSpPr>
          <p:sp>
            <p:nvSpPr>
              <p:cNvPr id="239" name="AutoShape 236"/>
              <p:cNvSpPr>
                <a:spLocks noChangeArrowheads="1"/>
              </p:cNvSpPr>
              <p:nvPr/>
            </p:nvSpPr>
            <p:spPr bwMode="auto">
              <a:xfrm>
                <a:off x="1348" y="3491"/>
                <a:ext cx="321" cy="189"/>
              </a:xfrm>
              <a:prstGeom prst="flowChartTerminator">
                <a:avLst/>
              </a:prstGeom>
              <a:gradFill rotWithShape="0">
                <a:gsLst>
                  <a:gs pos="0">
                    <a:schemeClr val="bg1">
                      <a:lumMod val="85000"/>
                    </a:schemeClr>
                  </a:gs>
                  <a:gs pos="100000">
                    <a:schemeClr val="bg2">
                      <a:lumMod val="75000"/>
                    </a:schemeClr>
                  </a:gs>
                  <a:gs pos="50000">
                    <a:schemeClr val="bg1">
                      <a:lumMod val="75000"/>
                    </a:schemeClr>
                  </a:gs>
                </a:gsLst>
                <a:path path="shape">
                  <a:fillToRect l="50000" t="50000" r="50000" b="50000"/>
                </a:path>
              </a:gradFill>
              <a:ln w="9525">
                <a:solidFill>
                  <a:schemeClr val="tx1"/>
                </a:solidFill>
                <a:miter lim="800000"/>
                <a:headEnd/>
                <a:tailEnd/>
              </a:ln>
            </p:spPr>
            <p:txBody>
              <a:bodyPr wrap="none" anchor="ctr">
                <a:prstTxWarp prst="textNoShape">
                  <a:avLst/>
                </a:prstTxWarp>
              </a:bodyPr>
              <a:lstStyle/>
              <a:p>
                <a:endParaRPr lang="en-US" dirty="0">
                  <a:solidFill>
                    <a:srgbClr val="000000"/>
                  </a:solidFill>
                  <a:latin typeface="Arial"/>
                  <a:cs typeface="Arial"/>
                </a:endParaRPr>
              </a:p>
            </p:txBody>
          </p:sp>
          <p:sp>
            <p:nvSpPr>
              <p:cNvPr id="240" name="Text Box 237"/>
              <p:cNvSpPr txBox="1">
                <a:spLocks noChangeArrowheads="1"/>
              </p:cNvSpPr>
              <p:nvPr/>
            </p:nvSpPr>
            <p:spPr bwMode="auto">
              <a:xfrm>
                <a:off x="1225" y="3457"/>
                <a:ext cx="552" cy="224"/>
              </a:xfrm>
              <a:prstGeom prst="rect">
                <a:avLst/>
              </a:prstGeom>
              <a:noFill/>
              <a:ln w="9525">
                <a:noFill/>
                <a:miter lim="800000"/>
                <a:headEnd/>
                <a:tailEnd/>
              </a:ln>
            </p:spPr>
            <p:txBody>
              <a:bodyPr wrap="square">
                <a:prstTxWarp prst="textNoShape">
                  <a:avLst/>
                </a:prstTxWarp>
                <a:spAutoFit/>
              </a:bodyPr>
              <a:lstStyle/>
              <a:p>
                <a:pPr algn="ctr"/>
                <a:r>
                  <a:rPr lang="en-US" dirty="0" smtClean="0">
                    <a:solidFill>
                      <a:srgbClr val="000000"/>
                    </a:solidFill>
                    <a:latin typeface="Arial"/>
                    <a:cs typeface="Arial"/>
                  </a:rPr>
                  <a:t>CycD1</a:t>
                </a:r>
                <a:endParaRPr lang="en-US" dirty="0">
                  <a:solidFill>
                    <a:srgbClr val="000000"/>
                  </a:solidFill>
                  <a:latin typeface="Arial"/>
                  <a:cs typeface="Arial"/>
                </a:endParaRPr>
              </a:p>
            </p:txBody>
          </p:sp>
        </p:grpSp>
      </p:grpSp>
      <p:grpSp>
        <p:nvGrpSpPr>
          <p:cNvPr id="243" name="Group 302"/>
          <p:cNvGrpSpPr/>
          <p:nvPr/>
        </p:nvGrpSpPr>
        <p:grpSpPr>
          <a:xfrm flipH="1">
            <a:off x="4823965" y="4456081"/>
            <a:ext cx="249684" cy="96364"/>
            <a:chOff x="4918632" y="2519331"/>
            <a:chExt cx="224034" cy="96364"/>
          </a:xfrm>
        </p:grpSpPr>
        <p:sp>
          <p:nvSpPr>
            <p:cNvPr id="244"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245"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256" name="Text Box 184"/>
          <p:cNvSpPr txBox="1">
            <a:spLocks noChangeArrowheads="1"/>
          </p:cNvSpPr>
          <p:nvPr/>
        </p:nvSpPr>
        <p:spPr bwMode="auto">
          <a:xfrm>
            <a:off x="4623991" y="3732292"/>
            <a:ext cx="1357709" cy="338554"/>
          </a:xfrm>
          <a:prstGeom prst="rect">
            <a:avLst/>
          </a:prstGeom>
          <a:noFill/>
          <a:ln w="9525">
            <a:noFill/>
            <a:miter lim="800000"/>
            <a:headEnd/>
            <a:tailEnd/>
          </a:ln>
        </p:spPr>
        <p:txBody>
          <a:bodyPr wrap="square">
            <a:prstTxWarp prst="textNoShape">
              <a:avLst/>
            </a:prstTxWarp>
            <a:spAutoFit/>
          </a:bodyPr>
          <a:lstStyle/>
          <a:p>
            <a:pPr algn="ctr">
              <a:spcBef>
                <a:spcPct val="50000"/>
              </a:spcBef>
            </a:pPr>
            <a:r>
              <a:rPr lang="en-US" dirty="0" smtClean="0">
                <a:solidFill>
                  <a:srgbClr val="800000"/>
                </a:solidFill>
                <a:latin typeface="Arial"/>
                <a:cs typeface="Arial"/>
              </a:rPr>
              <a:t>Phosphorylation-Dependent</a:t>
            </a:r>
            <a:endParaRPr lang="en-US" dirty="0">
              <a:solidFill>
                <a:srgbClr val="800000"/>
              </a:solidFill>
              <a:latin typeface="Arial"/>
              <a:cs typeface="Arial"/>
            </a:endParaRPr>
          </a:p>
        </p:txBody>
      </p:sp>
      <p:grpSp>
        <p:nvGrpSpPr>
          <p:cNvPr id="257" name="Group 256"/>
          <p:cNvGrpSpPr/>
          <p:nvPr/>
        </p:nvGrpSpPr>
        <p:grpSpPr>
          <a:xfrm>
            <a:off x="5378450" y="4290712"/>
            <a:ext cx="176082" cy="325234"/>
            <a:chOff x="4305300" y="2969912"/>
            <a:chExt cx="176082" cy="325234"/>
          </a:xfrm>
        </p:grpSpPr>
        <p:sp>
          <p:nvSpPr>
            <p:cNvPr id="258" name="Oval 65"/>
            <p:cNvSpPr>
              <a:spLocks noChangeArrowheads="1"/>
            </p:cNvSpPr>
            <p:nvPr/>
          </p:nvSpPr>
          <p:spPr bwMode="auto">
            <a:xfrm>
              <a:off x="4356100" y="2985313"/>
              <a:ext cx="113063" cy="1648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259" name="Text Box 66"/>
            <p:cNvSpPr txBox="1">
              <a:spLocks noChangeArrowheads="1"/>
            </p:cNvSpPr>
            <p:nvPr/>
          </p:nvSpPr>
          <p:spPr bwMode="auto">
            <a:xfrm>
              <a:off x="4305300" y="2969912"/>
              <a:ext cx="176082" cy="32523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cxnSp>
        <p:nvCxnSpPr>
          <p:cNvPr id="260" name="Straight Arrow Connector 259"/>
          <p:cNvCxnSpPr/>
          <p:nvPr/>
        </p:nvCxnSpPr>
        <p:spPr>
          <a:xfrm rot="16200000" flipH="1">
            <a:off x="5179545" y="4963644"/>
            <a:ext cx="282359" cy="1152"/>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grpSp>
        <p:nvGrpSpPr>
          <p:cNvPr id="261" name="Group 260"/>
          <p:cNvGrpSpPr/>
          <p:nvPr/>
        </p:nvGrpSpPr>
        <p:grpSpPr>
          <a:xfrm>
            <a:off x="4559300" y="5106304"/>
            <a:ext cx="1625600" cy="348021"/>
            <a:chOff x="1250950" y="5239654"/>
            <a:chExt cx="1625600" cy="348021"/>
          </a:xfrm>
        </p:grpSpPr>
        <p:sp>
          <p:nvSpPr>
            <p:cNvPr id="262" name="Text Box 136"/>
            <p:cNvSpPr txBox="1">
              <a:spLocks noChangeArrowheads="1"/>
            </p:cNvSpPr>
            <p:nvPr/>
          </p:nvSpPr>
          <p:spPr bwMode="auto">
            <a:xfrm>
              <a:off x="1384300" y="5385704"/>
              <a:ext cx="1270000"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Accelerated Proteolysis</a:t>
              </a:r>
            </a:p>
          </p:txBody>
        </p:sp>
        <p:sp>
          <p:nvSpPr>
            <p:cNvPr id="263" name="Text Box 136"/>
            <p:cNvSpPr txBox="1">
              <a:spLocks noChangeArrowheads="1"/>
            </p:cNvSpPr>
            <p:nvPr/>
          </p:nvSpPr>
          <p:spPr bwMode="auto">
            <a:xfrm>
              <a:off x="1250950" y="5239654"/>
              <a:ext cx="1625600"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Ub-mediated proteolysis (SCF)</a:t>
              </a:r>
              <a:endParaRPr lang="el-GR" dirty="0">
                <a:latin typeface="Arial"/>
                <a:ea typeface="Times New Roman" pitchFamily="-111" charset="0"/>
                <a:cs typeface="Arial"/>
              </a:endParaRPr>
            </a:p>
          </p:txBody>
        </p:sp>
      </p:grpSp>
      <p:sp>
        <p:nvSpPr>
          <p:cNvPr id="264" name="Text Box 136"/>
          <p:cNvSpPr txBox="1">
            <a:spLocks noChangeArrowheads="1"/>
          </p:cNvSpPr>
          <p:nvPr/>
        </p:nvSpPr>
        <p:spPr bwMode="auto">
          <a:xfrm>
            <a:off x="4692650" y="5404754"/>
            <a:ext cx="1270000"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Intra S-Checkpoint</a:t>
            </a:r>
          </a:p>
        </p:txBody>
      </p:sp>
      <p:grpSp>
        <p:nvGrpSpPr>
          <p:cNvPr id="265" name="Group 231"/>
          <p:cNvGrpSpPr/>
          <p:nvPr/>
        </p:nvGrpSpPr>
        <p:grpSpPr>
          <a:xfrm>
            <a:off x="4550531" y="4157601"/>
            <a:ext cx="544580" cy="215790"/>
            <a:chOff x="4925181" y="1504889"/>
            <a:chExt cx="544580" cy="215790"/>
          </a:xfrm>
        </p:grpSpPr>
        <p:sp>
          <p:nvSpPr>
            <p:cNvPr id="266" name="Oval 1126"/>
            <p:cNvSpPr>
              <a:spLocks noChangeArrowheads="1"/>
            </p:cNvSpPr>
            <p:nvPr/>
          </p:nvSpPr>
          <p:spPr bwMode="auto">
            <a:xfrm>
              <a:off x="5000838" y="1519460"/>
              <a:ext cx="376037" cy="199831"/>
            </a:xfrm>
            <a:prstGeom prst="ellipse">
              <a:avLst/>
            </a:prstGeom>
            <a:gradFill rotWithShape="0">
              <a:gsLst>
                <a:gs pos="61000">
                  <a:srgbClr val="84BB86"/>
                </a:gs>
                <a:gs pos="100000">
                  <a:srgbClr val="008000"/>
                </a:gs>
                <a:gs pos="22000">
                  <a:srgbClr val="C5F3C8"/>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267" name="Text Box 1127"/>
            <p:cNvSpPr txBox="1">
              <a:spLocks noChangeArrowheads="1"/>
            </p:cNvSpPr>
            <p:nvPr/>
          </p:nvSpPr>
          <p:spPr bwMode="auto">
            <a:xfrm>
              <a:off x="4925181" y="1504889"/>
              <a:ext cx="544580" cy="215790"/>
            </a:xfrm>
            <a:prstGeom prst="rect">
              <a:avLst/>
            </a:prstGeom>
            <a:noFill/>
            <a:ln w="9525">
              <a:noFill/>
              <a:miter lim="800000"/>
              <a:headEnd/>
              <a:tailEnd/>
            </a:ln>
          </p:spPr>
          <p:txBody>
            <a:bodyPr wrap="square">
              <a:prstTxWarp prst="textNoShape">
                <a:avLst/>
              </a:prstTxWarp>
              <a:spAutoFit/>
            </a:bodyPr>
            <a:lstStyle/>
            <a:p>
              <a:pPr>
                <a:spcBef>
                  <a:spcPct val="50000"/>
                </a:spcBef>
              </a:pPr>
              <a:r>
                <a:rPr lang="en-US" dirty="0">
                  <a:latin typeface="Arial"/>
                  <a:cs typeface="Arial"/>
                </a:rPr>
                <a:t>GSK3</a:t>
              </a:r>
              <a:r>
                <a:rPr lang="en-US" dirty="0">
                  <a:latin typeface="Arial"/>
                  <a:cs typeface="Arial"/>
                  <a:sym typeface="Symbol" pitchFamily="-107" charset="2"/>
                </a:rPr>
                <a:t></a:t>
              </a:r>
              <a:endParaRPr lang="en-US" dirty="0">
                <a:latin typeface="Arial"/>
                <a:cs typeface="Arial"/>
              </a:endParaRPr>
            </a:p>
          </p:txBody>
        </p:sp>
      </p:grpSp>
      <p:sp>
        <p:nvSpPr>
          <p:cNvPr id="268" name="Text Box 338"/>
          <p:cNvSpPr txBox="1">
            <a:spLocks noChangeArrowheads="1"/>
          </p:cNvSpPr>
          <p:nvPr/>
        </p:nvSpPr>
        <p:spPr bwMode="auto">
          <a:xfrm>
            <a:off x="787965" y="3386081"/>
            <a:ext cx="337013" cy="276999"/>
          </a:xfrm>
          <a:prstGeom prst="rect">
            <a:avLst/>
          </a:prstGeom>
          <a:noFill/>
          <a:ln w="9525">
            <a:noFill/>
            <a:miter lim="800000"/>
            <a:headEnd/>
            <a:tailEnd/>
          </a:ln>
          <a:effectLst/>
        </p:spPr>
        <p:txBody>
          <a:bodyPr wrap="square">
            <a:prstTxWarp prst="textNoShape">
              <a:avLst/>
            </a:prstTxWarp>
            <a:spAutoFit/>
          </a:bodyPr>
          <a:lstStyle/>
          <a:p>
            <a:r>
              <a:rPr lang="en-US" sz="1200" b="1" dirty="0">
                <a:latin typeface="Arial" pitchFamily="-106" charset="0"/>
              </a:rPr>
              <a:t>B</a:t>
            </a:r>
            <a:r>
              <a:rPr lang="en-US" sz="1200" b="1" dirty="0" smtClean="0">
                <a:latin typeface="Arial" pitchFamily="-106" charset="0"/>
              </a:rPr>
              <a:t>.</a:t>
            </a:r>
            <a:endParaRPr lang="en-US" sz="1600" dirty="0">
              <a:latin typeface="Arial" pitchFamily="-106" charset="0"/>
            </a:endParaRPr>
          </a:p>
        </p:txBody>
      </p:sp>
      <p:sp>
        <p:nvSpPr>
          <p:cNvPr id="269" name="Text Box 4"/>
          <p:cNvSpPr txBox="1">
            <a:spLocks noChangeArrowheads="1"/>
          </p:cNvSpPr>
          <p:nvPr/>
        </p:nvSpPr>
        <p:spPr bwMode="auto">
          <a:xfrm>
            <a:off x="1060450" y="1055688"/>
            <a:ext cx="1397001" cy="294304"/>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a:spcBef>
                <a:spcPts val="0"/>
              </a:spcBef>
            </a:pPr>
            <a:r>
              <a:rPr lang="en-US" sz="700" dirty="0" smtClean="0">
                <a:latin typeface="Symbol" charset="2"/>
                <a:ea typeface="Times New Roman" charset="0"/>
                <a:cs typeface="Symbol" charset="2"/>
              </a:rPr>
              <a:t>γ</a:t>
            </a:r>
            <a:r>
              <a:rPr lang="en-US" sz="700" dirty="0" smtClean="0">
                <a:latin typeface="Arial"/>
                <a:ea typeface="Times New Roman" charset="0"/>
                <a:cs typeface="Arial"/>
              </a:rPr>
              <a:t>IR</a:t>
            </a:r>
          </a:p>
          <a:p>
            <a:pPr defTabSz="781050">
              <a:spcBef>
                <a:spcPts val="0"/>
              </a:spcBef>
            </a:pPr>
            <a:r>
              <a:rPr lang="en-US" sz="700" dirty="0" smtClean="0">
                <a:latin typeface="Arial"/>
                <a:ea typeface="Times New Roman" charset="0"/>
                <a:cs typeface="Arial"/>
              </a:rPr>
              <a:t>Replication Fork Collapse</a:t>
            </a:r>
            <a:endParaRPr lang="el-GR" sz="700" dirty="0">
              <a:latin typeface="Arial"/>
              <a:ea typeface="Times New Roman" charset="0"/>
              <a:cs typeface="Arial"/>
            </a:endParaRPr>
          </a:p>
        </p:txBody>
      </p:sp>
      <p:sp>
        <p:nvSpPr>
          <p:cNvPr id="273" name="Text Box 8"/>
          <p:cNvSpPr txBox="1">
            <a:spLocks noChangeArrowheads="1"/>
          </p:cNvSpPr>
          <p:nvPr/>
        </p:nvSpPr>
        <p:spPr bwMode="auto">
          <a:xfrm>
            <a:off x="1590675" y="19351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a:solidFill>
                  <a:srgbClr val="000000"/>
                </a:solidFill>
                <a:latin typeface="Arial"/>
                <a:cs typeface="Arial"/>
              </a:rPr>
              <a:t>DSB</a:t>
            </a:r>
          </a:p>
        </p:txBody>
      </p:sp>
      <p:grpSp>
        <p:nvGrpSpPr>
          <p:cNvPr id="294" name="Group 293"/>
          <p:cNvGrpSpPr/>
          <p:nvPr/>
        </p:nvGrpSpPr>
        <p:grpSpPr>
          <a:xfrm>
            <a:off x="1233488" y="1830388"/>
            <a:ext cx="1082675" cy="84137"/>
            <a:chOff x="1233488" y="2058988"/>
            <a:chExt cx="1082675" cy="84137"/>
          </a:xfrm>
        </p:grpSpPr>
        <p:sp>
          <p:nvSpPr>
            <p:cNvPr id="271" name="Line 6"/>
            <p:cNvSpPr>
              <a:spLocks noChangeShapeType="1"/>
            </p:cNvSpPr>
            <p:nvPr/>
          </p:nvSpPr>
          <p:spPr bwMode="auto">
            <a:xfrm>
              <a:off x="1233488" y="2058988"/>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272" name="Line 7"/>
            <p:cNvSpPr>
              <a:spLocks noChangeShapeType="1"/>
            </p:cNvSpPr>
            <p:nvPr/>
          </p:nvSpPr>
          <p:spPr bwMode="auto">
            <a:xfrm>
              <a:off x="1233488" y="2143125"/>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276" name="Line 11"/>
            <p:cNvSpPr>
              <a:spLocks noChangeShapeType="1"/>
            </p:cNvSpPr>
            <p:nvPr/>
          </p:nvSpPr>
          <p:spPr bwMode="auto">
            <a:xfrm>
              <a:off x="1817688" y="2058988"/>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277" name="Line 12"/>
            <p:cNvSpPr>
              <a:spLocks noChangeShapeType="1"/>
            </p:cNvSpPr>
            <p:nvPr/>
          </p:nvSpPr>
          <p:spPr bwMode="auto">
            <a:xfrm>
              <a:off x="1817688" y="2143125"/>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grpSp>
      <p:sp>
        <p:nvSpPr>
          <p:cNvPr id="295" name="AutoShape 137"/>
          <p:cNvSpPr>
            <a:spLocks noChangeArrowheads="1"/>
          </p:cNvSpPr>
          <p:nvPr/>
        </p:nvSpPr>
        <p:spPr bwMode="auto">
          <a:xfrm rot="342591">
            <a:off x="1126682" y="1343258"/>
            <a:ext cx="651318" cy="362969"/>
          </a:xfrm>
          <a:prstGeom prst="lightningBolt">
            <a:avLst/>
          </a:prstGeom>
          <a:gradFill rotWithShape="1">
            <a:gsLst>
              <a:gs pos="0">
                <a:srgbClr val="FF9966"/>
              </a:gs>
              <a:gs pos="100000">
                <a:srgbClr val="CC0000"/>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latin typeface="Arial"/>
              <a:cs typeface="Arial"/>
            </a:endParaRPr>
          </a:p>
        </p:txBody>
      </p:sp>
      <p:grpSp>
        <p:nvGrpSpPr>
          <p:cNvPr id="296" name="Group 295"/>
          <p:cNvGrpSpPr/>
          <p:nvPr/>
        </p:nvGrpSpPr>
        <p:grpSpPr>
          <a:xfrm>
            <a:off x="1816518" y="1498102"/>
            <a:ext cx="558382" cy="206901"/>
            <a:chOff x="3759618" y="2266452"/>
            <a:chExt cx="558382" cy="206901"/>
          </a:xfrm>
        </p:grpSpPr>
        <p:sp>
          <p:nvSpPr>
            <p:cNvPr id="297" name="Oval 1126"/>
            <p:cNvSpPr>
              <a:spLocks noChangeArrowheads="1"/>
            </p:cNvSpPr>
            <p:nvPr/>
          </p:nvSpPr>
          <p:spPr bwMode="auto">
            <a:xfrm>
              <a:off x="3851488" y="2273522"/>
              <a:ext cx="376037" cy="199831"/>
            </a:xfrm>
            <a:prstGeom prst="ellipse">
              <a:avLst/>
            </a:prstGeom>
            <a:gradFill rotWithShape="0">
              <a:gsLst>
                <a:gs pos="73000">
                  <a:schemeClr val="accent6">
                    <a:lumMod val="60000"/>
                    <a:lumOff val="40000"/>
                  </a:schemeClr>
                </a:gs>
                <a:gs pos="100000">
                  <a:schemeClr val="accent6">
                    <a:lumMod val="75000"/>
                  </a:schemeClr>
                </a:gs>
                <a:gs pos="42000">
                  <a:schemeClr val="accent6">
                    <a:lumMod val="40000"/>
                    <a:lumOff val="60000"/>
                  </a:schemeClr>
                </a:gs>
                <a:gs pos="0">
                  <a:schemeClr val="accent6">
                    <a:lumMod val="20000"/>
                    <a:lumOff val="80000"/>
                  </a:schemeClr>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298" name="Text Box 136"/>
            <p:cNvSpPr txBox="1">
              <a:spLocks noChangeArrowheads="1"/>
            </p:cNvSpPr>
            <p:nvPr/>
          </p:nvSpPr>
          <p:spPr bwMode="auto">
            <a:xfrm>
              <a:off x="3759618" y="2266452"/>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ATM</a:t>
              </a:r>
              <a:endParaRPr lang="el-GR" dirty="0">
                <a:latin typeface="Arial"/>
                <a:ea typeface="Times New Roman" pitchFamily="-111" charset="0"/>
                <a:cs typeface="Arial"/>
              </a:endParaRPr>
            </a:p>
          </p:txBody>
        </p:sp>
      </p:grpSp>
      <p:grpSp>
        <p:nvGrpSpPr>
          <p:cNvPr id="301" name="Group 208"/>
          <p:cNvGrpSpPr/>
          <p:nvPr/>
        </p:nvGrpSpPr>
        <p:grpSpPr>
          <a:xfrm>
            <a:off x="2101850" y="1369712"/>
            <a:ext cx="176082" cy="325234"/>
            <a:chOff x="4305300" y="2969912"/>
            <a:chExt cx="176082" cy="325234"/>
          </a:xfrm>
        </p:grpSpPr>
        <p:sp>
          <p:nvSpPr>
            <p:cNvPr id="302" name="Oval 65"/>
            <p:cNvSpPr>
              <a:spLocks noChangeArrowheads="1"/>
            </p:cNvSpPr>
            <p:nvPr/>
          </p:nvSpPr>
          <p:spPr bwMode="auto">
            <a:xfrm>
              <a:off x="4356100" y="2985313"/>
              <a:ext cx="113063" cy="1648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303" name="Text Box 66"/>
            <p:cNvSpPr txBox="1">
              <a:spLocks noChangeArrowheads="1"/>
            </p:cNvSpPr>
            <p:nvPr/>
          </p:nvSpPr>
          <p:spPr bwMode="auto">
            <a:xfrm>
              <a:off x="4305300" y="2969912"/>
              <a:ext cx="176082" cy="32523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cxnSp>
        <p:nvCxnSpPr>
          <p:cNvPr id="322" name="Straight Arrow Connector 321"/>
          <p:cNvCxnSpPr/>
          <p:nvPr/>
        </p:nvCxnSpPr>
        <p:spPr>
          <a:xfrm flipV="1">
            <a:off x="2380099" y="1384300"/>
            <a:ext cx="350401" cy="149441"/>
          </a:xfrm>
          <a:prstGeom prst="straightConnector1">
            <a:avLst/>
          </a:prstGeom>
          <a:ln w="254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25" name="Text Box 8"/>
          <p:cNvSpPr txBox="1">
            <a:spLocks noChangeArrowheads="1"/>
          </p:cNvSpPr>
          <p:nvPr/>
        </p:nvSpPr>
        <p:spPr bwMode="auto">
          <a:xfrm>
            <a:off x="2676525" y="12874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CHK2</a:t>
            </a:r>
            <a:endParaRPr lang="en-US" dirty="0">
              <a:solidFill>
                <a:srgbClr val="000000"/>
              </a:solidFill>
              <a:latin typeface="Arial"/>
              <a:cs typeface="Arial"/>
            </a:endParaRPr>
          </a:p>
        </p:txBody>
      </p:sp>
      <p:grpSp>
        <p:nvGrpSpPr>
          <p:cNvPr id="326" name="Group 302"/>
          <p:cNvGrpSpPr/>
          <p:nvPr/>
        </p:nvGrpSpPr>
        <p:grpSpPr>
          <a:xfrm flipH="1">
            <a:off x="3090415" y="1338263"/>
            <a:ext cx="249684" cy="96364"/>
            <a:chOff x="4918632" y="2519331"/>
            <a:chExt cx="224034" cy="96364"/>
          </a:xfrm>
        </p:grpSpPr>
        <p:sp>
          <p:nvSpPr>
            <p:cNvPr id="327"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28"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29" name="Text Box 8"/>
          <p:cNvSpPr txBox="1">
            <a:spLocks noChangeArrowheads="1"/>
          </p:cNvSpPr>
          <p:nvPr/>
        </p:nvSpPr>
        <p:spPr bwMode="auto">
          <a:xfrm>
            <a:off x="3317875" y="12874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CDC25</a:t>
            </a:r>
            <a:endParaRPr lang="en-US" dirty="0">
              <a:solidFill>
                <a:srgbClr val="000000"/>
              </a:solidFill>
              <a:latin typeface="Arial"/>
              <a:cs typeface="Arial"/>
            </a:endParaRPr>
          </a:p>
        </p:txBody>
      </p:sp>
      <p:cxnSp>
        <p:nvCxnSpPr>
          <p:cNvPr id="331" name="Straight Arrow Connector 330"/>
          <p:cNvCxnSpPr/>
          <p:nvPr/>
        </p:nvCxnSpPr>
        <p:spPr>
          <a:xfrm>
            <a:off x="2380099" y="1622642"/>
            <a:ext cx="350401" cy="2958"/>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34" name="Straight Arrow Connector 333"/>
          <p:cNvCxnSpPr/>
          <p:nvPr/>
        </p:nvCxnSpPr>
        <p:spPr>
          <a:xfrm flipV="1">
            <a:off x="3783449" y="1384300"/>
            <a:ext cx="337701" cy="1"/>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36" name="Text Box 8"/>
          <p:cNvSpPr txBox="1">
            <a:spLocks noChangeArrowheads="1"/>
          </p:cNvSpPr>
          <p:nvPr/>
        </p:nvSpPr>
        <p:spPr bwMode="auto">
          <a:xfrm>
            <a:off x="4079875" y="12874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CDK 2, CDK1</a:t>
            </a:r>
            <a:endParaRPr lang="en-US" dirty="0">
              <a:solidFill>
                <a:srgbClr val="000000"/>
              </a:solidFill>
              <a:latin typeface="Arial"/>
              <a:cs typeface="Arial"/>
            </a:endParaRPr>
          </a:p>
        </p:txBody>
      </p:sp>
      <p:sp>
        <p:nvSpPr>
          <p:cNvPr id="337" name="Text Box 8"/>
          <p:cNvSpPr txBox="1">
            <a:spLocks noChangeArrowheads="1"/>
          </p:cNvSpPr>
          <p:nvPr/>
        </p:nvSpPr>
        <p:spPr bwMode="auto">
          <a:xfrm>
            <a:off x="2676525" y="152241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p53</a:t>
            </a:r>
            <a:endParaRPr lang="en-US" dirty="0">
              <a:solidFill>
                <a:srgbClr val="000000"/>
              </a:solidFill>
              <a:latin typeface="Arial"/>
              <a:cs typeface="Arial"/>
            </a:endParaRPr>
          </a:p>
        </p:txBody>
      </p:sp>
      <p:cxnSp>
        <p:nvCxnSpPr>
          <p:cNvPr id="338" name="Straight Arrow Connector 337"/>
          <p:cNvCxnSpPr/>
          <p:nvPr/>
        </p:nvCxnSpPr>
        <p:spPr>
          <a:xfrm flipV="1">
            <a:off x="2983349" y="1619250"/>
            <a:ext cx="337701" cy="1"/>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39" name="Text Box 8"/>
          <p:cNvSpPr txBox="1">
            <a:spLocks noChangeArrowheads="1"/>
          </p:cNvSpPr>
          <p:nvPr/>
        </p:nvSpPr>
        <p:spPr bwMode="auto">
          <a:xfrm>
            <a:off x="3311525" y="150971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p21</a:t>
            </a:r>
            <a:endParaRPr lang="en-US" dirty="0">
              <a:solidFill>
                <a:srgbClr val="000000"/>
              </a:solidFill>
              <a:latin typeface="Arial"/>
              <a:cs typeface="Arial"/>
            </a:endParaRPr>
          </a:p>
        </p:txBody>
      </p:sp>
      <p:cxnSp>
        <p:nvCxnSpPr>
          <p:cNvPr id="347" name="Straight Arrow Connector 346"/>
          <p:cNvCxnSpPr/>
          <p:nvPr/>
        </p:nvCxnSpPr>
        <p:spPr>
          <a:xfrm>
            <a:off x="2374900" y="1692492"/>
            <a:ext cx="350401" cy="193458"/>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50" name="Line 50"/>
          <p:cNvSpPr>
            <a:spLocks noChangeShapeType="1"/>
          </p:cNvSpPr>
          <p:nvPr/>
        </p:nvSpPr>
        <p:spPr bwMode="auto">
          <a:xfrm flipH="1" flipV="1">
            <a:off x="3579364" y="1612032"/>
            <a:ext cx="916436" cy="2455"/>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nvGrpSpPr>
          <p:cNvPr id="352" name="Group 302"/>
          <p:cNvGrpSpPr/>
          <p:nvPr/>
        </p:nvGrpSpPr>
        <p:grpSpPr>
          <a:xfrm rot="16200000" flipH="1">
            <a:off x="4425162" y="1491462"/>
            <a:ext cx="139700" cy="115876"/>
            <a:chOff x="4918632" y="2519331"/>
            <a:chExt cx="224034" cy="96364"/>
          </a:xfrm>
        </p:grpSpPr>
        <p:sp>
          <p:nvSpPr>
            <p:cNvPr id="353"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54"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55" name="Text Box 8"/>
          <p:cNvSpPr txBox="1">
            <a:spLocks noChangeArrowheads="1"/>
          </p:cNvSpPr>
          <p:nvPr/>
        </p:nvSpPr>
        <p:spPr bwMode="auto">
          <a:xfrm>
            <a:off x="2676525" y="17700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latin typeface="Symbol" charset="2"/>
                <a:ea typeface="Times New Roman" charset="0"/>
                <a:cs typeface="Symbol" charset="2"/>
              </a:rPr>
              <a:t>γ</a:t>
            </a:r>
            <a:r>
              <a:rPr lang="en-US" dirty="0" smtClean="0">
                <a:solidFill>
                  <a:srgbClr val="000000"/>
                </a:solidFill>
                <a:latin typeface="Arial"/>
                <a:cs typeface="Arial"/>
              </a:rPr>
              <a:t>H2AX</a:t>
            </a:r>
            <a:endParaRPr lang="en-US" dirty="0">
              <a:solidFill>
                <a:srgbClr val="000000"/>
              </a:solidFill>
              <a:latin typeface="Arial"/>
              <a:cs typeface="Arial"/>
            </a:endParaRPr>
          </a:p>
        </p:txBody>
      </p:sp>
      <p:cxnSp>
        <p:nvCxnSpPr>
          <p:cNvPr id="357" name="Straight Arrow Connector 356"/>
          <p:cNvCxnSpPr/>
          <p:nvPr/>
        </p:nvCxnSpPr>
        <p:spPr>
          <a:xfrm flipV="1">
            <a:off x="3103999" y="1873250"/>
            <a:ext cx="337701" cy="1"/>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58" name="Text Box 8"/>
          <p:cNvSpPr txBox="1">
            <a:spLocks noChangeArrowheads="1"/>
          </p:cNvSpPr>
          <p:nvPr/>
        </p:nvSpPr>
        <p:spPr bwMode="auto">
          <a:xfrm>
            <a:off x="3400424" y="1770063"/>
            <a:ext cx="1692276" cy="201971"/>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Signal Amplification, DNA Repair</a:t>
            </a:r>
            <a:endParaRPr lang="en-US" dirty="0">
              <a:solidFill>
                <a:srgbClr val="000000"/>
              </a:solidFill>
              <a:latin typeface="Arial"/>
              <a:cs typeface="Arial"/>
            </a:endParaRPr>
          </a:p>
        </p:txBody>
      </p:sp>
      <p:sp>
        <p:nvSpPr>
          <p:cNvPr id="360" name="Line 6"/>
          <p:cNvSpPr>
            <a:spLocks noChangeShapeType="1"/>
          </p:cNvSpPr>
          <p:nvPr/>
        </p:nvSpPr>
        <p:spPr bwMode="auto">
          <a:xfrm>
            <a:off x="1233488" y="2979738"/>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361" name="Line 7"/>
          <p:cNvSpPr>
            <a:spLocks noChangeShapeType="1"/>
          </p:cNvSpPr>
          <p:nvPr/>
        </p:nvSpPr>
        <p:spPr bwMode="auto">
          <a:xfrm>
            <a:off x="1233488" y="3063875"/>
            <a:ext cx="498475" cy="0"/>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363" name="Line 12"/>
          <p:cNvSpPr>
            <a:spLocks noChangeShapeType="1"/>
          </p:cNvSpPr>
          <p:nvPr/>
        </p:nvSpPr>
        <p:spPr bwMode="auto">
          <a:xfrm>
            <a:off x="1728788" y="3063874"/>
            <a:ext cx="449262" cy="206376"/>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364" name="Text Box 8"/>
          <p:cNvSpPr txBox="1">
            <a:spLocks noChangeArrowheads="1"/>
          </p:cNvSpPr>
          <p:nvPr/>
        </p:nvSpPr>
        <p:spPr bwMode="auto">
          <a:xfrm>
            <a:off x="1096962" y="3109913"/>
            <a:ext cx="896938" cy="325082"/>
          </a:xfrm>
          <a:prstGeom prst="rect">
            <a:avLst/>
          </a:prstGeom>
          <a:noFill/>
          <a:ln w="9525">
            <a:noFill/>
            <a:miter lim="800000"/>
            <a:headEnd/>
            <a:tailEnd/>
          </a:ln>
        </p:spPr>
        <p:txBody>
          <a:bodyPr lIns="78099" tIns="39049" rIns="78099" bIns="39049">
            <a:prstTxWarp prst="textNoShape">
              <a:avLst/>
            </a:prstTxWarp>
            <a:spAutoFit/>
          </a:bodyPr>
          <a:lstStyle/>
          <a:p>
            <a:pPr algn="ctr" defTabSz="781050">
              <a:spcBef>
                <a:spcPct val="50000"/>
              </a:spcBef>
            </a:pPr>
            <a:r>
              <a:rPr lang="en-US" dirty="0" smtClean="0">
                <a:solidFill>
                  <a:srgbClr val="000000"/>
                </a:solidFill>
                <a:latin typeface="Arial"/>
                <a:cs typeface="Arial"/>
              </a:rPr>
              <a:t>Stalled DNA Replication</a:t>
            </a:r>
          </a:p>
        </p:txBody>
      </p:sp>
      <p:sp>
        <p:nvSpPr>
          <p:cNvPr id="366" name="Text Box 4"/>
          <p:cNvSpPr txBox="1">
            <a:spLocks noChangeArrowheads="1"/>
          </p:cNvSpPr>
          <p:nvPr/>
        </p:nvSpPr>
        <p:spPr bwMode="auto">
          <a:xfrm>
            <a:off x="1054100" y="2135188"/>
            <a:ext cx="1466851" cy="509748"/>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a:spcBef>
                <a:spcPts val="0"/>
              </a:spcBef>
            </a:pPr>
            <a:r>
              <a:rPr lang="en-US" sz="700" dirty="0" smtClean="0">
                <a:latin typeface="Arial"/>
                <a:cs typeface="Arial"/>
              </a:rPr>
              <a:t>UV Light</a:t>
            </a:r>
          </a:p>
          <a:p>
            <a:pPr defTabSz="781050">
              <a:spcBef>
                <a:spcPts val="0"/>
              </a:spcBef>
            </a:pPr>
            <a:r>
              <a:rPr lang="en-US" sz="700" dirty="0" smtClean="0">
                <a:latin typeface="Arial"/>
                <a:cs typeface="Arial"/>
              </a:rPr>
              <a:t>Nucleotide Depletion</a:t>
            </a:r>
          </a:p>
          <a:p>
            <a:pPr defTabSz="781050">
              <a:spcBef>
                <a:spcPts val="0"/>
              </a:spcBef>
            </a:pPr>
            <a:r>
              <a:rPr lang="en-US" sz="700" dirty="0" smtClean="0">
                <a:latin typeface="Arial"/>
                <a:cs typeface="Arial"/>
              </a:rPr>
              <a:t>Replication Stress</a:t>
            </a:r>
          </a:p>
          <a:p>
            <a:pPr defTabSz="781050">
              <a:spcBef>
                <a:spcPts val="0"/>
              </a:spcBef>
            </a:pPr>
            <a:endParaRPr lang="el-GR" sz="700" dirty="0">
              <a:latin typeface="Arial"/>
              <a:ea typeface="Times New Roman" charset="0"/>
              <a:cs typeface="Arial"/>
            </a:endParaRPr>
          </a:p>
        </p:txBody>
      </p:sp>
      <p:sp>
        <p:nvSpPr>
          <p:cNvPr id="367" name="AutoShape 137"/>
          <p:cNvSpPr>
            <a:spLocks noChangeArrowheads="1"/>
          </p:cNvSpPr>
          <p:nvPr/>
        </p:nvSpPr>
        <p:spPr bwMode="auto">
          <a:xfrm rot="342591">
            <a:off x="1133032" y="2543408"/>
            <a:ext cx="651318" cy="362969"/>
          </a:xfrm>
          <a:prstGeom prst="lightningBolt">
            <a:avLst/>
          </a:prstGeom>
          <a:gradFill rotWithShape="1">
            <a:gsLst>
              <a:gs pos="0">
                <a:srgbClr val="FF9966"/>
              </a:gs>
              <a:gs pos="100000">
                <a:srgbClr val="CC0000"/>
              </a:gs>
            </a:gsLst>
            <a:path path="rect">
              <a:fillToRect l="50000" t="50000" r="50000" b="50000"/>
            </a:path>
          </a:gradFill>
          <a:ln w="9525">
            <a:solidFill>
              <a:schemeClr val="tx1"/>
            </a:solidFill>
            <a:miter lim="800000"/>
            <a:headEnd/>
            <a:tailEnd/>
          </a:ln>
          <a:effectLst/>
        </p:spPr>
        <p:txBody>
          <a:bodyPr wrap="none" anchor="ctr">
            <a:prstTxWarp prst="textNoShape">
              <a:avLst/>
            </a:prstTxWarp>
          </a:bodyPr>
          <a:lstStyle/>
          <a:p>
            <a:endParaRPr lang="en-US" dirty="0">
              <a:latin typeface="Arial"/>
              <a:cs typeface="Arial"/>
            </a:endParaRPr>
          </a:p>
        </p:txBody>
      </p:sp>
      <p:sp>
        <p:nvSpPr>
          <p:cNvPr id="374" name="Oval 7"/>
          <p:cNvSpPr>
            <a:spLocks noChangeArrowheads="1"/>
          </p:cNvSpPr>
          <p:nvPr/>
        </p:nvSpPr>
        <p:spPr bwMode="auto">
          <a:xfrm>
            <a:off x="1778000" y="3060700"/>
            <a:ext cx="127000" cy="120650"/>
          </a:xfrm>
          <a:prstGeom prst="ellipse">
            <a:avLst/>
          </a:prstGeom>
          <a:gradFill flip="none" rotWithShape="1">
            <a:gsLst>
              <a:gs pos="0">
                <a:srgbClr val="660066"/>
              </a:gs>
              <a:gs pos="100000">
                <a:srgbClr val="FFFFFF"/>
              </a:gs>
            </a:gsLst>
            <a:path path="circle">
              <a:fillToRect t="100000" r="100000"/>
            </a:path>
            <a:tileRect l="-100000" b="-100000"/>
          </a:gradFill>
          <a:ln w="9525">
            <a:solidFill>
              <a:schemeClr val="tx1"/>
            </a:solidFill>
            <a:round/>
            <a:headEnd/>
            <a:tailEnd/>
          </a:ln>
        </p:spPr>
        <p:txBody>
          <a:bodyPr wrap="none" anchor="ctr">
            <a:prstTxWarp prst="textNoShape">
              <a:avLst/>
            </a:prstTxWarp>
          </a:bodyPr>
          <a:lstStyle/>
          <a:p>
            <a:endParaRPr lang="en-US" dirty="0"/>
          </a:p>
        </p:txBody>
      </p:sp>
      <p:sp>
        <p:nvSpPr>
          <p:cNvPr id="375" name="Oval 7"/>
          <p:cNvSpPr>
            <a:spLocks noChangeArrowheads="1"/>
          </p:cNvSpPr>
          <p:nvPr/>
        </p:nvSpPr>
        <p:spPr bwMode="auto">
          <a:xfrm>
            <a:off x="1911350" y="3119438"/>
            <a:ext cx="127000" cy="120650"/>
          </a:xfrm>
          <a:prstGeom prst="ellipse">
            <a:avLst/>
          </a:prstGeom>
          <a:gradFill flip="none" rotWithShape="1">
            <a:gsLst>
              <a:gs pos="0">
                <a:srgbClr val="660066"/>
              </a:gs>
              <a:gs pos="100000">
                <a:srgbClr val="FFFFFF"/>
              </a:gs>
            </a:gsLst>
            <a:path path="circle">
              <a:fillToRect t="100000" r="100000"/>
            </a:path>
            <a:tileRect l="-100000" b="-100000"/>
          </a:gradFill>
          <a:ln w="9525">
            <a:solidFill>
              <a:schemeClr val="tx1"/>
            </a:solidFill>
            <a:round/>
            <a:headEnd/>
            <a:tailEnd/>
          </a:ln>
        </p:spPr>
        <p:txBody>
          <a:bodyPr wrap="none" anchor="ctr">
            <a:prstTxWarp prst="textNoShape">
              <a:avLst/>
            </a:prstTxWarp>
          </a:bodyPr>
          <a:lstStyle/>
          <a:p>
            <a:endParaRPr lang="en-US" dirty="0"/>
          </a:p>
        </p:txBody>
      </p:sp>
      <p:sp>
        <p:nvSpPr>
          <p:cNvPr id="376" name="Oval 7"/>
          <p:cNvSpPr>
            <a:spLocks noChangeArrowheads="1"/>
          </p:cNvSpPr>
          <p:nvPr/>
        </p:nvSpPr>
        <p:spPr bwMode="auto">
          <a:xfrm>
            <a:off x="2051050" y="3176588"/>
            <a:ext cx="127000" cy="120650"/>
          </a:xfrm>
          <a:prstGeom prst="ellipse">
            <a:avLst/>
          </a:prstGeom>
          <a:gradFill flip="none" rotWithShape="1">
            <a:gsLst>
              <a:gs pos="0">
                <a:srgbClr val="660066"/>
              </a:gs>
              <a:gs pos="100000">
                <a:srgbClr val="FFFFFF"/>
              </a:gs>
            </a:gsLst>
            <a:path path="circle">
              <a:fillToRect t="100000" r="100000"/>
            </a:path>
            <a:tileRect l="-100000" b="-100000"/>
          </a:gradFill>
          <a:ln w="9525">
            <a:solidFill>
              <a:schemeClr val="tx1"/>
            </a:solidFill>
            <a:round/>
            <a:headEnd/>
            <a:tailEnd/>
          </a:ln>
        </p:spPr>
        <p:txBody>
          <a:bodyPr wrap="none" anchor="ctr">
            <a:prstTxWarp prst="textNoShape">
              <a:avLst/>
            </a:prstTxWarp>
          </a:bodyPr>
          <a:lstStyle/>
          <a:p>
            <a:endParaRPr lang="en-US" dirty="0"/>
          </a:p>
        </p:txBody>
      </p:sp>
      <p:sp>
        <p:nvSpPr>
          <p:cNvPr id="377" name="Text Box 136"/>
          <p:cNvSpPr txBox="1">
            <a:spLocks noChangeArrowheads="1"/>
          </p:cNvSpPr>
          <p:nvPr/>
        </p:nvSpPr>
        <p:spPr bwMode="auto">
          <a:xfrm rot="1614386">
            <a:off x="1746668" y="2971302"/>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RPA</a:t>
            </a:r>
            <a:endParaRPr lang="el-GR" dirty="0">
              <a:latin typeface="Arial"/>
              <a:ea typeface="Times New Roman" pitchFamily="-111" charset="0"/>
              <a:cs typeface="Arial"/>
            </a:endParaRPr>
          </a:p>
        </p:txBody>
      </p:sp>
      <p:cxnSp>
        <p:nvCxnSpPr>
          <p:cNvPr id="378" name="Straight Arrow Connector 377"/>
          <p:cNvCxnSpPr/>
          <p:nvPr/>
        </p:nvCxnSpPr>
        <p:spPr>
          <a:xfrm flipV="1">
            <a:off x="2881749" y="2825750"/>
            <a:ext cx="350401" cy="149441"/>
          </a:xfrm>
          <a:prstGeom prst="straightConnector1">
            <a:avLst/>
          </a:prstGeom>
          <a:ln w="254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79" name="Text Box 8"/>
          <p:cNvSpPr txBox="1">
            <a:spLocks noChangeArrowheads="1"/>
          </p:cNvSpPr>
          <p:nvPr/>
        </p:nvSpPr>
        <p:spPr bwMode="auto">
          <a:xfrm>
            <a:off x="3178175" y="274161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CHK1</a:t>
            </a:r>
            <a:endParaRPr lang="en-US" dirty="0">
              <a:solidFill>
                <a:srgbClr val="000000"/>
              </a:solidFill>
              <a:latin typeface="Arial"/>
              <a:cs typeface="Arial"/>
            </a:endParaRPr>
          </a:p>
        </p:txBody>
      </p:sp>
      <p:grpSp>
        <p:nvGrpSpPr>
          <p:cNvPr id="380" name="Group 302"/>
          <p:cNvGrpSpPr/>
          <p:nvPr/>
        </p:nvGrpSpPr>
        <p:grpSpPr>
          <a:xfrm flipH="1">
            <a:off x="3592065" y="2792413"/>
            <a:ext cx="249684" cy="96364"/>
            <a:chOff x="4918632" y="2519331"/>
            <a:chExt cx="224034" cy="96364"/>
          </a:xfrm>
        </p:grpSpPr>
        <p:sp>
          <p:nvSpPr>
            <p:cNvPr id="381"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82"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83" name="Text Box 8"/>
          <p:cNvSpPr txBox="1">
            <a:spLocks noChangeArrowheads="1"/>
          </p:cNvSpPr>
          <p:nvPr/>
        </p:nvSpPr>
        <p:spPr bwMode="auto">
          <a:xfrm>
            <a:off x="3819525" y="274161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CDC25</a:t>
            </a:r>
            <a:endParaRPr lang="en-US" dirty="0">
              <a:solidFill>
                <a:srgbClr val="000000"/>
              </a:solidFill>
              <a:latin typeface="Arial"/>
              <a:cs typeface="Arial"/>
            </a:endParaRPr>
          </a:p>
        </p:txBody>
      </p:sp>
      <p:cxnSp>
        <p:nvCxnSpPr>
          <p:cNvPr id="384" name="Straight Arrow Connector 383"/>
          <p:cNvCxnSpPr/>
          <p:nvPr/>
        </p:nvCxnSpPr>
        <p:spPr>
          <a:xfrm>
            <a:off x="2881749" y="3076792"/>
            <a:ext cx="350401" cy="2958"/>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cxnSp>
        <p:nvCxnSpPr>
          <p:cNvPr id="385" name="Straight Arrow Connector 384"/>
          <p:cNvCxnSpPr/>
          <p:nvPr/>
        </p:nvCxnSpPr>
        <p:spPr>
          <a:xfrm flipV="1">
            <a:off x="4285099" y="2838450"/>
            <a:ext cx="337701" cy="1"/>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86" name="Text Box 8"/>
          <p:cNvSpPr txBox="1">
            <a:spLocks noChangeArrowheads="1"/>
          </p:cNvSpPr>
          <p:nvPr/>
        </p:nvSpPr>
        <p:spPr bwMode="auto">
          <a:xfrm>
            <a:off x="4581525" y="274161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CDK 2, CDK1</a:t>
            </a:r>
            <a:endParaRPr lang="en-US" dirty="0">
              <a:solidFill>
                <a:srgbClr val="000000"/>
              </a:solidFill>
              <a:latin typeface="Arial"/>
              <a:cs typeface="Arial"/>
            </a:endParaRPr>
          </a:p>
        </p:txBody>
      </p:sp>
      <p:sp>
        <p:nvSpPr>
          <p:cNvPr id="387" name="Text Box 8"/>
          <p:cNvSpPr txBox="1">
            <a:spLocks noChangeArrowheads="1"/>
          </p:cNvSpPr>
          <p:nvPr/>
        </p:nvSpPr>
        <p:spPr bwMode="auto">
          <a:xfrm>
            <a:off x="3178175" y="29765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p53</a:t>
            </a:r>
            <a:endParaRPr lang="en-US" dirty="0">
              <a:solidFill>
                <a:srgbClr val="000000"/>
              </a:solidFill>
              <a:latin typeface="Arial"/>
              <a:cs typeface="Arial"/>
            </a:endParaRPr>
          </a:p>
        </p:txBody>
      </p:sp>
      <p:cxnSp>
        <p:nvCxnSpPr>
          <p:cNvPr id="388" name="Straight Arrow Connector 387"/>
          <p:cNvCxnSpPr/>
          <p:nvPr/>
        </p:nvCxnSpPr>
        <p:spPr>
          <a:xfrm flipV="1">
            <a:off x="3484999" y="3073400"/>
            <a:ext cx="337701" cy="1"/>
          </a:xfrm>
          <a:prstGeom prst="straightConnector1">
            <a:avLst/>
          </a:prstGeom>
          <a:ln w="12700">
            <a:solidFill>
              <a:schemeClr val="tx1"/>
            </a:solidFill>
            <a:tailEnd type="triangle" w="med" len="med"/>
          </a:ln>
          <a:effectLst/>
        </p:spPr>
        <p:style>
          <a:lnRef idx="2">
            <a:schemeClr val="accent1"/>
          </a:lnRef>
          <a:fillRef idx="0">
            <a:schemeClr val="accent1"/>
          </a:fillRef>
          <a:effectRef idx="1">
            <a:schemeClr val="accent1"/>
          </a:effectRef>
          <a:fontRef idx="minor">
            <a:schemeClr val="tx1"/>
          </a:fontRef>
        </p:style>
      </p:cxnSp>
      <p:sp>
        <p:nvSpPr>
          <p:cNvPr id="389" name="Text Box 8"/>
          <p:cNvSpPr txBox="1">
            <a:spLocks noChangeArrowheads="1"/>
          </p:cNvSpPr>
          <p:nvPr/>
        </p:nvSpPr>
        <p:spPr bwMode="auto">
          <a:xfrm>
            <a:off x="3813175" y="2963863"/>
            <a:ext cx="896938" cy="201971"/>
          </a:xfrm>
          <a:prstGeom prst="rect">
            <a:avLst/>
          </a:prstGeom>
          <a:noFill/>
          <a:ln w="9525">
            <a:noFill/>
            <a:miter lim="800000"/>
            <a:headEnd/>
            <a:tailEnd/>
          </a:ln>
        </p:spPr>
        <p:txBody>
          <a:bodyPr lIns="78099" tIns="39049" rIns="78099" bIns="39049">
            <a:prstTxWarp prst="textNoShape">
              <a:avLst/>
            </a:prstTxWarp>
            <a:spAutoFit/>
          </a:bodyPr>
          <a:lstStyle/>
          <a:p>
            <a:pPr defTabSz="781050">
              <a:spcBef>
                <a:spcPct val="50000"/>
              </a:spcBef>
            </a:pPr>
            <a:r>
              <a:rPr lang="en-US" dirty="0" smtClean="0">
                <a:solidFill>
                  <a:srgbClr val="000000"/>
                </a:solidFill>
                <a:latin typeface="Arial"/>
                <a:cs typeface="Arial"/>
              </a:rPr>
              <a:t>p21</a:t>
            </a:r>
            <a:endParaRPr lang="en-US" dirty="0">
              <a:solidFill>
                <a:srgbClr val="000000"/>
              </a:solidFill>
              <a:latin typeface="Arial"/>
              <a:cs typeface="Arial"/>
            </a:endParaRPr>
          </a:p>
        </p:txBody>
      </p:sp>
      <p:sp>
        <p:nvSpPr>
          <p:cNvPr id="392" name="Line 50"/>
          <p:cNvSpPr>
            <a:spLocks noChangeShapeType="1"/>
          </p:cNvSpPr>
          <p:nvPr/>
        </p:nvSpPr>
        <p:spPr bwMode="auto">
          <a:xfrm flipH="1" flipV="1">
            <a:off x="4081014" y="3066182"/>
            <a:ext cx="916436" cy="2455"/>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nvGrpSpPr>
          <p:cNvPr id="393" name="Group 302"/>
          <p:cNvGrpSpPr/>
          <p:nvPr/>
        </p:nvGrpSpPr>
        <p:grpSpPr>
          <a:xfrm rot="16200000" flipH="1">
            <a:off x="4926812" y="2945612"/>
            <a:ext cx="139700" cy="115876"/>
            <a:chOff x="4918632" y="2519331"/>
            <a:chExt cx="224034" cy="96364"/>
          </a:xfrm>
        </p:grpSpPr>
        <p:sp>
          <p:nvSpPr>
            <p:cNvPr id="394" name="Line 50"/>
            <p:cNvSpPr>
              <a:spLocks noChangeShapeType="1"/>
            </p:cNvSpPr>
            <p:nvPr/>
          </p:nvSpPr>
          <p:spPr bwMode="auto">
            <a:xfrm flipV="1">
              <a:off x="4918632" y="2564502"/>
              <a:ext cx="224034" cy="3011"/>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sp>
          <p:nvSpPr>
            <p:cNvPr id="395" name="Line 51"/>
            <p:cNvSpPr>
              <a:spLocks noChangeShapeType="1"/>
            </p:cNvSpPr>
            <p:nvPr/>
          </p:nvSpPr>
          <p:spPr bwMode="auto">
            <a:xfrm>
              <a:off x="4918632" y="2519331"/>
              <a:ext cx="0" cy="96364"/>
            </a:xfrm>
            <a:prstGeom prst="line">
              <a:avLst/>
            </a:prstGeom>
            <a:noFill/>
            <a:ln w="12700">
              <a:solidFill>
                <a:schemeClr val="tx1"/>
              </a:solidFill>
              <a:round/>
              <a:headEnd/>
              <a:tailEnd/>
            </a:ln>
          </p:spPr>
          <p:txBody>
            <a:bodyPr>
              <a:prstTxWarp prst="textNoShape">
                <a:avLst/>
              </a:prstTxWarp>
            </a:bodyPr>
            <a:lstStyle/>
            <a:p>
              <a:endParaRPr lang="en-US" dirty="0">
                <a:solidFill>
                  <a:schemeClr val="bg1"/>
                </a:solidFill>
                <a:latin typeface="Arial"/>
                <a:cs typeface="Arial"/>
              </a:endParaRPr>
            </a:p>
          </p:txBody>
        </p:sp>
      </p:grpSp>
      <p:sp>
        <p:nvSpPr>
          <p:cNvPr id="399" name="Chord 398"/>
          <p:cNvSpPr/>
          <p:nvPr/>
        </p:nvSpPr>
        <p:spPr bwMode="auto">
          <a:xfrm rot="17691811">
            <a:off x="2338004" y="2800652"/>
            <a:ext cx="372244" cy="380396"/>
          </a:xfrm>
          <a:prstGeom prst="chord">
            <a:avLst/>
          </a:prstGeom>
          <a:gradFill flip="none" rotWithShape="1">
            <a:gsLst>
              <a:gs pos="70000">
                <a:schemeClr val="accent1">
                  <a:lumMod val="25000"/>
                </a:schemeClr>
              </a:gs>
              <a:gs pos="55000">
                <a:srgbClr val="71A072"/>
              </a:gs>
              <a:gs pos="0">
                <a:srgbClr val="C4D9C5"/>
              </a:gs>
            </a:gsLst>
            <a:path path="circle">
              <a:fillToRect l="50000" t="50000" r="50000" b="50000"/>
            </a:path>
            <a:tileRect/>
          </a:gra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400" name="Text Box 136"/>
          <p:cNvSpPr txBox="1">
            <a:spLocks noChangeArrowheads="1"/>
          </p:cNvSpPr>
          <p:nvPr/>
        </p:nvSpPr>
        <p:spPr bwMode="auto">
          <a:xfrm>
            <a:off x="2280068" y="2971302"/>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ATRIP</a:t>
            </a:r>
            <a:endParaRPr lang="el-GR" dirty="0">
              <a:latin typeface="Arial"/>
              <a:ea typeface="Times New Roman" pitchFamily="-111" charset="0"/>
              <a:cs typeface="Arial"/>
            </a:endParaRPr>
          </a:p>
        </p:txBody>
      </p:sp>
      <p:grpSp>
        <p:nvGrpSpPr>
          <p:cNvPr id="401" name="Group 400"/>
          <p:cNvGrpSpPr/>
          <p:nvPr/>
        </p:nvGrpSpPr>
        <p:grpSpPr>
          <a:xfrm>
            <a:off x="2254668" y="2825252"/>
            <a:ext cx="558382" cy="206901"/>
            <a:chOff x="3759618" y="2266452"/>
            <a:chExt cx="558382" cy="206901"/>
          </a:xfrm>
        </p:grpSpPr>
        <p:sp>
          <p:nvSpPr>
            <p:cNvPr id="402" name="Oval 1126"/>
            <p:cNvSpPr>
              <a:spLocks noChangeArrowheads="1"/>
            </p:cNvSpPr>
            <p:nvPr/>
          </p:nvSpPr>
          <p:spPr bwMode="auto">
            <a:xfrm>
              <a:off x="3835400" y="2266950"/>
              <a:ext cx="392125" cy="206403"/>
            </a:xfrm>
            <a:prstGeom prst="ellipse">
              <a:avLst/>
            </a:prstGeom>
            <a:gradFill rotWithShape="0">
              <a:gsLst>
                <a:gs pos="84000">
                  <a:schemeClr val="accent1">
                    <a:lumMod val="50000"/>
                  </a:schemeClr>
                </a:gs>
                <a:gs pos="100000">
                  <a:schemeClr val="accent1">
                    <a:lumMod val="25000"/>
                  </a:schemeClr>
                </a:gs>
                <a:gs pos="54000">
                  <a:schemeClr val="accent1">
                    <a:lumMod val="75000"/>
                  </a:schemeClr>
                </a:gs>
                <a:gs pos="11000">
                  <a:schemeClr val="accent5"/>
                </a:gs>
              </a:gsLst>
              <a:path path="shape">
                <a:fillToRect l="50000" t="50000" r="50000" b="50000"/>
              </a:path>
            </a:gradFill>
            <a:ln w="9525">
              <a:solidFill>
                <a:schemeClr val="tx1"/>
              </a:solidFill>
              <a:round/>
              <a:headEnd/>
              <a:tailEnd/>
            </a:ln>
          </p:spPr>
          <p:txBody>
            <a:bodyPr wrap="none" anchor="ctr">
              <a:prstTxWarp prst="textNoShape">
                <a:avLst/>
              </a:prstTxWarp>
            </a:bodyPr>
            <a:lstStyle/>
            <a:p>
              <a:endParaRPr lang="en-US" dirty="0">
                <a:effectLst>
                  <a:outerShdw blurRad="38100" dist="38100" dir="2700000" algn="tl">
                    <a:srgbClr val="000000">
                      <a:alpha val="43137"/>
                    </a:srgbClr>
                  </a:outerShdw>
                </a:effectLst>
                <a:latin typeface="Arial"/>
                <a:cs typeface="Arial"/>
              </a:endParaRPr>
            </a:p>
          </p:txBody>
        </p:sp>
        <p:sp>
          <p:nvSpPr>
            <p:cNvPr id="403" name="Text Box 136"/>
            <p:cNvSpPr txBox="1">
              <a:spLocks noChangeArrowheads="1"/>
            </p:cNvSpPr>
            <p:nvPr/>
          </p:nvSpPr>
          <p:spPr bwMode="auto">
            <a:xfrm>
              <a:off x="3759618" y="2266452"/>
              <a:ext cx="558382" cy="201971"/>
            </a:xfrm>
            <a:prstGeom prst="rect">
              <a:avLst/>
            </a:prstGeom>
            <a:noFill/>
            <a:ln w="9525">
              <a:noFill/>
              <a:miter lim="800000"/>
              <a:headEnd/>
              <a:tailEnd/>
            </a:ln>
            <a:effectLst/>
          </p:spPr>
          <p:txBody>
            <a:bodyPr wrap="square" lIns="78099" tIns="39049" rIns="78099" bIns="39049">
              <a:prstTxWarp prst="textNoShape">
                <a:avLst/>
              </a:prstTxWarp>
              <a:spAutoFit/>
            </a:bodyPr>
            <a:lstStyle/>
            <a:p>
              <a:pPr algn="ctr" defTabSz="781050"/>
              <a:r>
                <a:rPr lang="en-US" dirty="0" smtClean="0">
                  <a:latin typeface="Arial"/>
                  <a:cs typeface="Arial"/>
                </a:rPr>
                <a:t>ATR</a:t>
              </a:r>
              <a:endParaRPr lang="el-GR" dirty="0">
                <a:latin typeface="Arial"/>
                <a:ea typeface="Times New Roman" pitchFamily="-111" charset="0"/>
                <a:cs typeface="Arial"/>
              </a:endParaRPr>
            </a:p>
          </p:txBody>
        </p:sp>
      </p:grpSp>
      <p:grpSp>
        <p:nvGrpSpPr>
          <p:cNvPr id="404" name="Group 208"/>
          <p:cNvGrpSpPr/>
          <p:nvPr/>
        </p:nvGrpSpPr>
        <p:grpSpPr>
          <a:xfrm>
            <a:off x="2540000" y="2684162"/>
            <a:ext cx="176082" cy="325234"/>
            <a:chOff x="4305300" y="2969912"/>
            <a:chExt cx="176082" cy="325234"/>
          </a:xfrm>
        </p:grpSpPr>
        <p:sp>
          <p:nvSpPr>
            <p:cNvPr id="405" name="Oval 65"/>
            <p:cNvSpPr>
              <a:spLocks noChangeArrowheads="1"/>
            </p:cNvSpPr>
            <p:nvPr/>
          </p:nvSpPr>
          <p:spPr bwMode="auto">
            <a:xfrm>
              <a:off x="4356100" y="2985313"/>
              <a:ext cx="113063" cy="164882"/>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06" name="Text Box 66"/>
            <p:cNvSpPr txBox="1">
              <a:spLocks noChangeArrowheads="1"/>
            </p:cNvSpPr>
            <p:nvPr/>
          </p:nvSpPr>
          <p:spPr bwMode="auto">
            <a:xfrm>
              <a:off x="4305300" y="2969912"/>
              <a:ext cx="176082" cy="32523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dirty="0">
                  <a:solidFill>
                    <a:srgbClr val="000000"/>
                  </a:solidFill>
                  <a:latin typeface="Arial"/>
                  <a:cs typeface="Arial"/>
                </a:rPr>
                <a:t>P</a:t>
              </a:r>
            </a:p>
          </p:txBody>
        </p:sp>
      </p:grpSp>
      <p:sp>
        <p:nvSpPr>
          <p:cNvPr id="407" name="Text Box 8"/>
          <p:cNvSpPr txBox="1">
            <a:spLocks noChangeArrowheads="1"/>
          </p:cNvSpPr>
          <p:nvPr/>
        </p:nvSpPr>
        <p:spPr bwMode="auto">
          <a:xfrm>
            <a:off x="3006724" y="1122363"/>
            <a:ext cx="1076325" cy="201971"/>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a:spcBef>
                <a:spcPct val="50000"/>
              </a:spcBef>
            </a:pPr>
            <a:r>
              <a:rPr lang="en-US" dirty="0" smtClean="0">
                <a:solidFill>
                  <a:srgbClr val="800000"/>
                </a:solidFill>
                <a:latin typeface="Arial"/>
                <a:cs typeface="Arial"/>
              </a:rPr>
              <a:t>Intra-S Checkpoint</a:t>
            </a:r>
            <a:endParaRPr lang="en-US" dirty="0">
              <a:solidFill>
                <a:srgbClr val="800000"/>
              </a:solidFill>
              <a:latin typeface="Arial"/>
              <a:cs typeface="Arial"/>
            </a:endParaRPr>
          </a:p>
        </p:txBody>
      </p:sp>
      <p:sp>
        <p:nvSpPr>
          <p:cNvPr id="408" name="Text Box 8"/>
          <p:cNvSpPr txBox="1">
            <a:spLocks noChangeArrowheads="1"/>
          </p:cNvSpPr>
          <p:nvPr/>
        </p:nvSpPr>
        <p:spPr bwMode="auto">
          <a:xfrm>
            <a:off x="3298824" y="2570163"/>
            <a:ext cx="1603376" cy="201971"/>
          </a:xfrm>
          <a:prstGeom prst="rect">
            <a:avLst/>
          </a:prstGeom>
          <a:noFill/>
          <a:ln w="9525">
            <a:noFill/>
            <a:miter lim="800000"/>
            <a:headEnd/>
            <a:tailEnd/>
          </a:ln>
        </p:spPr>
        <p:txBody>
          <a:bodyPr wrap="square" lIns="78099" tIns="39049" rIns="78099" bIns="39049">
            <a:prstTxWarp prst="textNoShape">
              <a:avLst/>
            </a:prstTxWarp>
            <a:spAutoFit/>
          </a:bodyPr>
          <a:lstStyle/>
          <a:p>
            <a:pPr defTabSz="781050">
              <a:spcBef>
                <a:spcPct val="50000"/>
              </a:spcBef>
            </a:pPr>
            <a:r>
              <a:rPr lang="en-US" dirty="0" smtClean="0">
                <a:solidFill>
                  <a:srgbClr val="800000"/>
                </a:solidFill>
                <a:latin typeface="Arial"/>
                <a:cs typeface="Arial"/>
              </a:rPr>
              <a:t>DNA Replication Checkpoint</a:t>
            </a:r>
            <a:endParaRPr lang="en-US" dirty="0">
              <a:solidFill>
                <a:srgbClr val="800000"/>
              </a:solidFill>
              <a:latin typeface="Arial"/>
              <a:cs typeface="Arial"/>
            </a:endParaRPr>
          </a:p>
        </p:txBody>
      </p:sp>
      <p:sp>
        <p:nvSpPr>
          <p:cNvPr id="412" name="Line 11"/>
          <p:cNvSpPr>
            <a:spLocks noChangeShapeType="1"/>
          </p:cNvSpPr>
          <p:nvPr/>
        </p:nvSpPr>
        <p:spPr bwMode="auto">
          <a:xfrm flipV="1">
            <a:off x="1728789" y="2762250"/>
            <a:ext cx="404811" cy="217488"/>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414" name="Donut 413"/>
          <p:cNvSpPr/>
          <p:nvPr/>
        </p:nvSpPr>
        <p:spPr bwMode="auto">
          <a:xfrm>
            <a:off x="1860550" y="2774950"/>
            <a:ext cx="215900" cy="190500"/>
          </a:xfrm>
          <a:prstGeom prst="donut">
            <a:avLst/>
          </a:prstGeom>
          <a:gradFill flip="none" rotWithShape="1">
            <a:gsLst>
              <a:gs pos="0">
                <a:srgbClr val="FF6600"/>
              </a:gs>
              <a:gs pos="100000">
                <a:srgbClr val="EED9DA"/>
              </a:gs>
            </a:gsLst>
            <a:path path="circle">
              <a:fillToRect l="100000" t="100000"/>
            </a:path>
            <a:tileRect r="-100000" b="-100000"/>
          </a:gradFill>
          <a:ln w="9525" cap="flat" cmpd="sng" algn="ctr">
            <a:solidFill>
              <a:schemeClr val="tx1"/>
            </a:solidFill>
            <a:prstDash val="solid"/>
            <a:round/>
            <a:headEnd type="none" w="med" len="med"/>
            <a:tailEnd type="none" w="med" len="med"/>
          </a:ln>
          <a:effectLst/>
          <a:scene3d>
            <a:camera prst="orthographicFront">
              <a:rot lat="0" lon="3000000" rev="0"/>
            </a:camera>
            <a:lightRig rig="threePt" dir="t"/>
          </a:scene3d>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800" b="0" i="0" u="none" strike="noStrike" cap="none" normalizeH="0" baseline="0" dirty="0">
              <a:ln>
                <a:noFill/>
              </a:ln>
              <a:solidFill>
                <a:schemeClr val="tx1"/>
              </a:solidFill>
              <a:effectLst/>
              <a:latin typeface="Times" pitchFamily="-106" charset="0"/>
            </a:endParaRPr>
          </a:p>
        </p:txBody>
      </p:sp>
      <p:sp>
        <p:nvSpPr>
          <p:cNvPr id="415" name="Line 11"/>
          <p:cNvSpPr>
            <a:spLocks noChangeShapeType="1"/>
          </p:cNvSpPr>
          <p:nvPr/>
        </p:nvSpPr>
        <p:spPr bwMode="auto">
          <a:xfrm flipV="1">
            <a:off x="1735139" y="2863850"/>
            <a:ext cx="214311" cy="109538"/>
          </a:xfrm>
          <a:prstGeom prst="line">
            <a:avLst/>
          </a:prstGeom>
          <a:noFill/>
          <a:ln w="25400">
            <a:solidFill>
              <a:schemeClr val="tx1"/>
            </a:solidFill>
            <a:round/>
            <a:headEnd/>
            <a:tailEnd/>
          </a:ln>
        </p:spPr>
        <p:txBody>
          <a:bodyPr>
            <a:prstTxWarp prst="textNoShape">
              <a:avLst/>
            </a:prstTxWarp>
          </a:bodyPr>
          <a:lstStyle/>
          <a:p>
            <a:endParaRPr lang="en-US" dirty="0">
              <a:latin typeface="Arial"/>
              <a:cs typeface="Arial"/>
            </a:endParaRPr>
          </a:p>
        </p:txBody>
      </p:sp>
      <p:sp>
        <p:nvSpPr>
          <p:cNvPr id="416" name="Oval 65"/>
          <p:cNvSpPr>
            <a:spLocks noChangeArrowheads="1"/>
          </p:cNvSpPr>
          <p:nvPr/>
        </p:nvSpPr>
        <p:spPr bwMode="auto">
          <a:xfrm>
            <a:off x="2012950" y="2755900"/>
            <a:ext cx="241300" cy="107950"/>
          </a:xfrm>
          <a:prstGeom prst="ellipse">
            <a:avLst/>
          </a:prstGeom>
          <a:gradFill rotWithShape="1">
            <a:gsLst>
              <a:gs pos="0">
                <a:srgbClr val="FFFF00"/>
              </a:gs>
              <a:gs pos="100000">
                <a:srgbClr val="CC99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17" name="Text Box 66"/>
          <p:cNvSpPr txBox="1">
            <a:spLocks noChangeArrowheads="1"/>
          </p:cNvSpPr>
          <p:nvPr/>
        </p:nvSpPr>
        <p:spPr bwMode="auto">
          <a:xfrm>
            <a:off x="1946275" y="2717800"/>
            <a:ext cx="393700" cy="17119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sz="600" dirty="0" smtClean="0">
                <a:solidFill>
                  <a:srgbClr val="000000"/>
                </a:solidFill>
                <a:latin typeface="Arial"/>
                <a:cs typeface="Arial"/>
              </a:rPr>
              <a:t>Rad17</a:t>
            </a:r>
            <a:endParaRPr lang="en-US" sz="600" dirty="0">
              <a:solidFill>
                <a:srgbClr val="000000"/>
              </a:solidFill>
              <a:latin typeface="Arial"/>
              <a:cs typeface="Arial"/>
            </a:endParaRPr>
          </a:p>
        </p:txBody>
      </p:sp>
      <p:grpSp>
        <p:nvGrpSpPr>
          <p:cNvPr id="420" name="Group 419"/>
          <p:cNvGrpSpPr/>
          <p:nvPr/>
        </p:nvGrpSpPr>
        <p:grpSpPr>
          <a:xfrm rot="20302055">
            <a:off x="2787650" y="2711450"/>
            <a:ext cx="438150" cy="171194"/>
            <a:chOff x="2774950" y="2387600"/>
            <a:chExt cx="438150" cy="171194"/>
          </a:xfrm>
        </p:grpSpPr>
        <p:sp>
          <p:nvSpPr>
            <p:cNvPr id="418" name="Oval 65"/>
            <p:cNvSpPr>
              <a:spLocks noChangeArrowheads="1"/>
            </p:cNvSpPr>
            <p:nvPr/>
          </p:nvSpPr>
          <p:spPr bwMode="auto">
            <a:xfrm>
              <a:off x="2838450" y="2419350"/>
              <a:ext cx="285750" cy="127000"/>
            </a:xfrm>
            <a:prstGeom prst="ellipse">
              <a:avLst/>
            </a:prstGeom>
            <a:gradFill rotWithShape="1">
              <a:gsLst>
                <a:gs pos="1000">
                  <a:srgbClr val="FFECA7"/>
                </a:gs>
                <a:gs pos="100000">
                  <a:srgbClr val="F7B5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19" name="Text Box 66"/>
            <p:cNvSpPr txBox="1">
              <a:spLocks noChangeArrowheads="1"/>
            </p:cNvSpPr>
            <p:nvPr/>
          </p:nvSpPr>
          <p:spPr bwMode="auto">
            <a:xfrm>
              <a:off x="2774950" y="2387600"/>
              <a:ext cx="438150" cy="17119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sz="600" dirty="0" smtClean="0">
                  <a:solidFill>
                    <a:srgbClr val="000000"/>
                  </a:solidFill>
                  <a:latin typeface="Arial"/>
                  <a:cs typeface="Arial"/>
                </a:rPr>
                <a:t>Claspin</a:t>
              </a:r>
              <a:endParaRPr lang="en-US" sz="600" dirty="0">
                <a:solidFill>
                  <a:srgbClr val="000000"/>
                </a:solidFill>
                <a:latin typeface="Arial"/>
                <a:cs typeface="Arial"/>
              </a:endParaRPr>
            </a:p>
          </p:txBody>
        </p:sp>
      </p:grpSp>
      <p:sp>
        <p:nvSpPr>
          <p:cNvPr id="421" name="Text Box 66"/>
          <p:cNvSpPr txBox="1">
            <a:spLocks noChangeArrowheads="1"/>
          </p:cNvSpPr>
          <p:nvPr/>
        </p:nvSpPr>
        <p:spPr bwMode="auto">
          <a:xfrm>
            <a:off x="1625600" y="2616200"/>
            <a:ext cx="977900" cy="17119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sz="600" dirty="0" smtClean="0">
                <a:solidFill>
                  <a:srgbClr val="000000"/>
                </a:solidFill>
                <a:latin typeface="Arial"/>
                <a:cs typeface="Arial"/>
              </a:rPr>
              <a:t>Rad9/Rad1/Hus1</a:t>
            </a:r>
            <a:endParaRPr lang="en-US" sz="600" dirty="0">
              <a:solidFill>
                <a:srgbClr val="000000"/>
              </a:solidFill>
              <a:latin typeface="Arial"/>
              <a:cs typeface="Arial"/>
            </a:endParaRPr>
          </a:p>
        </p:txBody>
      </p:sp>
      <p:grpSp>
        <p:nvGrpSpPr>
          <p:cNvPr id="423" name="Group 422"/>
          <p:cNvGrpSpPr/>
          <p:nvPr/>
        </p:nvGrpSpPr>
        <p:grpSpPr>
          <a:xfrm rot="20302055">
            <a:off x="2660650" y="2609849"/>
            <a:ext cx="438150" cy="171194"/>
            <a:chOff x="2772609" y="2393503"/>
            <a:chExt cx="438150" cy="171194"/>
          </a:xfrm>
        </p:grpSpPr>
        <p:sp>
          <p:nvSpPr>
            <p:cNvPr id="424" name="Oval 65"/>
            <p:cNvSpPr>
              <a:spLocks noChangeArrowheads="1"/>
            </p:cNvSpPr>
            <p:nvPr/>
          </p:nvSpPr>
          <p:spPr bwMode="auto">
            <a:xfrm>
              <a:off x="2838450" y="2419350"/>
              <a:ext cx="285750" cy="127000"/>
            </a:xfrm>
            <a:prstGeom prst="ellipse">
              <a:avLst/>
            </a:prstGeom>
            <a:gradFill rotWithShape="1">
              <a:gsLst>
                <a:gs pos="1000">
                  <a:srgbClr val="FFECA7"/>
                </a:gs>
                <a:gs pos="100000">
                  <a:srgbClr val="F7B500"/>
                </a:gs>
              </a:gsLst>
              <a:path path="shape">
                <a:fillToRect l="50000" t="50000" r="50000" b="50000"/>
              </a:path>
            </a:gradFill>
            <a:ln w="9525">
              <a:solidFill>
                <a:schemeClr val="tx1"/>
              </a:solidFill>
              <a:round/>
              <a:headEnd/>
              <a:tailEnd/>
            </a:ln>
          </p:spPr>
          <p:txBody>
            <a:bodyPr wrap="none" anchor="ctr">
              <a:prstTxWarp prst="textNoShape">
                <a:avLst/>
              </a:prstTxWarp>
            </a:bodyPr>
            <a:lstStyle/>
            <a:p>
              <a:pPr algn="ctr" eaLnBrk="0" hangingPunct="0"/>
              <a:endParaRPr lang="en-US" dirty="0">
                <a:solidFill>
                  <a:srgbClr val="000000"/>
                </a:solidFill>
                <a:latin typeface="Arial"/>
                <a:cs typeface="Arial"/>
              </a:endParaRPr>
            </a:p>
          </p:txBody>
        </p:sp>
        <p:sp>
          <p:nvSpPr>
            <p:cNvPr id="425" name="Text Box 66"/>
            <p:cNvSpPr txBox="1">
              <a:spLocks noChangeArrowheads="1"/>
            </p:cNvSpPr>
            <p:nvPr/>
          </p:nvSpPr>
          <p:spPr bwMode="auto">
            <a:xfrm>
              <a:off x="2772609" y="2393503"/>
              <a:ext cx="438150" cy="171194"/>
            </a:xfrm>
            <a:prstGeom prst="rect">
              <a:avLst/>
            </a:prstGeom>
            <a:noFill/>
            <a:ln w="9525">
              <a:noFill/>
              <a:miter lim="800000"/>
              <a:headEnd/>
              <a:tailEnd/>
            </a:ln>
            <a:effectLst/>
          </p:spPr>
          <p:txBody>
            <a:bodyPr wrap="square" lIns="78099" tIns="39049" rIns="78099" bIns="39049">
              <a:prstTxWarp prst="textNoShape">
                <a:avLst/>
              </a:prstTxWarp>
              <a:spAutoFit/>
            </a:bodyPr>
            <a:lstStyle/>
            <a:p>
              <a:pPr eaLnBrk="0" hangingPunct="0">
                <a:defRPr/>
              </a:pPr>
              <a:r>
                <a:rPr lang="en-US" sz="600" dirty="0" smtClean="0">
                  <a:solidFill>
                    <a:srgbClr val="000000"/>
                  </a:solidFill>
                  <a:latin typeface="Arial"/>
                  <a:cs typeface="Arial"/>
                </a:rPr>
                <a:t>TopBP1</a:t>
              </a:r>
              <a:endParaRPr lang="en-US" sz="600" dirty="0">
                <a:solidFill>
                  <a:srgbClr val="000000"/>
                </a:solidFill>
                <a:latin typeface="Arial"/>
                <a:cs typeface="Arial"/>
              </a:endParaRPr>
            </a:p>
          </p:txBody>
        </p:sp>
      </p:grpSp>
      <p:cxnSp>
        <p:nvCxnSpPr>
          <p:cNvPr id="429" name="Straight Connector 428"/>
          <p:cNvCxnSpPr>
            <a:stCxn id="414" idx="0"/>
          </p:cNvCxnSpPr>
          <p:nvPr/>
        </p:nvCxnSpPr>
        <p:spPr bwMode="auto">
          <a:xfrm rot="16200000" flipH="1" flipV="1">
            <a:off x="1943098" y="2794001"/>
            <a:ext cx="44453" cy="6350"/>
          </a:xfrm>
          <a:prstGeom prst="line">
            <a:avLst/>
          </a:prstGeom>
          <a:solidFill>
            <a:schemeClr val="accent1"/>
          </a:solidFill>
          <a:ln w="9525" cap="flat" cmpd="sng" algn="ctr">
            <a:solidFill>
              <a:schemeClr val="tx1"/>
            </a:solidFill>
            <a:prstDash val="solid"/>
            <a:round/>
            <a:headEnd type="none" w="med" len="med"/>
            <a:tailEnd type="none" w="med" len="med"/>
          </a:ln>
          <a:effectLst/>
        </p:spPr>
      </p:cxnSp>
      <p:cxnSp>
        <p:nvCxnSpPr>
          <p:cNvPr id="440" name="Straight Connector 439"/>
          <p:cNvCxnSpPr/>
          <p:nvPr/>
        </p:nvCxnSpPr>
        <p:spPr bwMode="auto">
          <a:xfrm rot="10800000">
            <a:off x="1987551" y="2905125"/>
            <a:ext cx="28577" cy="28576"/>
          </a:xfrm>
          <a:prstGeom prst="line">
            <a:avLst/>
          </a:prstGeom>
          <a:solidFill>
            <a:schemeClr val="accent1"/>
          </a:solidFill>
          <a:ln w="9525" cap="flat" cmpd="sng" algn="ctr">
            <a:solidFill>
              <a:schemeClr val="tx1"/>
            </a:solidFill>
            <a:prstDash val="solid"/>
            <a:round/>
            <a:headEnd type="none" w="med" len="med"/>
            <a:tailEnd type="none" w="med" len="med"/>
          </a:ln>
          <a:effectLst/>
        </p:spPr>
      </p:cxnSp>
    </p:spTree>
  </p:cSld>
  <p:clrMapOvr>
    <a:masterClrMapping/>
  </p:clrMapOvr>
  <p:timing>
    <p:tnLst>
      <p:par>
        <p:cTn id="1" dur="indefinite" restart="never" nodeType="tmRoot"/>
      </p:par>
    </p:tnLst>
  </p:timing>
</p:sld>
</file>

<file path=ppt/theme/theme1.xml><?xml version="1.0" encoding="utf-8"?>
<a:theme xmlns:a="http://schemas.openxmlformats.org/drawingml/2006/main" name="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a:ln>
              <a:noFill/>
            </a:ln>
            <a:solidFill>
              <a:schemeClr val="tx1"/>
            </a:solidFill>
            <a:effectLst/>
            <a:latin typeface="Times" pitchFamily="-10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800" b="0" i="0" u="none" strike="noStrike" cap="none" normalizeH="0" baseline="0">
            <a:ln>
              <a:noFill/>
            </a:ln>
            <a:solidFill>
              <a:schemeClr val="tx1"/>
            </a:solidFill>
            <a:effectLst/>
            <a:latin typeface="Times" pitchFamily="-106" charset="0"/>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17346</TotalTime>
  <Words>1804</Words>
  <Application>Microsoft Macintosh PowerPoint</Application>
  <PresentationFormat>Letter Paper (8.5x11 in)</PresentationFormat>
  <Paragraphs>317</Paragraphs>
  <Slides>6</Slides>
  <Notes>6</Notes>
  <HiddenSlides>0</HiddenSlides>
  <MMClips>0</MMClips>
  <ScaleCrop>false</ScaleCrop>
  <HeadingPairs>
    <vt:vector size="4" baseType="variant">
      <vt:variant>
        <vt:lpstr>Design Template</vt:lpstr>
      </vt:variant>
      <vt:variant>
        <vt:i4>1</vt:i4>
      </vt:variant>
      <vt:variant>
        <vt:lpstr>Slide Titles</vt:lpstr>
      </vt:variant>
      <vt:variant>
        <vt:i4>6</vt:i4>
      </vt:variant>
    </vt:vector>
  </HeadingPairs>
  <TitlesOfParts>
    <vt:vector size="7" baseType="lpstr">
      <vt:lpstr>Blank Presentation</vt:lpstr>
      <vt:lpstr>Slide 1</vt:lpstr>
      <vt:lpstr>Slide 2</vt:lpstr>
      <vt:lpstr>Slide 3</vt:lpstr>
      <vt:lpstr>Slide 4</vt:lpstr>
      <vt:lpstr>Slide 5</vt:lpstr>
      <vt:lpstr>Slide 6</vt:lpstr>
    </vt:vector>
  </TitlesOfParts>
  <Company>UPENN-AFCRI</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Robert Wynne</dc:creator>
  <cp:lastModifiedBy>Riley</cp:lastModifiedBy>
  <cp:revision>449</cp:revision>
  <cp:lastPrinted>2011-05-28T23:22:21Z</cp:lastPrinted>
  <dcterms:created xsi:type="dcterms:W3CDTF">2011-05-28T22:59:14Z</dcterms:created>
  <dcterms:modified xsi:type="dcterms:W3CDTF">2011-05-28T23:27:04Z</dcterms:modified>
</cp:coreProperties>
</file>