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avi" ContentType="video/x-msvideo"/>
  <Default Extension="tif" ContentType="image/tiff"/>
  <Default Extension="tiff" ContentType="image/tiff"/>
  <Default Extension="jpg" ContentType="image/jpeg"/>
  <Default Extension="mp4" ContentType="video/mp4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7" r:id="rId1"/>
  </p:sldMasterIdLst>
  <p:notesMasterIdLst>
    <p:notesMasterId r:id="rId58"/>
  </p:notesMasterIdLst>
  <p:handoutMasterIdLst>
    <p:handoutMasterId r:id="rId59"/>
  </p:handoutMasterIdLst>
  <p:sldIdLst>
    <p:sldId id="573" r:id="rId2"/>
    <p:sldId id="593" r:id="rId3"/>
    <p:sldId id="574" r:id="rId4"/>
    <p:sldId id="575" r:id="rId5"/>
    <p:sldId id="576" r:id="rId6"/>
    <p:sldId id="577" r:id="rId7"/>
    <p:sldId id="578" r:id="rId8"/>
    <p:sldId id="579" r:id="rId9"/>
    <p:sldId id="580" r:id="rId10"/>
    <p:sldId id="581" r:id="rId11"/>
    <p:sldId id="582" r:id="rId12"/>
    <p:sldId id="583" r:id="rId13"/>
    <p:sldId id="584" r:id="rId14"/>
    <p:sldId id="588" r:id="rId15"/>
    <p:sldId id="589" r:id="rId16"/>
    <p:sldId id="590" r:id="rId17"/>
    <p:sldId id="591" r:id="rId18"/>
    <p:sldId id="592" r:id="rId19"/>
    <p:sldId id="510" r:id="rId20"/>
    <p:sldId id="561" r:id="rId21"/>
    <p:sldId id="511" r:id="rId22"/>
    <p:sldId id="512" r:id="rId23"/>
    <p:sldId id="513" r:id="rId24"/>
    <p:sldId id="547" r:id="rId25"/>
    <p:sldId id="516" r:id="rId26"/>
    <p:sldId id="563" r:id="rId27"/>
    <p:sldId id="549" r:id="rId28"/>
    <p:sldId id="564" r:id="rId29"/>
    <p:sldId id="515" r:id="rId30"/>
    <p:sldId id="514" r:id="rId31"/>
    <p:sldId id="517" r:id="rId32"/>
    <p:sldId id="565" r:id="rId33"/>
    <p:sldId id="519" r:id="rId34"/>
    <p:sldId id="520" r:id="rId35"/>
    <p:sldId id="521" r:id="rId36"/>
    <p:sldId id="523" r:id="rId37"/>
    <p:sldId id="522" r:id="rId38"/>
    <p:sldId id="558" r:id="rId39"/>
    <p:sldId id="559" r:id="rId40"/>
    <p:sldId id="566" r:id="rId41"/>
    <p:sldId id="525" r:id="rId42"/>
    <p:sldId id="526" r:id="rId43"/>
    <p:sldId id="527" r:id="rId44"/>
    <p:sldId id="567" r:id="rId45"/>
    <p:sldId id="529" r:id="rId46"/>
    <p:sldId id="568" r:id="rId47"/>
    <p:sldId id="528" r:id="rId48"/>
    <p:sldId id="569" r:id="rId49"/>
    <p:sldId id="530" r:id="rId50"/>
    <p:sldId id="532" r:id="rId51"/>
    <p:sldId id="570" r:id="rId52"/>
    <p:sldId id="531" r:id="rId53"/>
    <p:sldId id="571" r:id="rId54"/>
    <p:sldId id="533" r:id="rId55"/>
    <p:sldId id="572" r:id="rId56"/>
    <p:sldId id="560" r:id="rId5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" id="{E21E4588-DB66-C645-9DF9-D8F680D527CD}">
          <p14:sldIdLst>
            <p14:sldId id="573"/>
            <p14:sldId id="593"/>
            <p14:sldId id="574"/>
            <p14:sldId id="575"/>
            <p14:sldId id="576"/>
            <p14:sldId id="577"/>
            <p14:sldId id="578"/>
            <p14:sldId id="579"/>
            <p14:sldId id="580"/>
            <p14:sldId id="581"/>
            <p14:sldId id="582"/>
            <p14:sldId id="583"/>
            <p14:sldId id="584"/>
            <p14:sldId id="588"/>
            <p14:sldId id="589"/>
            <p14:sldId id="590"/>
            <p14:sldId id="591"/>
            <p14:sldId id="592"/>
            <p14:sldId id="510"/>
            <p14:sldId id="561"/>
            <p14:sldId id="511"/>
            <p14:sldId id="512"/>
            <p14:sldId id="513"/>
            <p14:sldId id="547"/>
            <p14:sldId id="516"/>
            <p14:sldId id="563"/>
            <p14:sldId id="549"/>
            <p14:sldId id="564"/>
            <p14:sldId id="515"/>
            <p14:sldId id="514"/>
            <p14:sldId id="517"/>
            <p14:sldId id="565"/>
            <p14:sldId id="519"/>
            <p14:sldId id="520"/>
            <p14:sldId id="521"/>
            <p14:sldId id="523"/>
            <p14:sldId id="522"/>
            <p14:sldId id="558"/>
            <p14:sldId id="559"/>
            <p14:sldId id="566"/>
            <p14:sldId id="525"/>
            <p14:sldId id="526"/>
            <p14:sldId id="527"/>
            <p14:sldId id="567"/>
            <p14:sldId id="529"/>
            <p14:sldId id="568"/>
            <p14:sldId id="528"/>
            <p14:sldId id="569"/>
            <p14:sldId id="530"/>
            <p14:sldId id="532"/>
            <p14:sldId id="570"/>
            <p14:sldId id="531"/>
            <p14:sldId id="571"/>
            <p14:sldId id="533"/>
            <p14:sldId id="572"/>
            <p14:sldId id="56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4B46"/>
    <a:srgbClr val="FFFFFF"/>
    <a:srgbClr val="44464B"/>
    <a:srgbClr val="FF9800"/>
    <a:srgbClr val="1A1F51"/>
    <a:srgbClr val="FC9600"/>
    <a:srgbClr val="FA9800"/>
    <a:srgbClr val="7D0012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465" autoAdjust="0"/>
    <p:restoredTop sz="94660"/>
  </p:normalViewPr>
  <p:slideViewPr>
    <p:cSldViewPr>
      <p:cViewPr varScale="1">
        <p:scale>
          <a:sx n="65" d="100"/>
          <a:sy n="65" d="100"/>
        </p:scale>
        <p:origin x="400" y="4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4" d="100"/>
          <a:sy n="64" d="100"/>
        </p:scale>
        <p:origin x="2418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ricdj\GoogleSEAS\GSF\SU8-KMPRDoseCurv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Dose vs Thickness - KMPR</a:t>
            </a:r>
          </a:p>
        </c:rich>
      </c:tx>
      <c:overlay val="0"/>
    </c:title>
    <c:autoTitleDeleted val="0"/>
    <c:plotArea>
      <c:layout/>
      <c:scatterChart>
        <c:scatterStyle val="lineMarker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KMPR</c:v>
                </c:pt>
              </c:strCache>
            </c:strRef>
          </c:tx>
          <c:spPr>
            <a:ln w="25400">
              <a:noFill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2"/>
                </a:solidFill>
                <a:prstDash val="sysDot"/>
              </a:ln>
              <a:effectLst/>
            </c:spPr>
            <c:trendlineType val="linear"/>
            <c:dispRSqr val="0"/>
            <c:dispEq val="1"/>
            <c:trendlineLbl>
              <c:layout>
                <c:manualLayout>
                  <c:x val="1.114851268591426E-2"/>
                  <c:y val="0.25445621497298276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Sheet1!$C$3:$C$8</c:f>
              <c:numCache>
                <c:formatCode>General</c:formatCode>
                <c:ptCount val="6"/>
                <c:pt idx="0">
                  <c:v>5</c:v>
                </c:pt>
                <c:pt idx="1">
                  <c:v>11</c:v>
                </c:pt>
                <c:pt idx="2">
                  <c:v>20</c:v>
                </c:pt>
                <c:pt idx="3">
                  <c:v>30</c:v>
                </c:pt>
                <c:pt idx="4">
                  <c:v>55</c:v>
                </c:pt>
                <c:pt idx="5">
                  <c:v>80</c:v>
                </c:pt>
              </c:numCache>
            </c:numRef>
          </c:xVal>
          <c:yVal>
            <c:numRef>
              <c:f>Sheet1!$D$3:$D$8</c:f>
              <c:numCache>
                <c:formatCode>General</c:formatCode>
                <c:ptCount val="6"/>
                <c:pt idx="0">
                  <c:v>235</c:v>
                </c:pt>
                <c:pt idx="1">
                  <c:v>335</c:v>
                </c:pt>
                <c:pt idx="2">
                  <c:v>485</c:v>
                </c:pt>
                <c:pt idx="3">
                  <c:v>645</c:v>
                </c:pt>
                <c:pt idx="4">
                  <c:v>1055</c:v>
                </c:pt>
                <c:pt idx="5">
                  <c:v>1465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8FE-42A2-8DC5-22C013D51BA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8427392"/>
        <c:axId val="74000256"/>
      </c:scatterChart>
      <c:valAx>
        <c:axId val="484273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um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000256"/>
        <c:crosses val="autoZero"/>
        <c:crossBetween val="midCat"/>
      </c:valAx>
      <c:valAx>
        <c:axId val="74000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mJ/cm</a:t>
                </a:r>
                <a:r>
                  <a:rPr lang="en-US" baseline="30000"/>
                  <a:t>2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42739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F81629-9BDE-7144-BDDE-8E9A2C801DF6}" type="datetimeFigureOut">
              <a:rPr lang="en-US" smtClean="0"/>
              <a:t>3/20/2019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C00038-91E8-0F42-8F6B-75229AF9BE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0588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582CBA-B986-4387-BA6A-043117D99840}" type="datetimeFigureOut">
              <a:rPr lang="en-US" smtClean="0"/>
              <a:t>3/20/2019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E5E57F-E45B-4390-B7D3-93DC25506B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5700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513CDF6-9656-4285-B546-01A6F3803986}" type="datetime2">
              <a:rPr lang="en-US" smtClean="0"/>
              <a:t>Wednesday, March 20, 2019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0030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Concentration</a:t>
            </a:r>
            <a:r>
              <a:rPr lang="en-US" baseline="0" dirty="0" smtClean="0"/>
              <a:t> gradient, variation of concentration laterally</a:t>
            </a:r>
          </a:p>
          <a:p>
            <a:r>
              <a:rPr lang="en-US" baseline="0" dirty="0" smtClean="0"/>
              <a:t>Cell migration, motility</a:t>
            </a:r>
          </a:p>
          <a:p>
            <a:r>
              <a:rPr lang="en-US" baseline="0" dirty="0" smtClean="0"/>
              <a:t>Chemotaxis, </a:t>
            </a:r>
            <a:r>
              <a:rPr lang="en-US" baseline="0" dirty="0" err="1" smtClean="0"/>
              <a:t>chemoattractants</a:t>
            </a:r>
            <a:r>
              <a:rPr lang="en-US" baseline="0" dirty="0" smtClean="0"/>
              <a:t>, chemical cues,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tripeptide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fMet-Leu-Phe</a:t>
            </a:r>
            <a:r>
              <a:rPr lang="en-US" baseline="0" dirty="0" err="1" smtClean="0"/>
              <a:t>fMLP</a:t>
            </a:r>
            <a:r>
              <a:rPr lang="en-US" baseline="0" dirty="0" smtClean="0"/>
              <a:t> – neutrophils can sense 1-2% change across cell body</a:t>
            </a:r>
          </a:p>
          <a:p>
            <a:r>
              <a:rPr lang="en-US" baseline="0" dirty="0" smtClean="0"/>
              <a:t>Dunn chamber</a:t>
            </a:r>
          </a:p>
          <a:p>
            <a:r>
              <a:rPr lang="en-US" baseline="0" dirty="0" err="1" smtClean="0"/>
              <a:t>Micropatterned</a:t>
            </a:r>
            <a:r>
              <a:rPr lang="en-US" baseline="0" dirty="0" smtClean="0"/>
              <a:t> gradients (stamped spatial gradient)</a:t>
            </a:r>
          </a:p>
          <a:p>
            <a:r>
              <a:rPr lang="en-US" dirty="0" smtClean="0"/>
              <a:t>Dozens of gradient devices</a:t>
            </a:r>
          </a:p>
          <a:p>
            <a:endParaRPr lang="en-US" dirty="0" smtClean="0"/>
          </a:p>
          <a:p>
            <a:r>
              <a:rPr lang="en-US" dirty="0" smtClean="0"/>
              <a:t>Concentration</a:t>
            </a:r>
            <a:r>
              <a:rPr lang="en-US" baseline="0" dirty="0" smtClean="0"/>
              <a:t> gradients are fundamental to signaling in a vast array of processes, such as inflammation, migration, differentiation and development.</a:t>
            </a:r>
          </a:p>
          <a:p>
            <a:endParaRPr lang="en-US" baseline="0" dirty="0" smtClean="0"/>
          </a:p>
          <a:p>
            <a:r>
              <a:rPr lang="en-US" baseline="0" dirty="0" smtClean="0"/>
              <a:t>For non-</a:t>
            </a:r>
            <a:r>
              <a:rPr lang="en-US" baseline="0" dirty="0" err="1" smtClean="0"/>
              <a:t>achorage</a:t>
            </a:r>
            <a:r>
              <a:rPr lang="en-US" baseline="0" dirty="0" smtClean="0"/>
              <a:t> dependent cells, no-flow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71F299-CF0B-422F-A3CE-C65E3BDBC34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7228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3C18D2BB-4696-4B1D-BFEF-81585B43660B}" type="datetime2">
              <a:rPr lang="en-US" smtClean="0"/>
              <a:t>Wednesday, March 20, 2019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5299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3C18D2BB-4696-4B1D-BFEF-81585B43660B}" type="datetime2">
              <a:rPr lang="en-US" smtClean="0"/>
              <a:t>Wednesday, March 20, 2019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4556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3C18D2BB-4696-4B1D-BFEF-81585B43660B}" type="datetime2">
              <a:rPr lang="en-US" smtClean="0"/>
              <a:t>Wednesday, March 20, 2019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867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3C18D2BB-4696-4B1D-BFEF-81585B43660B}" type="datetime2">
              <a:rPr lang="en-US" smtClean="0"/>
              <a:t>Wednesday, March 20, 2019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6684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3C18D2BB-4696-4B1D-BFEF-81585B43660B}" type="datetime2">
              <a:rPr lang="en-US" smtClean="0"/>
              <a:t>Wednesday, March 20, 2019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9115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71F299-CF0B-422F-A3CE-C65E3BDBC34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4520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Cells will </a:t>
            </a:r>
            <a:r>
              <a:rPr lang="en-US" dirty="0" err="1" smtClean="0"/>
              <a:t>chemotax</a:t>
            </a:r>
            <a:r>
              <a:rPr lang="en-US" baseline="0" dirty="0" smtClean="0"/>
              <a:t> in response to a gradient</a:t>
            </a:r>
          </a:p>
          <a:p>
            <a:r>
              <a:rPr lang="en-US" baseline="0" dirty="0" smtClean="0"/>
              <a:t>Cells have receptors to some chemicals in their microenvironment</a:t>
            </a:r>
          </a:p>
          <a:p>
            <a:r>
              <a:rPr lang="en-US" baseline="0" dirty="0" smtClean="0"/>
              <a:t>Can detect concentration differences across the cell body</a:t>
            </a:r>
          </a:p>
          <a:p>
            <a:r>
              <a:rPr lang="en-US" baseline="0" dirty="0" smtClean="0"/>
              <a:t>Here’s an excellent example of a cell </a:t>
            </a:r>
            <a:r>
              <a:rPr lang="en-US" baseline="0" dirty="0" err="1" smtClean="0"/>
              <a:t>chemotaxing</a:t>
            </a:r>
            <a:r>
              <a:rPr lang="en-US" baseline="0" dirty="0" smtClean="0"/>
              <a:t> in response to a gradient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71F299-CF0B-422F-A3CE-C65E3BDBC34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5917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You may have seen this.  This is a neutrophil pursuing a bacterium.  It was recorded in 1956 by Dave Rogers at Vanderbilt University with a 16mm camera.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chemoattractant called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fMLP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-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neutrophils have receptors for.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neutrophils can sense 1-2% change across the cell body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phagocytose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neutrophils respond to the location of bacteria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as a point source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chemotax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the direction of a gradient</a:t>
            </a:r>
            <a:endParaRPr lang="en-US" dirty="0" smtClean="0"/>
          </a:p>
          <a:p>
            <a:r>
              <a:rPr lang="en-US" dirty="0" smtClean="0"/>
              <a:t>Complex</a:t>
            </a:r>
            <a:r>
              <a:rPr lang="en-US" baseline="0" dirty="0" smtClean="0"/>
              <a:t> environment – cannot answer questions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71F299-CF0B-422F-A3CE-C65E3BDBC34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8736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Point source of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fMLP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a more controlled environment.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Human neutrophil viewed under reflectance interference microscopy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-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Intimate contact with coverslip - </a:t>
            </a:r>
            <a:r>
              <a:rPr lang="en-US" dirty="0" smtClean="0"/>
              <a:t>Focal adhesions</a:t>
            </a:r>
          </a:p>
          <a:p>
            <a:r>
              <a:rPr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was experiment was designed to image the process of cell turning, so the gradient was not important.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71F299-CF0B-422F-A3CE-C65E3BDBC34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6062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How do we get this as</a:t>
            </a:r>
            <a:r>
              <a:rPr lang="en-US" baseline="0" dirty="0" smtClean="0"/>
              <a:t> a stable gradient?</a:t>
            </a:r>
          </a:p>
          <a:p>
            <a:endParaRPr lang="en-US" baseline="0" dirty="0" smtClean="0"/>
          </a:p>
          <a:p>
            <a:r>
              <a:rPr lang="en-US" baseline="0" dirty="0" smtClean="0"/>
              <a:t>We’re going to do it with microfluidics.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71F299-CF0B-422F-A3CE-C65E3BDBC34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1425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 want to look at one category of soft</a:t>
            </a:r>
            <a:r>
              <a:rPr lang="en-US" baseline="0" dirty="0" smtClean="0"/>
              <a:t> lithography device, and at one specific device among those.  But first I want to give you the motivation for why you would use a gradient generator.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71F299-CF0B-422F-A3CE-C65E3BDBC34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3925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71F299-CF0B-422F-A3CE-C65E3BDBC34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8828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71F299-CF0B-422F-A3CE-C65E3BDBC34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9335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03" t="-1" r="969" b="-1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762000" y="4038600"/>
            <a:ext cx="4772025" cy="609600"/>
          </a:xfrm>
          <a:prstGeom prst="rect">
            <a:avLst/>
          </a:prstGeom>
          <a:solidFill>
            <a:srgbClr val="1A1F51">
              <a:alpha val="78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2000" dirty="0" smtClean="0">
                <a:latin typeface="Calibri Light"/>
                <a:cs typeface="Calibri Light"/>
              </a:rPr>
              <a:t>Eric</a:t>
            </a:r>
            <a:r>
              <a:rPr lang="en-US" sz="2000" baseline="0" dirty="0" smtClean="0">
                <a:latin typeface="Calibri Light"/>
                <a:cs typeface="Calibri Light"/>
              </a:rPr>
              <a:t> Johnston</a:t>
            </a:r>
            <a:endParaRPr lang="en-US" sz="2000" dirty="0" smtClean="0">
              <a:latin typeface="Calibri Light"/>
              <a:cs typeface="Calibri Ligh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943097"/>
            <a:ext cx="4772026" cy="2095503"/>
          </a:xfrm>
          <a:solidFill>
            <a:srgbClr val="1A1F51">
              <a:alpha val="78000"/>
            </a:srgbClr>
          </a:solidFill>
        </p:spPr>
        <p:txBody>
          <a:bodyPr anchor="b">
            <a:normAutofit/>
          </a:bodyPr>
          <a:lstStyle>
            <a:lvl1pPr algn="l">
              <a:defRPr lang="en-US" dirty="0"/>
            </a:lvl1pPr>
          </a:lstStyle>
          <a:p>
            <a:endParaRPr lang="en-US" dirty="0"/>
          </a:p>
        </p:txBody>
      </p:sp>
      <p:sp>
        <p:nvSpPr>
          <p:cNvPr id="13" name="Title 1"/>
          <p:cNvSpPr txBox="1">
            <a:spLocks/>
          </p:cNvSpPr>
          <p:nvPr userDrawn="1"/>
        </p:nvSpPr>
        <p:spPr>
          <a:xfrm>
            <a:off x="0" y="171450"/>
            <a:ext cx="8763000" cy="1295400"/>
          </a:xfrm>
          <a:prstGeom prst="rect">
            <a:avLst/>
          </a:prstGeom>
          <a:gradFill flip="none" rotWithShape="1">
            <a:gsLst>
              <a:gs pos="41000">
                <a:srgbClr val="FFFFFF">
                  <a:alpha val="90000"/>
                </a:srgbClr>
              </a:gs>
              <a:gs pos="0">
                <a:schemeClr val="bg1">
                  <a:alpha val="90000"/>
                </a:schemeClr>
              </a:gs>
              <a:gs pos="87000">
                <a:schemeClr val="bg1">
                  <a:alpha val="16000"/>
                </a:schemeClr>
              </a:gs>
            </a:gsLst>
            <a:lin ang="0" scaled="1"/>
            <a:tileRect/>
          </a:gradFill>
        </p:spPr>
        <p:txBody>
          <a:bodyPr vert="horz" lIns="91440" tIns="45720" rIns="91440" bIns="45720" rtlCol="0" anchor="b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400" kern="1200" dirty="0">
                <a:solidFill>
                  <a:schemeClr val="tx1"/>
                </a:solidFill>
                <a:latin typeface="Times"/>
                <a:ea typeface="+mj-ea"/>
                <a:cs typeface="Times"/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762000" y="4038600"/>
            <a:ext cx="477202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49748"/>
            <a:ext cx="700403" cy="704623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914400" y="6096000"/>
            <a:ext cx="85344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  <a:spcBef>
                <a:spcPts val="600"/>
              </a:spcBef>
            </a:pPr>
            <a:endParaRPr lang="en-US" sz="1800" dirty="0">
              <a:latin typeface="Calibri Light"/>
              <a:cs typeface="Calibri Light"/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762000" y="6477000"/>
            <a:ext cx="6019800" cy="381000"/>
          </a:xfrm>
          <a:prstGeom prst="rect">
            <a:avLst/>
          </a:prstGeom>
          <a:solidFill>
            <a:srgbClr val="1A1F51">
              <a:alpha val="78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en-US" sz="1400" dirty="0" smtClean="0">
                <a:latin typeface="Calibri Light"/>
                <a:cs typeface="Calibri Light"/>
              </a:rPr>
              <a:t>  School of Engineering and Applied Science</a:t>
            </a:r>
            <a:r>
              <a:rPr lang="en-US" sz="1400" baseline="0" dirty="0" smtClean="0">
                <a:latin typeface="Calibri Light"/>
                <a:cs typeface="Calibri Light"/>
              </a:rPr>
              <a:t>  |  </a:t>
            </a:r>
            <a:r>
              <a:rPr lang="en-US" sz="1400" dirty="0" smtClean="0">
                <a:latin typeface="Calibri Light"/>
                <a:cs typeface="Calibri Light"/>
              </a:rPr>
              <a:t>Singh Center for Nanotechnology</a:t>
            </a:r>
            <a:endParaRPr lang="en-US" sz="1400" dirty="0">
              <a:latin typeface="Calibri Light"/>
              <a:cs typeface="Calibri Light"/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10058400" y="6476998"/>
            <a:ext cx="2133600" cy="381002"/>
          </a:xfrm>
          <a:prstGeom prst="rect">
            <a:avLst/>
          </a:prstGeom>
          <a:solidFill>
            <a:srgbClr val="FF9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fld id="{8D5C754A-2CD0-4AD8-B841-DF958B33CA10}" type="datetime3">
              <a:rPr lang="en-US" sz="1400" smtClean="0">
                <a:solidFill>
                  <a:srgbClr val="44464B"/>
                </a:solidFill>
                <a:latin typeface="+mn-lt"/>
              </a:rPr>
              <a:t>20 March 2019</a:t>
            </a:fld>
            <a:endParaRPr lang="en-US" sz="1400" dirty="0">
              <a:solidFill>
                <a:srgbClr val="44464B"/>
              </a:solidFill>
              <a:latin typeface="+mn-lt"/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6781800" y="6477000"/>
            <a:ext cx="3276600" cy="381000"/>
          </a:xfrm>
          <a:prstGeom prst="rect">
            <a:avLst/>
          </a:prstGeom>
          <a:solidFill>
            <a:srgbClr val="1A1F51">
              <a:alpha val="78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ct val="100000"/>
              </a:lnSpc>
              <a:spcBef>
                <a:spcPts val="600"/>
              </a:spcBef>
            </a:pPr>
            <a:endParaRPr lang="en-US" sz="1400" dirty="0">
              <a:latin typeface="Calibri Light"/>
              <a:cs typeface="Calibri Light"/>
            </a:endParaRPr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" y="361222"/>
            <a:ext cx="2819404" cy="919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2324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inu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219" y="1547174"/>
            <a:ext cx="11734800" cy="482554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grpSp>
        <p:nvGrpSpPr>
          <p:cNvPr id="136" name="Group 135"/>
          <p:cNvGrpSpPr/>
          <p:nvPr userDrawn="1"/>
        </p:nvGrpSpPr>
        <p:grpSpPr>
          <a:xfrm>
            <a:off x="-1" y="1154668"/>
            <a:ext cx="12183458" cy="369332"/>
            <a:chOff x="6350" y="1133856"/>
            <a:chExt cx="12183458" cy="369332"/>
          </a:xfrm>
        </p:grpSpPr>
        <p:grpSp>
          <p:nvGrpSpPr>
            <p:cNvPr id="138" name="Group 137"/>
            <p:cNvGrpSpPr/>
            <p:nvPr userDrawn="1"/>
          </p:nvGrpSpPr>
          <p:grpSpPr>
            <a:xfrm>
              <a:off x="6350" y="1143000"/>
              <a:ext cx="12183458" cy="304800"/>
              <a:chOff x="6350" y="1099455"/>
              <a:chExt cx="12183458" cy="223161"/>
            </a:xfrm>
          </p:grpSpPr>
          <p:grpSp>
            <p:nvGrpSpPr>
              <p:cNvPr id="145" name="Group 144"/>
              <p:cNvGrpSpPr/>
              <p:nvPr userDrawn="1"/>
            </p:nvGrpSpPr>
            <p:grpSpPr>
              <a:xfrm>
                <a:off x="6350" y="1099459"/>
                <a:ext cx="3044952" cy="223157"/>
                <a:chOff x="35380" y="1099459"/>
                <a:chExt cx="2514723" cy="223157"/>
              </a:xfrm>
            </p:grpSpPr>
            <p:grpSp>
              <p:nvGrpSpPr>
                <p:cNvPr id="369" name="Group 368"/>
                <p:cNvGrpSpPr/>
                <p:nvPr userDrawn="1"/>
              </p:nvGrpSpPr>
              <p:grpSpPr>
                <a:xfrm>
                  <a:off x="873701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390" name="Rectangle 389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391" name="Straight Connector 390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2" name="Straight Connector 391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3" name="Straight Connector 392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4" name="Straight Connector 393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5" name="Straight Connector 394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6" name="Straight Connector 395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7" name="Straight Connector 396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8" name="Straight Connector 397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70" name="Group 369"/>
                <p:cNvGrpSpPr/>
                <p:nvPr userDrawn="1"/>
              </p:nvGrpSpPr>
              <p:grpSpPr>
                <a:xfrm>
                  <a:off x="35380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381" name="Rectangle 380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382" name="Straight Connector 381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3" name="Straight Connector 382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4" name="Straight Connector 383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5" name="Straight Connector 384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6" name="Straight Connector 385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7" name="Straight Connector 386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8" name="Straight Connector 387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9" name="Straight Connector 388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71" name="Group 370"/>
                <p:cNvGrpSpPr/>
                <p:nvPr userDrawn="1"/>
              </p:nvGrpSpPr>
              <p:grpSpPr>
                <a:xfrm>
                  <a:off x="1711902" y="1100745"/>
                  <a:ext cx="838201" cy="221870"/>
                  <a:chOff x="4953000" y="1981200"/>
                  <a:chExt cx="1066800" cy="228600"/>
                </a:xfrm>
              </p:grpSpPr>
              <p:sp>
                <p:nvSpPr>
                  <p:cNvPr id="372" name="Rectangle 371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373" name="Straight Connector 372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4" name="Straight Connector 373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5" name="Straight Connector 374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6" name="Straight Connector 375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7" name="Straight Connector 376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8" name="Straight Connector 377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9" name="Straight Connector 378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0" name="Straight Connector 379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46" name="Group 145"/>
              <p:cNvGrpSpPr/>
              <p:nvPr userDrawn="1"/>
            </p:nvGrpSpPr>
            <p:grpSpPr>
              <a:xfrm>
                <a:off x="3053200" y="1099459"/>
                <a:ext cx="3044952" cy="223157"/>
                <a:chOff x="35380" y="1099459"/>
                <a:chExt cx="2514723" cy="223157"/>
              </a:xfrm>
            </p:grpSpPr>
            <p:grpSp>
              <p:nvGrpSpPr>
                <p:cNvPr id="339" name="Group 338"/>
                <p:cNvGrpSpPr/>
                <p:nvPr userDrawn="1"/>
              </p:nvGrpSpPr>
              <p:grpSpPr>
                <a:xfrm>
                  <a:off x="873701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360" name="Rectangle 359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361" name="Straight Connector 360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2" name="Straight Connector 361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3" name="Straight Connector 362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4" name="Straight Connector 363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5" name="Straight Connector 364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6" name="Straight Connector 365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7" name="Straight Connector 366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8" name="Straight Connector 367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40" name="Group 339"/>
                <p:cNvGrpSpPr/>
                <p:nvPr userDrawn="1"/>
              </p:nvGrpSpPr>
              <p:grpSpPr>
                <a:xfrm>
                  <a:off x="35380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351" name="Rectangle 350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352" name="Straight Connector 351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3" name="Straight Connector 352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4" name="Straight Connector 353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5" name="Straight Connector 354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6" name="Straight Connector 355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7" name="Straight Connector 356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8" name="Straight Connector 357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9" name="Straight Connector 358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41" name="Group 340"/>
                <p:cNvGrpSpPr/>
                <p:nvPr userDrawn="1"/>
              </p:nvGrpSpPr>
              <p:grpSpPr>
                <a:xfrm>
                  <a:off x="1711902" y="1100745"/>
                  <a:ext cx="838201" cy="221870"/>
                  <a:chOff x="4953000" y="1981200"/>
                  <a:chExt cx="1066800" cy="228600"/>
                </a:xfrm>
              </p:grpSpPr>
              <p:sp>
                <p:nvSpPr>
                  <p:cNvPr id="342" name="Rectangle 341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343" name="Straight Connector 342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4" name="Straight Connector 343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5" name="Straight Connector 344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6" name="Straight Connector 345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7" name="Straight Connector 346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8" name="Straight Connector 347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9" name="Straight Connector 348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0" name="Straight Connector 349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47" name="Group 146"/>
              <p:cNvGrpSpPr/>
              <p:nvPr userDrawn="1"/>
            </p:nvGrpSpPr>
            <p:grpSpPr>
              <a:xfrm>
                <a:off x="6098152" y="1099457"/>
                <a:ext cx="3044952" cy="223157"/>
                <a:chOff x="35380" y="1099459"/>
                <a:chExt cx="2514722" cy="223157"/>
              </a:xfrm>
            </p:grpSpPr>
            <p:grpSp>
              <p:nvGrpSpPr>
                <p:cNvPr id="179" name="Group 178"/>
                <p:cNvGrpSpPr/>
                <p:nvPr userDrawn="1"/>
              </p:nvGrpSpPr>
              <p:grpSpPr>
                <a:xfrm>
                  <a:off x="873701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293" name="Rectangle 292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331" name="Straight Connector 330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2" name="Straight Connector 331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3" name="Straight Connector 332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4" name="Straight Connector 333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5" name="Straight Connector 334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6" name="Straight Connector 335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7" name="Straight Connector 336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8" name="Straight Connector 337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80" name="Group 179"/>
                <p:cNvGrpSpPr/>
                <p:nvPr userDrawn="1"/>
              </p:nvGrpSpPr>
              <p:grpSpPr>
                <a:xfrm>
                  <a:off x="35380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211" name="Rectangle 210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212" name="Straight Connector 211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3" name="Straight Connector 212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4" name="Straight Connector 213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5" name="Straight Connector 214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6" name="Straight Connector 215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7" name="Straight Connector 216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8" name="Straight Connector 217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9" name="Straight Connector 218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81" name="Group 180"/>
                <p:cNvGrpSpPr/>
                <p:nvPr userDrawn="1"/>
              </p:nvGrpSpPr>
              <p:grpSpPr>
                <a:xfrm>
                  <a:off x="1711901" y="1100745"/>
                  <a:ext cx="838201" cy="221870"/>
                  <a:chOff x="4952996" y="1981200"/>
                  <a:chExt cx="1066800" cy="228600"/>
                </a:xfrm>
              </p:grpSpPr>
              <p:sp>
                <p:nvSpPr>
                  <p:cNvPr id="182" name="Rectangle 181"/>
                  <p:cNvSpPr/>
                  <p:nvPr userDrawn="1"/>
                </p:nvSpPr>
                <p:spPr>
                  <a:xfrm>
                    <a:off x="4952996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183" name="Straight Connector 182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4" name="Straight Connector 183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5" name="Straight Connector 184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6" name="Straight Connector 185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7" name="Straight Connector 186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8" name="Straight Connector 187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9" name="Straight Connector 188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0" name="Straight Connector 209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48" name="Group 147"/>
              <p:cNvGrpSpPr/>
              <p:nvPr userDrawn="1"/>
            </p:nvGrpSpPr>
            <p:grpSpPr>
              <a:xfrm>
                <a:off x="9144856" y="1099455"/>
                <a:ext cx="3044952" cy="223157"/>
                <a:chOff x="35380" y="1099459"/>
                <a:chExt cx="2514723" cy="223157"/>
              </a:xfrm>
            </p:grpSpPr>
            <p:grpSp>
              <p:nvGrpSpPr>
                <p:cNvPr id="149" name="Group 148"/>
                <p:cNvGrpSpPr/>
                <p:nvPr userDrawn="1"/>
              </p:nvGrpSpPr>
              <p:grpSpPr>
                <a:xfrm>
                  <a:off x="873701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170" name="Rectangle 169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171" name="Straight Connector 170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2" name="Straight Connector 171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3" name="Straight Connector 172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4" name="Straight Connector 173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5" name="Straight Connector 174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6" name="Straight Connector 175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7" name="Straight Connector 176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8" name="Straight Connector 177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50" name="Group 149"/>
                <p:cNvGrpSpPr/>
                <p:nvPr userDrawn="1"/>
              </p:nvGrpSpPr>
              <p:grpSpPr>
                <a:xfrm>
                  <a:off x="35380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161" name="Rectangle 160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162" name="Straight Connector 161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3" name="Straight Connector 162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4" name="Straight Connector 163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5" name="Straight Connector 164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6" name="Straight Connector 165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7" name="Straight Connector 166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8" name="Straight Connector 167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9" name="Straight Connector 168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51" name="Group 150"/>
                <p:cNvGrpSpPr/>
                <p:nvPr userDrawn="1"/>
              </p:nvGrpSpPr>
              <p:grpSpPr>
                <a:xfrm>
                  <a:off x="1711902" y="1100745"/>
                  <a:ext cx="838201" cy="221870"/>
                  <a:chOff x="4953000" y="1981200"/>
                  <a:chExt cx="1066800" cy="228600"/>
                </a:xfrm>
              </p:grpSpPr>
              <p:sp>
                <p:nvSpPr>
                  <p:cNvPr id="152" name="Rectangle 151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153" name="Straight Connector 152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4" name="Straight Connector 153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5" name="Straight Connector 154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6" name="Straight Connector 155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7" name="Straight Connector 156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8" name="Straight Connector 157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9" name="Straight Connector 158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0" name="Straight Connector 159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139" name="TextBox 138"/>
            <p:cNvSpPr txBox="1"/>
            <p:nvPr userDrawn="1"/>
          </p:nvSpPr>
          <p:spPr>
            <a:xfrm>
              <a:off x="6350" y="1133856"/>
              <a:ext cx="297749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US" dirty="0" smtClean="0"/>
                <a:t>Å</a:t>
              </a:r>
              <a:endParaRPr lang="en-US" dirty="0"/>
            </a:p>
          </p:txBody>
        </p:sp>
        <p:sp>
          <p:nvSpPr>
            <p:cNvPr id="140" name="TextBox 139"/>
            <p:cNvSpPr txBox="1"/>
            <p:nvPr userDrawn="1"/>
          </p:nvSpPr>
          <p:spPr>
            <a:xfrm>
              <a:off x="1021286" y="1133856"/>
              <a:ext cx="295157" cy="304790"/>
            </a:xfrm>
            <a:prstGeom prst="rect">
              <a:avLst/>
            </a:prstGeom>
            <a:noFill/>
          </p:spPr>
          <p:txBody>
            <a:bodyPr wrap="square" lIns="9144" tIns="0" rIns="9144" bIns="0" rtlCol="0" anchor="ctr" anchorCtr="0">
              <a:normAutofit/>
            </a:bodyPr>
            <a:lstStyle/>
            <a:p>
              <a:pPr algn="ctr"/>
              <a:r>
                <a:rPr lang="en-US" sz="1400" dirty="0" smtClean="0"/>
                <a:t>nm</a:t>
              </a:r>
              <a:endParaRPr lang="en-US" sz="1400" dirty="0"/>
            </a:p>
          </p:txBody>
        </p:sp>
        <p:sp>
          <p:nvSpPr>
            <p:cNvPr id="141" name="TextBox 140"/>
            <p:cNvSpPr txBox="1"/>
            <p:nvPr userDrawn="1"/>
          </p:nvSpPr>
          <p:spPr>
            <a:xfrm>
              <a:off x="4062961" y="1133856"/>
              <a:ext cx="299647" cy="304790"/>
            </a:xfrm>
            <a:prstGeom prst="rect">
              <a:avLst/>
            </a:prstGeom>
            <a:noFill/>
          </p:spPr>
          <p:txBody>
            <a:bodyPr wrap="square" lIns="9144" tIns="0" rIns="9144" bIns="0" rtlCol="0" anchor="ctr" anchorCtr="0">
              <a:normAutofit/>
            </a:bodyPr>
            <a:lstStyle/>
            <a:p>
              <a:pPr algn="ctr"/>
              <a:r>
                <a:rPr lang="en-US" sz="1400" dirty="0" smtClean="0"/>
                <a:t>µm</a:t>
              </a:r>
              <a:endParaRPr lang="en-US" sz="1400" dirty="0"/>
            </a:p>
          </p:txBody>
        </p:sp>
        <p:sp>
          <p:nvSpPr>
            <p:cNvPr id="142" name="TextBox 141"/>
            <p:cNvSpPr txBox="1"/>
            <p:nvPr userDrawn="1"/>
          </p:nvSpPr>
          <p:spPr>
            <a:xfrm>
              <a:off x="7114835" y="1134820"/>
              <a:ext cx="299647" cy="304790"/>
            </a:xfrm>
            <a:prstGeom prst="rect">
              <a:avLst/>
            </a:prstGeom>
            <a:noFill/>
          </p:spPr>
          <p:txBody>
            <a:bodyPr wrap="square" lIns="9144" tIns="0" rIns="9144" bIns="0" rtlCol="0" anchor="ctr" anchorCtr="0">
              <a:normAutofit fontScale="92500"/>
            </a:bodyPr>
            <a:lstStyle/>
            <a:p>
              <a:pPr algn="ctr"/>
              <a:r>
                <a:rPr lang="en-US" sz="1400" dirty="0" smtClean="0"/>
                <a:t>mm</a:t>
              </a:r>
              <a:endParaRPr lang="en-US" sz="1400" dirty="0"/>
            </a:p>
          </p:txBody>
        </p:sp>
        <p:sp>
          <p:nvSpPr>
            <p:cNvPr id="143" name="TextBox 142"/>
            <p:cNvSpPr txBox="1"/>
            <p:nvPr userDrawn="1"/>
          </p:nvSpPr>
          <p:spPr>
            <a:xfrm>
              <a:off x="10157966" y="1133856"/>
              <a:ext cx="299647" cy="304790"/>
            </a:xfrm>
            <a:prstGeom prst="rect">
              <a:avLst/>
            </a:prstGeom>
            <a:noFill/>
          </p:spPr>
          <p:txBody>
            <a:bodyPr wrap="square" lIns="9144" tIns="0" rIns="9144" bIns="0" rtlCol="0" anchor="ctr" anchorCtr="0">
              <a:normAutofit/>
            </a:bodyPr>
            <a:lstStyle/>
            <a:p>
              <a:pPr algn="ctr"/>
              <a:r>
                <a:rPr lang="en-US" sz="1400" dirty="0" smtClean="0"/>
                <a:t>m</a:t>
              </a:r>
              <a:endParaRPr lang="en-US" sz="1400" dirty="0"/>
            </a:p>
          </p:txBody>
        </p:sp>
        <p:sp>
          <p:nvSpPr>
            <p:cNvPr id="144" name="TextBox 143"/>
            <p:cNvSpPr txBox="1"/>
            <p:nvPr userDrawn="1"/>
          </p:nvSpPr>
          <p:spPr>
            <a:xfrm>
              <a:off x="8135411" y="1133856"/>
              <a:ext cx="299647" cy="304790"/>
            </a:xfrm>
            <a:prstGeom prst="rect">
              <a:avLst/>
            </a:prstGeom>
            <a:noFill/>
          </p:spPr>
          <p:txBody>
            <a:bodyPr wrap="square" lIns="9144" tIns="0" rIns="9144" bIns="0" rtlCol="0" anchor="ctr" anchorCtr="0">
              <a:normAutofit/>
            </a:bodyPr>
            <a:lstStyle/>
            <a:p>
              <a:pPr algn="ctr"/>
              <a:r>
                <a:rPr lang="en-US" sz="1400" dirty="0" smtClean="0"/>
                <a:t>cm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131715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8153400" y="1371600"/>
            <a:ext cx="3810000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228600" y="1371600"/>
            <a:ext cx="7696200" cy="50292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6397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solidFill>
            <a:srgbClr val="1A1F51">
              <a:alpha val="85000"/>
            </a:srgbClr>
          </a:solidFill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62475"/>
            <a:ext cx="10515600" cy="923925"/>
          </a:xfrm>
          <a:solidFill>
            <a:srgbClr val="FF9800">
              <a:alpha val="85000"/>
            </a:srgbClr>
          </a:solidFill>
        </p:spPr>
        <p:txBody>
          <a:bodyPr lIns="182880" tIns="182880">
            <a:norm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buNone/>
              <a:defRPr lang="en-US" sz="2000" dirty="0" smtClean="0"/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>
          <a:xfrm>
            <a:off x="831850" y="1709738"/>
            <a:ext cx="4806950" cy="28527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43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62810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295401"/>
            <a:ext cx="105156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36220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8200" y="3186113"/>
            <a:ext cx="5157787" cy="3057525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0612" y="236220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186113"/>
            <a:ext cx="5183188" cy="3057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427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5296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07672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295400"/>
            <a:ext cx="6172200" cy="45656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9788" y="1295400"/>
            <a:ext cx="3932237" cy="1219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743200"/>
            <a:ext cx="3932237" cy="31257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671014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295400"/>
            <a:ext cx="3932237" cy="1219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1295400"/>
            <a:ext cx="6172200" cy="456565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743200"/>
            <a:ext cx="3932237" cy="31257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455501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313113"/>
            <a:ext cx="9220200" cy="753687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399"/>
            <a:ext cx="11734800" cy="5077315"/>
          </a:xfrm>
        </p:spPr>
        <p:txBody>
          <a:bodyPr/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36684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pplication - Continu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Pentagon 330"/>
          <p:cNvSpPr/>
          <p:nvPr userDrawn="1"/>
        </p:nvSpPr>
        <p:spPr>
          <a:xfrm>
            <a:off x="7921682" y="1144615"/>
            <a:ext cx="4268126" cy="304800"/>
          </a:xfrm>
          <a:prstGeom prst="homePlate">
            <a:avLst/>
          </a:prstGeom>
          <a:solidFill>
            <a:srgbClr val="1A1F51"/>
          </a:solidFill>
          <a:ln w="28575" cmpd="sng"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PROCESS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219" y="1996196"/>
            <a:ext cx="11734800" cy="4376518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Pentagon 7"/>
          <p:cNvSpPr/>
          <p:nvPr userDrawn="1"/>
        </p:nvSpPr>
        <p:spPr>
          <a:xfrm>
            <a:off x="3989832" y="1148820"/>
            <a:ext cx="4270248" cy="304800"/>
          </a:xfrm>
          <a:prstGeom prst="homePlate">
            <a:avLst/>
          </a:prstGeom>
          <a:solidFill>
            <a:srgbClr val="1A1F5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RESOURCES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Pentagon 8"/>
          <p:cNvSpPr/>
          <p:nvPr userDrawn="1"/>
        </p:nvSpPr>
        <p:spPr>
          <a:xfrm>
            <a:off x="-1" y="1143000"/>
            <a:ext cx="4270248" cy="320040"/>
          </a:xfrm>
          <a:prstGeom prst="homePlate">
            <a:avLst/>
          </a:prstGeom>
          <a:solidFill>
            <a:srgbClr val="FF9800"/>
          </a:solidFill>
          <a:ln w="28575" cmpd="sng"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1A1F51"/>
                </a:solidFill>
              </a:rPr>
              <a:t>APPLICATION</a:t>
            </a:r>
            <a:endParaRPr lang="en-US" dirty="0">
              <a:solidFill>
                <a:srgbClr val="1A1F51"/>
              </a:solidFill>
            </a:endParaRPr>
          </a:p>
        </p:txBody>
      </p:sp>
      <p:grpSp>
        <p:nvGrpSpPr>
          <p:cNvPr id="7" name="Group 6"/>
          <p:cNvGrpSpPr/>
          <p:nvPr userDrawn="1"/>
        </p:nvGrpSpPr>
        <p:grpSpPr>
          <a:xfrm>
            <a:off x="-1" y="1527329"/>
            <a:ext cx="12183458" cy="369332"/>
            <a:chOff x="6350" y="1133856"/>
            <a:chExt cx="12183458" cy="369332"/>
          </a:xfrm>
        </p:grpSpPr>
        <p:grpSp>
          <p:nvGrpSpPr>
            <p:cNvPr id="10" name="Group 9"/>
            <p:cNvGrpSpPr/>
            <p:nvPr userDrawn="1"/>
          </p:nvGrpSpPr>
          <p:grpSpPr>
            <a:xfrm>
              <a:off x="6350" y="1143000"/>
              <a:ext cx="12183458" cy="304800"/>
              <a:chOff x="6350" y="1099455"/>
              <a:chExt cx="12183458" cy="223161"/>
            </a:xfrm>
          </p:grpSpPr>
          <p:grpSp>
            <p:nvGrpSpPr>
              <p:cNvPr id="17" name="Group 16"/>
              <p:cNvGrpSpPr/>
              <p:nvPr userDrawn="1"/>
            </p:nvGrpSpPr>
            <p:grpSpPr>
              <a:xfrm>
                <a:off x="6350" y="1099459"/>
                <a:ext cx="3044952" cy="223157"/>
                <a:chOff x="35380" y="1099459"/>
                <a:chExt cx="2514723" cy="223157"/>
              </a:xfrm>
            </p:grpSpPr>
            <p:grpSp>
              <p:nvGrpSpPr>
                <p:cNvPr id="111" name="Group 110"/>
                <p:cNvGrpSpPr/>
                <p:nvPr userDrawn="1"/>
              </p:nvGrpSpPr>
              <p:grpSpPr>
                <a:xfrm>
                  <a:off x="873701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132" name="Rectangle 131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133" name="Straight Connector 132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4" name="Straight Connector 133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5" name="Straight Connector 134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6" name="Straight Connector 135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7" name="Straight Connector 136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8" name="Straight Connector 137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9" name="Straight Connector 138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0" name="Straight Connector 139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2" name="Group 111"/>
                <p:cNvGrpSpPr/>
                <p:nvPr userDrawn="1"/>
              </p:nvGrpSpPr>
              <p:grpSpPr>
                <a:xfrm>
                  <a:off x="35380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123" name="Rectangle 122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124" name="Straight Connector 123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5" name="Straight Connector 124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6" name="Straight Connector 125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7" name="Straight Connector 126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8" name="Straight Connector 127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9" name="Straight Connector 128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0" name="Straight Connector 129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1" name="Straight Connector 130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3" name="Group 112"/>
                <p:cNvGrpSpPr/>
                <p:nvPr userDrawn="1"/>
              </p:nvGrpSpPr>
              <p:grpSpPr>
                <a:xfrm>
                  <a:off x="1711902" y="1100745"/>
                  <a:ext cx="838201" cy="221870"/>
                  <a:chOff x="4953000" y="1981200"/>
                  <a:chExt cx="1066800" cy="228600"/>
                </a:xfrm>
              </p:grpSpPr>
              <p:sp>
                <p:nvSpPr>
                  <p:cNvPr id="114" name="Rectangle 113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115" name="Straight Connector 114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6" name="Straight Connector 115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7" name="Straight Connector 116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8" name="Straight Connector 117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9" name="Straight Connector 118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0" name="Straight Connector 119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1" name="Straight Connector 120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2" name="Straight Connector 121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8" name="Group 17"/>
              <p:cNvGrpSpPr/>
              <p:nvPr userDrawn="1"/>
            </p:nvGrpSpPr>
            <p:grpSpPr>
              <a:xfrm>
                <a:off x="3053200" y="1099459"/>
                <a:ext cx="3044952" cy="223157"/>
                <a:chOff x="35380" y="1099459"/>
                <a:chExt cx="2514723" cy="223157"/>
              </a:xfrm>
            </p:grpSpPr>
            <p:grpSp>
              <p:nvGrpSpPr>
                <p:cNvPr id="81" name="Group 80"/>
                <p:cNvGrpSpPr/>
                <p:nvPr userDrawn="1"/>
              </p:nvGrpSpPr>
              <p:grpSpPr>
                <a:xfrm>
                  <a:off x="873701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102" name="Rectangle 101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103" name="Straight Connector 102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4" name="Straight Connector 103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" name="Straight Connector 104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6" name="Straight Connector 105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7" name="Straight Connector 106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8" name="Straight Connector 107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9" name="Straight Connector 108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0" name="Straight Connector 109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2" name="Group 81"/>
                <p:cNvGrpSpPr/>
                <p:nvPr userDrawn="1"/>
              </p:nvGrpSpPr>
              <p:grpSpPr>
                <a:xfrm>
                  <a:off x="35380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93" name="Rectangle 92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94" name="Straight Connector 93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" name="Straight Connector 94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Straight Connector 95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7" name="Straight Connector 96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" name="Straight Connector 97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9" name="Straight Connector 98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0" name="Straight Connector 99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1" name="Straight Connector 100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3" name="Group 82"/>
                <p:cNvGrpSpPr/>
                <p:nvPr userDrawn="1"/>
              </p:nvGrpSpPr>
              <p:grpSpPr>
                <a:xfrm>
                  <a:off x="1711902" y="1100745"/>
                  <a:ext cx="838201" cy="221870"/>
                  <a:chOff x="4953000" y="1981200"/>
                  <a:chExt cx="1066800" cy="228600"/>
                </a:xfrm>
              </p:grpSpPr>
              <p:sp>
                <p:nvSpPr>
                  <p:cNvPr id="84" name="Rectangle 83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85" name="Straight Connector 84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6" name="Straight Connector 85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7" name="Straight Connector 86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8" name="Straight Connector 87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9" name="Straight Connector 88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0" name="Straight Connector 89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1" name="Straight Connector 90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2" name="Straight Connector 91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9" name="Group 18"/>
              <p:cNvGrpSpPr/>
              <p:nvPr userDrawn="1"/>
            </p:nvGrpSpPr>
            <p:grpSpPr>
              <a:xfrm>
                <a:off x="6098152" y="1099457"/>
                <a:ext cx="3044952" cy="223157"/>
                <a:chOff x="35380" y="1099459"/>
                <a:chExt cx="2514722" cy="223157"/>
              </a:xfrm>
            </p:grpSpPr>
            <p:grpSp>
              <p:nvGrpSpPr>
                <p:cNvPr id="51" name="Group 50"/>
                <p:cNvGrpSpPr/>
                <p:nvPr userDrawn="1"/>
              </p:nvGrpSpPr>
              <p:grpSpPr>
                <a:xfrm>
                  <a:off x="873701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72" name="Rectangle 71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73" name="Straight Connector 72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4" name="Straight Connector 73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5" name="Straight Connector 74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Straight Connector 75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7" name="Straight Connector 76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8" name="Straight Connector 77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Straight Connector 78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0" name="Straight Connector 79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2" name="Group 51"/>
                <p:cNvGrpSpPr/>
                <p:nvPr userDrawn="1"/>
              </p:nvGrpSpPr>
              <p:grpSpPr>
                <a:xfrm>
                  <a:off x="35380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63" name="Rectangle 62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64" name="Straight Connector 63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Straight Connector 64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" name="Straight Connector 65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" name="Straight Connector 66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" name="Straight Connector 67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" name="Straight Connector 68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0" name="Straight Connector 69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1" name="Straight Connector 70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3" name="Group 52"/>
                <p:cNvGrpSpPr/>
                <p:nvPr userDrawn="1"/>
              </p:nvGrpSpPr>
              <p:grpSpPr>
                <a:xfrm>
                  <a:off x="1711901" y="1100745"/>
                  <a:ext cx="838201" cy="221870"/>
                  <a:chOff x="4952996" y="1981200"/>
                  <a:chExt cx="1066800" cy="228600"/>
                </a:xfrm>
              </p:grpSpPr>
              <p:sp>
                <p:nvSpPr>
                  <p:cNvPr id="54" name="Rectangle 53"/>
                  <p:cNvSpPr/>
                  <p:nvPr userDrawn="1"/>
                </p:nvSpPr>
                <p:spPr>
                  <a:xfrm>
                    <a:off x="4952996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55" name="Straight Connector 54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" name="Straight Connector 55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" name="Straight Connector 56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Straight Connector 57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" name="Straight Connector 58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" name="Straight Connector 59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" name="Straight Connector 60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Straight Connector 61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0" name="Group 19"/>
              <p:cNvGrpSpPr/>
              <p:nvPr userDrawn="1"/>
            </p:nvGrpSpPr>
            <p:grpSpPr>
              <a:xfrm>
                <a:off x="9144856" y="1099455"/>
                <a:ext cx="3044952" cy="223157"/>
                <a:chOff x="35380" y="1099459"/>
                <a:chExt cx="2514723" cy="223157"/>
              </a:xfrm>
            </p:grpSpPr>
            <p:grpSp>
              <p:nvGrpSpPr>
                <p:cNvPr id="21" name="Group 20"/>
                <p:cNvGrpSpPr/>
                <p:nvPr userDrawn="1"/>
              </p:nvGrpSpPr>
              <p:grpSpPr>
                <a:xfrm>
                  <a:off x="873701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42" name="Rectangle 41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43" name="Straight Connector 42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" name="Straight Connector 43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Straight Connector 44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Straight Connector 45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Straight Connector 46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Straight Connector 47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Straight Connector 48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Straight Connector 49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2" name="Group 21"/>
                <p:cNvGrpSpPr/>
                <p:nvPr userDrawn="1"/>
              </p:nvGrpSpPr>
              <p:grpSpPr>
                <a:xfrm>
                  <a:off x="35380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33" name="Rectangle 32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34" name="Straight Connector 33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Straight Connector 34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Straight Connector 35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Straight Connector 36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" name="Straight Connector 37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Straight Connector 38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Straight Connector 39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" name="Straight Connector 40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3" name="Group 22"/>
                <p:cNvGrpSpPr/>
                <p:nvPr userDrawn="1"/>
              </p:nvGrpSpPr>
              <p:grpSpPr>
                <a:xfrm>
                  <a:off x="1711902" y="1100745"/>
                  <a:ext cx="838201" cy="221870"/>
                  <a:chOff x="4953000" y="1981200"/>
                  <a:chExt cx="1066800" cy="228600"/>
                </a:xfrm>
              </p:grpSpPr>
              <p:sp>
                <p:nvSpPr>
                  <p:cNvPr id="24" name="Rectangle 23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25" name="Straight Connector 24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Straight Connector 25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Straight Connector 26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Straight Connector 27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Straight Connector 28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Straight Connector 29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Straight Connector 30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Straight Connector 31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11" name="TextBox 10"/>
            <p:cNvSpPr txBox="1"/>
            <p:nvPr userDrawn="1"/>
          </p:nvSpPr>
          <p:spPr>
            <a:xfrm>
              <a:off x="6350" y="1133856"/>
              <a:ext cx="297749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US" dirty="0" smtClean="0"/>
                <a:t>Å</a:t>
              </a:r>
              <a:endParaRPr lang="en-US" dirty="0"/>
            </a:p>
          </p:txBody>
        </p:sp>
        <p:sp>
          <p:nvSpPr>
            <p:cNvPr id="12" name="TextBox 11"/>
            <p:cNvSpPr txBox="1"/>
            <p:nvPr userDrawn="1"/>
          </p:nvSpPr>
          <p:spPr>
            <a:xfrm>
              <a:off x="1021286" y="1133856"/>
              <a:ext cx="295157" cy="304790"/>
            </a:xfrm>
            <a:prstGeom prst="rect">
              <a:avLst/>
            </a:prstGeom>
            <a:noFill/>
          </p:spPr>
          <p:txBody>
            <a:bodyPr wrap="square" lIns="9144" tIns="0" rIns="9144" bIns="0" rtlCol="0" anchor="ctr" anchorCtr="0">
              <a:normAutofit/>
            </a:bodyPr>
            <a:lstStyle/>
            <a:p>
              <a:pPr algn="ctr"/>
              <a:r>
                <a:rPr lang="en-US" sz="1400" dirty="0" smtClean="0"/>
                <a:t>nm</a:t>
              </a:r>
              <a:endParaRPr lang="en-US" sz="1400" dirty="0"/>
            </a:p>
          </p:txBody>
        </p:sp>
        <p:sp>
          <p:nvSpPr>
            <p:cNvPr id="13" name="TextBox 12"/>
            <p:cNvSpPr txBox="1"/>
            <p:nvPr userDrawn="1"/>
          </p:nvSpPr>
          <p:spPr>
            <a:xfrm>
              <a:off x="4062961" y="1133856"/>
              <a:ext cx="299647" cy="304790"/>
            </a:xfrm>
            <a:prstGeom prst="rect">
              <a:avLst/>
            </a:prstGeom>
            <a:noFill/>
          </p:spPr>
          <p:txBody>
            <a:bodyPr wrap="square" lIns="9144" tIns="0" rIns="9144" bIns="0" rtlCol="0" anchor="ctr" anchorCtr="0">
              <a:normAutofit/>
            </a:bodyPr>
            <a:lstStyle/>
            <a:p>
              <a:pPr algn="ctr"/>
              <a:r>
                <a:rPr lang="en-US" sz="1400" dirty="0" smtClean="0"/>
                <a:t>µm</a:t>
              </a:r>
              <a:endParaRPr lang="en-US" sz="1400" dirty="0"/>
            </a:p>
          </p:txBody>
        </p:sp>
        <p:sp>
          <p:nvSpPr>
            <p:cNvPr id="14" name="TextBox 13"/>
            <p:cNvSpPr txBox="1"/>
            <p:nvPr userDrawn="1"/>
          </p:nvSpPr>
          <p:spPr>
            <a:xfrm>
              <a:off x="7114835" y="1134820"/>
              <a:ext cx="299647" cy="304790"/>
            </a:xfrm>
            <a:prstGeom prst="rect">
              <a:avLst/>
            </a:prstGeom>
            <a:noFill/>
          </p:spPr>
          <p:txBody>
            <a:bodyPr wrap="square" lIns="9144" tIns="0" rIns="9144" bIns="0" rtlCol="0" anchor="ctr" anchorCtr="0">
              <a:normAutofit fontScale="92500"/>
            </a:bodyPr>
            <a:lstStyle/>
            <a:p>
              <a:pPr algn="ctr"/>
              <a:r>
                <a:rPr lang="en-US" sz="1400" dirty="0" smtClean="0"/>
                <a:t>mm</a:t>
              </a:r>
              <a:endParaRPr lang="en-US" sz="1400" dirty="0"/>
            </a:p>
          </p:txBody>
        </p:sp>
        <p:sp>
          <p:nvSpPr>
            <p:cNvPr id="15" name="TextBox 14"/>
            <p:cNvSpPr txBox="1"/>
            <p:nvPr userDrawn="1"/>
          </p:nvSpPr>
          <p:spPr>
            <a:xfrm>
              <a:off x="10157966" y="1133856"/>
              <a:ext cx="299647" cy="304790"/>
            </a:xfrm>
            <a:prstGeom prst="rect">
              <a:avLst/>
            </a:prstGeom>
            <a:noFill/>
          </p:spPr>
          <p:txBody>
            <a:bodyPr wrap="square" lIns="9144" tIns="0" rIns="9144" bIns="0" rtlCol="0" anchor="ctr" anchorCtr="0">
              <a:normAutofit/>
            </a:bodyPr>
            <a:lstStyle/>
            <a:p>
              <a:pPr algn="ctr"/>
              <a:r>
                <a:rPr lang="en-US" sz="1400" dirty="0" smtClean="0"/>
                <a:t>m</a:t>
              </a:r>
              <a:endParaRPr lang="en-US" sz="1400" dirty="0"/>
            </a:p>
          </p:txBody>
        </p:sp>
        <p:sp>
          <p:nvSpPr>
            <p:cNvPr id="16" name="TextBox 15"/>
            <p:cNvSpPr txBox="1"/>
            <p:nvPr userDrawn="1"/>
          </p:nvSpPr>
          <p:spPr>
            <a:xfrm>
              <a:off x="8135411" y="1133856"/>
              <a:ext cx="299647" cy="304790"/>
            </a:xfrm>
            <a:prstGeom prst="rect">
              <a:avLst/>
            </a:prstGeom>
            <a:noFill/>
          </p:spPr>
          <p:txBody>
            <a:bodyPr wrap="square" lIns="9144" tIns="0" rIns="9144" bIns="0" rtlCol="0" anchor="ctr" anchorCtr="0">
              <a:normAutofit/>
            </a:bodyPr>
            <a:lstStyle/>
            <a:p>
              <a:pPr algn="ctr"/>
              <a:r>
                <a:rPr lang="en-US" sz="1400" dirty="0" smtClean="0"/>
                <a:t>cm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6122518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sources - Continuum ANIMA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Pentagon 330"/>
          <p:cNvSpPr/>
          <p:nvPr userDrawn="1"/>
        </p:nvSpPr>
        <p:spPr>
          <a:xfrm>
            <a:off x="7921682" y="1144615"/>
            <a:ext cx="4268126" cy="304800"/>
          </a:xfrm>
          <a:prstGeom prst="homePlate">
            <a:avLst/>
          </a:prstGeom>
          <a:solidFill>
            <a:srgbClr val="1A1F51"/>
          </a:solidFill>
          <a:ln w="28575" cmpd="sng"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PROCESS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Pentagon 7"/>
          <p:cNvSpPr/>
          <p:nvPr userDrawn="1"/>
        </p:nvSpPr>
        <p:spPr>
          <a:xfrm>
            <a:off x="3989832" y="1148820"/>
            <a:ext cx="4270248" cy="304800"/>
          </a:xfrm>
          <a:prstGeom prst="homePlate">
            <a:avLst/>
          </a:prstGeom>
          <a:solidFill>
            <a:srgbClr val="FF9800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44464B"/>
                </a:solidFill>
              </a:rPr>
              <a:t>RESOURCES</a:t>
            </a:r>
            <a:endParaRPr lang="en-US" dirty="0">
              <a:solidFill>
                <a:srgbClr val="44464B"/>
              </a:solidFill>
            </a:endParaRPr>
          </a:p>
        </p:txBody>
      </p:sp>
      <p:sp>
        <p:nvSpPr>
          <p:cNvPr id="9" name="Pentagon 8"/>
          <p:cNvSpPr/>
          <p:nvPr userDrawn="1"/>
        </p:nvSpPr>
        <p:spPr>
          <a:xfrm>
            <a:off x="-1" y="1143000"/>
            <a:ext cx="4270248" cy="320040"/>
          </a:xfrm>
          <a:prstGeom prst="homePlate">
            <a:avLst/>
          </a:prstGeom>
          <a:solidFill>
            <a:srgbClr val="1A1F51"/>
          </a:solidFill>
          <a:ln w="28575" cmpd="sng"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APPLICATION</a:t>
            </a:r>
            <a:endParaRPr lang="en-US" dirty="0"/>
          </a:p>
        </p:txBody>
      </p:sp>
      <p:sp>
        <p:nvSpPr>
          <p:cNvPr id="141" name="Content Placeholder 2"/>
          <p:cNvSpPr>
            <a:spLocks noGrp="1"/>
          </p:cNvSpPr>
          <p:nvPr>
            <p:ph idx="1"/>
          </p:nvPr>
        </p:nvSpPr>
        <p:spPr>
          <a:xfrm>
            <a:off x="226219" y="1536749"/>
            <a:ext cx="11734800" cy="4515531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grpSp>
        <p:nvGrpSpPr>
          <p:cNvPr id="274" name="Group 273"/>
          <p:cNvGrpSpPr/>
          <p:nvPr userDrawn="1"/>
        </p:nvGrpSpPr>
        <p:grpSpPr>
          <a:xfrm>
            <a:off x="-1" y="6096000"/>
            <a:ext cx="12183458" cy="369332"/>
            <a:chOff x="6350" y="1133856"/>
            <a:chExt cx="12183458" cy="369332"/>
          </a:xfrm>
        </p:grpSpPr>
        <p:grpSp>
          <p:nvGrpSpPr>
            <p:cNvPr id="275" name="Group 274"/>
            <p:cNvGrpSpPr/>
            <p:nvPr userDrawn="1"/>
          </p:nvGrpSpPr>
          <p:grpSpPr>
            <a:xfrm>
              <a:off x="6350" y="1143000"/>
              <a:ext cx="12183458" cy="304800"/>
              <a:chOff x="6350" y="1099455"/>
              <a:chExt cx="12183458" cy="223161"/>
            </a:xfrm>
          </p:grpSpPr>
          <p:grpSp>
            <p:nvGrpSpPr>
              <p:cNvPr id="282" name="Group 281"/>
              <p:cNvGrpSpPr/>
              <p:nvPr userDrawn="1"/>
            </p:nvGrpSpPr>
            <p:grpSpPr>
              <a:xfrm>
                <a:off x="6350" y="1099459"/>
                <a:ext cx="3044952" cy="223157"/>
                <a:chOff x="35380" y="1099459"/>
                <a:chExt cx="2514723" cy="223157"/>
              </a:xfrm>
            </p:grpSpPr>
            <p:grpSp>
              <p:nvGrpSpPr>
                <p:cNvPr id="377" name="Group 376"/>
                <p:cNvGrpSpPr/>
                <p:nvPr userDrawn="1"/>
              </p:nvGrpSpPr>
              <p:grpSpPr>
                <a:xfrm>
                  <a:off x="873701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398" name="Rectangle 397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399" name="Straight Connector 398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0" name="Straight Connector 399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1" name="Straight Connector 400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2" name="Straight Connector 401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3" name="Straight Connector 402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4" name="Straight Connector 403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5" name="Straight Connector 404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6" name="Straight Connector 405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78" name="Group 377"/>
                <p:cNvGrpSpPr/>
                <p:nvPr userDrawn="1"/>
              </p:nvGrpSpPr>
              <p:grpSpPr>
                <a:xfrm>
                  <a:off x="35380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389" name="Rectangle 388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390" name="Straight Connector 389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1" name="Straight Connector 390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2" name="Straight Connector 391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3" name="Straight Connector 392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4" name="Straight Connector 393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5" name="Straight Connector 394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6" name="Straight Connector 395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7" name="Straight Connector 396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79" name="Group 378"/>
                <p:cNvGrpSpPr/>
                <p:nvPr userDrawn="1"/>
              </p:nvGrpSpPr>
              <p:grpSpPr>
                <a:xfrm>
                  <a:off x="1711902" y="1100745"/>
                  <a:ext cx="838201" cy="221870"/>
                  <a:chOff x="4953000" y="1981200"/>
                  <a:chExt cx="1066800" cy="228600"/>
                </a:xfrm>
              </p:grpSpPr>
              <p:sp>
                <p:nvSpPr>
                  <p:cNvPr id="380" name="Rectangle 379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381" name="Straight Connector 380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2" name="Straight Connector 381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3" name="Straight Connector 382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4" name="Straight Connector 383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5" name="Straight Connector 384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6" name="Straight Connector 385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7" name="Straight Connector 386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8" name="Straight Connector 387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83" name="Group 282"/>
              <p:cNvGrpSpPr/>
              <p:nvPr userDrawn="1"/>
            </p:nvGrpSpPr>
            <p:grpSpPr>
              <a:xfrm>
                <a:off x="3053200" y="1099459"/>
                <a:ext cx="3044952" cy="223157"/>
                <a:chOff x="35380" y="1099459"/>
                <a:chExt cx="2514723" cy="223157"/>
              </a:xfrm>
            </p:grpSpPr>
            <p:grpSp>
              <p:nvGrpSpPr>
                <p:cNvPr id="347" name="Group 346"/>
                <p:cNvGrpSpPr/>
                <p:nvPr userDrawn="1"/>
              </p:nvGrpSpPr>
              <p:grpSpPr>
                <a:xfrm>
                  <a:off x="873701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368" name="Rectangle 367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369" name="Straight Connector 368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0" name="Straight Connector 369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1" name="Straight Connector 370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2" name="Straight Connector 371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3" name="Straight Connector 372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4" name="Straight Connector 373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5" name="Straight Connector 374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6" name="Straight Connector 375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48" name="Group 347"/>
                <p:cNvGrpSpPr/>
                <p:nvPr userDrawn="1"/>
              </p:nvGrpSpPr>
              <p:grpSpPr>
                <a:xfrm>
                  <a:off x="35380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359" name="Rectangle 358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360" name="Straight Connector 359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1" name="Straight Connector 360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2" name="Straight Connector 361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3" name="Straight Connector 362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4" name="Straight Connector 363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5" name="Straight Connector 364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6" name="Straight Connector 365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7" name="Straight Connector 366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49" name="Group 348"/>
                <p:cNvGrpSpPr/>
                <p:nvPr userDrawn="1"/>
              </p:nvGrpSpPr>
              <p:grpSpPr>
                <a:xfrm>
                  <a:off x="1711902" y="1100745"/>
                  <a:ext cx="838201" cy="221870"/>
                  <a:chOff x="4953000" y="1981200"/>
                  <a:chExt cx="1066800" cy="228600"/>
                </a:xfrm>
              </p:grpSpPr>
              <p:sp>
                <p:nvSpPr>
                  <p:cNvPr id="350" name="Rectangle 349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351" name="Straight Connector 350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2" name="Straight Connector 351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3" name="Straight Connector 352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4" name="Straight Connector 353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5" name="Straight Connector 354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6" name="Straight Connector 355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7" name="Straight Connector 356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8" name="Straight Connector 357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84" name="Group 283"/>
              <p:cNvGrpSpPr/>
              <p:nvPr userDrawn="1"/>
            </p:nvGrpSpPr>
            <p:grpSpPr>
              <a:xfrm>
                <a:off x="6098152" y="1099457"/>
                <a:ext cx="3044952" cy="223157"/>
                <a:chOff x="35380" y="1099459"/>
                <a:chExt cx="2514722" cy="223157"/>
              </a:xfrm>
            </p:grpSpPr>
            <p:grpSp>
              <p:nvGrpSpPr>
                <p:cNvPr id="316" name="Group 315"/>
                <p:cNvGrpSpPr/>
                <p:nvPr userDrawn="1"/>
              </p:nvGrpSpPr>
              <p:grpSpPr>
                <a:xfrm>
                  <a:off x="873701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338" name="Rectangle 337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339" name="Straight Connector 338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0" name="Straight Connector 339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1" name="Straight Connector 340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2" name="Straight Connector 341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3" name="Straight Connector 342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4" name="Straight Connector 343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5" name="Straight Connector 344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6" name="Straight Connector 345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17" name="Group 316"/>
                <p:cNvGrpSpPr/>
                <p:nvPr userDrawn="1"/>
              </p:nvGrpSpPr>
              <p:grpSpPr>
                <a:xfrm>
                  <a:off x="35380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328" name="Rectangle 327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329" name="Straight Connector 328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0" name="Straight Connector 329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2" name="Straight Connector 331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3" name="Straight Connector 332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4" name="Straight Connector 333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5" name="Straight Connector 334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6" name="Straight Connector 335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7" name="Straight Connector 336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18" name="Group 317"/>
                <p:cNvGrpSpPr/>
                <p:nvPr userDrawn="1"/>
              </p:nvGrpSpPr>
              <p:grpSpPr>
                <a:xfrm>
                  <a:off x="1711901" y="1100745"/>
                  <a:ext cx="838201" cy="221870"/>
                  <a:chOff x="4952996" y="1981200"/>
                  <a:chExt cx="1066800" cy="228600"/>
                </a:xfrm>
              </p:grpSpPr>
              <p:sp>
                <p:nvSpPr>
                  <p:cNvPr id="319" name="Rectangle 318"/>
                  <p:cNvSpPr/>
                  <p:nvPr userDrawn="1"/>
                </p:nvSpPr>
                <p:spPr>
                  <a:xfrm>
                    <a:off x="4952996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320" name="Straight Connector 319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1" name="Straight Connector 320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2" name="Straight Connector 321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3" name="Straight Connector 322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4" name="Straight Connector 323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5" name="Straight Connector 324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6" name="Straight Connector 325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7" name="Straight Connector 326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85" name="Group 284"/>
              <p:cNvGrpSpPr/>
              <p:nvPr userDrawn="1"/>
            </p:nvGrpSpPr>
            <p:grpSpPr>
              <a:xfrm>
                <a:off x="9144856" y="1099455"/>
                <a:ext cx="3044952" cy="223157"/>
                <a:chOff x="35380" y="1099459"/>
                <a:chExt cx="2514723" cy="223157"/>
              </a:xfrm>
            </p:grpSpPr>
            <p:grpSp>
              <p:nvGrpSpPr>
                <p:cNvPr id="286" name="Group 285"/>
                <p:cNvGrpSpPr/>
                <p:nvPr userDrawn="1"/>
              </p:nvGrpSpPr>
              <p:grpSpPr>
                <a:xfrm>
                  <a:off x="873701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307" name="Rectangle 306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308" name="Straight Connector 307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9" name="Straight Connector 308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0" name="Straight Connector 309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1" name="Straight Connector 310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2" name="Straight Connector 311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3" name="Straight Connector 312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4" name="Straight Connector 313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5" name="Straight Connector 314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87" name="Group 286"/>
                <p:cNvGrpSpPr/>
                <p:nvPr userDrawn="1"/>
              </p:nvGrpSpPr>
              <p:grpSpPr>
                <a:xfrm>
                  <a:off x="35380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298" name="Rectangle 297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299" name="Straight Connector 298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0" name="Straight Connector 299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1" name="Straight Connector 300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2" name="Straight Connector 301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3" name="Straight Connector 302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4" name="Straight Connector 303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5" name="Straight Connector 304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6" name="Straight Connector 305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88" name="Group 287"/>
                <p:cNvGrpSpPr/>
                <p:nvPr userDrawn="1"/>
              </p:nvGrpSpPr>
              <p:grpSpPr>
                <a:xfrm>
                  <a:off x="1711902" y="1100745"/>
                  <a:ext cx="838201" cy="221870"/>
                  <a:chOff x="4953000" y="1981200"/>
                  <a:chExt cx="1066800" cy="228600"/>
                </a:xfrm>
              </p:grpSpPr>
              <p:sp>
                <p:nvSpPr>
                  <p:cNvPr id="289" name="Rectangle 288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290" name="Straight Connector 289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1" name="Straight Connector 290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2" name="Straight Connector 291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3" name="Straight Connector 292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4" name="Straight Connector 293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5" name="Straight Connector 294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6" name="Straight Connector 295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7" name="Straight Connector 296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276" name="TextBox 275"/>
            <p:cNvSpPr txBox="1"/>
            <p:nvPr userDrawn="1"/>
          </p:nvSpPr>
          <p:spPr>
            <a:xfrm>
              <a:off x="6350" y="1133856"/>
              <a:ext cx="297749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US" dirty="0" smtClean="0"/>
                <a:t>Å</a:t>
              </a:r>
              <a:endParaRPr lang="en-US" dirty="0"/>
            </a:p>
          </p:txBody>
        </p:sp>
        <p:sp>
          <p:nvSpPr>
            <p:cNvPr id="277" name="TextBox 276"/>
            <p:cNvSpPr txBox="1"/>
            <p:nvPr userDrawn="1"/>
          </p:nvSpPr>
          <p:spPr>
            <a:xfrm>
              <a:off x="1021286" y="1133856"/>
              <a:ext cx="295157" cy="304790"/>
            </a:xfrm>
            <a:prstGeom prst="rect">
              <a:avLst/>
            </a:prstGeom>
            <a:noFill/>
          </p:spPr>
          <p:txBody>
            <a:bodyPr wrap="square" lIns="9144" tIns="0" rIns="9144" bIns="0" rtlCol="0" anchor="ctr" anchorCtr="0">
              <a:normAutofit/>
            </a:bodyPr>
            <a:lstStyle/>
            <a:p>
              <a:pPr algn="ctr"/>
              <a:r>
                <a:rPr lang="en-US" sz="1400" dirty="0" smtClean="0"/>
                <a:t>nm</a:t>
              </a:r>
              <a:endParaRPr lang="en-US" sz="1400" dirty="0"/>
            </a:p>
          </p:txBody>
        </p:sp>
        <p:sp>
          <p:nvSpPr>
            <p:cNvPr id="278" name="TextBox 277"/>
            <p:cNvSpPr txBox="1"/>
            <p:nvPr userDrawn="1"/>
          </p:nvSpPr>
          <p:spPr>
            <a:xfrm>
              <a:off x="4062961" y="1133856"/>
              <a:ext cx="299647" cy="304790"/>
            </a:xfrm>
            <a:prstGeom prst="rect">
              <a:avLst/>
            </a:prstGeom>
            <a:noFill/>
          </p:spPr>
          <p:txBody>
            <a:bodyPr wrap="square" lIns="9144" tIns="0" rIns="9144" bIns="0" rtlCol="0" anchor="ctr" anchorCtr="0">
              <a:normAutofit/>
            </a:bodyPr>
            <a:lstStyle/>
            <a:p>
              <a:pPr algn="ctr"/>
              <a:r>
                <a:rPr lang="en-US" sz="1400" dirty="0" smtClean="0"/>
                <a:t>µm</a:t>
              </a:r>
              <a:endParaRPr lang="en-US" sz="1400" dirty="0"/>
            </a:p>
          </p:txBody>
        </p:sp>
        <p:sp>
          <p:nvSpPr>
            <p:cNvPr id="279" name="TextBox 278"/>
            <p:cNvSpPr txBox="1"/>
            <p:nvPr userDrawn="1"/>
          </p:nvSpPr>
          <p:spPr>
            <a:xfrm>
              <a:off x="7114835" y="1134820"/>
              <a:ext cx="299647" cy="304790"/>
            </a:xfrm>
            <a:prstGeom prst="rect">
              <a:avLst/>
            </a:prstGeom>
            <a:noFill/>
          </p:spPr>
          <p:txBody>
            <a:bodyPr wrap="square" lIns="9144" tIns="0" rIns="9144" bIns="0" rtlCol="0" anchor="ctr" anchorCtr="0">
              <a:normAutofit fontScale="92500"/>
            </a:bodyPr>
            <a:lstStyle/>
            <a:p>
              <a:pPr algn="ctr"/>
              <a:r>
                <a:rPr lang="en-US" sz="1400" dirty="0" smtClean="0"/>
                <a:t>mm</a:t>
              </a:r>
              <a:endParaRPr lang="en-US" sz="1400" dirty="0"/>
            </a:p>
          </p:txBody>
        </p:sp>
        <p:sp>
          <p:nvSpPr>
            <p:cNvPr id="280" name="TextBox 279"/>
            <p:cNvSpPr txBox="1"/>
            <p:nvPr userDrawn="1"/>
          </p:nvSpPr>
          <p:spPr>
            <a:xfrm>
              <a:off x="10157966" y="1133856"/>
              <a:ext cx="299647" cy="304790"/>
            </a:xfrm>
            <a:prstGeom prst="rect">
              <a:avLst/>
            </a:prstGeom>
            <a:noFill/>
          </p:spPr>
          <p:txBody>
            <a:bodyPr wrap="square" lIns="9144" tIns="0" rIns="9144" bIns="0" rtlCol="0" anchor="ctr" anchorCtr="0">
              <a:normAutofit/>
            </a:bodyPr>
            <a:lstStyle/>
            <a:p>
              <a:pPr algn="ctr"/>
              <a:r>
                <a:rPr lang="en-US" sz="1400" dirty="0" smtClean="0"/>
                <a:t>m</a:t>
              </a:r>
              <a:endParaRPr lang="en-US" sz="1400" dirty="0"/>
            </a:p>
          </p:txBody>
        </p:sp>
        <p:sp>
          <p:nvSpPr>
            <p:cNvPr id="281" name="TextBox 280"/>
            <p:cNvSpPr txBox="1"/>
            <p:nvPr userDrawn="1"/>
          </p:nvSpPr>
          <p:spPr>
            <a:xfrm>
              <a:off x="8135411" y="1133856"/>
              <a:ext cx="299647" cy="304790"/>
            </a:xfrm>
            <a:prstGeom prst="rect">
              <a:avLst/>
            </a:prstGeom>
            <a:noFill/>
          </p:spPr>
          <p:txBody>
            <a:bodyPr wrap="square" lIns="9144" tIns="0" rIns="9144" bIns="0" rtlCol="0" anchor="ctr" anchorCtr="0">
              <a:normAutofit/>
            </a:bodyPr>
            <a:lstStyle/>
            <a:p>
              <a:pPr algn="ctr"/>
              <a:r>
                <a:rPr lang="en-US" sz="1400" dirty="0" smtClean="0"/>
                <a:t>cm</a:t>
              </a:r>
              <a:endParaRPr lang="en-US" sz="1400" dirty="0"/>
            </a:p>
          </p:txBody>
        </p:sp>
      </p:grpSp>
      <p:grpSp>
        <p:nvGrpSpPr>
          <p:cNvPr id="935" name="Group 934"/>
          <p:cNvGrpSpPr/>
          <p:nvPr userDrawn="1"/>
        </p:nvGrpSpPr>
        <p:grpSpPr>
          <a:xfrm>
            <a:off x="-1" y="1527329"/>
            <a:ext cx="12183458" cy="369332"/>
            <a:chOff x="6350" y="1133856"/>
            <a:chExt cx="12183458" cy="369332"/>
          </a:xfrm>
        </p:grpSpPr>
        <p:grpSp>
          <p:nvGrpSpPr>
            <p:cNvPr id="936" name="Group 935"/>
            <p:cNvGrpSpPr/>
            <p:nvPr userDrawn="1"/>
          </p:nvGrpSpPr>
          <p:grpSpPr>
            <a:xfrm>
              <a:off x="6350" y="1143000"/>
              <a:ext cx="12183458" cy="304800"/>
              <a:chOff x="6350" y="1099455"/>
              <a:chExt cx="12183458" cy="223161"/>
            </a:xfrm>
          </p:grpSpPr>
          <p:grpSp>
            <p:nvGrpSpPr>
              <p:cNvPr id="943" name="Group 942"/>
              <p:cNvGrpSpPr/>
              <p:nvPr userDrawn="1"/>
            </p:nvGrpSpPr>
            <p:grpSpPr>
              <a:xfrm>
                <a:off x="6350" y="1099459"/>
                <a:ext cx="3044952" cy="223157"/>
                <a:chOff x="35380" y="1099459"/>
                <a:chExt cx="2514723" cy="223157"/>
              </a:xfrm>
            </p:grpSpPr>
            <p:grpSp>
              <p:nvGrpSpPr>
                <p:cNvPr id="1037" name="Group 1036"/>
                <p:cNvGrpSpPr/>
                <p:nvPr userDrawn="1"/>
              </p:nvGrpSpPr>
              <p:grpSpPr>
                <a:xfrm>
                  <a:off x="873701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1058" name="Rectangle 1057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1059" name="Straight Connector 1058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60" name="Straight Connector 1059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61" name="Straight Connector 1060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62" name="Straight Connector 1061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63" name="Straight Connector 1062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64" name="Straight Connector 1063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65" name="Straight Connector 1064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66" name="Straight Connector 1065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038" name="Group 1037"/>
                <p:cNvGrpSpPr/>
                <p:nvPr userDrawn="1"/>
              </p:nvGrpSpPr>
              <p:grpSpPr>
                <a:xfrm>
                  <a:off x="35380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1049" name="Rectangle 1048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1050" name="Straight Connector 1049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1" name="Straight Connector 1050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2" name="Straight Connector 1051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3" name="Straight Connector 1052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4" name="Straight Connector 1053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5" name="Straight Connector 1054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6" name="Straight Connector 1055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7" name="Straight Connector 1056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039" name="Group 1038"/>
                <p:cNvGrpSpPr/>
                <p:nvPr userDrawn="1"/>
              </p:nvGrpSpPr>
              <p:grpSpPr>
                <a:xfrm>
                  <a:off x="1711902" y="1100745"/>
                  <a:ext cx="838201" cy="221870"/>
                  <a:chOff x="4953000" y="1981200"/>
                  <a:chExt cx="1066800" cy="228600"/>
                </a:xfrm>
              </p:grpSpPr>
              <p:sp>
                <p:nvSpPr>
                  <p:cNvPr id="1040" name="Rectangle 1039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1041" name="Straight Connector 1040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42" name="Straight Connector 1041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43" name="Straight Connector 1042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44" name="Straight Connector 1043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45" name="Straight Connector 1044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46" name="Straight Connector 1045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47" name="Straight Connector 1046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48" name="Straight Connector 1047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944" name="Group 943"/>
              <p:cNvGrpSpPr/>
              <p:nvPr userDrawn="1"/>
            </p:nvGrpSpPr>
            <p:grpSpPr>
              <a:xfrm>
                <a:off x="3053200" y="1099459"/>
                <a:ext cx="3044952" cy="223157"/>
                <a:chOff x="35380" y="1099459"/>
                <a:chExt cx="2514723" cy="223157"/>
              </a:xfrm>
            </p:grpSpPr>
            <p:grpSp>
              <p:nvGrpSpPr>
                <p:cNvPr id="1007" name="Group 1006"/>
                <p:cNvGrpSpPr/>
                <p:nvPr userDrawn="1"/>
              </p:nvGrpSpPr>
              <p:grpSpPr>
                <a:xfrm>
                  <a:off x="873701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1028" name="Rectangle 1027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1029" name="Straight Connector 1028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30" name="Straight Connector 1029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31" name="Straight Connector 1030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32" name="Straight Connector 1031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33" name="Straight Connector 1032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34" name="Straight Connector 1033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35" name="Straight Connector 1034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36" name="Straight Connector 1035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008" name="Group 1007"/>
                <p:cNvGrpSpPr/>
                <p:nvPr userDrawn="1"/>
              </p:nvGrpSpPr>
              <p:grpSpPr>
                <a:xfrm>
                  <a:off x="35380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1019" name="Rectangle 1018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1020" name="Straight Connector 1019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21" name="Straight Connector 1020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22" name="Straight Connector 1021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23" name="Straight Connector 1022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24" name="Straight Connector 1023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25" name="Straight Connector 1024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26" name="Straight Connector 1025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27" name="Straight Connector 1026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009" name="Group 1008"/>
                <p:cNvGrpSpPr/>
                <p:nvPr userDrawn="1"/>
              </p:nvGrpSpPr>
              <p:grpSpPr>
                <a:xfrm>
                  <a:off x="1711902" y="1100745"/>
                  <a:ext cx="838201" cy="221870"/>
                  <a:chOff x="4953000" y="1981200"/>
                  <a:chExt cx="1066800" cy="228600"/>
                </a:xfrm>
              </p:grpSpPr>
              <p:sp>
                <p:nvSpPr>
                  <p:cNvPr id="1010" name="Rectangle 1009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1011" name="Straight Connector 1010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12" name="Straight Connector 1011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13" name="Straight Connector 1012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14" name="Straight Connector 1013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15" name="Straight Connector 1014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16" name="Straight Connector 1015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17" name="Straight Connector 1016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18" name="Straight Connector 1017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945" name="Group 944"/>
              <p:cNvGrpSpPr/>
              <p:nvPr userDrawn="1"/>
            </p:nvGrpSpPr>
            <p:grpSpPr>
              <a:xfrm>
                <a:off x="6098152" y="1099457"/>
                <a:ext cx="3044952" cy="223157"/>
                <a:chOff x="35380" y="1099459"/>
                <a:chExt cx="2514722" cy="223157"/>
              </a:xfrm>
            </p:grpSpPr>
            <p:grpSp>
              <p:nvGrpSpPr>
                <p:cNvPr id="977" name="Group 976"/>
                <p:cNvGrpSpPr/>
                <p:nvPr userDrawn="1"/>
              </p:nvGrpSpPr>
              <p:grpSpPr>
                <a:xfrm>
                  <a:off x="873701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998" name="Rectangle 997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999" name="Straight Connector 998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00" name="Straight Connector 999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01" name="Straight Connector 1000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02" name="Straight Connector 1001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03" name="Straight Connector 1002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04" name="Straight Connector 1003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05" name="Straight Connector 1004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06" name="Straight Connector 1005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978" name="Group 977"/>
                <p:cNvGrpSpPr/>
                <p:nvPr userDrawn="1"/>
              </p:nvGrpSpPr>
              <p:grpSpPr>
                <a:xfrm>
                  <a:off x="35380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989" name="Rectangle 988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990" name="Straight Connector 989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91" name="Straight Connector 990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92" name="Straight Connector 991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93" name="Straight Connector 992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94" name="Straight Connector 993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95" name="Straight Connector 994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96" name="Straight Connector 995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97" name="Straight Connector 996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979" name="Group 978"/>
                <p:cNvGrpSpPr/>
                <p:nvPr userDrawn="1"/>
              </p:nvGrpSpPr>
              <p:grpSpPr>
                <a:xfrm>
                  <a:off x="1711901" y="1100745"/>
                  <a:ext cx="838201" cy="221870"/>
                  <a:chOff x="4952996" y="1981200"/>
                  <a:chExt cx="1066800" cy="228600"/>
                </a:xfrm>
              </p:grpSpPr>
              <p:sp>
                <p:nvSpPr>
                  <p:cNvPr id="980" name="Rectangle 979"/>
                  <p:cNvSpPr/>
                  <p:nvPr userDrawn="1"/>
                </p:nvSpPr>
                <p:spPr>
                  <a:xfrm>
                    <a:off x="4952996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981" name="Straight Connector 980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2" name="Straight Connector 981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3" name="Straight Connector 982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4" name="Straight Connector 983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5" name="Straight Connector 984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6" name="Straight Connector 985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7" name="Straight Connector 986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8" name="Straight Connector 987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946" name="Group 945"/>
              <p:cNvGrpSpPr/>
              <p:nvPr userDrawn="1"/>
            </p:nvGrpSpPr>
            <p:grpSpPr>
              <a:xfrm>
                <a:off x="9144856" y="1099455"/>
                <a:ext cx="3044952" cy="223157"/>
                <a:chOff x="35380" y="1099459"/>
                <a:chExt cx="2514723" cy="223157"/>
              </a:xfrm>
            </p:grpSpPr>
            <p:grpSp>
              <p:nvGrpSpPr>
                <p:cNvPr id="947" name="Group 946"/>
                <p:cNvGrpSpPr/>
                <p:nvPr userDrawn="1"/>
              </p:nvGrpSpPr>
              <p:grpSpPr>
                <a:xfrm>
                  <a:off x="873701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968" name="Rectangle 967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969" name="Straight Connector 968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70" name="Straight Connector 969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71" name="Straight Connector 970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72" name="Straight Connector 971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73" name="Straight Connector 972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74" name="Straight Connector 973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75" name="Straight Connector 974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76" name="Straight Connector 975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948" name="Group 947"/>
                <p:cNvGrpSpPr/>
                <p:nvPr userDrawn="1"/>
              </p:nvGrpSpPr>
              <p:grpSpPr>
                <a:xfrm>
                  <a:off x="35380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959" name="Rectangle 958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960" name="Straight Connector 959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1" name="Straight Connector 960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2" name="Straight Connector 961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3" name="Straight Connector 962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4" name="Straight Connector 963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5" name="Straight Connector 964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6" name="Straight Connector 965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7" name="Straight Connector 966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949" name="Group 948"/>
                <p:cNvGrpSpPr/>
                <p:nvPr userDrawn="1"/>
              </p:nvGrpSpPr>
              <p:grpSpPr>
                <a:xfrm>
                  <a:off x="1711902" y="1100745"/>
                  <a:ext cx="838201" cy="221870"/>
                  <a:chOff x="4953000" y="1981200"/>
                  <a:chExt cx="1066800" cy="228600"/>
                </a:xfrm>
              </p:grpSpPr>
              <p:sp>
                <p:nvSpPr>
                  <p:cNvPr id="950" name="Rectangle 949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951" name="Straight Connector 950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2" name="Straight Connector 951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3" name="Straight Connector 952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4" name="Straight Connector 953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5" name="Straight Connector 954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6" name="Straight Connector 955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7" name="Straight Connector 956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8" name="Straight Connector 957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937" name="TextBox 936"/>
            <p:cNvSpPr txBox="1"/>
            <p:nvPr userDrawn="1"/>
          </p:nvSpPr>
          <p:spPr>
            <a:xfrm>
              <a:off x="6350" y="1133856"/>
              <a:ext cx="297749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US" dirty="0" smtClean="0"/>
                <a:t>Å</a:t>
              </a:r>
              <a:endParaRPr lang="en-US" dirty="0"/>
            </a:p>
          </p:txBody>
        </p:sp>
        <p:sp>
          <p:nvSpPr>
            <p:cNvPr id="938" name="TextBox 937"/>
            <p:cNvSpPr txBox="1"/>
            <p:nvPr userDrawn="1"/>
          </p:nvSpPr>
          <p:spPr>
            <a:xfrm>
              <a:off x="1021286" y="1133856"/>
              <a:ext cx="295157" cy="304790"/>
            </a:xfrm>
            <a:prstGeom prst="rect">
              <a:avLst/>
            </a:prstGeom>
            <a:noFill/>
          </p:spPr>
          <p:txBody>
            <a:bodyPr wrap="square" lIns="9144" tIns="0" rIns="9144" bIns="0" rtlCol="0" anchor="ctr" anchorCtr="0">
              <a:normAutofit/>
            </a:bodyPr>
            <a:lstStyle/>
            <a:p>
              <a:pPr algn="ctr"/>
              <a:r>
                <a:rPr lang="en-US" sz="1400" dirty="0" smtClean="0"/>
                <a:t>nm</a:t>
              </a:r>
              <a:endParaRPr lang="en-US" sz="1400" dirty="0"/>
            </a:p>
          </p:txBody>
        </p:sp>
        <p:sp>
          <p:nvSpPr>
            <p:cNvPr id="939" name="TextBox 938"/>
            <p:cNvSpPr txBox="1"/>
            <p:nvPr userDrawn="1"/>
          </p:nvSpPr>
          <p:spPr>
            <a:xfrm>
              <a:off x="4062961" y="1133856"/>
              <a:ext cx="299647" cy="304790"/>
            </a:xfrm>
            <a:prstGeom prst="rect">
              <a:avLst/>
            </a:prstGeom>
            <a:noFill/>
          </p:spPr>
          <p:txBody>
            <a:bodyPr wrap="square" lIns="9144" tIns="0" rIns="9144" bIns="0" rtlCol="0" anchor="ctr" anchorCtr="0">
              <a:normAutofit/>
            </a:bodyPr>
            <a:lstStyle/>
            <a:p>
              <a:pPr algn="ctr"/>
              <a:r>
                <a:rPr lang="en-US" sz="1400" dirty="0" smtClean="0"/>
                <a:t>µm</a:t>
              </a:r>
              <a:endParaRPr lang="en-US" sz="1400" dirty="0"/>
            </a:p>
          </p:txBody>
        </p:sp>
        <p:sp>
          <p:nvSpPr>
            <p:cNvPr id="940" name="TextBox 939"/>
            <p:cNvSpPr txBox="1"/>
            <p:nvPr userDrawn="1"/>
          </p:nvSpPr>
          <p:spPr>
            <a:xfrm>
              <a:off x="7114835" y="1134820"/>
              <a:ext cx="299647" cy="304790"/>
            </a:xfrm>
            <a:prstGeom prst="rect">
              <a:avLst/>
            </a:prstGeom>
            <a:noFill/>
          </p:spPr>
          <p:txBody>
            <a:bodyPr wrap="square" lIns="9144" tIns="0" rIns="9144" bIns="0" rtlCol="0" anchor="ctr" anchorCtr="0">
              <a:normAutofit fontScale="92500"/>
            </a:bodyPr>
            <a:lstStyle/>
            <a:p>
              <a:pPr algn="ctr"/>
              <a:r>
                <a:rPr lang="en-US" sz="1400" dirty="0" smtClean="0"/>
                <a:t>mm</a:t>
              </a:r>
              <a:endParaRPr lang="en-US" sz="1400" dirty="0"/>
            </a:p>
          </p:txBody>
        </p:sp>
        <p:sp>
          <p:nvSpPr>
            <p:cNvPr id="941" name="TextBox 940"/>
            <p:cNvSpPr txBox="1"/>
            <p:nvPr userDrawn="1"/>
          </p:nvSpPr>
          <p:spPr>
            <a:xfrm>
              <a:off x="10157966" y="1133856"/>
              <a:ext cx="299647" cy="304790"/>
            </a:xfrm>
            <a:prstGeom prst="rect">
              <a:avLst/>
            </a:prstGeom>
            <a:noFill/>
          </p:spPr>
          <p:txBody>
            <a:bodyPr wrap="square" lIns="9144" tIns="0" rIns="9144" bIns="0" rtlCol="0" anchor="ctr" anchorCtr="0">
              <a:normAutofit/>
            </a:bodyPr>
            <a:lstStyle/>
            <a:p>
              <a:pPr algn="ctr"/>
              <a:r>
                <a:rPr lang="en-US" sz="1400" dirty="0" smtClean="0"/>
                <a:t>m</a:t>
              </a:r>
              <a:endParaRPr lang="en-US" sz="1400" dirty="0"/>
            </a:p>
          </p:txBody>
        </p:sp>
        <p:sp>
          <p:nvSpPr>
            <p:cNvPr id="942" name="TextBox 941"/>
            <p:cNvSpPr txBox="1"/>
            <p:nvPr userDrawn="1"/>
          </p:nvSpPr>
          <p:spPr>
            <a:xfrm>
              <a:off x="8135411" y="1133856"/>
              <a:ext cx="299647" cy="304790"/>
            </a:xfrm>
            <a:prstGeom prst="rect">
              <a:avLst/>
            </a:prstGeom>
            <a:noFill/>
          </p:spPr>
          <p:txBody>
            <a:bodyPr wrap="square" lIns="9144" tIns="0" rIns="9144" bIns="0" rtlCol="0" anchor="ctr" anchorCtr="0">
              <a:normAutofit/>
            </a:bodyPr>
            <a:lstStyle/>
            <a:p>
              <a:pPr algn="ctr"/>
              <a:r>
                <a:rPr lang="en-US" sz="1400" dirty="0" smtClean="0"/>
                <a:t>cm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4194455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2.96296E-6 L 6.25E-7 0.6659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32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9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sources - Continu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Pentagon 330"/>
          <p:cNvSpPr/>
          <p:nvPr userDrawn="1"/>
        </p:nvSpPr>
        <p:spPr>
          <a:xfrm>
            <a:off x="7921682" y="1144615"/>
            <a:ext cx="4268126" cy="304800"/>
          </a:xfrm>
          <a:prstGeom prst="homePlate">
            <a:avLst/>
          </a:prstGeom>
          <a:solidFill>
            <a:srgbClr val="1A1F51"/>
          </a:solidFill>
          <a:ln w="28575" cmpd="sng"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PROCESS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Pentagon 7"/>
          <p:cNvSpPr/>
          <p:nvPr userDrawn="1"/>
        </p:nvSpPr>
        <p:spPr>
          <a:xfrm>
            <a:off x="3989832" y="1148820"/>
            <a:ext cx="4270248" cy="304800"/>
          </a:xfrm>
          <a:prstGeom prst="homePlate">
            <a:avLst/>
          </a:prstGeom>
          <a:solidFill>
            <a:srgbClr val="FF9800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44464B"/>
                </a:solidFill>
              </a:rPr>
              <a:t>RESOURCES</a:t>
            </a:r>
            <a:endParaRPr lang="en-US" dirty="0">
              <a:solidFill>
                <a:srgbClr val="44464B"/>
              </a:solidFill>
            </a:endParaRPr>
          </a:p>
        </p:txBody>
      </p:sp>
      <p:sp>
        <p:nvSpPr>
          <p:cNvPr id="9" name="Pentagon 8"/>
          <p:cNvSpPr/>
          <p:nvPr userDrawn="1"/>
        </p:nvSpPr>
        <p:spPr>
          <a:xfrm>
            <a:off x="-1" y="1143000"/>
            <a:ext cx="4270248" cy="320040"/>
          </a:xfrm>
          <a:prstGeom prst="homePlate">
            <a:avLst/>
          </a:prstGeom>
          <a:solidFill>
            <a:srgbClr val="1A1F51"/>
          </a:solidFill>
          <a:ln w="28575" cmpd="sng"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APPLICATION</a:t>
            </a:r>
            <a:endParaRPr lang="en-US" dirty="0"/>
          </a:p>
        </p:txBody>
      </p:sp>
      <p:sp>
        <p:nvSpPr>
          <p:cNvPr id="141" name="Content Placeholder 2"/>
          <p:cNvSpPr>
            <a:spLocks noGrp="1"/>
          </p:cNvSpPr>
          <p:nvPr>
            <p:ph idx="1"/>
          </p:nvPr>
        </p:nvSpPr>
        <p:spPr>
          <a:xfrm>
            <a:off x="226219" y="1536749"/>
            <a:ext cx="11734800" cy="4515531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grpSp>
        <p:nvGrpSpPr>
          <p:cNvPr id="405" name="Group 404"/>
          <p:cNvGrpSpPr/>
          <p:nvPr userDrawn="1"/>
        </p:nvGrpSpPr>
        <p:grpSpPr>
          <a:xfrm>
            <a:off x="-1" y="6096000"/>
            <a:ext cx="12183458" cy="369332"/>
            <a:chOff x="6350" y="1133856"/>
            <a:chExt cx="12183458" cy="369332"/>
          </a:xfrm>
        </p:grpSpPr>
        <p:grpSp>
          <p:nvGrpSpPr>
            <p:cNvPr id="406" name="Group 405"/>
            <p:cNvGrpSpPr/>
            <p:nvPr userDrawn="1"/>
          </p:nvGrpSpPr>
          <p:grpSpPr>
            <a:xfrm>
              <a:off x="6350" y="1143000"/>
              <a:ext cx="12183458" cy="304800"/>
              <a:chOff x="6350" y="1099455"/>
              <a:chExt cx="12183458" cy="223161"/>
            </a:xfrm>
          </p:grpSpPr>
          <p:grpSp>
            <p:nvGrpSpPr>
              <p:cNvPr id="413" name="Group 412"/>
              <p:cNvGrpSpPr/>
              <p:nvPr userDrawn="1"/>
            </p:nvGrpSpPr>
            <p:grpSpPr>
              <a:xfrm>
                <a:off x="6350" y="1099459"/>
                <a:ext cx="3044952" cy="223157"/>
                <a:chOff x="35380" y="1099459"/>
                <a:chExt cx="2514723" cy="223157"/>
              </a:xfrm>
            </p:grpSpPr>
            <p:grpSp>
              <p:nvGrpSpPr>
                <p:cNvPr id="507" name="Group 506"/>
                <p:cNvGrpSpPr/>
                <p:nvPr userDrawn="1"/>
              </p:nvGrpSpPr>
              <p:grpSpPr>
                <a:xfrm>
                  <a:off x="873701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528" name="Rectangle 527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529" name="Straight Connector 528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0" name="Straight Connector 529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1" name="Straight Connector 530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2" name="Straight Connector 531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3" name="Straight Connector 532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4" name="Straight Connector 533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5" name="Straight Connector 534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6" name="Straight Connector 535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08" name="Group 507"/>
                <p:cNvGrpSpPr/>
                <p:nvPr userDrawn="1"/>
              </p:nvGrpSpPr>
              <p:grpSpPr>
                <a:xfrm>
                  <a:off x="35380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519" name="Rectangle 518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520" name="Straight Connector 519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1" name="Straight Connector 520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2" name="Straight Connector 521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3" name="Straight Connector 522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4" name="Straight Connector 523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5" name="Straight Connector 524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6" name="Straight Connector 525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7" name="Straight Connector 526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09" name="Group 508"/>
                <p:cNvGrpSpPr/>
                <p:nvPr userDrawn="1"/>
              </p:nvGrpSpPr>
              <p:grpSpPr>
                <a:xfrm>
                  <a:off x="1711902" y="1100745"/>
                  <a:ext cx="838201" cy="221870"/>
                  <a:chOff x="4953000" y="1981200"/>
                  <a:chExt cx="1066800" cy="228600"/>
                </a:xfrm>
              </p:grpSpPr>
              <p:sp>
                <p:nvSpPr>
                  <p:cNvPr id="510" name="Rectangle 509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511" name="Straight Connector 510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2" name="Straight Connector 511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3" name="Straight Connector 512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4" name="Straight Connector 513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5" name="Straight Connector 514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6" name="Straight Connector 515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7" name="Straight Connector 516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8" name="Straight Connector 517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414" name="Group 413"/>
              <p:cNvGrpSpPr/>
              <p:nvPr userDrawn="1"/>
            </p:nvGrpSpPr>
            <p:grpSpPr>
              <a:xfrm>
                <a:off x="3053200" y="1099459"/>
                <a:ext cx="3044952" cy="223157"/>
                <a:chOff x="35380" y="1099459"/>
                <a:chExt cx="2514723" cy="223157"/>
              </a:xfrm>
            </p:grpSpPr>
            <p:grpSp>
              <p:nvGrpSpPr>
                <p:cNvPr id="477" name="Group 476"/>
                <p:cNvGrpSpPr/>
                <p:nvPr userDrawn="1"/>
              </p:nvGrpSpPr>
              <p:grpSpPr>
                <a:xfrm>
                  <a:off x="873701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498" name="Rectangle 497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499" name="Straight Connector 498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0" name="Straight Connector 499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1" name="Straight Connector 500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2" name="Straight Connector 501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3" name="Straight Connector 502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4" name="Straight Connector 503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5" name="Straight Connector 504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6" name="Straight Connector 505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78" name="Group 477"/>
                <p:cNvGrpSpPr/>
                <p:nvPr userDrawn="1"/>
              </p:nvGrpSpPr>
              <p:grpSpPr>
                <a:xfrm>
                  <a:off x="35380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489" name="Rectangle 488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490" name="Straight Connector 489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1" name="Straight Connector 490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2" name="Straight Connector 491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3" name="Straight Connector 492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4" name="Straight Connector 493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5" name="Straight Connector 494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6" name="Straight Connector 495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7" name="Straight Connector 496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79" name="Group 478"/>
                <p:cNvGrpSpPr/>
                <p:nvPr userDrawn="1"/>
              </p:nvGrpSpPr>
              <p:grpSpPr>
                <a:xfrm>
                  <a:off x="1711902" y="1100745"/>
                  <a:ext cx="838201" cy="221870"/>
                  <a:chOff x="4953000" y="1981200"/>
                  <a:chExt cx="1066800" cy="228600"/>
                </a:xfrm>
              </p:grpSpPr>
              <p:sp>
                <p:nvSpPr>
                  <p:cNvPr id="480" name="Rectangle 479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481" name="Straight Connector 480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2" name="Straight Connector 481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3" name="Straight Connector 482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4" name="Straight Connector 483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5" name="Straight Connector 484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6" name="Straight Connector 485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7" name="Straight Connector 486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8" name="Straight Connector 487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415" name="Group 414"/>
              <p:cNvGrpSpPr/>
              <p:nvPr userDrawn="1"/>
            </p:nvGrpSpPr>
            <p:grpSpPr>
              <a:xfrm>
                <a:off x="6098152" y="1099457"/>
                <a:ext cx="3044952" cy="223157"/>
                <a:chOff x="35380" y="1099459"/>
                <a:chExt cx="2514722" cy="223157"/>
              </a:xfrm>
            </p:grpSpPr>
            <p:grpSp>
              <p:nvGrpSpPr>
                <p:cNvPr id="447" name="Group 446"/>
                <p:cNvGrpSpPr/>
                <p:nvPr userDrawn="1"/>
              </p:nvGrpSpPr>
              <p:grpSpPr>
                <a:xfrm>
                  <a:off x="873701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468" name="Rectangle 467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469" name="Straight Connector 468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0" name="Straight Connector 469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1" name="Straight Connector 470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2" name="Straight Connector 471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3" name="Straight Connector 472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4" name="Straight Connector 473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5" name="Straight Connector 474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6" name="Straight Connector 475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48" name="Group 447"/>
                <p:cNvGrpSpPr/>
                <p:nvPr userDrawn="1"/>
              </p:nvGrpSpPr>
              <p:grpSpPr>
                <a:xfrm>
                  <a:off x="35380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459" name="Rectangle 458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460" name="Straight Connector 459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1" name="Straight Connector 460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2" name="Straight Connector 461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3" name="Straight Connector 462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4" name="Straight Connector 463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5" name="Straight Connector 464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6" name="Straight Connector 465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7" name="Straight Connector 466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49" name="Group 448"/>
                <p:cNvGrpSpPr/>
                <p:nvPr userDrawn="1"/>
              </p:nvGrpSpPr>
              <p:grpSpPr>
                <a:xfrm>
                  <a:off x="1711901" y="1100745"/>
                  <a:ext cx="838201" cy="221870"/>
                  <a:chOff x="4952996" y="1981200"/>
                  <a:chExt cx="1066800" cy="228600"/>
                </a:xfrm>
              </p:grpSpPr>
              <p:sp>
                <p:nvSpPr>
                  <p:cNvPr id="450" name="Rectangle 449"/>
                  <p:cNvSpPr/>
                  <p:nvPr userDrawn="1"/>
                </p:nvSpPr>
                <p:spPr>
                  <a:xfrm>
                    <a:off x="4952996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451" name="Straight Connector 450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2" name="Straight Connector 451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3" name="Straight Connector 452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4" name="Straight Connector 453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5" name="Straight Connector 454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6" name="Straight Connector 455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7" name="Straight Connector 456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8" name="Straight Connector 457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416" name="Group 415"/>
              <p:cNvGrpSpPr/>
              <p:nvPr userDrawn="1"/>
            </p:nvGrpSpPr>
            <p:grpSpPr>
              <a:xfrm>
                <a:off x="9144856" y="1099455"/>
                <a:ext cx="3044952" cy="223157"/>
                <a:chOff x="35380" y="1099459"/>
                <a:chExt cx="2514723" cy="223157"/>
              </a:xfrm>
            </p:grpSpPr>
            <p:grpSp>
              <p:nvGrpSpPr>
                <p:cNvPr id="417" name="Group 416"/>
                <p:cNvGrpSpPr/>
                <p:nvPr userDrawn="1"/>
              </p:nvGrpSpPr>
              <p:grpSpPr>
                <a:xfrm>
                  <a:off x="873701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438" name="Rectangle 437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439" name="Straight Connector 438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0" name="Straight Connector 439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1" name="Straight Connector 440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2" name="Straight Connector 441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3" name="Straight Connector 442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4" name="Straight Connector 443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5" name="Straight Connector 444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6" name="Straight Connector 445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18" name="Group 417"/>
                <p:cNvGrpSpPr/>
                <p:nvPr userDrawn="1"/>
              </p:nvGrpSpPr>
              <p:grpSpPr>
                <a:xfrm>
                  <a:off x="35380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429" name="Rectangle 428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430" name="Straight Connector 429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1" name="Straight Connector 430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2" name="Straight Connector 431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3" name="Straight Connector 432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4" name="Straight Connector 433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5" name="Straight Connector 434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6" name="Straight Connector 435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7" name="Straight Connector 436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19" name="Group 418"/>
                <p:cNvGrpSpPr/>
                <p:nvPr userDrawn="1"/>
              </p:nvGrpSpPr>
              <p:grpSpPr>
                <a:xfrm>
                  <a:off x="1711902" y="1100745"/>
                  <a:ext cx="838201" cy="221870"/>
                  <a:chOff x="4953000" y="1981200"/>
                  <a:chExt cx="1066800" cy="228600"/>
                </a:xfrm>
              </p:grpSpPr>
              <p:sp>
                <p:nvSpPr>
                  <p:cNvPr id="420" name="Rectangle 419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421" name="Straight Connector 420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2" name="Straight Connector 421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3" name="Straight Connector 422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4" name="Straight Connector 423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5" name="Straight Connector 424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6" name="Straight Connector 425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7" name="Straight Connector 426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8" name="Straight Connector 427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407" name="TextBox 406"/>
            <p:cNvSpPr txBox="1"/>
            <p:nvPr userDrawn="1"/>
          </p:nvSpPr>
          <p:spPr>
            <a:xfrm>
              <a:off x="6350" y="1133856"/>
              <a:ext cx="297749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US" dirty="0" smtClean="0"/>
                <a:t>Å</a:t>
              </a:r>
              <a:endParaRPr lang="en-US" dirty="0"/>
            </a:p>
          </p:txBody>
        </p:sp>
        <p:sp>
          <p:nvSpPr>
            <p:cNvPr id="408" name="TextBox 407"/>
            <p:cNvSpPr txBox="1"/>
            <p:nvPr userDrawn="1"/>
          </p:nvSpPr>
          <p:spPr>
            <a:xfrm>
              <a:off x="1021286" y="1133856"/>
              <a:ext cx="295157" cy="304790"/>
            </a:xfrm>
            <a:prstGeom prst="rect">
              <a:avLst/>
            </a:prstGeom>
            <a:noFill/>
          </p:spPr>
          <p:txBody>
            <a:bodyPr wrap="square" lIns="9144" tIns="0" rIns="9144" bIns="0" rtlCol="0" anchor="ctr" anchorCtr="0">
              <a:normAutofit/>
            </a:bodyPr>
            <a:lstStyle/>
            <a:p>
              <a:pPr algn="ctr"/>
              <a:r>
                <a:rPr lang="en-US" sz="1400" dirty="0" smtClean="0"/>
                <a:t>nm</a:t>
              </a:r>
              <a:endParaRPr lang="en-US" sz="1400" dirty="0"/>
            </a:p>
          </p:txBody>
        </p:sp>
        <p:sp>
          <p:nvSpPr>
            <p:cNvPr id="409" name="TextBox 408"/>
            <p:cNvSpPr txBox="1"/>
            <p:nvPr userDrawn="1"/>
          </p:nvSpPr>
          <p:spPr>
            <a:xfrm>
              <a:off x="4062961" y="1133856"/>
              <a:ext cx="299647" cy="304790"/>
            </a:xfrm>
            <a:prstGeom prst="rect">
              <a:avLst/>
            </a:prstGeom>
            <a:noFill/>
          </p:spPr>
          <p:txBody>
            <a:bodyPr wrap="square" lIns="9144" tIns="0" rIns="9144" bIns="0" rtlCol="0" anchor="ctr" anchorCtr="0">
              <a:normAutofit/>
            </a:bodyPr>
            <a:lstStyle/>
            <a:p>
              <a:pPr algn="ctr"/>
              <a:r>
                <a:rPr lang="en-US" sz="1400" dirty="0" smtClean="0"/>
                <a:t>µm</a:t>
              </a:r>
              <a:endParaRPr lang="en-US" sz="1400" dirty="0"/>
            </a:p>
          </p:txBody>
        </p:sp>
        <p:sp>
          <p:nvSpPr>
            <p:cNvPr id="410" name="TextBox 409"/>
            <p:cNvSpPr txBox="1"/>
            <p:nvPr userDrawn="1"/>
          </p:nvSpPr>
          <p:spPr>
            <a:xfrm>
              <a:off x="7114835" y="1134820"/>
              <a:ext cx="299647" cy="304790"/>
            </a:xfrm>
            <a:prstGeom prst="rect">
              <a:avLst/>
            </a:prstGeom>
            <a:noFill/>
          </p:spPr>
          <p:txBody>
            <a:bodyPr wrap="square" lIns="9144" tIns="0" rIns="9144" bIns="0" rtlCol="0" anchor="ctr" anchorCtr="0">
              <a:normAutofit fontScale="92500"/>
            </a:bodyPr>
            <a:lstStyle/>
            <a:p>
              <a:pPr algn="ctr"/>
              <a:r>
                <a:rPr lang="en-US" sz="1400" dirty="0" smtClean="0"/>
                <a:t>mm</a:t>
              </a:r>
              <a:endParaRPr lang="en-US" sz="1400" dirty="0"/>
            </a:p>
          </p:txBody>
        </p:sp>
        <p:sp>
          <p:nvSpPr>
            <p:cNvPr id="411" name="TextBox 410"/>
            <p:cNvSpPr txBox="1"/>
            <p:nvPr userDrawn="1"/>
          </p:nvSpPr>
          <p:spPr>
            <a:xfrm>
              <a:off x="10157966" y="1133856"/>
              <a:ext cx="299647" cy="304790"/>
            </a:xfrm>
            <a:prstGeom prst="rect">
              <a:avLst/>
            </a:prstGeom>
            <a:noFill/>
          </p:spPr>
          <p:txBody>
            <a:bodyPr wrap="square" lIns="9144" tIns="0" rIns="9144" bIns="0" rtlCol="0" anchor="ctr" anchorCtr="0">
              <a:normAutofit/>
            </a:bodyPr>
            <a:lstStyle/>
            <a:p>
              <a:pPr algn="ctr"/>
              <a:r>
                <a:rPr lang="en-US" sz="1400" dirty="0" smtClean="0"/>
                <a:t>m</a:t>
              </a:r>
              <a:endParaRPr lang="en-US" sz="1400" dirty="0"/>
            </a:p>
          </p:txBody>
        </p:sp>
        <p:sp>
          <p:nvSpPr>
            <p:cNvPr id="412" name="TextBox 411"/>
            <p:cNvSpPr txBox="1"/>
            <p:nvPr userDrawn="1"/>
          </p:nvSpPr>
          <p:spPr>
            <a:xfrm>
              <a:off x="8135411" y="1133856"/>
              <a:ext cx="299647" cy="304790"/>
            </a:xfrm>
            <a:prstGeom prst="rect">
              <a:avLst/>
            </a:prstGeom>
            <a:noFill/>
          </p:spPr>
          <p:txBody>
            <a:bodyPr wrap="square" lIns="9144" tIns="0" rIns="9144" bIns="0" rtlCol="0" anchor="ctr" anchorCtr="0">
              <a:normAutofit/>
            </a:bodyPr>
            <a:lstStyle/>
            <a:p>
              <a:pPr algn="ctr"/>
              <a:r>
                <a:rPr lang="en-US" sz="1400" dirty="0" smtClean="0"/>
                <a:t>cm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9468191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00" y="6250441"/>
            <a:ext cx="3934333" cy="486559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1" y="6309591"/>
            <a:ext cx="3153676" cy="4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0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03" t="-1" r="969" b="-1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0" y="171450"/>
            <a:ext cx="8763000" cy="1295400"/>
          </a:xfrm>
          <a:prstGeom prst="rect">
            <a:avLst/>
          </a:prstGeom>
          <a:gradFill flip="none" rotWithShape="1">
            <a:gsLst>
              <a:gs pos="63000">
                <a:srgbClr val="FFFFFF">
                  <a:alpha val="90000"/>
                </a:srgbClr>
              </a:gs>
              <a:gs pos="0">
                <a:schemeClr val="bg1">
                  <a:alpha val="90000"/>
                </a:schemeClr>
              </a:gs>
              <a:gs pos="100000">
                <a:schemeClr val="bg1">
                  <a:alpha val="16000"/>
                </a:schemeClr>
              </a:gs>
            </a:gsLst>
            <a:lin ang="0" scaled="1"/>
            <a:tileRect/>
          </a:gradFill>
        </p:spPr>
        <p:txBody>
          <a:bodyPr vert="horz" lIns="91440" tIns="45720" rIns="91440" bIns="45720" rtlCol="0" anchor="b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400" kern="1200" dirty="0">
                <a:solidFill>
                  <a:schemeClr val="tx1"/>
                </a:solidFill>
                <a:latin typeface="Times"/>
                <a:ea typeface="+mj-ea"/>
                <a:cs typeface="Times"/>
              </a:defRPr>
            </a:lvl1pPr>
          </a:lstStyle>
          <a:p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000"/>
          <a:stretch/>
        </p:blipFill>
        <p:spPr>
          <a:xfrm>
            <a:off x="3162304" y="355873"/>
            <a:ext cx="4000496" cy="95693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66354" y="1940328"/>
            <a:ext cx="4876800" cy="2105892"/>
          </a:xfrm>
          <a:solidFill>
            <a:srgbClr val="1A1F51">
              <a:alpha val="78000"/>
            </a:srgbClr>
          </a:solidFill>
        </p:spPr>
        <p:txBody>
          <a:bodyPr rIns="182880" bIns="108000" anchor="b">
            <a:noAutofit/>
          </a:bodyPr>
          <a:lstStyle>
            <a:lvl1pPr algn="l">
              <a:defRPr lang="en-US" sz="4000" baseline="0" dirty="0"/>
            </a:lvl1pPr>
          </a:lstStyle>
          <a:p>
            <a:r>
              <a:rPr lang="en-US" dirty="0" smtClean="0"/>
              <a:t>main title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49748"/>
            <a:ext cx="700403" cy="704623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914400" y="6096000"/>
            <a:ext cx="85344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  <a:spcBef>
                <a:spcPts val="600"/>
              </a:spcBef>
            </a:pPr>
            <a:endParaRPr lang="en-US" sz="1800" dirty="0">
              <a:latin typeface="Calibri Light"/>
              <a:cs typeface="Calibri Ligh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62000" y="6477000"/>
            <a:ext cx="5257800" cy="381000"/>
          </a:xfrm>
          <a:prstGeom prst="rect">
            <a:avLst/>
          </a:prstGeom>
          <a:solidFill>
            <a:srgbClr val="1A1F51">
              <a:alpha val="78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en-US" sz="1400" dirty="0" smtClean="0">
                <a:latin typeface="Calibri Light"/>
                <a:cs typeface="Calibri Light"/>
              </a:rPr>
              <a:t>  School of Engineering and Applied Science</a:t>
            </a:r>
            <a:endParaRPr lang="en-US" sz="1400" dirty="0">
              <a:latin typeface="Calibri Light"/>
              <a:cs typeface="Calibri Ligh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019800" y="6477000"/>
            <a:ext cx="4038600" cy="381000"/>
          </a:xfrm>
          <a:prstGeom prst="rect">
            <a:avLst/>
          </a:prstGeom>
          <a:solidFill>
            <a:srgbClr val="1A1F51">
              <a:alpha val="78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ct val="100000"/>
              </a:lnSpc>
              <a:spcBef>
                <a:spcPts val="600"/>
              </a:spcBef>
            </a:pPr>
            <a:endParaRPr lang="en-US" sz="1400" dirty="0">
              <a:latin typeface="Calibri Light"/>
              <a:cs typeface="Calibri Light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" y="361222"/>
            <a:ext cx="2819404" cy="919471"/>
          </a:xfrm>
          <a:prstGeom prst="rect">
            <a:avLst/>
          </a:prstGeom>
        </p:spPr>
      </p:pic>
      <p:sp>
        <p:nvSpPr>
          <p:cNvPr id="24" name="Title 1"/>
          <p:cNvSpPr txBox="1">
            <a:spLocks/>
          </p:cNvSpPr>
          <p:nvPr/>
        </p:nvSpPr>
        <p:spPr>
          <a:xfrm>
            <a:off x="762000" y="4057650"/>
            <a:ext cx="4876800" cy="445929"/>
          </a:xfrm>
          <a:prstGeom prst="rect">
            <a:avLst/>
          </a:prstGeom>
          <a:solidFill>
            <a:srgbClr val="1A1F51">
              <a:alpha val="78000"/>
            </a:srgbClr>
          </a:solidFill>
        </p:spPr>
        <p:txBody>
          <a:bodyPr vert="horz" lIns="0" tIns="0" rIns="182880" bIns="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kern="1200" baseline="0" dirty="0">
                <a:solidFill>
                  <a:schemeClr val="bg1"/>
                </a:solidFill>
                <a:latin typeface="Calibri Light" panose="020F0302020204030204" pitchFamily="34" charset="0"/>
                <a:ea typeface="+mj-ea"/>
                <a:cs typeface="+mj-cs"/>
              </a:defRPr>
            </a:lvl1pPr>
          </a:lstStyle>
          <a:p>
            <a:pPr algn="r">
              <a:lnSpc>
                <a:spcPct val="100000"/>
              </a:lnSpc>
              <a:spcBef>
                <a:spcPts val="600"/>
              </a:spcBef>
            </a:pPr>
            <a:endParaRPr lang="en-US" sz="2000" dirty="0">
              <a:latin typeface="Calibri Light"/>
              <a:cs typeface="Calibri Light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762000" y="4047989"/>
            <a:ext cx="4876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 userDrawn="1"/>
        </p:nvSpPr>
        <p:spPr>
          <a:xfrm>
            <a:off x="10058400" y="6476998"/>
            <a:ext cx="2133600" cy="381002"/>
          </a:xfrm>
          <a:prstGeom prst="rect">
            <a:avLst/>
          </a:prstGeom>
          <a:solidFill>
            <a:srgbClr val="FF9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0" rtlCol="0" anchor="ctr"/>
          <a:lstStyle/>
          <a:p>
            <a:pPr algn="l"/>
            <a:endParaRPr lang="en-US" sz="1400" dirty="0">
              <a:solidFill>
                <a:srgbClr val="44464B"/>
              </a:solidFill>
              <a:latin typeface="+mn-lt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762000" y="4057650"/>
            <a:ext cx="4876800" cy="446088"/>
          </a:xfrm>
          <a:noFill/>
          <a:ln>
            <a:noFill/>
          </a:ln>
        </p:spPr>
        <p:txBody>
          <a:bodyPr anchor="ctr"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Calibri Light" panose="020F030202020403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author</a:t>
            </a:r>
            <a:endParaRPr lang="en-US" dirty="0"/>
          </a:p>
        </p:txBody>
      </p:sp>
      <p:sp>
        <p:nvSpPr>
          <p:cNvPr id="22" name="Date Placeholder 6"/>
          <p:cNvSpPr>
            <a:spLocks noGrp="1"/>
          </p:cNvSpPr>
          <p:nvPr>
            <p:ph type="dt" sz="half" idx="2"/>
          </p:nvPr>
        </p:nvSpPr>
        <p:spPr>
          <a:xfrm>
            <a:off x="10058400" y="648493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fld id="{DEA71FFA-4117-4F38-9A99-52D3AED2B6EA}" type="datetime4">
              <a:rPr lang="en-US" smtClean="0"/>
              <a:t>March 20, 2019</a:t>
            </a:fld>
            <a:endParaRPr lang="en-US" dirty="0"/>
          </a:p>
        </p:txBody>
      </p:sp>
      <p:sp>
        <p:nvSpPr>
          <p:cNvPr id="26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5816338" y="6476996"/>
            <a:ext cx="4242062" cy="3810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QNF - Lithography and Process Engineering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05906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rocess - Continu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Pentagon 330"/>
          <p:cNvSpPr/>
          <p:nvPr userDrawn="1"/>
        </p:nvSpPr>
        <p:spPr>
          <a:xfrm>
            <a:off x="7921682" y="1144615"/>
            <a:ext cx="4268126" cy="304800"/>
          </a:xfrm>
          <a:prstGeom prst="homePlate">
            <a:avLst/>
          </a:prstGeom>
          <a:solidFill>
            <a:srgbClr val="FF9800"/>
          </a:solidFill>
          <a:ln w="28575" cmpd="sng"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44464B"/>
                </a:solidFill>
              </a:rPr>
              <a:t>PROCESS</a:t>
            </a:r>
            <a:endParaRPr lang="en-US" dirty="0">
              <a:solidFill>
                <a:srgbClr val="44464B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219" y="1536749"/>
            <a:ext cx="11734800" cy="4515531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Pentagon 7"/>
          <p:cNvSpPr/>
          <p:nvPr userDrawn="1"/>
        </p:nvSpPr>
        <p:spPr>
          <a:xfrm>
            <a:off x="3989832" y="1148820"/>
            <a:ext cx="4270248" cy="304800"/>
          </a:xfrm>
          <a:prstGeom prst="homePlate">
            <a:avLst/>
          </a:prstGeom>
          <a:solidFill>
            <a:srgbClr val="1A1F5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RESOURCES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Pentagon 8"/>
          <p:cNvSpPr/>
          <p:nvPr userDrawn="1"/>
        </p:nvSpPr>
        <p:spPr>
          <a:xfrm>
            <a:off x="-1" y="1143000"/>
            <a:ext cx="4270248" cy="320040"/>
          </a:xfrm>
          <a:prstGeom prst="homePlate">
            <a:avLst/>
          </a:prstGeom>
          <a:solidFill>
            <a:srgbClr val="1A1F51"/>
          </a:solidFill>
          <a:ln w="28575" cmpd="sng"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APPLICATION</a:t>
            </a:r>
            <a:endParaRPr lang="en-US" dirty="0"/>
          </a:p>
        </p:txBody>
      </p:sp>
      <p:grpSp>
        <p:nvGrpSpPr>
          <p:cNvPr id="141" name="Group 140"/>
          <p:cNvGrpSpPr/>
          <p:nvPr userDrawn="1"/>
        </p:nvGrpSpPr>
        <p:grpSpPr>
          <a:xfrm>
            <a:off x="-1" y="6096000"/>
            <a:ext cx="12183458" cy="369332"/>
            <a:chOff x="6350" y="1133856"/>
            <a:chExt cx="12183458" cy="369332"/>
          </a:xfrm>
        </p:grpSpPr>
        <p:grpSp>
          <p:nvGrpSpPr>
            <p:cNvPr id="142" name="Group 141"/>
            <p:cNvGrpSpPr/>
            <p:nvPr userDrawn="1"/>
          </p:nvGrpSpPr>
          <p:grpSpPr>
            <a:xfrm>
              <a:off x="6350" y="1143000"/>
              <a:ext cx="12183458" cy="304800"/>
              <a:chOff x="6350" y="1099455"/>
              <a:chExt cx="12183458" cy="223161"/>
            </a:xfrm>
          </p:grpSpPr>
          <p:grpSp>
            <p:nvGrpSpPr>
              <p:cNvPr id="149" name="Group 148"/>
              <p:cNvGrpSpPr/>
              <p:nvPr userDrawn="1"/>
            </p:nvGrpSpPr>
            <p:grpSpPr>
              <a:xfrm>
                <a:off x="6350" y="1099459"/>
                <a:ext cx="3044952" cy="223157"/>
                <a:chOff x="35380" y="1099459"/>
                <a:chExt cx="2514723" cy="223157"/>
              </a:xfrm>
            </p:grpSpPr>
            <p:grpSp>
              <p:nvGrpSpPr>
                <p:cNvPr id="243" name="Group 242"/>
                <p:cNvGrpSpPr/>
                <p:nvPr userDrawn="1"/>
              </p:nvGrpSpPr>
              <p:grpSpPr>
                <a:xfrm>
                  <a:off x="873701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264" name="Rectangle 263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265" name="Straight Connector 264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6" name="Straight Connector 265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7" name="Straight Connector 266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8" name="Straight Connector 267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9" name="Straight Connector 268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0" name="Straight Connector 269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1" name="Straight Connector 270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2" name="Straight Connector 271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44" name="Group 243"/>
                <p:cNvGrpSpPr/>
                <p:nvPr userDrawn="1"/>
              </p:nvGrpSpPr>
              <p:grpSpPr>
                <a:xfrm>
                  <a:off x="35380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255" name="Rectangle 254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256" name="Straight Connector 255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7" name="Straight Connector 256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8" name="Straight Connector 257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9" name="Straight Connector 258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0" name="Straight Connector 259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1" name="Straight Connector 260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2" name="Straight Connector 261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3" name="Straight Connector 262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45" name="Group 244"/>
                <p:cNvGrpSpPr/>
                <p:nvPr userDrawn="1"/>
              </p:nvGrpSpPr>
              <p:grpSpPr>
                <a:xfrm>
                  <a:off x="1711902" y="1100745"/>
                  <a:ext cx="838201" cy="221870"/>
                  <a:chOff x="4953000" y="1981200"/>
                  <a:chExt cx="1066800" cy="228600"/>
                </a:xfrm>
              </p:grpSpPr>
              <p:sp>
                <p:nvSpPr>
                  <p:cNvPr id="246" name="Rectangle 245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247" name="Straight Connector 246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8" name="Straight Connector 247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9" name="Straight Connector 248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0" name="Straight Connector 249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1" name="Straight Connector 250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2" name="Straight Connector 251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3" name="Straight Connector 252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4" name="Straight Connector 253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50" name="Group 149"/>
              <p:cNvGrpSpPr/>
              <p:nvPr userDrawn="1"/>
            </p:nvGrpSpPr>
            <p:grpSpPr>
              <a:xfrm>
                <a:off x="3053200" y="1099459"/>
                <a:ext cx="3044952" cy="223157"/>
                <a:chOff x="35380" y="1099459"/>
                <a:chExt cx="2514723" cy="223157"/>
              </a:xfrm>
            </p:grpSpPr>
            <p:grpSp>
              <p:nvGrpSpPr>
                <p:cNvPr id="213" name="Group 212"/>
                <p:cNvGrpSpPr/>
                <p:nvPr userDrawn="1"/>
              </p:nvGrpSpPr>
              <p:grpSpPr>
                <a:xfrm>
                  <a:off x="873701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234" name="Rectangle 233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235" name="Straight Connector 234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6" name="Straight Connector 235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7" name="Straight Connector 236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8" name="Straight Connector 237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9" name="Straight Connector 238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0" name="Straight Connector 239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1" name="Straight Connector 240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2" name="Straight Connector 241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14" name="Group 213"/>
                <p:cNvGrpSpPr/>
                <p:nvPr userDrawn="1"/>
              </p:nvGrpSpPr>
              <p:grpSpPr>
                <a:xfrm>
                  <a:off x="35380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225" name="Rectangle 224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226" name="Straight Connector 225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7" name="Straight Connector 226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8" name="Straight Connector 227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9" name="Straight Connector 228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0" name="Straight Connector 229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1" name="Straight Connector 230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2" name="Straight Connector 231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3" name="Straight Connector 232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15" name="Group 214"/>
                <p:cNvGrpSpPr/>
                <p:nvPr userDrawn="1"/>
              </p:nvGrpSpPr>
              <p:grpSpPr>
                <a:xfrm>
                  <a:off x="1711902" y="1100745"/>
                  <a:ext cx="838201" cy="221870"/>
                  <a:chOff x="4953000" y="1981200"/>
                  <a:chExt cx="1066800" cy="228600"/>
                </a:xfrm>
              </p:grpSpPr>
              <p:sp>
                <p:nvSpPr>
                  <p:cNvPr id="216" name="Rectangle 215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217" name="Straight Connector 216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8" name="Straight Connector 217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9" name="Straight Connector 218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0" name="Straight Connector 219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1" name="Straight Connector 220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2" name="Straight Connector 221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3" name="Straight Connector 222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4" name="Straight Connector 223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51" name="Group 150"/>
              <p:cNvGrpSpPr/>
              <p:nvPr userDrawn="1"/>
            </p:nvGrpSpPr>
            <p:grpSpPr>
              <a:xfrm>
                <a:off x="6098152" y="1099457"/>
                <a:ext cx="3044952" cy="223157"/>
                <a:chOff x="35380" y="1099459"/>
                <a:chExt cx="2514722" cy="223157"/>
              </a:xfrm>
            </p:grpSpPr>
            <p:grpSp>
              <p:nvGrpSpPr>
                <p:cNvPr id="183" name="Group 182"/>
                <p:cNvGrpSpPr/>
                <p:nvPr userDrawn="1"/>
              </p:nvGrpSpPr>
              <p:grpSpPr>
                <a:xfrm>
                  <a:off x="873701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204" name="Rectangle 203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205" name="Straight Connector 204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6" name="Straight Connector 205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7" name="Straight Connector 206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8" name="Straight Connector 207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9" name="Straight Connector 208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0" name="Straight Connector 209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1" name="Straight Connector 210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2" name="Straight Connector 211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84" name="Group 183"/>
                <p:cNvGrpSpPr/>
                <p:nvPr userDrawn="1"/>
              </p:nvGrpSpPr>
              <p:grpSpPr>
                <a:xfrm>
                  <a:off x="35380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195" name="Rectangle 194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196" name="Straight Connector 195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7" name="Straight Connector 196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8" name="Straight Connector 197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9" name="Straight Connector 198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0" name="Straight Connector 199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1" name="Straight Connector 200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2" name="Straight Connector 201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3" name="Straight Connector 202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85" name="Group 184"/>
                <p:cNvGrpSpPr/>
                <p:nvPr userDrawn="1"/>
              </p:nvGrpSpPr>
              <p:grpSpPr>
                <a:xfrm>
                  <a:off x="1711901" y="1100745"/>
                  <a:ext cx="838201" cy="221870"/>
                  <a:chOff x="4952996" y="1981200"/>
                  <a:chExt cx="1066800" cy="228600"/>
                </a:xfrm>
              </p:grpSpPr>
              <p:sp>
                <p:nvSpPr>
                  <p:cNvPr id="186" name="Rectangle 185"/>
                  <p:cNvSpPr/>
                  <p:nvPr userDrawn="1"/>
                </p:nvSpPr>
                <p:spPr>
                  <a:xfrm>
                    <a:off x="4952996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187" name="Straight Connector 186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8" name="Straight Connector 187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9" name="Straight Connector 188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0" name="Straight Connector 189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1" name="Straight Connector 190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2" name="Straight Connector 191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3" name="Straight Connector 192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4" name="Straight Connector 193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52" name="Group 151"/>
              <p:cNvGrpSpPr/>
              <p:nvPr userDrawn="1"/>
            </p:nvGrpSpPr>
            <p:grpSpPr>
              <a:xfrm>
                <a:off x="9144856" y="1099455"/>
                <a:ext cx="3044952" cy="223157"/>
                <a:chOff x="35380" y="1099459"/>
                <a:chExt cx="2514723" cy="223157"/>
              </a:xfrm>
            </p:grpSpPr>
            <p:grpSp>
              <p:nvGrpSpPr>
                <p:cNvPr id="153" name="Group 152"/>
                <p:cNvGrpSpPr/>
                <p:nvPr userDrawn="1"/>
              </p:nvGrpSpPr>
              <p:grpSpPr>
                <a:xfrm>
                  <a:off x="873701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174" name="Rectangle 173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175" name="Straight Connector 174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6" name="Straight Connector 175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7" name="Straight Connector 176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8" name="Straight Connector 177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9" name="Straight Connector 178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0" name="Straight Connector 179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1" name="Straight Connector 180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2" name="Straight Connector 181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54" name="Group 153"/>
                <p:cNvGrpSpPr/>
                <p:nvPr userDrawn="1"/>
              </p:nvGrpSpPr>
              <p:grpSpPr>
                <a:xfrm>
                  <a:off x="35380" y="1099459"/>
                  <a:ext cx="838201" cy="223157"/>
                  <a:chOff x="4953000" y="1981200"/>
                  <a:chExt cx="1066800" cy="228600"/>
                </a:xfrm>
              </p:grpSpPr>
              <p:sp>
                <p:nvSpPr>
                  <p:cNvPr id="165" name="Rectangle 164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166" name="Straight Connector 165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7" name="Straight Connector 166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8" name="Straight Connector 167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9" name="Straight Connector 168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0" name="Straight Connector 169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1" name="Straight Connector 170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2" name="Straight Connector 171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3" name="Straight Connector 172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55" name="Group 154"/>
                <p:cNvGrpSpPr/>
                <p:nvPr userDrawn="1"/>
              </p:nvGrpSpPr>
              <p:grpSpPr>
                <a:xfrm>
                  <a:off x="1711902" y="1100745"/>
                  <a:ext cx="838201" cy="221870"/>
                  <a:chOff x="4953000" y="1981200"/>
                  <a:chExt cx="1066800" cy="228600"/>
                </a:xfrm>
              </p:grpSpPr>
              <p:sp>
                <p:nvSpPr>
                  <p:cNvPr id="156" name="Rectangle 155"/>
                  <p:cNvSpPr/>
                  <p:nvPr userDrawn="1"/>
                </p:nvSpPr>
                <p:spPr>
                  <a:xfrm>
                    <a:off x="4953000" y="1981201"/>
                    <a:ext cx="1066800" cy="228599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157" name="Straight Connector 156"/>
                  <p:cNvCxnSpPr/>
                  <p:nvPr userDrawn="1"/>
                </p:nvCxnSpPr>
                <p:spPr>
                  <a:xfrm>
                    <a:off x="5265964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8" name="Straight Connector 157"/>
                  <p:cNvCxnSpPr/>
                  <p:nvPr userDrawn="1"/>
                </p:nvCxnSpPr>
                <p:spPr>
                  <a:xfrm>
                    <a:off x="54510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9" name="Straight Connector 158"/>
                  <p:cNvCxnSpPr/>
                  <p:nvPr userDrawn="1"/>
                </p:nvCxnSpPr>
                <p:spPr>
                  <a:xfrm>
                    <a:off x="5587092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0" name="Straight Connector 159"/>
                  <p:cNvCxnSpPr/>
                  <p:nvPr userDrawn="1"/>
                </p:nvCxnSpPr>
                <p:spPr>
                  <a:xfrm>
                    <a:off x="5690508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1" name="Straight Connector 160"/>
                  <p:cNvCxnSpPr/>
                  <p:nvPr userDrawn="1"/>
                </p:nvCxnSpPr>
                <p:spPr>
                  <a:xfrm>
                    <a:off x="5774872" y="1981201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2" name="Straight Connector 161"/>
                  <p:cNvCxnSpPr/>
                  <p:nvPr userDrawn="1"/>
                </p:nvCxnSpPr>
                <p:spPr>
                  <a:xfrm>
                    <a:off x="584834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3" name="Straight Connector 162"/>
                  <p:cNvCxnSpPr/>
                  <p:nvPr userDrawn="1"/>
                </p:nvCxnSpPr>
                <p:spPr>
                  <a:xfrm>
                    <a:off x="5908220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4" name="Straight Connector 163"/>
                  <p:cNvCxnSpPr/>
                  <p:nvPr userDrawn="1"/>
                </p:nvCxnSpPr>
                <p:spPr>
                  <a:xfrm>
                    <a:off x="5959928" y="1981200"/>
                    <a:ext cx="0" cy="22859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143" name="TextBox 142"/>
            <p:cNvSpPr txBox="1"/>
            <p:nvPr userDrawn="1"/>
          </p:nvSpPr>
          <p:spPr>
            <a:xfrm>
              <a:off x="6350" y="1133856"/>
              <a:ext cx="297749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US" dirty="0" smtClean="0"/>
                <a:t>Å</a:t>
              </a:r>
              <a:endParaRPr lang="en-US" dirty="0"/>
            </a:p>
          </p:txBody>
        </p:sp>
        <p:sp>
          <p:nvSpPr>
            <p:cNvPr id="144" name="TextBox 143"/>
            <p:cNvSpPr txBox="1"/>
            <p:nvPr userDrawn="1"/>
          </p:nvSpPr>
          <p:spPr>
            <a:xfrm>
              <a:off x="1021286" y="1133856"/>
              <a:ext cx="295157" cy="304790"/>
            </a:xfrm>
            <a:prstGeom prst="rect">
              <a:avLst/>
            </a:prstGeom>
            <a:noFill/>
          </p:spPr>
          <p:txBody>
            <a:bodyPr wrap="square" lIns="9144" tIns="0" rIns="9144" bIns="0" rtlCol="0" anchor="ctr" anchorCtr="0">
              <a:normAutofit/>
            </a:bodyPr>
            <a:lstStyle/>
            <a:p>
              <a:pPr algn="ctr"/>
              <a:r>
                <a:rPr lang="en-US" sz="1400" dirty="0" smtClean="0"/>
                <a:t>nm</a:t>
              </a:r>
              <a:endParaRPr lang="en-US" sz="1400" dirty="0"/>
            </a:p>
          </p:txBody>
        </p:sp>
        <p:sp>
          <p:nvSpPr>
            <p:cNvPr id="145" name="TextBox 144"/>
            <p:cNvSpPr txBox="1"/>
            <p:nvPr userDrawn="1"/>
          </p:nvSpPr>
          <p:spPr>
            <a:xfrm>
              <a:off x="4062961" y="1133856"/>
              <a:ext cx="299647" cy="304790"/>
            </a:xfrm>
            <a:prstGeom prst="rect">
              <a:avLst/>
            </a:prstGeom>
            <a:noFill/>
          </p:spPr>
          <p:txBody>
            <a:bodyPr wrap="square" lIns="9144" tIns="0" rIns="9144" bIns="0" rtlCol="0" anchor="ctr" anchorCtr="0">
              <a:normAutofit/>
            </a:bodyPr>
            <a:lstStyle/>
            <a:p>
              <a:pPr algn="ctr"/>
              <a:r>
                <a:rPr lang="en-US" sz="1400" dirty="0" smtClean="0"/>
                <a:t>µm</a:t>
              </a:r>
              <a:endParaRPr lang="en-US" sz="1400" dirty="0"/>
            </a:p>
          </p:txBody>
        </p:sp>
        <p:sp>
          <p:nvSpPr>
            <p:cNvPr id="146" name="TextBox 145"/>
            <p:cNvSpPr txBox="1"/>
            <p:nvPr userDrawn="1"/>
          </p:nvSpPr>
          <p:spPr>
            <a:xfrm>
              <a:off x="7114835" y="1134820"/>
              <a:ext cx="299647" cy="304790"/>
            </a:xfrm>
            <a:prstGeom prst="rect">
              <a:avLst/>
            </a:prstGeom>
            <a:noFill/>
          </p:spPr>
          <p:txBody>
            <a:bodyPr wrap="square" lIns="9144" tIns="0" rIns="9144" bIns="0" rtlCol="0" anchor="ctr" anchorCtr="0">
              <a:normAutofit fontScale="92500"/>
            </a:bodyPr>
            <a:lstStyle/>
            <a:p>
              <a:pPr algn="ctr"/>
              <a:r>
                <a:rPr lang="en-US" sz="1400" dirty="0" smtClean="0"/>
                <a:t>mm</a:t>
              </a:r>
              <a:endParaRPr lang="en-US" sz="1400" dirty="0"/>
            </a:p>
          </p:txBody>
        </p:sp>
        <p:sp>
          <p:nvSpPr>
            <p:cNvPr id="147" name="TextBox 146"/>
            <p:cNvSpPr txBox="1"/>
            <p:nvPr userDrawn="1"/>
          </p:nvSpPr>
          <p:spPr>
            <a:xfrm>
              <a:off x="10157966" y="1133856"/>
              <a:ext cx="299647" cy="304790"/>
            </a:xfrm>
            <a:prstGeom prst="rect">
              <a:avLst/>
            </a:prstGeom>
            <a:noFill/>
          </p:spPr>
          <p:txBody>
            <a:bodyPr wrap="square" lIns="9144" tIns="0" rIns="9144" bIns="0" rtlCol="0" anchor="ctr" anchorCtr="0">
              <a:normAutofit/>
            </a:bodyPr>
            <a:lstStyle/>
            <a:p>
              <a:pPr algn="ctr"/>
              <a:r>
                <a:rPr lang="en-US" sz="1400" dirty="0" smtClean="0"/>
                <a:t>m</a:t>
              </a:r>
              <a:endParaRPr lang="en-US" sz="1400" dirty="0"/>
            </a:p>
          </p:txBody>
        </p:sp>
        <p:sp>
          <p:nvSpPr>
            <p:cNvPr id="148" name="TextBox 147"/>
            <p:cNvSpPr txBox="1"/>
            <p:nvPr userDrawn="1"/>
          </p:nvSpPr>
          <p:spPr>
            <a:xfrm>
              <a:off x="8135411" y="1133856"/>
              <a:ext cx="299647" cy="304790"/>
            </a:xfrm>
            <a:prstGeom prst="rect">
              <a:avLst/>
            </a:prstGeom>
            <a:noFill/>
          </p:spPr>
          <p:txBody>
            <a:bodyPr wrap="square" lIns="9144" tIns="0" rIns="9144" bIns="0" rtlCol="0" anchor="ctr" anchorCtr="0">
              <a:normAutofit/>
            </a:bodyPr>
            <a:lstStyle/>
            <a:p>
              <a:pPr algn="ctr"/>
              <a:r>
                <a:rPr lang="en-US" sz="1400" dirty="0" smtClean="0"/>
                <a:t>cm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5046684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pplication - No Continu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Pentagon 330"/>
          <p:cNvSpPr/>
          <p:nvPr userDrawn="1"/>
        </p:nvSpPr>
        <p:spPr>
          <a:xfrm>
            <a:off x="7921682" y="1144615"/>
            <a:ext cx="4268126" cy="304800"/>
          </a:xfrm>
          <a:prstGeom prst="homePlate">
            <a:avLst/>
          </a:prstGeom>
          <a:solidFill>
            <a:srgbClr val="1A1F51"/>
          </a:solidFill>
          <a:ln w="28575" cmpd="sng"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PROCESS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219" y="1536749"/>
            <a:ext cx="11734800" cy="483596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Pentagon 7"/>
          <p:cNvSpPr/>
          <p:nvPr userDrawn="1"/>
        </p:nvSpPr>
        <p:spPr>
          <a:xfrm>
            <a:off x="3989832" y="1148820"/>
            <a:ext cx="4270248" cy="304800"/>
          </a:xfrm>
          <a:prstGeom prst="homePlate">
            <a:avLst/>
          </a:prstGeom>
          <a:solidFill>
            <a:srgbClr val="1A1F5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RESOURCES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Pentagon 8"/>
          <p:cNvSpPr/>
          <p:nvPr userDrawn="1"/>
        </p:nvSpPr>
        <p:spPr>
          <a:xfrm>
            <a:off x="-1" y="1143000"/>
            <a:ext cx="4270248" cy="320040"/>
          </a:xfrm>
          <a:prstGeom prst="homePlate">
            <a:avLst/>
          </a:prstGeom>
          <a:solidFill>
            <a:srgbClr val="FF9800"/>
          </a:solidFill>
          <a:ln w="28575" cmpd="sng"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1A1F51"/>
                </a:solidFill>
              </a:rPr>
              <a:t>APPLICATION</a:t>
            </a:r>
            <a:endParaRPr lang="en-US" dirty="0">
              <a:solidFill>
                <a:srgbClr val="1A1F5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7172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esources - No Continu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Pentagon 330"/>
          <p:cNvSpPr/>
          <p:nvPr userDrawn="1"/>
        </p:nvSpPr>
        <p:spPr>
          <a:xfrm>
            <a:off x="7921682" y="1148030"/>
            <a:ext cx="4268126" cy="304800"/>
          </a:xfrm>
          <a:prstGeom prst="homePlate">
            <a:avLst/>
          </a:prstGeom>
          <a:solidFill>
            <a:srgbClr val="1A1F51"/>
          </a:solidFill>
          <a:ln w="28575" cmpd="sng"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PROCESS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219" y="1543394"/>
            <a:ext cx="11734800" cy="482932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Pentagon 7"/>
          <p:cNvSpPr/>
          <p:nvPr userDrawn="1"/>
        </p:nvSpPr>
        <p:spPr>
          <a:xfrm>
            <a:off x="3989832" y="1143000"/>
            <a:ext cx="4270248" cy="323270"/>
          </a:xfrm>
          <a:prstGeom prst="homePlate">
            <a:avLst/>
          </a:prstGeom>
          <a:solidFill>
            <a:srgbClr val="FF9800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RESOURCES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Pentagon 8"/>
          <p:cNvSpPr/>
          <p:nvPr userDrawn="1"/>
        </p:nvSpPr>
        <p:spPr>
          <a:xfrm>
            <a:off x="-1" y="1152235"/>
            <a:ext cx="4270248" cy="304800"/>
          </a:xfrm>
          <a:prstGeom prst="homePlate">
            <a:avLst/>
          </a:prstGeom>
          <a:solidFill>
            <a:srgbClr val="1A1F51"/>
          </a:solidFill>
          <a:ln w="28575" cmpd="sng"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APPLICATION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37920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rocess - No Continu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Pentagon 330"/>
          <p:cNvSpPr/>
          <p:nvPr userDrawn="1"/>
        </p:nvSpPr>
        <p:spPr>
          <a:xfrm>
            <a:off x="7921682" y="1143000"/>
            <a:ext cx="4268126" cy="320040"/>
          </a:xfrm>
          <a:prstGeom prst="homePlate">
            <a:avLst/>
          </a:prstGeom>
          <a:solidFill>
            <a:srgbClr val="FF9800"/>
          </a:solidFill>
          <a:ln w="28575" cmpd="sng"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1A1F51"/>
                </a:solidFill>
              </a:rPr>
              <a:t>PROCESS</a:t>
            </a:r>
            <a:endParaRPr lang="en-US" dirty="0">
              <a:solidFill>
                <a:srgbClr val="1A1F5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219" y="1536749"/>
            <a:ext cx="11734800" cy="4835965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Pentagon 7"/>
          <p:cNvSpPr/>
          <p:nvPr userDrawn="1"/>
        </p:nvSpPr>
        <p:spPr>
          <a:xfrm>
            <a:off x="3989832" y="1148820"/>
            <a:ext cx="4270248" cy="304800"/>
          </a:xfrm>
          <a:prstGeom prst="homePlate">
            <a:avLst/>
          </a:prstGeom>
          <a:solidFill>
            <a:srgbClr val="1A1F5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RESOURCES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Pentagon 8"/>
          <p:cNvSpPr/>
          <p:nvPr userDrawn="1"/>
        </p:nvSpPr>
        <p:spPr>
          <a:xfrm>
            <a:off x="-1" y="1148820"/>
            <a:ext cx="4270248" cy="304800"/>
          </a:xfrm>
          <a:prstGeom prst="homePlate">
            <a:avLst/>
          </a:prstGeom>
          <a:solidFill>
            <a:srgbClr val="1A1F51"/>
          </a:solidFill>
          <a:ln w="28575" cmpd="sng"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APPLICATION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2193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5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343" b="51105"/>
          <a:stretch/>
        </p:blipFill>
        <p:spPr>
          <a:xfrm>
            <a:off x="0" y="-1"/>
            <a:ext cx="12192000" cy="1066801"/>
          </a:xfrm>
          <a:prstGeom prst="rect">
            <a:avLst/>
          </a:prstGeom>
          <a:noFill/>
        </p:spPr>
      </p:pic>
      <p:sp>
        <p:nvSpPr>
          <p:cNvPr id="16" name="Rectangle 15"/>
          <p:cNvSpPr/>
          <p:nvPr userDrawn="1"/>
        </p:nvSpPr>
        <p:spPr>
          <a:xfrm>
            <a:off x="0" y="6476998"/>
            <a:ext cx="12192000" cy="381001"/>
          </a:xfrm>
          <a:prstGeom prst="rect">
            <a:avLst/>
          </a:prstGeom>
          <a:solidFill>
            <a:srgbClr val="1A1F5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3200" y="313113"/>
            <a:ext cx="9220200" cy="753687"/>
          </a:xfrm>
          <a:prstGeom prst="rect">
            <a:avLst/>
          </a:prstGeom>
          <a:solidFill>
            <a:srgbClr val="1A1F51">
              <a:alpha val="78000"/>
            </a:srgbClr>
          </a:solidFill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1258647"/>
            <a:ext cx="11734800" cy="51140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1" name="Rectangle 20"/>
          <p:cNvSpPr/>
          <p:nvPr userDrawn="1"/>
        </p:nvSpPr>
        <p:spPr>
          <a:xfrm rot="10800000">
            <a:off x="98540" y="112953"/>
            <a:ext cx="2211149" cy="788384"/>
          </a:xfrm>
          <a:prstGeom prst="rect">
            <a:avLst/>
          </a:prstGeom>
          <a:solidFill>
            <a:srgbClr val="FFFFFF">
              <a:alpha val="92157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10058400" y="6476998"/>
            <a:ext cx="2133600" cy="381002"/>
          </a:xfrm>
          <a:prstGeom prst="rect">
            <a:avLst/>
          </a:prstGeom>
          <a:solidFill>
            <a:srgbClr val="FF9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fld id="{08A86AF5-BCFD-41EF-9420-BD16E47F22A6}" type="datetime3">
              <a:rPr lang="en-US" sz="1400" smtClean="0">
                <a:solidFill>
                  <a:srgbClr val="44464B"/>
                </a:solidFill>
                <a:latin typeface="+mn-lt"/>
              </a:rPr>
              <a:t>20 March 2019</a:t>
            </a:fld>
            <a:endParaRPr lang="en-US" sz="1400" dirty="0">
              <a:solidFill>
                <a:srgbClr val="44464B"/>
              </a:solidFill>
              <a:latin typeface="+mn-lt"/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76200" y="6476996"/>
            <a:ext cx="6248400" cy="3810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1400" dirty="0" smtClean="0">
                <a:latin typeface="Calibri Light"/>
                <a:cs typeface="Calibri Light"/>
              </a:rPr>
              <a:t>Penn Engineering  |  Singh Center for Nanotechnology </a:t>
            </a:r>
            <a:endParaRPr lang="en-US" sz="1400" dirty="0">
              <a:latin typeface="Calibri Light"/>
              <a:cs typeface="Calibri Light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6781800" y="6477000"/>
            <a:ext cx="3276600" cy="381000"/>
          </a:xfrm>
          <a:prstGeom prst="rect">
            <a:avLst/>
          </a:prstGeom>
          <a:solidFill>
            <a:srgbClr val="1A1F51">
              <a:alpha val="78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ct val="100000"/>
              </a:lnSpc>
              <a:spcBef>
                <a:spcPts val="600"/>
              </a:spcBef>
            </a:pPr>
            <a:endParaRPr lang="en-US" sz="1400" dirty="0">
              <a:latin typeface="Calibri Light"/>
              <a:cs typeface="Calibri Light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5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87" y="164645"/>
            <a:ext cx="2098723" cy="684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352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8" r:id="rId1"/>
    <p:sldLayoutId id="2147483859" r:id="rId2"/>
    <p:sldLayoutId id="2147483877" r:id="rId3"/>
    <p:sldLayoutId id="2147483878" r:id="rId4"/>
    <p:sldLayoutId id="2147483880" r:id="rId5"/>
    <p:sldLayoutId id="2147483879" r:id="rId6"/>
    <p:sldLayoutId id="2147483874" r:id="rId7"/>
    <p:sldLayoutId id="2147483875" r:id="rId8"/>
    <p:sldLayoutId id="2147483876" r:id="rId9"/>
    <p:sldLayoutId id="2147483871" r:id="rId10"/>
    <p:sldLayoutId id="2147483869" r:id="rId11"/>
    <p:sldLayoutId id="2147483860" r:id="rId12"/>
    <p:sldLayoutId id="2147483861" r:id="rId13"/>
    <p:sldLayoutId id="2147483862" r:id="rId14"/>
    <p:sldLayoutId id="2147483863" r:id="rId15"/>
    <p:sldLayoutId id="2147483864" r:id="rId16"/>
    <p:sldLayoutId id="2147483865" r:id="rId17"/>
    <p:sldLayoutId id="2147483866" r:id="rId18"/>
    <p:sldLayoutId id="2147483881" r:id="rId19"/>
    <p:sldLayoutId id="2147483882" r:id="rId20"/>
    <p:sldLayoutId id="2147483883" r:id="rId21"/>
    <p:sldLayoutId id="2147483884" r:id="rId22"/>
    <p:sldLayoutId id="2147483885" r:id="rId23"/>
    <p:sldLayoutId id="2147483886" r:id="rId24"/>
    <p:sldLayoutId id="2147483887" r:id="rId25"/>
    <p:sldLayoutId id="2147483888" r:id="rId26"/>
    <p:sldLayoutId id="2147483889" r:id="rId27"/>
    <p:sldLayoutId id="2147483890" r:id="rId28"/>
    <p:sldLayoutId id="2147483891" r:id="rId29"/>
    <p:sldLayoutId id="2147483892" r:id="rId30"/>
    <p:sldLayoutId id="2147483893" r:id="rId31"/>
    <p:sldLayoutId id="2147483894" r:id="rId32"/>
    <p:sldLayoutId id="2147483895" r:id="rId33"/>
    <p:sldLayoutId id="2147483896" r:id="rId34"/>
    <p:sldLayoutId id="2147483897" r:id="rId35"/>
    <p:sldLayoutId id="2147483898" r:id="rId36"/>
    <p:sldLayoutId id="2147483899" r:id="rId37"/>
    <p:sldLayoutId id="2147483900" r:id="rId38"/>
    <p:sldLayoutId id="2147483901" r:id="rId39"/>
    <p:sldLayoutId id="2147483902" r:id="rId40"/>
    <p:sldLayoutId id="2147483903" r:id="rId41"/>
    <p:sldLayoutId id="2147483904" r:id="rId42"/>
    <p:sldLayoutId id="2147483905" r:id="rId43"/>
    <p:sldLayoutId id="2147483906" r:id="rId44"/>
    <p:sldLayoutId id="2147483907" r:id="rId45"/>
    <p:sldLayoutId id="2147483908" r:id="rId46"/>
    <p:sldLayoutId id="2147483909" r:id="rId47"/>
    <p:sldLayoutId id="2147483910" r:id="rId48"/>
    <p:sldLayoutId id="2147483911" r:id="rId49"/>
    <p:sldLayoutId id="2147483912" r:id="rId50"/>
    <p:sldLayoutId id="2147483913" r:id="rId51"/>
    <p:sldLayoutId id="2147483914" r:id="rId52"/>
    <p:sldLayoutId id="2147483915" r:id="rId53"/>
    <p:sldLayoutId id="2147483916" r:id="rId54"/>
    <p:sldLayoutId id="2147483917" r:id="rId55"/>
    <p:sldLayoutId id="2147483918" r:id="rId56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lang="en-US" sz="4400" kern="1200" dirty="0">
          <a:solidFill>
            <a:schemeClr val="bg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28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24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20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4.wmv"/><Relationship Id="rId1" Type="http://schemas.microsoft.com/office/2007/relationships/media" Target="../media/media4.wmv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5.wmv"/><Relationship Id="rId1" Type="http://schemas.microsoft.com/office/2007/relationships/media" Target="../media/media5.wmv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gif"/><Relationship Id="rId5" Type="http://schemas.openxmlformats.org/officeDocument/2006/relationships/hyperlink" Target="http://pubs.rsc.org/en/content/articlehtml/2005/lc/b410743h#fn1" TargetMode="External"/><Relationship Id="rId4" Type="http://schemas.openxmlformats.org/officeDocument/2006/relationships/hyperlink" Target="http://dx.doi.org/10.1039/B410743H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11" Type="http://schemas.openxmlformats.org/officeDocument/2006/relationships/image" Target="../media/image44.jpeg"/><Relationship Id="rId5" Type="http://schemas.openxmlformats.org/officeDocument/2006/relationships/image" Target="../media/image38.jpeg"/><Relationship Id="rId10" Type="http://schemas.openxmlformats.org/officeDocument/2006/relationships/image" Target="../media/image43.jpeg"/><Relationship Id="rId4" Type="http://schemas.openxmlformats.org/officeDocument/2006/relationships/image" Target="../media/image37.jpeg"/><Relationship Id="rId9" Type="http://schemas.openxmlformats.org/officeDocument/2006/relationships/image" Target="../media/image42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5.png"/><Relationship Id="rId5" Type="http://schemas.openxmlformats.org/officeDocument/2006/relationships/image" Target="../media/image14.emf"/><Relationship Id="rId4" Type="http://schemas.openxmlformats.org/officeDocument/2006/relationships/oleObject" Target="../embeddings/oleObject1.bin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tif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tiff"/><Relationship Id="rId2" Type="http://schemas.openxmlformats.org/officeDocument/2006/relationships/image" Target="../media/image52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g"/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jpeg"/><Relationship Id="rId4" Type="http://schemas.openxmlformats.org/officeDocument/2006/relationships/image" Target="../media/image62.jp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jpeg"/><Relationship Id="rId5" Type="http://schemas.openxmlformats.org/officeDocument/2006/relationships/image" Target="../media/image64.jpeg"/><Relationship Id="rId4" Type="http://schemas.openxmlformats.org/officeDocument/2006/relationships/image" Target="../media/image11.jpe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6.png"/><Relationship Id="rId4" Type="http://schemas.openxmlformats.org/officeDocument/2006/relationships/notesSlide" Target="../notesSlides/notesSlide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jpeg"/><Relationship Id="rId3" Type="http://schemas.openxmlformats.org/officeDocument/2006/relationships/image" Target="../media/image70.jpeg"/><Relationship Id="rId7" Type="http://schemas.openxmlformats.org/officeDocument/2006/relationships/image" Target="../media/image1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Relationship Id="rId9" Type="http://schemas.openxmlformats.org/officeDocument/2006/relationships/image" Target="../media/image72.jpe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17.png"/><Relationship Id="rId4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4.emf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avi"/><Relationship Id="rId1" Type="http://schemas.microsoft.com/office/2007/relationships/media" Target="../media/media3.avi"/><Relationship Id="rId5" Type="http://schemas.openxmlformats.org/officeDocument/2006/relationships/image" Target="../media/image18.png"/><Relationship Id="rId4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600" dirty="0" smtClean="0"/>
              <a:t>Microfluidics for Biological Applications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Eric Johnston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7D79DE9-36E0-42F7-85CC-8849B60509D6}" type="datetime4">
              <a:rPr lang="en-US" smtClean="0"/>
              <a:t>March 20, 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QNF - Lithography and Process Engineering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606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2400" y="1780032"/>
            <a:ext cx="10598912" cy="345033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7" t="29861" r="86570" b="40278"/>
          <a:stretch/>
        </p:blipFill>
        <p:spPr>
          <a:xfrm>
            <a:off x="1219201" y="1822889"/>
            <a:ext cx="3820297" cy="32766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0" t="30556" r="82087" b="40277"/>
          <a:stretch/>
        </p:blipFill>
        <p:spPr>
          <a:xfrm>
            <a:off x="1117600" y="1905000"/>
            <a:ext cx="5447861" cy="3200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7" t="29861" r="90570" b="40278"/>
          <a:stretch/>
        </p:blipFill>
        <p:spPr>
          <a:xfrm>
            <a:off x="1219200" y="1833522"/>
            <a:ext cx="2471963" cy="32766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Gradient Generator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10058400" y="6492875"/>
            <a:ext cx="2133600" cy="365125"/>
          </a:xfrm>
        </p:spPr>
        <p:txBody>
          <a:bodyPr/>
          <a:lstStyle/>
          <a:p>
            <a:fld id="{D6BB5B13-017E-40FF-8C53-D2F93CECD17C}" type="datetime4">
              <a:rPr lang="en-US" smtClean="0"/>
              <a:t>March 20, 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2879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214" y="2109734"/>
            <a:ext cx="6554097" cy="213360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 flipV="1">
            <a:off x="5263048" y="2166884"/>
            <a:ext cx="2458553" cy="8201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263048" y="3134564"/>
            <a:ext cx="2458553" cy="5445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l="20296" t="20008" r="51449"/>
          <a:stretch/>
        </p:blipFill>
        <p:spPr>
          <a:xfrm rot="16200000">
            <a:off x="8829378" y="1059107"/>
            <a:ext cx="2019301" cy="423485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7924634" y="4186185"/>
            <a:ext cx="365776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/>
              <a:t>G. </a:t>
            </a:r>
            <a:r>
              <a:rPr lang="en-US" sz="1100" dirty="0" err="1" smtClean="0"/>
              <a:t>Whitesides</a:t>
            </a:r>
            <a:r>
              <a:rPr lang="en-US" sz="1100" dirty="0" smtClean="0"/>
              <a:t>, et al</a:t>
            </a:r>
            <a:endParaRPr lang="en-US" sz="11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Stable </a:t>
            </a:r>
            <a:r>
              <a:rPr lang="en-US" dirty="0" smtClean="0"/>
              <a:t>gradient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10058400" y="6492875"/>
            <a:ext cx="2133600" cy="365125"/>
          </a:xfrm>
        </p:spPr>
        <p:txBody>
          <a:bodyPr/>
          <a:lstStyle/>
          <a:p>
            <a:fld id="{D6BB5B13-017E-40FF-8C53-D2F93CECD17C}" type="datetime4">
              <a:rPr lang="en-US" smtClean="0"/>
              <a:t>March 20, 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610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Response to Gradient (Dendritic Cells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680097" y="5200546"/>
            <a:ext cx="307488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err="1" smtClean="0"/>
              <a:t>Ricart</a:t>
            </a:r>
            <a:r>
              <a:rPr lang="en-US" sz="1100" dirty="0" smtClean="0"/>
              <a:t>, Hammer Group</a:t>
            </a:r>
          </a:p>
          <a:p>
            <a:r>
              <a:rPr lang="en-US" sz="1100" dirty="0" err="1" smtClean="0"/>
              <a:t>Dept</a:t>
            </a:r>
            <a:r>
              <a:rPr lang="en-US" sz="1100" dirty="0" smtClean="0"/>
              <a:t> of Bioengineering, University of Pennsylvania</a:t>
            </a:r>
            <a:endParaRPr lang="en-US" sz="1100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10058400" y="6492875"/>
            <a:ext cx="2133600" cy="365125"/>
          </a:xfrm>
        </p:spPr>
        <p:txBody>
          <a:bodyPr/>
          <a:lstStyle/>
          <a:p>
            <a:fld id="{D6BB5B13-017E-40FF-8C53-D2F93CECD17C}" type="datetime4">
              <a:rPr lang="en-US" smtClean="0"/>
              <a:t>March 20, 2019</a:t>
            </a:fld>
            <a:endParaRPr lang="en-US" dirty="0"/>
          </a:p>
        </p:txBody>
      </p:sp>
      <p:pic>
        <p:nvPicPr>
          <p:cNvPr id="2" name="Chemotaxis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938338" y="1143000"/>
            <a:ext cx="8315325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542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3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Mixing in Microfluidics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10058400" y="6492875"/>
            <a:ext cx="2133600" cy="365125"/>
          </a:xfrm>
        </p:spPr>
        <p:txBody>
          <a:bodyPr/>
          <a:lstStyle/>
          <a:p>
            <a:fld id="{D6BB5B13-017E-40FF-8C53-D2F93CECD17C}" type="datetime4">
              <a:rPr lang="en-US" smtClean="0"/>
              <a:t>March 20, 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r>
              <a:rPr lang="en-US" smtClean="0"/>
              <a:t>QNF - Lithography and Process Engineering</a:t>
            </a:r>
            <a:endParaRPr lang="en-US" dirty="0"/>
          </a:p>
        </p:txBody>
      </p:sp>
      <p:pic>
        <p:nvPicPr>
          <p:cNvPr id="7" name="MixingMovieEdited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l="12529" r="12529"/>
          <a:stretch/>
        </p:blipFill>
        <p:spPr>
          <a:xfrm>
            <a:off x="464597" y="1347186"/>
            <a:ext cx="6096001" cy="4572000"/>
          </a:xfrm>
          <a:prstGeom prst="rect">
            <a:avLst/>
          </a:prstGeom>
        </p:spPr>
      </p:pic>
      <p:grpSp>
        <p:nvGrpSpPr>
          <p:cNvPr id="24" name="Group 23"/>
          <p:cNvGrpSpPr/>
          <p:nvPr/>
        </p:nvGrpSpPr>
        <p:grpSpPr>
          <a:xfrm>
            <a:off x="6560598" y="1692934"/>
            <a:ext cx="2365669" cy="4257110"/>
            <a:chOff x="6560598" y="1692934"/>
            <a:chExt cx="2365669" cy="4257110"/>
          </a:xfrm>
        </p:grpSpPr>
        <p:pic>
          <p:nvPicPr>
            <p:cNvPr id="8" name="Picture 2" descr="MicrofluidicsHoney, I shrunk the lab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5840123" y="3206212"/>
              <a:ext cx="4003865" cy="9773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7353401" y="5688434"/>
              <a:ext cx="15728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rgbClr val="000000"/>
                  </a:solidFill>
                  <a:latin typeface="Verdana"/>
                </a:rPr>
                <a:t>G</a:t>
              </a:r>
              <a:r>
                <a:rPr lang="en-US" sz="1100" dirty="0" smtClean="0">
                  <a:solidFill>
                    <a:srgbClr val="000000"/>
                  </a:solidFill>
                  <a:latin typeface="Verdana"/>
                </a:rPr>
                <a:t>. </a:t>
              </a:r>
              <a:r>
                <a:rPr lang="en-US" sz="1100" dirty="0" err="1" smtClean="0">
                  <a:solidFill>
                    <a:srgbClr val="000000"/>
                  </a:solidFill>
                  <a:latin typeface="Verdana"/>
                </a:rPr>
                <a:t>Whitesides</a:t>
              </a:r>
              <a:r>
                <a:rPr lang="en-US" sz="1100" dirty="0" smtClean="0">
                  <a:solidFill>
                    <a:srgbClr val="000000"/>
                  </a:solidFill>
                  <a:latin typeface="Verdana"/>
                </a:rPr>
                <a:t> et al.</a:t>
              </a:r>
              <a:endParaRPr lang="en-US" sz="1100" dirty="0"/>
            </a:p>
          </p:txBody>
        </p:sp>
        <p:cxnSp>
          <p:nvCxnSpPr>
            <p:cNvPr id="10" name="Straight Connector 9"/>
            <p:cNvCxnSpPr/>
            <p:nvPr/>
          </p:nvCxnSpPr>
          <p:spPr>
            <a:xfrm flipV="1">
              <a:off x="6560598" y="1692934"/>
              <a:ext cx="792803" cy="165593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6560598" y="2585389"/>
              <a:ext cx="792803" cy="76348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6560598" y="4050205"/>
              <a:ext cx="792803" cy="1646594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560598" y="4050205"/>
              <a:ext cx="792803" cy="719091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32475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32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0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Protein Visualization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/>
        <p:txBody>
          <a:bodyPr/>
          <a:lstStyle/>
          <a:p>
            <a:fld id="{AA5699E3-1EC2-479B-AB84-4C12C9FA0D8A}" type="datetime4">
              <a:rPr lang="en-US" smtClean="0"/>
              <a:t>March 20, 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r>
              <a:rPr lang="en-US" smtClean="0"/>
              <a:t>QNF - Lithography and Process Engineering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0572" y="1453725"/>
            <a:ext cx="3590855" cy="39505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03510" y="5529590"/>
            <a:ext cx="25026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 smtClean="0"/>
              <a:t>Holzbaur</a:t>
            </a:r>
            <a:r>
              <a:rPr lang="en-US" sz="1100" dirty="0" smtClean="0"/>
              <a:t> Lab, University of Pennsylvania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005391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Counting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/>
        <p:txBody>
          <a:bodyPr/>
          <a:lstStyle/>
          <a:p>
            <a:fld id="{AA5699E3-1EC2-479B-AB84-4C12C9FA0D8A}" type="datetime4">
              <a:rPr lang="en-US" smtClean="0"/>
              <a:t>March 20, 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r>
              <a:rPr lang="en-US" smtClean="0"/>
              <a:t>QNF - Lithography and Process Engineering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165" b="20055"/>
          <a:stretch/>
        </p:blipFill>
        <p:spPr>
          <a:xfrm>
            <a:off x="7912725" y="1359634"/>
            <a:ext cx="2256862" cy="4572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764" y="1359634"/>
            <a:ext cx="6405112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81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Semi-Automated Cell Culture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/>
        <p:txBody>
          <a:bodyPr/>
          <a:lstStyle/>
          <a:p>
            <a:fld id="{AA5699E3-1EC2-479B-AB84-4C12C9FA0D8A}" type="datetime4">
              <a:rPr lang="en-US" smtClean="0"/>
              <a:t>March 20, 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r>
              <a:rPr lang="en-US" smtClean="0"/>
              <a:t>QNF - Lithography and Process Engineering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3395662" y="1256983"/>
            <a:ext cx="5400676" cy="4934584"/>
            <a:chOff x="2209798" y="1066800"/>
            <a:chExt cx="5400676" cy="4934584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09798" y="1066800"/>
              <a:ext cx="5400675" cy="2657475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2209799" y="5401220"/>
              <a:ext cx="5400674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DOI: </a:t>
              </a:r>
              <a:r>
                <a:rPr lang="en-US" sz="1100" dirty="0">
                  <a:hlinkClick r:id="rId4" tooltip="Link to landing page via DOI"/>
                </a:rPr>
                <a:t>10.1039/B410743H</a:t>
              </a:r>
              <a:r>
                <a:rPr lang="en-US" sz="1100" dirty="0"/>
                <a:t> (Paper) </a:t>
              </a:r>
              <a:r>
                <a:rPr lang="en-US" sz="1100" i="1" dirty="0"/>
                <a:t>Lab Chip </a:t>
              </a:r>
              <a:r>
                <a:rPr lang="en-US" sz="1100" dirty="0"/>
                <a:t>, 2005, </a:t>
              </a:r>
              <a:r>
                <a:rPr lang="en-US" sz="1100" b="1" dirty="0"/>
                <a:t>5</a:t>
              </a:r>
              <a:r>
                <a:rPr lang="en-US" sz="1100" dirty="0"/>
                <a:t>, 44-48</a:t>
              </a:r>
            </a:p>
            <a:p>
              <a:r>
                <a:rPr lang="en-US" sz="1100" dirty="0" smtClean="0"/>
                <a:t>Paul </a:t>
              </a:r>
              <a:r>
                <a:rPr lang="en-US" sz="1100" dirty="0"/>
                <a:t>J. Hung</a:t>
              </a:r>
              <a:r>
                <a:rPr lang="en-US" sz="1100" dirty="0">
                  <a:hlinkClick r:id="rId5" tooltip="These authors contributed equally to this work."/>
                </a:rPr>
                <a:t>†</a:t>
              </a:r>
              <a:r>
                <a:rPr lang="en-US" sz="1100" dirty="0"/>
                <a:t>, Philip J. Lee</a:t>
              </a:r>
              <a:r>
                <a:rPr lang="en-US" sz="1100" dirty="0">
                  <a:hlinkClick r:id="rId5" tooltip="These authors contributed equally to this work."/>
                </a:rPr>
                <a:t>†</a:t>
              </a:r>
              <a:r>
                <a:rPr lang="en-US" sz="1100" dirty="0"/>
                <a:t>, </a:t>
              </a:r>
              <a:r>
                <a:rPr lang="en-US" sz="1100" dirty="0" err="1"/>
                <a:t>Poorya</a:t>
              </a:r>
              <a:r>
                <a:rPr lang="en-US" sz="1100" dirty="0"/>
                <a:t> </a:t>
              </a:r>
              <a:r>
                <a:rPr lang="en-US" sz="1100" dirty="0" err="1"/>
                <a:t>Sabounchi</a:t>
              </a:r>
              <a:r>
                <a:rPr lang="en-US" sz="1100" dirty="0"/>
                <a:t>, </a:t>
              </a:r>
              <a:r>
                <a:rPr lang="en-US" sz="1100" dirty="0" err="1"/>
                <a:t>Nima</a:t>
              </a:r>
              <a:r>
                <a:rPr lang="en-US" sz="1100" dirty="0"/>
                <a:t> </a:t>
              </a:r>
              <a:r>
                <a:rPr lang="en-US" sz="1100" dirty="0" err="1"/>
                <a:t>Aghdam</a:t>
              </a:r>
              <a:r>
                <a:rPr lang="en-US" sz="1100" dirty="0"/>
                <a:t>, Robert Lin and Luke P. Lee</a:t>
              </a:r>
            </a:p>
            <a:p>
              <a:endParaRPr lang="en-US" sz="1100" dirty="0"/>
            </a:p>
          </p:txBody>
        </p:sp>
        <p:pic>
          <p:nvPicPr>
            <p:cNvPr id="9" name="Picture 2" descr="High aspect ratio design. (a) SEM picture of a single unit of the arrayed device before bonding. Multiple perfusion channels surround the main culture chamber. The microchamber is 40 µm in height with a diameter of 1 mm. Each culture unit has four fluidic access paths. (b) SEM image of perfusion channel dimensions. Each perfusion channel had a width of 2 µm and height of 2 µm.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9799" y="3572420"/>
              <a:ext cx="5400675" cy="1828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6040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Positioning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/>
        <p:txBody>
          <a:bodyPr/>
          <a:lstStyle/>
          <a:p>
            <a:fld id="{AA5699E3-1EC2-479B-AB84-4C12C9FA0D8A}" type="datetime4">
              <a:rPr lang="en-US" smtClean="0"/>
              <a:t>March 20, 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r>
              <a:rPr lang="en-US" smtClean="0"/>
              <a:t>QNF - Lithography and Process Engineering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3048000" y="1368238"/>
            <a:ext cx="6096000" cy="4769301"/>
            <a:chOff x="3048000" y="1368238"/>
            <a:chExt cx="6096000" cy="4769301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62197" y="1368238"/>
              <a:ext cx="5267606" cy="4301198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3048000" y="5875929"/>
              <a:ext cx="6096000" cy="2616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sz="1100" dirty="0" err="1"/>
                <a:t>Frimat</a:t>
              </a:r>
              <a:r>
                <a:rPr lang="en-US" sz="1100" dirty="0"/>
                <a:t> et al., Lab Chip 11, 231–237 (2011). Copyright 2011 by The Royal Society of Chemistry.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0077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Counting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/>
        <p:txBody>
          <a:bodyPr/>
          <a:lstStyle/>
          <a:p>
            <a:fld id="{AA5699E3-1EC2-479B-AB84-4C12C9FA0D8A}" type="datetime4">
              <a:rPr lang="en-US" smtClean="0"/>
              <a:t>March 20, 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r>
              <a:rPr lang="en-US" smtClean="0"/>
              <a:t>QNF - Lithography and Process Engineering</a:t>
            </a:r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 cstate="print"/>
          <a:srcRect b="25960"/>
          <a:stretch/>
        </p:blipFill>
        <p:spPr bwMode="auto">
          <a:xfrm>
            <a:off x="193011" y="1550895"/>
            <a:ext cx="7774668" cy="4025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376518" y="5464224"/>
            <a:ext cx="31630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cs typeface="Arial" pitchFamily="34" charset="0"/>
              </a:rPr>
              <a:t>Schematic by S. Henry</a:t>
            </a:r>
            <a:endParaRPr lang="en-US" sz="1100" dirty="0">
              <a:cs typeface="Arial" pitchFamily="34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68235" y="1234083"/>
            <a:ext cx="3281082" cy="4467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8142193" y="5701382"/>
            <a:ext cx="2516842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dirty="0" smtClean="0">
                <a:ea typeface="+mj-ea"/>
                <a:cs typeface="+mj-cs"/>
              </a:rPr>
              <a:t>Chen et al (1997) Science, 276:1425</a:t>
            </a:r>
          </a:p>
          <a:p>
            <a:pPr lvl="0">
              <a:spcBef>
                <a:spcPct val="0"/>
              </a:spcBef>
            </a:pPr>
            <a:r>
              <a:rPr lang="en-US" sz="1100" dirty="0"/>
              <a:t>DOI: </a:t>
            </a:r>
            <a:r>
              <a:rPr lang="en-US" sz="1100" dirty="0" smtClean="0"/>
              <a:t>10.1126/science.276.5317.1425</a:t>
            </a:r>
            <a:endParaRPr kumimoji="0" lang="en-US" sz="11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254270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7086600" cy="609600"/>
          </a:xfrm>
        </p:spPr>
        <p:txBody>
          <a:bodyPr>
            <a:normAutofit fontScale="90000"/>
          </a:bodyPr>
          <a:lstStyle/>
          <a:p>
            <a:r>
              <a:rPr lang="en-US" dirty="0"/>
              <a:t>We will cover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90800" y="1143000"/>
            <a:ext cx="6207405" cy="4339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/>
              <a:t>Designing a mask (I can help with this)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/>
              <a:t>Making a master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/>
              <a:t>Surface preparation of wafer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/>
              <a:t>Photoresist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/>
              <a:t>Exposing of photoresist through mask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/>
              <a:t>Post exposure bake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/>
              <a:t>PDMS Device 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/>
              <a:t>C</a:t>
            </a:r>
            <a:r>
              <a:rPr lang="en-US" sz="2400" dirty="0" smtClean="0"/>
              <a:t>asting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/>
              <a:t>Punching </a:t>
            </a:r>
            <a:r>
              <a:rPr lang="en-US" sz="2400" dirty="0"/>
              <a:t>holes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/>
              <a:t>PDMS Bonding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/>
              <a:t>Filling</a:t>
            </a:r>
          </a:p>
        </p:txBody>
      </p:sp>
    </p:spTree>
    <p:extLst>
      <p:ext uri="{BB962C8B-B14F-4D97-AF65-F5344CB8AC3E}">
        <p14:creationId xmlns:p14="http://schemas.microsoft.com/office/powerpoint/2010/main" val="2455740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96" t="16088" r="26274" b="18384"/>
          <a:stretch/>
        </p:blipFill>
        <p:spPr>
          <a:xfrm>
            <a:off x="1010791" y="1981510"/>
            <a:ext cx="2843696" cy="17040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00" r="21275"/>
          <a:stretch/>
        </p:blipFill>
        <p:spPr>
          <a:xfrm>
            <a:off x="8756117" y="1973890"/>
            <a:ext cx="2292883" cy="170404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65" t="4407" r="23922" b="11873"/>
          <a:stretch/>
        </p:blipFill>
        <p:spPr>
          <a:xfrm>
            <a:off x="4925216" y="1973890"/>
            <a:ext cx="2775601" cy="170404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791" y="4251960"/>
            <a:ext cx="4267200" cy="150018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3017" y="4251960"/>
            <a:ext cx="4735983" cy="15001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228601"/>
            <a:ext cx="8229600" cy="838199"/>
          </a:xfrm>
        </p:spPr>
        <p:txBody>
          <a:bodyPr>
            <a:normAutofit/>
          </a:bodyPr>
          <a:lstStyle/>
          <a:p>
            <a:r>
              <a:rPr lang="en-US" dirty="0"/>
              <a:t>What is </a:t>
            </a:r>
            <a:r>
              <a:rPr lang="en-US" dirty="0" smtClean="0"/>
              <a:t>Microfluidics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25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7086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Designing a Mask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90800" y="1143000"/>
            <a:ext cx="6207405" cy="4339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/>
              <a:t>Designing a mask (I can help with this)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bg2"/>
                </a:solidFill>
              </a:rPr>
              <a:t>Making a master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Surface preparation of wafer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Photoresist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Exposing of photoresist through mask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Post exposure bake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bg2"/>
                </a:solidFill>
              </a:rPr>
              <a:t>PDMS Device 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bg2"/>
                </a:solidFill>
              </a:rPr>
              <a:t>C</a:t>
            </a:r>
            <a:r>
              <a:rPr lang="en-US" sz="2400" dirty="0" smtClean="0">
                <a:solidFill>
                  <a:schemeClr val="bg2"/>
                </a:solidFill>
              </a:rPr>
              <a:t>asting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Punching </a:t>
            </a:r>
            <a:r>
              <a:rPr lang="en-US" sz="2400" dirty="0">
                <a:solidFill>
                  <a:schemeClr val="bg2"/>
                </a:solidFill>
              </a:rPr>
              <a:t>holes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PDMS Bonding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Filling</a:t>
            </a:r>
          </a:p>
        </p:txBody>
      </p:sp>
    </p:spTree>
    <p:extLst>
      <p:ext uri="{BB962C8B-B14F-4D97-AF65-F5344CB8AC3E}">
        <p14:creationId xmlns:p14="http://schemas.microsoft.com/office/powerpoint/2010/main" val="347910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90082" y="1143000"/>
            <a:ext cx="9166484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Free software:</a:t>
            </a:r>
          </a:p>
          <a:p>
            <a:pPr marL="1657350" lvl="2" indent="-742950">
              <a:buFont typeface="Wingdings" panose="05000000000000000000" pitchFamily="2" charset="2"/>
              <a:buChar char="§"/>
            </a:pPr>
            <a:r>
              <a:rPr lang="en-US" sz="2800" dirty="0" smtClean="0"/>
              <a:t>Layout Editor (we have monthly training)</a:t>
            </a:r>
          </a:p>
          <a:p>
            <a:pPr marL="1657350" lvl="2" indent="-742950">
              <a:buFont typeface="Wingdings" panose="05000000000000000000" pitchFamily="2" charset="2"/>
              <a:buChar char="§"/>
            </a:pPr>
            <a:r>
              <a:rPr lang="en-US" sz="2800" dirty="0" smtClean="0"/>
              <a:t>DraftSight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Shapes to be closed polygons.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/>
              <a:t>Chrome masks with Heidelberg</a:t>
            </a:r>
          </a:p>
          <a:p>
            <a:pPr marL="1200150" lvl="2" indent="-742950">
              <a:buFont typeface="+mj-lt"/>
              <a:buAutoNum type="alphaLcParenR"/>
            </a:pPr>
            <a:r>
              <a:rPr lang="en-US" sz="2800" dirty="0"/>
              <a:t>$200 flat rate ($300 commercial) from our mask shop</a:t>
            </a:r>
            <a:endParaRPr lang="en-US" sz="3200" dirty="0"/>
          </a:p>
          <a:p>
            <a:pPr marL="742950" indent="-742950">
              <a:buFont typeface="+mj-lt"/>
              <a:buAutoNum type="arabicPeriod"/>
            </a:pPr>
            <a:r>
              <a:rPr lang="en-US" sz="3600" dirty="0" err="1" smtClean="0"/>
              <a:t>Polymask</a:t>
            </a:r>
            <a:r>
              <a:rPr lang="en-US" sz="3600" dirty="0" smtClean="0"/>
              <a:t> vendors (20um+):</a:t>
            </a:r>
          </a:p>
          <a:p>
            <a:pPr marL="1200150" lvl="1" indent="-742950">
              <a:buFont typeface="+mj-lt"/>
              <a:buAutoNum type="alphaLcParenR"/>
            </a:pPr>
            <a:r>
              <a:rPr lang="en-US" sz="2800" dirty="0"/>
              <a:t>o</a:t>
            </a:r>
            <a:r>
              <a:rPr lang="en-US" sz="2800" dirty="0" smtClean="0"/>
              <a:t>utputcity.com</a:t>
            </a:r>
          </a:p>
          <a:p>
            <a:pPr marL="1200150" lvl="1" indent="-742950">
              <a:buFont typeface="+mj-lt"/>
              <a:buAutoNum type="alphaLcParenR"/>
            </a:pPr>
            <a:r>
              <a:rPr lang="en-US" sz="2800" dirty="0" smtClean="0"/>
              <a:t>fineline-imaging.com</a:t>
            </a:r>
          </a:p>
          <a:p>
            <a:pPr marL="742950" indent="-742950">
              <a:buFont typeface="+mj-lt"/>
              <a:buAutoNum type="arabicPeriod"/>
            </a:pPr>
            <a:endParaRPr lang="en-US" sz="36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Designing </a:t>
            </a:r>
            <a:r>
              <a:rPr lang="en-US" dirty="0"/>
              <a:t>a </a:t>
            </a:r>
            <a:r>
              <a:rPr lang="en-US" dirty="0" smtClean="0"/>
              <a:t>Mask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4114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Layout </a:t>
            </a:r>
            <a:r>
              <a:rPr lang="en-US" dirty="0" smtClean="0"/>
              <a:t>Editor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1082842"/>
            <a:ext cx="9401175" cy="5285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781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2098" y="1219200"/>
            <a:ext cx="9107805" cy="512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DraftSight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394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7086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Making a Master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90800" y="1143000"/>
            <a:ext cx="6207405" cy="4339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Designing a mask (I can help with this)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/>
              <a:t>Making a master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Surface preparation of wafer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Photoresist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Exposing of photoresist through mask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Post exposure bake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PDMS Device 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Casting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Punch holes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PDMS Bonding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Filling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96" t="16088" r="26274" b="18384"/>
          <a:stretch/>
        </p:blipFill>
        <p:spPr>
          <a:xfrm>
            <a:off x="8420100" y="2209800"/>
            <a:ext cx="2886976" cy="1729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363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50" t="13964" r="30000" b="17408"/>
          <a:stretch/>
        </p:blipFill>
        <p:spPr>
          <a:xfrm>
            <a:off x="3047999" y="1499265"/>
            <a:ext cx="1950720" cy="1371600"/>
          </a:xfrm>
          <a:prstGeom prst="rect">
            <a:avLst/>
          </a:prstGeom>
        </p:spPr>
      </p:pic>
      <p:pic>
        <p:nvPicPr>
          <p:cNvPr id="4" name="Picture 3"/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15" t="1452" r="22548" b="4278"/>
          <a:stretch/>
        </p:blipFill>
        <p:spPr>
          <a:xfrm>
            <a:off x="5095842" y="1497315"/>
            <a:ext cx="1950720" cy="1371600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91" r="17011"/>
          <a:stretch/>
        </p:blipFill>
        <p:spPr>
          <a:xfrm>
            <a:off x="7136832" y="1499265"/>
            <a:ext cx="1950720" cy="1371600"/>
          </a:xfrm>
          <a:prstGeom prst="rect">
            <a:avLst/>
          </a:prstGeom>
        </p:spPr>
      </p:pic>
      <p:sp>
        <p:nvSpPr>
          <p:cNvPr id="9" name="Curved Right Arrow 8"/>
          <p:cNvSpPr/>
          <p:nvPr/>
        </p:nvSpPr>
        <p:spPr>
          <a:xfrm>
            <a:off x="7681164" y="1696202"/>
            <a:ext cx="487680" cy="4572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48" r="30000"/>
          <a:stretch/>
        </p:blipFill>
        <p:spPr>
          <a:xfrm>
            <a:off x="1130190" y="3405537"/>
            <a:ext cx="1913467" cy="228137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00" r="31667"/>
          <a:stretch/>
        </p:blipFill>
        <p:spPr>
          <a:xfrm>
            <a:off x="3187023" y="3405536"/>
            <a:ext cx="1672672" cy="228137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97" r="30000"/>
          <a:stretch/>
        </p:blipFill>
        <p:spPr>
          <a:xfrm>
            <a:off x="5000652" y="3405535"/>
            <a:ext cx="1903803" cy="228137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04" r="20000"/>
          <a:stretch/>
        </p:blipFill>
        <p:spPr>
          <a:xfrm>
            <a:off x="9444455" y="3405534"/>
            <a:ext cx="1600616" cy="110808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95" r="20896"/>
          <a:stretch/>
        </p:blipFill>
        <p:spPr>
          <a:xfrm>
            <a:off x="9444454" y="4517073"/>
            <a:ext cx="1600616" cy="1169839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626534" y="1497315"/>
            <a:ext cx="2316480" cy="1371600"/>
            <a:chOff x="483888" y="1219200"/>
            <a:chExt cx="1743436" cy="1371600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508" r="16418"/>
            <a:stretch/>
          </p:blipFill>
          <p:spPr>
            <a:xfrm>
              <a:off x="483888" y="1219200"/>
              <a:ext cx="1743436" cy="1371600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601133" y="1281950"/>
              <a:ext cx="37786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200C</a:t>
              </a:r>
              <a:endParaRPr lang="en-US" sz="1200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9179780" y="1497315"/>
            <a:ext cx="2316480" cy="1371600"/>
            <a:chOff x="6876369" y="1219200"/>
            <a:chExt cx="1743436" cy="1371600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508" r="16418"/>
            <a:stretch/>
          </p:blipFill>
          <p:spPr>
            <a:xfrm>
              <a:off x="6876369" y="1219200"/>
              <a:ext cx="1743436" cy="1371600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6981982" y="1281950"/>
              <a:ext cx="37786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1</a:t>
              </a:r>
              <a:r>
                <a:rPr lang="en-US" sz="1200" dirty="0" smtClean="0"/>
                <a:t>00C</a:t>
              </a:r>
              <a:endParaRPr lang="en-US" sz="120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7026580" y="3860424"/>
            <a:ext cx="2316480" cy="1371600"/>
            <a:chOff x="4724400" y="3572599"/>
            <a:chExt cx="2375416" cy="1868793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508" r="16418"/>
            <a:stretch/>
          </p:blipFill>
          <p:spPr>
            <a:xfrm>
              <a:off x="4724400" y="3572599"/>
              <a:ext cx="2375416" cy="1868793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4839351" y="3765465"/>
              <a:ext cx="514834" cy="3774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1</a:t>
              </a:r>
              <a:r>
                <a:rPr lang="en-US" sz="1200" dirty="0" smtClean="0"/>
                <a:t>00C</a:t>
              </a:r>
              <a:endParaRPr lang="en-US" sz="1200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Making a </a:t>
            </a:r>
            <a:r>
              <a:rPr lang="en-US" dirty="0" smtClean="0"/>
              <a:t>Master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3699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7086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Surface Preparation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90800" y="1143000"/>
            <a:ext cx="6207405" cy="4339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bg2"/>
                </a:solidFill>
              </a:rPr>
              <a:t>Designing a mask (I can help with this)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bg2"/>
                </a:solidFill>
              </a:rPr>
              <a:t>Making a master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/>
              <a:t>Surface preparation of wafer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Photoresist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Exposing of photoresist through mask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Post exposure bake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bg2"/>
                </a:solidFill>
              </a:rPr>
              <a:t>PDMS Device 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bg2"/>
                </a:solidFill>
              </a:rPr>
              <a:t>C</a:t>
            </a:r>
            <a:r>
              <a:rPr lang="en-US" sz="2400" dirty="0" smtClean="0">
                <a:solidFill>
                  <a:schemeClr val="bg2"/>
                </a:solidFill>
              </a:rPr>
              <a:t>asting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Punching </a:t>
            </a:r>
            <a:r>
              <a:rPr lang="en-US" sz="2400" dirty="0">
                <a:solidFill>
                  <a:schemeClr val="bg2"/>
                </a:solidFill>
              </a:rPr>
              <a:t>holes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PDMS Bonding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Filling</a:t>
            </a:r>
          </a:p>
        </p:txBody>
      </p:sp>
    </p:spTree>
    <p:extLst>
      <p:ext uri="{BB962C8B-B14F-4D97-AF65-F5344CB8AC3E}">
        <p14:creationId xmlns:p14="http://schemas.microsoft.com/office/powerpoint/2010/main" val="237139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7086600" cy="6096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Substrate Surface Preparation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1143000"/>
            <a:ext cx="114300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SU-8 Resist: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Make surface hydrophobic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2400" dirty="0" smtClean="0"/>
              <a:t>Silicon is hydrophobic, but SiO</a:t>
            </a:r>
            <a:r>
              <a:rPr lang="en-US" sz="2400" baseline="-25000" dirty="0" smtClean="0"/>
              <a:t>2 </a:t>
            </a:r>
            <a:r>
              <a:rPr lang="en-US" sz="2400" dirty="0" smtClean="0"/>
              <a:t> (due to exposure to atmospheric oxygen) is hydrophilic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Two possible treatments to promote adhesion: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2400" dirty="0" smtClean="0"/>
              <a:t>Removal of native oxide with HF (nasty)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2400" dirty="0" smtClean="0"/>
              <a:t>Prime wafer with HMDS in priming oven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Dehydration bake at 200C to drive off water </a:t>
            </a:r>
            <a:r>
              <a:rPr lang="en-US" sz="2400" dirty="0" smtClean="0"/>
              <a:t>molecules</a:t>
            </a:r>
          </a:p>
          <a:p>
            <a:endParaRPr lang="en-US" sz="2400" dirty="0" smtClean="0">
              <a:solidFill>
                <a:srgbClr val="FF0000"/>
              </a:solidFill>
            </a:endParaRPr>
          </a:p>
          <a:p>
            <a:r>
              <a:rPr lang="en-US" sz="2400" dirty="0" smtClean="0">
                <a:solidFill>
                  <a:srgbClr val="FF0000"/>
                </a:solidFill>
              </a:rPr>
              <a:t>KMPR Resist:</a:t>
            </a: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Dehydration bake at 200C only</a:t>
            </a:r>
          </a:p>
          <a:p>
            <a:endParaRPr lang="en-US" sz="2400" dirty="0" smtClean="0">
              <a:solidFill>
                <a:srgbClr val="FF0000"/>
              </a:solidFill>
            </a:endParaRP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53363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7086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Photoresist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90800" y="1143000"/>
            <a:ext cx="6207405" cy="4339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bg2"/>
                </a:solidFill>
              </a:rPr>
              <a:t>Designing a mask (I can help with this)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bg2"/>
                </a:solidFill>
              </a:rPr>
              <a:t>Making a master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Surface preparation of wafer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/>
              <a:t>Photoresist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Exposing of photoresist through mask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Post exposure bake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bg2"/>
                </a:solidFill>
              </a:rPr>
              <a:t>PDMS Device 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bg2"/>
                </a:solidFill>
              </a:rPr>
              <a:t>C</a:t>
            </a:r>
            <a:r>
              <a:rPr lang="en-US" sz="2400" dirty="0" smtClean="0">
                <a:solidFill>
                  <a:schemeClr val="bg2"/>
                </a:solidFill>
              </a:rPr>
              <a:t>asting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Punching </a:t>
            </a:r>
            <a:r>
              <a:rPr lang="en-US" sz="2400" dirty="0">
                <a:solidFill>
                  <a:schemeClr val="bg2"/>
                </a:solidFill>
              </a:rPr>
              <a:t>holes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PDMS Bonding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Filling</a:t>
            </a:r>
          </a:p>
        </p:txBody>
      </p:sp>
    </p:spTree>
    <p:extLst>
      <p:ext uri="{BB962C8B-B14F-4D97-AF65-F5344CB8AC3E}">
        <p14:creationId xmlns:p14="http://schemas.microsoft.com/office/powerpoint/2010/main" val="237139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240817" y="2743578"/>
            <a:ext cx="9550400" cy="1752600"/>
            <a:chOff x="838200" y="3886200"/>
            <a:chExt cx="7162800" cy="1752600"/>
          </a:xfrm>
        </p:grpSpPr>
        <p:sp>
          <p:nvSpPr>
            <p:cNvPr id="51" name="Rectangle 50"/>
            <p:cNvSpPr/>
            <p:nvPr/>
          </p:nvSpPr>
          <p:spPr>
            <a:xfrm>
              <a:off x="838200" y="4114800"/>
              <a:ext cx="7162800" cy="152400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838200" y="3886200"/>
              <a:ext cx="2209800" cy="228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3886200" y="3886200"/>
              <a:ext cx="1219200" cy="228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5943600" y="3886200"/>
              <a:ext cx="2057400" cy="228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3048000" y="3886200"/>
              <a:ext cx="838200" cy="228600"/>
            </a:xfrm>
            <a:prstGeom prst="rect">
              <a:avLst/>
            </a:prstGeom>
            <a:pattFill prst="dashUp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5105400" y="3886200"/>
              <a:ext cx="838200" cy="228600"/>
            </a:xfrm>
            <a:prstGeom prst="rect">
              <a:avLst/>
            </a:prstGeom>
            <a:pattFill prst="dashUp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4187217" y="2970273"/>
            <a:ext cx="3860800" cy="1527810"/>
            <a:chOff x="3048000" y="4110990"/>
            <a:chExt cx="2895600" cy="1527810"/>
          </a:xfrm>
        </p:grpSpPr>
        <p:sp>
          <p:nvSpPr>
            <p:cNvPr id="82" name="Rectangle 81"/>
            <p:cNvSpPr/>
            <p:nvPr/>
          </p:nvSpPr>
          <p:spPr>
            <a:xfrm>
              <a:off x="3048000" y="4114800"/>
              <a:ext cx="838200" cy="1524000"/>
            </a:xfrm>
            <a:prstGeom prst="rect">
              <a:avLst/>
            </a:prstGeom>
            <a:pattFill prst="ltUpDiag">
              <a:fgClr>
                <a:schemeClr val="bg2">
                  <a:lumMod val="50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Rectangle 82"/>
            <p:cNvSpPr/>
            <p:nvPr/>
          </p:nvSpPr>
          <p:spPr>
            <a:xfrm>
              <a:off x="5105400" y="4110990"/>
              <a:ext cx="838200" cy="1524000"/>
            </a:xfrm>
            <a:prstGeom prst="rect">
              <a:avLst/>
            </a:prstGeom>
            <a:pattFill prst="ltUpDiag">
              <a:fgClr>
                <a:schemeClr val="bg2">
                  <a:lumMod val="50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952017" y="1886327"/>
            <a:ext cx="8331200" cy="1083945"/>
            <a:chOff x="1952017" y="1886327"/>
            <a:chExt cx="8331200" cy="1083945"/>
          </a:xfrm>
        </p:grpSpPr>
        <p:grpSp>
          <p:nvGrpSpPr>
            <p:cNvPr id="33" name="Group 32"/>
            <p:cNvGrpSpPr/>
            <p:nvPr/>
          </p:nvGrpSpPr>
          <p:grpSpPr>
            <a:xfrm>
              <a:off x="8251217" y="1886328"/>
              <a:ext cx="812800" cy="838200"/>
              <a:chOff x="6096000" y="1600200"/>
              <a:chExt cx="609600" cy="838200"/>
            </a:xfrm>
          </p:grpSpPr>
          <p:cxnSp>
            <p:nvCxnSpPr>
              <p:cNvPr id="20" name="Straight Arrow Connector 19"/>
              <p:cNvCxnSpPr/>
              <p:nvPr/>
            </p:nvCxnSpPr>
            <p:spPr>
              <a:xfrm>
                <a:off x="60960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/>
              <p:cNvCxnSpPr/>
              <p:nvPr/>
            </p:nvCxnSpPr>
            <p:spPr>
              <a:xfrm>
                <a:off x="64008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/>
              <p:cNvCxnSpPr/>
              <p:nvPr/>
            </p:nvCxnSpPr>
            <p:spPr>
              <a:xfrm>
                <a:off x="67056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4" name="Group 33"/>
            <p:cNvGrpSpPr/>
            <p:nvPr/>
          </p:nvGrpSpPr>
          <p:grpSpPr>
            <a:xfrm>
              <a:off x="9470417" y="1886328"/>
              <a:ext cx="812800" cy="838200"/>
              <a:chOff x="6096000" y="1600200"/>
              <a:chExt cx="609600" cy="838200"/>
            </a:xfrm>
          </p:grpSpPr>
          <p:cxnSp>
            <p:nvCxnSpPr>
              <p:cNvPr id="35" name="Straight Arrow Connector 34"/>
              <p:cNvCxnSpPr/>
              <p:nvPr/>
            </p:nvCxnSpPr>
            <p:spPr>
              <a:xfrm>
                <a:off x="60960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/>
              <p:cNvCxnSpPr/>
              <p:nvPr/>
            </p:nvCxnSpPr>
            <p:spPr>
              <a:xfrm>
                <a:off x="64008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Arrow Connector 36"/>
              <p:cNvCxnSpPr/>
              <p:nvPr/>
            </p:nvCxnSpPr>
            <p:spPr>
              <a:xfrm>
                <a:off x="67056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" name="Group 37"/>
            <p:cNvGrpSpPr/>
            <p:nvPr/>
          </p:nvGrpSpPr>
          <p:grpSpPr>
            <a:xfrm>
              <a:off x="1952017" y="1886328"/>
              <a:ext cx="812800" cy="838200"/>
              <a:chOff x="6096000" y="1600200"/>
              <a:chExt cx="609600" cy="838200"/>
            </a:xfrm>
          </p:grpSpPr>
          <p:cxnSp>
            <p:nvCxnSpPr>
              <p:cNvPr id="39" name="Straight Arrow Connector 38"/>
              <p:cNvCxnSpPr/>
              <p:nvPr/>
            </p:nvCxnSpPr>
            <p:spPr>
              <a:xfrm>
                <a:off x="60960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/>
              <p:cNvCxnSpPr/>
              <p:nvPr/>
            </p:nvCxnSpPr>
            <p:spPr>
              <a:xfrm>
                <a:off x="64008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/>
              <p:cNvCxnSpPr/>
              <p:nvPr/>
            </p:nvCxnSpPr>
            <p:spPr>
              <a:xfrm>
                <a:off x="67056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/>
            <p:cNvGrpSpPr/>
            <p:nvPr/>
          </p:nvGrpSpPr>
          <p:grpSpPr>
            <a:xfrm>
              <a:off x="3171217" y="1886328"/>
              <a:ext cx="812800" cy="838200"/>
              <a:chOff x="6096000" y="1600200"/>
              <a:chExt cx="609600" cy="838200"/>
            </a:xfrm>
          </p:grpSpPr>
          <p:cxnSp>
            <p:nvCxnSpPr>
              <p:cNvPr id="43" name="Straight Arrow Connector 42"/>
              <p:cNvCxnSpPr/>
              <p:nvPr/>
            </p:nvCxnSpPr>
            <p:spPr>
              <a:xfrm>
                <a:off x="60960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Arrow Connector 43"/>
              <p:cNvCxnSpPr/>
              <p:nvPr/>
            </p:nvCxnSpPr>
            <p:spPr>
              <a:xfrm>
                <a:off x="64008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Arrow Connector 44"/>
              <p:cNvCxnSpPr/>
              <p:nvPr/>
            </p:nvCxnSpPr>
            <p:spPr>
              <a:xfrm>
                <a:off x="67056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6" name="Group 55"/>
            <p:cNvGrpSpPr/>
            <p:nvPr/>
          </p:nvGrpSpPr>
          <p:grpSpPr>
            <a:xfrm>
              <a:off x="5711217" y="1905378"/>
              <a:ext cx="812800" cy="838200"/>
              <a:chOff x="6096000" y="1600200"/>
              <a:chExt cx="609600" cy="838200"/>
            </a:xfrm>
          </p:grpSpPr>
          <p:cxnSp>
            <p:nvCxnSpPr>
              <p:cNvPr id="61" name="Straight Arrow Connector 60"/>
              <p:cNvCxnSpPr/>
              <p:nvPr/>
            </p:nvCxnSpPr>
            <p:spPr>
              <a:xfrm>
                <a:off x="60960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Arrow Connector 61"/>
              <p:cNvCxnSpPr/>
              <p:nvPr/>
            </p:nvCxnSpPr>
            <p:spPr>
              <a:xfrm>
                <a:off x="64008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Arrow Connector 62"/>
              <p:cNvCxnSpPr/>
              <p:nvPr/>
            </p:nvCxnSpPr>
            <p:spPr>
              <a:xfrm>
                <a:off x="67056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9" name="Group 58"/>
            <p:cNvGrpSpPr/>
            <p:nvPr/>
          </p:nvGrpSpPr>
          <p:grpSpPr>
            <a:xfrm>
              <a:off x="7082817" y="1886327"/>
              <a:ext cx="812800" cy="1080135"/>
              <a:chOff x="6096000" y="1600200"/>
              <a:chExt cx="609600" cy="838200"/>
            </a:xfrm>
          </p:grpSpPr>
          <p:cxnSp>
            <p:nvCxnSpPr>
              <p:cNvPr id="60" name="Straight Arrow Connector 59"/>
              <p:cNvCxnSpPr/>
              <p:nvPr/>
            </p:nvCxnSpPr>
            <p:spPr>
              <a:xfrm>
                <a:off x="60960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Arrow Connector 63"/>
              <p:cNvCxnSpPr/>
              <p:nvPr/>
            </p:nvCxnSpPr>
            <p:spPr>
              <a:xfrm>
                <a:off x="64008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Arrow Connector 64"/>
              <p:cNvCxnSpPr/>
              <p:nvPr/>
            </p:nvCxnSpPr>
            <p:spPr>
              <a:xfrm>
                <a:off x="67056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/>
            <p:cNvGrpSpPr/>
            <p:nvPr/>
          </p:nvGrpSpPr>
          <p:grpSpPr>
            <a:xfrm>
              <a:off x="4339617" y="1886327"/>
              <a:ext cx="812800" cy="1083945"/>
              <a:chOff x="6096000" y="1600200"/>
              <a:chExt cx="609600" cy="838200"/>
            </a:xfrm>
          </p:grpSpPr>
          <p:cxnSp>
            <p:nvCxnSpPr>
              <p:cNvPr id="67" name="Straight Arrow Connector 66"/>
              <p:cNvCxnSpPr/>
              <p:nvPr/>
            </p:nvCxnSpPr>
            <p:spPr>
              <a:xfrm>
                <a:off x="60960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Arrow Connector 67"/>
              <p:cNvCxnSpPr/>
              <p:nvPr/>
            </p:nvCxnSpPr>
            <p:spPr>
              <a:xfrm>
                <a:off x="64008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Arrow Connector 68"/>
              <p:cNvCxnSpPr/>
              <p:nvPr/>
            </p:nvCxnSpPr>
            <p:spPr>
              <a:xfrm>
                <a:off x="67056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0" name="Group 69"/>
          <p:cNvGrpSpPr/>
          <p:nvPr/>
        </p:nvGrpSpPr>
        <p:grpSpPr>
          <a:xfrm>
            <a:off x="4187217" y="2972178"/>
            <a:ext cx="3860800" cy="1219200"/>
            <a:chOff x="3048000" y="4110990"/>
            <a:chExt cx="2895600" cy="1527810"/>
          </a:xfrm>
        </p:grpSpPr>
        <p:sp>
          <p:nvSpPr>
            <p:cNvPr id="71" name="Rectangle 70"/>
            <p:cNvSpPr/>
            <p:nvPr/>
          </p:nvSpPr>
          <p:spPr>
            <a:xfrm>
              <a:off x="3048000" y="4114800"/>
              <a:ext cx="838200" cy="1524000"/>
            </a:xfrm>
            <a:prstGeom prst="rect">
              <a:avLst/>
            </a:prstGeom>
            <a:pattFill prst="ltUpDiag">
              <a:fgClr>
                <a:schemeClr val="bg2">
                  <a:lumMod val="50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5105400" y="4110990"/>
              <a:ext cx="838200" cy="1524000"/>
            </a:xfrm>
            <a:prstGeom prst="rect">
              <a:avLst/>
            </a:prstGeom>
            <a:pattFill prst="ltUpDiag">
              <a:fgClr>
                <a:schemeClr val="bg2">
                  <a:lumMod val="50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4187217" y="2975988"/>
            <a:ext cx="3860800" cy="762000"/>
            <a:chOff x="3048000" y="4110990"/>
            <a:chExt cx="2895600" cy="1527810"/>
          </a:xfrm>
        </p:grpSpPr>
        <p:sp>
          <p:nvSpPr>
            <p:cNvPr id="74" name="Rectangle 73"/>
            <p:cNvSpPr/>
            <p:nvPr/>
          </p:nvSpPr>
          <p:spPr>
            <a:xfrm>
              <a:off x="3048000" y="4114800"/>
              <a:ext cx="838200" cy="1524000"/>
            </a:xfrm>
            <a:prstGeom prst="rect">
              <a:avLst/>
            </a:prstGeom>
            <a:pattFill prst="ltUpDiag">
              <a:fgClr>
                <a:schemeClr val="bg2">
                  <a:lumMod val="50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5105400" y="4110990"/>
              <a:ext cx="838200" cy="1524000"/>
            </a:xfrm>
            <a:prstGeom prst="rect">
              <a:avLst/>
            </a:prstGeom>
            <a:pattFill prst="ltUpDiag">
              <a:fgClr>
                <a:schemeClr val="bg2">
                  <a:lumMod val="50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4187217" y="2972178"/>
            <a:ext cx="3860800" cy="306320"/>
            <a:chOff x="3048000" y="4110990"/>
            <a:chExt cx="2895600" cy="1527810"/>
          </a:xfrm>
        </p:grpSpPr>
        <p:sp>
          <p:nvSpPr>
            <p:cNvPr id="79" name="Rectangle 78"/>
            <p:cNvSpPr/>
            <p:nvPr/>
          </p:nvSpPr>
          <p:spPr>
            <a:xfrm>
              <a:off x="3048000" y="4114800"/>
              <a:ext cx="838200" cy="1524000"/>
            </a:xfrm>
            <a:prstGeom prst="rect">
              <a:avLst/>
            </a:prstGeom>
            <a:pattFill prst="ltUpDiag">
              <a:fgClr>
                <a:schemeClr val="bg2">
                  <a:lumMod val="50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5105400" y="4110990"/>
              <a:ext cx="838200" cy="1524000"/>
            </a:xfrm>
            <a:prstGeom prst="rect">
              <a:avLst/>
            </a:prstGeom>
            <a:pattFill prst="ltUpDiag">
              <a:fgClr>
                <a:schemeClr val="bg2">
                  <a:lumMod val="50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2" name="Rectangle 51"/>
          <p:cNvSpPr/>
          <p:nvPr/>
        </p:nvSpPr>
        <p:spPr>
          <a:xfrm>
            <a:off x="1240817" y="4494274"/>
            <a:ext cx="9550400" cy="68770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Negative Photoresist – How it </a:t>
            </a:r>
            <a:r>
              <a:rPr lang="en-US" dirty="0" smtClean="0"/>
              <a:t>works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76400" y="3547607"/>
            <a:ext cx="1242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Photoresist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1736996" y="4653460"/>
            <a:ext cx="1070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Substrate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28600" y="2452994"/>
            <a:ext cx="876678" cy="595006"/>
            <a:chOff x="285561" y="2243633"/>
            <a:chExt cx="876678" cy="595006"/>
          </a:xfrm>
        </p:grpSpPr>
        <p:sp>
          <p:nvSpPr>
            <p:cNvPr id="5" name="Rectangular Callout 4"/>
            <p:cNvSpPr/>
            <p:nvPr/>
          </p:nvSpPr>
          <p:spPr>
            <a:xfrm rot="16200000">
              <a:off x="426397" y="2102797"/>
              <a:ext cx="595006" cy="876678"/>
            </a:xfrm>
            <a:prstGeom prst="wedgeRectCallou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80696" y="2351421"/>
              <a:ext cx="6864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Mask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874347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Gradient Generator</a:t>
            </a:r>
            <a:endParaRPr lang="en-US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/>
          </p:nvPr>
        </p:nvGraphicFramePr>
        <p:xfrm>
          <a:off x="2336800" y="1600200"/>
          <a:ext cx="7315200" cy="42394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Acrobat Document" r:id="rId4" imgW="7543441" imgH="5829039" progId="AcroExch.Document.DC">
                  <p:embed/>
                </p:oleObj>
              </mc:Choice>
              <mc:Fallback>
                <p:oleObj name="Acrobat Document" r:id="rId4" imgW="7543441" imgH="5829039" progId="AcroExch.Document.DC">
                  <p:embed/>
                  <p:pic>
                    <p:nvPicPr>
                      <p:cNvPr id="9" name="Object 8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336800" y="1600200"/>
                        <a:ext cx="7315200" cy="42394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00" r="32158"/>
          <a:stretch/>
        </p:blipFill>
        <p:spPr>
          <a:xfrm rot="16200000">
            <a:off x="4558963" y="-698163"/>
            <a:ext cx="3074074" cy="8737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07772" y="5385184"/>
            <a:ext cx="19960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Device designed at Penn (Ref 1)</a:t>
            </a:r>
            <a:endParaRPr lang="en-US" sz="1100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10058400" y="6492875"/>
            <a:ext cx="2133600" cy="365125"/>
          </a:xfrm>
        </p:spPr>
        <p:txBody>
          <a:bodyPr/>
          <a:lstStyle/>
          <a:p>
            <a:fld id="{D6BB5B13-017E-40FF-8C53-D2F93CECD17C}" type="datetime4">
              <a:rPr lang="en-US" smtClean="0"/>
              <a:t>March 20, 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094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Negative Photoresists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4600" y="1600200"/>
            <a:ext cx="7048500" cy="2249847"/>
          </a:xfr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3200" dirty="0" smtClean="0"/>
              <a:t>SU8-2000 series photosensitive epoxy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200" dirty="0" smtClean="0"/>
              <a:t>SU8-3000 series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200" dirty="0" smtClean="0"/>
              <a:t>KMPR-1000 series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200" dirty="0" smtClean="0"/>
              <a:t>QNF supplies SU8-2050, KMPR 1050</a:t>
            </a:r>
          </a:p>
        </p:txBody>
      </p:sp>
    </p:spTree>
    <p:extLst>
      <p:ext uri="{BB962C8B-B14F-4D97-AF65-F5344CB8AC3E}">
        <p14:creationId xmlns:p14="http://schemas.microsoft.com/office/powerpoint/2010/main" val="1577972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53977" b="56014"/>
          <a:stretch/>
        </p:blipFill>
        <p:spPr>
          <a:xfrm>
            <a:off x="2624060" y="1295400"/>
            <a:ext cx="6943880" cy="48177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Photoresist Spin Coating, </a:t>
            </a:r>
            <a:r>
              <a:rPr lang="en-US" dirty="0" smtClean="0"/>
              <a:t>Baking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9095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7086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Exposure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90800" y="1143000"/>
            <a:ext cx="6207405" cy="4339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bg2"/>
                </a:solidFill>
              </a:rPr>
              <a:t>Designing a mask (I can help with this)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bg2"/>
                </a:solidFill>
              </a:rPr>
              <a:t>Making a master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Surface preparation of wafer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Photoresist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/>
              <a:t>Exposing of photoresist through mask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Post exposure bake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bg2"/>
                </a:solidFill>
              </a:rPr>
              <a:t>PDMS Device 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bg2"/>
                </a:solidFill>
              </a:rPr>
              <a:t>C</a:t>
            </a:r>
            <a:r>
              <a:rPr lang="en-US" sz="2400" dirty="0" smtClean="0">
                <a:solidFill>
                  <a:schemeClr val="bg2"/>
                </a:solidFill>
              </a:rPr>
              <a:t>asting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Punching </a:t>
            </a:r>
            <a:r>
              <a:rPr lang="en-US" sz="2400" dirty="0">
                <a:solidFill>
                  <a:schemeClr val="bg2"/>
                </a:solidFill>
              </a:rPr>
              <a:t>holes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PDMS Bonding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Filling</a:t>
            </a:r>
          </a:p>
        </p:txBody>
      </p:sp>
    </p:spTree>
    <p:extLst>
      <p:ext uri="{BB962C8B-B14F-4D97-AF65-F5344CB8AC3E}">
        <p14:creationId xmlns:p14="http://schemas.microsoft.com/office/powerpoint/2010/main" val="237139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Photoresist Exposure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600200"/>
            <a:ext cx="4333875" cy="4286250"/>
          </a:xfrm>
        </p:spPr>
      </p:pic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47671307"/>
              </p:ext>
            </p:extLst>
          </p:nvPr>
        </p:nvGraphicFramePr>
        <p:xfrm>
          <a:off x="5105400" y="1752600"/>
          <a:ext cx="5715000" cy="3733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349929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Photoresist Exposure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041" y="1499680"/>
            <a:ext cx="6789919" cy="3819033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508000" y="5439383"/>
            <a:ext cx="10972800" cy="5715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latin typeface="+mn-lt"/>
              </a:rPr>
              <a:t>ABM Mask Aligner</a:t>
            </a:r>
            <a:endParaRPr lang="en-US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9248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Exposure Problems: Short Exposure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1219200" y="2209800"/>
            <a:ext cx="9550400" cy="1752600"/>
            <a:chOff x="838200" y="3886200"/>
            <a:chExt cx="7162800" cy="1752600"/>
          </a:xfrm>
        </p:grpSpPr>
        <p:sp>
          <p:nvSpPr>
            <p:cNvPr id="51" name="Rectangle 50"/>
            <p:cNvSpPr/>
            <p:nvPr/>
          </p:nvSpPr>
          <p:spPr>
            <a:xfrm>
              <a:off x="838200" y="4114800"/>
              <a:ext cx="7162800" cy="152400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838200" y="3886200"/>
              <a:ext cx="2209800" cy="228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3886200" y="3886200"/>
              <a:ext cx="1219200" cy="228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5943600" y="3886200"/>
              <a:ext cx="2057400" cy="228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3048000" y="3886200"/>
              <a:ext cx="838200" cy="228600"/>
            </a:xfrm>
            <a:prstGeom prst="rect">
              <a:avLst/>
            </a:prstGeom>
            <a:pattFill prst="dashUp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5105400" y="3886200"/>
              <a:ext cx="838200" cy="228600"/>
            </a:xfrm>
            <a:prstGeom prst="rect">
              <a:avLst/>
            </a:prstGeom>
            <a:pattFill prst="dashUp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930400" y="1352550"/>
            <a:ext cx="8331200" cy="1085850"/>
            <a:chOff x="1930400" y="1352550"/>
            <a:chExt cx="8331200" cy="1085850"/>
          </a:xfrm>
        </p:grpSpPr>
        <p:grpSp>
          <p:nvGrpSpPr>
            <p:cNvPr id="33" name="Group 32"/>
            <p:cNvGrpSpPr/>
            <p:nvPr/>
          </p:nvGrpSpPr>
          <p:grpSpPr>
            <a:xfrm>
              <a:off x="8229600" y="1352550"/>
              <a:ext cx="812800" cy="838200"/>
              <a:chOff x="6096000" y="1600200"/>
              <a:chExt cx="609600" cy="838200"/>
            </a:xfrm>
          </p:grpSpPr>
          <p:cxnSp>
            <p:nvCxnSpPr>
              <p:cNvPr id="20" name="Straight Arrow Connector 19"/>
              <p:cNvCxnSpPr/>
              <p:nvPr/>
            </p:nvCxnSpPr>
            <p:spPr>
              <a:xfrm>
                <a:off x="60960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/>
              <p:cNvCxnSpPr/>
              <p:nvPr/>
            </p:nvCxnSpPr>
            <p:spPr>
              <a:xfrm>
                <a:off x="64008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/>
              <p:cNvCxnSpPr/>
              <p:nvPr/>
            </p:nvCxnSpPr>
            <p:spPr>
              <a:xfrm>
                <a:off x="67056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4" name="Group 33"/>
            <p:cNvGrpSpPr/>
            <p:nvPr/>
          </p:nvGrpSpPr>
          <p:grpSpPr>
            <a:xfrm>
              <a:off x="9448800" y="1352550"/>
              <a:ext cx="812800" cy="838200"/>
              <a:chOff x="6096000" y="1600200"/>
              <a:chExt cx="609600" cy="838200"/>
            </a:xfrm>
          </p:grpSpPr>
          <p:cxnSp>
            <p:nvCxnSpPr>
              <p:cNvPr id="35" name="Straight Arrow Connector 34"/>
              <p:cNvCxnSpPr/>
              <p:nvPr/>
            </p:nvCxnSpPr>
            <p:spPr>
              <a:xfrm>
                <a:off x="60960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/>
              <p:cNvCxnSpPr/>
              <p:nvPr/>
            </p:nvCxnSpPr>
            <p:spPr>
              <a:xfrm>
                <a:off x="64008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Arrow Connector 36"/>
              <p:cNvCxnSpPr/>
              <p:nvPr/>
            </p:nvCxnSpPr>
            <p:spPr>
              <a:xfrm>
                <a:off x="67056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" name="Group 37"/>
            <p:cNvGrpSpPr/>
            <p:nvPr/>
          </p:nvGrpSpPr>
          <p:grpSpPr>
            <a:xfrm>
              <a:off x="1930400" y="1352550"/>
              <a:ext cx="812800" cy="838200"/>
              <a:chOff x="6096000" y="1600200"/>
              <a:chExt cx="609600" cy="838200"/>
            </a:xfrm>
          </p:grpSpPr>
          <p:cxnSp>
            <p:nvCxnSpPr>
              <p:cNvPr id="39" name="Straight Arrow Connector 38"/>
              <p:cNvCxnSpPr/>
              <p:nvPr/>
            </p:nvCxnSpPr>
            <p:spPr>
              <a:xfrm>
                <a:off x="60960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/>
              <p:cNvCxnSpPr/>
              <p:nvPr/>
            </p:nvCxnSpPr>
            <p:spPr>
              <a:xfrm>
                <a:off x="64008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/>
              <p:cNvCxnSpPr/>
              <p:nvPr/>
            </p:nvCxnSpPr>
            <p:spPr>
              <a:xfrm>
                <a:off x="67056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/>
            <p:cNvGrpSpPr/>
            <p:nvPr/>
          </p:nvGrpSpPr>
          <p:grpSpPr>
            <a:xfrm>
              <a:off x="3149600" y="1352550"/>
              <a:ext cx="812800" cy="838200"/>
              <a:chOff x="6096000" y="1600200"/>
              <a:chExt cx="609600" cy="838200"/>
            </a:xfrm>
          </p:grpSpPr>
          <p:cxnSp>
            <p:nvCxnSpPr>
              <p:cNvPr id="43" name="Straight Arrow Connector 42"/>
              <p:cNvCxnSpPr/>
              <p:nvPr/>
            </p:nvCxnSpPr>
            <p:spPr>
              <a:xfrm>
                <a:off x="60960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Arrow Connector 43"/>
              <p:cNvCxnSpPr/>
              <p:nvPr/>
            </p:nvCxnSpPr>
            <p:spPr>
              <a:xfrm>
                <a:off x="64008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Arrow Connector 44"/>
              <p:cNvCxnSpPr/>
              <p:nvPr/>
            </p:nvCxnSpPr>
            <p:spPr>
              <a:xfrm>
                <a:off x="67056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6" name="Group 55"/>
            <p:cNvGrpSpPr/>
            <p:nvPr/>
          </p:nvGrpSpPr>
          <p:grpSpPr>
            <a:xfrm>
              <a:off x="5689600" y="1371600"/>
              <a:ext cx="812800" cy="838200"/>
              <a:chOff x="6096000" y="1600200"/>
              <a:chExt cx="609600" cy="838200"/>
            </a:xfrm>
          </p:grpSpPr>
          <p:cxnSp>
            <p:nvCxnSpPr>
              <p:cNvPr id="61" name="Straight Arrow Connector 60"/>
              <p:cNvCxnSpPr/>
              <p:nvPr/>
            </p:nvCxnSpPr>
            <p:spPr>
              <a:xfrm>
                <a:off x="60960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Arrow Connector 61"/>
              <p:cNvCxnSpPr/>
              <p:nvPr/>
            </p:nvCxnSpPr>
            <p:spPr>
              <a:xfrm>
                <a:off x="64008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Arrow Connector 62"/>
              <p:cNvCxnSpPr/>
              <p:nvPr/>
            </p:nvCxnSpPr>
            <p:spPr>
              <a:xfrm>
                <a:off x="67056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9" name="Group 58"/>
            <p:cNvGrpSpPr/>
            <p:nvPr/>
          </p:nvGrpSpPr>
          <p:grpSpPr>
            <a:xfrm>
              <a:off x="7061200" y="1352550"/>
              <a:ext cx="812800" cy="1085850"/>
              <a:chOff x="6096000" y="1600200"/>
              <a:chExt cx="609600" cy="838200"/>
            </a:xfrm>
          </p:grpSpPr>
          <p:cxnSp>
            <p:nvCxnSpPr>
              <p:cNvPr id="60" name="Straight Arrow Connector 59"/>
              <p:cNvCxnSpPr/>
              <p:nvPr/>
            </p:nvCxnSpPr>
            <p:spPr>
              <a:xfrm>
                <a:off x="60960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Arrow Connector 63"/>
              <p:cNvCxnSpPr/>
              <p:nvPr/>
            </p:nvCxnSpPr>
            <p:spPr>
              <a:xfrm>
                <a:off x="64008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Arrow Connector 64"/>
              <p:cNvCxnSpPr/>
              <p:nvPr/>
            </p:nvCxnSpPr>
            <p:spPr>
              <a:xfrm>
                <a:off x="67056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/>
            <p:cNvGrpSpPr/>
            <p:nvPr/>
          </p:nvGrpSpPr>
          <p:grpSpPr>
            <a:xfrm>
              <a:off x="4318000" y="1352550"/>
              <a:ext cx="812800" cy="1085850"/>
              <a:chOff x="6096000" y="1600200"/>
              <a:chExt cx="609600" cy="838200"/>
            </a:xfrm>
          </p:grpSpPr>
          <p:cxnSp>
            <p:nvCxnSpPr>
              <p:cNvPr id="67" name="Straight Arrow Connector 66"/>
              <p:cNvCxnSpPr/>
              <p:nvPr/>
            </p:nvCxnSpPr>
            <p:spPr>
              <a:xfrm>
                <a:off x="60960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Arrow Connector 67"/>
              <p:cNvCxnSpPr/>
              <p:nvPr/>
            </p:nvCxnSpPr>
            <p:spPr>
              <a:xfrm>
                <a:off x="64008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Arrow Connector 68"/>
              <p:cNvCxnSpPr/>
              <p:nvPr/>
            </p:nvCxnSpPr>
            <p:spPr>
              <a:xfrm>
                <a:off x="67056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0" name="Group 69"/>
          <p:cNvGrpSpPr/>
          <p:nvPr/>
        </p:nvGrpSpPr>
        <p:grpSpPr>
          <a:xfrm>
            <a:off x="4165600" y="2438400"/>
            <a:ext cx="3860800" cy="1219200"/>
            <a:chOff x="3048000" y="4110990"/>
            <a:chExt cx="2895600" cy="1527810"/>
          </a:xfrm>
        </p:grpSpPr>
        <p:sp>
          <p:nvSpPr>
            <p:cNvPr id="71" name="Rectangle 70"/>
            <p:cNvSpPr/>
            <p:nvPr/>
          </p:nvSpPr>
          <p:spPr>
            <a:xfrm>
              <a:off x="3048000" y="4114800"/>
              <a:ext cx="838200" cy="1524000"/>
            </a:xfrm>
            <a:prstGeom prst="rect">
              <a:avLst/>
            </a:prstGeom>
            <a:pattFill prst="ltUpDiag">
              <a:fgClr>
                <a:schemeClr val="bg2">
                  <a:lumMod val="50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5105400" y="4110990"/>
              <a:ext cx="838200" cy="1524000"/>
            </a:xfrm>
            <a:prstGeom prst="rect">
              <a:avLst/>
            </a:prstGeom>
            <a:pattFill prst="ltUpDiag">
              <a:fgClr>
                <a:schemeClr val="bg2">
                  <a:lumMod val="50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4165600" y="2442210"/>
            <a:ext cx="3860800" cy="762000"/>
            <a:chOff x="3048000" y="4110990"/>
            <a:chExt cx="2895600" cy="1527810"/>
          </a:xfrm>
        </p:grpSpPr>
        <p:sp>
          <p:nvSpPr>
            <p:cNvPr id="74" name="Rectangle 73"/>
            <p:cNvSpPr/>
            <p:nvPr/>
          </p:nvSpPr>
          <p:spPr>
            <a:xfrm>
              <a:off x="3048000" y="4114800"/>
              <a:ext cx="838200" cy="1524000"/>
            </a:xfrm>
            <a:prstGeom prst="rect">
              <a:avLst/>
            </a:prstGeom>
            <a:pattFill prst="ltUpDiag">
              <a:fgClr>
                <a:schemeClr val="bg2">
                  <a:lumMod val="50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5105400" y="4110990"/>
              <a:ext cx="838200" cy="1524000"/>
            </a:xfrm>
            <a:prstGeom prst="rect">
              <a:avLst/>
            </a:prstGeom>
            <a:pattFill prst="ltUpDiag">
              <a:fgClr>
                <a:schemeClr val="bg2">
                  <a:lumMod val="50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4165600" y="2438400"/>
            <a:ext cx="3860800" cy="306320"/>
            <a:chOff x="3048000" y="4110990"/>
            <a:chExt cx="2895600" cy="1527810"/>
          </a:xfrm>
        </p:grpSpPr>
        <p:sp>
          <p:nvSpPr>
            <p:cNvPr id="79" name="Rectangle 78"/>
            <p:cNvSpPr/>
            <p:nvPr/>
          </p:nvSpPr>
          <p:spPr>
            <a:xfrm>
              <a:off x="3048000" y="4114800"/>
              <a:ext cx="838200" cy="1524000"/>
            </a:xfrm>
            <a:prstGeom prst="rect">
              <a:avLst/>
            </a:prstGeom>
            <a:pattFill prst="ltUpDiag">
              <a:fgClr>
                <a:schemeClr val="bg2">
                  <a:lumMod val="50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5105400" y="4110990"/>
              <a:ext cx="838200" cy="1524000"/>
            </a:xfrm>
            <a:prstGeom prst="rect">
              <a:avLst/>
            </a:prstGeom>
            <a:pattFill prst="ltUpDiag">
              <a:fgClr>
                <a:schemeClr val="bg2">
                  <a:lumMod val="50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2" name="Rectangle 51"/>
          <p:cNvSpPr/>
          <p:nvPr/>
        </p:nvSpPr>
        <p:spPr>
          <a:xfrm>
            <a:off x="1219200" y="3960496"/>
            <a:ext cx="9550400" cy="687705"/>
          </a:xfrm>
          <a:prstGeom prst="rect">
            <a:avLst/>
          </a:prstGeom>
          <a:pattFill prst="ltDnDiag">
            <a:fgClr>
              <a:schemeClr val="bg1">
                <a:lumMod val="5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074261" y="5334000"/>
            <a:ext cx="40434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Result: delamination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965206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193800" y="2228850"/>
            <a:ext cx="9550400" cy="1752600"/>
            <a:chOff x="838200" y="3886200"/>
            <a:chExt cx="7162800" cy="1752600"/>
          </a:xfrm>
        </p:grpSpPr>
        <p:sp>
          <p:nvSpPr>
            <p:cNvPr id="51" name="Rectangle 50"/>
            <p:cNvSpPr/>
            <p:nvPr/>
          </p:nvSpPr>
          <p:spPr>
            <a:xfrm>
              <a:off x="838200" y="4114800"/>
              <a:ext cx="7162800" cy="152400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838200" y="3886200"/>
              <a:ext cx="2209800" cy="228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3886200" y="3886200"/>
              <a:ext cx="1219200" cy="228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5943600" y="3886200"/>
              <a:ext cx="2057400" cy="228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3048000" y="3886200"/>
              <a:ext cx="838200" cy="228600"/>
            </a:xfrm>
            <a:prstGeom prst="rect">
              <a:avLst/>
            </a:prstGeom>
            <a:pattFill prst="dashUp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5105400" y="3886200"/>
              <a:ext cx="838200" cy="228600"/>
            </a:xfrm>
            <a:prstGeom prst="rect">
              <a:avLst/>
            </a:prstGeom>
            <a:pattFill prst="dashUp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4140200" y="2455545"/>
            <a:ext cx="3860800" cy="1527810"/>
            <a:chOff x="3048000" y="4110990"/>
            <a:chExt cx="2895600" cy="1527810"/>
          </a:xfrm>
        </p:grpSpPr>
        <p:sp>
          <p:nvSpPr>
            <p:cNvPr id="82" name="Rectangle 81"/>
            <p:cNvSpPr/>
            <p:nvPr/>
          </p:nvSpPr>
          <p:spPr>
            <a:xfrm>
              <a:off x="3048000" y="4114800"/>
              <a:ext cx="838200" cy="1524000"/>
            </a:xfrm>
            <a:prstGeom prst="rect">
              <a:avLst/>
            </a:prstGeom>
            <a:pattFill prst="ltUpDiag">
              <a:fgClr>
                <a:schemeClr val="bg2">
                  <a:lumMod val="50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Rectangle 82"/>
            <p:cNvSpPr/>
            <p:nvPr/>
          </p:nvSpPr>
          <p:spPr>
            <a:xfrm>
              <a:off x="5105400" y="4110990"/>
              <a:ext cx="838200" cy="1524000"/>
            </a:xfrm>
            <a:prstGeom prst="rect">
              <a:avLst/>
            </a:prstGeom>
            <a:pattFill prst="ltUpDiag">
              <a:fgClr>
                <a:schemeClr val="bg2">
                  <a:lumMod val="50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dirty="0"/>
              <a:t>Exposure Problems: Long </a:t>
            </a:r>
            <a:r>
              <a:rPr lang="en-US" dirty="0" smtClean="0"/>
              <a:t>Exposure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1905000" y="1371599"/>
            <a:ext cx="8331200" cy="1091561"/>
            <a:chOff x="1905000" y="1371599"/>
            <a:chExt cx="8331200" cy="1091561"/>
          </a:xfrm>
        </p:grpSpPr>
        <p:grpSp>
          <p:nvGrpSpPr>
            <p:cNvPr id="33" name="Group 32"/>
            <p:cNvGrpSpPr/>
            <p:nvPr/>
          </p:nvGrpSpPr>
          <p:grpSpPr>
            <a:xfrm>
              <a:off x="8204200" y="1371600"/>
              <a:ext cx="812800" cy="838200"/>
              <a:chOff x="6096000" y="1600200"/>
              <a:chExt cx="609600" cy="838200"/>
            </a:xfrm>
          </p:grpSpPr>
          <p:cxnSp>
            <p:nvCxnSpPr>
              <p:cNvPr id="20" name="Straight Arrow Connector 19"/>
              <p:cNvCxnSpPr/>
              <p:nvPr/>
            </p:nvCxnSpPr>
            <p:spPr>
              <a:xfrm>
                <a:off x="60960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/>
              <p:cNvCxnSpPr/>
              <p:nvPr/>
            </p:nvCxnSpPr>
            <p:spPr>
              <a:xfrm>
                <a:off x="64008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/>
              <p:cNvCxnSpPr/>
              <p:nvPr/>
            </p:nvCxnSpPr>
            <p:spPr>
              <a:xfrm>
                <a:off x="67056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4" name="Group 33"/>
            <p:cNvGrpSpPr/>
            <p:nvPr/>
          </p:nvGrpSpPr>
          <p:grpSpPr>
            <a:xfrm>
              <a:off x="9423400" y="1371600"/>
              <a:ext cx="812800" cy="838200"/>
              <a:chOff x="6096000" y="1600200"/>
              <a:chExt cx="609600" cy="838200"/>
            </a:xfrm>
          </p:grpSpPr>
          <p:cxnSp>
            <p:nvCxnSpPr>
              <p:cNvPr id="35" name="Straight Arrow Connector 34"/>
              <p:cNvCxnSpPr/>
              <p:nvPr/>
            </p:nvCxnSpPr>
            <p:spPr>
              <a:xfrm>
                <a:off x="60960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/>
              <p:cNvCxnSpPr/>
              <p:nvPr/>
            </p:nvCxnSpPr>
            <p:spPr>
              <a:xfrm>
                <a:off x="64008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Arrow Connector 36"/>
              <p:cNvCxnSpPr/>
              <p:nvPr/>
            </p:nvCxnSpPr>
            <p:spPr>
              <a:xfrm>
                <a:off x="67056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" name="Group 37"/>
            <p:cNvGrpSpPr/>
            <p:nvPr/>
          </p:nvGrpSpPr>
          <p:grpSpPr>
            <a:xfrm>
              <a:off x="1905000" y="1371600"/>
              <a:ext cx="812800" cy="838200"/>
              <a:chOff x="6096000" y="1600200"/>
              <a:chExt cx="609600" cy="838200"/>
            </a:xfrm>
          </p:grpSpPr>
          <p:cxnSp>
            <p:nvCxnSpPr>
              <p:cNvPr id="39" name="Straight Arrow Connector 38"/>
              <p:cNvCxnSpPr/>
              <p:nvPr/>
            </p:nvCxnSpPr>
            <p:spPr>
              <a:xfrm>
                <a:off x="60960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/>
              <p:cNvCxnSpPr/>
              <p:nvPr/>
            </p:nvCxnSpPr>
            <p:spPr>
              <a:xfrm>
                <a:off x="64008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/>
              <p:cNvCxnSpPr/>
              <p:nvPr/>
            </p:nvCxnSpPr>
            <p:spPr>
              <a:xfrm>
                <a:off x="67056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/>
            <p:cNvGrpSpPr/>
            <p:nvPr/>
          </p:nvGrpSpPr>
          <p:grpSpPr>
            <a:xfrm>
              <a:off x="3124200" y="1371600"/>
              <a:ext cx="812800" cy="838200"/>
              <a:chOff x="6096000" y="1600200"/>
              <a:chExt cx="609600" cy="838200"/>
            </a:xfrm>
          </p:grpSpPr>
          <p:cxnSp>
            <p:nvCxnSpPr>
              <p:cNvPr id="43" name="Straight Arrow Connector 42"/>
              <p:cNvCxnSpPr/>
              <p:nvPr/>
            </p:nvCxnSpPr>
            <p:spPr>
              <a:xfrm>
                <a:off x="60960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Arrow Connector 43"/>
              <p:cNvCxnSpPr/>
              <p:nvPr/>
            </p:nvCxnSpPr>
            <p:spPr>
              <a:xfrm>
                <a:off x="64008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Arrow Connector 44"/>
              <p:cNvCxnSpPr/>
              <p:nvPr/>
            </p:nvCxnSpPr>
            <p:spPr>
              <a:xfrm>
                <a:off x="67056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6" name="Group 55"/>
            <p:cNvGrpSpPr/>
            <p:nvPr/>
          </p:nvGrpSpPr>
          <p:grpSpPr>
            <a:xfrm>
              <a:off x="5664200" y="1390650"/>
              <a:ext cx="812800" cy="838200"/>
              <a:chOff x="6096000" y="1600200"/>
              <a:chExt cx="609600" cy="838200"/>
            </a:xfrm>
          </p:grpSpPr>
          <p:cxnSp>
            <p:nvCxnSpPr>
              <p:cNvPr id="61" name="Straight Arrow Connector 60"/>
              <p:cNvCxnSpPr/>
              <p:nvPr/>
            </p:nvCxnSpPr>
            <p:spPr>
              <a:xfrm>
                <a:off x="60960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Arrow Connector 61"/>
              <p:cNvCxnSpPr/>
              <p:nvPr/>
            </p:nvCxnSpPr>
            <p:spPr>
              <a:xfrm>
                <a:off x="64008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Arrow Connector 62"/>
              <p:cNvCxnSpPr/>
              <p:nvPr/>
            </p:nvCxnSpPr>
            <p:spPr>
              <a:xfrm>
                <a:off x="67056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9" name="Group 58"/>
            <p:cNvGrpSpPr/>
            <p:nvPr/>
          </p:nvGrpSpPr>
          <p:grpSpPr>
            <a:xfrm>
              <a:off x="7035800" y="1371599"/>
              <a:ext cx="812800" cy="1080135"/>
              <a:chOff x="6096000" y="1600200"/>
              <a:chExt cx="609600" cy="838200"/>
            </a:xfrm>
          </p:grpSpPr>
          <p:cxnSp>
            <p:nvCxnSpPr>
              <p:cNvPr id="60" name="Straight Arrow Connector 59"/>
              <p:cNvCxnSpPr/>
              <p:nvPr/>
            </p:nvCxnSpPr>
            <p:spPr>
              <a:xfrm>
                <a:off x="60960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Arrow Connector 63"/>
              <p:cNvCxnSpPr/>
              <p:nvPr/>
            </p:nvCxnSpPr>
            <p:spPr>
              <a:xfrm>
                <a:off x="64008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Arrow Connector 64"/>
              <p:cNvCxnSpPr/>
              <p:nvPr/>
            </p:nvCxnSpPr>
            <p:spPr>
              <a:xfrm>
                <a:off x="67056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/>
            <p:cNvGrpSpPr/>
            <p:nvPr/>
          </p:nvGrpSpPr>
          <p:grpSpPr>
            <a:xfrm>
              <a:off x="4292600" y="1371600"/>
              <a:ext cx="812800" cy="1091560"/>
              <a:chOff x="6096000" y="1600200"/>
              <a:chExt cx="609600" cy="838200"/>
            </a:xfrm>
          </p:grpSpPr>
          <p:cxnSp>
            <p:nvCxnSpPr>
              <p:cNvPr id="67" name="Straight Arrow Connector 66"/>
              <p:cNvCxnSpPr/>
              <p:nvPr/>
            </p:nvCxnSpPr>
            <p:spPr>
              <a:xfrm>
                <a:off x="60960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Arrow Connector 67"/>
              <p:cNvCxnSpPr/>
              <p:nvPr/>
            </p:nvCxnSpPr>
            <p:spPr>
              <a:xfrm>
                <a:off x="64008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Arrow Connector 68"/>
              <p:cNvCxnSpPr/>
              <p:nvPr/>
            </p:nvCxnSpPr>
            <p:spPr>
              <a:xfrm>
                <a:off x="6705600" y="1600200"/>
                <a:ext cx="0" cy="838200"/>
              </a:xfrm>
              <a:prstGeom prst="straightConnector1">
                <a:avLst/>
              </a:prstGeom>
              <a:ln w="50800">
                <a:solidFill>
                  <a:srgbClr val="7030A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7" name="Group 16"/>
          <p:cNvGrpSpPr/>
          <p:nvPr/>
        </p:nvGrpSpPr>
        <p:grpSpPr>
          <a:xfrm>
            <a:off x="3733800" y="2457450"/>
            <a:ext cx="4673600" cy="480060"/>
            <a:chOff x="2743200" y="4110990"/>
            <a:chExt cx="3505200" cy="480060"/>
          </a:xfrm>
        </p:grpSpPr>
        <p:sp>
          <p:nvSpPr>
            <p:cNvPr id="4" name="Right Triangle 3"/>
            <p:cNvSpPr/>
            <p:nvPr/>
          </p:nvSpPr>
          <p:spPr>
            <a:xfrm flipH="1" flipV="1">
              <a:off x="2743200" y="4114800"/>
              <a:ext cx="304800" cy="476250"/>
            </a:xfrm>
            <a:prstGeom prst="rtTriangle">
              <a:avLst/>
            </a:prstGeom>
            <a:pattFill prst="ltUpDiag">
              <a:fgClr>
                <a:schemeClr val="bg2">
                  <a:lumMod val="50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ight Triangle 45"/>
            <p:cNvSpPr/>
            <p:nvPr/>
          </p:nvSpPr>
          <p:spPr>
            <a:xfrm flipH="1" flipV="1">
              <a:off x="4800600" y="4114800"/>
              <a:ext cx="304800" cy="476250"/>
            </a:xfrm>
            <a:prstGeom prst="rtTriangle">
              <a:avLst/>
            </a:prstGeom>
            <a:pattFill prst="ltUpDiag">
              <a:fgClr>
                <a:schemeClr val="bg2">
                  <a:lumMod val="50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ight Triangle 46"/>
            <p:cNvSpPr/>
            <p:nvPr/>
          </p:nvSpPr>
          <p:spPr>
            <a:xfrm flipV="1">
              <a:off x="3886200" y="4114800"/>
              <a:ext cx="304800" cy="476250"/>
            </a:xfrm>
            <a:prstGeom prst="rtTriangle">
              <a:avLst/>
            </a:prstGeom>
            <a:pattFill prst="ltUpDiag">
              <a:fgClr>
                <a:schemeClr val="bg2">
                  <a:lumMod val="50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ight Triangle 51"/>
            <p:cNvSpPr/>
            <p:nvPr/>
          </p:nvSpPr>
          <p:spPr>
            <a:xfrm flipV="1">
              <a:off x="5943600" y="4110990"/>
              <a:ext cx="304800" cy="476250"/>
            </a:xfrm>
            <a:prstGeom prst="rtTriangle">
              <a:avLst/>
            </a:prstGeom>
            <a:pattFill prst="ltUpDiag">
              <a:fgClr>
                <a:schemeClr val="bg2">
                  <a:lumMod val="50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4140200" y="2457450"/>
            <a:ext cx="3860800" cy="1219200"/>
            <a:chOff x="3048000" y="4110990"/>
            <a:chExt cx="2895600" cy="1527810"/>
          </a:xfrm>
        </p:grpSpPr>
        <p:sp>
          <p:nvSpPr>
            <p:cNvPr id="71" name="Rectangle 70"/>
            <p:cNvSpPr/>
            <p:nvPr/>
          </p:nvSpPr>
          <p:spPr>
            <a:xfrm>
              <a:off x="3048000" y="4114800"/>
              <a:ext cx="838200" cy="1524000"/>
            </a:xfrm>
            <a:prstGeom prst="rect">
              <a:avLst/>
            </a:prstGeom>
            <a:pattFill prst="ltUpDiag">
              <a:fgClr>
                <a:schemeClr val="bg2">
                  <a:lumMod val="50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5105400" y="4110990"/>
              <a:ext cx="838200" cy="1524000"/>
            </a:xfrm>
            <a:prstGeom prst="rect">
              <a:avLst/>
            </a:prstGeom>
            <a:pattFill prst="ltUpDiag">
              <a:fgClr>
                <a:schemeClr val="bg2">
                  <a:lumMod val="50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4140200" y="2461260"/>
            <a:ext cx="3860800" cy="762000"/>
            <a:chOff x="3048000" y="4110990"/>
            <a:chExt cx="2895600" cy="1527810"/>
          </a:xfrm>
        </p:grpSpPr>
        <p:sp>
          <p:nvSpPr>
            <p:cNvPr id="74" name="Rectangle 73"/>
            <p:cNvSpPr/>
            <p:nvPr/>
          </p:nvSpPr>
          <p:spPr>
            <a:xfrm>
              <a:off x="3048000" y="4114800"/>
              <a:ext cx="838200" cy="1524000"/>
            </a:xfrm>
            <a:prstGeom prst="rect">
              <a:avLst/>
            </a:prstGeom>
            <a:pattFill prst="ltUpDiag">
              <a:fgClr>
                <a:schemeClr val="bg2">
                  <a:lumMod val="50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5105400" y="4110990"/>
              <a:ext cx="838200" cy="1524000"/>
            </a:xfrm>
            <a:prstGeom prst="rect">
              <a:avLst/>
            </a:prstGeom>
            <a:pattFill prst="ltUpDiag">
              <a:fgClr>
                <a:schemeClr val="bg2">
                  <a:lumMod val="50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4140200" y="2457450"/>
            <a:ext cx="3860800" cy="306320"/>
            <a:chOff x="3048000" y="4110990"/>
            <a:chExt cx="2895600" cy="1527810"/>
          </a:xfrm>
        </p:grpSpPr>
        <p:sp>
          <p:nvSpPr>
            <p:cNvPr id="79" name="Rectangle 78"/>
            <p:cNvSpPr/>
            <p:nvPr/>
          </p:nvSpPr>
          <p:spPr>
            <a:xfrm>
              <a:off x="3048000" y="4114800"/>
              <a:ext cx="838200" cy="1524000"/>
            </a:xfrm>
            <a:prstGeom prst="rect">
              <a:avLst/>
            </a:prstGeom>
            <a:pattFill prst="ltUpDiag">
              <a:fgClr>
                <a:schemeClr val="bg2">
                  <a:lumMod val="50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5105400" y="4110990"/>
              <a:ext cx="838200" cy="1524000"/>
            </a:xfrm>
            <a:prstGeom prst="rect">
              <a:avLst/>
            </a:prstGeom>
            <a:pattFill prst="ltUpDiag">
              <a:fgClr>
                <a:schemeClr val="bg2">
                  <a:lumMod val="50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Rectangle 2"/>
          <p:cNvSpPr/>
          <p:nvPr/>
        </p:nvSpPr>
        <p:spPr>
          <a:xfrm>
            <a:off x="1193800" y="3979546"/>
            <a:ext cx="9550400" cy="687705"/>
          </a:xfrm>
          <a:prstGeom prst="rect">
            <a:avLst/>
          </a:prstGeom>
          <a:pattFill prst="ltDnDiag">
            <a:fgClr>
              <a:schemeClr val="bg1">
                <a:lumMod val="5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itle 1"/>
          <p:cNvSpPr txBox="1">
            <a:spLocks/>
          </p:cNvSpPr>
          <p:nvPr/>
        </p:nvSpPr>
        <p:spPr>
          <a:xfrm>
            <a:off x="508000" y="4775200"/>
            <a:ext cx="10972800" cy="939800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latin typeface="+mn-lt"/>
              </a:rPr>
              <a:t>Result: T-Topping</a:t>
            </a:r>
          </a:p>
          <a:p>
            <a:r>
              <a:rPr lang="en-US" sz="2800" dirty="0">
                <a:latin typeface="+mn-lt"/>
              </a:rPr>
              <a:t>Solution: 360nm long pass filter</a:t>
            </a:r>
          </a:p>
        </p:txBody>
      </p:sp>
      <p:pic>
        <p:nvPicPr>
          <p:cNvPr id="76" name="Picture 7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2891" y="2933700"/>
            <a:ext cx="3269758" cy="3011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010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uiExpand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Exposure Problems: Film </a:t>
            </a:r>
            <a:r>
              <a:rPr lang="en-US" sz="3200" dirty="0" smtClean="0"/>
              <a:t>Masks</a:t>
            </a:r>
            <a:endParaRPr lang="en-US" sz="3200" dirty="0"/>
          </a:p>
        </p:txBody>
      </p:sp>
      <p:pic>
        <p:nvPicPr>
          <p:cNvPr id="10" name="Picture 9" descr="PhotoMaskDefectFig1_rev2.jpg"/>
          <p:cNvPicPr/>
          <p:nvPr/>
        </p:nvPicPr>
        <p:blipFill rotWithShape="1">
          <a:blip r:embed="rId2"/>
          <a:srcRect r="50000"/>
          <a:stretch/>
        </p:blipFill>
        <p:spPr>
          <a:xfrm>
            <a:off x="5638800" y="1371600"/>
            <a:ext cx="2971800" cy="4677410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457200" y="1524000"/>
            <a:ext cx="4800600" cy="42672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dirty="0" smtClean="0">
                <a:latin typeface="+mn-lt"/>
              </a:rPr>
              <a:t>Film masks have inherent defects not found in chrome masks</a:t>
            </a:r>
            <a:endParaRPr lang="en-US" sz="3200" dirty="0">
              <a:latin typeface="+mn-lt"/>
            </a:endParaRPr>
          </a:p>
        </p:txBody>
      </p:sp>
      <p:pic>
        <p:nvPicPr>
          <p:cNvPr id="5" name="Picture 4" descr="PhotoMaskDefectFig1_rev2.jpg"/>
          <p:cNvPicPr/>
          <p:nvPr/>
        </p:nvPicPr>
        <p:blipFill rotWithShape="1">
          <a:blip r:embed="rId2"/>
          <a:srcRect l="50000"/>
          <a:stretch/>
        </p:blipFill>
        <p:spPr>
          <a:xfrm>
            <a:off x="8610600" y="1418590"/>
            <a:ext cx="2971800" cy="4677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137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Exposure Problems: </a:t>
            </a:r>
            <a:r>
              <a:rPr lang="en-US" sz="3200" dirty="0" smtClean="0"/>
              <a:t>Film Masks with 360LP filter</a:t>
            </a:r>
            <a:endParaRPr lang="en-US" sz="3200" dirty="0"/>
          </a:p>
        </p:txBody>
      </p:sp>
      <p:grpSp>
        <p:nvGrpSpPr>
          <p:cNvPr id="8" name="Group 7"/>
          <p:cNvGrpSpPr/>
          <p:nvPr/>
        </p:nvGrpSpPr>
        <p:grpSpPr>
          <a:xfrm>
            <a:off x="1752600" y="1430592"/>
            <a:ext cx="3429000" cy="4939307"/>
            <a:chOff x="1752600" y="1430592"/>
            <a:chExt cx="3429000" cy="4939307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603" t="5435" r="30126" b="23641"/>
            <a:stretch/>
          </p:blipFill>
          <p:spPr>
            <a:xfrm>
              <a:off x="1752600" y="1430592"/>
              <a:ext cx="3429000" cy="4313905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2177859" y="5846679"/>
              <a:ext cx="263501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With 360LP filter</a:t>
              </a:r>
              <a:endParaRPr lang="en-US" sz="2800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477000" y="1425676"/>
            <a:ext cx="3429000" cy="4944223"/>
            <a:chOff x="6477000" y="1425676"/>
            <a:chExt cx="3429000" cy="4944223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657" t="12709" r="35072" b="16367"/>
            <a:stretch/>
          </p:blipFill>
          <p:spPr>
            <a:xfrm>
              <a:off x="6477000" y="1425676"/>
              <a:ext cx="3429000" cy="4313905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6624725" y="5846679"/>
              <a:ext cx="313355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Without 360LP filter</a:t>
              </a:r>
              <a:endParaRPr lang="en-US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2390727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6095145" y="1371601"/>
            <a:ext cx="5486400" cy="3806259"/>
            <a:chOff x="4647879" y="1752600"/>
            <a:chExt cx="4114800" cy="3806259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8560" y="1752600"/>
              <a:ext cx="3353439" cy="3124200"/>
            </a:xfrm>
            <a:prstGeom prst="rect">
              <a:avLst/>
            </a:prstGeom>
          </p:spPr>
        </p:pic>
        <p:sp>
          <p:nvSpPr>
            <p:cNvPr id="57" name="Title 1"/>
            <p:cNvSpPr txBox="1">
              <a:spLocks/>
            </p:cNvSpPr>
            <p:nvPr/>
          </p:nvSpPr>
          <p:spPr>
            <a:xfrm>
              <a:off x="4647879" y="5035639"/>
              <a:ext cx="4114800" cy="523220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sp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2800" dirty="0" smtClean="0">
                  <a:latin typeface="+mn-lt"/>
                </a:rPr>
                <a:t>Chrome mask, 5um high features</a:t>
              </a:r>
              <a:endParaRPr lang="en-US" sz="2800" dirty="0">
                <a:latin typeface="+mn-lt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33400" y="1371600"/>
            <a:ext cx="5181600" cy="3799820"/>
            <a:chOff x="724220" y="1752600"/>
            <a:chExt cx="3886200" cy="379982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0600" y="1752600"/>
              <a:ext cx="3353439" cy="3124200"/>
            </a:xfrm>
            <a:prstGeom prst="rect">
              <a:avLst/>
            </a:prstGeom>
          </p:spPr>
        </p:pic>
        <p:sp>
          <p:nvSpPr>
            <p:cNvPr id="58" name="Title 1"/>
            <p:cNvSpPr txBox="1">
              <a:spLocks/>
            </p:cNvSpPr>
            <p:nvPr/>
          </p:nvSpPr>
          <p:spPr>
            <a:xfrm>
              <a:off x="724220" y="5029200"/>
              <a:ext cx="3886200" cy="523220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2800" dirty="0" smtClean="0">
                  <a:latin typeface="+mn-lt"/>
                </a:rPr>
                <a:t>Film mask, 5um high features</a:t>
              </a:r>
              <a:endParaRPr lang="en-US" sz="2800" dirty="0">
                <a:latin typeface="+mn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Exposure Problems: Film Masks with Thin </a:t>
            </a:r>
            <a:r>
              <a:rPr lang="en-US" sz="3200" dirty="0" smtClean="0"/>
              <a:t>Features</a:t>
            </a:r>
            <a:endParaRPr lang="en-US" sz="3200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85799" y="5420380"/>
            <a:ext cx="10895745" cy="52322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latin typeface="+mn-lt"/>
              </a:rPr>
              <a:t>This problem is aggravated by the contrast caused by the LP filter.</a:t>
            </a:r>
            <a:endParaRPr lang="en-US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34890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006875" y="1727500"/>
            <a:ext cx="8991600" cy="4430617"/>
            <a:chOff x="266700" y="1935318"/>
            <a:chExt cx="6743700" cy="4430617"/>
          </a:xfrm>
        </p:grpSpPr>
        <p:sp>
          <p:nvSpPr>
            <p:cNvPr id="5" name="Rectangle 4"/>
            <p:cNvSpPr/>
            <p:nvPr/>
          </p:nvSpPr>
          <p:spPr>
            <a:xfrm>
              <a:off x="838200" y="1935318"/>
              <a:ext cx="6172200" cy="38862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lumMod val="39000"/>
                    <a:lumOff val="61000"/>
                    <a:alpha val="41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Straight Connector 14"/>
            <p:cNvCxnSpPr/>
            <p:nvPr/>
          </p:nvCxnSpPr>
          <p:spPr>
            <a:xfrm flipV="1">
              <a:off x="838200" y="1935318"/>
              <a:ext cx="6172200" cy="38862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itle 1"/>
            <p:cNvSpPr txBox="1">
              <a:spLocks/>
            </p:cNvSpPr>
            <p:nvPr/>
          </p:nvSpPr>
          <p:spPr>
            <a:xfrm rot="16200000">
              <a:off x="-739278" y="4236696"/>
              <a:ext cx="2469156" cy="457200"/>
            </a:xfrm>
            <a:prstGeom prst="rect">
              <a:avLst/>
            </a:prstGeom>
          </p:spPr>
          <p:txBody>
            <a:bodyPr>
              <a:normAutofit fontScale="97500"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2000" dirty="0" smtClean="0"/>
                <a:t>Concentration</a:t>
              </a:r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 flipV="1">
              <a:off x="495299" y="2286000"/>
              <a:ext cx="0" cy="1143000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itle 1"/>
            <p:cNvSpPr txBox="1">
              <a:spLocks/>
            </p:cNvSpPr>
            <p:nvPr/>
          </p:nvSpPr>
          <p:spPr>
            <a:xfrm>
              <a:off x="2609407" y="5908735"/>
              <a:ext cx="685800" cy="457200"/>
            </a:xfrm>
            <a:prstGeom prst="rect">
              <a:avLst/>
            </a:prstGeom>
          </p:spPr>
          <p:txBody>
            <a:bodyPr>
              <a:normAutofit fontScale="97500"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2000" dirty="0" smtClean="0"/>
                <a:t>x</a:t>
              </a:r>
              <a:endParaRPr lang="en-US" sz="1400" dirty="0"/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>
              <a:off x="3352800" y="6137335"/>
              <a:ext cx="1676400" cy="0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/>
          <p:cNvGrpSpPr/>
          <p:nvPr/>
        </p:nvGrpSpPr>
        <p:grpSpPr>
          <a:xfrm>
            <a:off x="3630064" y="3230719"/>
            <a:ext cx="3177137" cy="1706525"/>
            <a:chOff x="3484547" y="2819400"/>
            <a:chExt cx="2382853" cy="1706525"/>
          </a:xfrm>
        </p:grpSpPr>
        <p:sp>
          <p:nvSpPr>
            <p:cNvPr id="13" name="Freeform 12"/>
            <p:cNvSpPr/>
            <p:nvPr/>
          </p:nvSpPr>
          <p:spPr>
            <a:xfrm>
              <a:off x="3484547" y="2819400"/>
              <a:ext cx="2382853" cy="1706525"/>
            </a:xfrm>
            <a:custGeom>
              <a:avLst/>
              <a:gdLst>
                <a:gd name="connsiteX0" fmla="*/ 1467293 w 2936906"/>
                <a:gd name="connsiteY0" fmla="*/ 446567 h 2498651"/>
                <a:gd name="connsiteX1" fmla="*/ 1467293 w 2936906"/>
                <a:gd name="connsiteY1" fmla="*/ 446567 h 2498651"/>
                <a:gd name="connsiteX2" fmla="*/ 1541721 w 2936906"/>
                <a:gd name="connsiteY2" fmla="*/ 510363 h 2498651"/>
                <a:gd name="connsiteX3" fmla="*/ 1573619 w 2936906"/>
                <a:gd name="connsiteY3" fmla="*/ 542260 h 2498651"/>
                <a:gd name="connsiteX4" fmla="*/ 1616149 w 2936906"/>
                <a:gd name="connsiteY4" fmla="*/ 574158 h 2498651"/>
                <a:gd name="connsiteX5" fmla="*/ 1626782 w 2936906"/>
                <a:gd name="connsiteY5" fmla="*/ 606056 h 2498651"/>
                <a:gd name="connsiteX6" fmla="*/ 1605517 w 2936906"/>
                <a:gd name="connsiteY6" fmla="*/ 659218 h 2498651"/>
                <a:gd name="connsiteX7" fmla="*/ 1594884 w 2936906"/>
                <a:gd name="connsiteY7" fmla="*/ 691116 h 2498651"/>
                <a:gd name="connsiteX8" fmla="*/ 1552354 w 2936906"/>
                <a:gd name="connsiteY8" fmla="*/ 754911 h 2498651"/>
                <a:gd name="connsiteX9" fmla="*/ 1541721 w 2936906"/>
                <a:gd name="connsiteY9" fmla="*/ 786809 h 2498651"/>
                <a:gd name="connsiteX10" fmla="*/ 1520456 w 2936906"/>
                <a:gd name="connsiteY10" fmla="*/ 882502 h 2498651"/>
                <a:gd name="connsiteX11" fmla="*/ 1509824 w 2936906"/>
                <a:gd name="connsiteY11" fmla="*/ 914400 h 2498651"/>
                <a:gd name="connsiteX12" fmla="*/ 1456661 w 2936906"/>
                <a:gd name="connsiteY12" fmla="*/ 967563 h 2498651"/>
                <a:gd name="connsiteX13" fmla="*/ 1435396 w 2936906"/>
                <a:gd name="connsiteY13" fmla="*/ 1020725 h 2498651"/>
                <a:gd name="connsiteX14" fmla="*/ 1403498 w 2936906"/>
                <a:gd name="connsiteY14" fmla="*/ 1031358 h 2498651"/>
                <a:gd name="connsiteX15" fmla="*/ 1371600 w 2936906"/>
                <a:gd name="connsiteY15" fmla="*/ 1052623 h 2498651"/>
                <a:gd name="connsiteX16" fmla="*/ 1275907 w 2936906"/>
                <a:gd name="connsiteY16" fmla="*/ 1127051 h 2498651"/>
                <a:gd name="connsiteX17" fmla="*/ 1222745 w 2936906"/>
                <a:gd name="connsiteY17" fmla="*/ 1222744 h 2498651"/>
                <a:gd name="connsiteX18" fmla="*/ 1158949 w 2936906"/>
                <a:gd name="connsiteY18" fmla="*/ 1265274 h 2498651"/>
                <a:gd name="connsiteX19" fmla="*/ 1105786 w 2936906"/>
                <a:gd name="connsiteY19" fmla="*/ 1318437 h 2498651"/>
                <a:gd name="connsiteX20" fmla="*/ 1084521 w 2936906"/>
                <a:gd name="connsiteY20" fmla="*/ 1350335 h 2498651"/>
                <a:gd name="connsiteX21" fmla="*/ 1052624 w 2936906"/>
                <a:gd name="connsiteY21" fmla="*/ 1371600 h 2498651"/>
                <a:gd name="connsiteX22" fmla="*/ 1020726 w 2936906"/>
                <a:gd name="connsiteY22" fmla="*/ 1403497 h 2498651"/>
                <a:gd name="connsiteX23" fmla="*/ 1010093 w 2936906"/>
                <a:gd name="connsiteY23" fmla="*/ 1435395 h 2498651"/>
                <a:gd name="connsiteX24" fmla="*/ 925033 w 2936906"/>
                <a:gd name="connsiteY24" fmla="*/ 1531088 h 2498651"/>
                <a:gd name="connsiteX25" fmla="*/ 850605 w 2936906"/>
                <a:gd name="connsiteY25" fmla="*/ 1584251 h 2498651"/>
                <a:gd name="connsiteX26" fmla="*/ 818707 w 2936906"/>
                <a:gd name="connsiteY26" fmla="*/ 1616149 h 2498651"/>
                <a:gd name="connsiteX27" fmla="*/ 754912 w 2936906"/>
                <a:gd name="connsiteY27" fmla="*/ 1648046 h 2498651"/>
                <a:gd name="connsiteX28" fmla="*/ 574159 w 2936906"/>
                <a:gd name="connsiteY28" fmla="*/ 1658679 h 2498651"/>
                <a:gd name="connsiteX29" fmla="*/ 510363 w 2936906"/>
                <a:gd name="connsiteY29" fmla="*/ 1679944 h 2498651"/>
                <a:gd name="connsiteX30" fmla="*/ 478466 w 2936906"/>
                <a:gd name="connsiteY30" fmla="*/ 1690577 h 2498651"/>
                <a:gd name="connsiteX31" fmla="*/ 435935 w 2936906"/>
                <a:gd name="connsiteY31" fmla="*/ 1701209 h 2498651"/>
                <a:gd name="connsiteX32" fmla="*/ 318977 w 2936906"/>
                <a:gd name="connsiteY32" fmla="*/ 1690577 h 2498651"/>
                <a:gd name="connsiteX33" fmla="*/ 287079 w 2936906"/>
                <a:gd name="connsiteY33" fmla="*/ 1679944 h 2498651"/>
                <a:gd name="connsiteX34" fmla="*/ 53163 w 2936906"/>
                <a:gd name="connsiteY34" fmla="*/ 1701209 h 2498651"/>
                <a:gd name="connsiteX35" fmla="*/ 95693 w 2936906"/>
                <a:gd name="connsiteY35" fmla="*/ 1754372 h 2498651"/>
                <a:gd name="connsiteX36" fmla="*/ 116959 w 2936906"/>
                <a:gd name="connsiteY36" fmla="*/ 1775637 h 2498651"/>
                <a:gd name="connsiteX37" fmla="*/ 223284 w 2936906"/>
                <a:gd name="connsiteY37" fmla="*/ 1786270 h 2498651"/>
                <a:gd name="connsiteX38" fmla="*/ 276447 w 2936906"/>
                <a:gd name="connsiteY38" fmla="*/ 1839432 h 2498651"/>
                <a:gd name="connsiteX39" fmla="*/ 308345 w 2936906"/>
                <a:gd name="connsiteY39" fmla="*/ 1860697 h 2498651"/>
                <a:gd name="connsiteX40" fmla="*/ 340242 w 2936906"/>
                <a:gd name="connsiteY40" fmla="*/ 1924493 h 2498651"/>
                <a:gd name="connsiteX41" fmla="*/ 372140 w 2936906"/>
                <a:gd name="connsiteY41" fmla="*/ 1988288 h 2498651"/>
                <a:gd name="connsiteX42" fmla="*/ 255182 w 2936906"/>
                <a:gd name="connsiteY42" fmla="*/ 2169042 h 2498651"/>
                <a:gd name="connsiteX43" fmla="*/ 223284 w 2936906"/>
                <a:gd name="connsiteY43" fmla="*/ 2190307 h 2498651"/>
                <a:gd name="connsiteX44" fmla="*/ 202019 w 2936906"/>
                <a:gd name="connsiteY44" fmla="*/ 2222204 h 2498651"/>
                <a:gd name="connsiteX45" fmla="*/ 170121 w 2936906"/>
                <a:gd name="connsiteY45" fmla="*/ 2254102 h 2498651"/>
                <a:gd name="connsiteX46" fmla="*/ 159489 w 2936906"/>
                <a:gd name="connsiteY46" fmla="*/ 2286000 h 2498651"/>
                <a:gd name="connsiteX47" fmla="*/ 127591 w 2936906"/>
                <a:gd name="connsiteY47" fmla="*/ 2307265 h 2498651"/>
                <a:gd name="connsiteX48" fmla="*/ 63796 w 2936906"/>
                <a:gd name="connsiteY48" fmla="*/ 2349795 h 2498651"/>
                <a:gd name="connsiteX49" fmla="*/ 42531 w 2936906"/>
                <a:gd name="connsiteY49" fmla="*/ 2381693 h 2498651"/>
                <a:gd name="connsiteX50" fmla="*/ 31898 w 2936906"/>
                <a:gd name="connsiteY50" fmla="*/ 2413591 h 2498651"/>
                <a:gd name="connsiteX51" fmla="*/ 0 w 2936906"/>
                <a:gd name="connsiteY51" fmla="*/ 2445488 h 2498651"/>
                <a:gd name="connsiteX52" fmla="*/ 31898 w 2936906"/>
                <a:gd name="connsiteY52" fmla="*/ 2424223 h 2498651"/>
                <a:gd name="connsiteX53" fmla="*/ 106326 w 2936906"/>
                <a:gd name="connsiteY53" fmla="*/ 2381693 h 2498651"/>
                <a:gd name="connsiteX54" fmla="*/ 233917 w 2936906"/>
                <a:gd name="connsiteY54" fmla="*/ 2392325 h 2498651"/>
                <a:gd name="connsiteX55" fmla="*/ 297712 w 2936906"/>
                <a:gd name="connsiteY55" fmla="*/ 2413591 h 2498651"/>
                <a:gd name="connsiteX56" fmla="*/ 361507 w 2936906"/>
                <a:gd name="connsiteY56" fmla="*/ 2445488 h 2498651"/>
                <a:gd name="connsiteX57" fmla="*/ 425303 w 2936906"/>
                <a:gd name="connsiteY57" fmla="*/ 2456121 h 2498651"/>
                <a:gd name="connsiteX58" fmla="*/ 457200 w 2936906"/>
                <a:gd name="connsiteY58" fmla="*/ 2466753 h 2498651"/>
                <a:gd name="connsiteX59" fmla="*/ 510363 w 2936906"/>
                <a:gd name="connsiteY59" fmla="*/ 2477386 h 2498651"/>
                <a:gd name="connsiteX60" fmla="*/ 542261 w 2936906"/>
                <a:gd name="connsiteY60" fmla="*/ 2488018 h 2498651"/>
                <a:gd name="connsiteX61" fmla="*/ 595424 w 2936906"/>
                <a:gd name="connsiteY61" fmla="*/ 2498651 h 2498651"/>
                <a:gd name="connsiteX62" fmla="*/ 733647 w 2936906"/>
                <a:gd name="connsiteY62" fmla="*/ 2488018 h 2498651"/>
                <a:gd name="connsiteX63" fmla="*/ 765545 w 2936906"/>
                <a:gd name="connsiteY63" fmla="*/ 2477386 h 2498651"/>
                <a:gd name="connsiteX64" fmla="*/ 797442 w 2936906"/>
                <a:gd name="connsiteY64" fmla="*/ 2445488 h 2498651"/>
                <a:gd name="connsiteX65" fmla="*/ 914400 w 2936906"/>
                <a:gd name="connsiteY65" fmla="*/ 2424223 h 2498651"/>
                <a:gd name="connsiteX66" fmla="*/ 946298 w 2936906"/>
                <a:gd name="connsiteY66" fmla="*/ 2413591 h 2498651"/>
                <a:gd name="connsiteX67" fmla="*/ 1063256 w 2936906"/>
                <a:gd name="connsiteY67" fmla="*/ 2392325 h 2498651"/>
                <a:gd name="connsiteX68" fmla="*/ 1095154 w 2936906"/>
                <a:gd name="connsiteY68" fmla="*/ 2371060 h 2498651"/>
                <a:gd name="connsiteX69" fmla="*/ 1158949 w 2936906"/>
                <a:gd name="connsiteY69" fmla="*/ 2349795 h 2498651"/>
                <a:gd name="connsiteX70" fmla="*/ 1318438 w 2936906"/>
                <a:gd name="connsiteY70" fmla="*/ 2328530 h 2498651"/>
                <a:gd name="connsiteX71" fmla="*/ 1382233 w 2936906"/>
                <a:gd name="connsiteY71" fmla="*/ 2317897 h 2498651"/>
                <a:gd name="connsiteX72" fmla="*/ 1414131 w 2936906"/>
                <a:gd name="connsiteY72" fmla="*/ 2296632 h 2498651"/>
                <a:gd name="connsiteX73" fmla="*/ 1446028 w 2936906"/>
                <a:gd name="connsiteY73" fmla="*/ 2286000 h 2498651"/>
                <a:gd name="connsiteX74" fmla="*/ 1499191 w 2936906"/>
                <a:gd name="connsiteY74" fmla="*/ 2296632 h 2498651"/>
                <a:gd name="connsiteX75" fmla="*/ 1520456 w 2936906"/>
                <a:gd name="connsiteY75" fmla="*/ 2264735 h 2498651"/>
                <a:gd name="connsiteX76" fmla="*/ 1541721 w 2936906"/>
                <a:gd name="connsiteY76" fmla="*/ 2179674 h 2498651"/>
                <a:gd name="connsiteX77" fmla="*/ 1562986 w 2936906"/>
                <a:gd name="connsiteY77" fmla="*/ 2147777 h 2498651"/>
                <a:gd name="connsiteX78" fmla="*/ 1594884 w 2936906"/>
                <a:gd name="connsiteY78" fmla="*/ 2137144 h 2498651"/>
                <a:gd name="connsiteX79" fmla="*/ 1626782 w 2936906"/>
                <a:gd name="connsiteY79" fmla="*/ 2115879 h 2498651"/>
                <a:gd name="connsiteX80" fmla="*/ 1648047 w 2936906"/>
                <a:gd name="connsiteY80" fmla="*/ 2083981 h 2498651"/>
                <a:gd name="connsiteX81" fmla="*/ 1679945 w 2936906"/>
                <a:gd name="connsiteY81" fmla="*/ 2062716 h 2498651"/>
                <a:gd name="connsiteX82" fmla="*/ 1754372 w 2936906"/>
                <a:gd name="connsiteY82" fmla="*/ 2020186 h 2498651"/>
                <a:gd name="connsiteX83" fmla="*/ 1839433 w 2936906"/>
                <a:gd name="connsiteY83" fmla="*/ 1956391 h 2498651"/>
                <a:gd name="connsiteX84" fmla="*/ 1956391 w 2936906"/>
                <a:gd name="connsiteY84" fmla="*/ 1924493 h 2498651"/>
                <a:gd name="connsiteX85" fmla="*/ 2073349 w 2936906"/>
                <a:gd name="connsiteY85" fmla="*/ 1892595 h 2498651"/>
                <a:gd name="connsiteX86" fmla="*/ 2211572 w 2936906"/>
                <a:gd name="connsiteY86" fmla="*/ 1871330 h 2498651"/>
                <a:gd name="connsiteX87" fmla="*/ 2317898 w 2936906"/>
                <a:gd name="connsiteY87" fmla="*/ 1881963 h 2498651"/>
                <a:gd name="connsiteX88" fmla="*/ 2381693 w 2936906"/>
                <a:gd name="connsiteY88" fmla="*/ 1903228 h 2498651"/>
                <a:gd name="connsiteX89" fmla="*/ 2413591 w 2936906"/>
                <a:gd name="connsiteY89" fmla="*/ 1913860 h 2498651"/>
                <a:gd name="connsiteX90" fmla="*/ 2498652 w 2936906"/>
                <a:gd name="connsiteY90" fmla="*/ 1935125 h 2498651"/>
                <a:gd name="connsiteX91" fmla="*/ 2583712 w 2936906"/>
                <a:gd name="connsiteY91" fmla="*/ 2009553 h 2498651"/>
                <a:gd name="connsiteX92" fmla="*/ 2604977 w 2936906"/>
                <a:gd name="connsiteY92" fmla="*/ 2052084 h 2498651"/>
                <a:gd name="connsiteX93" fmla="*/ 2700670 w 2936906"/>
                <a:gd name="connsiteY93" fmla="*/ 2083981 h 2498651"/>
                <a:gd name="connsiteX94" fmla="*/ 2658140 w 2936906"/>
                <a:gd name="connsiteY94" fmla="*/ 2020186 h 2498651"/>
                <a:gd name="connsiteX95" fmla="*/ 2626242 w 2936906"/>
                <a:gd name="connsiteY95" fmla="*/ 1956391 h 2498651"/>
                <a:gd name="connsiteX96" fmla="*/ 2562447 w 2936906"/>
                <a:gd name="connsiteY96" fmla="*/ 1913860 h 2498651"/>
                <a:gd name="connsiteX97" fmla="*/ 2530549 w 2936906"/>
                <a:gd name="connsiteY97" fmla="*/ 1903228 h 2498651"/>
                <a:gd name="connsiteX98" fmla="*/ 2392326 w 2936906"/>
                <a:gd name="connsiteY98" fmla="*/ 1881963 h 2498651"/>
                <a:gd name="connsiteX99" fmla="*/ 2328531 w 2936906"/>
                <a:gd name="connsiteY99" fmla="*/ 1860697 h 2498651"/>
                <a:gd name="connsiteX100" fmla="*/ 2275368 w 2936906"/>
                <a:gd name="connsiteY100" fmla="*/ 1807535 h 2498651"/>
                <a:gd name="connsiteX101" fmla="*/ 2286000 w 2936906"/>
                <a:gd name="connsiteY101" fmla="*/ 1552353 h 2498651"/>
                <a:gd name="connsiteX102" fmla="*/ 2307266 w 2936906"/>
                <a:gd name="connsiteY102" fmla="*/ 1531088 h 2498651"/>
                <a:gd name="connsiteX103" fmla="*/ 2328531 w 2936906"/>
                <a:gd name="connsiteY103" fmla="*/ 1499191 h 2498651"/>
                <a:gd name="connsiteX104" fmla="*/ 2349796 w 2936906"/>
                <a:gd name="connsiteY104" fmla="*/ 1477925 h 2498651"/>
                <a:gd name="connsiteX105" fmla="*/ 2371061 w 2936906"/>
                <a:gd name="connsiteY105" fmla="*/ 1446028 h 2498651"/>
                <a:gd name="connsiteX106" fmla="*/ 2402959 w 2936906"/>
                <a:gd name="connsiteY106" fmla="*/ 1435395 h 2498651"/>
                <a:gd name="connsiteX107" fmla="*/ 2466754 w 2936906"/>
                <a:gd name="connsiteY107" fmla="*/ 1403497 h 2498651"/>
                <a:gd name="connsiteX108" fmla="*/ 2519917 w 2936906"/>
                <a:gd name="connsiteY108" fmla="*/ 1360967 h 2498651"/>
                <a:gd name="connsiteX109" fmla="*/ 2541182 w 2936906"/>
                <a:gd name="connsiteY109" fmla="*/ 1329070 h 2498651"/>
                <a:gd name="connsiteX110" fmla="*/ 2551814 w 2936906"/>
                <a:gd name="connsiteY110" fmla="*/ 1297172 h 2498651"/>
                <a:gd name="connsiteX111" fmla="*/ 2615610 w 2936906"/>
                <a:gd name="connsiteY111" fmla="*/ 1212111 h 2498651"/>
                <a:gd name="connsiteX112" fmla="*/ 2647507 w 2936906"/>
                <a:gd name="connsiteY112" fmla="*/ 1190846 h 2498651"/>
                <a:gd name="connsiteX113" fmla="*/ 2668772 w 2936906"/>
                <a:gd name="connsiteY113" fmla="*/ 1158949 h 2498651"/>
                <a:gd name="connsiteX114" fmla="*/ 2700670 w 2936906"/>
                <a:gd name="connsiteY114" fmla="*/ 1137684 h 2498651"/>
                <a:gd name="connsiteX115" fmla="*/ 2775098 w 2936906"/>
                <a:gd name="connsiteY115" fmla="*/ 1116418 h 2498651"/>
                <a:gd name="connsiteX116" fmla="*/ 2838893 w 2936906"/>
                <a:gd name="connsiteY116" fmla="*/ 1084521 h 2498651"/>
                <a:gd name="connsiteX117" fmla="*/ 2902689 w 2936906"/>
                <a:gd name="connsiteY117" fmla="*/ 1041991 h 2498651"/>
                <a:gd name="connsiteX118" fmla="*/ 2934586 w 2936906"/>
                <a:gd name="connsiteY118" fmla="*/ 1031358 h 2498651"/>
                <a:gd name="connsiteX119" fmla="*/ 2881424 w 2936906"/>
                <a:gd name="connsiteY119" fmla="*/ 1041991 h 2498651"/>
                <a:gd name="connsiteX120" fmla="*/ 2647507 w 2936906"/>
                <a:gd name="connsiteY120" fmla="*/ 1052623 h 2498651"/>
                <a:gd name="connsiteX121" fmla="*/ 2551814 w 2936906"/>
                <a:gd name="connsiteY121" fmla="*/ 1020725 h 2498651"/>
                <a:gd name="connsiteX122" fmla="*/ 2509284 w 2936906"/>
                <a:gd name="connsiteY122" fmla="*/ 999460 h 2498651"/>
                <a:gd name="connsiteX123" fmla="*/ 2456121 w 2936906"/>
                <a:gd name="connsiteY123" fmla="*/ 946297 h 2498651"/>
                <a:gd name="connsiteX124" fmla="*/ 2488019 w 2936906"/>
                <a:gd name="connsiteY124" fmla="*/ 818707 h 2498651"/>
                <a:gd name="connsiteX125" fmla="*/ 2498652 w 2936906"/>
                <a:gd name="connsiteY125" fmla="*/ 786809 h 2498651"/>
                <a:gd name="connsiteX126" fmla="*/ 2541182 w 2936906"/>
                <a:gd name="connsiteY126" fmla="*/ 723014 h 2498651"/>
                <a:gd name="connsiteX127" fmla="*/ 2573079 w 2936906"/>
                <a:gd name="connsiteY127" fmla="*/ 659218 h 2498651"/>
                <a:gd name="connsiteX128" fmla="*/ 2604977 w 2936906"/>
                <a:gd name="connsiteY128" fmla="*/ 584791 h 2498651"/>
                <a:gd name="connsiteX129" fmla="*/ 2626242 w 2936906"/>
                <a:gd name="connsiteY129" fmla="*/ 563525 h 2498651"/>
                <a:gd name="connsiteX130" fmla="*/ 2647507 w 2936906"/>
                <a:gd name="connsiteY130" fmla="*/ 531628 h 2498651"/>
                <a:gd name="connsiteX131" fmla="*/ 2658140 w 2936906"/>
                <a:gd name="connsiteY131" fmla="*/ 489097 h 2498651"/>
                <a:gd name="connsiteX132" fmla="*/ 2690038 w 2936906"/>
                <a:gd name="connsiteY132" fmla="*/ 478465 h 2498651"/>
                <a:gd name="connsiteX133" fmla="*/ 2434856 w 2936906"/>
                <a:gd name="connsiteY133" fmla="*/ 489097 h 2498651"/>
                <a:gd name="connsiteX134" fmla="*/ 2349796 w 2936906"/>
                <a:gd name="connsiteY134" fmla="*/ 499730 h 2498651"/>
                <a:gd name="connsiteX135" fmla="*/ 2307266 w 2936906"/>
                <a:gd name="connsiteY135" fmla="*/ 510363 h 2498651"/>
                <a:gd name="connsiteX136" fmla="*/ 2115879 w 2936906"/>
                <a:gd name="connsiteY136" fmla="*/ 499730 h 2498651"/>
                <a:gd name="connsiteX137" fmla="*/ 2062717 w 2936906"/>
                <a:gd name="connsiteY137" fmla="*/ 435935 h 2498651"/>
                <a:gd name="connsiteX138" fmla="*/ 2052084 w 2936906"/>
                <a:gd name="connsiteY138" fmla="*/ 404037 h 2498651"/>
                <a:gd name="connsiteX139" fmla="*/ 2020186 w 2936906"/>
                <a:gd name="connsiteY139" fmla="*/ 297711 h 2498651"/>
                <a:gd name="connsiteX140" fmla="*/ 1988289 w 2936906"/>
                <a:gd name="connsiteY140" fmla="*/ 265814 h 2498651"/>
                <a:gd name="connsiteX141" fmla="*/ 1924493 w 2936906"/>
                <a:gd name="connsiteY141" fmla="*/ 223284 h 2498651"/>
                <a:gd name="connsiteX142" fmla="*/ 1860698 w 2936906"/>
                <a:gd name="connsiteY142" fmla="*/ 148856 h 2498651"/>
                <a:gd name="connsiteX143" fmla="*/ 1828800 w 2936906"/>
                <a:gd name="connsiteY143" fmla="*/ 95693 h 2498651"/>
                <a:gd name="connsiteX144" fmla="*/ 1818168 w 2936906"/>
                <a:gd name="connsiteY144" fmla="*/ 63795 h 2498651"/>
                <a:gd name="connsiteX145" fmla="*/ 1775638 w 2936906"/>
                <a:gd name="connsiteY145" fmla="*/ 0 h 2498651"/>
                <a:gd name="connsiteX146" fmla="*/ 1754372 w 2936906"/>
                <a:gd name="connsiteY146" fmla="*/ 63795 h 2498651"/>
                <a:gd name="connsiteX147" fmla="*/ 1743740 w 2936906"/>
                <a:gd name="connsiteY147" fmla="*/ 95693 h 2498651"/>
                <a:gd name="connsiteX148" fmla="*/ 1711842 w 2936906"/>
                <a:gd name="connsiteY148" fmla="*/ 116958 h 2498651"/>
                <a:gd name="connsiteX149" fmla="*/ 1690577 w 2936906"/>
                <a:gd name="connsiteY149" fmla="*/ 148856 h 2498651"/>
                <a:gd name="connsiteX150" fmla="*/ 1626782 w 2936906"/>
                <a:gd name="connsiteY150" fmla="*/ 191386 h 2498651"/>
                <a:gd name="connsiteX151" fmla="*/ 1594884 w 2936906"/>
                <a:gd name="connsiteY151" fmla="*/ 223284 h 2498651"/>
                <a:gd name="connsiteX152" fmla="*/ 1584252 w 2936906"/>
                <a:gd name="connsiteY152" fmla="*/ 255181 h 2498651"/>
                <a:gd name="connsiteX153" fmla="*/ 1552354 w 2936906"/>
                <a:gd name="connsiteY153" fmla="*/ 265814 h 2498651"/>
                <a:gd name="connsiteX154" fmla="*/ 1382233 w 2936906"/>
                <a:gd name="connsiteY154" fmla="*/ 287079 h 2498651"/>
                <a:gd name="connsiteX155" fmla="*/ 1414131 w 2936906"/>
                <a:gd name="connsiteY155" fmla="*/ 382772 h 2498651"/>
                <a:gd name="connsiteX156" fmla="*/ 1446028 w 2936906"/>
                <a:gd name="connsiteY156" fmla="*/ 393404 h 2498651"/>
                <a:gd name="connsiteX157" fmla="*/ 1467293 w 2936906"/>
                <a:gd name="connsiteY157" fmla="*/ 446567 h 2498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</a:cxnLst>
              <a:rect l="l" t="t" r="r" b="b"/>
              <a:pathLst>
                <a:path w="2936906" h="2498651">
                  <a:moveTo>
                    <a:pt x="1467293" y="446567"/>
                  </a:moveTo>
                  <a:lnTo>
                    <a:pt x="1467293" y="446567"/>
                  </a:lnTo>
                  <a:cubicBezTo>
                    <a:pt x="1492102" y="467832"/>
                    <a:pt x="1517433" y="488504"/>
                    <a:pt x="1541721" y="510363"/>
                  </a:cubicBezTo>
                  <a:cubicBezTo>
                    <a:pt x="1552898" y="520422"/>
                    <a:pt x="1562202" y="532474"/>
                    <a:pt x="1573619" y="542260"/>
                  </a:cubicBezTo>
                  <a:cubicBezTo>
                    <a:pt x="1587074" y="553793"/>
                    <a:pt x="1601972" y="563525"/>
                    <a:pt x="1616149" y="574158"/>
                  </a:cubicBezTo>
                  <a:cubicBezTo>
                    <a:pt x="1619693" y="584791"/>
                    <a:pt x="1628172" y="594935"/>
                    <a:pt x="1626782" y="606056"/>
                  </a:cubicBezTo>
                  <a:cubicBezTo>
                    <a:pt x="1624415" y="624994"/>
                    <a:pt x="1612219" y="641347"/>
                    <a:pt x="1605517" y="659218"/>
                  </a:cubicBezTo>
                  <a:cubicBezTo>
                    <a:pt x="1601582" y="669712"/>
                    <a:pt x="1600327" y="681319"/>
                    <a:pt x="1594884" y="691116"/>
                  </a:cubicBezTo>
                  <a:cubicBezTo>
                    <a:pt x="1582472" y="713457"/>
                    <a:pt x="1560436" y="730665"/>
                    <a:pt x="1552354" y="754911"/>
                  </a:cubicBezTo>
                  <a:cubicBezTo>
                    <a:pt x="1548810" y="765544"/>
                    <a:pt x="1544439" y="775936"/>
                    <a:pt x="1541721" y="786809"/>
                  </a:cubicBezTo>
                  <a:cubicBezTo>
                    <a:pt x="1519785" y="874555"/>
                    <a:pt x="1542296" y="806062"/>
                    <a:pt x="1520456" y="882502"/>
                  </a:cubicBezTo>
                  <a:cubicBezTo>
                    <a:pt x="1517377" y="893279"/>
                    <a:pt x="1516549" y="905434"/>
                    <a:pt x="1509824" y="914400"/>
                  </a:cubicBezTo>
                  <a:cubicBezTo>
                    <a:pt x="1494787" y="934449"/>
                    <a:pt x="1456661" y="967563"/>
                    <a:pt x="1456661" y="967563"/>
                  </a:cubicBezTo>
                  <a:cubicBezTo>
                    <a:pt x="1449573" y="985284"/>
                    <a:pt x="1447614" y="1006063"/>
                    <a:pt x="1435396" y="1020725"/>
                  </a:cubicBezTo>
                  <a:cubicBezTo>
                    <a:pt x="1428221" y="1029335"/>
                    <a:pt x="1413523" y="1026346"/>
                    <a:pt x="1403498" y="1031358"/>
                  </a:cubicBezTo>
                  <a:cubicBezTo>
                    <a:pt x="1392068" y="1037073"/>
                    <a:pt x="1381151" y="1044133"/>
                    <a:pt x="1371600" y="1052623"/>
                  </a:cubicBezTo>
                  <a:cubicBezTo>
                    <a:pt x="1285535" y="1129125"/>
                    <a:pt x="1341681" y="1105126"/>
                    <a:pt x="1275907" y="1127051"/>
                  </a:cubicBezTo>
                  <a:cubicBezTo>
                    <a:pt x="1264828" y="1160291"/>
                    <a:pt x="1254084" y="1201852"/>
                    <a:pt x="1222745" y="1222744"/>
                  </a:cubicBezTo>
                  <a:cubicBezTo>
                    <a:pt x="1201480" y="1236921"/>
                    <a:pt x="1177021" y="1247202"/>
                    <a:pt x="1158949" y="1265274"/>
                  </a:cubicBezTo>
                  <a:cubicBezTo>
                    <a:pt x="1141228" y="1282995"/>
                    <a:pt x="1119687" y="1297585"/>
                    <a:pt x="1105786" y="1318437"/>
                  </a:cubicBezTo>
                  <a:cubicBezTo>
                    <a:pt x="1098698" y="1329070"/>
                    <a:pt x="1093557" y="1341299"/>
                    <a:pt x="1084521" y="1350335"/>
                  </a:cubicBezTo>
                  <a:cubicBezTo>
                    <a:pt x="1075485" y="1359371"/>
                    <a:pt x="1062441" y="1363419"/>
                    <a:pt x="1052624" y="1371600"/>
                  </a:cubicBezTo>
                  <a:cubicBezTo>
                    <a:pt x="1041072" y="1381226"/>
                    <a:pt x="1031359" y="1392865"/>
                    <a:pt x="1020726" y="1403497"/>
                  </a:cubicBezTo>
                  <a:cubicBezTo>
                    <a:pt x="1017182" y="1414130"/>
                    <a:pt x="1015105" y="1425370"/>
                    <a:pt x="1010093" y="1435395"/>
                  </a:cubicBezTo>
                  <a:cubicBezTo>
                    <a:pt x="994113" y="1467355"/>
                    <a:pt x="946169" y="1516997"/>
                    <a:pt x="925033" y="1531088"/>
                  </a:cubicBezTo>
                  <a:cubicBezTo>
                    <a:pt x="899785" y="1547919"/>
                    <a:pt x="873688" y="1564465"/>
                    <a:pt x="850605" y="1584251"/>
                  </a:cubicBezTo>
                  <a:cubicBezTo>
                    <a:pt x="839188" y="1594037"/>
                    <a:pt x="830259" y="1606523"/>
                    <a:pt x="818707" y="1616149"/>
                  </a:cubicBezTo>
                  <a:cubicBezTo>
                    <a:pt x="802821" y="1629387"/>
                    <a:pt x="776711" y="1645866"/>
                    <a:pt x="754912" y="1648046"/>
                  </a:cubicBezTo>
                  <a:cubicBezTo>
                    <a:pt x="694856" y="1654052"/>
                    <a:pt x="634410" y="1655135"/>
                    <a:pt x="574159" y="1658679"/>
                  </a:cubicBezTo>
                  <a:lnTo>
                    <a:pt x="510363" y="1679944"/>
                  </a:lnTo>
                  <a:cubicBezTo>
                    <a:pt x="499731" y="1683488"/>
                    <a:pt x="489339" y="1687859"/>
                    <a:pt x="478466" y="1690577"/>
                  </a:cubicBezTo>
                  <a:lnTo>
                    <a:pt x="435935" y="1701209"/>
                  </a:lnTo>
                  <a:cubicBezTo>
                    <a:pt x="396949" y="1697665"/>
                    <a:pt x="357730" y="1696113"/>
                    <a:pt x="318977" y="1690577"/>
                  </a:cubicBezTo>
                  <a:cubicBezTo>
                    <a:pt x="307882" y="1688992"/>
                    <a:pt x="298287" y="1679944"/>
                    <a:pt x="287079" y="1679944"/>
                  </a:cubicBezTo>
                  <a:cubicBezTo>
                    <a:pt x="211080" y="1679944"/>
                    <a:pt x="129363" y="1691685"/>
                    <a:pt x="53163" y="1701209"/>
                  </a:cubicBezTo>
                  <a:cubicBezTo>
                    <a:pt x="70028" y="1751803"/>
                    <a:pt x="51972" y="1719396"/>
                    <a:pt x="95693" y="1754372"/>
                  </a:cubicBezTo>
                  <a:cubicBezTo>
                    <a:pt x="103521" y="1760634"/>
                    <a:pt x="107234" y="1773206"/>
                    <a:pt x="116959" y="1775637"/>
                  </a:cubicBezTo>
                  <a:cubicBezTo>
                    <a:pt x="151514" y="1784276"/>
                    <a:pt x="187842" y="1782726"/>
                    <a:pt x="223284" y="1786270"/>
                  </a:cubicBezTo>
                  <a:cubicBezTo>
                    <a:pt x="308346" y="1842977"/>
                    <a:pt x="205563" y="1768549"/>
                    <a:pt x="276447" y="1839432"/>
                  </a:cubicBezTo>
                  <a:cubicBezTo>
                    <a:pt x="285483" y="1848468"/>
                    <a:pt x="297712" y="1853609"/>
                    <a:pt x="308345" y="1860697"/>
                  </a:cubicBezTo>
                  <a:cubicBezTo>
                    <a:pt x="335067" y="1940867"/>
                    <a:pt x="299022" y="1842054"/>
                    <a:pt x="340242" y="1924493"/>
                  </a:cubicBezTo>
                  <a:cubicBezTo>
                    <a:pt x="384260" y="2012529"/>
                    <a:pt x="311202" y="1896882"/>
                    <a:pt x="372140" y="1988288"/>
                  </a:cubicBezTo>
                  <a:cubicBezTo>
                    <a:pt x="357389" y="2209541"/>
                    <a:pt x="414916" y="2119893"/>
                    <a:pt x="255182" y="2169042"/>
                  </a:cubicBezTo>
                  <a:cubicBezTo>
                    <a:pt x="242968" y="2172800"/>
                    <a:pt x="233917" y="2183219"/>
                    <a:pt x="223284" y="2190307"/>
                  </a:cubicBezTo>
                  <a:cubicBezTo>
                    <a:pt x="216196" y="2200939"/>
                    <a:pt x="210200" y="2212387"/>
                    <a:pt x="202019" y="2222204"/>
                  </a:cubicBezTo>
                  <a:cubicBezTo>
                    <a:pt x="192393" y="2233756"/>
                    <a:pt x="178462" y="2241591"/>
                    <a:pt x="170121" y="2254102"/>
                  </a:cubicBezTo>
                  <a:cubicBezTo>
                    <a:pt x="163904" y="2263427"/>
                    <a:pt x="166490" y="2277248"/>
                    <a:pt x="159489" y="2286000"/>
                  </a:cubicBezTo>
                  <a:cubicBezTo>
                    <a:pt x="151506" y="2295979"/>
                    <a:pt x="137408" y="2299084"/>
                    <a:pt x="127591" y="2307265"/>
                  </a:cubicBezTo>
                  <a:cubicBezTo>
                    <a:pt x="74494" y="2351513"/>
                    <a:pt x="119852" y="2331110"/>
                    <a:pt x="63796" y="2349795"/>
                  </a:cubicBezTo>
                  <a:cubicBezTo>
                    <a:pt x="56708" y="2360428"/>
                    <a:pt x="48246" y="2370263"/>
                    <a:pt x="42531" y="2381693"/>
                  </a:cubicBezTo>
                  <a:cubicBezTo>
                    <a:pt x="37519" y="2391718"/>
                    <a:pt x="38115" y="2404266"/>
                    <a:pt x="31898" y="2413591"/>
                  </a:cubicBezTo>
                  <a:cubicBezTo>
                    <a:pt x="23557" y="2426102"/>
                    <a:pt x="0" y="2430451"/>
                    <a:pt x="0" y="2445488"/>
                  </a:cubicBezTo>
                  <a:cubicBezTo>
                    <a:pt x="0" y="2458267"/>
                    <a:pt x="20803" y="2430563"/>
                    <a:pt x="31898" y="2424223"/>
                  </a:cubicBezTo>
                  <a:cubicBezTo>
                    <a:pt x="126328" y="2370263"/>
                    <a:pt x="28611" y="2433502"/>
                    <a:pt x="106326" y="2381693"/>
                  </a:cubicBezTo>
                  <a:cubicBezTo>
                    <a:pt x="148856" y="2385237"/>
                    <a:pt x="191820" y="2385309"/>
                    <a:pt x="233917" y="2392325"/>
                  </a:cubicBezTo>
                  <a:cubicBezTo>
                    <a:pt x="256027" y="2396010"/>
                    <a:pt x="279061" y="2401157"/>
                    <a:pt x="297712" y="2413591"/>
                  </a:cubicBezTo>
                  <a:cubicBezTo>
                    <a:pt x="326388" y="2432708"/>
                    <a:pt x="328491" y="2438151"/>
                    <a:pt x="361507" y="2445488"/>
                  </a:cubicBezTo>
                  <a:cubicBezTo>
                    <a:pt x="382552" y="2450165"/>
                    <a:pt x="404258" y="2451444"/>
                    <a:pt x="425303" y="2456121"/>
                  </a:cubicBezTo>
                  <a:cubicBezTo>
                    <a:pt x="436244" y="2458552"/>
                    <a:pt x="446327" y="2464035"/>
                    <a:pt x="457200" y="2466753"/>
                  </a:cubicBezTo>
                  <a:cubicBezTo>
                    <a:pt x="474732" y="2471136"/>
                    <a:pt x="492831" y="2473003"/>
                    <a:pt x="510363" y="2477386"/>
                  </a:cubicBezTo>
                  <a:cubicBezTo>
                    <a:pt x="521236" y="2480104"/>
                    <a:pt x="531388" y="2485300"/>
                    <a:pt x="542261" y="2488018"/>
                  </a:cubicBezTo>
                  <a:cubicBezTo>
                    <a:pt x="559793" y="2492401"/>
                    <a:pt x="577703" y="2495107"/>
                    <a:pt x="595424" y="2498651"/>
                  </a:cubicBezTo>
                  <a:cubicBezTo>
                    <a:pt x="641498" y="2495107"/>
                    <a:pt x="687793" y="2493750"/>
                    <a:pt x="733647" y="2488018"/>
                  </a:cubicBezTo>
                  <a:cubicBezTo>
                    <a:pt x="744768" y="2486628"/>
                    <a:pt x="756220" y="2483603"/>
                    <a:pt x="765545" y="2477386"/>
                  </a:cubicBezTo>
                  <a:cubicBezTo>
                    <a:pt x="778056" y="2469045"/>
                    <a:pt x="783993" y="2452213"/>
                    <a:pt x="797442" y="2445488"/>
                  </a:cubicBezTo>
                  <a:cubicBezTo>
                    <a:pt x="805177" y="2441620"/>
                    <a:pt x="912189" y="2424714"/>
                    <a:pt x="914400" y="2424223"/>
                  </a:cubicBezTo>
                  <a:cubicBezTo>
                    <a:pt x="925341" y="2421792"/>
                    <a:pt x="935308" y="2415789"/>
                    <a:pt x="946298" y="2413591"/>
                  </a:cubicBezTo>
                  <a:cubicBezTo>
                    <a:pt x="1136744" y="2375502"/>
                    <a:pt x="937199" y="2423841"/>
                    <a:pt x="1063256" y="2392325"/>
                  </a:cubicBezTo>
                  <a:cubicBezTo>
                    <a:pt x="1073889" y="2385237"/>
                    <a:pt x="1083477" y="2376250"/>
                    <a:pt x="1095154" y="2371060"/>
                  </a:cubicBezTo>
                  <a:cubicBezTo>
                    <a:pt x="1115637" y="2361956"/>
                    <a:pt x="1137684" y="2356883"/>
                    <a:pt x="1158949" y="2349795"/>
                  </a:cubicBezTo>
                  <a:cubicBezTo>
                    <a:pt x="1231331" y="2325668"/>
                    <a:pt x="1179693" y="2340093"/>
                    <a:pt x="1318438" y="2328530"/>
                  </a:cubicBezTo>
                  <a:cubicBezTo>
                    <a:pt x="1339703" y="2324986"/>
                    <a:pt x="1361781" y="2324714"/>
                    <a:pt x="1382233" y="2317897"/>
                  </a:cubicBezTo>
                  <a:cubicBezTo>
                    <a:pt x="1394356" y="2313856"/>
                    <a:pt x="1402701" y="2302347"/>
                    <a:pt x="1414131" y="2296632"/>
                  </a:cubicBezTo>
                  <a:cubicBezTo>
                    <a:pt x="1424155" y="2291620"/>
                    <a:pt x="1435396" y="2289544"/>
                    <a:pt x="1446028" y="2286000"/>
                  </a:cubicBezTo>
                  <a:cubicBezTo>
                    <a:pt x="1463749" y="2289544"/>
                    <a:pt x="1481814" y="2301597"/>
                    <a:pt x="1499191" y="2296632"/>
                  </a:cubicBezTo>
                  <a:cubicBezTo>
                    <a:pt x="1511478" y="2293121"/>
                    <a:pt x="1515969" y="2276700"/>
                    <a:pt x="1520456" y="2264735"/>
                  </a:cubicBezTo>
                  <a:cubicBezTo>
                    <a:pt x="1538650" y="2216217"/>
                    <a:pt x="1522048" y="2219020"/>
                    <a:pt x="1541721" y="2179674"/>
                  </a:cubicBezTo>
                  <a:cubicBezTo>
                    <a:pt x="1547436" y="2168244"/>
                    <a:pt x="1553008" y="2155760"/>
                    <a:pt x="1562986" y="2147777"/>
                  </a:cubicBezTo>
                  <a:cubicBezTo>
                    <a:pt x="1571738" y="2140776"/>
                    <a:pt x="1584859" y="2142156"/>
                    <a:pt x="1594884" y="2137144"/>
                  </a:cubicBezTo>
                  <a:cubicBezTo>
                    <a:pt x="1606314" y="2131429"/>
                    <a:pt x="1616149" y="2122967"/>
                    <a:pt x="1626782" y="2115879"/>
                  </a:cubicBezTo>
                  <a:cubicBezTo>
                    <a:pt x="1633870" y="2105246"/>
                    <a:pt x="1639011" y="2093017"/>
                    <a:pt x="1648047" y="2083981"/>
                  </a:cubicBezTo>
                  <a:cubicBezTo>
                    <a:pt x="1657083" y="2074945"/>
                    <a:pt x="1668850" y="2069056"/>
                    <a:pt x="1679945" y="2062716"/>
                  </a:cubicBezTo>
                  <a:cubicBezTo>
                    <a:pt x="1718149" y="2040885"/>
                    <a:pt x="1721989" y="2046092"/>
                    <a:pt x="1754372" y="2020186"/>
                  </a:cubicBezTo>
                  <a:cubicBezTo>
                    <a:pt x="1790356" y="1991399"/>
                    <a:pt x="1775847" y="1977587"/>
                    <a:pt x="1839433" y="1956391"/>
                  </a:cubicBezTo>
                  <a:cubicBezTo>
                    <a:pt x="1976291" y="1910769"/>
                    <a:pt x="1836165" y="1954549"/>
                    <a:pt x="1956391" y="1924493"/>
                  </a:cubicBezTo>
                  <a:cubicBezTo>
                    <a:pt x="2025604" y="1907190"/>
                    <a:pt x="1952410" y="1909871"/>
                    <a:pt x="2073349" y="1892595"/>
                  </a:cubicBezTo>
                  <a:cubicBezTo>
                    <a:pt x="2169119" y="1878914"/>
                    <a:pt x="2123057" y="1886083"/>
                    <a:pt x="2211572" y="1871330"/>
                  </a:cubicBezTo>
                  <a:cubicBezTo>
                    <a:pt x="2247014" y="1874874"/>
                    <a:pt x="2282889" y="1875399"/>
                    <a:pt x="2317898" y="1881963"/>
                  </a:cubicBezTo>
                  <a:cubicBezTo>
                    <a:pt x="2339929" y="1886094"/>
                    <a:pt x="2360428" y="1896140"/>
                    <a:pt x="2381693" y="1903228"/>
                  </a:cubicBezTo>
                  <a:cubicBezTo>
                    <a:pt x="2392326" y="1906772"/>
                    <a:pt x="2402601" y="1911662"/>
                    <a:pt x="2413591" y="1913860"/>
                  </a:cubicBezTo>
                  <a:cubicBezTo>
                    <a:pt x="2477744" y="1926691"/>
                    <a:pt x="2449609" y="1918778"/>
                    <a:pt x="2498652" y="1935125"/>
                  </a:cubicBezTo>
                  <a:cubicBezTo>
                    <a:pt x="2556719" y="1973837"/>
                    <a:pt x="2556450" y="1961844"/>
                    <a:pt x="2583712" y="2009553"/>
                  </a:cubicBezTo>
                  <a:cubicBezTo>
                    <a:pt x="2591576" y="2023315"/>
                    <a:pt x="2594830" y="2039907"/>
                    <a:pt x="2604977" y="2052084"/>
                  </a:cubicBezTo>
                  <a:cubicBezTo>
                    <a:pt x="2629091" y="2081020"/>
                    <a:pt x="2667664" y="2078480"/>
                    <a:pt x="2700670" y="2083981"/>
                  </a:cubicBezTo>
                  <a:cubicBezTo>
                    <a:pt x="2681341" y="2006662"/>
                    <a:pt x="2707092" y="2069138"/>
                    <a:pt x="2658140" y="2020186"/>
                  </a:cubicBezTo>
                  <a:cubicBezTo>
                    <a:pt x="2617812" y="1979858"/>
                    <a:pt x="2652183" y="1999626"/>
                    <a:pt x="2626242" y="1956391"/>
                  </a:cubicBezTo>
                  <a:cubicBezTo>
                    <a:pt x="2613133" y="1934542"/>
                    <a:pt x="2583329" y="1922809"/>
                    <a:pt x="2562447" y="1913860"/>
                  </a:cubicBezTo>
                  <a:cubicBezTo>
                    <a:pt x="2552145" y="1909445"/>
                    <a:pt x="2541326" y="1906307"/>
                    <a:pt x="2530549" y="1903228"/>
                  </a:cubicBezTo>
                  <a:cubicBezTo>
                    <a:pt x="2471945" y="1886484"/>
                    <a:pt x="2469463" y="1890533"/>
                    <a:pt x="2392326" y="1881963"/>
                  </a:cubicBezTo>
                  <a:cubicBezTo>
                    <a:pt x="2371061" y="1874874"/>
                    <a:pt x="2340965" y="1879348"/>
                    <a:pt x="2328531" y="1860697"/>
                  </a:cubicBezTo>
                  <a:cubicBezTo>
                    <a:pt x="2300178" y="1818167"/>
                    <a:pt x="2317898" y="1835888"/>
                    <a:pt x="2275368" y="1807535"/>
                  </a:cubicBezTo>
                  <a:cubicBezTo>
                    <a:pt x="2265670" y="1691158"/>
                    <a:pt x="2253157" y="1667301"/>
                    <a:pt x="2286000" y="1552353"/>
                  </a:cubicBezTo>
                  <a:cubicBezTo>
                    <a:pt x="2288754" y="1542714"/>
                    <a:pt x="2301004" y="1538916"/>
                    <a:pt x="2307266" y="1531088"/>
                  </a:cubicBezTo>
                  <a:cubicBezTo>
                    <a:pt x="2315249" y="1521110"/>
                    <a:pt x="2320548" y="1509169"/>
                    <a:pt x="2328531" y="1499191"/>
                  </a:cubicBezTo>
                  <a:cubicBezTo>
                    <a:pt x="2334793" y="1491363"/>
                    <a:pt x="2343534" y="1485753"/>
                    <a:pt x="2349796" y="1477925"/>
                  </a:cubicBezTo>
                  <a:cubicBezTo>
                    <a:pt x="2357779" y="1467947"/>
                    <a:pt x="2361083" y="1454011"/>
                    <a:pt x="2371061" y="1446028"/>
                  </a:cubicBezTo>
                  <a:cubicBezTo>
                    <a:pt x="2379813" y="1439027"/>
                    <a:pt x="2392934" y="1440407"/>
                    <a:pt x="2402959" y="1435395"/>
                  </a:cubicBezTo>
                  <a:cubicBezTo>
                    <a:pt x="2485405" y="1394171"/>
                    <a:pt x="2386577" y="1430224"/>
                    <a:pt x="2466754" y="1403497"/>
                  </a:cubicBezTo>
                  <a:cubicBezTo>
                    <a:pt x="2527695" y="1312086"/>
                    <a:pt x="2446550" y="1419660"/>
                    <a:pt x="2519917" y="1360967"/>
                  </a:cubicBezTo>
                  <a:cubicBezTo>
                    <a:pt x="2529895" y="1352984"/>
                    <a:pt x="2534094" y="1339702"/>
                    <a:pt x="2541182" y="1329070"/>
                  </a:cubicBezTo>
                  <a:cubicBezTo>
                    <a:pt x="2544726" y="1318437"/>
                    <a:pt x="2546371" y="1306969"/>
                    <a:pt x="2551814" y="1297172"/>
                  </a:cubicBezTo>
                  <a:cubicBezTo>
                    <a:pt x="2565416" y="1272688"/>
                    <a:pt x="2589802" y="1232758"/>
                    <a:pt x="2615610" y="1212111"/>
                  </a:cubicBezTo>
                  <a:cubicBezTo>
                    <a:pt x="2625588" y="1204128"/>
                    <a:pt x="2636875" y="1197934"/>
                    <a:pt x="2647507" y="1190846"/>
                  </a:cubicBezTo>
                  <a:cubicBezTo>
                    <a:pt x="2654595" y="1180214"/>
                    <a:pt x="2659736" y="1167985"/>
                    <a:pt x="2668772" y="1158949"/>
                  </a:cubicBezTo>
                  <a:cubicBezTo>
                    <a:pt x="2677808" y="1149913"/>
                    <a:pt x="2688924" y="1142718"/>
                    <a:pt x="2700670" y="1137684"/>
                  </a:cubicBezTo>
                  <a:cubicBezTo>
                    <a:pt x="2748367" y="1117242"/>
                    <a:pt x="2733713" y="1137110"/>
                    <a:pt x="2775098" y="1116418"/>
                  </a:cubicBezTo>
                  <a:cubicBezTo>
                    <a:pt x="2857539" y="1075197"/>
                    <a:pt x="2758723" y="1111243"/>
                    <a:pt x="2838893" y="1084521"/>
                  </a:cubicBezTo>
                  <a:cubicBezTo>
                    <a:pt x="2860158" y="1070344"/>
                    <a:pt x="2878443" y="1050073"/>
                    <a:pt x="2902689" y="1041991"/>
                  </a:cubicBezTo>
                  <a:cubicBezTo>
                    <a:pt x="2913321" y="1038447"/>
                    <a:pt x="2945794" y="1031358"/>
                    <a:pt x="2934586" y="1031358"/>
                  </a:cubicBezTo>
                  <a:cubicBezTo>
                    <a:pt x="2916514" y="1031358"/>
                    <a:pt x="2899446" y="1040656"/>
                    <a:pt x="2881424" y="1041991"/>
                  </a:cubicBezTo>
                  <a:cubicBezTo>
                    <a:pt x="2803584" y="1047757"/>
                    <a:pt x="2725479" y="1049079"/>
                    <a:pt x="2647507" y="1052623"/>
                  </a:cubicBezTo>
                  <a:cubicBezTo>
                    <a:pt x="2551324" y="1036593"/>
                    <a:pt x="2613376" y="1055904"/>
                    <a:pt x="2551814" y="1020725"/>
                  </a:cubicBezTo>
                  <a:cubicBezTo>
                    <a:pt x="2538052" y="1012861"/>
                    <a:pt x="2521795" y="1009191"/>
                    <a:pt x="2509284" y="999460"/>
                  </a:cubicBezTo>
                  <a:cubicBezTo>
                    <a:pt x="2489502" y="984074"/>
                    <a:pt x="2456121" y="946297"/>
                    <a:pt x="2456121" y="946297"/>
                  </a:cubicBezTo>
                  <a:cubicBezTo>
                    <a:pt x="2475174" y="774827"/>
                    <a:pt x="2446161" y="902422"/>
                    <a:pt x="2488019" y="818707"/>
                  </a:cubicBezTo>
                  <a:cubicBezTo>
                    <a:pt x="2493031" y="808682"/>
                    <a:pt x="2493209" y="796606"/>
                    <a:pt x="2498652" y="786809"/>
                  </a:cubicBezTo>
                  <a:cubicBezTo>
                    <a:pt x="2511064" y="764468"/>
                    <a:pt x="2541182" y="723014"/>
                    <a:pt x="2541182" y="723014"/>
                  </a:cubicBezTo>
                  <a:cubicBezTo>
                    <a:pt x="2567902" y="642848"/>
                    <a:pt x="2531861" y="741653"/>
                    <a:pt x="2573079" y="659218"/>
                  </a:cubicBezTo>
                  <a:cubicBezTo>
                    <a:pt x="2601432" y="602512"/>
                    <a:pt x="2560728" y="651165"/>
                    <a:pt x="2604977" y="584791"/>
                  </a:cubicBezTo>
                  <a:cubicBezTo>
                    <a:pt x="2610538" y="576450"/>
                    <a:pt x="2619980" y="571353"/>
                    <a:pt x="2626242" y="563525"/>
                  </a:cubicBezTo>
                  <a:cubicBezTo>
                    <a:pt x="2634225" y="553547"/>
                    <a:pt x="2640419" y="542260"/>
                    <a:pt x="2647507" y="531628"/>
                  </a:cubicBezTo>
                  <a:cubicBezTo>
                    <a:pt x="2651051" y="517451"/>
                    <a:pt x="2649011" y="500508"/>
                    <a:pt x="2658140" y="489097"/>
                  </a:cubicBezTo>
                  <a:cubicBezTo>
                    <a:pt x="2665141" y="480345"/>
                    <a:pt x="2701246" y="478465"/>
                    <a:pt x="2690038" y="478465"/>
                  </a:cubicBezTo>
                  <a:cubicBezTo>
                    <a:pt x="2604904" y="478465"/>
                    <a:pt x="2519917" y="485553"/>
                    <a:pt x="2434856" y="489097"/>
                  </a:cubicBezTo>
                  <a:cubicBezTo>
                    <a:pt x="2406503" y="492641"/>
                    <a:pt x="2377981" y="495032"/>
                    <a:pt x="2349796" y="499730"/>
                  </a:cubicBezTo>
                  <a:cubicBezTo>
                    <a:pt x="2335382" y="502132"/>
                    <a:pt x="2321879" y="510363"/>
                    <a:pt x="2307266" y="510363"/>
                  </a:cubicBezTo>
                  <a:cubicBezTo>
                    <a:pt x="2243372" y="510363"/>
                    <a:pt x="2179675" y="503274"/>
                    <a:pt x="2115879" y="499730"/>
                  </a:cubicBezTo>
                  <a:cubicBezTo>
                    <a:pt x="2092366" y="476216"/>
                    <a:pt x="2077519" y="465539"/>
                    <a:pt x="2062717" y="435935"/>
                  </a:cubicBezTo>
                  <a:cubicBezTo>
                    <a:pt x="2057705" y="425910"/>
                    <a:pt x="2055163" y="414814"/>
                    <a:pt x="2052084" y="404037"/>
                  </a:cubicBezTo>
                  <a:cubicBezTo>
                    <a:pt x="2046301" y="383796"/>
                    <a:pt x="2030296" y="307821"/>
                    <a:pt x="2020186" y="297711"/>
                  </a:cubicBezTo>
                  <a:cubicBezTo>
                    <a:pt x="2009554" y="287079"/>
                    <a:pt x="2000158" y="275045"/>
                    <a:pt x="1988289" y="265814"/>
                  </a:cubicBezTo>
                  <a:cubicBezTo>
                    <a:pt x="1968115" y="250123"/>
                    <a:pt x="1942565" y="241356"/>
                    <a:pt x="1924493" y="223284"/>
                  </a:cubicBezTo>
                  <a:cubicBezTo>
                    <a:pt x="1880066" y="178855"/>
                    <a:pt x="1901618" y="203415"/>
                    <a:pt x="1860698" y="148856"/>
                  </a:cubicBezTo>
                  <a:cubicBezTo>
                    <a:pt x="1830579" y="58495"/>
                    <a:pt x="1872586" y="168668"/>
                    <a:pt x="1828800" y="95693"/>
                  </a:cubicBezTo>
                  <a:cubicBezTo>
                    <a:pt x="1823034" y="86082"/>
                    <a:pt x="1823611" y="73592"/>
                    <a:pt x="1818168" y="63795"/>
                  </a:cubicBezTo>
                  <a:cubicBezTo>
                    <a:pt x="1805756" y="41454"/>
                    <a:pt x="1775638" y="0"/>
                    <a:pt x="1775638" y="0"/>
                  </a:cubicBezTo>
                  <a:lnTo>
                    <a:pt x="1754372" y="63795"/>
                  </a:lnTo>
                  <a:cubicBezTo>
                    <a:pt x="1750828" y="74428"/>
                    <a:pt x="1753065" y="89476"/>
                    <a:pt x="1743740" y="95693"/>
                  </a:cubicBezTo>
                  <a:lnTo>
                    <a:pt x="1711842" y="116958"/>
                  </a:lnTo>
                  <a:cubicBezTo>
                    <a:pt x="1704754" y="127591"/>
                    <a:pt x="1700194" y="140441"/>
                    <a:pt x="1690577" y="148856"/>
                  </a:cubicBezTo>
                  <a:cubicBezTo>
                    <a:pt x="1671343" y="165686"/>
                    <a:pt x="1644854" y="173314"/>
                    <a:pt x="1626782" y="191386"/>
                  </a:cubicBezTo>
                  <a:lnTo>
                    <a:pt x="1594884" y="223284"/>
                  </a:lnTo>
                  <a:cubicBezTo>
                    <a:pt x="1591340" y="233916"/>
                    <a:pt x="1592177" y="247256"/>
                    <a:pt x="1584252" y="255181"/>
                  </a:cubicBezTo>
                  <a:cubicBezTo>
                    <a:pt x="1576327" y="263106"/>
                    <a:pt x="1563425" y="264066"/>
                    <a:pt x="1552354" y="265814"/>
                  </a:cubicBezTo>
                  <a:cubicBezTo>
                    <a:pt x="1495905" y="274727"/>
                    <a:pt x="1438940" y="279991"/>
                    <a:pt x="1382233" y="287079"/>
                  </a:cubicBezTo>
                  <a:cubicBezTo>
                    <a:pt x="1387421" y="318207"/>
                    <a:pt x="1385380" y="359771"/>
                    <a:pt x="1414131" y="382772"/>
                  </a:cubicBezTo>
                  <a:cubicBezTo>
                    <a:pt x="1422882" y="389773"/>
                    <a:pt x="1435396" y="389860"/>
                    <a:pt x="1446028" y="393404"/>
                  </a:cubicBezTo>
                  <a:lnTo>
                    <a:pt x="1467293" y="446567"/>
                  </a:lnTo>
                  <a:close/>
                </a:path>
              </a:pathLst>
            </a:custGeom>
            <a:solidFill>
              <a:srgbClr val="FFFF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 7"/>
            <p:cNvSpPr/>
            <p:nvPr/>
          </p:nvSpPr>
          <p:spPr>
            <a:xfrm>
              <a:off x="4614244" y="3620227"/>
              <a:ext cx="376939" cy="313820"/>
            </a:xfrm>
            <a:custGeom>
              <a:avLst/>
              <a:gdLst>
                <a:gd name="connsiteX0" fmla="*/ 361793 w 376939"/>
                <a:gd name="connsiteY0" fmla="*/ 48006 h 313820"/>
                <a:gd name="connsiteX1" fmla="*/ 361793 w 376939"/>
                <a:gd name="connsiteY1" fmla="*/ 48006 h 313820"/>
                <a:gd name="connsiteX2" fmla="*/ 159775 w 376939"/>
                <a:gd name="connsiteY2" fmla="*/ 16108 h 313820"/>
                <a:gd name="connsiteX3" fmla="*/ 95979 w 376939"/>
                <a:gd name="connsiteY3" fmla="*/ 58638 h 313820"/>
                <a:gd name="connsiteX4" fmla="*/ 32184 w 376939"/>
                <a:gd name="connsiteY4" fmla="*/ 143699 h 313820"/>
                <a:gd name="connsiteX5" fmla="*/ 21551 w 376939"/>
                <a:gd name="connsiteY5" fmla="*/ 175596 h 313820"/>
                <a:gd name="connsiteX6" fmla="*/ 286 w 376939"/>
                <a:gd name="connsiteY6" fmla="*/ 207494 h 313820"/>
                <a:gd name="connsiteX7" fmla="*/ 10919 w 376939"/>
                <a:gd name="connsiteY7" fmla="*/ 239392 h 313820"/>
                <a:gd name="connsiteX8" fmla="*/ 64082 w 376939"/>
                <a:gd name="connsiteY8" fmla="*/ 281922 h 313820"/>
                <a:gd name="connsiteX9" fmla="*/ 127877 w 376939"/>
                <a:gd name="connsiteY9" fmla="*/ 313820 h 313820"/>
                <a:gd name="connsiteX10" fmla="*/ 170407 w 376939"/>
                <a:gd name="connsiteY10" fmla="*/ 303187 h 313820"/>
                <a:gd name="connsiteX11" fmla="*/ 234203 w 376939"/>
                <a:gd name="connsiteY11" fmla="*/ 281922 h 313820"/>
                <a:gd name="connsiteX12" fmla="*/ 287365 w 376939"/>
                <a:gd name="connsiteY12" fmla="*/ 228759 h 313820"/>
                <a:gd name="connsiteX13" fmla="*/ 319263 w 376939"/>
                <a:gd name="connsiteY13" fmla="*/ 207494 h 313820"/>
                <a:gd name="connsiteX14" fmla="*/ 340528 w 376939"/>
                <a:gd name="connsiteY14" fmla="*/ 175596 h 313820"/>
                <a:gd name="connsiteX15" fmla="*/ 372426 w 376939"/>
                <a:gd name="connsiteY15" fmla="*/ 143699 h 313820"/>
                <a:gd name="connsiteX16" fmla="*/ 361793 w 376939"/>
                <a:gd name="connsiteY16" fmla="*/ 48006 h 313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76939" h="313820">
                  <a:moveTo>
                    <a:pt x="361793" y="48006"/>
                  </a:moveTo>
                  <a:lnTo>
                    <a:pt x="361793" y="48006"/>
                  </a:lnTo>
                  <a:cubicBezTo>
                    <a:pt x="272496" y="3356"/>
                    <a:pt x="270297" y="-16399"/>
                    <a:pt x="159775" y="16108"/>
                  </a:cubicBezTo>
                  <a:cubicBezTo>
                    <a:pt x="135256" y="23320"/>
                    <a:pt x="95979" y="58638"/>
                    <a:pt x="95979" y="58638"/>
                  </a:cubicBezTo>
                  <a:cubicBezTo>
                    <a:pt x="47888" y="130774"/>
                    <a:pt x="71520" y="104361"/>
                    <a:pt x="32184" y="143699"/>
                  </a:cubicBezTo>
                  <a:cubicBezTo>
                    <a:pt x="28640" y="154331"/>
                    <a:pt x="26563" y="165572"/>
                    <a:pt x="21551" y="175596"/>
                  </a:cubicBezTo>
                  <a:cubicBezTo>
                    <a:pt x="15836" y="187026"/>
                    <a:pt x="2387" y="194889"/>
                    <a:pt x="286" y="207494"/>
                  </a:cubicBezTo>
                  <a:cubicBezTo>
                    <a:pt x="-1556" y="218549"/>
                    <a:pt x="5907" y="229367"/>
                    <a:pt x="10919" y="239392"/>
                  </a:cubicBezTo>
                  <a:cubicBezTo>
                    <a:pt x="34817" y="287187"/>
                    <a:pt x="23205" y="261483"/>
                    <a:pt x="64082" y="281922"/>
                  </a:cubicBezTo>
                  <a:cubicBezTo>
                    <a:pt x="146528" y="323146"/>
                    <a:pt x="47700" y="287093"/>
                    <a:pt x="127877" y="313820"/>
                  </a:cubicBezTo>
                  <a:cubicBezTo>
                    <a:pt x="142054" y="310276"/>
                    <a:pt x="156410" y="307386"/>
                    <a:pt x="170407" y="303187"/>
                  </a:cubicBezTo>
                  <a:cubicBezTo>
                    <a:pt x="191877" y="296746"/>
                    <a:pt x="234203" y="281922"/>
                    <a:pt x="234203" y="281922"/>
                  </a:cubicBezTo>
                  <a:cubicBezTo>
                    <a:pt x="319265" y="225213"/>
                    <a:pt x="216479" y="299645"/>
                    <a:pt x="287365" y="228759"/>
                  </a:cubicBezTo>
                  <a:cubicBezTo>
                    <a:pt x="296401" y="219723"/>
                    <a:pt x="308630" y="214582"/>
                    <a:pt x="319263" y="207494"/>
                  </a:cubicBezTo>
                  <a:cubicBezTo>
                    <a:pt x="326351" y="196861"/>
                    <a:pt x="332347" y="185413"/>
                    <a:pt x="340528" y="175596"/>
                  </a:cubicBezTo>
                  <a:cubicBezTo>
                    <a:pt x="350154" y="164045"/>
                    <a:pt x="364085" y="156210"/>
                    <a:pt x="372426" y="143699"/>
                  </a:cubicBezTo>
                  <a:cubicBezTo>
                    <a:pt x="386420" y="122708"/>
                    <a:pt x="363565" y="63955"/>
                    <a:pt x="361793" y="48006"/>
                  </a:cubicBezTo>
                  <a:close/>
                </a:path>
              </a:pathLst>
            </a:custGeom>
            <a:solidFill>
              <a:srgbClr val="CCCC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834810" y="3373405"/>
            <a:ext cx="2769191" cy="1605017"/>
            <a:chOff x="3638107" y="2962086"/>
            <a:chExt cx="2076893" cy="1605017"/>
          </a:xfrm>
        </p:grpSpPr>
        <p:sp>
          <p:nvSpPr>
            <p:cNvPr id="11" name="7-Point Star 10"/>
            <p:cNvSpPr/>
            <p:nvPr/>
          </p:nvSpPr>
          <p:spPr>
            <a:xfrm>
              <a:off x="3638107" y="4455845"/>
              <a:ext cx="152400" cy="111258"/>
            </a:xfrm>
            <a:prstGeom prst="star7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7-Point Star 17"/>
            <p:cNvSpPr/>
            <p:nvPr/>
          </p:nvSpPr>
          <p:spPr>
            <a:xfrm>
              <a:off x="4041258" y="3878418"/>
              <a:ext cx="152400" cy="111258"/>
            </a:xfrm>
            <a:prstGeom prst="star7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7-Point Star 18"/>
            <p:cNvSpPr/>
            <p:nvPr/>
          </p:nvSpPr>
          <p:spPr>
            <a:xfrm>
              <a:off x="4572000" y="4320555"/>
              <a:ext cx="152400" cy="111258"/>
            </a:xfrm>
            <a:prstGeom prst="star7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7-Point Star 19"/>
            <p:cNvSpPr/>
            <p:nvPr/>
          </p:nvSpPr>
          <p:spPr>
            <a:xfrm>
              <a:off x="4991183" y="2962086"/>
              <a:ext cx="152400" cy="111258"/>
            </a:xfrm>
            <a:prstGeom prst="star7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7-Point Star 20"/>
            <p:cNvSpPr/>
            <p:nvPr/>
          </p:nvSpPr>
          <p:spPr>
            <a:xfrm>
              <a:off x="5562600" y="3467100"/>
              <a:ext cx="152400" cy="111258"/>
            </a:xfrm>
            <a:prstGeom prst="star7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7-Point Star 21"/>
            <p:cNvSpPr/>
            <p:nvPr/>
          </p:nvSpPr>
          <p:spPr>
            <a:xfrm>
              <a:off x="5259369" y="3934047"/>
              <a:ext cx="152400" cy="111258"/>
            </a:xfrm>
            <a:prstGeom prst="star7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Chemical </a:t>
            </a:r>
            <a:r>
              <a:rPr lang="en-US" dirty="0" smtClean="0"/>
              <a:t>Gradients: Why </a:t>
            </a:r>
            <a:r>
              <a:rPr lang="en-US" dirty="0"/>
              <a:t>do we Care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23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10058400" y="6492875"/>
            <a:ext cx="2133600" cy="365125"/>
          </a:xfrm>
        </p:spPr>
        <p:txBody>
          <a:bodyPr/>
          <a:lstStyle/>
          <a:p>
            <a:fld id="{D6BB5B13-017E-40FF-8C53-D2F93CECD17C}" type="datetime4">
              <a:rPr lang="en-US" smtClean="0"/>
              <a:t>March 20, 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198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7086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Post Exposure Bake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90800" y="1143000"/>
            <a:ext cx="6207405" cy="4339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bg2"/>
                </a:solidFill>
              </a:rPr>
              <a:t>Designing a mask (I can help with this)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bg2"/>
                </a:solidFill>
              </a:rPr>
              <a:t>Making a master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Surface preparation of wafer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Photoresist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Exposing of photoresist through mask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/>
              <a:t>Post exposure bake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bg2"/>
                </a:solidFill>
              </a:rPr>
              <a:t>PDMS Device 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bg2"/>
                </a:solidFill>
              </a:rPr>
              <a:t>C</a:t>
            </a:r>
            <a:r>
              <a:rPr lang="en-US" sz="2400" dirty="0" smtClean="0">
                <a:solidFill>
                  <a:schemeClr val="bg2"/>
                </a:solidFill>
              </a:rPr>
              <a:t>asting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Punching </a:t>
            </a:r>
            <a:r>
              <a:rPr lang="en-US" sz="2400" dirty="0">
                <a:solidFill>
                  <a:schemeClr val="bg2"/>
                </a:solidFill>
              </a:rPr>
              <a:t>holes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PDMS Bonding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Filling</a:t>
            </a:r>
          </a:p>
        </p:txBody>
      </p:sp>
    </p:spTree>
    <p:extLst>
      <p:ext uri="{BB962C8B-B14F-4D97-AF65-F5344CB8AC3E}">
        <p14:creationId xmlns:p14="http://schemas.microsoft.com/office/powerpoint/2010/main" val="237139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 Exposure Bake Time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844"/>
          <a:stretch/>
        </p:blipFill>
        <p:spPr>
          <a:xfrm>
            <a:off x="3733800" y="1143000"/>
            <a:ext cx="4396902" cy="5076825"/>
          </a:xfrm>
        </p:spPr>
      </p:pic>
    </p:spTree>
    <p:extLst>
      <p:ext uri="{BB962C8B-B14F-4D97-AF65-F5344CB8AC3E}">
        <p14:creationId xmlns:p14="http://schemas.microsoft.com/office/powerpoint/2010/main" val="1124253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PEB Problems: Thermal Stress</a:t>
            </a:r>
            <a:endParaRPr lang="en-US" sz="4000" dirty="0"/>
          </a:p>
        </p:txBody>
      </p:sp>
      <p:sp>
        <p:nvSpPr>
          <p:cNvPr id="46" name="Title 1"/>
          <p:cNvSpPr txBox="1">
            <a:spLocks/>
          </p:cNvSpPr>
          <p:nvPr/>
        </p:nvSpPr>
        <p:spPr>
          <a:xfrm>
            <a:off x="508000" y="1219200"/>
            <a:ext cx="6502400" cy="12192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dirty="0" smtClean="0">
                <a:latin typeface="+mn-lt"/>
              </a:rPr>
              <a:t>Stress cracks due to crosslinking and sudden temperature changes</a:t>
            </a:r>
          </a:p>
          <a:p>
            <a:pPr algn="l"/>
            <a:endParaRPr lang="en-US" sz="2800" dirty="0">
              <a:latin typeface="+mn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911623" y="1447800"/>
            <a:ext cx="4419600" cy="44196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86535" y="2209800"/>
            <a:ext cx="6425088" cy="20574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400" dirty="0" smtClean="0">
                <a:latin typeface="+mn-lt"/>
              </a:rPr>
              <a:t>Solutions: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n-lt"/>
              </a:rPr>
              <a:t>Lower PEB temperature for longer bake time.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n-lt"/>
              </a:rPr>
              <a:t>Annealing at 150C for 10 minutes after development</a:t>
            </a:r>
            <a:endParaRPr lang="en-US" sz="2400" dirty="0">
              <a:latin typeface="+mn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80" t="18927" b="36123"/>
          <a:stretch/>
        </p:blipFill>
        <p:spPr>
          <a:xfrm>
            <a:off x="739444" y="4175129"/>
            <a:ext cx="2308556" cy="19947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64" t="15382" b="37159"/>
          <a:stretch/>
        </p:blipFill>
        <p:spPr>
          <a:xfrm>
            <a:off x="3494467" y="4164427"/>
            <a:ext cx="2220533" cy="2007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701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PEB Problems: </a:t>
            </a:r>
            <a:r>
              <a:rPr lang="en-US" sz="3600" dirty="0" smtClean="0"/>
              <a:t>High Aspect Ratio Features</a:t>
            </a:r>
            <a:endParaRPr lang="en-US" sz="3600" dirty="0"/>
          </a:p>
        </p:txBody>
      </p:sp>
      <p:sp>
        <p:nvSpPr>
          <p:cNvPr id="46" name="Title 1"/>
          <p:cNvSpPr txBox="1">
            <a:spLocks/>
          </p:cNvSpPr>
          <p:nvPr/>
        </p:nvSpPr>
        <p:spPr>
          <a:xfrm>
            <a:off x="417689" y="1600201"/>
            <a:ext cx="7416800" cy="134814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dirty="0" smtClean="0">
                <a:latin typeface="+mn-lt"/>
              </a:rPr>
              <a:t>Delamination of high features with small footprints (related to thermal stress)</a:t>
            </a:r>
          </a:p>
          <a:p>
            <a:pPr algn="l"/>
            <a:endParaRPr lang="en-US" sz="3200" dirty="0">
              <a:latin typeface="+mn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2864" y="3166310"/>
            <a:ext cx="3176337" cy="178669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3557" y="1541656"/>
            <a:ext cx="3165643" cy="1548454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17689" y="3581401"/>
            <a:ext cx="7416800" cy="134814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dirty="0" smtClean="0">
                <a:latin typeface="+mn-lt"/>
              </a:rPr>
              <a:t>Solutions: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+mn-lt"/>
              </a:rPr>
              <a:t>Better wafer preparation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+mn-lt"/>
              </a:rPr>
              <a:t>Low PEB bake temperature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+mn-lt"/>
              </a:rPr>
              <a:t>Annealing at 150C for 10 minutes after development</a:t>
            </a:r>
            <a:endParaRPr lang="en-US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06796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6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7086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PDMS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90800" y="1143000"/>
            <a:ext cx="6207405" cy="4339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bg2"/>
                </a:solidFill>
              </a:rPr>
              <a:t>Designing a mask (I can help with this)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bg2"/>
                </a:solidFill>
              </a:rPr>
              <a:t>Making a master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Surface preparation of wafer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Photoresist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Exposing of photoresist through mask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Post exposure bake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/>
              <a:t>PDMS Device 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bg2"/>
                </a:solidFill>
              </a:rPr>
              <a:t>C</a:t>
            </a:r>
            <a:r>
              <a:rPr lang="en-US" sz="2400" dirty="0" smtClean="0">
                <a:solidFill>
                  <a:schemeClr val="bg2"/>
                </a:solidFill>
              </a:rPr>
              <a:t>asting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Punching </a:t>
            </a:r>
            <a:r>
              <a:rPr lang="en-US" sz="2400" dirty="0">
                <a:solidFill>
                  <a:schemeClr val="bg2"/>
                </a:solidFill>
              </a:rPr>
              <a:t>holes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PDMS Bonding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Filling</a:t>
            </a:r>
          </a:p>
        </p:txBody>
      </p:sp>
    </p:spTree>
    <p:extLst>
      <p:ext uri="{BB962C8B-B14F-4D97-AF65-F5344CB8AC3E}">
        <p14:creationId xmlns:p14="http://schemas.microsoft.com/office/powerpoint/2010/main" val="237139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 txBox="1">
            <a:spLocks/>
          </p:cNvSpPr>
          <p:nvPr/>
        </p:nvSpPr>
        <p:spPr>
          <a:xfrm>
            <a:off x="414958" y="1479132"/>
            <a:ext cx="8432800" cy="3429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Courier New" panose="02070309020205020404" pitchFamily="49" charset="0"/>
              <a:buChar char="o"/>
            </a:pPr>
            <a:r>
              <a:rPr lang="en-US" sz="2400" dirty="0" smtClean="0"/>
              <a:t>Inexpensive 2-Part silicone elastomer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 smtClean="0"/>
              <a:t>Hydrophobic native state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 smtClean="0"/>
              <a:t>Surface of PDMS can be rendered hydrophilic with oxygen plasma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 smtClean="0"/>
              <a:t>Treatment last approximately 30 minutes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 smtClean="0"/>
              <a:t>Allows bonding to glass or to PDMS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 smtClean="0"/>
              <a:t>Allows functionalization of PDMS surface with hydrophilic  molecules.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 smtClean="0"/>
              <a:t>Gas permeable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 smtClean="0"/>
              <a:t>Generally biocompatible, Food grade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 smtClean="0"/>
              <a:t>Transparent in UV down to 240nm, ideal for fluorescence imaging</a:t>
            </a:r>
            <a:endParaRPr lang="en-US" sz="2800" dirty="0" smtClean="0"/>
          </a:p>
        </p:txBody>
      </p:sp>
      <p:grpSp>
        <p:nvGrpSpPr>
          <p:cNvPr id="7" name="Group 6"/>
          <p:cNvGrpSpPr/>
          <p:nvPr/>
        </p:nvGrpSpPr>
        <p:grpSpPr>
          <a:xfrm>
            <a:off x="8999012" y="1874838"/>
            <a:ext cx="2034619" cy="1143000"/>
            <a:chOff x="6019801" y="1676400"/>
            <a:chExt cx="1525964" cy="114300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9801" y="1676400"/>
              <a:ext cx="1525964" cy="1143000"/>
            </a:xfrm>
            <a:prstGeom prst="rect">
              <a:avLst/>
            </a:prstGeom>
          </p:spPr>
        </p:pic>
        <p:sp>
          <p:nvSpPr>
            <p:cNvPr id="4" name="Title 1"/>
            <p:cNvSpPr txBox="1">
              <a:spLocks/>
            </p:cNvSpPr>
            <p:nvPr/>
          </p:nvSpPr>
          <p:spPr>
            <a:xfrm>
              <a:off x="6021765" y="2705100"/>
              <a:ext cx="1524000" cy="11430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lvl="0">
                <a:spcBef>
                  <a:spcPct val="0"/>
                </a:spcBef>
                <a:defRPr/>
              </a:pPr>
              <a:r>
                <a:rPr lang="pt-BR" sz="900" dirty="0"/>
                <a:t>www.cchem.berkeley.edu</a:t>
              </a:r>
              <a:endPara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j-ea"/>
                <a:cs typeface="+mj-cs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999012" y="2304927"/>
            <a:ext cx="2064827" cy="1143000"/>
            <a:chOff x="5995180" y="3276600"/>
            <a:chExt cx="1548620" cy="11430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95180" y="3276600"/>
              <a:ext cx="1525964" cy="1143000"/>
            </a:xfrm>
            <a:prstGeom prst="rect">
              <a:avLst/>
            </a:prstGeom>
          </p:spPr>
        </p:pic>
        <p:sp>
          <p:nvSpPr>
            <p:cNvPr id="16" name="Title 1"/>
            <p:cNvSpPr txBox="1">
              <a:spLocks/>
            </p:cNvSpPr>
            <p:nvPr/>
          </p:nvSpPr>
          <p:spPr>
            <a:xfrm>
              <a:off x="6019800" y="4305300"/>
              <a:ext cx="1524000" cy="11430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lvl="0">
                <a:spcBef>
                  <a:spcPct val="0"/>
                </a:spcBef>
                <a:defRPr/>
              </a:pPr>
              <a:r>
                <a:rPr lang="pt-BR" sz="900" dirty="0"/>
                <a:t>www.cchem.berkeley.edu</a:t>
              </a:r>
              <a:endPara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j-ea"/>
                <a:cs typeface="+mj-cs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9249779" y="1658818"/>
            <a:ext cx="1524000" cy="1016120"/>
            <a:chOff x="4267200" y="1117480"/>
            <a:chExt cx="1447800" cy="1266825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67200" y="1117480"/>
              <a:ext cx="1447800" cy="1266825"/>
            </a:xfrm>
            <a:prstGeom prst="rect">
              <a:avLst/>
            </a:prstGeom>
          </p:spPr>
        </p:pic>
        <p:sp>
          <p:nvSpPr>
            <p:cNvPr id="20" name="Title 1"/>
            <p:cNvSpPr txBox="1">
              <a:spLocks/>
            </p:cNvSpPr>
            <p:nvPr/>
          </p:nvSpPr>
          <p:spPr>
            <a:xfrm>
              <a:off x="4457700" y="2239992"/>
              <a:ext cx="1066800" cy="11430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lvl="0">
                <a:spcBef>
                  <a:spcPct val="0"/>
                </a:spcBef>
                <a:defRPr/>
              </a:pPr>
              <a:r>
                <a:rPr lang="pt-BR" sz="900" dirty="0"/>
                <a:t>brandinside.deu</a:t>
              </a:r>
              <a:endPara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j-ea"/>
                <a:cs typeface="+mj-cs"/>
              </a:endParaRPr>
            </a:p>
          </p:txBody>
        </p:sp>
      </p:grpSp>
      <p:sp>
        <p:nvSpPr>
          <p:cNvPr id="14" name="Lightning Bolt 13"/>
          <p:cNvSpPr/>
          <p:nvPr/>
        </p:nvSpPr>
        <p:spPr>
          <a:xfrm>
            <a:off x="9519057" y="1903314"/>
            <a:ext cx="711200" cy="1447800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1230" y="2650170"/>
            <a:ext cx="2302933" cy="1295400"/>
          </a:xfrm>
          <a:prstGeom prst="rect">
            <a:avLst/>
          </a:prstGeom>
        </p:spPr>
      </p:pic>
      <p:grpSp>
        <p:nvGrpSpPr>
          <p:cNvPr id="22" name="Group 21"/>
          <p:cNvGrpSpPr/>
          <p:nvPr/>
        </p:nvGrpSpPr>
        <p:grpSpPr>
          <a:xfrm>
            <a:off x="8534400" y="3193632"/>
            <a:ext cx="3048000" cy="751938"/>
            <a:chOff x="3505200" y="5115462"/>
            <a:chExt cx="2286000" cy="751938"/>
          </a:xfrm>
        </p:grpSpPr>
        <p:sp>
          <p:nvSpPr>
            <p:cNvPr id="19" name="Rectangle 18"/>
            <p:cNvSpPr/>
            <p:nvPr/>
          </p:nvSpPr>
          <p:spPr>
            <a:xfrm>
              <a:off x="3505200" y="5638800"/>
              <a:ext cx="2286000" cy="228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 20"/>
            <p:cNvSpPr/>
            <p:nvPr/>
          </p:nvSpPr>
          <p:spPr>
            <a:xfrm>
              <a:off x="3588589" y="5115464"/>
              <a:ext cx="303260" cy="517585"/>
            </a:xfrm>
            <a:custGeom>
              <a:avLst/>
              <a:gdLst>
                <a:gd name="connsiteX0" fmla="*/ 112143 w 303260"/>
                <a:gd name="connsiteY0" fmla="*/ 517585 h 517585"/>
                <a:gd name="connsiteX1" fmla="*/ 86264 w 303260"/>
                <a:gd name="connsiteY1" fmla="*/ 465827 h 517585"/>
                <a:gd name="connsiteX2" fmla="*/ 60385 w 303260"/>
                <a:gd name="connsiteY2" fmla="*/ 448574 h 517585"/>
                <a:gd name="connsiteX3" fmla="*/ 51758 w 303260"/>
                <a:gd name="connsiteY3" fmla="*/ 396815 h 517585"/>
                <a:gd name="connsiteX4" fmla="*/ 77637 w 303260"/>
                <a:gd name="connsiteY4" fmla="*/ 327804 h 517585"/>
                <a:gd name="connsiteX5" fmla="*/ 112143 w 303260"/>
                <a:gd name="connsiteY5" fmla="*/ 319178 h 517585"/>
                <a:gd name="connsiteX6" fmla="*/ 155275 w 303260"/>
                <a:gd name="connsiteY6" fmla="*/ 301925 h 517585"/>
                <a:gd name="connsiteX7" fmla="*/ 181154 w 303260"/>
                <a:gd name="connsiteY7" fmla="*/ 293298 h 517585"/>
                <a:gd name="connsiteX8" fmla="*/ 207034 w 303260"/>
                <a:gd name="connsiteY8" fmla="*/ 301925 h 517585"/>
                <a:gd name="connsiteX9" fmla="*/ 198407 w 303260"/>
                <a:gd name="connsiteY9" fmla="*/ 336430 h 517585"/>
                <a:gd name="connsiteX10" fmla="*/ 69011 w 303260"/>
                <a:gd name="connsiteY10" fmla="*/ 327804 h 517585"/>
                <a:gd name="connsiteX11" fmla="*/ 34505 w 303260"/>
                <a:gd name="connsiteY11" fmla="*/ 319178 h 517585"/>
                <a:gd name="connsiteX12" fmla="*/ 25879 w 303260"/>
                <a:gd name="connsiteY12" fmla="*/ 293298 h 517585"/>
                <a:gd name="connsiteX13" fmla="*/ 8626 w 303260"/>
                <a:gd name="connsiteY13" fmla="*/ 267419 h 517585"/>
                <a:gd name="connsiteX14" fmla="*/ 17253 w 303260"/>
                <a:gd name="connsiteY14" fmla="*/ 232913 h 517585"/>
                <a:gd name="connsiteX15" fmla="*/ 43132 w 303260"/>
                <a:gd name="connsiteY15" fmla="*/ 224287 h 517585"/>
                <a:gd name="connsiteX16" fmla="*/ 129396 w 303260"/>
                <a:gd name="connsiteY16" fmla="*/ 232913 h 517585"/>
                <a:gd name="connsiteX17" fmla="*/ 77637 w 303260"/>
                <a:gd name="connsiteY17" fmla="*/ 258793 h 517585"/>
                <a:gd name="connsiteX18" fmla="*/ 43132 w 303260"/>
                <a:gd name="connsiteY18" fmla="*/ 250166 h 517585"/>
                <a:gd name="connsiteX19" fmla="*/ 34505 w 303260"/>
                <a:gd name="connsiteY19" fmla="*/ 120770 h 517585"/>
                <a:gd name="connsiteX20" fmla="*/ 86264 w 303260"/>
                <a:gd name="connsiteY20" fmla="*/ 129396 h 517585"/>
                <a:gd name="connsiteX21" fmla="*/ 94890 w 303260"/>
                <a:gd name="connsiteY21" fmla="*/ 155276 h 517585"/>
                <a:gd name="connsiteX22" fmla="*/ 0 w 303260"/>
                <a:gd name="connsiteY22" fmla="*/ 112144 h 517585"/>
                <a:gd name="connsiteX23" fmla="*/ 8626 w 303260"/>
                <a:gd name="connsiteY23" fmla="*/ 43132 h 517585"/>
                <a:gd name="connsiteX24" fmla="*/ 17253 w 303260"/>
                <a:gd name="connsiteY24" fmla="*/ 17253 h 517585"/>
                <a:gd name="connsiteX25" fmla="*/ 77637 w 303260"/>
                <a:gd name="connsiteY25" fmla="*/ 25879 h 517585"/>
                <a:gd name="connsiteX26" fmla="*/ 51758 w 303260"/>
                <a:gd name="connsiteY26" fmla="*/ 43132 h 517585"/>
                <a:gd name="connsiteX27" fmla="*/ 60385 w 303260"/>
                <a:gd name="connsiteY27" fmla="*/ 8627 h 517585"/>
                <a:gd name="connsiteX28" fmla="*/ 86264 w 303260"/>
                <a:gd name="connsiteY28" fmla="*/ 0 h 517585"/>
                <a:gd name="connsiteX29" fmla="*/ 181154 w 303260"/>
                <a:gd name="connsiteY29" fmla="*/ 8627 h 517585"/>
                <a:gd name="connsiteX30" fmla="*/ 224286 w 303260"/>
                <a:gd name="connsiteY30" fmla="*/ 25879 h 517585"/>
                <a:gd name="connsiteX31" fmla="*/ 293298 w 303260"/>
                <a:gd name="connsiteY31" fmla="*/ 69011 h 517585"/>
                <a:gd name="connsiteX32" fmla="*/ 293298 w 303260"/>
                <a:gd name="connsiteY32" fmla="*/ 129396 h 517585"/>
                <a:gd name="connsiteX33" fmla="*/ 250166 w 303260"/>
                <a:gd name="connsiteY33" fmla="*/ 146649 h 517585"/>
                <a:gd name="connsiteX34" fmla="*/ 215660 w 303260"/>
                <a:gd name="connsiteY34" fmla="*/ 198408 h 517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03260" h="517585">
                  <a:moveTo>
                    <a:pt x="112143" y="517585"/>
                  </a:moveTo>
                  <a:cubicBezTo>
                    <a:pt x="103517" y="500332"/>
                    <a:pt x="97837" y="481258"/>
                    <a:pt x="86264" y="465827"/>
                  </a:cubicBezTo>
                  <a:cubicBezTo>
                    <a:pt x="80043" y="457533"/>
                    <a:pt x="65022" y="457847"/>
                    <a:pt x="60385" y="448574"/>
                  </a:cubicBezTo>
                  <a:cubicBezTo>
                    <a:pt x="52563" y="432930"/>
                    <a:pt x="54634" y="414068"/>
                    <a:pt x="51758" y="396815"/>
                  </a:cubicBezTo>
                  <a:cubicBezTo>
                    <a:pt x="55513" y="378040"/>
                    <a:pt x="57135" y="341472"/>
                    <a:pt x="77637" y="327804"/>
                  </a:cubicBezTo>
                  <a:cubicBezTo>
                    <a:pt x="87502" y="321228"/>
                    <a:pt x="100895" y="322927"/>
                    <a:pt x="112143" y="319178"/>
                  </a:cubicBezTo>
                  <a:cubicBezTo>
                    <a:pt x="126833" y="314281"/>
                    <a:pt x="140776" y="307362"/>
                    <a:pt x="155275" y="301925"/>
                  </a:cubicBezTo>
                  <a:cubicBezTo>
                    <a:pt x="163789" y="298732"/>
                    <a:pt x="172528" y="296174"/>
                    <a:pt x="181154" y="293298"/>
                  </a:cubicBezTo>
                  <a:cubicBezTo>
                    <a:pt x="189781" y="296174"/>
                    <a:pt x="203657" y="293482"/>
                    <a:pt x="207034" y="301925"/>
                  </a:cubicBezTo>
                  <a:cubicBezTo>
                    <a:pt x="211437" y="312933"/>
                    <a:pt x="210060" y="334245"/>
                    <a:pt x="198407" y="336430"/>
                  </a:cubicBezTo>
                  <a:cubicBezTo>
                    <a:pt x="155920" y="344396"/>
                    <a:pt x="112143" y="330679"/>
                    <a:pt x="69011" y="327804"/>
                  </a:cubicBezTo>
                  <a:cubicBezTo>
                    <a:pt x="57509" y="324929"/>
                    <a:pt x="43763" y="326584"/>
                    <a:pt x="34505" y="319178"/>
                  </a:cubicBezTo>
                  <a:cubicBezTo>
                    <a:pt x="27404" y="313497"/>
                    <a:pt x="29946" y="301431"/>
                    <a:pt x="25879" y="293298"/>
                  </a:cubicBezTo>
                  <a:cubicBezTo>
                    <a:pt x="21243" y="284025"/>
                    <a:pt x="14377" y="276045"/>
                    <a:pt x="8626" y="267419"/>
                  </a:cubicBezTo>
                  <a:cubicBezTo>
                    <a:pt x="11502" y="255917"/>
                    <a:pt x="9847" y="242171"/>
                    <a:pt x="17253" y="232913"/>
                  </a:cubicBezTo>
                  <a:cubicBezTo>
                    <a:pt x="22933" y="225813"/>
                    <a:pt x="34039" y="224287"/>
                    <a:pt x="43132" y="224287"/>
                  </a:cubicBezTo>
                  <a:cubicBezTo>
                    <a:pt x="72030" y="224287"/>
                    <a:pt x="100641" y="230038"/>
                    <a:pt x="129396" y="232913"/>
                  </a:cubicBezTo>
                  <a:cubicBezTo>
                    <a:pt x="116312" y="241636"/>
                    <a:pt x="95494" y="258793"/>
                    <a:pt x="77637" y="258793"/>
                  </a:cubicBezTo>
                  <a:cubicBezTo>
                    <a:pt x="65781" y="258793"/>
                    <a:pt x="54634" y="253042"/>
                    <a:pt x="43132" y="250166"/>
                  </a:cubicBezTo>
                  <a:cubicBezTo>
                    <a:pt x="16318" y="209945"/>
                    <a:pt x="-7195" y="186299"/>
                    <a:pt x="34505" y="120770"/>
                  </a:cubicBezTo>
                  <a:cubicBezTo>
                    <a:pt x="43895" y="106014"/>
                    <a:pt x="69011" y="126521"/>
                    <a:pt x="86264" y="129396"/>
                  </a:cubicBezTo>
                  <a:cubicBezTo>
                    <a:pt x="89139" y="138023"/>
                    <a:pt x="103913" y="154148"/>
                    <a:pt x="94890" y="155276"/>
                  </a:cubicBezTo>
                  <a:cubicBezTo>
                    <a:pt x="25885" y="163902"/>
                    <a:pt x="24625" y="149080"/>
                    <a:pt x="0" y="112144"/>
                  </a:cubicBezTo>
                  <a:cubicBezTo>
                    <a:pt x="2875" y="89140"/>
                    <a:pt x="4479" y="65941"/>
                    <a:pt x="8626" y="43132"/>
                  </a:cubicBezTo>
                  <a:cubicBezTo>
                    <a:pt x="10253" y="34186"/>
                    <a:pt x="8431" y="19458"/>
                    <a:pt x="17253" y="17253"/>
                  </a:cubicBezTo>
                  <a:cubicBezTo>
                    <a:pt x="36978" y="12322"/>
                    <a:pt x="57509" y="23004"/>
                    <a:pt x="77637" y="25879"/>
                  </a:cubicBezTo>
                  <a:cubicBezTo>
                    <a:pt x="69011" y="31630"/>
                    <a:pt x="59089" y="50463"/>
                    <a:pt x="51758" y="43132"/>
                  </a:cubicBezTo>
                  <a:cubicBezTo>
                    <a:pt x="43375" y="34749"/>
                    <a:pt x="52979" y="17885"/>
                    <a:pt x="60385" y="8627"/>
                  </a:cubicBezTo>
                  <a:cubicBezTo>
                    <a:pt x="66065" y="1527"/>
                    <a:pt x="77638" y="2876"/>
                    <a:pt x="86264" y="0"/>
                  </a:cubicBezTo>
                  <a:cubicBezTo>
                    <a:pt x="117894" y="2876"/>
                    <a:pt x="150798" y="-713"/>
                    <a:pt x="181154" y="8627"/>
                  </a:cubicBezTo>
                  <a:cubicBezTo>
                    <a:pt x="244920" y="28248"/>
                    <a:pt x="152200" y="49909"/>
                    <a:pt x="224286" y="25879"/>
                  </a:cubicBezTo>
                  <a:cubicBezTo>
                    <a:pt x="285881" y="46411"/>
                    <a:pt x="265957" y="28000"/>
                    <a:pt x="293298" y="69011"/>
                  </a:cubicBezTo>
                  <a:cubicBezTo>
                    <a:pt x="299442" y="87445"/>
                    <a:pt x="312253" y="110441"/>
                    <a:pt x="293298" y="129396"/>
                  </a:cubicBezTo>
                  <a:cubicBezTo>
                    <a:pt x="282349" y="140345"/>
                    <a:pt x="264543" y="140898"/>
                    <a:pt x="250166" y="146649"/>
                  </a:cubicBezTo>
                  <a:cubicBezTo>
                    <a:pt x="240121" y="206917"/>
                    <a:pt x="259030" y="198408"/>
                    <a:pt x="215660" y="198408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C00000"/>
                </a:solidFill>
              </a:endParaRPr>
            </a:p>
          </p:txBody>
        </p:sp>
        <p:sp>
          <p:nvSpPr>
            <p:cNvPr id="33" name="Freeform 32"/>
            <p:cNvSpPr/>
            <p:nvPr/>
          </p:nvSpPr>
          <p:spPr>
            <a:xfrm>
              <a:off x="3894929" y="5115463"/>
              <a:ext cx="303260" cy="517585"/>
            </a:xfrm>
            <a:custGeom>
              <a:avLst/>
              <a:gdLst>
                <a:gd name="connsiteX0" fmla="*/ 112143 w 303260"/>
                <a:gd name="connsiteY0" fmla="*/ 517585 h 517585"/>
                <a:gd name="connsiteX1" fmla="*/ 86264 w 303260"/>
                <a:gd name="connsiteY1" fmla="*/ 465827 h 517585"/>
                <a:gd name="connsiteX2" fmla="*/ 60385 w 303260"/>
                <a:gd name="connsiteY2" fmla="*/ 448574 h 517585"/>
                <a:gd name="connsiteX3" fmla="*/ 51758 w 303260"/>
                <a:gd name="connsiteY3" fmla="*/ 396815 h 517585"/>
                <a:gd name="connsiteX4" fmla="*/ 77637 w 303260"/>
                <a:gd name="connsiteY4" fmla="*/ 327804 h 517585"/>
                <a:gd name="connsiteX5" fmla="*/ 112143 w 303260"/>
                <a:gd name="connsiteY5" fmla="*/ 319178 h 517585"/>
                <a:gd name="connsiteX6" fmla="*/ 155275 w 303260"/>
                <a:gd name="connsiteY6" fmla="*/ 301925 h 517585"/>
                <a:gd name="connsiteX7" fmla="*/ 181154 w 303260"/>
                <a:gd name="connsiteY7" fmla="*/ 293298 h 517585"/>
                <a:gd name="connsiteX8" fmla="*/ 207034 w 303260"/>
                <a:gd name="connsiteY8" fmla="*/ 301925 h 517585"/>
                <a:gd name="connsiteX9" fmla="*/ 198407 w 303260"/>
                <a:gd name="connsiteY9" fmla="*/ 336430 h 517585"/>
                <a:gd name="connsiteX10" fmla="*/ 69011 w 303260"/>
                <a:gd name="connsiteY10" fmla="*/ 327804 h 517585"/>
                <a:gd name="connsiteX11" fmla="*/ 34505 w 303260"/>
                <a:gd name="connsiteY11" fmla="*/ 319178 h 517585"/>
                <a:gd name="connsiteX12" fmla="*/ 25879 w 303260"/>
                <a:gd name="connsiteY12" fmla="*/ 293298 h 517585"/>
                <a:gd name="connsiteX13" fmla="*/ 8626 w 303260"/>
                <a:gd name="connsiteY13" fmla="*/ 267419 h 517585"/>
                <a:gd name="connsiteX14" fmla="*/ 17253 w 303260"/>
                <a:gd name="connsiteY14" fmla="*/ 232913 h 517585"/>
                <a:gd name="connsiteX15" fmla="*/ 43132 w 303260"/>
                <a:gd name="connsiteY15" fmla="*/ 224287 h 517585"/>
                <a:gd name="connsiteX16" fmla="*/ 129396 w 303260"/>
                <a:gd name="connsiteY16" fmla="*/ 232913 h 517585"/>
                <a:gd name="connsiteX17" fmla="*/ 77637 w 303260"/>
                <a:gd name="connsiteY17" fmla="*/ 258793 h 517585"/>
                <a:gd name="connsiteX18" fmla="*/ 43132 w 303260"/>
                <a:gd name="connsiteY18" fmla="*/ 250166 h 517585"/>
                <a:gd name="connsiteX19" fmla="*/ 34505 w 303260"/>
                <a:gd name="connsiteY19" fmla="*/ 120770 h 517585"/>
                <a:gd name="connsiteX20" fmla="*/ 86264 w 303260"/>
                <a:gd name="connsiteY20" fmla="*/ 129396 h 517585"/>
                <a:gd name="connsiteX21" fmla="*/ 94890 w 303260"/>
                <a:gd name="connsiteY21" fmla="*/ 155276 h 517585"/>
                <a:gd name="connsiteX22" fmla="*/ 0 w 303260"/>
                <a:gd name="connsiteY22" fmla="*/ 112144 h 517585"/>
                <a:gd name="connsiteX23" fmla="*/ 8626 w 303260"/>
                <a:gd name="connsiteY23" fmla="*/ 43132 h 517585"/>
                <a:gd name="connsiteX24" fmla="*/ 17253 w 303260"/>
                <a:gd name="connsiteY24" fmla="*/ 17253 h 517585"/>
                <a:gd name="connsiteX25" fmla="*/ 77637 w 303260"/>
                <a:gd name="connsiteY25" fmla="*/ 25879 h 517585"/>
                <a:gd name="connsiteX26" fmla="*/ 51758 w 303260"/>
                <a:gd name="connsiteY26" fmla="*/ 43132 h 517585"/>
                <a:gd name="connsiteX27" fmla="*/ 60385 w 303260"/>
                <a:gd name="connsiteY27" fmla="*/ 8627 h 517585"/>
                <a:gd name="connsiteX28" fmla="*/ 86264 w 303260"/>
                <a:gd name="connsiteY28" fmla="*/ 0 h 517585"/>
                <a:gd name="connsiteX29" fmla="*/ 181154 w 303260"/>
                <a:gd name="connsiteY29" fmla="*/ 8627 h 517585"/>
                <a:gd name="connsiteX30" fmla="*/ 224286 w 303260"/>
                <a:gd name="connsiteY30" fmla="*/ 25879 h 517585"/>
                <a:gd name="connsiteX31" fmla="*/ 293298 w 303260"/>
                <a:gd name="connsiteY31" fmla="*/ 69011 h 517585"/>
                <a:gd name="connsiteX32" fmla="*/ 293298 w 303260"/>
                <a:gd name="connsiteY32" fmla="*/ 129396 h 517585"/>
                <a:gd name="connsiteX33" fmla="*/ 250166 w 303260"/>
                <a:gd name="connsiteY33" fmla="*/ 146649 h 517585"/>
                <a:gd name="connsiteX34" fmla="*/ 215660 w 303260"/>
                <a:gd name="connsiteY34" fmla="*/ 198408 h 517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03260" h="517585">
                  <a:moveTo>
                    <a:pt x="112143" y="517585"/>
                  </a:moveTo>
                  <a:cubicBezTo>
                    <a:pt x="103517" y="500332"/>
                    <a:pt x="97837" y="481258"/>
                    <a:pt x="86264" y="465827"/>
                  </a:cubicBezTo>
                  <a:cubicBezTo>
                    <a:pt x="80043" y="457533"/>
                    <a:pt x="65022" y="457847"/>
                    <a:pt x="60385" y="448574"/>
                  </a:cubicBezTo>
                  <a:cubicBezTo>
                    <a:pt x="52563" y="432930"/>
                    <a:pt x="54634" y="414068"/>
                    <a:pt x="51758" y="396815"/>
                  </a:cubicBezTo>
                  <a:cubicBezTo>
                    <a:pt x="55513" y="378040"/>
                    <a:pt x="57135" y="341472"/>
                    <a:pt x="77637" y="327804"/>
                  </a:cubicBezTo>
                  <a:cubicBezTo>
                    <a:pt x="87502" y="321228"/>
                    <a:pt x="100895" y="322927"/>
                    <a:pt x="112143" y="319178"/>
                  </a:cubicBezTo>
                  <a:cubicBezTo>
                    <a:pt x="126833" y="314281"/>
                    <a:pt x="140776" y="307362"/>
                    <a:pt x="155275" y="301925"/>
                  </a:cubicBezTo>
                  <a:cubicBezTo>
                    <a:pt x="163789" y="298732"/>
                    <a:pt x="172528" y="296174"/>
                    <a:pt x="181154" y="293298"/>
                  </a:cubicBezTo>
                  <a:cubicBezTo>
                    <a:pt x="189781" y="296174"/>
                    <a:pt x="203657" y="293482"/>
                    <a:pt x="207034" y="301925"/>
                  </a:cubicBezTo>
                  <a:cubicBezTo>
                    <a:pt x="211437" y="312933"/>
                    <a:pt x="210060" y="334245"/>
                    <a:pt x="198407" y="336430"/>
                  </a:cubicBezTo>
                  <a:cubicBezTo>
                    <a:pt x="155920" y="344396"/>
                    <a:pt x="112143" y="330679"/>
                    <a:pt x="69011" y="327804"/>
                  </a:cubicBezTo>
                  <a:cubicBezTo>
                    <a:pt x="57509" y="324929"/>
                    <a:pt x="43763" y="326584"/>
                    <a:pt x="34505" y="319178"/>
                  </a:cubicBezTo>
                  <a:cubicBezTo>
                    <a:pt x="27404" y="313497"/>
                    <a:pt x="29946" y="301431"/>
                    <a:pt x="25879" y="293298"/>
                  </a:cubicBezTo>
                  <a:cubicBezTo>
                    <a:pt x="21243" y="284025"/>
                    <a:pt x="14377" y="276045"/>
                    <a:pt x="8626" y="267419"/>
                  </a:cubicBezTo>
                  <a:cubicBezTo>
                    <a:pt x="11502" y="255917"/>
                    <a:pt x="9847" y="242171"/>
                    <a:pt x="17253" y="232913"/>
                  </a:cubicBezTo>
                  <a:cubicBezTo>
                    <a:pt x="22933" y="225813"/>
                    <a:pt x="34039" y="224287"/>
                    <a:pt x="43132" y="224287"/>
                  </a:cubicBezTo>
                  <a:cubicBezTo>
                    <a:pt x="72030" y="224287"/>
                    <a:pt x="100641" y="230038"/>
                    <a:pt x="129396" y="232913"/>
                  </a:cubicBezTo>
                  <a:cubicBezTo>
                    <a:pt x="116312" y="241636"/>
                    <a:pt x="95494" y="258793"/>
                    <a:pt x="77637" y="258793"/>
                  </a:cubicBezTo>
                  <a:cubicBezTo>
                    <a:pt x="65781" y="258793"/>
                    <a:pt x="54634" y="253042"/>
                    <a:pt x="43132" y="250166"/>
                  </a:cubicBezTo>
                  <a:cubicBezTo>
                    <a:pt x="16318" y="209945"/>
                    <a:pt x="-7195" y="186299"/>
                    <a:pt x="34505" y="120770"/>
                  </a:cubicBezTo>
                  <a:cubicBezTo>
                    <a:pt x="43895" y="106014"/>
                    <a:pt x="69011" y="126521"/>
                    <a:pt x="86264" y="129396"/>
                  </a:cubicBezTo>
                  <a:cubicBezTo>
                    <a:pt x="89139" y="138023"/>
                    <a:pt x="103913" y="154148"/>
                    <a:pt x="94890" y="155276"/>
                  </a:cubicBezTo>
                  <a:cubicBezTo>
                    <a:pt x="25885" y="163902"/>
                    <a:pt x="24625" y="149080"/>
                    <a:pt x="0" y="112144"/>
                  </a:cubicBezTo>
                  <a:cubicBezTo>
                    <a:pt x="2875" y="89140"/>
                    <a:pt x="4479" y="65941"/>
                    <a:pt x="8626" y="43132"/>
                  </a:cubicBezTo>
                  <a:cubicBezTo>
                    <a:pt x="10253" y="34186"/>
                    <a:pt x="8431" y="19458"/>
                    <a:pt x="17253" y="17253"/>
                  </a:cubicBezTo>
                  <a:cubicBezTo>
                    <a:pt x="36978" y="12322"/>
                    <a:pt x="57509" y="23004"/>
                    <a:pt x="77637" y="25879"/>
                  </a:cubicBezTo>
                  <a:cubicBezTo>
                    <a:pt x="69011" y="31630"/>
                    <a:pt x="59089" y="50463"/>
                    <a:pt x="51758" y="43132"/>
                  </a:cubicBezTo>
                  <a:cubicBezTo>
                    <a:pt x="43375" y="34749"/>
                    <a:pt x="52979" y="17885"/>
                    <a:pt x="60385" y="8627"/>
                  </a:cubicBezTo>
                  <a:cubicBezTo>
                    <a:pt x="66065" y="1527"/>
                    <a:pt x="77638" y="2876"/>
                    <a:pt x="86264" y="0"/>
                  </a:cubicBezTo>
                  <a:cubicBezTo>
                    <a:pt x="117894" y="2876"/>
                    <a:pt x="150798" y="-713"/>
                    <a:pt x="181154" y="8627"/>
                  </a:cubicBezTo>
                  <a:cubicBezTo>
                    <a:pt x="244920" y="28248"/>
                    <a:pt x="152200" y="49909"/>
                    <a:pt x="224286" y="25879"/>
                  </a:cubicBezTo>
                  <a:cubicBezTo>
                    <a:pt x="285881" y="46411"/>
                    <a:pt x="265957" y="28000"/>
                    <a:pt x="293298" y="69011"/>
                  </a:cubicBezTo>
                  <a:cubicBezTo>
                    <a:pt x="299442" y="87445"/>
                    <a:pt x="312253" y="110441"/>
                    <a:pt x="293298" y="129396"/>
                  </a:cubicBezTo>
                  <a:cubicBezTo>
                    <a:pt x="282349" y="140345"/>
                    <a:pt x="264543" y="140898"/>
                    <a:pt x="250166" y="146649"/>
                  </a:cubicBezTo>
                  <a:cubicBezTo>
                    <a:pt x="240121" y="206917"/>
                    <a:pt x="259030" y="198408"/>
                    <a:pt x="215660" y="198408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C00000"/>
                </a:solidFill>
              </a:endParaRPr>
            </a:p>
          </p:txBody>
        </p:sp>
        <p:sp>
          <p:nvSpPr>
            <p:cNvPr id="35" name="Freeform 34"/>
            <p:cNvSpPr/>
            <p:nvPr/>
          </p:nvSpPr>
          <p:spPr>
            <a:xfrm>
              <a:off x="4496570" y="5115462"/>
              <a:ext cx="303260" cy="517585"/>
            </a:xfrm>
            <a:custGeom>
              <a:avLst/>
              <a:gdLst>
                <a:gd name="connsiteX0" fmla="*/ 112143 w 303260"/>
                <a:gd name="connsiteY0" fmla="*/ 517585 h 517585"/>
                <a:gd name="connsiteX1" fmla="*/ 86264 w 303260"/>
                <a:gd name="connsiteY1" fmla="*/ 465827 h 517585"/>
                <a:gd name="connsiteX2" fmla="*/ 60385 w 303260"/>
                <a:gd name="connsiteY2" fmla="*/ 448574 h 517585"/>
                <a:gd name="connsiteX3" fmla="*/ 51758 w 303260"/>
                <a:gd name="connsiteY3" fmla="*/ 396815 h 517585"/>
                <a:gd name="connsiteX4" fmla="*/ 77637 w 303260"/>
                <a:gd name="connsiteY4" fmla="*/ 327804 h 517585"/>
                <a:gd name="connsiteX5" fmla="*/ 112143 w 303260"/>
                <a:gd name="connsiteY5" fmla="*/ 319178 h 517585"/>
                <a:gd name="connsiteX6" fmla="*/ 155275 w 303260"/>
                <a:gd name="connsiteY6" fmla="*/ 301925 h 517585"/>
                <a:gd name="connsiteX7" fmla="*/ 181154 w 303260"/>
                <a:gd name="connsiteY7" fmla="*/ 293298 h 517585"/>
                <a:gd name="connsiteX8" fmla="*/ 207034 w 303260"/>
                <a:gd name="connsiteY8" fmla="*/ 301925 h 517585"/>
                <a:gd name="connsiteX9" fmla="*/ 198407 w 303260"/>
                <a:gd name="connsiteY9" fmla="*/ 336430 h 517585"/>
                <a:gd name="connsiteX10" fmla="*/ 69011 w 303260"/>
                <a:gd name="connsiteY10" fmla="*/ 327804 h 517585"/>
                <a:gd name="connsiteX11" fmla="*/ 34505 w 303260"/>
                <a:gd name="connsiteY11" fmla="*/ 319178 h 517585"/>
                <a:gd name="connsiteX12" fmla="*/ 25879 w 303260"/>
                <a:gd name="connsiteY12" fmla="*/ 293298 h 517585"/>
                <a:gd name="connsiteX13" fmla="*/ 8626 w 303260"/>
                <a:gd name="connsiteY13" fmla="*/ 267419 h 517585"/>
                <a:gd name="connsiteX14" fmla="*/ 17253 w 303260"/>
                <a:gd name="connsiteY14" fmla="*/ 232913 h 517585"/>
                <a:gd name="connsiteX15" fmla="*/ 43132 w 303260"/>
                <a:gd name="connsiteY15" fmla="*/ 224287 h 517585"/>
                <a:gd name="connsiteX16" fmla="*/ 129396 w 303260"/>
                <a:gd name="connsiteY16" fmla="*/ 232913 h 517585"/>
                <a:gd name="connsiteX17" fmla="*/ 77637 w 303260"/>
                <a:gd name="connsiteY17" fmla="*/ 258793 h 517585"/>
                <a:gd name="connsiteX18" fmla="*/ 43132 w 303260"/>
                <a:gd name="connsiteY18" fmla="*/ 250166 h 517585"/>
                <a:gd name="connsiteX19" fmla="*/ 34505 w 303260"/>
                <a:gd name="connsiteY19" fmla="*/ 120770 h 517585"/>
                <a:gd name="connsiteX20" fmla="*/ 86264 w 303260"/>
                <a:gd name="connsiteY20" fmla="*/ 129396 h 517585"/>
                <a:gd name="connsiteX21" fmla="*/ 94890 w 303260"/>
                <a:gd name="connsiteY21" fmla="*/ 155276 h 517585"/>
                <a:gd name="connsiteX22" fmla="*/ 0 w 303260"/>
                <a:gd name="connsiteY22" fmla="*/ 112144 h 517585"/>
                <a:gd name="connsiteX23" fmla="*/ 8626 w 303260"/>
                <a:gd name="connsiteY23" fmla="*/ 43132 h 517585"/>
                <a:gd name="connsiteX24" fmla="*/ 17253 w 303260"/>
                <a:gd name="connsiteY24" fmla="*/ 17253 h 517585"/>
                <a:gd name="connsiteX25" fmla="*/ 77637 w 303260"/>
                <a:gd name="connsiteY25" fmla="*/ 25879 h 517585"/>
                <a:gd name="connsiteX26" fmla="*/ 51758 w 303260"/>
                <a:gd name="connsiteY26" fmla="*/ 43132 h 517585"/>
                <a:gd name="connsiteX27" fmla="*/ 60385 w 303260"/>
                <a:gd name="connsiteY27" fmla="*/ 8627 h 517585"/>
                <a:gd name="connsiteX28" fmla="*/ 86264 w 303260"/>
                <a:gd name="connsiteY28" fmla="*/ 0 h 517585"/>
                <a:gd name="connsiteX29" fmla="*/ 181154 w 303260"/>
                <a:gd name="connsiteY29" fmla="*/ 8627 h 517585"/>
                <a:gd name="connsiteX30" fmla="*/ 224286 w 303260"/>
                <a:gd name="connsiteY30" fmla="*/ 25879 h 517585"/>
                <a:gd name="connsiteX31" fmla="*/ 293298 w 303260"/>
                <a:gd name="connsiteY31" fmla="*/ 69011 h 517585"/>
                <a:gd name="connsiteX32" fmla="*/ 293298 w 303260"/>
                <a:gd name="connsiteY32" fmla="*/ 129396 h 517585"/>
                <a:gd name="connsiteX33" fmla="*/ 250166 w 303260"/>
                <a:gd name="connsiteY33" fmla="*/ 146649 h 517585"/>
                <a:gd name="connsiteX34" fmla="*/ 215660 w 303260"/>
                <a:gd name="connsiteY34" fmla="*/ 198408 h 517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03260" h="517585">
                  <a:moveTo>
                    <a:pt x="112143" y="517585"/>
                  </a:moveTo>
                  <a:cubicBezTo>
                    <a:pt x="103517" y="500332"/>
                    <a:pt x="97837" y="481258"/>
                    <a:pt x="86264" y="465827"/>
                  </a:cubicBezTo>
                  <a:cubicBezTo>
                    <a:pt x="80043" y="457533"/>
                    <a:pt x="65022" y="457847"/>
                    <a:pt x="60385" y="448574"/>
                  </a:cubicBezTo>
                  <a:cubicBezTo>
                    <a:pt x="52563" y="432930"/>
                    <a:pt x="54634" y="414068"/>
                    <a:pt x="51758" y="396815"/>
                  </a:cubicBezTo>
                  <a:cubicBezTo>
                    <a:pt x="55513" y="378040"/>
                    <a:pt x="57135" y="341472"/>
                    <a:pt x="77637" y="327804"/>
                  </a:cubicBezTo>
                  <a:cubicBezTo>
                    <a:pt x="87502" y="321228"/>
                    <a:pt x="100895" y="322927"/>
                    <a:pt x="112143" y="319178"/>
                  </a:cubicBezTo>
                  <a:cubicBezTo>
                    <a:pt x="126833" y="314281"/>
                    <a:pt x="140776" y="307362"/>
                    <a:pt x="155275" y="301925"/>
                  </a:cubicBezTo>
                  <a:cubicBezTo>
                    <a:pt x="163789" y="298732"/>
                    <a:pt x="172528" y="296174"/>
                    <a:pt x="181154" y="293298"/>
                  </a:cubicBezTo>
                  <a:cubicBezTo>
                    <a:pt x="189781" y="296174"/>
                    <a:pt x="203657" y="293482"/>
                    <a:pt x="207034" y="301925"/>
                  </a:cubicBezTo>
                  <a:cubicBezTo>
                    <a:pt x="211437" y="312933"/>
                    <a:pt x="210060" y="334245"/>
                    <a:pt x="198407" y="336430"/>
                  </a:cubicBezTo>
                  <a:cubicBezTo>
                    <a:pt x="155920" y="344396"/>
                    <a:pt x="112143" y="330679"/>
                    <a:pt x="69011" y="327804"/>
                  </a:cubicBezTo>
                  <a:cubicBezTo>
                    <a:pt x="57509" y="324929"/>
                    <a:pt x="43763" y="326584"/>
                    <a:pt x="34505" y="319178"/>
                  </a:cubicBezTo>
                  <a:cubicBezTo>
                    <a:pt x="27404" y="313497"/>
                    <a:pt x="29946" y="301431"/>
                    <a:pt x="25879" y="293298"/>
                  </a:cubicBezTo>
                  <a:cubicBezTo>
                    <a:pt x="21243" y="284025"/>
                    <a:pt x="14377" y="276045"/>
                    <a:pt x="8626" y="267419"/>
                  </a:cubicBezTo>
                  <a:cubicBezTo>
                    <a:pt x="11502" y="255917"/>
                    <a:pt x="9847" y="242171"/>
                    <a:pt x="17253" y="232913"/>
                  </a:cubicBezTo>
                  <a:cubicBezTo>
                    <a:pt x="22933" y="225813"/>
                    <a:pt x="34039" y="224287"/>
                    <a:pt x="43132" y="224287"/>
                  </a:cubicBezTo>
                  <a:cubicBezTo>
                    <a:pt x="72030" y="224287"/>
                    <a:pt x="100641" y="230038"/>
                    <a:pt x="129396" y="232913"/>
                  </a:cubicBezTo>
                  <a:cubicBezTo>
                    <a:pt x="116312" y="241636"/>
                    <a:pt x="95494" y="258793"/>
                    <a:pt x="77637" y="258793"/>
                  </a:cubicBezTo>
                  <a:cubicBezTo>
                    <a:pt x="65781" y="258793"/>
                    <a:pt x="54634" y="253042"/>
                    <a:pt x="43132" y="250166"/>
                  </a:cubicBezTo>
                  <a:cubicBezTo>
                    <a:pt x="16318" y="209945"/>
                    <a:pt x="-7195" y="186299"/>
                    <a:pt x="34505" y="120770"/>
                  </a:cubicBezTo>
                  <a:cubicBezTo>
                    <a:pt x="43895" y="106014"/>
                    <a:pt x="69011" y="126521"/>
                    <a:pt x="86264" y="129396"/>
                  </a:cubicBezTo>
                  <a:cubicBezTo>
                    <a:pt x="89139" y="138023"/>
                    <a:pt x="103913" y="154148"/>
                    <a:pt x="94890" y="155276"/>
                  </a:cubicBezTo>
                  <a:cubicBezTo>
                    <a:pt x="25885" y="163902"/>
                    <a:pt x="24625" y="149080"/>
                    <a:pt x="0" y="112144"/>
                  </a:cubicBezTo>
                  <a:cubicBezTo>
                    <a:pt x="2875" y="89140"/>
                    <a:pt x="4479" y="65941"/>
                    <a:pt x="8626" y="43132"/>
                  </a:cubicBezTo>
                  <a:cubicBezTo>
                    <a:pt x="10253" y="34186"/>
                    <a:pt x="8431" y="19458"/>
                    <a:pt x="17253" y="17253"/>
                  </a:cubicBezTo>
                  <a:cubicBezTo>
                    <a:pt x="36978" y="12322"/>
                    <a:pt x="57509" y="23004"/>
                    <a:pt x="77637" y="25879"/>
                  </a:cubicBezTo>
                  <a:cubicBezTo>
                    <a:pt x="69011" y="31630"/>
                    <a:pt x="59089" y="50463"/>
                    <a:pt x="51758" y="43132"/>
                  </a:cubicBezTo>
                  <a:cubicBezTo>
                    <a:pt x="43375" y="34749"/>
                    <a:pt x="52979" y="17885"/>
                    <a:pt x="60385" y="8627"/>
                  </a:cubicBezTo>
                  <a:cubicBezTo>
                    <a:pt x="66065" y="1527"/>
                    <a:pt x="77638" y="2876"/>
                    <a:pt x="86264" y="0"/>
                  </a:cubicBezTo>
                  <a:cubicBezTo>
                    <a:pt x="117894" y="2876"/>
                    <a:pt x="150798" y="-713"/>
                    <a:pt x="181154" y="8627"/>
                  </a:cubicBezTo>
                  <a:cubicBezTo>
                    <a:pt x="244920" y="28248"/>
                    <a:pt x="152200" y="49909"/>
                    <a:pt x="224286" y="25879"/>
                  </a:cubicBezTo>
                  <a:cubicBezTo>
                    <a:pt x="285881" y="46411"/>
                    <a:pt x="265957" y="28000"/>
                    <a:pt x="293298" y="69011"/>
                  </a:cubicBezTo>
                  <a:cubicBezTo>
                    <a:pt x="299442" y="87445"/>
                    <a:pt x="312253" y="110441"/>
                    <a:pt x="293298" y="129396"/>
                  </a:cubicBezTo>
                  <a:cubicBezTo>
                    <a:pt x="282349" y="140345"/>
                    <a:pt x="264543" y="140898"/>
                    <a:pt x="250166" y="146649"/>
                  </a:cubicBezTo>
                  <a:cubicBezTo>
                    <a:pt x="240121" y="206917"/>
                    <a:pt x="259030" y="198408"/>
                    <a:pt x="215660" y="198408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C00000"/>
                </a:solidFill>
              </a:endParaRPr>
            </a:p>
          </p:txBody>
        </p:sp>
        <p:sp>
          <p:nvSpPr>
            <p:cNvPr id="36" name="Freeform 35"/>
            <p:cNvSpPr/>
            <p:nvPr/>
          </p:nvSpPr>
          <p:spPr>
            <a:xfrm>
              <a:off x="4897754" y="5129840"/>
              <a:ext cx="303260" cy="517585"/>
            </a:xfrm>
            <a:custGeom>
              <a:avLst/>
              <a:gdLst>
                <a:gd name="connsiteX0" fmla="*/ 112143 w 303260"/>
                <a:gd name="connsiteY0" fmla="*/ 517585 h 517585"/>
                <a:gd name="connsiteX1" fmla="*/ 86264 w 303260"/>
                <a:gd name="connsiteY1" fmla="*/ 465827 h 517585"/>
                <a:gd name="connsiteX2" fmla="*/ 60385 w 303260"/>
                <a:gd name="connsiteY2" fmla="*/ 448574 h 517585"/>
                <a:gd name="connsiteX3" fmla="*/ 51758 w 303260"/>
                <a:gd name="connsiteY3" fmla="*/ 396815 h 517585"/>
                <a:gd name="connsiteX4" fmla="*/ 77637 w 303260"/>
                <a:gd name="connsiteY4" fmla="*/ 327804 h 517585"/>
                <a:gd name="connsiteX5" fmla="*/ 112143 w 303260"/>
                <a:gd name="connsiteY5" fmla="*/ 319178 h 517585"/>
                <a:gd name="connsiteX6" fmla="*/ 155275 w 303260"/>
                <a:gd name="connsiteY6" fmla="*/ 301925 h 517585"/>
                <a:gd name="connsiteX7" fmla="*/ 181154 w 303260"/>
                <a:gd name="connsiteY7" fmla="*/ 293298 h 517585"/>
                <a:gd name="connsiteX8" fmla="*/ 207034 w 303260"/>
                <a:gd name="connsiteY8" fmla="*/ 301925 h 517585"/>
                <a:gd name="connsiteX9" fmla="*/ 198407 w 303260"/>
                <a:gd name="connsiteY9" fmla="*/ 336430 h 517585"/>
                <a:gd name="connsiteX10" fmla="*/ 69011 w 303260"/>
                <a:gd name="connsiteY10" fmla="*/ 327804 h 517585"/>
                <a:gd name="connsiteX11" fmla="*/ 34505 w 303260"/>
                <a:gd name="connsiteY11" fmla="*/ 319178 h 517585"/>
                <a:gd name="connsiteX12" fmla="*/ 25879 w 303260"/>
                <a:gd name="connsiteY12" fmla="*/ 293298 h 517585"/>
                <a:gd name="connsiteX13" fmla="*/ 8626 w 303260"/>
                <a:gd name="connsiteY13" fmla="*/ 267419 h 517585"/>
                <a:gd name="connsiteX14" fmla="*/ 17253 w 303260"/>
                <a:gd name="connsiteY14" fmla="*/ 232913 h 517585"/>
                <a:gd name="connsiteX15" fmla="*/ 43132 w 303260"/>
                <a:gd name="connsiteY15" fmla="*/ 224287 h 517585"/>
                <a:gd name="connsiteX16" fmla="*/ 129396 w 303260"/>
                <a:gd name="connsiteY16" fmla="*/ 232913 h 517585"/>
                <a:gd name="connsiteX17" fmla="*/ 77637 w 303260"/>
                <a:gd name="connsiteY17" fmla="*/ 258793 h 517585"/>
                <a:gd name="connsiteX18" fmla="*/ 43132 w 303260"/>
                <a:gd name="connsiteY18" fmla="*/ 250166 h 517585"/>
                <a:gd name="connsiteX19" fmla="*/ 34505 w 303260"/>
                <a:gd name="connsiteY19" fmla="*/ 120770 h 517585"/>
                <a:gd name="connsiteX20" fmla="*/ 86264 w 303260"/>
                <a:gd name="connsiteY20" fmla="*/ 129396 h 517585"/>
                <a:gd name="connsiteX21" fmla="*/ 94890 w 303260"/>
                <a:gd name="connsiteY21" fmla="*/ 155276 h 517585"/>
                <a:gd name="connsiteX22" fmla="*/ 0 w 303260"/>
                <a:gd name="connsiteY22" fmla="*/ 112144 h 517585"/>
                <a:gd name="connsiteX23" fmla="*/ 8626 w 303260"/>
                <a:gd name="connsiteY23" fmla="*/ 43132 h 517585"/>
                <a:gd name="connsiteX24" fmla="*/ 17253 w 303260"/>
                <a:gd name="connsiteY24" fmla="*/ 17253 h 517585"/>
                <a:gd name="connsiteX25" fmla="*/ 77637 w 303260"/>
                <a:gd name="connsiteY25" fmla="*/ 25879 h 517585"/>
                <a:gd name="connsiteX26" fmla="*/ 51758 w 303260"/>
                <a:gd name="connsiteY26" fmla="*/ 43132 h 517585"/>
                <a:gd name="connsiteX27" fmla="*/ 60385 w 303260"/>
                <a:gd name="connsiteY27" fmla="*/ 8627 h 517585"/>
                <a:gd name="connsiteX28" fmla="*/ 86264 w 303260"/>
                <a:gd name="connsiteY28" fmla="*/ 0 h 517585"/>
                <a:gd name="connsiteX29" fmla="*/ 181154 w 303260"/>
                <a:gd name="connsiteY29" fmla="*/ 8627 h 517585"/>
                <a:gd name="connsiteX30" fmla="*/ 224286 w 303260"/>
                <a:gd name="connsiteY30" fmla="*/ 25879 h 517585"/>
                <a:gd name="connsiteX31" fmla="*/ 293298 w 303260"/>
                <a:gd name="connsiteY31" fmla="*/ 69011 h 517585"/>
                <a:gd name="connsiteX32" fmla="*/ 293298 w 303260"/>
                <a:gd name="connsiteY32" fmla="*/ 129396 h 517585"/>
                <a:gd name="connsiteX33" fmla="*/ 250166 w 303260"/>
                <a:gd name="connsiteY33" fmla="*/ 146649 h 517585"/>
                <a:gd name="connsiteX34" fmla="*/ 215660 w 303260"/>
                <a:gd name="connsiteY34" fmla="*/ 198408 h 517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03260" h="517585">
                  <a:moveTo>
                    <a:pt x="112143" y="517585"/>
                  </a:moveTo>
                  <a:cubicBezTo>
                    <a:pt x="103517" y="500332"/>
                    <a:pt x="97837" y="481258"/>
                    <a:pt x="86264" y="465827"/>
                  </a:cubicBezTo>
                  <a:cubicBezTo>
                    <a:pt x="80043" y="457533"/>
                    <a:pt x="65022" y="457847"/>
                    <a:pt x="60385" y="448574"/>
                  </a:cubicBezTo>
                  <a:cubicBezTo>
                    <a:pt x="52563" y="432930"/>
                    <a:pt x="54634" y="414068"/>
                    <a:pt x="51758" y="396815"/>
                  </a:cubicBezTo>
                  <a:cubicBezTo>
                    <a:pt x="55513" y="378040"/>
                    <a:pt x="57135" y="341472"/>
                    <a:pt x="77637" y="327804"/>
                  </a:cubicBezTo>
                  <a:cubicBezTo>
                    <a:pt x="87502" y="321228"/>
                    <a:pt x="100895" y="322927"/>
                    <a:pt x="112143" y="319178"/>
                  </a:cubicBezTo>
                  <a:cubicBezTo>
                    <a:pt x="126833" y="314281"/>
                    <a:pt x="140776" y="307362"/>
                    <a:pt x="155275" y="301925"/>
                  </a:cubicBezTo>
                  <a:cubicBezTo>
                    <a:pt x="163789" y="298732"/>
                    <a:pt x="172528" y="296174"/>
                    <a:pt x="181154" y="293298"/>
                  </a:cubicBezTo>
                  <a:cubicBezTo>
                    <a:pt x="189781" y="296174"/>
                    <a:pt x="203657" y="293482"/>
                    <a:pt x="207034" y="301925"/>
                  </a:cubicBezTo>
                  <a:cubicBezTo>
                    <a:pt x="211437" y="312933"/>
                    <a:pt x="210060" y="334245"/>
                    <a:pt x="198407" y="336430"/>
                  </a:cubicBezTo>
                  <a:cubicBezTo>
                    <a:pt x="155920" y="344396"/>
                    <a:pt x="112143" y="330679"/>
                    <a:pt x="69011" y="327804"/>
                  </a:cubicBezTo>
                  <a:cubicBezTo>
                    <a:pt x="57509" y="324929"/>
                    <a:pt x="43763" y="326584"/>
                    <a:pt x="34505" y="319178"/>
                  </a:cubicBezTo>
                  <a:cubicBezTo>
                    <a:pt x="27404" y="313497"/>
                    <a:pt x="29946" y="301431"/>
                    <a:pt x="25879" y="293298"/>
                  </a:cubicBezTo>
                  <a:cubicBezTo>
                    <a:pt x="21243" y="284025"/>
                    <a:pt x="14377" y="276045"/>
                    <a:pt x="8626" y="267419"/>
                  </a:cubicBezTo>
                  <a:cubicBezTo>
                    <a:pt x="11502" y="255917"/>
                    <a:pt x="9847" y="242171"/>
                    <a:pt x="17253" y="232913"/>
                  </a:cubicBezTo>
                  <a:cubicBezTo>
                    <a:pt x="22933" y="225813"/>
                    <a:pt x="34039" y="224287"/>
                    <a:pt x="43132" y="224287"/>
                  </a:cubicBezTo>
                  <a:cubicBezTo>
                    <a:pt x="72030" y="224287"/>
                    <a:pt x="100641" y="230038"/>
                    <a:pt x="129396" y="232913"/>
                  </a:cubicBezTo>
                  <a:cubicBezTo>
                    <a:pt x="116312" y="241636"/>
                    <a:pt x="95494" y="258793"/>
                    <a:pt x="77637" y="258793"/>
                  </a:cubicBezTo>
                  <a:cubicBezTo>
                    <a:pt x="65781" y="258793"/>
                    <a:pt x="54634" y="253042"/>
                    <a:pt x="43132" y="250166"/>
                  </a:cubicBezTo>
                  <a:cubicBezTo>
                    <a:pt x="16318" y="209945"/>
                    <a:pt x="-7195" y="186299"/>
                    <a:pt x="34505" y="120770"/>
                  </a:cubicBezTo>
                  <a:cubicBezTo>
                    <a:pt x="43895" y="106014"/>
                    <a:pt x="69011" y="126521"/>
                    <a:pt x="86264" y="129396"/>
                  </a:cubicBezTo>
                  <a:cubicBezTo>
                    <a:pt x="89139" y="138023"/>
                    <a:pt x="103913" y="154148"/>
                    <a:pt x="94890" y="155276"/>
                  </a:cubicBezTo>
                  <a:cubicBezTo>
                    <a:pt x="25885" y="163902"/>
                    <a:pt x="24625" y="149080"/>
                    <a:pt x="0" y="112144"/>
                  </a:cubicBezTo>
                  <a:cubicBezTo>
                    <a:pt x="2875" y="89140"/>
                    <a:pt x="4479" y="65941"/>
                    <a:pt x="8626" y="43132"/>
                  </a:cubicBezTo>
                  <a:cubicBezTo>
                    <a:pt x="10253" y="34186"/>
                    <a:pt x="8431" y="19458"/>
                    <a:pt x="17253" y="17253"/>
                  </a:cubicBezTo>
                  <a:cubicBezTo>
                    <a:pt x="36978" y="12322"/>
                    <a:pt x="57509" y="23004"/>
                    <a:pt x="77637" y="25879"/>
                  </a:cubicBezTo>
                  <a:cubicBezTo>
                    <a:pt x="69011" y="31630"/>
                    <a:pt x="59089" y="50463"/>
                    <a:pt x="51758" y="43132"/>
                  </a:cubicBezTo>
                  <a:cubicBezTo>
                    <a:pt x="43375" y="34749"/>
                    <a:pt x="52979" y="17885"/>
                    <a:pt x="60385" y="8627"/>
                  </a:cubicBezTo>
                  <a:cubicBezTo>
                    <a:pt x="66065" y="1527"/>
                    <a:pt x="77638" y="2876"/>
                    <a:pt x="86264" y="0"/>
                  </a:cubicBezTo>
                  <a:cubicBezTo>
                    <a:pt x="117894" y="2876"/>
                    <a:pt x="150798" y="-713"/>
                    <a:pt x="181154" y="8627"/>
                  </a:cubicBezTo>
                  <a:cubicBezTo>
                    <a:pt x="244920" y="28248"/>
                    <a:pt x="152200" y="49909"/>
                    <a:pt x="224286" y="25879"/>
                  </a:cubicBezTo>
                  <a:cubicBezTo>
                    <a:pt x="285881" y="46411"/>
                    <a:pt x="265957" y="28000"/>
                    <a:pt x="293298" y="69011"/>
                  </a:cubicBezTo>
                  <a:cubicBezTo>
                    <a:pt x="299442" y="87445"/>
                    <a:pt x="312253" y="110441"/>
                    <a:pt x="293298" y="129396"/>
                  </a:cubicBezTo>
                  <a:cubicBezTo>
                    <a:pt x="282349" y="140345"/>
                    <a:pt x="264543" y="140898"/>
                    <a:pt x="250166" y="146649"/>
                  </a:cubicBezTo>
                  <a:cubicBezTo>
                    <a:pt x="240121" y="206917"/>
                    <a:pt x="259030" y="198408"/>
                    <a:pt x="215660" y="198408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C00000"/>
                </a:solidFill>
              </a:endParaRPr>
            </a:p>
          </p:txBody>
        </p:sp>
        <p:sp>
          <p:nvSpPr>
            <p:cNvPr id="37" name="Freeform 36"/>
            <p:cNvSpPr/>
            <p:nvPr/>
          </p:nvSpPr>
          <p:spPr>
            <a:xfrm>
              <a:off x="5201014" y="5129840"/>
              <a:ext cx="303260" cy="517585"/>
            </a:xfrm>
            <a:custGeom>
              <a:avLst/>
              <a:gdLst>
                <a:gd name="connsiteX0" fmla="*/ 112143 w 303260"/>
                <a:gd name="connsiteY0" fmla="*/ 517585 h 517585"/>
                <a:gd name="connsiteX1" fmla="*/ 86264 w 303260"/>
                <a:gd name="connsiteY1" fmla="*/ 465827 h 517585"/>
                <a:gd name="connsiteX2" fmla="*/ 60385 w 303260"/>
                <a:gd name="connsiteY2" fmla="*/ 448574 h 517585"/>
                <a:gd name="connsiteX3" fmla="*/ 51758 w 303260"/>
                <a:gd name="connsiteY3" fmla="*/ 396815 h 517585"/>
                <a:gd name="connsiteX4" fmla="*/ 77637 w 303260"/>
                <a:gd name="connsiteY4" fmla="*/ 327804 h 517585"/>
                <a:gd name="connsiteX5" fmla="*/ 112143 w 303260"/>
                <a:gd name="connsiteY5" fmla="*/ 319178 h 517585"/>
                <a:gd name="connsiteX6" fmla="*/ 155275 w 303260"/>
                <a:gd name="connsiteY6" fmla="*/ 301925 h 517585"/>
                <a:gd name="connsiteX7" fmla="*/ 181154 w 303260"/>
                <a:gd name="connsiteY7" fmla="*/ 293298 h 517585"/>
                <a:gd name="connsiteX8" fmla="*/ 207034 w 303260"/>
                <a:gd name="connsiteY8" fmla="*/ 301925 h 517585"/>
                <a:gd name="connsiteX9" fmla="*/ 198407 w 303260"/>
                <a:gd name="connsiteY9" fmla="*/ 336430 h 517585"/>
                <a:gd name="connsiteX10" fmla="*/ 69011 w 303260"/>
                <a:gd name="connsiteY10" fmla="*/ 327804 h 517585"/>
                <a:gd name="connsiteX11" fmla="*/ 34505 w 303260"/>
                <a:gd name="connsiteY11" fmla="*/ 319178 h 517585"/>
                <a:gd name="connsiteX12" fmla="*/ 25879 w 303260"/>
                <a:gd name="connsiteY12" fmla="*/ 293298 h 517585"/>
                <a:gd name="connsiteX13" fmla="*/ 8626 w 303260"/>
                <a:gd name="connsiteY13" fmla="*/ 267419 h 517585"/>
                <a:gd name="connsiteX14" fmla="*/ 17253 w 303260"/>
                <a:gd name="connsiteY14" fmla="*/ 232913 h 517585"/>
                <a:gd name="connsiteX15" fmla="*/ 43132 w 303260"/>
                <a:gd name="connsiteY15" fmla="*/ 224287 h 517585"/>
                <a:gd name="connsiteX16" fmla="*/ 129396 w 303260"/>
                <a:gd name="connsiteY16" fmla="*/ 232913 h 517585"/>
                <a:gd name="connsiteX17" fmla="*/ 77637 w 303260"/>
                <a:gd name="connsiteY17" fmla="*/ 258793 h 517585"/>
                <a:gd name="connsiteX18" fmla="*/ 43132 w 303260"/>
                <a:gd name="connsiteY18" fmla="*/ 250166 h 517585"/>
                <a:gd name="connsiteX19" fmla="*/ 34505 w 303260"/>
                <a:gd name="connsiteY19" fmla="*/ 120770 h 517585"/>
                <a:gd name="connsiteX20" fmla="*/ 86264 w 303260"/>
                <a:gd name="connsiteY20" fmla="*/ 129396 h 517585"/>
                <a:gd name="connsiteX21" fmla="*/ 94890 w 303260"/>
                <a:gd name="connsiteY21" fmla="*/ 155276 h 517585"/>
                <a:gd name="connsiteX22" fmla="*/ 0 w 303260"/>
                <a:gd name="connsiteY22" fmla="*/ 112144 h 517585"/>
                <a:gd name="connsiteX23" fmla="*/ 8626 w 303260"/>
                <a:gd name="connsiteY23" fmla="*/ 43132 h 517585"/>
                <a:gd name="connsiteX24" fmla="*/ 17253 w 303260"/>
                <a:gd name="connsiteY24" fmla="*/ 17253 h 517585"/>
                <a:gd name="connsiteX25" fmla="*/ 77637 w 303260"/>
                <a:gd name="connsiteY25" fmla="*/ 25879 h 517585"/>
                <a:gd name="connsiteX26" fmla="*/ 51758 w 303260"/>
                <a:gd name="connsiteY26" fmla="*/ 43132 h 517585"/>
                <a:gd name="connsiteX27" fmla="*/ 60385 w 303260"/>
                <a:gd name="connsiteY27" fmla="*/ 8627 h 517585"/>
                <a:gd name="connsiteX28" fmla="*/ 86264 w 303260"/>
                <a:gd name="connsiteY28" fmla="*/ 0 h 517585"/>
                <a:gd name="connsiteX29" fmla="*/ 181154 w 303260"/>
                <a:gd name="connsiteY29" fmla="*/ 8627 h 517585"/>
                <a:gd name="connsiteX30" fmla="*/ 224286 w 303260"/>
                <a:gd name="connsiteY30" fmla="*/ 25879 h 517585"/>
                <a:gd name="connsiteX31" fmla="*/ 293298 w 303260"/>
                <a:gd name="connsiteY31" fmla="*/ 69011 h 517585"/>
                <a:gd name="connsiteX32" fmla="*/ 293298 w 303260"/>
                <a:gd name="connsiteY32" fmla="*/ 129396 h 517585"/>
                <a:gd name="connsiteX33" fmla="*/ 250166 w 303260"/>
                <a:gd name="connsiteY33" fmla="*/ 146649 h 517585"/>
                <a:gd name="connsiteX34" fmla="*/ 215660 w 303260"/>
                <a:gd name="connsiteY34" fmla="*/ 198408 h 517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03260" h="517585">
                  <a:moveTo>
                    <a:pt x="112143" y="517585"/>
                  </a:moveTo>
                  <a:cubicBezTo>
                    <a:pt x="103517" y="500332"/>
                    <a:pt x="97837" y="481258"/>
                    <a:pt x="86264" y="465827"/>
                  </a:cubicBezTo>
                  <a:cubicBezTo>
                    <a:pt x="80043" y="457533"/>
                    <a:pt x="65022" y="457847"/>
                    <a:pt x="60385" y="448574"/>
                  </a:cubicBezTo>
                  <a:cubicBezTo>
                    <a:pt x="52563" y="432930"/>
                    <a:pt x="54634" y="414068"/>
                    <a:pt x="51758" y="396815"/>
                  </a:cubicBezTo>
                  <a:cubicBezTo>
                    <a:pt x="55513" y="378040"/>
                    <a:pt x="57135" y="341472"/>
                    <a:pt x="77637" y="327804"/>
                  </a:cubicBezTo>
                  <a:cubicBezTo>
                    <a:pt x="87502" y="321228"/>
                    <a:pt x="100895" y="322927"/>
                    <a:pt x="112143" y="319178"/>
                  </a:cubicBezTo>
                  <a:cubicBezTo>
                    <a:pt x="126833" y="314281"/>
                    <a:pt x="140776" y="307362"/>
                    <a:pt x="155275" y="301925"/>
                  </a:cubicBezTo>
                  <a:cubicBezTo>
                    <a:pt x="163789" y="298732"/>
                    <a:pt x="172528" y="296174"/>
                    <a:pt x="181154" y="293298"/>
                  </a:cubicBezTo>
                  <a:cubicBezTo>
                    <a:pt x="189781" y="296174"/>
                    <a:pt x="203657" y="293482"/>
                    <a:pt x="207034" y="301925"/>
                  </a:cubicBezTo>
                  <a:cubicBezTo>
                    <a:pt x="211437" y="312933"/>
                    <a:pt x="210060" y="334245"/>
                    <a:pt x="198407" y="336430"/>
                  </a:cubicBezTo>
                  <a:cubicBezTo>
                    <a:pt x="155920" y="344396"/>
                    <a:pt x="112143" y="330679"/>
                    <a:pt x="69011" y="327804"/>
                  </a:cubicBezTo>
                  <a:cubicBezTo>
                    <a:pt x="57509" y="324929"/>
                    <a:pt x="43763" y="326584"/>
                    <a:pt x="34505" y="319178"/>
                  </a:cubicBezTo>
                  <a:cubicBezTo>
                    <a:pt x="27404" y="313497"/>
                    <a:pt x="29946" y="301431"/>
                    <a:pt x="25879" y="293298"/>
                  </a:cubicBezTo>
                  <a:cubicBezTo>
                    <a:pt x="21243" y="284025"/>
                    <a:pt x="14377" y="276045"/>
                    <a:pt x="8626" y="267419"/>
                  </a:cubicBezTo>
                  <a:cubicBezTo>
                    <a:pt x="11502" y="255917"/>
                    <a:pt x="9847" y="242171"/>
                    <a:pt x="17253" y="232913"/>
                  </a:cubicBezTo>
                  <a:cubicBezTo>
                    <a:pt x="22933" y="225813"/>
                    <a:pt x="34039" y="224287"/>
                    <a:pt x="43132" y="224287"/>
                  </a:cubicBezTo>
                  <a:cubicBezTo>
                    <a:pt x="72030" y="224287"/>
                    <a:pt x="100641" y="230038"/>
                    <a:pt x="129396" y="232913"/>
                  </a:cubicBezTo>
                  <a:cubicBezTo>
                    <a:pt x="116312" y="241636"/>
                    <a:pt x="95494" y="258793"/>
                    <a:pt x="77637" y="258793"/>
                  </a:cubicBezTo>
                  <a:cubicBezTo>
                    <a:pt x="65781" y="258793"/>
                    <a:pt x="54634" y="253042"/>
                    <a:pt x="43132" y="250166"/>
                  </a:cubicBezTo>
                  <a:cubicBezTo>
                    <a:pt x="16318" y="209945"/>
                    <a:pt x="-7195" y="186299"/>
                    <a:pt x="34505" y="120770"/>
                  </a:cubicBezTo>
                  <a:cubicBezTo>
                    <a:pt x="43895" y="106014"/>
                    <a:pt x="69011" y="126521"/>
                    <a:pt x="86264" y="129396"/>
                  </a:cubicBezTo>
                  <a:cubicBezTo>
                    <a:pt x="89139" y="138023"/>
                    <a:pt x="103913" y="154148"/>
                    <a:pt x="94890" y="155276"/>
                  </a:cubicBezTo>
                  <a:cubicBezTo>
                    <a:pt x="25885" y="163902"/>
                    <a:pt x="24625" y="149080"/>
                    <a:pt x="0" y="112144"/>
                  </a:cubicBezTo>
                  <a:cubicBezTo>
                    <a:pt x="2875" y="89140"/>
                    <a:pt x="4479" y="65941"/>
                    <a:pt x="8626" y="43132"/>
                  </a:cubicBezTo>
                  <a:cubicBezTo>
                    <a:pt x="10253" y="34186"/>
                    <a:pt x="8431" y="19458"/>
                    <a:pt x="17253" y="17253"/>
                  </a:cubicBezTo>
                  <a:cubicBezTo>
                    <a:pt x="36978" y="12322"/>
                    <a:pt x="57509" y="23004"/>
                    <a:pt x="77637" y="25879"/>
                  </a:cubicBezTo>
                  <a:cubicBezTo>
                    <a:pt x="69011" y="31630"/>
                    <a:pt x="59089" y="50463"/>
                    <a:pt x="51758" y="43132"/>
                  </a:cubicBezTo>
                  <a:cubicBezTo>
                    <a:pt x="43375" y="34749"/>
                    <a:pt x="52979" y="17885"/>
                    <a:pt x="60385" y="8627"/>
                  </a:cubicBezTo>
                  <a:cubicBezTo>
                    <a:pt x="66065" y="1527"/>
                    <a:pt x="77638" y="2876"/>
                    <a:pt x="86264" y="0"/>
                  </a:cubicBezTo>
                  <a:cubicBezTo>
                    <a:pt x="117894" y="2876"/>
                    <a:pt x="150798" y="-713"/>
                    <a:pt x="181154" y="8627"/>
                  </a:cubicBezTo>
                  <a:cubicBezTo>
                    <a:pt x="244920" y="28248"/>
                    <a:pt x="152200" y="49909"/>
                    <a:pt x="224286" y="25879"/>
                  </a:cubicBezTo>
                  <a:cubicBezTo>
                    <a:pt x="285881" y="46411"/>
                    <a:pt x="265957" y="28000"/>
                    <a:pt x="293298" y="69011"/>
                  </a:cubicBezTo>
                  <a:cubicBezTo>
                    <a:pt x="299442" y="87445"/>
                    <a:pt x="312253" y="110441"/>
                    <a:pt x="293298" y="129396"/>
                  </a:cubicBezTo>
                  <a:cubicBezTo>
                    <a:pt x="282349" y="140345"/>
                    <a:pt x="264543" y="140898"/>
                    <a:pt x="250166" y="146649"/>
                  </a:cubicBezTo>
                  <a:cubicBezTo>
                    <a:pt x="240121" y="206917"/>
                    <a:pt x="259030" y="198408"/>
                    <a:pt x="215660" y="198408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C00000"/>
                </a:solidFill>
              </a:endParaRPr>
            </a:p>
          </p:txBody>
        </p: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Miracle of </a:t>
            </a:r>
            <a:r>
              <a:rPr lang="en-US" dirty="0" smtClean="0"/>
              <a:t>PDMS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8382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7086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Casting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90800" y="1143000"/>
            <a:ext cx="6207405" cy="4339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bg2"/>
                </a:solidFill>
              </a:rPr>
              <a:t>Designing a mask (I can help with this)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bg2"/>
                </a:solidFill>
              </a:rPr>
              <a:t>Making a master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Surface preparation of wafer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Photoresist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Exposing of photoresist through mask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Post exposure bake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bg2"/>
                </a:solidFill>
              </a:rPr>
              <a:t>PDMS Device 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/>
              <a:t>C</a:t>
            </a:r>
            <a:r>
              <a:rPr lang="en-US" sz="2400" dirty="0" smtClean="0"/>
              <a:t>asting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Punching </a:t>
            </a:r>
            <a:r>
              <a:rPr lang="en-US" sz="2400" dirty="0">
                <a:solidFill>
                  <a:schemeClr val="bg2"/>
                </a:solidFill>
              </a:rPr>
              <a:t>holes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PDMS Bonding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Filling</a:t>
            </a:r>
          </a:p>
        </p:txBody>
      </p:sp>
    </p:spTree>
    <p:extLst>
      <p:ext uri="{BB962C8B-B14F-4D97-AF65-F5344CB8AC3E}">
        <p14:creationId xmlns:p14="http://schemas.microsoft.com/office/powerpoint/2010/main" val="237139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96" t="16088" r="26274" b="18384"/>
          <a:stretch/>
        </p:blipFill>
        <p:spPr>
          <a:xfrm>
            <a:off x="1537778" y="1882419"/>
            <a:ext cx="2843696" cy="170404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00" r="21275"/>
          <a:stretch/>
        </p:blipFill>
        <p:spPr>
          <a:xfrm>
            <a:off x="6317717" y="4089839"/>
            <a:ext cx="2292883" cy="170404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65" t="4407" r="23922" b="11873"/>
          <a:stretch/>
        </p:blipFill>
        <p:spPr>
          <a:xfrm>
            <a:off x="4537966" y="1882419"/>
            <a:ext cx="2775601" cy="17040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83" t="5442" r="20896" b="7507"/>
          <a:stretch/>
        </p:blipFill>
        <p:spPr>
          <a:xfrm>
            <a:off x="3035813" y="4081848"/>
            <a:ext cx="2845741" cy="1704047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953000" y="313113"/>
            <a:ext cx="7010400" cy="753687"/>
          </a:xfrm>
        </p:spPr>
        <p:txBody>
          <a:bodyPr>
            <a:normAutofit/>
          </a:bodyPr>
          <a:lstStyle/>
          <a:p>
            <a:r>
              <a:rPr lang="en-US" dirty="0"/>
              <a:t>PDMS </a:t>
            </a:r>
            <a:r>
              <a:rPr lang="en-US" dirty="0" smtClean="0"/>
              <a:t>Casting</a:t>
            </a:r>
            <a:endParaRPr lang="en-US" dirty="0"/>
          </a:p>
        </p:txBody>
      </p:sp>
      <p:pic>
        <p:nvPicPr>
          <p:cNvPr id="1026" name="Picture 2" descr="Image result for degassi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1755270"/>
            <a:ext cx="1943100" cy="1981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4056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7086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Punching Holes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90800" y="1143000"/>
            <a:ext cx="6207405" cy="4339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bg2"/>
                </a:solidFill>
              </a:rPr>
              <a:t>Designing a mask (I can help with this)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bg2"/>
                </a:solidFill>
              </a:rPr>
              <a:t>Making a master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Surface preparation of wafer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Photoresist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Exposing of photoresist through mask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Post exposure bake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bg2"/>
                </a:solidFill>
              </a:rPr>
              <a:t>PDMS Device 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bg2"/>
                </a:solidFill>
              </a:rPr>
              <a:t>C</a:t>
            </a:r>
            <a:r>
              <a:rPr lang="en-US" sz="2400" dirty="0" smtClean="0">
                <a:solidFill>
                  <a:schemeClr val="bg2"/>
                </a:solidFill>
              </a:rPr>
              <a:t>asting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/>
              <a:t>Punching </a:t>
            </a:r>
            <a:r>
              <a:rPr lang="en-US" sz="2400" dirty="0"/>
              <a:t>holes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PDMS Bonding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Filling</a:t>
            </a:r>
          </a:p>
        </p:txBody>
      </p:sp>
    </p:spTree>
    <p:extLst>
      <p:ext uri="{BB962C8B-B14F-4D97-AF65-F5344CB8AC3E}">
        <p14:creationId xmlns:p14="http://schemas.microsoft.com/office/powerpoint/2010/main" val="237139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Punch Holes (before bonding!)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000" b="18889"/>
          <a:stretch/>
        </p:blipFill>
        <p:spPr>
          <a:xfrm>
            <a:off x="2692401" y="1228420"/>
            <a:ext cx="6807199" cy="4638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519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02807" y="5859982"/>
            <a:ext cx="274915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David Rogers, Vanderbilt University</a:t>
            </a:r>
            <a:endParaRPr lang="en-US" sz="1400" dirty="0"/>
          </a:p>
        </p:txBody>
      </p:sp>
      <p:pic>
        <p:nvPicPr>
          <p:cNvPr id="4" name="NeutrophilDavidRogers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438400" y="1593273"/>
            <a:ext cx="7315200" cy="41148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Chemical </a:t>
            </a:r>
            <a:r>
              <a:rPr lang="en-US" dirty="0" smtClean="0"/>
              <a:t>Gradients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10058400" y="6492875"/>
            <a:ext cx="2133600" cy="365125"/>
          </a:xfrm>
        </p:spPr>
        <p:txBody>
          <a:bodyPr/>
          <a:lstStyle/>
          <a:p>
            <a:fld id="{D6BB5B13-017E-40FF-8C53-D2F93CECD17C}" type="datetime4">
              <a:rPr lang="en-US" smtClean="0"/>
              <a:t>March 20, 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43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26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Tubing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9601" y="1143001"/>
            <a:ext cx="5872436" cy="4979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622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7086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Bonding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90800" y="1143000"/>
            <a:ext cx="6207405" cy="4339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bg2"/>
                </a:solidFill>
              </a:rPr>
              <a:t>Designing a mask (I can help with this)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bg2"/>
                </a:solidFill>
              </a:rPr>
              <a:t>Making a master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Surface preparation of wafer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Photoresist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Exposing of photoresist through mask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Post exposure bake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bg2"/>
                </a:solidFill>
              </a:rPr>
              <a:t>PDMS Device 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bg2"/>
                </a:solidFill>
              </a:rPr>
              <a:t>C</a:t>
            </a:r>
            <a:r>
              <a:rPr lang="en-US" sz="2400" dirty="0" smtClean="0">
                <a:solidFill>
                  <a:schemeClr val="bg2"/>
                </a:solidFill>
              </a:rPr>
              <a:t>asting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Punching </a:t>
            </a:r>
            <a:r>
              <a:rPr lang="en-US" sz="2400" dirty="0">
                <a:solidFill>
                  <a:schemeClr val="bg2"/>
                </a:solidFill>
              </a:rPr>
              <a:t>holes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/>
              <a:t>PDMS Bonding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Filling</a:t>
            </a:r>
          </a:p>
        </p:txBody>
      </p:sp>
    </p:spTree>
    <p:extLst>
      <p:ext uri="{BB962C8B-B14F-4D97-AF65-F5344CB8AC3E}">
        <p14:creationId xmlns:p14="http://schemas.microsoft.com/office/powerpoint/2010/main" val="237139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Plasma Treatment for PDMS Bonding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727200" y="5181600"/>
            <a:ext cx="8737601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400" dirty="0" smtClean="0">
                <a:latin typeface="+mn-lt"/>
              </a:rPr>
              <a:t>PDMS-Glass: 50sccm </a:t>
            </a:r>
            <a:r>
              <a:rPr lang="en-US" sz="2400" dirty="0">
                <a:latin typeface="+mn-lt"/>
              </a:rPr>
              <a:t>O</a:t>
            </a:r>
            <a:r>
              <a:rPr lang="en-US" sz="2400" baseline="-25000" dirty="0">
                <a:latin typeface="+mn-lt"/>
              </a:rPr>
              <a:t>2</a:t>
            </a:r>
            <a:r>
              <a:rPr lang="en-US" sz="2400" dirty="0">
                <a:latin typeface="+mn-lt"/>
              </a:rPr>
              <a:t>, 30W, </a:t>
            </a:r>
            <a:r>
              <a:rPr lang="en-US" sz="2400" dirty="0" smtClean="0">
                <a:latin typeface="+mn-lt"/>
              </a:rPr>
              <a:t>30s (PDMS recipe)</a:t>
            </a:r>
          </a:p>
          <a:p>
            <a:pPr algn="l"/>
            <a:r>
              <a:rPr lang="en-US" sz="2400" dirty="0" smtClean="0">
                <a:latin typeface="+mn-lt"/>
              </a:rPr>
              <a:t>PDMS-PDMS: </a:t>
            </a:r>
            <a:r>
              <a:rPr lang="en-US" sz="2400" dirty="0">
                <a:latin typeface="+mn-lt"/>
              </a:rPr>
              <a:t>50sccm O</a:t>
            </a:r>
            <a:r>
              <a:rPr lang="en-US" sz="2400" baseline="-25000" dirty="0">
                <a:latin typeface="+mn-lt"/>
              </a:rPr>
              <a:t>2</a:t>
            </a:r>
            <a:r>
              <a:rPr lang="en-US" sz="2400" dirty="0">
                <a:latin typeface="+mn-lt"/>
              </a:rPr>
              <a:t>, 30W, </a:t>
            </a:r>
            <a:r>
              <a:rPr lang="en-US" sz="2400" dirty="0" smtClean="0">
                <a:latin typeface="+mn-lt"/>
              </a:rPr>
              <a:t>60s(PDMS-PDMS recipe)</a:t>
            </a:r>
            <a:endParaRPr lang="en-US" sz="2400" dirty="0">
              <a:latin typeface="+mn-lt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4824" y="1139780"/>
            <a:ext cx="5102352" cy="3826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5283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7086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Filling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90800" y="1143000"/>
            <a:ext cx="6207405" cy="4339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bg2"/>
                </a:solidFill>
              </a:rPr>
              <a:t>Designing a mask (I can help with this)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bg2"/>
                </a:solidFill>
              </a:rPr>
              <a:t>Making a master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Surface preparation of wafer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Photoresist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Exposing of photoresist through mask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Post exposure bake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bg2"/>
                </a:solidFill>
              </a:rPr>
              <a:t>PDMS Device 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bg2"/>
                </a:solidFill>
              </a:rPr>
              <a:t>C</a:t>
            </a:r>
            <a:r>
              <a:rPr lang="en-US" sz="2400" dirty="0" smtClean="0">
                <a:solidFill>
                  <a:schemeClr val="bg2"/>
                </a:solidFill>
              </a:rPr>
              <a:t>asting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Punching </a:t>
            </a:r>
            <a:r>
              <a:rPr lang="en-US" sz="2400" dirty="0">
                <a:solidFill>
                  <a:schemeClr val="bg2"/>
                </a:solidFill>
              </a:rPr>
              <a:t>holes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PDMS Bonding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/>
              <a:t>Filling</a:t>
            </a:r>
          </a:p>
        </p:txBody>
      </p:sp>
    </p:spTree>
    <p:extLst>
      <p:ext uri="{BB962C8B-B14F-4D97-AF65-F5344CB8AC3E}">
        <p14:creationId xmlns:p14="http://schemas.microsoft.com/office/powerpoint/2010/main" val="237139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Filling</a:t>
            </a:r>
            <a:endParaRPr lang="en-US" dirty="0"/>
          </a:p>
        </p:txBody>
      </p:sp>
      <p:sp>
        <p:nvSpPr>
          <p:cNvPr id="46" name="Title 1"/>
          <p:cNvSpPr txBox="1">
            <a:spLocks/>
          </p:cNvSpPr>
          <p:nvPr/>
        </p:nvSpPr>
        <p:spPr>
          <a:xfrm>
            <a:off x="609599" y="1597848"/>
            <a:ext cx="10972800" cy="2062103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en-US" sz="3200" dirty="0">
                <a:latin typeface="+mn-lt"/>
              </a:rPr>
              <a:t>Priming the device soon after plasma bonding (within 3 hours) yields better </a:t>
            </a:r>
            <a:r>
              <a:rPr lang="en-US" sz="3200" dirty="0" smtClean="0">
                <a:latin typeface="+mn-lt"/>
              </a:rPr>
              <a:t>results.</a:t>
            </a: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+mn-lt"/>
              </a:rPr>
              <a:t>Fully submerging </a:t>
            </a:r>
            <a:r>
              <a:rPr lang="en-US" sz="3200" dirty="0">
                <a:latin typeface="+mn-lt"/>
              </a:rPr>
              <a:t>the device inside a vacuum chamber for 20 minutes yielded the best results. </a:t>
            </a:r>
          </a:p>
        </p:txBody>
      </p:sp>
      <p:pic>
        <p:nvPicPr>
          <p:cNvPr id="2050" name="Picture 2" descr="Image result for degass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3657600"/>
            <a:ext cx="1943100" cy="1981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8593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uiExpand="1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750173" y="1543486"/>
            <a:ext cx="1993027" cy="1371600"/>
            <a:chOff x="5233494" y="1211903"/>
            <a:chExt cx="1494770" cy="13716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791" r="17011"/>
            <a:stretch/>
          </p:blipFill>
          <p:spPr>
            <a:xfrm>
              <a:off x="5233494" y="1211903"/>
              <a:ext cx="1494770" cy="1371600"/>
            </a:xfrm>
            <a:prstGeom prst="rect">
              <a:avLst/>
            </a:prstGeom>
          </p:spPr>
        </p:pic>
        <p:sp>
          <p:nvSpPr>
            <p:cNvPr id="7" name="Curved Right Arrow 6"/>
            <p:cNvSpPr/>
            <p:nvPr/>
          </p:nvSpPr>
          <p:spPr>
            <a:xfrm>
              <a:off x="5542337" y="1420450"/>
              <a:ext cx="365760" cy="457200"/>
            </a:xfrm>
            <a:prstGeom prst="curv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pic>
        <p:nvPicPr>
          <p:cNvPr id="1026" name="Picture 2" descr="https://www.seas.upenn.edu/~nanosop/images/ABM3000H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404" y="1440606"/>
            <a:ext cx="3048000" cy="1681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97" r="30000"/>
          <a:stretch/>
        </p:blipFill>
        <p:spPr>
          <a:xfrm>
            <a:off x="3657600" y="1140604"/>
            <a:ext cx="1903803" cy="2281377"/>
          </a:xfrm>
          <a:prstGeom prst="rect">
            <a:avLst/>
          </a:prstGeom>
        </p:spPr>
      </p:pic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9550402" y="1219200"/>
            <a:ext cx="1600617" cy="2281377"/>
            <a:chOff x="377320" y="2848099"/>
            <a:chExt cx="1645921" cy="3127933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104" r="20000"/>
            <a:stretch/>
          </p:blipFill>
          <p:spPr>
            <a:xfrm>
              <a:off x="377321" y="2848099"/>
              <a:ext cx="1645920" cy="1519269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895" r="20896"/>
            <a:stretch/>
          </p:blipFill>
          <p:spPr>
            <a:xfrm>
              <a:off x="377320" y="4372098"/>
              <a:ext cx="1645920" cy="1603934"/>
            </a:xfrm>
            <a:prstGeom prst="rect">
              <a:avLst/>
            </a:prstGeom>
          </p:spPr>
        </p:pic>
      </p:grp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00" r="21275"/>
          <a:stretch/>
        </p:blipFill>
        <p:spPr>
          <a:xfrm>
            <a:off x="1145606" y="3793492"/>
            <a:ext cx="2292883" cy="170404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3810575"/>
            <a:ext cx="2473918" cy="1686963"/>
          </a:xfrm>
          <a:prstGeom prst="rect">
            <a:avLst/>
          </a:prstGeom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6165" y="3793491"/>
            <a:ext cx="3029417" cy="1704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Preview of Hands-On Lab </a:t>
            </a:r>
            <a:r>
              <a:rPr lang="en-US" dirty="0" smtClean="0"/>
              <a:t>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271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2598" y="1295400"/>
            <a:ext cx="8766801" cy="4832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23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21165" y="6014501"/>
            <a:ext cx="11240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Smith (Ref 3)</a:t>
            </a:r>
            <a:endParaRPr lang="en-US" sz="1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Point Source </a:t>
            </a:r>
            <a:r>
              <a:rPr lang="en-US" dirty="0" smtClean="0"/>
              <a:t>Gradient</a:t>
            </a:r>
            <a:endParaRPr lang="en-US" dirty="0"/>
          </a:p>
        </p:txBody>
      </p:sp>
      <p:pic>
        <p:nvPicPr>
          <p:cNvPr id="7" name="LeeSmithNoTurn.mp4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l="8484" r="8503"/>
          <a:stretch/>
        </p:blipFill>
        <p:spPr>
          <a:xfrm>
            <a:off x="2667000" y="1295400"/>
            <a:ext cx="6858000" cy="4647301"/>
          </a:xfrm>
        </p:spPr>
      </p:pic>
      <p:sp>
        <p:nvSpPr>
          <p:cNvPr id="5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10058400" y="6492875"/>
            <a:ext cx="2133600" cy="365125"/>
          </a:xfrm>
        </p:spPr>
        <p:txBody>
          <a:bodyPr/>
          <a:lstStyle/>
          <a:p>
            <a:fld id="{D6BB5B13-017E-40FF-8C53-D2F93CECD17C}" type="datetime4">
              <a:rPr lang="en-US" smtClean="0"/>
              <a:t>March 20, 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8116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01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3000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1371600" y="1524000"/>
            <a:ext cx="8991600" cy="4430617"/>
            <a:chOff x="1028700" y="1524000"/>
            <a:chExt cx="6743700" cy="4430617"/>
          </a:xfrm>
        </p:grpSpPr>
        <p:sp>
          <p:nvSpPr>
            <p:cNvPr id="5" name="Rectangle 4"/>
            <p:cNvSpPr/>
            <p:nvPr/>
          </p:nvSpPr>
          <p:spPr>
            <a:xfrm>
              <a:off x="1600200" y="1524000"/>
              <a:ext cx="6172200" cy="3886200"/>
            </a:xfrm>
            <a:prstGeom prst="rect">
              <a:avLst/>
            </a:prstGeom>
            <a:gradFill flip="none" rotWithShape="1">
              <a:gsLst>
                <a:gs pos="37000">
                  <a:schemeClr val="bg2">
                    <a:lumMod val="65000"/>
                    <a:lumOff val="3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Straight Connector 14"/>
            <p:cNvCxnSpPr/>
            <p:nvPr/>
          </p:nvCxnSpPr>
          <p:spPr>
            <a:xfrm flipV="1">
              <a:off x="1600200" y="1524000"/>
              <a:ext cx="6172200" cy="38862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itle 1"/>
            <p:cNvSpPr txBox="1">
              <a:spLocks/>
            </p:cNvSpPr>
            <p:nvPr/>
          </p:nvSpPr>
          <p:spPr>
            <a:xfrm rot="16200000">
              <a:off x="22722" y="3825378"/>
              <a:ext cx="2469156" cy="457200"/>
            </a:xfrm>
            <a:prstGeom prst="rect">
              <a:avLst/>
            </a:prstGeom>
          </p:spPr>
          <p:txBody>
            <a:bodyPr>
              <a:normAutofit fontScale="97500"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2000" dirty="0" smtClean="0"/>
                <a:t>Concentration</a:t>
              </a:r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 flipV="1">
              <a:off x="1257299" y="1828800"/>
              <a:ext cx="0" cy="1143000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itle 1"/>
            <p:cNvSpPr txBox="1">
              <a:spLocks/>
            </p:cNvSpPr>
            <p:nvPr/>
          </p:nvSpPr>
          <p:spPr>
            <a:xfrm>
              <a:off x="3581400" y="5497417"/>
              <a:ext cx="685800" cy="457200"/>
            </a:xfrm>
            <a:prstGeom prst="rect">
              <a:avLst/>
            </a:prstGeom>
          </p:spPr>
          <p:txBody>
            <a:bodyPr>
              <a:normAutofit fontScale="97500"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2000" dirty="0" smtClean="0"/>
                <a:t>x</a:t>
              </a:r>
              <a:endParaRPr lang="en-US" sz="1400" dirty="0"/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>
              <a:off x="4114800" y="5726017"/>
              <a:ext cx="1676400" cy="0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Stable, Time-Invariant, </a:t>
            </a:r>
            <a:r>
              <a:rPr lang="en-US" dirty="0"/>
              <a:t>Linear </a:t>
            </a:r>
            <a:r>
              <a:rPr lang="en-US" dirty="0" smtClean="0"/>
              <a:t>Gradient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10058400" y="6492875"/>
            <a:ext cx="2133600" cy="365125"/>
          </a:xfrm>
        </p:spPr>
        <p:txBody>
          <a:bodyPr/>
          <a:lstStyle/>
          <a:p>
            <a:fld id="{D6BB5B13-017E-40FF-8C53-D2F93CECD17C}" type="datetime4">
              <a:rPr lang="en-US" smtClean="0"/>
              <a:t>March 20, 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307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Gradient Generator</a:t>
            </a:r>
            <a:endParaRPr lang="en-US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/>
          </p:nvPr>
        </p:nvGraphicFramePr>
        <p:xfrm>
          <a:off x="2336800" y="1600200"/>
          <a:ext cx="7315200" cy="42394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Acrobat Document" r:id="rId4" imgW="7543441" imgH="5829039" progId="AcroExch.Document.DC">
                  <p:embed/>
                </p:oleObj>
              </mc:Choice>
              <mc:Fallback>
                <p:oleObj name="Acrobat Document" r:id="rId4" imgW="7543441" imgH="5829039" progId="AcroExch.Document.DC">
                  <p:embed/>
                  <p:pic>
                    <p:nvPicPr>
                      <p:cNvPr id="9" name="Object 8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336800" y="1600200"/>
                        <a:ext cx="7315200" cy="42394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507772" y="5385184"/>
            <a:ext cx="21534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Device designed at Penn (Ref 1)</a:t>
            </a:r>
            <a:endParaRPr lang="en-US" sz="1200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10058400" y="6492875"/>
            <a:ext cx="2133600" cy="365125"/>
          </a:xfrm>
        </p:spPr>
        <p:txBody>
          <a:bodyPr/>
          <a:lstStyle/>
          <a:p>
            <a:fld id="{D6BB5B13-017E-40FF-8C53-D2F93CECD17C}" type="datetime4">
              <a:rPr lang="en-US" smtClean="0"/>
              <a:t>March 20, 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979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Simple Flow – An Example</a:t>
            </a:r>
            <a:endParaRPr lang="en-US" dirty="0"/>
          </a:p>
        </p:txBody>
      </p:sp>
      <p:pic>
        <p:nvPicPr>
          <p:cNvPr id="3" name="SimpleDevicePulse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964267" y="1104900"/>
            <a:ext cx="8263467" cy="4648200"/>
          </a:xfrm>
          <a:prstGeom prst="rect">
            <a:avLst/>
          </a:prstGeom>
        </p:spPr>
      </p:pic>
      <p:sp>
        <p:nvSpPr>
          <p:cNvPr id="6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10058400" y="6492875"/>
            <a:ext cx="2133600" cy="365125"/>
          </a:xfrm>
        </p:spPr>
        <p:txBody>
          <a:bodyPr/>
          <a:lstStyle/>
          <a:p>
            <a:fld id="{D6BB5B13-017E-40FF-8C53-D2F93CECD17C}" type="datetime4">
              <a:rPr lang="en-US" smtClean="0"/>
              <a:t>March 20, 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1919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ustom 5">
      <a:dk1>
        <a:srgbClr val="44464B"/>
      </a:dk1>
      <a:lt1>
        <a:srgbClr val="FFFFFF"/>
      </a:lt1>
      <a:dk2>
        <a:srgbClr val="6C6F76"/>
      </a:dk2>
      <a:lt2>
        <a:srgbClr val="CFD0D2"/>
      </a:lt2>
      <a:accent1>
        <a:srgbClr val="FF9800"/>
      </a:accent1>
      <a:accent2>
        <a:srgbClr val="AC3C00"/>
      </a:accent2>
      <a:accent3>
        <a:srgbClr val="82AFD3"/>
      </a:accent3>
      <a:accent4>
        <a:srgbClr val="011F5B"/>
      </a:accent4>
      <a:accent5>
        <a:srgbClr val="D8D9DC"/>
      </a:accent5>
      <a:accent6>
        <a:srgbClr val="B2B4B9"/>
      </a:accent6>
      <a:hlink>
        <a:srgbClr val="011F5B"/>
      </a:hlink>
      <a:folHlink>
        <a:srgbClr val="011F5B"/>
      </a:folHlink>
    </a:clrScheme>
    <a:fontScheme name="Custom 1">
      <a:majorFont>
        <a:latin typeface="Perpetua"/>
        <a:ea typeface=""/>
        <a:cs typeface=""/>
      </a:majorFont>
      <a:minorFont>
        <a:latin typeface="Calibri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28494</TotalTime>
  <Words>1412</Words>
  <Application>Microsoft Office PowerPoint</Application>
  <PresentationFormat>Widescreen</PresentationFormat>
  <Paragraphs>341</Paragraphs>
  <Slides>56</Slides>
  <Notes>15</Notes>
  <HiddenSlides>0</HiddenSlides>
  <MMClips>5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66" baseType="lpstr">
      <vt:lpstr>Arial</vt:lpstr>
      <vt:lpstr>Calibri</vt:lpstr>
      <vt:lpstr>Calibri Light</vt:lpstr>
      <vt:lpstr>Courier New</vt:lpstr>
      <vt:lpstr>Perpetua</vt:lpstr>
      <vt:lpstr>Times</vt:lpstr>
      <vt:lpstr>Verdana</vt:lpstr>
      <vt:lpstr>Wingdings</vt:lpstr>
      <vt:lpstr>Office Theme</vt:lpstr>
      <vt:lpstr>Acrobat Document</vt:lpstr>
      <vt:lpstr>Microfluidics for Biological Applications</vt:lpstr>
      <vt:lpstr>What is Microfluidics?</vt:lpstr>
      <vt:lpstr>A Gradient Generator</vt:lpstr>
      <vt:lpstr>Chemical Gradients: Why do we Care?</vt:lpstr>
      <vt:lpstr>Chemical Gradients</vt:lpstr>
      <vt:lpstr>Point Source Gradient</vt:lpstr>
      <vt:lpstr>Stable, Time-Invariant, Linear Gradient</vt:lpstr>
      <vt:lpstr>Gradient Generator</vt:lpstr>
      <vt:lpstr>Simple Flow – An Example</vt:lpstr>
      <vt:lpstr>Gradient Generator</vt:lpstr>
      <vt:lpstr>Stable gradient</vt:lpstr>
      <vt:lpstr>Response to Gradient (Dendritic Cells)</vt:lpstr>
      <vt:lpstr>Mixing in Microfluidics</vt:lpstr>
      <vt:lpstr>Protein Visualization</vt:lpstr>
      <vt:lpstr>Cell Counting</vt:lpstr>
      <vt:lpstr>Semi-Automated Cell Culture</vt:lpstr>
      <vt:lpstr>Cell Positioning</vt:lpstr>
      <vt:lpstr>Cell Counting</vt:lpstr>
      <vt:lpstr>We will cover:</vt:lpstr>
      <vt:lpstr>Designing a Mask</vt:lpstr>
      <vt:lpstr>Designing a Mask</vt:lpstr>
      <vt:lpstr>Layout Editor</vt:lpstr>
      <vt:lpstr>DraftSight</vt:lpstr>
      <vt:lpstr>Making a Master</vt:lpstr>
      <vt:lpstr>Making a Master</vt:lpstr>
      <vt:lpstr>Surface Preparation</vt:lpstr>
      <vt:lpstr>Substrate Surface Preparation</vt:lpstr>
      <vt:lpstr>Photoresist</vt:lpstr>
      <vt:lpstr>Negative Photoresist – How it works</vt:lpstr>
      <vt:lpstr>Negative Photoresists</vt:lpstr>
      <vt:lpstr>Photoresist Spin Coating, Baking</vt:lpstr>
      <vt:lpstr>Exposure</vt:lpstr>
      <vt:lpstr>Photoresist Exposure</vt:lpstr>
      <vt:lpstr>Photoresist Exposure</vt:lpstr>
      <vt:lpstr>Exposure Problems: Short Exposure</vt:lpstr>
      <vt:lpstr>Exposure Problems: Long Exposure</vt:lpstr>
      <vt:lpstr>Exposure Problems: Film Masks</vt:lpstr>
      <vt:lpstr>Exposure Problems: Film Masks with 360LP filter</vt:lpstr>
      <vt:lpstr>Exposure Problems: Film Masks with Thin Features</vt:lpstr>
      <vt:lpstr>Post Exposure Bake</vt:lpstr>
      <vt:lpstr>Post Exposure Bake Time</vt:lpstr>
      <vt:lpstr>PEB Problems: Thermal Stress</vt:lpstr>
      <vt:lpstr>PEB Problems: High Aspect Ratio Features</vt:lpstr>
      <vt:lpstr>PDMS</vt:lpstr>
      <vt:lpstr>The Miracle of PDMS</vt:lpstr>
      <vt:lpstr>Casting</vt:lpstr>
      <vt:lpstr>PDMS Casting</vt:lpstr>
      <vt:lpstr>Punching Holes</vt:lpstr>
      <vt:lpstr>Punch Holes (before bonding!)</vt:lpstr>
      <vt:lpstr>Tubing</vt:lpstr>
      <vt:lpstr>Bonding</vt:lpstr>
      <vt:lpstr>Plasma Treatment for PDMS Bonding</vt:lpstr>
      <vt:lpstr>Filling</vt:lpstr>
      <vt:lpstr>Filling</vt:lpstr>
      <vt:lpstr>Preview of Hands-On Lab Work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Noah Clay Research Staff</dc:title>
  <dc:creator>Noah</dc:creator>
  <cp:lastModifiedBy>Eric</cp:lastModifiedBy>
  <cp:revision>370</cp:revision>
  <dcterms:created xsi:type="dcterms:W3CDTF">2013-04-16T13:08:52Z</dcterms:created>
  <dcterms:modified xsi:type="dcterms:W3CDTF">2019-03-21T13:41:08Z</dcterms:modified>
</cp:coreProperties>
</file>