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7" r:id="rId1"/>
  </p:sldMasterIdLst>
  <p:notesMasterIdLst>
    <p:notesMasterId r:id="rId18"/>
  </p:notesMasterIdLst>
  <p:sldIdLst>
    <p:sldId id="256" r:id="rId2"/>
    <p:sldId id="257" r:id="rId3"/>
    <p:sldId id="259" r:id="rId4"/>
    <p:sldId id="260" r:id="rId5"/>
    <p:sldId id="272" r:id="rId6"/>
    <p:sldId id="273" r:id="rId7"/>
    <p:sldId id="275" r:id="rId8"/>
    <p:sldId id="276" r:id="rId9"/>
    <p:sldId id="263" r:id="rId10"/>
    <p:sldId id="274" r:id="rId11"/>
    <p:sldId id="262" r:id="rId12"/>
    <p:sldId id="264" r:id="rId13"/>
    <p:sldId id="258" r:id="rId14"/>
    <p:sldId id="271" r:id="rId15"/>
    <p:sldId id="270" r:id="rId16"/>
    <p:sldId id="26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achary Hershey" initials="ZH" lastIdx="1" clrIdx="0">
    <p:extLst>
      <p:ext uri="{19B8F6BF-5375-455C-9EA6-DF929625EA0E}">
        <p15:presenceInfo xmlns:p15="http://schemas.microsoft.com/office/powerpoint/2012/main" userId="139b28f82e6e8a3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3" d="2"/>
        <a:sy n="3" d="2"/>
      </p:scale>
      <p:origin x="0" y="0"/>
    </p:cViewPr>
  </p:notesTextViewPr>
  <p:notesViewPr>
    <p:cSldViewPr snapToGrid="0">
      <p:cViewPr varScale="1">
        <p:scale>
          <a:sx n="87" d="100"/>
          <a:sy n="87" d="100"/>
        </p:scale>
        <p:origin x="384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10-08T07:55:19.107" idx="1">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24267E-54EB-4DFA-9BA5-B57592ED75D4}" type="datetimeFigureOut">
              <a:rPr lang="en-US" smtClean="0"/>
              <a:t>10/8/2021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29E96F-A078-4AD0-802D-5B9C32FBCCD1}" type="slidenum">
              <a:rPr lang="en-US" smtClean="0"/>
              <a:t>‹#›</a:t>
            </a:fld>
            <a:endParaRPr lang="en-US"/>
          </a:p>
        </p:txBody>
      </p:sp>
    </p:spTree>
    <p:extLst>
      <p:ext uri="{BB962C8B-B14F-4D97-AF65-F5344CB8AC3E}">
        <p14:creationId xmlns:p14="http://schemas.microsoft.com/office/powerpoint/2010/main" val="2620587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Hello everyone! My name is Zachary Hershey, and the topic of my dissertation is “The Ecological, Economic, and Ethno-Cultural Frontiers of North China: State Formation in the Eastern Intermediate Zone,” but in many ways the result is more A History of the </a:t>
            </a:r>
            <a:r>
              <a:rPr lang="en-US" sz="1800" dirty="0" err="1">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 </a:t>
            </a:r>
            <a:r>
              <a:rPr lang="zh-CN" sz="1800" dirty="0">
                <a:solidFill>
                  <a:srgbClr val="000000"/>
                </a:solidFill>
                <a:effectLst/>
                <a:latin typeface="Times New Roman" panose="02020603050405020304" pitchFamily="18" charset="0"/>
                <a:ea typeface="DengXian" panose="02010600030101010101" pitchFamily="2" charset="-122"/>
                <a:cs typeface="Times New Roman" panose="02020603050405020304" pitchFamily="18" charset="0"/>
              </a:rPr>
              <a:t>奚</a:t>
            </a:r>
            <a:r>
              <a:rPr lang="zh-CN" sz="1800" dirty="0">
                <a:solidFill>
                  <a:srgbClr val="000000"/>
                </a:solidFill>
                <a:effectLst/>
                <a:latin typeface="Calibri" panose="020F0502020204030204" pitchFamily="34" charset="0"/>
                <a:ea typeface="Times New Roman" panose="02020603050405020304" pitchFamily="18" charset="0"/>
                <a:cs typeface="Mongolian Baiti" panose="03000500000000000000" pitchFamily="66" charset="0"/>
              </a:rPr>
              <a:t> </a:t>
            </a:r>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people, known in Chinese as Xi or </a:t>
            </a:r>
            <a:r>
              <a:rPr lang="en-US" sz="1800" dirty="0" err="1">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Kumo</a:t>
            </a:r>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 Xi and in Turkic sources as the </a:t>
            </a:r>
            <a:r>
              <a:rPr lang="en-US" sz="1800" dirty="0" err="1">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Tatabi</a:t>
            </a:r>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The goal of this study is to demonstrate the diversity of economic activities within the various cultures of North Asia towards dispelling the idea, championed by Owen Lattimore, of a fixed dichotomy between Chinese, sedentary agricultural economies in the south and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non-Chinese</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mobile pastoral economies in the north.</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1</a:t>
            </a:fld>
            <a:endParaRPr lang="en-US"/>
          </a:p>
        </p:txBody>
      </p:sp>
    </p:spTree>
    <p:extLst>
      <p:ext uri="{BB962C8B-B14F-4D97-AF65-F5344CB8AC3E}">
        <p14:creationId xmlns:p14="http://schemas.microsoft.com/office/powerpoint/2010/main" val="3588679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 won’t spend much time on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material culture as my conclusion is that no uniquely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material culture has yet to be confidently identified. There have been discussions about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living in cliff dwellings like the Yanqing Cliff site near Beijing (top right) or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Lamadong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site which I visited to the south of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Ningcheng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the site of the Liao Central Capital and heartland of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(bottom right), but no compelling evidence has yet to come to light which can be relied on to say that these were once occupied by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people. Yet the association remains common in Chinese scholarship. The most recent detailed attempt to find evidence of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material culture can be found in Bi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Deguang’s</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2016 book where he talks about mainly “potentially”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sites, but fails to produce anything conclusive. The most compelling section deals with mortuary culture and relies on characterizing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burials” and “Han burials” to try to find ones that do not fit these characterizations. He identifies 10 burials that he suggests may be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but nothing that I have seen in the reports or in his analysis suggests to me that this conclusion can be drawn. Sadly.</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10</a:t>
            </a:fld>
            <a:endParaRPr lang="en-US"/>
          </a:p>
        </p:txBody>
      </p:sp>
    </p:spTree>
    <p:extLst>
      <p:ext uri="{BB962C8B-B14F-4D97-AF65-F5344CB8AC3E}">
        <p14:creationId xmlns:p14="http://schemas.microsoft.com/office/powerpoint/2010/main" val="17401029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 mentioned earlier that the name,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Tatabi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was used in Turkic sources for the people we know in the Chinese sources as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 correspondence between the two names was identified in an 8</a:t>
            </a:r>
            <a:r>
              <a:rPr lang="en-US" sz="1800" baseline="30000" dirty="0">
                <a:effectLst/>
                <a:latin typeface="Times New Roman" panose="02020603050405020304" pitchFamily="18" charset="0"/>
                <a:ea typeface="DengXian" panose="02010600030101010101" pitchFamily="2" charset="-122"/>
                <a:cs typeface="Mongolian Baiti" panose="03000500000000000000" pitchFamily="66" charset="0"/>
              </a:rPr>
              <a:t>th</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century Tibetan source. Liao-era Chinese sources consistently refer to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as just that,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small script block which corresponds to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name for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has been known for some time, but the reading of the block remains in dispute. The problem with reading the ethnonym involves understanding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small script graph number 023, which I propose should be read as a &lt;t&gt; carrying an implied &lt;a&gt;. I based this identification on a correspondence between number 23 and number 16, which is known with a high degree of certainty to also represent a &lt;t&gt;.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Alloglyphs</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—structurally variant glyphs which denotes the same or similar sounds—are common throughout the small script, so this is unproblematic. Following this, I reconstruct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ethnonym as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Tatayar</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consisting of the same root, Tata-, as the Turkic name with a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suffix -yar, denoting “people”. Interesting to note, the </a:t>
            </a:r>
            <a:r>
              <a:rPr lang="en-US" sz="1800" i="1" dirty="0" err="1">
                <a:effectLst/>
                <a:latin typeface="Times New Roman" panose="02020603050405020304" pitchFamily="18" charset="0"/>
                <a:ea typeface="DengXian" panose="02010600030101010101" pitchFamily="2" charset="-122"/>
                <a:cs typeface="Mongolian Baiti" panose="03000500000000000000" pitchFamily="66" charset="0"/>
              </a:rPr>
              <a:t>Jāmiʿ</a:t>
            </a:r>
            <a:r>
              <a:rPr lang="en-US" sz="1800" i="1" dirty="0">
                <a:effectLst/>
                <a:latin typeface="Times New Roman" panose="02020603050405020304" pitchFamily="18" charset="0"/>
                <a:ea typeface="DengXian" panose="02010600030101010101" pitchFamily="2" charset="-122"/>
                <a:cs typeface="Mongolian Baiti" panose="03000500000000000000" pitchFamily="66" charset="0"/>
              </a:rPr>
              <a:t> al-</a:t>
            </a:r>
            <a:r>
              <a:rPr lang="en-US" sz="1800" i="1" dirty="0" err="1">
                <a:effectLst/>
                <a:latin typeface="Times New Roman" panose="02020603050405020304" pitchFamily="18" charset="0"/>
                <a:ea typeface="DengXian" panose="02010600030101010101" pitchFamily="2" charset="-122"/>
                <a:cs typeface="Mongolian Baiti" panose="03000500000000000000" pitchFamily="66" charset="0"/>
              </a:rPr>
              <a:t>tawārīkh</a:t>
            </a:r>
            <a:r>
              <a:rPr lang="en-US" sz="1800" i="1"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of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Rašīd</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al-Din̄ notes that the “in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Khïtayan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language, the nation (</a:t>
            </a:r>
            <a:r>
              <a:rPr lang="en-US" sz="1800" i="1" dirty="0">
                <a:effectLst/>
                <a:latin typeface="Times New Roman" panose="02020603050405020304" pitchFamily="18" charset="0"/>
                <a:ea typeface="DengXian" panose="02010600030101010101" pitchFamily="2" charset="-122"/>
                <a:cs typeface="Mongolian Baiti" panose="03000500000000000000" pitchFamily="66" charset="0"/>
              </a:rPr>
              <a:t>ahl</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of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Qara-Khïtay</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is called </a:t>
            </a:r>
            <a:r>
              <a:rPr lang="en-US" sz="1800" i="1" dirty="0" err="1">
                <a:effectLst/>
                <a:latin typeface="Times New Roman" panose="02020603050405020304" pitchFamily="18" charset="0"/>
                <a:ea typeface="DengXian" panose="02010600030101010101" pitchFamily="2" charset="-122"/>
                <a:cs typeface="Mongolian Baiti" panose="03000500000000000000" pitchFamily="66" charset="0"/>
              </a:rPr>
              <a:t>J̌īdān</a:t>
            </a:r>
            <a:r>
              <a:rPr lang="en-US" sz="1800" i="1"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i="1" dirty="0" err="1">
                <a:effectLst/>
                <a:latin typeface="Times New Roman" panose="02020603050405020304" pitchFamily="18" charset="0"/>
                <a:ea typeface="DengXian" panose="02010600030101010101" pitchFamily="2" charset="-122"/>
                <a:cs typeface="Mongolian Baiti" panose="03000500000000000000" pitchFamily="66" charset="0"/>
              </a:rPr>
              <a:t>yār</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11</a:t>
            </a:fld>
            <a:endParaRPr lang="en-US"/>
          </a:p>
        </p:txBody>
      </p:sp>
    </p:spTree>
    <p:extLst>
      <p:ext uri="{BB962C8B-B14F-4D97-AF65-F5344CB8AC3E}">
        <p14:creationId xmlns:p14="http://schemas.microsoft.com/office/powerpoint/2010/main" val="42392407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With the same data, we can also draw some conclusions about the titles used by the leaders of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in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language. The most important revelation is that three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qaghans</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can be found in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inscriptions: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Telin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Bo’un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another which may be something like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Chulen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Their names can be seen in the graphic in the bottom right. Only a single appearance of </a:t>
            </a:r>
            <a:r>
              <a:rPr lang="en-US" sz="1800" i="1" dirty="0">
                <a:effectLst/>
                <a:latin typeface="Times New Roman" panose="02020603050405020304" pitchFamily="18" charset="0"/>
                <a:ea typeface="DengXian" panose="02010600030101010101" pitchFamily="2" charset="-122"/>
                <a:cs typeface="Mongolian Baiti" panose="03000500000000000000" pitchFamily="66" charset="0"/>
              </a:rPr>
              <a:t>tai wang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in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transcription exists, the remainder follow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qaghan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title. Of these, we confidently know the identity of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Bo’un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He was the first Liao appointed leader of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in 923.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Telin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qaghan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however, is the most commonly referenced throughout the published corpus, but we only have a single reference to him in Chinese, as an ancestor of the only known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emperor,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Huilibao</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In the final years of the Liao,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Huilibao</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was the Liao-appointed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Grand Prince. After failing to support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Yerud</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Chun in seizing control of Liao,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Huilibao</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returned to the Central Capital and declared himself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Shensheng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emperor of the “Great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state but was killed by his own people within six months. In his biography, he is said to be a descendant of a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Prince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Telin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12</a:t>
            </a:fld>
            <a:endParaRPr lang="en-US"/>
          </a:p>
        </p:txBody>
      </p:sp>
    </p:spTree>
    <p:extLst>
      <p:ext uri="{BB962C8B-B14F-4D97-AF65-F5344CB8AC3E}">
        <p14:creationId xmlns:p14="http://schemas.microsoft.com/office/powerpoint/2010/main" val="35458014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The Eastern Intermediate Zone was populated (likely at least by 2000 BCE) by people practicing mixed economies characterized by grain agriculture, sedentary animal husbandry, hunting, and other economic activities. The Eastern Intermediate Zone was characterized by cycles of “Big Man” polities developing hereditary houses and moving towards larger powers. The administration of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under the Liao, including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prince, was appointed by the house of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Yêrud</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name for the people known in Chinese as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奚</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was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Tatayar</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related to the Turkic name,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Tatabï</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There is no uniquely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material culture which has been confidently identified.</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pPr marL="0" marR="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pPr marL="0" marR="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Low resolution of environmental data</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pPr marL="0" marR="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Requires new field work in the region</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pPr marL="0" marR="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language and script problem</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pPr marL="0" marR="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Requires morpheme-level analysis of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language</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13</a:t>
            </a:fld>
            <a:endParaRPr lang="en-US"/>
          </a:p>
        </p:txBody>
      </p:sp>
    </p:spTree>
    <p:extLst>
      <p:ext uri="{BB962C8B-B14F-4D97-AF65-F5344CB8AC3E}">
        <p14:creationId xmlns:p14="http://schemas.microsoft.com/office/powerpoint/2010/main" val="211142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B29E96F-A078-4AD0-802D-5B9C32FBCCD1}" type="slidenum">
              <a:rPr lang="en-US" smtClean="0"/>
              <a:t>14</a:t>
            </a:fld>
            <a:endParaRPr lang="en-US"/>
          </a:p>
        </p:txBody>
      </p:sp>
    </p:spTree>
    <p:extLst>
      <p:ext uri="{BB962C8B-B14F-4D97-AF65-F5344CB8AC3E}">
        <p14:creationId xmlns:p14="http://schemas.microsoft.com/office/powerpoint/2010/main" val="8814751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B29E96F-A078-4AD0-802D-5B9C32FBCCD1}" type="slidenum">
              <a:rPr lang="en-US" smtClean="0"/>
              <a:t>15</a:t>
            </a:fld>
            <a:endParaRPr lang="en-US"/>
          </a:p>
        </p:txBody>
      </p:sp>
    </p:spTree>
    <p:extLst>
      <p:ext uri="{BB962C8B-B14F-4D97-AF65-F5344CB8AC3E}">
        <p14:creationId xmlns:p14="http://schemas.microsoft.com/office/powerpoint/2010/main" val="3572953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107000"/>
              </a:lnSpc>
              <a:spcBef>
                <a:spcPts val="0"/>
              </a:spcBef>
              <a:spcAft>
                <a:spcPts val="800"/>
              </a:spcAft>
            </a:pPr>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The starting point for my dissertation was to explore environment and land use in the northern frontier zones of China Proper which can be divided into three intermediate zones: the Eastern Intermediate Zone stretching roughly from Chifeng in the north to the Yellow River in the south and from Zhangjiakou in the west to Liaodong in the east; the Western Intermediate Zone falling within the loess region of the Ordos loop of the Yellow River, and the Central Intermediate Zone falling between the two, in the northern portion of modern-day Shaanxi Province. The scope of this project was limited to the Eastern Intermediate Zone, which roughly corresponds to the purple region here.</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pPr marL="0" marR="0" indent="457200">
              <a:lnSpc>
                <a:spcPct val="107000"/>
              </a:lnSpc>
              <a:spcBef>
                <a:spcPts val="0"/>
              </a:spcBef>
              <a:spcAft>
                <a:spcPts val="800"/>
              </a:spcAft>
            </a:pPr>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To understand the area, we need to understand the people that lived there and the ecology of the region. First, we must start with, </a:t>
            </a:r>
            <a:r>
              <a:rPr lang="en-US" sz="1800" dirty="0" err="1">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 which is fundamental vocabulary for the rest of the talk. After that, I will present a new approach for understanding state formation on the northern frontier, before moving on to the available ecological data, and talk briefly about a new tropological approach to using Chinese accounts of foreigners (I term these accounts “pseudo-ethnographies). Then I will fill in our picture of the region with information from the Liao-Song period and introduce new materials on the </a:t>
            </a:r>
            <a:r>
              <a:rPr lang="en-US" sz="1800" dirty="0" err="1">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 coming from developments in reading </a:t>
            </a:r>
            <a:r>
              <a:rPr lang="en-US" sz="1800" dirty="0" err="1">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solidFill>
                  <a:srgbClr val="000000"/>
                </a:solidFill>
                <a:effectLst/>
                <a:latin typeface="Times New Roman" panose="02020603050405020304" pitchFamily="18" charset="0"/>
                <a:ea typeface="DengXian" panose="02010600030101010101" pitchFamily="2" charset="-122"/>
                <a:cs typeface="Mongolian Baiti" panose="03000500000000000000" pitchFamily="66" charset="0"/>
              </a:rPr>
              <a:t> language sources.</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2</a:t>
            </a:fld>
            <a:endParaRPr lang="en-US"/>
          </a:p>
        </p:txBody>
      </p:sp>
    </p:spTree>
    <p:extLst>
      <p:ext uri="{BB962C8B-B14F-4D97-AF65-F5344CB8AC3E}">
        <p14:creationId xmlns:p14="http://schemas.microsoft.com/office/powerpoint/2010/main" val="122870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So here we have a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non-Chinese</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vocable, roughly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being used for a wide variety of northern peoples. The similarity in pronunciation and usage of these terms is suggestive, for there are numerous late structures of the form “X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Ghur</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紇奚</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using the character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xī</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奚</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as well as numerous earlier structures of the form “X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稽胡</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thus seems to be a kind of ethnonym element used for various peoples along the Chinese border. This idea of a vague term for those along the northern border reminds us of the term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hú</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胡</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which by the Han had become a similarly vague term for people along the northern border. Strikingly, this term would have been pronounced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during the Han.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may not seem very similar to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but Atwood (2015, 47-51) has argued that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can be linked as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suffixed and zero-suffixed variants of the same word. In other words, the Warring States-Han era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Hú</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胡</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the Northern Dynasties-era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Jī</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稽</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Xī</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奚</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all appear to be Chinese transcriptions for a word that whatever its original meaning soon came to be a general term for the northern “barbarians.” </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3</a:t>
            </a:fld>
            <a:endParaRPr lang="en-US"/>
          </a:p>
        </p:txBody>
      </p:sp>
    </p:spTree>
    <p:extLst>
      <p:ext uri="{BB962C8B-B14F-4D97-AF65-F5344CB8AC3E}">
        <p14:creationId xmlns:p14="http://schemas.microsoft.com/office/powerpoint/2010/main" val="2731180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Let’s take a look at the progression of state formation in the region to dispel some misconceptions about the origins of peoples in the region. The region is characterized by a series of developments from “Big Man” polities to hereditary monarchies. In his study of Polynesian and Melanesian polities, Marshall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Sahlins</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compared the structure of an analogous “Big Man” system to a chiefdom based on inheritance.  According to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Sahlins</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Melanesian tribes consist of many autonomous kinship-residential groups which are both economically self-governing and are equal politically. Within these groups, men can compete for renown within the society which allows them to rise in status to a position of “Big Man.” The influence of these Big Men usually develops out of the ability to amass and redistribute wealth, meaning that elevation to the status of Big Man comes at the end of a series of acts. Big Men usually start by enlarging their own families through multiple marriages (as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Sahlins</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says, more wives equal more pigs) or the patronage of client individuals. Big Men can exercise a certain level of command ability within their faction, but in the external sector they are usually only able to exercise indirect influence through their renown. These positions are generally not inherited, meaning that each Big Man must earn and maintain his status through the exercise of his personal power. Inherent instability exists within this system which could result from the resentment of faction members or in the calamity of the death of the Big Man. The death of the Big Man usually results in the dissolution or fracturing of his faction. </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pPr marL="0" marR="0" indent="45720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The origins of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are generally recounted in studies as progressing from the Eastern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to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Serbi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Awar</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to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usually suggesting that each successive group was a descendant of the previous, but in reality, the most likely explanation is that successive groups were under the control of the leaders of the previous groups were not necessarily related to those leaders in any way. For example,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are said to be descendants of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Yuwen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Serbi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but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Yuwen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are an example of a family that was pushing the development from Big Man polity to hereditary house, similar to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Murong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or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Tabgach</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were member groups that separated off after the house of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Yuwen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was defeated by the house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Murong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Yuwen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fled southward. The development of hereditary houses appears to relate to interactions between these frontier groups and other large power in the region such as the Rou-ran, Turks, or Chinese. Early accounts of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and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political organization clearly demonstrate the use of foreign titles like </a:t>
            </a:r>
            <a:r>
              <a:rPr lang="en-US" sz="1800" i="1" dirty="0" err="1">
                <a:effectLst/>
                <a:latin typeface="Times New Roman" panose="02020603050405020304" pitchFamily="18" charset="0"/>
                <a:ea typeface="DengXian" panose="02010600030101010101" pitchFamily="2" charset="-122"/>
                <a:cs typeface="Mongolian Baiti" panose="03000500000000000000" pitchFamily="66" charset="0"/>
              </a:rPr>
              <a:t>irkin</a:t>
            </a:r>
            <a:r>
              <a:rPr lang="en-US" sz="1800" i="1"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and </a:t>
            </a:r>
            <a:r>
              <a:rPr lang="en-US" sz="1800" i="1" dirty="0" err="1">
                <a:effectLst/>
                <a:latin typeface="Times New Roman" panose="02020603050405020304" pitchFamily="18" charset="0"/>
                <a:ea typeface="DengXian" panose="02010600030101010101" pitchFamily="2" charset="-122"/>
                <a:cs typeface="Mongolian Baiti" panose="03000500000000000000" pitchFamily="66" charset="0"/>
              </a:rPr>
              <a:t>magapur</a:t>
            </a:r>
            <a:r>
              <a:rPr lang="en-US" sz="1800" i="1" dirty="0">
                <a:effectLst/>
                <a:latin typeface="Times New Roman" panose="02020603050405020304" pitchFamily="18" charset="0"/>
                <a:ea typeface="DengXian" panose="02010600030101010101" pitchFamily="2" charset="-122"/>
                <a:cs typeface="Mongolian Baiti" panose="03000500000000000000" pitchFamily="66" charset="0"/>
              </a:rPr>
              <a:t> </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which were carried into the state formation period in the late Tang.</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4</a:t>
            </a:fld>
            <a:endParaRPr lang="en-US"/>
          </a:p>
        </p:txBody>
      </p:sp>
    </p:spTree>
    <p:extLst>
      <p:ext uri="{BB962C8B-B14F-4D97-AF65-F5344CB8AC3E}">
        <p14:creationId xmlns:p14="http://schemas.microsoft.com/office/powerpoint/2010/main" val="1899926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DengXian" panose="02010600030101010101" pitchFamily="2" charset="-122"/>
              </a:rPr>
              <a:t>This portion of the project is best summarized through a few images. I have had to limit the ecological portion of this project, which I initially imagined addressing each of the three intermediate zones, to the heartland of the Liao-era </a:t>
            </a:r>
            <a:r>
              <a:rPr lang="en-US" sz="1800" dirty="0" err="1">
                <a:effectLst/>
                <a:latin typeface="Times New Roman" panose="02020603050405020304" pitchFamily="18" charset="0"/>
                <a:ea typeface="DengXian" panose="02010600030101010101" pitchFamily="2" charset="-122"/>
              </a:rPr>
              <a:t>Qai</a:t>
            </a:r>
            <a:r>
              <a:rPr lang="en-US" sz="1800" dirty="0">
                <a:effectLst/>
                <a:latin typeface="Times New Roman" panose="02020603050405020304" pitchFamily="18" charset="0"/>
                <a:ea typeface="DengXian" panose="02010600030101010101" pitchFamily="2" charset="-122"/>
              </a:rPr>
              <a:t>, partially due to limitations on time, but also constructively as the region is a good case study to get at the core goals of the project. This first image provides an overview of the </a:t>
            </a:r>
            <a:r>
              <a:rPr lang="en-US" sz="1800" dirty="0" err="1">
                <a:effectLst/>
                <a:latin typeface="Times New Roman" panose="02020603050405020304" pitchFamily="18" charset="0"/>
                <a:ea typeface="DengXian" panose="02010600030101010101" pitchFamily="2" charset="-122"/>
              </a:rPr>
              <a:t>Laoha</a:t>
            </a:r>
            <a:r>
              <a:rPr lang="en-US" sz="1800" dirty="0">
                <a:effectLst/>
                <a:latin typeface="Times New Roman" panose="02020603050405020304" pitchFamily="18" charset="0"/>
                <a:ea typeface="DengXian" panose="02010600030101010101" pitchFamily="2" charset="-122"/>
              </a:rPr>
              <a:t> River watershed with the white boundary denoting the modern-day boundaries of </a:t>
            </a:r>
            <a:r>
              <a:rPr lang="en-US" sz="1800" dirty="0" err="1">
                <a:effectLst/>
                <a:latin typeface="Times New Roman" panose="02020603050405020304" pitchFamily="18" charset="0"/>
                <a:ea typeface="DengXian" panose="02010600030101010101" pitchFamily="2" charset="-122"/>
              </a:rPr>
              <a:t>Ningcheng</a:t>
            </a:r>
            <a:r>
              <a:rPr lang="en-US" sz="1800" dirty="0">
                <a:effectLst/>
                <a:latin typeface="Times New Roman" panose="02020603050405020304" pitchFamily="18" charset="0"/>
                <a:ea typeface="DengXian" panose="02010600030101010101" pitchFamily="2" charset="-122"/>
              </a:rPr>
              <a:t> county, south of Chifeng. I have included this boundary as the modern data incorporated in the study comes from the modern official gazetteers from this region. Most of the rainfall in the region falls in the mountains to the south and west and flows into the valleys of the </a:t>
            </a:r>
            <a:r>
              <a:rPr lang="en-US" sz="1800" dirty="0" err="1">
                <a:effectLst/>
                <a:latin typeface="Times New Roman" panose="02020603050405020304" pitchFamily="18" charset="0"/>
                <a:ea typeface="DengXian" panose="02010600030101010101" pitchFamily="2" charset="-122"/>
              </a:rPr>
              <a:t>Kundulun</a:t>
            </a:r>
            <a:r>
              <a:rPr lang="en-US" sz="1800" dirty="0">
                <a:effectLst/>
                <a:latin typeface="Times New Roman" panose="02020603050405020304" pitchFamily="18" charset="0"/>
                <a:ea typeface="DengXian" panose="02010600030101010101" pitchFamily="2" charset="-122"/>
              </a:rPr>
              <a:t> and </a:t>
            </a:r>
            <a:r>
              <a:rPr lang="en-US" sz="1800" dirty="0" err="1">
                <a:effectLst/>
                <a:latin typeface="Times New Roman" panose="02020603050405020304" pitchFamily="18" charset="0"/>
                <a:ea typeface="DengXian" panose="02010600030101010101" pitchFamily="2" charset="-122"/>
              </a:rPr>
              <a:t>Laoha</a:t>
            </a:r>
            <a:r>
              <a:rPr lang="en-US" sz="1800" dirty="0">
                <a:effectLst/>
                <a:latin typeface="Times New Roman" panose="02020603050405020304" pitchFamily="18" charset="0"/>
                <a:ea typeface="DengXian" panose="02010600030101010101" pitchFamily="2" charset="-122"/>
              </a:rPr>
              <a:t> Rivers. </a:t>
            </a:r>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5</a:t>
            </a:fld>
            <a:endParaRPr lang="en-US"/>
          </a:p>
        </p:txBody>
      </p:sp>
    </p:spTree>
    <p:extLst>
      <p:ext uri="{BB962C8B-B14F-4D97-AF65-F5344CB8AC3E}">
        <p14:creationId xmlns:p14="http://schemas.microsoft.com/office/powerpoint/2010/main" val="2476156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As you can see on the diagram on the left, much of the modern farmland in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Ningcheng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is located along these rivers, allowing for irrigation (the dark orange), but dry farmland is also found in the northeast (the lighter orange). The past few decades have seen extensive projects to “afforest the mountains” and “regreen the pastures” which can be seen in the dark green and light green respectively on the right, but the latest data from the recently published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Ningcheng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gazetteer suggests that the woodland has expanded at the expense of the meadows (seen in the pie chart to the right as shrubland). </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6</a:t>
            </a:fld>
            <a:endParaRPr lang="en-US"/>
          </a:p>
        </p:txBody>
      </p:sp>
    </p:spTree>
    <p:extLst>
      <p:ext uri="{BB962C8B-B14F-4D97-AF65-F5344CB8AC3E}">
        <p14:creationId xmlns:p14="http://schemas.microsoft.com/office/powerpoint/2010/main" val="2941831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For the sake of time here, I want to highlight two aspects of the historical environment which can be seen from a limited soil sample analysis from along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Laoha</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river around the old Liao Central Capital area of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Ningcheng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published by Guo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Dianyong</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in 2007. Based on his analysis, the details of which can be found in my dissertation, Guo divided up the soil layers into four periods which leave much to be desired in term of chronological resolution, the ranges of which can be seen here. He developed this periodization based on soil composition and pollen. First, note the decline in pollen and spore diversity moving forward chronologically. Guo is conservative in his judgement of why this is happening, but notably the plants which tend to be dying off are those that favor wetlands regions including various ferns. Evidence of agriculture and the raising of pigs (sedentary livestock) in the region can be found as early as the Lower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Xiajiadian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Culture from around 2200-1600 BCE, but likely predated that period. The decline in wetland plants probably corresponded to the progressive draining of the wetlands near the river in favor of farmland.</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7</a:t>
            </a:fld>
            <a:endParaRPr lang="en-US"/>
          </a:p>
        </p:txBody>
      </p:sp>
    </p:spTree>
    <p:extLst>
      <p:ext uri="{BB962C8B-B14F-4D97-AF65-F5344CB8AC3E}">
        <p14:creationId xmlns:p14="http://schemas.microsoft.com/office/powerpoint/2010/main" val="1552174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Study of the early people of Northern and Central Asia relies heavily on records within the Chinese historical tradition, and thankfully, Chinese historiographers were in the habit of describing the customs of people deemed important to the defense of the state. Starting in the Han dynasty, these descriptions began to take the form of pseudo-ethnographies, monographs on various peoples contained within the dynastic histories which contain information thought to be politically relevant, including a summary description of their customs based on documents accessible to court historian which may include mode of living, economic production, marriage practices, military style, and significant events related to their rulers and their interactions with the relevant Chinese dynasty. Such accounts are rife with stereotypical characterizations, or tropes, which are used to provide concise reasons for how and why these peoples differ from the way one should act—like the standardized image of a good Han person in the eyes of the court historian (i.e. sedentary agriculturally focused, filial, wearing silk, etc.).</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pPr marL="0" marR="0" indent="457200">
              <a:lnSpc>
                <a:spcPct val="107000"/>
              </a:lnSpc>
              <a:spcBef>
                <a:spcPts val="0"/>
              </a:spcBef>
              <a:spcAft>
                <a:spcPts val="800"/>
              </a:spcAft>
            </a:pP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I speak more about the pseudo-ethnographies in the dissertation, but I just want to highlight here the importance of isolating the tropes within the pseudo-ethnographies to get at the useable information within each account. One of the common tropes, “following the water and grass,” for example, brings to mind ideas of nomadic pastoralists and was even used in some accounts to describe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However, other elements of the accounts reveal that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practiced agriculture, raised pigs (sedentary livestock), and were skilled hunters.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were a sedentary people with diverse economic practices and later accounts from travelers in Song times confirm this.</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8</a:t>
            </a:fld>
            <a:endParaRPr lang="en-US"/>
          </a:p>
        </p:txBody>
      </p:sp>
    </p:spTree>
    <p:extLst>
      <p:ext uri="{BB962C8B-B14F-4D97-AF65-F5344CB8AC3E}">
        <p14:creationId xmlns:p14="http://schemas.microsoft.com/office/powerpoint/2010/main" val="199664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Princely Establishment was created by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Abaoji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in 923, and I’ve combined various references to its structure to propose a reconstruction which I reproduce here on the right. The names of the offices appear to change throughout the dynasty as can be seen in the Basic Annals, but these changes in terminology likely reflect a difference in sources more than any real shifts in the structure or conduction of the administration. That said, the key fact throughout all of this is that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administration was not inherently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in composition and was controlled entirely by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Kitan</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dominated Liao administration. The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Prince was not </a:t>
            </a:r>
            <a:r>
              <a:rPr lang="en-US" sz="1800" dirty="0" err="1">
                <a:effectLst/>
                <a:latin typeface="Times New Roman" panose="02020603050405020304" pitchFamily="18" charset="0"/>
                <a:ea typeface="DengXian" panose="02010600030101010101" pitchFamily="2" charset="-122"/>
                <a:cs typeface="Mongolian Baiti" panose="03000500000000000000" pitchFamily="66" charset="0"/>
              </a:rPr>
              <a:t>Qai</a:t>
            </a:r>
            <a:r>
              <a:rPr lang="en-US" sz="1800" dirty="0">
                <a:effectLst/>
                <a:latin typeface="Times New Roman" panose="02020603050405020304" pitchFamily="18" charset="0"/>
                <a:ea typeface="DengXian" panose="02010600030101010101" pitchFamily="2" charset="-122"/>
                <a:cs typeface="Mongolian Baiti" panose="03000500000000000000" pitchFamily="66" charset="0"/>
              </a:rPr>
              <a:t>, the position was not hereditary, and was more a provincial governor who was also often responsible for important military commands.</a:t>
            </a:r>
            <a:endParaRPr lang="en-US" sz="1800" dirty="0">
              <a:effectLst/>
              <a:latin typeface="Calibri" panose="020F0502020204030204" pitchFamily="34" charset="0"/>
              <a:ea typeface="DengXian" panose="02010600030101010101" pitchFamily="2" charset="-122"/>
              <a:cs typeface="Mongolian Baiti" panose="03000500000000000000" pitchFamily="66" charset="0"/>
            </a:endParaRPr>
          </a:p>
          <a:p>
            <a:endParaRPr lang="en-US" dirty="0"/>
          </a:p>
        </p:txBody>
      </p:sp>
      <p:sp>
        <p:nvSpPr>
          <p:cNvPr id="4" name="Slide Number Placeholder 3"/>
          <p:cNvSpPr>
            <a:spLocks noGrp="1"/>
          </p:cNvSpPr>
          <p:nvPr>
            <p:ph type="sldNum" sz="quarter" idx="5"/>
          </p:nvPr>
        </p:nvSpPr>
        <p:spPr/>
        <p:txBody>
          <a:bodyPr/>
          <a:lstStyle/>
          <a:p>
            <a:fld id="{EB29E96F-A078-4AD0-802D-5B9C32FBCCD1}" type="slidenum">
              <a:rPr lang="en-US" smtClean="0"/>
              <a:t>9</a:t>
            </a:fld>
            <a:endParaRPr lang="en-US"/>
          </a:p>
        </p:txBody>
      </p:sp>
    </p:spTree>
    <p:extLst>
      <p:ext uri="{BB962C8B-B14F-4D97-AF65-F5344CB8AC3E}">
        <p14:creationId xmlns:p14="http://schemas.microsoft.com/office/powerpoint/2010/main" val="3141512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B5F0476-F019-4B81-9628-FDD5B29C4194}" type="datetimeFigureOut">
              <a:rPr lang="en-US" smtClean="0"/>
              <a:t>10/7/2021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2795122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5F0476-F019-4B81-9628-FDD5B29C4194}" type="datetimeFigureOut">
              <a:rPr lang="en-US" smtClean="0"/>
              <a:t>10/7/2021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1974892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5F0476-F019-4B81-9628-FDD5B29C4194}" type="datetimeFigureOut">
              <a:rPr lang="en-US" smtClean="0"/>
              <a:t>10/7/2021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BF4A288-6BC6-486A-A14E-71551E109ACF}"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73224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B5F0476-F019-4B81-9628-FDD5B29C4194}" type="datetimeFigureOut">
              <a:rPr lang="en-US" smtClean="0"/>
              <a:t>10/7/2021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4115070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B5F0476-F019-4B81-9628-FDD5B29C4194}" type="datetimeFigureOut">
              <a:rPr lang="en-US" smtClean="0"/>
              <a:t>10/7/2021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BF4A288-6BC6-486A-A14E-71551E109ACF}"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41905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B5F0476-F019-4B81-9628-FDD5B29C4194}" type="datetimeFigureOut">
              <a:rPr lang="en-US" smtClean="0"/>
              <a:t>10/7/2021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40146318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5F0476-F019-4B81-9628-FDD5B29C4194}" type="datetimeFigureOut">
              <a:rPr lang="en-US" smtClean="0"/>
              <a:t>10/7/2021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2636189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5F0476-F019-4B81-9628-FDD5B29C4194}" type="datetimeFigureOut">
              <a:rPr lang="en-US" smtClean="0"/>
              <a:t>10/7/2021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2336451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5F0476-F019-4B81-9628-FDD5B29C4194}" type="datetimeFigureOut">
              <a:rPr lang="en-US" smtClean="0"/>
              <a:t>10/7/2021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81403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5F0476-F019-4B81-9628-FDD5B29C4194}" type="datetimeFigureOut">
              <a:rPr lang="en-US" smtClean="0"/>
              <a:t>10/7/2021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3689104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B5F0476-F019-4B81-9628-FDD5B29C4194}" type="datetimeFigureOut">
              <a:rPr lang="en-US" smtClean="0"/>
              <a:t>10/7/2021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170602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B5F0476-F019-4B81-9628-FDD5B29C4194}" type="datetimeFigureOut">
              <a:rPr lang="en-US" smtClean="0"/>
              <a:t>10/7/2021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2896828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B5F0476-F019-4B81-9628-FDD5B29C4194}" type="datetimeFigureOut">
              <a:rPr lang="en-US" smtClean="0"/>
              <a:t>10/7/2021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1838141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5F0476-F019-4B81-9628-FDD5B29C4194}" type="datetimeFigureOut">
              <a:rPr lang="en-US" smtClean="0"/>
              <a:t>10/7/2021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3164754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5F0476-F019-4B81-9628-FDD5B29C4194}" type="datetimeFigureOut">
              <a:rPr lang="en-US" smtClean="0"/>
              <a:t>10/7/2021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452642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5F0476-F019-4B81-9628-FDD5B29C4194}" type="datetimeFigureOut">
              <a:rPr lang="en-US" smtClean="0"/>
              <a:t>10/7/2021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BF4A288-6BC6-486A-A14E-71551E109ACF}" type="slidenum">
              <a:rPr lang="en-US" smtClean="0"/>
              <a:t>‹#›</a:t>
            </a:fld>
            <a:endParaRPr lang="en-US"/>
          </a:p>
        </p:txBody>
      </p:sp>
    </p:spTree>
    <p:extLst>
      <p:ext uri="{BB962C8B-B14F-4D97-AF65-F5344CB8AC3E}">
        <p14:creationId xmlns:p14="http://schemas.microsoft.com/office/powerpoint/2010/main" val="3483874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B5F0476-F019-4B81-9628-FDD5B29C4194}" type="datetimeFigureOut">
              <a:rPr lang="en-US" smtClean="0"/>
              <a:t>10/7/2021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BF4A288-6BC6-486A-A14E-71551E109ACF}" type="slidenum">
              <a:rPr lang="en-US" smtClean="0"/>
              <a:t>‹#›</a:t>
            </a:fld>
            <a:endParaRPr lang="en-US"/>
          </a:p>
        </p:txBody>
      </p:sp>
    </p:spTree>
    <p:extLst>
      <p:ext uri="{BB962C8B-B14F-4D97-AF65-F5344CB8AC3E}">
        <p14:creationId xmlns:p14="http://schemas.microsoft.com/office/powerpoint/2010/main" val="3842688591"/>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B0D0F-AC60-4ADC-912F-CC473793D6A6}"/>
              </a:ext>
            </a:extLst>
          </p:cNvPr>
          <p:cNvSpPr>
            <a:spLocks noGrp="1"/>
          </p:cNvSpPr>
          <p:nvPr>
            <p:ph type="ctrTitle"/>
          </p:nvPr>
        </p:nvSpPr>
        <p:spPr/>
        <p:txBody>
          <a:bodyPr>
            <a:normAutofit/>
          </a:bodyPr>
          <a:lstStyle/>
          <a:p>
            <a:r>
              <a:rPr lang="en-US" sz="2600" dirty="0">
                <a:latin typeface="Times New Roman" panose="02020603050405020304" pitchFamily="18" charset="0"/>
                <a:cs typeface="Times New Roman" panose="02020603050405020304" pitchFamily="18" charset="0"/>
              </a:rPr>
              <a:t>The Ecological, Economic, and Ethno-Cultural Frontiers of North China: </a:t>
            </a:r>
            <a:r>
              <a:rPr lang="en-US" sz="2800" dirty="0">
                <a:latin typeface="Times New Roman" panose="02020603050405020304" pitchFamily="18" charset="0"/>
                <a:cs typeface="Times New Roman" panose="02020603050405020304" pitchFamily="18" charset="0"/>
              </a:rPr>
              <a:t>State Formation in the Eastern Intermediate Zone—A History of the </a:t>
            </a:r>
            <a:r>
              <a:rPr lang="en-US" sz="2800" dirty="0" err="1">
                <a:latin typeface="Times New Roman" panose="02020603050405020304" pitchFamily="18" charset="0"/>
                <a:cs typeface="Times New Roman" panose="02020603050405020304" pitchFamily="18" charset="0"/>
              </a:rPr>
              <a:t>Qai</a:t>
            </a:r>
            <a:r>
              <a:rPr lang="en-US" sz="2800" dirty="0">
                <a:latin typeface="Times New Roman" panose="02020603050405020304" pitchFamily="18" charset="0"/>
                <a:cs typeface="Times New Roman" panose="02020603050405020304" pitchFamily="18" charset="0"/>
              </a:rPr>
              <a:t> 奚</a:t>
            </a:r>
            <a:br>
              <a:rPr lang="en-US" sz="1000" dirty="0">
                <a:latin typeface="Times New Roman" panose="02020603050405020304" pitchFamily="18" charset="0"/>
                <a:cs typeface="Times New Roman" panose="02020603050405020304" pitchFamily="18" charset="0"/>
              </a:rPr>
            </a:br>
            <a:endParaRPr lang="en-US" sz="260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F5E93D4E-FD9F-4876-8601-358897C04799}"/>
              </a:ext>
            </a:extLst>
          </p:cNvPr>
          <p:cNvSpPr>
            <a:spLocks noGrp="1"/>
          </p:cNvSpPr>
          <p:nvPr>
            <p:ph type="subTitle" idx="1"/>
          </p:nvPr>
        </p:nvSpPr>
        <p:spPr/>
        <p:txBody>
          <a:bodyPr>
            <a:normAutofit lnSpcReduction="10000"/>
          </a:bodyPr>
          <a:lstStyle/>
          <a:p>
            <a:r>
              <a:rPr lang="en-US" dirty="0">
                <a:latin typeface="Times New Roman" panose="02020603050405020304" pitchFamily="18" charset="0"/>
                <a:cs typeface="Times New Roman" panose="02020603050405020304" pitchFamily="18" charset="0"/>
              </a:rPr>
              <a:t>Zachary Hershey</a:t>
            </a:r>
          </a:p>
          <a:p>
            <a:r>
              <a:rPr lang="en-US" dirty="0">
                <a:latin typeface="Times New Roman" panose="02020603050405020304" pitchFamily="18" charset="0"/>
                <a:cs typeface="Times New Roman" panose="02020603050405020304" pitchFamily="18" charset="0"/>
              </a:rPr>
              <a:t>East Asian Languages and Civilizations</a:t>
            </a:r>
          </a:p>
          <a:p>
            <a:r>
              <a:rPr lang="en-US" dirty="0">
                <a:latin typeface="Times New Roman" panose="02020603050405020304" pitchFamily="18" charset="0"/>
                <a:cs typeface="Times New Roman" panose="02020603050405020304" pitchFamily="18" charset="0"/>
              </a:rPr>
              <a:t>University of Pennsylvania</a:t>
            </a:r>
          </a:p>
        </p:txBody>
      </p:sp>
    </p:spTree>
    <p:extLst>
      <p:ext uri="{BB962C8B-B14F-4D97-AF65-F5344CB8AC3E}">
        <p14:creationId xmlns:p14="http://schemas.microsoft.com/office/powerpoint/2010/main" val="2577057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141E5-C7FC-4C73-8CF9-47EFFDF3C81E}"/>
              </a:ext>
            </a:extLst>
          </p:cNvPr>
          <p:cNvSpPr>
            <a:spLocks noGrp="1"/>
          </p:cNvSpPr>
          <p:nvPr>
            <p:ph type="title"/>
          </p:nvPr>
        </p:nvSpPr>
        <p:spPr/>
        <p:txBody>
          <a:bodyPr/>
          <a:lstStyle/>
          <a:p>
            <a:r>
              <a:rPr lang="en-US" dirty="0" err="1">
                <a:latin typeface="Times New Roman" panose="02020603050405020304" pitchFamily="18" charset="0"/>
                <a:cs typeface="Times New Roman" panose="02020603050405020304" pitchFamily="18" charset="0"/>
              </a:rPr>
              <a:t>Qai</a:t>
            </a:r>
            <a:r>
              <a:rPr lang="en-US" dirty="0">
                <a:latin typeface="Times New Roman" panose="02020603050405020304" pitchFamily="18" charset="0"/>
                <a:cs typeface="Times New Roman" panose="02020603050405020304" pitchFamily="18" charset="0"/>
              </a:rPr>
              <a:t> Material Culture</a:t>
            </a:r>
          </a:p>
        </p:txBody>
      </p:sp>
      <p:sp>
        <p:nvSpPr>
          <p:cNvPr id="3" name="Content Placeholder 2">
            <a:extLst>
              <a:ext uri="{FF2B5EF4-FFF2-40B4-BE49-F238E27FC236}">
                <a16:creationId xmlns:a16="http://schemas.microsoft.com/office/drawing/2014/main" id="{1E900A0C-218A-4A66-B077-D6B0DE3B664B}"/>
              </a:ext>
            </a:extLst>
          </p:cNvPr>
          <p:cNvSpPr>
            <a:spLocks noGrp="1"/>
          </p:cNvSpPr>
          <p:nvPr>
            <p:ph idx="1"/>
          </p:nvPr>
        </p:nvSpPr>
        <p:spPr>
          <a:xfrm>
            <a:off x="2589212" y="2133600"/>
            <a:ext cx="4700745" cy="3777622"/>
          </a:xfrm>
        </p:spPr>
        <p:txBody>
          <a:bodyPr/>
          <a:lstStyle/>
          <a:p>
            <a:r>
              <a:rPr lang="en-US" dirty="0">
                <a:latin typeface="Times New Roman" panose="02020603050405020304" pitchFamily="18" charset="0"/>
                <a:cs typeface="Times New Roman" panose="02020603050405020304" pitchFamily="18" charset="0"/>
              </a:rPr>
              <a:t>Cliff Sites</a:t>
            </a:r>
          </a:p>
          <a:p>
            <a:pPr lvl="1"/>
            <a:r>
              <a:rPr lang="en-US" dirty="0">
                <a:latin typeface="Times New Roman" panose="02020603050405020304" pitchFamily="18" charset="0"/>
                <a:cs typeface="Times New Roman" panose="02020603050405020304" pitchFamily="18" charset="0"/>
              </a:rPr>
              <a:t>Yanqing Cliff Site </a:t>
            </a:r>
            <a:r>
              <a:rPr lang="zh-CN" altLang="en-US" dirty="0">
                <a:latin typeface="Times New Roman" panose="02020603050405020304" pitchFamily="18" charset="0"/>
                <a:cs typeface="Times New Roman" panose="02020603050405020304" pitchFamily="18" charset="0"/>
              </a:rPr>
              <a:t>延慶崖居</a:t>
            </a:r>
            <a:endParaRPr lang="en-US" dirty="0">
              <a:latin typeface="Times New Roman" panose="02020603050405020304" pitchFamily="18" charset="0"/>
              <a:cs typeface="Times New Roman" panose="02020603050405020304" pitchFamily="18" charset="0"/>
            </a:endParaRPr>
          </a:p>
          <a:p>
            <a:pPr lvl="1"/>
            <a:r>
              <a:rPr lang="en-US" dirty="0" err="1">
                <a:latin typeface="Times New Roman" panose="02020603050405020304" pitchFamily="18" charset="0"/>
                <a:cs typeface="Times New Roman" panose="02020603050405020304" pitchFamily="18" charset="0"/>
              </a:rPr>
              <a:t>Lamadong</a:t>
            </a:r>
            <a:r>
              <a:rPr lang="en-US"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喇嘛洞</a:t>
            </a:r>
            <a:endParaRPr lang="en-US" altLang="zh-CN"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a:p>
            <a:r>
              <a:rPr lang="en-US" dirty="0" err="1">
                <a:latin typeface="Times New Roman" panose="02020603050405020304" pitchFamily="18" charset="0"/>
                <a:cs typeface="Times New Roman" panose="02020603050405020304" pitchFamily="18" charset="0"/>
              </a:rPr>
              <a:t>Qai</a:t>
            </a:r>
            <a:r>
              <a:rPr lang="en-US" dirty="0">
                <a:latin typeface="Times New Roman" panose="02020603050405020304" pitchFamily="18" charset="0"/>
                <a:cs typeface="Times New Roman" panose="02020603050405020304" pitchFamily="18" charset="0"/>
              </a:rPr>
              <a:t> Mortuary Culture?</a:t>
            </a:r>
          </a:p>
          <a:p>
            <a:pPr lvl="1"/>
            <a:r>
              <a:rPr lang="en-US" dirty="0">
                <a:latin typeface="Times New Roman" panose="02020603050405020304" pitchFamily="18" charset="0"/>
                <a:cs typeface="Times New Roman" panose="02020603050405020304" pitchFamily="18" charset="0"/>
              </a:rPr>
              <a:t>Bi </a:t>
            </a:r>
            <a:r>
              <a:rPr lang="en-US" dirty="0" err="1">
                <a:latin typeface="Times New Roman" panose="02020603050405020304" pitchFamily="18" charset="0"/>
                <a:cs typeface="Times New Roman" panose="02020603050405020304" pitchFamily="18" charset="0"/>
              </a:rPr>
              <a:t>Deguang</a:t>
            </a:r>
            <a:r>
              <a:rPr lang="en-US" dirty="0">
                <a:latin typeface="Times New Roman" panose="02020603050405020304" pitchFamily="18" charset="0"/>
                <a:cs typeface="Times New Roman" panose="02020603050405020304" pitchFamily="18" charset="0"/>
              </a:rPr>
              <a:t> 2016</a:t>
            </a:r>
          </a:p>
          <a:p>
            <a:pPr lvl="1"/>
            <a:r>
              <a:rPr lang="en-US" dirty="0" err="1">
                <a:latin typeface="Times New Roman" panose="02020603050405020304" pitchFamily="18" charset="0"/>
                <a:cs typeface="Times New Roman" panose="02020603050405020304" pitchFamily="18" charset="0"/>
              </a:rPr>
              <a:t>Kitan</a:t>
            </a:r>
            <a:r>
              <a:rPr lang="en-US" dirty="0">
                <a:latin typeface="Times New Roman" panose="02020603050405020304" pitchFamily="18" charset="0"/>
                <a:cs typeface="Times New Roman" panose="02020603050405020304" pitchFamily="18" charset="0"/>
              </a:rPr>
              <a:t>-style, Han-style, and “other”</a:t>
            </a:r>
          </a:p>
          <a:p>
            <a:pPr lvl="1"/>
            <a:r>
              <a:rPr lang="en-US" dirty="0">
                <a:latin typeface="Times New Roman" panose="02020603050405020304" pitchFamily="18" charset="0"/>
                <a:cs typeface="Times New Roman" panose="02020603050405020304" pitchFamily="18" charset="0"/>
              </a:rPr>
              <a:t>10 potential burials</a:t>
            </a:r>
          </a:p>
          <a:p>
            <a:pPr lvl="1"/>
            <a:r>
              <a:rPr lang="en-US" dirty="0">
                <a:latin typeface="Times New Roman" panose="02020603050405020304" pitchFamily="18" charset="0"/>
                <a:cs typeface="Times New Roman" panose="02020603050405020304" pitchFamily="18" charset="0"/>
              </a:rPr>
              <a:t>Inconclusive</a:t>
            </a:r>
          </a:p>
        </p:txBody>
      </p:sp>
      <p:pic>
        <p:nvPicPr>
          <p:cNvPr id="4" name="Picture 3">
            <a:extLst>
              <a:ext uri="{FF2B5EF4-FFF2-40B4-BE49-F238E27FC236}">
                <a16:creationId xmlns:a16="http://schemas.microsoft.com/office/drawing/2014/main" id="{C58137E1-4FFB-4709-AB8F-0C21A54FB9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1255" y="327170"/>
            <a:ext cx="4700745" cy="2905714"/>
          </a:xfrm>
          <a:prstGeom prst="rect">
            <a:avLst/>
          </a:prstGeom>
          <a:noFill/>
          <a:ln>
            <a:noFill/>
          </a:ln>
        </p:spPr>
      </p:pic>
      <p:pic>
        <p:nvPicPr>
          <p:cNvPr id="5" name="Picture 4" descr="A picture containing stone, rock, old, building material&#10;&#10;Description automatically generated">
            <a:extLst>
              <a:ext uri="{FF2B5EF4-FFF2-40B4-BE49-F238E27FC236}">
                <a16:creationId xmlns:a16="http://schemas.microsoft.com/office/drawing/2014/main" id="{E8EF751C-B91E-4B05-8ABF-5C50316C43F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89414" y="3529824"/>
            <a:ext cx="4104426" cy="3078043"/>
          </a:xfrm>
          <a:prstGeom prst="rect">
            <a:avLst/>
          </a:prstGeom>
          <a:noFill/>
          <a:ln>
            <a:noFill/>
          </a:ln>
        </p:spPr>
      </p:pic>
    </p:spTree>
    <p:extLst>
      <p:ext uri="{BB962C8B-B14F-4D97-AF65-F5344CB8AC3E}">
        <p14:creationId xmlns:p14="http://schemas.microsoft.com/office/powerpoint/2010/main" val="2905817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456F9-463E-44F5-9D48-D2C8DCF5FD13}"/>
              </a:ext>
            </a:extLst>
          </p:cNvPr>
          <p:cNvSpPr>
            <a:spLocks noGrp="1"/>
          </p:cNvSpPr>
          <p:nvPr>
            <p:ph type="title"/>
          </p:nvPr>
        </p:nvSpPr>
        <p:spPr/>
        <p:txBody>
          <a:bodyPr/>
          <a:lstStyle/>
          <a:p>
            <a:r>
              <a:rPr lang="en-US" dirty="0" err="1">
                <a:latin typeface="Times New Roman" panose="02020603050405020304" pitchFamily="18" charset="0"/>
                <a:cs typeface="Times New Roman" panose="02020603050405020304" pitchFamily="18" charset="0"/>
              </a:rPr>
              <a:t>Qai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Tatabï</a:t>
            </a:r>
            <a:r>
              <a:rPr lang="en-US" dirty="0">
                <a:latin typeface="Times New Roman" panose="02020603050405020304" pitchFamily="18" charset="0"/>
                <a:cs typeface="Times New Roman" panose="02020603050405020304" pitchFamily="18" charset="0"/>
              </a:rPr>
              <a:t>, and </a:t>
            </a:r>
            <a:r>
              <a:rPr lang="en-US" dirty="0" err="1">
                <a:latin typeface="Times New Roman" panose="02020603050405020304" pitchFamily="18" charset="0"/>
                <a:cs typeface="Times New Roman" panose="02020603050405020304" pitchFamily="18" charset="0"/>
              </a:rPr>
              <a:t>Tatayar</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920F26E-4D3F-425D-ABC4-B5B9ADA40ED3}"/>
              </a:ext>
            </a:extLst>
          </p:cNvPr>
          <p:cNvSpPr>
            <a:spLocks noGrp="1"/>
          </p:cNvSpPr>
          <p:nvPr>
            <p:ph idx="1"/>
          </p:nvPr>
        </p:nvSpPr>
        <p:spPr>
          <a:xfrm>
            <a:off x="2171466" y="2085474"/>
            <a:ext cx="4838934" cy="3777622"/>
          </a:xfrm>
        </p:spPr>
        <p:txBody>
          <a:bodyPr>
            <a:normAutofit fontScale="92500" lnSpcReduction="10000"/>
          </a:bodyPr>
          <a:lstStyle/>
          <a:p>
            <a:r>
              <a:rPr lang="en-US" dirty="0">
                <a:latin typeface="Times New Roman" panose="02020603050405020304" pitchFamily="18" charset="0"/>
                <a:cs typeface="Times New Roman" panose="02020603050405020304" pitchFamily="18" charset="0"/>
              </a:rPr>
              <a:t>Orkhon Turkic: </a:t>
            </a:r>
            <a:r>
              <a:rPr lang="en-US" i="1" dirty="0" err="1">
                <a:latin typeface="Times New Roman" panose="02020603050405020304" pitchFamily="18" charset="0"/>
                <a:cs typeface="Times New Roman" panose="02020603050405020304" pitchFamily="18" charset="0"/>
              </a:rPr>
              <a:t>Tatabï</a:t>
            </a:r>
            <a:r>
              <a:rPr lang="en-US" dirty="0">
                <a:latin typeface="Times New Roman" panose="02020603050405020304" pitchFamily="18" charset="0"/>
                <a:cs typeface="Times New Roman" panose="02020603050405020304" pitchFamily="18" charset="0"/>
              </a:rPr>
              <a:t> </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Tibetan: Turkic </a:t>
            </a:r>
            <a:r>
              <a:rPr lang="en-US" i="1" dirty="0" err="1">
                <a:effectLst/>
                <a:latin typeface="Times New Roman" panose="02020603050405020304" pitchFamily="18" charset="0"/>
                <a:ea typeface="DengXian" panose="02010600030101010101" pitchFamily="2" charset="-122"/>
              </a:rPr>
              <a:t>dad</a:t>
            </a:r>
            <a:r>
              <a:rPr lang="en-US" dirty="0" err="1">
                <a:effectLst/>
                <a:latin typeface="Times New Roman" panose="02020603050405020304" pitchFamily="18" charset="0"/>
                <a:ea typeface="DengXian" panose="02010600030101010101" pitchFamily="2" charset="-122"/>
              </a:rPr>
              <a:t>.</a:t>
            </a:r>
            <a:r>
              <a:rPr lang="en-US" i="1" dirty="0" err="1">
                <a:effectLst/>
                <a:latin typeface="Times New Roman" panose="02020603050405020304" pitchFamily="18" charset="0"/>
                <a:ea typeface="DengXian" panose="02010600030101010101" pitchFamily="2" charset="-122"/>
              </a:rPr>
              <a:t>pyi</a:t>
            </a:r>
            <a:r>
              <a:rPr lang="en-US" i="1" dirty="0">
                <a:effectLst/>
                <a:latin typeface="Times New Roman" panose="02020603050405020304" pitchFamily="18" charset="0"/>
                <a:ea typeface="DengXian" panose="02010600030101010101" pitchFamily="2" charset="-122"/>
              </a:rPr>
              <a:t> </a:t>
            </a:r>
            <a:r>
              <a:rPr lang="en-US" dirty="0">
                <a:effectLst/>
                <a:latin typeface="Times New Roman" panose="02020603050405020304" pitchFamily="18" charset="0"/>
                <a:ea typeface="DengXian" panose="02010600030101010101" pitchFamily="2" charset="-122"/>
              </a:rPr>
              <a:t>and Chinese </a:t>
            </a:r>
            <a:r>
              <a:rPr lang="en-US" i="1" dirty="0">
                <a:effectLst/>
                <a:latin typeface="Times New Roman" panose="02020603050405020304" pitchFamily="18" charset="0"/>
                <a:ea typeface="DengXian" panose="02010600030101010101" pitchFamily="2" charset="-122"/>
              </a:rPr>
              <a:t>hi</a:t>
            </a:r>
          </a:p>
          <a:p>
            <a:endParaRPr lang="en-US" i="1" dirty="0">
              <a:latin typeface="Times New Roman" panose="02020603050405020304" pitchFamily="18" charset="0"/>
              <a:ea typeface="DengXian" panose="02010600030101010101" pitchFamily="2" charset="-122"/>
              <a:cs typeface="Times New Roman" panose="02020603050405020304" pitchFamily="18" charset="0"/>
            </a:endParaRPr>
          </a:p>
          <a:p>
            <a:r>
              <a:rPr lang="en-US" dirty="0" err="1">
                <a:latin typeface="Times New Roman" panose="02020603050405020304" pitchFamily="18" charset="0"/>
                <a:cs typeface="Times New Roman" panose="02020603050405020304" pitchFamily="18" charset="0"/>
              </a:rPr>
              <a:t>Kitan</a:t>
            </a:r>
            <a:r>
              <a:rPr lang="en-US"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Tatayar</a:t>
            </a:r>
            <a:endParaRPr lang="en-US" i="1" dirty="0">
              <a:latin typeface="Times New Roman" panose="02020603050405020304" pitchFamily="18" charset="0"/>
              <a:cs typeface="Times New Roman" panose="02020603050405020304" pitchFamily="18" charset="0"/>
            </a:endParaRPr>
          </a:p>
          <a:p>
            <a:endParaRPr lang="en-US" i="1"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Small script graph 023 ~ 016: &lt;t(a)&gt;</a:t>
            </a:r>
          </a:p>
          <a:p>
            <a:endParaRPr lang="en-US" dirty="0">
              <a:latin typeface="Times New Roman" panose="02020603050405020304" pitchFamily="18" charset="0"/>
              <a:cs typeface="Times New Roman" panose="02020603050405020304" pitchFamily="18" charset="0"/>
            </a:endParaRPr>
          </a:p>
          <a:p>
            <a:r>
              <a:rPr lang="en-US" sz="1800" i="1" dirty="0" err="1">
                <a:effectLst/>
                <a:latin typeface="Times New Roman" panose="02020603050405020304" pitchFamily="18" charset="0"/>
                <a:ea typeface="DengXian" panose="02010600030101010101" pitchFamily="2" charset="-122"/>
              </a:rPr>
              <a:t>Jāmiʿ</a:t>
            </a:r>
            <a:r>
              <a:rPr lang="en-US" sz="1800" i="1" dirty="0">
                <a:effectLst/>
                <a:latin typeface="Times New Roman" panose="02020603050405020304" pitchFamily="18" charset="0"/>
                <a:ea typeface="DengXian" panose="02010600030101010101" pitchFamily="2" charset="-122"/>
              </a:rPr>
              <a:t> al-</a:t>
            </a:r>
            <a:r>
              <a:rPr lang="en-US" sz="1800" i="1" dirty="0" err="1">
                <a:effectLst/>
                <a:latin typeface="Times New Roman" panose="02020603050405020304" pitchFamily="18" charset="0"/>
                <a:ea typeface="DengXian" panose="02010600030101010101" pitchFamily="2" charset="-122"/>
              </a:rPr>
              <a:t>tawārīkh</a:t>
            </a:r>
            <a:r>
              <a:rPr lang="en-US" sz="1800" i="1" dirty="0">
                <a:effectLst/>
                <a:latin typeface="Times New Roman" panose="02020603050405020304" pitchFamily="18" charset="0"/>
                <a:ea typeface="DengXian" panose="02010600030101010101" pitchFamily="2" charset="-122"/>
              </a:rPr>
              <a:t> </a:t>
            </a:r>
            <a:endParaRPr lang="en-US" sz="1800" dirty="0">
              <a:effectLst/>
              <a:latin typeface="Times New Roman" panose="02020603050405020304" pitchFamily="18" charset="0"/>
              <a:ea typeface="DengXian" panose="02010600030101010101" pitchFamily="2" charset="-122"/>
            </a:endParaRPr>
          </a:p>
          <a:p>
            <a:pPr lvl="1"/>
            <a:r>
              <a:rPr lang="en-US" dirty="0">
                <a:effectLst/>
                <a:latin typeface="Times New Roman" panose="02020603050405020304" pitchFamily="18" charset="0"/>
                <a:ea typeface="DengXian" panose="02010600030101010101" pitchFamily="2" charset="-122"/>
              </a:rPr>
              <a:t>“in the </a:t>
            </a:r>
            <a:r>
              <a:rPr lang="en-US" dirty="0" err="1">
                <a:effectLst/>
                <a:latin typeface="Times New Roman" panose="02020603050405020304" pitchFamily="18" charset="0"/>
                <a:ea typeface="DengXian" panose="02010600030101010101" pitchFamily="2" charset="-122"/>
              </a:rPr>
              <a:t>Khïtayan</a:t>
            </a:r>
            <a:r>
              <a:rPr lang="en-US" dirty="0">
                <a:effectLst/>
                <a:latin typeface="Times New Roman" panose="02020603050405020304" pitchFamily="18" charset="0"/>
                <a:ea typeface="DengXian" panose="02010600030101010101" pitchFamily="2" charset="-122"/>
              </a:rPr>
              <a:t> language, the nation (</a:t>
            </a:r>
            <a:r>
              <a:rPr lang="en-US" i="1" dirty="0">
                <a:effectLst/>
                <a:latin typeface="Times New Roman" panose="02020603050405020304" pitchFamily="18" charset="0"/>
                <a:ea typeface="DengXian" panose="02010600030101010101" pitchFamily="2" charset="-122"/>
              </a:rPr>
              <a:t>ahl</a:t>
            </a:r>
            <a:r>
              <a:rPr lang="en-US" dirty="0">
                <a:effectLst/>
                <a:latin typeface="Times New Roman" panose="02020603050405020304" pitchFamily="18" charset="0"/>
                <a:ea typeface="DengXian" panose="02010600030101010101" pitchFamily="2" charset="-122"/>
              </a:rPr>
              <a:t>) of the </a:t>
            </a:r>
            <a:r>
              <a:rPr lang="en-US" dirty="0" err="1">
                <a:effectLst/>
                <a:latin typeface="Times New Roman" panose="02020603050405020304" pitchFamily="18" charset="0"/>
                <a:ea typeface="DengXian" panose="02010600030101010101" pitchFamily="2" charset="-122"/>
              </a:rPr>
              <a:t>Qara-Khïtay</a:t>
            </a:r>
            <a:r>
              <a:rPr lang="en-US" dirty="0">
                <a:effectLst/>
                <a:latin typeface="Times New Roman" panose="02020603050405020304" pitchFamily="18" charset="0"/>
                <a:ea typeface="DengXian" panose="02010600030101010101" pitchFamily="2" charset="-122"/>
              </a:rPr>
              <a:t> is called </a:t>
            </a:r>
            <a:r>
              <a:rPr lang="en-US" i="1" dirty="0" err="1">
                <a:effectLst/>
                <a:latin typeface="Times New Roman" panose="02020603050405020304" pitchFamily="18" charset="0"/>
                <a:ea typeface="DengXian" panose="02010600030101010101" pitchFamily="2" charset="-122"/>
              </a:rPr>
              <a:t>J̌īdān</a:t>
            </a:r>
            <a:r>
              <a:rPr lang="en-US" i="1" dirty="0">
                <a:effectLst/>
                <a:latin typeface="Times New Roman" panose="02020603050405020304" pitchFamily="18" charset="0"/>
                <a:ea typeface="DengXian" panose="02010600030101010101" pitchFamily="2" charset="-122"/>
              </a:rPr>
              <a:t> </a:t>
            </a:r>
            <a:r>
              <a:rPr lang="en-US" i="1" dirty="0" err="1">
                <a:effectLst/>
                <a:latin typeface="Times New Roman" panose="02020603050405020304" pitchFamily="18" charset="0"/>
                <a:ea typeface="DengXian" panose="02010600030101010101" pitchFamily="2" charset="-122"/>
              </a:rPr>
              <a:t>yār</a:t>
            </a:r>
            <a:r>
              <a:rPr lang="en-US" dirty="0">
                <a:effectLst/>
                <a:latin typeface="Times New Roman" panose="02020603050405020304" pitchFamily="18" charset="0"/>
                <a:ea typeface="DengXian" panose="02010600030101010101" pitchFamily="2" charset="-122"/>
              </a:rPr>
              <a:t>.”</a:t>
            </a:r>
            <a:endParaRPr lang="en-US"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48318FCA-DBDF-4CA4-9D89-C5F93DD3551B}"/>
              </a:ext>
            </a:extLst>
          </p:cNvPr>
          <p:cNvPicPr>
            <a:picLocks noChangeAspect="1"/>
          </p:cNvPicPr>
          <p:nvPr/>
        </p:nvPicPr>
        <p:blipFill rotWithShape="1">
          <a:blip r:embed="rId3"/>
          <a:srcRect l="10201" t="24587"/>
          <a:stretch/>
        </p:blipFill>
        <p:spPr>
          <a:xfrm>
            <a:off x="7582040" y="0"/>
            <a:ext cx="4609960" cy="6858000"/>
          </a:xfrm>
          <a:prstGeom prst="rect">
            <a:avLst/>
          </a:prstGeom>
          <a:solidFill>
            <a:schemeClr val="tx1"/>
          </a:solidFill>
        </p:spPr>
      </p:pic>
      <p:grpSp>
        <p:nvGrpSpPr>
          <p:cNvPr id="2065" name="Canvas 57"/>
          <p:cNvGrpSpPr>
            <a:grpSpLocks/>
          </p:cNvGrpSpPr>
          <p:nvPr/>
        </p:nvGrpSpPr>
        <p:grpSpPr bwMode="auto">
          <a:xfrm>
            <a:off x="-914400" y="-2757488"/>
            <a:ext cx="322262" cy="485775"/>
            <a:chOff x="0" y="0"/>
            <a:chExt cx="321945" cy="485775"/>
          </a:xfrm>
        </p:grpSpPr>
      </p:grpSp>
    </p:spTree>
    <p:extLst>
      <p:ext uri="{BB962C8B-B14F-4D97-AF65-F5344CB8AC3E}">
        <p14:creationId xmlns:p14="http://schemas.microsoft.com/office/powerpoint/2010/main" val="252816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EAAED-17C6-4824-BF57-98D0D93A9A1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a:t>
            </a:r>
            <a:r>
              <a:rPr lang="en-US" dirty="0" err="1">
                <a:latin typeface="Times New Roman" panose="02020603050405020304" pitchFamily="18" charset="0"/>
                <a:cs typeface="Times New Roman" panose="02020603050405020304" pitchFamily="18" charset="0"/>
              </a:rPr>
              <a:t>Qai</a:t>
            </a:r>
            <a:r>
              <a:rPr lang="en-US" dirty="0">
                <a:latin typeface="Times New Roman" panose="02020603050405020304" pitchFamily="18" charset="0"/>
                <a:cs typeface="Times New Roman" panose="02020603050405020304" pitchFamily="18" charset="0"/>
              </a:rPr>
              <a:t>” Prince and the </a:t>
            </a:r>
            <a:r>
              <a:rPr lang="en-US" dirty="0" err="1">
                <a:latin typeface="Times New Roman" panose="02020603050405020304" pitchFamily="18" charset="0"/>
                <a:cs typeface="Times New Roman" panose="02020603050405020304" pitchFamily="18" charset="0"/>
              </a:rPr>
              <a:t>Tatayar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Qaġan</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5DF59CB-AB41-4D33-94F1-A4FB78B14924}"/>
              </a:ext>
            </a:extLst>
          </p:cNvPr>
          <p:cNvSpPr>
            <a:spLocks noGrp="1"/>
          </p:cNvSpPr>
          <p:nvPr>
            <p:ph idx="1"/>
          </p:nvPr>
        </p:nvSpPr>
        <p:spPr>
          <a:xfrm>
            <a:off x="2234650" y="1540188"/>
            <a:ext cx="4054184" cy="5037894"/>
          </a:xfrm>
        </p:spPr>
        <p:txBody>
          <a:bodyPr>
            <a:normAutofit fontScale="92500" lnSpcReduction="10000"/>
          </a:bodyPr>
          <a:lstStyle/>
          <a:p>
            <a:r>
              <a:rPr lang="en-US" sz="1800" dirty="0">
                <a:effectLst/>
                <a:latin typeface="Times New Roman" panose="02020603050405020304" pitchFamily="18" charset="0"/>
                <a:ea typeface="DengXian" panose="02010600030101010101" pitchFamily="2" charset="-122"/>
              </a:rPr>
              <a:t>Chinese</a:t>
            </a:r>
          </a:p>
          <a:p>
            <a:pPr lvl="1"/>
            <a:r>
              <a:rPr lang="en-US" dirty="0">
                <a:effectLst/>
                <a:latin typeface="Times New Roman" panose="02020603050405020304" pitchFamily="18" charset="0"/>
                <a:ea typeface="DengXian" panose="02010600030101010101" pitchFamily="2" charset="-122"/>
              </a:rPr>
              <a:t>“</a:t>
            </a:r>
            <a:r>
              <a:rPr lang="en-US" dirty="0" err="1">
                <a:effectLst/>
                <a:latin typeface="Times New Roman" panose="02020603050405020304" pitchFamily="18" charset="0"/>
                <a:ea typeface="DengXian" panose="02010600030101010101" pitchFamily="2" charset="-122"/>
              </a:rPr>
              <a:t>Qai</a:t>
            </a:r>
            <a:r>
              <a:rPr lang="en-US" dirty="0">
                <a:effectLst/>
                <a:latin typeface="Times New Roman" panose="02020603050405020304" pitchFamily="18" charset="0"/>
                <a:ea typeface="DengXian" panose="02010600030101010101" pitchFamily="2" charset="-122"/>
              </a:rPr>
              <a:t> chief” (</a:t>
            </a:r>
            <a:r>
              <a:rPr lang="en-US" i="1" dirty="0" err="1">
                <a:effectLst/>
                <a:latin typeface="Times New Roman" panose="02020603050405020304" pitchFamily="18" charset="0"/>
                <a:ea typeface="DengXian" panose="02010600030101010101" pitchFamily="2" charset="-122"/>
              </a:rPr>
              <a:t>Xī</a:t>
            </a:r>
            <a:r>
              <a:rPr lang="en-US" i="1" dirty="0">
                <a:effectLst/>
                <a:latin typeface="Times New Roman" panose="02020603050405020304" pitchFamily="18" charset="0"/>
                <a:ea typeface="DengXian" panose="02010600030101010101" pitchFamily="2" charset="-122"/>
              </a:rPr>
              <a:t> </a:t>
            </a:r>
            <a:r>
              <a:rPr lang="en-US" i="1" dirty="0" err="1">
                <a:effectLst/>
                <a:latin typeface="Times New Roman" panose="02020603050405020304" pitchFamily="18" charset="0"/>
                <a:ea typeface="DengXian" panose="02010600030101010101" pitchFamily="2" charset="-122"/>
              </a:rPr>
              <a:t>qiúzhǎng</a:t>
            </a:r>
            <a:r>
              <a:rPr lang="en-US" dirty="0">
                <a:effectLst/>
                <a:latin typeface="Times New Roman" panose="02020603050405020304" pitchFamily="18" charset="0"/>
                <a:ea typeface="DengXian" panose="02010600030101010101" pitchFamily="2" charset="-122"/>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奚酋長</a:t>
            </a:r>
            <a:r>
              <a:rPr lang="en-US" dirty="0">
                <a:effectLst/>
                <a:latin typeface="Times New Roman" panose="02020603050405020304" pitchFamily="18" charset="0"/>
                <a:ea typeface="DengXian" panose="02010600030101010101" pitchFamily="2" charset="-122"/>
              </a:rPr>
              <a:t>) </a:t>
            </a:r>
            <a:endParaRPr lang="en-US" dirty="0">
              <a:latin typeface="Times New Roman" panose="02020603050405020304" pitchFamily="18" charset="0"/>
              <a:ea typeface="DengXian" panose="02010600030101010101" pitchFamily="2" charset="-122"/>
              <a:cs typeface="Times New Roman" panose="02020603050405020304" pitchFamily="18" charset="0"/>
            </a:endParaRPr>
          </a:p>
          <a:p>
            <a:pPr lvl="1"/>
            <a:r>
              <a:rPr lang="en-US" dirty="0">
                <a:effectLst/>
                <a:latin typeface="Times New Roman" panose="02020603050405020304" pitchFamily="18" charset="0"/>
                <a:ea typeface="DengXian" panose="02010600030101010101" pitchFamily="2" charset="-122"/>
              </a:rPr>
              <a:t>“</a:t>
            </a:r>
            <a:r>
              <a:rPr lang="en-US" dirty="0" err="1">
                <a:effectLst/>
                <a:latin typeface="Times New Roman" panose="02020603050405020304" pitchFamily="18" charset="0"/>
                <a:ea typeface="DengXian" panose="02010600030101010101" pitchFamily="2" charset="-122"/>
              </a:rPr>
              <a:t>Qai</a:t>
            </a:r>
            <a:r>
              <a:rPr lang="en-US" dirty="0">
                <a:effectLst/>
                <a:latin typeface="Times New Roman" panose="02020603050405020304" pitchFamily="18" charset="0"/>
                <a:ea typeface="DengXian" panose="02010600030101010101" pitchFamily="2" charset="-122"/>
              </a:rPr>
              <a:t> Prince” (</a:t>
            </a:r>
            <a:r>
              <a:rPr lang="en-US" i="1" dirty="0" err="1">
                <a:effectLst/>
                <a:latin typeface="Times New Roman" panose="02020603050405020304" pitchFamily="18" charset="0"/>
                <a:ea typeface="DengXian" panose="02010600030101010101" pitchFamily="2" charset="-122"/>
              </a:rPr>
              <a:t>Xī</a:t>
            </a:r>
            <a:r>
              <a:rPr lang="en-US" i="1" dirty="0">
                <a:effectLst/>
                <a:latin typeface="Times New Roman" panose="02020603050405020304" pitchFamily="18" charset="0"/>
                <a:ea typeface="DengXian" panose="02010600030101010101" pitchFamily="2" charset="-122"/>
              </a:rPr>
              <a:t> </a:t>
            </a:r>
            <a:r>
              <a:rPr lang="en-US" i="1" dirty="0" err="1">
                <a:effectLst/>
                <a:latin typeface="Times New Roman" panose="02020603050405020304" pitchFamily="18" charset="0"/>
                <a:ea typeface="DengXian" panose="02010600030101010101" pitchFamily="2" charset="-122"/>
              </a:rPr>
              <a:t>wáng</a:t>
            </a:r>
            <a:r>
              <a:rPr lang="en-US" i="1" dirty="0">
                <a:effectLst/>
                <a:latin typeface="Times New Roman" panose="02020603050405020304" pitchFamily="18" charset="0"/>
                <a:ea typeface="DengXian" panose="02010600030101010101" pitchFamily="2" charset="-122"/>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奚王</a:t>
            </a:r>
            <a:r>
              <a:rPr lang="en-US" dirty="0">
                <a:effectLst/>
                <a:latin typeface="Times New Roman" panose="02020603050405020304" pitchFamily="18" charset="0"/>
                <a:ea typeface="DengXian" panose="02010600030101010101" pitchFamily="2" charset="-122"/>
              </a:rPr>
              <a:t>)</a:t>
            </a:r>
          </a:p>
          <a:p>
            <a:pPr lvl="1"/>
            <a:r>
              <a:rPr lang="en-US" sz="1600" dirty="0">
                <a:solidFill>
                  <a:schemeClr val="tx1"/>
                </a:solidFill>
                <a:effectLst/>
                <a:latin typeface="Times New Roman" panose="02020603050405020304" pitchFamily="18" charset="0"/>
                <a:ea typeface="DengXian" panose="02010600030101010101" pitchFamily="2" charset="-122"/>
              </a:rPr>
              <a:t>Great Prince of the </a:t>
            </a:r>
            <a:r>
              <a:rPr lang="en-US" sz="1600" dirty="0" err="1">
                <a:solidFill>
                  <a:schemeClr val="tx1"/>
                </a:solidFill>
                <a:effectLst/>
                <a:latin typeface="Times New Roman" panose="02020603050405020304" pitchFamily="18" charset="0"/>
                <a:ea typeface="DengXian" panose="02010600030101010101" pitchFamily="2" charset="-122"/>
              </a:rPr>
              <a:t>Qai</a:t>
            </a:r>
            <a:r>
              <a:rPr lang="en-US" sz="1600" dirty="0">
                <a:solidFill>
                  <a:schemeClr val="tx1"/>
                </a:solidFill>
                <a:effectLst/>
                <a:latin typeface="Times New Roman" panose="02020603050405020304" pitchFamily="18" charset="0"/>
                <a:ea typeface="DengXian" panose="02010600030101010101" pitchFamily="2" charset="-122"/>
              </a:rPr>
              <a:t> Six Divisions (</a:t>
            </a:r>
            <a:r>
              <a:rPr lang="en-US" sz="1600" i="1" dirty="0" err="1">
                <a:solidFill>
                  <a:schemeClr val="tx1"/>
                </a:solidFill>
                <a:effectLst/>
                <a:latin typeface="Times New Roman" panose="02020603050405020304" pitchFamily="18" charset="0"/>
                <a:ea typeface="DengXian" panose="02010600030101010101" pitchFamily="2" charset="-122"/>
              </a:rPr>
              <a:t>Xī</a:t>
            </a:r>
            <a:r>
              <a:rPr lang="en-US" sz="1600" i="1" dirty="0">
                <a:solidFill>
                  <a:schemeClr val="tx1"/>
                </a:solidFill>
                <a:effectLst/>
                <a:latin typeface="Times New Roman" panose="02020603050405020304" pitchFamily="18" charset="0"/>
                <a:ea typeface="DengXian" panose="02010600030101010101" pitchFamily="2" charset="-122"/>
              </a:rPr>
              <a:t> </a:t>
            </a:r>
            <a:r>
              <a:rPr lang="en-US" sz="1600" i="1" dirty="0" err="1">
                <a:solidFill>
                  <a:schemeClr val="tx1"/>
                </a:solidFill>
                <a:effectLst/>
                <a:latin typeface="Times New Roman" panose="02020603050405020304" pitchFamily="18" charset="0"/>
                <a:ea typeface="DengXian" panose="02010600030101010101" pitchFamily="2" charset="-122"/>
              </a:rPr>
              <a:t>liùbù</a:t>
            </a:r>
            <a:r>
              <a:rPr lang="en-US" sz="1600" i="1" dirty="0">
                <a:solidFill>
                  <a:schemeClr val="tx1"/>
                </a:solidFill>
                <a:effectLst/>
                <a:latin typeface="Times New Roman" panose="02020603050405020304" pitchFamily="18" charset="0"/>
                <a:ea typeface="DengXian" panose="02010600030101010101" pitchFamily="2" charset="-122"/>
              </a:rPr>
              <a:t> </a:t>
            </a:r>
            <a:r>
              <a:rPr lang="en-US" sz="1600" i="1" dirty="0" err="1">
                <a:solidFill>
                  <a:schemeClr val="tx1"/>
                </a:solidFill>
                <a:effectLst/>
                <a:latin typeface="Times New Roman" panose="02020603050405020304" pitchFamily="18" charset="0"/>
                <a:ea typeface="DengXian" panose="02010600030101010101" pitchFamily="2" charset="-122"/>
              </a:rPr>
              <a:t>dàwáng</a:t>
            </a:r>
            <a:r>
              <a:rPr lang="en-US" sz="1600" dirty="0">
                <a:solidFill>
                  <a:schemeClr val="tx1"/>
                </a:solidFill>
                <a:effectLst/>
                <a:latin typeface="Times New Roman" panose="02020603050405020304" pitchFamily="18" charset="0"/>
                <a:ea typeface="DengXian" panose="02010600030101010101" pitchFamily="2" charset="-122"/>
              </a:rPr>
              <a:t> </a:t>
            </a:r>
            <a:r>
              <a:rPr lang="zh-CN" sz="1600" dirty="0">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奚六部大王</a:t>
            </a:r>
            <a:r>
              <a:rPr lang="en-US" sz="1600" dirty="0">
                <a:solidFill>
                  <a:schemeClr val="tx1"/>
                </a:solidFill>
                <a:effectLst/>
                <a:latin typeface="Times New Roman" panose="02020603050405020304" pitchFamily="18" charset="0"/>
                <a:ea typeface="DengXian" panose="02010600030101010101" pitchFamily="2" charset="-122"/>
              </a:rPr>
              <a:t>)</a:t>
            </a:r>
            <a:endParaRPr lang="en-US" dirty="0">
              <a:effectLst/>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cs typeface="Times New Roman" panose="02020603050405020304" pitchFamily="18" charset="0"/>
            </a:endParaRPr>
          </a:p>
          <a:p>
            <a:r>
              <a:rPr lang="en-US" dirty="0" err="1">
                <a:latin typeface="Times New Roman" panose="02020603050405020304" pitchFamily="18" charset="0"/>
                <a:ea typeface="DengXian" panose="02010600030101010101" pitchFamily="2" charset="-122"/>
                <a:cs typeface="Times New Roman" panose="02020603050405020304" pitchFamily="18" charset="0"/>
              </a:rPr>
              <a:t>Kitan</a:t>
            </a:r>
            <a:endParaRPr lang="en-US" dirty="0">
              <a:latin typeface="Times New Roman" panose="02020603050405020304" pitchFamily="18" charset="0"/>
              <a:ea typeface="DengXian" panose="02010600030101010101" pitchFamily="2" charset="-122"/>
              <a:cs typeface="Times New Roman" panose="02020603050405020304" pitchFamily="18" charset="0"/>
            </a:endParaRPr>
          </a:p>
          <a:p>
            <a:pPr lvl="1"/>
            <a:r>
              <a:rPr lang="en-US" dirty="0">
                <a:effectLst/>
                <a:latin typeface="Times New Roman" panose="02020603050405020304" pitchFamily="18" charset="0"/>
                <a:ea typeface="DengXian" panose="02010600030101010101" pitchFamily="2" charset="-122"/>
              </a:rPr>
              <a:t>“Grand Prince” (tai-</a:t>
            </a:r>
            <a:r>
              <a:rPr lang="en-US" dirty="0" err="1">
                <a:effectLst/>
                <a:latin typeface="Times New Roman" panose="02020603050405020304" pitchFamily="18" charset="0"/>
                <a:ea typeface="DengXian" panose="02010600030101010101" pitchFamily="2" charset="-122"/>
              </a:rPr>
              <a:t>ġuang</a:t>
            </a:r>
            <a:r>
              <a:rPr lang="en-US" i="1" dirty="0">
                <a:effectLst/>
                <a:latin typeface="Times New Roman" panose="02020603050405020304" pitchFamily="18" charset="0"/>
                <a:ea typeface="DengXian" panose="02010600030101010101" pitchFamily="2" charset="-122"/>
              </a:rPr>
              <a:t> </a:t>
            </a:r>
            <a:r>
              <a:rPr lang="en-US" dirty="0">
                <a:effectLst/>
                <a:latin typeface="Times New Roman" panose="02020603050405020304" pitchFamily="18" charset="0"/>
                <a:ea typeface="DengXian" panose="02010600030101010101" pitchFamily="2" charset="-122"/>
              </a:rPr>
              <a:t>374-075) </a:t>
            </a:r>
          </a:p>
          <a:p>
            <a:pPr lvl="2"/>
            <a:r>
              <a:rPr lang="en-US" sz="1600" dirty="0" err="1">
                <a:effectLst/>
                <a:latin typeface="Times New Roman" panose="02020603050405020304" pitchFamily="18" charset="0"/>
                <a:ea typeface="DengXian" panose="02010600030101010101" pitchFamily="2" charset="-122"/>
              </a:rPr>
              <a:t>nir</a:t>
            </a:r>
            <a:r>
              <a:rPr lang="en-US" sz="1600" dirty="0">
                <a:effectLst/>
                <a:latin typeface="Times New Roman" panose="02020603050405020304" pitchFamily="18" charset="0"/>
                <a:ea typeface="DengXian" panose="02010600030101010101" pitchFamily="2" charset="-122"/>
              </a:rPr>
              <a:t> </a:t>
            </a:r>
            <a:r>
              <a:rPr lang="en-US" sz="1600" dirty="0" err="1">
                <a:effectLst/>
                <a:latin typeface="Times New Roman" panose="02020603050405020304" pitchFamily="18" charset="0"/>
                <a:ea typeface="DengXian" panose="02010600030101010101" pitchFamily="2" charset="-122"/>
              </a:rPr>
              <a:t>ñulien</a:t>
            </a:r>
            <a:r>
              <a:rPr lang="en-US" sz="1600" dirty="0">
                <a:effectLst/>
                <a:latin typeface="Times New Roman" panose="02020603050405020304" pitchFamily="18" charset="0"/>
                <a:ea typeface="DengXian" panose="02010600030101010101" pitchFamily="2" charset="-122"/>
              </a:rPr>
              <a:t> </a:t>
            </a:r>
            <a:r>
              <a:rPr lang="en-US" sz="1600" dirty="0" err="1">
                <a:effectLst/>
                <a:latin typeface="Times New Roman" panose="02020603050405020304" pitchFamily="18" charset="0"/>
                <a:ea typeface="DengXian" panose="02010600030101010101" pitchFamily="2" charset="-122"/>
              </a:rPr>
              <a:t>Tatayari</a:t>
            </a:r>
            <a:r>
              <a:rPr lang="en-US" sz="1600" dirty="0">
                <a:effectLst/>
                <a:latin typeface="Times New Roman" panose="02020603050405020304" pitchFamily="18" charset="0"/>
                <a:ea typeface="DengXian" panose="02010600030101010101" pitchFamily="2" charset="-122"/>
              </a:rPr>
              <a:t> Tai-Ong</a:t>
            </a:r>
          </a:p>
          <a:p>
            <a:pPr lvl="1"/>
            <a:r>
              <a:rPr lang="en-US" i="1" dirty="0" err="1">
                <a:effectLst/>
                <a:latin typeface="Times New Roman" panose="02020603050405020304" pitchFamily="18" charset="0"/>
                <a:ea typeface="DengXian" panose="02010600030101010101" pitchFamily="2" charset="-122"/>
              </a:rPr>
              <a:t>qaġan</a:t>
            </a:r>
            <a:r>
              <a:rPr lang="en-US" dirty="0">
                <a:effectLst/>
                <a:latin typeface="Times New Roman" panose="02020603050405020304" pitchFamily="18" charset="0"/>
                <a:ea typeface="DengXian" panose="02010600030101010101" pitchFamily="2" charset="-122"/>
              </a:rPr>
              <a:t> (</a:t>
            </a:r>
            <a:r>
              <a:rPr lang="en-US" dirty="0" err="1">
                <a:effectLst/>
                <a:latin typeface="Times New Roman" panose="02020603050405020304" pitchFamily="18" charset="0"/>
                <a:ea typeface="DengXian" panose="02010600030101010101" pitchFamily="2" charset="-122"/>
              </a:rPr>
              <a:t>qa</a:t>
            </a:r>
            <a:r>
              <a:rPr lang="en-US" dirty="0">
                <a:effectLst/>
                <a:latin typeface="Times New Roman" panose="02020603050405020304" pitchFamily="18" charset="0"/>
                <a:ea typeface="DengXian" panose="02010600030101010101" pitchFamily="2" charset="-122"/>
              </a:rPr>
              <a:t>-</a:t>
            </a:r>
            <a:r>
              <a:rPr lang="en-US" dirty="0" err="1">
                <a:effectLst/>
                <a:latin typeface="Times New Roman" panose="02020603050405020304" pitchFamily="18" charset="0"/>
                <a:ea typeface="DengXian" panose="02010600030101010101" pitchFamily="2" charset="-122"/>
              </a:rPr>
              <a:t>ġa</a:t>
            </a:r>
            <a:r>
              <a:rPr lang="en-US" dirty="0">
                <a:effectLst/>
                <a:latin typeface="Times New Roman" panose="02020603050405020304" pitchFamily="18" charset="0"/>
                <a:ea typeface="DengXian" panose="02010600030101010101" pitchFamily="2" charset="-122"/>
              </a:rPr>
              <a:t>-an 053-051-011)</a:t>
            </a:r>
          </a:p>
          <a:p>
            <a:pPr lvl="1"/>
            <a:endParaRPr lang="en-US" dirty="0">
              <a:latin typeface="Times New Roman" panose="02020603050405020304" pitchFamily="18" charset="0"/>
              <a:ea typeface="DengXian" panose="02010600030101010101" pitchFamily="2" charset="-122"/>
              <a:cs typeface="Times New Roman" panose="02020603050405020304" pitchFamily="18" charset="0"/>
            </a:endParaRPr>
          </a:p>
          <a:p>
            <a:r>
              <a:rPr lang="en-US" sz="1800" dirty="0" err="1">
                <a:effectLst/>
                <a:latin typeface="Times New Roman" panose="02020603050405020304" pitchFamily="18" charset="0"/>
                <a:ea typeface="DengXian" panose="02010600030101010101" pitchFamily="2" charset="-122"/>
              </a:rPr>
              <a:t>Qai</a:t>
            </a:r>
            <a:r>
              <a:rPr lang="en-US" sz="1800" dirty="0">
                <a:effectLst/>
                <a:latin typeface="Times New Roman" panose="02020603050405020304" pitchFamily="18" charset="0"/>
                <a:ea typeface="DengXian" panose="02010600030101010101" pitchFamily="2" charset="-122"/>
              </a:rPr>
              <a:t> </a:t>
            </a:r>
            <a:r>
              <a:rPr lang="en-US" sz="1800" dirty="0" err="1">
                <a:effectLst/>
                <a:latin typeface="Times New Roman" panose="02020603050405020304" pitchFamily="18" charset="0"/>
                <a:ea typeface="DengXian" panose="02010600030101010101" pitchFamily="2" charset="-122"/>
              </a:rPr>
              <a:t>Huilibao</a:t>
            </a:r>
            <a:r>
              <a:rPr lang="en-US" sz="1800" dirty="0">
                <a:effectLst/>
                <a:latin typeface="Times New Roman" panose="02020603050405020304" pitchFamily="18" charset="0"/>
                <a:ea typeface="DengXian" panose="02010600030101010101" pitchFamily="2" charset="-122"/>
              </a:rPr>
              <a:t> (</a:t>
            </a:r>
            <a:r>
              <a:rPr lang="en-US" sz="1800" i="1" dirty="0" err="1">
                <a:effectLst/>
                <a:latin typeface="Times New Roman" panose="02020603050405020304" pitchFamily="18" charset="0"/>
                <a:ea typeface="DengXian" panose="02010600030101010101" pitchFamily="2" charset="-122"/>
              </a:rPr>
              <a:t>Xī</a:t>
            </a:r>
            <a:r>
              <a:rPr lang="en-US" sz="1800" i="1" dirty="0">
                <a:effectLst/>
                <a:latin typeface="Times New Roman" panose="02020603050405020304" pitchFamily="18" charset="0"/>
                <a:ea typeface="DengXian" panose="02010600030101010101" pitchFamily="2" charset="-122"/>
              </a:rPr>
              <a:t> </a:t>
            </a:r>
            <a:r>
              <a:rPr lang="en-US" sz="1800" i="1" dirty="0" err="1">
                <a:effectLst/>
                <a:latin typeface="Times New Roman" panose="02020603050405020304" pitchFamily="18" charset="0"/>
                <a:ea typeface="DengXian" panose="02010600030101010101" pitchFamily="2" charset="-122"/>
              </a:rPr>
              <a:t>Huílíbǎo</a:t>
            </a:r>
            <a:r>
              <a:rPr lang="en-US" sz="1800" dirty="0">
                <a:effectLst/>
                <a:latin typeface="Times New Roman" panose="02020603050405020304" pitchFamily="18" charset="0"/>
                <a:ea typeface="DengXian" panose="02010600030101010101" pitchFamily="2" charset="-122"/>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奚回離保</a:t>
            </a:r>
            <a:r>
              <a:rPr lang="en-US" sz="1800" dirty="0">
                <a:effectLst/>
                <a:latin typeface="Times New Roman" panose="02020603050405020304" pitchFamily="18" charset="0"/>
                <a:ea typeface="DengXian" panose="02010600030101010101" pitchFamily="2" charset="-122"/>
              </a:rPr>
              <a:t>)</a:t>
            </a:r>
          </a:p>
          <a:p>
            <a:pPr lvl="1"/>
            <a:r>
              <a:rPr lang="en-US" sz="1600" dirty="0">
                <a:effectLst/>
                <a:latin typeface="Times New Roman" panose="02020603050405020304" pitchFamily="18" charset="0"/>
                <a:ea typeface="DengXian" panose="02010600030101010101" pitchFamily="2" charset="-122"/>
              </a:rPr>
              <a:t>Great </a:t>
            </a:r>
            <a:r>
              <a:rPr lang="en-US" sz="1600" dirty="0" err="1">
                <a:effectLst/>
                <a:latin typeface="Times New Roman" panose="02020603050405020304" pitchFamily="18" charset="0"/>
                <a:ea typeface="DengXian" panose="02010600030101010101" pitchFamily="2" charset="-122"/>
              </a:rPr>
              <a:t>Qai</a:t>
            </a:r>
            <a:r>
              <a:rPr lang="en-US" sz="1600" dirty="0">
                <a:effectLst/>
                <a:latin typeface="Times New Roman" panose="02020603050405020304" pitchFamily="18" charset="0"/>
                <a:ea typeface="DengXian" panose="02010600030101010101" pitchFamily="2" charset="-122"/>
              </a:rPr>
              <a:t> (</a:t>
            </a:r>
            <a:r>
              <a:rPr lang="en-US" sz="1600" i="1" dirty="0" err="1">
                <a:effectLst/>
                <a:latin typeface="Times New Roman" panose="02020603050405020304" pitchFamily="18" charset="0"/>
                <a:ea typeface="DengXian" panose="02010600030101010101" pitchFamily="2" charset="-122"/>
              </a:rPr>
              <a:t>Dà</a:t>
            </a:r>
            <a:r>
              <a:rPr lang="en-US" sz="1600" i="1" dirty="0">
                <a:effectLst/>
                <a:latin typeface="Times New Roman" panose="02020603050405020304" pitchFamily="18" charset="0"/>
                <a:ea typeface="DengXian" panose="02010600030101010101" pitchFamily="2" charset="-122"/>
              </a:rPr>
              <a:t> </a:t>
            </a:r>
            <a:r>
              <a:rPr lang="en-US" sz="1600" i="1" dirty="0" err="1">
                <a:effectLst/>
                <a:latin typeface="Times New Roman" panose="02020603050405020304" pitchFamily="18" charset="0"/>
                <a:ea typeface="DengXian" panose="02010600030101010101" pitchFamily="2" charset="-122"/>
              </a:rPr>
              <a:t>Xī</a:t>
            </a:r>
            <a:r>
              <a:rPr lang="en-US" sz="1600" dirty="0">
                <a:effectLst/>
                <a:latin typeface="Times New Roman" panose="02020603050405020304" pitchFamily="18" charset="0"/>
                <a:ea typeface="DengXian" panose="02010600030101010101" pitchFamily="2" charset="-122"/>
              </a:rPr>
              <a:t> </a:t>
            </a:r>
            <a:r>
              <a:rPr lang="zh-CN" sz="1600" dirty="0">
                <a:effectLst/>
                <a:latin typeface="Times New Roman" panose="02020603050405020304" pitchFamily="18" charset="0"/>
                <a:ea typeface="DengXian" panose="02010600030101010101" pitchFamily="2" charset="-122"/>
                <a:cs typeface="Times New Roman" panose="02020603050405020304" pitchFamily="18" charset="0"/>
              </a:rPr>
              <a:t>大奚</a:t>
            </a:r>
            <a:r>
              <a:rPr lang="en-US" sz="1600" dirty="0">
                <a:effectLst/>
                <a:latin typeface="Times New Roman" panose="02020603050405020304" pitchFamily="18" charset="0"/>
                <a:ea typeface="DengXian" panose="02010600030101010101" pitchFamily="2" charset="-122"/>
              </a:rPr>
              <a:t>)</a:t>
            </a:r>
          </a:p>
          <a:p>
            <a:pPr lvl="1"/>
            <a:r>
              <a:rPr lang="en-US" sz="1600" dirty="0" err="1">
                <a:effectLst/>
                <a:latin typeface="Times New Roman" panose="02020603050405020304" pitchFamily="18" charset="0"/>
                <a:ea typeface="DengXian" panose="02010600030101010101" pitchFamily="2" charset="-122"/>
              </a:rPr>
              <a:t>Shensheng</a:t>
            </a:r>
            <a:r>
              <a:rPr lang="en-US" sz="1600" dirty="0">
                <a:effectLst/>
                <a:latin typeface="Times New Roman" panose="02020603050405020304" pitchFamily="18" charset="0"/>
                <a:ea typeface="DengXian" panose="02010600030101010101" pitchFamily="2" charset="-122"/>
              </a:rPr>
              <a:t> emperor (</a:t>
            </a:r>
            <a:r>
              <a:rPr lang="en-US" sz="1600" i="1" dirty="0" err="1">
                <a:effectLst/>
                <a:latin typeface="Times New Roman" panose="02020603050405020304" pitchFamily="18" charset="0"/>
                <a:ea typeface="DengXian" panose="02010600030101010101" pitchFamily="2" charset="-122"/>
              </a:rPr>
              <a:t>Shénshèng</a:t>
            </a:r>
            <a:r>
              <a:rPr lang="en-US" sz="1600" i="1" dirty="0">
                <a:effectLst/>
                <a:latin typeface="Times New Roman" panose="02020603050405020304" pitchFamily="18" charset="0"/>
                <a:ea typeface="DengXian" panose="02010600030101010101" pitchFamily="2" charset="-122"/>
              </a:rPr>
              <a:t> </a:t>
            </a:r>
            <a:r>
              <a:rPr lang="en-US" sz="1600" i="1" dirty="0" err="1">
                <a:effectLst/>
                <a:latin typeface="Times New Roman" panose="02020603050405020304" pitchFamily="18" charset="0"/>
                <a:ea typeface="DengXian" panose="02010600030101010101" pitchFamily="2" charset="-122"/>
              </a:rPr>
              <a:t>huángdì</a:t>
            </a:r>
            <a:r>
              <a:rPr lang="en-US" sz="1600" dirty="0">
                <a:effectLst/>
                <a:latin typeface="Times New Roman" panose="02020603050405020304" pitchFamily="18" charset="0"/>
                <a:ea typeface="DengXian" panose="02010600030101010101" pitchFamily="2" charset="-122"/>
              </a:rPr>
              <a:t> </a:t>
            </a:r>
            <a:r>
              <a:rPr lang="zh-CN" sz="1600" dirty="0">
                <a:effectLst/>
                <a:latin typeface="Times New Roman" panose="02020603050405020304" pitchFamily="18" charset="0"/>
                <a:ea typeface="DengXian" panose="02010600030101010101" pitchFamily="2" charset="-122"/>
                <a:cs typeface="Times New Roman" panose="02020603050405020304" pitchFamily="18" charset="0"/>
              </a:rPr>
              <a:t>神聖皇帝</a:t>
            </a:r>
            <a:r>
              <a:rPr lang="en-US" sz="1600" dirty="0">
                <a:effectLst/>
                <a:latin typeface="Times New Roman" panose="02020603050405020304" pitchFamily="18" charset="0"/>
                <a:ea typeface="DengXian" panose="02010600030101010101" pitchFamily="2" charset="-122"/>
              </a:rPr>
              <a:t>)</a:t>
            </a:r>
            <a:endParaRPr lang="en-US" dirty="0">
              <a:latin typeface="Times New Roman" panose="02020603050405020304" pitchFamily="18" charset="0"/>
              <a:cs typeface="Times New Roman" panose="02020603050405020304" pitchFamily="18" charset="0"/>
            </a:endParaRPr>
          </a:p>
          <a:p>
            <a:pPr lvl="1"/>
            <a:endParaRPr lang="en-US" dirty="0">
              <a:effectLst/>
              <a:latin typeface="Times New Roman" panose="02020603050405020304" pitchFamily="18" charset="0"/>
              <a:ea typeface="DengXian" panose="02010600030101010101" pitchFamily="2" charset="-122"/>
            </a:endParaRPr>
          </a:p>
        </p:txBody>
      </p:sp>
      <p:pic>
        <p:nvPicPr>
          <p:cNvPr id="4" name="Picture 3" descr="Diagram, schematic&#10;&#10;Description automatically generated">
            <a:extLst>
              <a:ext uri="{FF2B5EF4-FFF2-40B4-BE49-F238E27FC236}">
                <a16:creationId xmlns:a16="http://schemas.microsoft.com/office/drawing/2014/main" id="{52BB50C7-270B-4A33-BB41-BA577C7C4CA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4532" y="1432560"/>
            <a:ext cx="3077076" cy="2598420"/>
          </a:xfrm>
          <a:prstGeom prst="rect">
            <a:avLst/>
          </a:prstGeom>
          <a:noFill/>
          <a:ln>
            <a:noFill/>
          </a:ln>
        </p:spPr>
      </p:pic>
      <p:pic>
        <p:nvPicPr>
          <p:cNvPr id="11" name="Picture 10">
            <a:extLst>
              <a:ext uri="{FF2B5EF4-FFF2-40B4-BE49-F238E27FC236}">
                <a16:creationId xmlns:a16="http://schemas.microsoft.com/office/drawing/2014/main" id="{F48E039F-DBD0-46C7-82AE-3F07BD2412FD}"/>
              </a:ext>
            </a:extLst>
          </p:cNvPr>
          <p:cNvPicPr>
            <a:picLocks noChangeAspect="1"/>
          </p:cNvPicPr>
          <p:nvPr/>
        </p:nvPicPr>
        <p:blipFill>
          <a:blip r:embed="rId4"/>
          <a:stretch>
            <a:fillRect/>
          </a:stretch>
        </p:blipFill>
        <p:spPr>
          <a:xfrm>
            <a:off x="6454140" y="4259580"/>
            <a:ext cx="5737860" cy="2598420"/>
          </a:xfrm>
          <a:prstGeom prst="rect">
            <a:avLst/>
          </a:prstGeom>
          <a:solidFill>
            <a:schemeClr val="tx1"/>
          </a:solidFill>
          <a:effectLst>
            <a:glow rad="127000">
              <a:schemeClr val="tx1"/>
            </a:glow>
          </a:effectLst>
        </p:spPr>
      </p:pic>
    </p:spTree>
    <p:extLst>
      <p:ext uri="{BB962C8B-B14F-4D97-AF65-F5344CB8AC3E}">
        <p14:creationId xmlns:p14="http://schemas.microsoft.com/office/powerpoint/2010/main" val="4023860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1537A-2DDC-4A79-A921-340CDE17F0B5}"/>
              </a:ext>
            </a:extLst>
          </p:cNvPr>
          <p:cNvSpPr>
            <a:spLocks noGrp="1"/>
          </p:cNvSpPr>
          <p:nvPr>
            <p:ph type="title"/>
          </p:nvPr>
        </p:nvSpPr>
        <p:spPr>
          <a:xfrm>
            <a:off x="2382473" y="624110"/>
            <a:ext cx="9122139" cy="1280890"/>
          </a:xfrm>
        </p:spPr>
        <p:txBody>
          <a:bodyPr/>
          <a:lstStyle/>
          <a:p>
            <a:r>
              <a:rPr lang="en-US" dirty="0">
                <a:latin typeface="Times New Roman" panose="02020603050405020304" pitchFamily="18" charset="0"/>
                <a:cs typeface="Times New Roman" panose="02020603050405020304" pitchFamily="18" charset="0"/>
              </a:rPr>
              <a:t>Conclusions and Future Directions</a:t>
            </a:r>
          </a:p>
        </p:txBody>
      </p:sp>
      <p:sp>
        <p:nvSpPr>
          <p:cNvPr id="3" name="Content Placeholder 2">
            <a:extLst>
              <a:ext uri="{FF2B5EF4-FFF2-40B4-BE49-F238E27FC236}">
                <a16:creationId xmlns:a16="http://schemas.microsoft.com/office/drawing/2014/main" id="{800128E7-4971-4B92-A1F6-8F587DE8CE97}"/>
              </a:ext>
            </a:extLst>
          </p:cNvPr>
          <p:cNvSpPr>
            <a:spLocks noGrp="1"/>
          </p:cNvSpPr>
          <p:nvPr>
            <p:ph idx="1"/>
          </p:nvPr>
        </p:nvSpPr>
        <p:spPr>
          <a:xfrm>
            <a:off x="2589212" y="1548882"/>
            <a:ext cx="8915400" cy="5029200"/>
          </a:xfrm>
        </p:spPr>
        <p:txBody>
          <a:bodyPr>
            <a:normAutofit/>
          </a:bodyPr>
          <a:lstStyle/>
          <a:p>
            <a:r>
              <a:rPr lang="en-US" altLang="zh-CN" dirty="0">
                <a:latin typeface="Times New Roman" panose="02020603050405020304" pitchFamily="18" charset="0"/>
                <a:cs typeface="Times New Roman" panose="02020603050405020304" pitchFamily="18" charset="0"/>
              </a:rPr>
              <a:t>Eastern Intermediate Zone characterized by cycles of “Big Man” polities developing hereditary houses and moving towards larger powers</a:t>
            </a:r>
          </a:p>
          <a:p>
            <a:r>
              <a:rPr lang="en-US" altLang="zh-CN" dirty="0">
                <a:latin typeface="Times New Roman" panose="02020603050405020304" pitchFamily="18" charset="0"/>
                <a:cs typeface="Times New Roman" panose="02020603050405020304" pitchFamily="18" charset="0"/>
              </a:rPr>
              <a:t>Populated (likely at least 2000 BCE) by people practicing mixed agriculture characterized by grain agriculture, sedentary animal husbandry, hunting, and other economic activities</a:t>
            </a:r>
          </a:p>
          <a:p>
            <a:r>
              <a:rPr lang="en-US" altLang="zh-CN" dirty="0">
                <a:latin typeface="Times New Roman" panose="02020603050405020304" pitchFamily="18" charset="0"/>
                <a:cs typeface="Times New Roman" panose="02020603050405020304" pitchFamily="18" charset="0"/>
              </a:rPr>
              <a:t>The administration of the </a:t>
            </a:r>
            <a:r>
              <a:rPr lang="en-US" altLang="zh-CN" dirty="0" err="1">
                <a:latin typeface="Times New Roman" panose="02020603050405020304" pitchFamily="18" charset="0"/>
                <a:cs typeface="Times New Roman" panose="02020603050405020304" pitchFamily="18" charset="0"/>
              </a:rPr>
              <a:t>Qai</a:t>
            </a:r>
            <a:r>
              <a:rPr lang="en-US" altLang="zh-CN" dirty="0">
                <a:latin typeface="Times New Roman" panose="02020603050405020304" pitchFamily="18" charset="0"/>
                <a:cs typeface="Times New Roman" panose="02020603050405020304" pitchFamily="18" charset="0"/>
              </a:rPr>
              <a:t> under the Liao, including the </a:t>
            </a:r>
            <a:r>
              <a:rPr lang="en-US" altLang="zh-CN" dirty="0" err="1">
                <a:latin typeface="Times New Roman" panose="02020603050405020304" pitchFamily="18" charset="0"/>
                <a:cs typeface="Times New Roman" panose="02020603050405020304" pitchFamily="18" charset="0"/>
              </a:rPr>
              <a:t>Qai</a:t>
            </a:r>
            <a:r>
              <a:rPr lang="en-US" altLang="zh-CN" dirty="0">
                <a:latin typeface="Times New Roman" panose="02020603050405020304" pitchFamily="18" charset="0"/>
                <a:cs typeface="Times New Roman" panose="02020603050405020304" pitchFamily="18" charset="0"/>
              </a:rPr>
              <a:t> prince, was appointed by the house of </a:t>
            </a:r>
            <a:r>
              <a:rPr lang="en-US" altLang="zh-CN" dirty="0" err="1">
                <a:latin typeface="Times New Roman" panose="02020603050405020304" pitchFamily="18" charset="0"/>
                <a:cs typeface="Times New Roman" panose="02020603050405020304" pitchFamily="18" charset="0"/>
              </a:rPr>
              <a:t>Yêrud</a:t>
            </a:r>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The </a:t>
            </a:r>
            <a:r>
              <a:rPr lang="en-US" altLang="zh-CN" dirty="0" err="1">
                <a:latin typeface="Times New Roman" panose="02020603050405020304" pitchFamily="18" charset="0"/>
                <a:cs typeface="Times New Roman" panose="02020603050405020304" pitchFamily="18" charset="0"/>
              </a:rPr>
              <a:t>Kitan</a:t>
            </a:r>
            <a:r>
              <a:rPr lang="en-US" altLang="zh-CN" dirty="0">
                <a:latin typeface="Times New Roman" panose="02020603050405020304" pitchFamily="18" charset="0"/>
                <a:cs typeface="Times New Roman" panose="02020603050405020304" pitchFamily="18" charset="0"/>
              </a:rPr>
              <a:t> name for the people known in Chinese as </a:t>
            </a:r>
            <a:r>
              <a:rPr lang="en-US" altLang="zh-CN" dirty="0" err="1">
                <a:latin typeface="Times New Roman" panose="02020603050405020304" pitchFamily="18" charset="0"/>
                <a:cs typeface="Times New Roman" panose="02020603050405020304" pitchFamily="18" charset="0"/>
              </a:rPr>
              <a:t>Qai</a:t>
            </a:r>
            <a:r>
              <a:rPr lang="en-US" altLang="zh-CN"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奚 </a:t>
            </a:r>
            <a:r>
              <a:rPr lang="en-US" altLang="zh-CN" dirty="0">
                <a:latin typeface="Times New Roman" panose="02020603050405020304" pitchFamily="18" charset="0"/>
                <a:cs typeface="Times New Roman" panose="02020603050405020304" pitchFamily="18" charset="0"/>
              </a:rPr>
              <a:t>was </a:t>
            </a:r>
            <a:r>
              <a:rPr lang="en-US" altLang="zh-CN" dirty="0" err="1">
                <a:latin typeface="Times New Roman" panose="02020603050405020304" pitchFamily="18" charset="0"/>
                <a:cs typeface="Times New Roman" panose="02020603050405020304" pitchFamily="18" charset="0"/>
              </a:rPr>
              <a:t>Tatayar</a:t>
            </a:r>
            <a:r>
              <a:rPr lang="en-US" altLang="zh-CN" dirty="0">
                <a:latin typeface="Times New Roman" panose="02020603050405020304" pitchFamily="18" charset="0"/>
                <a:cs typeface="Times New Roman" panose="02020603050405020304" pitchFamily="18" charset="0"/>
              </a:rPr>
              <a:t>, related to the Turkic name, </a:t>
            </a:r>
            <a:r>
              <a:rPr lang="en-US" altLang="zh-CN" dirty="0" err="1">
                <a:latin typeface="Times New Roman" panose="02020603050405020304" pitchFamily="18" charset="0"/>
                <a:cs typeface="Times New Roman" panose="02020603050405020304" pitchFamily="18" charset="0"/>
              </a:rPr>
              <a:t>Tatabï</a:t>
            </a:r>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There is no uniquely </a:t>
            </a:r>
            <a:r>
              <a:rPr lang="en-US" altLang="zh-CN" dirty="0" err="1">
                <a:latin typeface="Times New Roman" panose="02020603050405020304" pitchFamily="18" charset="0"/>
                <a:cs typeface="Times New Roman" panose="02020603050405020304" pitchFamily="18" charset="0"/>
              </a:rPr>
              <a:t>Qai</a:t>
            </a:r>
            <a:r>
              <a:rPr lang="en-US" altLang="zh-CN" dirty="0">
                <a:latin typeface="Times New Roman" panose="02020603050405020304" pitchFamily="18" charset="0"/>
                <a:cs typeface="Times New Roman" panose="02020603050405020304" pitchFamily="18" charset="0"/>
              </a:rPr>
              <a:t> material culture which has been confidently identified</a:t>
            </a:r>
          </a:p>
          <a:p>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Low resolution of environmental data</a:t>
            </a:r>
          </a:p>
          <a:p>
            <a:pPr lvl="1"/>
            <a:r>
              <a:rPr lang="en-US" altLang="zh-CN" dirty="0">
                <a:latin typeface="Times New Roman" panose="02020603050405020304" pitchFamily="18" charset="0"/>
                <a:cs typeface="Times New Roman" panose="02020603050405020304" pitchFamily="18" charset="0"/>
              </a:rPr>
              <a:t>Requires new field work in the region</a:t>
            </a:r>
          </a:p>
          <a:p>
            <a:r>
              <a:rPr lang="en-US" altLang="zh-CN" dirty="0">
                <a:latin typeface="Times New Roman" panose="02020603050405020304" pitchFamily="18" charset="0"/>
                <a:cs typeface="Times New Roman" panose="02020603050405020304" pitchFamily="18" charset="0"/>
              </a:rPr>
              <a:t>The </a:t>
            </a:r>
            <a:r>
              <a:rPr lang="en-US" altLang="zh-CN" dirty="0" err="1">
                <a:latin typeface="Times New Roman" panose="02020603050405020304" pitchFamily="18" charset="0"/>
                <a:cs typeface="Times New Roman" panose="02020603050405020304" pitchFamily="18" charset="0"/>
              </a:rPr>
              <a:t>Kitan</a:t>
            </a:r>
            <a:r>
              <a:rPr lang="en-US" altLang="zh-CN" dirty="0">
                <a:latin typeface="Times New Roman" panose="02020603050405020304" pitchFamily="18" charset="0"/>
                <a:cs typeface="Times New Roman" panose="02020603050405020304" pitchFamily="18" charset="0"/>
              </a:rPr>
              <a:t> language and script problem</a:t>
            </a:r>
          </a:p>
          <a:p>
            <a:pPr lvl="1"/>
            <a:r>
              <a:rPr lang="en-US" dirty="0">
                <a:latin typeface="Times New Roman" panose="02020603050405020304" pitchFamily="18" charset="0"/>
                <a:cs typeface="Times New Roman" panose="02020603050405020304" pitchFamily="18" charset="0"/>
              </a:rPr>
              <a:t>Requires morpheme-level analysis of the </a:t>
            </a:r>
            <a:r>
              <a:rPr lang="en-US" dirty="0" err="1">
                <a:latin typeface="Times New Roman" panose="02020603050405020304" pitchFamily="18" charset="0"/>
                <a:cs typeface="Times New Roman" panose="02020603050405020304" pitchFamily="18" charset="0"/>
              </a:rPr>
              <a:t>Kitan</a:t>
            </a:r>
            <a:r>
              <a:rPr lang="en-US" dirty="0">
                <a:latin typeface="Times New Roman" panose="02020603050405020304" pitchFamily="18" charset="0"/>
                <a:cs typeface="Times New Roman" panose="02020603050405020304" pitchFamily="18" charset="0"/>
              </a:rPr>
              <a:t> language</a:t>
            </a:r>
          </a:p>
        </p:txBody>
      </p:sp>
    </p:spTree>
    <p:extLst>
      <p:ext uri="{BB962C8B-B14F-4D97-AF65-F5344CB8AC3E}">
        <p14:creationId xmlns:p14="http://schemas.microsoft.com/office/powerpoint/2010/main" val="2538694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236A216-2581-4779-8D74-D1E9FAE0C873}"/>
              </a:ext>
            </a:extLst>
          </p:cNvPr>
          <p:cNvPicPr>
            <a:picLocks noChangeAspect="1"/>
          </p:cNvPicPr>
          <p:nvPr/>
        </p:nvPicPr>
        <p:blipFill rotWithShape="1">
          <a:blip r:embed="rId3"/>
          <a:srcRect b="15022"/>
          <a:stretch/>
        </p:blipFill>
        <p:spPr>
          <a:xfrm>
            <a:off x="0" y="0"/>
            <a:ext cx="5407449" cy="6875547"/>
          </a:xfrm>
          <a:prstGeom prst="rect">
            <a:avLst/>
          </a:prstGeom>
        </p:spPr>
      </p:pic>
      <p:pic>
        <p:nvPicPr>
          <p:cNvPr id="20" name="Picture 19">
            <a:extLst>
              <a:ext uri="{FF2B5EF4-FFF2-40B4-BE49-F238E27FC236}">
                <a16:creationId xmlns:a16="http://schemas.microsoft.com/office/drawing/2014/main" id="{160508B6-BCC9-4925-827A-8A0B911A439E}"/>
              </a:ext>
            </a:extLst>
          </p:cNvPr>
          <p:cNvPicPr>
            <a:picLocks noChangeAspect="1"/>
          </p:cNvPicPr>
          <p:nvPr/>
        </p:nvPicPr>
        <p:blipFill rotWithShape="1">
          <a:blip r:embed="rId4"/>
          <a:srcRect b="28559"/>
          <a:stretch/>
        </p:blipFill>
        <p:spPr>
          <a:xfrm>
            <a:off x="5776254" y="-17547"/>
            <a:ext cx="6415746" cy="6858000"/>
          </a:xfrm>
          <a:prstGeom prst="rect">
            <a:avLst/>
          </a:prstGeom>
        </p:spPr>
      </p:pic>
    </p:spTree>
    <p:extLst>
      <p:ext uri="{BB962C8B-B14F-4D97-AF65-F5344CB8AC3E}">
        <p14:creationId xmlns:p14="http://schemas.microsoft.com/office/powerpoint/2010/main" val="3254259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10;&#10;Description automatically generated">
            <a:extLst>
              <a:ext uri="{FF2B5EF4-FFF2-40B4-BE49-F238E27FC236}">
                <a16:creationId xmlns:a16="http://schemas.microsoft.com/office/drawing/2014/main" id="{635CF4C4-74BF-4147-90B9-030FEA768B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9357" y="0"/>
            <a:ext cx="9693286" cy="6858000"/>
          </a:xfrm>
          <a:prstGeom prst="rect">
            <a:avLst/>
          </a:prstGeom>
        </p:spPr>
      </p:pic>
    </p:spTree>
    <p:extLst>
      <p:ext uri="{BB962C8B-B14F-4D97-AF65-F5344CB8AC3E}">
        <p14:creationId xmlns:p14="http://schemas.microsoft.com/office/powerpoint/2010/main" val="1461159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10;&#10;Description automatically generated">
            <a:extLst>
              <a:ext uri="{FF2B5EF4-FFF2-40B4-BE49-F238E27FC236}">
                <a16:creationId xmlns:a16="http://schemas.microsoft.com/office/drawing/2014/main" id="{C37B5317-15E6-40FC-982A-EE531CCCFB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9357" y="0"/>
            <a:ext cx="9693286" cy="6858000"/>
          </a:xfrm>
          <a:prstGeom prst="rect">
            <a:avLst/>
          </a:prstGeom>
        </p:spPr>
      </p:pic>
    </p:spTree>
    <p:extLst>
      <p:ext uri="{BB962C8B-B14F-4D97-AF65-F5344CB8AC3E}">
        <p14:creationId xmlns:p14="http://schemas.microsoft.com/office/powerpoint/2010/main" val="2448035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40395-22E6-42FE-914B-9F4CD1A2C695}"/>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Orienting the Project</a:t>
            </a:r>
          </a:p>
        </p:txBody>
      </p:sp>
      <p:sp>
        <p:nvSpPr>
          <p:cNvPr id="3" name="Content Placeholder 2">
            <a:extLst>
              <a:ext uri="{FF2B5EF4-FFF2-40B4-BE49-F238E27FC236}">
                <a16:creationId xmlns:a16="http://schemas.microsoft.com/office/drawing/2014/main" id="{C80DBDDA-F8F1-45D4-A10F-66C2FB67E275}"/>
              </a:ext>
            </a:extLst>
          </p:cNvPr>
          <p:cNvSpPr>
            <a:spLocks noGrp="1"/>
          </p:cNvSpPr>
          <p:nvPr>
            <p:ph idx="1"/>
          </p:nvPr>
        </p:nvSpPr>
        <p:spPr>
          <a:xfrm>
            <a:off x="2271971" y="1684421"/>
            <a:ext cx="4758335" cy="4707048"/>
          </a:xfrm>
        </p:spPr>
        <p:txBody>
          <a:bodyPr>
            <a:normAutofit lnSpcReduction="10000"/>
          </a:bodyPr>
          <a:lstStyle/>
          <a:p>
            <a:r>
              <a:rPr lang="en-US" dirty="0">
                <a:latin typeface="Times New Roman" panose="02020603050405020304" pitchFamily="18" charset="0"/>
                <a:cs typeface="Times New Roman" panose="02020603050405020304" pitchFamily="18" charset="0"/>
              </a:rPr>
              <a:t>What did the historical environment of the Eastern Intermediate Zone look like?</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What is “</a:t>
            </a:r>
            <a:r>
              <a:rPr lang="en-US" dirty="0" err="1">
                <a:latin typeface="Times New Roman" panose="02020603050405020304" pitchFamily="18" charset="0"/>
                <a:cs typeface="Times New Roman" panose="02020603050405020304" pitchFamily="18" charset="0"/>
              </a:rPr>
              <a:t>Qai</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How were states formed in the Eastern Intermediate Zone?</a:t>
            </a:r>
          </a:p>
          <a:p>
            <a:r>
              <a:rPr lang="en-US" dirty="0">
                <a:latin typeface="Times New Roman" panose="02020603050405020304" pitchFamily="18" charset="0"/>
                <a:cs typeface="Times New Roman" panose="02020603050405020304" pitchFamily="18" charset="0"/>
              </a:rPr>
              <a:t>How can we use the Chinese pseudo-ethnographies?</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What ecological data is available?</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What happened to the </a:t>
            </a:r>
            <a:r>
              <a:rPr lang="en-US" dirty="0" err="1">
                <a:latin typeface="Times New Roman" panose="02020603050405020304" pitchFamily="18" charset="0"/>
                <a:cs typeface="Times New Roman" panose="02020603050405020304" pitchFamily="18" charset="0"/>
              </a:rPr>
              <a:t>Qai</a:t>
            </a:r>
            <a:r>
              <a:rPr lang="en-US" dirty="0">
                <a:latin typeface="Times New Roman" panose="02020603050405020304" pitchFamily="18" charset="0"/>
                <a:cs typeface="Times New Roman" panose="02020603050405020304" pitchFamily="18" charset="0"/>
              </a:rPr>
              <a:t> under the </a:t>
            </a:r>
            <a:r>
              <a:rPr lang="en-US" dirty="0" err="1">
                <a:latin typeface="Times New Roman" panose="02020603050405020304" pitchFamily="18" charset="0"/>
                <a:cs typeface="Times New Roman" panose="02020603050405020304" pitchFamily="18" charset="0"/>
              </a:rPr>
              <a:t>Kitan</a:t>
            </a:r>
            <a:r>
              <a:rPr lang="en-US" dirty="0">
                <a:latin typeface="Times New Roman" panose="02020603050405020304" pitchFamily="18" charset="0"/>
                <a:cs typeface="Times New Roman" panose="02020603050405020304" pitchFamily="18" charset="0"/>
              </a:rPr>
              <a:t> Liao?</a:t>
            </a:r>
          </a:p>
          <a:p>
            <a:r>
              <a:rPr lang="en-US" dirty="0">
                <a:latin typeface="Times New Roman" panose="02020603050405020304" pitchFamily="18" charset="0"/>
                <a:cs typeface="Times New Roman" panose="02020603050405020304" pitchFamily="18" charset="0"/>
              </a:rPr>
              <a:t>What can </a:t>
            </a:r>
            <a:r>
              <a:rPr lang="en-US" dirty="0" err="1">
                <a:latin typeface="Times New Roman" panose="02020603050405020304" pitchFamily="18" charset="0"/>
                <a:cs typeface="Times New Roman" panose="02020603050405020304" pitchFamily="18" charset="0"/>
              </a:rPr>
              <a:t>Kitan</a:t>
            </a:r>
            <a:r>
              <a:rPr lang="en-US" dirty="0">
                <a:latin typeface="Times New Roman" panose="02020603050405020304" pitchFamily="18" charset="0"/>
                <a:cs typeface="Times New Roman" panose="02020603050405020304" pitchFamily="18" charset="0"/>
              </a:rPr>
              <a:t> sources tell us about the </a:t>
            </a:r>
            <a:r>
              <a:rPr lang="en-US" dirty="0" err="1">
                <a:latin typeface="Times New Roman" panose="02020603050405020304" pitchFamily="18" charset="0"/>
                <a:cs typeface="Times New Roman" panose="02020603050405020304" pitchFamily="18" charset="0"/>
              </a:rPr>
              <a:t>Qai</a:t>
            </a:r>
            <a:r>
              <a:rPr lang="en-US" dirty="0">
                <a:latin typeface="Times New Roman" panose="02020603050405020304" pitchFamily="18" charset="0"/>
                <a:cs typeface="Times New Roman" panose="02020603050405020304" pitchFamily="18" charset="0"/>
              </a:rPr>
              <a:t>?</a:t>
            </a:r>
          </a:p>
        </p:txBody>
      </p:sp>
      <p:pic>
        <p:nvPicPr>
          <p:cNvPr id="5" name="Picture 4" descr="Map&#10;&#10;Description automatically generated">
            <a:extLst>
              <a:ext uri="{FF2B5EF4-FFF2-40B4-BE49-F238E27FC236}">
                <a16:creationId xmlns:a16="http://schemas.microsoft.com/office/drawing/2014/main" id="{917E98B0-3C4D-4A72-B976-3B3888D9AD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9907" y="1905000"/>
            <a:ext cx="4758335" cy="3349690"/>
          </a:xfrm>
          <a:prstGeom prst="rect">
            <a:avLst/>
          </a:prstGeom>
        </p:spPr>
      </p:pic>
    </p:spTree>
    <p:extLst>
      <p:ext uri="{BB962C8B-B14F-4D97-AF65-F5344CB8AC3E}">
        <p14:creationId xmlns:p14="http://schemas.microsoft.com/office/powerpoint/2010/main" val="2148308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E94E7-FD8B-45FB-BD56-BF20CF21D472}"/>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Vocable: “</a:t>
            </a:r>
            <a:r>
              <a:rPr lang="en-US" dirty="0" err="1">
                <a:latin typeface="Times New Roman" panose="02020603050405020304" pitchFamily="18" charset="0"/>
                <a:cs typeface="Times New Roman" panose="02020603050405020304" pitchFamily="18" charset="0"/>
              </a:rPr>
              <a:t>Qai</a:t>
            </a:r>
            <a:r>
              <a:rPr lang="en-US" dirty="0">
                <a:latin typeface="Times New Roman" panose="02020603050405020304" pitchFamily="18" charset="0"/>
                <a:cs typeface="Times New Roman" panose="02020603050405020304" pitchFamily="18" charset="0"/>
              </a:rPr>
              <a:t>”</a:t>
            </a:r>
          </a:p>
        </p:txBody>
      </p:sp>
      <p:sp>
        <p:nvSpPr>
          <p:cNvPr id="3" name="Content Placeholder 2">
            <a:extLst>
              <a:ext uri="{FF2B5EF4-FFF2-40B4-BE49-F238E27FC236}">
                <a16:creationId xmlns:a16="http://schemas.microsoft.com/office/drawing/2014/main" id="{66A891DE-7C29-4BBC-916F-AED0487F7186}"/>
              </a:ext>
            </a:extLst>
          </p:cNvPr>
          <p:cNvSpPr>
            <a:spLocks noGrp="1"/>
          </p:cNvSpPr>
          <p:nvPr>
            <p:ph idx="1"/>
          </p:nvPr>
        </p:nvSpPr>
        <p:spPr>
          <a:xfrm>
            <a:off x="2589212" y="1627464"/>
            <a:ext cx="8915400" cy="4606426"/>
          </a:xfrm>
        </p:spPr>
        <p:txBody>
          <a:bodyPr>
            <a:normAutofit fontScale="85000" lnSpcReduction="20000"/>
          </a:bodyPr>
          <a:lstStyle/>
          <a:p>
            <a:r>
              <a:rPr lang="en-US" altLang="zh-CN" i="1" dirty="0" err="1">
                <a:latin typeface="Times New Roman" panose="02020603050405020304" pitchFamily="18" charset="0"/>
                <a:cs typeface="Times New Roman" panose="02020603050405020304" pitchFamily="18" charset="0"/>
              </a:rPr>
              <a:t>Qai</a:t>
            </a:r>
            <a:r>
              <a:rPr lang="en-US" altLang="zh-CN"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奚 </a:t>
            </a:r>
            <a:r>
              <a:rPr lang="en-US" altLang="zh-CN" dirty="0">
                <a:latin typeface="Times New Roman" panose="02020603050405020304" pitchFamily="18" charset="0"/>
                <a:cs typeface="Times New Roman" panose="02020603050405020304" pitchFamily="18" charset="0"/>
              </a:rPr>
              <a:t>(X </a:t>
            </a:r>
            <a:r>
              <a:rPr lang="en-US" altLang="zh-CN" dirty="0" err="1">
                <a:latin typeface="Times New Roman" panose="02020603050405020304" pitchFamily="18" charset="0"/>
                <a:cs typeface="Times New Roman" panose="02020603050405020304" pitchFamily="18" charset="0"/>
              </a:rPr>
              <a:t>Qai</a:t>
            </a:r>
            <a:r>
              <a:rPr lang="en-US" altLang="zh-CN" dirty="0">
                <a:latin typeface="Times New Roman" panose="02020603050405020304" pitchFamily="18" charset="0"/>
                <a:cs typeface="Times New Roman" panose="02020603050405020304" pitchFamily="18" charset="0"/>
              </a:rPr>
              <a:t>)</a:t>
            </a:r>
          </a:p>
          <a:p>
            <a:pPr lvl="1"/>
            <a:r>
              <a:rPr lang="en-US" sz="1800" i="1" dirty="0">
                <a:effectLst/>
                <a:latin typeface="Times New Roman" panose="02020603050405020304" pitchFamily="18" charset="0"/>
                <a:ea typeface="DengXian" panose="02010600030101010101" pitchFamily="2" charset="-122"/>
              </a:rPr>
              <a:t>*</a:t>
            </a:r>
            <a:r>
              <a:rPr lang="en-US" sz="1800" i="1" dirty="0" err="1">
                <a:effectLst/>
                <a:latin typeface="Times New Roman" panose="02020603050405020304" pitchFamily="18" charset="0"/>
                <a:ea typeface="DengXian" panose="02010600030101010101" pitchFamily="2" charset="-122"/>
              </a:rPr>
              <a:t>Ghur</a:t>
            </a:r>
            <a:r>
              <a:rPr lang="en-US" sz="1800" i="1" dirty="0">
                <a:effectLst/>
                <a:latin typeface="Times New Roman" panose="02020603050405020304" pitchFamily="18" charset="0"/>
                <a:ea typeface="DengXian" panose="02010600030101010101" pitchFamily="2" charset="-122"/>
              </a:rPr>
              <a:t> </a:t>
            </a:r>
            <a:r>
              <a:rPr lang="en-US" sz="1800" i="1" dirty="0" err="1">
                <a:effectLst/>
                <a:latin typeface="Times New Roman" panose="02020603050405020304" pitchFamily="18" charset="0"/>
                <a:ea typeface="DengXian" panose="02010600030101010101" pitchFamily="2" charset="-122"/>
              </a:rPr>
              <a:t>Qai</a:t>
            </a:r>
            <a:r>
              <a:rPr lang="en-US" sz="1800" i="1" dirty="0">
                <a:effectLst/>
                <a:latin typeface="Times New Roman" panose="02020603050405020304" pitchFamily="18" charset="0"/>
                <a:ea typeface="DengXian" panose="02010600030101010101" pitchFamily="2" charset="-122"/>
              </a:rPr>
              <a:t> </a:t>
            </a:r>
            <a:r>
              <a:rPr lang="zh-CN" altLang="en-US" sz="1800" dirty="0">
                <a:latin typeface="Times New Roman" panose="02020603050405020304" pitchFamily="18" charset="0"/>
                <a:cs typeface="Times New Roman" panose="02020603050405020304" pitchFamily="18" charset="0"/>
              </a:rPr>
              <a:t>紇奚</a:t>
            </a:r>
            <a:endParaRPr lang="en-US" altLang="zh-CN" sz="1800" dirty="0">
              <a:latin typeface="Times New Roman" panose="02020603050405020304" pitchFamily="18" charset="0"/>
              <a:cs typeface="Times New Roman" panose="02020603050405020304" pitchFamily="18" charset="0"/>
            </a:endParaRPr>
          </a:p>
          <a:p>
            <a:pPr lvl="1"/>
            <a:r>
              <a:rPr lang="en-US" altLang="zh-CN" sz="1800" dirty="0">
                <a:latin typeface="Times New Roman" panose="02020603050405020304" pitchFamily="18" charset="0"/>
                <a:cs typeface="Times New Roman" panose="02020603050405020304" pitchFamily="18" charset="0"/>
              </a:rPr>
              <a:t>*</a:t>
            </a:r>
            <a:r>
              <a:rPr lang="en-US" altLang="zh-CN" sz="1800" i="1" dirty="0" err="1">
                <a:latin typeface="Times New Roman" panose="02020603050405020304" pitchFamily="18" charset="0"/>
                <a:cs typeface="Times New Roman" panose="02020603050405020304" pitchFamily="18" charset="0"/>
              </a:rPr>
              <a:t>Kumak</a:t>
            </a:r>
            <a:r>
              <a:rPr lang="en-US" altLang="zh-CN" sz="1800" i="1" dirty="0">
                <a:latin typeface="Times New Roman" panose="02020603050405020304" pitchFamily="18" charset="0"/>
                <a:cs typeface="Times New Roman" panose="02020603050405020304" pitchFamily="18" charset="0"/>
              </a:rPr>
              <a:t> </a:t>
            </a:r>
            <a:r>
              <a:rPr lang="en-US" altLang="zh-CN" sz="1800" i="1" dirty="0" err="1">
                <a:latin typeface="Times New Roman" panose="02020603050405020304" pitchFamily="18" charset="0"/>
                <a:cs typeface="Times New Roman" panose="02020603050405020304" pitchFamily="18" charset="0"/>
              </a:rPr>
              <a:t>Qai</a:t>
            </a:r>
            <a:r>
              <a:rPr lang="en-US" altLang="zh-CN" sz="1800" i="1"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庫莫奚</a:t>
            </a:r>
            <a:endParaRPr lang="en-US" altLang="zh-CN" sz="1800" dirty="0">
              <a:latin typeface="Times New Roman" panose="02020603050405020304" pitchFamily="18" charset="0"/>
              <a:cs typeface="Times New Roman" panose="02020603050405020304" pitchFamily="18" charset="0"/>
            </a:endParaRPr>
          </a:p>
          <a:p>
            <a:pPr lvl="1"/>
            <a:r>
              <a:rPr lang="en-US" altLang="zh-CN" sz="1800" dirty="0" err="1">
                <a:latin typeface="Times New Roman" panose="02020603050405020304" pitchFamily="18" charset="0"/>
                <a:cs typeface="Times New Roman" panose="02020603050405020304" pitchFamily="18" charset="0"/>
              </a:rPr>
              <a:t>Wuma</a:t>
            </a:r>
            <a:r>
              <a:rPr lang="en-US" altLang="zh-CN" sz="1800" dirty="0">
                <a:latin typeface="Times New Roman" panose="02020603050405020304" pitchFamily="18" charset="0"/>
                <a:cs typeface="Times New Roman" panose="02020603050405020304" pitchFamily="18" charset="0"/>
              </a:rPr>
              <a:t> Mountain </a:t>
            </a:r>
            <a:r>
              <a:rPr lang="en-US" altLang="zh-CN" sz="1800" i="1" dirty="0" err="1">
                <a:latin typeface="Times New Roman" panose="02020603050405020304" pitchFamily="18" charset="0"/>
                <a:cs typeface="Times New Roman" panose="02020603050405020304" pitchFamily="18" charset="0"/>
              </a:rPr>
              <a:t>Qai</a:t>
            </a:r>
            <a:r>
              <a:rPr lang="en-US" altLang="zh-CN" sz="1800" i="1"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烏馬山奚</a:t>
            </a:r>
            <a:endParaRPr lang="en-US" sz="1800" dirty="0">
              <a:latin typeface="Times New Roman" panose="02020603050405020304" pitchFamily="18" charset="0"/>
              <a:cs typeface="Times New Roman" panose="02020603050405020304" pitchFamily="18" charset="0"/>
            </a:endParaRPr>
          </a:p>
          <a:p>
            <a:endParaRPr lang="en-US" altLang="zh-CN" i="1"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a:t>
            </a:r>
            <a:r>
              <a:rPr lang="en-US" altLang="zh-CN" i="1" dirty="0" err="1">
                <a:latin typeface="Times New Roman" panose="02020603050405020304" pitchFamily="18" charset="0"/>
                <a:cs typeface="Times New Roman" panose="02020603050405020304" pitchFamily="18" charset="0"/>
              </a:rPr>
              <a:t>Qai</a:t>
            </a:r>
            <a:r>
              <a:rPr lang="en-US" altLang="zh-CN"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稽</a:t>
            </a:r>
            <a:endParaRPr lang="en-US" altLang="zh-CN" dirty="0">
              <a:latin typeface="Times New Roman" panose="02020603050405020304" pitchFamily="18" charset="0"/>
              <a:cs typeface="Times New Roman" panose="02020603050405020304" pitchFamily="18" charset="0"/>
            </a:endParaRPr>
          </a:p>
          <a:p>
            <a:pPr lvl="1"/>
            <a:r>
              <a:rPr lang="en-US" altLang="zh-CN" sz="1800" dirty="0">
                <a:latin typeface="Times New Roman" panose="02020603050405020304" pitchFamily="18" charset="0"/>
                <a:cs typeface="Times New Roman" panose="02020603050405020304" pitchFamily="18" charset="0"/>
              </a:rPr>
              <a:t>*</a:t>
            </a:r>
            <a:r>
              <a:rPr lang="en-US" altLang="zh-CN" sz="1800" i="1" dirty="0" err="1">
                <a:latin typeface="Times New Roman" panose="02020603050405020304" pitchFamily="18" charset="0"/>
                <a:cs typeface="Times New Roman" panose="02020603050405020304" pitchFamily="18" charset="0"/>
              </a:rPr>
              <a:t>Qai</a:t>
            </a:r>
            <a:r>
              <a:rPr lang="en-US" altLang="zh-CN" sz="1800" dirty="0">
                <a:latin typeface="Times New Roman" panose="02020603050405020304" pitchFamily="18" charset="0"/>
                <a:cs typeface="Times New Roman" panose="02020603050405020304" pitchFamily="18" charset="0"/>
              </a:rPr>
              <a:t> Barbarians </a:t>
            </a:r>
            <a:r>
              <a:rPr lang="zh-CN" altLang="en-US" sz="1800" dirty="0">
                <a:latin typeface="Times New Roman" panose="02020603050405020304" pitchFamily="18" charset="0"/>
                <a:cs typeface="Times New Roman" panose="02020603050405020304" pitchFamily="18" charset="0"/>
              </a:rPr>
              <a:t>稽胡</a:t>
            </a:r>
            <a:r>
              <a:rPr lang="en-US" altLang="zh-CN" sz="1800" dirty="0">
                <a:latin typeface="Times New Roman" panose="02020603050405020304" pitchFamily="18" charset="0"/>
                <a:cs typeface="Times New Roman" panose="02020603050405020304" pitchFamily="18" charset="0"/>
              </a:rPr>
              <a:t>, Northern *</a:t>
            </a:r>
            <a:r>
              <a:rPr lang="en-US" altLang="zh-CN" sz="1800" i="1" dirty="0" err="1">
                <a:latin typeface="Times New Roman" panose="02020603050405020304" pitchFamily="18" charset="0"/>
                <a:cs typeface="Times New Roman" panose="02020603050405020304" pitchFamily="18" charset="0"/>
              </a:rPr>
              <a:t>Qai</a:t>
            </a:r>
            <a:r>
              <a:rPr lang="en-US" altLang="zh-CN" sz="1800" i="1"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Barbarians </a:t>
            </a:r>
            <a:r>
              <a:rPr lang="zh-CN" altLang="en-US" sz="1800" dirty="0">
                <a:latin typeface="Times New Roman" panose="02020603050405020304" pitchFamily="18" charset="0"/>
                <a:cs typeface="Times New Roman" panose="02020603050405020304" pitchFamily="18" charset="0"/>
              </a:rPr>
              <a:t>北稽胡</a:t>
            </a:r>
            <a:endParaRPr lang="en-US" altLang="zh-CN" sz="1800" dirty="0">
              <a:latin typeface="Times New Roman" panose="02020603050405020304" pitchFamily="18" charset="0"/>
              <a:cs typeface="Times New Roman" panose="02020603050405020304" pitchFamily="18" charset="0"/>
            </a:endParaRPr>
          </a:p>
          <a:p>
            <a:pPr lvl="2"/>
            <a:r>
              <a:rPr lang="en-US" altLang="zh-CN" sz="1800" dirty="0" err="1">
                <a:effectLst/>
                <a:latin typeface="Times New Roman" panose="02020603050405020304" pitchFamily="18" charset="0"/>
                <a:ea typeface="DengXian" panose="02010600030101010101" pitchFamily="2" charset="-122"/>
                <a:cs typeface="Times New Roman" panose="02020603050405020304" pitchFamily="18" charset="0"/>
              </a:rPr>
              <a:t>Fenzhou</a:t>
            </a:r>
            <a:r>
              <a:rPr lang="en-US" altLang="zh-CN" sz="1800" dirty="0">
                <a:effectLst/>
                <a:latin typeface="Times New Roman" panose="02020603050405020304" pitchFamily="18" charset="0"/>
                <a:ea typeface="DengXian" panose="02010600030101010101" pitchFamily="2" charset="-122"/>
                <a:cs typeface="Times New Roman" panose="02020603050405020304" pitchFamily="18" charset="0"/>
              </a:rPr>
              <a:t> Prefecture Barbarians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汾州胡</a:t>
            </a:r>
            <a:r>
              <a:rPr lang="zh-CN" altLang="en-US" sz="1800" dirty="0">
                <a:effectLst/>
                <a:latin typeface="Times New Roman" panose="02020603050405020304" pitchFamily="18" charset="0"/>
                <a:ea typeface="DengXian" panose="02010600030101010101" pitchFamily="2" charset="-122"/>
                <a:cs typeface="Times New Roman" panose="02020603050405020304" pitchFamily="18" charset="0"/>
              </a:rPr>
              <a:t>，</a:t>
            </a:r>
            <a:r>
              <a:rPr lang="en-US" altLang="zh-CN" sz="1800" dirty="0">
                <a:effectLst/>
                <a:latin typeface="Times New Roman" panose="02020603050405020304" pitchFamily="18" charset="0"/>
                <a:ea typeface="DengXian" panose="02010600030101010101" pitchFamily="2" charset="-122"/>
                <a:cs typeface="Times New Roman" panose="02020603050405020304" pitchFamily="18" charset="0"/>
              </a:rPr>
              <a:t>Fen Barbarians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汾胡</a:t>
            </a:r>
            <a:r>
              <a:rPr lang="zh-CN" altLang="en-US" sz="1800" dirty="0">
                <a:effectLst/>
                <a:latin typeface="Times New Roman" panose="02020603050405020304" pitchFamily="18" charset="0"/>
                <a:ea typeface="DengXian" panose="02010600030101010101" pitchFamily="2" charset="-122"/>
                <a:cs typeface="Times New Roman" panose="02020603050405020304" pitchFamily="18" charset="0"/>
              </a:rPr>
              <a:t>，</a:t>
            </a:r>
            <a:r>
              <a:rPr lang="en-US" altLang="zh-CN" sz="1800" dirty="0" err="1">
                <a:effectLst/>
                <a:latin typeface="Times New Roman" panose="02020603050405020304" pitchFamily="18" charset="0"/>
                <a:ea typeface="DengXian" panose="02010600030101010101" pitchFamily="2" charset="-122"/>
                <a:cs typeface="Times New Roman" panose="02020603050405020304" pitchFamily="18" charset="0"/>
              </a:rPr>
              <a:t>Lishi</a:t>
            </a:r>
            <a:r>
              <a:rPr lang="en-US" altLang="zh-CN" sz="1800" dirty="0">
                <a:effectLst/>
                <a:latin typeface="Times New Roman" panose="02020603050405020304" pitchFamily="18" charset="0"/>
                <a:ea typeface="DengXian" panose="02010600030101010101" pitchFamily="2" charset="-122"/>
                <a:cs typeface="Times New Roman" panose="02020603050405020304" pitchFamily="18" charset="0"/>
              </a:rPr>
              <a:t> Barbarians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離石胡</a:t>
            </a:r>
            <a:r>
              <a:rPr lang="zh-CN" altLang="en-US" sz="1800" dirty="0">
                <a:effectLst/>
                <a:latin typeface="Times New Roman" panose="02020603050405020304" pitchFamily="18" charset="0"/>
                <a:ea typeface="DengXian" panose="02010600030101010101" pitchFamily="2" charset="-122"/>
                <a:cs typeface="Times New Roman" panose="02020603050405020304" pitchFamily="18" charset="0"/>
              </a:rPr>
              <a:t>，</a:t>
            </a:r>
            <a:r>
              <a:rPr lang="en-US" altLang="zh-CN" sz="1800" dirty="0" err="1">
                <a:effectLst/>
                <a:latin typeface="Times New Roman" panose="02020603050405020304" pitchFamily="18" charset="0"/>
                <a:ea typeface="DengXian" panose="02010600030101010101" pitchFamily="2" charset="-122"/>
                <a:cs typeface="Times New Roman" panose="02020603050405020304" pitchFamily="18" charset="0"/>
              </a:rPr>
              <a:t>Tujing</a:t>
            </a:r>
            <a:r>
              <a:rPr lang="en-US" altLang="zh-CN" sz="1800" dirty="0">
                <a:effectLst/>
                <a:latin typeface="Times New Roman" panose="02020603050405020304" pitchFamily="18" charset="0"/>
                <a:ea typeface="DengXian" panose="02010600030101010101" pitchFamily="2" charset="-122"/>
                <a:cs typeface="Times New Roman" panose="02020603050405020304" pitchFamily="18" charset="0"/>
              </a:rPr>
              <a:t> Barbarians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吐京胡</a:t>
            </a:r>
            <a:endParaRPr lang="en-US" altLang="zh-CN" sz="1800" dirty="0">
              <a:latin typeface="Times New Roman" panose="02020603050405020304" pitchFamily="18" charset="0"/>
              <a:cs typeface="Times New Roman" panose="02020603050405020304" pitchFamily="18" charset="0"/>
            </a:endParaRPr>
          </a:p>
          <a:p>
            <a:pPr lvl="1"/>
            <a:r>
              <a:rPr lang="zh-CN" altLang="en-US" sz="1800" dirty="0">
                <a:latin typeface="Times New Roman" panose="02020603050405020304" pitchFamily="18" charset="0"/>
                <a:cs typeface="Times New Roman" panose="02020603050405020304" pitchFamily="18" charset="0"/>
              </a:rPr>
              <a:t>步落稽</a:t>
            </a:r>
            <a:endParaRPr lang="en-US" altLang="zh-CN" i="1" dirty="0">
              <a:latin typeface="Times New Roman" panose="02020603050405020304" pitchFamily="18" charset="0"/>
              <a:cs typeface="Times New Roman" panose="02020603050405020304" pitchFamily="18" charset="0"/>
            </a:endParaRPr>
          </a:p>
          <a:p>
            <a:endParaRPr lang="en-US" altLang="zh-CN" i="1" dirty="0">
              <a:latin typeface="Times New Roman" panose="02020603050405020304" pitchFamily="18" charset="0"/>
              <a:cs typeface="Times New Roman" panose="02020603050405020304" pitchFamily="18" charset="0"/>
            </a:endParaRPr>
          </a:p>
          <a:p>
            <a:r>
              <a:rPr lang="en-US" altLang="zh-CN" i="1" dirty="0">
                <a:latin typeface="Times New Roman" panose="02020603050405020304" pitchFamily="18" charset="0"/>
                <a:cs typeface="Times New Roman" panose="02020603050405020304" pitchFamily="18" charset="0"/>
              </a:rPr>
              <a:t>*</a:t>
            </a:r>
            <a:r>
              <a:rPr lang="en-US" altLang="zh-CN" i="1" dirty="0" err="1">
                <a:latin typeface="Times New Roman" panose="02020603050405020304" pitchFamily="18" charset="0"/>
                <a:cs typeface="Times New Roman" panose="02020603050405020304" pitchFamily="18" charset="0"/>
              </a:rPr>
              <a:t>Qa</a:t>
            </a:r>
            <a:r>
              <a:rPr lang="zh-CN" altLang="en-US" dirty="0">
                <a:latin typeface="Times New Roman" panose="02020603050405020304" pitchFamily="18" charset="0"/>
                <a:cs typeface="Times New Roman" panose="02020603050405020304" pitchFamily="18" charset="0"/>
              </a:rPr>
              <a:t> 胡 </a:t>
            </a:r>
            <a:r>
              <a:rPr lang="en-US" altLang="zh-CN" dirty="0">
                <a:latin typeface="Times New Roman" panose="02020603050405020304" pitchFamily="18" charset="0"/>
                <a:cs typeface="Times New Roman" panose="02020603050405020304" pitchFamily="18" charset="0"/>
              </a:rPr>
              <a:t>(X </a:t>
            </a:r>
            <a:r>
              <a:rPr lang="en-US" altLang="zh-CN" dirty="0" err="1">
                <a:latin typeface="Times New Roman" panose="02020603050405020304" pitchFamily="18" charset="0"/>
                <a:cs typeface="Times New Roman" panose="02020603050405020304" pitchFamily="18" charset="0"/>
              </a:rPr>
              <a:t>Qa</a:t>
            </a:r>
            <a:r>
              <a:rPr lang="en-US" altLang="zh-CN" dirty="0">
                <a:latin typeface="Times New Roman" panose="02020603050405020304" pitchFamily="18" charset="0"/>
                <a:cs typeface="Times New Roman" panose="02020603050405020304" pitchFamily="18" charset="0"/>
              </a:rPr>
              <a:t>)</a:t>
            </a:r>
          </a:p>
          <a:p>
            <a:pPr lvl="1"/>
            <a:r>
              <a:rPr lang="en-US" altLang="zh-CN" sz="1800" dirty="0">
                <a:latin typeface="Times New Roman" panose="02020603050405020304" pitchFamily="18" charset="0"/>
                <a:cs typeface="Times New Roman" panose="02020603050405020304" pitchFamily="18" charset="0"/>
              </a:rPr>
              <a:t>Eastern *</a:t>
            </a:r>
            <a:r>
              <a:rPr lang="en-US" altLang="zh-CN" sz="1800" i="1" dirty="0" err="1">
                <a:latin typeface="Times New Roman" panose="02020603050405020304" pitchFamily="18" charset="0"/>
                <a:cs typeface="Times New Roman" panose="02020603050405020304" pitchFamily="18" charset="0"/>
              </a:rPr>
              <a:t>Qa</a:t>
            </a:r>
            <a:r>
              <a:rPr lang="en-US" altLang="zh-CN" sz="18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東胡</a:t>
            </a:r>
            <a:endParaRPr lang="en-US" altLang="zh-CN" sz="1800" dirty="0">
              <a:latin typeface="Times New Roman" panose="02020603050405020304" pitchFamily="18" charset="0"/>
              <a:cs typeface="Times New Roman" panose="02020603050405020304" pitchFamily="18" charset="0"/>
            </a:endParaRPr>
          </a:p>
          <a:p>
            <a:pPr lvl="1"/>
            <a:r>
              <a:rPr lang="en-US" altLang="zh-CN" sz="1800" dirty="0">
                <a:latin typeface="Times New Roman" panose="02020603050405020304" pitchFamily="18" charset="0"/>
                <a:cs typeface="Times New Roman" panose="02020603050405020304" pitchFamily="18" charset="0"/>
              </a:rPr>
              <a:t>Forest *</a:t>
            </a:r>
            <a:r>
              <a:rPr lang="en-US" altLang="zh-CN" sz="1800" i="1" dirty="0" err="1">
                <a:latin typeface="Times New Roman" panose="02020603050405020304" pitchFamily="18" charset="0"/>
                <a:cs typeface="Times New Roman" panose="02020603050405020304" pitchFamily="18" charset="0"/>
              </a:rPr>
              <a:t>Qa</a:t>
            </a:r>
            <a:r>
              <a:rPr lang="en-US" altLang="zh-CN" sz="18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林胡</a:t>
            </a:r>
            <a:endParaRPr lang="en-US" altLang="zh-CN" sz="1800" dirty="0">
              <a:latin typeface="Times New Roman" panose="02020603050405020304" pitchFamily="18" charset="0"/>
              <a:cs typeface="Times New Roman" panose="02020603050405020304" pitchFamily="18" charset="0"/>
            </a:endParaRPr>
          </a:p>
          <a:p>
            <a:pPr lvl="1"/>
            <a:r>
              <a:rPr lang="en-US" altLang="zh-CN" sz="1800" dirty="0">
                <a:latin typeface="Times New Roman" panose="02020603050405020304" pitchFamily="18" charset="0"/>
                <a:cs typeface="Times New Roman" panose="02020603050405020304" pitchFamily="18" charset="0"/>
              </a:rPr>
              <a:t>Mountain *</a:t>
            </a:r>
            <a:r>
              <a:rPr lang="en-US" altLang="zh-CN" sz="1800" i="1" dirty="0" err="1">
                <a:latin typeface="Times New Roman" panose="02020603050405020304" pitchFamily="18" charset="0"/>
                <a:cs typeface="Times New Roman" panose="02020603050405020304" pitchFamily="18" charset="0"/>
              </a:rPr>
              <a:t>Qa</a:t>
            </a:r>
            <a:r>
              <a:rPr lang="en-US" altLang="zh-CN" sz="18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山胡</a:t>
            </a:r>
            <a:endParaRPr lang="en-US" altLang="zh-CN" sz="1800" dirty="0">
              <a:latin typeface="Times New Roman" panose="02020603050405020304" pitchFamily="18" charset="0"/>
              <a:cs typeface="Times New Roman" panose="02020603050405020304" pitchFamily="18" charset="0"/>
            </a:endParaRPr>
          </a:p>
          <a:p>
            <a:pPr lvl="1"/>
            <a:endParaRPr lang="en-US" altLang="zh-CN" sz="1800" dirty="0">
              <a:latin typeface="Times New Roman" panose="02020603050405020304" pitchFamily="18" charset="0"/>
              <a:cs typeface="Times New Roman" panose="02020603050405020304" pitchFamily="18" charset="0"/>
            </a:endParaRPr>
          </a:p>
          <a:p>
            <a:pPr lvl="1"/>
            <a:endParaRPr lang="en-US" altLang="zh-C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8434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8AFE5-B014-4AA5-8346-CE093D368409}"/>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Big Man Polities</a:t>
            </a:r>
          </a:p>
        </p:txBody>
      </p:sp>
      <p:sp>
        <p:nvSpPr>
          <p:cNvPr id="3" name="Content Placeholder 2">
            <a:extLst>
              <a:ext uri="{FF2B5EF4-FFF2-40B4-BE49-F238E27FC236}">
                <a16:creationId xmlns:a16="http://schemas.microsoft.com/office/drawing/2014/main" id="{AD35011A-5DB9-4F9A-B3C3-EFC1F4F219FF}"/>
              </a:ext>
            </a:extLst>
          </p:cNvPr>
          <p:cNvSpPr>
            <a:spLocks noGrp="1"/>
          </p:cNvSpPr>
          <p:nvPr>
            <p:ph idx="1"/>
          </p:nvPr>
        </p:nvSpPr>
        <p:spPr>
          <a:xfrm>
            <a:off x="2589212" y="1602297"/>
            <a:ext cx="8915400" cy="4949505"/>
          </a:xfrm>
        </p:spPr>
        <p:txBody>
          <a:bodyPr>
            <a:normAutofit fontScale="92500" lnSpcReduction="10000"/>
          </a:bodyPr>
          <a:lstStyle/>
          <a:p>
            <a:r>
              <a:rPr lang="en-US" dirty="0">
                <a:latin typeface="Times New Roman" panose="02020603050405020304" pitchFamily="18" charset="0"/>
                <a:cs typeface="Times New Roman" panose="02020603050405020304" pitchFamily="18" charset="0"/>
              </a:rPr>
              <a:t>Marshall </a:t>
            </a:r>
            <a:r>
              <a:rPr lang="en-US" dirty="0" err="1">
                <a:latin typeface="Times New Roman" panose="02020603050405020304" pitchFamily="18" charset="0"/>
                <a:cs typeface="Times New Roman" panose="02020603050405020304" pitchFamily="18" charset="0"/>
              </a:rPr>
              <a:t>Sahlins</a:t>
            </a:r>
            <a:endParaRPr lang="en-US" dirty="0">
              <a:latin typeface="Times New Roman" panose="02020603050405020304" pitchFamily="18" charset="0"/>
              <a:cs typeface="Times New Roman" panose="02020603050405020304" pitchFamily="18" charset="0"/>
            </a:endParaRPr>
          </a:p>
          <a:p>
            <a:pPr lvl="1"/>
            <a:r>
              <a:rPr lang="zh-CN" altLang="en-US"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Big Man</a:t>
            </a:r>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polities</a:t>
            </a:r>
            <a:r>
              <a:rPr lang="zh-CN" altLang="en-US" dirty="0">
                <a:latin typeface="Times New Roman" panose="02020603050405020304" pitchFamily="18" charset="0"/>
                <a:cs typeface="Times New Roman" panose="02020603050405020304" pitchFamily="18" charset="0"/>
              </a:rPr>
              <a:t> </a:t>
            </a:r>
            <a:endParaRPr lang="en-US" altLang="zh-CN" dirty="0">
              <a:latin typeface="Times New Roman" panose="02020603050405020304" pitchFamily="18" charset="0"/>
              <a:cs typeface="Times New Roman" panose="02020603050405020304" pitchFamily="18" charset="0"/>
            </a:endParaRPr>
          </a:p>
          <a:p>
            <a:pPr lvl="1"/>
            <a:r>
              <a:rPr lang="en-US" altLang="zh-CN" dirty="0">
                <a:latin typeface="Times New Roman" panose="02020603050405020304" pitchFamily="18" charset="0"/>
                <a:cs typeface="Times New Roman" panose="02020603050405020304" pitchFamily="18" charset="0"/>
              </a:rPr>
              <a:t>Petty commander attains and maintains position through persona, popularity, and strength</a:t>
            </a:r>
          </a:p>
          <a:p>
            <a:endParaRPr lang="en-US"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Eastern </a:t>
            </a:r>
            <a:r>
              <a:rPr lang="en-US" altLang="zh-CN" dirty="0" err="1">
                <a:latin typeface="Times New Roman" panose="02020603050405020304" pitchFamily="18" charset="0"/>
                <a:cs typeface="Times New Roman" panose="02020603050405020304" pitchFamily="18" charset="0"/>
              </a:rPr>
              <a:t>Qa</a:t>
            </a:r>
            <a:r>
              <a:rPr lang="en-US" altLang="zh-CN"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東胡</a:t>
            </a:r>
            <a:r>
              <a:rPr lang="en-US" altLang="zh-CN"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sym typeface="Wingdings" panose="05000000000000000000" pitchFamily="2" charset="2"/>
              </a:rPr>
              <a:t> </a:t>
            </a:r>
            <a:r>
              <a:rPr lang="en-US" altLang="zh-CN" dirty="0" err="1">
                <a:latin typeface="Times New Roman" panose="02020603050405020304" pitchFamily="18" charset="0"/>
                <a:cs typeface="Times New Roman" panose="02020603050405020304" pitchFamily="18" charset="0"/>
                <a:sym typeface="Wingdings" panose="05000000000000000000" pitchFamily="2" charset="2"/>
              </a:rPr>
              <a:t>Serbi</a:t>
            </a:r>
            <a:r>
              <a:rPr lang="en-US" altLang="zh-CN" dirty="0">
                <a:latin typeface="Times New Roman" panose="02020603050405020304" pitchFamily="18" charset="0"/>
                <a:cs typeface="Times New Roman" panose="02020603050405020304" pitchFamily="18" charset="0"/>
                <a:sym typeface="Wingdings" panose="05000000000000000000" pitchFamily="2" charset="2"/>
              </a:rPr>
              <a:t> </a:t>
            </a:r>
            <a:r>
              <a:rPr lang="zh-CN" altLang="en-US" dirty="0">
                <a:latin typeface="Times New Roman" panose="02020603050405020304" pitchFamily="18" charset="0"/>
                <a:cs typeface="Times New Roman" panose="02020603050405020304" pitchFamily="18" charset="0"/>
                <a:sym typeface="Wingdings" panose="05000000000000000000" pitchFamily="2" charset="2"/>
              </a:rPr>
              <a:t>鮮卑</a:t>
            </a:r>
            <a:r>
              <a:rPr lang="en-US" altLang="zh-CN" dirty="0">
                <a:latin typeface="Times New Roman" panose="02020603050405020304" pitchFamily="18" charset="0"/>
                <a:cs typeface="Times New Roman" panose="02020603050405020304" pitchFamily="18" charset="0"/>
                <a:sym typeface="Wingdings" panose="05000000000000000000" pitchFamily="2" charset="2"/>
              </a:rPr>
              <a:t>/</a:t>
            </a:r>
            <a:r>
              <a:rPr lang="en-US" altLang="zh-CN" dirty="0" err="1">
                <a:latin typeface="Times New Roman" panose="02020603050405020304" pitchFamily="18" charset="0"/>
                <a:cs typeface="Times New Roman" panose="02020603050405020304" pitchFamily="18" charset="0"/>
                <a:sym typeface="Wingdings" panose="05000000000000000000" pitchFamily="2" charset="2"/>
              </a:rPr>
              <a:t>Awar</a:t>
            </a:r>
            <a:r>
              <a:rPr lang="en-US" altLang="zh-CN" dirty="0">
                <a:latin typeface="Times New Roman" panose="02020603050405020304" pitchFamily="18" charset="0"/>
                <a:cs typeface="Times New Roman" panose="02020603050405020304" pitchFamily="18" charset="0"/>
                <a:sym typeface="Wingdings" panose="05000000000000000000" pitchFamily="2" charset="2"/>
              </a:rPr>
              <a:t> </a:t>
            </a:r>
            <a:r>
              <a:rPr lang="zh-CN" altLang="en-US" dirty="0">
                <a:latin typeface="Times New Roman" panose="02020603050405020304" pitchFamily="18" charset="0"/>
                <a:cs typeface="Times New Roman" panose="02020603050405020304" pitchFamily="18" charset="0"/>
                <a:sym typeface="Wingdings" panose="05000000000000000000" pitchFamily="2" charset="2"/>
              </a:rPr>
              <a:t>烏丸</a:t>
            </a:r>
            <a:endParaRPr lang="en-US" altLang="zh-CN" dirty="0">
              <a:latin typeface="Times New Roman" panose="02020603050405020304" pitchFamily="18" charset="0"/>
              <a:cs typeface="Times New Roman" panose="02020603050405020304" pitchFamily="18" charset="0"/>
              <a:sym typeface="Wingdings" panose="05000000000000000000" pitchFamily="2" charset="2"/>
            </a:endParaRPr>
          </a:p>
          <a:p>
            <a:pPr lvl="1"/>
            <a:r>
              <a:rPr lang="en-US" dirty="0" err="1">
                <a:effectLst/>
                <a:latin typeface="Times New Roman" panose="02020603050405020304" pitchFamily="18" charset="0"/>
                <a:ea typeface="DengXian" panose="02010600030101010101" pitchFamily="2" charset="-122"/>
              </a:rPr>
              <a:t>Tabghach</a:t>
            </a:r>
            <a:r>
              <a:rPr lang="en-US" dirty="0">
                <a:effectLst/>
                <a:latin typeface="Times New Roman" panose="02020603050405020304" pitchFamily="18" charset="0"/>
                <a:ea typeface="DengXian" panose="02010600030101010101" pitchFamily="2" charset="-122"/>
              </a:rPr>
              <a:t> (</a:t>
            </a:r>
            <a:r>
              <a:rPr lang="en-US" i="1" dirty="0" err="1">
                <a:effectLst/>
                <a:latin typeface="Times New Roman" panose="02020603050405020304" pitchFamily="18" charset="0"/>
                <a:ea typeface="DengXian" panose="02010600030101010101" pitchFamily="2" charset="-122"/>
              </a:rPr>
              <a:t>Tuōbá</a:t>
            </a:r>
            <a:r>
              <a:rPr lang="en-US" i="1" dirty="0">
                <a:effectLst/>
                <a:latin typeface="Times New Roman" panose="02020603050405020304" pitchFamily="18" charset="0"/>
                <a:ea typeface="DengXian" panose="02010600030101010101" pitchFamily="2" charset="-122"/>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拓跋</a:t>
            </a:r>
            <a:r>
              <a:rPr lang="en-US" dirty="0">
                <a:effectLst/>
                <a:latin typeface="Times New Roman" panose="02020603050405020304" pitchFamily="18" charset="0"/>
                <a:ea typeface="DengXian" panose="02010600030101010101" pitchFamily="2" charset="-122"/>
              </a:rPr>
              <a:t>), </a:t>
            </a:r>
            <a:r>
              <a:rPr lang="en-US" dirty="0" err="1">
                <a:effectLst/>
                <a:latin typeface="Times New Roman" panose="02020603050405020304" pitchFamily="18" charset="0"/>
                <a:ea typeface="DengXian" panose="02010600030101010101" pitchFamily="2" charset="-122"/>
              </a:rPr>
              <a:t>Murong</a:t>
            </a:r>
            <a:r>
              <a:rPr lang="en-US" dirty="0">
                <a:effectLst/>
                <a:latin typeface="Times New Roman" panose="02020603050405020304" pitchFamily="18" charset="0"/>
                <a:ea typeface="DengXian" panose="02010600030101010101" pitchFamily="2" charset="-122"/>
              </a:rPr>
              <a:t> (</a:t>
            </a:r>
            <a:r>
              <a:rPr lang="en-US" i="1" dirty="0" err="1">
                <a:effectLst/>
                <a:latin typeface="Times New Roman" panose="02020603050405020304" pitchFamily="18" charset="0"/>
                <a:ea typeface="DengXian" panose="02010600030101010101" pitchFamily="2" charset="-122"/>
              </a:rPr>
              <a:t>Mùróng</a:t>
            </a:r>
            <a:r>
              <a:rPr lang="en-US" dirty="0">
                <a:effectLst/>
                <a:latin typeface="Times New Roman" panose="02020603050405020304" pitchFamily="18" charset="0"/>
                <a:ea typeface="DengXian" panose="02010600030101010101" pitchFamily="2" charset="-122"/>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慕容</a:t>
            </a:r>
            <a:r>
              <a:rPr lang="en-US" dirty="0">
                <a:effectLst/>
                <a:latin typeface="Times New Roman" panose="02020603050405020304" pitchFamily="18" charset="0"/>
                <a:ea typeface="DengXian" panose="02010600030101010101" pitchFamily="2" charset="-122"/>
              </a:rPr>
              <a:t>), Tufa (</a:t>
            </a:r>
            <a:r>
              <a:rPr lang="en-US" i="1" dirty="0" err="1">
                <a:effectLst/>
                <a:latin typeface="Times New Roman" panose="02020603050405020304" pitchFamily="18" charset="0"/>
                <a:ea typeface="DengXian" panose="02010600030101010101" pitchFamily="2" charset="-122"/>
              </a:rPr>
              <a:t>Tūfà</a:t>
            </a:r>
            <a:r>
              <a:rPr lang="en-US" dirty="0">
                <a:effectLst/>
                <a:latin typeface="Times New Roman" panose="02020603050405020304" pitchFamily="18" charset="0"/>
                <a:ea typeface="DengXian" panose="02010600030101010101" pitchFamily="2" charset="-122"/>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禿髮</a:t>
            </a:r>
            <a:r>
              <a:rPr lang="en-US" dirty="0">
                <a:effectLst/>
                <a:latin typeface="Times New Roman" panose="02020603050405020304" pitchFamily="18" charset="0"/>
                <a:ea typeface="DengXian" panose="02010600030101010101" pitchFamily="2" charset="-122"/>
              </a:rPr>
              <a:t>), </a:t>
            </a:r>
            <a:r>
              <a:rPr lang="en-US" dirty="0" err="1">
                <a:effectLst/>
                <a:latin typeface="Times New Roman" panose="02020603050405020304" pitchFamily="18" charset="0"/>
                <a:ea typeface="DengXian" panose="02010600030101010101" pitchFamily="2" charset="-122"/>
              </a:rPr>
              <a:t>Qifu</a:t>
            </a:r>
            <a:r>
              <a:rPr lang="en-US" dirty="0">
                <a:effectLst/>
                <a:latin typeface="Times New Roman" panose="02020603050405020304" pitchFamily="18" charset="0"/>
                <a:ea typeface="DengXian" panose="02010600030101010101" pitchFamily="2" charset="-122"/>
              </a:rPr>
              <a:t> (</a:t>
            </a:r>
            <a:r>
              <a:rPr lang="en-US" i="1" dirty="0" err="1">
                <a:effectLst/>
                <a:latin typeface="Times New Roman" panose="02020603050405020304" pitchFamily="18" charset="0"/>
                <a:ea typeface="DengXian" panose="02010600030101010101" pitchFamily="2" charset="-122"/>
              </a:rPr>
              <a:t>Qǐfú</a:t>
            </a:r>
            <a:r>
              <a:rPr lang="en-US" dirty="0">
                <a:effectLst/>
                <a:latin typeface="Times New Roman" panose="02020603050405020304" pitchFamily="18" charset="0"/>
                <a:ea typeface="DengXian" panose="02010600030101010101" pitchFamily="2" charset="-122"/>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乞伏</a:t>
            </a:r>
            <a:r>
              <a:rPr lang="en-US" dirty="0">
                <a:effectLst/>
                <a:latin typeface="Times New Roman" panose="02020603050405020304" pitchFamily="18" charset="0"/>
                <a:ea typeface="DengXian" panose="02010600030101010101" pitchFamily="2" charset="-122"/>
              </a:rPr>
              <a:t>), </a:t>
            </a:r>
            <a:r>
              <a:rPr lang="en-US" dirty="0" err="1">
                <a:effectLst/>
                <a:latin typeface="Times New Roman" panose="02020603050405020304" pitchFamily="18" charset="0"/>
                <a:ea typeface="DengXian" panose="02010600030101010101" pitchFamily="2" charset="-122"/>
              </a:rPr>
              <a:t>Yuwen</a:t>
            </a:r>
            <a:r>
              <a:rPr lang="en-US" dirty="0">
                <a:effectLst/>
                <a:latin typeface="Times New Roman" panose="02020603050405020304" pitchFamily="18" charset="0"/>
                <a:ea typeface="DengXian" panose="02010600030101010101" pitchFamily="2" charset="-122"/>
              </a:rPr>
              <a:t> (</a:t>
            </a:r>
            <a:r>
              <a:rPr lang="en-US" i="1" dirty="0" err="1">
                <a:effectLst/>
                <a:latin typeface="Times New Roman" panose="02020603050405020304" pitchFamily="18" charset="0"/>
                <a:ea typeface="DengXian" panose="02010600030101010101" pitchFamily="2" charset="-122"/>
              </a:rPr>
              <a:t>Yǔwén</a:t>
            </a:r>
            <a:r>
              <a:rPr lang="en-US" dirty="0">
                <a:effectLst/>
                <a:latin typeface="Times New Roman" panose="02020603050405020304" pitchFamily="18" charset="0"/>
                <a:ea typeface="DengXian" panose="02010600030101010101" pitchFamily="2" charset="-122"/>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宇文</a:t>
            </a:r>
            <a:r>
              <a:rPr lang="en-US" dirty="0">
                <a:effectLst/>
                <a:latin typeface="Times New Roman" panose="02020603050405020304" pitchFamily="18" charset="0"/>
                <a:ea typeface="DengXian" panose="02010600030101010101" pitchFamily="2" charset="-122"/>
              </a:rPr>
              <a:t>), Duan (</a:t>
            </a:r>
            <a:r>
              <a:rPr lang="en-US" i="1" dirty="0" err="1">
                <a:effectLst/>
                <a:latin typeface="Times New Roman" panose="02020603050405020304" pitchFamily="18" charset="0"/>
                <a:ea typeface="DengXian" panose="02010600030101010101" pitchFamily="2" charset="-122"/>
              </a:rPr>
              <a:t>Duàn</a:t>
            </a:r>
            <a:r>
              <a:rPr lang="en-US" dirty="0">
                <a:effectLst/>
                <a:latin typeface="Times New Roman" panose="02020603050405020304" pitchFamily="18" charset="0"/>
                <a:ea typeface="DengXian" panose="02010600030101010101" pitchFamily="2" charset="-122"/>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段</a:t>
            </a:r>
            <a:r>
              <a:rPr lang="en-US" dirty="0">
                <a:effectLst/>
                <a:latin typeface="Times New Roman" panose="02020603050405020304" pitchFamily="18" charset="0"/>
                <a:ea typeface="DengXian" panose="02010600030101010101" pitchFamily="2" charset="-122"/>
              </a:rPr>
              <a:t>)</a:t>
            </a:r>
            <a:endParaRPr lang="en-US" altLang="zh-CN" dirty="0">
              <a:latin typeface="Times New Roman" panose="02020603050405020304" pitchFamily="18" charset="0"/>
              <a:cs typeface="Times New Roman" panose="02020603050405020304" pitchFamily="18" charset="0"/>
              <a:sym typeface="Wingdings" panose="05000000000000000000" pitchFamily="2" charset="2"/>
            </a:endParaRPr>
          </a:p>
          <a:p>
            <a:pPr lvl="1"/>
            <a:r>
              <a:rPr lang="en-US" altLang="zh-CN" dirty="0">
                <a:latin typeface="Times New Roman" panose="02020603050405020304" pitchFamily="18" charset="0"/>
                <a:cs typeface="Times New Roman" panose="02020603050405020304" pitchFamily="18" charset="0"/>
                <a:sym typeface="Wingdings" panose="05000000000000000000" pitchFamily="2" charset="2"/>
              </a:rPr>
              <a:t>Development of hereditary houses</a:t>
            </a:r>
          </a:p>
          <a:p>
            <a:endParaRPr lang="en-US" dirty="0">
              <a:latin typeface="Times New Roman" panose="02020603050405020304" pitchFamily="18" charset="0"/>
              <a:cs typeface="Times New Roman" panose="02020603050405020304" pitchFamily="18" charset="0"/>
              <a:sym typeface="Wingdings" panose="05000000000000000000" pitchFamily="2" charset="2"/>
            </a:endParaRPr>
          </a:p>
          <a:p>
            <a:r>
              <a:rPr lang="en-US" dirty="0" err="1">
                <a:latin typeface="Times New Roman" panose="02020603050405020304" pitchFamily="18" charset="0"/>
                <a:cs typeface="Times New Roman" panose="02020603050405020304" pitchFamily="18" charset="0"/>
                <a:sym typeface="Wingdings" panose="05000000000000000000" pitchFamily="2" charset="2"/>
              </a:rPr>
              <a:t>Yuwen</a:t>
            </a:r>
            <a:r>
              <a:rPr lang="en-US" dirty="0">
                <a:latin typeface="Times New Roman" panose="02020603050405020304" pitchFamily="18" charset="0"/>
                <a:cs typeface="Times New Roman" panose="02020603050405020304" pitchFamily="18" charset="0"/>
                <a:sym typeface="Wingdings" panose="05000000000000000000" pitchFamily="2" charset="2"/>
              </a:rPr>
              <a:t> </a:t>
            </a:r>
            <a:r>
              <a:rPr lang="zh-CN" altLang="en-US" dirty="0">
                <a:latin typeface="Times New Roman" panose="02020603050405020304" pitchFamily="18" charset="0"/>
                <a:cs typeface="Times New Roman" panose="02020603050405020304" pitchFamily="18" charset="0"/>
                <a:sym typeface="Wingdings" panose="05000000000000000000" pitchFamily="2" charset="2"/>
              </a:rPr>
              <a:t>宇文</a:t>
            </a:r>
            <a:r>
              <a:rPr lang="en-US" dirty="0">
                <a:latin typeface="Times New Roman" panose="02020603050405020304" pitchFamily="18" charset="0"/>
                <a:cs typeface="Times New Roman" panose="02020603050405020304" pitchFamily="18" charset="0"/>
                <a:sym typeface="Wingdings" panose="05000000000000000000" pitchFamily="2" charset="2"/>
              </a:rPr>
              <a:t> </a:t>
            </a:r>
            <a:r>
              <a:rPr lang="en-US" dirty="0" err="1">
                <a:latin typeface="Times New Roman" panose="02020603050405020304" pitchFamily="18" charset="0"/>
                <a:cs typeface="Times New Roman" panose="02020603050405020304" pitchFamily="18" charset="0"/>
                <a:sym typeface="Wingdings" panose="05000000000000000000" pitchFamily="2" charset="2"/>
              </a:rPr>
              <a:t>Qai</a:t>
            </a:r>
            <a:r>
              <a:rPr lang="en-US" dirty="0">
                <a:latin typeface="Times New Roman" panose="02020603050405020304" pitchFamily="18" charset="0"/>
                <a:cs typeface="Times New Roman" panose="02020603050405020304" pitchFamily="18" charset="0"/>
                <a:sym typeface="Wingdings" panose="05000000000000000000" pitchFamily="2" charset="2"/>
              </a:rPr>
              <a:t> </a:t>
            </a:r>
            <a:r>
              <a:rPr lang="zh-CN" altLang="en-US" dirty="0">
                <a:latin typeface="Times New Roman" panose="02020603050405020304" pitchFamily="18" charset="0"/>
                <a:cs typeface="Times New Roman" panose="02020603050405020304" pitchFamily="18" charset="0"/>
                <a:sym typeface="Wingdings" panose="05000000000000000000" pitchFamily="2" charset="2"/>
              </a:rPr>
              <a:t>奚</a:t>
            </a:r>
            <a:r>
              <a:rPr lang="en-US" dirty="0">
                <a:latin typeface="Times New Roman" panose="02020603050405020304" pitchFamily="18" charset="0"/>
                <a:cs typeface="Times New Roman" panose="02020603050405020304" pitchFamily="18" charset="0"/>
                <a:sym typeface="Wingdings" panose="05000000000000000000" pitchFamily="2" charset="2"/>
              </a:rPr>
              <a:t>/</a:t>
            </a:r>
            <a:r>
              <a:rPr lang="en-US" dirty="0" err="1">
                <a:latin typeface="Times New Roman" panose="02020603050405020304" pitchFamily="18" charset="0"/>
                <a:cs typeface="Times New Roman" panose="02020603050405020304" pitchFamily="18" charset="0"/>
                <a:sym typeface="Wingdings" panose="05000000000000000000" pitchFamily="2" charset="2"/>
              </a:rPr>
              <a:t>Kitan</a:t>
            </a:r>
            <a:r>
              <a:rPr lang="en-US" dirty="0">
                <a:latin typeface="Times New Roman" panose="02020603050405020304" pitchFamily="18" charset="0"/>
                <a:cs typeface="Times New Roman" panose="02020603050405020304" pitchFamily="18" charset="0"/>
                <a:sym typeface="Wingdings" panose="05000000000000000000" pitchFamily="2" charset="2"/>
              </a:rPr>
              <a:t> </a:t>
            </a:r>
            <a:r>
              <a:rPr lang="zh-CN" altLang="en-US" dirty="0">
                <a:latin typeface="Times New Roman" panose="02020603050405020304" pitchFamily="18" charset="0"/>
                <a:cs typeface="Times New Roman" panose="02020603050405020304" pitchFamily="18" charset="0"/>
                <a:sym typeface="Wingdings" panose="05000000000000000000" pitchFamily="2" charset="2"/>
              </a:rPr>
              <a:t>契丹</a:t>
            </a:r>
            <a:endParaRPr lang="en-US" altLang="zh-CN" dirty="0">
              <a:latin typeface="Times New Roman" panose="02020603050405020304" pitchFamily="18" charset="0"/>
              <a:cs typeface="Times New Roman" panose="02020603050405020304" pitchFamily="18" charset="0"/>
              <a:sym typeface="Wingdings" panose="05000000000000000000" pitchFamily="2" charset="2"/>
            </a:endParaRPr>
          </a:p>
          <a:p>
            <a:pPr lvl="1"/>
            <a:r>
              <a:rPr lang="en-US" sz="1800" dirty="0">
                <a:effectLst/>
                <a:latin typeface="Times New Roman" panose="02020603050405020304" pitchFamily="18" charset="0"/>
                <a:ea typeface="DengXian" panose="02010600030101010101" pitchFamily="2" charset="-122"/>
              </a:rPr>
              <a:t>*</a:t>
            </a:r>
            <a:r>
              <a:rPr lang="en-US" sz="1800" i="1" dirty="0" err="1">
                <a:effectLst/>
                <a:latin typeface="Times New Roman" panose="02020603050405020304" pitchFamily="18" charset="0"/>
                <a:ea typeface="DengXian" panose="02010600030101010101" pitchFamily="2" charset="-122"/>
              </a:rPr>
              <a:t>ñoġur-ǰu</a:t>
            </a:r>
            <a:r>
              <a:rPr lang="en-US" sz="1800" i="1" dirty="0">
                <a:effectLst/>
                <a:latin typeface="Times New Roman" panose="02020603050405020304" pitchFamily="18" charset="0"/>
                <a:ea typeface="DengXian" panose="02010600030101010101" pitchFamily="2" charset="-122"/>
              </a:rPr>
              <a:t> </a:t>
            </a:r>
            <a:r>
              <a:rPr lang="en-US" sz="1800" dirty="0">
                <a:effectLst/>
                <a:latin typeface="Times New Roman" panose="02020603050405020304" pitchFamily="18" charset="0"/>
                <a:ea typeface="DengXian" panose="02010600030101010101" pitchFamily="2" charset="-122"/>
              </a:rPr>
              <a:t>(</a:t>
            </a:r>
            <a:r>
              <a:rPr lang="en-US" sz="1800" i="1" dirty="0" err="1">
                <a:effectLst/>
                <a:latin typeface="Times New Roman" panose="02020603050405020304" pitchFamily="18" charset="0"/>
                <a:ea typeface="DengXian" panose="02010600030101010101" pitchFamily="2" charset="-122"/>
              </a:rPr>
              <a:t>rǔhézhǔ</a:t>
            </a:r>
            <a:r>
              <a:rPr lang="en-US" sz="1800" dirty="0">
                <a:effectLst/>
                <a:latin typeface="Times New Roman" panose="02020603050405020304" pitchFamily="18" charset="0"/>
                <a:ea typeface="DengXian" panose="02010600030101010101" pitchFamily="2" charset="-122"/>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辱紇主</a:t>
            </a:r>
            <a:r>
              <a:rPr lang="en-US" sz="1800" dirty="0">
                <a:effectLst/>
                <a:latin typeface="Times New Roman" panose="02020603050405020304" pitchFamily="18" charset="0"/>
                <a:ea typeface="DengXian" panose="02010600030101010101" pitchFamily="2" charset="-122"/>
              </a:rPr>
              <a:t>)</a:t>
            </a:r>
            <a:endParaRPr lang="en-US" sz="1800" dirty="0">
              <a:effectLst/>
              <a:latin typeface="Times New Roman" panose="02020603050405020304" pitchFamily="18" charset="0"/>
              <a:ea typeface="DengXian" panose="02010600030101010101" pitchFamily="2" charset="-122"/>
              <a:cs typeface="Times New Roman" panose="02020603050405020304" pitchFamily="18" charset="0"/>
              <a:sym typeface="Wingdings" panose="05000000000000000000" pitchFamily="2" charset="2"/>
            </a:endParaRPr>
          </a:p>
          <a:p>
            <a:pPr lvl="1"/>
            <a:r>
              <a:rPr lang="en-US" sz="1800" dirty="0">
                <a:effectLst/>
                <a:latin typeface="Times New Roman" panose="02020603050405020304" pitchFamily="18" charset="0"/>
                <a:ea typeface="DengXian" panose="02010600030101010101" pitchFamily="2" charset="-122"/>
              </a:rPr>
              <a:t>*</a:t>
            </a:r>
            <a:r>
              <a:rPr lang="en-US" sz="1800" i="1" dirty="0" err="1">
                <a:latin typeface="Times New Roman" panose="02020603050405020304" pitchFamily="18" charset="0"/>
                <a:ea typeface="DengXian" panose="02010600030101010101" pitchFamily="2" charset="-122"/>
              </a:rPr>
              <a:t>m</a:t>
            </a:r>
            <a:r>
              <a:rPr lang="en-US" sz="1800" i="1" dirty="0" err="1">
                <a:effectLst/>
                <a:latin typeface="Times New Roman" panose="02020603050405020304" pitchFamily="18" charset="0"/>
                <a:ea typeface="DengXian" panose="02010600030101010101" pitchFamily="2" charset="-122"/>
              </a:rPr>
              <a:t>aġa-pur</a:t>
            </a:r>
            <a:r>
              <a:rPr lang="en-US" sz="1800" dirty="0">
                <a:effectLst/>
                <a:latin typeface="Times New Roman" panose="02020603050405020304" pitchFamily="18" charset="0"/>
                <a:ea typeface="DengXian" panose="02010600030101010101" pitchFamily="2" charset="-122"/>
              </a:rPr>
              <a:t> (</a:t>
            </a:r>
            <a:r>
              <a:rPr lang="en-US" sz="1800" i="1" dirty="0" err="1">
                <a:effectLst/>
                <a:latin typeface="Times New Roman" panose="02020603050405020304" pitchFamily="18" charset="0"/>
                <a:ea typeface="DengXian" panose="02010600030101010101" pitchFamily="2" charset="-122"/>
              </a:rPr>
              <a:t>mòhèfú</a:t>
            </a:r>
            <a:r>
              <a:rPr lang="en-US" sz="1800" dirty="0">
                <a:effectLst/>
                <a:latin typeface="Times New Roman" panose="02020603050405020304" pitchFamily="18" charset="0"/>
                <a:ea typeface="DengXian" panose="02010600030101010101" pitchFamily="2" charset="-122"/>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莫賀弗</a:t>
            </a:r>
            <a:r>
              <a:rPr lang="en-US" sz="1800" dirty="0">
                <a:effectLst/>
                <a:latin typeface="Times New Roman" panose="02020603050405020304" pitchFamily="18" charset="0"/>
                <a:ea typeface="DengXian" panose="02010600030101010101" pitchFamily="2" charset="-122"/>
              </a:rPr>
              <a:t>)</a:t>
            </a:r>
          </a:p>
          <a:p>
            <a:pPr lvl="1"/>
            <a:r>
              <a:rPr lang="en-US" sz="1800" i="1" dirty="0" err="1">
                <a:latin typeface="Times New Roman" panose="02020603050405020304" pitchFamily="18" charset="0"/>
                <a:ea typeface="DengXian" panose="02010600030101010101" pitchFamily="2" charset="-122"/>
              </a:rPr>
              <a:t>e</a:t>
            </a:r>
            <a:r>
              <a:rPr lang="en-US" sz="1800" i="1" dirty="0" err="1">
                <a:effectLst/>
                <a:latin typeface="Times New Roman" panose="02020603050405020304" pitchFamily="18" charset="0"/>
                <a:ea typeface="DengXian" panose="02010600030101010101" pitchFamily="2" charset="-122"/>
              </a:rPr>
              <a:t>ltäbär</a:t>
            </a:r>
            <a:endParaRPr lang="en-US" sz="1800" i="1" dirty="0">
              <a:effectLst/>
              <a:latin typeface="Times New Roman" panose="02020603050405020304" pitchFamily="18" charset="0"/>
              <a:ea typeface="DengXian" panose="02010600030101010101" pitchFamily="2" charset="-122"/>
            </a:endParaRPr>
          </a:p>
          <a:p>
            <a:pPr lvl="1"/>
            <a:r>
              <a:rPr lang="en-US" sz="1800" i="1" dirty="0" err="1">
                <a:effectLst/>
                <a:latin typeface="Times New Roman" panose="02020603050405020304" pitchFamily="18" charset="0"/>
                <a:ea typeface="DengXian" panose="02010600030101010101" pitchFamily="2" charset="-122"/>
              </a:rPr>
              <a:t>irkin</a:t>
            </a:r>
            <a:endParaRPr lang="en-US" sz="1800" i="1" dirty="0">
              <a:effectLst/>
              <a:latin typeface="Times New Roman" panose="02020603050405020304" pitchFamily="18" charset="0"/>
              <a:ea typeface="DengXian" panose="02010600030101010101" pitchFamily="2" charset="-122"/>
            </a:endParaRPr>
          </a:p>
          <a:p>
            <a:pPr lvl="1"/>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4981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7" name="Picture 6" descr="Map&#10;&#10;Description automatically generated">
            <a:extLst>
              <a:ext uri="{FF2B5EF4-FFF2-40B4-BE49-F238E27FC236}">
                <a16:creationId xmlns:a16="http://schemas.microsoft.com/office/drawing/2014/main" id="{98585E70-9A34-496C-BDCC-5268C1A5B38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1938" y="0"/>
            <a:ext cx="9688124" cy="6857999"/>
          </a:xfrm>
          <a:prstGeom prst="rect">
            <a:avLst/>
          </a:prstGeom>
          <a:noFill/>
          <a:ln>
            <a:noFill/>
          </a:ln>
        </p:spPr>
      </p:pic>
    </p:spTree>
    <p:extLst>
      <p:ext uri="{BB962C8B-B14F-4D97-AF65-F5344CB8AC3E}">
        <p14:creationId xmlns:p14="http://schemas.microsoft.com/office/powerpoint/2010/main" val="968114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79263-18EA-4EB8-AD71-277A27270EFB}"/>
              </a:ext>
            </a:extLst>
          </p:cNvPr>
          <p:cNvSpPr>
            <a:spLocks noGrp="1"/>
          </p:cNvSpPr>
          <p:nvPr>
            <p:ph type="title"/>
          </p:nvPr>
        </p:nvSpPr>
        <p:spPr>
          <a:xfrm>
            <a:off x="1640156" y="380797"/>
            <a:ext cx="8911687" cy="1280890"/>
          </a:xfrm>
        </p:spPr>
        <p:txBody>
          <a:bodyPr/>
          <a:lstStyle/>
          <a:p>
            <a:pPr algn="ctr"/>
            <a:r>
              <a:rPr lang="en-US" dirty="0">
                <a:latin typeface="Times New Roman" panose="02020603050405020304" pitchFamily="18" charset="0"/>
                <a:cs typeface="Times New Roman" panose="02020603050405020304" pitchFamily="18" charset="0"/>
              </a:rPr>
              <a:t>Modern Environment of </a:t>
            </a:r>
            <a:r>
              <a:rPr lang="en-US" dirty="0" err="1">
                <a:latin typeface="Times New Roman" panose="02020603050405020304" pitchFamily="18" charset="0"/>
                <a:cs typeface="Times New Roman" panose="02020603050405020304" pitchFamily="18" charset="0"/>
              </a:rPr>
              <a:t>Ningcheng</a:t>
            </a:r>
            <a:r>
              <a:rPr lang="en-US" dirty="0">
                <a:latin typeface="Times New Roman" panose="02020603050405020304" pitchFamily="18" charset="0"/>
                <a:cs typeface="Times New Roman" panose="02020603050405020304" pitchFamily="18" charset="0"/>
              </a:rPr>
              <a:t> Region</a:t>
            </a:r>
          </a:p>
        </p:txBody>
      </p:sp>
      <p:pic>
        <p:nvPicPr>
          <p:cNvPr id="6" name="Picture 5" descr="Map&#10;&#10;Description automatically generated">
            <a:extLst>
              <a:ext uri="{FF2B5EF4-FFF2-40B4-BE49-F238E27FC236}">
                <a16:creationId xmlns:a16="http://schemas.microsoft.com/office/drawing/2014/main" id="{50F1292F-48E0-44E7-A8C1-858251AD813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4598" y="1661687"/>
            <a:ext cx="5438775" cy="3851910"/>
          </a:xfrm>
          <a:prstGeom prst="rect">
            <a:avLst/>
          </a:prstGeom>
          <a:noFill/>
          <a:ln>
            <a:noFill/>
          </a:ln>
        </p:spPr>
      </p:pic>
      <p:pic>
        <p:nvPicPr>
          <p:cNvPr id="10" name="Picture 9">
            <a:extLst>
              <a:ext uri="{FF2B5EF4-FFF2-40B4-BE49-F238E27FC236}">
                <a16:creationId xmlns:a16="http://schemas.microsoft.com/office/drawing/2014/main" id="{9A84117A-A898-4105-9501-6A6F1CD8B637}"/>
              </a:ext>
            </a:extLst>
          </p:cNvPr>
          <p:cNvPicPr>
            <a:picLocks noChangeAspect="1"/>
          </p:cNvPicPr>
          <p:nvPr/>
        </p:nvPicPr>
        <p:blipFill>
          <a:blip r:embed="rId4"/>
          <a:stretch>
            <a:fillRect/>
          </a:stretch>
        </p:blipFill>
        <p:spPr>
          <a:xfrm>
            <a:off x="6308629" y="1746358"/>
            <a:ext cx="5413717" cy="3365284"/>
          </a:xfrm>
          <a:prstGeom prst="rect">
            <a:avLst/>
          </a:prstGeom>
        </p:spPr>
      </p:pic>
    </p:spTree>
    <p:extLst>
      <p:ext uri="{BB962C8B-B14F-4D97-AF65-F5344CB8AC3E}">
        <p14:creationId xmlns:p14="http://schemas.microsoft.com/office/powerpoint/2010/main" val="4267200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9A60F59-CC8F-44DB-B57D-EBA0C3A9E6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3B720D5-3EA7-4F0F-AAB1-2C239BCF4EDB}"/>
              </a:ext>
            </a:extLst>
          </p:cNvPr>
          <p:cNvSpPr>
            <a:spLocks noGrp="1"/>
          </p:cNvSpPr>
          <p:nvPr>
            <p:ph type="title"/>
          </p:nvPr>
        </p:nvSpPr>
        <p:spPr>
          <a:xfrm>
            <a:off x="1794897" y="193031"/>
            <a:ext cx="9712998" cy="1280890"/>
          </a:xfrm>
        </p:spPr>
        <p:txBody>
          <a:bodyPr>
            <a:normAutofit/>
          </a:bodyPr>
          <a:lstStyle/>
          <a:p>
            <a:r>
              <a:rPr lang="en-US" dirty="0">
                <a:latin typeface="Times New Roman" panose="02020603050405020304" pitchFamily="18" charset="0"/>
                <a:cs typeface="Times New Roman" panose="02020603050405020304" pitchFamily="18" charset="0"/>
              </a:rPr>
              <a:t>The Ancient Environment of the </a:t>
            </a:r>
            <a:r>
              <a:rPr lang="en-US" dirty="0" err="1">
                <a:latin typeface="Times New Roman" panose="02020603050405020304" pitchFamily="18" charset="0"/>
                <a:cs typeface="Times New Roman" panose="02020603050405020304" pitchFamily="18" charset="0"/>
              </a:rPr>
              <a:t>Ningcheng</a:t>
            </a:r>
            <a:r>
              <a:rPr lang="en-US" dirty="0">
                <a:latin typeface="Times New Roman" panose="02020603050405020304" pitchFamily="18" charset="0"/>
                <a:cs typeface="Times New Roman" panose="02020603050405020304" pitchFamily="18" charset="0"/>
              </a:rPr>
              <a:t> Region</a:t>
            </a:r>
          </a:p>
        </p:txBody>
      </p:sp>
      <p:sp>
        <p:nvSpPr>
          <p:cNvPr id="15" name="Rectangle 14">
            <a:extLst>
              <a:ext uri="{FF2B5EF4-FFF2-40B4-BE49-F238E27FC236}">
                <a16:creationId xmlns:a16="http://schemas.microsoft.com/office/drawing/2014/main" id="{98235451-0514-46C2-AC4E-7D2141B34E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11">
            <a:extLst>
              <a:ext uri="{FF2B5EF4-FFF2-40B4-BE49-F238E27FC236}">
                <a16:creationId xmlns:a16="http://schemas.microsoft.com/office/drawing/2014/main" id="{0CA83327-46BA-4C48-9DD0-FE3331ED2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graphicFrame>
        <p:nvGraphicFramePr>
          <p:cNvPr id="8" name="Content Placeholder 7">
            <a:extLst>
              <a:ext uri="{FF2B5EF4-FFF2-40B4-BE49-F238E27FC236}">
                <a16:creationId xmlns:a16="http://schemas.microsoft.com/office/drawing/2014/main" id="{09AA26F7-E4FE-4CED-BBAD-C681C9B73613}"/>
              </a:ext>
            </a:extLst>
          </p:cNvPr>
          <p:cNvGraphicFramePr>
            <a:graphicFrameLocks noGrp="1"/>
          </p:cNvGraphicFramePr>
          <p:nvPr>
            <p:ph idx="1"/>
            <p:extLst>
              <p:ext uri="{D42A27DB-BD31-4B8C-83A1-F6EECF244321}">
                <p14:modId xmlns:p14="http://schemas.microsoft.com/office/powerpoint/2010/main" val="4003221400"/>
              </p:ext>
            </p:extLst>
          </p:nvPr>
        </p:nvGraphicFramePr>
        <p:xfrm>
          <a:off x="1" y="1063804"/>
          <a:ext cx="12192002" cy="5794195"/>
        </p:xfrm>
        <a:graphic>
          <a:graphicData uri="http://schemas.openxmlformats.org/drawingml/2006/table">
            <a:tbl>
              <a:tblPr firstRow="1" firstCol="1" bandRow="1">
                <a:tableStyleId>{5C22544A-7EE6-4342-B048-85BDC9FD1C3A}</a:tableStyleId>
              </a:tblPr>
              <a:tblGrid>
                <a:gridCol w="693068">
                  <a:extLst>
                    <a:ext uri="{9D8B030D-6E8A-4147-A177-3AD203B41FA5}">
                      <a16:colId xmlns:a16="http://schemas.microsoft.com/office/drawing/2014/main" val="3431414198"/>
                    </a:ext>
                  </a:extLst>
                </a:gridCol>
                <a:gridCol w="1675361">
                  <a:extLst>
                    <a:ext uri="{9D8B030D-6E8A-4147-A177-3AD203B41FA5}">
                      <a16:colId xmlns:a16="http://schemas.microsoft.com/office/drawing/2014/main" val="3317743447"/>
                    </a:ext>
                  </a:extLst>
                </a:gridCol>
                <a:gridCol w="4014255">
                  <a:extLst>
                    <a:ext uri="{9D8B030D-6E8A-4147-A177-3AD203B41FA5}">
                      <a16:colId xmlns:a16="http://schemas.microsoft.com/office/drawing/2014/main" val="629409786"/>
                    </a:ext>
                  </a:extLst>
                </a:gridCol>
                <a:gridCol w="2737708">
                  <a:extLst>
                    <a:ext uri="{9D8B030D-6E8A-4147-A177-3AD203B41FA5}">
                      <a16:colId xmlns:a16="http://schemas.microsoft.com/office/drawing/2014/main" val="4071787879"/>
                    </a:ext>
                  </a:extLst>
                </a:gridCol>
                <a:gridCol w="2359070">
                  <a:extLst>
                    <a:ext uri="{9D8B030D-6E8A-4147-A177-3AD203B41FA5}">
                      <a16:colId xmlns:a16="http://schemas.microsoft.com/office/drawing/2014/main" val="2297762426"/>
                    </a:ext>
                  </a:extLst>
                </a:gridCol>
                <a:gridCol w="712540">
                  <a:extLst>
                    <a:ext uri="{9D8B030D-6E8A-4147-A177-3AD203B41FA5}">
                      <a16:colId xmlns:a16="http://schemas.microsoft.com/office/drawing/2014/main" val="115955990"/>
                    </a:ext>
                  </a:extLst>
                </a:gridCol>
              </a:tblGrid>
              <a:tr h="358629">
                <a:tc rowSpan="2">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Depth (cm)</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rowSpan="2">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Period </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gridSpan="4">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Liao </a:t>
                      </a:r>
                      <a:r>
                        <a:rPr lang="en-US" sz="1500" dirty="0" err="1">
                          <a:solidFill>
                            <a:schemeClr val="bg1"/>
                          </a:solidFill>
                          <a:effectLst/>
                          <a:latin typeface="Times New Roman" panose="02020603050405020304" pitchFamily="18" charset="0"/>
                          <a:cs typeface="Times New Roman" panose="02020603050405020304" pitchFamily="18" charset="0"/>
                        </a:rPr>
                        <a:t>Zhongjing</a:t>
                      </a:r>
                      <a:r>
                        <a:rPr lang="en-US" sz="1500" dirty="0">
                          <a:solidFill>
                            <a:schemeClr val="bg1"/>
                          </a:solidFill>
                          <a:effectLst/>
                          <a:latin typeface="Times New Roman" panose="02020603050405020304" pitchFamily="18" charset="0"/>
                          <a:cs typeface="Times New Roman" panose="02020603050405020304" pitchFamily="18" charset="0"/>
                        </a:rPr>
                        <a:t> A and B Samples</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66821054"/>
                  </a:ext>
                </a:extLst>
              </a:tr>
              <a:tr h="664188">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Pollen Types</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Ancient Vegetation</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Ancient Climate</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Pollen Group</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extLst>
                  <a:ext uri="{0D108BD9-81ED-4DB2-BD59-A6C34878D82A}">
                    <a16:rowId xmlns:a16="http://schemas.microsoft.com/office/drawing/2014/main" val="1572424032"/>
                  </a:ext>
                </a:extLst>
              </a:tr>
              <a:tr h="859837">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10-50</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Late Holocene (500 BCE-1500 CE)</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i="1" dirty="0">
                          <a:solidFill>
                            <a:schemeClr val="bg1"/>
                          </a:solidFill>
                          <a:effectLst/>
                          <a:latin typeface="Times New Roman" panose="02020603050405020304" pitchFamily="18" charset="0"/>
                          <a:cs typeface="Times New Roman" panose="02020603050405020304" pitchFamily="18" charset="0"/>
                        </a:rPr>
                        <a:t>Pinus, Artemisia, Fagopyrum esculentum, Asteraceae, </a:t>
                      </a:r>
                      <a:r>
                        <a:rPr lang="en-US" sz="1500" i="1" dirty="0" err="1">
                          <a:solidFill>
                            <a:schemeClr val="bg1"/>
                          </a:solidFill>
                          <a:effectLst/>
                          <a:latin typeface="Times New Roman" panose="02020603050405020304" pitchFamily="18" charset="0"/>
                          <a:cs typeface="Times New Roman" panose="02020603050405020304" pitchFamily="18" charset="0"/>
                        </a:rPr>
                        <a:t>Athyriaceae</a:t>
                      </a:r>
                      <a:r>
                        <a:rPr lang="en-US" sz="1500" i="1" dirty="0">
                          <a:solidFill>
                            <a:schemeClr val="bg1"/>
                          </a:solidFill>
                          <a:effectLst/>
                          <a:latin typeface="Times New Roman" panose="02020603050405020304" pitchFamily="18" charset="0"/>
                          <a:cs typeface="Times New Roman" panose="02020603050405020304" pitchFamily="18" charset="0"/>
                        </a:rPr>
                        <a:t>, Selaginella sinensis</a:t>
                      </a:r>
                      <a:endParaRPr lang="en-US" sz="1500" i="1"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a:solidFill>
                            <a:schemeClr val="bg1"/>
                          </a:solidFill>
                          <a:effectLst/>
                          <a:latin typeface="Times New Roman" panose="02020603050405020304" pitchFamily="18" charset="0"/>
                          <a:cs typeface="Times New Roman" panose="02020603050405020304" pitchFamily="18" charset="0"/>
                        </a:rPr>
                        <a:t>Sparse coniferous steppe</a:t>
                      </a:r>
                      <a:endParaRPr lang="en-US" sz="150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b="1" u="sng" dirty="0">
                          <a:solidFill>
                            <a:schemeClr val="bg1"/>
                          </a:solidFill>
                          <a:effectLst/>
                          <a:latin typeface="Times New Roman" panose="02020603050405020304" pitchFamily="18" charset="0"/>
                          <a:cs typeface="Times New Roman" panose="02020603050405020304" pitchFamily="18" charset="0"/>
                        </a:rPr>
                        <a:t>Alternating Cool and Moist, Semi-arid, and Arid</a:t>
                      </a:r>
                      <a:endParaRPr lang="en-US" sz="1500" b="1" u="sng"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IV</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extLst>
                  <a:ext uri="{0D108BD9-81ED-4DB2-BD59-A6C34878D82A}">
                    <a16:rowId xmlns:a16="http://schemas.microsoft.com/office/drawing/2014/main" val="3255718741"/>
                  </a:ext>
                </a:extLst>
              </a:tr>
              <a:tr h="896770">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30-50</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Middle Holocene (5500-500 BCE)</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i="1">
                          <a:solidFill>
                            <a:schemeClr val="bg1"/>
                          </a:solidFill>
                          <a:effectLst/>
                          <a:latin typeface="Times New Roman" panose="02020603050405020304" pitchFamily="18" charset="0"/>
                          <a:cs typeface="Times New Roman" panose="02020603050405020304" pitchFamily="18" charset="0"/>
                        </a:rPr>
                        <a:t>Pinus, Betula, Corylus, Artemisia, Fagopyrum esculentum, Gramineae, Selaginella sinensis</a:t>
                      </a:r>
                      <a:endParaRPr lang="en-US" sz="1500" i="1">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a:solidFill>
                            <a:schemeClr val="bg1"/>
                          </a:solidFill>
                          <a:effectLst/>
                          <a:latin typeface="Times New Roman" panose="02020603050405020304" pitchFamily="18" charset="0"/>
                          <a:cs typeface="Times New Roman" panose="02020603050405020304" pitchFamily="18" charset="0"/>
                        </a:rPr>
                        <a:t>Sparse coniferous and broadleaf woodland and shrubby steppe</a:t>
                      </a:r>
                      <a:endParaRPr lang="en-US" sz="150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b="1" u="sng" dirty="0">
                          <a:solidFill>
                            <a:schemeClr val="bg1"/>
                          </a:solidFill>
                          <a:effectLst/>
                          <a:latin typeface="Times New Roman" panose="02020603050405020304" pitchFamily="18" charset="0"/>
                          <a:cs typeface="Times New Roman" panose="02020603050405020304" pitchFamily="18" charset="0"/>
                        </a:rPr>
                        <a:t>Warm and Moist</a:t>
                      </a:r>
                      <a:endParaRPr lang="en-US" sz="1500" b="1" u="sng"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a:solidFill>
                            <a:schemeClr val="bg1"/>
                          </a:solidFill>
                          <a:effectLst/>
                          <a:latin typeface="Times New Roman" panose="02020603050405020304" pitchFamily="18" charset="0"/>
                          <a:cs typeface="Times New Roman" panose="02020603050405020304" pitchFamily="18" charset="0"/>
                        </a:rPr>
                        <a:t>III</a:t>
                      </a:r>
                      <a:endParaRPr lang="en-US" sz="150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extLst>
                  <a:ext uri="{0D108BD9-81ED-4DB2-BD59-A6C34878D82A}">
                    <a16:rowId xmlns:a16="http://schemas.microsoft.com/office/drawing/2014/main" val="3180079597"/>
                  </a:ext>
                </a:extLst>
              </a:tr>
              <a:tr h="1275306">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40-70</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Early Holocene (8000-5500 BCE)</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i="1" dirty="0">
                          <a:solidFill>
                            <a:schemeClr val="bg1"/>
                          </a:solidFill>
                          <a:effectLst/>
                          <a:latin typeface="Times New Roman" panose="02020603050405020304" pitchFamily="18" charset="0"/>
                          <a:cs typeface="Times New Roman" panose="02020603050405020304" pitchFamily="18" charset="0"/>
                        </a:rPr>
                        <a:t>Pinus, Ephedra, Chenopodium, Artemisia, Gramineae, </a:t>
                      </a:r>
                      <a:r>
                        <a:rPr lang="en-US" sz="1500" i="1" dirty="0" err="1">
                          <a:solidFill>
                            <a:schemeClr val="bg1"/>
                          </a:solidFill>
                          <a:effectLst/>
                          <a:latin typeface="Times New Roman" panose="02020603050405020304" pitchFamily="18" charset="0"/>
                          <a:cs typeface="Times New Roman" panose="02020603050405020304" pitchFamily="18" charset="0"/>
                        </a:rPr>
                        <a:t>Malvaceae</a:t>
                      </a:r>
                      <a:r>
                        <a:rPr lang="en-US" sz="1500" i="1" dirty="0">
                          <a:solidFill>
                            <a:schemeClr val="bg1"/>
                          </a:solidFill>
                          <a:effectLst/>
                          <a:latin typeface="Times New Roman" panose="02020603050405020304" pitchFamily="18" charset="0"/>
                          <a:cs typeface="Times New Roman" panose="02020603050405020304" pitchFamily="18" charset="0"/>
                        </a:rPr>
                        <a:t>, Labiatae, </a:t>
                      </a:r>
                      <a:r>
                        <a:rPr lang="en-US" sz="1500" i="1" dirty="0" err="1">
                          <a:solidFill>
                            <a:schemeClr val="bg1"/>
                          </a:solidFill>
                          <a:effectLst/>
                          <a:latin typeface="Times New Roman" panose="02020603050405020304" pitchFamily="18" charset="0"/>
                          <a:cs typeface="Times New Roman" panose="02020603050405020304" pitchFamily="18" charset="0"/>
                        </a:rPr>
                        <a:t>Campanulaceae</a:t>
                      </a:r>
                      <a:r>
                        <a:rPr lang="en-US" sz="1500" i="1" dirty="0">
                          <a:solidFill>
                            <a:schemeClr val="bg1"/>
                          </a:solidFill>
                          <a:effectLst/>
                          <a:latin typeface="Times New Roman" panose="02020603050405020304" pitchFamily="18" charset="0"/>
                          <a:cs typeface="Times New Roman" panose="02020603050405020304" pitchFamily="18" charset="0"/>
                        </a:rPr>
                        <a:t>, </a:t>
                      </a:r>
                      <a:r>
                        <a:rPr lang="en-US" sz="1500" i="1" dirty="0" err="1">
                          <a:solidFill>
                            <a:schemeClr val="bg1"/>
                          </a:solidFill>
                          <a:effectLst/>
                          <a:latin typeface="Times New Roman" panose="02020603050405020304" pitchFamily="18" charset="0"/>
                          <a:cs typeface="Times New Roman" panose="02020603050405020304" pitchFamily="18" charset="0"/>
                        </a:rPr>
                        <a:t>Dennstaedtiaceae</a:t>
                      </a:r>
                      <a:r>
                        <a:rPr lang="en-US" sz="1500" i="1" dirty="0">
                          <a:solidFill>
                            <a:schemeClr val="bg1"/>
                          </a:solidFill>
                          <a:effectLst/>
                          <a:latin typeface="Times New Roman" panose="02020603050405020304" pitchFamily="18" charset="0"/>
                          <a:cs typeface="Times New Roman" panose="02020603050405020304" pitchFamily="18" charset="0"/>
                        </a:rPr>
                        <a:t>, Selaginella sinensis</a:t>
                      </a:r>
                      <a:endParaRPr lang="en-US" sz="1500" i="1"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a:solidFill>
                            <a:schemeClr val="bg1"/>
                          </a:solidFill>
                          <a:effectLst/>
                          <a:latin typeface="Times New Roman" panose="02020603050405020304" pitchFamily="18" charset="0"/>
                          <a:cs typeface="Times New Roman" panose="02020603050405020304" pitchFamily="18" charset="0"/>
                        </a:rPr>
                        <a:t>Sparse coniferous woodland and shrubby to semi-shrubby steppe</a:t>
                      </a:r>
                      <a:endParaRPr lang="en-US" sz="150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b="1" u="sng" dirty="0">
                          <a:solidFill>
                            <a:schemeClr val="bg1"/>
                          </a:solidFill>
                          <a:effectLst/>
                          <a:latin typeface="Times New Roman" panose="02020603050405020304" pitchFamily="18" charset="0"/>
                          <a:cs typeface="Times New Roman" panose="02020603050405020304" pitchFamily="18" charset="0"/>
                        </a:rPr>
                        <a:t>Mild and Humid to Cool and Dry</a:t>
                      </a:r>
                      <a:endParaRPr lang="en-US" sz="1500" b="1" u="sng"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II</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extLst>
                  <a:ext uri="{0D108BD9-81ED-4DB2-BD59-A6C34878D82A}">
                    <a16:rowId xmlns:a16="http://schemas.microsoft.com/office/drawing/2014/main" val="666095614"/>
                  </a:ext>
                </a:extLst>
              </a:tr>
              <a:tr h="1739465">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30-80</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(&gt;8000 BCE)</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i="1" dirty="0">
                          <a:solidFill>
                            <a:schemeClr val="bg1"/>
                          </a:solidFill>
                          <a:effectLst/>
                          <a:latin typeface="Times New Roman" panose="02020603050405020304" pitchFamily="18" charset="0"/>
                          <a:cs typeface="Times New Roman" panose="02020603050405020304" pitchFamily="18" charset="0"/>
                        </a:rPr>
                        <a:t>Pinus, Corylus, Betula, </a:t>
                      </a:r>
                      <a:r>
                        <a:rPr lang="en-US" sz="1500" i="1" dirty="0" err="1">
                          <a:solidFill>
                            <a:schemeClr val="bg1"/>
                          </a:solidFill>
                          <a:effectLst/>
                          <a:latin typeface="Times New Roman" panose="02020603050405020304" pitchFamily="18" charset="0"/>
                          <a:cs typeface="Times New Roman" panose="02020603050405020304" pitchFamily="18" charset="0"/>
                        </a:rPr>
                        <a:t>Ulmus</a:t>
                      </a:r>
                      <a:r>
                        <a:rPr lang="en-US" sz="1500" i="1" dirty="0">
                          <a:solidFill>
                            <a:schemeClr val="bg1"/>
                          </a:solidFill>
                          <a:effectLst/>
                          <a:latin typeface="Times New Roman" panose="02020603050405020304" pitchFamily="18" charset="0"/>
                          <a:cs typeface="Times New Roman" panose="02020603050405020304" pitchFamily="18" charset="0"/>
                        </a:rPr>
                        <a:t>, Artemisia, Chenopodium, Asteraceae, </a:t>
                      </a:r>
                      <a:r>
                        <a:rPr lang="en-US" sz="1500" i="1" dirty="0" err="1">
                          <a:solidFill>
                            <a:schemeClr val="bg1"/>
                          </a:solidFill>
                          <a:effectLst/>
                          <a:latin typeface="Times New Roman" panose="02020603050405020304" pitchFamily="18" charset="0"/>
                          <a:cs typeface="Times New Roman" panose="02020603050405020304" pitchFamily="18" charset="0"/>
                        </a:rPr>
                        <a:t>Humulus</a:t>
                      </a:r>
                      <a:r>
                        <a:rPr lang="en-US" sz="1500" i="1" dirty="0">
                          <a:solidFill>
                            <a:schemeClr val="bg1"/>
                          </a:solidFill>
                          <a:effectLst/>
                          <a:latin typeface="Times New Roman" panose="02020603050405020304" pitchFamily="18" charset="0"/>
                          <a:cs typeface="Times New Roman" panose="02020603050405020304" pitchFamily="18" charset="0"/>
                        </a:rPr>
                        <a:t>, Fagopyrum esculentum, </a:t>
                      </a:r>
                      <a:r>
                        <a:rPr lang="en-US" sz="1500" i="1" dirty="0" err="1">
                          <a:solidFill>
                            <a:schemeClr val="bg1"/>
                          </a:solidFill>
                          <a:effectLst/>
                          <a:latin typeface="Times New Roman" panose="02020603050405020304" pitchFamily="18" charset="0"/>
                          <a:cs typeface="Times New Roman" panose="02020603050405020304" pitchFamily="18" charset="0"/>
                        </a:rPr>
                        <a:t>Cyperaceae</a:t>
                      </a:r>
                      <a:r>
                        <a:rPr lang="en-US" sz="1500" i="1" dirty="0">
                          <a:solidFill>
                            <a:schemeClr val="bg1"/>
                          </a:solidFill>
                          <a:effectLst/>
                          <a:latin typeface="Times New Roman" panose="02020603050405020304" pitchFamily="18" charset="0"/>
                          <a:cs typeface="Times New Roman" panose="02020603050405020304" pitchFamily="18" charset="0"/>
                        </a:rPr>
                        <a:t>, Selaginella sinensis, </a:t>
                      </a:r>
                      <a:r>
                        <a:rPr lang="en-US" sz="1500" i="1" dirty="0" err="1">
                          <a:solidFill>
                            <a:schemeClr val="bg1"/>
                          </a:solidFill>
                          <a:effectLst/>
                          <a:latin typeface="Times New Roman" panose="02020603050405020304" pitchFamily="18" charset="0"/>
                          <a:cs typeface="Times New Roman" panose="02020603050405020304" pitchFamily="18" charset="0"/>
                        </a:rPr>
                        <a:t>Athyriaceae</a:t>
                      </a:r>
                      <a:r>
                        <a:rPr lang="en-US" sz="1500" i="1" dirty="0">
                          <a:solidFill>
                            <a:schemeClr val="bg1"/>
                          </a:solidFill>
                          <a:effectLst/>
                          <a:latin typeface="Times New Roman" panose="02020603050405020304" pitchFamily="18" charset="0"/>
                          <a:cs typeface="Times New Roman" panose="02020603050405020304" pitchFamily="18" charset="0"/>
                        </a:rPr>
                        <a:t>, Pteris, </a:t>
                      </a:r>
                      <a:r>
                        <a:rPr lang="en-US" sz="1500" i="1" dirty="0" err="1">
                          <a:solidFill>
                            <a:schemeClr val="bg1"/>
                          </a:solidFill>
                          <a:effectLst/>
                          <a:latin typeface="Times New Roman" panose="02020603050405020304" pitchFamily="18" charset="0"/>
                          <a:cs typeface="Times New Roman" panose="02020603050405020304" pitchFamily="18" charset="0"/>
                        </a:rPr>
                        <a:t>Hymenophyllaceae</a:t>
                      </a:r>
                      <a:r>
                        <a:rPr lang="en-US" sz="1500" i="1" dirty="0">
                          <a:solidFill>
                            <a:schemeClr val="bg1"/>
                          </a:solidFill>
                          <a:effectLst/>
                          <a:latin typeface="Times New Roman" panose="02020603050405020304" pitchFamily="18" charset="0"/>
                          <a:cs typeface="Times New Roman" panose="02020603050405020304" pitchFamily="18" charset="0"/>
                        </a:rPr>
                        <a:t>, </a:t>
                      </a:r>
                      <a:r>
                        <a:rPr lang="en-US" sz="1500" i="1" dirty="0" err="1">
                          <a:solidFill>
                            <a:schemeClr val="bg1"/>
                          </a:solidFill>
                          <a:effectLst/>
                          <a:latin typeface="Times New Roman" panose="02020603050405020304" pitchFamily="18" charset="0"/>
                          <a:cs typeface="Times New Roman" panose="02020603050405020304" pitchFamily="18" charset="0"/>
                        </a:rPr>
                        <a:t>Polypodiaceae</a:t>
                      </a:r>
                      <a:endParaRPr lang="en-US" sz="1500" i="1"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Mixed coniferous and broadleaf forest to sparse steppe</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nSpc>
                          <a:spcPct val="107000"/>
                        </a:lnSpc>
                        <a:spcBef>
                          <a:spcPts val="0"/>
                        </a:spcBef>
                        <a:spcAft>
                          <a:spcPts val="0"/>
                        </a:spcAft>
                      </a:pPr>
                      <a:r>
                        <a:rPr lang="en-US" sz="1500" b="1" u="sng" dirty="0">
                          <a:solidFill>
                            <a:schemeClr val="bg1"/>
                          </a:solidFill>
                          <a:effectLst/>
                          <a:latin typeface="Times New Roman" panose="02020603050405020304" pitchFamily="18" charset="0"/>
                          <a:cs typeface="Times New Roman" panose="02020603050405020304" pitchFamily="18" charset="0"/>
                        </a:rPr>
                        <a:t>Warm and Moist</a:t>
                      </a:r>
                      <a:endParaRPr lang="en-US" sz="1500" b="1" u="sng"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tc>
                  <a:txBody>
                    <a:bodyPr/>
                    <a:lstStyle/>
                    <a:p>
                      <a:pPr marL="0" marR="0" algn="ctr">
                        <a:lnSpc>
                          <a:spcPct val="107000"/>
                        </a:lnSpc>
                        <a:spcBef>
                          <a:spcPts val="0"/>
                        </a:spcBef>
                        <a:spcAft>
                          <a:spcPts val="0"/>
                        </a:spcAft>
                      </a:pPr>
                      <a:r>
                        <a:rPr lang="en-US" sz="1500" dirty="0">
                          <a:solidFill>
                            <a:schemeClr val="bg1"/>
                          </a:solidFill>
                          <a:effectLst/>
                          <a:latin typeface="Times New Roman" panose="02020603050405020304" pitchFamily="18" charset="0"/>
                          <a:cs typeface="Times New Roman" panose="02020603050405020304" pitchFamily="18" charset="0"/>
                        </a:rPr>
                        <a:t>I</a:t>
                      </a:r>
                      <a:endParaRPr lang="en-US" sz="1500" dirty="0">
                        <a:solidFill>
                          <a:schemeClr val="bg1"/>
                        </a:solidFill>
                        <a:effectLst/>
                        <a:latin typeface="Times New Roman" panose="02020603050405020304" pitchFamily="18" charset="0"/>
                        <a:ea typeface="DengXian" panose="02010600030101010101" pitchFamily="2" charset="-122"/>
                        <a:cs typeface="Times New Roman" panose="02020603050405020304" pitchFamily="18" charset="0"/>
                      </a:endParaRPr>
                    </a:p>
                  </a:txBody>
                  <a:tcPr marL="34390" marR="34390" marT="0" marB="0" anchor="ctr"/>
                </a:tc>
                <a:extLst>
                  <a:ext uri="{0D108BD9-81ED-4DB2-BD59-A6C34878D82A}">
                    <a16:rowId xmlns:a16="http://schemas.microsoft.com/office/drawing/2014/main" val="2176421967"/>
                  </a:ext>
                </a:extLst>
              </a:tr>
            </a:tbl>
          </a:graphicData>
        </a:graphic>
      </p:graphicFrame>
    </p:spTree>
    <p:extLst>
      <p:ext uri="{BB962C8B-B14F-4D97-AF65-F5344CB8AC3E}">
        <p14:creationId xmlns:p14="http://schemas.microsoft.com/office/powerpoint/2010/main" val="4171556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EE774-2FDF-470B-97C0-B8E5F1AEC62D}"/>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Ecology from the Pseudo-Ethnographies</a:t>
            </a:r>
          </a:p>
        </p:txBody>
      </p:sp>
      <p:sp>
        <p:nvSpPr>
          <p:cNvPr id="3" name="Content Placeholder 2">
            <a:extLst>
              <a:ext uri="{FF2B5EF4-FFF2-40B4-BE49-F238E27FC236}">
                <a16:creationId xmlns:a16="http://schemas.microsoft.com/office/drawing/2014/main" id="{A80C2874-1A08-4F6B-852E-AB1E33F47A3C}"/>
              </a:ext>
            </a:extLst>
          </p:cNvPr>
          <p:cNvSpPr>
            <a:spLocks noGrp="1"/>
          </p:cNvSpPr>
          <p:nvPr>
            <p:ph idx="1"/>
          </p:nvPr>
        </p:nvSpPr>
        <p:spPr/>
        <p:txBody>
          <a:bodyPr>
            <a:normAutofit fontScale="92500" lnSpcReduction="20000"/>
          </a:bodyPr>
          <a:lstStyle/>
          <a:p>
            <a:r>
              <a:rPr lang="en-US" dirty="0">
                <a:latin typeface="Times New Roman" panose="02020603050405020304" pitchFamily="18" charset="0"/>
                <a:cs typeface="Times New Roman" panose="02020603050405020304" pitchFamily="18" charset="0"/>
              </a:rPr>
              <a:t>Accounts of foreigners in the Standard Histories </a:t>
            </a:r>
            <a:r>
              <a:rPr lang="zh-CN" altLang="en-US" dirty="0">
                <a:latin typeface="Times New Roman" panose="02020603050405020304" pitchFamily="18" charset="0"/>
                <a:cs typeface="Times New Roman" panose="02020603050405020304" pitchFamily="18" charset="0"/>
              </a:rPr>
              <a:t>正史</a:t>
            </a: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Tropological Analysis</a:t>
            </a:r>
          </a:p>
          <a:p>
            <a:pPr lvl="1"/>
            <a:r>
              <a:rPr lang="en-US" dirty="0">
                <a:latin typeface="Times New Roman" panose="02020603050405020304" pitchFamily="18" charset="0"/>
                <a:cs typeface="Times New Roman" panose="02020603050405020304" pitchFamily="18" charset="0"/>
              </a:rPr>
              <a:t>Identify the tropes to get at the usable data</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“Following the Water and Grass” </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a:t>
            </a:r>
            <a:r>
              <a:rPr lang="en-US" sz="1800" i="1" dirty="0" err="1">
                <a:effectLst/>
                <a:latin typeface="Times New Roman" panose="02020603050405020304" pitchFamily="18" charset="0"/>
                <a:ea typeface="DengXian" panose="02010600030101010101" pitchFamily="2" charset="-122"/>
                <a:cs typeface="Times New Roman" panose="02020603050405020304" pitchFamily="18" charset="0"/>
              </a:rPr>
              <a:t>suí</a:t>
            </a:r>
            <a:r>
              <a:rPr lang="en-US" sz="1800" i="1" dirty="0">
                <a:effectLst/>
                <a:latin typeface="Times New Roman" panose="02020603050405020304" pitchFamily="18" charset="0"/>
                <a:ea typeface="DengXian" panose="02010600030101010101" pitchFamily="2" charset="-122"/>
                <a:cs typeface="Times New Roman" panose="02020603050405020304" pitchFamily="18" charset="0"/>
              </a:rPr>
              <a:t> </a:t>
            </a:r>
            <a:r>
              <a:rPr lang="en-US" sz="1800" i="1" dirty="0" err="1">
                <a:effectLst/>
                <a:latin typeface="Times New Roman" panose="02020603050405020304" pitchFamily="18" charset="0"/>
                <a:ea typeface="DengXian" panose="02010600030101010101" pitchFamily="2" charset="-122"/>
                <a:cs typeface="Times New Roman" panose="02020603050405020304" pitchFamily="18" charset="0"/>
              </a:rPr>
              <a:t>shuǐcǎo</a:t>
            </a:r>
            <a:r>
              <a:rPr lang="en-US" sz="1800" i="1"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隨水草</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lvl="1"/>
            <a:r>
              <a:rPr lang="en-US" dirty="0">
                <a:latin typeface="Times New Roman" panose="02020603050405020304" pitchFamily="18" charset="0"/>
                <a:cs typeface="Times New Roman" panose="02020603050405020304" pitchFamily="18" charset="0"/>
              </a:rPr>
              <a:t>“nomadic pastoralists”</a:t>
            </a:r>
          </a:p>
          <a:p>
            <a:pPr lvl="1"/>
            <a:r>
              <a:rPr lang="en-US" dirty="0">
                <a:latin typeface="Times New Roman" panose="02020603050405020304" pitchFamily="18" charset="0"/>
                <a:cs typeface="Times New Roman" panose="02020603050405020304" pitchFamily="18" charset="0"/>
              </a:rPr>
              <a:t>Raising pigs, farming, hunting</a:t>
            </a:r>
          </a:p>
          <a:p>
            <a:pPr lvl="1"/>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Travel accounts</a:t>
            </a:r>
          </a:p>
          <a:p>
            <a:pPr lvl="1"/>
            <a:r>
              <a:rPr lang="en-US" dirty="0">
                <a:latin typeface="Times New Roman" panose="02020603050405020304" pitchFamily="18" charset="0"/>
                <a:cs typeface="Times New Roman" panose="02020603050405020304" pitchFamily="18" charset="0"/>
              </a:rPr>
              <a:t>Farming, houses, and pigs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7042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27B14-549F-4ADE-83C5-4A0F768C2CA7}"/>
              </a:ext>
            </a:extLst>
          </p:cNvPr>
          <p:cNvSpPr>
            <a:spLocks noGrp="1"/>
          </p:cNvSpPr>
          <p:nvPr>
            <p:ph type="title"/>
          </p:nvPr>
        </p:nvSpPr>
        <p:spPr>
          <a:xfrm>
            <a:off x="2368991" y="437498"/>
            <a:ext cx="3966495" cy="1280890"/>
          </a:xfrm>
        </p:spPr>
        <p:txBody>
          <a:bodyPr/>
          <a:lstStyle/>
          <a:p>
            <a:r>
              <a:rPr lang="en-US" dirty="0">
                <a:latin typeface="Times New Roman" panose="02020603050405020304" pitchFamily="18" charset="0"/>
                <a:cs typeface="Times New Roman" panose="02020603050405020304" pitchFamily="18" charset="0"/>
              </a:rPr>
              <a:t>The Liao-era </a:t>
            </a:r>
            <a:r>
              <a:rPr lang="en-US" dirty="0" err="1">
                <a:latin typeface="Times New Roman" panose="02020603050405020304" pitchFamily="18" charset="0"/>
                <a:cs typeface="Times New Roman" panose="02020603050405020304" pitchFamily="18" charset="0"/>
              </a:rPr>
              <a:t>Qai</a:t>
            </a:r>
            <a:r>
              <a:rPr lang="en-US" dirty="0">
                <a:latin typeface="Times New Roman" panose="02020603050405020304" pitchFamily="18" charset="0"/>
                <a:cs typeface="Times New Roman" panose="02020603050405020304" pitchFamily="18" charset="0"/>
              </a:rPr>
              <a:t> Administration</a:t>
            </a:r>
          </a:p>
        </p:txBody>
      </p:sp>
      <p:sp>
        <p:nvSpPr>
          <p:cNvPr id="3" name="Content Placeholder 2">
            <a:extLst>
              <a:ext uri="{FF2B5EF4-FFF2-40B4-BE49-F238E27FC236}">
                <a16:creationId xmlns:a16="http://schemas.microsoft.com/office/drawing/2014/main" id="{B9C2AA05-66CF-4031-A76E-A744612B6390}"/>
              </a:ext>
            </a:extLst>
          </p:cNvPr>
          <p:cNvSpPr>
            <a:spLocks noGrp="1"/>
          </p:cNvSpPr>
          <p:nvPr>
            <p:ph idx="1"/>
          </p:nvPr>
        </p:nvSpPr>
        <p:spPr>
          <a:xfrm>
            <a:off x="2178665" y="2152261"/>
            <a:ext cx="4063515" cy="3777622"/>
          </a:xfrm>
        </p:spPr>
        <p:txBody>
          <a:bodyPr>
            <a:normAutofit fontScale="92500"/>
          </a:bodyPr>
          <a:lstStyle/>
          <a:p>
            <a:r>
              <a:rPr lang="en-US" dirty="0">
                <a:solidFill>
                  <a:schemeClr val="tx1"/>
                </a:solidFill>
                <a:latin typeface="Times New Roman" panose="02020603050405020304" pitchFamily="18" charset="0"/>
                <a:cs typeface="Times New Roman" panose="02020603050405020304" pitchFamily="18" charset="0"/>
              </a:rPr>
              <a:t>923: </a:t>
            </a:r>
            <a:r>
              <a:rPr lang="en-US" dirty="0" err="1">
                <a:solidFill>
                  <a:schemeClr val="tx1"/>
                </a:solidFill>
                <a:latin typeface="Times New Roman" panose="02020603050405020304" pitchFamily="18" charset="0"/>
                <a:cs typeface="Times New Roman" panose="02020603050405020304" pitchFamily="18" charset="0"/>
              </a:rPr>
              <a:t>Qai</a:t>
            </a:r>
            <a:r>
              <a:rPr lang="en-US" dirty="0">
                <a:solidFill>
                  <a:schemeClr val="tx1"/>
                </a:solidFill>
                <a:latin typeface="Times New Roman" panose="02020603050405020304" pitchFamily="18" charset="0"/>
                <a:cs typeface="Times New Roman" panose="02020603050405020304" pitchFamily="18" charset="0"/>
              </a:rPr>
              <a:t> Princely Establishment </a:t>
            </a:r>
            <a:r>
              <a:rPr lang="zh-CN" altLang="en-US" dirty="0">
                <a:solidFill>
                  <a:schemeClr val="tx1"/>
                </a:solidFill>
                <a:latin typeface="Times New Roman" panose="02020603050405020304" pitchFamily="18" charset="0"/>
                <a:cs typeface="Times New Roman" panose="02020603050405020304" pitchFamily="18" charset="0"/>
              </a:rPr>
              <a:t>奚王府</a:t>
            </a:r>
            <a:endParaRPr lang="en-US" dirty="0">
              <a:solidFill>
                <a:schemeClr val="tx1"/>
              </a:solidFill>
              <a:latin typeface="Times New Roman" panose="02020603050405020304" pitchFamily="18" charset="0"/>
              <a:cs typeface="Times New Roman" panose="02020603050405020304" pitchFamily="18" charset="0"/>
            </a:endParaRPr>
          </a:p>
          <a:p>
            <a:pPr lvl="1"/>
            <a:r>
              <a:rPr lang="en-US" dirty="0" err="1">
                <a:solidFill>
                  <a:schemeClr val="tx1"/>
                </a:solidFill>
                <a:latin typeface="Times New Roman" panose="02020603050405020304" pitchFamily="18" charset="0"/>
                <a:cs typeface="Times New Roman" panose="02020603050405020304" pitchFamily="18" charset="0"/>
              </a:rPr>
              <a:t>Qai</a:t>
            </a:r>
            <a:r>
              <a:rPr lang="en-US" dirty="0">
                <a:solidFill>
                  <a:schemeClr val="tx1"/>
                </a:solidFill>
                <a:latin typeface="Times New Roman" panose="02020603050405020304" pitchFamily="18" charset="0"/>
                <a:cs typeface="Times New Roman" panose="02020603050405020304" pitchFamily="18" charset="0"/>
              </a:rPr>
              <a:t> princes were not necessarily </a:t>
            </a:r>
            <a:r>
              <a:rPr lang="en-US" dirty="0" err="1">
                <a:solidFill>
                  <a:schemeClr val="tx1"/>
                </a:solidFill>
                <a:latin typeface="Times New Roman" panose="02020603050405020304" pitchFamily="18" charset="0"/>
                <a:cs typeface="Times New Roman" panose="02020603050405020304" pitchFamily="18" charset="0"/>
              </a:rPr>
              <a:t>Qai</a:t>
            </a:r>
            <a:endParaRPr lang="en-US" dirty="0">
              <a:solidFill>
                <a:schemeClr val="tx1"/>
              </a:solidFill>
              <a:latin typeface="Times New Roman" panose="02020603050405020304" pitchFamily="18" charset="0"/>
              <a:cs typeface="Times New Roman" panose="02020603050405020304" pitchFamily="18" charset="0"/>
            </a:endParaRPr>
          </a:p>
          <a:p>
            <a:pPr lvl="1"/>
            <a:r>
              <a:rPr lang="en-US" dirty="0">
                <a:solidFill>
                  <a:schemeClr val="tx1"/>
                </a:solidFill>
                <a:latin typeface="Times New Roman" panose="02020603050405020304" pitchFamily="18" charset="0"/>
                <a:cs typeface="Times New Roman" panose="02020603050405020304" pitchFamily="18" charset="0"/>
              </a:rPr>
              <a:t>Appointed by the house of </a:t>
            </a:r>
            <a:r>
              <a:rPr lang="en-US" dirty="0" err="1">
                <a:solidFill>
                  <a:schemeClr val="tx1"/>
                </a:solidFill>
                <a:latin typeface="Times New Roman" panose="02020603050405020304" pitchFamily="18" charset="0"/>
                <a:cs typeface="Times New Roman" panose="02020603050405020304" pitchFamily="18" charset="0"/>
              </a:rPr>
              <a:t>Yêrud</a:t>
            </a:r>
            <a:r>
              <a:rPr lang="en-US" dirty="0">
                <a:solidFill>
                  <a:schemeClr val="tx1"/>
                </a:solidFill>
                <a:latin typeface="Times New Roman" panose="02020603050405020304" pitchFamily="18" charset="0"/>
                <a:cs typeface="Times New Roman" panose="02020603050405020304" pitchFamily="18" charset="0"/>
              </a:rPr>
              <a:t> </a:t>
            </a:r>
            <a:r>
              <a:rPr lang="zh-CN" altLang="en-US" dirty="0">
                <a:solidFill>
                  <a:schemeClr val="tx1"/>
                </a:solidFill>
                <a:latin typeface="Times New Roman" panose="02020603050405020304" pitchFamily="18" charset="0"/>
                <a:cs typeface="Times New Roman" panose="02020603050405020304" pitchFamily="18" charset="0"/>
              </a:rPr>
              <a:t>耶律 </a:t>
            </a:r>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1007: Central Capital</a:t>
            </a:r>
          </a:p>
          <a:p>
            <a:pPr lvl="1"/>
            <a:r>
              <a:rPr lang="en-US" sz="1700" dirty="0">
                <a:solidFill>
                  <a:schemeClr val="tx1"/>
                </a:solidFill>
                <a:effectLst/>
                <a:latin typeface="Times New Roman" panose="02020603050405020304" pitchFamily="18" charset="0"/>
                <a:ea typeface="DengXian" panose="02010600030101010101" pitchFamily="2" charset="-122"/>
              </a:rPr>
              <a:t>Great Prince of the </a:t>
            </a:r>
            <a:r>
              <a:rPr lang="en-US" sz="1700" dirty="0" err="1">
                <a:solidFill>
                  <a:schemeClr val="tx1"/>
                </a:solidFill>
                <a:effectLst/>
                <a:latin typeface="Times New Roman" panose="02020603050405020304" pitchFamily="18" charset="0"/>
                <a:ea typeface="DengXian" panose="02010600030101010101" pitchFamily="2" charset="-122"/>
              </a:rPr>
              <a:t>Qai</a:t>
            </a:r>
            <a:r>
              <a:rPr lang="en-US" sz="1700" dirty="0">
                <a:solidFill>
                  <a:schemeClr val="tx1"/>
                </a:solidFill>
                <a:effectLst/>
                <a:latin typeface="Times New Roman" panose="02020603050405020304" pitchFamily="18" charset="0"/>
                <a:ea typeface="DengXian" panose="02010600030101010101" pitchFamily="2" charset="-122"/>
              </a:rPr>
              <a:t> Six Divisions (</a:t>
            </a:r>
            <a:r>
              <a:rPr lang="en-US" sz="1700" i="1" dirty="0" err="1">
                <a:solidFill>
                  <a:schemeClr val="tx1"/>
                </a:solidFill>
                <a:effectLst/>
                <a:latin typeface="Times New Roman" panose="02020603050405020304" pitchFamily="18" charset="0"/>
                <a:ea typeface="DengXian" panose="02010600030101010101" pitchFamily="2" charset="-122"/>
              </a:rPr>
              <a:t>Xī</a:t>
            </a:r>
            <a:r>
              <a:rPr lang="en-US" sz="1700" i="1" dirty="0">
                <a:solidFill>
                  <a:schemeClr val="tx1"/>
                </a:solidFill>
                <a:effectLst/>
                <a:latin typeface="Times New Roman" panose="02020603050405020304" pitchFamily="18" charset="0"/>
                <a:ea typeface="DengXian" panose="02010600030101010101" pitchFamily="2" charset="-122"/>
              </a:rPr>
              <a:t> </a:t>
            </a:r>
            <a:r>
              <a:rPr lang="en-US" sz="1700" i="1" dirty="0" err="1">
                <a:solidFill>
                  <a:schemeClr val="tx1"/>
                </a:solidFill>
                <a:effectLst/>
                <a:latin typeface="Times New Roman" panose="02020603050405020304" pitchFamily="18" charset="0"/>
                <a:ea typeface="DengXian" panose="02010600030101010101" pitchFamily="2" charset="-122"/>
              </a:rPr>
              <a:t>liùbù</a:t>
            </a:r>
            <a:r>
              <a:rPr lang="en-US" sz="1700" i="1" dirty="0">
                <a:solidFill>
                  <a:schemeClr val="tx1"/>
                </a:solidFill>
                <a:effectLst/>
                <a:latin typeface="Times New Roman" panose="02020603050405020304" pitchFamily="18" charset="0"/>
                <a:ea typeface="DengXian" panose="02010600030101010101" pitchFamily="2" charset="-122"/>
              </a:rPr>
              <a:t> </a:t>
            </a:r>
            <a:r>
              <a:rPr lang="en-US" sz="1700" i="1" dirty="0" err="1">
                <a:solidFill>
                  <a:schemeClr val="tx1"/>
                </a:solidFill>
                <a:effectLst/>
                <a:latin typeface="Times New Roman" panose="02020603050405020304" pitchFamily="18" charset="0"/>
                <a:ea typeface="DengXian" panose="02010600030101010101" pitchFamily="2" charset="-122"/>
              </a:rPr>
              <a:t>dàwáng</a:t>
            </a:r>
            <a:r>
              <a:rPr lang="en-US" sz="1700" dirty="0">
                <a:solidFill>
                  <a:schemeClr val="tx1"/>
                </a:solidFill>
                <a:effectLst/>
                <a:latin typeface="Times New Roman" panose="02020603050405020304" pitchFamily="18" charset="0"/>
                <a:ea typeface="DengXian" panose="02010600030101010101" pitchFamily="2" charset="-122"/>
              </a:rPr>
              <a:t> </a:t>
            </a:r>
            <a:r>
              <a:rPr lang="zh-CN" sz="1700" dirty="0">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奚六部大王</a:t>
            </a:r>
            <a:r>
              <a:rPr lang="en-US" sz="1700" dirty="0">
                <a:solidFill>
                  <a:schemeClr val="tx1"/>
                </a:solidFill>
                <a:effectLst/>
                <a:latin typeface="Times New Roman" panose="02020603050405020304" pitchFamily="18" charset="0"/>
                <a:ea typeface="DengXian" panose="02010600030101010101" pitchFamily="2" charset="-122"/>
              </a:rPr>
              <a:t>)</a:t>
            </a:r>
          </a:p>
          <a:p>
            <a:pPr lvl="1"/>
            <a:r>
              <a:rPr lang="en-US" sz="1700" dirty="0">
                <a:solidFill>
                  <a:schemeClr val="tx1"/>
                </a:solidFill>
                <a:effectLst/>
                <a:latin typeface="Times New Roman" panose="02020603050405020304" pitchFamily="18" charset="0"/>
                <a:ea typeface="DengXian" panose="02010600030101010101" pitchFamily="2" charset="-122"/>
              </a:rPr>
              <a:t>Administrative Clerk to the Great Prince of the </a:t>
            </a:r>
            <a:r>
              <a:rPr lang="en-US" sz="1700" dirty="0" err="1">
                <a:solidFill>
                  <a:schemeClr val="tx1"/>
                </a:solidFill>
                <a:effectLst/>
                <a:latin typeface="Times New Roman" panose="02020603050405020304" pitchFamily="18" charset="0"/>
                <a:ea typeface="DengXian" panose="02010600030101010101" pitchFamily="2" charset="-122"/>
              </a:rPr>
              <a:t>Qai</a:t>
            </a:r>
            <a:r>
              <a:rPr lang="en-US" sz="1700" dirty="0">
                <a:solidFill>
                  <a:schemeClr val="tx1"/>
                </a:solidFill>
                <a:effectLst/>
                <a:latin typeface="Times New Roman" panose="02020603050405020304" pitchFamily="18" charset="0"/>
                <a:ea typeface="DengXian" panose="02010600030101010101" pitchFamily="2" charset="-122"/>
              </a:rPr>
              <a:t> Six Divisions (</a:t>
            </a:r>
            <a:r>
              <a:rPr lang="en-US" sz="1700" dirty="0" err="1">
                <a:solidFill>
                  <a:schemeClr val="tx1"/>
                </a:solidFill>
                <a:effectLst/>
                <a:latin typeface="Times New Roman" panose="02020603050405020304" pitchFamily="18" charset="0"/>
                <a:ea typeface="DengXian" panose="02010600030101010101" pitchFamily="2" charset="-122"/>
              </a:rPr>
              <a:t>z</a:t>
            </a:r>
            <a:r>
              <a:rPr lang="en-US" sz="1700" i="1" dirty="0" err="1">
                <a:solidFill>
                  <a:schemeClr val="tx1"/>
                </a:solidFill>
                <a:effectLst/>
                <a:latin typeface="Times New Roman" panose="02020603050405020304" pitchFamily="18" charset="0"/>
                <a:ea typeface="DengXian" panose="02010600030101010101" pitchFamily="2" charset="-122"/>
              </a:rPr>
              <a:t>hī</a:t>
            </a:r>
            <a:r>
              <a:rPr lang="en-US" sz="1700" i="1" dirty="0">
                <a:solidFill>
                  <a:schemeClr val="tx1"/>
                </a:solidFill>
                <a:effectLst/>
                <a:latin typeface="Times New Roman" panose="02020603050405020304" pitchFamily="18" charset="0"/>
                <a:ea typeface="DengXian" panose="02010600030101010101" pitchFamily="2" charset="-122"/>
              </a:rPr>
              <a:t> </a:t>
            </a:r>
            <a:r>
              <a:rPr lang="en-US" sz="1700" i="1" dirty="0" err="1">
                <a:solidFill>
                  <a:schemeClr val="tx1"/>
                </a:solidFill>
                <a:effectLst/>
                <a:latin typeface="Times New Roman" panose="02020603050405020304" pitchFamily="18" charset="0"/>
                <a:ea typeface="DengXian" panose="02010600030101010101" pitchFamily="2" charset="-122"/>
              </a:rPr>
              <a:t>Xī</a:t>
            </a:r>
            <a:r>
              <a:rPr lang="en-US" sz="1700" i="1" dirty="0">
                <a:solidFill>
                  <a:schemeClr val="tx1"/>
                </a:solidFill>
                <a:effectLst/>
                <a:latin typeface="Times New Roman" panose="02020603050405020304" pitchFamily="18" charset="0"/>
                <a:ea typeface="DengXian" panose="02010600030101010101" pitchFamily="2" charset="-122"/>
              </a:rPr>
              <a:t> </a:t>
            </a:r>
            <a:r>
              <a:rPr lang="en-US" sz="1700" i="1" dirty="0" err="1">
                <a:solidFill>
                  <a:schemeClr val="tx1"/>
                </a:solidFill>
                <a:effectLst/>
                <a:latin typeface="Times New Roman" panose="02020603050405020304" pitchFamily="18" charset="0"/>
                <a:ea typeface="DengXian" panose="02010600030101010101" pitchFamily="2" charset="-122"/>
              </a:rPr>
              <a:t>liùbù</a:t>
            </a:r>
            <a:r>
              <a:rPr lang="en-US" sz="1700" i="1" dirty="0">
                <a:solidFill>
                  <a:schemeClr val="tx1"/>
                </a:solidFill>
                <a:effectLst/>
                <a:latin typeface="Times New Roman" panose="02020603050405020304" pitchFamily="18" charset="0"/>
                <a:ea typeface="DengXian" panose="02010600030101010101" pitchFamily="2" charset="-122"/>
              </a:rPr>
              <a:t> </a:t>
            </a:r>
            <a:r>
              <a:rPr lang="en-US" sz="1700" i="1" dirty="0" err="1">
                <a:solidFill>
                  <a:schemeClr val="tx1"/>
                </a:solidFill>
                <a:effectLst/>
                <a:latin typeface="Times New Roman" panose="02020603050405020304" pitchFamily="18" charset="0"/>
                <a:ea typeface="DengXian" panose="02010600030101010101" pitchFamily="2" charset="-122"/>
              </a:rPr>
              <a:t>dàwáng</a:t>
            </a:r>
            <a:r>
              <a:rPr lang="en-US" sz="1700" i="1" dirty="0">
                <a:solidFill>
                  <a:schemeClr val="tx1"/>
                </a:solidFill>
                <a:effectLst/>
                <a:latin typeface="Times New Roman" panose="02020603050405020304" pitchFamily="18" charset="0"/>
                <a:ea typeface="DengXian" panose="02010600030101010101" pitchFamily="2" charset="-122"/>
              </a:rPr>
              <a:t> </a:t>
            </a:r>
            <a:r>
              <a:rPr lang="en-US" sz="1700" i="1" dirty="0" err="1">
                <a:solidFill>
                  <a:schemeClr val="tx1"/>
                </a:solidFill>
                <a:effectLst/>
                <a:latin typeface="Times New Roman" panose="02020603050405020304" pitchFamily="18" charset="0"/>
                <a:ea typeface="DengXian" panose="02010600030101010101" pitchFamily="2" charset="-122"/>
              </a:rPr>
              <a:t>shì</a:t>
            </a:r>
            <a:r>
              <a:rPr lang="en-US" sz="1700" dirty="0">
                <a:solidFill>
                  <a:schemeClr val="tx1"/>
                </a:solidFill>
                <a:effectLst/>
                <a:latin typeface="Times New Roman" panose="02020603050405020304" pitchFamily="18" charset="0"/>
                <a:ea typeface="DengXian" panose="02010600030101010101" pitchFamily="2" charset="-122"/>
              </a:rPr>
              <a:t> </a:t>
            </a:r>
            <a:r>
              <a:rPr lang="zh-CN" sz="1700" spc="75" dirty="0">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知奚六部大王事</a:t>
            </a:r>
            <a:r>
              <a:rPr lang="en-US" sz="1700" spc="75" dirty="0">
                <a:solidFill>
                  <a:schemeClr val="tx1"/>
                </a:solidFill>
                <a:effectLst/>
                <a:latin typeface="Times New Roman" panose="02020603050405020304" pitchFamily="18" charset="0"/>
                <a:ea typeface="DengXian" panose="02010600030101010101" pitchFamily="2" charset="-122"/>
              </a:rPr>
              <a:t>)</a:t>
            </a:r>
            <a:endParaRPr lang="en-US" sz="1700"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D6C68591-EF57-4B1C-892A-BFE3EDE02B76}"/>
              </a:ext>
            </a:extLst>
          </p:cNvPr>
          <p:cNvPicPr>
            <a:picLocks noChangeAspect="1"/>
          </p:cNvPicPr>
          <p:nvPr/>
        </p:nvPicPr>
        <p:blipFill>
          <a:blip r:embed="rId3"/>
          <a:stretch>
            <a:fillRect/>
          </a:stretch>
        </p:blipFill>
        <p:spPr>
          <a:xfrm>
            <a:off x="6799228" y="0"/>
            <a:ext cx="5392772" cy="6858000"/>
          </a:xfrm>
          <a:prstGeom prst="rect">
            <a:avLst/>
          </a:prstGeom>
          <a:solidFill>
            <a:schemeClr val="accent1"/>
          </a:solidFill>
        </p:spPr>
      </p:pic>
    </p:spTree>
    <p:extLst>
      <p:ext uri="{BB962C8B-B14F-4D97-AF65-F5344CB8AC3E}">
        <p14:creationId xmlns:p14="http://schemas.microsoft.com/office/powerpoint/2010/main" val="3468637329"/>
      </p:ext>
    </p:extLst>
  </p:cSld>
  <p:clrMapOvr>
    <a:masterClrMapping/>
  </p:clrMapOvr>
</p:sld>
</file>

<file path=ppt/theme/theme1.xml><?xml version="1.0" encoding="utf-8"?>
<a:theme xmlns:a="http://schemas.openxmlformats.org/drawingml/2006/main" name="Wisp">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5174</TotalTime>
  <Words>3841</Words>
  <Application>Microsoft Office PowerPoint</Application>
  <PresentationFormat>Widescreen</PresentationFormat>
  <Paragraphs>179</Paragraphs>
  <Slides>16</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Century Gothic</vt:lpstr>
      <vt:lpstr>Times New Roman</vt:lpstr>
      <vt:lpstr>Wingdings 3</vt:lpstr>
      <vt:lpstr>Wisp</vt:lpstr>
      <vt:lpstr>The Ecological, Economic, and Ethno-Cultural Frontiers of North China: State Formation in the Eastern Intermediate Zone—A History of the Qai 奚 </vt:lpstr>
      <vt:lpstr>Orienting the Project</vt:lpstr>
      <vt:lpstr>The Vocable: “Qai”</vt:lpstr>
      <vt:lpstr>Big Man Polities</vt:lpstr>
      <vt:lpstr>PowerPoint Presentation</vt:lpstr>
      <vt:lpstr>Modern Environment of Ningcheng Region</vt:lpstr>
      <vt:lpstr>The Ancient Environment of the Ningcheng Region</vt:lpstr>
      <vt:lpstr>Ecology from the Pseudo-Ethnographies</vt:lpstr>
      <vt:lpstr>The Liao-era Qai Administration</vt:lpstr>
      <vt:lpstr>Qai Material Culture</vt:lpstr>
      <vt:lpstr>Qai, Tatabï, and Tatayar</vt:lpstr>
      <vt:lpstr>The “Qai” Prince and the Tatayar Qaġan</vt:lpstr>
      <vt:lpstr>Conclusions and Future Directions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Ecological, Economic, and Ethno-Cultural Frontiers of North China: State Formation in the Eastern Intermediate Zone—A History of the Qai 奚 </dc:title>
  <dc:creator>Zachary Hershey</dc:creator>
  <cp:lastModifiedBy>Zachary Hershey</cp:lastModifiedBy>
  <cp:revision>21</cp:revision>
  <dcterms:created xsi:type="dcterms:W3CDTF">2021-10-03T06:15:09Z</dcterms:created>
  <dcterms:modified xsi:type="dcterms:W3CDTF">2021-10-08T18:03:59Z</dcterms:modified>
</cp:coreProperties>
</file>