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
  </p:notesMasterIdLst>
  <p:sldIdLst>
    <p:sldId id="267" r:id="rId2"/>
  </p:sldIdLst>
  <p:sldSz cx="32918400" cy="21945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5582667-6102-27E7-ED8E-01A166EB4B6B}" name="Guest User" initials="GU" userId="Guest User"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BF5"/>
    <a:srgbClr val="00AA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17"/>
    <p:restoredTop sz="94315" autoAdjust="0"/>
  </p:normalViewPr>
  <p:slideViewPr>
    <p:cSldViewPr snapToGrid="0">
      <p:cViewPr>
        <p:scale>
          <a:sx n="49" d="100"/>
          <a:sy n="49" d="100"/>
        </p:scale>
        <p:origin x="240" y="-10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 Id="rId9"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en, Ping" userId="7af66e9b-d9a8-4f17-addd-9ecfcbf407cb" providerId="ADAL" clId="{8765BAE2-18A4-4934-AA5E-93611B1CE119}"/>
    <pc:docChg chg="delSld modSld">
      <pc:chgData name="Chen, Ping" userId="7af66e9b-d9a8-4f17-addd-9ecfcbf407cb" providerId="ADAL" clId="{8765BAE2-18A4-4934-AA5E-93611B1CE119}" dt="2023-03-27T12:00:00.163" v="8" actId="255"/>
      <pc:docMkLst>
        <pc:docMk/>
      </pc:docMkLst>
      <pc:sldChg chg="modSp mod">
        <pc:chgData name="Chen, Ping" userId="7af66e9b-d9a8-4f17-addd-9ecfcbf407cb" providerId="ADAL" clId="{8765BAE2-18A4-4934-AA5E-93611B1CE119}" dt="2023-03-27T12:00:00.163" v="8" actId="255"/>
        <pc:sldMkLst>
          <pc:docMk/>
          <pc:sldMk cId="2592627080" sldId="267"/>
        </pc:sldMkLst>
        <pc:spChg chg="mod">
          <ac:chgData name="Chen, Ping" userId="7af66e9b-d9a8-4f17-addd-9ecfcbf407cb" providerId="ADAL" clId="{8765BAE2-18A4-4934-AA5E-93611B1CE119}" dt="2023-03-27T12:00:00.163" v="8" actId="255"/>
          <ac:spMkLst>
            <pc:docMk/>
            <pc:sldMk cId="2592627080" sldId="267"/>
            <ac:spMk id="2" creationId="{410A8EB2-C2F0-478F-68A0-EBB790FA52B4}"/>
          </ac:spMkLst>
        </pc:spChg>
        <pc:spChg chg="mod">
          <ac:chgData name="Chen, Ping" userId="7af66e9b-d9a8-4f17-addd-9ecfcbf407cb" providerId="ADAL" clId="{8765BAE2-18A4-4934-AA5E-93611B1CE119}" dt="2023-03-27T11:59:20.578" v="3" actId="20577"/>
          <ac:spMkLst>
            <pc:docMk/>
            <pc:sldMk cId="2592627080" sldId="267"/>
            <ac:spMk id="22" creationId="{30462DDB-56E0-A7EE-A52D-29AA2570EC33}"/>
          </ac:spMkLst>
        </pc:spChg>
      </pc:sldChg>
      <pc:sldChg chg="del">
        <pc:chgData name="Chen, Ping" userId="7af66e9b-d9a8-4f17-addd-9ecfcbf407cb" providerId="ADAL" clId="{8765BAE2-18A4-4934-AA5E-93611B1CE119}" dt="2023-03-24T12:03:55.920" v="0" actId="47"/>
        <pc:sldMkLst>
          <pc:docMk/>
          <pc:sldMk cId="3846253346" sldId="26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33A5EF-03F4-4D7C-A353-72721C6DC6C2}" type="datetimeFigureOut">
              <a:rPr lang="en-US" smtClean="0"/>
              <a:t>8/18/25</a:t>
            </a:fld>
            <a:endParaRPr lang="en-US" dirty="0"/>
          </a:p>
        </p:txBody>
      </p:sp>
      <p:sp>
        <p:nvSpPr>
          <p:cNvPr id="4" name="Slide Image Placeholder 3"/>
          <p:cNvSpPr>
            <a:spLocks noGrp="1" noRot="1" noChangeAspect="1"/>
          </p:cNvSpPr>
          <p:nvPr>
            <p:ph type="sldImg" idx="2"/>
          </p:nvPr>
        </p:nvSpPr>
        <p:spPr>
          <a:xfrm>
            <a:off x="1114425" y="1143000"/>
            <a:ext cx="462915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ECFDB8-BCB6-4577-AFA8-C98DC719A176}" type="slidenum">
              <a:rPr lang="en-US" smtClean="0"/>
              <a:t>‹#›</a:t>
            </a:fld>
            <a:endParaRPr lang="en-US" dirty="0"/>
          </a:p>
        </p:txBody>
      </p:sp>
    </p:spTree>
    <p:extLst>
      <p:ext uri="{BB962C8B-B14F-4D97-AF65-F5344CB8AC3E}">
        <p14:creationId xmlns:p14="http://schemas.microsoft.com/office/powerpoint/2010/main" val="3923237715"/>
      </p:ext>
    </p:extLst>
  </p:cSld>
  <p:clrMap bg1="lt1" tx1="dk1" bg2="lt2" tx2="dk2" accent1="accent1" accent2="accent2" accent3="accent3" accent4="accent4" accent5="accent5" accent6="accent6" hlink="hlink" folHlink="folHlink"/>
  <p:notesStyle>
    <a:lvl1pPr marL="0" algn="l" defTabSz="653059" rtl="0" eaLnBrk="1" latinLnBrk="0" hangingPunct="1">
      <a:defRPr sz="857" kern="1200">
        <a:solidFill>
          <a:schemeClr val="tx1"/>
        </a:solidFill>
        <a:latin typeface="+mn-lt"/>
        <a:ea typeface="+mn-ea"/>
        <a:cs typeface="+mn-cs"/>
      </a:defRPr>
    </a:lvl1pPr>
    <a:lvl2pPr marL="326529" algn="l" defTabSz="653059" rtl="0" eaLnBrk="1" latinLnBrk="0" hangingPunct="1">
      <a:defRPr sz="857" kern="1200">
        <a:solidFill>
          <a:schemeClr val="tx1"/>
        </a:solidFill>
        <a:latin typeface="+mn-lt"/>
        <a:ea typeface="+mn-ea"/>
        <a:cs typeface="+mn-cs"/>
      </a:defRPr>
    </a:lvl2pPr>
    <a:lvl3pPr marL="653059" algn="l" defTabSz="653059" rtl="0" eaLnBrk="1" latinLnBrk="0" hangingPunct="1">
      <a:defRPr sz="857" kern="1200">
        <a:solidFill>
          <a:schemeClr val="tx1"/>
        </a:solidFill>
        <a:latin typeface="+mn-lt"/>
        <a:ea typeface="+mn-ea"/>
        <a:cs typeface="+mn-cs"/>
      </a:defRPr>
    </a:lvl3pPr>
    <a:lvl4pPr marL="979586" algn="l" defTabSz="653059" rtl="0" eaLnBrk="1" latinLnBrk="0" hangingPunct="1">
      <a:defRPr sz="857" kern="1200">
        <a:solidFill>
          <a:schemeClr val="tx1"/>
        </a:solidFill>
        <a:latin typeface="+mn-lt"/>
        <a:ea typeface="+mn-ea"/>
        <a:cs typeface="+mn-cs"/>
      </a:defRPr>
    </a:lvl4pPr>
    <a:lvl5pPr marL="1306116" algn="l" defTabSz="653059" rtl="0" eaLnBrk="1" latinLnBrk="0" hangingPunct="1">
      <a:defRPr sz="857" kern="1200">
        <a:solidFill>
          <a:schemeClr val="tx1"/>
        </a:solidFill>
        <a:latin typeface="+mn-lt"/>
        <a:ea typeface="+mn-ea"/>
        <a:cs typeface="+mn-cs"/>
      </a:defRPr>
    </a:lvl5pPr>
    <a:lvl6pPr marL="1632645" algn="l" defTabSz="653059" rtl="0" eaLnBrk="1" latinLnBrk="0" hangingPunct="1">
      <a:defRPr sz="857" kern="1200">
        <a:solidFill>
          <a:schemeClr val="tx1"/>
        </a:solidFill>
        <a:latin typeface="+mn-lt"/>
        <a:ea typeface="+mn-ea"/>
        <a:cs typeface="+mn-cs"/>
      </a:defRPr>
    </a:lvl6pPr>
    <a:lvl7pPr marL="1959175" algn="l" defTabSz="653059" rtl="0" eaLnBrk="1" latinLnBrk="0" hangingPunct="1">
      <a:defRPr sz="857" kern="1200">
        <a:solidFill>
          <a:schemeClr val="tx1"/>
        </a:solidFill>
        <a:latin typeface="+mn-lt"/>
        <a:ea typeface="+mn-ea"/>
        <a:cs typeface="+mn-cs"/>
      </a:defRPr>
    </a:lvl7pPr>
    <a:lvl8pPr marL="2285703" algn="l" defTabSz="653059" rtl="0" eaLnBrk="1" latinLnBrk="0" hangingPunct="1">
      <a:defRPr sz="857" kern="1200">
        <a:solidFill>
          <a:schemeClr val="tx1"/>
        </a:solidFill>
        <a:latin typeface="+mn-lt"/>
        <a:ea typeface="+mn-ea"/>
        <a:cs typeface="+mn-cs"/>
      </a:defRPr>
    </a:lvl8pPr>
    <a:lvl9pPr marL="2612232" algn="l" defTabSz="653059" rtl="0" eaLnBrk="1" latinLnBrk="0" hangingPunct="1">
      <a:defRPr sz="85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1143000"/>
            <a:ext cx="462915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ECFDB8-BCB6-4577-AFA8-C98DC719A176}" type="slidenum">
              <a:rPr lang="en-US" smtClean="0"/>
              <a:t>1</a:t>
            </a:fld>
            <a:endParaRPr lang="en-US" dirty="0"/>
          </a:p>
        </p:txBody>
      </p:sp>
    </p:spTree>
    <p:extLst>
      <p:ext uri="{BB962C8B-B14F-4D97-AF65-F5344CB8AC3E}">
        <p14:creationId xmlns:p14="http://schemas.microsoft.com/office/powerpoint/2010/main" val="15509510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3591562"/>
            <a:ext cx="27980640" cy="7640320"/>
          </a:xfrm>
        </p:spPr>
        <p:txBody>
          <a:bodyPr anchor="b"/>
          <a:lstStyle>
            <a:lvl1pPr algn="ctr">
              <a:defRPr sz="19200"/>
            </a:lvl1pPr>
          </a:lstStyle>
          <a:p>
            <a:r>
              <a:rPr lang="en-US"/>
              <a:t>Click to edit Master title style</a:t>
            </a:r>
            <a:endParaRPr lang="en-US" dirty="0"/>
          </a:p>
        </p:txBody>
      </p:sp>
      <p:sp>
        <p:nvSpPr>
          <p:cNvPr id="3" name="Subtitle 2"/>
          <p:cNvSpPr>
            <a:spLocks noGrp="1"/>
          </p:cNvSpPr>
          <p:nvPr>
            <p:ph type="subTitle" idx="1"/>
          </p:nvPr>
        </p:nvSpPr>
        <p:spPr>
          <a:xfrm>
            <a:off x="4114800" y="11526522"/>
            <a:ext cx="24688800" cy="5298438"/>
          </a:xfrm>
        </p:spPr>
        <p:txBody>
          <a:bodyPr/>
          <a:lstStyle>
            <a:lvl1pPr marL="0" indent="0" algn="ctr">
              <a:buNone/>
              <a:defRPr sz="7680"/>
            </a:lvl1pPr>
            <a:lvl2pPr marL="1463040" indent="0" algn="ctr">
              <a:buNone/>
              <a:defRPr sz="6400"/>
            </a:lvl2pPr>
            <a:lvl3pPr marL="2926080" indent="0" algn="ctr">
              <a:buNone/>
              <a:defRPr sz="5760"/>
            </a:lvl3pPr>
            <a:lvl4pPr marL="4389120" indent="0" algn="ctr">
              <a:buNone/>
              <a:defRPr sz="5120"/>
            </a:lvl4pPr>
            <a:lvl5pPr marL="5852160" indent="0" algn="ctr">
              <a:buNone/>
              <a:defRPr sz="5120"/>
            </a:lvl5pPr>
            <a:lvl6pPr marL="7315200" indent="0" algn="ctr">
              <a:buNone/>
              <a:defRPr sz="5120"/>
            </a:lvl6pPr>
            <a:lvl7pPr marL="8778240" indent="0" algn="ctr">
              <a:buNone/>
              <a:defRPr sz="5120"/>
            </a:lvl7pPr>
            <a:lvl8pPr marL="10241280" indent="0" algn="ctr">
              <a:buNone/>
              <a:defRPr sz="5120"/>
            </a:lvl8pPr>
            <a:lvl9pPr marL="11704320" indent="0" algn="ctr">
              <a:buNone/>
              <a:defRPr sz="51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8/18/25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929484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8/18/25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704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1168400"/>
            <a:ext cx="7098030" cy="1859788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1168400"/>
            <a:ext cx="20882610" cy="1859788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8/18/25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51147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8/18/25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69824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5471167"/>
            <a:ext cx="28392120" cy="9128758"/>
          </a:xfrm>
        </p:spPr>
        <p:txBody>
          <a:bodyPr anchor="b"/>
          <a:lstStyle>
            <a:lvl1pPr>
              <a:defRPr sz="19200"/>
            </a:lvl1pPr>
          </a:lstStyle>
          <a:p>
            <a:r>
              <a:rPr lang="en-US"/>
              <a:t>Click to edit Master title style</a:t>
            </a:r>
            <a:endParaRPr lang="en-US" dirty="0"/>
          </a:p>
        </p:txBody>
      </p:sp>
      <p:sp>
        <p:nvSpPr>
          <p:cNvPr id="3" name="Text Placeholder 2"/>
          <p:cNvSpPr>
            <a:spLocks noGrp="1"/>
          </p:cNvSpPr>
          <p:nvPr>
            <p:ph type="body" idx="1"/>
          </p:nvPr>
        </p:nvSpPr>
        <p:spPr>
          <a:xfrm>
            <a:off x="2245997" y="14686287"/>
            <a:ext cx="28392120" cy="4800598"/>
          </a:xfrm>
        </p:spPr>
        <p:txBody>
          <a:bodyPr/>
          <a:lstStyle>
            <a:lvl1pPr marL="0" indent="0">
              <a:buNone/>
              <a:defRPr sz="7680">
                <a:solidFill>
                  <a:schemeClr val="tx1"/>
                </a:solidFill>
              </a:defRPr>
            </a:lvl1pPr>
            <a:lvl2pPr marL="1463040" indent="0">
              <a:buNone/>
              <a:defRPr sz="6400">
                <a:solidFill>
                  <a:schemeClr val="tx1">
                    <a:tint val="75000"/>
                  </a:schemeClr>
                </a:solidFill>
              </a:defRPr>
            </a:lvl2pPr>
            <a:lvl3pPr marL="2926080" indent="0">
              <a:buNone/>
              <a:defRPr sz="5760">
                <a:solidFill>
                  <a:schemeClr val="tx1">
                    <a:tint val="75000"/>
                  </a:schemeClr>
                </a:solidFill>
              </a:defRPr>
            </a:lvl3pPr>
            <a:lvl4pPr marL="4389120" indent="0">
              <a:buNone/>
              <a:defRPr sz="5120">
                <a:solidFill>
                  <a:schemeClr val="tx1">
                    <a:tint val="75000"/>
                  </a:schemeClr>
                </a:solidFill>
              </a:defRPr>
            </a:lvl4pPr>
            <a:lvl5pPr marL="5852160" indent="0">
              <a:buNone/>
              <a:defRPr sz="5120">
                <a:solidFill>
                  <a:schemeClr val="tx1">
                    <a:tint val="75000"/>
                  </a:schemeClr>
                </a:solidFill>
              </a:defRPr>
            </a:lvl5pPr>
            <a:lvl6pPr marL="7315200" indent="0">
              <a:buNone/>
              <a:defRPr sz="5120">
                <a:solidFill>
                  <a:schemeClr val="tx1">
                    <a:tint val="75000"/>
                  </a:schemeClr>
                </a:solidFill>
              </a:defRPr>
            </a:lvl6pPr>
            <a:lvl7pPr marL="8778240" indent="0">
              <a:buNone/>
              <a:defRPr sz="5120">
                <a:solidFill>
                  <a:schemeClr val="tx1">
                    <a:tint val="75000"/>
                  </a:schemeClr>
                </a:solidFill>
              </a:defRPr>
            </a:lvl7pPr>
            <a:lvl8pPr marL="10241280" indent="0">
              <a:buNone/>
              <a:defRPr sz="5120">
                <a:solidFill>
                  <a:schemeClr val="tx1">
                    <a:tint val="75000"/>
                  </a:schemeClr>
                </a:solidFill>
              </a:defRPr>
            </a:lvl8pPr>
            <a:lvl9pPr marL="11704320" indent="0">
              <a:buNone/>
              <a:defRPr sz="51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8/18/25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20751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5842000"/>
            <a:ext cx="13990320" cy="139242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5842000"/>
            <a:ext cx="13990320" cy="139242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8/18/25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399150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168405"/>
            <a:ext cx="28392120" cy="42418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5379722"/>
            <a:ext cx="13926024" cy="2636518"/>
          </a:xfrm>
        </p:spPr>
        <p:txBody>
          <a:bodyPr anchor="b"/>
          <a:lstStyle>
            <a:lvl1pPr marL="0" indent="0">
              <a:buNone/>
              <a:defRPr sz="7680" b="1"/>
            </a:lvl1pPr>
            <a:lvl2pPr marL="1463040" indent="0">
              <a:buNone/>
              <a:defRPr sz="6400" b="1"/>
            </a:lvl2pPr>
            <a:lvl3pPr marL="2926080" indent="0">
              <a:buNone/>
              <a:defRPr sz="5760" b="1"/>
            </a:lvl3pPr>
            <a:lvl4pPr marL="4389120" indent="0">
              <a:buNone/>
              <a:defRPr sz="5120" b="1"/>
            </a:lvl4pPr>
            <a:lvl5pPr marL="5852160" indent="0">
              <a:buNone/>
              <a:defRPr sz="5120" b="1"/>
            </a:lvl5pPr>
            <a:lvl6pPr marL="7315200" indent="0">
              <a:buNone/>
              <a:defRPr sz="5120" b="1"/>
            </a:lvl6pPr>
            <a:lvl7pPr marL="8778240" indent="0">
              <a:buNone/>
              <a:defRPr sz="5120" b="1"/>
            </a:lvl7pPr>
            <a:lvl8pPr marL="10241280" indent="0">
              <a:buNone/>
              <a:defRPr sz="5120" b="1"/>
            </a:lvl8pPr>
            <a:lvl9pPr marL="11704320" indent="0">
              <a:buNone/>
              <a:defRPr sz="5120" b="1"/>
            </a:lvl9pPr>
          </a:lstStyle>
          <a:p>
            <a:pPr lvl="0"/>
            <a:r>
              <a:rPr lang="en-US"/>
              <a:t>Click to edit Master text styles</a:t>
            </a:r>
          </a:p>
        </p:txBody>
      </p:sp>
      <p:sp>
        <p:nvSpPr>
          <p:cNvPr id="4" name="Content Placeholder 3"/>
          <p:cNvSpPr>
            <a:spLocks noGrp="1"/>
          </p:cNvSpPr>
          <p:nvPr>
            <p:ph sz="half" idx="2"/>
          </p:nvPr>
        </p:nvSpPr>
        <p:spPr>
          <a:xfrm>
            <a:off x="2267431" y="8016240"/>
            <a:ext cx="13926024" cy="117906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5379722"/>
            <a:ext cx="13994608" cy="2636518"/>
          </a:xfrm>
        </p:spPr>
        <p:txBody>
          <a:bodyPr anchor="b"/>
          <a:lstStyle>
            <a:lvl1pPr marL="0" indent="0">
              <a:buNone/>
              <a:defRPr sz="7680" b="1"/>
            </a:lvl1pPr>
            <a:lvl2pPr marL="1463040" indent="0">
              <a:buNone/>
              <a:defRPr sz="6400" b="1"/>
            </a:lvl2pPr>
            <a:lvl3pPr marL="2926080" indent="0">
              <a:buNone/>
              <a:defRPr sz="5760" b="1"/>
            </a:lvl3pPr>
            <a:lvl4pPr marL="4389120" indent="0">
              <a:buNone/>
              <a:defRPr sz="5120" b="1"/>
            </a:lvl4pPr>
            <a:lvl5pPr marL="5852160" indent="0">
              <a:buNone/>
              <a:defRPr sz="5120" b="1"/>
            </a:lvl5pPr>
            <a:lvl6pPr marL="7315200" indent="0">
              <a:buNone/>
              <a:defRPr sz="5120" b="1"/>
            </a:lvl6pPr>
            <a:lvl7pPr marL="8778240" indent="0">
              <a:buNone/>
              <a:defRPr sz="5120" b="1"/>
            </a:lvl7pPr>
            <a:lvl8pPr marL="10241280" indent="0">
              <a:buNone/>
              <a:defRPr sz="5120" b="1"/>
            </a:lvl8pPr>
            <a:lvl9pPr marL="11704320" indent="0">
              <a:buNone/>
              <a:defRPr sz="5120" b="1"/>
            </a:lvl9pPr>
          </a:lstStyle>
          <a:p>
            <a:pPr lvl="0"/>
            <a:r>
              <a:rPr lang="en-US"/>
              <a:t>Click to edit Master text styles</a:t>
            </a:r>
          </a:p>
        </p:txBody>
      </p:sp>
      <p:sp>
        <p:nvSpPr>
          <p:cNvPr id="6" name="Content Placeholder 5"/>
          <p:cNvSpPr>
            <a:spLocks noGrp="1"/>
          </p:cNvSpPr>
          <p:nvPr>
            <p:ph sz="quarter" idx="4"/>
          </p:nvPr>
        </p:nvSpPr>
        <p:spPr>
          <a:xfrm>
            <a:off x="16664942" y="8016240"/>
            <a:ext cx="13994608" cy="117906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8/18/25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113738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8/18/25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661046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8/18/25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705774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463040"/>
            <a:ext cx="10617041" cy="5120640"/>
          </a:xfrm>
        </p:spPr>
        <p:txBody>
          <a:bodyPr anchor="b"/>
          <a:lstStyle>
            <a:lvl1pPr>
              <a:defRPr sz="10240"/>
            </a:lvl1pPr>
          </a:lstStyle>
          <a:p>
            <a:r>
              <a:rPr lang="en-US"/>
              <a:t>Click to edit Master title style</a:t>
            </a:r>
            <a:endParaRPr lang="en-US" dirty="0"/>
          </a:p>
        </p:txBody>
      </p:sp>
      <p:sp>
        <p:nvSpPr>
          <p:cNvPr id="3" name="Content Placeholder 2"/>
          <p:cNvSpPr>
            <a:spLocks noGrp="1"/>
          </p:cNvSpPr>
          <p:nvPr>
            <p:ph idx="1"/>
          </p:nvPr>
        </p:nvSpPr>
        <p:spPr>
          <a:xfrm>
            <a:off x="13994608" y="3159765"/>
            <a:ext cx="16664940" cy="15595600"/>
          </a:xfrm>
        </p:spPr>
        <p:txBody>
          <a:bodyPr/>
          <a:lstStyle>
            <a:lvl1pPr>
              <a:defRPr sz="10240"/>
            </a:lvl1pPr>
            <a:lvl2pPr>
              <a:defRPr sz="8960"/>
            </a:lvl2pPr>
            <a:lvl3pPr>
              <a:defRPr sz="7680"/>
            </a:lvl3pPr>
            <a:lvl4pPr>
              <a:defRPr sz="6400"/>
            </a:lvl4pPr>
            <a:lvl5pPr>
              <a:defRPr sz="6400"/>
            </a:lvl5pPr>
            <a:lvl6pPr>
              <a:defRPr sz="6400"/>
            </a:lvl6pPr>
            <a:lvl7pPr>
              <a:defRPr sz="6400"/>
            </a:lvl7pPr>
            <a:lvl8pPr>
              <a:defRPr sz="6400"/>
            </a:lvl8pPr>
            <a:lvl9pPr>
              <a:defRPr sz="6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6583680"/>
            <a:ext cx="10617041" cy="12197082"/>
          </a:xfrm>
        </p:spPr>
        <p:txBody>
          <a:bodyPr/>
          <a:lstStyle>
            <a:lvl1pPr marL="0" indent="0">
              <a:buNone/>
              <a:defRPr sz="5120"/>
            </a:lvl1pPr>
            <a:lvl2pPr marL="1463040" indent="0">
              <a:buNone/>
              <a:defRPr sz="4480"/>
            </a:lvl2pPr>
            <a:lvl3pPr marL="2926080" indent="0">
              <a:buNone/>
              <a:defRPr sz="3840"/>
            </a:lvl3pPr>
            <a:lvl4pPr marL="4389120" indent="0">
              <a:buNone/>
              <a:defRPr sz="3200"/>
            </a:lvl4pPr>
            <a:lvl5pPr marL="5852160" indent="0">
              <a:buNone/>
              <a:defRPr sz="3200"/>
            </a:lvl5pPr>
            <a:lvl6pPr marL="7315200" indent="0">
              <a:buNone/>
              <a:defRPr sz="3200"/>
            </a:lvl6pPr>
            <a:lvl7pPr marL="8778240" indent="0">
              <a:buNone/>
              <a:defRPr sz="3200"/>
            </a:lvl7pPr>
            <a:lvl8pPr marL="10241280" indent="0">
              <a:buNone/>
              <a:defRPr sz="3200"/>
            </a:lvl8pPr>
            <a:lvl9pPr marL="11704320" indent="0">
              <a:buNone/>
              <a:defRPr sz="32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8/18/25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234933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463040"/>
            <a:ext cx="10617041" cy="5120640"/>
          </a:xfrm>
        </p:spPr>
        <p:txBody>
          <a:bodyPr anchor="b"/>
          <a:lstStyle>
            <a:lvl1pPr>
              <a:defRPr sz="1024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3159765"/>
            <a:ext cx="16664940" cy="15595600"/>
          </a:xfrm>
        </p:spPr>
        <p:txBody>
          <a:bodyPr anchor="t"/>
          <a:lstStyle>
            <a:lvl1pPr marL="0" indent="0">
              <a:buNone/>
              <a:defRPr sz="10240"/>
            </a:lvl1pPr>
            <a:lvl2pPr marL="1463040" indent="0">
              <a:buNone/>
              <a:defRPr sz="8960"/>
            </a:lvl2pPr>
            <a:lvl3pPr marL="2926080" indent="0">
              <a:buNone/>
              <a:defRPr sz="7680"/>
            </a:lvl3pPr>
            <a:lvl4pPr marL="4389120" indent="0">
              <a:buNone/>
              <a:defRPr sz="6400"/>
            </a:lvl4pPr>
            <a:lvl5pPr marL="5852160" indent="0">
              <a:buNone/>
              <a:defRPr sz="6400"/>
            </a:lvl5pPr>
            <a:lvl6pPr marL="7315200" indent="0">
              <a:buNone/>
              <a:defRPr sz="6400"/>
            </a:lvl6pPr>
            <a:lvl7pPr marL="8778240" indent="0">
              <a:buNone/>
              <a:defRPr sz="6400"/>
            </a:lvl7pPr>
            <a:lvl8pPr marL="10241280" indent="0">
              <a:buNone/>
              <a:defRPr sz="6400"/>
            </a:lvl8pPr>
            <a:lvl9pPr marL="11704320" indent="0">
              <a:buNone/>
              <a:defRPr sz="6400"/>
            </a:lvl9pPr>
          </a:lstStyle>
          <a:p>
            <a:r>
              <a:rPr lang="en-US"/>
              <a:t>Click icon to add picture</a:t>
            </a:r>
            <a:endParaRPr lang="en-US" dirty="0"/>
          </a:p>
        </p:txBody>
      </p:sp>
      <p:sp>
        <p:nvSpPr>
          <p:cNvPr id="4" name="Text Placeholder 3"/>
          <p:cNvSpPr>
            <a:spLocks noGrp="1"/>
          </p:cNvSpPr>
          <p:nvPr>
            <p:ph type="body" sz="half" idx="2"/>
          </p:nvPr>
        </p:nvSpPr>
        <p:spPr>
          <a:xfrm>
            <a:off x="2267428" y="6583680"/>
            <a:ext cx="10617041" cy="12197082"/>
          </a:xfrm>
        </p:spPr>
        <p:txBody>
          <a:bodyPr/>
          <a:lstStyle>
            <a:lvl1pPr marL="0" indent="0">
              <a:buNone/>
              <a:defRPr sz="5120"/>
            </a:lvl1pPr>
            <a:lvl2pPr marL="1463040" indent="0">
              <a:buNone/>
              <a:defRPr sz="4480"/>
            </a:lvl2pPr>
            <a:lvl3pPr marL="2926080" indent="0">
              <a:buNone/>
              <a:defRPr sz="3840"/>
            </a:lvl3pPr>
            <a:lvl4pPr marL="4389120" indent="0">
              <a:buNone/>
              <a:defRPr sz="3200"/>
            </a:lvl4pPr>
            <a:lvl5pPr marL="5852160" indent="0">
              <a:buNone/>
              <a:defRPr sz="3200"/>
            </a:lvl5pPr>
            <a:lvl6pPr marL="7315200" indent="0">
              <a:buNone/>
              <a:defRPr sz="3200"/>
            </a:lvl6pPr>
            <a:lvl7pPr marL="8778240" indent="0">
              <a:buNone/>
              <a:defRPr sz="3200"/>
            </a:lvl7pPr>
            <a:lvl8pPr marL="10241280" indent="0">
              <a:buNone/>
              <a:defRPr sz="3200"/>
            </a:lvl8pPr>
            <a:lvl9pPr marL="11704320" indent="0">
              <a:buNone/>
              <a:defRPr sz="32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8/18/25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14606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1168405"/>
            <a:ext cx="28392120" cy="42418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5842000"/>
            <a:ext cx="28392120" cy="139242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20340325"/>
            <a:ext cx="7406640" cy="1168400"/>
          </a:xfrm>
          <a:prstGeom prst="rect">
            <a:avLst/>
          </a:prstGeom>
        </p:spPr>
        <p:txBody>
          <a:bodyPr vert="horz" lIns="91440" tIns="45720" rIns="91440" bIns="45720" rtlCol="0" anchor="ctr"/>
          <a:lstStyle>
            <a:lvl1pPr algn="l">
              <a:defRPr sz="3840">
                <a:solidFill>
                  <a:schemeClr val="tx1">
                    <a:tint val="75000"/>
                  </a:schemeClr>
                </a:solidFill>
              </a:defRPr>
            </a:lvl1pPr>
          </a:lstStyle>
          <a:p>
            <a:fld id="{C764DE79-268F-4C1A-8933-263129D2AF90}" type="datetimeFigureOut">
              <a:rPr lang="en-US" smtClean="0"/>
              <a:t>8/18/25</a:t>
            </a:fld>
            <a:endParaRPr lang="en-US" dirty="0"/>
          </a:p>
        </p:txBody>
      </p:sp>
      <p:sp>
        <p:nvSpPr>
          <p:cNvPr id="5" name="Footer Placeholder 4"/>
          <p:cNvSpPr>
            <a:spLocks noGrp="1"/>
          </p:cNvSpPr>
          <p:nvPr>
            <p:ph type="ftr" sz="quarter" idx="3"/>
          </p:nvPr>
        </p:nvSpPr>
        <p:spPr>
          <a:xfrm>
            <a:off x="10904220" y="20340325"/>
            <a:ext cx="11109960" cy="1168400"/>
          </a:xfrm>
          <a:prstGeom prst="rect">
            <a:avLst/>
          </a:prstGeom>
        </p:spPr>
        <p:txBody>
          <a:bodyPr vert="horz" lIns="91440" tIns="45720" rIns="91440" bIns="45720" rtlCol="0" anchor="ctr"/>
          <a:lstStyle>
            <a:lvl1pPr algn="ctr">
              <a:defRPr sz="384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3248620" y="20340325"/>
            <a:ext cx="7406640" cy="1168400"/>
          </a:xfrm>
          <a:prstGeom prst="rect">
            <a:avLst/>
          </a:prstGeom>
        </p:spPr>
        <p:txBody>
          <a:bodyPr vert="horz" lIns="91440" tIns="45720" rIns="91440" bIns="45720" rtlCol="0" anchor="ctr"/>
          <a:lstStyle>
            <a:lvl1pPr algn="r">
              <a:defRPr sz="384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36912736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2926080" rtl="0" eaLnBrk="1" latinLnBrk="0" hangingPunct="1">
        <a:lnSpc>
          <a:spcPct val="90000"/>
        </a:lnSpc>
        <a:spcBef>
          <a:spcPct val="0"/>
        </a:spcBef>
        <a:buNone/>
        <a:defRPr sz="14080" kern="1200">
          <a:solidFill>
            <a:schemeClr val="tx1"/>
          </a:solidFill>
          <a:latin typeface="+mj-lt"/>
          <a:ea typeface="+mj-ea"/>
          <a:cs typeface="+mj-cs"/>
        </a:defRPr>
      </a:lvl1pPr>
    </p:titleStyle>
    <p:bodyStyle>
      <a:lvl1pPr marL="731520" indent="-731520" algn="l" defTabSz="2926080" rtl="0" eaLnBrk="1" latinLnBrk="0" hangingPunct="1">
        <a:lnSpc>
          <a:spcPct val="90000"/>
        </a:lnSpc>
        <a:spcBef>
          <a:spcPts val="3200"/>
        </a:spcBef>
        <a:buFont typeface="Arial" panose="020B0604020202020204" pitchFamily="34" charset="0"/>
        <a:buChar char="•"/>
        <a:defRPr sz="8960" kern="1200">
          <a:solidFill>
            <a:schemeClr val="tx1"/>
          </a:solidFill>
          <a:latin typeface="+mn-lt"/>
          <a:ea typeface="+mn-ea"/>
          <a:cs typeface="+mn-cs"/>
        </a:defRPr>
      </a:lvl1pPr>
      <a:lvl2pPr marL="2194560" indent="-731520" algn="l" defTabSz="2926080" rtl="0" eaLnBrk="1" latinLnBrk="0" hangingPunct="1">
        <a:lnSpc>
          <a:spcPct val="90000"/>
        </a:lnSpc>
        <a:spcBef>
          <a:spcPts val="1600"/>
        </a:spcBef>
        <a:buFont typeface="Arial" panose="020B0604020202020204" pitchFamily="34" charset="0"/>
        <a:buChar char="•"/>
        <a:defRPr sz="7680" kern="1200">
          <a:solidFill>
            <a:schemeClr val="tx1"/>
          </a:solidFill>
          <a:latin typeface="+mn-lt"/>
          <a:ea typeface="+mn-ea"/>
          <a:cs typeface="+mn-cs"/>
        </a:defRPr>
      </a:lvl2pPr>
      <a:lvl3pPr marL="3657600" indent="-731520" algn="l" defTabSz="2926080" rtl="0" eaLnBrk="1" latinLnBrk="0" hangingPunct="1">
        <a:lnSpc>
          <a:spcPct val="90000"/>
        </a:lnSpc>
        <a:spcBef>
          <a:spcPts val="1600"/>
        </a:spcBef>
        <a:buFont typeface="Arial" panose="020B0604020202020204" pitchFamily="34" charset="0"/>
        <a:buChar char="•"/>
        <a:defRPr sz="6400" kern="1200">
          <a:solidFill>
            <a:schemeClr val="tx1"/>
          </a:solidFill>
          <a:latin typeface="+mn-lt"/>
          <a:ea typeface="+mn-ea"/>
          <a:cs typeface="+mn-cs"/>
        </a:defRPr>
      </a:lvl3pPr>
      <a:lvl4pPr marL="512064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4pPr>
      <a:lvl5pPr marL="658368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5pPr>
      <a:lvl6pPr marL="804672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6pPr>
      <a:lvl7pPr marL="950976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7pPr>
      <a:lvl8pPr marL="1097280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8pPr>
      <a:lvl9pPr marL="1243584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9pPr>
    </p:bodyStyle>
    <p:otherStyle>
      <a:defPPr>
        <a:defRPr lang="en-US"/>
      </a:defPPr>
      <a:lvl1pPr marL="0" algn="l" defTabSz="2926080" rtl="0" eaLnBrk="1" latinLnBrk="0" hangingPunct="1">
        <a:defRPr sz="5760" kern="1200">
          <a:solidFill>
            <a:schemeClr val="tx1"/>
          </a:solidFill>
          <a:latin typeface="+mn-lt"/>
          <a:ea typeface="+mn-ea"/>
          <a:cs typeface="+mn-cs"/>
        </a:defRPr>
      </a:lvl1pPr>
      <a:lvl2pPr marL="1463040" algn="l" defTabSz="2926080" rtl="0" eaLnBrk="1" latinLnBrk="0" hangingPunct="1">
        <a:defRPr sz="5760" kern="1200">
          <a:solidFill>
            <a:schemeClr val="tx1"/>
          </a:solidFill>
          <a:latin typeface="+mn-lt"/>
          <a:ea typeface="+mn-ea"/>
          <a:cs typeface="+mn-cs"/>
        </a:defRPr>
      </a:lvl2pPr>
      <a:lvl3pPr marL="2926080" algn="l" defTabSz="2926080" rtl="0" eaLnBrk="1" latinLnBrk="0" hangingPunct="1">
        <a:defRPr sz="5760" kern="1200">
          <a:solidFill>
            <a:schemeClr val="tx1"/>
          </a:solidFill>
          <a:latin typeface="+mn-lt"/>
          <a:ea typeface="+mn-ea"/>
          <a:cs typeface="+mn-cs"/>
        </a:defRPr>
      </a:lvl3pPr>
      <a:lvl4pPr marL="4389120" algn="l" defTabSz="2926080" rtl="0" eaLnBrk="1" latinLnBrk="0" hangingPunct="1">
        <a:defRPr sz="5760" kern="1200">
          <a:solidFill>
            <a:schemeClr val="tx1"/>
          </a:solidFill>
          <a:latin typeface="+mn-lt"/>
          <a:ea typeface="+mn-ea"/>
          <a:cs typeface="+mn-cs"/>
        </a:defRPr>
      </a:lvl4pPr>
      <a:lvl5pPr marL="5852160" algn="l" defTabSz="2926080" rtl="0" eaLnBrk="1" latinLnBrk="0" hangingPunct="1">
        <a:defRPr sz="5760" kern="1200">
          <a:solidFill>
            <a:schemeClr val="tx1"/>
          </a:solidFill>
          <a:latin typeface="+mn-lt"/>
          <a:ea typeface="+mn-ea"/>
          <a:cs typeface="+mn-cs"/>
        </a:defRPr>
      </a:lvl5pPr>
      <a:lvl6pPr marL="7315200" algn="l" defTabSz="2926080" rtl="0" eaLnBrk="1" latinLnBrk="0" hangingPunct="1">
        <a:defRPr sz="5760" kern="1200">
          <a:solidFill>
            <a:schemeClr val="tx1"/>
          </a:solidFill>
          <a:latin typeface="+mn-lt"/>
          <a:ea typeface="+mn-ea"/>
          <a:cs typeface="+mn-cs"/>
        </a:defRPr>
      </a:lvl6pPr>
      <a:lvl7pPr marL="8778240" algn="l" defTabSz="2926080" rtl="0" eaLnBrk="1" latinLnBrk="0" hangingPunct="1">
        <a:defRPr sz="5760" kern="1200">
          <a:solidFill>
            <a:schemeClr val="tx1"/>
          </a:solidFill>
          <a:latin typeface="+mn-lt"/>
          <a:ea typeface="+mn-ea"/>
          <a:cs typeface="+mn-cs"/>
        </a:defRPr>
      </a:lvl7pPr>
      <a:lvl8pPr marL="10241280" algn="l" defTabSz="2926080" rtl="0" eaLnBrk="1" latinLnBrk="0" hangingPunct="1">
        <a:defRPr sz="5760" kern="1200">
          <a:solidFill>
            <a:schemeClr val="tx1"/>
          </a:solidFill>
          <a:latin typeface="+mn-lt"/>
          <a:ea typeface="+mn-ea"/>
          <a:cs typeface="+mn-cs"/>
        </a:defRPr>
      </a:lvl8pPr>
      <a:lvl9pPr marL="11704320" algn="l" defTabSz="2926080" rtl="0" eaLnBrk="1" latinLnBrk="0" hangingPunct="1">
        <a:defRPr sz="57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sv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sv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sv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3">
            <a:extLst>
              <a:ext uri="{FF2B5EF4-FFF2-40B4-BE49-F238E27FC236}">
                <a16:creationId xmlns:a16="http://schemas.microsoft.com/office/drawing/2014/main" id="{5BEA43C1-0391-97FF-60ED-A63BB5CABC6A}"/>
              </a:ext>
            </a:extLst>
          </p:cNvPr>
          <p:cNvSpPr/>
          <p:nvPr/>
        </p:nvSpPr>
        <p:spPr>
          <a:xfrm>
            <a:off x="743489" y="19155908"/>
            <a:ext cx="9730789" cy="2340964"/>
          </a:xfrm>
          <a:prstGeom prst="roundRect">
            <a:avLst>
              <a:gd name="adj" fmla="val 5114"/>
            </a:avLst>
          </a:prstGeom>
          <a:solidFill>
            <a:schemeClr val="bg1"/>
          </a:solidFill>
          <a:ln w="762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40">
                <a:solidFill>
                  <a:schemeClr val="bg1"/>
                </a:solidFill>
                <a:latin typeface="Times New Roman"/>
                <a:cs typeface="Calibri"/>
              </a:rPr>
              <a:t>Data Extraction</a:t>
            </a:r>
          </a:p>
        </p:txBody>
      </p:sp>
      <p:sp>
        <p:nvSpPr>
          <p:cNvPr id="13" name="TextBox 12">
            <a:extLst>
              <a:ext uri="{FF2B5EF4-FFF2-40B4-BE49-F238E27FC236}">
                <a16:creationId xmlns:a16="http://schemas.microsoft.com/office/drawing/2014/main" id="{39B4CC99-7BB9-39CF-B5C6-C6F8F9A6D58B}"/>
              </a:ext>
            </a:extLst>
          </p:cNvPr>
          <p:cNvSpPr txBox="1"/>
          <p:nvPr/>
        </p:nvSpPr>
        <p:spPr>
          <a:xfrm>
            <a:off x="464189" y="18784766"/>
            <a:ext cx="2517118" cy="738664"/>
          </a:xfrm>
          <a:prstGeom prst="rect">
            <a:avLst/>
          </a:prstGeom>
          <a:solidFill>
            <a:schemeClr val="bg1"/>
          </a:solid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r>
              <a:rPr lang="en-US" sz="4400" b="1" dirty="0">
                <a:solidFill>
                  <a:schemeClr val="accent2"/>
                </a:solidFill>
                <a:latin typeface="Arial" panose="020B0604020202020204" pitchFamily="34" charset="0"/>
                <a:cs typeface="Arial" panose="020B0604020202020204" pitchFamily="34" charset="0"/>
              </a:rPr>
              <a:t>Methods</a:t>
            </a:r>
          </a:p>
        </p:txBody>
      </p:sp>
      <p:sp>
        <p:nvSpPr>
          <p:cNvPr id="14" name="Rectangle: Rounded Corners 13">
            <a:extLst>
              <a:ext uri="{FF2B5EF4-FFF2-40B4-BE49-F238E27FC236}">
                <a16:creationId xmlns:a16="http://schemas.microsoft.com/office/drawing/2014/main" id="{9AA80C5B-0C70-447D-87F7-654D5F5F152B}"/>
              </a:ext>
            </a:extLst>
          </p:cNvPr>
          <p:cNvSpPr/>
          <p:nvPr/>
        </p:nvSpPr>
        <p:spPr>
          <a:xfrm>
            <a:off x="743491" y="3639423"/>
            <a:ext cx="9730789" cy="4104666"/>
          </a:xfrm>
          <a:prstGeom prst="roundRect">
            <a:avLst>
              <a:gd name="adj" fmla="val 5114"/>
            </a:avLst>
          </a:prstGeom>
          <a:solidFill>
            <a:schemeClr val="bg1"/>
          </a:solidFill>
          <a:ln w="762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40">
                <a:solidFill>
                  <a:schemeClr val="bg1"/>
                </a:solidFill>
                <a:latin typeface="Times New Roman"/>
                <a:cs typeface="Calibri"/>
              </a:rPr>
              <a:t>Data Extraction</a:t>
            </a:r>
          </a:p>
        </p:txBody>
      </p:sp>
      <p:sp>
        <p:nvSpPr>
          <p:cNvPr id="8" name="Rectangle 7">
            <a:extLst>
              <a:ext uri="{FF2B5EF4-FFF2-40B4-BE49-F238E27FC236}">
                <a16:creationId xmlns:a16="http://schemas.microsoft.com/office/drawing/2014/main" id="{32542F4C-F547-302E-AD26-CCC4CDDB97B9}"/>
              </a:ext>
            </a:extLst>
          </p:cNvPr>
          <p:cNvSpPr/>
          <p:nvPr/>
        </p:nvSpPr>
        <p:spPr>
          <a:xfrm>
            <a:off x="1" y="-3994"/>
            <a:ext cx="32918399" cy="2984922"/>
          </a:xfrm>
          <a:prstGeom prst="rect">
            <a:avLst/>
          </a:prstGeom>
          <a:solidFill>
            <a:schemeClr val="accent1">
              <a:lumMod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rgbClr val="FF0000"/>
              </a:solidFill>
            </a:endParaRPr>
          </a:p>
        </p:txBody>
      </p:sp>
      <p:sp>
        <p:nvSpPr>
          <p:cNvPr id="9" name="TextBox 8">
            <a:extLst>
              <a:ext uri="{FF2B5EF4-FFF2-40B4-BE49-F238E27FC236}">
                <a16:creationId xmlns:a16="http://schemas.microsoft.com/office/drawing/2014/main" id="{E73D57E7-7428-5D65-F092-FB3AC13A6BE2}"/>
              </a:ext>
            </a:extLst>
          </p:cNvPr>
          <p:cNvSpPr txBox="1"/>
          <p:nvPr/>
        </p:nvSpPr>
        <p:spPr>
          <a:xfrm>
            <a:off x="319579" y="280193"/>
            <a:ext cx="32265257" cy="984885"/>
          </a:xfrm>
          <a:prstGeom prst="rect">
            <a:avLst/>
          </a:prstGeom>
          <a:no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pPr algn="ctr"/>
            <a:r>
              <a:rPr lang="en-US" sz="6000" b="1" dirty="0">
                <a:solidFill>
                  <a:schemeClr val="bg1"/>
                </a:solidFill>
                <a:latin typeface="Arial" panose="020B0604020202020204" pitchFamily="34" charset="0"/>
                <a:ea typeface="+mn-lt"/>
                <a:cs typeface="Arial" panose="020B0604020202020204" pitchFamily="34" charset="0"/>
              </a:rPr>
              <a:t>CT-Derived Kidney Volume: A Biomarker Defined by Clinical and Genetic Associations</a:t>
            </a:r>
            <a:endParaRPr lang="en-US" sz="6000" b="1" dirty="0">
              <a:solidFill>
                <a:schemeClr val="bg1"/>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68BABD52-BA32-B71E-8DF0-FC3DF075CB7D}"/>
              </a:ext>
            </a:extLst>
          </p:cNvPr>
          <p:cNvSpPr txBox="1"/>
          <p:nvPr/>
        </p:nvSpPr>
        <p:spPr>
          <a:xfrm>
            <a:off x="10357377" y="1304178"/>
            <a:ext cx="12370833" cy="615553"/>
          </a:xfrm>
          <a:prstGeom prst="rect">
            <a:avLst/>
          </a:prstGeom>
          <a:no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pPr algn="ctr"/>
            <a:r>
              <a:rPr lang="en-US" sz="3600" b="1" dirty="0">
                <a:solidFill>
                  <a:schemeClr val="accent2"/>
                </a:solidFill>
                <a:latin typeface="Times New Roman"/>
                <a:ea typeface="+mn-lt"/>
                <a:cs typeface="Times New Roman"/>
              </a:rPr>
              <a:t>Luke Ni</a:t>
            </a:r>
            <a:r>
              <a:rPr lang="en-US" sz="3600" b="1" baseline="30000" dirty="0">
                <a:solidFill>
                  <a:schemeClr val="accent2"/>
                </a:solidFill>
                <a:latin typeface="Times New Roman"/>
                <a:ea typeface="+mn-lt"/>
                <a:cs typeface="Times New Roman"/>
              </a:rPr>
              <a:t>1</a:t>
            </a:r>
            <a:r>
              <a:rPr lang="en-US" sz="3600" b="1" dirty="0">
                <a:solidFill>
                  <a:schemeClr val="accent2"/>
                </a:solidFill>
                <a:latin typeface="Times New Roman"/>
                <a:ea typeface="+mn-lt"/>
                <a:cs typeface="Times New Roman"/>
              </a:rPr>
              <a:t>, Hersh Sagreiya</a:t>
            </a:r>
            <a:r>
              <a:rPr lang="en-US" sz="3600" b="1" baseline="30000" dirty="0">
                <a:solidFill>
                  <a:schemeClr val="accent2"/>
                </a:solidFill>
                <a:latin typeface="Times New Roman"/>
                <a:ea typeface="+mn-lt"/>
                <a:cs typeface="Times New Roman"/>
              </a:rPr>
              <a:t>2 *</a:t>
            </a:r>
            <a:endParaRPr lang="en-US" sz="3600" b="1" baseline="30000" dirty="0">
              <a:solidFill>
                <a:schemeClr val="accent2"/>
              </a:solidFill>
              <a:latin typeface="Times New Roman"/>
              <a:cs typeface="Calibri"/>
            </a:endParaRPr>
          </a:p>
        </p:txBody>
      </p:sp>
      <p:sp>
        <p:nvSpPr>
          <p:cNvPr id="11" name="TextBox 10">
            <a:extLst>
              <a:ext uri="{FF2B5EF4-FFF2-40B4-BE49-F238E27FC236}">
                <a16:creationId xmlns:a16="http://schemas.microsoft.com/office/drawing/2014/main" id="{2ADFDB77-62EA-57E5-AB45-2BDC297D510C}"/>
              </a:ext>
            </a:extLst>
          </p:cNvPr>
          <p:cNvSpPr txBox="1"/>
          <p:nvPr/>
        </p:nvSpPr>
        <p:spPr>
          <a:xfrm>
            <a:off x="5626731" y="1882815"/>
            <a:ext cx="22801479" cy="882036"/>
          </a:xfrm>
          <a:prstGeom prst="rect">
            <a:avLst/>
          </a:prstGeom>
          <a:noFill/>
        </p:spPr>
        <p:txBody>
          <a:bodyPr rot="0" spcFirstLastPara="0" vertOverflow="overflow" horzOverflow="overflow" vert="horz" wrap="square" lIns="60960" tIns="30480" rIns="60960" bIns="30480" numCol="1" spcCol="0" rtlCol="0" fromWordArt="0" anchor="b" anchorCtr="0" forceAA="0" compatLnSpc="1">
            <a:prstTxWarp prst="textNoShape">
              <a:avLst/>
            </a:prstTxWarp>
            <a:spAutoFit/>
          </a:bodyPr>
          <a:lstStyle/>
          <a:p>
            <a:pPr algn="ctr"/>
            <a:r>
              <a:rPr lang="en-US" sz="2666" baseline="30000" dirty="0">
                <a:solidFill>
                  <a:schemeClr val="bg1"/>
                </a:solidFill>
                <a:latin typeface="Times New Roman"/>
                <a:ea typeface="+mn-lt"/>
                <a:cs typeface="Times New Roman"/>
              </a:rPr>
              <a:t>1</a:t>
            </a:r>
            <a:r>
              <a:rPr lang="en-US" sz="2666" dirty="0">
                <a:solidFill>
                  <a:schemeClr val="bg1"/>
                </a:solidFill>
                <a:latin typeface="Times New Roman"/>
                <a:ea typeface="+mn-lt"/>
                <a:cs typeface="Times New Roman"/>
              </a:rPr>
              <a:t>School of Engineering and Applied Sciences (’28), University of Pennsylvania</a:t>
            </a:r>
            <a:endParaRPr lang="en-US" sz="2666" baseline="30000" dirty="0">
              <a:solidFill>
                <a:schemeClr val="bg1"/>
              </a:solidFill>
              <a:latin typeface="Times New Roman"/>
              <a:ea typeface="+mn-lt"/>
              <a:cs typeface="Times New Roman"/>
            </a:endParaRPr>
          </a:p>
          <a:p>
            <a:pPr algn="ctr"/>
            <a:r>
              <a:rPr lang="en-US" sz="2666" baseline="30000" dirty="0">
                <a:solidFill>
                  <a:schemeClr val="bg1"/>
                </a:solidFill>
                <a:latin typeface="Times New Roman"/>
                <a:ea typeface="+mn-lt"/>
                <a:cs typeface="Times New Roman"/>
              </a:rPr>
              <a:t>2</a:t>
            </a:r>
            <a:r>
              <a:rPr lang="en-US" sz="2666" dirty="0">
                <a:solidFill>
                  <a:schemeClr val="bg1"/>
                </a:solidFill>
                <a:latin typeface="Times New Roman"/>
                <a:ea typeface="+mn-lt"/>
                <a:cs typeface="Times New Roman"/>
              </a:rPr>
              <a:t>Department of Radiology, Perelman School of Medicine, University of Pennsylvania</a:t>
            </a:r>
            <a:endParaRPr lang="en-US" sz="2666" baseline="30000" dirty="0">
              <a:solidFill>
                <a:schemeClr val="bg1"/>
              </a:solidFill>
              <a:latin typeface="Times New Roman"/>
              <a:cs typeface="Times New Roman"/>
            </a:endParaRPr>
          </a:p>
        </p:txBody>
      </p:sp>
      <p:sp>
        <p:nvSpPr>
          <p:cNvPr id="80" name="TextBox 79">
            <a:extLst>
              <a:ext uri="{FF2B5EF4-FFF2-40B4-BE49-F238E27FC236}">
                <a16:creationId xmlns:a16="http://schemas.microsoft.com/office/drawing/2014/main" id="{D09FF4DF-057D-C9C8-5631-7D2CFA0CBBFC}"/>
              </a:ext>
            </a:extLst>
          </p:cNvPr>
          <p:cNvSpPr txBox="1"/>
          <p:nvPr/>
        </p:nvSpPr>
        <p:spPr>
          <a:xfrm>
            <a:off x="22957843" y="9118075"/>
            <a:ext cx="5908536" cy="1292662"/>
          </a:xfrm>
          <a:prstGeom prst="rect">
            <a:avLst/>
          </a:prstGeom>
          <a:no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r>
              <a:rPr lang="en-US" sz="4000" dirty="0">
                <a:solidFill>
                  <a:schemeClr val="bg1"/>
                </a:solidFill>
                <a:latin typeface="Times New Roman"/>
                <a:cs typeface="Calibri"/>
              </a:rPr>
              <a:t>Conclusion and Future Work</a:t>
            </a:r>
          </a:p>
        </p:txBody>
      </p:sp>
      <p:sp>
        <p:nvSpPr>
          <p:cNvPr id="24" name="TextBox 23">
            <a:extLst>
              <a:ext uri="{FF2B5EF4-FFF2-40B4-BE49-F238E27FC236}">
                <a16:creationId xmlns:a16="http://schemas.microsoft.com/office/drawing/2014/main" id="{16D07338-CA03-1BDC-F5A9-E08D190DF2F2}"/>
              </a:ext>
            </a:extLst>
          </p:cNvPr>
          <p:cNvSpPr txBox="1"/>
          <p:nvPr/>
        </p:nvSpPr>
        <p:spPr>
          <a:xfrm>
            <a:off x="464189" y="3278151"/>
            <a:ext cx="3276538" cy="779572"/>
          </a:xfrm>
          <a:prstGeom prst="rect">
            <a:avLst/>
          </a:prstGeom>
          <a:solidFill>
            <a:schemeClr val="bg1"/>
          </a:solid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r>
              <a:rPr lang="en-US" sz="4400" b="1" dirty="0">
                <a:solidFill>
                  <a:schemeClr val="accent2"/>
                </a:solidFill>
                <a:latin typeface="Arial" panose="020B0604020202020204" pitchFamily="34" charset="0"/>
                <a:cs typeface="Arial" panose="020B0604020202020204" pitchFamily="34" charset="0"/>
              </a:rPr>
              <a:t>Study Aims</a:t>
            </a:r>
          </a:p>
          <a:p>
            <a:endParaRPr lang="en-US" sz="266" dirty="0">
              <a:latin typeface="Arial" panose="020B0604020202020204" pitchFamily="34" charset="0"/>
              <a:cs typeface="Arial" panose="020B0604020202020204" pitchFamily="34" charset="0"/>
            </a:endParaRPr>
          </a:p>
        </p:txBody>
      </p:sp>
      <p:sp>
        <p:nvSpPr>
          <p:cNvPr id="52" name="Rectangle: Rounded Corners 51">
            <a:extLst>
              <a:ext uri="{FF2B5EF4-FFF2-40B4-BE49-F238E27FC236}">
                <a16:creationId xmlns:a16="http://schemas.microsoft.com/office/drawing/2014/main" id="{7AE3A9B2-3406-9527-26C3-D14AD3357F52}"/>
              </a:ext>
            </a:extLst>
          </p:cNvPr>
          <p:cNvSpPr/>
          <p:nvPr/>
        </p:nvSpPr>
        <p:spPr>
          <a:xfrm>
            <a:off x="768355" y="8359449"/>
            <a:ext cx="9712238" cy="10119575"/>
          </a:xfrm>
          <a:prstGeom prst="roundRect">
            <a:avLst>
              <a:gd name="adj" fmla="val 5114"/>
            </a:avLst>
          </a:prstGeom>
          <a:solidFill>
            <a:schemeClr val="bg1"/>
          </a:solidFill>
          <a:ln w="762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40">
                <a:solidFill>
                  <a:schemeClr val="bg1"/>
                </a:solidFill>
                <a:latin typeface="Times New Roman"/>
                <a:cs typeface="Calibri"/>
              </a:rPr>
              <a:t>Data Extraction</a:t>
            </a:r>
          </a:p>
        </p:txBody>
      </p:sp>
      <p:sp>
        <p:nvSpPr>
          <p:cNvPr id="71" name="TextBox 70">
            <a:extLst>
              <a:ext uri="{FF2B5EF4-FFF2-40B4-BE49-F238E27FC236}">
                <a16:creationId xmlns:a16="http://schemas.microsoft.com/office/drawing/2014/main" id="{54A5C716-063B-5D12-BD4B-9B47DE364C27}"/>
              </a:ext>
            </a:extLst>
          </p:cNvPr>
          <p:cNvSpPr txBox="1"/>
          <p:nvPr/>
        </p:nvSpPr>
        <p:spPr>
          <a:xfrm>
            <a:off x="516104" y="7976429"/>
            <a:ext cx="1465054" cy="738664"/>
          </a:xfrm>
          <a:prstGeom prst="rect">
            <a:avLst/>
          </a:prstGeom>
          <a:solidFill>
            <a:schemeClr val="bg1"/>
          </a:solid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r>
              <a:rPr lang="en-US" sz="4400" b="1" dirty="0">
                <a:solidFill>
                  <a:schemeClr val="accent2"/>
                </a:solidFill>
                <a:latin typeface="Arial" panose="020B0604020202020204" pitchFamily="34" charset="0"/>
                <a:cs typeface="Arial" panose="020B0604020202020204" pitchFamily="34" charset="0"/>
              </a:rPr>
              <a:t>Data</a:t>
            </a:r>
          </a:p>
        </p:txBody>
      </p:sp>
      <p:sp>
        <p:nvSpPr>
          <p:cNvPr id="74" name="Rectangle: Rounded Corners 73">
            <a:extLst>
              <a:ext uri="{FF2B5EF4-FFF2-40B4-BE49-F238E27FC236}">
                <a16:creationId xmlns:a16="http://schemas.microsoft.com/office/drawing/2014/main" id="{986D53D6-FFCC-1257-2237-5A0A00672941}"/>
              </a:ext>
            </a:extLst>
          </p:cNvPr>
          <p:cNvSpPr/>
          <p:nvPr/>
        </p:nvSpPr>
        <p:spPr>
          <a:xfrm>
            <a:off x="11307191" y="3639424"/>
            <a:ext cx="10110202" cy="6771314"/>
          </a:xfrm>
          <a:prstGeom prst="roundRect">
            <a:avLst>
              <a:gd name="adj" fmla="val 5114"/>
            </a:avLst>
          </a:prstGeom>
          <a:solidFill>
            <a:schemeClr val="bg1"/>
          </a:solidFill>
          <a:ln w="762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40">
                <a:solidFill>
                  <a:schemeClr val="bg1"/>
                </a:solidFill>
                <a:latin typeface="Times New Roman"/>
                <a:cs typeface="Calibri"/>
              </a:rPr>
              <a:t>Data Extraction</a:t>
            </a:r>
          </a:p>
        </p:txBody>
      </p:sp>
      <p:sp>
        <p:nvSpPr>
          <p:cNvPr id="113" name="TextBox 112">
            <a:extLst>
              <a:ext uri="{FF2B5EF4-FFF2-40B4-BE49-F238E27FC236}">
                <a16:creationId xmlns:a16="http://schemas.microsoft.com/office/drawing/2014/main" id="{BDA63CED-5B24-9669-1604-4C68E083072F}"/>
              </a:ext>
            </a:extLst>
          </p:cNvPr>
          <p:cNvSpPr txBox="1"/>
          <p:nvPr/>
        </p:nvSpPr>
        <p:spPr>
          <a:xfrm>
            <a:off x="10983426" y="3263030"/>
            <a:ext cx="2488734" cy="779572"/>
          </a:xfrm>
          <a:prstGeom prst="rect">
            <a:avLst/>
          </a:prstGeom>
          <a:solidFill>
            <a:schemeClr val="bg1"/>
          </a:solid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r>
              <a:rPr lang="en-US" sz="4400" b="1" dirty="0">
                <a:solidFill>
                  <a:schemeClr val="accent2"/>
                </a:solidFill>
                <a:latin typeface="Arial" panose="020B0604020202020204" pitchFamily="34" charset="0"/>
                <a:cs typeface="Arial" panose="020B0604020202020204" pitchFamily="34" charset="0"/>
              </a:rPr>
              <a:t>Methods</a:t>
            </a:r>
          </a:p>
          <a:p>
            <a:endParaRPr lang="en-US" sz="266" dirty="0">
              <a:latin typeface="Arial" panose="020B0604020202020204" pitchFamily="34" charset="0"/>
              <a:cs typeface="Arial" panose="020B0604020202020204" pitchFamily="34" charset="0"/>
            </a:endParaRPr>
          </a:p>
        </p:txBody>
      </p:sp>
      <p:sp>
        <p:nvSpPr>
          <p:cNvPr id="1050" name="Rectangle: Rounded Corners 1049">
            <a:extLst>
              <a:ext uri="{FF2B5EF4-FFF2-40B4-BE49-F238E27FC236}">
                <a16:creationId xmlns:a16="http://schemas.microsoft.com/office/drawing/2014/main" id="{A4959274-E4A9-4CAF-1DB2-75487319B3A1}"/>
              </a:ext>
            </a:extLst>
          </p:cNvPr>
          <p:cNvSpPr/>
          <p:nvPr/>
        </p:nvSpPr>
        <p:spPr>
          <a:xfrm>
            <a:off x="22206172" y="3586211"/>
            <a:ext cx="9883307" cy="10150213"/>
          </a:xfrm>
          <a:prstGeom prst="roundRect">
            <a:avLst>
              <a:gd name="adj" fmla="val 5114"/>
            </a:avLst>
          </a:prstGeom>
          <a:solidFill>
            <a:schemeClr val="bg1"/>
          </a:solidFill>
          <a:ln w="762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40">
                <a:solidFill>
                  <a:schemeClr val="bg1"/>
                </a:solidFill>
                <a:latin typeface="Times New Roman"/>
                <a:cs typeface="Calibri"/>
              </a:rPr>
              <a:t>Data Extraction</a:t>
            </a:r>
          </a:p>
        </p:txBody>
      </p:sp>
      <p:sp>
        <p:nvSpPr>
          <p:cNvPr id="1051" name="TextBox 1050">
            <a:extLst>
              <a:ext uri="{FF2B5EF4-FFF2-40B4-BE49-F238E27FC236}">
                <a16:creationId xmlns:a16="http://schemas.microsoft.com/office/drawing/2014/main" id="{FAAE2D91-5AC3-3996-2741-B74527A2E189}"/>
              </a:ext>
            </a:extLst>
          </p:cNvPr>
          <p:cNvSpPr txBox="1"/>
          <p:nvPr/>
        </p:nvSpPr>
        <p:spPr>
          <a:xfrm>
            <a:off x="21966939" y="3195543"/>
            <a:ext cx="5843014" cy="738664"/>
          </a:xfrm>
          <a:prstGeom prst="rect">
            <a:avLst/>
          </a:prstGeom>
          <a:solidFill>
            <a:schemeClr val="bg1"/>
          </a:solid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r>
              <a:rPr lang="en-US" sz="4400" b="1" dirty="0">
                <a:solidFill>
                  <a:schemeClr val="accent2"/>
                </a:solidFill>
                <a:latin typeface="Arial" panose="020B0604020202020204" pitchFamily="34" charset="0"/>
                <a:cs typeface="Arial" panose="020B0604020202020204" pitchFamily="34" charset="0"/>
              </a:rPr>
              <a:t>Findings (Continued)</a:t>
            </a:r>
          </a:p>
        </p:txBody>
      </p:sp>
      <p:sp>
        <p:nvSpPr>
          <p:cNvPr id="1067" name="Rectangle: Rounded Corners 1066">
            <a:extLst>
              <a:ext uri="{FF2B5EF4-FFF2-40B4-BE49-F238E27FC236}">
                <a16:creationId xmlns:a16="http://schemas.microsoft.com/office/drawing/2014/main" id="{1A06DBF3-8A71-FA7F-E5E0-61066C27E0B3}"/>
              </a:ext>
            </a:extLst>
          </p:cNvPr>
          <p:cNvSpPr/>
          <p:nvPr/>
        </p:nvSpPr>
        <p:spPr>
          <a:xfrm>
            <a:off x="11354901" y="11069235"/>
            <a:ext cx="10018360" cy="10426290"/>
          </a:xfrm>
          <a:prstGeom prst="roundRect">
            <a:avLst>
              <a:gd name="adj" fmla="val 5114"/>
            </a:avLst>
          </a:prstGeom>
          <a:noFill/>
          <a:ln w="762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40">
              <a:solidFill>
                <a:schemeClr val="bg1"/>
              </a:solidFill>
              <a:latin typeface="Times New Roman"/>
              <a:cs typeface="Calibri"/>
            </a:endParaRPr>
          </a:p>
        </p:txBody>
      </p:sp>
      <p:sp>
        <p:nvSpPr>
          <p:cNvPr id="17" name="Rectangle: Rounded Corners 16">
            <a:extLst>
              <a:ext uri="{FF2B5EF4-FFF2-40B4-BE49-F238E27FC236}">
                <a16:creationId xmlns:a16="http://schemas.microsoft.com/office/drawing/2014/main" id="{9E42DFD6-1769-73A4-4AB1-2DFB3535A705}"/>
              </a:ext>
            </a:extLst>
          </p:cNvPr>
          <p:cNvSpPr/>
          <p:nvPr/>
        </p:nvSpPr>
        <p:spPr>
          <a:xfrm>
            <a:off x="22206172" y="14385004"/>
            <a:ext cx="9883307" cy="3704814"/>
          </a:xfrm>
          <a:prstGeom prst="roundRect">
            <a:avLst>
              <a:gd name="adj" fmla="val 5114"/>
            </a:avLst>
          </a:prstGeom>
          <a:solidFill>
            <a:schemeClr val="bg1"/>
          </a:solidFill>
          <a:ln w="762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40">
                <a:solidFill>
                  <a:schemeClr val="bg1"/>
                </a:solidFill>
                <a:latin typeface="Times New Roman"/>
                <a:cs typeface="Calibri"/>
              </a:rPr>
              <a:t>Data Extraction</a:t>
            </a:r>
          </a:p>
        </p:txBody>
      </p:sp>
      <p:sp>
        <p:nvSpPr>
          <p:cNvPr id="20" name="TextBox 19">
            <a:extLst>
              <a:ext uri="{FF2B5EF4-FFF2-40B4-BE49-F238E27FC236}">
                <a16:creationId xmlns:a16="http://schemas.microsoft.com/office/drawing/2014/main" id="{B665C008-E0DD-03C3-BD06-4CB78340AA60}"/>
              </a:ext>
            </a:extLst>
          </p:cNvPr>
          <p:cNvSpPr txBox="1"/>
          <p:nvPr/>
        </p:nvSpPr>
        <p:spPr>
          <a:xfrm>
            <a:off x="21924999" y="14002311"/>
            <a:ext cx="3232505" cy="738664"/>
          </a:xfrm>
          <a:prstGeom prst="rect">
            <a:avLst/>
          </a:prstGeom>
          <a:solidFill>
            <a:schemeClr val="bg1"/>
          </a:solid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r>
              <a:rPr lang="en-US" sz="4400" b="1" dirty="0">
                <a:solidFill>
                  <a:schemeClr val="accent2"/>
                </a:solidFill>
                <a:latin typeface="Arial" panose="020B0604020202020204" pitchFamily="34" charset="0"/>
                <a:cs typeface="Arial" panose="020B0604020202020204" pitchFamily="34" charset="0"/>
              </a:rPr>
              <a:t>Conclusion</a:t>
            </a:r>
          </a:p>
        </p:txBody>
      </p:sp>
      <p:sp>
        <p:nvSpPr>
          <p:cNvPr id="29" name="Rectangle: Rounded Corners 28">
            <a:extLst>
              <a:ext uri="{FF2B5EF4-FFF2-40B4-BE49-F238E27FC236}">
                <a16:creationId xmlns:a16="http://schemas.microsoft.com/office/drawing/2014/main" id="{E495A2A7-5802-EBF2-28A3-C4301D14C36B}"/>
              </a:ext>
            </a:extLst>
          </p:cNvPr>
          <p:cNvSpPr/>
          <p:nvPr/>
        </p:nvSpPr>
        <p:spPr>
          <a:xfrm>
            <a:off x="22248781" y="18721060"/>
            <a:ext cx="9883307" cy="2802173"/>
          </a:xfrm>
          <a:prstGeom prst="roundRect">
            <a:avLst>
              <a:gd name="adj" fmla="val 5114"/>
            </a:avLst>
          </a:prstGeom>
          <a:solidFill>
            <a:schemeClr val="bg1"/>
          </a:solidFill>
          <a:ln w="762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40" dirty="0">
                <a:solidFill>
                  <a:schemeClr val="bg1"/>
                </a:solidFill>
                <a:latin typeface="Times New Roman"/>
                <a:cs typeface="Calibri"/>
              </a:rPr>
              <a:t>Data Extraction</a:t>
            </a:r>
          </a:p>
        </p:txBody>
      </p:sp>
      <p:sp>
        <p:nvSpPr>
          <p:cNvPr id="30" name="TextBox 29">
            <a:extLst>
              <a:ext uri="{FF2B5EF4-FFF2-40B4-BE49-F238E27FC236}">
                <a16:creationId xmlns:a16="http://schemas.microsoft.com/office/drawing/2014/main" id="{718401FC-C278-07C5-E925-207049BF9C60}"/>
              </a:ext>
            </a:extLst>
          </p:cNvPr>
          <p:cNvSpPr txBox="1"/>
          <p:nvPr/>
        </p:nvSpPr>
        <p:spPr>
          <a:xfrm>
            <a:off x="21970371" y="18320869"/>
            <a:ext cx="5134084" cy="738664"/>
          </a:xfrm>
          <a:prstGeom prst="rect">
            <a:avLst/>
          </a:prstGeom>
          <a:solidFill>
            <a:schemeClr val="bg1"/>
          </a:solid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r>
              <a:rPr lang="en-US" sz="4400" b="1" dirty="0">
                <a:solidFill>
                  <a:schemeClr val="accent2"/>
                </a:solidFill>
                <a:latin typeface="Arial" panose="020B0604020202020204" pitchFamily="34" charset="0"/>
                <a:cs typeface="Arial" panose="020B0604020202020204" pitchFamily="34" charset="0"/>
              </a:rPr>
              <a:t>Acknowledgments</a:t>
            </a:r>
          </a:p>
        </p:txBody>
      </p:sp>
      <p:sp>
        <p:nvSpPr>
          <p:cNvPr id="31" name="TextBox 30">
            <a:extLst>
              <a:ext uri="{FF2B5EF4-FFF2-40B4-BE49-F238E27FC236}">
                <a16:creationId xmlns:a16="http://schemas.microsoft.com/office/drawing/2014/main" id="{E0B89534-3CAA-C692-C3D1-1AD9AA22E05E}"/>
              </a:ext>
            </a:extLst>
          </p:cNvPr>
          <p:cNvSpPr txBox="1"/>
          <p:nvPr/>
        </p:nvSpPr>
        <p:spPr>
          <a:xfrm>
            <a:off x="22383796" y="14654999"/>
            <a:ext cx="9581584" cy="3385542"/>
          </a:xfrm>
          <a:prstGeom prst="rect">
            <a:avLst/>
          </a:prstGeom>
          <a:no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pPr marL="304776" indent="-304776">
              <a:buFont typeface="Arial" panose="020B0604020202020204" pitchFamily="34" charset="0"/>
              <a:buChar char="•"/>
            </a:pPr>
            <a:r>
              <a:rPr lang="en-US" sz="2400" b="1" dirty="0">
                <a:solidFill>
                  <a:schemeClr val="accent1">
                    <a:lumMod val="75000"/>
                  </a:schemeClr>
                </a:solidFill>
                <a:latin typeface="Franklin Gothic Book" panose="020B0503020102020204" pitchFamily="34" charset="0"/>
              </a:rPr>
              <a:t>Novel clinical insights: </a:t>
            </a:r>
            <a:r>
              <a:rPr lang="en-US" sz="2400" dirty="0">
                <a:latin typeface="Franklin Gothic Book" panose="020B0503020102020204" pitchFamily="34" charset="0"/>
              </a:rPr>
              <a:t>kidney volume is </a:t>
            </a:r>
            <a:r>
              <a:rPr lang="en-US" sz="2400" b="1" dirty="0">
                <a:solidFill>
                  <a:schemeClr val="accent1">
                    <a:lumMod val="75000"/>
                  </a:schemeClr>
                </a:solidFill>
                <a:latin typeface="Franklin Gothic Book" panose="020B0503020102020204" pitchFamily="34" charset="0"/>
              </a:rPr>
              <a:t>significantly linked</a:t>
            </a:r>
            <a:r>
              <a:rPr lang="en-US" sz="2400" dirty="0">
                <a:latin typeface="Franklin Gothic Book" panose="020B0503020102020204" pitchFamily="34" charset="0"/>
              </a:rPr>
              <a:t> to clinical, medical, and genetic outcomes in a </a:t>
            </a:r>
            <a:r>
              <a:rPr lang="en-US" sz="2400" b="1" dirty="0">
                <a:solidFill>
                  <a:schemeClr val="accent1">
                    <a:lumMod val="75000"/>
                  </a:schemeClr>
                </a:solidFill>
                <a:latin typeface="Franklin Gothic Book" panose="020B0503020102020204" pitchFamily="34" charset="0"/>
              </a:rPr>
              <a:t>large, diverse PMBB cohort</a:t>
            </a:r>
            <a:r>
              <a:rPr lang="en-US" sz="2400" dirty="0">
                <a:latin typeface="Franklin Gothic Book" panose="020B0503020102020204" pitchFamily="34" charset="0"/>
              </a:rPr>
              <a:t>. </a:t>
            </a:r>
          </a:p>
          <a:p>
            <a:pPr marL="304776" indent="-304776">
              <a:buFont typeface="Arial" panose="020B0604020202020204" pitchFamily="34" charset="0"/>
              <a:buChar char="•"/>
            </a:pPr>
            <a:r>
              <a:rPr lang="en-US" sz="2400" b="1" dirty="0">
                <a:solidFill>
                  <a:schemeClr val="accent1">
                    <a:lumMod val="75000"/>
                  </a:schemeClr>
                </a:solidFill>
                <a:latin typeface="Franklin Gothic Book" panose="020B0503020102020204" pitchFamily="34" charset="0"/>
              </a:rPr>
              <a:t>Improved Patient Outcomes: </a:t>
            </a:r>
            <a:r>
              <a:rPr lang="en-US" sz="2400" dirty="0">
                <a:latin typeface="Franklin Gothic Book" panose="020B0503020102020204" pitchFamily="34" charset="0"/>
              </a:rPr>
              <a:t>this research elucidates the renal volume relationship with clinical, genetic, and demographic mechanisms. Understanding these </a:t>
            </a:r>
            <a:r>
              <a:rPr lang="en-US" sz="2400" b="1" dirty="0">
                <a:solidFill>
                  <a:schemeClr val="accent1">
                    <a:lumMod val="75000"/>
                  </a:schemeClr>
                </a:solidFill>
                <a:latin typeface="Franklin Gothic Book" panose="020B0503020102020204" pitchFamily="34" charset="0"/>
              </a:rPr>
              <a:t>broad, comprehensive clinical conclusions </a:t>
            </a:r>
            <a:r>
              <a:rPr lang="en-US" sz="2400" dirty="0">
                <a:latin typeface="Franklin Gothic Book" panose="020B0503020102020204" pitchFamily="34" charset="0"/>
              </a:rPr>
              <a:t>can provide insights that ultimately </a:t>
            </a:r>
            <a:r>
              <a:rPr lang="en-US" sz="2400" b="1" dirty="0">
                <a:solidFill>
                  <a:schemeClr val="accent1">
                    <a:lumMod val="75000"/>
                  </a:schemeClr>
                </a:solidFill>
                <a:latin typeface="Franklin Gothic Book" panose="020B0503020102020204" pitchFamily="34" charset="0"/>
              </a:rPr>
              <a:t>advance population health</a:t>
            </a:r>
            <a:r>
              <a:rPr lang="en-US" sz="2400" dirty="0">
                <a:latin typeface="Franklin Gothic Book" panose="020B0503020102020204" pitchFamily="34" charset="0"/>
              </a:rPr>
              <a:t>.</a:t>
            </a:r>
          </a:p>
          <a:p>
            <a:r>
              <a:rPr lang="en-US" sz="2400" b="1" u="sng" dirty="0">
                <a:solidFill>
                  <a:schemeClr val="accent1">
                    <a:lumMod val="75000"/>
                  </a:schemeClr>
                </a:solidFill>
                <a:latin typeface="Franklin Gothic Book" panose="020B0503020102020204" pitchFamily="34" charset="0"/>
              </a:rPr>
              <a:t>Future Work</a:t>
            </a:r>
            <a:r>
              <a:rPr lang="en-US" sz="2400" dirty="0">
                <a:latin typeface="Franklin Gothic Book" panose="020B0503020102020204" pitchFamily="34" charset="0"/>
              </a:rPr>
              <a:t>: </a:t>
            </a:r>
          </a:p>
          <a:p>
            <a:pPr marL="342900" indent="-342900">
              <a:buFont typeface="Arial" panose="020B0604020202020204" pitchFamily="34" charset="0"/>
              <a:buChar char="•"/>
            </a:pPr>
            <a:r>
              <a:rPr lang="en-US" sz="2400" dirty="0">
                <a:latin typeface="Franklin Gothic Book" panose="020B0503020102020204" pitchFamily="34" charset="0"/>
              </a:rPr>
              <a:t>Exploring Renal Cyst &amp; Substructure IDPs links to clinical/genetic data.</a:t>
            </a:r>
          </a:p>
          <a:p>
            <a:pPr marL="342900" indent="-342900">
              <a:buFont typeface="Arial" panose="020B0604020202020204" pitchFamily="34" charset="0"/>
              <a:buChar char="•"/>
            </a:pPr>
            <a:r>
              <a:rPr lang="en-US" sz="2400" dirty="0">
                <a:latin typeface="Franklin Gothic Book" panose="020B0503020102020204" pitchFamily="34" charset="0"/>
              </a:rPr>
              <a:t>Validating TotalSegmenatator Segmentations.</a:t>
            </a:r>
          </a:p>
        </p:txBody>
      </p:sp>
      <p:pic>
        <p:nvPicPr>
          <p:cNvPr id="23" name="Graphic 22">
            <a:extLst>
              <a:ext uri="{FF2B5EF4-FFF2-40B4-BE49-F238E27FC236}">
                <a16:creationId xmlns:a16="http://schemas.microsoft.com/office/drawing/2014/main" id="{6B8613AE-C998-DC5E-9F25-CAE92F51B49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613089" y="11289593"/>
            <a:ext cx="9543138" cy="4771569"/>
          </a:xfrm>
          <a:prstGeom prst="rect">
            <a:avLst/>
          </a:prstGeom>
        </p:spPr>
      </p:pic>
      <p:sp>
        <p:nvSpPr>
          <p:cNvPr id="16" name="TextBox 15">
            <a:extLst>
              <a:ext uri="{FF2B5EF4-FFF2-40B4-BE49-F238E27FC236}">
                <a16:creationId xmlns:a16="http://schemas.microsoft.com/office/drawing/2014/main" id="{74B80E93-7D19-1E0A-2866-75B701E958EF}"/>
              </a:ext>
            </a:extLst>
          </p:cNvPr>
          <p:cNvSpPr txBox="1"/>
          <p:nvPr/>
        </p:nvSpPr>
        <p:spPr>
          <a:xfrm>
            <a:off x="11175946" y="10677212"/>
            <a:ext cx="2559931" cy="738664"/>
          </a:xfrm>
          <a:prstGeom prst="rect">
            <a:avLst/>
          </a:prstGeom>
          <a:solidFill>
            <a:schemeClr val="bg1"/>
          </a:solid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r>
              <a:rPr lang="en-US" sz="4400" b="1" dirty="0">
                <a:solidFill>
                  <a:schemeClr val="accent2"/>
                </a:solidFill>
                <a:latin typeface="Arial" panose="020B0604020202020204" pitchFamily="34" charset="0"/>
                <a:cs typeface="Arial" panose="020B0604020202020204" pitchFamily="34" charset="0"/>
              </a:rPr>
              <a:t>Findings </a:t>
            </a:r>
            <a:endParaRPr lang="en-US" sz="44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410A8EB2-C2F0-478F-68A0-EBB790FA52B4}"/>
              </a:ext>
            </a:extLst>
          </p:cNvPr>
          <p:cNvSpPr txBox="1"/>
          <p:nvPr/>
        </p:nvSpPr>
        <p:spPr>
          <a:xfrm>
            <a:off x="24235038" y="7103731"/>
            <a:ext cx="5908536" cy="430887"/>
          </a:xfrm>
          <a:prstGeom prst="rect">
            <a:avLst/>
          </a:prstGeom>
          <a:no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pPr algn="ctr"/>
            <a:r>
              <a:rPr lang="en-US" sz="2400" b="1" dirty="0">
                <a:solidFill>
                  <a:schemeClr val="accent1">
                    <a:lumMod val="75000"/>
                  </a:schemeClr>
                </a:solidFill>
                <a:latin typeface="Franklin Gothic Book" panose="020B0503020102020204" pitchFamily="34" charset="0"/>
                <a:ea typeface="Calibri"/>
                <a:cs typeface="Calibri" panose="020F0502020204030204"/>
              </a:rPr>
              <a:t>Table 2. Clinical Labs Regression Summary</a:t>
            </a:r>
          </a:p>
        </p:txBody>
      </p:sp>
      <p:sp>
        <p:nvSpPr>
          <p:cNvPr id="34" name="TextBox 33">
            <a:extLst>
              <a:ext uri="{FF2B5EF4-FFF2-40B4-BE49-F238E27FC236}">
                <a16:creationId xmlns:a16="http://schemas.microsoft.com/office/drawing/2014/main" id="{D7630FA0-5C9A-FC13-54CE-35014CD5D1BE}"/>
              </a:ext>
            </a:extLst>
          </p:cNvPr>
          <p:cNvSpPr txBox="1"/>
          <p:nvPr/>
        </p:nvSpPr>
        <p:spPr>
          <a:xfrm>
            <a:off x="22232934" y="13021280"/>
            <a:ext cx="9883307" cy="430887"/>
          </a:xfrm>
          <a:prstGeom prst="rect">
            <a:avLst/>
          </a:prstGeom>
          <a:no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pPr algn="ctr"/>
            <a:r>
              <a:rPr lang="en-US" sz="2400" b="1" dirty="0">
                <a:solidFill>
                  <a:schemeClr val="accent1">
                    <a:lumMod val="75000"/>
                  </a:schemeClr>
                </a:solidFill>
                <a:latin typeface="Franklin Gothic Book" panose="020B0503020102020204" pitchFamily="34" charset="0"/>
                <a:ea typeface="Calibri"/>
                <a:cs typeface="Calibri" panose="020F0502020204030204"/>
              </a:rPr>
              <a:t>Figure 5. Continuous Genome-Wide Association Study of Kidney Volume</a:t>
            </a:r>
            <a:endParaRPr lang="en-US" sz="2400" dirty="0">
              <a:solidFill>
                <a:schemeClr val="accent1">
                  <a:lumMod val="75000"/>
                </a:schemeClr>
              </a:solidFill>
              <a:latin typeface="Franklin Gothic Book" panose="020B0503020102020204" pitchFamily="34" charset="0"/>
            </a:endParaRPr>
          </a:p>
        </p:txBody>
      </p:sp>
      <p:sp>
        <p:nvSpPr>
          <p:cNvPr id="50" name="TextBox 49">
            <a:extLst>
              <a:ext uri="{FF2B5EF4-FFF2-40B4-BE49-F238E27FC236}">
                <a16:creationId xmlns:a16="http://schemas.microsoft.com/office/drawing/2014/main" id="{B0F63A92-AE6A-D0EB-8D71-DA0E076C8391}"/>
              </a:ext>
            </a:extLst>
          </p:cNvPr>
          <p:cNvSpPr txBox="1"/>
          <p:nvPr/>
        </p:nvSpPr>
        <p:spPr>
          <a:xfrm>
            <a:off x="12302828" y="15927438"/>
            <a:ext cx="8312743" cy="461665"/>
          </a:xfrm>
          <a:prstGeom prst="rect">
            <a:avLst/>
          </a:prstGeom>
          <a:noFill/>
        </p:spPr>
        <p:txBody>
          <a:bodyPr wrap="square" rtlCol="0">
            <a:spAutoFit/>
          </a:bodyPr>
          <a:lstStyle/>
          <a:p>
            <a:r>
              <a:rPr lang="en-US" sz="2400" b="1" dirty="0">
                <a:solidFill>
                  <a:schemeClr val="accent1">
                    <a:lumMod val="75000"/>
                  </a:schemeClr>
                </a:solidFill>
                <a:latin typeface="Franklin Gothic Book" panose="020B0503020102020204" pitchFamily="34" charset="0"/>
              </a:rPr>
              <a:t>Figure 3. Phenome-Wide Association Study of Kidney Volume</a:t>
            </a:r>
          </a:p>
        </p:txBody>
      </p:sp>
      <p:pic>
        <p:nvPicPr>
          <p:cNvPr id="3" name="Picture 2">
            <a:extLst>
              <a:ext uri="{FF2B5EF4-FFF2-40B4-BE49-F238E27FC236}">
                <a16:creationId xmlns:a16="http://schemas.microsoft.com/office/drawing/2014/main" id="{F3CD4C47-F62F-83B7-3A3F-B8D15BA04D72}"/>
              </a:ext>
            </a:extLst>
          </p:cNvPr>
          <p:cNvPicPr>
            <a:picLocks noChangeAspect="1"/>
          </p:cNvPicPr>
          <p:nvPr/>
        </p:nvPicPr>
        <p:blipFill>
          <a:blip r:embed="rId5"/>
          <a:stretch>
            <a:fillRect/>
          </a:stretch>
        </p:blipFill>
        <p:spPr>
          <a:xfrm>
            <a:off x="205736" y="1558677"/>
            <a:ext cx="5785930" cy="1292114"/>
          </a:xfrm>
          <a:prstGeom prst="rect">
            <a:avLst/>
          </a:prstGeom>
        </p:spPr>
      </p:pic>
      <p:sp>
        <p:nvSpPr>
          <p:cNvPr id="37" name="TextBox 36">
            <a:extLst>
              <a:ext uri="{FF2B5EF4-FFF2-40B4-BE49-F238E27FC236}">
                <a16:creationId xmlns:a16="http://schemas.microsoft.com/office/drawing/2014/main" id="{91917270-5827-9CE8-44A3-CFFF6CC67025}"/>
              </a:ext>
            </a:extLst>
          </p:cNvPr>
          <p:cNvSpPr txBox="1"/>
          <p:nvPr/>
        </p:nvSpPr>
        <p:spPr>
          <a:xfrm>
            <a:off x="22363680" y="19008773"/>
            <a:ext cx="9660639" cy="2431435"/>
          </a:xfrm>
          <a:prstGeom prst="rect">
            <a:avLst/>
          </a:prstGeom>
          <a:no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r>
              <a:rPr lang="en-US" sz="1400" b="1" dirty="0"/>
              <a:t>*</a:t>
            </a:r>
            <a:r>
              <a:rPr lang="en-US" sz="1400" dirty="0"/>
              <a:t>We would like to thank Cameron Beeche, Rakesh Sharma, Jeffrey T. Duda, PhD, Arijitt Borthakur, PhD, MBA, James C. Gee, PhD, Dan Rader, MD, Charles E. Kahn, Jr., MD, MS, Walter R. Witschey, PhD, and contributing members of the Cardiovascular Imaging Lab for their efforts to make this project possible. The authors have no conflicts of interest to disclose.</a:t>
            </a:r>
          </a:p>
          <a:p>
            <a:r>
              <a:rPr lang="en-US" sz="1400" dirty="0"/>
              <a:t>I, Luke Ni, acknowledge the Penn Undergraduate Research Mentorship (PURM) program for funding my Summer 2025 research.</a:t>
            </a:r>
          </a:p>
          <a:p>
            <a:r>
              <a:rPr lang="en-US" sz="1400" dirty="0"/>
              <a:t>	[1] We acknowledge the Penn Medicine BioBank (PMBB) for providing data and thank the patient- participants of Penn Medicine who consented to participate in this research program. We would also like to thank the Penn Medicine BioBank team and Regeneron Genetics Center for providing genetic variant data for analysis. The PMBB is approved under IRB protocol# 813913 and supported by Perelman School of Medicine at University of Pennsylvania, a gift from the Smilow family, and the National Center for Advancing Translational Sciences of the National Institutes of Health under CTSA award number UL1TR001878.</a:t>
            </a:r>
          </a:p>
          <a:p>
            <a:r>
              <a:rPr lang="en-US" sz="1400" dirty="0"/>
              <a:t>	[2] Wasserthal, J., Breit, H. C., Meyer, M. T., Pradella, M., Hinck, D., Sauter, A. W., ... &amp; Segeroth, M. (2023). TotalSegmentator: robust segmentation of 104 anatomic structures in CT images. Radiology: Artificial Intelligence, 5(5), e230024.</a:t>
            </a:r>
          </a:p>
        </p:txBody>
      </p:sp>
      <p:graphicFrame>
        <p:nvGraphicFramePr>
          <p:cNvPr id="27" name="Table 26">
            <a:extLst>
              <a:ext uri="{FF2B5EF4-FFF2-40B4-BE49-F238E27FC236}">
                <a16:creationId xmlns:a16="http://schemas.microsoft.com/office/drawing/2014/main" id="{54260B0C-1AB8-4CB0-35A6-6A5B5E36DD25}"/>
              </a:ext>
            </a:extLst>
          </p:cNvPr>
          <p:cNvGraphicFramePr>
            <a:graphicFrameLocks noGrp="1"/>
          </p:cNvGraphicFramePr>
          <p:nvPr>
            <p:extLst>
              <p:ext uri="{D42A27DB-BD31-4B8C-83A1-F6EECF244321}">
                <p14:modId xmlns:p14="http://schemas.microsoft.com/office/powerpoint/2010/main" val="3244601590"/>
              </p:ext>
            </p:extLst>
          </p:nvPr>
        </p:nvGraphicFramePr>
        <p:xfrm>
          <a:off x="22503802" y="4075168"/>
          <a:ext cx="9373943" cy="2964321"/>
        </p:xfrm>
        <a:graphic>
          <a:graphicData uri="http://schemas.openxmlformats.org/drawingml/2006/table">
            <a:tbl>
              <a:tblPr firstRow="1" bandRow="1">
                <a:tableStyleId>{5C22544A-7EE6-4342-B048-85BDC9FD1C3A}</a:tableStyleId>
              </a:tblPr>
              <a:tblGrid>
                <a:gridCol w="1716999">
                  <a:extLst>
                    <a:ext uri="{9D8B030D-6E8A-4147-A177-3AD203B41FA5}">
                      <a16:colId xmlns:a16="http://schemas.microsoft.com/office/drawing/2014/main" val="3906475592"/>
                    </a:ext>
                  </a:extLst>
                </a:gridCol>
                <a:gridCol w="1209600">
                  <a:extLst>
                    <a:ext uri="{9D8B030D-6E8A-4147-A177-3AD203B41FA5}">
                      <a16:colId xmlns:a16="http://schemas.microsoft.com/office/drawing/2014/main" val="2295942464"/>
                    </a:ext>
                  </a:extLst>
                </a:gridCol>
                <a:gridCol w="1231200">
                  <a:extLst>
                    <a:ext uri="{9D8B030D-6E8A-4147-A177-3AD203B41FA5}">
                      <a16:colId xmlns:a16="http://schemas.microsoft.com/office/drawing/2014/main" val="1418041368"/>
                    </a:ext>
                  </a:extLst>
                </a:gridCol>
                <a:gridCol w="1003482">
                  <a:extLst>
                    <a:ext uri="{9D8B030D-6E8A-4147-A177-3AD203B41FA5}">
                      <a16:colId xmlns:a16="http://schemas.microsoft.com/office/drawing/2014/main" val="2463382563"/>
                    </a:ext>
                  </a:extLst>
                </a:gridCol>
                <a:gridCol w="1303967">
                  <a:extLst>
                    <a:ext uri="{9D8B030D-6E8A-4147-A177-3AD203B41FA5}">
                      <a16:colId xmlns:a16="http://schemas.microsoft.com/office/drawing/2014/main" val="1724501115"/>
                    </a:ext>
                  </a:extLst>
                </a:gridCol>
                <a:gridCol w="1367516">
                  <a:extLst>
                    <a:ext uri="{9D8B030D-6E8A-4147-A177-3AD203B41FA5}">
                      <a16:colId xmlns:a16="http://schemas.microsoft.com/office/drawing/2014/main" val="1080314689"/>
                    </a:ext>
                  </a:extLst>
                </a:gridCol>
                <a:gridCol w="1541179">
                  <a:extLst>
                    <a:ext uri="{9D8B030D-6E8A-4147-A177-3AD203B41FA5}">
                      <a16:colId xmlns:a16="http://schemas.microsoft.com/office/drawing/2014/main" val="2805312893"/>
                    </a:ext>
                  </a:extLst>
                </a:gridCol>
              </a:tblGrid>
              <a:tr h="474279">
                <a:tc>
                  <a:txBody>
                    <a:bodyPr/>
                    <a:lstStyle/>
                    <a:p>
                      <a:pPr algn="ctr" rtl="0" fontAlgn="ctr">
                        <a:buNone/>
                      </a:pPr>
                      <a:r>
                        <a:rPr lang="en-US" sz="2000" b="0" i="0" u="none" strike="noStrike" dirty="0">
                          <a:solidFill>
                            <a:schemeClr val="bg1"/>
                          </a:solidFill>
                          <a:effectLst/>
                          <a:latin typeface="Franklin Gothic Book" panose="020B0503020102020204" pitchFamily="34" charset="0"/>
                        </a:rPr>
                        <a:t>Lab Outcome</a:t>
                      </a:r>
                      <a:endParaRPr lang="en-US" sz="2000" dirty="0">
                        <a:solidFill>
                          <a:schemeClr val="bg1"/>
                        </a:solidFill>
                        <a:effectLst/>
                        <a:latin typeface="Franklin Gothic Book" panose="020B0503020102020204" pitchFamily="34" charset="0"/>
                      </a:endParaRPr>
                    </a:p>
                  </a:txBody>
                  <a:tcPr marL="45720" marR="45720" marT="30480" marB="3048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rtl="0" fontAlgn="ctr">
                        <a:buNone/>
                      </a:pPr>
                      <a:r>
                        <a:rPr lang="en-US" sz="2000" b="0" i="0" u="none" strike="noStrike" dirty="0">
                          <a:solidFill>
                            <a:schemeClr val="bg1"/>
                          </a:solidFill>
                          <a:effectLst/>
                          <a:latin typeface="Franklin Gothic Book" panose="020B0503020102020204" pitchFamily="34" charset="0"/>
                        </a:rPr>
                        <a:t>Estimate</a:t>
                      </a:r>
                      <a:endParaRPr lang="en-US" sz="2000" dirty="0">
                        <a:solidFill>
                          <a:schemeClr val="bg1"/>
                        </a:solidFill>
                        <a:effectLst/>
                        <a:latin typeface="Franklin Gothic Book" panose="020B0503020102020204" pitchFamily="34" charset="0"/>
                      </a:endParaRPr>
                    </a:p>
                  </a:txBody>
                  <a:tcPr marL="45720" marR="45720" marT="30480" marB="3048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rtl="0" fontAlgn="ctr">
                        <a:buNone/>
                      </a:pPr>
                      <a:r>
                        <a:rPr lang="en-US" sz="2000" b="0" i="0" u="none" strike="noStrike" dirty="0">
                          <a:solidFill>
                            <a:schemeClr val="bg1"/>
                          </a:solidFill>
                          <a:effectLst/>
                          <a:latin typeface="Franklin Gothic Book" panose="020B0503020102020204" pitchFamily="34" charset="0"/>
                        </a:rPr>
                        <a:t>Std. Error</a:t>
                      </a:r>
                      <a:endParaRPr lang="en-US" sz="2000" dirty="0">
                        <a:solidFill>
                          <a:schemeClr val="bg1"/>
                        </a:solidFill>
                        <a:effectLst/>
                        <a:latin typeface="Franklin Gothic Book" panose="020B0503020102020204" pitchFamily="34" charset="0"/>
                      </a:endParaRPr>
                    </a:p>
                  </a:txBody>
                  <a:tcPr marL="45720" marR="45720" marT="30480" marB="3048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rtl="0" fontAlgn="ctr">
                        <a:buNone/>
                      </a:pPr>
                      <a:r>
                        <a:rPr lang="en-US" sz="2000" b="0" i="0" u="none" strike="noStrike" dirty="0">
                          <a:solidFill>
                            <a:schemeClr val="bg1"/>
                          </a:solidFill>
                          <a:effectLst/>
                          <a:latin typeface="Franklin Gothic Book" panose="020B0503020102020204" pitchFamily="34" charset="0"/>
                        </a:rPr>
                        <a:t>Statistic</a:t>
                      </a:r>
                      <a:endParaRPr lang="en-US" sz="2000" dirty="0">
                        <a:solidFill>
                          <a:schemeClr val="bg1"/>
                        </a:solidFill>
                        <a:effectLst/>
                        <a:latin typeface="Franklin Gothic Book" panose="020B0503020102020204" pitchFamily="34" charset="0"/>
                      </a:endParaRPr>
                    </a:p>
                  </a:txBody>
                  <a:tcPr marL="45720" marR="45720" marT="30480" marB="3048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rtl="0" fontAlgn="ctr">
                        <a:buNone/>
                      </a:pPr>
                      <a:r>
                        <a:rPr lang="en-US" sz="2000" b="0" i="0" u="none" strike="noStrike" dirty="0">
                          <a:solidFill>
                            <a:schemeClr val="bg1"/>
                          </a:solidFill>
                          <a:effectLst/>
                          <a:latin typeface="Franklin Gothic Book" panose="020B0503020102020204" pitchFamily="34" charset="0"/>
                        </a:rPr>
                        <a:t>P-Value</a:t>
                      </a:r>
                      <a:endParaRPr lang="en-US" sz="2000" dirty="0">
                        <a:solidFill>
                          <a:schemeClr val="bg1"/>
                        </a:solidFill>
                        <a:effectLst/>
                        <a:latin typeface="Franklin Gothic Book" panose="020B0503020102020204" pitchFamily="34" charset="0"/>
                      </a:endParaRPr>
                    </a:p>
                  </a:txBody>
                  <a:tcPr marL="45720" marR="45720" marT="30480" marB="3048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rtl="0" fontAlgn="ctr">
                        <a:buNone/>
                      </a:pPr>
                      <a:r>
                        <a:rPr lang="en-US" sz="2000" b="0" i="0" u="none" strike="noStrike" dirty="0">
                          <a:solidFill>
                            <a:schemeClr val="bg1"/>
                          </a:solidFill>
                          <a:effectLst/>
                          <a:latin typeface="Franklin Gothic Book" panose="020B0503020102020204" pitchFamily="34" charset="0"/>
                        </a:rPr>
                        <a:t>R-squared</a:t>
                      </a:r>
                      <a:endParaRPr lang="en-US" sz="2000" dirty="0">
                        <a:solidFill>
                          <a:schemeClr val="bg1"/>
                        </a:solidFill>
                        <a:effectLst/>
                        <a:latin typeface="Franklin Gothic Book" panose="020B0503020102020204" pitchFamily="34" charset="0"/>
                      </a:endParaRPr>
                    </a:p>
                  </a:txBody>
                  <a:tcPr marL="45720" marR="45720" marT="30480" marB="3048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rtl="0" fontAlgn="ctr">
                        <a:buNone/>
                      </a:pPr>
                      <a:r>
                        <a:rPr lang="en-US" sz="2000" b="0" i="0" u="none" strike="noStrike" dirty="0">
                          <a:solidFill>
                            <a:schemeClr val="bg1"/>
                          </a:solidFill>
                          <a:effectLst/>
                          <a:latin typeface="Franklin Gothic Book" panose="020B0503020102020204" pitchFamily="34" charset="0"/>
                        </a:rPr>
                        <a:t>Obs. (n)</a:t>
                      </a:r>
                      <a:endParaRPr lang="en-US" sz="2000" dirty="0">
                        <a:solidFill>
                          <a:schemeClr val="bg1"/>
                        </a:solidFill>
                        <a:effectLst/>
                        <a:latin typeface="Franklin Gothic Book" panose="020B0503020102020204" pitchFamily="34" charset="0"/>
                      </a:endParaRPr>
                    </a:p>
                  </a:txBody>
                  <a:tcPr marL="45720" marR="45720" marT="30480" marB="3048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983083809"/>
                  </a:ext>
                </a:extLst>
              </a:tr>
              <a:tr h="404786">
                <a:tc>
                  <a:txBody>
                    <a:bodyPr/>
                    <a:lstStyle/>
                    <a:p>
                      <a:pPr algn="ctr" rtl="0" fontAlgn="ctr">
                        <a:buNone/>
                      </a:pPr>
                      <a:r>
                        <a:rPr lang="en-US" sz="2000" b="0" i="0" u="none" strike="noStrike" dirty="0">
                          <a:solidFill>
                            <a:srgbClr val="000000"/>
                          </a:solidFill>
                          <a:effectLst/>
                          <a:latin typeface="Franklin Gothic Book" panose="020B0503020102020204" pitchFamily="34" charset="0"/>
                        </a:rPr>
                        <a:t>eGFR</a:t>
                      </a:r>
                      <a:endParaRPr lang="en-US" sz="2000" dirty="0">
                        <a:effectLst/>
                        <a:latin typeface="Franklin Gothic Book" panose="020B0503020102020204" pitchFamily="34" charset="0"/>
                      </a:endParaRPr>
                    </a:p>
                  </a:txBody>
                  <a:tcPr marL="45720" marR="45720" marT="30480" marB="3048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a:solidFill>
                            <a:srgbClr val="000000"/>
                          </a:solidFill>
                          <a:effectLst/>
                          <a:latin typeface="Franklin Gothic Book" panose="020B0503020102020204" pitchFamily="34" charset="0"/>
                        </a:rPr>
                        <a:t>8.7E-05</a:t>
                      </a:r>
                      <a:endParaRPr lang="en-US" sz="200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2.2E-06</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40</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0</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0.27</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12,266</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7462188"/>
                  </a:ext>
                </a:extLst>
              </a:tr>
              <a:tr h="437724">
                <a:tc>
                  <a:txBody>
                    <a:bodyPr/>
                    <a:lstStyle/>
                    <a:p>
                      <a:pPr algn="ctr" rtl="0" fontAlgn="ctr">
                        <a:buNone/>
                      </a:pPr>
                      <a:r>
                        <a:rPr lang="en-US" sz="2000" b="0" i="0" u="none" strike="noStrike" dirty="0">
                          <a:solidFill>
                            <a:srgbClr val="000000"/>
                          </a:solidFill>
                          <a:effectLst/>
                          <a:latin typeface="Franklin Gothic Book" panose="020B0503020102020204" pitchFamily="34" charset="0"/>
                        </a:rPr>
                        <a:t>BUN</a:t>
                      </a:r>
                      <a:endParaRPr lang="en-US" sz="2000" dirty="0">
                        <a:effectLst/>
                        <a:latin typeface="Franklin Gothic Book" panose="020B0503020102020204" pitchFamily="34" charset="0"/>
                      </a:endParaRPr>
                    </a:p>
                  </a:txBody>
                  <a:tcPr marL="45720" marR="45720" marT="30480" marB="3048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-2.7E-05</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9.9E-07</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-27</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E9EBF5"/>
                    </a:solidFill>
                  </a:tcPr>
                </a:tc>
                <a:tc>
                  <a:txBody>
                    <a:bodyPr/>
                    <a:lstStyle/>
                    <a:p>
                      <a:pPr>
                        <a:buNone/>
                      </a:pPr>
                      <a:r>
                        <a:rPr lang="en-US" sz="2000" dirty="0">
                          <a:solidFill>
                            <a:srgbClr val="000000"/>
                          </a:solidFill>
                          <a:effectLst/>
                          <a:latin typeface="Franklin Gothic Book" panose="020B0503020102020204" pitchFamily="34" charset="0"/>
                        </a:rPr>
                        <a:t>3.9E-153</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0.11</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12,247</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0615226"/>
                  </a:ext>
                </a:extLst>
              </a:tr>
              <a:tr h="441940">
                <a:tc>
                  <a:txBody>
                    <a:bodyPr/>
                    <a:lstStyle/>
                    <a:p>
                      <a:pPr algn="ctr" rtl="0" fontAlgn="ctr">
                        <a:buNone/>
                      </a:pPr>
                      <a:r>
                        <a:rPr lang="en-US" sz="2000" b="0" i="0" u="none" strike="noStrike" dirty="0">
                          <a:solidFill>
                            <a:srgbClr val="000000"/>
                          </a:solidFill>
                          <a:effectLst/>
                          <a:latin typeface="Franklin Gothic Book" panose="020B0503020102020204" pitchFamily="34" charset="0"/>
                        </a:rPr>
                        <a:t>Creatinine</a:t>
                      </a:r>
                      <a:endParaRPr lang="en-US" sz="2000" dirty="0">
                        <a:effectLst/>
                        <a:latin typeface="Franklin Gothic Book" panose="020B0503020102020204" pitchFamily="34" charset="0"/>
                      </a:endParaRPr>
                    </a:p>
                  </a:txBody>
                  <a:tcPr marL="45720" marR="45720" marT="30480" marB="3048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-1.9E-06</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a:solidFill>
                            <a:srgbClr val="000000"/>
                          </a:solidFill>
                          <a:effectLst/>
                          <a:latin typeface="Franklin Gothic Book" panose="020B0503020102020204" pitchFamily="34" charset="0"/>
                        </a:rPr>
                        <a:t>8.3E-08</a:t>
                      </a:r>
                      <a:endParaRPr lang="en-US" sz="200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a:solidFill>
                            <a:srgbClr val="000000"/>
                          </a:solidFill>
                          <a:effectLst/>
                          <a:latin typeface="Franklin Gothic Book" panose="020B0503020102020204" pitchFamily="34" charset="0"/>
                        </a:rPr>
                        <a:t>-23</a:t>
                      </a:r>
                      <a:endParaRPr lang="en-US" sz="200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a:solidFill>
                            <a:srgbClr val="000000"/>
                          </a:solidFill>
                          <a:effectLst/>
                          <a:latin typeface="Franklin Gothic Book" panose="020B0503020102020204" pitchFamily="34" charset="0"/>
                        </a:rPr>
                        <a:t>1.1E-113</a:t>
                      </a:r>
                      <a:endParaRPr lang="en-US" sz="200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0.094</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11,759</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5976954"/>
                  </a:ext>
                </a:extLst>
              </a:tr>
              <a:tr h="423030">
                <a:tc>
                  <a:txBody>
                    <a:bodyPr/>
                    <a:lstStyle/>
                    <a:p>
                      <a:pPr algn="ctr" rtl="0" fontAlgn="ctr">
                        <a:buNone/>
                      </a:pPr>
                      <a:r>
                        <a:rPr lang="en-US" sz="2000" dirty="0">
                          <a:effectLst/>
                          <a:latin typeface="Franklin Gothic Book" panose="020B0503020102020204" pitchFamily="34" charset="0"/>
                        </a:rPr>
                        <a:t>BMI</a:t>
                      </a:r>
                    </a:p>
                  </a:txBody>
                  <a:tcPr marL="45720" marR="45720" marT="30480" marB="3048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a:solidFill>
                            <a:srgbClr val="000000"/>
                          </a:solidFill>
                          <a:effectLst/>
                          <a:latin typeface="Franklin Gothic Book" panose="020B0503020102020204" pitchFamily="34" charset="0"/>
                        </a:rPr>
                        <a:t>2.1E-06</a:t>
                      </a:r>
                      <a:endParaRPr lang="en-US" sz="200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a:solidFill>
                            <a:srgbClr val="000000"/>
                          </a:solidFill>
                          <a:effectLst/>
                          <a:latin typeface="Franklin Gothic Book" panose="020B0503020102020204" pitchFamily="34" charset="0"/>
                        </a:rPr>
                        <a:t>2.6E-07</a:t>
                      </a:r>
                      <a:endParaRPr lang="en-US" sz="200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a:solidFill>
                            <a:srgbClr val="000000"/>
                          </a:solidFill>
                          <a:effectLst/>
                          <a:latin typeface="Franklin Gothic Book" panose="020B0503020102020204" pitchFamily="34" charset="0"/>
                        </a:rPr>
                        <a:t>8.2</a:t>
                      </a:r>
                      <a:endParaRPr lang="en-US" sz="200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2.9E-16</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a:solidFill>
                            <a:srgbClr val="000000"/>
                          </a:solidFill>
                          <a:effectLst/>
                          <a:latin typeface="Franklin Gothic Book" panose="020B0503020102020204" pitchFamily="34" charset="0"/>
                        </a:rPr>
                        <a:t>0.88</a:t>
                      </a:r>
                      <a:endParaRPr lang="en-US" sz="200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12,284</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7921960"/>
                  </a:ext>
                </a:extLst>
              </a:tr>
              <a:tr h="391281">
                <a:tc>
                  <a:txBody>
                    <a:bodyPr/>
                    <a:lstStyle/>
                    <a:p>
                      <a:pPr algn="ctr" rtl="0" fontAlgn="ctr">
                        <a:buNone/>
                      </a:pPr>
                      <a:r>
                        <a:rPr lang="en-US" sz="2000" dirty="0">
                          <a:effectLst/>
                          <a:latin typeface="Franklin Gothic Book" panose="020B0503020102020204" pitchFamily="34" charset="0"/>
                        </a:rPr>
                        <a:t>A1c</a:t>
                      </a:r>
                    </a:p>
                  </a:txBody>
                  <a:tcPr marL="45720" marR="45720" marT="30480" marB="3048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a:solidFill>
                            <a:srgbClr val="000000"/>
                          </a:solidFill>
                          <a:effectLst/>
                          <a:latin typeface="Franklin Gothic Book" panose="020B0503020102020204" pitchFamily="34" charset="0"/>
                        </a:rPr>
                        <a:t>1.1E-06</a:t>
                      </a:r>
                      <a:endParaRPr lang="en-US" sz="200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a:solidFill>
                            <a:srgbClr val="000000"/>
                          </a:solidFill>
                          <a:effectLst/>
                          <a:latin typeface="Franklin Gothic Book" panose="020B0503020102020204" pitchFamily="34" charset="0"/>
                        </a:rPr>
                        <a:t>1.6E-07</a:t>
                      </a:r>
                      <a:endParaRPr lang="en-US" sz="200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a:solidFill>
                            <a:srgbClr val="000000"/>
                          </a:solidFill>
                          <a:effectLst/>
                          <a:latin typeface="Franklin Gothic Book" panose="020B0503020102020204" pitchFamily="34" charset="0"/>
                        </a:rPr>
                        <a:t>6.9</a:t>
                      </a:r>
                      <a:endParaRPr lang="en-US" sz="200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a:solidFill>
                            <a:srgbClr val="000000"/>
                          </a:solidFill>
                          <a:effectLst/>
                          <a:latin typeface="Franklin Gothic Book" panose="020B0503020102020204" pitchFamily="34" charset="0"/>
                        </a:rPr>
                        <a:t>5.4E-12</a:t>
                      </a:r>
                      <a:endParaRPr lang="en-US" sz="200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a:solidFill>
                            <a:srgbClr val="000000"/>
                          </a:solidFill>
                          <a:effectLst/>
                          <a:latin typeface="Franklin Gothic Book" panose="020B0503020102020204" pitchFamily="34" charset="0"/>
                        </a:rPr>
                        <a:t>0.075</a:t>
                      </a:r>
                      <a:endParaRPr lang="en-US" sz="200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8,821</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4434363"/>
                  </a:ext>
                </a:extLst>
              </a:tr>
              <a:tr h="391281">
                <a:tc>
                  <a:txBody>
                    <a:bodyPr/>
                    <a:lstStyle/>
                    <a:p>
                      <a:pPr algn="ctr" rtl="0" fontAlgn="ctr">
                        <a:buNone/>
                      </a:pPr>
                      <a:r>
                        <a:rPr lang="en-US" sz="2000" dirty="0">
                          <a:effectLst/>
                          <a:latin typeface="Franklin Gothic Book" panose="020B0503020102020204" pitchFamily="34" charset="0"/>
                        </a:rPr>
                        <a:t>Hemoglobin</a:t>
                      </a:r>
                    </a:p>
                  </a:txBody>
                  <a:tcPr marL="45720" marR="45720" marT="30480" marB="3048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a:solidFill>
                            <a:srgbClr val="000000"/>
                          </a:solidFill>
                          <a:effectLst/>
                          <a:latin typeface="Franklin Gothic Book" panose="020B0503020102020204" pitchFamily="34" charset="0"/>
                        </a:rPr>
                        <a:t>1E-06</a:t>
                      </a:r>
                      <a:endParaRPr lang="en-US" sz="200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a:solidFill>
                            <a:srgbClr val="000000"/>
                          </a:solidFill>
                          <a:effectLst/>
                          <a:latin typeface="Franklin Gothic Book" panose="020B0503020102020204" pitchFamily="34" charset="0"/>
                        </a:rPr>
                        <a:t>1.7E-07</a:t>
                      </a:r>
                      <a:endParaRPr lang="en-US" sz="200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a:solidFill>
                            <a:srgbClr val="000000"/>
                          </a:solidFill>
                          <a:effectLst/>
                          <a:latin typeface="Franklin Gothic Book" panose="020B0503020102020204" pitchFamily="34" charset="0"/>
                        </a:rPr>
                        <a:t>5.9</a:t>
                      </a:r>
                      <a:endParaRPr lang="en-US" sz="200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3.6E-09</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a:solidFill>
                            <a:srgbClr val="000000"/>
                          </a:solidFill>
                          <a:effectLst/>
                          <a:latin typeface="Franklin Gothic Book" panose="020B0503020102020204" pitchFamily="34" charset="0"/>
                        </a:rPr>
                        <a:t>0.14</a:t>
                      </a:r>
                      <a:endParaRPr lang="en-US" sz="200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12,225</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06810830"/>
                  </a:ext>
                </a:extLst>
              </a:tr>
            </a:tbl>
          </a:graphicData>
        </a:graphic>
      </p:graphicFrame>
      <p:sp>
        <p:nvSpPr>
          <p:cNvPr id="51" name="TextBox 50">
            <a:extLst>
              <a:ext uri="{FF2B5EF4-FFF2-40B4-BE49-F238E27FC236}">
                <a16:creationId xmlns:a16="http://schemas.microsoft.com/office/drawing/2014/main" id="{E227AB81-6B17-BEBF-885D-6DC38831666B}"/>
              </a:ext>
            </a:extLst>
          </p:cNvPr>
          <p:cNvSpPr txBox="1"/>
          <p:nvPr/>
        </p:nvSpPr>
        <p:spPr>
          <a:xfrm>
            <a:off x="1040655" y="3938415"/>
            <a:ext cx="9244771" cy="3754874"/>
          </a:xfrm>
          <a:prstGeom prst="rect">
            <a:avLst/>
          </a:prstGeom>
          <a:no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r>
              <a:rPr lang="en-US" sz="2400" dirty="0">
                <a:latin typeface="Franklin Gothic Book" panose="020B0503020102020204" pitchFamily="34" charset="0"/>
              </a:rPr>
              <a:t>Routine </a:t>
            </a:r>
            <a:r>
              <a:rPr lang="en-US" sz="2400" b="1" dirty="0">
                <a:solidFill>
                  <a:schemeClr val="accent1">
                    <a:lumMod val="75000"/>
                  </a:schemeClr>
                </a:solidFill>
                <a:latin typeface="Franklin Gothic Book" panose="020B0503020102020204" pitchFamily="34" charset="0"/>
              </a:rPr>
              <a:t>diagnostic abdominal computed tomography </a:t>
            </a:r>
            <a:r>
              <a:rPr lang="en-US" sz="2400" dirty="0">
                <a:latin typeface="Franklin Gothic Book" panose="020B0503020102020204" pitchFamily="34" charset="0"/>
              </a:rPr>
              <a:t>(CT) exams are conducted on millions of patients yearly for </a:t>
            </a:r>
            <a:r>
              <a:rPr lang="en-US" sz="2400" b="1" dirty="0">
                <a:solidFill>
                  <a:schemeClr val="accent1">
                    <a:lumMod val="75000"/>
                  </a:schemeClr>
                </a:solidFill>
                <a:latin typeface="Franklin Gothic Book" panose="020B0503020102020204" pitchFamily="34" charset="0"/>
              </a:rPr>
              <a:t>purposes other than evaluating kidney health</a:t>
            </a:r>
            <a:r>
              <a:rPr lang="en-US" sz="2400" dirty="0">
                <a:latin typeface="Franklin Gothic Book" panose="020B0503020102020204" pitchFamily="34" charset="0"/>
              </a:rPr>
              <a:t>. </a:t>
            </a:r>
          </a:p>
          <a:p>
            <a:pPr marL="342900" indent="-342900">
              <a:buFont typeface="Arial" panose="020B0604020202020204" pitchFamily="34" charset="0"/>
              <a:buChar char="•"/>
            </a:pPr>
            <a:r>
              <a:rPr lang="en-US" sz="2400" dirty="0">
                <a:latin typeface="Franklin Gothic Book" panose="020B0503020102020204" pitchFamily="34" charset="0"/>
              </a:rPr>
              <a:t>These scans contain </a:t>
            </a:r>
            <a:r>
              <a:rPr lang="en-US" sz="2400" b="1" dirty="0">
                <a:solidFill>
                  <a:schemeClr val="accent1">
                    <a:lumMod val="75000"/>
                  </a:schemeClr>
                </a:solidFill>
                <a:latin typeface="Franklin Gothic Book" panose="020B0503020102020204" pitchFamily="34" charset="0"/>
              </a:rPr>
              <a:t>rich, underutilized clinical data </a:t>
            </a:r>
            <a:r>
              <a:rPr lang="en-US" sz="2400" dirty="0">
                <a:latin typeface="Franklin Gothic Book" panose="020B0503020102020204" pitchFamily="34" charset="0"/>
              </a:rPr>
              <a:t>where extracted </a:t>
            </a:r>
            <a:r>
              <a:rPr lang="en-US" sz="2400" b="1" dirty="0">
                <a:solidFill>
                  <a:schemeClr val="accent1">
                    <a:lumMod val="75000"/>
                  </a:schemeClr>
                </a:solidFill>
                <a:latin typeface="Franklin Gothic Book" panose="020B0503020102020204" pitchFamily="34" charset="0"/>
              </a:rPr>
              <a:t>kidney image-derived phenotypes </a:t>
            </a:r>
            <a:r>
              <a:rPr lang="en-US" sz="2400" dirty="0">
                <a:latin typeface="Franklin Gothic Book" panose="020B0503020102020204" pitchFamily="34" charset="0"/>
              </a:rPr>
              <a:t>(IDP) can serve as </a:t>
            </a:r>
            <a:r>
              <a:rPr lang="en-US" sz="2400" b="1" dirty="0">
                <a:solidFill>
                  <a:schemeClr val="accent1">
                    <a:lumMod val="75000"/>
                  </a:schemeClr>
                </a:solidFill>
                <a:latin typeface="Franklin Gothic Book" panose="020B0503020102020204" pitchFamily="34" charset="0"/>
              </a:rPr>
              <a:t>biomarkers</a:t>
            </a:r>
            <a:r>
              <a:rPr lang="en-US" sz="2400" dirty="0">
                <a:latin typeface="Franklin Gothic Book" panose="020B0503020102020204" pitchFamily="34" charset="0"/>
              </a:rPr>
              <a:t>, aiding in early disease detection. </a:t>
            </a:r>
          </a:p>
          <a:p>
            <a:endParaRPr lang="en-US" sz="2400" dirty="0">
              <a:latin typeface="Franklin Gothic Book" panose="020B0503020102020204" pitchFamily="34" charset="0"/>
            </a:endParaRPr>
          </a:p>
          <a:p>
            <a:r>
              <a:rPr lang="en-US" sz="2400" b="1" u="sng" dirty="0">
                <a:solidFill>
                  <a:schemeClr val="accent1">
                    <a:lumMod val="75000"/>
                  </a:schemeClr>
                </a:solidFill>
                <a:latin typeface="Franklin Gothic Book" panose="020B0503020102020204" pitchFamily="34" charset="0"/>
              </a:rPr>
              <a:t>Goal:</a:t>
            </a:r>
            <a:r>
              <a:rPr lang="en-US" sz="2400" b="1" dirty="0">
                <a:solidFill>
                  <a:schemeClr val="accent1">
                    <a:lumMod val="75000"/>
                  </a:schemeClr>
                </a:solidFill>
                <a:latin typeface="Franklin Gothic Book" panose="020B0503020102020204" pitchFamily="34" charset="0"/>
              </a:rPr>
              <a:t> </a:t>
            </a:r>
            <a:r>
              <a:rPr lang="en-US" sz="2400" dirty="0">
                <a:latin typeface="Franklin Gothic Book" panose="020B0503020102020204" pitchFamily="34" charset="0"/>
              </a:rPr>
              <a:t>This study aims to examine these IDPs in a </a:t>
            </a:r>
            <a:r>
              <a:rPr lang="en-US" sz="2400" b="1" dirty="0">
                <a:solidFill>
                  <a:schemeClr val="accent1">
                    <a:lumMod val="75000"/>
                  </a:schemeClr>
                </a:solidFill>
                <a:latin typeface="Franklin Gothic Book" panose="020B0503020102020204" pitchFamily="34" charset="0"/>
              </a:rPr>
              <a:t>large, diverse cohort </a:t>
            </a:r>
            <a:r>
              <a:rPr lang="en-US" sz="2400" dirty="0">
                <a:latin typeface="Franklin Gothic Book" panose="020B0503020102020204" pitchFamily="34" charset="0"/>
              </a:rPr>
              <a:t>and their </a:t>
            </a:r>
            <a:r>
              <a:rPr lang="en-US" sz="2400" b="1" dirty="0">
                <a:solidFill>
                  <a:schemeClr val="accent1">
                    <a:lumMod val="75000"/>
                  </a:schemeClr>
                </a:solidFill>
                <a:latin typeface="Franklin Gothic Book" panose="020B0503020102020204" pitchFamily="34" charset="0"/>
              </a:rPr>
              <a:t>corresponding links </a:t>
            </a:r>
            <a:r>
              <a:rPr lang="en-US" sz="2400" dirty="0">
                <a:latin typeface="Franklin Gothic Book" panose="020B0503020102020204" pitchFamily="34" charset="0"/>
              </a:rPr>
              <a:t>to demographic, clinical, phenotypic, and genetic data.</a:t>
            </a:r>
          </a:p>
        </p:txBody>
      </p:sp>
      <p:sp>
        <p:nvSpPr>
          <p:cNvPr id="53" name="TextBox 52">
            <a:extLst>
              <a:ext uri="{FF2B5EF4-FFF2-40B4-BE49-F238E27FC236}">
                <a16:creationId xmlns:a16="http://schemas.microsoft.com/office/drawing/2014/main" id="{0E1C7A1D-17DF-8A75-F507-9BBFA0C06A1D}"/>
              </a:ext>
            </a:extLst>
          </p:cNvPr>
          <p:cNvSpPr txBox="1"/>
          <p:nvPr/>
        </p:nvSpPr>
        <p:spPr>
          <a:xfrm>
            <a:off x="1040656" y="8686533"/>
            <a:ext cx="9093944" cy="1538883"/>
          </a:xfrm>
          <a:prstGeom prst="rect">
            <a:avLst/>
          </a:prstGeom>
          <a:no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r>
              <a:rPr lang="en-US" sz="2400" dirty="0">
                <a:latin typeface="Franklin Gothic Book" panose="020B0503020102020204" pitchFamily="34" charset="0"/>
              </a:rPr>
              <a:t>Clinical, genetic, and demographic data was retrieved from the </a:t>
            </a:r>
            <a:r>
              <a:rPr lang="en-US" sz="2400" b="1" dirty="0">
                <a:solidFill>
                  <a:schemeClr val="accent1">
                    <a:lumMod val="75000"/>
                  </a:schemeClr>
                </a:solidFill>
                <a:latin typeface="Franklin Gothic Book" panose="020B0503020102020204" pitchFamily="34" charset="0"/>
              </a:rPr>
              <a:t>Penn Medicine BioBank </a:t>
            </a:r>
            <a:r>
              <a:rPr lang="en-US" sz="2400" dirty="0">
                <a:latin typeface="Franklin Gothic Book" panose="020B0503020102020204" pitchFamily="34" charset="0"/>
              </a:rPr>
              <a:t>(PMBB) [1].</a:t>
            </a:r>
            <a:endParaRPr lang="en-US" sz="2400" b="1" dirty="0">
              <a:solidFill>
                <a:schemeClr val="accent1">
                  <a:lumMod val="75000"/>
                </a:schemeClr>
              </a:solidFill>
              <a:latin typeface="Franklin Gothic Book" panose="020B0503020102020204" pitchFamily="34" charset="0"/>
            </a:endParaRPr>
          </a:p>
          <a:p>
            <a:pPr marL="342900" indent="-342900">
              <a:buFont typeface="Arial" panose="020B0604020202020204" pitchFamily="34" charset="0"/>
              <a:buChar char="•"/>
            </a:pPr>
            <a:r>
              <a:rPr lang="en-US" sz="2400" b="1" dirty="0">
                <a:solidFill>
                  <a:schemeClr val="accent1">
                    <a:lumMod val="75000"/>
                  </a:schemeClr>
                </a:solidFill>
                <a:latin typeface="Franklin Gothic Book" panose="020B0503020102020204" pitchFamily="34" charset="0"/>
              </a:rPr>
              <a:t>Cohort: 12,288 individuals </a:t>
            </a:r>
            <a:r>
              <a:rPr lang="en-US" sz="2400" dirty="0">
                <a:latin typeface="Franklin Gothic Book" panose="020B0503020102020204" pitchFamily="34" charset="0"/>
              </a:rPr>
              <a:t>w/ CT imaging &amp; clinical data.</a:t>
            </a:r>
          </a:p>
          <a:p>
            <a:endParaRPr lang="en-US" sz="2400" dirty="0">
              <a:latin typeface="Franklin Gothic Book" panose="020B0503020102020204" pitchFamily="34" charset="0"/>
            </a:endParaRPr>
          </a:p>
        </p:txBody>
      </p:sp>
      <p:sp>
        <p:nvSpPr>
          <p:cNvPr id="54" name="TextBox 53">
            <a:extLst>
              <a:ext uri="{FF2B5EF4-FFF2-40B4-BE49-F238E27FC236}">
                <a16:creationId xmlns:a16="http://schemas.microsoft.com/office/drawing/2014/main" id="{6F56A608-946B-F996-D93B-821A60DD83DB}"/>
              </a:ext>
            </a:extLst>
          </p:cNvPr>
          <p:cNvSpPr txBox="1"/>
          <p:nvPr/>
        </p:nvSpPr>
        <p:spPr>
          <a:xfrm>
            <a:off x="920099" y="19441743"/>
            <a:ext cx="9418803" cy="1908215"/>
          </a:xfrm>
          <a:prstGeom prst="rect">
            <a:avLst/>
          </a:prstGeom>
          <a:no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pPr marL="342900" indent="-342900">
              <a:buFont typeface="Arial" panose="020B0604020202020204" pitchFamily="34" charset="0"/>
              <a:buChar char="•"/>
            </a:pPr>
            <a:r>
              <a:rPr lang="en-US" sz="2400" b="1" dirty="0">
                <a:solidFill>
                  <a:schemeClr val="accent1">
                    <a:lumMod val="75000"/>
                  </a:schemeClr>
                </a:solidFill>
                <a:latin typeface="Franklin Gothic Book" panose="020B0503020102020204" pitchFamily="34" charset="0"/>
              </a:rPr>
              <a:t>Total Kidney Volume </a:t>
            </a:r>
            <a:r>
              <a:rPr lang="en-US" sz="2400" dirty="0">
                <a:latin typeface="Franklin Gothic Book" panose="020B0503020102020204" pitchFamily="34" charset="0"/>
              </a:rPr>
              <a:t>was extracted from </a:t>
            </a:r>
            <a:r>
              <a:rPr lang="en-US" sz="2400" b="1" dirty="0">
                <a:solidFill>
                  <a:schemeClr val="accent1">
                    <a:lumMod val="75000"/>
                  </a:schemeClr>
                </a:solidFill>
                <a:latin typeface="Franklin Gothic Book" panose="020B0503020102020204" pitchFamily="34" charset="0"/>
              </a:rPr>
              <a:t>abdominal CTs </a:t>
            </a:r>
            <a:r>
              <a:rPr lang="en-US" sz="2400" dirty="0">
                <a:latin typeface="Franklin Gothic Book" panose="020B0503020102020204" pitchFamily="34" charset="0"/>
              </a:rPr>
              <a:t>using the publicly available </a:t>
            </a:r>
            <a:r>
              <a:rPr lang="en-US" sz="2400" b="1" dirty="0">
                <a:solidFill>
                  <a:schemeClr val="accent1">
                    <a:lumMod val="75000"/>
                  </a:schemeClr>
                </a:solidFill>
                <a:latin typeface="Franklin Gothic Book" panose="020B0503020102020204" pitchFamily="34" charset="0"/>
              </a:rPr>
              <a:t>TotalSegmentator</a:t>
            </a:r>
            <a:r>
              <a:rPr lang="en-US" sz="2400" dirty="0">
                <a:latin typeface="Franklin Gothic Book" panose="020B0503020102020204" pitchFamily="34" charset="0"/>
              </a:rPr>
              <a:t> tool, an nnU-net computer vision framework for CT segmentation [2].</a:t>
            </a:r>
          </a:p>
          <a:p>
            <a:pPr marL="342900" indent="-342900">
              <a:buFont typeface="Arial" panose="020B0604020202020204" pitchFamily="34" charset="0"/>
              <a:buChar char="•"/>
            </a:pPr>
            <a:r>
              <a:rPr lang="en-US" sz="2400" dirty="0">
                <a:latin typeface="Franklin Gothic Book" panose="020B0503020102020204" pitchFamily="34" charset="0"/>
              </a:rPr>
              <a:t>Subsequent analyses: </a:t>
            </a:r>
            <a:r>
              <a:rPr lang="en-US" sz="2400" b="1" dirty="0">
                <a:solidFill>
                  <a:schemeClr val="accent1">
                    <a:lumMod val="75000"/>
                  </a:schemeClr>
                </a:solidFill>
                <a:latin typeface="Franklin Gothic Book" panose="020B0503020102020204" pitchFamily="34" charset="0"/>
              </a:rPr>
              <a:t>regressions and genome/phenome-wide association studies </a:t>
            </a:r>
            <a:r>
              <a:rPr lang="en-US" sz="2400" dirty="0">
                <a:latin typeface="Franklin Gothic Book" panose="020B0503020102020204" pitchFamily="34" charset="0"/>
              </a:rPr>
              <a:t>(GWAS, PheWAS) performed in R (version 4.3).</a:t>
            </a:r>
          </a:p>
        </p:txBody>
      </p:sp>
      <p:sp>
        <p:nvSpPr>
          <p:cNvPr id="57" name="TextBox 56">
            <a:extLst>
              <a:ext uri="{FF2B5EF4-FFF2-40B4-BE49-F238E27FC236}">
                <a16:creationId xmlns:a16="http://schemas.microsoft.com/office/drawing/2014/main" id="{1BD67DB6-15A1-4254-5199-7D3F9EF5B76F}"/>
              </a:ext>
            </a:extLst>
          </p:cNvPr>
          <p:cNvSpPr txBox="1"/>
          <p:nvPr/>
        </p:nvSpPr>
        <p:spPr>
          <a:xfrm>
            <a:off x="894365" y="17777451"/>
            <a:ext cx="9537348" cy="461665"/>
          </a:xfrm>
          <a:prstGeom prst="rect">
            <a:avLst/>
          </a:prstGeom>
          <a:noFill/>
        </p:spPr>
        <p:txBody>
          <a:bodyPr wrap="square" rtlCol="0">
            <a:spAutoFit/>
          </a:bodyPr>
          <a:lstStyle/>
          <a:p>
            <a:r>
              <a:rPr lang="en-US" sz="2400" b="1" dirty="0">
                <a:solidFill>
                  <a:schemeClr val="accent1">
                    <a:lumMod val="75000"/>
                  </a:schemeClr>
                </a:solidFill>
                <a:latin typeface="Franklin Gothic Book" panose="020B0503020102020204" pitchFamily="34" charset="0"/>
              </a:rPr>
              <a:t>Figure 1. Axial, Coronal, and 3D view of Sample CT with Segmentation</a:t>
            </a:r>
          </a:p>
        </p:txBody>
      </p:sp>
      <p:sp>
        <p:nvSpPr>
          <p:cNvPr id="65" name="TextBox 64">
            <a:extLst>
              <a:ext uri="{FF2B5EF4-FFF2-40B4-BE49-F238E27FC236}">
                <a16:creationId xmlns:a16="http://schemas.microsoft.com/office/drawing/2014/main" id="{6043225E-DB8B-1A01-BE15-D522A9011F98}"/>
              </a:ext>
            </a:extLst>
          </p:cNvPr>
          <p:cNvSpPr txBox="1"/>
          <p:nvPr/>
        </p:nvSpPr>
        <p:spPr>
          <a:xfrm>
            <a:off x="12189547" y="20949069"/>
            <a:ext cx="8539303" cy="461665"/>
          </a:xfrm>
          <a:prstGeom prst="rect">
            <a:avLst/>
          </a:prstGeom>
          <a:noFill/>
        </p:spPr>
        <p:txBody>
          <a:bodyPr wrap="square" rtlCol="0">
            <a:spAutoFit/>
          </a:bodyPr>
          <a:lstStyle/>
          <a:p>
            <a:r>
              <a:rPr lang="en-US" sz="2400" b="1" dirty="0">
                <a:solidFill>
                  <a:schemeClr val="accent1">
                    <a:lumMod val="75000"/>
                  </a:schemeClr>
                </a:solidFill>
                <a:latin typeface="Franklin Gothic Book" panose="020B0503020102020204" pitchFamily="34" charset="0"/>
              </a:rPr>
              <a:t>Figure 4. HbA1c (%) across Total Kidney Volume (TKV) Deciles</a:t>
            </a:r>
          </a:p>
        </p:txBody>
      </p:sp>
      <p:pic>
        <p:nvPicPr>
          <p:cNvPr id="67" name="Picture 66" descr="A screenshot of a graph&#10;&#10;AI-generated content may be incorrect.">
            <a:extLst>
              <a:ext uri="{FF2B5EF4-FFF2-40B4-BE49-F238E27FC236}">
                <a16:creationId xmlns:a16="http://schemas.microsoft.com/office/drawing/2014/main" id="{2AF70927-51B6-2E76-E7E6-91848AC40AF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385271" y="7797567"/>
            <a:ext cx="9518599" cy="5155908"/>
          </a:xfrm>
          <a:prstGeom prst="rect">
            <a:avLst/>
          </a:prstGeom>
        </p:spPr>
      </p:pic>
      <p:graphicFrame>
        <p:nvGraphicFramePr>
          <p:cNvPr id="68" name="Table 67">
            <a:extLst>
              <a:ext uri="{FF2B5EF4-FFF2-40B4-BE49-F238E27FC236}">
                <a16:creationId xmlns:a16="http://schemas.microsoft.com/office/drawing/2014/main" id="{E3D916A7-3258-653E-9D5C-437BFF51FD58}"/>
              </a:ext>
            </a:extLst>
          </p:cNvPr>
          <p:cNvGraphicFramePr>
            <a:graphicFrameLocks noGrp="1"/>
          </p:cNvGraphicFramePr>
          <p:nvPr>
            <p:extLst>
              <p:ext uri="{D42A27DB-BD31-4B8C-83A1-F6EECF244321}">
                <p14:modId xmlns:p14="http://schemas.microsoft.com/office/powerpoint/2010/main" val="3851707813"/>
              </p:ext>
            </p:extLst>
          </p:nvPr>
        </p:nvGraphicFramePr>
        <p:xfrm>
          <a:off x="1270519" y="9990236"/>
          <a:ext cx="8634217" cy="3429000"/>
        </p:xfrm>
        <a:graphic>
          <a:graphicData uri="http://schemas.openxmlformats.org/drawingml/2006/table">
            <a:tbl>
              <a:tblPr firstRow="1" bandRow="1">
                <a:tableStyleId>{5C22544A-7EE6-4342-B048-85BDC9FD1C3A}</a:tableStyleId>
              </a:tblPr>
              <a:tblGrid>
                <a:gridCol w="2057159">
                  <a:extLst>
                    <a:ext uri="{9D8B030D-6E8A-4147-A177-3AD203B41FA5}">
                      <a16:colId xmlns:a16="http://schemas.microsoft.com/office/drawing/2014/main" val="3906475592"/>
                    </a:ext>
                  </a:extLst>
                </a:gridCol>
                <a:gridCol w="1604571">
                  <a:extLst>
                    <a:ext uri="{9D8B030D-6E8A-4147-A177-3AD203B41FA5}">
                      <a16:colId xmlns:a16="http://schemas.microsoft.com/office/drawing/2014/main" val="2295942464"/>
                    </a:ext>
                  </a:extLst>
                </a:gridCol>
                <a:gridCol w="1188223">
                  <a:extLst>
                    <a:ext uri="{9D8B030D-6E8A-4147-A177-3AD203B41FA5}">
                      <a16:colId xmlns:a16="http://schemas.microsoft.com/office/drawing/2014/main" val="1418041368"/>
                    </a:ext>
                  </a:extLst>
                </a:gridCol>
                <a:gridCol w="1724599">
                  <a:extLst>
                    <a:ext uri="{9D8B030D-6E8A-4147-A177-3AD203B41FA5}">
                      <a16:colId xmlns:a16="http://schemas.microsoft.com/office/drawing/2014/main" val="2463382563"/>
                    </a:ext>
                  </a:extLst>
                </a:gridCol>
                <a:gridCol w="2059665">
                  <a:extLst>
                    <a:ext uri="{9D8B030D-6E8A-4147-A177-3AD203B41FA5}">
                      <a16:colId xmlns:a16="http://schemas.microsoft.com/office/drawing/2014/main" val="1724501115"/>
                    </a:ext>
                  </a:extLst>
                </a:gridCol>
              </a:tblGrid>
              <a:tr h="327978">
                <a:tc>
                  <a:txBody>
                    <a:bodyPr/>
                    <a:lstStyle/>
                    <a:p>
                      <a:pPr>
                        <a:buNone/>
                      </a:pPr>
                      <a:r>
                        <a:rPr lang="en-US" sz="2000" b="1" dirty="0">
                          <a:solidFill>
                            <a:schemeClr val="bg1"/>
                          </a:solidFill>
                          <a:effectLst/>
                          <a:latin typeface="Franklin Gothic Book" panose="020B0503020102020204" pitchFamily="34" charset="0"/>
                        </a:rPr>
                        <a:t>Variable</a:t>
                      </a:r>
                      <a:endParaRPr lang="en-US" sz="2000" dirty="0">
                        <a:solidFill>
                          <a:schemeClr val="bg1"/>
                        </a:solidFill>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lumMod val="75000"/>
                      </a:schemeClr>
                    </a:solidFill>
                  </a:tcPr>
                </a:tc>
                <a:tc>
                  <a:txBody>
                    <a:bodyPr/>
                    <a:lstStyle/>
                    <a:p>
                      <a:pPr>
                        <a:buNone/>
                      </a:pPr>
                      <a:r>
                        <a:rPr lang="en-US" sz="2000" b="1" dirty="0">
                          <a:solidFill>
                            <a:schemeClr val="bg1"/>
                          </a:solidFill>
                          <a:effectLst/>
                          <a:latin typeface="Franklin Gothic Book" panose="020B0503020102020204" pitchFamily="34" charset="0"/>
                        </a:rPr>
                        <a:t>Category</a:t>
                      </a:r>
                      <a:endParaRPr lang="en-US" sz="2000" dirty="0">
                        <a:solidFill>
                          <a:schemeClr val="bg1"/>
                        </a:solidFill>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lumMod val="75000"/>
                      </a:schemeClr>
                    </a:solidFill>
                  </a:tcPr>
                </a:tc>
                <a:tc>
                  <a:txBody>
                    <a:bodyPr/>
                    <a:lstStyle/>
                    <a:p>
                      <a:pPr>
                        <a:buNone/>
                      </a:pPr>
                      <a:r>
                        <a:rPr lang="en-US" sz="2000" b="1" dirty="0">
                          <a:solidFill>
                            <a:schemeClr val="bg1"/>
                          </a:solidFill>
                          <a:effectLst/>
                          <a:latin typeface="Franklin Gothic Book" panose="020B0503020102020204" pitchFamily="34" charset="0"/>
                        </a:rPr>
                        <a:t>Obs. (n)</a:t>
                      </a:r>
                      <a:endParaRPr lang="en-US" sz="2000" dirty="0">
                        <a:solidFill>
                          <a:schemeClr val="bg1"/>
                        </a:solidFill>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lumMod val="75000"/>
                      </a:schemeClr>
                    </a:solidFill>
                  </a:tcPr>
                </a:tc>
                <a:tc>
                  <a:txBody>
                    <a:bodyPr/>
                    <a:lstStyle/>
                    <a:p>
                      <a:pPr>
                        <a:buNone/>
                      </a:pPr>
                      <a:r>
                        <a:rPr lang="en-US" sz="2000" b="1" dirty="0">
                          <a:solidFill>
                            <a:schemeClr val="bg1"/>
                          </a:solidFill>
                          <a:effectLst/>
                          <a:latin typeface="Franklin Gothic Book" panose="020B0503020102020204" pitchFamily="34" charset="0"/>
                        </a:rPr>
                        <a:t>Percentage</a:t>
                      </a:r>
                      <a:endParaRPr lang="en-US" sz="2000" dirty="0">
                        <a:solidFill>
                          <a:schemeClr val="bg1"/>
                        </a:solidFill>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lumMod val="75000"/>
                      </a:schemeClr>
                    </a:solidFill>
                  </a:tcPr>
                </a:tc>
                <a:tc>
                  <a:txBody>
                    <a:bodyPr/>
                    <a:lstStyle/>
                    <a:p>
                      <a:pPr>
                        <a:buNone/>
                      </a:pPr>
                      <a:r>
                        <a:rPr lang="en-US" sz="2000" b="1" dirty="0">
                          <a:solidFill>
                            <a:schemeClr val="bg1"/>
                          </a:solidFill>
                          <a:effectLst/>
                          <a:latin typeface="Franklin Gothic Book" panose="020B0503020102020204" pitchFamily="34" charset="0"/>
                        </a:rPr>
                        <a:t>Mean + Std. Dev.</a:t>
                      </a:r>
                      <a:endParaRPr lang="en-US" sz="2000" dirty="0">
                        <a:solidFill>
                          <a:schemeClr val="bg1"/>
                        </a:solidFill>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983083809"/>
                  </a:ext>
                </a:extLst>
              </a:tr>
              <a:tr h="311556">
                <a:tc>
                  <a:txBody>
                    <a:bodyPr/>
                    <a:lstStyle/>
                    <a:p>
                      <a:pPr>
                        <a:buNone/>
                      </a:pPr>
                      <a:r>
                        <a:rPr lang="en-US" sz="2000" b="0" dirty="0">
                          <a:solidFill>
                            <a:srgbClr val="000000"/>
                          </a:solidFill>
                          <a:effectLst/>
                          <a:latin typeface="Franklin Gothic Book" panose="020B0503020102020204" pitchFamily="34" charset="0"/>
                        </a:rPr>
                        <a:t>Total Patients</a:t>
                      </a:r>
                      <a:endParaRPr lang="en-US" sz="2000" b="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NA</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12,288</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100</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NA</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7462188"/>
                  </a:ext>
                </a:extLst>
              </a:tr>
              <a:tr h="311556">
                <a:tc>
                  <a:txBody>
                    <a:bodyPr/>
                    <a:lstStyle/>
                    <a:p>
                      <a:pPr>
                        <a:buNone/>
                      </a:pPr>
                      <a:r>
                        <a:rPr lang="en-US" sz="2000" b="0" dirty="0">
                          <a:solidFill>
                            <a:srgbClr val="000000"/>
                          </a:solidFill>
                          <a:effectLst/>
                          <a:latin typeface="Franklin Gothic Book" panose="020B0503020102020204" pitchFamily="34" charset="0"/>
                        </a:rPr>
                        <a:t>Age (Years)</a:t>
                      </a:r>
                      <a:endParaRPr lang="en-US" sz="2000" b="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NA</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12,288</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effectLst/>
                          <a:latin typeface="Franklin Gothic Book" panose="020B0503020102020204" pitchFamily="34" charset="0"/>
                        </a:rPr>
                        <a:t>100</a:t>
                      </a: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E9EBF5"/>
                    </a:solidFill>
                  </a:tcPr>
                </a:tc>
                <a:tc>
                  <a:txBody>
                    <a:bodyPr/>
                    <a:lstStyle/>
                    <a:p>
                      <a:pPr>
                        <a:buNone/>
                      </a:pPr>
                      <a:r>
                        <a:rPr lang="en-US" sz="2000" dirty="0">
                          <a:solidFill>
                            <a:srgbClr val="000000"/>
                          </a:solidFill>
                          <a:effectLst/>
                          <a:latin typeface="Franklin Gothic Book" panose="020B0503020102020204" pitchFamily="34" charset="0"/>
                        </a:rPr>
                        <a:t>57.5 ± 15.0</a:t>
                      </a: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0615226"/>
                  </a:ext>
                </a:extLst>
              </a:tr>
              <a:tr h="321702">
                <a:tc>
                  <a:txBody>
                    <a:bodyPr/>
                    <a:lstStyle/>
                    <a:p>
                      <a:pPr>
                        <a:buNone/>
                      </a:pPr>
                      <a:r>
                        <a:rPr lang="en-US" sz="2000" b="0" dirty="0">
                          <a:solidFill>
                            <a:srgbClr val="000000"/>
                          </a:solidFill>
                          <a:effectLst/>
                          <a:latin typeface="Franklin Gothic Book" panose="020B0503020102020204" pitchFamily="34" charset="0"/>
                        </a:rPr>
                        <a:t>BMI</a:t>
                      </a:r>
                      <a:endParaRPr lang="en-US" sz="2000" b="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NA</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b="0" dirty="0">
                          <a:solidFill>
                            <a:srgbClr val="000000"/>
                          </a:solidFill>
                          <a:effectLst/>
                          <a:latin typeface="Franklin Gothic Book" panose="020B0503020102020204" pitchFamily="34" charset="0"/>
                        </a:rPr>
                        <a:t>12,284</a:t>
                      </a:r>
                      <a:endParaRPr lang="en-US" sz="2000" b="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effectLst/>
                          <a:latin typeface="Franklin Gothic Book" panose="020B0503020102020204" pitchFamily="34" charset="0"/>
                        </a:rPr>
                        <a:t>99.9</a:t>
                      </a: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b="0" dirty="0">
                          <a:effectLst/>
                          <a:latin typeface="Franklin Gothic Book" panose="020B0503020102020204" pitchFamily="34" charset="0"/>
                        </a:rPr>
                        <a:t>29.8 ± 7.27</a:t>
                      </a: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5976954"/>
                  </a:ext>
                </a:extLst>
              </a:tr>
              <a:tr h="311556">
                <a:tc>
                  <a:txBody>
                    <a:bodyPr/>
                    <a:lstStyle/>
                    <a:p>
                      <a:pPr>
                        <a:buNone/>
                      </a:pPr>
                      <a:r>
                        <a:rPr lang="en-US" sz="2000" b="0" dirty="0">
                          <a:solidFill>
                            <a:srgbClr val="000000"/>
                          </a:solidFill>
                          <a:effectLst/>
                          <a:latin typeface="Franklin Gothic Book" panose="020B0503020102020204" pitchFamily="34" charset="0"/>
                        </a:rPr>
                        <a:t>Sex</a:t>
                      </a:r>
                      <a:endParaRPr lang="en-US" sz="2000" b="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a:solidFill>
                            <a:srgbClr val="000000"/>
                          </a:solidFill>
                          <a:effectLst/>
                          <a:latin typeface="Franklin Gothic Book" panose="020B0503020102020204" pitchFamily="34" charset="0"/>
                        </a:rPr>
                        <a:t>Female</a:t>
                      </a:r>
                      <a:endParaRPr lang="en-US" sz="200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6,165</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50.2</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NA</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4434363"/>
                  </a:ext>
                </a:extLst>
              </a:tr>
              <a:tr h="311556">
                <a:tc>
                  <a:txBody>
                    <a:bodyPr/>
                    <a:lstStyle/>
                    <a:p>
                      <a:pPr>
                        <a:buNone/>
                      </a:pPr>
                      <a:r>
                        <a:rPr lang="en-US" sz="2000" b="0" dirty="0">
                          <a:solidFill>
                            <a:srgbClr val="000000"/>
                          </a:solidFill>
                          <a:effectLst/>
                          <a:latin typeface="Franklin Gothic Book" panose="020B0503020102020204" pitchFamily="34" charset="0"/>
                        </a:rPr>
                        <a:t>Sex</a:t>
                      </a:r>
                      <a:endParaRPr lang="en-US" sz="2000" b="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a:solidFill>
                            <a:srgbClr val="000000"/>
                          </a:solidFill>
                          <a:effectLst/>
                          <a:latin typeface="Franklin Gothic Book" panose="020B0503020102020204" pitchFamily="34" charset="0"/>
                        </a:rPr>
                        <a:t>Male</a:t>
                      </a:r>
                      <a:endParaRPr lang="en-US" sz="200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6,123</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49.8</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a:solidFill>
                            <a:srgbClr val="000000"/>
                          </a:solidFill>
                          <a:effectLst/>
                          <a:latin typeface="Franklin Gothic Book" panose="020B0503020102020204" pitchFamily="34" charset="0"/>
                        </a:rPr>
                        <a:t>NA</a:t>
                      </a:r>
                      <a:endParaRPr lang="en-US" sz="200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27302228"/>
                  </a:ext>
                </a:extLst>
              </a:tr>
              <a:tr h="311556">
                <a:tc>
                  <a:txBody>
                    <a:bodyPr/>
                    <a:lstStyle/>
                    <a:p>
                      <a:pPr>
                        <a:buNone/>
                      </a:pPr>
                      <a:r>
                        <a:rPr lang="en-US" sz="2000" b="0" dirty="0">
                          <a:solidFill>
                            <a:srgbClr val="000000"/>
                          </a:solidFill>
                          <a:effectLst/>
                          <a:latin typeface="Franklin Gothic Book" panose="020B0503020102020204" pitchFamily="34" charset="0"/>
                        </a:rPr>
                        <a:t>Ethnicity</a:t>
                      </a:r>
                      <a:endParaRPr lang="en-US" sz="2000" b="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African</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3,429</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27.9</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a:solidFill>
                            <a:srgbClr val="000000"/>
                          </a:solidFill>
                          <a:effectLst/>
                          <a:latin typeface="Franklin Gothic Book" panose="020B0503020102020204" pitchFamily="34" charset="0"/>
                        </a:rPr>
                        <a:t>NA</a:t>
                      </a:r>
                      <a:endParaRPr lang="en-US" sz="200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6777002"/>
                  </a:ext>
                </a:extLst>
              </a:tr>
              <a:tr h="311556">
                <a:tc>
                  <a:txBody>
                    <a:bodyPr/>
                    <a:lstStyle/>
                    <a:p>
                      <a:pPr>
                        <a:buNone/>
                      </a:pPr>
                      <a:r>
                        <a:rPr lang="en-US" sz="2000" b="0" dirty="0">
                          <a:solidFill>
                            <a:srgbClr val="000000"/>
                          </a:solidFill>
                          <a:effectLst/>
                          <a:latin typeface="Franklin Gothic Book" panose="020B0503020102020204" pitchFamily="34" charset="0"/>
                        </a:rPr>
                        <a:t>Ethnicity</a:t>
                      </a:r>
                      <a:endParaRPr lang="en-US" sz="2000" b="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European</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8,347</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67.9</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solidFill>
                            <a:srgbClr val="000000"/>
                          </a:solidFill>
                          <a:effectLst/>
                          <a:latin typeface="Franklin Gothic Book" panose="020B0503020102020204" pitchFamily="34" charset="0"/>
                        </a:rPr>
                        <a:t>NA</a:t>
                      </a:r>
                      <a:endParaRPr lang="en-US" sz="200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06810830"/>
                  </a:ext>
                </a:extLst>
              </a:tr>
              <a:tr h="311556">
                <a:tc>
                  <a:txBody>
                    <a:bodyPr/>
                    <a:lstStyle/>
                    <a:p>
                      <a:pPr>
                        <a:buNone/>
                      </a:pPr>
                      <a:r>
                        <a:rPr lang="en-US" sz="2000" b="0" dirty="0">
                          <a:solidFill>
                            <a:srgbClr val="000000"/>
                          </a:solidFill>
                          <a:effectLst/>
                          <a:latin typeface="Franklin Gothic Book" panose="020B0503020102020204" pitchFamily="34" charset="0"/>
                        </a:rPr>
                        <a:t>Ethnicity</a:t>
                      </a:r>
                      <a:endParaRPr lang="en-US" sz="2000" b="0" dirty="0">
                        <a:effectLst/>
                        <a:latin typeface="Franklin Gothic Book" panose="020B0503020102020204" pitchFamily="34" charset="0"/>
                      </a:endParaRP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effectLst/>
                          <a:latin typeface="Franklin Gothic Book" panose="020B0503020102020204" pitchFamily="34" charset="0"/>
                        </a:rPr>
                        <a:t>Other</a:t>
                      </a: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effectLst/>
                          <a:latin typeface="Franklin Gothic Book" panose="020B0503020102020204" pitchFamily="34" charset="0"/>
                        </a:rPr>
                        <a:t>512</a:t>
                      </a: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effectLst/>
                          <a:latin typeface="Franklin Gothic Book" panose="020B0503020102020204" pitchFamily="34" charset="0"/>
                        </a:rPr>
                        <a:t>4.2</a:t>
                      </a: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buNone/>
                      </a:pPr>
                      <a:r>
                        <a:rPr lang="en-US" sz="2000" dirty="0">
                          <a:effectLst/>
                          <a:latin typeface="Franklin Gothic Book" panose="020B0503020102020204" pitchFamily="34" charset="0"/>
                        </a:rPr>
                        <a:t>NA</a:t>
                      </a:r>
                    </a:p>
                  </a:txBody>
                  <a:tcPr marL="38100" marR="38100" marT="38100" marB="3810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17935992"/>
                  </a:ext>
                </a:extLst>
              </a:tr>
            </a:tbl>
          </a:graphicData>
        </a:graphic>
      </p:graphicFrame>
      <p:pic>
        <p:nvPicPr>
          <p:cNvPr id="69" name="Picture 68">
            <a:extLst>
              <a:ext uri="{FF2B5EF4-FFF2-40B4-BE49-F238E27FC236}">
                <a16:creationId xmlns:a16="http://schemas.microsoft.com/office/drawing/2014/main" id="{C1DFAF4D-0D9D-B681-5D78-1CB874AA0A73}"/>
              </a:ext>
            </a:extLst>
          </p:cNvPr>
          <p:cNvPicPr>
            <a:picLocks noChangeAspect="1"/>
          </p:cNvPicPr>
          <p:nvPr/>
        </p:nvPicPr>
        <p:blipFill>
          <a:blip r:embed="rId7"/>
          <a:srcRect l="15448" r="20606"/>
          <a:stretch>
            <a:fillRect/>
          </a:stretch>
        </p:blipFill>
        <p:spPr>
          <a:xfrm>
            <a:off x="1025353" y="14096119"/>
            <a:ext cx="3144602" cy="3527637"/>
          </a:xfrm>
          <a:prstGeom prst="rect">
            <a:avLst/>
          </a:prstGeom>
        </p:spPr>
      </p:pic>
      <p:pic>
        <p:nvPicPr>
          <p:cNvPr id="70" name="Picture 69">
            <a:extLst>
              <a:ext uri="{FF2B5EF4-FFF2-40B4-BE49-F238E27FC236}">
                <a16:creationId xmlns:a16="http://schemas.microsoft.com/office/drawing/2014/main" id="{0A4D396C-1A51-1826-4E91-9E44181A5CC2}"/>
              </a:ext>
            </a:extLst>
          </p:cNvPr>
          <p:cNvPicPr>
            <a:picLocks noChangeAspect="1"/>
          </p:cNvPicPr>
          <p:nvPr/>
        </p:nvPicPr>
        <p:blipFill>
          <a:blip r:embed="rId8"/>
          <a:srcRect l="13087" t="1854" r="22968"/>
          <a:stretch>
            <a:fillRect/>
          </a:stretch>
        </p:blipFill>
        <p:spPr>
          <a:xfrm>
            <a:off x="7000625" y="14096120"/>
            <a:ext cx="3224911" cy="3527636"/>
          </a:xfrm>
          <a:prstGeom prst="rect">
            <a:avLst/>
          </a:prstGeom>
        </p:spPr>
      </p:pic>
      <p:pic>
        <p:nvPicPr>
          <p:cNvPr id="75" name="Picture 74">
            <a:extLst>
              <a:ext uri="{FF2B5EF4-FFF2-40B4-BE49-F238E27FC236}">
                <a16:creationId xmlns:a16="http://schemas.microsoft.com/office/drawing/2014/main" id="{2CA45E2B-3964-EA15-12B9-2909390F9578}"/>
              </a:ext>
            </a:extLst>
          </p:cNvPr>
          <p:cNvPicPr>
            <a:picLocks noChangeAspect="1"/>
          </p:cNvPicPr>
          <p:nvPr/>
        </p:nvPicPr>
        <p:blipFill>
          <a:blip r:embed="rId9"/>
          <a:srcRect l="5784" t="6973" r="4242" b="9149"/>
          <a:stretch>
            <a:fillRect/>
          </a:stretch>
        </p:blipFill>
        <p:spPr>
          <a:xfrm>
            <a:off x="4267620" y="14893142"/>
            <a:ext cx="2640470" cy="1590155"/>
          </a:xfrm>
          <a:prstGeom prst="rect">
            <a:avLst/>
          </a:prstGeom>
        </p:spPr>
      </p:pic>
      <p:sp>
        <p:nvSpPr>
          <p:cNvPr id="58" name="TextBox 57">
            <a:extLst>
              <a:ext uri="{FF2B5EF4-FFF2-40B4-BE49-F238E27FC236}">
                <a16:creationId xmlns:a16="http://schemas.microsoft.com/office/drawing/2014/main" id="{942BF2DC-F49E-8BB1-BCB6-2588D8460B33}"/>
              </a:ext>
            </a:extLst>
          </p:cNvPr>
          <p:cNvSpPr txBox="1"/>
          <p:nvPr/>
        </p:nvSpPr>
        <p:spPr>
          <a:xfrm>
            <a:off x="2873133" y="13526845"/>
            <a:ext cx="5579813" cy="461665"/>
          </a:xfrm>
          <a:prstGeom prst="rect">
            <a:avLst/>
          </a:prstGeom>
          <a:noFill/>
        </p:spPr>
        <p:txBody>
          <a:bodyPr wrap="square" rtlCol="0">
            <a:spAutoFit/>
          </a:bodyPr>
          <a:lstStyle/>
          <a:p>
            <a:r>
              <a:rPr lang="en-US" sz="2400" b="1" dirty="0">
                <a:solidFill>
                  <a:schemeClr val="accent1">
                    <a:lumMod val="75000"/>
                  </a:schemeClr>
                </a:solidFill>
                <a:latin typeface="Franklin Gothic Book" panose="020B0503020102020204" pitchFamily="34" charset="0"/>
              </a:rPr>
              <a:t>Table 1. Cohort Baseline Characteristics</a:t>
            </a:r>
          </a:p>
        </p:txBody>
      </p:sp>
      <p:sp>
        <p:nvSpPr>
          <p:cNvPr id="18" name="TextBox 17">
            <a:extLst>
              <a:ext uri="{FF2B5EF4-FFF2-40B4-BE49-F238E27FC236}">
                <a16:creationId xmlns:a16="http://schemas.microsoft.com/office/drawing/2014/main" id="{35602AE4-FD5A-4CFC-E35B-713D804051F9}"/>
              </a:ext>
            </a:extLst>
          </p:cNvPr>
          <p:cNvSpPr txBox="1"/>
          <p:nvPr/>
        </p:nvSpPr>
        <p:spPr>
          <a:xfrm>
            <a:off x="14362976" y="9893119"/>
            <a:ext cx="4359634" cy="461665"/>
          </a:xfrm>
          <a:prstGeom prst="rect">
            <a:avLst/>
          </a:prstGeom>
          <a:noFill/>
        </p:spPr>
        <p:txBody>
          <a:bodyPr wrap="square" rtlCol="0">
            <a:spAutoFit/>
          </a:bodyPr>
          <a:lstStyle/>
          <a:p>
            <a:r>
              <a:rPr lang="en-US" sz="2400" b="1" dirty="0">
                <a:solidFill>
                  <a:schemeClr val="accent1">
                    <a:lumMod val="75000"/>
                  </a:schemeClr>
                </a:solidFill>
                <a:latin typeface="Franklin Gothic Book" panose="020B0503020102020204" pitchFamily="34" charset="0"/>
              </a:rPr>
              <a:t>Figure 2. Cohort Consolidation</a:t>
            </a:r>
          </a:p>
        </p:txBody>
      </p:sp>
      <p:pic>
        <p:nvPicPr>
          <p:cNvPr id="26" name="Graphic 25">
            <a:extLst>
              <a:ext uri="{FF2B5EF4-FFF2-40B4-BE49-F238E27FC236}">
                <a16:creationId xmlns:a16="http://schemas.microsoft.com/office/drawing/2014/main" id="{687FD29B-E740-0162-F03F-0B20B61A976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1772032" y="16453185"/>
            <a:ext cx="9179786" cy="4589893"/>
          </a:xfrm>
          <a:prstGeom prst="rect">
            <a:avLst/>
          </a:prstGeom>
        </p:spPr>
      </p:pic>
      <p:pic>
        <p:nvPicPr>
          <p:cNvPr id="33" name="Graphic 32">
            <a:extLst>
              <a:ext uri="{FF2B5EF4-FFF2-40B4-BE49-F238E27FC236}">
                <a16:creationId xmlns:a16="http://schemas.microsoft.com/office/drawing/2014/main" id="{438EA44E-9763-D4C7-A625-92A92370A9A5}"/>
              </a:ext>
            </a:extLst>
          </p:cNvPr>
          <p:cNvPicPr>
            <a:picLocks noChangeAspect="1"/>
          </p:cNvPicPr>
          <p:nvPr/>
        </p:nvPicPr>
        <p:blipFill>
          <a:blip r:embed="rId12">
            <a:extLst>
              <a:ext uri="{96DAC541-7B7A-43D3-8B79-37D633B846F1}">
                <asvg:svgBlip xmlns:asvg="http://schemas.microsoft.com/office/drawing/2016/SVG/main" r:embed="rId13"/>
              </a:ext>
            </a:extLst>
          </a:blip>
          <a:srcRect l="1175" t="4353" r="1009" b="13613"/>
          <a:stretch>
            <a:fillRect/>
          </a:stretch>
        </p:blipFill>
        <p:spPr>
          <a:xfrm>
            <a:off x="11530827" y="3934207"/>
            <a:ext cx="9660912" cy="6076637"/>
          </a:xfrm>
          <a:prstGeom prst="rect">
            <a:avLst/>
          </a:prstGeom>
        </p:spPr>
      </p:pic>
    </p:spTree>
    <p:extLst>
      <p:ext uri="{BB962C8B-B14F-4D97-AF65-F5344CB8AC3E}">
        <p14:creationId xmlns:p14="http://schemas.microsoft.com/office/powerpoint/2010/main" val="2592627080"/>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11702</TotalTime>
  <Words>775</Words>
  <Application>Microsoft Macintosh PowerPoint</Application>
  <PresentationFormat>Custom</PresentationFormat>
  <Paragraphs>139</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Franklin Gothic Book</vt:lpstr>
      <vt:lpstr>Times New Roman</vt:lpstr>
      <vt:lpstr>Office 2013 - 2022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Luke</dc:creator>
  <cp:lastModifiedBy>Ni, Luke</cp:lastModifiedBy>
  <cp:revision>19</cp:revision>
  <dcterms:created xsi:type="dcterms:W3CDTF">2022-07-19T17:40:54Z</dcterms:created>
  <dcterms:modified xsi:type="dcterms:W3CDTF">2025-08-25T21:16:23Z</dcterms:modified>
</cp:coreProperties>
</file>