
<file path=[Content_Types].xml><?xml version="1.0" encoding="utf-8"?>
<Types xmlns="http://schemas.openxmlformats.org/package/2006/content-types">
  <Override PartName="/ppt/slideLayouts/slideLayout8.xml" ContentType="application/vnd.openxmlformats-officedocument.presentationml.slideLayout+xml"/>
  <Override PartName="/ppt/embeddings/oleObject69.bin" ContentType="application/vnd.openxmlformats-officedocument.oleObject"/>
  <Override PartName="/ppt/charts/chart13.xml" ContentType="application/vnd.openxmlformats-officedocument.drawingml.chart+xml"/>
  <Override PartName="/ppt/embeddings/oleObject38.bin" ContentType="application/vnd.openxmlformats-officedocument.oleObject"/>
  <Override PartName="/ppt/embeddings/oleObject153.bin" ContentType="application/vnd.openxmlformats-officedocument.oleObject"/>
  <Override PartName="/docProps/app.xml" ContentType="application/vnd.openxmlformats-officedocument.extended-properties+xml"/>
  <Override PartName="/ppt/embeddings/oleObject92.bin" ContentType="application/vnd.openxmlformats-officedocument.oleObject"/>
  <Override PartName="/ppt/notesSlides/notesSlide9.xml" ContentType="application/vnd.openxmlformats-officedocument.presentationml.notesSlide+xml"/>
  <Override PartName="/ppt/embeddings/oleObject76.bin" ContentType="application/vnd.openxmlformats-officedocument.oleObject"/>
  <Override PartName="/ppt/embeddings/oleObject107.bin" ContentType="application/vnd.openxmlformats-officedocument.oleObject"/>
  <Override PartName="/ppt/embeddings/oleObject55.bin" ContentType="application/vnd.openxmlformats-officedocument.oleObject"/>
  <Override PartName="/ppt/embeddings/oleObject53.bin" ContentType="application/vnd.openxmlformats-officedocument.oleObject"/>
  <Override PartName="/ppt/charts/chart1.xml" ContentType="application/vnd.openxmlformats-officedocument.drawingml.chart+xml"/>
  <Override PartName="/ppt/embeddings/oleObject132.bin" ContentType="application/vnd.openxmlformats-officedocument.oleObject"/>
  <Override PartName="/ppt/slideLayouts/slideLayout3.xml" ContentType="application/vnd.openxmlformats-officedocument.presentationml.slideLayout+xml"/>
  <Override PartName="/ppt/embeddings/oleObject109.bin" ContentType="application/vnd.openxmlformats-officedocument.oleObject"/>
  <Override PartName="/ppt/embeddings/oleObject45.bin" ContentType="application/vnd.openxmlformats-officedocument.oleObject"/>
  <Override PartName="/ppt/embeddings/oleObject86.bin" ContentType="application/vnd.openxmlformats-officedocument.oleObject"/>
  <Override PartName="/ppt/embeddings/oleObject126.bin" ContentType="application/vnd.openxmlformats-officedocument.oleObject"/>
  <Override PartName="/ppt/slides/slide1.xml" ContentType="application/vnd.openxmlformats-officedocument.presentationml.slide+xml"/>
  <Override PartName="/ppt/tableStyles.xml" ContentType="application/vnd.openxmlformats-officedocument.presentationml.tableStyles+xml"/>
  <Override PartName="/ppt/embeddings/oleObject139.bin" ContentType="application/vnd.openxmlformats-officedocument.oleObject"/>
  <Override PartName="/ppt/embeddings/oleObject100.bin" ContentType="application/vnd.openxmlformats-officedocument.oleObject"/>
  <Override PartName="/ppt/embeddings/oleObject22.bin" ContentType="application/vnd.openxmlformats-officedocument.oleObject"/>
  <Override PartName="/ppt/embeddings/oleObject37.bin" ContentType="application/vnd.openxmlformats-officedocument.oleObject"/>
  <Override PartName="/ppt/embeddings/oleObject58.bin" ContentType="application/vnd.openxmlformats-officedocument.oleObject"/>
  <Override PartName="/ppt/embeddings/oleObject156.bin" ContentType="application/vnd.openxmlformats-officedocument.oleObject"/>
  <Override PartName="/ppt/embeddings/oleObject136.bin" ContentType="application/vnd.openxmlformats-officedocument.oleObject"/>
  <Override PartName="/ppt/embeddings/oleObject43.bin" ContentType="application/vnd.openxmlformats-officedocument.oleObject"/>
  <Override PartName="/ppt/embeddings/oleObject80.bin" ContentType="application/vnd.openxmlformats-officedocument.oleObject"/>
  <Override PartName="/ppt/embeddings/oleObject56.bin" ContentType="application/vnd.openxmlformats-officedocument.oleObject"/>
  <Override PartName="/ppt/embeddings/oleObject95.bin" ContentType="application/vnd.openxmlformats-officedocument.oleObject"/>
  <Override PartName="/ppt/embeddings/oleObject108.bin" ContentType="application/vnd.openxmlformats-officedocument.oleObject"/>
  <Override PartName="/ppt/embeddings/oleObject77.bin" ContentType="application/vnd.openxmlformats-officedocument.oleObject"/>
  <Override PartName="/ppt/embeddings/oleObject144.bin" ContentType="application/vnd.openxmlformats-officedocument.oleObject"/>
  <Override PartName="/ppt/embeddings/oleObject145.bin" ContentType="application/vnd.openxmlformats-officedocument.oleObject"/>
  <Override PartName="/ppt/embeddings/oleObject36.bin" ContentType="application/vnd.openxmlformats-officedocument.oleObject"/>
  <Override PartName="/ppt/notesSlides/notesSlide1.xml" ContentType="application/vnd.openxmlformats-officedocument.presentationml.notesSlide+xml"/>
  <Override PartName="/ppt/embeddings/oleObject98.bin" ContentType="application/vnd.openxmlformats-officedocument.oleObject"/>
  <Override PartName="/ppt/embeddings/oleObject110.bin" ContentType="application/vnd.openxmlformats-officedocument.oleObject"/>
  <Override PartName="/ppt/embeddings/oleObject111.bin" ContentType="application/vnd.openxmlformats-officedocument.oleObject"/>
  <Override PartName="/ppt/embeddings/oleObject87.bin" ContentType="application/vnd.openxmlformats-officedocument.oleObject"/>
  <Override PartName="/ppt/embeddings/oleObject99.bin" ContentType="application/vnd.openxmlformats-officedocument.oleObject"/>
  <Override PartName="/ppt/embeddings/oleObject150.bin" ContentType="application/vnd.openxmlformats-officedocument.oleObject"/>
  <Override PartName="/ppt/embeddings/oleObject160.bin" ContentType="application/vnd.openxmlformats-officedocument.oleObject"/>
  <Override PartName="/ppt/embeddings/oleObject13.bin" ContentType="application/vnd.openxmlformats-officedocument.oleObject"/>
  <Override PartName="/ppt/charts/chart4.xml" ContentType="application/vnd.openxmlformats-officedocument.drawingml.chart+xml"/>
  <Override PartName="/ppt/embeddings/oleObject103.bin" ContentType="application/vnd.openxmlformats-officedocument.oleObject"/>
  <Override PartName="/ppt/embeddings/oleObject48.bin" ContentType="application/vnd.openxmlformats-officedocument.oleObject"/>
  <Default Extension="vml" ContentType="application/vnd.openxmlformats-officedocument.vmlDrawing"/>
  <Default Extension="png" ContentType="image/png"/>
  <Override PartName="/ppt/embeddings/oleObject75.bin" ContentType="application/vnd.openxmlformats-officedocument.oleObject"/>
  <Override PartName="/ppt/embeddings/oleObject118.bin" ContentType="application/vnd.openxmlformats-officedocument.oleObject"/>
  <Override PartName="/ppt/charts/chart5.xml" ContentType="application/vnd.openxmlformats-officedocument.drawingml.chart+xml"/>
  <Override PartName="/ppt/embeddings/oleObject29.bin" ContentType="application/vnd.openxmlformats-officedocument.oleObject"/>
  <Override PartName="/ppt/embeddings/oleObject49.bin" ContentType="application/vnd.openxmlformats-officedocument.oleObject"/>
  <Override PartName="/docProps/core.xml" ContentType="application/vnd.openxmlformats-package.core-properties+xml"/>
  <Override PartName="/ppt/embeddings/oleObject28.bin" ContentType="application/vnd.openxmlformats-officedocument.oleObject"/>
  <Override PartName="/ppt/charts/chart8.xml" ContentType="application/vnd.openxmlformats-officedocument.drawingml.chart+xml"/>
  <Override PartName="/ppt/embeddings/oleObject11.bin" ContentType="application/vnd.openxmlformats-officedocument.oleObject"/>
  <Override PartName="/ppt/embeddings/oleObject66.bin" ContentType="application/vnd.openxmlformats-officedocument.oleObject"/>
  <Override PartName="/ppt/embeddings/oleObject143.bin" ContentType="application/vnd.openxmlformats-officedocument.oleObject"/>
  <Default Extension="bin" ContentType="application/vnd.openxmlformats-officedocument.presentationml.printerSettings"/>
  <Override PartName="/ppt/embeddings/oleObject102.bin" ContentType="application/vnd.openxmlformats-officedocument.oleObject"/>
  <Override PartName="/ppt/embeddings/oleObject154.bin" ContentType="application/vnd.openxmlformats-officedocument.oleObject"/>
  <Override PartName="/ppt/embeddings/oleObject60.bin" ContentType="application/vnd.openxmlformats-officedocument.oleObject"/>
  <Override PartName="/ppt/notesSlides/notesSlide2.xml" ContentType="application/vnd.openxmlformats-officedocument.presentationml.notesSlide+xml"/>
  <Override PartName="/ppt/embeddings/oleObject35.bin" ContentType="application/vnd.openxmlformats-officedocument.oleObject"/>
  <Override PartName="/ppt/embeddings/oleObject82.bin" ContentType="application/vnd.openxmlformats-officedocument.oleObject"/>
  <Override PartName="/ppt/theme/theme2.xml" ContentType="application/vnd.openxmlformats-officedocument.theme+xml"/>
  <Override PartName="/ppt/embeddings/oleObject96.bin" ContentType="application/vnd.openxmlformats-officedocument.oleObject"/>
  <Override PartName="/ppt/slides/slide2.xml" ContentType="application/vnd.openxmlformats-officedocument.presentationml.slide+xml"/>
  <Override PartName="/ppt/embeddings/oleObject141.bin" ContentType="application/vnd.openxmlformats-officedocument.oleObject"/>
  <Override PartName="/ppt/charts/chart12.xml" ContentType="application/vnd.openxmlformats-officedocument.drawingml.chart+xml"/>
  <Override PartName="/ppt/embeddings/oleObject104.bin" ContentType="application/vnd.openxmlformats-officedocument.oleObject"/>
  <Override PartName="/ppt/embeddings/oleObject121.bin" ContentType="application/vnd.openxmlformats-officedocument.oleObject"/>
  <Override PartName="/ppt/embeddings/oleObject44.bin" ContentType="application/vnd.openxmlformats-officedocument.oleObject"/>
  <Override PartName="/ppt/drawings/drawing1.xml" ContentType="application/vnd.openxmlformats-officedocument.drawingml.chartshapes+xml"/>
  <Override PartName="/ppt/embeddings/oleObject19.bin" ContentType="application/vnd.openxmlformats-officedocument.oleObject"/>
  <Override PartName="/ppt/slideLayouts/slideLayout10.xml" ContentType="application/vnd.openxmlformats-officedocument.presentationml.slideLayout+xml"/>
  <Override PartName="/ppt/embeddings/oleObject6.bin" ContentType="application/vnd.openxmlformats-officedocument.oleObject"/>
  <Override PartName="/ppt/embeddings/oleObject85.bin" ContentType="application/vnd.openxmlformats-officedocument.oleObject"/>
  <Override PartName="/ppt/embeddings/oleObject137.bin" ContentType="application/vnd.openxmlformats-officedocument.oleObject"/>
  <Override PartName="/ppt/notesSlides/notesSlide3.xml" ContentType="application/vnd.openxmlformats-officedocument.presentationml.notesSlide+xml"/>
  <Override PartName="/ppt/embeddings/oleObject79.bin" ContentType="application/vnd.openxmlformats-officedocument.oleObject"/>
  <Default Extension="xml" ContentType="application/xml"/>
  <Override PartName="/ppt/slideMasters/slideMaster1.xml" ContentType="application/vnd.openxmlformats-officedocument.presentationml.slideMaster+xml"/>
  <Override PartName="/ppt/embeddings/oleObject63.bin" ContentType="application/vnd.openxmlformats-officedocument.oleObject"/>
  <Override PartName="/ppt/embeddings/oleObject25.bin" ContentType="application/vnd.openxmlformats-officedocument.oleObject"/>
  <Override PartName="/ppt/embeddings/oleObject164.bin" ContentType="application/vnd.openxmlformats-officedocument.oleObject"/>
  <Override PartName="/ppt/embeddings/oleObject5.bin" ContentType="application/vnd.openxmlformats-officedocument.oleObject"/>
  <Override PartName="/ppt/embeddings/oleObject134.bin" ContentType="application/vnd.openxmlformats-officedocument.oleObject"/>
  <Override PartName="/ppt/embeddings/oleObject159.bin" ContentType="application/vnd.openxmlformats-officedocument.oleObject"/>
  <Override PartName="/ppt/embeddings/oleObject1.bin" ContentType="application/vnd.openxmlformats-officedocument.oleObject"/>
  <Default Extension="package" ContentType="application/vnd.openxmlformats-officedocument.package"/>
  <Override PartName="/ppt/embeddings/oleObject23.bin" ContentType="application/vnd.openxmlformats-officedocument.oleObject"/>
  <Override PartName="/ppt/embeddings/oleObject42.bin" ContentType="application/vnd.openxmlformats-officedocument.oleObject"/>
  <Override PartName="/ppt/embeddings/oleObject52.bin" ContentType="application/vnd.openxmlformats-officedocument.oleObject"/>
  <Override PartName="/ppt/embeddings/oleObject67.bin" ContentType="application/vnd.openxmlformats-officedocument.oleObject"/>
  <Override PartName="/ppt/embeddings/oleObject152.bin" ContentType="application/vnd.openxmlformats-officedocument.oleObject"/>
  <Override PartName="/ppt/embeddings/oleObject131.bin" ContentType="application/vnd.openxmlformats-officedocument.oleObject"/>
  <Override PartName="/ppt/charts/chart9.xml" ContentType="application/vnd.openxmlformats-officedocument.drawingml.chart+xml"/>
  <Override PartName="/ppt/embeddings/oleObject112.bin" ContentType="application/vnd.openxmlformats-officedocument.oleObject"/>
  <Override PartName="/ppt/embeddings/oleObject115.bin" ContentType="application/vnd.openxmlformats-officedocument.oleObject"/>
  <Override PartName="/ppt/embeddings/oleObject7.bin" ContentType="application/vnd.openxmlformats-officedocument.oleObject"/>
  <Override PartName="/ppt/embeddings/oleObject93.bin" ContentType="application/vnd.openxmlformats-officedocument.oleObject"/>
  <Override PartName="/ppt/embeddings/oleObject163.bin" ContentType="application/vnd.openxmlformats-officedocument.oleObject"/>
  <Override PartName="/ppt/presentation.xml" ContentType="application/vnd.openxmlformats-officedocument.presentationml.presentation.main+xml"/>
  <Override PartName="/ppt/embeddings/oleObject12.bin" ContentType="application/vnd.openxmlformats-officedocument.oleObject"/>
  <Override PartName="/ppt/embeddings/oleObject116.bin" ContentType="application/vnd.openxmlformats-officedocument.oleObject"/>
  <Override PartName="/ppt/embeddings/oleObject32.bin" ContentType="application/vnd.openxmlformats-officedocument.oleObject"/>
  <Default Extension="jpeg" ContentType="image/jpeg"/>
  <Override PartName="/ppt/slides/slide3.xml" ContentType="application/vnd.openxmlformats-officedocument.presentationml.slide+xml"/>
  <Override PartName="/ppt/embeddings/oleObject157.bin" ContentType="application/vnd.openxmlformats-officedocument.oleObject"/>
  <Override PartName="/ppt/embeddings/oleObject64.bin" ContentType="application/vnd.openxmlformats-officedocument.oleObject"/>
  <Override PartName="/ppt/slideLayouts/slideLayout11.xml" ContentType="application/vnd.openxmlformats-officedocument.presentationml.slideLayout+xml"/>
  <Override PartName="/ppt/notesSlides/notesSlide8.xml" ContentType="application/vnd.openxmlformats-officedocument.presentationml.notesSlide+xml"/>
  <Override PartName="/ppt/embeddings/oleObject155.bin" ContentType="application/vnd.openxmlformats-officedocument.oleObject"/>
  <Override PartName="/ppt/embeddings/oleObject148.bin" ContentType="application/vnd.openxmlformats-officedocument.oleObject"/>
  <Override PartName="/ppt/embeddings/oleObject78.bin" ContentType="application/vnd.openxmlformats-officedocument.oleObject"/>
  <Default Extension="rels" ContentType="application/vnd.openxmlformats-package.relationships+xml"/>
  <Override PartName="/ppt/slides/slide9.xml" ContentType="application/vnd.openxmlformats-officedocument.presentationml.slide+xml"/>
  <Override PartName="/ppt/embeddings/oleObject61.bin" ContentType="application/vnd.openxmlformats-officedocument.oleObject"/>
  <Override PartName="/ppt/embeddings/oleObject4.bin" ContentType="application/vnd.openxmlformats-officedocument.oleObject"/>
  <Override PartName="/ppt/embeddings/oleObject147.bin" ContentType="application/vnd.openxmlformats-officedocument.oleObject"/>
  <Override PartName="/ppt/embeddings/oleObject40.bin" ContentType="application/vnd.openxmlformats-officedocument.oleObject"/>
  <Override PartName="/ppt/embeddings/oleObject149.bin" ContentType="application/vnd.openxmlformats-officedocument.oleObject"/>
  <Override PartName="/ppt/embeddings/oleObject122.bin" ContentType="application/vnd.openxmlformats-officedocument.oleObject"/>
  <Override PartName="/ppt/embeddings/oleObject101.bin" ContentType="application/vnd.openxmlformats-officedocument.oleObject"/>
  <Override PartName="/ppt/embeddings/oleObject74.bin" ContentType="application/vnd.openxmlformats-officedocument.oleObject"/>
  <Override PartName="/ppt/charts/chart7.xml" ContentType="application/vnd.openxmlformats-officedocument.drawingml.chart+xml"/>
  <Override PartName="/ppt/embeddings/oleObject41.bin" ContentType="application/vnd.openxmlformats-officedocument.oleObject"/>
  <Override PartName="/ppt/embeddings/oleObject16.bin" ContentType="application/vnd.openxmlformats-officedocument.oleObject"/>
  <Override PartName="/ppt/embeddings/oleObject124.bin" ContentType="application/vnd.openxmlformats-officedocument.oleObject"/>
  <Override PartName="/ppt/slideLayouts/slideLayout9.xml" ContentType="application/vnd.openxmlformats-officedocument.presentationml.slideLayout+xml"/>
  <Override PartName="/ppt/charts/chart3.xml" ContentType="application/vnd.openxmlformats-officedocument.drawingml.chart+xml"/>
  <Override PartName="/ppt/embeddings/oleObject34.bin" ContentType="application/vnd.openxmlformats-officedocument.oleObject"/>
  <Override PartName="/ppt/charts/chart2.xml" ContentType="application/vnd.openxmlformats-officedocument.drawingml.chart+xml"/>
  <Override PartName="/ppt/embeddings/oleObject2.bin" ContentType="application/vnd.openxmlformats-officedocument.oleObject"/>
  <Override PartName="/ppt/notesMasters/notesMaster1.xml" ContentType="application/vnd.openxmlformats-officedocument.presentationml.notesMaster+xml"/>
  <Override PartName="/ppt/embeddings/oleObject105.bin" ContentType="application/vnd.openxmlformats-officedocument.oleObject"/>
  <Override PartName="/ppt/slides/slide7.xml" ContentType="application/vnd.openxmlformats-officedocument.presentationml.slide+xml"/>
  <Override PartName="/ppt/viewProps.xml" ContentType="application/vnd.openxmlformats-officedocument.presentationml.viewProps+xml"/>
  <Override PartName="/ppt/embeddings/oleObject127.bin" ContentType="application/vnd.openxmlformats-officedocument.oleObject"/>
  <Override PartName="/ppt/charts/chart10.xml" ContentType="application/vnd.openxmlformats-officedocument.drawingml.chart+xml"/>
  <Override PartName="/ppt/notesSlides/notesSlide4.xml" ContentType="application/vnd.openxmlformats-officedocument.presentationml.notesSlide+xml"/>
  <Override PartName="/ppt/embeddings/oleObject68.bin" ContentType="application/vnd.openxmlformats-officedocument.oleObject"/>
  <Override PartName="/ppt/embeddings/oleObject31.bin" ContentType="application/vnd.openxmlformats-officedocument.oleObject"/>
  <Override PartName="/ppt/embeddings/oleObject84.bin" ContentType="application/vnd.openxmlformats-officedocument.oleObject"/>
  <Override PartName="/ppt/embeddings/oleObject72.bin" ContentType="application/vnd.openxmlformats-officedocument.oleObject"/>
  <Override PartName="/ppt/embeddings/oleObject114.bin" ContentType="application/vnd.openxmlformats-officedocument.oleObject"/>
  <Override PartName="/ppt/embeddings/oleObject62.bin" ContentType="application/vnd.openxmlformats-officedocument.oleObject"/>
  <Override PartName="/ppt/notesSlides/notesSlide6.xml" ContentType="application/vnd.openxmlformats-officedocument.presentationml.notesSlide+xml"/>
  <Override PartName="/ppt/embeddings/oleObject3.bin" ContentType="application/vnd.openxmlformats-officedocument.oleObject"/>
  <Override PartName="/ppt/embeddings/oleObject119.bin" ContentType="application/vnd.openxmlformats-officedocument.oleObject"/>
  <Override PartName="/ppt/slideLayouts/slideLayout4.xml" ContentType="application/vnd.openxmlformats-officedocument.presentationml.slideLayout+xml"/>
  <Override PartName="/ppt/embeddings/oleObject54.bin" ContentType="application/vnd.openxmlformats-officedocument.oleObject"/>
  <Override PartName="/ppt/slideLayouts/slideLayout2.xml" ContentType="application/vnd.openxmlformats-officedocument.presentationml.slideLayout+xml"/>
  <Override PartName="/ppt/embeddings/oleObject125.bin" ContentType="application/vnd.openxmlformats-officedocument.oleObject"/>
  <Override PartName="/ppt/charts/chart11.xml" ContentType="application/vnd.openxmlformats-officedocument.drawingml.chart+xml"/>
  <Override PartName="/ppt/embeddings/oleObject50.bin" ContentType="application/vnd.openxmlformats-officedocument.oleObject"/>
  <Override PartName="/ppt/slideLayouts/slideLayout6.xml" ContentType="application/vnd.openxmlformats-officedocument.presentationml.slideLayout+xml"/>
  <Override PartName="/ppt/embeddings/oleObject59.bin" ContentType="application/vnd.openxmlformats-officedocument.oleObject"/>
  <Override PartName="/ppt/embeddings/oleObject133.bin" ContentType="application/vnd.openxmlformats-officedocument.oleObject"/>
  <Override PartName="/ppt/embeddings/oleObject129.bin" ContentType="application/vnd.openxmlformats-officedocument.oleObject"/>
  <Override PartName="/ppt/embeddings/oleObject89.bin" ContentType="application/vnd.openxmlformats-officedocument.oleObject"/>
  <Override PartName="/ppt/embeddings/oleObject10.bin" ContentType="application/vnd.openxmlformats-officedocument.oleObject"/>
  <Override PartName="/ppt/presProps.xml" ContentType="application/vnd.openxmlformats-officedocument.presentationml.presProps+xml"/>
  <Override PartName="/ppt/embeddings/oleObject88.bin" ContentType="application/vnd.openxmlformats-officedocument.oleObject"/>
  <Override PartName="/ppt/embeddings/oleObject162.bin" ContentType="application/vnd.openxmlformats-officedocument.oleObject"/>
  <Override PartName="/ppt/embeddings/oleObject15.bin" ContentType="application/vnd.openxmlformats-officedocument.oleObject"/>
  <Override PartName="/ppt/embeddings/oleObject81.bin" ContentType="application/vnd.openxmlformats-officedocument.oleObject"/>
  <Override PartName="/ppt/embeddings/oleObject146.bin" ContentType="application/vnd.openxmlformats-officedocument.oleObject"/>
  <Override PartName="/ppt/embeddings/oleObject9.bin" ContentType="application/vnd.openxmlformats-officedocument.oleObject"/>
  <Override PartName="/ppt/embeddings/oleObject51.bin" ContentType="application/vnd.openxmlformats-officedocument.oleObject"/>
  <Override PartName="/ppt/embeddings/oleObject140.bin" ContentType="application/vnd.openxmlformats-officedocument.oleObject"/>
  <Override PartName="/ppt/embeddings/oleObject90.bin" ContentType="application/vnd.openxmlformats-officedocument.oleObject"/>
  <Override PartName="/ppt/embeddings/oleObject142.bin" ContentType="application/vnd.openxmlformats-officedocument.oleObject"/>
  <Override PartName="/ppt/embeddings/oleObject27.bin" ContentType="application/vnd.openxmlformats-officedocument.oleObject"/>
  <Override PartName="/ppt/embeddings/oleObject39.bin" ContentType="application/vnd.openxmlformats-officedocument.oleObject"/>
  <Override PartName="/ppt/embeddings/oleObject120.bin" ContentType="application/vnd.openxmlformats-officedocument.oleObject"/>
  <Override PartName="/ppt/embeddings/oleObject130.bin" ContentType="application/vnd.openxmlformats-officedocument.oleObject"/>
  <Override PartName="/ppt/charts/chart6.xml" ContentType="application/vnd.openxmlformats-officedocument.drawingml.chart+xml"/>
  <Override PartName="/ppt/embeddings/oleObject18.bin" ContentType="application/vnd.openxmlformats-officedocument.oleObject"/>
  <Override PartName="/ppt/embeddings/oleObject161.bin" ContentType="application/vnd.openxmlformats-officedocument.oleObject"/>
  <Override PartName="/ppt/embeddings/oleObject117.bin" ContentType="application/vnd.openxmlformats-officedocument.oleObject"/>
  <Override PartName="/ppt/embeddings/oleObject128.bin" ContentType="application/vnd.openxmlformats-officedocument.oleObject"/>
  <Override PartName="/ppt/embeddings/oleObject94.bin" ContentType="application/vnd.openxmlformats-officedocument.oleObject"/>
  <Override PartName="/ppt/embeddings/oleObject20.bin" ContentType="application/vnd.openxmlformats-officedocument.oleObject"/>
  <Override PartName="/ppt/embeddings/oleObject24.bin" ContentType="application/vnd.openxmlformats-officedocument.oleObject"/>
  <Override PartName="/ppt/slideLayouts/slideLayout5.xml" ContentType="application/vnd.openxmlformats-officedocument.presentationml.slideLayout+xml"/>
  <Override PartName="/ppt/embeddings/oleObject33.bin" ContentType="application/vnd.openxmlformats-officedocument.oleObject"/>
  <Override PartName="/ppt/embeddings/oleObject70.bin" ContentType="application/vnd.openxmlformats-officedocument.oleObject"/>
  <Override PartName="/ppt/embeddings/oleObject165.bin" ContentType="application/vnd.openxmlformats-officedocument.oleObject"/>
  <Override PartName="/ppt/notesSlides/notesSlide7.xml" ContentType="application/vnd.openxmlformats-officedocument.presentationml.notesSlide+xml"/>
  <Override PartName="/ppt/embeddings/oleObject26.bin" ContentType="application/vnd.openxmlformats-officedocument.oleObject"/>
  <Override PartName="/ppt/embeddings/oleObject123.bin" ContentType="application/vnd.openxmlformats-officedocument.oleObject"/>
  <Override PartName="/ppt/embeddings/oleObject47.bin" ContentType="application/vnd.openxmlformats-officedocument.oleObject"/>
  <Override PartName="/ppt/notesSlides/notesSlide5.xml" ContentType="application/vnd.openxmlformats-officedocument.presentationml.notesSlide+xml"/>
  <Override PartName="/ppt/embeddings/oleObject17.bin" ContentType="application/vnd.openxmlformats-officedocument.oleObject"/>
  <Override PartName="/ppt/slideLayouts/slideLayout1.xml" ContentType="application/vnd.openxmlformats-officedocument.presentationml.slideLayout+xml"/>
  <Override PartName="/ppt/theme/theme1.xml" ContentType="application/vnd.openxmlformats-officedocument.theme+xml"/>
  <Override PartName="/ppt/embeddings/oleObject57.bin" ContentType="application/vnd.openxmlformats-officedocument.oleObject"/>
  <Override PartName="/ppt/embeddings/oleObject46.bin" ContentType="application/vnd.openxmlformats-officedocument.oleObject"/>
  <Override PartName="/ppt/embeddings/oleObject65.bin" ContentType="application/vnd.openxmlformats-officedocument.oleObject"/>
  <Override PartName="/ppt/slides/slide5.xml" ContentType="application/vnd.openxmlformats-officedocument.presentationml.slide+xml"/>
  <Override PartName="/ppt/slideLayouts/slideLayout7.xml" ContentType="application/vnd.openxmlformats-officedocument.presentationml.slideLayout+xml"/>
  <Override PartName="/ppt/embeddings/oleObject97.bin" ContentType="application/vnd.openxmlformats-officedocument.oleObject"/>
  <Override PartName="/ppt/embeddings/oleObject71.bin" ContentType="application/vnd.openxmlformats-officedocument.oleObject"/>
  <Override PartName="/ppt/embeddings/oleObject138.bin" ContentType="application/vnd.openxmlformats-officedocument.oleObject"/>
  <Override PartName="/ppt/embeddings/oleObject14.bin" ContentType="application/vnd.openxmlformats-officedocument.oleObject"/>
  <Override PartName="/ppt/embeddings/oleObject158.bin" ContentType="application/vnd.openxmlformats-officedocument.oleObject"/>
  <Override PartName="/ppt/slides/slide4.xml" ContentType="application/vnd.openxmlformats-officedocument.presentationml.slide+xml"/>
  <Override PartName="/ppt/embeddings/oleObject113.bin" ContentType="application/vnd.openxmlformats-officedocument.oleObject"/>
  <Override PartName="/ppt/embeddings/oleObject21.bin" ContentType="application/vnd.openxmlformats-officedocument.oleObject"/>
  <Override PartName="/ppt/embeddings/oleObject73.bin" ContentType="application/vnd.openxmlformats-officedocument.oleObject"/>
  <Override PartName="/ppt/embeddings/oleObject135.bin" ContentType="application/vnd.openxmlformats-officedocument.oleObject"/>
  <Override PartName="/ppt/slides/slide8.xml" ContentType="application/vnd.openxmlformats-officedocument.presentationml.slide+xml"/>
  <Override PartName="/ppt/embeddings/oleObject30.bin" ContentType="application/vnd.openxmlformats-officedocument.oleObject"/>
  <Override PartName="/ppt/embeddings/oleObject106.bin" ContentType="application/vnd.openxmlformats-officedocument.oleObject"/>
  <Override PartName="/ppt/embeddings/oleObject151.bin" ContentType="application/vnd.openxmlformats-officedocument.oleObject"/>
  <Override PartName="/ppt/charts/chart14.xml" ContentType="application/vnd.openxmlformats-officedocument.drawingml.chart+xml"/>
  <Override PartName="/ppt/embeddings/oleObject8.bin" ContentType="application/vnd.openxmlformats-officedocument.oleObject"/>
  <Override PartName="/ppt/slides/slide6.xml" ContentType="application/vnd.openxmlformats-officedocument.presentationml.slide+xml"/>
  <Override PartName="/ppt/embeddings/oleObject83.bin" ContentType="application/vnd.openxmlformats-officedocument.oleObject"/>
  <Override PartName="/ppt/embeddings/oleObject91.bin" ContentType="application/vnd.openxmlformats-officedocument.oleObject"/>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11"/>
  </p:notesMasterIdLst>
  <p:sldIdLst>
    <p:sldId id="260" r:id="rId2"/>
    <p:sldId id="280" r:id="rId3"/>
    <p:sldId id="277" r:id="rId4"/>
    <p:sldId id="281" r:id="rId5"/>
    <p:sldId id="264" r:id="rId6"/>
    <p:sldId id="285" r:id="rId7"/>
    <p:sldId id="265" r:id="rId8"/>
    <p:sldId id="283" r:id="rId9"/>
    <p:sldId id="286" r:id="rId10"/>
  </p:sldIdLst>
  <p:sldSz cx="6858000" cy="9144000" type="letter"/>
  <p:notesSz cx="6858000" cy="9144000"/>
  <p:defaultTextStyle>
    <a:defPPr>
      <a:defRPr lang="en-US"/>
    </a:defPPr>
    <a:lvl1pPr algn="l" rtl="0" eaLnBrk="0" fontAlgn="base" hangingPunct="0">
      <a:spcBef>
        <a:spcPct val="0"/>
      </a:spcBef>
      <a:spcAft>
        <a:spcPct val="0"/>
      </a:spcAft>
      <a:defRPr sz="800" kern="1200">
        <a:solidFill>
          <a:schemeClr val="tx1"/>
        </a:solidFill>
        <a:latin typeface="Times" pitchFamily="-106" charset="0"/>
        <a:ea typeface="+mn-ea"/>
        <a:cs typeface="+mn-cs"/>
      </a:defRPr>
    </a:lvl1pPr>
    <a:lvl2pPr marL="457200" algn="l" rtl="0" eaLnBrk="0" fontAlgn="base" hangingPunct="0">
      <a:spcBef>
        <a:spcPct val="0"/>
      </a:spcBef>
      <a:spcAft>
        <a:spcPct val="0"/>
      </a:spcAft>
      <a:defRPr sz="800" kern="1200">
        <a:solidFill>
          <a:schemeClr val="tx1"/>
        </a:solidFill>
        <a:latin typeface="Times" pitchFamily="-106" charset="0"/>
        <a:ea typeface="+mn-ea"/>
        <a:cs typeface="+mn-cs"/>
      </a:defRPr>
    </a:lvl2pPr>
    <a:lvl3pPr marL="914400" algn="l" rtl="0" eaLnBrk="0" fontAlgn="base" hangingPunct="0">
      <a:spcBef>
        <a:spcPct val="0"/>
      </a:spcBef>
      <a:spcAft>
        <a:spcPct val="0"/>
      </a:spcAft>
      <a:defRPr sz="800" kern="1200">
        <a:solidFill>
          <a:schemeClr val="tx1"/>
        </a:solidFill>
        <a:latin typeface="Times" pitchFamily="-106" charset="0"/>
        <a:ea typeface="+mn-ea"/>
        <a:cs typeface="+mn-cs"/>
      </a:defRPr>
    </a:lvl3pPr>
    <a:lvl4pPr marL="1371600" algn="l" rtl="0" eaLnBrk="0" fontAlgn="base" hangingPunct="0">
      <a:spcBef>
        <a:spcPct val="0"/>
      </a:spcBef>
      <a:spcAft>
        <a:spcPct val="0"/>
      </a:spcAft>
      <a:defRPr sz="800" kern="1200">
        <a:solidFill>
          <a:schemeClr val="tx1"/>
        </a:solidFill>
        <a:latin typeface="Times" pitchFamily="-106" charset="0"/>
        <a:ea typeface="+mn-ea"/>
        <a:cs typeface="+mn-cs"/>
      </a:defRPr>
    </a:lvl4pPr>
    <a:lvl5pPr marL="1828800" algn="l" rtl="0" eaLnBrk="0" fontAlgn="base" hangingPunct="0">
      <a:spcBef>
        <a:spcPct val="0"/>
      </a:spcBef>
      <a:spcAft>
        <a:spcPct val="0"/>
      </a:spcAft>
      <a:defRPr sz="800" kern="1200">
        <a:solidFill>
          <a:schemeClr val="tx1"/>
        </a:solidFill>
        <a:latin typeface="Times" pitchFamily="-106" charset="0"/>
        <a:ea typeface="+mn-ea"/>
        <a:cs typeface="+mn-cs"/>
      </a:defRPr>
    </a:lvl5pPr>
    <a:lvl6pPr marL="2286000" algn="l" defTabSz="457200" rtl="0" eaLnBrk="1" latinLnBrk="0" hangingPunct="1">
      <a:defRPr sz="800" kern="1200">
        <a:solidFill>
          <a:schemeClr val="tx1"/>
        </a:solidFill>
        <a:latin typeface="Times" pitchFamily="-106" charset="0"/>
        <a:ea typeface="+mn-ea"/>
        <a:cs typeface="+mn-cs"/>
      </a:defRPr>
    </a:lvl6pPr>
    <a:lvl7pPr marL="2743200" algn="l" defTabSz="457200" rtl="0" eaLnBrk="1" latinLnBrk="0" hangingPunct="1">
      <a:defRPr sz="800" kern="1200">
        <a:solidFill>
          <a:schemeClr val="tx1"/>
        </a:solidFill>
        <a:latin typeface="Times" pitchFamily="-106" charset="0"/>
        <a:ea typeface="+mn-ea"/>
        <a:cs typeface="+mn-cs"/>
      </a:defRPr>
    </a:lvl7pPr>
    <a:lvl8pPr marL="3200400" algn="l" defTabSz="457200" rtl="0" eaLnBrk="1" latinLnBrk="0" hangingPunct="1">
      <a:defRPr sz="800" kern="1200">
        <a:solidFill>
          <a:schemeClr val="tx1"/>
        </a:solidFill>
        <a:latin typeface="Times" pitchFamily="-106" charset="0"/>
        <a:ea typeface="+mn-ea"/>
        <a:cs typeface="+mn-cs"/>
      </a:defRPr>
    </a:lvl8pPr>
    <a:lvl9pPr marL="3657600" algn="l" defTabSz="457200" rtl="0" eaLnBrk="1" latinLnBrk="0" hangingPunct="1">
      <a:defRPr sz="800" kern="1200">
        <a:solidFill>
          <a:schemeClr val="tx1"/>
        </a:solidFill>
        <a:latin typeface="Times" pitchFamily="-10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5E6CB1"/>
    <a:srgbClr val="354ACD"/>
    <a:srgbClr val="FF191C"/>
    <a:srgbClr val="F6FFBB"/>
    <a:srgbClr val="2E82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ferSingleView="1">
    <p:restoredLeft sz="10244" autoAdjust="0"/>
    <p:restoredTop sz="90929"/>
  </p:normalViewPr>
  <p:slideViewPr>
    <p:cSldViewPr snapToGrid="0" showGuides="1">
      <p:cViewPr>
        <p:scale>
          <a:sx n="100" d="100"/>
          <a:sy n="100" d="100"/>
        </p:scale>
        <p:origin x="-480" y="792"/>
      </p:cViewPr>
      <p:guideLst>
        <p:guide orient="horz" pos="5168"/>
        <p:guide pos="6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package1.package"/></Relationships>
</file>

<file path=ppt/charts/_rels/chart10.xml.rels><?xml version="1.0" encoding="UTF-8" standalone="yes"?>
<Relationships xmlns="http://schemas.openxmlformats.org/package/2006/relationships"><Relationship Id="rId1" Type="http://schemas.openxmlformats.org/officeDocument/2006/relationships/package" Target="../embeddings/package10.package"/></Relationships>
</file>

<file path=ppt/charts/_rels/chart11.xml.rels><?xml version="1.0" encoding="UTF-8" standalone="yes"?>
<Relationships xmlns="http://schemas.openxmlformats.org/package/2006/relationships"><Relationship Id="rId1" Type="http://schemas.openxmlformats.org/officeDocument/2006/relationships/package" Target="../embeddings/package11.package"/></Relationships>
</file>

<file path=ppt/charts/_rels/chart12.xml.rels><?xml version="1.0" encoding="UTF-8" standalone="yes"?>
<Relationships xmlns="http://schemas.openxmlformats.org/package/2006/relationships"><Relationship Id="rId1" Type="http://schemas.openxmlformats.org/officeDocument/2006/relationships/package" Target="../embeddings/package12.package"/></Relationships>
</file>

<file path=ppt/charts/_rels/chart13.xml.rels><?xml version="1.0" encoding="UTF-8" standalone="yes"?>
<Relationships xmlns="http://schemas.openxmlformats.org/package/2006/relationships"><Relationship Id="rId1" Type="http://schemas.openxmlformats.org/officeDocument/2006/relationships/package" Target="../embeddings/package13.package"/></Relationships>
</file>

<file path=ppt/charts/_rels/chart14.xml.rels><?xml version="1.0" encoding="UTF-8" standalone="yes"?>
<Relationships xmlns="http://schemas.openxmlformats.org/package/2006/relationships"><Relationship Id="rId1" Type="http://schemas.openxmlformats.org/officeDocument/2006/relationships/package" Target="../embeddings/package14.package"/></Relationships>
</file>

<file path=ppt/charts/_rels/chart2.xml.rels><?xml version="1.0" encoding="UTF-8" standalone="yes"?>
<Relationships xmlns="http://schemas.openxmlformats.org/package/2006/relationships"><Relationship Id="rId1" Type="http://schemas.openxmlformats.org/officeDocument/2006/relationships/package" Target="../embeddings/package2.package"/></Relationships>
</file>

<file path=ppt/charts/_rels/chart3.xml.rels><?xml version="1.0" encoding="UTF-8" standalone="yes"?>
<Relationships xmlns="http://schemas.openxmlformats.org/package/2006/relationships"><Relationship Id="rId1" Type="http://schemas.openxmlformats.org/officeDocument/2006/relationships/package" Target="../embeddings/package3.package"/></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package4.package"/></Relationships>
</file>

<file path=ppt/charts/_rels/chart5.xml.rels><?xml version="1.0" encoding="UTF-8" standalone="yes"?>
<Relationships xmlns="http://schemas.openxmlformats.org/package/2006/relationships"><Relationship Id="rId1" Type="http://schemas.openxmlformats.org/officeDocument/2006/relationships/package" Target="../embeddings/package5.package"/></Relationships>
</file>

<file path=ppt/charts/_rels/chart6.xml.rels><?xml version="1.0" encoding="UTF-8" standalone="yes"?>
<Relationships xmlns="http://schemas.openxmlformats.org/package/2006/relationships"><Relationship Id="rId1" Type="http://schemas.openxmlformats.org/officeDocument/2006/relationships/package" Target="../embeddings/package6.package"/></Relationships>
</file>

<file path=ppt/charts/_rels/chart7.xml.rels><?xml version="1.0" encoding="UTF-8" standalone="yes"?>
<Relationships xmlns="http://schemas.openxmlformats.org/package/2006/relationships"><Relationship Id="rId1" Type="http://schemas.openxmlformats.org/officeDocument/2006/relationships/package" Target="../embeddings/package7.package"/></Relationships>
</file>

<file path=ppt/charts/_rels/chart8.xml.rels><?xml version="1.0" encoding="UTF-8" standalone="yes"?>
<Relationships xmlns="http://schemas.openxmlformats.org/package/2006/relationships"><Relationship Id="rId1" Type="http://schemas.openxmlformats.org/officeDocument/2006/relationships/package" Target="../embeddings/package8.package"/></Relationships>
</file>

<file path=ppt/charts/_rels/chart9.xml.rels><?xml version="1.0" encoding="UTF-8" standalone="yes"?>
<Relationships xmlns="http://schemas.openxmlformats.org/package/2006/relationships"><Relationship Id="rId1" Type="http://schemas.openxmlformats.org/officeDocument/2006/relationships/package" Target="../embeddings/package9.package"/></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09"/>
          <c:y val="0.138686131386861"/>
          <c:w val="0.84"/>
          <c:h val="0.545315166811204"/>
        </c:manualLayout>
      </c:layout>
      <c:barChart>
        <c:barDir val="col"/>
        <c:grouping val="clustered"/>
        <c:ser>
          <c:idx val="0"/>
          <c:order val="0"/>
          <c:spPr>
            <a:pattFill prst="pct50">
              <a:fgClr>
                <a:srgbClr val="000000"/>
              </a:fgClr>
              <a:bgClr>
                <a:srgbClr val="FFFFFF"/>
              </a:bgClr>
            </a:pattFill>
            <a:ln w="8443">
              <a:solidFill>
                <a:srgbClr val="000000"/>
              </a:solidFill>
              <a:prstDash val="solid"/>
            </a:ln>
          </c:spPr>
          <c:dLbls>
            <c:dLbl>
              <c:idx val="0"/>
              <c:layout>
                <c:manualLayout>
                  <c:x val="-0.119572962769647"/>
                  <c:y val="-0.022581871230331"/>
                </c:manualLayout>
              </c:layout>
              <c:dLblPos val="outEnd"/>
              <c:showVal val="1"/>
            </c:dLbl>
            <c:dLbl>
              <c:idx val="1"/>
              <c:layout>
                <c:manualLayout>
                  <c:x val="-0.115789175765116"/>
                  <c:y val="-0.00210130114983675"/>
                </c:manualLayout>
              </c:layout>
              <c:dLblPos val="outEnd"/>
              <c:showVal val="1"/>
            </c:dLbl>
            <c:spPr>
              <a:noFill/>
              <a:ln w="16885">
                <a:noFill/>
              </a:ln>
            </c:spPr>
            <c:txPr>
              <a:bodyPr/>
              <a:lstStyle/>
              <a:p>
                <a:pPr algn="r">
                  <a:defRPr/>
                </a:pPr>
                <a:endParaRPr lang="en-US"/>
              </a:p>
            </c:txPr>
            <c:dLblPos val="outEnd"/>
            <c:showVal val="1"/>
          </c:dLbls>
          <c:errBars>
            <c:errBarType val="plus"/>
            <c:errValType val="cust"/>
            <c:plus>
              <c:numRef>
                <c:f>[1]Sheet1!$D$40:$E$40</c:f>
                <c:numCache>
                  <c:formatCode>General</c:formatCode>
                  <c:ptCount val="2"/>
                  <c:pt idx="0">
                    <c:v>0.90921211313239</c:v>
                  </c:pt>
                  <c:pt idx="1">
                    <c:v>0.2</c:v>
                  </c:pt>
                </c:numCache>
              </c:numRef>
            </c:plus>
            <c:spPr>
              <a:ln w="8443">
                <a:solidFill>
                  <a:srgbClr val="000000"/>
                </a:solidFill>
                <a:prstDash val="solid"/>
              </a:ln>
            </c:spPr>
          </c:errBars>
          <c:cat>
            <c:strRef>
              <c:f>[1]Sheet1!$D$11:$E$11</c:f>
              <c:strCache>
                <c:ptCount val="2"/>
                <c:pt idx="0">
                  <c:v>_x0017_Pre-malignant Eμ + MMC </c:v>
                </c:pt>
                <c:pt idx="1">
                  <c:v>_x000c_Non-Tg + MMC</c:v>
                </c:pt>
              </c:strCache>
            </c:strRef>
          </c:cat>
          <c:val>
            <c:numRef>
              <c:f>[1]Sheet1!$D$12:$E$12</c:f>
              <c:numCache>
                <c:formatCode>General</c:formatCode>
                <c:ptCount val="2"/>
                <c:pt idx="0">
                  <c:v>1.92</c:v>
                </c:pt>
                <c:pt idx="1">
                  <c:v>0.04</c:v>
                </c:pt>
              </c:numCache>
            </c:numRef>
          </c:val>
        </c:ser>
        <c:axId val="569619416"/>
        <c:axId val="528668216"/>
      </c:barChart>
      <c:catAx>
        <c:axId val="569619416"/>
        <c:scaling>
          <c:orientation val="minMax"/>
        </c:scaling>
        <c:axPos val="b"/>
        <c:numFmt formatCode="General" sourceLinked="1"/>
        <c:majorTickMark val="in"/>
        <c:tickLblPos val="nextTo"/>
        <c:spPr>
          <a:ln w="8443">
            <a:solidFill>
              <a:srgbClr val="000000"/>
            </a:solidFill>
            <a:prstDash val="solid"/>
          </a:ln>
        </c:spPr>
        <c:txPr>
          <a:bodyPr rot="0" vert="horz"/>
          <a:lstStyle/>
          <a:p>
            <a:pPr>
              <a:defRPr/>
            </a:pPr>
            <a:endParaRPr lang="en-US"/>
          </a:p>
        </c:txPr>
        <c:crossAx val="528668216"/>
        <c:crosses val="autoZero"/>
        <c:auto val="1"/>
        <c:lblAlgn val="ctr"/>
        <c:lblOffset val="100"/>
        <c:tickLblSkip val="1"/>
        <c:tickMarkSkip val="1"/>
      </c:catAx>
      <c:valAx>
        <c:axId val="528668216"/>
        <c:scaling>
          <c:orientation val="minMax"/>
          <c:max val="4.0"/>
        </c:scaling>
        <c:axPos val="l"/>
        <c:majorGridlines>
          <c:spPr>
            <a:ln w="2111">
              <a:solidFill>
                <a:srgbClr val="FFFFFF"/>
              </a:solidFill>
              <a:prstDash val="solid"/>
            </a:ln>
          </c:spPr>
        </c:majorGridlines>
        <c:numFmt formatCode="General" sourceLinked="1"/>
        <c:majorTickMark val="in"/>
        <c:tickLblPos val="nextTo"/>
        <c:spPr>
          <a:ln w="8443">
            <a:solidFill>
              <a:srgbClr val="000000"/>
            </a:solidFill>
            <a:prstDash val="solid"/>
          </a:ln>
        </c:spPr>
        <c:txPr>
          <a:bodyPr rot="0" vert="horz"/>
          <a:lstStyle/>
          <a:p>
            <a:pPr>
              <a:defRPr/>
            </a:pPr>
            <a:endParaRPr lang="en-US"/>
          </a:p>
        </c:txPr>
        <c:crossAx val="569619416"/>
        <c:crosses val="autoZero"/>
        <c:crossBetween val="between"/>
        <c:majorUnit val="1.0"/>
      </c:valAx>
      <c:spPr>
        <a:noFill/>
        <a:ln w="16885">
          <a:noFill/>
        </a:ln>
      </c:spPr>
    </c:plotArea>
    <c:plotVisOnly val="1"/>
    <c:dispBlanksAs val="gap"/>
  </c:chart>
  <c:spPr>
    <a:solidFill>
      <a:srgbClr val="FFFFFF"/>
    </a:solidFill>
    <a:ln>
      <a:noFill/>
    </a:ln>
  </c:spPr>
  <c:txPr>
    <a:bodyPr/>
    <a:lstStyle/>
    <a:p>
      <a:pPr>
        <a:defRPr sz="800" b="0" i="0" u="none" strike="noStrike" baseline="0">
          <a:solidFill>
            <a:srgbClr val="000000"/>
          </a:solidFill>
          <a:latin typeface="Helvetica"/>
          <a:ea typeface="Helvetica"/>
          <a:cs typeface="Helvetica"/>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117117117117117"/>
          <c:y val="0.296393999308604"/>
          <c:w val="0.765765765765766"/>
          <c:h val="0.363174899293098"/>
        </c:manualLayout>
      </c:layout>
      <c:barChart>
        <c:barDir val="col"/>
        <c:grouping val="clustered"/>
        <c:ser>
          <c:idx val="0"/>
          <c:order val="0"/>
          <c:tx>
            <c:v>2mM HU</c:v>
          </c:tx>
          <c:spPr>
            <a:pattFill prst="ltDnDiag">
              <a:fgClr>
                <a:srgbClr val="000000"/>
              </a:fgClr>
              <a:bgClr>
                <a:srgbClr val="FFFFFF"/>
              </a:bgClr>
            </a:pattFill>
            <a:ln w="8757">
              <a:solidFill>
                <a:srgbClr val="000000"/>
              </a:solidFill>
              <a:prstDash val="solid"/>
            </a:ln>
          </c:spPr>
          <c:dLbls>
            <c:dLbl>
              <c:idx val="0"/>
              <c:layout>
                <c:manualLayout>
                  <c:x val="-0.0624681503853114"/>
                  <c:y val="-0.0560193101292654"/>
                </c:manualLayout>
              </c:layout>
              <c:dLblPos val="outEnd"/>
              <c:showVal val="1"/>
            </c:dLbl>
            <c:dLbl>
              <c:idx val="1"/>
              <c:layout>
                <c:manualLayout>
                  <c:x val="-0.0744797996140893"/>
                  <c:y val="-0.0467487991159574"/>
                </c:manualLayout>
              </c:layout>
              <c:dLblPos val="outEnd"/>
              <c:showVal val="1"/>
            </c:dLbl>
            <c:dLbl>
              <c:idx val="2"/>
              <c:layout>
                <c:manualLayout>
                  <c:x val="-0.0790666235213749"/>
                  <c:y val="-0.0374764422452763"/>
                </c:manualLayout>
              </c:layout>
              <c:dLblPos val="outEnd"/>
              <c:showVal val="1"/>
            </c:dLbl>
            <c:numFmt formatCode="#,##0.00" sourceLinked="0"/>
            <c:spPr>
              <a:noFill/>
              <a:ln w="17513">
                <a:noFill/>
              </a:ln>
            </c:spPr>
            <c:showVal val="1"/>
          </c:dLbls>
          <c:errBars>
            <c:errBarType val="plus"/>
            <c:errValType val="cust"/>
            <c:plus>
              <c:numRef>
                <c:f>Sheet1!$C$35:$E$35</c:f>
                <c:numCache>
                  <c:formatCode>General</c:formatCode>
                  <c:ptCount val="3"/>
                  <c:pt idx="0">
                    <c:v>0.366347548532523</c:v>
                  </c:pt>
                  <c:pt idx="1">
                    <c:v>0.571240570577479</c:v>
                  </c:pt>
                  <c:pt idx="2">
                    <c:v>0.68055704737872</c:v>
                  </c:pt>
                </c:numCache>
              </c:numRef>
            </c:plus>
            <c:spPr>
              <a:ln w="8757">
                <a:solidFill>
                  <a:srgbClr val="000000"/>
                </a:solidFill>
                <a:prstDash val="solid"/>
              </a:ln>
            </c:spPr>
          </c:errBars>
          <c:cat>
            <c:strRef>
              <c:f>Sheet1!$A$4:$A$6</c:f>
              <c:strCache>
                <c:ptCount val="3"/>
                <c:pt idx="0">
                  <c:v>vector</c:v>
                </c:pt>
                <c:pt idx="1">
                  <c:v>Fbx4 shRNA</c:v>
                </c:pt>
                <c:pt idx="2">
                  <c:v>pBabe-D1/T286A</c:v>
                </c:pt>
              </c:strCache>
            </c:strRef>
          </c:cat>
          <c:val>
            <c:numRef>
              <c:f>Sheet1!$F$34:$H$34</c:f>
              <c:numCache>
                <c:formatCode>General</c:formatCode>
                <c:ptCount val="3"/>
                <c:pt idx="0">
                  <c:v>0.25</c:v>
                </c:pt>
                <c:pt idx="1">
                  <c:v>0.95</c:v>
                </c:pt>
                <c:pt idx="2">
                  <c:v>1.15</c:v>
                </c:pt>
              </c:numCache>
            </c:numRef>
          </c:val>
        </c:ser>
        <c:axId val="506707208"/>
        <c:axId val="1144012536"/>
      </c:barChart>
      <c:catAx>
        <c:axId val="506707208"/>
        <c:scaling>
          <c:orientation val="minMax"/>
        </c:scaling>
        <c:axPos val="b"/>
        <c:numFmt formatCode="General" sourceLinked="1"/>
        <c:majorTickMark val="in"/>
        <c:tickLblPos val="nextTo"/>
        <c:spPr>
          <a:ln w="8757">
            <a:solidFill>
              <a:srgbClr val="000000"/>
            </a:solidFill>
            <a:prstDash val="solid"/>
          </a:ln>
        </c:spPr>
        <c:txPr>
          <a:bodyPr rot="0" vert="horz"/>
          <a:lstStyle/>
          <a:p>
            <a:pPr>
              <a:defRPr/>
            </a:pPr>
            <a:endParaRPr lang="en-US"/>
          </a:p>
        </c:txPr>
        <c:crossAx val="1144012536"/>
        <c:crosses val="autoZero"/>
        <c:auto val="1"/>
        <c:lblAlgn val="ctr"/>
        <c:lblOffset val="100"/>
        <c:tickLblSkip val="1"/>
        <c:tickMarkSkip val="1"/>
      </c:catAx>
      <c:valAx>
        <c:axId val="1144012536"/>
        <c:scaling>
          <c:orientation val="minMax"/>
          <c:max val="4.0"/>
          <c:min val="0.0"/>
        </c:scaling>
        <c:axPos val="l"/>
        <c:numFmt formatCode="General" sourceLinked="1"/>
        <c:majorTickMark val="in"/>
        <c:tickLblPos val="nextTo"/>
        <c:spPr>
          <a:ln w="8757">
            <a:solidFill>
              <a:srgbClr val="000000"/>
            </a:solidFill>
            <a:prstDash val="solid"/>
          </a:ln>
        </c:spPr>
        <c:txPr>
          <a:bodyPr rot="0" vert="horz"/>
          <a:lstStyle/>
          <a:p>
            <a:pPr>
              <a:defRPr/>
            </a:pPr>
            <a:endParaRPr lang="en-US"/>
          </a:p>
        </c:txPr>
        <c:crossAx val="506707208"/>
        <c:crosses val="autoZero"/>
        <c:crossBetween val="between"/>
        <c:majorUnit val="1.0"/>
        <c:minorUnit val="0.25"/>
      </c:valAx>
      <c:spPr>
        <a:noFill/>
        <a:ln w="17513">
          <a:noFill/>
        </a:ln>
      </c:spPr>
    </c:plotArea>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261343269695532"/>
          <c:y val="0.177570093457944"/>
          <c:w val="0.312730812783233"/>
          <c:h val="0.691588785046729"/>
        </c:manualLayout>
      </c:layout>
      <c:barChart>
        <c:barDir val="col"/>
        <c:grouping val="clustered"/>
        <c:ser>
          <c:idx val="0"/>
          <c:order val="0"/>
          <c:tx>
            <c:v>3T3</c:v>
          </c:tx>
          <c:spPr>
            <a:solidFill>
              <a:srgbClr val="000000"/>
            </a:solidFill>
            <a:ln w="10098">
              <a:solidFill>
                <a:srgbClr val="000000"/>
              </a:solidFill>
              <a:prstDash val="solid"/>
            </a:ln>
          </c:spPr>
          <c:errBars>
            <c:errBarType val="plus"/>
            <c:errValType val="cust"/>
            <c:plus>
              <c:numRef>
                <c:f>'Combined data w error bars'!$AD$79</c:f>
                <c:numCache>
                  <c:formatCode>General</c:formatCode>
                  <c:ptCount val="1"/>
                  <c:pt idx="0">
                    <c:v>0.0453167543347623</c:v>
                  </c:pt>
                </c:numCache>
              </c:numRef>
            </c:plus>
            <c:spPr>
              <a:ln w="10098">
                <a:solidFill>
                  <a:srgbClr val="000000"/>
                </a:solidFill>
                <a:prstDash val="solid"/>
              </a:ln>
            </c:spPr>
          </c:errBars>
          <c:cat>
            <c:strRef>
              <c:f>'Combined data w error bars'!$AE$79</c:f>
              <c:strCache>
                <c:ptCount val="1"/>
                <c:pt idx="0">
                  <c:v>γIR</c:v>
                </c:pt>
              </c:strCache>
            </c:strRef>
          </c:cat>
          <c:val>
            <c:numRef>
              <c:f>'Combined data w error bars'!$AC$79</c:f>
              <c:numCache>
                <c:formatCode>General</c:formatCode>
                <c:ptCount val="1"/>
                <c:pt idx="0">
                  <c:v>0.489286200966393</c:v>
                </c:pt>
              </c:numCache>
            </c:numRef>
          </c:val>
        </c:ser>
        <c:ser>
          <c:idx val="1"/>
          <c:order val="1"/>
          <c:tx>
            <c:v>D1</c:v>
          </c:tx>
          <c:spPr>
            <a:pattFill prst="pct50">
              <a:fgClr>
                <a:srgbClr val="000000"/>
              </a:fgClr>
              <a:bgClr>
                <a:srgbClr val="FFFFFF"/>
              </a:bgClr>
            </a:pattFill>
            <a:ln w="10098">
              <a:solidFill>
                <a:srgbClr val="000000"/>
              </a:solidFill>
              <a:prstDash val="solid"/>
            </a:ln>
          </c:spPr>
          <c:errBars>
            <c:errBarType val="plus"/>
            <c:errValType val="cust"/>
            <c:plus>
              <c:numRef>
                <c:f>'Combined data w error bars'!$AD$81</c:f>
                <c:numCache>
                  <c:formatCode>General</c:formatCode>
                  <c:ptCount val="1"/>
                  <c:pt idx="0">
                    <c:v>0.0224561143404735</c:v>
                  </c:pt>
                </c:numCache>
              </c:numRef>
            </c:plus>
            <c:spPr>
              <a:ln w="10098">
                <a:solidFill>
                  <a:srgbClr val="000000"/>
                </a:solidFill>
                <a:prstDash val="solid"/>
              </a:ln>
            </c:spPr>
          </c:errBars>
          <c:cat>
            <c:strRef>
              <c:f>'Combined data w error bars'!$AE$79</c:f>
              <c:strCache>
                <c:ptCount val="1"/>
                <c:pt idx="0">
                  <c:v>γIR</c:v>
                </c:pt>
              </c:strCache>
            </c:strRef>
          </c:cat>
          <c:val>
            <c:numRef>
              <c:f>'Combined data w error bars'!$AC$81</c:f>
              <c:numCache>
                <c:formatCode>General</c:formatCode>
                <c:ptCount val="1"/>
                <c:pt idx="0">
                  <c:v>0.638824846366541</c:v>
                </c:pt>
              </c:numCache>
            </c:numRef>
          </c:val>
        </c:ser>
        <c:ser>
          <c:idx val="2"/>
          <c:order val="2"/>
          <c:tx>
            <c:v>T286A</c:v>
          </c:tx>
          <c:spPr>
            <a:pattFill prst="pct20">
              <a:fgClr>
                <a:srgbClr val="000000"/>
              </a:fgClr>
              <a:bgClr>
                <a:srgbClr val="FFFFFF"/>
              </a:bgClr>
            </a:pattFill>
            <a:ln w="10098">
              <a:solidFill>
                <a:srgbClr val="000000"/>
              </a:solidFill>
              <a:prstDash val="solid"/>
            </a:ln>
          </c:spPr>
          <c:errBars>
            <c:errBarType val="plus"/>
            <c:errValType val="cust"/>
            <c:plus>
              <c:numRef>
                <c:f>'Combined data w error bars'!$AD$83</c:f>
                <c:numCache>
                  <c:formatCode>General</c:formatCode>
                  <c:ptCount val="1"/>
                  <c:pt idx="0">
                    <c:v>0.0574565644641867</c:v>
                  </c:pt>
                </c:numCache>
              </c:numRef>
            </c:plus>
            <c:spPr>
              <a:ln w="10098">
                <a:solidFill>
                  <a:srgbClr val="000000"/>
                </a:solidFill>
                <a:prstDash val="solid"/>
              </a:ln>
            </c:spPr>
          </c:errBars>
          <c:cat>
            <c:strRef>
              <c:f>'Combined data w error bars'!$AE$79</c:f>
              <c:strCache>
                <c:ptCount val="1"/>
                <c:pt idx="0">
                  <c:v>γIR</c:v>
                </c:pt>
              </c:strCache>
            </c:strRef>
          </c:cat>
          <c:val>
            <c:numRef>
              <c:f>'Combined data w error bars'!$AC$83</c:f>
              <c:numCache>
                <c:formatCode>General</c:formatCode>
                <c:ptCount val="1"/>
                <c:pt idx="0">
                  <c:v>0.892661242760318</c:v>
                </c:pt>
              </c:numCache>
            </c:numRef>
          </c:val>
        </c:ser>
        <c:axId val="523584280"/>
        <c:axId val="1125691448"/>
      </c:barChart>
      <c:catAx>
        <c:axId val="523584280"/>
        <c:scaling>
          <c:orientation val="minMax"/>
        </c:scaling>
        <c:axPos val="b"/>
        <c:numFmt formatCode="General" sourceLinked="1"/>
        <c:majorTickMark val="none"/>
        <c:tickLblPos val="nextTo"/>
        <c:spPr>
          <a:ln w="8382">
            <a:solidFill>
              <a:srgbClr val="000000"/>
            </a:solidFill>
            <a:prstDash val="solid"/>
          </a:ln>
        </c:spPr>
        <c:txPr>
          <a:bodyPr rot="0" vert="horz"/>
          <a:lstStyle/>
          <a:p>
            <a:pPr>
              <a:defRPr/>
            </a:pPr>
            <a:endParaRPr lang="en-US"/>
          </a:p>
        </c:txPr>
        <c:crossAx val="1125691448"/>
        <c:crosses val="autoZero"/>
        <c:auto val="1"/>
        <c:lblAlgn val="ctr"/>
        <c:lblOffset val="100"/>
        <c:tickLblSkip val="1"/>
        <c:tickMarkSkip val="1"/>
      </c:catAx>
      <c:valAx>
        <c:axId val="1125691448"/>
        <c:scaling>
          <c:orientation val="minMax"/>
        </c:scaling>
        <c:axPos val="l"/>
        <c:numFmt formatCode="General" sourceLinked="1"/>
        <c:majorTickMark val="in"/>
        <c:tickLblPos val="nextTo"/>
        <c:spPr>
          <a:ln w="8382">
            <a:solidFill>
              <a:srgbClr val="000000"/>
            </a:solidFill>
            <a:prstDash val="solid"/>
          </a:ln>
        </c:spPr>
        <c:txPr>
          <a:bodyPr rot="0" vert="horz"/>
          <a:lstStyle/>
          <a:p>
            <a:pPr>
              <a:defRPr/>
            </a:pPr>
            <a:endParaRPr lang="en-US"/>
          </a:p>
        </c:txPr>
        <c:crossAx val="523584280"/>
        <c:crosses val="autoZero"/>
        <c:crossBetween val="between"/>
        <c:majorUnit val="0.2"/>
      </c:valAx>
      <c:spPr>
        <a:noFill/>
        <a:ln w="10098">
          <a:solidFill>
            <a:srgbClr val="FFFFFF"/>
          </a:solidFill>
          <a:prstDash val="solid"/>
        </a:ln>
      </c:spPr>
    </c:plotArea>
    <c:legend>
      <c:legendPos val="r"/>
      <c:layout>
        <c:manualLayout>
          <c:xMode val="edge"/>
          <c:yMode val="edge"/>
          <c:x val="0.54053250611"/>
          <c:y val="0.0560504573375542"/>
          <c:w val="0.219676357191646"/>
          <c:h val="0.308891928245028"/>
        </c:manualLayout>
      </c:layout>
      <c:spPr>
        <a:solidFill>
          <a:srgbClr val="FFFFFF"/>
        </a:solidFill>
        <a:ln w="2525">
          <a:solidFill>
            <a:srgbClr val="FFFFFF"/>
          </a:solidFill>
          <a:prstDash val="solid"/>
        </a:ln>
      </c:spPr>
    </c:legend>
    <c:plotVisOnly val="1"/>
    <c:dispBlanksAs val="gap"/>
  </c:chart>
  <c:spPr>
    <a:noFill/>
    <a:ln w="10098">
      <a:solidFill>
        <a:srgbClr val="FFFFFF"/>
      </a:solidFill>
      <a:prstDash val="solid"/>
    </a:ln>
  </c:spPr>
  <c:txPr>
    <a:bodyPr/>
    <a:lstStyle/>
    <a:p>
      <a:pPr>
        <a:defRPr sz="800" b="0" i="0" u="none" strike="noStrike" baseline="0">
          <a:solidFill>
            <a:srgbClr val="000000"/>
          </a:solidFill>
          <a:latin typeface="Arial"/>
          <a:ea typeface="Helvetica"/>
          <a:cs typeface="Arial"/>
        </a:defRPr>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15884476534296"/>
          <c:y val="0.177810050649205"/>
          <c:w val="0.252707581227437"/>
          <c:h val="0.559434998044938"/>
        </c:manualLayout>
      </c:layout>
      <c:barChart>
        <c:barDir val="col"/>
        <c:grouping val="clustered"/>
        <c:ser>
          <c:idx val="0"/>
          <c:order val="0"/>
          <c:tx>
            <c:strRef>
              <c:f>'summary of FBX4-ab expts (fig)'!$C$5</c:f>
              <c:strCache>
                <c:ptCount val="1"/>
                <c:pt idx="0">
                  <c:v>Luc</c:v>
                </c:pt>
              </c:strCache>
            </c:strRef>
          </c:tx>
          <c:spPr>
            <a:solidFill>
              <a:srgbClr val="000000"/>
            </a:solidFill>
            <a:ln w="9357">
              <a:solidFill>
                <a:srgbClr val="000000"/>
              </a:solidFill>
              <a:prstDash val="solid"/>
            </a:ln>
          </c:spPr>
          <c:errBars>
            <c:errBarType val="plus"/>
            <c:errValType val="cust"/>
            <c:plus>
              <c:numRef>
                <c:f>'summary of FBX4-ab expts (fig)'!$C$12</c:f>
                <c:numCache>
                  <c:formatCode>General</c:formatCode>
                  <c:ptCount val="1"/>
                  <c:pt idx="0">
                    <c:v>0.0415798299697205</c:v>
                  </c:pt>
                </c:numCache>
              </c:numRef>
            </c:plus>
            <c:spPr>
              <a:ln w="9357">
                <a:solidFill>
                  <a:srgbClr val="000000"/>
                </a:solidFill>
                <a:prstDash val="solid"/>
              </a:ln>
            </c:spPr>
          </c:errBars>
          <c:val>
            <c:numRef>
              <c:f>'summary of FBX4-ab expts (fig)'!$C$11</c:f>
              <c:numCache>
                <c:formatCode>General</c:formatCode>
                <c:ptCount val="1"/>
                <c:pt idx="0">
                  <c:v>0.574849519207748</c:v>
                </c:pt>
              </c:numCache>
            </c:numRef>
          </c:val>
        </c:ser>
        <c:ser>
          <c:idx val="1"/>
          <c:order val="1"/>
          <c:tx>
            <c:strRef>
              <c:f>'summary of FBX4-ab expts (fig)'!$D$5</c:f>
              <c:strCache>
                <c:ptCount val="1"/>
                <c:pt idx="0">
                  <c:v>αB crysh </c:v>
                </c:pt>
              </c:strCache>
            </c:strRef>
          </c:tx>
          <c:spPr>
            <a:pattFill prst="pct50">
              <a:fgClr>
                <a:srgbClr val="000000"/>
              </a:fgClr>
              <a:bgClr>
                <a:srgbClr val="FFFFFF"/>
              </a:bgClr>
            </a:pattFill>
            <a:ln w="9357">
              <a:solidFill>
                <a:srgbClr val="000000"/>
              </a:solidFill>
              <a:prstDash val="solid"/>
            </a:ln>
          </c:spPr>
          <c:errBars>
            <c:errBarType val="plus"/>
            <c:errValType val="cust"/>
            <c:plus>
              <c:numRef>
                <c:f>'summary of FBX4-ab expts (fig)'!$D$12</c:f>
                <c:numCache>
                  <c:formatCode>General</c:formatCode>
                  <c:ptCount val="1"/>
                  <c:pt idx="0">
                    <c:v>0.0841575445492977</c:v>
                  </c:pt>
                </c:numCache>
              </c:numRef>
            </c:plus>
            <c:spPr>
              <a:ln w="9357">
                <a:solidFill>
                  <a:srgbClr val="000000"/>
                </a:solidFill>
                <a:prstDash val="solid"/>
              </a:ln>
            </c:spPr>
          </c:errBars>
          <c:val>
            <c:numRef>
              <c:f>'summary of FBX4-ab expts (fig)'!$D$11</c:f>
              <c:numCache>
                <c:formatCode>General</c:formatCode>
                <c:ptCount val="1"/>
                <c:pt idx="0">
                  <c:v>0.784055882213236</c:v>
                </c:pt>
              </c:numCache>
            </c:numRef>
          </c:val>
        </c:ser>
        <c:ser>
          <c:idx val="2"/>
          <c:order val="2"/>
          <c:tx>
            <c:strRef>
              <c:f>'summary of FBX4-ab expts (fig)'!$F$5</c:f>
              <c:strCache>
                <c:ptCount val="1"/>
                <c:pt idx="0">
                  <c:v>FBX4sh</c:v>
                </c:pt>
              </c:strCache>
            </c:strRef>
          </c:tx>
          <c:spPr>
            <a:pattFill prst="pct20">
              <a:fgClr>
                <a:srgbClr val="000000"/>
              </a:fgClr>
              <a:bgClr>
                <a:srgbClr val="FFFFFF"/>
              </a:bgClr>
            </a:pattFill>
            <a:ln w="9357">
              <a:solidFill>
                <a:srgbClr val="000000"/>
              </a:solidFill>
              <a:prstDash val="solid"/>
            </a:ln>
          </c:spPr>
          <c:errBars>
            <c:errBarType val="plus"/>
            <c:errValType val="cust"/>
            <c:plus>
              <c:numRef>
                <c:f>'summary of FBX4-ab expts (fig)'!$F$12</c:f>
                <c:numCache>
                  <c:formatCode>General</c:formatCode>
                  <c:ptCount val="1"/>
                  <c:pt idx="0">
                    <c:v>0.0811780185446991</c:v>
                  </c:pt>
                </c:numCache>
              </c:numRef>
            </c:plus>
            <c:spPr>
              <a:ln w="9357">
                <a:solidFill>
                  <a:srgbClr val="000000"/>
                </a:solidFill>
                <a:prstDash val="solid"/>
              </a:ln>
            </c:spPr>
          </c:errBars>
          <c:val>
            <c:numRef>
              <c:f>'summary of FBX4-ab expts (fig)'!$F$11</c:f>
              <c:numCache>
                <c:formatCode>General</c:formatCode>
                <c:ptCount val="1"/>
                <c:pt idx="0">
                  <c:v>0.818006571258241</c:v>
                </c:pt>
              </c:numCache>
            </c:numRef>
          </c:val>
        </c:ser>
        <c:axId val="523617752"/>
        <c:axId val="482044296"/>
      </c:barChart>
      <c:catAx>
        <c:axId val="523617752"/>
        <c:scaling>
          <c:orientation val="minMax"/>
        </c:scaling>
        <c:axPos val="b"/>
        <c:numFmt formatCode="General" sourceLinked="1"/>
        <c:majorTickMark val="none"/>
        <c:tickLblPos val="nextTo"/>
        <c:spPr>
          <a:ln w="8382">
            <a:solidFill>
              <a:srgbClr val="000000"/>
            </a:solidFill>
            <a:prstDash val="solid"/>
          </a:ln>
        </c:spPr>
        <c:txPr>
          <a:bodyPr rot="0" vert="horz"/>
          <a:lstStyle/>
          <a:p>
            <a:pPr>
              <a:defRPr/>
            </a:pPr>
            <a:endParaRPr lang="en-US"/>
          </a:p>
        </c:txPr>
        <c:crossAx val="482044296"/>
        <c:crosses val="autoZero"/>
        <c:auto val="1"/>
        <c:lblAlgn val="ctr"/>
        <c:lblOffset val="100"/>
        <c:tickLblSkip val="1"/>
        <c:tickMarkSkip val="1"/>
      </c:catAx>
      <c:valAx>
        <c:axId val="482044296"/>
        <c:scaling>
          <c:orientation val="minMax"/>
          <c:max val="1.0"/>
        </c:scaling>
        <c:axPos val="l"/>
        <c:numFmt formatCode="General" sourceLinked="1"/>
        <c:majorTickMark val="in"/>
        <c:tickLblPos val="nextTo"/>
        <c:spPr>
          <a:ln w="8382">
            <a:solidFill>
              <a:srgbClr val="000000"/>
            </a:solidFill>
            <a:prstDash val="solid"/>
          </a:ln>
        </c:spPr>
        <c:txPr>
          <a:bodyPr rot="0" vert="horz"/>
          <a:lstStyle/>
          <a:p>
            <a:pPr>
              <a:defRPr/>
            </a:pPr>
            <a:endParaRPr lang="en-US"/>
          </a:p>
        </c:txPr>
        <c:crossAx val="523617752"/>
        <c:crosses val="autoZero"/>
        <c:crossBetween val="between"/>
        <c:majorUnit val="0.2"/>
      </c:valAx>
      <c:spPr>
        <a:noFill/>
        <a:ln w="18714">
          <a:noFill/>
        </a:ln>
      </c:spPr>
    </c:plotArea>
    <c:legend>
      <c:legendPos val="r"/>
      <c:layout>
        <c:manualLayout>
          <c:xMode val="edge"/>
          <c:yMode val="edge"/>
          <c:x val="0.385341408918209"/>
          <c:y val="0.250247957974187"/>
          <c:w val="0.203408571375338"/>
          <c:h val="0.309948757501615"/>
        </c:manualLayout>
      </c:layout>
      <c:spPr>
        <a:solidFill>
          <a:srgbClr val="FFFFFF"/>
        </a:solidFill>
        <a:ln w="18714">
          <a:noFill/>
        </a:ln>
      </c:spPr>
    </c:legend>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282296650717703"/>
          <c:y val="0.171104556515035"/>
          <c:w val="0.301435406698565"/>
          <c:h val="0.599006811468671"/>
        </c:manualLayout>
      </c:layout>
      <c:barChart>
        <c:barDir val="col"/>
        <c:grouping val="clustered"/>
        <c:ser>
          <c:idx val="0"/>
          <c:order val="0"/>
          <c:tx>
            <c:v>Puro</c:v>
          </c:tx>
          <c:spPr>
            <a:solidFill>
              <a:srgbClr val="000000"/>
            </a:solidFill>
            <a:ln w="9093">
              <a:solidFill>
                <a:srgbClr val="000000"/>
              </a:solidFill>
              <a:prstDash val="solid"/>
            </a:ln>
          </c:spPr>
          <c:errBars>
            <c:errBarType val="plus"/>
            <c:errValType val="cust"/>
            <c:plus>
              <c:numRef>
                <c:f>'D1 null cells trial 2'!$L$10</c:f>
                <c:numCache>
                  <c:formatCode>General</c:formatCode>
                  <c:ptCount val="1"/>
                  <c:pt idx="0">
                    <c:v>0.00335250260497696</c:v>
                  </c:pt>
                </c:numCache>
              </c:numRef>
            </c:plus>
            <c:spPr>
              <a:ln w="18186">
                <a:solidFill>
                  <a:srgbClr val="000000"/>
                </a:solidFill>
                <a:prstDash val="solid"/>
              </a:ln>
            </c:spPr>
          </c:errBars>
          <c:cat>
            <c:strRef>
              <c:f>'D1 null cells trial 2'!$K$4</c:f>
              <c:strCache>
                <c:ptCount val="1"/>
                <c:pt idx="0">
                  <c:v>γIR</c:v>
                </c:pt>
              </c:strCache>
            </c:strRef>
          </c:cat>
          <c:val>
            <c:numRef>
              <c:f>'D1 null cells trial 2'!$L$9</c:f>
              <c:numCache>
                <c:formatCode>General</c:formatCode>
                <c:ptCount val="1"/>
                <c:pt idx="0">
                  <c:v>0.709769920799044</c:v>
                </c:pt>
              </c:numCache>
            </c:numRef>
          </c:val>
        </c:ser>
        <c:ser>
          <c:idx val="1"/>
          <c:order val="1"/>
          <c:tx>
            <c:v>FBX4sh</c:v>
          </c:tx>
          <c:spPr>
            <a:pattFill prst="pct50">
              <a:fgClr>
                <a:srgbClr val="000000"/>
              </a:fgClr>
              <a:bgClr>
                <a:srgbClr val="FFFFFF"/>
              </a:bgClr>
            </a:pattFill>
            <a:ln w="9093">
              <a:solidFill>
                <a:srgbClr val="000000"/>
              </a:solidFill>
              <a:prstDash val="solid"/>
            </a:ln>
          </c:spPr>
          <c:errBars>
            <c:errBarType val="plus"/>
            <c:errValType val="cust"/>
            <c:plus>
              <c:numRef>
                <c:f>'D1 null cells trial 2'!$M$10</c:f>
                <c:numCache>
                  <c:formatCode>General</c:formatCode>
                  <c:ptCount val="1"/>
                  <c:pt idx="0">
                    <c:v>0.00352885459852823</c:v>
                  </c:pt>
                </c:numCache>
              </c:numRef>
            </c:plus>
            <c:spPr>
              <a:ln w="18186">
                <a:solidFill>
                  <a:srgbClr val="000000"/>
                </a:solidFill>
                <a:prstDash val="solid"/>
              </a:ln>
            </c:spPr>
          </c:errBars>
          <c:val>
            <c:numRef>
              <c:f>'D1 null cells trial 2'!$M$9</c:f>
              <c:numCache>
                <c:formatCode>General</c:formatCode>
                <c:ptCount val="1"/>
                <c:pt idx="0">
                  <c:v>0.701724118863492</c:v>
                </c:pt>
              </c:numCache>
            </c:numRef>
          </c:val>
        </c:ser>
        <c:axId val="484339144"/>
        <c:axId val="529376872"/>
      </c:barChart>
      <c:catAx>
        <c:axId val="484339144"/>
        <c:scaling>
          <c:orientation val="minMax"/>
        </c:scaling>
        <c:axPos val="b"/>
        <c:numFmt formatCode="General" sourceLinked="1"/>
        <c:majorTickMark val="none"/>
        <c:tickLblPos val="nextTo"/>
        <c:spPr>
          <a:ln w="8382">
            <a:solidFill>
              <a:srgbClr val="000000"/>
            </a:solidFill>
            <a:prstDash val="solid"/>
          </a:ln>
        </c:spPr>
        <c:txPr>
          <a:bodyPr rot="0" vert="horz"/>
          <a:lstStyle/>
          <a:p>
            <a:pPr>
              <a:defRPr/>
            </a:pPr>
            <a:endParaRPr lang="en-US"/>
          </a:p>
        </c:txPr>
        <c:crossAx val="529376872"/>
        <c:crosses val="autoZero"/>
        <c:auto val="1"/>
        <c:lblAlgn val="ctr"/>
        <c:lblOffset val="100"/>
        <c:tickLblSkip val="1"/>
        <c:tickMarkSkip val="1"/>
      </c:catAx>
      <c:valAx>
        <c:axId val="529376872"/>
        <c:scaling>
          <c:orientation val="minMax"/>
          <c:max val="1.0"/>
        </c:scaling>
        <c:axPos val="l"/>
        <c:numFmt formatCode="General" sourceLinked="1"/>
        <c:majorTickMark val="in"/>
        <c:tickLblPos val="nextTo"/>
        <c:spPr>
          <a:ln w="8382">
            <a:solidFill>
              <a:srgbClr val="000000"/>
            </a:solidFill>
            <a:prstDash val="solid"/>
          </a:ln>
        </c:spPr>
        <c:txPr>
          <a:bodyPr rot="0" vert="horz"/>
          <a:lstStyle/>
          <a:p>
            <a:pPr>
              <a:defRPr/>
            </a:pPr>
            <a:endParaRPr lang="en-US"/>
          </a:p>
        </c:txPr>
        <c:crossAx val="484339144"/>
        <c:crosses val="autoZero"/>
        <c:crossBetween val="between"/>
        <c:majorUnit val="0.2"/>
      </c:valAx>
      <c:spPr>
        <a:noFill/>
        <a:ln w="18186">
          <a:noFill/>
        </a:ln>
      </c:spPr>
    </c:plotArea>
    <c:legend>
      <c:legendPos val="r"/>
      <c:layout>
        <c:manualLayout>
          <c:xMode val="edge"/>
          <c:yMode val="edge"/>
          <c:x val="0.529132250138156"/>
          <c:y val="0.277011608977426"/>
          <c:w val="0.285064843297685"/>
          <c:h val="0.208007544286545"/>
        </c:manualLayout>
      </c:layout>
      <c:spPr>
        <a:solidFill>
          <a:srgbClr val="FFFFFF"/>
        </a:solidFill>
        <a:ln w="18186">
          <a:noFill/>
        </a:ln>
      </c:spPr>
    </c:legend>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0929487179487179"/>
          <c:y val="0.0928571428571428"/>
          <c:w val="0.746794871794872"/>
          <c:h val="0.735714285714286"/>
        </c:manualLayout>
      </c:layout>
      <c:barChart>
        <c:barDir val="col"/>
        <c:grouping val="clustered"/>
        <c:ser>
          <c:idx val="0"/>
          <c:order val="0"/>
          <c:tx>
            <c:v>D1</c:v>
          </c:tx>
          <c:spPr>
            <a:pattFill prst="pct70">
              <a:fgClr>
                <a:srgbClr val="000000"/>
              </a:fgClr>
              <a:bgClr>
                <a:srgbClr val="FFFFFF"/>
              </a:bgClr>
            </a:pattFill>
            <a:ln w="8389">
              <a:solidFill>
                <a:srgbClr val="000000"/>
              </a:solidFill>
              <a:prstDash val="solid"/>
            </a:ln>
          </c:spPr>
          <c:errBars>
            <c:errBarType val="plus"/>
            <c:errValType val="cust"/>
            <c:plus>
              <c:numRef>
                <c:f>'Summary of CPT Trials For Fig 7'!$J$9:$J$13</c:f>
                <c:numCache>
                  <c:formatCode>General</c:formatCode>
                  <c:ptCount val="5"/>
                  <c:pt idx="0">
                    <c:v>0.158850034099255</c:v>
                  </c:pt>
                  <c:pt idx="1">
                    <c:v>0.348377190221574</c:v>
                  </c:pt>
                  <c:pt idx="2">
                    <c:v>10.99837715301671</c:v>
                  </c:pt>
                  <c:pt idx="3">
                    <c:v>3.971565602294973</c:v>
                  </c:pt>
                  <c:pt idx="4">
                    <c:v>7.213182376732241</c:v>
                  </c:pt>
                </c:numCache>
              </c:numRef>
            </c:plus>
            <c:spPr>
              <a:ln w="8389">
                <a:solidFill>
                  <a:srgbClr val="000000"/>
                </a:solidFill>
                <a:prstDash val="solid"/>
              </a:ln>
            </c:spPr>
          </c:errBars>
          <c:cat>
            <c:strRef>
              <c:f>'Summary of CPT Trials For Fig 7'!$H$9:$H$13</c:f>
              <c:strCache>
                <c:ptCount val="5"/>
                <c:pt idx="0">
                  <c:v>DMSO</c:v>
                </c:pt>
                <c:pt idx="1">
                  <c:v>CPT 25uM</c:v>
                </c:pt>
                <c:pt idx="2">
                  <c:v>DMSO</c:v>
                </c:pt>
                <c:pt idx="3">
                  <c:v>CPT 25uM</c:v>
                </c:pt>
                <c:pt idx="4">
                  <c:v>CPT 50uM</c:v>
                </c:pt>
              </c:strCache>
            </c:strRef>
          </c:cat>
          <c:val>
            <c:numRef>
              <c:f>'Summary of CPT Trials For Fig 7'!$I$9:$I$13</c:f>
              <c:numCache>
                <c:formatCode>General</c:formatCode>
                <c:ptCount val="5"/>
                <c:pt idx="0">
                  <c:v>1.783333333333333</c:v>
                </c:pt>
                <c:pt idx="1">
                  <c:v>6.925</c:v>
                </c:pt>
                <c:pt idx="2">
                  <c:v>10.71</c:v>
                </c:pt>
                <c:pt idx="3">
                  <c:v>50.73333333333334</c:v>
                </c:pt>
                <c:pt idx="4">
                  <c:v>56.55</c:v>
                </c:pt>
              </c:numCache>
            </c:numRef>
          </c:val>
        </c:ser>
        <c:ser>
          <c:idx val="1"/>
          <c:order val="1"/>
          <c:tx>
            <c:v>T286A</c:v>
          </c:tx>
          <c:spPr>
            <a:pattFill prst="ltDnDiag">
              <a:fgClr>
                <a:srgbClr val="000000"/>
              </a:fgClr>
              <a:bgClr>
                <a:srgbClr val="FFFFFF"/>
              </a:bgClr>
            </a:pattFill>
            <a:ln w="8389">
              <a:solidFill>
                <a:srgbClr val="000000"/>
              </a:solidFill>
              <a:prstDash val="solid"/>
            </a:ln>
          </c:spPr>
          <c:errBars>
            <c:errBarType val="plus"/>
            <c:errValType val="cust"/>
            <c:plus>
              <c:numRef>
                <c:f>'Summary of CPT Trials For Fig 7'!$O$9:$O$13</c:f>
                <c:numCache>
                  <c:formatCode>General</c:formatCode>
                  <c:ptCount val="5"/>
                  <c:pt idx="0">
                    <c:v>0.140118997046559</c:v>
                  </c:pt>
                  <c:pt idx="1">
                    <c:v>9.34597417786575</c:v>
                  </c:pt>
                  <c:pt idx="2">
                    <c:v>10.08489133968896</c:v>
                  </c:pt>
                  <c:pt idx="3">
                    <c:v>1.331665623696298</c:v>
                  </c:pt>
                  <c:pt idx="4">
                    <c:v>3.461213659975293</c:v>
                  </c:pt>
                </c:numCache>
              </c:numRef>
            </c:plus>
            <c:spPr>
              <a:ln w="8389">
                <a:solidFill>
                  <a:srgbClr val="000000"/>
                </a:solidFill>
                <a:prstDash val="solid"/>
              </a:ln>
            </c:spPr>
          </c:errBars>
          <c:val>
            <c:numRef>
              <c:f>'Summary of CPT Trials For Fig 7'!$N$9:$N$13</c:f>
              <c:numCache>
                <c:formatCode>General</c:formatCode>
                <c:ptCount val="5"/>
                <c:pt idx="0">
                  <c:v>1.433333333333333</c:v>
                </c:pt>
                <c:pt idx="1">
                  <c:v>13.825</c:v>
                </c:pt>
                <c:pt idx="2">
                  <c:v>12.99666666666666</c:v>
                </c:pt>
                <c:pt idx="3">
                  <c:v>74.13333333333325</c:v>
                </c:pt>
                <c:pt idx="4">
                  <c:v>75.0</c:v>
                </c:pt>
              </c:numCache>
            </c:numRef>
          </c:val>
        </c:ser>
        <c:axId val="482856040"/>
        <c:axId val="506518904"/>
      </c:barChart>
      <c:catAx>
        <c:axId val="482856040"/>
        <c:scaling>
          <c:orientation val="minMax"/>
        </c:scaling>
        <c:axPos val="b"/>
        <c:numFmt formatCode="General" sourceLinked="1"/>
        <c:majorTickMark val="in"/>
        <c:tickLblPos val="nextTo"/>
        <c:spPr>
          <a:ln w="8382">
            <a:solidFill>
              <a:srgbClr val="000000"/>
            </a:solidFill>
            <a:prstDash val="solid"/>
          </a:ln>
        </c:spPr>
        <c:txPr>
          <a:bodyPr rot="0" vert="horz"/>
          <a:lstStyle/>
          <a:p>
            <a:pPr>
              <a:defRPr/>
            </a:pPr>
            <a:endParaRPr lang="en-US"/>
          </a:p>
        </c:txPr>
        <c:crossAx val="506518904"/>
        <c:crosses val="autoZero"/>
        <c:auto val="1"/>
        <c:lblAlgn val="ctr"/>
        <c:lblOffset val="100"/>
        <c:tickLblSkip val="1"/>
        <c:tickMarkSkip val="1"/>
      </c:catAx>
      <c:valAx>
        <c:axId val="506518904"/>
        <c:scaling>
          <c:orientation val="minMax"/>
        </c:scaling>
        <c:axPos val="l"/>
        <c:numFmt formatCode="General" sourceLinked="1"/>
        <c:majorTickMark val="in"/>
        <c:tickLblPos val="nextTo"/>
        <c:spPr>
          <a:ln w="8382">
            <a:solidFill>
              <a:srgbClr val="000000"/>
            </a:solidFill>
            <a:prstDash val="solid"/>
          </a:ln>
        </c:spPr>
        <c:txPr>
          <a:bodyPr rot="0" vert="horz"/>
          <a:lstStyle/>
          <a:p>
            <a:pPr>
              <a:defRPr/>
            </a:pPr>
            <a:endParaRPr lang="en-US"/>
          </a:p>
        </c:txPr>
        <c:crossAx val="482856040"/>
        <c:crosses val="autoZero"/>
        <c:crossBetween val="between"/>
        <c:majorUnit val="25.0"/>
      </c:valAx>
      <c:spPr>
        <a:noFill/>
        <a:ln w="16778">
          <a:noFill/>
        </a:ln>
      </c:spPr>
    </c:plotArea>
    <c:legend>
      <c:legendPos val="r"/>
      <c:layout>
        <c:manualLayout>
          <c:xMode val="edge"/>
          <c:yMode val="edge"/>
          <c:x val="0.200358975852509"/>
          <c:y val="0.104115888474899"/>
          <c:w val="0.2190859200979"/>
          <c:h val="0.180862686679098"/>
        </c:manualLayout>
      </c:layout>
      <c:spPr>
        <a:solidFill>
          <a:srgbClr val="FFFFFF"/>
        </a:solidFill>
        <a:ln w="2097">
          <a:noFill/>
          <a:prstDash val="solid"/>
        </a:ln>
      </c:spPr>
    </c:legend>
    <c:plotVisOnly val="1"/>
    <c:dispBlanksAs val="gap"/>
  </c:chart>
  <c:spPr>
    <a:noFill/>
    <a:ln>
      <a:noFill/>
    </a:ln>
  </c:spPr>
  <c:txPr>
    <a:bodyPr/>
    <a:lstStyle/>
    <a:p>
      <a:pPr>
        <a:defRPr sz="800" b="0" i="0" u="none" strike="noStrike" baseline="0">
          <a:solidFill>
            <a:srgbClr val="000000"/>
          </a:solidFill>
          <a:latin typeface="Arial"/>
          <a:ea typeface="Helvetica"/>
          <a:cs typeface="Aria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0952380952380952"/>
          <c:y val="0.0508177862251788"/>
          <c:w val="0.731601731601732"/>
          <c:h val="0.578501857498412"/>
        </c:manualLayout>
      </c:layout>
      <c:barChart>
        <c:barDir val="col"/>
        <c:grouping val="clustered"/>
        <c:ser>
          <c:idx val="0"/>
          <c:order val="0"/>
          <c:tx>
            <c:strRef>
              <c:f>Sheet1!$C$25:$D$25</c:f>
              <c:strCache>
                <c:ptCount val="1"/>
                <c:pt idx="0">
                  <c:v>Pre-malignant Eμ + HU Non-Tg + HU</c:v>
                </c:pt>
              </c:strCache>
            </c:strRef>
          </c:tx>
          <c:spPr>
            <a:pattFill prst="pct50">
              <a:fgClr>
                <a:srgbClr val="000000"/>
              </a:fgClr>
              <a:bgClr>
                <a:srgbClr val="FFFFFF"/>
              </a:bgClr>
            </a:pattFill>
            <a:ln w="8232">
              <a:solidFill>
                <a:srgbClr val="000000"/>
              </a:solidFill>
              <a:prstDash val="solid"/>
            </a:ln>
          </c:spPr>
          <c:dLbls>
            <c:dLbl>
              <c:idx val="0"/>
              <c:layout>
                <c:manualLayout>
                  <c:x val="-0.0777551265113424"/>
                  <c:y val="-0.0212623828369424"/>
                </c:manualLayout>
              </c:layout>
              <c:tx>
                <c:rich>
                  <a:bodyPr/>
                  <a:lstStyle/>
                  <a:p>
                    <a:r>
                      <a:rPr lang="en-US" dirty="0"/>
                      <a:t>2.19</a:t>
                    </a:r>
                  </a:p>
                </c:rich>
              </c:tx>
              <c:dLblPos val="outEnd"/>
            </c:dLbl>
            <c:dLbl>
              <c:idx val="1"/>
              <c:layout>
                <c:manualLayout>
                  <c:x val="-0.0850658874194502"/>
                  <c:y val="-0.0228319040935364"/>
                </c:manualLayout>
              </c:layout>
              <c:tx>
                <c:rich>
                  <a:bodyPr/>
                  <a:lstStyle/>
                  <a:p>
                    <a:r>
                      <a:rPr lang="en-US" dirty="0"/>
                      <a:t>0.56</a:t>
                    </a:r>
                  </a:p>
                </c:rich>
              </c:tx>
              <c:dLblPos val="outEnd"/>
            </c:dLbl>
            <c:spPr>
              <a:noFill/>
              <a:ln w="16464">
                <a:noFill/>
              </a:ln>
            </c:spPr>
            <c:showVal val="1"/>
          </c:dLbls>
          <c:errBars>
            <c:errBarType val="plus"/>
            <c:errValType val="cust"/>
            <c:plus>
              <c:numRef>
                <c:f>Sheet1!$C$27:$D$27</c:f>
                <c:numCache>
                  <c:formatCode>General</c:formatCode>
                  <c:ptCount val="2"/>
                  <c:pt idx="0">
                    <c:v>0.981070843517429</c:v>
                  </c:pt>
                  <c:pt idx="1">
                    <c:v>0.727438428093173</c:v>
                  </c:pt>
                </c:numCache>
              </c:numRef>
            </c:plus>
            <c:spPr>
              <a:ln w="8232">
                <a:solidFill>
                  <a:srgbClr val="000000"/>
                </a:solidFill>
                <a:prstDash val="solid"/>
              </a:ln>
            </c:spPr>
          </c:errBars>
          <c:cat>
            <c:strRef>
              <c:f>Sheet1!$C$25:$D$25</c:f>
              <c:strCache>
                <c:ptCount val="2"/>
                <c:pt idx="0">
                  <c:v>Pre-malignant Eμ + HU</c:v>
                </c:pt>
                <c:pt idx="1">
                  <c:v>Non-Tg + HU</c:v>
                </c:pt>
              </c:strCache>
            </c:strRef>
          </c:cat>
          <c:val>
            <c:numRef>
              <c:f>Sheet1!$C$26:$D$26</c:f>
              <c:numCache>
                <c:formatCode>General</c:formatCode>
                <c:ptCount val="2"/>
                <c:pt idx="0">
                  <c:v>2.1875</c:v>
                </c:pt>
                <c:pt idx="1">
                  <c:v>0.5625</c:v>
                </c:pt>
              </c:numCache>
            </c:numRef>
          </c:val>
        </c:ser>
        <c:axId val="481669880"/>
        <c:axId val="431495240"/>
      </c:barChart>
      <c:catAx>
        <c:axId val="481669880"/>
        <c:scaling>
          <c:orientation val="minMax"/>
        </c:scaling>
        <c:axPos val="b"/>
        <c:numFmt formatCode="General" sourceLinked="1"/>
        <c:majorTickMark val="in"/>
        <c:tickLblPos val="nextTo"/>
        <c:spPr>
          <a:ln w="8232">
            <a:solidFill>
              <a:srgbClr val="000000"/>
            </a:solidFill>
            <a:prstDash val="solid"/>
          </a:ln>
        </c:spPr>
        <c:txPr>
          <a:bodyPr rot="0" vert="horz"/>
          <a:lstStyle/>
          <a:p>
            <a:pPr>
              <a:defRPr/>
            </a:pPr>
            <a:endParaRPr lang="en-US"/>
          </a:p>
        </c:txPr>
        <c:crossAx val="431495240"/>
        <c:crosses val="autoZero"/>
        <c:auto val="1"/>
        <c:lblAlgn val="ctr"/>
        <c:lblOffset val="100"/>
        <c:tickLblSkip val="1"/>
        <c:tickMarkSkip val="1"/>
      </c:catAx>
      <c:valAx>
        <c:axId val="431495240"/>
        <c:scaling>
          <c:orientation val="minMax"/>
        </c:scaling>
        <c:axPos val="l"/>
        <c:majorGridlines>
          <c:spPr>
            <a:ln w="2058">
              <a:solidFill>
                <a:srgbClr val="FFFFFF"/>
              </a:solidFill>
              <a:prstDash val="solid"/>
            </a:ln>
          </c:spPr>
        </c:majorGridlines>
        <c:numFmt formatCode="General" sourceLinked="1"/>
        <c:majorTickMark val="in"/>
        <c:tickLblPos val="nextTo"/>
        <c:spPr>
          <a:ln w="8232">
            <a:solidFill>
              <a:srgbClr val="000000"/>
            </a:solidFill>
            <a:prstDash val="solid"/>
          </a:ln>
        </c:spPr>
        <c:txPr>
          <a:bodyPr rot="0" vert="horz"/>
          <a:lstStyle/>
          <a:p>
            <a:pPr>
              <a:defRPr/>
            </a:pPr>
            <a:endParaRPr lang="en-US"/>
          </a:p>
        </c:txPr>
        <c:crossAx val="481669880"/>
        <c:crosses val="autoZero"/>
        <c:crossBetween val="between"/>
        <c:majorUnit val="1.0"/>
      </c:valAx>
      <c:spPr>
        <a:noFill/>
        <a:ln w="16464">
          <a:noFill/>
        </a:ln>
      </c:spPr>
    </c:plotArea>
    <c:plotVisOnly val="1"/>
    <c:dispBlanksAs val="gap"/>
  </c:chart>
  <c:spPr>
    <a:solidFill>
      <a:srgbClr val="FFFFFF"/>
    </a:solidFill>
    <a:ln>
      <a:noFill/>
    </a:ln>
  </c:spPr>
  <c:txPr>
    <a:bodyPr/>
    <a:lstStyle/>
    <a:p>
      <a:pPr>
        <a:defRPr sz="800" b="0" i="0" u="none" strike="noStrike" baseline="0">
          <a:solidFill>
            <a:srgbClr val="000000"/>
          </a:solidFill>
          <a:latin typeface="Helvetica"/>
          <a:ea typeface="Helvetica"/>
          <a:cs typeface="Helvetica"/>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0952380952380952"/>
          <c:y val="0.132743362831858"/>
          <c:w val="0.731601731601732"/>
          <c:h val="0.743362831858407"/>
        </c:manualLayout>
      </c:layout>
      <c:barChart>
        <c:barDir val="col"/>
        <c:grouping val="clustered"/>
        <c:ser>
          <c:idx val="0"/>
          <c:order val="0"/>
          <c:tx>
            <c:strRef>
              <c:f>Sheet1!$C$25:$D$25</c:f>
              <c:strCache>
                <c:ptCount val="1"/>
                <c:pt idx="0">
                  <c:v>Pre-malignant Eμ + HU Non-Tg + HU</c:v>
                </c:pt>
              </c:strCache>
            </c:strRef>
          </c:tx>
          <c:spPr>
            <a:pattFill prst="pct50">
              <a:fgClr>
                <a:srgbClr val="000000"/>
              </a:fgClr>
              <a:bgClr>
                <a:srgbClr val="FFFFFF"/>
              </a:bgClr>
            </a:pattFill>
            <a:ln w="8389">
              <a:solidFill>
                <a:srgbClr val="000000"/>
              </a:solidFill>
              <a:prstDash val="solid"/>
            </a:ln>
          </c:spPr>
          <c:dLbls>
            <c:dLbl>
              <c:idx val="0"/>
              <c:layout>
                <c:manualLayout>
                  <c:x val="-0.0577615222657693"/>
                  <c:y val="-0.101933291807651"/>
                </c:manualLayout>
              </c:layout>
              <c:dLblPos val="outEnd"/>
              <c:showVal val="1"/>
            </c:dLbl>
            <c:dLbl>
              <c:idx val="1"/>
              <c:layout>
                <c:manualLayout>
                  <c:x val="-0.0975935648912849"/>
                  <c:y val="-0.101932509288502"/>
                </c:manualLayout>
              </c:layout>
              <c:dLblPos val="outEnd"/>
              <c:showVal val="1"/>
            </c:dLbl>
            <c:numFmt formatCode="0.00" sourceLinked="0"/>
            <c:spPr>
              <a:noFill/>
              <a:ln w="16778">
                <a:noFill/>
              </a:ln>
            </c:spPr>
            <c:showVal val="1"/>
          </c:dLbls>
          <c:errBars>
            <c:errBarType val="plus"/>
            <c:errValType val="cust"/>
            <c:plus>
              <c:numRef>
                <c:f>Sheet1!$M$27:$N$27</c:f>
                <c:numCache>
                  <c:formatCode>General</c:formatCode>
                  <c:ptCount val="2"/>
                  <c:pt idx="0">
                    <c:v>0.468807230938495</c:v>
                  </c:pt>
                  <c:pt idx="1">
                    <c:v>0.363136519601281</c:v>
                  </c:pt>
                </c:numCache>
              </c:numRef>
            </c:plus>
            <c:spPr>
              <a:ln w="8389">
                <a:solidFill>
                  <a:srgbClr val="000000"/>
                </a:solidFill>
                <a:prstDash val="solid"/>
              </a:ln>
            </c:spPr>
          </c:errBars>
          <c:cat>
            <c:strRef>
              <c:f>Sheet1!$C$25:$D$25</c:f>
              <c:strCache>
                <c:ptCount val="2"/>
                <c:pt idx="0">
                  <c:v>Pre-malignant Eμ + HU</c:v>
                </c:pt>
                <c:pt idx="1">
                  <c:v>Non-Tg + HU</c:v>
                </c:pt>
              </c:strCache>
            </c:strRef>
          </c:cat>
          <c:val>
            <c:numRef>
              <c:f>Sheet1!$M$26:$N$26</c:f>
              <c:numCache>
                <c:formatCode>General</c:formatCode>
                <c:ptCount val="2"/>
                <c:pt idx="0">
                  <c:v>0.285714285714286</c:v>
                </c:pt>
                <c:pt idx="1">
                  <c:v>0.142857142857143</c:v>
                </c:pt>
              </c:numCache>
            </c:numRef>
          </c:val>
        </c:ser>
        <c:axId val="729003288"/>
        <c:axId val="434678296"/>
      </c:barChart>
      <c:catAx>
        <c:axId val="729003288"/>
        <c:scaling>
          <c:orientation val="minMax"/>
        </c:scaling>
        <c:axPos val="b"/>
        <c:numFmt formatCode="General" sourceLinked="1"/>
        <c:majorTickMark val="in"/>
        <c:tickLblPos val="nextTo"/>
        <c:spPr>
          <a:ln w="8389">
            <a:solidFill>
              <a:srgbClr val="000000"/>
            </a:solidFill>
            <a:prstDash val="solid"/>
          </a:ln>
        </c:spPr>
        <c:txPr>
          <a:bodyPr rot="0" vert="horz"/>
          <a:lstStyle/>
          <a:p>
            <a:pPr>
              <a:defRPr/>
            </a:pPr>
            <a:endParaRPr lang="en-US"/>
          </a:p>
        </c:txPr>
        <c:crossAx val="434678296"/>
        <c:crosses val="autoZero"/>
        <c:auto val="1"/>
        <c:lblAlgn val="ctr"/>
        <c:lblOffset val="100"/>
        <c:tickLblSkip val="1"/>
        <c:tickMarkSkip val="1"/>
      </c:catAx>
      <c:valAx>
        <c:axId val="434678296"/>
        <c:scaling>
          <c:orientation val="minMax"/>
          <c:max val="4.0"/>
        </c:scaling>
        <c:axPos val="l"/>
        <c:majorGridlines>
          <c:spPr>
            <a:ln w="2097">
              <a:solidFill>
                <a:srgbClr val="FFFFFF"/>
              </a:solidFill>
              <a:prstDash val="solid"/>
            </a:ln>
          </c:spPr>
        </c:majorGridlines>
        <c:numFmt formatCode="General" sourceLinked="1"/>
        <c:majorTickMark val="in"/>
        <c:tickLblPos val="nextTo"/>
        <c:spPr>
          <a:ln w="8389">
            <a:solidFill>
              <a:srgbClr val="000000"/>
            </a:solidFill>
            <a:prstDash val="solid"/>
          </a:ln>
        </c:spPr>
        <c:txPr>
          <a:bodyPr rot="0" vert="horz"/>
          <a:lstStyle/>
          <a:p>
            <a:pPr>
              <a:defRPr/>
            </a:pPr>
            <a:endParaRPr lang="en-US"/>
          </a:p>
        </c:txPr>
        <c:crossAx val="729003288"/>
        <c:crosses val="autoZero"/>
        <c:crossBetween val="between"/>
        <c:majorUnit val="1.0"/>
      </c:valAx>
      <c:spPr>
        <a:noFill/>
        <a:ln w="16778">
          <a:noFill/>
        </a:ln>
      </c:spPr>
    </c:plotArea>
    <c:plotVisOnly val="1"/>
    <c:dispBlanksAs val="gap"/>
  </c:chart>
  <c:spPr>
    <a:solidFill>
      <a:srgbClr val="FFFFFF"/>
    </a:solidFill>
    <a:ln>
      <a:noFill/>
    </a:ln>
  </c:spPr>
  <c:txPr>
    <a:bodyPr/>
    <a:lstStyle/>
    <a:p>
      <a:pPr>
        <a:defRPr sz="800" b="0" i="0" u="none" strike="noStrike" baseline="0">
          <a:solidFill>
            <a:srgbClr val="000000"/>
          </a:solidFill>
          <a:latin typeface="Arial"/>
          <a:ea typeface="Helvetica"/>
          <a:cs typeface="Aria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132780082987552"/>
          <c:y val="0.275510204081633"/>
          <c:w val="0.448484067570616"/>
          <c:h val="0.510204081632653"/>
        </c:manualLayout>
      </c:layout>
      <c:barChart>
        <c:barDir val="col"/>
        <c:grouping val="clustered"/>
        <c:ser>
          <c:idx val="0"/>
          <c:order val="0"/>
          <c:tx>
            <c:v>D1</c:v>
          </c:tx>
          <c:spPr>
            <a:pattFill prst="pct20">
              <a:fgClr>
                <a:srgbClr val="000000"/>
              </a:fgClr>
              <a:bgClr>
                <a:srgbClr val="FFFFFF"/>
              </a:bgClr>
            </a:pattFill>
            <a:ln w="8374">
              <a:solidFill>
                <a:srgbClr val="000000"/>
              </a:solidFill>
              <a:prstDash val="solid"/>
            </a:ln>
          </c:spPr>
          <c:errBars>
            <c:errBarType val="both"/>
            <c:errValType val="cust"/>
            <c:plus>
              <c:numRef>
                <c:f>Sheet1!$L$5:$L$8</c:f>
                <c:numCache>
                  <c:formatCode>General</c:formatCode>
                  <c:ptCount val="4"/>
                  <c:pt idx="0">
                    <c:v>0.0</c:v>
                  </c:pt>
                  <c:pt idx="1">
                    <c:v>0.080162621145731</c:v>
                  </c:pt>
                  <c:pt idx="2">
                    <c:v>0.0171446368485505</c:v>
                  </c:pt>
                  <c:pt idx="3">
                    <c:v>0.0191182770478763</c:v>
                  </c:pt>
                </c:numCache>
              </c:numRef>
            </c:plus>
            <c:minus>
              <c:numRef>
                <c:f>Sheet1!$L$5:$L$8</c:f>
                <c:numCache>
                  <c:formatCode>General</c:formatCode>
                  <c:ptCount val="4"/>
                  <c:pt idx="0">
                    <c:v>0.0</c:v>
                  </c:pt>
                  <c:pt idx="1">
                    <c:v>0.080162621145731</c:v>
                  </c:pt>
                  <c:pt idx="2">
                    <c:v>0.0171446368485505</c:v>
                  </c:pt>
                  <c:pt idx="3">
                    <c:v>0.0191182770478763</c:v>
                  </c:pt>
                </c:numCache>
              </c:numRef>
            </c:minus>
            <c:spPr>
              <a:ln w="8374">
                <a:solidFill>
                  <a:srgbClr val="000000"/>
                </a:solidFill>
                <a:prstDash val="solid"/>
              </a:ln>
            </c:spPr>
          </c:errBars>
          <c:cat>
            <c:numRef>
              <c:f>Sheet1!$J$5:$J$8</c:f>
              <c:numCache>
                <c:formatCode>General</c:formatCode>
                <c:ptCount val="4"/>
                <c:pt idx="0">
                  <c:v>0.0</c:v>
                </c:pt>
                <c:pt idx="1">
                  <c:v>1.0</c:v>
                </c:pt>
                <c:pt idx="2">
                  <c:v>3.0</c:v>
                </c:pt>
                <c:pt idx="3">
                  <c:v>6.0</c:v>
                </c:pt>
              </c:numCache>
            </c:numRef>
          </c:cat>
          <c:val>
            <c:numRef>
              <c:f>Sheet1!$K$5:$K$8</c:f>
              <c:numCache>
                <c:formatCode>General</c:formatCode>
                <c:ptCount val="4"/>
                <c:pt idx="0">
                  <c:v>1.0</c:v>
                </c:pt>
                <c:pt idx="1">
                  <c:v>0.866769874295138</c:v>
                </c:pt>
                <c:pt idx="2">
                  <c:v>0.736543003230574</c:v>
                </c:pt>
                <c:pt idx="3">
                  <c:v>0.505979630202956</c:v>
                </c:pt>
              </c:numCache>
            </c:numRef>
          </c:val>
        </c:ser>
        <c:ser>
          <c:idx val="1"/>
          <c:order val="1"/>
          <c:tx>
            <c:v>T286A</c:v>
          </c:tx>
          <c:spPr>
            <a:pattFill prst="pct50">
              <a:fgClr>
                <a:srgbClr val="000000"/>
              </a:fgClr>
              <a:bgClr>
                <a:srgbClr val="FFFFFF"/>
              </a:bgClr>
            </a:pattFill>
            <a:ln w="8374">
              <a:solidFill>
                <a:srgbClr val="000000"/>
              </a:solidFill>
              <a:prstDash val="solid"/>
            </a:ln>
          </c:spPr>
          <c:errBars>
            <c:errBarType val="both"/>
            <c:errValType val="cust"/>
            <c:plus>
              <c:numRef>
                <c:f>Sheet1!$L$9:$L$12</c:f>
                <c:numCache>
                  <c:formatCode>General</c:formatCode>
                  <c:ptCount val="4"/>
                  <c:pt idx="0">
                    <c:v>0.0</c:v>
                  </c:pt>
                  <c:pt idx="1">
                    <c:v>0.0901512760915916</c:v>
                  </c:pt>
                  <c:pt idx="2">
                    <c:v>0.0312474292822406</c:v>
                  </c:pt>
                  <c:pt idx="3">
                    <c:v>0.0197417169767929</c:v>
                  </c:pt>
                </c:numCache>
              </c:numRef>
            </c:plus>
            <c:minus>
              <c:numRef>
                <c:f>Sheet1!$L$9:$L$12</c:f>
                <c:numCache>
                  <c:formatCode>General</c:formatCode>
                  <c:ptCount val="4"/>
                  <c:pt idx="0">
                    <c:v>0.0</c:v>
                  </c:pt>
                  <c:pt idx="1">
                    <c:v>0.0901512760915916</c:v>
                  </c:pt>
                  <c:pt idx="2">
                    <c:v>0.0312474292822406</c:v>
                  </c:pt>
                  <c:pt idx="3">
                    <c:v>0.0197417169767929</c:v>
                  </c:pt>
                </c:numCache>
              </c:numRef>
            </c:minus>
            <c:spPr>
              <a:ln w="8374">
                <a:solidFill>
                  <a:srgbClr val="000000"/>
                </a:solidFill>
                <a:prstDash val="solid"/>
              </a:ln>
            </c:spPr>
          </c:errBars>
          <c:val>
            <c:numRef>
              <c:f>Sheet1!$K$9:$K$12</c:f>
              <c:numCache>
                <c:formatCode>General</c:formatCode>
                <c:ptCount val="4"/>
                <c:pt idx="0">
                  <c:v>1.0</c:v>
                </c:pt>
                <c:pt idx="1">
                  <c:v>0.920912217978309</c:v>
                </c:pt>
                <c:pt idx="2">
                  <c:v>0.92310941879932</c:v>
                </c:pt>
                <c:pt idx="3">
                  <c:v>0.878295369892394</c:v>
                </c:pt>
              </c:numCache>
            </c:numRef>
          </c:val>
        </c:ser>
        <c:axId val="469504792"/>
        <c:axId val="468532344"/>
      </c:barChart>
      <c:catAx>
        <c:axId val="469504792"/>
        <c:scaling>
          <c:orientation val="minMax"/>
        </c:scaling>
        <c:axPos val="b"/>
        <c:numFmt formatCode="General" sourceLinked="1"/>
        <c:majorTickMark val="in"/>
        <c:tickLblPos val="nextTo"/>
        <c:spPr>
          <a:ln w="8374">
            <a:solidFill>
              <a:srgbClr val="000000"/>
            </a:solidFill>
            <a:prstDash val="solid"/>
          </a:ln>
        </c:spPr>
        <c:txPr>
          <a:bodyPr rot="0" vert="horz"/>
          <a:lstStyle/>
          <a:p>
            <a:pPr>
              <a:defRPr/>
            </a:pPr>
            <a:endParaRPr lang="en-US"/>
          </a:p>
        </c:txPr>
        <c:crossAx val="468532344"/>
        <c:crosses val="autoZero"/>
        <c:auto val="1"/>
        <c:lblAlgn val="ctr"/>
        <c:lblOffset val="100"/>
        <c:tickLblSkip val="1"/>
        <c:tickMarkSkip val="1"/>
      </c:catAx>
      <c:valAx>
        <c:axId val="468532344"/>
        <c:scaling>
          <c:orientation val="minMax"/>
          <c:max val="1.5"/>
        </c:scaling>
        <c:axPos val="l"/>
        <c:numFmt formatCode="General" sourceLinked="1"/>
        <c:majorTickMark val="in"/>
        <c:tickLblPos val="nextTo"/>
        <c:spPr>
          <a:ln w="8374">
            <a:solidFill>
              <a:srgbClr val="000000"/>
            </a:solidFill>
            <a:prstDash val="solid"/>
          </a:ln>
        </c:spPr>
        <c:txPr>
          <a:bodyPr rot="0" vert="horz"/>
          <a:lstStyle/>
          <a:p>
            <a:pPr>
              <a:defRPr/>
            </a:pPr>
            <a:endParaRPr lang="en-US"/>
          </a:p>
        </c:txPr>
        <c:crossAx val="469504792"/>
        <c:crosses val="autoZero"/>
        <c:crossBetween val="between"/>
        <c:majorUnit val="0.5"/>
      </c:valAx>
      <c:spPr>
        <a:noFill/>
        <a:ln w="16748">
          <a:noFill/>
        </a:ln>
      </c:spPr>
    </c:plotArea>
    <c:legend>
      <c:legendPos val="r"/>
      <c:layout>
        <c:manualLayout>
          <c:xMode val="edge"/>
          <c:yMode val="edge"/>
          <c:x val="0.604491661415152"/>
          <c:y val="0.159973617836239"/>
          <c:w val="0.191790653177667"/>
          <c:h val="0.285714285714286"/>
        </c:manualLayout>
      </c:layout>
      <c:spPr>
        <a:solidFill>
          <a:srgbClr val="FFFFFF"/>
        </a:solidFill>
        <a:ln w="16748">
          <a:noFill/>
        </a:ln>
      </c:spPr>
    </c:legend>
    <c:plotVisOnly val="1"/>
    <c:dispBlanksAs val="gap"/>
  </c:chart>
  <c:spPr>
    <a:solidFill>
      <a:srgbClr val="FFFFFF"/>
    </a:solidFill>
    <a:ln>
      <a:noFill/>
    </a:ln>
  </c:spPr>
  <c:txPr>
    <a:bodyPr/>
    <a:lstStyle/>
    <a:p>
      <a:pPr>
        <a:defRPr sz="800" b="0" i="0" u="none" strike="noStrike" baseline="0">
          <a:solidFill>
            <a:srgbClr val="000000"/>
          </a:solidFill>
          <a:latin typeface="Arial"/>
          <a:ea typeface="Arial"/>
          <a:cs typeface="Arial"/>
        </a:defRPr>
      </a:pPr>
      <a:endParaRPr lang="en-US"/>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147663524249553"/>
          <c:y val="0.214294112209337"/>
          <c:w val="0.433363031933625"/>
          <c:h val="0.504807394583301"/>
        </c:manualLayout>
      </c:layout>
      <c:barChart>
        <c:barDir val="col"/>
        <c:grouping val="clustered"/>
        <c:ser>
          <c:idx val="0"/>
          <c:order val="0"/>
          <c:tx>
            <c:v>D1</c:v>
          </c:tx>
          <c:spPr>
            <a:pattFill prst="pct10">
              <a:fgClr>
                <a:srgbClr val="000000"/>
              </a:fgClr>
              <a:bgClr>
                <a:srgbClr val="FFFFFF"/>
              </a:bgClr>
            </a:pattFill>
            <a:ln w="9179">
              <a:solidFill>
                <a:srgbClr val="000000"/>
              </a:solidFill>
              <a:prstDash val="solid"/>
            </a:ln>
          </c:spPr>
          <c:errBars>
            <c:errBarType val="both"/>
            <c:errValType val="cust"/>
            <c:plus>
              <c:numRef>
                <c:f>[1]Sheet1!$L$6:$L$9</c:f>
                <c:numCache>
                  <c:formatCode>General</c:formatCode>
                  <c:ptCount val="4"/>
                  <c:pt idx="0">
                    <c:v>0.0</c:v>
                  </c:pt>
                  <c:pt idx="1">
                    <c:v>0.0604192623803949</c:v>
                  </c:pt>
                  <c:pt idx="2">
                    <c:v>0.0686841803586937</c:v>
                  </c:pt>
                  <c:pt idx="3">
                    <c:v>0.0573672980144325</c:v>
                  </c:pt>
                </c:numCache>
              </c:numRef>
            </c:plus>
            <c:minus>
              <c:numRef>
                <c:f>[1]Sheet1!$L$6:$L$9</c:f>
                <c:numCache>
                  <c:formatCode>General</c:formatCode>
                  <c:ptCount val="4"/>
                  <c:pt idx="0">
                    <c:v>0.0</c:v>
                  </c:pt>
                  <c:pt idx="1">
                    <c:v>0.0604192623803949</c:v>
                  </c:pt>
                  <c:pt idx="2">
                    <c:v>0.0686841803586937</c:v>
                  </c:pt>
                  <c:pt idx="3">
                    <c:v>0.0573672980144325</c:v>
                  </c:pt>
                </c:numCache>
              </c:numRef>
            </c:minus>
            <c:spPr>
              <a:ln w="9179">
                <a:solidFill>
                  <a:srgbClr val="000000"/>
                </a:solidFill>
                <a:prstDash val="solid"/>
              </a:ln>
            </c:spPr>
          </c:errBars>
          <c:cat>
            <c:strRef>
              <c:f>[1]Sheet1!$J$6:$J$9</c:f>
              <c:strCache>
                <c:ptCount val="4"/>
                <c:pt idx="0">
                  <c:v>_x0004_Untr</c:v>
                </c:pt>
                <c:pt idx="1">
                  <c:v>_x0002_1h</c:v>
                </c:pt>
                <c:pt idx="2">
                  <c:v>_x0002_3h</c:v>
                </c:pt>
                <c:pt idx="3">
                  <c:v>_x0002_6h</c:v>
                </c:pt>
              </c:strCache>
            </c:strRef>
          </c:cat>
          <c:val>
            <c:numRef>
              <c:f>[1]Sheet1!$K$6:$K$9</c:f>
              <c:numCache>
                <c:formatCode>General</c:formatCode>
                <c:ptCount val="4"/>
                <c:pt idx="0">
                  <c:v>1.0</c:v>
                </c:pt>
                <c:pt idx="1">
                  <c:v>0.821785066364472</c:v>
                </c:pt>
                <c:pt idx="2">
                  <c:v>0.363892232269599</c:v>
                </c:pt>
                <c:pt idx="3">
                  <c:v>0.307091573811133</c:v>
                </c:pt>
              </c:numCache>
            </c:numRef>
          </c:val>
        </c:ser>
        <c:ser>
          <c:idx val="1"/>
          <c:order val="1"/>
          <c:tx>
            <c:v>T286A</c:v>
          </c:tx>
          <c:spPr>
            <a:pattFill prst="pct50">
              <a:fgClr>
                <a:srgbClr val="000000"/>
              </a:fgClr>
              <a:bgClr>
                <a:srgbClr val="FFFFFF"/>
              </a:bgClr>
            </a:pattFill>
            <a:ln w="9179">
              <a:solidFill>
                <a:srgbClr val="000000"/>
              </a:solidFill>
              <a:prstDash val="solid"/>
            </a:ln>
          </c:spPr>
          <c:errBars>
            <c:errBarType val="both"/>
            <c:errValType val="cust"/>
            <c:plus>
              <c:numRef>
                <c:f>[1]Sheet1!$L$10:$L$13</c:f>
                <c:numCache>
                  <c:formatCode>General</c:formatCode>
                  <c:ptCount val="4"/>
                  <c:pt idx="0">
                    <c:v>0.0</c:v>
                  </c:pt>
                  <c:pt idx="1">
                    <c:v>0.0152075894899322</c:v>
                  </c:pt>
                  <c:pt idx="2">
                    <c:v>0.131357995703834</c:v>
                  </c:pt>
                  <c:pt idx="3">
                    <c:v>0.116997643491024</c:v>
                  </c:pt>
                </c:numCache>
              </c:numRef>
            </c:plus>
            <c:minus>
              <c:numRef>
                <c:f>[1]Sheet1!$L$10:$L$13</c:f>
                <c:numCache>
                  <c:formatCode>General</c:formatCode>
                  <c:ptCount val="4"/>
                  <c:pt idx="0">
                    <c:v>0.0</c:v>
                  </c:pt>
                  <c:pt idx="1">
                    <c:v>0.0152075894899322</c:v>
                  </c:pt>
                  <c:pt idx="2">
                    <c:v>0.131357995703834</c:v>
                  </c:pt>
                  <c:pt idx="3">
                    <c:v>0.116997643491024</c:v>
                  </c:pt>
                </c:numCache>
              </c:numRef>
            </c:minus>
            <c:spPr>
              <a:ln w="9179">
                <a:solidFill>
                  <a:srgbClr val="000000"/>
                </a:solidFill>
                <a:prstDash val="solid"/>
              </a:ln>
            </c:spPr>
          </c:errBars>
          <c:cat>
            <c:strRef>
              <c:f>[1]Sheet1!$J$6:$J$9</c:f>
              <c:strCache>
                <c:ptCount val="4"/>
                <c:pt idx="0">
                  <c:v>_x0004_Untr</c:v>
                </c:pt>
                <c:pt idx="1">
                  <c:v>_x0002_1h</c:v>
                </c:pt>
                <c:pt idx="2">
                  <c:v>_x0002_3h</c:v>
                </c:pt>
                <c:pt idx="3">
                  <c:v>_x0002_6h</c:v>
                </c:pt>
              </c:strCache>
            </c:strRef>
          </c:cat>
          <c:val>
            <c:numRef>
              <c:f>[1]Sheet1!$K$10:$K$13</c:f>
              <c:numCache>
                <c:formatCode>General</c:formatCode>
                <c:ptCount val="4"/>
                <c:pt idx="0">
                  <c:v>1.0</c:v>
                </c:pt>
                <c:pt idx="1">
                  <c:v>1.080146508645807</c:v>
                </c:pt>
                <c:pt idx="2">
                  <c:v>1.10402916396831</c:v>
                </c:pt>
                <c:pt idx="3">
                  <c:v>1.125483573427745</c:v>
                </c:pt>
              </c:numCache>
            </c:numRef>
          </c:val>
        </c:ser>
        <c:axId val="482378200"/>
        <c:axId val="729540312"/>
      </c:barChart>
      <c:catAx>
        <c:axId val="482378200"/>
        <c:scaling>
          <c:orientation val="minMax"/>
        </c:scaling>
        <c:axPos val="b"/>
        <c:numFmt formatCode="General" sourceLinked="1"/>
        <c:majorTickMark val="in"/>
        <c:tickLblPos val="nextTo"/>
        <c:spPr>
          <a:ln w="9179">
            <a:solidFill>
              <a:srgbClr val="000000"/>
            </a:solidFill>
            <a:prstDash val="solid"/>
          </a:ln>
        </c:spPr>
        <c:txPr>
          <a:bodyPr rot="0" vert="horz"/>
          <a:lstStyle/>
          <a:p>
            <a:pPr>
              <a:defRPr/>
            </a:pPr>
            <a:endParaRPr lang="en-US"/>
          </a:p>
        </c:txPr>
        <c:crossAx val="729540312"/>
        <c:crosses val="autoZero"/>
        <c:auto val="1"/>
        <c:lblAlgn val="ctr"/>
        <c:lblOffset val="100"/>
        <c:tickLblSkip val="1"/>
        <c:tickMarkSkip val="1"/>
      </c:catAx>
      <c:valAx>
        <c:axId val="729540312"/>
        <c:scaling>
          <c:orientation val="minMax"/>
          <c:max val="1.5"/>
          <c:min val="0.0"/>
        </c:scaling>
        <c:axPos val="l"/>
        <c:numFmt formatCode="General" sourceLinked="1"/>
        <c:majorTickMark val="in"/>
        <c:tickLblPos val="nextTo"/>
        <c:spPr>
          <a:ln w="9179">
            <a:solidFill>
              <a:srgbClr val="000000"/>
            </a:solidFill>
            <a:prstDash val="solid"/>
          </a:ln>
        </c:spPr>
        <c:txPr>
          <a:bodyPr rot="0" vert="horz"/>
          <a:lstStyle/>
          <a:p>
            <a:pPr>
              <a:defRPr/>
            </a:pPr>
            <a:endParaRPr lang="en-US"/>
          </a:p>
        </c:txPr>
        <c:crossAx val="482378200"/>
        <c:crosses val="autoZero"/>
        <c:crossBetween val="between"/>
        <c:majorUnit val="0.5"/>
        <c:minorUnit val="0.04"/>
      </c:valAx>
      <c:spPr>
        <a:noFill/>
        <a:ln w="18357">
          <a:noFill/>
        </a:ln>
      </c:spPr>
    </c:plotArea>
    <c:legend>
      <c:legendPos val="r"/>
      <c:layout>
        <c:manualLayout>
          <c:xMode val="edge"/>
          <c:yMode val="edge"/>
          <c:x val="0.582850640182708"/>
          <c:y val="0.169486694244546"/>
          <c:w val="0.216434251952549"/>
          <c:h val="0.234196991208874"/>
        </c:manualLayout>
      </c:layout>
      <c:spPr>
        <a:solidFill>
          <a:srgbClr val="FFFFFF"/>
        </a:solidFill>
        <a:ln w="18357">
          <a:noFill/>
        </a:ln>
      </c:spPr>
    </c:legend>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23927591890617"/>
          <c:y val="0.192584876002362"/>
          <c:w val="0.573235567809896"/>
          <c:h val="0.423440457253273"/>
        </c:manualLayout>
      </c:layout>
      <c:lineChart>
        <c:grouping val="standard"/>
        <c:ser>
          <c:idx val="0"/>
          <c:order val="0"/>
          <c:tx>
            <c:v>Untr</c:v>
          </c:tx>
          <c:spPr>
            <a:ln w="11175">
              <a:solidFill>
                <a:srgbClr val="000000"/>
              </a:solidFill>
              <a:prstDash val="solid"/>
            </a:ln>
          </c:spPr>
          <c:marker>
            <c:symbol val="diamond"/>
            <c:size val="2"/>
            <c:spPr>
              <a:solidFill>
                <a:srgbClr val="000000"/>
              </a:solidFill>
              <a:ln>
                <a:solidFill>
                  <a:srgbClr val="000000"/>
                </a:solidFill>
                <a:prstDash val="solid"/>
              </a:ln>
            </c:spPr>
          </c:marker>
          <c:errBars>
            <c:errDir val="y"/>
            <c:errBarType val="both"/>
            <c:errValType val="cust"/>
            <c:plus>
              <c:numRef>
                <c:f>Sheet1!$N$6:$N$10</c:f>
                <c:numCache>
                  <c:formatCode>General</c:formatCode>
                  <c:ptCount val="5"/>
                  <c:pt idx="0">
                    <c:v>0.0</c:v>
                  </c:pt>
                  <c:pt idx="1">
                    <c:v>0.212260527341084</c:v>
                  </c:pt>
                  <c:pt idx="2">
                    <c:v>0.163334352238015</c:v>
                  </c:pt>
                  <c:pt idx="3">
                    <c:v>0.118740697017814</c:v>
                  </c:pt>
                  <c:pt idx="4">
                    <c:v>0.186034779609069</c:v>
                  </c:pt>
                </c:numCache>
              </c:numRef>
            </c:plus>
            <c:minus>
              <c:numRef>
                <c:f>Sheet1!$N$6:$N$10</c:f>
                <c:numCache>
                  <c:formatCode>General</c:formatCode>
                  <c:ptCount val="5"/>
                  <c:pt idx="0">
                    <c:v>0.0</c:v>
                  </c:pt>
                  <c:pt idx="1">
                    <c:v>0.212260527341084</c:v>
                  </c:pt>
                  <c:pt idx="2">
                    <c:v>0.163334352238015</c:v>
                  </c:pt>
                  <c:pt idx="3">
                    <c:v>0.118740697017814</c:v>
                  </c:pt>
                  <c:pt idx="4">
                    <c:v>0.186034779609069</c:v>
                  </c:pt>
                </c:numCache>
              </c:numRef>
            </c:minus>
            <c:spPr>
              <a:ln w="5588">
                <a:solidFill>
                  <a:srgbClr val="000000"/>
                </a:solidFill>
                <a:prstDash val="solid"/>
              </a:ln>
            </c:spPr>
          </c:errBars>
          <c:cat>
            <c:numRef>
              <c:f>Sheet1!$H$11:$H$15</c:f>
              <c:numCache>
                <c:formatCode>General</c:formatCode>
                <c:ptCount val="5"/>
                <c:pt idx="0">
                  <c:v>0.0</c:v>
                </c:pt>
                <c:pt idx="1">
                  <c:v>10.0</c:v>
                </c:pt>
                <c:pt idx="2">
                  <c:v>20.0</c:v>
                </c:pt>
                <c:pt idx="3">
                  <c:v>30.0</c:v>
                </c:pt>
                <c:pt idx="4">
                  <c:v>60.0</c:v>
                </c:pt>
              </c:numCache>
            </c:numRef>
          </c:cat>
          <c:val>
            <c:numRef>
              <c:f>Sheet1!$M$6:$M$10</c:f>
              <c:numCache>
                <c:formatCode>General</c:formatCode>
                <c:ptCount val="5"/>
                <c:pt idx="0">
                  <c:v>1.0</c:v>
                </c:pt>
                <c:pt idx="1">
                  <c:v>1.27337852949399</c:v>
                </c:pt>
                <c:pt idx="2">
                  <c:v>0.910015376013419</c:v>
                </c:pt>
                <c:pt idx="3">
                  <c:v>0.732364178548132</c:v>
                </c:pt>
                <c:pt idx="4">
                  <c:v>0.373555586618209</c:v>
                </c:pt>
              </c:numCache>
            </c:numRef>
          </c:val>
        </c:ser>
        <c:ser>
          <c:idx val="1"/>
          <c:order val="1"/>
          <c:tx>
            <c:v>2mM HU</c:v>
          </c:tx>
          <c:spPr>
            <a:ln w="11175">
              <a:solidFill>
                <a:srgbClr val="969696"/>
              </a:solidFill>
              <a:prstDash val="solid"/>
            </a:ln>
          </c:spPr>
          <c:marker>
            <c:symbol val="square"/>
            <c:size val="2"/>
            <c:spPr>
              <a:solidFill>
                <a:srgbClr val="969696"/>
              </a:solidFill>
              <a:ln>
                <a:solidFill>
                  <a:srgbClr val="000000"/>
                </a:solidFill>
                <a:prstDash val="solid"/>
              </a:ln>
            </c:spPr>
          </c:marker>
          <c:errBars>
            <c:errDir val="y"/>
            <c:errBarType val="both"/>
            <c:errValType val="cust"/>
            <c:plus>
              <c:numRef>
                <c:f>Sheet1!$N$11:$N$15</c:f>
                <c:numCache>
                  <c:formatCode>General</c:formatCode>
                  <c:ptCount val="5"/>
                  <c:pt idx="0">
                    <c:v>0.0</c:v>
                  </c:pt>
                  <c:pt idx="1">
                    <c:v>0.0754357078973786</c:v>
                  </c:pt>
                  <c:pt idx="2">
                    <c:v>0.0955907310112726</c:v>
                  </c:pt>
                  <c:pt idx="3">
                    <c:v>0.145312557231553</c:v>
                  </c:pt>
                  <c:pt idx="4">
                    <c:v>0.155614753191504</c:v>
                  </c:pt>
                </c:numCache>
              </c:numRef>
            </c:plus>
            <c:minus>
              <c:numRef>
                <c:f>Sheet1!$N$11:$N$15</c:f>
                <c:numCache>
                  <c:formatCode>General</c:formatCode>
                  <c:ptCount val="5"/>
                  <c:pt idx="0">
                    <c:v>0.0</c:v>
                  </c:pt>
                  <c:pt idx="1">
                    <c:v>0.0754357078973786</c:v>
                  </c:pt>
                  <c:pt idx="2">
                    <c:v>0.0955907310112726</c:v>
                  </c:pt>
                  <c:pt idx="3">
                    <c:v>0.145312557231553</c:v>
                  </c:pt>
                  <c:pt idx="4">
                    <c:v>0.155614753191504</c:v>
                  </c:pt>
                </c:numCache>
              </c:numRef>
            </c:minus>
            <c:spPr>
              <a:ln w="5588">
                <a:solidFill>
                  <a:srgbClr val="000000"/>
                </a:solidFill>
                <a:prstDash val="solid"/>
              </a:ln>
            </c:spPr>
          </c:errBars>
          <c:cat>
            <c:numRef>
              <c:f>Sheet1!$H$11:$H$15</c:f>
              <c:numCache>
                <c:formatCode>General</c:formatCode>
                <c:ptCount val="5"/>
                <c:pt idx="0">
                  <c:v>0.0</c:v>
                </c:pt>
                <c:pt idx="1">
                  <c:v>10.0</c:v>
                </c:pt>
                <c:pt idx="2">
                  <c:v>20.0</c:v>
                </c:pt>
                <c:pt idx="3">
                  <c:v>30.0</c:v>
                </c:pt>
                <c:pt idx="4">
                  <c:v>60.0</c:v>
                </c:pt>
              </c:numCache>
            </c:numRef>
          </c:cat>
          <c:val>
            <c:numRef>
              <c:f>Sheet1!$M$11:$M$15</c:f>
              <c:numCache>
                <c:formatCode>General</c:formatCode>
                <c:ptCount val="5"/>
                <c:pt idx="0">
                  <c:v>1.0</c:v>
                </c:pt>
                <c:pt idx="1">
                  <c:v>0.818805018123617</c:v>
                </c:pt>
                <c:pt idx="2">
                  <c:v>0.343366049992939</c:v>
                </c:pt>
                <c:pt idx="3">
                  <c:v>0.262545309042979</c:v>
                </c:pt>
                <c:pt idx="4">
                  <c:v>0.182201195687991</c:v>
                </c:pt>
              </c:numCache>
            </c:numRef>
          </c:val>
        </c:ser>
        <c:marker val="1"/>
        <c:axId val="461569512"/>
        <c:axId val="484904568"/>
      </c:lineChart>
      <c:catAx>
        <c:axId val="461569512"/>
        <c:scaling>
          <c:orientation val="minMax"/>
        </c:scaling>
        <c:axPos val="b"/>
        <c:numFmt formatCode="General" sourceLinked="1"/>
        <c:majorTickMark val="in"/>
        <c:tickLblPos val="nextTo"/>
        <c:spPr>
          <a:ln w="8382">
            <a:solidFill>
              <a:srgbClr val="000000"/>
            </a:solidFill>
            <a:prstDash val="solid"/>
          </a:ln>
        </c:spPr>
        <c:txPr>
          <a:bodyPr rot="0" vert="horz"/>
          <a:lstStyle/>
          <a:p>
            <a:pPr>
              <a:defRPr/>
            </a:pPr>
            <a:endParaRPr lang="en-US"/>
          </a:p>
        </c:txPr>
        <c:crossAx val="484904568"/>
        <c:crossesAt val="0.0"/>
        <c:auto val="1"/>
        <c:lblAlgn val="ctr"/>
        <c:lblOffset val="100"/>
        <c:tickLblSkip val="1"/>
        <c:tickMarkSkip val="1"/>
      </c:catAx>
      <c:valAx>
        <c:axId val="484904568"/>
        <c:scaling>
          <c:orientation val="minMax"/>
          <c:max val="1.5"/>
        </c:scaling>
        <c:axPos val="l"/>
        <c:title>
          <c:tx>
            <c:rich>
              <a:bodyPr/>
              <a:lstStyle/>
              <a:p>
                <a:pPr>
                  <a:defRPr/>
                </a:pPr>
                <a:r>
                  <a:rPr lang="en-US" dirty="0"/>
                  <a:t>Relative Cyclin D1 Levels</a:t>
                </a:r>
              </a:p>
            </c:rich>
          </c:tx>
          <c:layout>
            <c:manualLayout>
              <c:xMode val="edge"/>
              <c:yMode val="edge"/>
              <c:x val="0.00945626477541371"/>
              <c:y val="0.0506329113924051"/>
            </c:manualLayout>
          </c:layout>
          <c:spPr>
            <a:noFill/>
            <a:ln w="11175">
              <a:noFill/>
            </a:ln>
          </c:spPr>
        </c:title>
        <c:numFmt formatCode="General" sourceLinked="1"/>
        <c:majorTickMark val="in"/>
        <c:tickLblPos val="nextTo"/>
        <c:spPr>
          <a:ln w="8382">
            <a:solidFill>
              <a:srgbClr val="000000"/>
            </a:solidFill>
            <a:prstDash val="solid"/>
          </a:ln>
        </c:spPr>
        <c:txPr>
          <a:bodyPr rot="0" vert="horz"/>
          <a:lstStyle/>
          <a:p>
            <a:pPr>
              <a:defRPr/>
            </a:pPr>
            <a:endParaRPr lang="en-US"/>
          </a:p>
        </c:txPr>
        <c:crossAx val="461569512"/>
        <c:crosses val="autoZero"/>
        <c:crossBetween val="between"/>
        <c:majorUnit val="0.5"/>
      </c:valAx>
      <c:spPr>
        <a:noFill/>
        <a:ln w="11175">
          <a:noFill/>
        </a:ln>
      </c:spPr>
    </c:plotArea>
    <c:legend>
      <c:legendPos val="r"/>
      <c:layout>
        <c:manualLayout>
          <c:xMode val="edge"/>
          <c:yMode val="edge"/>
          <c:x val="0.590400403585639"/>
          <c:y val="0.0832279911343361"/>
          <c:w val="0.37988535479484"/>
          <c:h val="0.234704836395307"/>
        </c:manualLayout>
      </c:layout>
      <c:spPr>
        <a:solidFill>
          <a:srgbClr val="FFFFFF"/>
        </a:solidFill>
        <a:ln w="11175">
          <a:noFill/>
        </a:ln>
      </c:spPr>
    </c:legend>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236747114732946"/>
          <c:y val="0.2793426317396"/>
          <c:w val="0.311639993726145"/>
          <c:h val="0.383104705922254"/>
        </c:manualLayout>
      </c:layout>
      <c:barChart>
        <c:barDir val="col"/>
        <c:grouping val="clustered"/>
        <c:ser>
          <c:idx val="0"/>
          <c:order val="0"/>
          <c:spPr>
            <a:pattFill prst="pct25">
              <a:fgClr>
                <a:srgbClr val="000000"/>
              </a:fgClr>
              <a:bgClr>
                <a:srgbClr val="FFFFFF"/>
              </a:bgClr>
            </a:pattFill>
            <a:ln w="8934">
              <a:solidFill>
                <a:srgbClr val="000000"/>
              </a:solidFill>
              <a:prstDash val="solid"/>
            </a:ln>
          </c:spPr>
          <c:errBars>
            <c:errBarType val="both"/>
            <c:errValType val="cust"/>
            <c:plus>
              <c:numRef>
                <c:f>Sheet1!$L$5:$L$7</c:f>
                <c:numCache>
                  <c:formatCode>General</c:formatCode>
                  <c:ptCount val="3"/>
                  <c:pt idx="0">
                    <c:v>0.0</c:v>
                  </c:pt>
                  <c:pt idx="1">
                    <c:v>0.144818283551025</c:v>
                  </c:pt>
                  <c:pt idx="2">
                    <c:v>0.0450732819981086</c:v>
                  </c:pt>
                </c:numCache>
              </c:numRef>
            </c:plus>
            <c:minus>
              <c:numRef>
                <c:f>Sheet1!$L$5:$L$7</c:f>
                <c:numCache>
                  <c:formatCode>General</c:formatCode>
                  <c:ptCount val="3"/>
                  <c:pt idx="0">
                    <c:v>0.0</c:v>
                  </c:pt>
                  <c:pt idx="1">
                    <c:v>0.144818283551025</c:v>
                  </c:pt>
                  <c:pt idx="2">
                    <c:v>0.0450732819981086</c:v>
                  </c:pt>
                </c:numCache>
              </c:numRef>
            </c:minus>
            <c:spPr>
              <a:ln w="8934">
                <a:solidFill>
                  <a:srgbClr val="000000"/>
                </a:solidFill>
                <a:prstDash val="solid"/>
              </a:ln>
            </c:spPr>
          </c:errBars>
          <c:cat>
            <c:strRef>
              <c:f>Sheet1!$J$5:$J$7</c:f>
              <c:strCache>
                <c:ptCount val="3"/>
                <c:pt idx="0">
                  <c:v>Untr</c:v>
                </c:pt>
                <c:pt idx="1">
                  <c:v>LiCl</c:v>
                </c:pt>
                <c:pt idx="2">
                  <c:v>SB216763</c:v>
                </c:pt>
              </c:strCache>
            </c:strRef>
          </c:cat>
          <c:val>
            <c:numRef>
              <c:f>Sheet1!$K$5:$K$7</c:f>
              <c:numCache>
                <c:formatCode>General</c:formatCode>
                <c:ptCount val="3"/>
                <c:pt idx="0">
                  <c:v>1.0</c:v>
                </c:pt>
                <c:pt idx="1">
                  <c:v>0.418923649409757</c:v>
                </c:pt>
                <c:pt idx="2">
                  <c:v>0.361239769760198</c:v>
                </c:pt>
              </c:numCache>
            </c:numRef>
          </c:val>
        </c:ser>
        <c:axId val="523636520"/>
        <c:axId val="431262888"/>
      </c:barChart>
      <c:catAx>
        <c:axId val="523636520"/>
        <c:scaling>
          <c:orientation val="minMax"/>
        </c:scaling>
        <c:axPos val="b"/>
        <c:numFmt formatCode="General" sourceLinked="1"/>
        <c:majorTickMark val="in"/>
        <c:tickLblPos val="nextTo"/>
        <c:spPr>
          <a:ln w="8382">
            <a:solidFill>
              <a:srgbClr val="000000"/>
            </a:solidFill>
            <a:prstDash val="solid"/>
          </a:ln>
        </c:spPr>
        <c:txPr>
          <a:bodyPr rot="-2700000" vert="horz"/>
          <a:lstStyle/>
          <a:p>
            <a:pPr>
              <a:defRPr sz="700">
                <a:solidFill>
                  <a:schemeClr val="tx1"/>
                </a:solidFill>
              </a:defRPr>
            </a:pPr>
            <a:endParaRPr lang="en-US"/>
          </a:p>
        </c:txPr>
        <c:crossAx val="431262888"/>
        <c:crosses val="autoZero"/>
        <c:auto val="1"/>
        <c:lblAlgn val="ctr"/>
        <c:lblOffset val="100"/>
        <c:tickLblSkip val="1"/>
        <c:tickMarkSkip val="1"/>
      </c:catAx>
      <c:valAx>
        <c:axId val="431262888"/>
        <c:scaling>
          <c:orientation val="minMax"/>
          <c:max val="1.0"/>
        </c:scaling>
        <c:axPos val="l"/>
        <c:title>
          <c:tx>
            <c:rich>
              <a:bodyPr/>
              <a:lstStyle/>
              <a:p>
                <a:pPr>
                  <a:defRPr sz="700"/>
                </a:pPr>
                <a:r>
                  <a:rPr lang="en-US" sz="700" dirty="0"/>
                  <a:t>Normalized P-T286 Levels</a:t>
                </a:r>
              </a:p>
            </c:rich>
          </c:tx>
          <c:layout>
            <c:manualLayout>
              <c:xMode val="edge"/>
              <c:yMode val="edge"/>
              <c:x val="0.0690609465914528"/>
              <c:y val="0.190992744529859"/>
            </c:manualLayout>
          </c:layout>
          <c:spPr>
            <a:noFill/>
            <a:ln w="17868">
              <a:noFill/>
            </a:ln>
          </c:spPr>
        </c:title>
        <c:numFmt formatCode="General" sourceLinked="1"/>
        <c:majorTickMark val="in"/>
        <c:tickLblPos val="nextTo"/>
        <c:spPr>
          <a:ln w="8382">
            <a:solidFill>
              <a:srgbClr val="000000"/>
            </a:solidFill>
            <a:prstDash val="solid"/>
          </a:ln>
        </c:spPr>
        <c:txPr>
          <a:bodyPr rot="0" vert="horz"/>
          <a:lstStyle/>
          <a:p>
            <a:pPr>
              <a:defRPr/>
            </a:pPr>
            <a:endParaRPr lang="en-US"/>
          </a:p>
        </c:txPr>
        <c:crossAx val="523636520"/>
        <c:crosses val="autoZero"/>
        <c:crossBetween val="between"/>
        <c:majorUnit val="0.25"/>
      </c:valAx>
      <c:spPr>
        <a:noFill/>
        <a:ln w="17868">
          <a:noFill/>
        </a:ln>
      </c:spPr>
    </c:plotArea>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manualLayout>
          <c:layoutTarget val="inner"/>
          <c:xMode val="edge"/>
          <c:yMode val="edge"/>
          <c:x val="0.215859030837004"/>
          <c:y val="0.24"/>
          <c:w val="0.502202643171806"/>
          <c:h val="0.521211788029865"/>
        </c:manualLayout>
      </c:layout>
      <c:barChart>
        <c:barDir val="col"/>
        <c:grouping val="clustered"/>
        <c:ser>
          <c:idx val="0"/>
          <c:order val="0"/>
          <c:tx>
            <c:v>ATM +/+</c:v>
          </c:tx>
          <c:spPr>
            <a:pattFill prst="pct70">
              <a:fgClr>
                <a:srgbClr val="FFFFFF"/>
              </a:fgClr>
              <a:bgClr>
                <a:srgbClr val="000000"/>
              </a:bgClr>
            </a:pattFill>
            <a:ln w="10260">
              <a:solidFill>
                <a:srgbClr val="000000"/>
              </a:solidFill>
              <a:prstDash val="solid"/>
            </a:ln>
          </c:spPr>
          <c:errBars>
            <c:errBarType val="both"/>
            <c:errValType val="cust"/>
            <c:plus>
              <c:numRef>
                <c:f>'D1 quantification'!$K$21:$K$23</c:f>
                <c:numCache>
                  <c:formatCode>General</c:formatCode>
                  <c:ptCount val="3"/>
                  <c:pt idx="0">
                    <c:v>0.127408704219852</c:v>
                  </c:pt>
                  <c:pt idx="1">
                    <c:v>0.0484119516066402</c:v>
                  </c:pt>
                  <c:pt idx="2">
                    <c:v>0.0489161149418066</c:v>
                  </c:pt>
                </c:numCache>
              </c:numRef>
            </c:plus>
            <c:minus>
              <c:numRef>
                <c:f>'D1 quantification'!$K$21:$K$23</c:f>
                <c:numCache>
                  <c:formatCode>General</c:formatCode>
                  <c:ptCount val="3"/>
                  <c:pt idx="0">
                    <c:v>0.127408704219852</c:v>
                  </c:pt>
                  <c:pt idx="1">
                    <c:v>0.0484119516066402</c:v>
                  </c:pt>
                  <c:pt idx="2">
                    <c:v>0.0489161149418066</c:v>
                  </c:pt>
                </c:numCache>
              </c:numRef>
            </c:minus>
            <c:spPr>
              <a:ln w="10260">
                <a:solidFill>
                  <a:srgbClr val="000000"/>
                </a:solidFill>
                <a:prstDash val="solid"/>
              </a:ln>
            </c:spPr>
          </c:errBars>
          <c:cat>
            <c:strRef>
              <c:f>'D1 quantification'!$H$21:$H$23</c:f>
              <c:strCache>
                <c:ptCount val="3"/>
                <c:pt idx="0">
                  <c:v>-</c:v>
                </c:pt>
                <c:pt idx="1">
                  <c:v>1</c:v>
                </c:pt>
                <c:pt idx="2">
                  <c:v>3</c:v>
                </c:pt>
              </c:strCache>
            </c:strRef>
          </c:cat>
          <c:val>
            <c:numRef>
              <c:f>'D1 quantification'!$J$21:$J$23</c:f>
              <c:numCache>
                <c:formatCode>General</c:formatCode>
                <c:ptCount val="3"/>
                <c:pt idx="0">
                  <c:v>0.786412624926599</c:v>
                </c:pt>
                <c:pt idx="1">
                  <c:v>0.644924502510641</c:v>
                </c:pt>
                <c:pt idx="2">
                  <c:v>0.373555127663065</c:v>
                </c:pt>
              </c:numCache>
            </c:numRef>
          </c:val>
        </c:ser>
        <c:ser>
          <c:idx val="1"/>
          <c:order val="1"/>
          <c:tx>
            <c:v>ATM -/-</c:v>
          </c:tx>
          <c:spPr>
            <a:pattFill prst="pct50">
              <a:fgClr>
                <a:srgbClr val="FFFFFF"/>
              </a:fgClr>
              <a:bgClr>
                <a:srgbClr val="000000"/>
              </a:bgClr>
            </a:pattFill>
            <a:ln w="10260">
              <a:solidFill>
                <a:srgbClr val="000000"/>
              </a:solidFill>
              <a:prstDash val="solid"/>
            </a:ln>
          </c:spPr>
          <c:errBars>
            <c:errBarType val="both"/>
            <c:errValType val="cust"/>
            <c:plus>
              <c:numRef>
                <c:f>'D1 quantification'!$K$24:$K$26</c:f>
                <c:numCache>
                  <c:formatCode>General</c:formatCode>
                  <c:ptCount val="3"/>
                  <c:pt idx="0">
                    <c:v>0.107212862560668</c:v>
                  </c:pt>
                  <c:pt idx="1">
                    <c:v>0.101498155614777</c:v>
                  </c:pt>
                  <c:pt idx="2">
                    <c:v>0.0538476936015607</c:v>
                  </c:pt>
                </c:numCache>
              </c:numRef>
            </c:plus>
            <c:minus>
              <c:numRef>
                <c:f>'D1 quantification'!$K$24:$K$26</c:f>
                <c:numCache>
                  <c:formatCode>General</c:formatCode>
                  <c:ptCount val="3"/>
                  <c:pt idx="0">
                    <c:v>0.107212862560668</c:v>
                  </c:pt>
                  <c:pt idx="1">
                    <c:v>0.101498155614777</c:v>
                  </c:pt>
                  <c:pt idx="2">
                    <c:v>0.0538476936015607</c:v>
                  </c:pt>
                </c:numCache>
              </c:numRef>
            </c:minus>
            <c:spPr>
              <a:ln w="10260">
                <a:solidFill>
                  <a:srgbClr val="000000"/>
                </a:solidFill>
                <a:prstDash val="solid"/>
              </a:ln>
            </c:spPr>
          </c:errBars>
          <c:val>
            <c:numRef>
              <c:f>'D1 quantification'!$J$24:$J$26</c:f>
              <c:numCache>
                <c:formatCode>General</c:formatCode>
                <c:ptCount val="3"/>
                <c:pt idx="0">
                  <c:v>0.798516461782882</c:v>
                </c:pt>
                <c:pt idx="1">
                  <c:v>0.789790424405738</c:v>
                </c:pt>
                <c:pt idx="2">
                  <c:v>0.756036752694897</c:v>
                </c:pt>
              </c:numCache>
            </c:numRef>
          </c:val>
        </c:ser>
        <c:axId val="506520536"/>
        <c:axId val="483734888"/>
      </c:barChart>
      <c:catAx>
        <c:axId val="506520536"/>
        <c:scaling>
          <c:orientation val="minMax"/>
        </c:scaling>
        <c:axPos val="b"/>
        <c:numFmt formatCode="General" sourceLinked="1"/>
        <c:majorTickMark val="in"/>
        <c:tickLblPos val="nextTo"/>
        <c:spPr>
          <a:ln w="8382">
            <a:solidFill>
              <a:srgbClr val="000000"/>
            </a:solidFill>
            <a:prstDash val="solid"/>
          </a:ln>
        </c:spPr>
        <c:txPr>
          <a:bodyPr rot="0" vert="horz"/>
          <a:lstStyle/>
          <a:p>
            <a:pPr>
              <a:defRPr/>
            </a:pPr>
            <a:endParaRPr lang="en-US"/>
          </a:p>
        </c:txPr>
        <c:crossAx val="483734888"/>
        <c:crosses val="autoZero"/>
        <c:auto val="1"/>
        <c:lblAlgn val="ctr"/>
        <c:lblOffset val="100"/>
        <c:tickLblSkip val="1"/>
        <c:tickMarkSkip val="1"/>
      </c:catAx>
      <c:valAx>
        <c:axId val="483734888"/>
        <c:scaling>
          <c:orientation val="minMax"/>
        </c:scaling>
        <c:axPos val="l"/>
        <c:numFmt formatCode="General" sourceLinked="1"/>
        <c:majorTickMark val="in"/>
        <c:tickLblPos val="nextTo"/>
        <c:spPr>
          <a:ln w="8382">
            <a:solidFill>
              <a:srgbClr val="000000"/>
            </a:solidFill>
            <a:prstDash val="solid"/>
          </a:ln>
        </c:spPr>
        <c:txPr>
          <a:bodyPr rot="0" vert="horz"/>
          <a:lstStyle/>
          <a:p>
            <a:pPr>
              <a:defRPr/>
            </a:pPr>
            <a:endParaRPr lang="en-US"/>
          </a:p>
        </c:txPr>
        <c:crossAx val="506520536"/>
        <c:crosses val="autoZero"/>
        <c:crossBetween val="between"/>
        <c:majorUnit val="0.25"/>
      </c:valAx>
      <c:spPr>
        <a:noFill/>
        <a:ln w="20520">
          <a:noFill/>
        </a:ln>
      </c:spPr>
    </c:plotArea>
    <c:legend>
      <c:legendPos val="r"/>
      <c:layout>
        <c:manualLayout>
          <c:xMode val="edge"/>
          <c:yMode val="edge"/>
          <c:x val="0.670870282265376"/>
          <c:y val="0.12"/>
          <c:w val="0.218997435521055"/>
          <c:h val="0.263520952745118"/>
        </c:manualLayout>
      </c:layout>
      <c:spPr>
        <a:solidFill>
          <a:srgbClr val="FFFFFF"/>
        </a:solidFill>
        <a:ln w="2565">
          <a:noFill/>
          <a:prstDash val="solid"/>
        </a:ln>
      </c:spPr>
    </c:legend>
    <c:plotVisOnly val="1"/>
    <c:dispBlanksAs val="gap"/>
  </c:chart>
  <c:spPr>
    <a:noFill/>
    <a:ln>
      <a:noFill/>
    </a:ln>
  </c:spPr>
  <c:txPr>
    <a:bodyPr/>
    <a:lstStyle/>
    <a:p>
      <a:pPr>
        <a:defRPr sz="800" b="0" i="0" u="none" strike="noStrike" baseline="0">
          <a:solidFill>
            <a:srgbClr val="000000"/>
          </a:solidFill>
          <a:latin typeface="Helvetica"/>
          <a:ea typeface="Helvetica"/>
          <a:cs typeface="Helvetica"/>
        </a:defRPr>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117117117117117"/>
          <c:y val="0.2"/>
          <c:w val="0.69838444007669"/>
          <c:h val="0.45128706154842"/>
        </c:manualLayout>
      </c:layout>
      <c:barChart>
        <c:barDir val="col"/>
        <c:grouping val="clustered"/>
        <c:ser>
          <c:idx val="0"/>
          <c:order val="0"/>
          <c:tx>
            <c:v>Untr</c:v>
          </c:tx>
          <c:spPr>
            <a:pattFill prst="pct50">
              <a:fgClr>
                <a:srgbClr val="000000"/>
              </a:fgClr>
              <a:bgClr>
                <a:srgbClr val="FFFFFF"/>
              </a:bgClr>
            </a:pattFill>
            <a:ln w="8476">
              <a:solidFill>
                <a:srgbClr val="000000"/>
              </a:solidFill>
              <a:prstDash val="solid"/>
            </a:ln>
          </c:spPr>
          <c:dLbls>
            <c:dLbl>
              <c:idx val="0"/>
              <c:layout>
                <c:manualLayout>
                  <c:x val="-0.0440284091594217"/>
                  <c:y val="-0.0508554510086904"/>
                </c:manualLayout>
              </c:layout>
              <c:dLblPos val="outEnd"/>
              <c:showVal val="1"/>
            </c:dLbl>
            <c:dLbl>
              <c:idx val="1"/>
              <c:layout>
                <c:manualLayout>
                  <c:x val="-0.0560403226778888"/>
                  <c:y val="-0.0424380995623085"/>
                </c:manualLayout>
              </c:layout>
              <c:dLblPos val="outEnd"/>
              <c:showVal val="1"/>
            </c:dLbl>
            <c:dLbl>
              <c:idx val="2"/>
              <c:layout>
                <c:manualLayout>
                  <c:x val="-0.0545393158167633"/>
                  <c:y val="-0.0517669140927463"/>
                </c:manualLayout>
              </c:layout>
              <c:dLblPos val="outEnd"/>
              <c:showVal val="1"/>
            </c:dLbl>
            <c:numFmt formatCode="#,##0.00" sourceLinked="0"/>
            <c:spPr>
              <a:noFill/>
              <a:ln w="16951">
                <a:noFill/>
              </a:ln>
            </c:spPr>
            <c:showVal val="1"/>
          </c:dLbls>
          <c:errBars>
            <c:errBarType val="plus"/>
            <c:errValType val="cust"/>
            <c:plus>
              <c:numRef>
                <c:f>Sheet1!$C$35:$E$35</c:f>
                <c:numCache>
                  <c:formatCode>General</c:formatCode>
                  <c:ptCount val="3"/>
                  <c:pt idx="0">
                    <c:v>0.366347548532523</c:v>
                  </c:pt>
                  <c:pt idx="1">
                    <c:v>0.571240570577479</c:v>
                  </c:pt>
                  <c:pt idx="2">
                    <c:v>0.68055704737872</c:v>
                  </c:pt>
                </c:numCache>
              </c:numRef>
            </c:plus>
            <c:spPr>
              <a:ln w="8476">
                <a:solidFill>
                  <a:srgbClr val="000000"/>
                </a:solidFill>
                <a:prstDash val="solid"/>
              </a:ln>
            </c:spPr>
          </c:errBars>
          <c:cat>
            <c:strRef>
              <c:f>Sheet1!$A$4:$A$6</c:f>
              <c:strCache>
                <c:ptCount val="3"/>
                <c:pt idx="0">
                  <c:v>vector</c:v>
                </c:pt>
                <c:pt idx="1">
                  <c:v>Fbx4 shRNA</c:v>
                </c:pt>
                <c:pt idx="2">
                  <c:v>pBabe-D1/T286A</c:v>
                </c:pt>
              </c:strCache>
            </c:strRef>
          </c:cat>
          <c:val>
            <c:numRef>
              <c:f>Sheet1!$C$34:$E$34</c:f>
              <c:numCache>
                <c:formatCode>General</c:formatCode>
                <c:ptCount val="3"/>
                <c:pt idx="0">
                  <c:v>0.15</c:v>
                </c:pt>
                <c:pt idx="1">
                  <c:v>0.3</c:v>
                </c:pt>
                <c:pt idx="2">
                  <c:v>0.4</c:v>
                </c:pt>
              </c:numCache>
            </c:numRef>
          </c:val>
        </c:ser>
        <c:axId val="1122916136"/>
        <c:axId val="1122479688"/>
      </c:barChart>
      <c:catAx>
        <c:axId val="1122916136"/>
        <c:scaling>
          <c:orientation val="minMax"/>
        </c:scaling>
        <c:axPos val="b"/>
        <c:numFmt formatCode="General" sourceLinked="1"/>
        <c:majorTickMark val="in"/>
        <c:tickLblPos val="nextTo"/>
        <c:spPr>
          <a:ln w="8476">
            <a:solidFill>
              <a:srgbClr val="000000"/>
            </a:solidFill>
            <a:prstDash val="solid"/>
          </a:ln>
        </c:spPr>
        <c:txPr>
          <a:bodyPr rot="0" vert="horz"/>
          <a:lstStyle/>
          <a:p>
            <a:pPr>
              <a:defRPr/>
            </a:pPr>
            <a:endParaRPr lang="en-US"/>
          </a:p>
        </c:txPr>
        <c:crossAx val="1122479688"/>
        <c:crosses val="autoZero"/>
        <c:auto val="1"/>
        <c:lblAlgn val="ctr"/>
        <c:lblOffset val="100"/>
        <c:tickLblSkip val="1"/>
        <c:tickMarkSkip val="1"/>
      </c:catAx>
      <c:valAx>
        <c:axId val="1122479688"/>
        <c:scaling>
          <c:orientation val="minMax"/>
          <c:max val="4.0"/>
          <c:min val="0.0"/>
        </c:scaling>
        <c:axPos val="l"/>
        <c:numFmt formatCode="General" sourceLinked="1"/>
        <c:majorTickMark val="in"/>
        <c:tickLblPos val="nextTo"/>
        <c:spPr>
          <a:ln w="8476">
            <a:solidFill>
              <a:srgbClr val="000000"/>
            </a:solidFill>
            <a:prstDash val="solid"/>
          </a:ln>
        </c:spPr>
        <c:txPr>
          <a:bodyPr rot="0" vert="horz"/>
          <a:lstStyle/>
          <a:p>
            <a:pPr>
              <a:defRPr/>
            </a:pPr>
            <a:endParaRPr lang="en-US"/>
          </a:p>
        </c:txPr>
        <c:crossAx val="1122916136"/>
        <c:crosses val="autoZero"/>
        <c:crossBetween val="between"/>
        <c:majorUnit val="1.0"/>
        <c:minorUnit val="0.25"/>
      </c:valAx>
      <c:spPr>
        <a:noFill/>
        <a:ln w="16951">
          <a:noFill/>
        </a:ln>
      </c:spPr>
    </c:plotArea>
    <c:plotVisOnly val="1"/>
    <c:dispBlanksAs val="gap"/>
  </c:chart>
  <c:spPr>
    <a:noFill/>
    <a:ln>
      <a:noFill/>
    </a:ln>
  </c:spPr>
  <c:txPr>
    <a:bodyPr/>
    <a:lstStyle/>
    <a:p>
      <a:pPr>
        <a:defRPr sz="800" b="0" i="0" u="none" strike="noStrike" baseline="0">
          <a:solidFill>
            <a:srgbClr val="000000"/>
          </a:solidFill>
          <a:latin typeface="Arial"/>
          <a:ea typeface="Arial"/>
          <a:cs typeface="Arial"/>
        </a:defRPr>
      </a:pPr>
      <a:endParaRPr lang="en-U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35" Type="http://schemas.openxmlformats.org/officeDocument/2006/relationships/image" Target="../media/image41.png"/><Relationship Id="rId31" Type="http://schemas.openxmlformats.org/officeDocument/2006/relationships/image" Target="../media/image37.png"/><Relationship Id="rId34" Type="http://schemas.openxmlformats.org/officeDocument/2006/relationships/image" Target="../media/image40.png"/><Relationship Id="rId39" Type="http://schemas.openxmlformats.org/officeDocument/2006/relationships/image" Target="../media/image45.png"/><Relationship Id="rId7" Type="http://schemas.openxmlformats.org/officeDocument/2006/relationships/image" Target="../media/image13.png"/><Relationship Id="rId36" Type="http://schemas.openxmlformats.org/officeDocument/2006/relationships/image" Target="../media/image42.png"/><Relationship Id="rId1" Type="http://schemas.openxmlformats.org/officeDocument/2006/relationships/image" Target="../media/image7.png"/><Relationship Id="rId24" Type="http://schemas.openxmlformats.org/officeDocument/2006/relationships/image" Target="../media/image30.png"/><Relationship Id="rId25" Type="http://schemas.openxmlformats.org/officeDocument/2006/relationships/image" Target="../media/image31.png"/><Relationship Id="rId8" Type="http://schemas.openxmlformats.org/officeDocument/2006/relationships/image" Target="../media/image14.png"/><Relationship Id="rId13" Type="http://schemas.openxmlformats.org/officeDocument/2006/relationships/image" Target="../media/image19.png"/><Relationship Id="rId10" Type="http://schemas.openxmlformats.org/officeDocument/2006/relationships/image" Target="../media/image16.png"/><Relationship Id="rId32" Type="http://schemas.openxmlformats.org/officeDocument/2006/relationships/image" Target="../media/image38.png"/><Relationship Id="rId37" Type="http://schemas.openxmlformats.org/officeDocument/2006/relationships/image" Target="../media/image43.png"/><Relationship Id="rId12" Type="http://schemas.openxmlformats.org/officeDocument/2006/relationships/image" Target="../media/image18.png"/><Relationship Id="rId17" Type="http://schemas.openxmlformats.org/officeDocument/2006/relationships/image" Target="../media/image23.png"/><Relationship Id="rId9" Type="http://schemas.openxmlformats.org/officeDocument/2006/relationships/image" Target="../media/image15.png"/><Relationship Id="rId18" Type="http://schemas.openxmlformats.org/officeDocument/2006/relationships/image" Target="../media/image24.png"/><Relationship Id="rId3" Type="http://schemas.openxmlformats.org/officeDocument/2006/relationships/image" Target="../media/image9.png"/><Relationship Id="rId27" Type="http://schemas.openxmlformats.org/officeDocument/2006/relationships/image" Target="../media/image33.png"/><Relationship Id="rId14" Type="http://schemas.openxmlformats.org/officeDocument/2006/relationships/image" Target="../media/image20.png"/><Relationship Id="rId23" Type="http://schemas.openxmlformats.org/officeDocument/2006/relationships/image" Target="../media/image29.png"/><Relationship Id="rId4" Type="http://schemas.openxmlformats.org/officeDocument/2006/relationships/image" Target="../media/image10.png"/><Relationship Id="rId28" Type="http://schemas.openxmlformats.org/officeDocument/2006/relationships/image" Target="../media/image34.png"/><Relationship Id="rId26" Type="http://schemas.openxmlformats.org/officeDocument/2006/relationships/image" Target="../media/image32.png"/><Relationship Id="rId30" Type="http://schemas.openxmlformats.org/officeDocument/2006/relationships/image" Target="../media/image36.png"/><Relationship Id="rId11" Type="http://schemas.openxmlformats.org/officeDocument/2006/relationships/image" Target="../media/image17.png"/><Relationship Id="rId29" Type="http://schemas.openxmlformats.org/officeDocument/2006/relationships/image" Target="../media/image35.png"/><Relationship Id="rId6" Type="http://schemas.openxmlformats.org/officeDocument/2006/relationships/image" Target="../media/image12.png"/><Relationship Id="rId16" Type="http://schemas.openxmlformats.org/officeDocument/2006/relationships/image" Target="../media/image22.png"/><Relationship Id="rId33" Type="http://schemas.openxmlformats.org/officeDocument/2006/relationships/image" Target="../media/image39.png"/><Relationship Id="rId5" Type="http://schemas.openxmlformats.org/officeDocument/2006/relationships/image" Target="../media/image11.png"/><Relationship Id="rId15" Type="http://schemas.openxmlformats.org/officeDocument/2006/relationships/image" Target="../media/image21.png"/><Relationship Id="rId19" Type="http://schemas.openxmlformats.org/officeDocument/2006/relationships/image" Target="../media/image25.png"/><Relationship Id="rId38" Type="http://schemas.openxmlformats.org/officeDocument/2006/relationships/image" Target="../media/image44.png"/><Relationship Id="rId20" Type="http://schemas.openxmlformats.org/officeDocument/2006/relationships/image" Target="../media/image26.png"/><Relationship Id="rId22" Type="http://schemas.openxmlformats.org/officeDocument/2006/relationships/image" Target="../media/image28.png"/><Relationship Id="rId21" Type="http://schemas.openxmlformats.org/officeDocument/2006/relationships/image" Target="../media/image27.png"/><Relationship Id="rId2"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4" Type="http://schemas.openxmlformats.org/officeDocument/2006/relationships/image" Target="../media/image49.png"/><Relationship Id="rId5" Type="http://schemas.openxmlformats.org/officeDocument/2006/relationships/image" Target="../media/image50.png"/><Relationship Id="rId7" Type="http://schemas.openxmlformats.org/officeDocument/2006/relationships/image" Target="../media/image52.png"/><Relationship Id="rId1" Type="http://schemas.openxmlformats.org/officeDocument/2006/relationships/image" Target="../media/image46.png"/><Relationship Id="rId2" Type="http://schemas.openxmlformats.org/officeDocument/2006/relationships/image" Target="../media/image47.png"/><Relationship Id="rId3" Type="http://schemas.openxmlformats.org/officeDocument/2006/relationships/image" Target="../media/image48.png"/><Relationship Id="rId6" Type="http://schemas.openxmlformats.org/officeDocument/2006/relationships/image" Target="../media/image51.png"/></Relationships>
</file>

<file path=ppt/drawings/_rels/vmlDrawing4.vml.rels><?xml version="1.0" encoding="UTF-8" standalone="yes"?>
<Relationships xmlns="http://schemas.openxmlformats.org/package/2006/relationships"><Relationship Id="rId14" Type="http://schemas.openxmlformats.org/officeDocument/2006/relationships/image" Target="../media/image75.png"/><Relationship Id="rId20" Type="http://schemas.openxmlformats.org/officeDocument/2006/relationships/image" Target="../media/image81.png"/><Relationship Id="rId4" Type="http://schemas.openxmlformats.org/officeDocument/2006/relationships/image" Target="../media/image65.png"/><Relationship Id="rId21" Type="http://schemas.openxmlformats.org/officeDocument/2006/relationships/image" Target="../media/image82.png"/><Relationship Id="rId7" Type="http://schemas.openxmlformats.org/officeDocument/2006/relationships/image" Target="../media/image68.png"/><Relationship Id="rId11" Type="http://schemas.openxmlformats.org/officeDocument/2006/relationships/image" Target="../media/image72.png"/><Relationship Id="rId1" Type="http://schemas.openxmlformats.org/officeDocument/2006/relationships/image" Target="../media/image62.png"/><Relationship Id="rId6" Type="http://schemas.openxmlformats.org/officeDocument/2006/relationships/image" Target="../media/image67.png"/><Relationship Id="rId16" Type="http://schemas.openxmlformats.org/officeDocument/2006/relationships/image" Target="../media/image77.png"/><Relationship Id="rId8" Type="http://schemas.openxmlformats.org/officeDocument/2006/relationships/image" Target="../media/image69.png"/><Relationship Id="rId13" Type="http://schemas.openxmlformats.org/officeDocument/2006/relationships/image" Target="../media/image74.png"/><Relationship Id="rId10" Type="http://schemas.openxmlformats.org/officeDocument/2006/relationships/image" Target="../media/image71.png"/><Relationship Id="rId5" Type="http://schemas.openxmlformats.org/officeDocument/2006/relationships/image" Target="../media/image66.png"/><Relationship Id="rId15" Type="http://schemas.openxmlformats.org/officeDocument/2006/relationships/image" Target="../media/image76.png"/><Relationship Id="rId12" Type="http://schemas.openxmlformats.org/officeDocument/2006/relationships/image" Target="../media/image73.png"/><Relationship Id="rId17" Type="http://schemas.openxmlformats.org/officeDocument/2006/relationships/image" Target="../media/image78.png"/><Relationship Id="rId19" Type="http://schemas.openxmlformats.org/officeDocument/2006/relationships/image" Target="../media/image80.png"/><Relationship Id="rId2" Type="http://schemas.openxmlformats.org/officeDocument/2006/relationships/image" Target="../media/image63.png"/><Relationship Id="rId9" Type="http://schemas.openxmlformats.org/officeDocument/2006/relationships/image" Target="../media/image70.png"/><Relationship Id="rId3" Type="http://schemas.openxmlformats.org/officeDocument/2006/relationships/image" Target="../media/image64.png"/><Relationship Id="rId18" Type="http://schemas.openxmlformats.org/officeDocument/2006/relationships/image" Target="../media/image79.png"/></Relationships>
</file>

<file path=ppt/drawings/_rels/vmlDrawing5.vml.rels><?xml version="1.0" encoding="UTF-8" standalone="yes"?>
<Relationships xmlns="http://schemas.openxmlformats.org/package/2006/relationships"><Relationship Id="rId4" Type="http://schemas.openxmlformats.org/officeDocument/2006/relationships/image" Target="../media/image91.png"/><Relationship Id="rId7" Type="http://schemas.openxmlformats.org/officeDocument/2006/relationships/image" Target="../media/image94.png"/><Relationship Id="rId11" Type="http://schemas.openxmlformats.org/officeDocument/2006/relationships/image" Target="../media/image98.png"/><Relationship Id="rId1" Type="http://schemas.openxmlformats.org/officeDocument/2006/relationships/image" Target="../media/image88.png"/><Relationship Id="rId6" Type="http://schemas.openxmlformats.org/officeDocument/2006/relationships/image" Target="../media/image93.png"/><Relationship Id="rId8" Type="http://schemas.openxmlformats.org/officeDocument/2006/relationships/image" Target="../media/image95.png"/><Relationship Id="rId13" Type="http://schemas.openxmlformats.org/officeDocument/2006/relationships/image" Target="../media/image100.png"/><Relationship Id="rId10" Type="http://schemas.openxmlformats.org/officeDocument/2006/relationships/image" Target="../media/image97.png"/><Relationship Id="rId5" Type="http://schemas.openxmlformats.org/officeDocument/2006/relationships/image" Target="../media/image92.png"/><Relationship Id="rId12" Type="http://schemas.openxmlformats.org/officeDocument/2006/relationships/image" Target="../media/image99.png"/><Relationship Id="rId2" Type="http://schemas.openxmlformats.org/officeDocument/2006/relationships/image" Target="../media/image89.png"/><Relationship Id="rId9" Type="http://schemas.openxmlformats.org/officeDocument/2006/relationships/image" Target="../media/image96.png"/><Relationship Id="rId3" Type="http://schemas.openxmlformats.org/officeDocument/2006/relationships/image" Target="../media/image90.png"/></Relationships>
</file>

<file path=ppt/drawings/_rels/vmlDrawing6.vml.rels><?xml version="1.0" encoding="UTF-8" standalone="yes"?>
<Relationships xmlns="http://schemas.openxmlformats.org/package/2006/relationships"><Relationship Id="rId14" Type="http://schemas.openxmlformats.org/officeDocument/2006/relationships/image" Target="../media/image116.png"/><Relationship Id="rId4" Type="http://schemas.openxmlformats.org/officeDocument/2006/relationships/image" Target="../media/image106.png"/><Relationship Id="rId7" Type="http://schemas.openxmlformats.org/officeDocument/2006/relationships/image" Target="../media/image109.png"/><Relationship Id="rId11" Type="http://schemas.openxmlformats.org/officeDocument/2006/relationships/image" Target="../media/image113.png"/><Relationship Id="rId1" Type="http://schemas.openxmlformats.org/officeDocument/2006/relationships/image" Target="../media/image103.png"/><Relationship Id="rId6" Type="http://schemas.openxmlformats.org/officeDocument/2006/relationships/image" Target="../media/image108.png"/><Relationship Id="rId16" Type="http://schemas.openxmlformats.org/officeDocument/2006/relationships/image" Target="../media/image118.png"/><Relationship Id="rId8" Type="http://schemas.openxmlformats.org/officeDocument/2006/relationships/image" Target="../media/image110.png"/><Relationship Id="rId13" Type="http://schemas.openxmlformats.org/officeDocument/2006/relationships/image" Target="../media/image115.png"/><Relationship Id="rId10" Type="http://schemas.openxmlformats.org/officeDocument/2006/relationships/image" Target="../media/image112.png"/><Relationship Id="rId5" Type="http://schemas.openxmlformats.org/officeDocument/2006/relationships/image" Target="../media/image107.png"/><Relationship Id="rId15" Type="http://schemas.openxmlformats.org/officeDocument/2006/relationships/image" Target="../media/image117.png"/><Relationship Id="rId12" Type="http://schemas.openxmlformats.org/officeDocument/2006/relationships/image" Target="../media/image114.png"/><Relationship Id="rId2" Type="http://schemas.openxmlformats.org/officeDocument/2006/relationships/image" Target="../media/image104.png"/><Relationship Id="rId9" Type="http://schemas.openxmlformats.org/officeDocument/2006/relationships/image" Target="../media/image111.png"/><Relationship Id="rId3" Type="http://schemas.openxmlformats.org/officeDocument/2006/relationships/image" Target="../media/image105.png"/></Relationships>
</file>

<file path=ppt/drawings/_rels/vmlDrawing7.vml.rels><?xml version="1.0" encoding="UTF-8" standalone="yes"?>
<Relationships xmlns="http://schemas.openxmlformats.org/package/2006/relationships"><Relationship Id="rId14" Type="http://schemas.openxmlformats.org/officeDocument/2006/relationships/image" Target="../media/image132.png"/><Relationship Id="rId4" Type="http://schemas.openxmlformats.org/officeDocument/2006/relationships/image" Target="../media/image122.png"/><Relationship Id="rId7" Type="http://schemas.openxmlformats.org/officeDocument/2006/relationships/image" Target="../media/image125.png"/><Relationship Id="rId11" Type="http://schemas.openxmlformats.org/officeDocument/2006/relationships/image" Target="../media/image129.png"/><Relationship Id="rId1" Type="http://schemas.openxmlformats.org/officeDocument/2006/relationships/image" Target="../media/image119.png"/><Relationship Id="rId6" Type="http://schemas.openxmlformats.org/officeDocument/2006/relationships/image" Target="../media/image124.png"/><Relationship Id="rId8" Type="http://schemas.openxmlformats.org/officeDocument/2006/relationships/image" Target="../media/image126.png"/><Relationship Id="rId13" Type="http://schemas.openxmlformats.org/officeDocument/2006/relationships/image" Target="../media/image131.png"/><Relationship Id="rId10" Type="http://schemas.openxmlformats.org/officeDocument/2006/relationships/image" Target="../media/image128.png"/><Relationship Id="rId5" Type="http://schemas.openxmlformats.org/officeDocument/2006/relationships/image" Target="../media/image123.png"/><Relationship Id="rId12" Type="http://schemas.openxmlformats.org/officeDocument/2006/relationships/image" Target="../media/image130.png"/><Relationship Id="rId2" Type="http://schemas.openxmlformats.org/officeDocument/2006/relationships/image" Target="../media/image120.png"/><Relationship Id="rId9" Type="http://schemas.openxmlformats.org/officeDocument/2006/relationships/image" Target="../media/image127.png"/><Relationship Id="rId3" Type="http://schemas.openxmlformats.org/officeDocument/2006/relationships/image" Target="../media/image121.png"/></Relationships>
</file>

<file path=ppt/drawings/_rels/vmlDrawing8.vml.rels><?xml version="1.0" encoding="UTF-8" standalone="yes"?>
<Relationships xmlns="http://schemas.openxmlformats.org/package/2006/relationships"><Relationship Id="rId14" Type="http://schemas.openxmlformats.org/officeDocument/2006/relationships/image" Target="../media/image150.png"/><Relationship Id="rId20" Type="http://schemas.openxmlformats.org/officeDocument/2006/relationships/image" Target="../media/image156.png"/><Relationship Id="rId4" Type="http://schemas.openxmlformats.org/officeDocument/2006/relationships/image" Target="../media/image140.png"/><Relationship Id="rId21" Type="http://schemas.openxmlformats.org/officeDocument/2006/relationships/image" Target="../media/image157.png"/><Relationship Id="rId7" Type="http://schemas.openxmlformats.org/officeDocument/2006/relationships/image" Target="../media/image143.png"/><Relationship Id="rId11" Type="http://schemas.openxmlformats.org/officeDocument/2006/relationships/image" Target="../media/image147.png"/><Relationship Id="rId1" Type="http://schemas.openxmlformats.org/officeDocument/2006/relationships/image" Target="../media/image137.png"/><Relationship Id="rId6" Type="http://schemas.openxmlformats.org/officeDocument/2006/relationships/image" Target="../media/image142.png"/><Relationship Id="rId16" Type="http://schemas.openxmlformats.org/officeDocument/2006/relationships/image" Target="../media/image152.png"/><Relationship Id="rId8" Type="http://schemas.openxmlformats.org/officeDocument/2006/relationships/image" Target="../media/image144.png"/><Relationship Id="rId13" Type="http://schemas.openxmlformats.org/officeDocument/2006/relationships/image" Target="../media/image149.png"/><Relationship Id="rId10" Type="http://schemas.openxmlformats.org/officeDocument/2006/relationships/image" Target="../media/image146.png"/><Relationship Id="rId5" Type="http://schemas.openxmlformats.org/officeDocument/2006/relationships/image" Target="../media/image141.png"/><Relationship Id="rId15" Type="http://schemas.openxmlformats.org/officeDocument/2006/relationships/image" Target="../media/image151.png"/><Relationship Id="rId12" Type="http://schemas.openxmlformats.org/officeDocument/2006/relationships/image" Target="../media/image148.png"/><Relationship Id="rId17" Type="http://schemas.openxmlformats.org/officeDocument/2006/relationships/image" Target="../media/image153.png"/><Relationship Id="rId19" Type="http://schemas.openxmlformats.org/officeDocument/2006/relationships/image" Target="../media/image155.png"/><Relationship Id="rId2" Type="http://schemas.openxmlformats.org/officeDocument/2006/relationships/image" Target="../media/image138.png"/><Relationship Id="rId9" Type="http://schemas.openxmlformats.org/officeDocument/2006/relationships/image" Target="../media/image145.png"/><Relationship Id="rId3" Type="http://schemas.openxmlformats.org/officeDocument/2006/relationships/image" Target="../media/image139.png"/><Relationship Id="rId18" Type="http://schemas.openxmlformats.org/officeDocument/2006/relationships/image" Target="../media/image154.png"/></Relationships>
</file>

<file path=ppt/drawings/_rels/vmlDrawing9.vml.rels><?xml version="1.0" encoding="UTF-8" standalone="yes"?>
<Relationships xmlns="http://schemas.openxmlformats.org/package/2006/relationships"><Relationship Id="rId8" Type="http://schemas.openxmlformats.org/officeDocument/2006/relationships/image" Target="../media/image171.png"/><Relationship Id="rId4" Type="http://schemas.openxmlformats.org/officeDocument/2006/relationships/image" Target="../media/image167.png"/><Relationship Id="rId5" Type="http://schemas.openxmlformats.org/officeDocument/2006/relationships/image" Target="../media/image168.png"/><Relationship Id="rId7" Type="http://schemas.openxmlformats.org/officeDocument/2006/relationships/image" Target="../media/image170.png"/><Relationship Id="rId1" Type="http://schemas.openxmlformats.org/officeDocument/2006/relationships/image" Target="../media/image164.png"/><Relationship Id="rId2" Type="http://schemas.openxmlformats.org/officeDocument/2006/relationships/image" Target="../media/image165.png"/><Relationship Id="rId3" Type="http://schemas.openxmlformats.org/officeDocument/2006/relationships/image" Target="../media/image166.png"/><Relationship Id="rId6" Type="http://schemas.openxmlformats.org/officeDocument/2006/relationships/image" Target="../media/image169.png"/></Relationships>
</file>

<file path=ppt/drawings/drawing1.xml><?xml version="1.0" encoding="utf-8"?>
<c:userShapes xmlns:c="http://schemas.openxmlformats.org/drawingml/2006/chart">
  <cdr:relSizeAnchor xmlns:cdr="http://schemas.openxmlformats.org/drawingml/2006/chartDrawing">
    <cdr:from>
      <cdr:x>0.4975</cdr:x>
      <cdr:y>0.49175</cdr:y>
    </cdr:from>
    <cdr:to>
      <cdr:x>0.523</cdr:x>
      <cdr:y>0.5475</cdr:y>
    </cdr:to>
    <cdr:sp macro="" textlink="">
      <cdr:nvSpPr>
        <cdr:cNvPr id="4097" name="Text Box 1"/>
        <cdr:cNvSpPr txBox="1">
          <a:spLocks xmlns:a="http://schemas.openxmlformats.org/drawingml/2006/main" noChangeArrowheads="1"/>
        </cdr:cNvSpPr>
      </cdr:nvSpPr>
      <cdr:spPr bwMode="auto">
        <a:xfrm xmlns:a="http://schemas.openxmlformats.org/drawingml/2006/main">
          <a:off x="1522698" y="612032"/>
          <a:ext cx="78048" cy="69387"/>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18288" tIns="18288" rIns="18288" bIns="18288" anchor="ctr" upright="1"/>
        <a:lstStyle xmlns:a="http://schemas.openxmlformats.org/drawingml/2006/main"/>
        <a:p xmlns:a="http://schemas.openxmlformats.org/drawingml/2006/main">
          <a:pPr algn="ctr" rtl="0">
            <a:defRPr sz="1000"/>
          </a:pPr>
          <a:r>
            <a:rPr lang="en-US" sz="350" b="0" i="0" strike="noStrike" dirty="0">
              <a:solidFill>
                <a:srgbClr val="000000"/>
              </a:solidFill>
              <a:latin typeface="Arial"/>
              <a:ea typeface="Arial"/>
              <a:cs typeface="Arial"/>
            </a:rPr>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204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20484" name="Rectangle 4"/>
          <p:cNvSpPr>
            <a:spLocks noGrp="1" noRot="1" noChangeAspec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62291E2-0B3D-7943-B935-0459D0929720}"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06" charset="0"/>
        <a:ea typeface="+mn-ea"/>
        <a:cs typeface="+mn-cs"/>
      </a:defRPr>
    </a:lvl1pPr>
    <a:lvl2pPr marL="4572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2pPr>
    <a:lvl3pPr marL="9144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3pPr>
    <a:lvl4pPr marL="13716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4pPr>
    <a:lvl5pPr marL="18288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1</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17202-907C-324B-A51D-295056302F04}" type="slidenum">
              <a:rPr lang="en-US"/>
              <a:pPr/>
              <a:t>2</a:t>
            </a:fld>
            <a:endParaRPr 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D8A06B-3E7B-994B-87B5-9C61D67FA5FB}" type="slidenum">
              <a:rPr lang="en-US"/>
              <a:pPr/>
              <a:t>3</a:t>
            </a:fld>
            <a:endParaRPr lang="en-US" dirty="0"/>
          </a:p>
        </p:txBody>
      </p:sp>
      <p:sp>
        <p:nvSpPr>
          <p:cNvPr id="55298" name="Rectangle 2"/>
          <p:cNvSpPr>
            <a:spLocks noGrp="1" noRot="1" noChangeAspect="1" noChangeArrowheads="1"/>
          </p:cNvSpPr>
          <p:nvPr>
            <p:ph type="sldImg"/>
          </p:nvPr>
        </p:nvSpPr>
        <p:spPr bwMode="auto">
          <a:xfrm>
            <a:off x="2143125" y="685800"/>
            <a:ext cx="2571750" cy="3429000"/>
          </a:xfrm>
          <a:prstGeom prst="rect">
            <a:avLst/>
          </a:prstGeom>
          <a:solidFill>
            <a:srgbClr val="FFFFFF"/>
          </a:solidFill>
          <a:ln>
            <a:solidFill>
              <a:srgbClr val="000000"/>
            </a:solidFill>
            <a:miter lim="800000"/>
            <a:headEnd/>
            <a:tailEnd/>
          </a:ln>
        </p:spPr>
      </p:sp>
      <p:sp>
        <p:nvSpPr>
          <p:cNvPr id="552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CF4B38-7C6C-6847-8FA3-171E5E122B72}" type="slidenum">
              <a:rPr lang="en-US"/>
              <a:pPr/>
              <a:t>4</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4DC97C-FECE-5C4C-BE4D-B6F6AA09AF93}" type="slidenum">
              <a:rPr lang="en-US"/>
              <a:pPr/>
              <a:t>5</a:t>
            </a:fld>
            <a:endParaRPr lang="en-US" dirty="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57BA52-506C-4A49-AEE3-2440861CC588}" type="slidenum">
              <a:rPr lang="en-US"/>
              <a:pPr/>
              <a:t>6</a:t>
            </a:fld>
            <a:endParaRPr lang="en-US" dirty="0"/>
          </a:p>
        </p:txBody>
      </p:sp>
      <p:sp>
        <p:nvSpPr>
          <p:cNvPr id="72706" name="Rectangle 2"/>
          <p:cNvSpPr>
            <a:spLocks noGrp="1" noRot="1" noChangeAspect="1" noChangeArrowheads="1"/>
          </p:cNvSpPr>
          <p:nvPr>
            <p:ph type="sldImg"/>
          </p:nvPr>
        </p:nvSpPr>
        <p:spPr bwMode="auto">
          <a:xfrm>
            <a:off x="2143125" y="685800"/>
            <a:ext cx="2571750" cy="3429000"/>
          </a:xfrm>
          <a:prstGeom prst="rect">
            <a:avLst/>
          </a:prstGeom>
          <a:solidFill>
            <a:srgbClr val="FFFFFF"/>
          </a:solidFill>
          <a:ln>
            <a:solidFill>
              <a:srgbClr val="000000"/>
            </a:solidFill>
            <a:miter lim="800000"/>
            <a:headEnd/>
            <a:tailEnd/>
          </a:ln>
        </p:spPr>
      </p:sp>
      <p:sp>
        <p:nvSpPr>
          <p:cNvPr id="7270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7B6A91-1BA3-1541-B751-12F9CA3CBFD1}" type="slidenum">
              <a:rPr lang="en-US"/>
              <a:pPr/>
              <a:t>7</a:t>
            </a:fld>
            <a:endParaRPr lang="en-US" dirty="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75DEE9-E214-0643-A579-DA8A040089C3}" type="slidenum">
              <a:rPr lang="en-US"/>
              <a:pPr/>
              <a:t>8</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75DEE9-E214-0643-A579-DA8A040089C3}" type="slidenum">
              <a:rPr lang="en-US"/>
              <a:pPr/>
              <a:t>9</a:t>
            </a:fld>
            <a:endParaRPr lang="en-US" dirty="0"/>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85604DE3-CC63-7545-AB93-475912CCF298}"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5D5F478F-B658-BF4B-ACBC-A254935C2993}"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886325" y="812800"/>
            <a:ext cx="1457325" cy="731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812800"/>
            <a:ext cx="4219575" cy="731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FC35325-151A-B24C-8C42-E81CDB702B4D}"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AC3E8DC4-8346-D041-9E1E-D94A8C2141B9}"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C406AA8A-B16E-464F-8693-2D646CAFDFDD}"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0" y="26416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6416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00A65F10-8259-424F-9857-4266BD48FDD7}"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smtClean="0"/>
            </a:lvl1pPr>
          </a:lstStyle>
          <a:p>
            <a:fld id="{738D199C-AEBD-EB46-BF73-8ECC10E4549D}"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137C4659-81A3-FC43-87F6-73BF8F6B9461}"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EB380DD5-4072-804C-9B0C-F18597DF61C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8F6C8BD2-4FF8-2D44-9119-591A6236E49F}"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0E2AA08D-551B-C14D-9EDE-5A62B37F528A}"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12800"/>
            <a:ext cx="5829300" cy="1524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14350" y="2641600"/>
            <a:ext cx="5829300" cy="548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514350" y="8331200"/>
            <a:ext cx="142875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1029" name="Rectangle 5"/>
          <p:cNvSpPr>
            <a:spLocks noGrp="1" noChangeArrowheads="1"/>
          </p:cNvSpPr>
          <p:nvPr>
            <p:ph type="ftr" sz="quarter" idx="3"/>
          </p:nvPr>
        </p:nvSpPr>
        <p:spPr bwMode="auto">
          <a:xfrm>
            <a:off x="2343150" y="8331200"/>
            <a:ext cx="21717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4914900" y="8331200"/>
            <a:ext cx="142875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A9F650C-5260-FB4E-908A-9CD50E43334F}"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pitchFamily="-106" charset="0"/>
        </a:defRPr>
      </a:lvl2pPr>
      <a:lvl3pPr algn="ctr" rtl="0" fontAlgn="base">
        <a:spcBef>
          <a:spcPct val="0"/>
        </a:spcBef>
        <a:spcAft>
          <a:spcPct val="0"/>
        </a:spcAft>
        <a:defRPr sz="4400">
          <a:solidFill>
            <a:schemeClr val="tx2"/>
          </a:solidFill>
          <a:latin typeface="Times" pitchFamily="-106" charset="0"/>
        </a:defRPr>
      </a:lvl3pPr>
      <a:lvl4pPr algn="ctr" rtl="0" fontAlgn="base">
        <a:spcBef>
          <a:spcPct val="0"/>
        </a:spcBef>
        <a:spcAft>
          <a:spcPct val="0"/>
        </a:spcAft>
        <a:defRPr sz="4400">
          <a:solidFill>
            <a:schemeClr val="tx2"/>
          </a:solidFill>
          <a:latin typeface="Times" pitchFamily="-106" charset="0"/>
        </a:defRPr>
      </a:lvl4pPr>
      <a:lvl5pPr algn="ctr" rtl="0" fontAlgn="base">
        <a:spcBef>
          <a:spcPct val="0"/>
        </a:spcBef>
        <a:spcAft>
          <a:spcPct val="0"/>
        </a:spcAft>
        <a:defRPr sz="4400">
          <a:solidFill>
            <a:schemeClr val="tx2"/>
          </a:solidFill>
          <a:latin typeface="Times" pitchFamily="-106" charset="0"/>
        </a:defRPr>
      </a:lvl5pPr>
      <a:lvl6pPr marL="457200" algn="ctr" rtl="0" fontAlgn="base">
        <a:spcBef>
          <a:spcPct val="0"/>
        </a:spcBef>
        <a:spcAft>
          <a:spcPct val="0"/>
        </a:spcAft>
        <a:defRPr sz="4400">
          <a:solidFill>
            <a:schemeClr val="tx2"/>
          </a:solidFill>
          <a:latin typeface="Times" pitchFamily="-106" charset="0"/>
        </a:defRPr>
      </a:lvl6pPr>
      <a:lvl7pPr marL="914400" algn="ctr" rtl="0" fontAlgn="base">
        <a:spcBef>
          <a:spcPct val="0"/>
        </a:spcBef>
        <a:spcAft>
          <a:spcPct val="0"/>
        </a:spcAft>
        <a:defRPr sz="4400">
          <a:solidFill>
            <a:schemeClr val="tx2"/>
          </a:solidFill>
          <a:latin typeface="Times" pitchFamily="-106" charset="0"/>
        </a:defRPr>
      </a:lvl7pPr>
      <a:lvl8pPr marL="1371600" algn="ctr" rtl="0" fontAlgn="base">
        <a:spcBef>
          <a:spcPct val="0"/>
        </a:spcBef>
        <a:spcAft>
          <a:spcPct val="0"/>
        </a:spcAft>
        <a:defRPr sz="4400">
          <a:solidFill>
            <a:schemeClr val="tx2"/>
          </a:solidFill>
          <a:latin typeface="Times" pitchFamily="-106" charset="0"/>
        </a:defRPr>
      </a:lvl8pPr>
      <a:lvl9pPr marL="1828800" algn="ctr" rtl="0" fontAlgn="base">
        <a:spcBef>
          <a:spcPct val="0"/>
        </a:spcBef>
        <a:spcAft>
          <a:spcPct val="0"/>
        </a:spcAft>
        <a:defRPr sz="4400">
          <a:solidFill>
            <a:schemeClr val="tx2"/>
          </a:solidFill>
          <a:latin typeface="Times" pitchFamily="-10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pitchFamily="-106" charset="-128"/>
        </a:defRPr>
      </a:lvl2pPr>
      <a:lvl3pPr marL="1143000" indent="-228600" algn="l" rtl="0" fontAlgn="base">
        <a:spcBef>
          <a:spcPct val="20000"/>
        </a:spcBef>
        <a:spcAft>
          <a:spcPct val="0"/>
        </a:spcAft>
        <a:buChar char="•"/>
        <a:defRPr sz="2400">
          <a:solidFill>
            <a:schemeClr val="tx1"/>
          </a:solidFill>
          <a:latin typeface="+mn-lt"/>
          <a:ea typeface="ＭＳ Ｐゴシック" pitchFamily="-106"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106"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4" Type="http://schemas.openxmlformats.org/officeDocument/2006/relationships/image" Target="../media/image4.png"/><Relationship Id="rId10" Type="http://schemas.openxmlformats.org/officeDocument/2006/relationships/oleObject" Target="../embeddings/oleObject2.bin"/><Relationship Id="rId5" Type="http://schemas.openxmlformats.org/officeDocument/2006/relationships/image" Target="../media/image5.png"/><Relationship Id="rId7" Type="http://schemas.openxmlformats.org/officeDocument/2006/relationships/oleObject" Target="../embeddings/oleObject1.bin"/><Relationship Id="rId11" Type="http://schemas.openxmlformats.org/officeDocument/2006/relationships/oleObject" Target="../embeddings/oleObject3.bin"/><Relationship Id="rId12" Type="http://schemas.openxmlformats.org/officeDocument/2006/relationships/chart" Target="../charts/chart3.xml"/><Relationship Id="rId1" Type="http://schemas.openxmlformats.org/officeDocument/2006/relationships/vmlDrawing" Target="../drawings/vmlDrawing1.vml"/><Relationship Id="rId2" Type="http://schemas.openxmlformats.org/officeDocument/2006/relationships/slideLayout" Target="../slideLayouts/slideLayout7.xml"/><Relationship Id="rId9" Type="http://schemas.openxmlformats.org/officeDocument/2006/relationships/chart" Target="../charts/chart2.xml"/><Relationship Id="rId3" Type="http://schemas.openxmlformats.org/officeDocument/2006/relationships/notesSlide" Target="../notesSlides/notesSlide1.xml"/><Relationship Id="rId6" Type="http://schemas.openxmlformats.org/officeDocument/2006/relationships/chart" Target="../charts/chart1.xml"/></Relationships>
</file>

<file path=ppt/slides/_rels/slide2.xml.rels><?xml version="1.0" encoding="UTF-8" standalone="yes"?>
<Relationships xmlns="http://schemas.openxmlformats.org/package/2006/relationships"><Relationship Id="rId39" Type="http://schemas.openxmlformats.org/officeDocument/2006/relationships/chart" Target="../charts/chart6.xml"/><Relationship Id="rId7" Type="http://schemas.openxmlformats.org/officeDocument/2006/relationships/oleObject" Target="../embeddings/oleObject7.bin"/><Relationship Id="rId43" Type="http://schemas.openxmlformats.org/officeDocument/2006/relationships/oleObject" Target="../embeddings/oleObject40.bin"/><Relationship Id="rId25" Type="http://schemas.openxmlformats.org/officeDocument/2006/relationships/oleObject" Target="../embeddings/oleObject24.bin"/><Relationship Id="rId10" Type="http://schemas.openxmlformats.org/officeDocument/2006/relationships/oleObject" Target="../embeddings/oleObject10.bin"/><Relationship Id="rId17" Type="http://schemas.openxmlformats.org/officeDocument/2006/relationships/oleObject" Target="../embeddings/oleObject16.bin"/><Relationship Id="rId9" Type="http://schemas.openxmlformats.org/officeDocument/2006/relationships/oleObject" Target="../embeddings/oleObject9.bin"/><Relationship Id="rId18" Type="http://schemas.openxmlformats.org/officeDocument/2006/relationships/oleObject" Target="../embeddings/oleObject17.bin"/><Relationship Id="rId27" Type="http://schemas.openxmlformats.org/officeDocument/2006/relationships/oleObject" Target="../embeddings/oleObject26.bin"/><Relationship Id="rId14" Type="http://schemas.openxmlformats.org/officeDocument/2006/relationships/oleObject" Target="../embeddings/oleObject13.bin"/><Relationship Id="rId4" Type="http://schemas.openxmlformats.org/officeDocument/2006/relationships/oleObject" Target="../embeddings/oleObject4.bin"/><Relationship Id="rId28" Type="http://schemas.openxmlformats.org/officeDocument/2006/relationships/chart" Target="../charts/chart5.xml"/><Relationship Id="rId45" Type="http://schemas.openxmlformats.org/officeDocument/2006/relationships/oleObject" Target="../embeddings/oleObject42.bin"/><Relationship Id="rId42" Type="http://schemas.openxmlformats.org/officeDocument/2006/relationships/oleObject" Target="../embeddings/oleObject39.bin"/><Relationship Id="rId6" Type="http://schemas.openxmlformats.org/officeDocument/2006/relationships/oleObject" Target="../embeddings/oleObject6.bin"/><Relationship Id="rId49" Type="http://schemas.openxmlformats.org/officeDocument/2006/relationships/oleObject" Target="../embeddings/oleObject46.bin"/><Relationship Id="rId44" Type="http://schemas.openxmlformats.org/officeDocument/2006/relationships/oleObject" Target="../embeddings/oleObject41.bin"/><Relationship Id="rId19" Type="http://schemas.openxmlformats.org/officeDocument/2006/relationships/oleObject" Target="../embeddings/oleObject18.bin"/><Relationship Id="rId38" Type="http://schemas.openxmlformats.org/officeDocument/2006/relationships/oleObject" Target="../embeddings/oleObject36.bin"/><Relationship Id="rId20" Type="http://schemas.openxmlformats.org/officeDocument/2006/relationships/oleObject" Target="../embeddings/oleObject19.bin"/><Relationship Id="rId2" Type="http://schemas.openxmlformats.org/officeDocument/2006/relationships/slideLayout" Target="../slideLayouts/slideLayout7.xml"/><Relationship Id="rId46" Type="http://schemas.openxmlformats.org/officeDocument/2006/relationships/oleObject" Target="../embeddings/oleObject43.bin"/><Relationship Id="rId35" Type="http://schemas.openxmlformats.org/officeDocument/2006/relationships/oleObject" Target="../embeddings/oleObject33.bin"/><Relationship Id="rId31" Type="http://schemas.openxmlformats.org/officeDocument/2006/relationships/oleObject" Target="../embeddings/oleObject29.bin"/><Relationship Id="rId34" Type="http://schemas.openxmlformats.org/officeDocument/2006/relationships/oleObject" Target="../embeddings/oleObject32.bin"/><Relationship Id="rId40" Type="http://schemas.openxmlformats.org/officeDocument/2006/relationships/oleObject" Target="../embeddings/oleObject37.bin"/><Relationship Id="rId36" Type="http://schemas.openxmlformats.org/officeDocument/2006/relationships/oleObject" Target="../embeddings/oleObject34.bin"/><Relationship Id="rId1" Type="http://schemas.openxmlformats.org/officeDocument/2006/relationships/vmlDrawing" Target="../drawings/vmlDrawing2.vml"/><Relationship Id="rId24" Type="http://schemas.openxmlformats.org/officeDocument/2006/relationships/oleObject" Target="../embeddings/oleObject23.bin"/><Relationship Id="rId47" Type="http://schemas.openxmlformats.org/officeDocument/2006/relationships/oleObject" Target="../embeddings/oleObject44.bin"/><Relationship Id="rId48" Type="http://schemas.openxmlformats.org/officeDocument/2006/relationships/oleObject" Target="../embeddings/oleObject45.bin"/><Relationship Id="rId8" Type="http://schemas.openxmlformats.org/officeDocument/2006/relationships/oleObject" Target="../embeddings/oleObject8.bin"/><Relationship Id="rId13" Type="http://schemas.openxmlformats.org/officeDocument/2006/relationships/chart" Target="../charts/chart4.xml"/><Relationship Id="rId32" Type="http://schemas.openxmlformats.org/officeDocument/2006/relationships/oleObject" Target="../embeddings/oleObject30.bin"/><Relationship Id="rId37" Type="http://schemas.openxmlformats.org/officeDocument/2006/relationships/oleObject" Target="../embeddings/oleObject35.bin"/><Relationship Id="rId12" Type="http://schemas.openxmlformats.org/officeDocument/2006/relationships/oleObject" Target="../embeddings/oleObject12.bin"/><Relationship Id="rId3" Type="http://schemas.openxmlformats.org/officeDocument/2006/relationships/notesSlide" Target="../notesSlides/notesSlide2.xml"/><Relationship Id="rId23" Type="http://schemas.openxmlformats.org/officeDocument/2006/relationships/oleObject" Target="../embeddings/oleObject22.bin"/><Relationship Id="rId26" Type="http://schemas.openxmlformats.org/officeDocument/2006/relationships/oleObject" Target="../embeddings/oleObject25.bin"/><Relationship Id="rId30" Type="http://schemas.openxmlformats.org/officeDocument/2006/relationships/oleObject" Target="../embeddings/oleObject28.bin"/><Relationship Id="rId11" Type="http://schemas.openxmlformats.org/officeDocument/2006/relationships/oleObject" Target="../embeddings/oleObject11.bin"/><Relationship Id="rId29" Type="http://schemas.openxmlformats.org/officeDocument/2006/relationships/oleObject" Target="../embeddings/oleObject27.bin"/><Relationship Id="rId16" Type="http://schemas.openxmlformats.org/officeDocument/2006/relationships/oleObject" Target="../embeddings/oleObject15.bin"/><Relationship Id="rId33" Type="http://schemas.openxmlformats.org/officeDocument/2006/relationships/oleObject" Target="../embeddings/oleObject31.bin"/><Relationship Id="rId41" Type="http://schemas.openxmlformats.org/officeDocument/2006/relationships/oleObject" Target="../embeddings/oleObject38.bin"/><Relationship Id="rId5" Type="http://schemas.openxmlformats.org/officeDocument/2006/relationships/oleObject" Target="../embeddings/oleObject5.bin"/><Relationship Id="rId15" Type="http://schemas.openxmlformats.org/officeDocument/2006/relationships/oleObject" Target="../embeddings/oleObject14.bin"/><Relationship Id="rId22" Type="http://schemas.openxmlformats.org/officeDocument/2006/relationships/oleObject" Target="../embeddings/oleObject21.bin"/><Relationship Id="rId21" Type="http://schemas.openxmlformats.org/officeDocument/2006/relationships/oleObject" Target="../embeddings/oleObject20.bin"/></Relationships>
</file>

<file path=ppt/slides/_rels/slide3.xml.rels><?xml version="1.0" encoding="UTF-8" standalone="yes"?>
<Relationships xmlns="http://schemas.openxmlformats.org/package/2006/relationships"><Relationship Id="rId14" Type="http://schemas.openxmlformats.org/officeDocument/2006/relationships/oleObject" Target="../embeddings/oleObject57.bin"/><Relationship Id="rId20" Type="http://schemas.openxmlformats.org/officeDocument/2006/relationships/image" Target="../media/image58.png"/><Relationship Id="rId4" Type="http://schemas.openxmlformats.org/officeDocument/2006/relationships/oleObject" Target="../embeddings/oleObject47.bin"/><Relationship Id="rId21" Type="http://schemas.openxmlformats.org/officeDocument/2006/relationships/image" Target="../media/image59.png"/><Relationship Id="rId22" Type="http://schemas.openxmlformats.org/officeDocument/2006/relationships/image" Target="../media/image60.png"/><Relationship Id="rId23" Type="http://schemas.openxmlformats.org/officeDocument/2006/relationships/image" Target="../media/image61.png"/><Relationship Id="rId7" Type="http://schemas.openxmlformats.org/officeDocument/2006/relationships/oleObject" Target="../embeddings/oleObject50.bin"/><Relationship Id="rId11" Type="http://schemas.openxmlformats.org/officeDocument/2006/relationships/oleObject" Target="../embeddings/oleObject54.bin"/><Relationship Id="rId1" Type="http://schemas.openxmlformats.org/officeDocument/2006/relationships/vmlDrawing" Target="../drawings/vmlDrawing3.vml"/><Relationship Id="rId6" Type="http://schemas.openxmlformats.org/officeDocument/2006/relationships/oleObject" Target="../embeddings/oleObject49.bin"/><Relationship Id="rId16" Type="http://schemas.openxmlformats.org/officeDocument/2006/relationships/image" Target="../media/image54.png"/><Relationship Id="rId8" Type="http://schemas.openxmlformats.org/officeDocument/2006/relationships/oleObject" Target="../embeddings/oleObject51.bin"/><Relationship Id="rId13" Type="http://schemas.openxmlformats.org/officeDocument/2006/relationships/oleObject" Target="../embeddings/oleObject56.bin"/><Relationship Id="rId10" Type="http://schemas.openxmlformats.org/officeDocument/2006/relationships/oleObject" Target="../embeddings/oleObject53.bin"/><Relationship Id="rId5" Type="http://schemas.openxmlformats.org/officeDocument/2006/relationships/oleObject" Target="../embeddings/oleObject48.bin"/><Relationship Id="rId15" Type="http://schemas.openxmlformats.org/officeDocument/2006/relationships/image" Target="../media/image53.png"/><Relationship Id="rId12" Type="http://schemas.openxmlformats.org/officeDocument/2006/relationships/oleObject" Target="../embeddings/oleObject55.bin"/><Relationship Id="rId17" Type="http://schemas.openxmlformats.org/officeDocument/2006/relationships/image" Target="../media/image55.png"/><Relationship Id="rId19" Type="http://schemas.openxmlformats.org/officeDocument/2006/relationships/image" Target="../media/image57.png"/><Relationship Id="rId2" Type="http://schemas.openxmlformats.org/officeDocument/2006/relationships/slideLayout" Target="../slideLayouts/slideLayout1.xml"/><Relationship Id="rId9" Type="http://schemas.openxmlformats.org/officeDocument/2006/relationships/oleObject" Target="../embeddings/oleObject52.bin"/><Relationship Id="rId3" Type="http://schemas.openxmlformats.org/officeDocument/2006/relationships/notesSlide" Target="../notesSlides/notesSlide3.xml"/><Relationship Id="rId18" Type="http://schemas.openxmlformats.org/officeDocument/2006/relationships/image" Target="../media/image56.png"/></Relationships>
</file>

<file path=ppt/slides/_rels/slide4.xml.rels><?xml version="1.0" encoding="UTF-8" standalone="yes"?>
<Relationships xmlns="http://schemas.openxmlformats.org/package/2006/relationships"><Relationship Id="rId31" Type="http://schemas.openxmlformats.org/officeDocument/2006/relationships/oleObject" Target="../embeddings/oleObject79.bin"/><Relationship Id="rId34" Type="http://schemas.openxmlformats.org/officeDocument/2006/relationships/oleObject" Target="../embeddings/oleObject82.bin"/><Relationship Id="rId7" Type="http://schemas.openxmlformats.org/officeDocument/2006/relationships/oleObject" Target="../embeddings/oleObject61.bin"/><Relationship Id="rId1" Type="http://schemas.openxmlformats.org/officeDocument/2006/relationships/vmlDrawing" Target="../drawings/vmlDrawing4.vml"/><Relationship Id="rId24" Type="http://schemas.openxmlformats.org/officeDocument/2006/relationships/image" Target="../media/image85.png"/><Relationship Id="rId25" Type="http://schemas.openxmlformats.org/officeDocument/2006/relationships/image" Target="../media/image86.png"/><Relationship Id="rId8" Type="http://schemas.openxmlformats.org/officeDocument/2006/relationships/oleObject" Target="../embeddings/oleObject62.bin"/><Relationship Id="rId13" Type="http://schemas.openxmlformats.org/officeDocument/2006/relationships/oleObject" Target="../embeddings/oleObject67.bin"/><Relationship Id="rId10" Type="http://schemas.openxmlformats.org/officeDocument/2006/relationships/oleObject" Target="../embeddings/oleObject64.bin"/><Relationship Id="rId32" Type="http://schemas.openxmlformats.org/officeDocument/2006/relationships/oleObject" Target="../embeddings/oleObject80.bin"/><Relationship Id="rId12" Type="http://schemas.openxmlformats.org/officeDocument/2006/relationships/oleObject" Target="../embeddings/oleObject66.bin"/><Relationship Id="rId17" Type="http://schemas.openxmlformats.org/officeDocument/2006/relationships/oleObject" Target="../embeddings/oleObject71.bin"/><Relationship Id="rId9" Type="http://schemas.openxmlformats.org/officeDocument/2006/relationships/oleObject" Target="../embeddings/oleObject63.bin"/><Relationship Id="rId18" Type="http://schemas.openxmlformats.org/officeDocument/2006/relationships/oleObject" Target="../embeddings/oleObject72.bin"/><Relationship Id="rId3" Type="http://schemas.openxmlformats.org/officeDocument/2006/relationships/notesSlide" Target="../notesSlides/notesSlide4.xml"/><Relationship Id="rId27" Type="http://schemas.openxmlformats.org/officeDocument/2006/relationships/oleObject" Target="../embeddings/oleObject75.bin"/><Relationship Id="rId14" Type="http://schemas.openxmlformats.org/officeDocument/2006/relationships/oleObject" Target="../embeddings/oleObject68.bin"/><Relationship Id="rId23" Type="http://schemas.openxmlformats.org/officeDocument/2006/relationships/image" Target="../media/image84.png"/><Relationship Id="rId4" Type="http://schemas.openxmlformats.org/officeDocument/2006/relationships/oleObject" Target="../embeddings/oleObject58.bin"/><Relationship Id="rId28" Type="http://schemas.openxmlformats.org/officeDocument/2006/relationships/oleObject" Target="../embeddings/oleObject76.bin"/><Relationship Id="rId26" Type="http://schemas.openxmlformats.org/officeDocument/2006/relationships/image" Target="../media/image87.png"/><Relationship Id="rId30" Type="http://schemas.openxmlformats.org/officeDocument/2006/relationships/oleObject" Target="../embeddings/oleObject78.bin"/><Relationship Id="rId11" Type="http://schemas.openxmlformats.org/officeDocument/2006/relationships/oleObject" Target="../embeddings/oleObject65.bin"/><Relationship Id="rId29" Type="http://schemas.openxmlformats.org/officeDocument/2006/relationships/oleObject" Target="../embeddings/oleObject77.bin"/><Relationship Id="rId6" Type="http://schemas.openxmlformats.org/officeDocument/2006/relationships/oleObject" Target="../embeddings/oleObject60.bin"/><Relationship Id="rId16" Type="http://schemas.openxmlformats.org/officeDocument/2006/relationships/oleObject" Target="../embeddings/oleObject70.bin"/><Relationship Id="rId33" Type="http://schemas.openxmlformats.org/officeDocument/2006/relationships/oleObject" Target="../embeddings/oleObject81.bin"/><Relationship Id="rId5" Type="http://schemas.openxmlformats.org/officeDocument/2006/relationships/oleObject" Target="../embeddings/oleObject59.bin"/><Relationship Id="rId15" Type="http://schemas.openxmlformats.org/officeDocument/2006/relationships/oleObject" Target="../embeddings/oleObject69.bin"/><Relationship Id="rId19" Type="http://schemas.openxmlformats.org/officeDocument/2006/relationships/oleObject" Target="../embeddings/oleObject73.bin"/><Relationship Id="rId20" Type="http://schemas.openxmlformats.org/officeDocument/2006/relationships/oleObject" Target="../embeddings/oleObject74.bin"/><Relationship Id="rId22" Type="http://schemas.openxmlformats.org/officeDocument/2006/relationships/image" Target="../media/image83.png"/><Relationship Id="rId21" Type="http://schemas.openxmlformats.org/officeDocument/2006/relationships/chart" Target="../charts/chart7.x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4" Type="http://schemas.openxmlformats.org/officeDocument/2006/relationships/chart" Target="../charts/chart8.xml"/><Relationship Id="rId4" Type="http://schemas.openxmlformats.org/officeDocument/2006/relationships/oleObject" Target="../embeddings/oleObject83.bin"/><Relationship Id="rId7" Type="http://schemas.openxmlformats.org/officeDocument/2006/relationships/oleObject" Target="../embeddings/oleObject86.bin"/><Relationship Id="rId11" Type="http://schemas.openxmlformats.org/officeDocument/2006/relationships/oleObject" Target="../embeddings/oleObject90.bin"/><Relationship Id="rId1" Type="http://schemas.openxmlformats.org/officeDocument/2006/relationships/vmlDrawing" Target="../drawings/vmlDrawing5.vml"/><Relationship Id="rId6" Type="http://schemas.openxmlformats.org/officeDocument/2006/relationships/oleObject" Target="../embeddings/oleObject85.bin"/><Relationship Id="rId16" Type="http://schemas.openxmlformats.org/officeDocument/2006/relationships/oleObject" Target="../embeddings/oleObject92.bin"/><Relationship Id="rId8" Type="http://schemas.openxmlformats.org/officeDocument/2006/relationships/oleObject" Target="../embeddings/oleObject87.bin"/><Relationship Id="rId13" Type="http://schemas.openxmlformats.org/officeDocument/2006/relationships/image" Target="../media/image102.png"/><Relationship Id="rId10" Type="http://schemas.openxmlformats.org/officeDocument/2006/relationships/oleObject" Target="../embeddings/oleObject89.bin"/><Relationship Id="rId5" Type="http://schemas.openxmlformats.org/officeDocument/2006/relationships/oleObject" Target="../embeddings/oleObject84.bin"/><Relationship Id="rId15" Type="http://schemas.openxmlformats.org/officeDocument/2006/relationships/oleObject" Target="../embeddings/oleObject91.bin"/><Relationship Id="rId12" Type="http://schemas.openxmlformats.org/officeDocument/2006/relationships/image" Target="../media/image101.png"/><Relationship Id="rId17" Type="http://schemas.openxmlformats.org/officeDocument/2006/relationships/oleObject" Target="../embeddings/oleObject93.bin"/><Relationship Id="rId19" Type="http://schemas.openxmlformats.org/officeDocument/2006/relationships/oleObject" Target="../embeddings/oleObject95.bin"/><Relationship Id="rId2" Type="http://schemas.openxmlformats.org/officeDocument/2006/relationships/slideLayout" Target="../slideLayouts/slideLayout7.xml"/><Relationship Id="rId9" Type="http://schemas.openxmlformats.org/officeDocument/2006/relationships/oleObject" Target="../embeddings/oleObject88.bin"/><Relationship Id="rId3" Type="http://schemas.openxmlformats.org/officeDocument/2006/relationships/notesSlide" Target="../notesSlides/notesSlide5.xml"/><Relationship Id="rId18" Type="http://schemas.openxmlformats.org/officeDocument/2006/relationships/oleObject" Target="../embeddings/oleObject94.bin"/></Relationships>
</file>

<file path=ppt/slides/_rels/slide6.xml.rels><?xml version="1.0" encoding="UTF-8" standalone="yes"?>
<Relationships xmlns="http://schemas.openxmlformats.org/package/2006/relationships"><Relationship Id="rId14" Type="http://schemas.openxmlformats.org/officeDocument/2006/relationships/oleObject" Target="../embeddings/oleObject106.bin"/><Relationship Id="rId4" Type="http://schemas.openxmlformats.org/officeDocument/2006/relationships/oleObject" Target="../embeddings/oleObject96.bin"/><Relationship Id="rId7" Type="http://schemas.openxmlformats.org/officeDocument/2006/relationships/oleObject" Target="../embeddings/oleObject99.bin"/><Relationship Id="rId11" Type="http://schemas.openxmlformats.org/officeDocument/2006/relationships/oleObject" Target="../embeddings/oleObject103.bin"/><Relationship Id="rId1" Type="http://schemas.openxmlformats.org/officeDocument/2006/relationships/vmlDrawing" Target="../drawings/vmlDrawing6.vml"/><Relationship Id="rId6" Type="http://schemas.openxmlformats.org/officeDocument/2006/relationships/oleObject" Target="../embeddings/oleObject98.bin"/><Relationship Id="rId16" Type="http://schemas.openxmlformats.org/officeDocument/2006/relationships/oleObject" Target="../embeddings/oleObject108.bin"/><Relationship Id="rId8" Type="http://schemas.openxmlformats.org/officeDocument/2006/relationships/oleObject" Target="../embeddings/oleObject100.bin"/><Relationship Id="rId13" Type="http://schemas.openxmlformats.org/officeDocument/2006/relationships/oleObject" Target="../embeddings/oleObject105.bin"/><Relationship Id="rId10" Type="http://schemas.openxmlformats.org/officeDocument/2006/relationships/oleObject" Target="../embeddings/oleObject102.bin"/><Relationship Id="rId5" Type="http://schemas.openxmlformats.org/officeDocument/2006/relationships/oleObject" Target="../embeddings/oleObject97.bin"/><Relationship Id="rId15" Type="http://schemas.openxmlformats.org/officeDocument/2006/relationships/oleObject" Target="../embeddings/oleObject107.bin"/><Relationship Id="rId12" Type="http://schemas.openxmlformats.org/officeDocument/2006/relationships/oleObject" Target="../embeddings/oleObject104.bin"/><Relationship Id="rId17" Type="http://schemas.openxmlformats.org/officeDocument/2006/relationships/oleObject" Target="../embeddings/oleObject109.bin"/><Relationship Id="rId19" Type="http://schemas.openxmlformats.org/officeDocument/2006/relationships/oleObject" Target="../embeddings/oleObject111.bin"/><Relationship Id="rId2" Type="http://schemas.openxmlformats.org/officeDocument/2006/relationships/slideLayout" Target="../slideLayouts/slideLayout7.xml"/><Relationship Id="rId9" Type="http://schemas.openxmlformats.org/officeDocument/2006/relationships/oleObject" Target="../embeddings/oleObject101.bin"/><Relationship Id="rId3" Type="http://schemas.openxmlformats.org/officeDocument/2006/relationships/notesSlide" Target="../notesSlides/notesSlide6.xml"/><Relationship Id="rId18" Type="http://schemas.openxmlformats.org/officeDocument/2006/relationships/oleObject" Target="../embeddings/oleObject110.bin"/></Relationships>
</file>

<file path=ppt/slides/_rels/slide7.xml.rels><?xml version="1.0" encoding="UTF-8" standalone="yes"?>
<Relationships xmlns="http://schemas.openxmlformats.org/package/2006/relationships"><Relationship Id="rId14" Type="http://schemas.openxmlformats.org/officeDocument/2006/relationships/oleObject" Target="../embeddings/oleObject118.bin"/><Relationship Id="rId20" Type="http://schemas.openxmlformats.org/officeDocument/2006/relationships/oleObject" Target="../embeddings/oleObject124.bin"/><Relationship Id="rId4" Type="http://schemas.openxmlformats.org/officeDocument/2006/relationships/image" Target="../media/image133.png"/><Relationship Id="rId21" Type="http://schemas.openxmlformats.org/officeDocument/2006/relationships/oleObject" Target="../embeddings/oleObject125.bin"/><Relationship Id="rId7" Type="http://schemas.openxmlformats.org/officeDocument/2006/relationships/image" Target="../media/image136.png"/><Relationship Id="rId11" Type="http://schemas.openxmlformats.org/officeDocument/2006/relationships/oleObject" Target="../embeddings/oleObject115.bin"/><Relationship Id="rId1" Type="http://schemas.openxmlformats.org/officeDocument/2006/relationships/vmlDrawing" Target="../drawings/vmlDrawing7.vml"/><Relationship Id="rId6" Type="http://schemas.openxmlformats.org/officeDocument/2006/relationships/image" Target="../media/image135.png"/><Relationship Id="rId16" Type="http://schemas.openxmlformats.org/officeDocument/2006/relationships/oleObject" Target="../embeddings/oleObject120.bin"/><Relationship Id="rId8" Type="http://schemas.openxmlformats.org/officeDocument/2006/relationships/oleObject" Target="../embeddings/oleObject112.bin"/><Relationship Id="rId13" Type="http://schemas.openxmlformats.org/officeDocument/2006/relationships/oleObject" Target="../embeddings/oleObject117.bin"/><Relationship Id="rId10" Type="http://schemas.openxmlformats.org/officeDocument/2006/relationships/oleObject" Target="../embeddings/oleObject114.bin"/><Relationship Id="rId5" Type="http://schemas.openxmlformats.org/officeDocument/2006/relationships/image" Target="../media/image134.png"/><Relationship Id="rId15" Type="http://schemas.openxmlformats.org/officeDocument/2006/relationships/oleObject" Target="../embeddings/oleObject119.bin"/><Relationship Id="rId12" Type="http://schemas.openxmlformats.org/officeDocument/2006/relationships/oleObject" Target="../embeddings/oleObject116.bin"/><Relationship Id="rId17" Type="http://schemas.openxmlformats.org/officeDocument/2006/relationships/oleObject" Target="../embeddings/oleObject121.bin"/><Relationship Id="rId19" Type="http://schemas.openxmlformats.org/officeDocument/2006/relationships/oleObject" Target="../embeddings/oleObject123.bin"/><Relationship Id="rId2" Type="http://schemas.openxmlformats.org/officeDocument/2006/relationships/slideLayout" Target="../slideLayouts/slideLayout7.xml"/><Relationship Id="rId9" Type="http://schemas.openxmlformats.org/officeDocument/2006/relationships/oleObject" Target="../embeddings/oleObject113.bin"/><Relationship Id="rId3" Type="http://schemas.openxmlformats.org/officeDocument/2006/relationships/notesSlide" Target="../notesSlides/notesSlide7.xml"/><Relationship Id="rId18" Type="http://schemas.openxmlformats.org/officeDocument/2006/relationships/oleObject" Target="../embeddings/oleObject122.bin"/></Relationships>
</file>

<file path=ppt/slides/_rels/slide8.xml.rels><?xml version="1.0" encoding="UTF-8" standalone="yes"?>
<Relationships xmlns="http://schemas.openxmlformats.org/package/2006/relationships"><Relationship Id="rId35" Type="http://schemas.openxmlformats.org/officeDocument/2006/relationships/image" Target="../media/image162.jpeg"/><Relationship Id="rId31" Type="http://schemas.openxmlformats.org/officeDocument/2006/relationships/image" Target="../media/image158.jpeg"/><Relationship Id="rId34" Type="http://schemas.openxmlformats.org/officeDocument/2006/relationships/image" Target="../media/image161.jpeg"/><Relationship Id="rId7" Type="http://schemas.openxmlformats.org/officeDocument/2006/relationships/oleObject" Target="../embeddings/oleObject129.bin"/><Relationship Id="rId36" Type="http://schemas.openxmlformats.org/officeDocument/2006/relationships/image" Target="../media/image163.jpeg"/><Relationship Id="rId1" Type="http://schemas.openxmlformats.org/officeDocument/2006/relationships/vmlDrawing" Target="../drawings/vmlDrawing8.vml"/><Relationship Id="rId24" Type="http://schemas.openxmlformats.org/officeDocument/2006/relationships/oleObject" Target="../embeddings/oleObject146.bin"/><Relationship Id="rId25" Type="http://schemas.openxmlformats.org/officeDocument/2006/relationships/oleObject" Target="../embeddings/oleObject147.bin"/><Relationship Id="rId8" Type="http://schemas.openxmlformats.org/officeDocument/2006/relationships/oleObject" Target="../embeddings/oleObject130.bin"/><Relationship Id="rId13" Type="http://schemas.openxmlformats.org/officeDocument/2006/relationships/oleObject" Target="../embeddings/oleObject135.bin"/><Relationship Id="rId10" Type="http://schemas.openxmlformats.org/officeDocument/2006/relationships/oleObject" Target="../embeddings/oleObject132.bin"/><Relationship Id="rId32" Type="http://schemas.openxmlformats.org/officeDocument/2006/relationships/image" Target="../media/image159.jpeg"/><Relationship Id="rId37" Type="http://schemas.openxmlformats.org/officeDocument/2006/relationships/chart" Target="../charts/chart9.xml"/><Relationship Id="rId12" Type="http://schemas.openxmlformats.org/officeDocument/2006/relationships/oleObject" Target="../embeddings/oleObject134.bin"/><Relationship Id="rId17" Type="http://schemas.openxmlformats.org/officeDocument/2006/relationships/oleObject" Target="../embeddings/oleObject139.bin"/><Relationship Id="rId9" Type="http://schemas.openxmlformats.org/officeDocument/2006/relationships/oleObject" Target="../embeddings/oleObject131.bin"/><Relationship Id="rId18" Type="http://schemas.openxmlformats.org/officeDocument/2006/relationships/oleObject" Target="../embeddings/oleObject140.bin"/><Relationship Id="rId3" Type="http://schemas.openxmlformats.org/officeDocument/2006/relationships/notesSlide" Target="../notesSlides/notesSlide8.xml"/><Relationship Id="rId27" Type="http://schemas.openxmlformats.org/officeDocument/2006/relationships/oleObject" Target="../embeddings/oleObject149.bin"/><Relationship Id="rId14" Type="http://schemas.openxmlformats.org/officeDocument/2006/relationships/oleObject" Target="../embeddings/oleObject136.bin"/><Relationship Id="rId23" Type="http://schemas.openxmlformats.org/officeDocument/2006/relationships/oleObject" Target="../embeddings/oleObject145.bin"/><Relationship Id="rId4" Type="http://schemas.openxmlformats.org/officeDocument/2006/relationships/oleObject" Target="../embeddings/oleObject126.bin"/><Relationship Id="rId28" Type="http://schemas.openxmlformats.org/officeDocument/2006/relationships/oleObject" Target="../embeddings/oleObject150.bin"/><Relationship Id="rId26" Type="http://schemas.openxmlformats.org/officeDocument/2006/relationships/oleObject" Target="../embeddings/oleObject148.bin"/><Relationship Id="rId30" Type="http://schemas.openxmlformats.org/officeDocument/2006/relationships/oleObject" Target="../embeddings/oleObject152.bin"/><Relationship Id="rId11" Type="http://schemas.openxmlformats.org/officeDocument/2006/relationships/oleObject" Target="../embeddings/oleObject133.bin"/><Relationship Id="rId29" Type="http://schemas.openxmlformats.org/officeDocument/2006/relationships/oleObject" Target="../embeddings/oleObject151.bin"/><Relationship Id="rId6" Type="http://schemas.openxmlformats.org/officeDocument/2006/relationships/oleObject" Target="../embeddings/oleObject128.bin"/><Relationship Id="rId16" Type="http://schemas.openxmlformats.org/officeDocument/2006/relationships/oleObject" Target="../embeddings/oleObject138.bin"/><Relationship Id="rId33" Type="http://schemas.openxmlformats.org/officeDocument/2006/relationships/image" Target="../media/image160.jpeg"/><Relationship Id="rId5" Type="http://schemas.openxmlformats.org/officeDocument/2006/relationships/oleObject" Target="../embeddings/oleObject127.bin"/><Relationship Id="rId15" Type="http://schemas.openxmlformats.org/officeDocument/2006/relationships/oleObject" Target="../embeddings/oleObject137.bin"/><Relationship Id="rId19" Type="http://schemas.openxmlformats.org/officeDocument/2006/relationships/oleObject" Target="../embeddings/oleObject141.bin"/><Relationship Id="rId38" Type="http://schemas.openxmlformats.org/officeDocument/2006/relationships/chart" Target="../charts/chart10.xml"/><Relationship Id="rId20" Type="http://schemas.openxmlformats.org/officeDocument/2006/relationships/oleObject" Target="../embeddings/oleObject142.bin"/><Relationship Id="rId22" Type="http://schemas.openxmlformats.org/officeDocument/2006/relationships/oleObject" Target="../embeddings/oleObject144.bin"/><Relationship Id="rId21" Type="http://schemas.openxmlformats.org/officeDocument/2006/relationships/oleObject" Target="../embeddings/oleObject143.bin"/><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7" Type="http://schemas.openxmlformats.org/officeDocument/2006/relationships/oleObject" Target="../embeddings/oleObject156.bin"/><Relationship Id="rId1" Type="http://schemas.openxmlformats.org/officeDocument/2006/relationships/vmlDrawing" Target="../drawings/vmlDrawing9.vml"/><Relationship Id="rId24" Type="http://schemas.openxmlformats.org/officeDocument/2006/relationships/image" Target="../media/image175.png"/><Relationship Id="rId25" Type="http://schemas.openxmlformats.org/officeDocument/2006/relationships/image" Target="../media/image176.png"/><Relationship Id="rId8" Type="http://schemas.openxmlformats.org/officeDocument/2006/relationships/oleObject" Target="../embeddings/oleObject157.bin"/><Relationship Id="rId13" Type="http://schemas.openxmlformats.org/officeDocument/2006/relationships/oleObject" Target="../embeddings/oleObject162.bin"/><Relationship Id="rId10" Type="http://schemas.openxmlformats.org/officeDocument/2006/relationships/oleObject" Target="../embeddings/oleObject159.bin"/><Relationship Id="rId12" Type="http://schemas.openxmlformats.org/officeDocument/2006/relationships/oleObject" Target="../embeddings/oleObject161.bin"/><Relationship Id="rId17" Type="http://schemas.openxmlformats.org/officeDocument/2006/relationships/chart" Target="../charts/chart11.xml"/><Relationship Id="rId9" Type="http://schemas.openxmlformats.org/officeDocument/2006/relationships/oleObject" Target="../embeddings/oleObject158.bin"/><Relationship Id="rId18" Type="http://schemas.openxmlformats.org/officeDocument/2006/relationships/chart" Target="../charts/chart12.xml"/><Relationship Id="rId3" Type="http://schemas.openxmlformats.org/officeDocument/2006/relationships/notesSlide" Target="../notesSlides/notesSlide9.xml"/><Relationship Id="rId14" Type="http://schemas.openxmlformats.org/officeDocument/2006/relationships/oleObject" Target="../embeddings/oleObject163.bin"/><Relationship Id="rId23" Type="http://schemas.openxmlformats.org/officeDocument/2006/relationships/image" Target="../media/image174.png"/><Relationship Id="rId4" Type="http://schemas.openxmlformats.org/officeDocument/2006/relationships/oleObject" Target="../embeddings/oleObject153.bin"/><Relationship Id="rId11" Type="http://schemas.openxmlformats.org/officeDocument/2006/relationships/oleObject" Target="../embeddings/oleObject160.bin"/><Relationship Id="rId6" Type="http://schemas.openxmlformats.org/officeDocument/2006/relationships/oleObject" Target="../embeddings/oleObject155.bin"/><Relationship Id="rId16" Type="http://schemas.openxmlformats.org/officeDocument/2006/relationships/oleObject" Target="../embeddings/oleObject165.bin"/><Relationship Id="rId5" Type="http://schemas.openxmlformats.org/officeDocument/2006/relationships/oleObject" Target="../embeddings/oleObject154.bin"/><Relationship Id="rId15" Type="http://schemas.openxmlformats.org/officeDocument/2006/relationships/oleObject" Target="../embeddings/oleObject164.bin"/><Relationship Id="rId19" Type="http://schemas.openxmlformats.org/officeDocument/2006/relationships/chart" Target="../charts/chart13.xml"/><Relationship Id="rId20" Type="http://schemas.openxmlformats.org/officeDocument/2006/relationships/chart" Target="../charts/chart14.xml"/><Relationship Id="rId22" Type="http://schemas.openxmlformats.org/officeDocument/2006/relationships/image" Target="../media/image173.png"/><Relationship Id="rId21" Type="http://schemas.openxmlformats.org/officeDocument/2006/relationships/image" Target="../media/image172.png"/><Relationship Id="rId2"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927100" y="6034088"/>
            <a:ext cx="5205413" cy="1675844"/>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Arial"/>
                <a:cs typeface="Arial"/>
              </a:rPr>
              <a:t>Figure 2.1.</a:t>
            </a:r>
            <a:r>
              <a:rPr lang="en-US" sz="900" b="1" dirty="0" smtClean="0">
                <a:latin typeface="Arial"/>
                <a:cs typeface="Arial"/>
              </a:rPr>
              <a:t> Expression of cyclin D1T286A generates chromosomal instability following DNA damage.</a:t>
            </a:r>
            <a:r>
              <a:rPr lang="en-US" sz="900" dirty="0" smtClean="0">
                <a:latin typeface="Arial"/>
                <a:cs typeface="Arial"/>
              </a:rPr>
              <a:t>  </a:t>
            </a:r>
            <a:r>
              <a:rPr lang="en-US" sz="900" dirty="0">
                <a:latin typeface="Arial"/>
                <a:cs typeface="Arial"/>
              </a:rPr>
              <a:t>(</a:t>
            </a:r>
            <a:r>
              <a:rPr lang="en-US" sz="900" dirty="0" smtClean="0">
                <a:latin typeface="Arial"/>
                <a:cs typeface="Arial"/>
              </a:rPr>
              <a:t>A and B) Chromatid breaks following MMC (A) or HU (B) treatment occur at a greater frequency in splenocytes expressing Eμ-D1T286A.</a:t>
            </a:r>
            <a:r>
              <a:rPr lang="en-US" sz="900" dirty="0" smtClean="0">
                <a:solidFill>
                  <a:srgbClr val="000000"/>
                </a:solidFill>
                <a:latin typeface="Arial"/>
                <a:cs typeface="Arial"/>
              </a:rPr>
              <a:t> Splenocytes derived from non-transgenic or </a:t>
            </a:r>
            <a:r>
              <a:rPr lang="en-US" sz="900" dirty="0" smtClean="0">
                <a:latin typeface="Arial"/>
                <a:cs typeface="Arial"/>
              </a:rPr>
              <a:t>Eμ-D1T286A </a:t>
            </a:r>
            <a:r>
              <a:rPr lang="en-US" sz="900" dirty="0" smtClean="0">
                <a:solidFill>
                  <a:srgbClr val="000000"/>
                </a:solidFill>
                <a:latin typeface="Arial"/>
                <a:cs typeface="Arial"/>
              </a:rPr>
              <a:t>premalignant mice were cultured for 24h in the presence of 100</a:t>
            </a:r>
            <a:r>
              <a:rPr lang="en-US" sz="900" dirty="0" smtClean="0">
                <a:latin typeface="Arial"/>
                <a:cs typeface="Arial"/>
              </a:rPr>
              <a:t>μ</a:t>
            </a:r>
            <a:r>
              <a:rPr lang="en-US" sz="900" dirty="0" smtClean="0">
                <a:solidFill>
                  <a:srgbClr val="000000"/>
                </a:solidFill>
                <a:latin typeface="Arial"/>
                <a:cs typeface="Arial"/>
              </a:rPr>
              <a:t>M MMC or cultured for 24h, followed by a 2h pulse with 2mM HU and </a:t>
            </a:r>
            <a:r>
              <a:rPr lang="en-US" sz="900" dirty="0" err="1" smtClean="0">
                <a:solidFill>
                  <a:srgbClr val="000000"/>
                </a:solidFill>
                <a:latin typeface="Arial"/>
                <a:cs typeface="Arial"/>
              </a:rPr>
              <a:t>resuspension</a:t>
            </a:r>
            <a:r>
              <a:rPr lang="en-US" sz="900" dirty="0" smtClean="0">
                <a:solidFill>
                  <a:srgbClr val="000000"/>
                </a:solidFill>
                <a:latin typeface="Arial"/>
                <a:cs typeface="Arial"/>
              </a:rPr>
              <a:t> </a:t>
            </a:r>
            <a:r>
              <a:rPr lang="en-US" sz="900" dirty="0" smtClean="0">
                <a:solidFill>
                  <a:srgbClr val="000000"/>
                </a:solidFill>
                <a:latin typeface="Arial"/>
                <a:cs typeface="Arial"/>
              </a:rPr>
              <a:t>in fresh media. Cells were then treated with colcemid for 2h to allow arrest in metaphase. (C) Untreated non-transgenic and </a:t>
            </a:r>
            <a:r>
              <a:rPr lang="en-US" sz="900" dirty="0" smtClean="0">
                <a:latin typeface="Arial"/>
                <a:cs typeface="Arial"/>
              </a:rPr>
              <a:t>Eμ-D1T286A </a:t>
            </a:r>
            <a:r>
              <a:rPr lang="en-US" sz="900" dirty="0" smtClean="0">
                <a:solidFill>
                  <a:srgbClr val="000000"/>
                </a:solidFill>
                <a:latin typeface="Arial"/>
                <a:cs typeface="Arial"/>
              </a:rPr>
              <a:t>splenocytes do not exhibit a significant number of chromatid breaks. Representative images of metaphase spreads are shown, and the average number of chromatid breaks per metaphase spread was quantified for each treatment.</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54</a:t>
            </a:r>
            <a:endParaRPr lang="en-US" sz="1200" dirty="0">
              <a:ea typeface="ＭＳ Ｐゴシック" pitchFamily="-106" charset="-128"/>
              <a:cs typeface="ＭＳ Ｐゴシック" pitchFamily="-106" charset="-128"/>
            </a:endParaRPr>
          </a:p>
        </p:txBody>
      </p:sp>
      <p:grpSp>
        <p:nvGrpSpPr>
          <p:cNvPr id="124" name="Group 123"/>
          <p:cNvGrpSpPr/>
          <p:nvPr/>
        </p:nvGrpSpPr>
        <p:grpSpPr>
          <a:xfrm>
            <a:off x="970598" y="846081"/>
            <a:ext cx="4782502" cy="4889544"/>
            <a:chOff x="970598" y="918845"/>
            <a:chExt cx="4775914" cy="5121580"/>
          </a:xfrm>
        </p:grpSpPr>
        <p:grpSp>
          <p:nvGrpSpPr>
            <p:cNvPr id="111" name="Group 110"/>
            <p:cNvGrpSpPr/>
            <p:nvPr/>
          </p:nvGrpSpPr>
          <p:grpSpPr>
            <a:xfrm>
              <a:off x="970598" y="918845"/>
              <a:ext cx="4775914" cy="2700655"/>
              <a:chOff x="879158" y="1122045"/>
              <a:chExt cx="4775914" cy="2700655"/>
            </a:xfrm>
          </p:grpSpPr>
          <p:sp>
            <p:nvSpPr>
              <p:cNvPr id="6482" name="Text Box 338"/>
              <p:cNvSpPr txBox="1">
                <a:spLocks noChangeArrowheads="1"/>
              </p:cNvSpPr>
              <p:nvPr/>
            </p:nvSpPr>
            <p:spPr bwMode="auto">
              <a:xfrm>
                <a:off x="1058228" y="1122045"/>
                <a:ext cx="336549" cy="290144"/>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A.</a:t>
                </a:r>
                <a:endParaRPr lang="en-US" sz="1600" dirty="0">
                  <a:latin typeface="Arial" pitchFamily="-106" charset="0"/>
                </a:endParaRPr>
              </a:p>
            </p:txBody>
          </p:sp>
          <p:grpSp>
            <p:nvGrpSpPr>
              <p:cNvPr id="81" name="Group 80"/>
              <p:cNvGrpSpPr/>
              <p:nvPr/>
            </p:nvGrpSpPr>
            <p:grpSpPr>
              <a:xfrm>
                <a:off x="879158" y="1382713"/>
                <a:ext cx="2665412" cy="2323798"/>
                <a:chOff x="503238" y="1382713"/>
                <a:chExt cx="2665412" cy="2323798"/>
              </a:xfrm>
            </p:grpSpPr>
            <p:pic>
              <p:nvPicPr>
                <p:cNvPr id="82" name="Picture 28"/>
                <p:cNvPicPr>
                  <a:picLocks noChangeAspect="1" noChangeArrowheads="1"/>
                </p:cNvPicPr>
                <p:nvPr/>
              </p:nvPicPr>
              <p:blipFill>
                <a:blip r:embed="rId4">
                  <a:lum bright="30000" contrast="30000"/>
                  <a:grayscl/>
                </a:blip>
                <a:srcRect/>
                <a:stretch>
                  <a:fillRect/>
                </a:stretch>
              </p:blipFill>
              <p:spPr bwMode="auto">
                <a:xfrm>
                  <a:off x="977900" y="1404938"/>
                  <a:ext cx="900113" cy="803275"/>
                </a:xfrm>
                <a:prstGeom prst="rect">
                  <a:avLst/>
                </a:prstGeom>
                <a:noFill/>
                <a:ln w="19050">
                  <a:solidFill>
                    <a:schemeClr val="tx1"/>
                  </a:solidFill>
                  <a:miter lim="800000"/>
                  <a:headEnd/>
                  <a:tailEnd/>
                </a:ln>
                <a:effectLst/>
              </p:spPr>
            </p:pic>
            <p:sp>
              <p:nvSpPr>
                <p:cNvPr id="83" name="Text Box 29"/>
                <p:cNvSpPr txBox="1">
                  <a:spLocks noChangeArrowheads="1"/>
                </p:cNvSpPr>
                <p:nvPr/>
              </p:nvSpPr>
              <p:spPr bwMode="auto">
                <a:xfrm>
                  <a:off x="906464" y="1384300"/>
                  <a:ext cx="284162" cy="241786"/>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900" b="1" dirty="0">
                      <a:latin typeface="Arial"/>
                      <a:ea typeface="ＭＳ Ｐゴシック" pitchFamily="-106" charset="-128"/>
                      <a:cs typeface="Arial"/>
                    </a:rPr>
                    <a:t>a</a:t>
                  </a:r>
                </a:p>
              </p:txBody>
            </p:sp>
            <p:pic>
              <p:nvPicPr>
                <p:cNvPr id="85" name="Picture 31"/>
                <p:cNvPicPr>
                  <a:picLocks noChangeAspect="1" noChangeArrowheads="1"/>
                </p:cNvPicPr>
                <p:nvPr/>
              </p:nvPicPr>
              <p:blipFill>
                <a:blip r:embed="rId5"/>
                <a:srcRect/>
                <a:stretch>
                  <a:fillRect/>
                </a:stretch>
              </p:blipFill>
              <p:spPr bwMode="auto">
                <a:xfrm>
                  <a:off x="1935163" y="1408113"/>
                  <a:ext cx="909637" cy="800100"/>
                </a:xfrm>
                <a:prstGeom prst="rect">
                  <a:avLst/>
                </a:prstGeom>
                <a:noFill/>
                <a:ln w="19050">
                  <a:solidFill>
                    <a:schemeClr val="tx1"/>
                  </a:solidFill>
                  <a:miter lim="800000"/>
                  <a:headEnd/>
                  <a:tailEnd/>
                </a:ln>
                <a:effectLst/>
              </p:spPr>
            </p:pic>
            <p:sp>
              <p:nvSpPr>
                <p:cNvPr id="86" name="Text Box 32"/>
                <p:cNvSpPr txBox="1">
                  <a:spLocks noChangeArrowheads="1"/>
                </p:cNvSpPr>
                <p:nvPr/>
              </p:nvSpPr>
              <p:spPr bwMode="auto">
                <a:xfrm>
                  <a:off x="1860551" y="1382713"/>
                  <a:ext cx="227013" cy="386859"/>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900" b="1" dirty="0">
                      <a:latin typeface="Arial"/>
                      <a:ea typeface="ＭＳ Ｐゴシック" pitchFamily="-106" charset="-128"/>
                      <a:cs typeface="Arial"/>
                    </a:rPr>
                    <a:t>b</a:t>
                  </a:r>
                </a:p>
              </p:txBody>
            </p:sp>
            <p:graphicFrame>
              <p:nvGraphicFramePr>
                <p:cNvPr id="87" name="Object 33"/>
                <p:cNvGraphicFramePr>
                  <a:graphicFrameLocks noChangeAspect="1"/>
                </p:cNvGraphicFramePr>
                <p:nvPr/>
              </p:nvGraphicFramePr>
              <p:xfrm>
                <a:off x="1176338" y="2306638"/>
                <a:ext cx="1678308" cy="1399873"/>
              </p:xfrm>
              <a:graphic>
                <a:graphicData uri="http://schemas.openxmlformats.org/drawingml/2006/chart">
                  <c:chart xmlns:c="http://schemas.openxmlformats.org/drawingml/2006/chart" xmlns:r="http://schemas.openxmlformats.org/officeDocument/2006/relationships" r:id="rId6"/>
                </a:graphicData>
              </a:graphic>
            </p:graphicFrame>
            <p:sp>
              <p:nvSpPr>
                <p:cNvPr id="88" name="Text Box 34"/>
                <p:cNvSpPr txBox="1">
                  <a:spLocks noChangeArrowheads="1"/>
                </p:cNvSpPr>
                <p:nvPr/>
              </p:nvSpPr>
              <p:spPr bwMode="auto">
                <a:xfrm>
                  <a:off x="1222375" y="3111500"/>
                  <a:ext cx="273050" cy="274638"/>
                </a:xfrm>
                <a:prstGeom prst="rect">
                  <a:avLst/>
                </a:prstGeom>
                <a:noFill/>
                <a:ln w="9525">
                  <a:noFill/>
                  <a:miter lim="800000"/>
                  <a:headEnd/>
                  <a:tailEnd/>
                </a:ln>
                <a:effectLst/>
              </p:spPr>
              <p:txBody>
                <a:bodyPr wrap="square">
                  <a:prstTxWarp prst="textNoShape">
                    <a:avLst/>
                  </a:prstTxWarp>
                  <a:spAutoFit/>
                </a:bodyPr>
                <a:lstStyle/>
                <a:p>
                  <a:pPr>
                    <a:spcBef>
                      <a:spcPct val="50000"/>
                    </a:spcBef>
                  </a:pPr>
                  <a:endParaRPr lang="en-US" sz="1200" dirty="0">
                    <a:latin typeface="Helvetica" pitchFamily="-106" charset="0"/>
                  </a:endParaRPr>
                </a:p>
              </p:txBody>
            </p:sp>
            <p:sp>
              <p:nvSpPr>
                <p:cNvPr id="89" name="Text Box 35"/>
                <p:cNvSpPr txBox="1">
                  <a:spLocks noChangeArrowheads="1"/>
                </p:cNvSpPr>
                <p:nvPr/>
              </p:nvSpPr>
              <p:spPr bwMode="auto">
                <a:xfrm rot="16200000">
                  <a:off x="474662" y="2790469"/>
                  <a:ext cx="1236663" cy="338088"/>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6" charset="0"/>
                    </a:rPr>
                    <a:t># Chromatid Breaks</a:t>
                  </a:r>
                  <a:r>
                    <a:rPr lang="en-US" sz="800" dirty="0" smtClean="0">
                      <a:latin typeface="Helvetica" pitchFamily="-106" charset="0"/>
                    </a:rPr>
                    <a:t>/</a:t>
                  </a:r>
                </a:p>
                <a:p>
                  <a:pPr algn="ctr">
                    <a:spcBef>
                      <a:spcPts val="0"/>
                    </a:spcBef>
                  </a:pPr>
                  <a:r>
                    <a:rPr lang="en-US" sz="800" dirty="0" smtClean="0">
                      <a:latin typeface="Helvetica" pitchFamily="-106" charset="0"/>
                    </a:rPr>
                    <a:t>Cell</a:t>
                  </a:r>
                  <a:endParaRPr lang="en-US" sz="800" dirty="0">
                    <a:latin typeface="Helvetica" pitchFamily="-106" charset="0"/>
                  </a:endParaRPr>
                </a:p>
              </p:txBody>
            </p:sp>
            <p:sp>
              <p:nvSpPr>
                <p:cNvPr id="90" name="Rectangle 36"/>
                <p:cNvSpPr>
                  <a:spLocks noChangeArrowheads="1"/>
                </p:cNvSpPr>
                <p:nvPr/>
              </p:nvSpPr>
              <p:spPr bwMode="auto">
                <a:xfrm>
                  <a:off x="1408113" y="3297238"/>
                  <a:ext cx="712787" cy="398462"/>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sz="800" dirty="0">
                      <a:latin typeface="Arial"/>
                      <a:ea typeface="ＭＳ Ｐゴシック" pitchFamily="-106" charset="-128"/>
                      <a:cs typeface="Arial"/>
                    </a:rPr>
                    <a:t>E</a:t>
                  </a:r>
                  <a:r>
                    <a:rPr lang="en-US" sz="800" dirty="0">
                      <a:latin typeface="Arial"/>
                      <a:ea typeface="ＭＳ Ｐゴシック" pitchFamily="-106" charset="-128"/>
                      <a:cs typeface="Arial"/>
                      <a:sym typeface="Symbol" pitchFamily="-106" charset="2"/>
                    </a:rPr>
                    <a:t>-</a:t>
                  </a:r>
                  <a:r>
                    <a:rPr lang="en-US" sz="800" dirty="0">
                      <a:latin typeface="Arial"/>
                      <a:ea typeface="ＭＳ Ｐゴシック" pitchFamily="-106" charset="-128"/>
                      <a:cs typeface="Arial"/>
                    </a:rPr>
                    <a:t>D1T286A </a:t>
                  </a:r>
                </a:p>
                <a:p>
                  <a:pPr algn="ctr"/>
                  <a:r>
                    <a:rPr lang="en-US" sz="800" dirty="0">
                      <a:latin typeface="Arial"/>
                      <a:ea typeface="ＭＳ Ｐゴシック" pitchFamily="-106" charset="-128"/>
                      <a:cs typeface="Arial"/>
                    </a:rPr>
                    <a:t>MMC</a:t>
                  </a:r>
                </a:p>
              </p:txBody>
            </p:sp>
            <p:sp>
              <p:nvSpPr>
                <p:cNvPr id="91" name="Rectangle 37"/>
                <p:cNvSpPr>
                  <a:spLocks noChangeArrowheads="1"/>
                </p:cNvSpPr>
                <p:nvPr/>
              </p:nvSpPr>
              <p:spPr bwMode="auto">
                <a:xfrm>
                  <a:off x="2070100" y="3352800"/>
                  <a:ext cx="850900" cy="304800"/>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sz="800" dirty="0">
                      <a:latin typeface="Arial"/>
                      <a:ea typeface="ＭＳ Ｐゴシック" pitchFamily="-106" charset="-128"/>
                      <a:cs typeface="Arial"/>
                    </a:rPr>
                    <a:t>Non-Tg </a:t>
                  </a:r>
                </a:p>
                <a:p>
                  <a:pPr algn="ctr"/>
                  <a:r>
                    <a:rPr lang="en-US" sz="800" dirty="0">
                      <a:latin typeface="Arial"/>
                      <a:ea typeface="ＭＳ Ｐゴシック" pitchFamily="-106" charset="-128"/>
                      <a:cs typeface="Arial"/>
                    </a:rPr>
                    <a:t>MMC</a:t>
                  </a:r>
                </a:p>
              </p:txBody>
            </p:sp>
            <p:sp>
              <p:nvSpPr>
                <p:cNvPr id="92" name="Text Box 46"/>
                <p:cNvSpPr txBox="1">
                  <a:spLocks noChangeArrowheads="1"/>
                </p:cNvSpPr>
                <p:nvPr/>
              </p:nvSpPr>
              <p:spPr bwMode="auto">
                <a:xfrm>
                  <a:off x="1646238" y="2209800"/>
                  <a:ext cx="1522412" cy="225668"/>
                </a:xfrm>
                <a:prstGeom prst="rect">
                  <a:avLst/>
                </a:prstGeom>
                <a:noFill/>
                <a:ln w="9525">
                  <a:noFill/>
                  <a:miter lim="800000"/>
                  <a:headEnd/>
                  <a:tailEnd/>
                </a:ln>
                <a:effectLst/>
              </p:spPr>
              <p:txBody>
                <a:bodyPr wrap="square">
                  <a:prstTxWarp prst="textNoShape">
                    <a:avLst/>
                  </a:prstTxWarp>
                  <a:spAutoFit/>
                </a:bodyPr>
                <a:lstStyle/>
                <a:p>
                  <a:pPr algn="ctr" eaLnBrk="0" hangingPunct="0">
                    <a:spcBef>
                      <a:spcPct val="50000"/>
                    </a:spcBef>
                  </a:pPr>
                  <a:r>
                    <a:rPr lang="en-US" sz="800" dirty="0">
                      <a:latin typeface="Helvetica" pitchFamily="-106" charset="0"/>
                      <a:ea typeface="ＭＳ Ｐゴシック" pitchFamily="-106" charset="-128"/>
                      <a:cs typeface="ＭＳ Ｐゴシック" pitchFamily="-106" charset="-128"/>
                    </a:rPr>
                    <a:t>Non-Tg + MMC</a:t>
                  </a:r>
                </a:p>
              </p:txBody>
            </p:sp>
            <p:sp>
              <p:nvSpPr>
                <p:cNvPr id="93" name="Text Box 47"/>
                <p:cNvSpPr txBox="1">
                  <a:spLocks noChangeArrowheads="1"/>
                </p:cNvSpPr>
                <p:nvPr/>
              </p:nvSpPr>
              <p:spPr bwMode="auto">
                <a:xfrm>
                  <a:off x="503238" y="2214563"/>
                  <a:ext cx="1825625" cy="225668"/>
                </a:xfrm>
                <a:prstGeom prst="rect">
                  <a:avLst/>
                </a:prstGeom>
                <a:noFill/>
                <a:ln w="9525">
                  <a:noFill/>
                  <a:miter lim="800000"/>
                  <a:headEnd/>
                  <a:tailEnd/>
                </a:ln>
                <a:effectLst/>
              </p:spPr>
              <p:txBody>
                <a:bodyPr wrap="square">
                  <a:prstTxWarp prst="textNoShape">
                    <a:avLst/>
                  </a:prstTxWarp>
                  <a:spAutoFit/>
                </a:bodyPr>
                <a:lstStyle/>
                <a:p>
                  <a:pPr algn="ctr" eaLnBrk="0" hangingPunct="0">
                    <a:spcBef>
                      <a:spcPct val="50000"/>
                    </a:spcBef>
                  </a:pPr>
                  <a:r>
                    <a:rPr lang="en-US" sz="800" dirty="0">
                      <a:latin typeface="Helvetica" pitchFamily="-106" charset="0"/>
                      <a:ea typeface="ＭＳ Ｐゴシック" pitchFamily="-106" charset="-128"/>
                      <a:cs typeface="ＭＳ Ｐゴシック" pitchFamily="-106" charset="-128"/>
                    </a:rPr>
                    <a:t>E</a:t>
                  </a:r>
                  <a:r>
                    <a:rPr lang="en-US" sz="800" dirty="0">
                      <a:latin typeface="Helvetica" pitchFamily="-106" charset="0"/>
                      <a:ea typeface="ＭＳ Ｐゴシック" pitchFamily="-106" charset="-128"/>
                      <a:cs typeface="ＭＳ Ｐゴシック" pitchFamily="-106" charset="-128"/>
                      <a:sym typeface="Symbol" pitchFamily="-106" charset="2"/>
                    </a:rPr>
                    <a:t>-</a:t>
                  </a:r>
                  <a:r>
                    <a:rPr lang="en-US" sz="800" dirty="0">
                      <a:latin typeface="Helvetica" pitchFamily="-106" charset="0"/>
                      <a:ea typeface="ＭＳ Ｐゴシック" pitchFamily="-106" charset="-128"/>
                      <a:cs typeface="ＭＳ Ｐゴシック" pitchFamily="-106" charset="-128"/>
                    </a:rPr>
                    <a:t>D1T286A + MMC</a:t>
                  </a:r>
                </a:p>
              </p:txBody>
            </p:sp>
          </p:grpSp>
          <p:grpSp>
            <p:nvGrpSpPr>
              <p:cNvPr id="94" name="Group 93"/>
              <p:cNvGrpSpPr/>
              <p:nvPr/>
            </p:nvGrpSpPr>
            <p:grpSpPr>
              <a:xfrm>
                <a:off x="3263583" y="1127093"/>
                <a:ext cx="2391489" cy="2695607"/>
                <a:chOff x="3116263" y="1127093"/>
                <a:chExt cx="2391489" cy="2695607"/>
              </a:xfrm>
            </p:grpSpPr>
            <p:sp>
              <p:nvSpPr>
                <p:cNvPr id="95" name="Text Box 3"/>
                <p:cNvSpPr txBox="1">
                  <a:spLocks noChangeArrowheads="1"/>
                </p:cNvSpPr>
                <p:nvPr/>
              </p:nvSpPr>
              <p:spPr bwMode="auto">
                <a:xfrm>
                  <a:off x="3116263" y="2203450"/>
                  <a:ext cx="1728787" cy="225668"/>
                </a:xfrm>
                <a:prstGeom prst="rect">
                  <a:avLst/>
                </a:prstGeom>
                <a:noFill/>
                <a:ln w="222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6" charset="0"/>
                    </a:rPr>
                    <a:t>            E</a:t>
                  </a:r>
                  <a:r>
                    <a:rPr lang="en-US" sz="800" dirty="0">
                      <a:latin typeface="Helvetica" pitchFamily="-106" charset="0"/>
                      <a:sym typeface="Symbol" pitchFamily="-106" charset="2"/>
                    </a:rPr>
                    <a:t></a:t>
                  </a:r>
                  <a:r>
                    <a:rPr lang="en-US" sz="800" dirty="0">
                      <a:latin typeface="Helvetica" pitchFamily="-106" charset="0"/>
                    </a:rPr>
                    <a:t>-D1T286A + HU</a:t>
                  </a:r>
                </a:p>
              </p:txBody>
            </p:sp>
            <p:graphicFrame>
              <p:nvGraphicFramePr>
                <p:cNvPr id="96" name="Object 4"/>
                <p:cNvGraphicFramePr>
                  <a:graphicFrameLocks noChangeAspect="1"/>
                </p:cNvGraphicFramePr>
                <p:nvPr/>
              </p:nvGraphicFramePr>
              <p:xfrm>
                <a:off x="3562350" y="1382713"/>
                <a:ext cx="847725" cy="839787"/>
              </p:xfrm>
              <a:graphic>
                <a:graphicData uri="http://schemas.openxmlformats.org/presentationml/2006/ole">
                  <p:oleObj spid="_x0000_s6661" name="Image" r:id="rId7" imgW="1243429" imgH="1357542" progId="">
                    <p:embed/>
                  </p:oleObj>
                </a:graphicData>
              </a:graphic>
            </p:graphicFrame>
            <p:sp>
              <p:nvSpPr>
                <p:cNvPr id="97" name="Line 5"/>
                <p:cNvSpPr>
                  <a:spLocks noChangeShapeType="1"/>
                </p:cNvSpPr>
                <p:nvPr/>
              </p:nvSpPr>
              <p:spPr bwMode="auto">
                <a:xfrm>
                  <a:off x="4217988" y="1404938"/>
                  <a:ext cx="0" cy="112712"/>
                </a:xfrm>
                <a:prstGeom prst="line">
                  <a:avLst/>
                </a:prstGeom>
                <a:noFill/>
                <a:ln w="9525">
                  <a:solidFill>
                    <a:schemeClr val="tx1"/>
                  </a:solidFill>
                  <a:round/>
                  <a:headEnd/>
                  <a:tailEnd type="triangle" w="sm" len="sm"/>
                </a:ln>
                <a:effectLst/>
              </p:spPr>
              <p:txBody>
                <a:bodyPr>
                  <a:prstTxWarp prst="textNoShape">
                    <a:avLst/>
                  </a:prstTxWarp>
                </a:bodyPr>
                <a:lstStyle/>
                <a:p>
                  <a:endParaRPr lang="en-US" sz="900" dirty="0">
                    <a:latin typeface="Arial"/>
                    <a:cs typeface="Arial"/>
                  </a:endParaRPr>
                </a:p>
              </p:txBody>
            </p:sp>
            <p:sp>
              <p:nvSpPr>
                <p:cNvPr id="98" name="Text Box 6"/>
                <p:cNvSpPr txBox="1">
                  <a:spLocks noChangeArrowheads="1"/>
                </p:cNvSpPr>
                <p:nvPr/>
              </p:nvSpPr>
              <p:spPr bwMode="auto">
                <a:xfrm>
                  <a:off x="3490913" y="1382713"/>
                  <a:ext cx="282575" cy="241786"/>
                </a:xfrm>
                <a:prstGeom prst="rect">
                  <a:avLst/>
                </a:prstGeom>
                <a:noFill/>
                <a:ln w="19050">
                  <a:noFill/>
                  <a:miter lim="800000"/>
                  <a:headEnd/>
                  <a:tailEnd/>
                </a:ln>
                <a:effectLst/>
              </p:spPr>
              <p:txBody>
                <a:bodyPr wrap="square">
                  <a:prstTxWarp prst="textNoShape">
                    <a:avLst/>
                  </a:prstTxWarp>
                  <a:spAutoFit/>
                </a:bodyPr>
                <a:lstStyle/>
                <a:p>
                  <a:pPr>
                    <a:spcBef>
                      <a:spcPct val="50000"/>
                    </a:spcBef>
                  </a:pPr>
                  <a:r>
                    <a:rPr lang="en-US" sz="900" b="1" dirty="0">
                      <a:latin typeface="Arial"/>
                      <a:cs typeface="Arial"/>
                    </a:rPr>
                    <a:t>a</a:t>
                  </a:r>
                </a:p>
              </p:txBody>
            </p:sp>
            <p:pic>
              <p:nvPicPr>
                <p:cNvPr id="99" name="Picture 7"/>
                <p:cNvPicPr>
                  <a:picLocks noChangeAspect="1" noChangeArrowheads="1"/>
                </p:cNvPicPr>
                <p:nvPr/>
              </p:nvPicPr>
              <p:blipFill>
                <a:blip r:embed="rId8">
                  <a:lum contrast="30000"/>
                  <a:grayscl/>
                </a:blip>
                <a:srcRect/>
                <a:stretch>
                  <a:fillRect/>
                </a:stretch>
              </p:blipFill>
              <p:spPr bwMode="auto">
                <a:xfrm>
                  <a:off x="4462463" y="1390650"/>
                  <a:ext cx="830262" cy="819150"/>
                </a:xfrm>
                <a:prstGeom prst="rect">
                  <a:avLst/>
                </a:prstGeom>
                <a:noFill/>
                <a:ln w="19050">
                  <a:solidFill>
                    <a:schemeClr val="tx1"/>
                  </a:solidFill>
                  <a:miter lim="800000"/>
                  <a:headEnd/>
                  <a:tailEnd/>
                </a:ln>
              </p:spPr>
            </p:pic>
            <p:sp>
              <p:nvSpPr>
                <p:cNvPr id="100" name="Text Box 8"/>
                <p:cNvSpPr txBox="1">
                  <a:spLocks noChangeArrowheads="1"/>
                </p:cNvSpPr>
                <p:nvPr/>
              </p:nvSpPr>
              <p:spPr bwMode="auto">
                <a:xfrm>
                  <a:off x="4389438" y="1382713"/>
                  <a:ext cx="279400" cy="241786"/>
                </a:xfrm>
                <a:prstGeom prst="rect">
                  <a:avLst/>
                </a:prstGeom>
                <a:noFill/>
                <a:ln w="19050">
                  <a:noFill/>
                  <a:miter lim="800000"/>
                  <a:headEnd/>
                  <a:tailEnd/>
                </a:ln>
                <a:effectLst/>
              </p:spPr>
              <p:txBody>
                <a:bodyPr wrap="square">
                  <a:prstTxWarp prst="textNoShape">
                    <a:avLst/>
                  </a:prstTxWarp>
                  <a:spAutoFit/>
                </a:bodyPr>
                <a:lstStyle/>
                <a:p>
                  <a:pPr>
                    <a:spcBef>
                      <a:spcPct val="50000"/>
                    </a:spcBef>
                  </a:pPr>
                  <a:r>
                    <a:rPr lang="en-US" sz="900" b="1" dirty="0">
                      <a:latin typeface="Arial"/>
                      <a:cs typeface="Arial"/>
                    </a:rPr>
                    <a:t>b</a:t>
                  </a:r>
                </a:p>
              </p:txBody>
            </p:sp>
            <p:sp>
              <p:nvSpPr>
                <p:cNvPr id="101" name="Text Box 9"/>
                <p:cNvSpPr txBox="1">
                  <a:spLocks noChangeArrowheads="1"/>
                </p:cNvSpPr>
                <p:nvPr/>
              </p:nvSpPr>
              <p:spPr bwMode="auto">
                <a:xfrm>
                  <a:off x="3273425" y="1127093"/>
                  <a:ext cx="385762" cy="2901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1200" b="1" dirty="0" smtClean="0">
                      <a:latin typeface="Helvetica" pitchFamily="-106" charset="0"/>
                    </a:rPr>
                    <a:t>B.</a:t>
                  </a:r>
                  <a:endParaRPr lang="en-US" sz="1200" b="1" dirty="0">
                    <a:latin typeface="Helvetica" pitchFamily="-106" charset="0"/>
                  </a:endParaRPr>
                </a:p>
              </p:txBody>
            </p:sp>
            <p:graphicFrame>
              <p:nvGraphicFramePr>
                <p:cNvPr id="102" name="Object 38"/>
                <p:cNvGraphicFramePr>
                  <a:graphicFrameLocks noChangeAspect="1"/>
                </p:cNvGraphicFramePr>
                <p:nvPr/>
              </p:nvGraphicFramePr>
              <p:xfrm>
                <a:off x="3611563" y="2424113"/>
                <a:ext cx="1896189" cy="1363662"/>
              </p:xfrm>
              <a:graphic>
                <a:graphicData uri="http://schemas.openxmlformats.org/drawingml/2006/chart">
                  <c:chart xmlns:c="http://schemas.openxmlformats.org/drawingml/2006/chart" xmlns:r="http://schemas.openxmlformats.org/officeDocument/2006/relationships" r:id="rId9"/>
                </a:graphicData>
              </a:graphic>
            </p:graphicFrame>
            <p:sp>
              <p:nvSpPr>
                <p:cNvPr id="103" name="Text Box 39"/>
                <p:cNvSpPr txBox="1">
                  <a:spLocks noChangeArrowheads="1"/>
                </p:cNvSpPr>
                <p:nvPr/>
              </p:nvSpPr>
              <p:spPr bwMode="auto">
                <a:xfrm>
                  <a:off x="3786188" y="2212975"/>
                  <a:ext cx="28416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endParaRPr lang="en-US" sz="800" dirty="0">
                    <a:latin typeface="Helvetica" pitchFamily="-106" charset="0"/>
                  </a:endParaRPr>
                </a:p>
              </p:txBody>
            </p:sp>
            <p:sp>
              <p:nvSpPr>
                <p:cNvPr id="104" name="Text Box 40"/>
                <p:cNvSpPr txBox="1">
                  <a:spLocks noChangeArrowheads="1"/>
                </p:cNvSpPr>
                <p:nvPr/>
              </p:nvSpPr>
              <p:spPr bwMode="auto">
                <a:xfrm>
                  <a:off x="4451350" y="2206625"/>
                  <a:ext cx="915988" cy="225668"/>
                </a:xfrm>
                <a:prstGeom prst="rect">
                  <a:avLst/>
                </a:prstGeom>
                <a:noFill/>
                <a:ln w="222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6" charset="0"/>
                    </a:rPr>
                    <a:t>Non-Tg + HU</a:t>
                  </a:r>
                </a:p>
              </p:txBody>
            </p:sp>
            <p:sp>
              <p:nvSpPr>
                <p:cNvPr id="105" name="Rectangle 41"/>
                <p:cNvSpPr>
                  <a:spLocks noChangeArrowheads="1"/>
                </p:cNvSpPr>
                <p:nvPr/>
              </p:nvSpPr>
              <p:spPr bwMode="auto">
                <a:xfrm>
                  <a:off x="3878263" y="3334955"/>
                  <a:ext cx="712787" cy="311150"/>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sz="800" dirty="0">
                      <a:latin typeface="Arial"/>
                      <a:ea typeface="ＭＳ Ｐゴシック" pitchFamily="-106" charset="-128"/>
                      <a:cs typeface="Arial"/>
                    </a:rPr>
                    <a:t>E</a:t>
                  </a:r>
                  <a:r>
                    <a:rPr lang="en-US" sz="800" dirty="0">
                      <a:latin typeface="Arial"/>
                      <a:ea typeface="ＭＳ Ｐゴシック" pitchFamily="-106" charset="-128"/>
                      <a:cs typeface="Arial"/>
                      <a:sym typeface="Symbol" pitchFamily="-106" charset="2"/>
                    </a:rPr>
                    <a:t>-</a:t>
                  </a:r>
                  <a:r>
                    <a:rPr lang="en-US" sz="800" dirty="0">
                      <a:latin typeface="Arial"/>
                      <a:ea typeface="ＭＳ Ｐゴシック" pitchFamily="-106" charset="-128"/>
                      <a:cs typeface="Arial"/>
                    </a:rPr>
                    <a:t>D1T286A </a:t>
                  </a:r>
                </a:p>
                <a:p>
                  <a:pPr algn="ctr"/>
                  <a:r>
                    <a:rPr lang="en-US" sz="800" dirty="0">
                      <a:latin typeface="Arial"/>
                      <a:ea typeface="ＭＳ Ｐゴシック" pitchFamily="-106" charset="-128"/>
                      <a:cs typeface="Arial"/>
                    </a:rPr>
                    <a:t>HU</a:t>
                  </a:r>
                </a:p>
              </p:txBody>
            </p:sp>
            <p:sp>
              <p:nvSpPr>
                <p:cNvPr id="106" name="Rectangle 42"/>
                <p:cNvSpPr>
                  <a:spLocks noChangeArrowheads="1"/>
                </p:cNvSpPr>
                <p:nvPr/>
              </p:nvSpPr>
              <p:spPr bwMode="auto">
                <a:xfrm>
                  <a:off x="4573588" y="3352419"/>
                  <a:ext cx="712787" cy="255587"/>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sz="800" dirty="0">
                      <a:latin typeface="Arial"/>
                      <a:ea typeface="ＭＳ Ｐゴシック" pitchFamily="-106" charset="-128"/>
                      <a:cs typeface="Arial"/>
                    </a:rPr>
                    <a:t>Non-Tg </a:t>
                  </a:r>
                </a:p>
                <a:p>
                  <a:pPr algn="ctr"/>
                  <a:r>
                    <a:rPr lang="en-US" sz="800" dirty="0">
                      <a:latin typeface="Arial"/>
                      <a:ea typeface="ＭＳ Ｐゴシック" pitchFamily="-106" charset="-128"/>
                      <a:cs typeface="Arial"/>
                    </a:rPr>
                    <a:t>HU</a:t>
                  </a:r>
                </a:p>
              </p:txBody>
            </p:sp>
            <p:sp>
              <p:nvSpPr>
                <p:cNvPr id="107" name="Text Box 43"/>
                <p:cNvSpPr txBox="1">
                  <a:spLocks noChangeArrowheads="1"/>
                </p:cNvSpPr>
                <p:nvPr/>
              </p:nvSpPr>
              <p:spPr bwMode="auto">
                <a:xfrm rot="16200000">
                  <a:off x="2880519" y="2783705"/>
                  <a:ext cx="1295400" cy="338088"/>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Arial"/>
                      <a:cs typeface="Arial"/>
                    </a:rPr>
                    <a:t># Chromatid Breaks</a:t>
                  </a:r>
                  <a:r>
                    <a:rPr lang="en-US" sz="800" dirty="0" smtClean="0">
                      <a:latin typeface="Arial"/>
                      <a:cs typeface="Arial"/>
                    </a:rPr>
                    <a:t>/</a:t>
                  </a:r>
                </a:p>
                <a:p>
                  <a:pPr algn="ctr">
                    <a:spcBef>
                      <a:spcPts val="0"/>
                    </a:spcBef>
                  </a:pPr>
                  <a:r>
                    <a:rPr lang="en-US" sz="800" dirty="0" smtClean="0">
                      <a:latin typeface="Arial"/>
                      <a:cs typeface="Arial"/>
                    </a:rPr>
                    <a:t>Cell</a:t>
                  </a:r>
                  <a:endParaRPr lang="en-US" sz="800" dirty="0">
                    <a:latin typeface="Arial"/>
                    <a:cs typeface="Arial"/>
                  </a:endParaRPr>
                </a:p>
              </p:txBody>
            </p:sp>
            <p:sp>
              <p:nvSpPr>
                <p:cNvPr id="108" name="Line 44"/>
                <p:cNvSpPr>
                  <a:spLocks noChangeShapeType="1"/>
                </p:cNvSpPr>
                <p:nvPr/>
              </p:nvSpPr>
              <p:spPr bwMode="auto">
                <a:xfrm flipH="1">
                  <a:off x="3981450" y="1762125"/>
                  <a:ext cx="85725" cy="98425"/>
                </a:xfrm>
                <a:prstGeom prst="line">
                  <a:avLst/>
                </a:prstGeom>
                <a:noFill/>
                <a:ln w="9525">
                  <a:solidFill>
                    <a:schemeClr val="tx1"/>
                  </a:solidFill>
                  <a:round/>
                  <a:headEnd/>
                  <a:tailEnd type="triangle" w="sm" len="sm"/>
                </a:ln>
                <a:effectLst/>
              </p:spPr>
              <p:txBody>
                <a:bodyPr>
                  <a:prstTxWarp prst="textNoShape">
                    <a:avLst/>
                  </a:prstTxWarp>
                </a:bodyPr>
                <a:lstStyle/>
                <a:p>
                  <a:endParaRPr lang="en-US" sz="900" dirty="0">
                    <a:latin typeface="Arial"/>
                    <a:cs typeface="Arial"/>
                  </a:endParaRPr>
                </a:p>
              </p:txBody>
            </p:sp>
            <p:sp>
              <p:nvSpPr>
                <p:cNvPr id="109" name="Line 45"/>
                <p:cNvSpPr>
                  <a:spLocks noChangeShapeType="1"/>
                </p:cNvSpPr>
                <p:nvPr/>
              </p:nvSpPr>
              <p:spPr bwMode="auto">
                <a:xfrm flipH="1" flipV="1">
                  <a:off x="4065588" y="2076450"/>
                  <a:ext cx="101600" cy="84138"/>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p>
              </p:txBody>
            </p:sp>
            <p:sp>
              <p:nvSpPr>
                <p:cNvPr id="110" name="Rectangle 109"/>
                <p:cNvSpPr/>
                <p:nvPr/>
              </p:nvSpPr>
              <p:spPr>
                <a:xfrm>
                  <a:off x="3929063" y="3568700"/>
                  <a:ext cx="190500" cy="25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grpSp>
          <p:nvGrpSpPr>
            <p:cNvPr id="112" name="Group 111"/>
            <p:cNvGrpSpPr/>
            <p:nvPr/>
          </p:nvGrpSpPr>
          <p:grpSpPr>
            <a:xfrm>
              <a:off x="2017713" y="3746500"/>
              <a:ext cx="2657475" cy="2293925"/>
              <a:chOff x="1776413" y="4114800"/>
              <a:chExt cx="2657475" cy="2293925"/>
            </a:xfrm>
          </p:grpSpPr>
          <p:graphicFrame>
            <p:nvGraphicFramePr>
              <p:cNvPr id="113" name="Object 67"/>
              <p:cNvGraphicFramePr>
                <a:graphicFrameLocks noChangeAspect="1"/>
              </p:cNvGraphicFramePr>
              <p:nvPr/>
            </p:nvGraphicFramePr>
            <p:xfrm>
              <a:off x="2255838" y="4138613"/>
              <a:ext cx="911225" cy="819150"/>
            </p:xfrm>
            <a:graphic>
              <a:graphicData uri="http://schemas.openxmlformats.org/presentationml/2006/ole">
                <p:oleObj spid="_x0000_s6662" name="Image" r:id="rId10" imgW="1919756" imgH="1919756" progId="">
                  <p:embed/>
                </p:oleObj>
              </a:graphicData>
            </a:graphic>
          </p:graphicFrame>
          <p:graphicFrame>
            <p:nvGraphicFramePr>
              <p:cNvPr id="114" name="Object 68"/>
              <p:cNvGraphicFramePr>
                <a:graphicFrameLocks noChangeAspect="1"/>
              </p:cNvGraphicFramePr>
              <p:nvPr/>
            </p:nvGraphicFramePr>
            <p:xfrm>
              <a:off x="3211513" y="4140200"/>
              <a:ext cx="915987" cy="812800"/>
            </p:xfrm>
            <a:graphic>
              <a:graphicData uri="http://schemas.openxmlformats.org/presentationml/2006/ole">
                <p:oleObj spid="_x0000_s6663" name="Image" r:id="rId11" imgW="1316516" imgH="1225091" progId="">
                  <p:embed/>
                </p:oleObj>
              </a:graphicData>
            </a:graphic>
          </p:graphicFrame>
          <p:sp>
            <p:nvSpPr>
              <p:cNvPr id="115" name="Text Box 72"/>
              <p:cNvSpPr txBox="1">
                <a:spLocks noChangeArrowheads="1"/>
              </p:cNvSpPr>
              <p:nvPr/>
            </p:nvSpPr>
            <p:spPr bwMode="auto">
              <a:xfrm>
                <a:off x="2190750" y="4114800"/>
                <a:ext cx="282575" cy="241786"/>
              </a:xfrm>
              <a:prstGeom prst="rect">
                <a:avLst/>
              </a:prstGeom>
              <a:noFill/>
              <a:ln w="19050">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6" charset="0"/>
                  </a:rPr>
                  <a:t>a</a:t>
                </a:r>
              </a:p>
            </p:txBody>
          </p:sp>
          <p:sp>
            <p:nvSpPr>
              <p:cNvPr id="116" name="Text Box 73"/>
              <p:cNvSpPr txBox="1">
                <a:spLocks noChangeArrowheads="1"/>
              </p:cNvSpPr>
              <p:nvPr/>
            </p:nvSpPr>
            <p:spPr bwMode="auto">
              <a:xfrm>
                <a:off x="3155950" y="4114800"/>
                <a:ext cx="279400" cy="241786"/>
              </a:xfrm>
              <a:prstGeom prst="rect">
                <a:avLst/>
              </a:prstGeom>
              <a:noFill/>
              <a:ln w="19050">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6" charset="0"/>
                  </a:rPr>
                  <a:t>b</a:t>
                </a:r>
              </a:p>
            </p:txBody>
          </p:sp>
          <p:sp>
            <p:nvSpPr>
              <p:cNvPr id="117" name="Text Box 74"/>
              <p:cNvSpPr txBox="1">
                <a:spLocks noChangeArrowheads="1"/>
              </p:cNvSpPr>
              <p:nvPr/>
            </p:nvSpPr>
            <p:spPr bwMode="auto">
              <a:xfrm>
                <a:off x="2911475" y="4948238"/>
                <a:ext cx="1522413" cy="225668"/>
              </a:xfrm>
              <a:prstGeom prst="rect">
                <a:avLst/>
              </a:prstGeom>
              <a:noFill/>
              <a:ln w="9525">
                <a:noFill/>
                <a:miter lim="800000"/>
                <a:headEnd/>
                <a:tailEnd/>
              </a:ln>
              <a:effectLst/>
            </p:spPr>
            <p:txBody>
              <a:bodyPr wrap="square">
                <a:prstTxWarp prst="textNoShape">
                  <a:avLst/>
                </a:prstTxWarp>
                <a:spAutoFit/>
              </a:bodyPr>
              <a:lstStyle/>
              <a:p>
                <a:pPr algn="ctr" eaLnBrk="0" hangingPunct="0">
                  <a:spcBef>
                    <a:spcPct val="50000"/>
                  </a:spcBef>
                </a:pPr>
                <a:r>
                  <a:rPr lang="en-US" sz="800" b="1" dirty="0">
                    <a:latin typeface="Helvetica" pitchFamily="-106" charset="0"/>
                    <a:ea typeface="ＭＳ Ｐゴシック" pitchFamily="-106" charset="-128"/>
                    <a:cs typeface="ＭＳ Ｐゴシック" pitchFamily="-106" charset="-128"/>
                  </a:rPr>
                  <a:t>Non-Tg Untr</a:t>
                </a:r>
              </a:p>
            </p:txBody>
          </p:sp>
          <p:sp>
            <p:nvSpPr>
              <p:cNvPr id="118" name="Text Box 75"/>
              <p:cNvSpPr txBox="1">
                <a:spLocks noChangeArrowheads="1"/>
              </p:cNvSpPr>
              <p:nvPr/>
            </p:nvSpPr>
            <p:spPr bwMode="auto">
              <a:xfrm>
                <a:off x="1776413" y="4953000"/>
                <a:ext cx="1825625" cy="225668"/>
              </a:xfrm>
              <a:prstGeom prst="rect">
                <a:avLst/>
              </a:prstGeom>
              <a:noFill/>
              <a:ln w="9525">
                <a:noFill/>
                <a:miter lim="800000"/>
                <a:headEnd/>
                <a:tailEnd/>
              </a:ln>
              <a:effectLst/>
            </p:spPr>
            <p:txBody>
              <a:bodyPr wrap="square">
                <a:prstTxWarp prst="textNoShape">
                  <a:avLst/>
                </a:prstTxWarp>
                <a:spAutoFit/>
              </a:bodyPr>
              <a:lstStyle/>
              <a:p>
                <a:pPr algn="ctr" eaLnBrk="0" hangingPunct="0">
                  <a:spcBef>
                    <a:spcPct val="50000"/>
                  </a:spcBef>
                </a:pPr>
                <a:r>
                  <a:rPr lang="en-US" sz="800" b="1" dirty="0">
                    <a:latin typeface="Helvetica" pitchFamily="-106" charset="0"/>
                    <a:ea typeface="ＭＳ Ｐゴシック" pitchFamily="-106" charset="-128"/>
                    <a:cs typeface="ＭＳ Ｐゴシック" pitchFamily="-106" charset="-128"/>
                  </a:rPr>
                  <a:t>E</a:t>
                </a:r>
                <a:r>
                  <a:rPr lang="en-US" sz="800" b="1" dirty="0">
                    <a:latin typeface="Helvetica" pitchFamily="-106" charset="0"/>
                    <a:ea typeface="ＭＳ Ｐゴシック" pitchFamily="-106" charset="-128"/>
                    <a:cs typeface="ＭＳ Ｐゴシック" pitchFamily="-106" charset="-128"/>
                    <a:sym typeface="Symbol" pitchFamily="-106" charset="2"/>
                  </a:rPr>
                  <a:t>-</a:t>
                </a:r>
                <a:r>
                  <a:rPr lang="en-US" sz="800" b="1" dirty="0">
                    <a:latin typeface="Helvetica" pitchFamily="-106" charset="0"/>
                    <a:ea typeface="ＭＳ Ｐゴシック" pitchFamily="-106" charset="-128"/>
                    <a:cs typeface="ＭＳ Ｐゴシック" pitchFamily="-106" charset="-128"/>
                  </a:rPr>
                  <a:t>D1T286A Untr</a:t>
                </a:r>
              </a:p>
            </p:txBody>
          </p:sp>
          <p:graphicFrame>
            <p:nvGraphicFramePr>
              <p:cNvPr id="119" name="Object 83"/>
              <p:cNvGraphicFramePr>
                <a:graphicFrameLocks noChangeAspect="1"/>
              </p:cNvGraphicFramePr>
              <p:nvPr/>
            </p:nvGraphicFramePr>
            <p:xfrm>
              <a:off x="2368550" y="5130801"/>
              <a:ext cx="2005747" cy="1277924"/>
            </p:xfrm>
            <a:graphic>
              <a:graphicData uri="http://schemas.openxmlformats.org/drawingml/2006/chart">
                <c:chart xmlns:c="http://schemas.openxmlformats.org/drawingml/2006/chart" xmlns:r="http://schemas.openxmlformats.org/officeDocument/2006/relationships" r:id="rId12"/>
              </a:graphicData>
            </a:graphic>
          </p:graphicFrame>
          <p:sp>
            <p:nvSpPr>
              <p:cNvPr id="120" name="Text Box 84"/>
              <p:cNvSpPr txBox="1">
                <a:spLocks noChangeArrowheads="1"/>
              </p:cNvSpPr>
              <p:nvPr/>
            </p:nvSpPr>
            <p:spPr bwMode="auto">
              <a:xfrm rot="16200000">
                <a:off x="1681162" y="5481664"/>
                <a:ext cx="1236663" cy="338088"/>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6" charset="0"/>
                  </a:rPr>
                  <a:t># Chromatid Breaks</a:t>
                </a:r>
                <a:r>
                  <a:rPr lang="en-US" sz="800" dirty="0" smtClean="0">
                    <a:latin typeface="Helvetica" pitchFamily="-106" charset="0"/>
                  </a:rPr>
                  <a:t>/</a:t>
                </a:r>
              </a:p>
              <a:p>
                <a:pPr algn="ctr">
                  <a:spcBef>
                    <a:spcPts val="0"/>
                  </a:spcBef>
                </a:pPr>
                <a:r>
                  <a:rPr lang="en-US" sz="800" dirty="0" smtClean="0">
                    <a:latin typeface="Helvetica" pitchFamily="-106" charset="0"/>
                  </a:rPr>
                  <a:t>Cell</a:t>
                </a:r>
                <a:endParaRPr lang="en-US" sz="800" dirty="0">
                  <a:latin typeface="Helvetica" pitchFamily="-106" charset="0"/>
                </a:endParaRPr>
              </a:p>
            </p:txBody>
          </p:sp>
          <p:sp>
            <p:nvSpPr>
              <p:cNvPr id="121" name="Rectangle 85"/>
              <p:cNvSpPr>
                <a:spLocks noChangeArrowheads="1"/>
              </p:cNvSpPr>
              <p:nvPr/>
            </p:nvSpPr>
            <p:spPr bwMode="auto">
              <a:xfrm>
                <a:off x="2576513" y="6007100"/>
                <a:ext cx="712787" cy="355600"/>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sz="800" dirty="0">
                    <a:latin typeface="Helvetica" pitchFamily="-106" charset="0"/>
                    <a:ea typeface="ＭＳ Ｐゴシック" pitchFamily="-106" charset="-128"/>
                    <a:cs typeface="ＭＳ Ｐゴシック" pitchFamily="-106" charset="-128"/>
                  </a:rPr>
                  <a:t>E</a:t>
                </a:r>
                <a:r>
                  <a:rPr lang="en-US" sz="800" dirty="0">
                    <a:latin typeface="Helvetica" pitchFamily="-106" charset="0"/>
                    <a:ea typeface="ＭＳ Ｐゴシック" pitchFamily="-106" charset="-128"/>
                    <a:cs typeface="ＭＳ Ｐゴシック" pitchFamily="-106" charset="-128"/>
                    <a:sym typeface="Symbol" pitchFamily="-106" charset="2"/>
                  </a:rPr>
                  <a:t>-</a:t>
                </a:r>
                <a:r>
                  <a:rPr lang="en-US" sz="800" dirty="0">
                    <a:latin typeface="Helvetica" pitchFamily="-106" charset="0"/>
                    <a:ea typeface="ＭＳ Ｐゴシック" pitchFamily="-106" charset="-128"/>
                    <a:cs typeface="ＭＳ Ｐゴシック" pitchFamily="-106" charset="-128"/>
                  </a:rPr>
                  <a:t>D1T286A </a:t>
                </a:r>
              </a:p>
              <a:p>
                <a:pPr algn="ctr"/>
                <a:r>
                  <a:rPr lang="en-US" sz="800" dirty="0">
                    <a:latin typeface="Helvetica" pitchFamily="-106" charset="0"/>
                    <a:ea typeface="ＭＳ Ｐゴシック" pitchFamily="-106" charset="-128"/>
                    <a:cs typeface="ＭＳ Ｐゴシック" pitchFamily="-106" charset="-128"/>
                  </a:rPr>
                  <a:t>Untr</a:t>
                </a:r>
              </a:p>
            </p:txBody>
          </p:sp>
          <p:sp>
            <p:nvSpPr>
              <p:cNvPr id="122" name="Rectangle 86"/>
              <p:cNvSpPr>
                <a:spLocks noChangeArrowheads="1"/>
              </p:cNvSpPr>
              <p:nvPr/>
            </p:nvSpPr>
            <p:spPr bwMode="auto">
              <a:xfrm>
                <a:off x="3371850" y="6032501"/>
                <a:ext cx="712788" cy="306388"/>
              </a:xfrm>
              <a:prstGeom prst="rect">
                <a:avLst/>
              </a:prstGeom>
              <a:solidFill>
                <a:schemeClr val="bg1"/>
              </a:solidFill>
              <a:ln w="9525">
                <a:noFill/>
                <a:miter lim="800000"/>
                <a:headEnd/>
                <a:tailEnd/>
              </a:ln>
              <a:effectLst/>
            </p:spPr>
            <p:txBody>
              <a:bodyPr wrap="none" anchor="ctr">
                <a:prstTxWarp prst="textNoShape">
                  <a:avLst/>
                </a:prstTxWarp>
              </a:bodyPr>
              <a:lstStyle/>
              <a:p>
                <a:pPr algn="ctr"/>
                <a:r>
                  <a:rPr lang="en-US" sz="800" dirty="0">
                    <a:latin typeface="Helvetica" pitchFamily="-106" charset="0"/>
                    <a:ea typeface="ＭＳ Ｐゴシック" pitchFamily="-106" charset="-128"/>
                    <a:cs typeface="ＭＳ Ｐゴシック" pitchFamily="-106" charset="-128"/>
                  </a:rPr>
                  <a:t>Non-Tg </a:t>
                </a:r>
              </a:p>
              <a:p>
                <a:pPr algn="ctr"/>
                <a:r>
                  <a:rPr lang="en-US" sz="800" dirty="0">
                    <a:latin typeface="Helvetica" pitchFamily="-106" charset="0"/>
                    <a:ea typeface="ＭＳ Ｐゴシック" pitchFamily="-106" charset="-128"/>
                    <a:cs typeface="ＭＳ Ｐゴシック" pitchFamily="-106" charset="-128"/>
                  </a:rPr>
                  <a:t>Untr</a:t>
                </a:r>
              </a:p>
            </p:txBody>
          </p:sp>
        </p:grpSp>
        <p:sp>
          <p:nvSpPr>
            <p:cNvPr id="123" name="Text Box 9"/>
            <p:cNvSpPr txBox="1">
              <a:spLocks noChangeArrowheads="1"/>
            </p:cNvSpPr>
            <p:nvPr/>
          </p:nvSpPr>
          <p:spPr bwMode="auto">
            <a:xfrm>
              <a:off x="2165985" y="3514090"/>
              <a:ext cx="385763" cy="2901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1200" b="1" dirty="0">
                  <a:latin typeface="Helvetica" pitchFamily="-106" charset="0"/>
                </a:rPr>
                <a:t>C</a:t>
              </a:r>
              <a:r>
                <a:rPr lang="en-US" sz="1200" b="1" dirty="0" smtClean="0">
                  <a:latin typeface="Helvetica" pitchFamily="-106" charset="0"/>
                </a:rPr>
                <a:t>.</a:t>
              </a:r>
              <a:endParaRPr lang="en-US" sz="1200" b="1" dirty="0">
                <a:latin typeface="Helvetica" pitchFamily="-106"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649" name="Text Box 209"/>
          <p:cNvSpPr txBox="1">
            <a:spLocks noChangeArrowheads="1"/>
          </p:cNvSpPr>
          <p:nvPr/>
        </p:nvSpPr>
        <p:spPr bwMode="auto">
          <a:xfrm>
            <a:off x="1101725" y="798513"/>
            <a:ext cx="351378"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A.</a:t>
            </a:r>
          </a:p>
        </p:txBody>
      </p:sp>
      <p:sp>
        <p:nvSpPr>
          <p:cNvPr id="61725" name="Text Box 285"/>
          <p:cNvSpPr txBox="1">
            <a:spLocks noChangeArrowheads="1"/>
          </p:cNvSpPr>
          <p:nvPr/>
        </p:nvSpPr>
        <p:spPr bwMode="auto">
          <a:xfrm>
            <a:off x="868363" y="6156325"/>
            <a:ext cx="5319712" cy="2340642"/>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Arial"/>
                <a:cs typeface="Arial"/>
              </a:rPr>
              <a:t>Figure 2.2</a:t>
            </a:r>
            <a:r>
              <a:rPr lang="en-US" sz="900" b="1" dirty="0" smtClean="0">
                <a:latin typeface="Arial"/>
                <a:cs typeface="Arial"/>
              </a:rPr>
              <a:t>. Phosphorylation-dependent proteolysis of cyclin D1 following DSB induction.</a:t>
            </a:r>
            <a:r>
              <a:rPr lang="en-US" sz="900" dirty="0" smtClean="0">
                <a:latin typeface="Arial"/>
                <a:cs typeface="Arial"/>
              </a:rPr>
              <a:t> </a:t>
            </a:r>
            <a:r>
              <a:rPr lang="en-US" sz="900" dirty="0">
                <a:latin typeface="Arial"/>
                <a:cs typeface="Arial"/>
              </a:rPr>
              <a:t>(A</a:t>
            </a:r>
            <a:r>
              <a:rPr lang="en-US" sz="900" dirty="0" smtClean="0">
                <a:latin typeface="Arial"/>
                <a:cs typeface="Arial"/>
              </a:rPr>
              <a:t>) Synchronous 3T3-D1 cells were treated with increasing doses of HU as indicated, and cell lysates were prepared for immunoblot for cyclin D1 and </a:t>
            </a:r>
            <a:r>
              <a:rPr lang="en-US" sz="900" dirty="0" smtClean="0">
                <a:latin typeface="Symbol" charset="2"/>
                <a:cs typeface="Symbol" charset="2"/>
              </a:rPr>
              <a:t>γ</a:t>
            </a:r>
            <a:r>
              <a:rPr lang="en-US" sz="900" dirty="0" smtClean="0">
                <a:latin typeface="Arial"/>
                <a:cs typeface="Arial"/>
              </a:rPr>
              <a:t>H2AX as a marker of DSB induction. (B and C) Cyclin D1 degradation is phosphorylation and proteasome dependent. (B) Synchronous 3T3-D1 or D1T286A cells were treated with MG-132 and HU for 4h. (C) 3T3-D1 or D1T286A cells were treated with HU as indicated, and cyclin D1 levels were assessed. (D) HU treatment decreases cyclin D1 half-life. S-phase 3T3 cells were  pretreated with HU, followed by 100</a:t>
            </a:r>
            <a:r>
              <a:rPr lang="en-US" sz="900" dirty="0" smtClean="0">
                <a:latin typeface="Symbol" charset="2"/>
                <a:cs typeface="Symbol" charset="2"/>
              </a:rPr>
              <a:t>μ</a:t>
            </a:r>
            <a:r>
              <a:rPr lang="en-US" sz="900" dirty="0" smtClean="0">
                <a:latin typeface="Arial"/>
                <a:cs typeface="Arial"/>
              </a:rPr>
              <a:t>g/mL cycloheximide (CHX) as indicated. (E) Cyclin D1 levels rapidly decline following </a:t>
            </a:r>
            <a:r>
              <a:rPr lang="en-US" sz="900" dirty="0" smtClean="0">
                <a:latin typeface="Symbol" charset="2"/>
                <a:cs typeface="Symbol" charset="2"/>
              </a:rPr>
              <a:t>γ</a:t>
            </a:r>
            <a:r>
              <a:rPr lang="en-US" sz="900" dirty="0" smtClean="0">
                <a:latin typeface="Arial"/>
                <a:cs typeface="Arial"/>
              </a:rPr>
              <a:t>IR. 3T3-D1 or T286A cells were subjected to 10Gy </a:t>
            </a:r>
            <a:r>
              <a:rPr lang="en-US" sz="900" dirty="0" smtClean="0">
                <a:latin typeface="Symbol" charset="2"/>
                <a:cs typeface="Symbol" charset="2"/>
              </a:rPr>
              <a:t>γ</a:t>
            </a:r>
            <a:r>
              <a:rPr lang="en-US" sz="900" dirty="0" smtClean="0">
                <a:latin typeface="Arial"/>
                <a:cs typeface="Arial"/>
              </a:rPr>
              <a:t>IR, and cyclin D1 levels were assessed. Chk2 mobility shift and </a:t>
            </a:r>
            <a:r>
              <a:rPr lang="en-US" sz="900" dirty="0" smtClean="0">
                <a:latin typeface="Symbol" charset="2"/>
                <a:cs typeface="Symbol" charset="2"/>
              </a:rPr>
              <a:t>γ</a:t>
            </a:r>
            <a:r>
              <a:rPr lang="en-US" sz="900" dirty="0" smtClean="0">
                <a:latin typeface="Arial"/>
                <a:cs typeface="Arial"/>
              </a:rPr>
              <a:t>H2AX are DSB markers. (F) Bleomycin promotes cyclin D1 degradation. Asynchronous 3T3-D1 or T286A cells were treated with 20</a:t>
            </a:r>
            <a:r>
              <a:rPr lang="en-US" sz="900" dirty="0" smtClean="0">
                <a:latin typeface="Symbol" charset="2"/>
                <a:cs typeface="Symbol" charset="2"/>
              </a:rPr>
              <a:t>μ</a:t>
            </a:r>
            <a:r>
              <a:rPr lang="en-US" sz="900" dirty="0" smtClean="0">
                <a:latin typeface="Arial"/>
                <a:cs typeface="Arial"/>
              </a:rPr>
              <a:t>g bleomycin/mL (bleo) for 2h, and cyclin D1 levels were assessed. (G and H) Stalled DNA replication is not sufficient to induce cyclin D1 proteolysis. Synchronous 3T3 cells (G) or 3T3-D1 cells (H) were treated with HU (DSB induction) or aphidicolin (Aph, stalled DNA replication). </a:t>
            </a:r>
            <a:endParaRPr lang="en-US" sz="900" dirty="0">
              <a:latin typeface="Arial"/>
              <a:cs typeface="Arial"/>
            </a:endParaRPr>
          </a:p>
        </p:txBody>
      </p:sp>
      <p:sp>
        <p:nvSpPr>
          <p:cNvPr id="61772" name="Text Box 332"/>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55</a:t>
            </a:r>
            <a:endParaRPr lang="en-US" sz="1200" dirty="0">
              <a:ea typeface="ＭＳ Ｐゴシック" pitchFamily="-106" charset="-128"/>
              <a:cs typeface="ＭＳ Ｐゴシック" pitchFamily="-106" charset="-128"/>
            </a:endParaRPr>
          </a:p>
        </p:txBody>
      </p:sp>
      <p:grpSp>
        <p:nvGrpSpPr>
          <p:cNvPr id="203" name="Group 202"/>
          <p:cNvGrpSpPr/>
          <p:nvPr/>
        </p:nvGrpSpPr>
        <p:grpSpPr>
          <a:xfrm>
            <a:off x="3594100" y="849313"/>
            <a:ext cx="2443956" cy="1235377"/>
            <a:chOff x="3594100" y="862013"/>
            <a:chExt cx="2443956" cy="1235377"/>
          </a:xfrm>
        </p:grpSpPr>
        <p:sp>
          <p:nvSpPr>
            <p:cNvPr id="217" name="Text Box 156"/>
            <p:cNvSpPr txBox="1">
              <a:spLocks noChangeArrowheads="1"/>
            </p:cNvSpPr>
            <p:nvPr/>
          </p:nvSpPr>
          <p:spPr bwMode="auto">
            <a:xfrm>
              <a:off x="3594100" y="1881959"/>
              <a:ext cx="793001"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3T3-D1</a:t>
              </a:r>
              <a:endParaRPr lang="el-GR" sz="800" dirty="0">
                <a:latin typeface="Arial"/>
                <a:cs typeface="Arial"/>
              </a:endParaRPr>
            </a:p>
          </p:txBody>
        </p:sp>
        <p:sp>
          <p:nvSpPr>
            <p:cNvPr id="229" name="Text Box 213"/>
            <p:cNvSpPr txBox="1">
              <a:spLocks noChangeArrowheads="1"/>
            </p:cNvSpPr>
            <p:nvPr/>
          </p:nvSpPr>
          <p:spPr bwMode="auto">
            <a:xfrm>
              <a:off x="3616337"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15" name="Text Box 153"/>
            <p:cNvSpPr txBox="1">
              <a:spLocks noChangeArrowheads="1"/>
            </p:cNvSpPr>
            <p:nvPr/>
          </p:nvSpPr>
          <p:spPr bwMode="auto">
            <a:xfrm>
              <a:off x="5262017" y="1297834"/>
              <a:ext cx="54481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Cyc D1</a:t>
              </a:r>
            </a:p>
          </p:txBody>
        </p:sp>
        <p:sp>
          <p:nvSpPr>
            <p:cNvPr id="216" name="Text Box 155"/>
            <p:cNvSpPr txBox="1">
              <a:spLocks noChangeArrowheads="1"/>
            </p:cNvSpPr>
            <p:nvPr/>
          </p:nvSpPr>
          <p:spPr bwMode="auto">
            <a:xfrm>
              <a:off x="4511255" y="1881959"/>
              <a:ext cx="105457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3T3-T286A</a:t>
              </a:r>
              <a:endParaRPr lang="el-GR" sz="800" dirty="0">
                <a:latin typeface="Arial"/>
                <a:cs typeface="Arial"/>
              </a:endParaRPr>
            </a:p>
          </p:txBody>
        </p:sp>
        <p:sp>
          <p:nvSpPr>
            <p:cNvPr id="219" name="Text Box 191"/>
            <p:cNvSpPr txBox="1">
              <a:spLocks noChangeArrowheads="1"/>
            </p:cNvSpPr>
            <p:nvPr/>
          </p:nvSpPr>
          <p:spPr bwMode="auto">
            <a:xfrm>
              <a:off x="5255160" y="1128294"/>
              <a:ext cx="78289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2mM HU</a:t>
              </a:r>
            </a:p>
          </p:txBody>
        </p:sp>
        <p:sp>
          <p:nvSpPr>
            <p:cNvPr id="220" name="Text Box 192"/>
            <p:cNvSpPr txBox="1">
              <a:spLocks noChangeArrowheads="1"/>
            </p:cNvSpPr>
            <p:nvPr/>
          </p:nvSpPr>
          <p:spPr bwMode="auto">
            <a:xfrm>
              <a:off x="5246396" y="869924"/>
              <a:ext cx="609081" cy="338554"/>
            </a:xfrm>
            <a:prstGeom prst="rect">
              <a:avLst/>
            </a:prstGeom>
            <a:noFill/>
            <a:ln w="9525">
              <a:noFill/>
              <a:miter lim="800000"/>
              <a:headEnd/>
              <a:tailEnd/>
            </a:ln>
            <a:effectLst/>
          </p:spPr>
          <p:txBody>
            <a:bodyPr wrap="square">
              <a:prstTxWarp prst="textNoShape">
                <a:avLst/>
              </a:prstTxWarp>
              <a:spAutoFit/>
            </a:bodyPr>
            <a:lstStyle/>
            <a:p>
              <a:r>
                <a:rPr lang="en-US" sz="800" dirty="0">
                  <a:latin typeface="Arial"/>
                  <a:cs typeface="Arial"/>
                </a:rPr>
                <a:t>                                       DMSO</a:t>
              </a:r>
            </a:p>
          </p:txBody>
        </p:sp>
        <p:sp>
          <p:nvSpPr>
            <p:cNvPr id="221" name="Text Box 193"/>
            <p:cNvSpPr txBox="1">
              <a:spLocks noChangeArrowheads="1"/>
            </p:cNvSpPr>
            <p:nvPr/>
          </p:nvSpPr>
          <p:spPr bwMode="auto">
            <a:xfrm>
              <a:off x="5246396" y="867565"/>
              <a:ext cx="72739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MG132</a:t>
              </a:r>
              <a:endParaRPr lang="el-GR" sz="800" dirty="0">
                <a:latin typeface="Arial"/>
                <a:ea typeface="Times New Roman" pitchFamily="-106" charset="0"/>
                <a:cs typeface="Arial"/>
              </a:endParaRPr>
            </a:p>
          </p:txBody>
        </p:sp>
        <p:sp>
          <p:nvSpPr>
            <p:cNvPr id="222" name="Text Box 196"/>
            <p:cNvSpPr txBox="1">
              <a:spLocks noChangeArrowheads="1"/>
            </p:cNvSpPr>
            <p:nvPr/>
          </p:nvSpPr>
          <p:spPr bwMode="auto">
            <a:xfrm>
              <a:off x="5275163" y="1743370"/>
              <a:ext cx="616385"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Arial"/>
                  <a:ea typeface="Times New Roman" pitchFamily="-106" charset="0"/>
                  <a:cs typeface="Arial"/>
                </a:rPr>
                <a:t>β</a:t>
              </a:r>
              <a:r>
                <a:rPr lang="en-US" sz="800" dirty="0">
                  <a:latin typeface="Arial"/>
                  <a:ea typeface="Times New Roman" pitchFamily="-106" charset="0"/>
                  <a:cs typeface="Arial"/>
                </a:rPr>
                <a:t>-Actin</a:t>
              </a:r>
              <a:endParaRPr lang="el-GR" sz="800" dirty="0">
                <a:latin typeface="Arial"/>
                <a:ea typeface="Times New Roman" pitchFamily="-106" charset="0"/>
                <a:cs typeface="Arial"/>
              </a:endParaRPr>
            </a:p>
          </p:txBody>
        </p:sp>
        <p:sp>
          <p:nvSpPr>
            <p:cNvPr id="223" name="Text Box 199"/>
            <p:cNvSpPr txBox="1">
              <a:spLocks noChangeArrowheads="1"/>
            </p:cNvSpPr>
            <p:nvPr/>
          </p:nvSpPr>
          <p:spPr bwMode="auto">
            <a:xfrm>
              <a:off x="4259012" y="862013"/>
              <a:ext cx="243925"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24" name="Text Box 200"/>
            <p:cNvSpPr txBox="1">
              <a:spLocks noChangeArrowheads="1"/>
            </p:cNvSpPr>
            <p:nvPr/>
          </p:nvSpPr>
          <p:spPr bwMode="auto">
            <a:xfrm>
              <a:off x="3996100"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25" name="Text Box 201"/>
            <p:cNvSpPr txBox="1">
              <a:spLocks noChangeArrowheads="1"/>
            </p:cNvSpPr>
            <p:nvPr/>
          </p:nvSpPr>
          <p:spPr bwMode="auto">
            <a:xfrm>
              <a:off x="3825206"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26" name="Text Box 202"/>
            <p:cNvSpPr txBox="1">
              <a:spLocks noChangeArrowheads="1"/>
            </p:cNvSpPr>
            <p:nvPr/>
          </p:nvSpPr>
          <p:spPr bwMode="auto">
            <a:xfrm>
              <a:off x="3822285"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27" name="Text Box 206"/>
            <p:cNvSpPr txBox="1">
              <a:spLocks noChangeArrowheads="1"/>
            </p:cNvSpPr>
            <p:nvPr/>
          </p:nvSpPr>
          <p:spPr bwMode="auto">
            <a:xfrm>
              <a:off x="3629482"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28" name="Text Box 210"/>
            <p:cNvSpPr txBox="1">
              <a:spLocks noChangeArrowheads="1"/>
            </p:cNvSpPr>
            <p:nvPr/>
          </p:nvSpPr>
          <p:spPr bwMode="auto">
            <a:xfrm>
              <a:off x="4191824"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0" name="Text Box 214"/>
            <p:cNvSpPr txBox="1">
              <a:spLocks noChangeArrowheads="1"/>
            </p:cNvSpPr>
            <p:nvPr/>
          </p:nvSpPr>
          <p:spPr bwMode="auto">
            <a:xfrm>
              <a:off x="3629482" y="862013"/>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1" name="Text Box 215"/>
            <p:cNvSpPr txBox="1">
              <a:spLocks noChangeArrowheads="1"/>
            </p:cNvSpPr>
            <p:nvPr/>
          </p:nvSpPr>
          <p:spPr bwMode="auto">
            <a:xfrm>
              <a:off x="3816442" y="862013"/>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2" name="Text Box 216"/>
            <p:cNvSpPr txBox="1">
              <a:spLocks noChangeArrowheads="1"/>
            </p:cNvSpPr>
            <p:nvPr/>
          </p:nvSpPr>
          <p:spPr bwMode="auto">
            <a:xfrm>
              <a:off x="4009245" y="862013"/>
              <a:ext cx="340327"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3" name="Text Box 217"/>
            <p:cNvSpPr txBox="1">
              <a:spLocks noChangeArrowheads="1"/>
            </p:cNvSpPr>
            <p:nvPr/>
          </p:nvSpPr>
          <p:spPr bwMode="auto">
            <a:xfrm>
              <a:off x="3996100"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4" name="Text Box 218"/>
            <p:cNvSpPr txBox="1">
              <a:spLocks noChangeArrowheads="1"/>
            </p:cNvSpPr>
            <p:nvPr/>
          </p:nvSpPr>
          <p:spPr bwMode="auto">
            <a:xfrm>
              <a:off x="4177217"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5" name="Text Box 219"/>
            <p:cNvSpPr txBox="1">
              <a:spLocks noChangeArrowheads="1"/>
            </p:cNvSpPr>
            <p:nvPr/>
          </p:nvSpPr>
          <p:spPr bwMode="auto">
            <a:xfrm>
              <a:off x="5072581" y="862013"/>
              <a:ext cx="243925"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36" name="Text Box 220"/>
            <p:cNvSpPr txBox="1">
              <a:spLocks noChangeArrowheads="1"/>
            </p:cNvSpPr>
            <p:nvPr/>
          </p:nvSpPr>
          <p:spPr bwMode="auto">
            <a:xfrm>
              <a:off x="4818432"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7" name="Text Box 221"/>
            <p:cNvSpPr txBox="1">
              <a:spLocks noChangeArrowheads="1"/>
            </p:cNvSpPr>
            <p:nvPr/>
          </p:nvSpPr>
          <p:spPr bwMode="auto">
            <a:xfrm>
              <a:off x="4667988"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8" name="Text Box 222"/>
            <p:cNvSpPr txBox="1">
              <a:spLocks noChangeArrowheads="1"/>
            </p:cNvSpPr>
            <p:nvPr/>
          </p:nvSpPr>
          <p:spPr bwMode="auto">
            <a:xfrm>
              <a:off x="4666527"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39" name="Text Box 223"/>
            <p:cNvSpPr txBox="1">
              <a:spLocks noChangeArrowheads="1"/>
            </p:cNvSpPr>
            <p:nvPr/>
          </p:nvSpPr>
          <p:spPr bwMode="auto">
            <a:xfrm>
              <a:off x="4479567"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0" name="Text Box 224"/>
            <p:cNvSpPr txBox="1">
              <a:spLocks noChangeArrowheads="1"/>
            </p:cNvSpPr>
            <p:nvPr/>
          </p:nvSpPr>
          <p:spPr bwMode="auto">
            <a:xfrm>
              <a:off x="5011235"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1" name="Text Box 225"/>
            <p:cNvSpPr txBox="1">
              <a:spLocks noChangeArrowheads="1"/>
            </p:cNvSpPr>
            <p:nvPr/>
          </p:nvSpPr>
          <p:spPr bwMode="auto">
            <a:xfrm>
              <a:off x="4470802" y="995258"/>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2" name="Text Box 226"/>
            <p:cNvSpPr txBox="1">
              <a:spLocks noChangeArrowheads="1"/>
            </p:cNvSpPr>
            <p:nvPr/>
          </p:nvSpPr>
          <p:spPr bwMode="auto">
            <a:xfrm>
              <a:off x="4479567" y="862013"/>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3" name="Text Box 227"/>
            <p:cNvSpPr txBox="1">
              <a:spLocks noChangeArrowheads="1"/>
            </p:cNvSpPr>
            <p:nvPr/>
          </p:nvSpPr>
          <p:spPr bwMode="auto">
            <a:xfrm>
              <a:off x="4659224" y="862013"/>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4" name="Text Box 228"/>
            <p:cNvSpPr txBox="1">
              <a:spLocks noChangeArrowheads="1"/>
            </p:cNvSpPr>
            <p:nvPr/>
          </p:nvSpPr>
          <p:spPr bwMode="auto">
            <a:xfrm>
              <a:off x="4837421" y="862013"/>
              <a:ext cx="34032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5" name="Text Box 229"/>
            <p:cNvSpPr txBox="1">
              <a:spLocks noChangeArrowheads="1"/>
            </p:cNvSpPr>
            <p:nvPr/>
          </p:nvSpPr>
          <p:spPr bwMode="auto">
            <a:xfrm>
              <a:off x="4816972"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46" name="Text Box 230"/>
            <p:cNvSpPr txBox="1">
              <a:spLocks noChangeArrowheads="1"/>
            </p:cNvSpPr>
            <p:nvPr/>
          </p:nvSpPr>
          <p:spPr bwMode="auto">
            <a:xfrm>
              <a:off x="4998090" y="1124130"/>
              <a:ext cx="33010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graphicFrame>
          <p:nvGraphicFramePr>
            <p:cNvPr id="247" name="Object 231"/>
            <p:cNvGraphicFramePr>
              <a:graphicFrameLocks noChangeAspect="1"/>
            </p:cNvGraphicFramePr>
            <p:nvPr/>
          </p:nvGraphicFramePr>
          <p:xfrm>
            <a:off x="3691843" y="1292282"/>
            <a:ext cx="803345" cy="190151"/>
          </p:xfrm>
          <a:graphic>
            <a:graphicData uri="http://schemas.openxmlformats.org/presentationml/2006/ole">
              <p:oleObj spid="_x0000_s61773" name="Image" r:id="rId4" imgW="1188722" imgH="342727" progId="">
                <p:embed/>
              </p:oleObj>
            </a:graphicData>
          </a:graphic>
        </p:graphicFrame>
        <p:graphicFrame>
          <p:nvGraphicFramePr>
            <p:cNvPr id="248" name="Object 232"/>
            <p:cNvGraphicFramePr>
              <a:graphicFrameLocks noChangeAspect="1"/>
            </p:cNvGraphicFramePr>
            <p:nvPr/>
          </p:nvGraphicFramePr>
          <p:xfrm>
            <a:off x="4527322" y="1290894"/>
            <a:ext cx="793121" cy="192928"/>
          </p:xfrm>
          <a:graphic>
            <a:graphicData uri="http://schemas.openxmlformats.org/presentationml/2006/ole">
              <p:oleObj spid="_x0000_s61774" name="Image" r:id="rId5" imgW="1170286" imgH="374762" progId="">
                <p:embed/>
              </p:oleObj>
            </a:graphicData>
          </a:graphic>
        </p:graphicFrame>
        <p:graphicFrame>
          <p:nvGraphicFramePr>
            <p:cNvPr id="249" name="Object 234"/>
            <p:cNvGraphicFramePr>
              <a:graphicFrameLocks noChangeAspect="1"/>
            </p:cNvGraphicFramePr>
            <p:nvPr/>
          </p:nvGraphicFramePr>
          <p:xfrm>
            <a:off x="3694764" y="1723939"/>
            <a:ext cx="798963" cy="194315"/>
          </p:xfrm>
          <a:graphic>
            <a:graphicData uri="http://schemas.openxmlformats.org/presentationml/2006/ole">
              <p:oleObj spid="_x0000_s61775" name="Image" r:id="rId6" imgW="1160995" imgH="383756" progId="">
                <p:embed/>
              </p:oleObj>
            </a:graphicData>
          </a:graphic>
        </p:graphicFrame>
        <p:graphicFrame>
          <p:nvGraphicFramePr>
            <p:cNvPr id="250" name="Object 235"/>
            <p:cNvGraphicFramePr>
              <a:graphicFrameLocks noChangeAspect="1"/>
            </p:cNvGraphicFramePr>
            <p:nvPr/>
          </p:nvGraphicFramePr>
          <p:xfrm>
            <a:off x="4527322" y="1722551"/>
            <a:ext cx="793121" cy="197091"/>
          </p:xfrm>
          <a:graphic>
            <a:graphicData uri="http://schemas.openxmlformats.org/presentationml/2006/ole">
              <p:oleObj spid="_x0000_s61776" name="Image" r:id="rId7" imgW="1160995" imgH="420465" progId="">
                <p:embed/>
              </p:oleObj>
            </a:graphicData>
          </a:graphic>
        </p:graphicFrame>
        <p:graphicFrame>
          <p:nvGraphicFramePr>
            <p:cNvPr id="251" name="Object 236"/>
            <p:cNvGraphicFramePr>
              <a:graphicFrameLocks noChangeAspect="1"/>
            </p:cNvGraphicFramePr>
            <p:nvPr/>
          </p:nvGraphicFramePr>
          <p:xfrm>
            <a:off x="4527322" y="1511580"/>
            <a:ext cx="793121" cy="183211"/>
          </p:xfrm>
          <a:graphic>
            <a:graphicData uri="http://schemas.openxmlformats.org/presentationml/2006/ole">
              <p:oleObj spid="_x0000_s61777" name="Image" r:id="rId8" imgW="1184000" imgH="411481" progId="">
                <p:embed/>
              </p:oleObj>
            </a:graphicData>
          </a:graphic>
        </p:graphicFrame>
        <p:graphicFrame>
          <p:nvGraphicFramePr>
            <p:cNvPr id="252" name="Object 237"/>
            <p:cNvGraphicFramePr>
              <a:graphicFrameLocks noChangeAspect="1"/>
            </p:cNvGraphicFramePr>
            <p:nvPr/>
          </p:nvGraphicFramePr>
          <p:xfrm>
            <a:off x="3691843" y="1511580"/>
            <a:ext cx="804806" cy="183211"/>
          </p:xfrm>
          <a:graphic>
            <a:graphicData uri="http://schemas.openxmlformats.org/presentationml/2006/ole">
              <p:oleObj spid="_x0000_s61778" name="Image" r:id="rId9" imgW="1184000" imgH="411481" progId="">
                <p:embed/>
              </p:oleObj>
            </a:graphicData>
          </a:graphic>
        </p:graphicFrame>
        <p:sp>
          <p:nvSpPr>
            <p:cNvPr id="253" name="Text Box 238"/>
            <p:cNvSpPr txBox="1">
              <a:spLocks noChangeArrowheads="1"/>
            </p:cNvSpPr>
            <p:nvPr/>
          </p:nvSpPr>
          <p:spPr bwMode="auto">
            <a:xfrm>
              <a:off x="5279545" y="1504640"/>
              <a:ext cx="54481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l-GR" sz="800" dirty="0">
                  <a:latin typeface="Symbol" charset="2"/>
                  <a:ea typeface="Times New Roman" pitchFamily="-106" charset="0"/>
                  <a:cs typeface="Symbol" charset="2"/>
                </a:rPr>
                <a:t>γ</a:t>
              </a:r>
              <a:r>
                <a:rPr lang="en-US" sz="800" dirty="0">
                  <a:latin typeface="Arial"/>
                  <a:ea typeface="Times New Roman" pitchFamily="-106" charset="0"/>
                  <a:cs typeface="Arial"/>
                </a:rPr>
                <a:t>H2AX</a:t>
              </a:r>
              <a:endParaRPr lang="el-GR" sz="800" dirty="0">
                <a:latin typeface="Arial"/>
                <a:ea typeface="Times New Roman" pitchFamily="-106" charset="0"/>
                <a:cs typeface="Arial"/>
              </a:endParaRPr>
            </a:p>
          </p:txBody>
        </p:sp>
      </p:grpSp>
      <p:grpSp>
        <p:nvGrpSpPr>
          <p:cNvPr id="201" name="Group 200"/>
          <p:cNvGrpSpPr/>
          <p:nvPr/>
        </p:nvGrpSpPr>
        <p:grpSpPr>
          <a:xfrm>
            <a:off x="1346200" y="785813"/>
            <a:ext cx="2405479" cy="1300312"/>
            <a:chOff x="1346200" y="798513"/>
            <a:chExt cx="2405479" cy="1364660"/>
          </a:xfrm>
        </p:grpSpPr>
        <p:graphicFrame>
          <p:nvGraphicFramePr>
            <p:cNvPr id="254" name="Object 243"/>
            <p:cNvGraphicFramePr>
              <a:graphicFrameLocks noChangeAspect="1"/>
            </p:cNvGraphicFramePr>
            <p:nvPr/>
          </p:nvGraphicFramePr>
          <p:xfrm>
            <a:off x="1346200" y="1230314"/>
            <a:ext cx="1244595" cy="230186"/>
          </p:xfrm>
          <a:graphic>
            <a:graphicData uri="http://schemas.openxmlformats.org/presentationml/2006/ole">
              <p:oleObj spid="_x0000_s61779" name="Image" r:id="rId10" imgW="1897143" imgH="534586" progId="">
                <p:embed/>
              </p:oleObj>
            </a:graphicData>
          </a:graphic>
        </p:graphicFrame>
        <p:sp>
          <p:nvSpPr>
            <p:cNvPr id="256" name="Text Box 245"/>
            <p:cNvSpPr txBox="1">
              <a:spLocks noChangeArrowheads="1"/>
            </p:cNvSpPr>
            <p:nvPr/>
          </p:nvSpPr>
          <p:spPr bwMode="auto">
            <a:xfrm>
              <a:off x="1372848" y="1022350"/>
              <a:ext cx="230421"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257" name="Text Box 246"/>
            <p:cNvSpPr txBox="1">
              <a:spLocks noChangeArrowheads="1"/>
            </p:cNvSpPr>
            <p:nvPr/>
          </p:nvSpPr>
          <p:spPr bwMode="auto">
            <a:xfrm>
              <a:off x="1778830" y="1052513"/>
              <a:ext cx="230423" cy="355295"/>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258" name="Text Box 247"/>
            <p:cNvSpPr txBox="1">
              <a:spLocks noChangeArrowheads="1"/>
            </p:cNvSpPr>
            <p:nvPr/>
          </p:nvSpPr>
          <p:spPr bwMode="auto">
            <a:xfrm>
              <a:off x="1532733" y="1039184"/>
              <a:ext cx="333877"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0.5</a:t>
              </a:r>
            </a:p>
          </p:txBody>
        </p:sp>
        <p:sp>
          <p:nvSpPr>
            <p:cNvPr id="259" name="Text Box 248"/>
            <p:cNvSpPr txBox="1">
              <a:spLocks noChangeArrowheads="1"/>
            </p:cNvSpPr>
            <p:nvPr/>
          </p:nvSpPr>
          <p:spPr bwMode="auto">
            <a:xfrm>
              <a:off x="2319618" y="1039184"/>
              <a:ext cx="352687"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10</a:t>
              </a:r>
            </a:p>
          </p:txBody>
        </p:sp>
        <p:sp>
          <p:nvSpPr>
            <p:cNvPr id="260" name="Text Box 249"/>
            <p:cNvSpPr txBox="1">
              <a:spLocks noChangeArrowheads="1"/>
            </p:cNvSpPr>
            <p:nvPr/>
          </p:nvSpPr>
          <p:spPr bwMode="auto">
            <a:xfrm>
              <a:off x="1959093" y="1039184"/>
              <a:ext cx="230422" cy="355295"/>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2</a:t>
              </a:r>
            </a:p>
          </p:txBody>
        </p:sp>
        <p:sp>
          <p:nvSpPr>
            <p:cNvPr id="261" name="Text Box 252"/>
            <p:cNvSpPr txBox="1">
              <a:spLocks noChangeArrowheads="1"/>
            </p:cNvSpPr>
            <p:nvPr/>
          </p:nvSpPr>
          <p:spPr bwMode="auto">
            <a:xfrm>
              <a:off x="2145625" y="1039184"/>
              <a:ext cx="333878"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5 </a:t>
              </a:r>
            </a:p>
          </p:txBody>
        </p:sp>
        <p:sp>
          <p:nvSpPr>
            <p:cNvPr id="262" name="Text Box 253"/>
            <p:cNvSpPr txBox="1">
              <a:spLocks noChangeArrowheads="1"/>
            </p:cNvSpPr>
            <p:nvPr/>
          </p:nvSpPr>
          <p:spPr bwMode="auto">
            <a:xfrm>
              <a:off x="2517123" y="1039184"/>
              <a:ext cx="951471"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mM HU (3h) </a:t>
              </a:r>
            </a:p>
          </p:txBody>
        </p:sp>
        <p:graphicFrame>
          <p:nvGraphicFramePr>
            <p:cNvPr id="263" name="Object 258"/>
            <p:cNvGraphicFramePr>
              <a:graphicFrameLocks noChangeAspect="1"/>
            </p:cNvGraphicFramePr>
            <p:nvPr/>
          </p:nvGraphicFramePr>
          <p:xfrm>
            <a:off x="1346200" y="1486859"/>
            <a:ext cx="1241460" cy="225425"/>
          </p:xfrm>
          <a:graphic>
            <a:graphicData uri="http://schemas.openxmlformats.org/presentationml/2006/ole">
              <p:oleObj spid="_x0000_s61780" name="Image" r:id="rId11" imgW="1897143" imgH="534586" progId="">
                <p:embed/>
              </p:oleObj>
            </a:graphicData>
          </a:graphic>
        </p:graphicFrame>
        <p:sp>
          <p:nvSpPr>
            <p:cNvPr id="264" name="AutoShape 260"/>
            <p:cNvSpPr>
              <a:spLocks noChangeArrowheads="1"/>
            </p:cNvSpPr>
            <p:nvPr/>
          </p:nvSpPr>
          <p:spPr bwMode="auto">
            <a:xfrm rot="16200000">
              <a:off x="2021013" y="517355"/>
              <a:ext cx="123825" cy="968714"/>
            </a:xfrm>
            <a:prstGeom prst="rtTriangle">
              <a:avLst/>
            </a:prstGeom>
            <a:solidFill>
              <a:schemeClr val="tx1"/>
            </a:solidFill>
            <a:ln w="9525">
              <a:solidFill>
                <a:schemeClr val="tx1"/>
              </a:solidFill>
              <a:miter lim="800000"/>
              <a:headEnd/>
              <a:tailEnd/>
            </a:ln>
            <a:effectLst/>
          </p:spPr>
          <p:txBody>
            <a:bodyPr wrap="none" anchor="ctr">
              <a:prstTxWarp prst="textNoShape">
                <a:avLst/>
              </a:prstTxWarp>
            </a:bodyPr>
            <a:lstStyle/>
            <a:p>
              <a:endParaRPr lang="en-US" sz="800" dirty="0">
                <a:latin typeface="Arial"/>
                <a:cs typeface="Arial"/>
              </a:endParaRPr>
            </a:p>
          </p:txBody>
        </p:sp>
        <p:graphicFrame>
          <p:nvGraphicFramePr>
            <p:cNvPr id="265" name="Object 261"/>
            <p:cNvGraphicFramePr>
              <a:graphicFrameLocks noChangeAspect="1"/>
            </p:cNvGraphicFramePr>
            <p:nvPr/>
          </p:nvGraphicFramePr>
          <p:xfrm>
            <a:off x="1346200" y="1745622"/>
            <a:ext cx="1243028" cy="231775"/>
          </p:xfrm>
          <a:graphic>
            <a:graphicData uri="http://schemas.openxmlformats.org/presentationml/2006/ole">
              <p:oleObj spid="_x0000_s61781" name="Image" r:id="rId12" imgW="1810516" imgH="507235" progId="">
                <p:embed/>
              </p:oleObj>
            </a:graphicData>
          </a:graphic>
        </p:graphicFrame>
        <p:sp>
          <p:nvSpPr>
            <p:cNvPr id="266" name="Text Box 262"/>
            <p:cNvSpPr txBox="1">
              <a:spLocks noChangeArrowheads="1"/>
            </p:cNvSpPr>
            <p:nvPr/>
          </p:nvSpPr>
          <p:spPr bwMode="auto">
            <a:xfrm>
              <a:off x="2677008" y="1292556"/>
              <a:ext cx="904446"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Endo. Cyc D1</a:t>
              </a:r>
            </a:p>
          </p:txBody>
        </p:sp>
        <p:sp>
          <p:nvSpPr>
            <p:cNvPr id="267" name="Text Box 263"/>
            <p:cNvSpPr txBox="1">
              <a:spLocks noChangeArrowheads="1"/>
            </p:cNvSpPr>
            <p:nvPr/>
          </p:nvSpPr>
          <p:spPr bwMode="auto">
            <a:xfrm>
              <a:off x="2526528" y="1492250"/>
              <a:ext cx="990659"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l-GR" sz="800" dirty="0">
                  <a:latin typeface="Symbol" charset="2"/>
                  <a:cs typeface="Symbol" charset="2"/>
                </a:rPr>
                <a:t>γ</a:t>
              </a:r>
              <a:r>
                <a:rPr lang="en-US" sz="800" dirty="0">
                  <a:latin typeface="Arial"/>
                  <a:cs typeface="Arial"/>
                </a:rPr>
                <a:t>H2AX</a:t>
              </a:r>
              <a:endParaRPr lang="el-GR" sz="800" dirty="0">
                <a:latin typeface="Arial"/>
                <a:cs typeface="Arial"/>
              </a:endParaRPr>
            </a:p>
          </p:txBody>
        </p:sp>
        <p:sp>
          <p:nvSpPr>
            <p:cNvPr id="268" name="Text Box 264"/>
            <p:cNvSpPr txBox="1">
              <a:spLocks noChangeArrowheads="1"/>
            </p:cNvSpPr>
            <p:nvPr/>
          </p:nvSpPr>
          <p:spPr bwMode="auto">
            <a:xfrm>
              <a:off x="2526528" y="1768475"/>
              <a:ext cx="990659"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l-GR" sz="800" dirty="0">
                  <a:latin typeface="Arial"/>
                  <a:ea typeface="Times New Roman" pitchFamily="-106" charset="0"/>
                  <a:cs typeface="Arial"/>
                </a:rPr>
                <a:t>β</a:t>
              </a:r>
              <a:r>
                <a:rPr lang="en-US" sz="800" dirty="0">
                  <a:latin typeface="Arial"/>
                  <a:ea typeface="Times New Roman" pitchFamily="-106" charset="0"/>
                  <a:cs typeface="Arial"/>
                </a:rPr>
                <a:t>-</a:t>
              </a:r>
              <a:r>
                <a:rPr lang="en-US" sz="800" dirty="0">
                  <a:latin typeface="Arial"/>
                  <a:cs typeface="Arial"/>
                </a:rPr>
                <a:t>Actin</a:t>
              </a:r>
            </a:p>
          </p:txBody>
        </p:sp>
        <p:sp>
          <p:nvSpPr>
            <p:cNvPr id="269" name="Text Box 265"/>
            <p:cNvSpPr txBox="1">
              <a:spLocks noChangeArrowheads="1"/>
            </p:cNvSpPr>
            <p:nvPr/>
          </p:nvSpPr>
          <p:spPr bwMode="auto">
            <a:xfrm>
              <a:off x="1607973" y="1937081"/>
              <a:ext cx="711645"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3T3-D1         </a:t>
              </a:r>
            </a:p>
          </p:txBody>
        </p:sp>
        <p:sp>
          <p:nvSpPr>
            <p:cNvPr id="270" name="Text Box 572"/>
            <p:cNvSpPr txBox="1">
              <a:spLocks noChangeArrowheads="1"/>
            </p:cNvSpPr>
            <p:nvPr/>
          </p:nvSpPr>
          <p:spPr bwMode="auto">
            <a:xfrm>
              <a:off x="2677008" y="1184606"/>
              <a:ext cx="653647" cy="22609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Flag-D1</a:t>
              </a:r>
            </a:p>
          </p:txBody>
        </p:sp>
        <p:sp>
          <p:nvSpPr>
            <p:cNvPr id="271" name="Line 574"/>
            <p:cNvSpPr>
              <a:spLocks noChangeShapeType="1"/>
            </p:cNvSpPr>
            <p:nvPr/>
          </p:nvSpPr>
          <p:spPr bwMode="auto">
            <a:xfrm flipH="1">
              <a:off x="2592363" y="1307471"/>
              <a:ext cx="170857" cy="1588"/>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272" name="Line 575"/>
            <p:cNvSpPr>
              <a:spLocks noChangeShapeType="1"/>
            </p:cNvSpPr>
            <p:nvPr/>
          </p:nvSpPr>
          <p:spPr bwMode="auto">
            <a:xfrm flipH="1">
              <a:off x="2592363" y="1389393"/>
              <a:ext cx="161452" cy="1588"/>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65" name="Text Box 209"/>
            <p:cNvSpPr txBox="1">
              <a:spLocks noChangeArrowheads="1"/>
            </p:cNvSpPr>
            <p:nvPr/>
          </p:nvSpPr>
          <p:spPr bwMode="auto">
            <a:xfrm>
              <a:off x="3413125" y="798513"/>
              <a:ext cx="338554" cy="290707"/>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200" b="1" dirty="0">
                <a:latin typeface="Arial" pitchFamily="-106" charset="0"/>
              </a:endParaRPr>
            </a:p>
          </p:txBody>
        </p:sp>
      </p:grpSp>
      <p:grpSp>
        <p:nvGrpSpPr>
          <p:cNvPr id="118" name="Group 645"/>
          <p:cNvGrpSpPr>
            <a:grpSpLocks/>
          </p:cNvGrpSpPr>
          <p:nvPr/>
        </p:nvGrpSpPr>
        <p:grpSpPr bwMode="auto">
          <a:xfrm>
            <a:off x="1161953" y="2765426"/>
            <a:ext cx="2521046" cy="1110836"/>
            <a:chOff x="319" y="2070"/>
            <a:chExt cx="1612" cy="804"/>
          </a:xfrm>
        </p:grpSpPr>
        <p:graphicFrame>
          <p:nvGraphicFramePr>
            <p:cNvPr id="131" name="Object 353"/>
            <p:cNvGraphicFramePr>
              <a:graphicFrameLocks noChangeAspect="1"/>
            </p:cNvGraphicFramePr>
            <p:nvPr/>
          </p:nvGraphicFramePr>
          <p:xfrm>
            <a:off x="477" y="2070"/>
            <a:ext cx="1454" cy="744"/>
          </p:xfrm>
          <a:graphic>
            <a:graphicData uri="http://schemas.openxmlformats.org/drawingml/2006/chart">
              <c:chart xmlns:c="http://schemas.openxmlformats.org/drawingml/2006/chart" xmlns:r="http://schemas.openxmlformats.org/officeDocument/2006/relationships" r:id="rId13"/>
            </a:graphicData>
          </a:graphic>
        </p:graphicFrame>
        <p:sp>
          <p:nvSpPr>
            <p:cNvPr id="124" name="Text Box 510"/>
            <p:cNvSpPr txBox="1">
              <a:spLocks noChangeArrowheads="1"/>
            </p:cNvSpPr>
            <p:nvPr/>
          </p:nvSpPr>
          <p:spPr bwMode="auto">
            <a:xfrm rot="16200000">
              <a:off x="85" y="2360"/>
              <a:ext cx="683" cy="216"/>
            </a:xfrm>
            <a:prstGeom prst="rect">
              <a:avLst/>
            </a:prstGeom>
            <a:noFill/>
            <a:ln w="9525">
              <a:noFill/>
              <a:miter lim="800000"/>
              <a:headEnd/>
              <a:tailEnd/>
            </a:ln>
            <a:effectLst/>
          </p:spPr>
          <p:txBody>
            <a:bodyPr wrap="square" lIns="91429" tIns="45714" rIns="91429" bIns="45714">
              <a:prstTxWarp prst="textNoShape">
                <a:avLst/>
              </a:prstTxWarp>
              <a:spAutoFit/>
            </a:bodyPr>
            <a:lstStyle/>
            <a:p>
              <a:pPr algn="ctr">
                <a:spcBef>
                  <a:spcPct val="50000"/>
                </a:spcBef>
              </a:pPr>
              <a:r>
                <a:rPr lang="en-US" dirty="0">
                  <a:latin typeface="Arial"/>
                  <a:cs typeface="Arial"/>
                </a:rPr>
                <a:t>Normalized Cyclin D1 Levels</a:t>
              </a:r>
            </a:p>
          </p:txBody>
        </p:sp>
        <p:sp>
          <p:nvSpPr>
            <p:cNvPr id="125" name="Text Box 511"/>
            <p:cNvSpPr txBox="1">
              <a:spLocks noChangeArrowheads="1"/>
            </p:cNvSpPr>
            <p:nvPr/>
          </p:nvSpPr>
          <p:spPr bwMode="auto">
            <a:xfrm>
              <a:off x="777" y="2718"/>
              <a:ext cx="573" cy="156"/>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2mM HU (h)</a:t>
              </a:r>
            </a:p>
          </p:txBody>
        </p:sp>
        <p:sp>
          <p:nvSpPr>
            <p:cNvPr id="126" name="Text Box 533"/>
            <p:cNvSpPr txBox="1">
              <a:spLocks noChangeArrowheads="1"/>
            </p:cNvSpPr>
            <p:nvPr/>
          </p:nvSpPr>
          <p:spPr bwMode="auto">
            <a:xfrm>
              <a:off x="1169" y="2385"/>
              <a:ext cx="144" cy="15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latin typeface="Arial"/>
                  <a:cs typeface="Arial"/>
                </a:rPr>
                <a:t>*</a:t>
              </a:r>
            </a:p>
          </p:txBody>
        </p:sp>
        <p:sp>
          <p:nvSpPr>
            <p:cNvPr id="127" name="Text Box 534"/>
            <p:cNvSpPr txBox="1">
              <a:spLocks noChangeArrowheads="1"/>
            </p:cNvSpPr>
            <p:nvPr/>
          </p:nvSpPr>
          <p:spPr bwMode="auto">
            <a:xfrm>
              <a:off x="1007" y="2340"/>
              <a:ext cx="144" cy="15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latin typeface="Arial"/>
                  <a:cs typeface="Arial"/>
                </a:rPr>
                <a:t>*</a:t>
              </a:r>
            </a:p>
          </p:txBody>
        </p:sp>
      </p:grpSp>
      <p:grpSp>
        <p:nvGrpSpPr>
          <p:cNvPr id="204" name="Group 203"/>
          <p:cNvGrpSpPr/>
          <p:nvPr/>
        </p:nvGrpSpPr>
        <p:grpSpPr>
          <a:xfrm>
            <a:off x="1107011" y="2030413"/>
            <a:ext cx="2385489" cy="959258"/>
            <a:chOff x="1107011" y="2144713"/>
            <a:chExt cx="2385489" cy="959258"/>
          </a:xfrm>
        </p:grpSpPr>
        <p:sp>
          <p:nvSpPr>
            <p:cNvPr id="134" name="Text Box 512"/>
            <p:cNvSpPr txBox="1">
              <a:spLocks noChangeArrowheads="1"/>
            </p:cNvSpPr>
            <p:nvPr/>
          </p:nvSpPr>
          <p:spPr bwMode="auto">
            <a:xfrm>
              <a:off x="2760674" y="2240279"/>
              <a:ext cx="731826"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2mM HU (h) </a:t>
              </a:r>
            </a:p>
          </p:txBody>
        </p:sp>
        <p:sp>
          <p:nvSpPr>
            <p:cNvPr id="135" name="Text Box 513"/>
            <p:cNvSpPr txBox="1">
              <a:spLocks noChangeArrowheads="1"/>
            </p:cNvSpPr>
            <p:nvPr/>
          </p:nvSpPr>
          <p:spPr bwMode="auto">
            <a:xfrm>
              <a:off x="2746051" y="2414487"/>
              <a:ext cx="665331"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Cyc D1</a:t>
              </a:r>
            </a:p>
          </p:txBody>
        </p:sp>
        <p:sp>
          <p:nvSpPr>
            <p:cNvPr id="136" name="Text Box 514"/>
            <p:cNvSpPr txBox="1">
              <a:spLocks noChangeArrowheads="1"/>
            </p:cNvSpPr>
            <p:nvPr/>
          </p:nvSpPr>
          <p:spPr bwMode="auto">
            <a:xfrm>
              <a:off x="2746051" y="2607117"/>
              <a:ext cx="675568"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l-GR" dirty="0">
                  <a:latin typeface="Symbol" charset="2"/>
                  <a:cs typeface="Symbol" charset="2"/>
                </a:rPr>
                <a:t>γ</a:t>
              </a:r>
              <a:r>
                <a:rPr lang="en-US" dirty="0">
                  <a:latin typeface="Arial"/>
                  <a:cs typeface="Arial"/>
                </a:rPr>
                <a:t>H2AX</a:t>
              </a:r>
              <a:endParaRPr lang="el-GR" dirty="0">
                <a:latin typeface="Arial"/>
                <a:cs typeface="Arial"/>
              </a:endParaRPr>
            </a:p>
          </p:txBody>
        </p:sp>
        <p:sp>
          <p:nvSpPr>
            <p:cNvPr id="137" name="Text Box 516"/>
            <p:cNvSpPr txBox="1">
              <a:spLocks noChangeArrowheads="1"/>
            </p:cNvSpPr>
            <p:nvPr/>
          </p:nvSpPr>
          <p:spPr bwMode="auto">
            <a:xfrm>
              <a:off x="1368594" y="2208214"/>
              <a:ext cx="21495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 </a:t>
              </a:r>
            </a:p>
          </p:txBody>
        </p:sp>
        <p:sp>
          <p:nvSpPr>
            <p:cNvPr id="138" name="Text Box 517"/>
            <p:cNvSpPr txBox="1">
              <a:spLocks noChangeArrowheads="1"/>
            </p:cNvSpPr>
            <p:nvPr/>
          </p:nvSpPr>
          <p:spPr bwMode="auto">
            <a:xfrm>
              <a:off x="1536755" y="2219980"/>
              <a:ext cx="214954"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1</a:t>
              </a:r>
            </a:p>
          </p:txBody>
        </p:sp>
        <p:sp>
          <p:nvSpPr>
            <p:cNvPr id="139" name="Text Box 518"/>
            <p:cNvSpPr txBox="1">
              <a:spLocks noChangeArrowheads="1"/>
            </p:cNvSpPr>
            <p:nvPr/>
          </p:nvSpPr>
          <p:spPr bwMode="auto">
            <a:xfrm>
              <a:off x="1701991" y="2219980"/>
              <a:ext cx="214953"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3</a:t>
              </a:r>
            </a:p>
          </p:txBody>
        </p:sp>
        <p:sp>
          <p:nvSpPr>
            <p:cNvPr id="140" name="Text Box 519"/>
            <p:cNvSpPr txBox="1">
              <a:spLocks noChangeArrowheads="1"/>
            </p:cNvSpPr>
            <p:nvPr/>
          </p:nvSpPr>
          <p:spPr bwMode="auto">
            <a:xfrm>
              <a:off x="2229870" y="2219980"/>
              <a:ext cx="214954"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1</a:t>
              </a:r>
            </a:p>
          </p:txBody>
        </p:sp>
        <p:sp>
          <p:nvSpPr>
            <p:cNvPr id="141" name="Text Box 520"/>
            <p:cNvSpPr txBox="1">
              <a:spLocks noChangeArrowheads="1"/>
            </p:cNvSpPr>
            <p:nvPr/>
          </p:nvSpPr>
          <p:spPr bwMode="auto">
            <a:xfrm>
              <a:off x="1884775" y="2219980"/>
              <a:ext cx="214954"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6</a:t>
              </a:r>
            </a:p>
          </p:txBody>
        </p:sp>
        <p:sp>
          <p:nvSpPr>
            <p:cNvPr id="142" name="Text Box 521"/>
            <p:cNvSpPr txBox="1">
              <a:spLocks noChangeArrowheads="1"/>
            </p:cNvSpPr>
            <p:nvPr/>
          </p:nvSpPr>
          <p:spPr bwMode="auto">
            <a:xfrm>
              <a:off x="2415579" y="2219980"/>
              <a:ext cx="214953"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3</a:t>
              </a:r>
            </a:p>
          </p:txBody>
        </p:sp>
        <p:sp>
          <p:nvSpPr>
            <p:cNvPr id="143" name="Text Box 522"/>
            <p:cNvSpPr txBox="1">
              <a:spLocks noChangeArrowheads="1"/>
            </p:cNvSpPr>
            <p:nvPr/>
          </p:nvSpPr>
          <p:spPr bwMode="auto">
            <a:xfrm>
              <a:off x="2598362" y="2219980"/>
              <a:ext cx="216416"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6</a:t>
              </a:r>
            </a:p>
          </p:txBody>
        </p:sp>
        <p:sp>
          <p:nvSpPr>
            <p:cNvPr id="144" name="Text Box 523"/>
            <p:cNvSpPr txBox="1">
              <a:spLocks noChangeArrowheads="1"/>
            </p:cNvSpPr>
            <p:nvPr/>
          </p:nvSpPr>
          <p:spPr bwMode="auto">
            <a:xfrm>
              <a:off x="2076333" y="2208214"/>
              <a:ext cx="21495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 </a:t>
              </a:r>
            </a:p>
          </p:txBody>
        </p:sp>
        <p:graphicFrame>
          <p:nvGraphicFramePr>
            <p:cNvPr id="145" name="Object 524"/>
            <p:cNvGraphicFramePr>
              <a:graphicFrameLocks noChangeAspect="1"/>
            </p:cNvGraphicFramePr>
            <p:nvPr/>
          </p:nvGraphicFramePr>
          <p:xfrm>
            <a:off x="2095341" y="2401800"/>
            <a:ext cx="701888" cy="171866"/>
          </p:xfrm>
          <a:graphic>
            <a:graphicData uri="http://schemas.openxmlformats.org/presentationml/2006/ole">
              <p:oleObj spid="_x0000_s61794" name="Image" r:id="rId14" imgW="2514605" imgH="630697" progId="">
                <p:embed/>
              </p:oleObj>
            </a:graphicData>
          </a:graphic>
        </p:graphicFrame>
        <p:graphicFrame>
          <p:nvGraphicFramePr>
            <p:cNvPr id="146" name="Object 525"/>
            <p:cNvGraphicFramePr>
              <a:graphicFrameLocks noChangeAspect="1"/>
            </p:cNvGraphicFramePr>
            <p:nvPr/>
          </p:nvGraphicFramePr>
          <p:xfrm>
            <a:off x="1336424" y="2401800"/>
            <a:ext cx="731134" cy="171866"/>
          </p:xfrm>
          <a:graphic>
            <a:graphicData uri="http://schemas.openxmlformats.org/presentationml/2006/ole">
              <p:oleObj spid="_x0000_s61795" name="Image" r:id="rId15" imgW="2436881" imgH="767902" progId="">
                <p:embed/>
              </p:oleObj>
            </a:graphicData>
          </a:graphic>
        </p:graphicFrame>
        <p:graphicFrame>
          <p:nvGraphicFramePr>
            <p:cNvPr id="147" name="Object 526"/>
            <p:cNvGraphicFramePr>
              <a:graphicFrameLocks noChangeAspect="1"/>
            </p:cNvGraphicFramePr>
            <p:nvPr/>
          </p:nvGraphicFramePr>
          <p:xfrm>
            <a:off x="1333500" y="2596736"/>
            <a:ext cx="734058" cy="143030"/>
          </p:xfrm>
          <a:graphic>
            <a:graphicData uri="http://schemas.openxmlformats.org/presentationml/2006/ole">
              <p:oleObj spid="_x0000_s61796" name="Image" r:id="rId16" imgW="1188722" imgH="525581" progId="">
                <p:embed/>
              </p:oleObj>
            </a:graphicData>
          </a:graphic>
        </p:graphicFrame>
        <p:graphicFrame>
          <p:nvGraphicFramePr>
            <p:cNvPr id="148" name="Object 527"/>
            <p:cNvGraphicFramePr>
              <a:graphicFrameLocks noChangeAspect="1"/>
            </p:cNvGraphicFramePr>
            <p:nvPr/>
          </p:nvGraphicFramePr>
          <p:xfrm>
            <a:off x="2096804" y="2597890"/>
            <a:ext cx="700426" cy="141876"/>
          </p:xfrm>
          <a:graphic>
            <a:graphicData uri="http://schemas.openxmlformats.org/presentationml/2006/ole">
              <p:oleObj spid="_x0000_s61797" name="Image" r:id="rId17" imgW="1261875" imgH="534586" progId="">
                <p:embed/>
              </p:oleObj>
            </a:graphicData>
          </a:graphic>
        </p:graphicFrame>
        <p:sp>
          <p:nvSpPr>
            <p:cNvPr id="149" name="Text Box 528"/>
            <p:cNvSpPr txBox="1">
              <a:spLocks noChangeArrowheads="1"/>
            </p:cNvSpPr>
            <p:nvPr/>
          </p:nvSpPr>
          <p:spPr bwMode="auto">
            <a:xfrm>
              <a:off x="2746051" y="2791672"/>
              <a:ext cx="640474"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l-GR" dirty="0">
                  <a:latin typeface="Arial"/>
                  <a:ea typeface="Times New Roman" pitchFamily="-105" charset="0"/>
                  <a:cs typeface="Arial"/>
                </a:rPr>
                <a:t>β</a:t>
              </a:r>
              <a:r>
                <a:rPr lang="en-US" dirty="0">
                  <a:latin typeface="Arial"/>
                  <a:ea typeface="Times New Roman" pitchFamily="-105" charset="0"/>
                  <a:cs typeface="Arial"/>
                </a:rPr>
                <a:t>-</a:t>
              </a:r>
              <a:r>
                <a:rPr lang="en-US" dirty="0">
                  <a:latin typeface="Arial"/>
                  <a:cs typeface="Arial"/>
                </a:rPr>
                <a:t>Actin</a:t>
              </a:r>
            </a:p>
          </p:txBody>
        </p:sp>
        <p:sp>
          <p:nvSpPr>
            <p:cNvPr id="150" name="Text Box 529"/>
            <p:cNvSpPr txBox="1">
              <a:spLocks noChangeArrowheads="1"/>
            </p:cNvSpPr>
            <p:nvPr/>
          </p:nvSpPr>
          <p:spPr bwMode="auto">
            <a:xfrm>
              <a:off x="1386142" y="2888540"/>
              <a:ext cx="663870"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   3T3-D1         </a:t>
              </a:r>
            </a:p>
          </p:txBody>
        </p:sp>
        <p:sp>
          <p:nvSpPr>
            <p:cNvPr id="151" name="Text Box 530"/>
            <p:cNvSpPr txBox="1">
              <a:spLocks noChangeArrowheads="1"/>
            </p:cNvSpPr>
            <p:nvPr/>
          </p:nvSpPr>
          <p:spPr bwMode="auto">
            <a:xfrm>
              <a:off x="2101191" y="2888539"/>
              <a:ext cx="1057220"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 3T3-T286A</a:t>
              </a:r>
            </a:p>
          </p:txBody>
        </p:sp>
        <p:graphicFrame>
          <p:nvGraphicFramePr>
            <p:cNvPr id="152" name="Object 531"/>
            <p:cNvGraphicFramePr>
              <a:graphicFrameLocks noChangeAspect="1"/>
            </p:cNvGraphicFramePr>
            <p:nvPr/>
          </p:nvGraphicFramePr>
          <p:xfrm>
            <a:off x="1333500" y="2762835"/>
            <a:ext cx="734058" cy="164946"/>
          </p:xfrm>
          <a:graphic>
            <a:graphicData uri="http://schemas.openxmlformats.org/presentationml/2006/ole">
              <p:oleObj spid="_x0000_s61798" name="Image" r:id="rId18" imgW="2473143" imgH="576000" progId="">
                <p:embed/>
              </p:oleObj>
            </a:graphicData>
          </a:graphic>
        </p:graphicFrame>
        <p:graphicFrame>
          <p:nvGraphicFramePr>
            <p:cNvPr id="153" name="Object 532"/>
            <p:cNvGraphicFramePr>
              <a:graphicFrameLocks noChangeAspect="1"/>
            </p:cNvGraphicFramePr>
            <p:nvPr/>
          </p:nvGraphicFramePr>
          <p:xfrm>
            <a:off x="2096804" y="2762835"/>
            <a:ext cx="700426" cy="166099"/>
          </p:xfrm>
          <a:graphic>
            <a:graphicData uri="http://schemas.openxmlformats.org/presentationml/2006/ole">
              <p:oleObj spid="_x0000_s61799" name="Image" r:id="rId19" imgW="2473143" imgH="576000" progId="">
                <p:embed/>
              </p:oleObj>
            </a:graphicData>
          </a:graphic>
        </p:graphicFrame>
        <p:sp>
          <p:nvSpPr>
            <p:cNvPr id="154" name="Text Box 209"/>
            <p:cNvSpPr txBox="1">
              <a:spLocks noChangeArrowheads="1"/>
            </p:cNvSpPr>
            <p:nvPr/>
          </p:nvSpPr>
          <p:spPr bwMode="auto">
            <a:xfrm>
              <a:off x="1107011" y="2144713"/>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C</a:t>
              </a:r>
              <a:r>
                <a:rPr lang="en-US" sz="1200" b="1" dirty="0" smtClean="0">
                  <a:latin typeface="Arial" pitchFamily="-106" charset="0"/>
                </a:rPr>
                <a:t>.</a:t>
              </a:r>
              <a:endParaRPr lang="en-US" sz="1200" b="1" dirty="0">
                <a:latin typeface="Arial" pitchFamily="-106" charset="0"/>
              </a:endParaRPr>
            </a:p>
          </p:txBody>
        </p:sp>
      </p:grpSp>
      <p:sp>
        <p:nvSpPr>
          <p:cNvPr id="155" name="Text Box 209"/>
          <p:cNvSpPr txBox="1">
            <a:spLocks noChangeArrowheads="1"/>
          </p:cNvSpPr>
          <p:nvPr/>
        </p:nvSpPr>
        <p:spPr bwMode="auto">
          <a:xfrm>
            <a:off x="3418411" y="2030413"/>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D.</a:t>
            </a:r>
            <a:endParaRPr lang="en-US" sz="1200" b="1" dirty="0">
              <a:latin typeface="Arial" pitchFamily="-106" charset="0"/>
            </a:endParaRPr>
          </a:p>
        </p:txBody>
      </p:sp>
      <p:grpSp>
        <p:nvGrpSpPr>
          <p:cNvPr id="166" name="Group 165"/>
          <p:cNvGrpSpPr/>
          <p:nvPr/>
        </p:nvGrpSpPr>
        <p:grpSpPr>
          <a:xfrm>
            <a:off x="1384300" y="3918187"/>
            <a:ext cx="2440500" cy="1075650"/>
            <a:chOff x="907522" y="4859866"/>
            <a:chExt cx="2582492" cy="1081086"/>
          </a:xfrm>
        </p:grpSpPr>
        <p:sp>
          <p:nvSpPr>
            <p:cNvPr id="167" name="Text Box 535"/>
            <p:cNvSpPr txBox="1">
              <a:spLocks noChangeArrowheads="1"/>
            </p:cNvSpPr>
            <p:nvPr/>
          </p:nvSpPr>
          <p:spPr bwMode="auto">
            <a:xfrm>
              <a:off x="2467664" y="5004998"/>
              <a:ext cx="885825"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Arial"/>
                  <a:cs typeface="Arial"/>
                </a:rPr>
                <a:t> Cyc D1</a:t>
              </a:r>
              <a:endParaRPr lang="el-GR" sz="800" dirty="0">
                <a:latin typeface="Arial"/>
                <a:ea typeface="Times New Roman" pitchFamily="-105" charset="0"/>
                <a:cs typeface="Arial"/>
              </a:endParaRPr>
            </a:p>
          </p:txBody>
        </p:sp>
        <p:sp>
          <p:nvSpPr>
            <p:cNvPr id="168" name="Text Box 536"/>
            <p:cNvSpPr txBox="1">
              <a:spLocks noChangeArrowheads="1"/>
            </p:cNvSpPr>
            <p:nvPr/>
          </p:nvSpPr>
          <p:spPr bwMode="auto">
            <a:xfrm>
              <a:off x="2474015" y="5380593"/>
              <a:ext cx="600075"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smtClean="0">
                  <a:latin typeface="Arial"/>
                  <a:ea typeface="Times New Roman" pitchFamily="-105" charset="0"/>
                  <a:cs typeface="Arial"/>
                </a:rPr>
                <a:t> </a:t>
              </a:r>
              <a:r>
                <a:rPr lang="el-GR" sz="800" dirty="0" smtClean="0">
                  <a:latin typeface="Symbol" charset="2"/>
                  <a:ea typeface="Times New Roman" pitchFamily="-105" charset="0"/>
                  <a:cs typeface="Symbol" charset="2"/>
                </a:rPr>
                <a:t>γ</a:t>
              </a:r>
              <a:r>
                <a:rPr lang="en-US" sz="800" dirty="0" smtClean="0">
                  <a:latin typeface="Arial"/>
                  <a:ea typeface="Times New Roman" pitchFamily="-105" charset="0"/>
                  <a:cs typeface="Arial"/>
                </a:rPr>
                <a:t>H2AX</a:t>
              </a:r>
              <a:endParaRPr lang="el-GR" sz="800" dirty="0">
                <a:latin typeface="Arial"/>
                <a:ea typeface="Times New Roman" pitchFamily="-105" charset="0"/>
                <a:cs typeface="Arial"/>
              </a:endParaRPr>
            </a:p>
          </p:txBody>
        </p:sp>
        <p:sp>
          <p:nvSpPr>
            <p:cNvPr id="169" name="Text Box 538"/>
            <p:cNvSpPr txBox="1">
              <a:spLocks noChangeArrowheads="1"/>
            </p:cNvSpPr>
            <p:nvPr/>
          </p:nvSpPr>
          <p:spPr bwMode="auto">
            <a:xfrm>
              <a:off x="2474014" y="4870824"/>
              <a:ext cx="1016000"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10Gy </a:t>
              </a:r>
              <a:r>
                <a:rPr lang="el-GR" sz="800" dirty="0">
                  <a:latin typeface="Symbol" charset="2"/>
                  <a:ea typeface="Times New Roman" pitchFamily="-105" charset="0"/>
                  <a:cs typeface="Symbol" charset="2"/>
                </a:rPr>
                <a:t>γ</a:t>
              </a:r>
              <a:r>
                <a:rPr lang="en-US" sz="800" dirty="0">
                  <a:latin typeface="Arial"/>
                  <a:ea typeface="Times New Roman" pitchFamily="-105" charset="0"/>
                  <a:cs typeface="Arial"/>
                </a:rPr>
                <a:t>IR</a:t>
              </a:r>
              <a:r>
                <a:rPr lang="en-US" sz="800" dirty="0">
                  <a:latin typeface="Arial"/>
                  <a:cs typeface="Arial"/>
                </a:rPr>
                <a:t> (h) </a:t>
              </a:r>
            </a:p>
          </p:txBody>
        </p:sp>
        <p:sp>
          <p:nvSpPr>
            <p:cNvPr id="170" name="Text Box 539"/>
            <p:cNvSpPr txBox="1">
              <a:spLocks noChangeArrowheads="1"/>
            </p:cNvSpPr>
            <p:nvPr/>
          </p:nvSpPr>
          <p:spPr bwMode="auto">
            <a:xfrm>
              <a:off x="910167" y="4859866"/>
              <a:ext cx="244475"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171" name="Text Box 540"/>
            <p:cNvSpPr txBox="1">
              <a:spLocks noChangeArrowheads="1"/>
            </p:cNvSpPr>
            <p:nvPr/>
          </p:nvSpPr>
          <p:spPr bwMode="auto">
            <a:xfrm>
              <a:off x="1099080" y="4870824"/>
              <a:ext cx="244475" cy="34025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172" name="Text Box 541"/>
            <p:cNvSpPr txBox="1">
              <a:spLocks noChangeArrowheads="1"/>
            </p:cNvSpPr>
            <p:nvPr/>
          </p:nvSpPr>
          <p:spPr bwMode="auto">
            <a:xfrm>
              <a:off x="1299953" y="4870824"/>
              <a:ext cx="244475" cy="34025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173" name="Text Box 542"/>
            <p:cNvSpPr txBox="1">
              <a:spLocks noChangeArrowheads="1"/>
            </p:cNvSpPr>
            <p:nvPr/>
          </p:nvSpPr>
          <p:spPr bwMode="auto">
            <a:xfrm>
              <a:off x="1919817" y="4870824"/>
              <a:ext cx="244475" cy="34025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174" name="Text Box 543"/>
            <p:cNvSpPr txBox="1">
              <a:spLocks noChangeArrowheads="1"/>
            </p:cNvSpPr>
            <p:nvPr/>
          </p:nvSpPr>
          <p:spPr bwMode="auto">
            <a:xfrm>
              <a:off x="1488127" y="4870824"/>
              <a:ext cx="244475" cy="34025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6</a:t>
              </a:r>
            </a:p>
          </p:txBody>
        </p:sp>
        <p:sp>
          <p:nvSpPr>
            <p:cNvPr id="175" name="Text Box 544"/>
            <p:cNvSpPr txBox="1">
              <a:spLocks noChangeArrowheads="1"/>
            </p:cNvSpPr>
            <p:nvPr/>
          </p:nvSpPr>
          <p:spPr bwMode="auto">
            <a:xfrm>
              <a:off x="2113492" y="4870824"/>
              <a:ext cx="244475" cy="34025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176" name="Text Box 545"/>
            <p:cNvSpPr txBox="1">
              <a:spLocks noChangeArrowheads="1"/>
            </p:cNvSpPr>
            <p:nvPr/>
          </p:nvSpPr>
          <p:spPr bwMode="auto">
            <a:xfrm>
              <a:off x="2321455" y="4870824"/>
              <a:ext cx="244475" cy="34025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6</a:t>
              </a:r>
            </a:p>
          </p:txBody>
        </p:sp>
        <p:sp>
          <p:nvSpPr>
            <p:cNvPr id="177" name="Text Box 546"/>
            <p:cNvSpPr txBox="1">
              <a:spLocks noChangeArrowheads="1"/>
            </p:cNvSpPr>
            <p:nvPr/>
          </p:nvSpPr>
          <p:spPr bwMode="auto">
            <a:xfrm>
              <a:off x="1751542" y="4859866"/>
              <a:ext cx="244475"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graphicFrame>
          <p:nvGraphicFramePr>
            <p:cNvPr id="178" name="Object 547"/>
            <p:cNvGraphicFramePr>
              <a:graphicFrameLocks noChangeAspect="1"/>
            </p:cNvGraphicFramePr>
            <p:nvPr/>
          </p:nvGraphicFramePr>
          <p:xfrm>
            <a:off x="907522" y="5038685"/>
            <a:ext cx="806333" cy="152199"/>
          </p:xfrm>
          <a:graphic>
            <a:graphicData uri="http://schemas.openxmlformats.org/presentationml/2006/ole">
              <p:oleObj spid="_x0000_s61800" name="Image" r:id="rId20" imgW="1115287" imgH="370098" progId="">
                <p:embed/>
              </p:oleObj>
            </a:graphicData>
          </a:graphic>
        </p:graphicFrame>
        <p:graphicFrame>
          <p:nvGraphicFramePr>
            <p:cNvPr id="179" name="Object 548"/>
            <p:cNvGraphicFramePr>
              <a:graphicFrameLocks noChangeAspect="1"/>
            </p:cNvGraphicFramePr>
            <p:nvPr/>
          </p:nvGraphicFramePr>
          <p:xfrm>
            <a:off x="1744134" y="5037467"/>
            <a:ext cx="814388" cy="153417"/>
          </p:xfrm>
          <a:graphic>
            <a:graphicData uri="http://schemas.openxmlformats.org/presentationml/2006/ole">
              <p:oleObj spid="_x0000_s61801" name="Image" r:id="rId21" imgW="1115287" imgH="342727" progId="">
                <p:embed/>
              </p:oleObj>
            </a:graphicData>
          </a:graphic>
        </p:graphicFrame>
        <p:graphicFrame>
          <p:nvGraphicFramePr>
            <p:cNvPr id="180" name="Object 549"/>
            <p:cNvGraphicFramePr>
              <a:graphicFrameLocks noChangeAspect="1"/>
            </p:cNvGraphicFramePr>
            <p:nvPr/>
          </p:nvGraphicFramePr>
          <p:xfrm>
            <a:off x="1744134" y="5216454"/>
            <a:ext cx="812800" cy="171681"/>
          </p:xfrm>
          <a:graphic>
            <a:graphicData uri="http://schemas.openxmlformats.org/presentationml/2006/ole">
              <p:oleObj spid="_x0000_s61802" name="Image" r:id="rId22" imgW="982857" imgH="274321" progId="">
                <p:embed/>
              </p:oleObj>
            </a:graphicData>
          </a:graphic>
        </p:graphicFrame>
        <p:graphicFrame>
          <p:nvGraphicFramePr>
            <p:cNvPr id="181" name="Object 550"/>
            <p:cNvGraphicFramePr>
              <a:graphicFrameLocks noChangeAspect="1"/>
            </p:cNvGraphicFramePr>
            <p:nvPr/>
          </p:nvGraphicFramePr>
          <p:xfrm>
            <a:off x="909109" y="5216454"/>
            <a:ext cx="804747" cy="171681"/>
          </p:xfrm>
          <a:graphic>
            <a:graphicData uri="http://schemas.openxmlformats.org/presentationml/2006/ole">
              <p:oleObj spid="_x0000_s61803" name="Image" r:id="rId23" imgW="1055866" imgH="310699" progId="">
                <p:embed/>
              </p:oleObj>
            </a:graphicData>
          </a:graphic>
        </p:graphicFrame>
        <p:graphicFrame>
          <p:nvGraphicFramePr>
            <p:cNvPr id="182" name="Object 551"/>
            <p:cNvGraphicFramePr>
              <a:graphicFrameLocks noChangeAspect="1"/>
            </p:cNvGraphicFramePr>
            <p:nvPr/>
          </p:nvGraphicFramePr>
          <p:xfrm>
            <a:off x="909109" y="5412487"/>
            <a:ext cx="804863" cy="166811"/>
          </p:xfrm>
          <a:graphic>
            <a:graphicData uri="http://schemas.openxmlformats.org/presentationml/2006/ole">
              <p:oleObj spid="_x0000_s61804" name="Image" r:id="rId24" imgW="1211429" imgH="457201" progId="">
                <p:embed/>
              </p:oleObj>
            </a:graphicData>
          </a:graphic>
        </p:graphicFrame>
        <p:graphicFrame>
          <p:nvGraphicFramePr>
            <p:cNvPr id="183" name="Object 552"/>
            <p:cNvGraphicFramePr>
              <a:graphicFrameLocks noChangeAspect="1"/>
            </p:cNvGraphicFramePr>
            <p:nvPr/>
          </p:nvGraphicFramePr>
          <p:xfrm>
            <a:off x="1742547" y="5411270"/>
            <a:ext cx="815975" cy="168028"/>
          </p:xfrm>
          <a:graphic>
            <a:graphicData uri="http://schemas.openxmlformats.org/presentationml/2006/ole">
              <p:oleObj spid="_x0000_s61805" name="Image" r:id="rId25" imgW="1211429" imgH="457201" progId="">
                <p:embed/>
              </p:oleObj>
            </a:graphicData>
          </a:graphic>
        </p:graphicFrame>
        <p:sp>
          <p:nvSpPr>
            <p:cNvPr id="184" name="Text Box 553"/>
            <p:cNvSpPr txBox="1">
              <a:spLocks noChangeArrowheads="1"/>
            </p:cNvSpPr>
            <p:nvPr/>
          </p:nvSpPr>
          <p:spPr bwMode="auto">
            <a:xfrm>
              <a:off x="2650597" y="5127905"/>
              <a:ext cx="658812"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Arial"/>
                  <a:cs typeface="Arial"/>
                </a:rPr>
                <a:t>p-Chk2</a:t>
              </a:r>
            </a:p>
          </p:txBody>
        </p:sp>
        <p:sp>
          <p:nvSpPr>
            <p:cNvPr id="185" name="Line 554"/>
            <p:cNvSpPr>
              <a:spLocks noChangeShapeType="1"/>
            </p:cNvSpPr>
            <p:nvPr/>
          </p:nvSpPr>
          <p:spPr bwMode="auto">
            <a:xfrm flipH="1">
              <a:off x="2571222" y="5262779"/>
              <a:ext cx="163512" cy="1218"/>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186" name="Text Box 555"/>
            <p:cNvSpPr txBox="1">
              <a:spLocks noChangeArrowheads="1"/>
            </p:cNvSpPr>
            <p:nvPr/>
          </p:nvSpPr>
          <p:spPr bwMode="auto">
            <a:xfrm>
              <a:off x="2644247" y="5239813"/>
              <a:ext cx="658812"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Arial"/>
                  <a:cs typeface="Arial"/>
                </a:rPr>
                <a:t>Chk2</a:t>
              </a:r>
            </a:p>
          </p:txBody>
        </p:sp>
        <p:sp>
          <p:nvSpPr>
            <p:cNvPr id="187" name="Line 556"/>
            <p:cNvSpPr>
              <a:spLocks noChangeShapeType="1"/>
            </p:cNvSpPr>
            <p:nvPr/>
          </p:nvSpPr>
          <p:spPr bwMode="auto">
            <a:xfrm flipH="1">
              <a:off x="2571222" y="5344301"/>
              <a:ext cx="161925" cy="1218"/>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188" name="Text Box 559"/>
            <p:cNvSpPr txBox="1">
              <a:spLocks noChangeArrowheads="1"/>
            </p:cNvSpPr>
            <p:nvPr/>
          </p:nvSpPr>
          <p:spPr bwMode="auto">
            <a:xfrm>
              <a:off x="2472427" y="5572567"/>
              <a:ext cx="774700"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Arial"/>
                  <a:ea typeface="Times New Roman" pitchFamily="-105" charset="0"/>
                  <a:cs typeface="Arial"/>
                </a:rPr>
                <a:t> </a:t>
              </a:r>
              <a:r>
                <a:rPr lang="el-GR" sz="800" dirty="0">
                  <a:latin typeface="Arial"/>
                  <a:ea typeface="Times New Roman" pitchFamily="-105" charset="0"/>
                  <a:cs typeface="Arial"/>
                </a:rPr>
                <a:t>β</a:t>
              </a:r>
              <a:r>
                <a:rPr lang="en-US" sz="800" dirty="0">
                  <a:latin typeface="Arial"/>
                  <a:ea typeface="Times New Roman" pitchFamily="-105" charset="0"/>
                  <a:cs typeface="Arial"/>
                </a:rPr>
                <a:t>-</a:t>
              </a:r>
              <a:r>
                <a:rPr lang="en-US" sz="800" dirty="0">
                  <a:latin typeface="Arial"/>
                  <a:cs typeface="Arial"/>
                </a:rPr>
                <a:t>Actin</a:t>
              </a:r>
              <a:endParaRPr lang="el-GR" sz="800" dirty="0">
                <a:latin typeface="Arial"/>
                <a:ea typeface="Times New Roman" pitchFamily="-105" charset="0"/>
                <a:cs typeface="Arial"/>
              </a:endParaRPr>
            </a:p>
          </p:txBody>
        </p:sp>
        <p:graphicFrame>
          <p:nvGraphicFramePr>
            <p:cNvPr id="189" name="Object 560"/>
            <p:cNvGraphicFramePr>
              <a:graphicFrameLocks noChangeAspect="1"/>
            </p:cNvGraphicFramePr>
            <p:nvPr/>
          </p:nvGraphicFramePr>
          <p:xfrm>
            <a:off x="909109" y="5602432"/>
            <a:ext cx="804747" cy="163158"/>
          </p:xfrm>
          <a:graphic>
            <a:graphicData uri="http://schemas.openxmlformats.org/presentationml/2006/ole">
              <p:oleObj spid="_x0000_s61806" name="Image" r:id="rId26" imgW="1229714" imgH="530286" progId="">
                <p:embed/>
              </p:oleObj>
            </a:graphicData>
          </a:graphic>
        </p:graphicFrame>
        <p:graphicFrame>
          <p:nvGraphicFramePr>
            <p:cNvPr id="190" name="Object 561"/>
            <p:cNvGraphicFramePr>
              <a:graphicFrameLocks noChangeAspect="1"/>
            </p:cNvGraphicFramePr>
            <p:nvPr/>
          </p:nvGraphicFramePr>
          <p:xfrm>
            <a:off x="1740959" y="5603650"/>
            <a:ext cx="819150" cy="161940"/>
          </p:xfrm>
          <a:graphic>
            <a:graphicData uri="http://schemas.openxmlformats.org/presentationml/2006/ole">
              <p:oleObj spid="_x0000_s61807" name="Image" r:id="rId27" imgW="1074286" imgH="493589" progId="">
                <p:embed/>
              </p:oleObj>
            </a:graphicData>
          </a:graphic>
        </p:graphicFrame>
        <p:sp>
          <p:nvSpPr>
            <p:cNvPr id="191" name="Text Box 562"/>
            <p:cNvSpPr txBox="1">
              <a:spLocks noChangeArrowheads="1"/>
            </p:cNvSpPr>
            <p:nvPr/>
          </p:nvSpPr>
          <p:spPr bwMode="auto">
            <a:xfrm>
              <a:off x="940859" y="5725521"/>
              <a:ext cx="815975"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Arial"/>
                  <a:cs typeface="Arial"/>
                </a:rPr>
                <a:t>   3T3-D1</a:t>
              </a:r>
              <a:endParaRPr lang="el-GR" sz="800">
                <a:latin typeface="Arial"/>
                <a:ea typeface="Times New Roman" pitchFamily="-105" charset="0"/>
                <a:cs typeface="Arial"/>
              </a:endParaRPr>
            </a:p>
          </p:txBody>
        </p:sp>
        <p:sp>
          <p:nvSpPr>
            <p:cNvPr id="192" name="Text Box 563"/>
            <p:cNvSpPr txBox="1">
              <a:spLocks noChangeArrowheads="1"/>
            </p:cNvSpPr>
            <p:nvPr/>
          </p:nvSpPr>
          <p:spPr bwMode="auto">
            <a:xfrm>
              <a:off x="1801284" y="5725520"/>
              <a:ext cx="79851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Arial"/>
                  <a:cs typeface="Arial"/>
                </a:rPr>
                <a:t>3T3-T286A</a:t>
              </a:r>
              <a:endParaRPr lang="el-GR" sz="800">
                <a:latin typeface="Arial"/>
                <a:ea typeface="Times New Roman" pitchFamily="-105" charset="0"/>
                <a:cs typeface="Arial"/>
              </a:endParaRPr>
            </a:p>
          </p:txBody>
        </p:sp>
      </p:grpSp>
      <p:grpSp>
        <p:nvGrpSpPr>
          <p:cNvPr id="193" name="Group 192"/>
          <p:cNvGrpSpPr/>
          <p:nvPr/>
        </p:nvGrpSpPr>
        <p:grpSpPr>
          <a:xfrm>
            <a:off x="3588186" y="3765549"/>
            <a:ext cx="2358589" cy="1192209"/>
            <a:chOff x="3387461" y="4853250"/>
            <a:chExt cx="2495814" cy="1198235"/>
          </a:xfrm>
        </p:grpSpPr>
        <p:graphicFrame>
          <p:nvGraphicFramePr>
            <p:cNvPr id="194" name="Object 557"/>
            <p:cNvGraphicFramePr>
              <a:graphicFrameLocks noChangeAspect="1"/>
            </p:cNvGraphicFramePr>
            <p:nvPr/>
          </p:nvGraphicFramePr>
          <p:xfrm>
            <a:off x="3611563" y="4868863"/>
            <a:ext cx="2271712" cy="1114221"/>
          </p:xfrm>
          <a:graphic>
            <a:graphicData uri="http://schemas.openxmlformats.org/drawingml/2006/chart">
              <c:chart xmlns:c="http://schemas.openxmlformats.org/drawingml/2006/chart" xmlns:r="http://schemas.openxmlformats.org/officeDocument/2006/relationships" r:id="rId28"/>
            </a:graphicData>
          </a:graphic>
        </p:graphicFrame>
        <p:sp>
          <p:nvSpPr>
            <p:cNvPr id="195" name="Text Box 558"/>
            <p:cNvSpPr txBox="1">
              <a:spLocks noChangeArrowheads="1"/>
            </p:cNvSpPr>
            <p:nvPr/>
          </p:nvSpPr>
          <p:spPr bwMode="auto">
            <a:xfrm rot="16200000">
              <a:off x="3002225" y="5238486"/>
              <a:ext cx="1128712" cy="358239"/>
            </a:xfrm>
            <a:prstGeom prst="rect">
              <a:avLst/>
            </a:prstGeom>
            <a:noFill/>
            <a:ln w="9525">
              <a:noFill/>
              <a:miter lim="800000"/>
              <a:headEnd/>
              <a:tailEnd/>
            </a:ln>
            <a:effectLst/>
          </p:spPr>
          <p:txBody>
            <a:bodyPr wrap="square" lIns="91429" tIns="45714" rIns="91429" bIns="45714">
              <a:prstTxWarp prst="textNoShape">
                <a:avLst/>
              </a:prstTxWarp>
              <a:spAutoFit/>
            </a:bodyPr>
            <a:lstStyle/>
            <a:p>
              <a:pPr algn="ctr">
                <a:spcBef>
                  <a:spcPct val="50000"/>
                </a:spcBef>
              </a:pPr>
              <a:r>
                <a:rPr lang="en-US" sz="800" dirty="0">
                  <a:latin typeface="Arial"/>
                  <a:cs typeface="Arial"/>
                </a:rPr>
                <a:t>Normalized Cyclin D1 Levels</a:t>
              </a:r>
            </a:p>
          </p:txBody>
        </p:sp>
        <p:sp>
          <p:nvSpPr>
            <p:cNvPr id="196" name="Text Box 568"/>
            <p:cNvSpPr txBox="1">
              <a:spLocks noChangeArrowheads="1"/>
            </p:cNvSpPr>
            <p:nvPr/>
          </p:nvSpPr>
          <p:spPr bwMode="auto">
            <a:xfrm>
              <a:off x="4071397" y="5836054"/>
              <a:ext cx="898525"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10Gy </a:t>
              </a:r>
              <a:r>
                <a:rPr lang="el-GR" sz="800" dirty="0">
                  <a:latin typeface="Symbol" charset="2"/>
                  <a:ea typeface="Times New Roman" pitchFamily="-105" charset="0"/>
                  <a:cs typeface="Symbol" charset="2"/>
                </a:rPr>
                <a:t>γ</a:t>
              </a:r>
              <a:r>
                <a:rPr lang="en-US" sz="800" dirty="0">
                  <a:latin typeface="Arial"/>
                  <a:ea typeface="Times New Roman" pitchFamily="-105" charset="0"/>
                  <a:cs typeface="Arial"/>
                </a:rPr>
                <a:t>IR</a:t>
              </a:r>
              <a:r>
                <a:rPr lang="en-US" sz="800" dirty="0">
                  <a:latin typeface="Arial"/>
                  <a:cs typeface="Arial"/>
                </a:rPr>
                <a:t> (h)</a:t>
              </a:r>
            </a:p>
          </p:txBody>
        </p:sp>
        <p:sp>
          <p:nvSpPr>
            <p:cNvPr id="197" name="Text Box 569"/>
            <p:cNvSpPr txBox="1">
              <a:spLocks noChangeArrowheads="1"/>
            </p:cNvSpPr>
            <p:nvPr/>
          </p:nvSpPr>
          <p:spPr bwMode="auto">
            <a:xfrm>
              <a:off x="4701745" y="5400151"/>
              <a:ext cx="228600" cy="3402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198" name="Text Box 570"/>
            <p:cNvSpPr txBox="1">
              <a:spLocks noChangeArrowheads="1"/>
            </p:cNvSpPr>
            <p:nvPr/>
          </p:nvSpPr>
          <p:spPr bwMode="auto">
            <a:xfrm>
              <a:off x="4195653" y="5211237"/>
              <a:ext cx="228600" cy="3402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199" name="Text Box 571"/>
            <p:cNvSpPr txBox="1">
              <a:spLocks noChangeArrowheads="1"/>
            </p:cNvSpPr>
            <p:nvPr/>
          </p:nvSpPr>
          <p:spPr bwMode="auto">
            <a:xfrm>
              <a:off x="4442248" y="5376876"/>
              <a:ext cx="228600" cy="34026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grpSp>
      <p:grpSp>
        <p:nvGrpSpPr>
          <p:cNvPr id="205" name="Group 204"/>
          <p:cNvGrpSpPr/>
          <p:nvPr/>
        </p:nvGrpSpPr>
        <p:grpSpPr>
          <a:xfrm>
            <a:off x="3604072" y="2163764"/>
            <a:ext cx="2339528" cy="793338"/>
            <a:chOff x="3578672" y="2532063"/>
            <a:chExt cx="2286830" cy="869534"/>
          </a:xfrm>
        </p:grpSpPr>
        <p:sp>
          <p:nvSpPr>
            <p:cNvPr id="206" name="Text Box 477"/>
            <p:cNvSpPr txBox="1">
              <a:spLocks noChangeArrowheads="1"/>
            </p:cNvSpPr>
            <p:nvPr/>
          </p:nvSpPr>
          <p:spPr bwMode="auto">
            <a:xfrm>
              <a:off x="5200761" y="2935288"/>
              <a:ext cx="591215"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l-GR" dirty="0">
                  <a:latin typeface="Arial"/>
                  <a:ea typeface="Times New Roman" pitchFamily="-105" charset="0"/>
                  <a:cs typeface="Arial"/>
                </a:rPr>
                <a:t>β</a:t>
              </a:r>
              <a:r>
                <a:rPr lang="en-US" dirty="0">
                  <a:latin typeface="Arial"/>
                  <a:ea typeface="Times New Roman" pitchFamily="-105" charset="0"/>
                  <a:cs typeface="Arial"/>
                </a:rPr>
                <a:t>-</a:t>
              </a:r>
              <a:r>
                <a:rPr lang="en-US" dirty="0">
                  <a:latin typeface="Arial"/>
                  <a:cs typeface="Arial"/>
                </a:rPr>
                <a:t>Actin</a:t>
              </a:r>
            </a:p>
          </p:txBody>
        </p:sp>
        <p:sp>
          <p:nvSpPr>
            <p:cNvPr id="207" name="Text Box 478"/>
            <p:cNvSpPr txBox="1">
              <a:spLocks noChangeArrowheads="1"/>
            </p:cNvSpPr>
            <p:nvPr/>
          </p:nvSpPr>
          <p:spPr bwMode="auto">
            <a:xfrm>
              <a:off x="5205262" y="2532063"/>
              <a:ext cx="660240"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CHX (min)</a:t>
              </a:r>
            </a:p>
          </p:txBody>
        </p:sp>
        <p:graphicFrame>
          <p:nvGraphicFramePr>
            <p:cNvPr id="208" name="Object 480"/>
            <p:cNvGraphicFramePr>
              <a:graphicFrameLocks noChangeAspect="1"/>
            </p:cNvGraphicFramePr>
            <p:nvPr/>
          </p:nvGraphicFramePr>
          <p:xfrm>
            <a:off x="3595178" y="2708275"/>
            <a:ext cx="1661103" cy="198438"/>
          </p:xfrm>
          <a:graphic>
            <a:graphicData uri="http://schemas.openxmlformats.org/presentationml/2006/ole">
              <p:oleObj spid="_x0000_s61808" name="Image" r:id="rId29" imgW="3081143" imgH="475187" progId="">
                <p:embed/>
              </p:oleObj>
            </a:graphicData>
          </a:graphic>
        </p:graphicFrame>
        <p:graphicFrame>
          <p:nvGraphicFramePr>
            <p:cNvPr id="209" name="Object 481"/>
            <p:cNvGraphicFramePr>
              <a:graphicFrameLocks noChangeAspect="1"/>
            </p:cNvGraphicFramePr>
            <p:nvPr/>
          </p:nvGraphicFramePr>
          <p:xfrm>
            <a:off x="3596678" y="2936875"/>
            <a:ext cx="1658102" cy="209550"/>
          </p:xfrm>
          <a:graphic>
            <a:graphicData uri="http://schemas.openxmlformats.org/presentationml/2006/ole">
              <p:oleObj spid="_x0000_s61809" name="Image" r:id="rId30" imgW="3053714" imgH="488895" progId="">
                <p:embed/>
              </p:oleObj>
            </a:graphicData>
          </a:graphic>
        </p:graphicFrame>
        <p:sp>
          <p:nvSpPr>
            <p:cNvPr id="210" name="Text Box 482"/>
            <p:cNvSpPr txBox="1">
              <a:spLocks noChangeArrowheads="1"/>
            </p:cNvSpPr>
            <p:nvPr/>
          </p:nvSpPr>
          <p:spPr bwMode="auto">
            <a:xfrm>
              <a:off x="4581036" y="3165475"/>
              <a:ext cx="919834"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2mM HU</a:t>
              </a:r>
            </a:p>
          </p:txBody>
        </p:sp>
        <p:sp>
          <p:nvSpPr>
            <p:cNvPr id="211" name="Text Box 483"/>
            <p:cNvSpPr txBox="1">
              <a:spLocks noChangeArrowheads="1"/>
            </p:cNvSpPr>
            <p:nvPr/>
          </p:nvSpPr>
          <p:spPr bwMode="auto">
            <a:xfrm>
              <a:off x="4024334" y="2532064"/>
              <a:ext cx="295607"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30</a:t>
              </a:r>
            </a:p>
          </p:txBody>
        </p:sp>
        <p:sp>
          <p:nvSpPr>
            <p:cNvPr id="212" name="Text Box 484"/>
            <p:cNvSpPr txBox="1">
              <a:spLocks noChangeArrowheads="1"/>
            </p:cNvSpPr>
            <p:nvPr/>
          </p:nvSpPr>
          <p:spPr bwMode="auto">
            <a:xfrm>
              <a:off x="4174389" y="2532064"/>
              <a:ext cx="310612"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60</a:t>
              </a:r>
            </a:p>
          </p:txBody>
        </p:sp>
        <p:sp>
          <p:nvSpPr>
            <p:cNvPr id="213" name="Text Box 485"/>
            <p:cNvSpPr txBox="1">
              <a:spLocks noChangeArrowheads="1"/>
            </p:cNvSpPr>
            <p:nvPr/>
          </p:nvSpPr>
          <p:spPr bwMode="auto">
            <a:xfrm>
              <a:off x="3578672" y="2532064"/>
              <a:ext cx="295608"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0 </a:t>
              </a:r>
            </a:p>
          </p:txBody>
        </p:sp>
        <p:sp>
          <p:nvSpPr>
            <p:cNvPr id="273" name="Text Box 486"/>
            <p:cNvSpPr txBox="1">
              <a:spLocks noChangeArrowheads="1"/>
            </p:cNvSpPr>
            <p:nvPr/>
          </p:nvSpPr>
          <p:spPr bwMode="auto">
            <a:xfrm>
              <a:off x="3725725" y="2532064"/>
              <a:ext cx="295608"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10 </a:t>
              </a:r>
            </a:p>
          </p:txBody>
        </p:sp>
        <p:sp>
          <p:nvSpPr>
            <p:cNvPr id="274" name="Text Box 487"/>
            <p:cNvSpPr txBox="1">
              <a:spLocks noChangeArrowheads="1"/>
            </p:cNvSpPr>
            <p:nvPr/>
          </p:nvSpPr>
          <p:spPr bwMode="auto">
            <a:xfrm>
              <a:off x="3878781" y="2532064"/>
              <a:ext cx="303110"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20</a:t>
              </a:r>
            </a:p>
          </p:txBody>
        </p:sp>
        <p:sp>
          <p:nvSpPr>
            <p:cNvPr id="275" name="Text Box 488"/>
            <p:cNvSpPr txBox="1">
              <a:spLocks noChangeArrowheads="1"/>
            </p:cNvSpPr>
            <p:nvPr/>
          </p:nvSpPr>
          <p:spPr bwMode="auto">
            <a:xfrm>
              <a:off x="4873642" y="2532064"/>
              <a:ext cx="294107"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30</a:t>
              </a:r>
            </a:p>
          </p:txBody>
        </p:sp>
        <p:sp>
          <p:nvSpPr>
            <p:cNvPr id="276" name="Text Box 489"/>
            <p:cNvSpPr txBox="1">
              <a:spLocks noChangeArrowheads="1"/>
            </p:cNvSpPr>
            <p:nvPr/>
          </p:nvSpPr>
          <p:spPr bwMode="auto">
            <a:xfrm>
              <a:off x="5028198" y="2532064"/>
              <a:ext cx="367634"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60</a:t>
              </a:r>
            </a:p>
          </p:txBody>
        </p:sp>
        <p:sp>
          <p:nvSpPr>
            <p:cNvPr id="277" name="Text Box 490"/>
            <p:cNvSpPr txBox="1">
              <a:spLocks noChangeArrowheads="1"/>
            </p:cNvSpPr>
            <p:nvPr/>
          </p:nvSpPr>
          <p:spPr bwMode="auto">
            <a:xfrm>
              <a:off x="4420478" y="2532064"/>
              <a:ext cx="295607"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0 </a:t>
              </a:r>
            </a:p>
          </p:txBody>
        </p:sp>
        <p:sp>
          <p:nvSpPr>
            <p:cNvPr id="278" name="Text Box 491"/>
            <p:cNvSpPr txBox="1">
              <a:spLocks noChangeArrowheads="1"/>
            </p:cNvSpPr>
            <p:nvPr/>
          </p:nvSpPr>
          <p:spPr bwMode="auto">
            <a:xfrm>
              <a:off x="4552526" y="2532064"/>
              <a:ext cx="294107"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10 </a:t>
              </a:r>
            </a:p>
          </p:txBody>
        </p:sp>
        <p:sp>
          <p:nvSpPr>
            <p:cNvPr id="279" name="Text Box 492"/>
            <p:cNvSpPr txBox="1">
              <a:spLocks noChangeArrowheads="1"/>
            </p:cNvSpPr>
            <p:nvPr/>
          </p:nvSpPr>
          <p:spPr bwMode="auto">
            <a:xfrm>
              <a:off x="4719086" y="2532064"/>
              <a:ext cx="295608"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20</a:t>
              </a:r>
            </a:p>
          </p:txBody>
        </p:sp>
        <p:sp>
          <p:nvSpPr>
            <p:cNvPr id="280" name="Line 493"/>
            <p:cNvSpPr>
              <a:spLocks noChangeShapeType="1"/>
            </p:cNvSpPr>
            <p:nvPr/>
          </p:nvSpPr>
          <p:spPr bwMode="auto">
            <a:xfrm>
              <a:off x="4447488" y="3182938"/>
              <a:ext cx="808793" cy="0"/>
            </a:xfrm>
            <a:prstGeom prst="line">
              <a:avLst/>
            </a:prstGeom>
            <a:noFill/>
            <a:ln w="19050">
              <a:solidFill>
                <a:schemeClr val="tx1"/>
              </a:solidFill>
              <a:round/>
              <a:headEnd/>
              <a:tailEnd/>
            </a:ln>
            <a:effectLst/>
          </p:spPr>
          <p:txBody>
            <a:bodyPr>
              <a:prstTxWarp prst="textNoShape">
                <a:avLst/>
              </a:prstTxWarp>
            </a:bodyPr>
            <a:lstStyle/>
            <a:p>
              <a:endParaRPr lang="en-US" dirty="0">
                <a:latin typeface="Arial"/>
                <a:cs typeface="Arial"/>
              </a:endParaRPr>
            </a:p>
          </p:txBody>
        </p:sp>
        <p:sp>
          <p:nvSpPr>
            <p:cNvPr id="281" name="Line 494"/>
            <p:cNvSpPr>
              <a:spLocks noChangeShapeType="1"/>
            </p:cNvSpPr>
            <p:nvPr/>
          </p:nvSpPr>
          <p:spPr bwMode="auto">
            <a:xfrm>
              <a:off x="3610184" y="3182938"/>
              <a:ext cx="808793" cy="0"/>
            </a:xfrm>
            <a:prstGeom prst="line">
              <a:avLst/>
            </a:prstGeom>
            <a:noFill/>
            <a:ln w="19050">
              <a:solidFill>
                <a:schemeClr val="tx1"/>
              </a:solidFill>
              <a:round/>
              <a:headEnd/>
              <a:tailEnd/>
            </a:ln>
            <a:effectLst/>
          </p:spPr>
          <p:txBody>
            <a:bodyPr>
              <a:prstTxWarp prst="textNoShape">
                <a:avLst/>
              </a:prstTxWarp>
            </a:bodyPr>
            <a:lstStyle/>
            <a:p>
              <a:endParaRPr lang="en-US" dirty="0">
                <a:latin typeface="Arial"/>
                <a:cs typeface="Arial"/>
              </a:endParaRPr>
            </a:p>
          </p:txBody>
        </p:sp>
        <p:sp>
          <p:nvSpPr>
            <p:cNvPr id="282" name="Text Box 495"/>
            <p:cNvSpPr txBox="1">
              <a:spLocks noChangeArrowheads="1"/>
            </p:cNvSpPr>
            <p:nvPr/>
          </p:nvSpPr>
          <p:spPr bwMode="auto">
            <a:xfrm>
              <a:off x="3685211" y="3160715"/>
              <a:ext cx="919833"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Untreated</a:t>
              </a:r>
            </a:p>
          </p:txBody>
        </p:sp>
        <p:sp>
          <p:nvSpPr>
            <p:cNvPr id="283" name="Text Box 497"/>
            <p:cNvSpPr txBox="1">
              <a:spLocks noChangeArrowheads="1"/>
            </p:cNvSpPr>
            <p:nvPr/>
          </p:nvSpPr>
          <p:spPr bwMode="auto">
            <a:xfrm>
              <a:off x="5205262" y="2713040"/>
              <a:ext cx="564205" cy="23612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Cyc D1</a:t>
              </a:r>
            </a:p>
          </p:txBody>
        </p:sp>
      </p:grpSp>
      <p:sp>
        <p:nvSpPr>
          <p:cNvPr id="284" name="Text Box 209"/>
          <p:cNvSpPr txBox="1">
            <a:spLocks noChangeArrowheads="1"/>
          </p:cNvSpPr>
          <p:nvPr/>
        </p:nvSpPr>
        <p:spPr bwMode="auto">
          <a:xfrm>
            <a:off x="1094311" y="3886200"/>
            <a:ext cx="330063"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E.</a:t>
            </a:r>
            <a:endParaRPr lang="en-US" sz="1200" b="1" dirty="0">
              <a:latin typeface="Arial" pitchFamily="-106" charset="0"/>
            </a:endParaRPr>
          </a:p>
        </p:txBody>
      </p:sp>
      <p:grpSp>
        <p:nvGrpSpPr>
          <p:cNvPr id="285" name="Group 284"/>
          <p:cNvGrpSpPr/>
          <p:nvPr/>
        </p:nvGrpSpPr>
        <p:grpSpPr>
          <a:xfrm>
            <a:off x="1244599" y="5105562"/>
            <a:ext cx="1625601" cy="1052176"/>
            <a:chOff x="601663" y="6496333"/>
            <a:chExt cx="1866900" cy="1399019"/>
          </a:xfrm>
        </p:grpSpPr>
        <p:sp>
          <p:nvSpPr>
            <p:cNvPr id="286" name="Text Box 396"/>
            <p:cNvSpPr txBox="1">
              <a:spLocks noChangeArrowheads="1"/>
            </p:cNvSpPr>
            <p:nvPr/>
          </p:nvSpPr>
          <p:spPr bwMode="auto">
            <a:xfrm>
              <a:off x="1498600" y="6670811"/>
              <a:ext cx="969963"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p-T286</a:t>
              </a:r>
            </a:p>
          </p:txBody>
        </p:sp>
        <p:sp>
          <p:nvSpPr>
            <p:cNvPr id="287" name="Text Box 397"/>
            <p:cNvSpPr txBox="1">
              <a:spLocks noChangeArrowheads="1"/>
            </p:cNvSpPr>
            <p:nvPr/>
          </p:nvSpPr>
          <p:spPr bwMode="auto">
            <a:xfrm>
              <a:off x="1491308" y="6915285"/>
              <a:ext cx="664130"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Cyc D1</a:t>
              </a:r>
            </a:p>
          </p:txBody>
        </p:sp>
        <p:sp>
          <p:nvSpPr>
            <p:cNvPr id="288" name="Text Box 398"/>
            <p:cNvSpPr txBox="1">
              <a:spLocks noChangeArrowheads="1"/>
            </p:cNvSpPr>
            <p:nvPr/>
          </p:nvSpPr>
          <p:spPr bwMode="auto">
            <a:xfrm>
              <a:off x="1498600" y="7382011"/>
              <a:ext cx="708025"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t>
              </a:r>
              <a:r>
                <a:rPr lang="en-US" sz="800" dirty="0">
                  <a:latin typeface="Arial"/>
                  <a:cs typeface="Arial"/>
                </a:rPr>
                <a:t>Actin</a:t>
              </a:r>
            </a:p>
          </p:txBody>
        </p:sp>
        <p:sp>
          <p:nvSpPr>
            <p:cNvPr id="289" name="Text Box 399"/>
            <p:cNvSpPr txBox="1">
              <a:spLocks noChangeArrowheads="1"/>
            </p:cNvSpPr>
            <p:nvPr/>
          </p:nvSpPr>
          <p:spPr bwMode="auto">
            <a:xfrm>
              <a:off x="1499247" y="7147059"/>
              <a:ext cx="706225"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Symbol" charset="2"/>
                  <a:ea typeface="Times New Roman" pitchFamily="-105" charset="0"/>
                  <a:cs typeface="Symbol" charset="2"/>
                </a:rPr>
                <a:t>γ</a:t>
              </a:r>
              <a:r>
                <a:rPr lang="en-US" sz="800" dirty="0">
                  <a:latin typeface="Arial"/>
                  <a:ea typeface="Times New Roman" pitchFamily="-105" charset="0"/>
                  <a:cs typeface="Arial"/>
                </a:rPr>
                <a:t>H2AX</a:t>
              </a:r>
              <a:endParaRPr lang="el-GR" sz="800" dirty="0">
                <a:latin typeface="Arial"/>
                <a:ea typeface="Times New Roman" pitchFamily="-105" charset="0"/>
                <a:cs typeface="Arial"/>
              </a:endParaRPr>
            </a:p>
          </p:txBody>
        </p:sp>
        <p:sp>
          <p:nvSpPr>
            <p:cNvPr id="290" name="Text Box 400"/>
            <p:cNvSpPr txBox="1">
              <a:spLocks noChangeArrowheads="1"/>
            </p:cNvSpPr>
            <p:nvPr/>
          </p:nvSpPr>
          <p:spPr bwMode="auto">
            <a:xfrm>
              <a:off x="1495425" y="6496333"/>
              <a:ext cx="969963"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20</a:t>
              </a:r>
              <a:r>
                <a:rPr lang="el-GR" sz="800" dirty="0">
                  <a:latin typeface="Arial"/>
                  <a:cs typeface="Arial"/>
                </a:rPr>
                <a:t>μ</a:t>
              </a:r>
              <a:r>
                <a:rPr lang="en-US" sz="800" dirty="0">
                  <a:latin typeface="Arial"/>
                  <a:cs typeface="Arial"/>
                </a:rPr>
                <a:t>g/mL Bleo </a:t>
              </a:r>
            </a:p>
          </p:txBody>
        </p:sp>
        <p:sp>
          <p:nvSpPr>
            <p:cNvPr id="291" name="Text Box 402"/>
            <p:cNvSpPr txBox="1">
              <a:spLocks noChangeArrowheads="1"/>
            </p:cNvSpPr>
            <p:nvPr/>
          </p:nvSpPr>
          <p:spPr bwMode="auto">
            <a:xfrm>
              <a:off x="601663" y="7608888"/>
              <a:ext cx="676275"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a:t>
              </a:r>
              <a:r>
                <a:rPr lang="en-US" sz="800" dirty="0" smtClean="0">
                  <a:latin typeface="Arial"/>
                  <a:cs typeface="Arial"/>
                </a:rPr>
                <a:t>   D1    </a:t>
              </a:r>
              <a:endParaRPr lang="en-US" sz="800" dirty="0">
                <a:latin typeface="Arial"/>
                <a:cs typeface="Arial"/>
              </a:endParaRPr>
            </a:p>
          </p:txBody>
        </p:sp>
        <p:sp>
          <p:nvSpPr>
            <p:cNvPr id="292" name="Text Box 405"/>
            <p:cNvSpPr txBox="1">
              <a:spLocks noChangeArrowheads="1"/>
            </p:cNvSpPr>
            <p:nvPr/>
          </p:nvSpPr>
          <p:spPr bwMode="auto">
            <a:xfrm>
              <a:off x="909340" y="6518851"/>
              <a:ext cx="265113" cy="45015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93" name="Text Box 406"/>
            <p:cNvSpPr txBox="1">
              <a:spLocks noChangeArrowheads="1"/>
            </p:cNvSpPr>
            <p:nvPr/>
          </p:nvSpPr>
          <p:spPr bwMode="auto">
            <a:xfrm>
              <a:off x="617538" y="6504564"/>
              <a:ext cx="358773"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94" name="Text Box 407"/>
            <p:cNvSpPr txBox="1">
              <a:spLocks noChangeArrowheads="1"/>
            </p:cNvSpPr>
            <p:nvPr/>
          </p:nvSpPr>
          <p:spPr bwMode="auto">
            <a:xfrm>
              <a:off x="1312863" y="6518850"/>
              <a:ext cx="265112" cy="45015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95" name="Text Box 408"/>
            <p:cNvSpPr txBox="1">
              <a:spLocks noChangeArrowheads="1"/>
            </p:cNvSpPr>
            <p:nvPr/>
          </p:nvSpPr>
          <p:spPr bwMode="auto">
            <a:xfrm>
              <a:off x="1038225" y="6504563"/>
              <a:ext cx="358773"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96" name="Text Box 409"/>
            <p:cNvSpPr txBox="1">
              <a:spLocks noChangeArrowheads="1"/>
            </p:cNvSpPr>
            <p:nvPr/>
          </p:nvSpPr>
          <p:spPr bwMode="auto">
            <a:xfrm>
              <a:off x="1065072" y="7608887"/>
              <a:ext cx="755650" cy="28646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smtClean="0">
                  <a:latin typeface="Arial"/>
                  <a:cs typeface="Arial"/>
                </a:rPr>
                <a:t>T286A</a:t>
              </a:r>
              <a:endParaRPr lang="en-US" sz="800" dirty="0">
                <a:latin typeface="Arial"/>
                <a:cs typeface="Arial"/>
              </a:endParaRPr>
            </a:p>
          </p:txBody>
        </p:sp>
        <p:graphicFrame>
          <p:nvGraphicFramePr>
            <p:cNvPr id="297" name="Object 411"/>
            <p:cNvGraphicFramePr>
              <a:graphicFrameLocks noChangeAspect="1"/>
            </p:cNvGraphicFramePr>
            <p:nvPr/>
          </p:nvGraphicFramePr>
          <p:xfrm>
            <a:off x="719138" y="7200900"/>
            <a:ext cx="415925" cy="201613"/>
          </p:xfrm>
          <a:graphic>
            <a:graphicData uri="http://schemas.openxmlformats.org/presentationml/2006/ole">
              <p:oleObj spid="_x0000_s61810" name="Image" r:id="rId31" imgW="1334857" imgH="475187" progId="">
                <p:embed/>
              </p:oleObj>
            </a:graphicData>
          </a:graphic>
        </p:graphicFrame>
        <p:graphicFrame>
          <p:nvGraphicFramePr>
            <p:cNvPr id="298" name="Object 412"/>
            <p:cNvGraphicFramePr>
              <a:graphicFrameLocks noChangeAspect="1"/>
            </p:cNvGraphicFramePr>
            <p:nvPr/>
          </p:nvGraphicFramePr>
          <p:xfrm>
            <a:off x="1165225" y="6729413"/>
            <a:ext cx="395288" cy="207962"/>
          </p:xfrm>
          <a:graphic>
            <a:graphicData uri="http://schemas.openxmlformats.org/presentationml/2006/ole">
              <p:oleObj spid="_x0000_s61811" name="Image" r:id="rId32" imgW="1087862" imgH="466227" progId="">
                <p:embed/>
              </p:oleObj>
            </a:graphicData>
          </a:graphic>
        </p:graphicFrame>
        <p:graphicFrame>
          <p:nvGraphicFramePr>
            <p:cNvPr id="299" name="Object 637"/>
            <p:cNvGraphicFramePr>
              <a:graphicFrameLocks noChangeAspect="1"/>
            </p:cNvGraphicFramePr>
            <p:nvPr/>
          </p:nvGraphicFramePr>
          <p:xfrm>
            <a:off x="720725" y="6729413"/>
            <a:ext cx="412750" cy="207962"/>
          </p:xfrm>
          <a:graphic>
            <a:graphicData uri="http://schemas.openxmlformats.org/presentationml/2006/ole">
              <p:oleObj spid="_x0000_s61812" name="Image" r:id="rId33" imgW="1087862" imgH="466227" progId="">
                <p:embed/>
              </p:oleObj>
            </a:graphicData>
          </a:graphic>
        </p:graphicFrame>
        <p:graphicFrame>
          <p:nvGraphicFramePr>
            <p:cNvPr id="300" name="Object 638"/>
            <p:cNvGraphicFramePr>
              <a:graphicFrameLocks noChangeAspect="1"/>
            </p:cNvGraphicFramePr>
            <p:nvPr/>
          </p:nvGraphicFramePr>
          <p:xfrm>
            <a:off x="719138" y="6967538"/>
            <a:ext cx="415925" cy="201612"/>
          </p:xfrm>
          <a:graphic>
            <a:graphicData uri="http://schemas.openxmlformats.org/presentationml/2006/ole">
              <p:oleObj spid="_x0000_s61813" name="Image" r:id="rId34" imgW="745237" imgH="571356" progId="">
                <p:embed/>
              </p:oleObj>
            </a:graphicData>
          </a:graphic>
        </p:graphicFrame>
        <p:graphicFrame>
          <p:nvGraphicFramePr>
            <p:cNvPr id="301" name="Object 639"/>
            <p:cNvGraphicFramePr>
              <a:graphicFrameLocks noChangeAspect="1"/>
            </p:cNvGraphicFramePr>
            <p:nvPr/>
          </p:nvGraphicFramePr>
          <p:xfrm>
            <a:off x="1168400" y="6969125"/>
            <a:ext cx="392113" cy="196850"/>
          </p:xfrm>
          <a:graphic>
            <a:graphicData uri="http://schemas.openxmlformats.org/presentationml/2006/ole">
              <p:oleObj spid="_x0000_s61814" name="Image" r:id="rId35" imgW="640081" imgH="612338" progId="">
                <p:embed/>
              </p:oleObj>
            </a:graphicData>
          </a:graphic>
        </p:graphicFrame>
        <p:graphicFrame>
          <p:nvGraphicFramePr>
            <p:cNvPr id="302" name="Object 640"/>
            <p:cNvGraphicFramePr>
              <a:graphicFrameLocks noChangeAspect="1"/>
            </p:cNvGraphicFramePr>
            <p:nvPr/>
          </p:nvGraphicFramePr>
          <p:xfrm>
            <a:off x="1166813" y="7200900"/>
            <a:ext cx="395287" cy="201613"/>
          </p:xfrm>
          <a:graphic>
            <a:graphicData uri="http://schemas.openxmlformats.org/presentationml/2006/ole">
              <p:oleObj spid="_x0000_s61815" name="Image" r:id="rId36" imgW="1334857" imgH="475187" progId="">
                <p:embed/>
              </p:oleObj>
            </a:graphicData>
          </a:graphic>
        </p:graphicFrame>
        <p:graphicFrame>
          <p:nvGraphicFramePr>
            <p:cNvPr id="303" name="Object 641"/>
            <p:cNvGraphicFramePr>
              <a:graphicFrameLocks noChangeAspect="1"/>
            </p:cNvGraphicFramePr>
            <p:nvPr/>
          </p:nvGraphicFramePr>
          <p:xfrm>
            <a:off x="1169988" y="7434263"/>
            <a:ext cx="395287" cy="203200"/>
          </p:xfrm>
          <a:graphic>
            <a:graphicData uri="http://schemas.openxmlformats.org/presentationml/2006/ole">
              <p:oleObj spid="_x0000_s61816" name="Image" r:id="rId37" imgW="1170286" imgH="324365" progId="">
                <p:embed/>
              </p:oleObj>
            </a:graphicData>
          </a:graphic>
        </p:graphicFrame>
        <p:graphicFrame>
          <p:nvGraphicFramePr>
            <p:cNvPr id="304" name="Object 642"/>
            <p:cNvGraphicFramePr>
              <a:graphicFrameLocks noChangeAspect="1"/>
            </p:cNvGraphicFramePr>
            <p:nvPr/>
          </p:nvGraphicFramePr>
          <p:xfrm>
            <a:off x="719138" y="7435850"/>
            <a:ext cx="420687" cy="203200"/>
          </p:xfrm>
          <a:graphic>
            <a:graphicData uri="http://schemas.openxmlformats.org/presentationml/2006/ole">
              <p:oleObj spid="_x0000_s61817" name="Image" r:id="rId38" imgW="1170286" imgH="324365" progId="">
                <p:embed/>
              </p:oleObj>
            </a:graphicData>
          </a:graphic>
        </p:graphicFrame>
      </p:grpSp>
      <p:grpSp>
        <p:nvGrpSpPr>
          <p:cNvPr id="365" name="Group 364"/>
          <p:cNvGrpSpPr/>
          <p:nvPr/>
        </p:nvGrpSpPr>
        <p:grpSpPr>
          <a:xfrm>
            <a:off x="3468063" y="2820006"/>
            <a:ext cx="2410393" cy="1059894"/>
            <a:chOff x="3468063" y="2794606"/>
            <a:chExt cx="2410393" cy="1059894"/>
          </a:xfrm>
        </p:grpSpPr>
        <p:graphicFrame>
          <p:nvGraphicFramePr>
            <p:cNvPr id="157" name="Object 344"/>
            <p:cNvGraphicFramePr>
              <a:graphicFrameLocks noChangeAspect="1"/>
            </p:cNvGraphicFramePr>
            <p:nvPr/>
          </p:nvGraphicFramePr>
          <p:xfrm>
            <a:off x="3468063" y="2794606"/>
            <a:ext cx="2410393" cy="1059894"/>
          </p:xfrm>
          <a:graphic>
            <a:graphicData uri="http://schemas.openxmlformats.org/drawingml/2006/chart">
              <c:chart xmlns:c="http://schemas.openxmlformats.org/drawingml/2006/chart" xmlns:r="http://schemas.openxmlformats.org/officeDocument/2006/relationships" r:id="rId39"/>
            </a:graphicData>
          </a:graphic>
        </p:graphicFrame>
        <p:sp>
          <p:nvSpPr>
            <p:cNvPr id="305" name="Text Box 503"/>
            <p:cNvSpPr txBox="1">
              <a:spLocks noChangeArrowheads="1"/>
            </p:cNvSpPr>
            <p:nvPr/>
          </p:nvSpPr>
          <p:spPr bwMode="auto">
            <a:xfrm>
              <a:off x="4406951" y="3610526"/>
              <a:ext cx="685749"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dirty="0">
                  <a:latin typeface="Arial"/>
                  <a:cs typeface="Arial"/>
                </a:rPr>
                <a:t>CHX (min)</a:t>
              </a:r>
            </a:p>
          </p:txBody>
        </p:sp>
      </p:grpSp>
      <p:sp>
        <p:nvSpPr>
          <p:cNvPr id="306" name="Text Box 209"/>
          <p:cNvSpPr txBox="1">
            <a:spLocks noChangeArrowheads="1"/>
          </p:cNvSpPr>
          <p:nvPr/>
        </p:nvSpPr>
        <p:spPr bwMode="auto">
          <a:xfrm>
            <a:off x="1092268" y="4965700"/>
            <a:ext cx="304365"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F.</a:t>
            </a:r>
            <a:endParaRPr lang="en-US" sz="1200" b="1" dirty="0">
              <a:latin typeface="Arial" pitchFamily="-106" charset="0"/>
            </a:endParaRPr>
          </a:p>
        </p:txBody>
      </p:sp>
      <p:sp>
        <p:nvSpPr>
          <p:cNvPr id="307" name="Text Box 209"/>
          <p:cNvSpPr txBox="1">
            <a:spLocks noChangeArrowheads="1"/>
          </p:cNvSpPr>
          <p:nvPr/>
        </p:nvSpPr>
        <p:spPr bwMode="auto">
          <a:xfrm>
            <a:off x="2717868" y="4965700"/>
            <a:ext cx="347120"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G.</a:t>
            </a:r>
            <a:endParaRPr lang="en-US" sz="1200" b="1" dirty="0">
              <a:latin typeface="Arial" pitchFamily="-106" charset="0"/>
            </a:endParaRPr>
          </a:p>
        </p:txBody>
      </p:sp>
      <p:sp>
        <p:nvSpPr>
          <p:cNvPr id="308" name="Text Box 209"/>
          <p:cNvSpPr txBox="1">
            <a:spLocks noChangeArrowheads="1"/>
          </p:cNvSpPr>
          <p:nvPr/>
        </p:nvSpPr>
        <p:spPr bwMode="auto">
          <a:xfrm>
            <a:off x="4203768" y="49657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H.</a:t>
            </a:r>
            <a:endParaRPr lang="en-US" sz="1200" b="1" dirty="0">
              <a:latin typeface="Arial" pitchFamily="-106" charset="0"/>
            </a:endParaRPr>
          </a:p>
        </p:txBody>
      </p:sp>
      <p:grpSp>
        <p:nvGrpSpPr>
          <p:cNvPr id="309" name="Group 308"/>
          <p:cNvGrpSpPr/>
          <p:nvPr/>
        </p:nvGrpSpPr>
        <p:grpSpPr>
          <a:xfrm>
            <a:off x="2890099" y="5063066"/>
            <a:ext cx="1727772" cy="1184768"/>
            <a:chOff x="2532822" y="6507031"/>
            <a:chExt cx="2226016" cy="1635114"/>
          </a:xfrm>
        </p:grpSpPr>
        <p:graphicFrame>
          <p:nvGraphicFramePr>
            <p:cNvPr id="310" name="Object 577"/>
            <p:cNvGraphicFramePr>
              <a:graphicFrameLocks noChangeAspect="1"/>
            </p:cNvGraphicFramePr>
            <p:nvPr/>
          </p:nvGraphicFramePr>
          <p:xfrm>
            <a:off x="2613025" y="6745288"/>
            <a:ext cx="1119152" cy="196850"/>
          </p:xfrm>
          <a:graphic>
            <a:graphicData uri="http://schemas.openxmlformats.org/presentationml/2006/ole">
              <p:oleObj spid="_x0000_s61818" name="Image" r:id="rId40" imgW="1828804" imgH="601200" progId="">
                <p:embed/>
              </p:oleObj>
            </a:graphicData>
          </a:graphic>
        </p:graphicFrame>
        <p:graphicFrame>
          <p:nvGraphicFramePr>
            <p:cNvPr id="311" name="Object 578"/>
            <p:cNvGraphicFramePr>
              <a:graphicFrameLocks noChangeAspect="1"/>
            </p:cNvGraphicFramePr>
            <p:nvPr/>
          </p:nvGraphicFramePr>
          <p:xfrm>
            <a:off x="2613025" y="6968596"/>
            <a:ext cx="1119152" cy="196850"/>
          </p:xfrm>
          <a:graphic>
            <a:graphicData uri="http://schemas.openxmlformats.org/presentationml/2006/ole">
              <p:oleObj spid="_x0000_s61819" name="Image" r:id="rId41" imgW="1907610" imgH="613442" progId="">
                <p:embed/>
              </p:oleObj>
            </a:graphicData>
          </a:graphic>
        </p:graphicFrame>
        <p:graphicFrame>
          <p:nvGraphicFramePr>
            <p:cNvPr id="312" name="Object 579"/>
            <p:cNvGraphicFramePr>
              <a:graphicFrameLocks noChangeAspect="1"/>
            </p:cNvGraphicFramePr>
            <p:nvPr/>
          </p:nvGraphicFramePr>
          <p:xfrm>
            <a:off x="2611439" y="7668682"/>
            <a:ext cx="1120738" cy="205318"/>
          </p:xfrm>
          <a:graphic>
            <a:graphicData uri="http://schemas.openxmlformats.org/presentationml/2006/ole">
              <p:oleObj spid="_x0000_s61820" name="Image" r:id="rId42" imgW="1735945" imgH="529193" progId="">
                <p:embed/>
              </p:oleObj>
            </a:graphicData>
          </a:graphic>
        </p:graphicFrame>
        <p:graphicFrame>
          <p:nvGraphicFramePr>
            <p:cNvPr id="313" name="Object 580"/>
            <p:cNvGraphicFramePr>
              <a:graphicFrameLocks noChangeAspect="1"/>
            </p:cNvGraphicFramePr>
            <p:nvPr/>
          </p:nvGraphicFramePr>
          <p:xfrm>
            <a:off x="2611438" y="7445374"/>
            <a:ext cx="1120775" cy="196850"/>
          </p:xfrm>
          <a:graphic>
            <a:graphicData uri="http://schemas.openxmlformats.org/presentationml/2006/ole">
              <p:oleObj spid="_x0000_s61821" name="Image" r:id="rId43" imgW="1769031" imgH="558715" progId="">
                <p:embed/>
              </p:oleObj>
            </a:graphicData>
          </a:graphic>
        </p:graphicFrame>
        <p:graphicFrame>
          <p:nvGraphicFramePr>
            <p:cNvPr id="314" name="Object 581"/>
            <p:cNvGraphicFramePr>
              <a:graphicFrameLocks noChangeAspect="1"/>
            </p:cNvGraphicFramePr>
            <p:nvPr/>
          </p:nvGraphicFramePr>
          <p:xfrm>
            <a:off x="2613025" y="7191904"/>
            <a:ext cx="1119152" cy="227012"/>
          </p:xfrm>
          <a:graphic>
            <a:graphicData uri="http://schemas.openxmlformats.org/presentationml/2006/ole">
              <p:oleObj spid="_x0000_s61822" name="Image" r:id="rId44" imgW="1690178" imgH="664911" progId="">
                <p:embed/>
              </p:oleObj>
            </a:graphicData>
          </a:graphic>
        </p:graphicFrame>
        <p:sp>
          <p:nvSpPr>
            <p:cNvPr id="315" name="Text Box 583"/>
            <p:cNvSpPr txBox="1">
              <a:spLocks noChangeArrowheads="1"/>
            </p:cNvSpPr>
            <p:nvPr/>
          </p:nvSpPr>
          <p:spPr bwMode="auto">
            <a:xfrm>
              <a:off x="3787289" y="7055184"/>
              <a:ext cx="971549"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p-Chk1</a:t>
              </a:r>
            </a:p>
          </p:txBody>
        </p:sp>
        <p:sp>
          <p:nvSpPr>
            <p:cNvPr id="316" name="Text Box 584"/>
            <p:cNvSpPr txBox="1">
              <a:spLocks noChangeArrowheads="1"/>
            </p:cNvSpPr>
            <p:nvPr/>
          </p:nvSpPr>
          <p:spPr bwMode="auto">
            <a:xfrm>
              <a:off x="3643973" y="6683245"/>
              <a:ext cx="695794"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p-T286</a:t>
              </a:r>
            </a:p>
          </p:txBody>
        </p:sp>
        <p:sp>
          <p:nvSpPr>
            <p:cNvPr id="317" name="Text Box 586"/>
            <p:cNvSpPr txBox="1">
              <a:spLocks noChangeArrowheads="1"/>
            </p:cNvSpPr>
            <p:nvPr/>
          </p:nvSpPr>
          <p:spPr bwMode="auto">
            <a:xfrm>
              <a:off x="3637623" y="6913390"/>
              <a:ext cx="657225"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Cyc D1</a:t>
              </a:r>
            </a:p>
          </p:txBody>
        </p:sp>
        <p:sp>
          <p:nvSpPr>
            <p:cNvPr id="318" name="Text Box 587"/>
            <p:cNvSpPr txBox="1">
              <a:spLocks noChangeArrowheads="1"/>
            </p:cNvSpPr>
            <p:nvPr/>
          </p:nvSpPr>
          <p:spPr bwMode="auto">
            <a:xfrm>
              <a:off x="3650683" y="7619820"/>
              <a:ext cx="1028700"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sp>
          <p:nvSpPr>
            <p:cNvPr id="319" name="Text Box 588"/>
            <p:cNvSpPr txBox="1">
              <a:spLocks noChangeArrowheads="1"/>
            </p:cNvSpPr>
            <p:nvPr/>
          </p:nvSpPr>
          <p:spPr bwMode="auto">
            <a:xfrm>
              <a:off x="3783870" y="7188854"/>
              <a:ext cx="971549"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Chk1</a:t>
              </a:r>
            </a:p>
          </p:txBody>
        </p:sp>
        <p:sp>
          <p:nvSpPr>
            <p:cNvPr id="320" name="Text Box 589"/>
            <p:cNvSpPr txBox="1">
              <a:spLocks noChangeArrowheads="1"/>
            </p:cNvSpPr>
            <p:nvPr/>
          </p:nvSpPr>
          <p:spPr bwMode="auto">
            <a:xfrm>
              <a:off x="3785457" y="7320823"/>
              <a:ext cx="971550"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p-Chk2</a:t>
              </a:r>
            </a:p>
          </p:txBody>
        </p:sp>
        <p:sp>
          <p:nvSpPr>
            <p:cNvPr id="321" name="Text Box 590"/>
            <p:cNvSpPr txBox="1">
              <a:spLocks noChangeArrowheads="1"/>
            </p:cNvSpPr>
            <p:nvPr/>
          </p:nvSpPr>
          <p:spPr bwMode="auto">
            <a:xfrm>
              <a:off x="3775689" y="7465418"/>
              <a:ext cx="971550"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Chk2</a:t>
              </a:r>
            </a:p>
          </p:txBody>
        </p:sp>
        <p:sp>
          <p:nvSpPr>
            <p:cNvPr id="322" name="Line 591"/>
            <p:cNvSpPr>
              <a:spLocks noChangeShapeType="1"/>
            </p:cNvSpPr>
            <p:nvPr/>
          </p:nvSpPr>
          <p:spPr bwMode="auto">
            <a:xfrm>
              <a:off x="2613025" y="7903631"/>
              <a:ext cx="546100"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323" name="Line 592"/>
            <p:cNvSpPr>
              <a:spLocks noChangeShapeType="1"/>
            </p:cNvSpPr>
            <p:nvPr/>
          </p:nvSpPr>
          <p:spPr bwMode="auto">
            <a:xfrm>
              <a:off x="3189288" y="7905219"/>
              <a:ext cx="552450"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324" name="Text Box 593"/>
            <p:cNvSpPr txBox="1">
              <a:spLocks noChangeArrowheads="1"/>
            </p:cNvSpPr>
            <p:nvPr/>
          </p:nvSpPr>
          <p:spPr bwMode="auto">
            <a:xfrm>
              <a:off x="2532822" y="7837839"/>
              <a:ext cx="1028700"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2mM HU</a:t>
              </a:r>
              <a:endParaRPr lang="el-GR" sz="800" dirty="0">
                <a:latin typeface="Arial"/>
                <a:ea typeface="Times New Roman" pitchFamily="-105" charset="0"/>
                <a:cs typeface="Arial"/>
              </a:endParaRPr>
            </a:p>
          </p:txBody>
        </p:sp>
        <p:sp>
          <p:nvSpPr>
            <p:cNvPr id="325" name="Text Box 594"/>
            <p:cNvSpPr txBox="1">
              <a:spLocks noChangeArrowheads="1"/>
            </p:cNvSpPr>
            <p:nvPr/>
          </p:nvSpPr>
          <p:spPr bwMode="auto">
            <a:xfrm>
              <a:off x="3107961" y="7844808"/>
              <a:ext cx="1028700"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5</a:t>
              </a:r>
              <a:r>
                <a:rPr lang="el-GR" sz="800" dirty="0">
                  <a:latin typeface="Arial"/>
                  <a:ea typeface="Times New Roman" pitchFamily="-105" charset="0"/>
                  <a:cs typeface="Arial"/>
                </a:rPr>
                <a:t>μ</a:t>
              </a:r>
              <a:r>
                <a:rPr lang="en-US" sz="800" dirty="0">
                  <a:latin typeface="Arial"/>
                  <a:ea typeface="Times New Roman" pitchFamily="-105" charset="0"/>
                  <a:cs typeface="Arial"/>
                </a:rPr>
                <a:t>M Aph</a:t>
              </a:r>
              <a:endParaRPr lang="el-GR" sz="800" dirty="0">
                <a:latin typeface="Arial"/>
                <a:ea typeface="Times New Roman" pitchFamily="-105" charset="0"/>
                <a:cs typeface="Arial"/>
              </a:endParaRPr>
            </a:p>
          </p:txBody>
        </p:sp>
        <p:sp>
          <p:nvSpPr>
            <p:cNvPr id="326" name="Text Box 596"/>
            <p:cNvSpPr txBox="1">
              <a:spLocks noChangeArrowheads="1"/>
            </p:cNvSpPr>
            <p:nvPr/>
          </p:nvSpPr>
          <p:spPr bwMode="auto">
            <a:xfrm>
              <a:off x="2573966" y="6507032"/>
              <a:ext cx="247650" cy="467243"/>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dirty="0">
                <a:latin typeface="Arial"/>
                <a:ea typeface="Times New Roman" pitchFamily="-105" charset="0"/>
                <a:cs typeface="Arial"/>
              </a:endParaRPr>
            </a:p>
          </p:txBody>
        </p:sp>
        <p:sp>
          <p:nvSpPr>
            <p:cNvPr id="327" name="Text Box 597"/>
            <p:cNvSpPr txBox="1">
              <a:spLocks noChangeArrowheads="1"/>
            </p:cNvSpPr>
            <p:nvPr/>
          </p:nvSpPr>
          <p:spPr bwMode="auto">
            <a:xfrm>
              <a:off x="2691506" y="6522906"/>
              <a:ext cx="496994"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0.5</a:t>
              </a:r>
              <a:endParaRPr lang="el-GR" sz="800" dirty="0">
                <a:latin typeface="Arial"/>
                <a:ea typeface="Times New Roman" pitchFamily="-105" charset="0"/>
                <a:cs typeface="Arial"/>
              </a:endParaRPr>
            </a:p>
          </p:txBody>
        </p:sp>
        <p:sp>
          <p:nvSpPr>
            <p:cNvPr id="328" name="Text Box 598"/>
            <p:cNvSpPr txBox="1">
              <a:spLocks noChangeArrowheads="1"/>
            </p:cNvSpPr>
            <p:nvPr/>
          </p:nvSpPr>
          <p:spPr bwMode="auto">
            <a:xfrm>
              <a:off x="2928012" y="6522906"/>
              <a:ext cx="361949"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a:t>
              </a:r>
              <a:endParaRPr lang="el-GR" sz="800" dirty="0">
                <a:latin typeface="Arial"/>
                <a:ea typeface="Times New Roman" pitchFamily="-105" charset="0"/>
                <a:cs typeface="Arial"/>
              </a:endParaRPr>
            </a:p>
          </p:txBody>
        </p:sp>
        <p:sp>
          <p:nvSpPr>
            <p:cNvPr id="329" name="Text Box 599"/>
            <p:cNvSpPr txBox="1">
              <a:spLocks noChangeArrowheads="1"/>
            </p:cNvSpPr>
            <p:nvPr/>
          </p:nvSpPr>
          <p:spPr bwMode="auto">
            <a:xfrm>
              <a:off x="3089904" y="6507031"/>
              <a:ext cx="247650" cy="467243"/>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dirty="0">
                <a:latin typeface="Arial"/>
                <a:ea typeface="Times New Roman" pitchFamily="-105" charset="0"/>
                <a:cs typeface="Arial"/>
              </a:endParaRPr>
            </a:p>
          </p:txBody>
        </p:sp>
        <p:sp>
          <p:nvSpPr>
            <p:cNvPr id="330" name="Text Box 600"/>
            <p:cNvSpPr txBox="1">
              <a:spLocks noChangeArrowheads="1"/>
            </p:cNvSpPr>
            <p:nvPr/>
          </p:nvSpPr>
          <p:spPr bwMode="auto">
            <a:xfrm>
              <a:off x="3218027" y="6522905"/>
              <a:ext cx="445221"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0.5</a:t>
              </a:r>
              <a:endParaRPr lang="el-GR" sz="800" dirty="0">
                <a:latin typeface="Arial"/>
                <a:ea typeface="Times New Roman" pitchFamily="-105" charset="0"/>
                <a:cs typeface="Arial"/>
              </a:endParaRPr>
            </a:p>
          </p:txBody>
        </p:sp>
        <p:sp>
          <p:nvSpPr>
            <p:cNvPr id="331" name="Text Box 601"/>
            <p:cNvSpPr txBox="1">
              <a:spLocks noChangeArrowheads="1"/>
            </p:cNvSpPr>
            <p:nvPr/>
          </p:nvSpPr>
          <p:spPr bwMode="auto">
            <a:xfrm>
              <a:off x="3467231" y="6522905"/>
              <a:ext cx="361949"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a:t>
              </a:r>
              <a:endParaRPr lang="el-GR" sz="800" dirty="0">
                <a:latin typeface="Arial"/>
                <a:ea typeface="Times New Roman" pitchFamily="-105" charset="0"/>
                <a:cs typeface="Arial"/>
              </a:endParaRPr>
            </a:p>
          </p:txBody>
        </p:sp>
        <p:sp>
          <p:nvSpPr>
            <p:cNvPr id="332" name="Text Box 602"/>
            <p:cNvSpPr txBox="1">
              <a:spLocks noChangeArrowheads="1"/>
            </p:cNvSpPr>
            <p:nvPr/>
          </p:nvSpPr>
          <p:spPr bwMode="auto">
            <a:xfrm>
              <a:off x="3627570" y="6524492"/>
              <a:ext cx="800100" cy="29733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Time (h)</a:t>
              </a:r>
              <a:endParaRPr lang="el-GR" sz="800" dirty="0">
                <a:latin typeface="Arial"/>
                <a:ea typeface="Times New Roman" pitchFamily="-105" charset="0"/>
                <a:cs typeface="Arial"/>
              </a:endParaRPr>
            </a:p>
          </p:txBody>
        </p:sp>
        <p:sp>
          <p:nvSpPr>
            <p:cNvPr id="333" name="Line 603"/>
            <p:cNvSpPr>
              <a:spLocks noChangeShapeType="1"/>
            </p:cNvSpPr>
            <p:nvPr/>
          </p:nvSpPr>
          <p:spPr bwMode="auto">
            <a:xfrm flipH="1">
              <a:off x="3746500" y="7239000"/>
              <a:ext cx="152400"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34" name="Line 604"/>
            <p:cNvSpPr>
              <a:spLocks noChangeShapeType="1"/>
            </p:cNvSpPr>
            <p:nvPr/>
          </p:nvSpPr>
          <p:spPr bwMode="auto">
            <a:xfrm flipH="1">
              <a:off x="3748088" y="7319962"/>
              <a:ext cx="152400"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35" name="Line 605"/>
            <p:cNvSpPr>
              <a:spLocks noChangeShapeType="1"/>
            </p:cNvSpPr>
            <p:nvPr/>
          </p:nvSpPr>
          <p:spPr bwMode="auto">
            <a:xfrm flipH="1">
              <a:off x="3748088" y="7493485"/>
              <a:ext cx="152399"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36" name="Line 606"/>
            <p:cNvSpPr>
              <a:spLocks noChangeShapeType="1"/>
            </p:cNvSpPr>
            <p:nvPr/>
          </p:nvSpPr>
          <p:spPr bwMode="auto">
            <a:xfrm flipH="1">
              <a:off x="3748088" y="7585604"/>
              <a:ext cx="152400"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grpSp>
      <p:grpSp>
        <p:nvGrpSpPr>
          <p:cNvPr id="337" name="Group 336"/>
          <p:cNvGrpSpPr/>
          <p:nvPr/>
        </p:nvGrpSpPr>
        <p:grpSpPr>
          <a:xfrm>
            <a:off x="4408875" y="5047346"/>
            <a:ext cx="1798849" cy="1227425"/>
            <a:chOff x="3938975" y="6399896"/>
            <a:chExt cx="1798849" cy="1227425"/>
          </a:xfrm>
        </p:grpSpPr>
        <p:graphicFrame>
          <p:nvGraphicFramePr>
            <p:cNvPr id="338" name="Object 607"/>
            <p:cNvGraphicFramePr>
              <a:graphicFrameLocks noChangeAspect="1"/>
            </p:cNvGraphicFramePr>
            <p:nvPr/>
          </p:nvGraphicFramePr>
          <p:xfrm>
            <a:off x="4011005" y="6566988"/>
            <a:ext cx="872425" cy="143148"/>
          </p:xfrm>
          <a:graphic>
            <a:graphicData uri="http://schemas.openxmlformats.org/presentationml/2006/ole">
              <p:oleObj spid="_x0000_s61823" name="Image" r:id="rId45" imgW="4990476" imgH="1942857" progId="">
                <p:embed/>
              </p:oleObj>
            </a:graphicData>
          </a:graphic>
        </p:graphicFrame>
        <p:graphicFrame>
          <p:nvGraphicFramePr>
            <p:cNvPr id="339" name="Object 609"/>
            <p:cNvGraphicFramePr>
              <a:graphicFrameLocks noChangeAspect="1"/>
            </p:cNvGraphicFramePr>
            <p:nvPr/>
          </p:nvGraphicFramePr>
          <p:xfrm>
            <a:off x="4011006" y="7270893"/>
            <a:ext cx="872425" cy="158035"/>
          </p:xfrm>
          <a:graphic>
            <a:graphicData uri="http://schemas.openxmlformats.org/presentationml/2006/ole">
              <p:oleObj spid="_x0000_s61824" name="Image" r:id="rId46" imgW="1746286" imgH="644408" progId="">
                <p:embed/>
              </p:oleObj>
            </a:graphicData>
          </a:graphic>
        </p:graphicFrame>
        <p:graphicFrame>
          <p:nvGraphicFramePr>
            <p:cNvPr id="340" name="Object 610"/>
            <p:cNvGraphicFramePr>
              <a:graphicFrameLocks noChangeAspect="1"/>
            </p:cNvGraphicFramePr>
            <p:nvPr/>
          </p:nvGraphicFramePr>
          <p:xfrm>
            <a:off x="4011006" y="6917796"/>
            <a:ext cx="872425" cy="169487"/>
          </p:xfrm>
          <a:graphic>
            <a:graphicData uri="http://schemas.openxmlformats.org/presentationml/2006/ole">
              <p:oleObj spid="_x0000_s61825" name="Image" r:id="rId47" imgW="1682286" imgH="470857" progId="">
                <p:embed/>
              </p:oleObj>
            </a:graphicData>
          </a:graphic>
        </p:graphicFrame>
        <p:graphicFrame>
          <p:nvGraphicFramePr>
            <p:cNvPr id="341" name="Object 611"/>
            <p:cNvGraphicFramePr>
              <a:graphicFrameLocks noChangeAspect="1"/>
            </p:cNvGraphicFramePr>
            <p:nvPr/>
          </p:nvGraphicFramePr>
          <p:xfrm>
            <a:off x="4011004" y="6730367"/>
            <a:ext cx="872426" cy="169487"/>
          </p:xfrm>
          <a:graphic>
            <a:graphicData uri="http://schemas.openxmlformats.org/presentationml/2006/ole">
              <p:oleObj spid="_x0000_s61826" name="Image" r:id="rId48" imgW="1719075" imgH="447829" progId="">
                <p:embed/>
              </p:oleObj>
            </a:graphicData>
          </a:graphic>
        </p:graphicFrame>
        <p:graphicFrame>
          <p:nvGraphicFramePr>
            <p:cNvPr id="342" name="Object 612"/>
            <p:cNvGraphicFramePr>
              <a:graphicFrameLocks noChangeAspect="1"/>
            </p:cNvGraphicFramePr>
            <p:nvPr/>
          </p:nvGraphicFramePr>
          <p:xfrm>
            <a:off x="4011006" y="7105224"/>
            <a:ext cx="872425" cy="146584"/>
          </p:xfrm>
          <a:graphic>
            <a:graphicData uri="http://schemas.openxmlformats.org/presentationml/2006/ole">
              <p:oleObj spid="_x0000_s61827" name="Image" r:id="rId49" imgW="1751080" imgH="758857" progId="">
                <p:embed/>
              </p:oleObj>
            </a:graphicData>
          </a:graphic>
        </p:graphicFrame>
        <p:sp>
          <p:nvSpPr>
            <p:cNvPr id="343" name="Text Box 614"/>
            <p:cNvSpPr txBox="1">
              <a:spLocks noChangeArrowheads="1"/>
            </p:cNvSpPr>
            <p:nvPr/>
          </p:nvSpPr>
          <p:spPr bwMode="auto">
            <a:xfrm>
              <a:off x="3984625" y="6405379"/>
              <a:ext cx="200933" cy="33855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a:latin typeface="Arial"/>
                <a:ea typeface="Times New Roman" pitchFamily="-105" charset="0"/>
                <a:cs typeface="Arial"/>
              </a:endParaRPr>
            </a:p>
          </p:txBody>
        </p:sp>
        <p:sp>
          <p:nvSpPr>
            <p:cNvPr id="344" name="Text Box 615"/>
            <p:cNvSpPr txBox="1">
              <a:spLocks noChangeArrowheads="1"/>
            </p:cNvSpPr>
            <p:nvPr/>
          </p:nvSpPr>
          <p:spPr bwMode="auto">
            <a:xfrm>
              <a:off x="4070733" y="6399896"/>
              <a:ext cx="331932"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0.5</a:t>
              </a:r>
              <a:endParaRPr lang="el-GR" sz="800" dirty="0">
                <a:latin typeface="Arial"/>
                <a:ea typeface="Times New Roman" pitchFamily="-105" charset="0"/>
                <a:cs typeface="Arial"/>
              </a:endParaRPr>
            </a:p>
          </p:txBody>
        </p:sp>
        <p:sp>
          <p:nvSpPr>
            <p:cNvPr id="345" name="Text Box 616"/>
            <p:cNvSpPr txBox="1">
              <a:spLocks noChangeArrowheads="1"/>
            </p:cNvSpPr>
            <p:nvPr/>
          </p:nvSpPr>
          <p:spPr bwMode="auto">
            <a:xfrm>
              <a:off x="4255661" y="6399896"/>
              <a:ext cx="293671"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a:t>
              </a:r>
              <a:endParaRPr lang="el-GR" sz="800">
                <a:latin typeface="Arial"/>
                <a:ea typeface="Times New Roman" pitchFamily="-105" charset="0"/>
                <a:cs typeface="Arial"/>
              </a:endParaRPr>
            </a:p>
          </p:txBody>
        </p:sp>
        <p:sp>
          <p:nvSpPr>
            <p:cNvPr id="346" name="Text Box 617"/>
            <p:cNvSpPr txBox="1">
              <a:spLocks noChangeArrowheads="1"/>
            </p:cNvSpPr>
            <p:nvPr/>
          </p:nvSpPr>
          <p:spPr bwMode="auto">
            <a:xfrm>
              <a:off x="4392931" y="6400798"/>
              <a:ext cx="200933" cy="33855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dirty="0">
                <a:latin typeface="Arial"/>
                <a:ea typeface="Times New Roman" pitchFamily="-105" charset="0"/>
                <a:cs typeface="Arial"/>
              </a:endParaRPr>
            </a:p>
          </p:txBody>
        </p:sp>
        <p:sp>
          <p:nvSpPr>
            <p:cNvPr id="347" name="Text Box 618"/>
            <p:cNvSpPr txBox="1">
              <a:spLocks noChangeArrowheads="1"/>
            </p:cNvSpPr>
            <p:nvPr/>
          </p:nvSpPr>
          <p:spPr bwMode="auto">
            <a:xfrm>
              <a:off x="4472410" y="6399896"/>
              <a:ext cx="353588"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0.5</a:t>
              </a:r>
              <a:endParaRPr lang="el-GR" sz="800" dirty="0">
                <a:latin typeface="Arial"/>
                <a:ea typeface="Times New Roman" pitchFamily="-105" charset="0"/>
                <a:cs typeface="Arial"/>
              </a:endParaRPr>
            </a:p>
          </p:txBody>
        </p:sp>
        <p:sp>
          <p:nvSpPr>
            <p:cNvPr id="348" name="Text Box 619"/>
            <p:cNvSpPr txBox="1">
              <a:spLocks noChangeArrowheads="1"/>
            </p:cNvSpPr>
            <p:nvPr/>
          </p:nvSpPr>
          <p:spPr bwMode="auto">
            <a:xfrm>
              <a:off x="4665803" y="6399896"/>
              <a:ext cx="293671"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a:t>
              </a:r>
              <a:endParaRPr lang="el-GR" sz="800" dirty="0">
                <a:latin typeface="Arial"/>
                <a:ea typeface="Times New Roman" pitchFamily="-105" charset="0"/>
                <a:cs typeface="Arial"/>
              </a:endParaRPr>
            </a:p>
          </p:txBody>
        </p:sp>
        <p:sp>
          <p:nvSpPr>
            <p:cNvPr id="349" name="Text Box 620"/>
            <p:cNvSpPr txBox="1">
              <a:spLocks noChangeArrowheads="1"/>
            </p:cNvSpPr>
            <p:nvPr/>
          </p:nvSpPr>
          <p:spPr bwMode="auto">
            <a:xfrm>
              <a:off x="4819818" y="6401042"/>
              <a:ext cx="649167"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Time (h)</a:t>
              </a:r>
              <a:endParaRPr lang="el-GR" sz="800" dirty="0">
                <a:latin typeface="Arial"/>
                <a:ea typeface="Times New Roman" pitchFamily="-105" charset="0"/>
                <a:cs typeface="Arial"/>
              </a:endParaRPr>
            </a:p>
          </p:txBody>
        </p:sp>
        <p:sp>
          <p:nvSpPr>
            <p:cNvPr id="350" name="Text Box 621"/>
            <p:cNvSpPr txBox="1">
              <a:spLocks noChangeArrowheads="1"/>
            </p:cNvSpPr>
            <p:nvPr/>
          </p:nvSpPr>
          <p:spPr bwMode="auto">
            <a:xfrm>
              <a:off x="4826997" y="6521981"/>
              <a:ext cx="533245"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Cyc D1</a:t>
              </a:r>
            </a:p>
          </p:txBody>
        </p:sp>
        <p:sp>
          <p:nvSpPr>
            <p:cNvPr id="351" name="Line 622"/>
            <p:cNvSpPr>
              <a:spLocks noChangeShapeType="1"/>
            </p:cNvSpPr>
            <p:nvPr/>
          </p:nvSpPr>
          <p:spPr bwMode="auto">
            <a:xfrm flipH="1">
              <a:off x="4900604" y="6764723"/>
              <a:ext cx="123651"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52" name="Line 623"/>
            <p:cNvSpPr>
              <a:spLocks noChangeShapeType="1"/>
            </p:cNvSpPr>
            <p:nvPr/>
          </p:nvSpPr>
          <p:spPr bwMode="auto">
            <a:xfrm flipH="1">
              <a:off x="4901893" y="6839160"/>
              <a:ext cx="123651"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53" name="Line 624"/>
            <p:cNvSpPr>
              <a:spLocks noChangeShapeType="1"/>
            </p:cNvSpPr>
            <p:nvPr/>
          </p:nvSpPr>
          <p:spPr bwMode="auto">
            <a:xfrm flipH="1">
              <a:off x="4901893" y="6970405"/>
              <a:ext cx="123651"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54" name="Line 625"/>
            <p:cNvSpPr>
              <a:spLocks noChangeShapeType="1"/>
            </p:cNvSpPr>
            <p:nvPr/>
          </p:nvSpPr>
          <p:spPr bwMode="auto">
            <a:xfrm flipH="1">
              <a:off x="4901893" y="7036132"/>
              <a:ext cx="123651" cy="0"/>
            </a:xfrm>
            <a:prstGeom prst="line">
              <a:avLst/>
            </a:prstGeom>
            <a:noFill/>
            <a:ln w="12700">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355" name="Text Box 626"/>
            <p:cNvSpPr txBox="1">
              <a:spLocks noChangeArrowheads="1"/>
            </p:cNvSpPr>
            <p:nvPr/>
          </p:nvSpPr>
          <p:spPr bwMode="auto">
            <a:xfrm>
              <a:off x="4942371" y="6740469"/>
              <a:ext cx="788275"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Chk1</a:t>
              </a:r>
            </a:p>
          </p:txBody>
        </p:sp>
        <p:sp>
          <p:nvSpPr>
            <p:cNvPr id="356" name="Text Box 627"/>
            <p:cNvSpPr txBox="1">
              <a:spLocks noChangeArrowheads="1"/>
            </p:cNvSpPr>
            <p:nvPr/>
          </p:nvSpPr>
          <p:spPr bwMode="auto">
            <a:xfrm>
              <a:off x="4949549" y="6642222"/>
              <a:ext cx="788275"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p-Chk1</a:t>
              </a:r>
            </a:p>
          </p:txBody>
        </p:sp>
        <p:sp>
          <p:nvSpPr>
            <p:cNvPr id="357" name="Text Box 628"/>
            <p:cNvSpPr txBox="1">
              <a:spLocks noChangeArrowheads="1"/>
            </p:cNvSpPr>
            <p:nvPr/>
          </p:nvSpPr>
          <p:spPr bwMode="auto">
            <a:xfrm>
              <a:off x="4942371" y="6945907"/>
              <a:ext cx="788275"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Chk2</a:t>
              </a:r>
            </a:p>
          </p:txBody>
        </p:sp>
        <p:sp>
          <p:nvSpPr>
            <p:cNvPr id="358" name="Text Box 629"/>
            <p:cNvSpPr txBox="1">
              <a:spLocks noChangeArrowheads="1"/>
            </p:cNvSpPr>
            <p:nvPr/>
          </p:nvSpPr>
          <p:spPr bwMode="auto">
            <a:xfrm>
              <a:off x="4943658" y="6843776"/>
              <a:ext cx="788275"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p-Chk2</a:t>
              </a:r>
            </a:p>
          </p:txBody>
        </p:sp>
        <p:sp>
          <p:nvSpPr>
            <p:cNvPr id="359" name="Text Box 630"/>
            <p:cNvSpPr txBox="1">
              <a:spLocks noChangeArrowheads="1"/>
            </p:cNvSpPr>
            <p:nvPr/>
          </p:nvSpPr>
          <p:spPr bwMode="auto">
            <a:xfrm>
              <a:off x="4814546" y="7224808"/>
              <a:ext cx="834644"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sp>
          <p:nvSpPr>
            <p:cNvPr id="360" name="Text Box 631"/>
            <p:cNvSpPr txBox="1">
              <a:spLocks noChangeArrowheads="1"/>
            </p:cNvSpPr>
            <p:nvPr/>
          </p:nvSpPr>
          <p:spPr bwMode="auto">
            <a:xfrm>
              <a:off x="4816812" y="7066011"/>
              <a:ext cx="58492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Symbol" charset="2"/>
                  <a:ea typeface="Times New Roman" pitchFamily="-105" charset="0"/>
                  <a:cs typeface="Symbol" charset="2"/>
                </a:rPr>
                <a:t>γ</a:t>
              </a:r>
              <a:r>
                <a:rPr lang="en-US" sz="800" dirty="0">
                  <a:latin typeface="Arial"/>
                  <a:ea typeface="Times New Roman" pitchFamily="-105" charset="0"/>
                  <a:cs typeface="Arial"/>
                </a:rPr>
                <a:t>H2AX</a:t>
              </a:r>
              <a:endParaRPr lang="el-GR" sz="800" dirty="0">
                <a:latin typeface="Arial"/>
                <a:ea typeface="Times New Roman" pitchFamily="-105" charset="0"/>
                <a:cs typeface="Arial"/>
              </a:endParaRPr>
            </a:p>
          </p:txBody>
        </p:sp>
        <p:sp>
          <p:nvSpPr>
            <p:cNvPr id="361" name="Line 632"/>
            <p:cNvSpPr>
              <a:spLocks noChangeShapeType="1"/>
            </p:cNvSpPr>
            <p:nvPr/>
          </p:nvSpPr>
          <p:spPr bwMode="auto">
            <a:xfrm>
              <a:off x="4011863" y="7451451"/>
              <a:ext cx="443082"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362" name="Line 633"/>
            <p:cNvSpPr>
              <a:spLocks noChangeShapeType="1"/>
            </p:cNvSpPr>
            <p:nvPr/>
          </p:nvSpPr>
          <p:spPr bwMode="auto">
            <a:xfrm>
              <a:off x="4479419" y="7449161"/>
              <a:ext cx="419898"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363" name="Text Box 634"/>
            <p:cNvSpPr txBox="1">
              <a:spLocks noChangeArrowheads="1"/>
            </p:cNvSpPr>
            <p:nvPr/>
          </p:nvSpPr>
          <p:spPr bwMode="auto">
            <a:xfrm>
              <a:off x="3938975" y="7412309"/>
              <a:ext cx="834644"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2mM HU</a:t>
              </a:r>
              <a:endParaRPr lang="el-GR" sz="800" dirty="0">
                <a:latin typeface="Arial"/>
                <a:ea typeface="Times New Roman" pitchFamily="-105" charset="0"/>
                <a:cs typeface="Arial"/>
              </a:endParaRPr>
            </a:p>
          </p:txBody>
        </p:sp>
        <p:sp>
          <p:nvSpPr>
            <p:cNvPr id="364" name="Text Box 636"/>
            <p:cNvSpPr txBox="1">
              <a:spLocks noChangeArrowheads="1"/>
            </p:cNvSpPr>
            <p:nvPr/>
          </p:nvSpPr>
          <p:spPr bwMode="auto">
            <a:xfrm>
              <a:off x="4391074" y="7404987"/>
              <a:ext cx="834644" cy="215012"/>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5</a:t>
              </a:r>
              <a:r>
                <a:rPr lang="el-GR" sz="800" dirty="0">
                  <a:latin typeface="Arial"/>
                  <a:ea typeface="Times New Roman" pitchFamily="-105" charset="0"/>
                  <a:cs typeface="Arial"/>
                </a:rPr>
                <a:t>μ</a:t>
              </a:r>
              <a:r>
                <a:rPr lang="en-US" sz="800" dirty="0">
                  <a:latin typeface="Arial"/>
                  <a:ea typeface="Times New Roman" pitchFamily="-105" charset="0"/>
                  <a:cs typeface="Arial"/>
                </a:rPr>
                <a:t>M Aph</a:t>
              </a:r>
              <a:endParaRPr lang="el-GR" sz="800" dirty="0">
                <a:latin typeface="Arial"/>
                <a:ea typeface="Times New Roman" pitchFamily="-105" charset="0"/>
                <a:cs typeface="Arial"/>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377" name="Text Box 105"/>
          <p:cNvSpPr txBox="1">
            <a:spLocks noChangeArrowheads="1"/>
          </p:cNvSpPr>
          <p:nvPr/>
        </p:nvSpPr>
        <p:spPr bwMode="auto">
          <a:xfrm>
            <a:off x="1912938" y="812800"/>
            <a:ext cx="336550" cy="274638"/>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A.</a:t>
            </a:r>
          </a:p>
        </p:txBody>
      </p:sp>
      <p:sp>
        <p:nvSpPr>
          <p:cNvPr id="54718" name="Text Box 446"/>
          <p:cNvSpPr txBox="1">
            <a:spLocks noChangeArrowheads="1"/>
          </p:cNvSpPr>
          <p:nvPr/>
        </p:nvSpPr>
        <p:spPr bwMode="auto">
          <a:xfrm>
            <a:off x="911225" y="5035550"/>
            <a:ext cx="5167313" cy="1509644"/>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Helvetica" pitchFamily="-106" charset="0"/>
              </a:rPr>
              <a:t>Figure 2.3</a:t>
            </a:r>
            <a:r>
              <a:rPr lang="en-US" sz="900" b="1" dirty="0" smtClean="0">
                <a:latin typeface="Helvetica" pitchFamily="-106" charset="0"/>
              </a:rPr>
              <a:t>. </a:t>
            </a:r>
            <a:r>
              <a:rPr lang="el-GR" sz="900" b="1" dirty="0" smtClean="0">
                <a:latin typeface="Symbol" charset="2"/>
                <a:ea typeface="Times New Roman" pitchFamily="-105" charset="0"/>
                <a:cs typeface="Symbol" charset="2"/>
              </a:rPr>
              <a:t>γ</a:t>
            </a:r>
            <a:r>
              <a:rPr lang="en-US" sz="900" b="1" dirty="0" smtClean="0">
                <a:latin typeface="Helvetica" pitchFamily="-106" charset="0"/>
              </a:rPr>
              <a:t>IR-induced degradation is specific to wild-type cyclin D1 protein</a:t>
            </a:r>
            <a:r>
              <a:rPr lang="en-US" sz="900" b="1" i="1" dirty="0" smtClean="0">
                <a:latin typeface="Helvetica" pitchFamily="-106" charset="0"/>
              </a:rPr>
              <a:t>.</a:t>
            </a:r>
            <a:r>
              <a:rPr lang="en-US" sz="900" b="1" dirty="0" smtClean="0"/>
              <a:t> </a:t>
            </a:r>
            <a:r>
              <a:rPr lang="en-US" sz="900" dirty="0">
                <a:latin typeface="Helvetica" pitchFamily="-106" charset="0"/>
              </a:rPr>
              <a:t>(</a:t>
            </a:r>
            <a:r>
              <a:rPr lang="en-US" sz="900" dirty="0" smtClean="0">
                <a:latin typeface="Helvetica" pitchFamily="-106" charset="0"/>
              </a:rPr>
              <a:t>A and B) Cyclin D1 is refractory to degradation in esophageal carcinoma cells harboring the endogenous P287A mutation. Asynchronously proliferating cells expressing wild-type cyclin D1 (KYSE 520) or P287A mutant cyclin D1 (TE3/TE7) were irradiated with a moderate dose (A) or high dose (B), and the cyclin D1 levels and checkpoint activation were assessed by immunoblotting as indicated. (C) Cyclin D1, but not cyclin D2 or cyclin E, is degraded following DNA damage. Asynchronously proliferating NIH 3T3 cells stably expressing cyclin D1 were irradiated, followed by recovery at 37°C. Protein stability was assessed by direct immunoblot.</a:t>
            </a:r>
            <a:endParaRPr lang="en-US" sz="900" dirty="0"/>
          </a:p>
        </p:txBody>
      </p:sp>
      <p:sp>
        <p:nvSpPr>
          <p:cNvPr id="54721" name="Text Box 449"/>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56</a:t>
            </a:r>
            <a:endParaRPr lang="en-US" sz="1200" dirty="0">
              <a:ea typeface="ＭＳ Ｐゴシック" pitchFamily="-106" charset="-128"/>
              <a:cs typeface="ＭＳ Ｐゴシック" pitchFamily="-106" charset="-128"/>
            </a:endParaRPr>
          </a:p>
        </p:txBody>
      </p:sp>
      <p:grpSp>
        <p:nvGrpSpPr>
          <p:cNvPr id="214" name="Group 213"/>
          <p:cNvGrpSpPr/>
          <p:nvPr/>
        </p:nvGrpSpPr>
        <p:grpSpPr>
          <a:xfrm>
            <a:off x="2048933" y="2283361"/>
            <a:ext cx="2514600" cy="945615"/>
            <a:chOff x="2048933" y="2448461"/>
            <a:chExt cx="2514600" cy="945615"/>
          </a:xfrm>
        </p:grpSpPr>
        <p:graphicFrame>
          <p:nvGraphicFramePr>
            <p:cNvPr id="148" name="Object 23"/>
            <p:cNvGraphicFramePr>
              <a:graphicFrameLocks noChangeAspect="1"/>
            </p:cNvGraphicFramePr>
            <p:nvPr/>
          </p:nvGraphicFramePr>
          <p:xfrm>
            <a:off x="3261607" y="2637686"/>
            <a:ext cx="517399" cy="177010"/>
          </p:xfrm>
          <a:graphic>
            <a:graphicData uri="http://schemas.openxmlformats.org/presentationml/2006/ole">
              <p:oleObj spid="_x0000_s16386" name="Image" r:id="rId4" imgW="2313437" imgH="603352" progId="">
                <p:embed/>
              </p:oleObj>
            </a:graphicData>
          </a:graphic>
        </p:graphicFrame>
        <p:graphicFrame>
          <p:nvGraphicFramePr>
            <p:cNvPr id="149" name="Object 24"/>
            <p:cNvGraphicFramePr>
              <a:graphicFrameLocks noChangeAspect="1"/>
            </p:cNvGraphicFramePr>
            <p:nvPr/>
          </p:nvGraphicFramePr>
          <p:xfrm>
            <a:off x="2720866" y="2637686"/>
            <a:ext cx="517399" cy="177010"/>
          </p:xfrm>
          <a:graphic>
            <a:graphicData uri="http://schemas.openxmlformats.org/presentationml/2006/ole">
              <p:oleObj spid="_x0000_s16387" name="Image" r:id="rId5" imgW="1993396" imgH="571356" progId="">
                <p:embed/>
              </p:oleObj>
            </a:graphicData>
          </a:graphic>
        </p:graphicFrame>
        <p:graphicFrame>
          <p:nvGraphicFramePr>
            <p:cNvPr id="150" name="Object 25"/>
            <p:cNvGraphicFramePr>
              <a:graphicFrameLocks noChangeAspect="1"/>
            </p:cNvGraphicFramePr>
            <p:nvPr/>
          </p:nvGraphicFramePr>
          <p:xfrm>
            <a:off x="2180126" y="2637686"/>
            <a:ext cx="516102" cy="177010"/>
          </p:xfrm>
          <a:graphic>
            <a:graphicData uri="http://schemas.openxmlformats.org/presentationml/2006/ole">
              <p:oleObj spid="_x0000_s16388" name="Image" r:id="rId6" imgW="3086106" imgH="886632" progId="">
                <p:embed/>
              </p:oleObj>
            </a:graphicData>
          </a:graphic>
        </p:graphicFrame>
        <p:graphicFrame>
          <p:nvGraphicFramePr>
            <p:cNvPr id="151" name="Object 26"/>
            <p:cNvGraphicFramePr>
              <a:graphicFrameLocks noChangeAspect="1"/>
            </p:cNvGraphicFramePr>
            <p:nvPr/>
          </p:nvGraphicFramePr>
          <p:xfrm>
            <a:off x="3260310" y="2843019"/>
            <a:ext cx="518696" cy="167098"/>
          </p:xfrm>
          <a:graphic>
            <a:graphicData uri="http://schemas.openxmlformats.org/presentationml/2006/ole">
              <p:oleObj spid="_x0000_s16389" name="Image" r:id="rId7" imgW="3049143" imgH="365761" progId="">
                <p:embed/>
              </p:oleObj>
            </a:graphicData>
          </a:graphic>
        </p:graphicFrame>
        <p:graphicFrame>
          <p:nvGraphicFramePr>
            <p:cNvPr id="152" name="Object 27"/>
            <p:cNvGraphicFramePr>
              <a:graphicFrameLocks noChangeAspect="1"/>
            </p:cNvGraphicFramePr>
            <p:nvPr/>
          </p:nvGraphicFramePr>
          <p:xfrm>
            <a:off x="3261607" y="3038439"/>
            <a:ext cx="517399" cy="169930"/>
          </p:xfrm>
          <a:graphic>
            <a:graphicData uri="http://schemas.openxmlformats.org/presentationml/2006/ole">
              <p:oleObj spid="_x0000_s16390" name="Image" r:id="rId8" imgW="2999238" imgH="342727" progId="">
                <p:embed/>
              </p:oleObj>
            </a:graphicData>
          </a:graphic>
        </p:graphicFrame>
        <p:graphicFrame>
          <p:nvGraphicFramePr>
            <p:cNvPr id="153" name="Object 28"/>
            <p:cNvGraphicFramePr>
              <a:graphicFrameLocks noChangeAspect="1"/>
            </p:cNvGraphicFramePr>
            <p:nvPr/>
          </p:nvGraphicFramePr>
          <p:xfrm>
            <a:off x="2181422" y="3038439"/>
            <a:ext cx="514806" cy="169930"/>
          </p:xfrm>
          <a:graphic>
            <a:graphicData uri="http://schemas.openxmlformats.org/presentationml/2006/ole">
              <p:oleObj spid="_x0000_s16391" name="Image" r:id="rId9" imgW="2999238" imgH="342727" progId="">
                <p:embed/>
              </p:oleObj>
            </a:graphicData>
          </a:graphic>
        </p:graphicFrame>
        <p:graphicFrame>
          <p:nvGraphicFramePr>
            <p:cNvPr id="154" name="Object 29"/>
            <p:cNvGraphicFramePr>
              <a:graphicFrameLocks noChangeAspect="1"/>
            </p:cNvGraphicFramePr>
            <p:nvPr/>
          </p:nvGraphicFramePr>
          <p:xfrm>
            <a:off x="2719570" y="3038439"/>
            <a:ext cx="518696" cy="169930"/>
          </p:xfrm>
          <a:graphic>
            <a:graphicData uri="http://schemas.openxmlformats.org/presentationml/2006/ole">
              <p:oleObj spid="_x0000_s16392" name="Image" r:id="rId10" imgW="2999238" imgH="342727" progId="">
                <p:embed/>
              </p:oleObj>
            </a:graphicData>
          </a:graphic>
        </p:graphicFrame>
        <p:graphicFrame>
          <p:nvGraphicFramePr>
            <p:cNvPr id="155" name="Object 30"/>
            <p:cNvGraphicFramePr>
              <a:graphicFrameLocks noChangeAspect="1"/>
            </p:cNvGraphicFramePr>
            <p:nvPr/>
          </p:nvGraphicFramePr>
          <p:xfrm>
            <a:off x="2181422" y="2843019"/>
            <a:ext cx="514806" cy="168515"/>
          </p:xfrm>
          <a:graphic>
            <a:graphicData uri="http://schemas.openxmlformats.org/presentationml/2006/ole">
              <p:oleObj spid="_x0000_s16393" name="Image" r:id="rId11" imgW="3049143" imgH="365761" progId="">
                <p:embed/>
              </p:oleObj>
            </a:graphicData>
          </a:graphic>
        </p:graphicFrame>
        <p:graphicFrame>
          <p:nvGraphicFramePr>
            <p:cNvPr id="156" name="Object 31"/>
            <p:cNvGraphicFramePr>
              <a:graphicFrameLocks noChangeAspect="1"/>
            </p:cNvGraphicFramePr>
            <p:nvPr/>
          </p:nvGraphicFramePr>
          <p:xfrm>
            <a:off x="2722163" y="2843019"/>
            <a:ext cx="514805" cy="168515"/>
          </p:xfrm>
          <a:graphic>
            <a:graphicData uri="http://schemas.openxmlformats.org/presentationml/2006/ole">
              <p:oleObj spid="_x0000_s16394" name="Image" r:id="rId12" imgW="3049143" imgH="365761" progId="">
                <p:embed/>
              </p:oleObj>
            </a:graphicData>
          </a:graphic>
        </p:graphicFrame>
        <p:sp>
          <p:nvSpPr>
            <p:cNvPr id="157" name="Text Box 32"/>
            <p:cNvSpPr txBox="1">
              <a:spLocks noChangeArrowheads="1"/>
            </p:cNvSpPr>
            <p:nvPr/>
          </p:nvSpPr>
          <p:spPr bwMode="auto">
            <a:xfrm>
              <a:off x="3731025" y="2803457"/>
              <a:ext cx="553107"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p-Chk2</a:t>
              </a:r>
            </a:p>
          </p:txBody>
        </p:sp>
        <p:sp>
          <p:nvSpPr>
            <p:cNvPr id="158" name="Text Box 33"/>
            <p:cNvSpPr txBox="1">
              <a:spLocks noChangeArrowheads="1"/>
            </p:cNvSpPr>
            <p:nvPr/>
          </p:nvSpPr>
          <p:spPr bwMode="auto">
            <a:xfrm>
              <a:off x="3731026" y="2610869"/>
              <a:ext cx="64707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Cyc D1</a:t>
              </a:r>
            </a:p>
          </p:txBody>
        </p:sp>
        <p:sp>
          <p:nvSpPr>
            <p:cNvPr id="159" name="Text Box 34"/>
            <p:cNvSpPr txBox="1">
              <a:spLocks noChangeArrowheads="1"/>
            </p:cNvSpPr>
            <p:nvPr/>
          </p:nvSpPr>
          <p:spPr bwMode="auto">
            <a:xfrm>
              <a:off x="3731026" y="3000293"/>
              <a:ext cx="56157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β-Actin</a:t>
              </a:r>
            </a:p>
          </p:txBody>
        </p:sp>
        <p:sp>
          <p:nvSpPr>
            <p:cNvPr id="160" name="Text Box 35"/>
            <p:cNvSpPr txBox="1">
              <a:spLocks noChangeArrowheads="1"/>
            </p:cNvSpPr>
            <p:nvPr/>
          </p:nvSpPr>
          <p:spPr bwMode="auto">
            <a:xfrm>
              <a:off x="2048933" y="3178632"/>
              <a:ext cx="948267"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KYSE 520</a:t>
              </a:r>
            </a:p>
          </p:txBody>
        </p:sp>
        <p:sp>
          <p:nvSpPr>
            <p:cNvPr id="161" name="Text Box 36"/>
            <p:cNvSpPr txBox="1">
              <a:spLocks noChangeArrowheads="1"/>
            </p:cNvSpPr>
            <p:nvPr/>
          </p:nvSpPr>
          <p:spPr bwMode="auto">
            <a:xfrm>
              <a:off x="3259547" y="3178632"/>
              <a:ext cx="59779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TE7 </a:t>
              </a:r>
            </a:p>
          </p:txBody>
        </p:sp>
        <p:sp>
          <p:nvSpPr>
            <p:cNvPr id="162" name="Text Box 37"/>
            <p:cNvSpPr txBox="1">
              <a:spLocks noChangeArrowheads="1"/>
            </p:cNvSpPr>
            <p:nvPr/>
          </p:nvSpPr>
          <p:spPr bwMode="auto">
            <a:xfrm>
              <a:off x="2729791" y="3178632"/>
              <a:ext cx="437001"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TE3</a:t>
              </a:r>
            </a:p>
          </p:txBody>
        </p:sp>
        <p:sp>
          <p:nvSpPr>
            <p:cNvPr id="163" name="Text Box 38"/>
            <p:cNvSpPr txBox="1">
              <a:spLocks noChangeArrowheads="1"/>
            </p:cNvSpPr>
            <p:nvPr/>
          </p:nvSpPr>
          <p:spPr bwMode="auto">
            <a:xfrm>
              <a:off x="3721949" y="2459790"/>
              <a:ext cx="841584"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20Gy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a:t>
              </a:r>
              <a:r>
                <a:rPr lang="en-US" sz="800" dirty="0">
                  <a:latin typeface="Helvetica" pitchFamily="-105" charset="0"/>
                </a:rPr>
                <a:t> (h) </a:t>
              </a:r>
            </a:p>
          </p:txBody>
        </p:sp>
        <p:sp>
          <p:nvSpPr>
            <p:cNvPr id="164" name="Text Box 39"/>
            <p:cNvSpPr txBox="1">
              <a:spLocks noChangeArrowheads="1"/>
            </p:cNvSpPr>
            <p:nvPr/>
          </p:nvSpPr>
          <p:spPr bwMode="auto">
            <a:xfrm>
              <a:off x="2170020" y="2448461"/>
              <a:ext cx="198401"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165" name="Text Box 40"/>
            <p:cNvSpPr txBox="1">
              <a:spLocks noChangeArrowheads="1"/>
            </p:cNvSpPr>
            <p:nvPr/>
          </p:nvSpPr>
          <p:spPr bwMode="auto">
            <a:xfrm>
              <a:off x="2338328" y="2459790"/>
              <a:ext cx="198401"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166" name="Text Box 41"/>
            <p:cNvSpPr txBox="1">
              <a:spLocks noChangeArrowheads="1"/>
            </p:cNvSpPr>
            <p:nvPr/>
          </p:nvSpPr>
          <p:spPr bwMode="auto">
            <a:xfrm>
              <a:off x="2513655" y="2459790"/>
              <a:ext cx="19840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67" name="Text Box 42"/>
            <p:cNvSpPr txBox="1">
              <a:spLocks noChangeArrowheads="1"/>
            </p:cNvSpPr>
            <p:nvPr/>
          </p:nvSpPr>
          <p:spPr bwMode="auto">
            <a:xfrm>
              <a:off x="2872585" y="2459790"/>
              <a:ext cx="198401"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168" name="Text Box 43"/>
            <p:cNvSpPr txBox="1">
              <a:spLocks noChangeArrowheads="1"/>
            </p:cNvSpPr>
            <p:nvPr/>
          </p:nvSpPr>
          <p:spPr bwMode="auto">
            <a:xfrm>
              <a:off x="3041428" y="2459790"/>
              <a:ext cx="198401"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69" name="Text Box 44"/>
            <p:cNvSpPr txBox="1">
              <a:spLocks noChangeArrowheads="1"/>
            </p:cNvSpPr>
            <p:nvPr/>
          </p:nvSpPr>
          <p:spPr bwMode="auto">
            <a:xfrm>
              <a:off x="2697792" y="2448461"/>
              <a:ext cx="19840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170" name="Text Box 45"/>
            <p:cNvSpPr txBox="1">
              <a:spLocks noChangeArrowheads="1"/>
            </p:cNvSpPr>
            <p:nvPr/>
          </p:nvSpPr>
          <p:spPr bwMode="auto">
            <a:xfrm>
              <a:off x="3406079" y="2459790"/>
              <a:ext cx="19840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171" name="Text Box 46"/>
            <p:cNvSpPr txBox="1">
              <a:spLocks noChangeArrowheads="1"/>
            </p:cNvSpPr>
            <p:nvPr/>
          </p:nvSpPr>
          <p:spPr bwMode="auto">
            <a:xfrm>
              <a:off x="3568172" y="2459790"/>
              <a:ext cx="198401"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72" name="Text Box 47"/>
            <p:cNvSpPr txBox="1">
              <a:spLocks noChangeArrowheads="1"/>
            </p:cNvSpPr>
            <p:nvPr/>
          </p:nvSpPr>
          <p:spPr bwMode="auto">
            <a:xfrm>
              <a:off x="3250203" y="2448461"/>
              <a:ext cx="182841"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 </a:t>
              </a:r>
            </a:p>
          </p:txBody>
        </p:sp>
      </p:grpSp>
      <p:graphicFrame>
        <p:nvGraphicFramePr>
          <p:cNvPr id="173" name="Object 64"/>
          <p:cNvGraphicFramePr>
            <a:graphicFrameLocks noChangeAspect="1"/>
          </p:cNvGraphicFramePr>
          <p:nvPr/>
        </p:nvGraphicFramePr>
        <p:xfrm>
          <a:off x="2698750" y="4138738"/>
          <a:ext cx="490240" cy="152937"/>
        </p:xfrm>
        <a:graphic>
          <a:graphicData uri="http://schemas.openxmlformats.org/presentationml/2006/ole">
            <p:oleObj spid="_x0000_s16395" name="Image" r:id="rId13" imgW="781516" imgH="251269" progId="">
              <p:embed/>
            </p:oleObj>
          </a:graphicData>
        </a:graphic>
      </p:graphicFrame>
      <p:graphicFrame>
        <p:nvGraphicFramePr>
          <p:cNvPr id="174" name="Object 65"/>
          <p:cNvGraphicFramePr>
            <a:graphicFrameLocks noChangeAspect="1"/>
          </p:cNvGraphicFramePr>
          <p:nvPr/>
        </p:nvGraphicFramePr>
        <p:xfrm>
          <a:off x="2698750" y="4318581"/>
          <a:ext cx="490241" cy="157186"/>
        </p:xfrm>
        <a:graphic>
          <a:graphicData uri="http://schemas.openxmlformats.org/presentationml/2006/ole">
            <p:oleObj spid="_x0000_s16396" name="Image" r:id="rId14" imgW="877714" imgH="260274" progId="">
              <p:embed/>
            </p:oleObj>
          </a:graphicData>
        </a:graphic>
      </p:graphicFrame>
      <p:sp>
        <p:nvSpPr>
          <p:cNvPr id="175" name="Text Box 67"/>
          <p:cNvSpPr txBox="1">
            <a:spLocks noChangeArrowheads="1"/>
          </p:cNvSpPr>
          <p:nvPr/>
        </p:nvSpPr>
        <p:spPr bwMode="auto">
          <a:xfrm>
            <a:off x="2657173" y="3589355"/>
            <a:ext cx="29825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  </a:t>
            </a:r>
            <a:endParaRPr lang="el-GR" sz="800" dirty="0">
              <a:latin typeface="Times New Roman" pitchFamily="-105" charset="0"/>
              <a:ea typeface="Times New Roman" pitchFamily="-105" charset="0"/>
              <a:cs typeface="Times New Roman" pitchFamily="-105" charset="0"/>
            </a:endParaRPr>
          </a:p>
        </p:txBody>
      </p:sp>
      <p:sp>
        <p:nvSpPr>
          <p:cNvPr id="176" name="Text Box 68"/>
          <p:cNvSpPr txBox="1">
            <a:spLocks noChangeArrowheads="1"/>
          </p:cNvSpPr>
          <p:nvPr/>
        </p:nvSpPr>
        <p:spPr bwMode="auto">
          <a:xfrm>
            <a:off x="3133229" y="3736628"/>
            <a:ext cx="63280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Cyc D1</a:t>
            </a:r>
          </a:p>
        </p:txBody>
      </p:sp>
      <p:sp>
        <p:nvSpPr>
          <p:cNvPr id="177" name="Text Box 69"/>
          <p:cNvSpPr txBox="1">
            <a:spLocks noChangeArrowheads="1"/>
          </p:cNvSpPr>
          <p:nvPr/>
        </p:nvSpPr>
        <p:spPr bwMode="auto">
          <a:xfrm>
            <a:off x="3133229" y="3916530"/>
            <a:ext cx="63280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Cyc D2</a:t>
            </a:r>
          </a:p>
        </p:txBody>
      </p:sp>
      <p:sp>
        <p:nvSpPr>
          <p:cNvPr id="178" name="Text Box 70"/>
          <p:cNvSpPr txBox="1">
            <a:spLocks noChangeArrowheads="1"/>
          </p:cNvSpPr>
          <p:nvPr/>
        </p:nvSpPr>
        <p:spPr bwMode="auto">
          <a:xfrm>
            <a:off x="3133229" y="4104811"/>
            <a:ext cx="63280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Cyc E</a:t>
            </a:r>
          </a:p>
        </p:txBody>
      </p:sp>
      <p:sp>
        <p:nvSpPr>
          <p:cNvPr id="179" name="Text Box 71"/>
          <p:cNvSpPr txBox="1">
            <a:spLocks noChangeArrowheads="1"/>
          </p:cNvSpPr>
          <p:nvPr/>
        </p:nvSpPr>
        <p:spPr bwMode="auto">
          <a:xfrm>
            <a:off x="3133229" y="4281880"/>
            <a:ext cx="63280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Times New Roman" pitchFamily="-105" charset="0"/>
                <a:ea typeface="Times New Roman" pitchFamily="-105" charset="0"/>
                <a:cs typeface="Times New Roman" pitchFamily="-105" charset="0"/>
              </a:rPr>
              <a:t>β</a:t>
            </a:r>
            <a:r>
              <a:rPr lang="en-US" sz="800" dirty="0">
                <a:latin typeface="Times New Roman" pitchFamily="-105" charset="0"/>
                <a:ea typeface="Times New Roman" pitchFamily="-105" charset="0"/>
                <a:cs typeface="Times New Roman" pitchFamily="-105" charset="0"/>
              </a:rPr>
              <a:t>-</a:t>
            </a:r>
            <a:r>
              <a:rPr lang="en-US" sz="800" dirty="0">
                <a:latin typeface="Helvetica" pitchFamily="-105" charset="0"/>
              </a:rPr>
              <a:t>Actin</a:t>
            </a:r>
          </a:p>
        </p:txBody>
      </p:sp>
      <p:sp>
        <p:nvSpPr>
          <p:cNvPr id="180" name="Text Box 72"/>
          <p:cNvSpPr txBox="1">
            <a:spLocks noChangeArrowheads="1"/>
          </p:cNvSpPr>
          <p:nvPr/>
        </p:nvSpPr>
        <p:spPr bwMode="auto">
          <a:xfrm>
            <a:off x="2712323" y="4439037"/>
            <a:ext cx="63280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3T3-D1</a:t>
            </a:r>
          </a:p>
        </p:txBody>
      </p:sp>
      <p:sp>
        <p:nvSpPr>
          <p:cNvPr id="181" name="Text Box 73"/>
          <p:cNvSpPr txBox="1">
            <a:spLocks noChangeArrowheads="1"/>
          </p:cNvSpPr>
          <p:nvPr/>
        </p:nvSpPr>
        <p:spPr bwMode="auto">
          <a:xfrm>
            <a:off x="3125372" y="3589355"/>
            <a:ext cx="82009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10 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(h)</a:t>
            </a:r>
            <a:endParaRPr lang="el-GR" sz="800" dirty="0">
              <a:latin typeface="Times New Roman" pitchFamily="-105" charset="0"/>
              <a:ea typeface="Times New Roman" pitchFamily="-105" charset="0"/>
              <a:cs typeface="Times New Roman" pitchFamily="-105" charset="0"/>
            </a:endParaRPr>
          </a:p>
        </p:txBody>
      </p:sp>
      <p:sp>
        <p:nvSpPr>
          <p:cNvPr id="182" name="Text Box 74"/>
          <p:cNvSpPr txBox="1">
            <a:spLocks noChangeArrowheads="1"/>
          </p:cNvSpPr>
          <p:nvPr/>
        </p:nvSpPr>
        <p:spPr bwMode="auto">
          <a:xfrm>
            <a:off x="2807595" y="3589355"/>
            <a:ext cx="35047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1</a:t>
            </a:r>
            <a:endParaRPr lang="el-GR" sz="800" dirty="0">
              <a:latin typeface="Times New Roman" pitchFamily="-105" charset="0"/>
              <a:ea typeface="Times New Roman" pitchFamily="-105" charset="0"/>
              <a:cs typeface="Times New Roman" pitchFamily="-105" charset="0"/>
            </a:endParaRPr>
          </a:p>
        </p:txBody>
      </p:sp>
      <p:sp>
        <p:nvSpPr>
          <p:cNvPr id="183" name="Text Box 75"/>
          <p:cNvSpPr txBox="1">
            <a:spLocks noChangeArrowheads="1"/>
          </p:cNvSpPr>
          <p:nvPr/>
        </p:nvSpPr>
        <p:spPr bwMode="auto">
          <a:xfrm>
            <a:off x="2969077" y="3589355"/>
            <a:ext cx="409122"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3</a:t>
            </a:r>
            <a:endParaRPr lang="el-GR" sz="800">
              <a:latin typeface="Times New Roman" pitchFamily="-105" charset="0"/>
              <a:ea typeface="Times New Roman" pitchFamily="-105" charset="0"/>
              <a:cs typeface="Times New Roman" pitchFamily="-105" charset="0"/>
            </a:endParaRPr>
          </a:p>
        </p:txBody>
      </p:sp>
      <p:pic>
        <p:nvPicPr>
          <p:cNvPr id="184" name="Picture 76"/>
          <p:cNvPicPr>
            <a:picLocks noChangeAspect="1" noChangeArrowheads="1"/>
          </p:cNvPicPr>
          <p:nvPr/>
        </p:nvPicPr>
        <p:blipFill>
          <a:blip r:embed="rId15">
            <a:lum contrast="10000"/>
          </a:blip>
          <a:srcRect/>
          <a:stretch>
            <a:fillRect/>
          </a:stretch>
        </p:blipFill>
        <p:spPr bwMode="auto">
          <a:xfrm>
            <a:off x="2692400" y="3756395"/>
            <a:ext cx="503073" cy="175595"/>
          </a:xfrm>
          <a:prstGeom prst="rect">
            <a:avLst/>
          </a:prstGeom>
          <a:noFill/>
          <a:ln w="9525">
            <a:noFill/>
            <a:miter lim="800000"/>
            <a:headEnd/>
            <a:tailEnd/>
          </a:ln>
          <a:effectLst/>
        </p:spPr>
      </p:pic>
      <p:pic>
        <p:nvPicPr>
          <p:cNvPr id="185" name="Picture 77"/>
          <p:cNvPicPr>
            <a:picLocks noChangeAspect="1" noChangeArrowheads="1"/>
          </p:cNvPicPr>
          <p:nvPr/>
        </p:nvPicPr>
        <p:blipFill>
          <a:blip r:embed="rId16">
            <a:lum contrast="20000"/>
          </a:blip>
          <a:srcRect/>
          <a:stretch>
            <a:fillRect/>
          </a:stretch>
        </p:blipFill>
        <p:spPr bwMode="auto">
          <a:xfrm>
            <a:off x="2692400" y="3943318"/>
            <a:ext cx="503073" cy="175595"/>
          </a:xfrm>
          <a:prstGeom prst="rect">
            <a:avLst/>
          </a:prstGeom>
          <a:noFill/>
          <a:ln w="9525">
            <a:noFill/>
            <a:miter lim="800000"/>
            <a:headEnd/>
            <a:tailEnd/>
          </a:ln>
          <a:effectLst/>
        </p:spPr>
      </p:pic>
      <p:grpSp>
        <p:nvGrpSpPr>
          <p:cNvPr id="211" name="Group 210"/>
          <p:cNvGrpSpPr/>
          <p:nvPr/>
        </p:nvGrpSpPr>
        <p:grpSpPr>
          <a:xfrm>
            <a:off x="2057402" y="994833"/>
            <a:ext cx="2624664" cy="963751"/>
            <a:chOff x="2057402" y="1325033"/>
            <a:chExt cx="2624664" cy="963751"/>
          </a:xfrm>
        </p:grpSpPr>
        <p:sp>
          <p:nvSpPr>
            <p:cNvPr id="186" name="Text Box 80"/>
            <p:cNvSpPr txBox="1">
              <a:spLocks noChangeArrowheads="1"/>
            </p:cNvSpPr>
            <p:nvPr/>
          </p:nvSpPr>
          <p:spPr bwMode="auto">
            <a:xfrm>
              <a:off x="2057402" y="2073353"/>
              <a:ext cx="774527"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Helvetica" pitchFamily="-105" charset="0"/>
                </a:rPr>
                <a:t>  KYSE 520   </a:t>
              </a:r>
            </a:p>
          </p:txBody>
        </p:sp>
        <p:pic>
          <p:nvPicPr>
            <p:cNvPr id="187" name="Picture 81"/>
            <p:cNvPicPr>
              <a:picLocks noChangeAspect="1" noChangeArrowheads="1"/>
            </p:cNvPicPr>
            <p:nvPr/>
          </p:nvPicPr>
          <p:blipFill>
            <a:blip r:embed="rId17">
              <a:lum bright="20000" contrast="30000"/>
            </a:blip>
            <a:srcRect r="17496" b="12579"/>
            <a:stretch>
              <a:fillRect/>
            </a:stretch>
          </p:blipFill>
          <p:spPr bwMode="auto">
            <a:xfrm>
              <a:off x="2186743" y="1514730"/>
              <a:ext cx="514805" cy="177011"/>
            </a:xfrm>
            <a:prstGeom prst="rect">
              <a:avLst/>
            </a:prstGeom>
            <a:noFill/>
            <a:ln w="9525">
              <a:solidFill>
                <a:schemeClr val="tx1"/>
              </a:solidFill>
              <a:miter lim="800000"/>
              <a:headEnd/>
              <a:tailEnd/>
            </a:ln>
            <a:effectLst/>
          </p:spPr>
        </p:pic>
        <p:pic>
          <p:nvPicPr>
            <p:cNvPr id="188" name="Picture 82"/>
            <p:cNvPicPr>
              <a:picLocks noChangeAspect="1" noChangeArrowheads="1"/>
            </p:cNvPicPr>
            <p:nvPr/>
          </p:nvPicPr>
          <p:blipFill>
            <a:blip r:embed="rId18">
              <a:lum bright="20000" contrast="30000"/>
            </a:blip>
            <a:srcRect l="1814" r="25397" b="6837"/>
            <a:stretch>
              <a:fillRect/>
            </a:stretch>
          </p:blipFill>
          <p:spPr bwMode="auto">
            <a:xfrm>
              <a:off x="2731240" y="1516146"/>
              <a:ext cx="512212" cy="175595"/>
            </a:xfrm>
            <a:prstGeom prst="rect">
              <a:avLst/>
            </a:prstGeom>
            <a:noFill/>
            <a:ln w="9525">
              <a:solidFill>
                <a:schemeClr val="tx1"/>
              </a:solidFill>
              <a:miter lim="800000"/>
              <a:headEnd/>
              <a:tailEnd/>
            </a:ln>
            <a:effectLst/>
          </p:spPr>
        </p:pic>
        <p:pic>
          <p:nvPicPr>
            <p:cNvPr id="189" name="Picture 83"/>
            <p:cNvPicPr>
              <a:picLocks noChangeAspect="1" noChangeArrowheads="1"/>
            </p:cNvPicPr>
            <p:nvPr/>
          </p:nvPicPr>
          <p:blipFill>
            <a:blip r:embed="rId19">
              <a:lum bright="20000" contrast="30000"/>
            </a:blip>
            <a:srcRect r="29515"/>
            <a:stretch>
              <a:fillRect/>
            </a:stretch>
          </p:blipFill>
          <p:spPr bwMode="auto">
            <a:xfrm>
              <a:off x="3270250" y="1516146"/>
              <a:ext cx="516402" cy="175595"/>
            </a:xfrm>
            <a:prstGeom prst="rect">
              <a:avLst/>
            </a:prstGeom>
            <a:noFill/>
            <a:ln w="9525">
              <a:solidFill>
                <a:schemeClr val="tx1"/>
              </a:solidFill>
              <a:miter lim="800000"/>
              <a:headEnd/>
              <a:tailEnd/>
            </a:ln>
            <a:effectLst/>
          </p:spPr>
        </p:pic>
        <p:pic>
          <p:nvPicPr>
            <p:cNvPr id="190" name="Picture 84"/>
            <p:cNvPicPr>
              <a:picLocks noChangeAspect="1" noChangeArrowheads="1"/>
            </p:cNvPicPr>
            <p:nvPr/>
          </p:nvPicPr>
          <p:blipFill>
            <a:blip r:embed="rId20">
              <a:lum bright="10000" contrast="10000"/>
            </a:blip>
            <a:srcRect l="64772" t="3464" r="10574"/>
            <a:stretch>
              <a:fillRect/>
            </a:stretch>
          </p:blipFill>
          <p:spPr bwMode="auto">
            <a:xfrm>
              <a:off x="3273144" y="1723580"/>
              <a:ext cx="514805" cy="168514"/>
            </a:xfrm>
            <a:prstGeom prst="rect">
              <a:avLst/>
            </a:prstGeom>
            <a:noFill/>
            <a:ln w="9525">
              <a:solidFill>
                <a:schemeClr val="tx1"/>
              </a:solidFill>
              <a:miter lim="800000"/>
              <a:headEnd/>
              <a:tailEnd/>
            </a:ln>
            <a:effectLst/>
          </p:spPr>
        </p:pic>
        <p:pic>
          <p:nvPicPr>
            <p:cNvPr id="191" name="Picture 85"/>
            <p:cNvPicPr>
              <a:picLocks noChangeAspect="1" noChangeArrowheads="1"/>
            </p:cNvPicPr>
            <p:nvPr/>
          </p:nvPicPr>
          <p:blipFill>
            <a:blip r:embed="rId21">
              <a:lum bright="10000" contrast="10000"/>
            </a:blip>
            <a:srcRect t="4082" r="18437"/>
            <a:stretch>
              <a:fillRect/>
            </a:stretch>
          </p:blipFill>
          <p:spPr bwMode="auto">
            <a:xfrm>
              <a:off x="2185446" y="1925350"/>
              <a:ext cx="516102" cy="194003"/>
            </a:xfrm>
            <a:prstGeom prst="rect">
              <a:avLst/>
            </a:prstGeom>
            <a:noFill/>
            <a:ln w="9525">
              <a:solidFill>
                <a:schemeClr val="tx1"/>
              </a:solidFill>
              <a:miter lim="800000"/>
              <a:headEnd/>
              <a:tailEnd/>
            </a:ln>
            <a:effectLst/>
          </p:spPr>
        </p:pic>
        <p:pic>
          <p:nvPicPr>
            <p:cNvPr id="192" name="Picture 86"/>
            <p:cNvPicPr>
              <a:picLocks noChangeAspect="1" noChangeArrowheads="1"/>
            </p:cNvPicPr>
            <p:nvPr/>
          </p:nvPicPr>
          <p:blipFill>
            <a:blip r:embed="rId22">
              <a:lum bright="10000" contrast="10000"/>
            </a:blip>
            <a:srcRect r="24715"/>
            <a:stretch>
              <a:fillRect/>
            </a:stretch>
          </p:blipFill>
          <p:spPr bwMode="auto">
            <a:xfrm>
              <a:off x="2731240" y="1923934"/>
              <a:ext cx="510915" cy="192588"/>
            </a:xfrm>
            <a:prstGeom prst="rect">
              <a:avLst/>
            </a:prstGeom>
            <a:noFill/>
            <a:ln w="9525">
              <a:solidFill>
                <a:schemeClr val="tx1"/>
              </a:solidFill>
              <a:miter lim="800000"/>
              <a:headEnd/>
              <a:tailEnd/>
            </a:ln>
            <a:effectLst/>
          </p:spPr>
        </p:pic>
        <p:pic>
          <p:nvPicPr>
            <p:cNvPr id="193" name="Picture 87"/>
            <p:cNvPicPr>
              <a:picLocks noChangeAspect="1" noChangeArrowheads="1"/>
            </p:cNvPicPr>
            <p:nvPr/>
          </p:nvPicPr>
          <p:blipFill>
            <a:blip r:embed="rId23">
              <a:lum bright="10000" contrast="10000"/>
            </a:blip>
            <a:srcRect r="33899"/>
            <a:stretch>
              <a:fillRect/>
            </a:stretch>
          </p:blipFill>
          <p:spPr bwMode="auto">
            <a:xfrm>
              <a:off x="3270250" y="1923934"/>
              <a:ext cx="516402" cy="192588"/>
            </a:xfrm>
            <a:prstGeom prst="rect">
              <a:avLst/>
            </a:prstGeom>
            <a:noFill/>
            <a:ln w="9525">
              <a:solidFill>
                <a:schemeClr val="tx1"/>
              </a:solidFill>
              <a:miter lim="800000"/>
              <a:headEnd/>
              <a:tailEnd/>
            </a:ln>
            <a:effectLst/>
          </p:spPr>
        </p:pic>
        <p:sp>
          <p:nvSpPr>
            <p:cNvPr id="194" name="Text Box 88"/>
            <p:cNvSpPr txBox="1">
              <a:spLocks noChangeArrowheads="1"/>
            </p:cNvSpPr>
            <p:nvPr/>
          </p:nvSpPr>
          <p:spPr bwMode="auto">
            <a:xfrm>
              <a:off x="3627821" y="1492817"/>
              <a:ext cx="695052"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Helvetica" pitchFamily="-105" charset="0"/>
                </a:rPr>
                <a:t>    Cyc D1  </a:t>
              </a:r>
            </a:p>
          </p:txBody>
        </p:sp>
        <p:sp>
          <p:nvSpPr>
            <p:cNvPr id="195" name="Text Box 89"/>
            <p:cNvSpPr txBox="1">
              <a:spLocks noChangeArrowheads="1"/>
            </p:cNvSpPr>
            <p:nvPr/>
          </p:nvSpPr>
          <p:spPr bwMode="auto">
            <a:xfrm>
              <a:off x="3634304" y="1688237"/>
              <a:ext cx="632809"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Helvetica" pitchFamily="-105" charset="0"/>
                </a:rPr>
                <a:t>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H2AX</a:t>
              </a:r>
              <a:r>
                <a:rPr lang="en-US" sz="800" dirty="0">
                  <a:latin typeface="Helvetica" pitchFamily="-105" charset="0"/>
                </a:rPr>
                <a:t> </a:t>
              </a:r>
            </a:p>
          </p:txBody>
        </p:sp>
        <p:sp>
          <p:nvSpPr>
            <p:cNvPr id="196" name="Text Box 90"/>
            <p:cNvSpPr txBox="1">
              <a:spLocks noChangeArrowheads="1"/>
            </p:cNvSpPr>
            <p:nvPr/>
          </p:nvSpPr>
          <p:spPr bwMode="auto">
            <a:xfrm>
              <a:off x="3627821" y="1896402"/>
              <a:ext cx="850661"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Helvetica" pitchFamily="-105" charset="0"/>
                </a:rPr>
                <a:t>    </a:t>
              </a:r>
              <a:r>
                <a:rPr lang="el-GR" sz="800" dirty="0">
                  <a:latin typeface="Times New Roman" pitchFamily="-105" charset="0"/>
                  <a:ea typeface="Times New Roman" pitchFamily="-105" charset="0"/>
                  <a:cs typeface="Times New Roman" pitchFamily="-105" charset="0"/>
                </a:rPr>
                <a:t>β</a:t>
              </a:r>
              <a:r>
                <a:rPr lang="en-US" sz="800" dirty="0">
                  <a:latin typeface="Times New Roman" pitchFamily="-105" charset="0"/>
                  <a:ea typeface="Times New Roman" pitchFamily="-105" charset="0"/>
                  <a:cs typeface="Times New Roman" pitchFamily="-105" charset="0"/>
                </a:rPr>
                <a:t>-</a:t>
              </a:r>
              <a:r>
                <a:rPr lang="en-US" sz="800" dirty="0">
                  <a:latin typeface="Helvetica" pitchFamily="-105" charset="0"/>
                  <a:ea typeface="Times New Roman" pitchFamily="-105" charset="0"/>
                  <a:cs typeface="Times New Roman" pitchFamily="-105" charset="0"/>
                </a:rPr>
                <a:t>Actin</a:t>
              </a:r>
              <a:endParaRPr lang="el-GR" sz="800" dirty="0">
                <a:latin typeface="Times New Roman" pitchFamily="-105" charset="0"/>
                <a:ea typeface="Times New Roman" pitchFamily="-105" charset="0"/>
                <a:cs typeface="Times New Roman" pitchFamily="-105" charset="0"/>
              </a:endParaRPr>
            </a:p>
          </p:txBody>
        </p:sp>
        <p:pic>
          <p:nvPicPr>
            <p:cNvPr id="197" name="Picture 92"/>
            <p:cNvPicPr>
              <a:picLocks noChangeAspect="1" noChangeArrowheads="1"/>
            </p:cNvPicPr>
            <p:nvPr/>
          </p:nvPicPr>
          <p:blipFill>
            <a:blip r:embed="rId20">
              <a:lum bright="10000" contrast="10000"/>
            </a:blip>
            <a:srcRect l="34897" t="3464" r="43622"/>
            <a:stretch>
              <a:fillRect/>
            </a:stretch>
          </p:blipFill>
          <p:spPr bwMode="auto">
            <a:xfrm>
              <a:off x="2731240" y="1722164"/>
              <a:ext cx="512212" cy="169930"/>
            </a:xfrm>
            <a:prstGeom prst="rect">
              <a:avLst/>
            </a:prstGeom>
            <a:noFill/>
            <a:ln w="9525">
              <a:solidFill>
                <a:schemeClr val="tx1"/>
              </a:solidFill>
              <a:miter lim="800000"/>
              <a:headEnd/>
              <a:tailEnd/>
            </a:ln>
            <a:effectLst/>
          </p:spPr>
        </p:pic>
        <p:pic>
          <p:nvPicPr>
            <p:cNvPr id="198" name="Picture 93"/>
            <p:cNvPicPr>
              <a:picLocks noChangeAspect="1" noChangeArrowheads="1"/>
            </p:cNvPicPr>
            <p:nvPr/>
          </p:nvPicPr>
          <p:blipFill>
            <a:blip r:embed="rId20">
              <a:lum bright="10000" contrast="10000"/>
            </a:blip>
            <a:srcRect l="1321" t="8658" r="71381"/>
            <a:stretch>
              <a:fillRect/>
            </a:stretch>
          </p:blipFill>
          <p:spPr bwMode="auto">
            <a:xfrm>
              <a:off x="2184400" y="1723580"/>
              <a:ext cx="515852" cy="168514"/>
            </a:xfrm>
            <a:prstGeom prst="rect">
              <a:avLst/>
            </a:prstGeom>
            <a:noFill/>
            <a:ln w="9525">
              <a:solidFill>
                <a:schemeClr val="tx1"/>
              </a:solidFill>
              <a:miter lim="800000"/>
              <a:headEnd/>
              <a:tailEnd/>
            </a:ln>
            <a:effectLst/>
          </p:spPr>
        </p:pic>
        <p:sp>
          <p:nvSpPr>
            <p:cNvPr id="199" name="Text Box 94"/>
            <p:cNvSpPr txBox="1">
              <a:spLocks noChangeArrowheads="1"/>
            </p:cNvSpPr>
            <p:nvPr/>
          </p:nvSpPr>
          <p:spPr bwMode="auto">
            <a:xfrm>
              <a:off x="2794628" y="2073353"/>
              <a:ext cx="465529"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Helvetica" pitchFamily="-105" charset="0"/>
                </a:rPr>
                <a:t>TE3                </a:t>
              </a:r>
            </a:p>
          </p:txBody>
        </p:sp>
        <p:sp>
          <p:nvSpPr>
            <p:cNvPr id="200" name="Text Box 95"/>
            <p:cNvSpPr txBox="1">
              <a:spLocks noChangeArrowheads="1"/>
            </p:cNvSpPr>
            <p:nvPr/>
          </p:nvSpPr>
          <p:spPr bwMode="auto">
            <a:xfrm>
              <a:off x="3347591" y="2073353"/>
              <a:ext cx="565378"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eaLnBrk="0" hangingPunct="0">
                <a:spcBef>
                  <a:spcPct val="50000"/>
                </a:spcBef>
              </a:pPr>
              <a:r>
                <a:rPr lang="en-US" sz="800" dirty="0">
                  <a:latin typeface="Helvetica" pitchFamily="-105" charset="0"/>
                </a:rPr>
                <a:t>TE7</a:t>
              </a:r>
            </a:p>
          </p:txBody>
        </p:sp>
        <p:sp>
          <p:nvSpPr>
            <p:cNvPr id="201" name="Text Box 96"/>
            <p:cNvSpPr txBox="1">
              <a:spLocks noChangeArrowheads="1"/>
            </p:cNvSpPr>
            <p:nvPr/>
          </p:nvSpPr>
          <p:spPr bwMode="auto">
            <a:xfrm>
              <a:off x="3731025" y="1339194"/>
              <a:ext cx="951041"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12Gy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a:t>
              </a:r>
              <a:r>
                <a:rPr lang="en-US" sz="800" dirty="0">
                  <a:latin typeface="Helvetica" pitchFamily="-105" charset="0"/>
                </a:rPr>
                <a:t> (h) </a:t>
              </a:r>
            </a:p>
          </p:txBody>
        </p:sp>
        <p:sp>
          <p:nvSpPr>
            <p:cNvPr id="202" name="Text Box 97"/>
            <p:cNvSpPr txBox="1">
              <a:spLocks noChangeArrowheads="1"/>
            </p:cNvSpPr>
            <p:nvPr/>
          </p:nvSpPr>
          <p:spPr bwMode="auto">
            <a:xfrm>
              <a:off x="2182853" y="1325033"/>
              <a:ext cx="213962"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203" name="Text Box 98"/>
            <p:cNvSpPr txBox="1">
              <a:spLocks noChangeArrowheads="1"/>
            </p:cNvSpPr>
            <p:nvPr/>
          </p:nvSpPr>
          <p:spPr bwMode="auto">
            <a:xfrm>
              <a:off x="2338386" y="1339194"/>
              <a:ext cx="21396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204" name="Text Box 99"/>
            <p:cNvSpPr txBox="1">
              <a:spLocks noChangeArrowheads="1"/>
            </p:cNvSpPr>
            <p:nvPr/>
          </p:nvSpPr>
          <p:spPr bwMode="auto">
            <a:xfrm>
              <a:off x="2499181" y="1339194"/>
              <a:ext cx="21396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205" name="Text Box 100"/>
            <p:cNvSpPr txBox="1">
              <a:spLocks noChangeArrowheads="1"/>
            </p:cNvSpPr>
            <p:nvPr/>
          </p:nvSpPr>
          <p:spPr bwMode="auto">
            <a:xfrm>
              <a:off x="2873195" y="1339194"/>
              <a:ext cx="21396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206" name="Text Box 101"/>
            <p:cNvSpPr txBox="1">
              <a:spLocks noChangeArrowheads="1"/>
            </p:cNvSpPr>
            <p:nvPr/>
          </p:nvSpPr>
          <p:spPr bwMode="auto">
            <a:xfrm>
              <a:off x="3043678" y="1339194"/>
              <a:ext cx="21396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207" name="Text Box 102"/>
            <p:cNvSpPr txBox="1">
              <a:spLocks noChangeArrowheads="1"/>
            </p:cNvSpPr>
            <p:nvPr/>
          </p:nvSpPr>
          <p:spPr bwMode="auto">
            <a:xfrm>
              <a:off x="2710416" y="1325033"/>
              <a:ext cx="213962"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208" name="Text Box 103"/>
            <p:cNvSpPr txBox="1">
              <a:spLocks noChangeArrowheads="1"/>
            </p:cNvSpPr>
            <p:nvPr/>
          </p:nvSpPr>
          <p:spPr bwMode="auto">
            <a:xfrm>
              <a:off x="3414412" y="1339194"/>
              <a:ext cx="21396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209" name="Text Box 104"/>
            <p:cNvSpPr txBox="1">
              <a:spLocks noChangeArrowheads="1"/>
            </p:cNvSpPr>
            <p:nvPr/>
          </p:nvSpPr>
          <p:spPr bwMode="auto">
            <a:xfrm>
              <a:off x="3592065" y="1339194"/>
              <a:ext cx="213962"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210" name="Text Box 105"/>
            <p:cNvSpPr txBox="1">
              <a:spLocks noChangeArrowheads="1"/>
            </p:cNvSpPr>
            <p:nvPr/>
          </p:nvSpPr>
          <p:spPr bwMode="auto">
            <a:xfrm>
              <a:off x="3252319" y="1325033"/>
              <a:ext cx="197104"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Helvetica" pitchFamily="-105" charset="0"/>
                </a:rPr>
                <a:t>- </a:t>
              </a:r>
            </a:p>
          </p:txBody>
        </p:sp>
      </p:grpSp>
      <p:sp>
        <p:nvSpPr>
          <p:cNvPr id="212" name="Text Box 105"/>
          <p:cNvSpPr txBox="1">
            <a:spLocks noChangeArrowheads="1"/>
          </p:cNvSpPr>
          <p:nvPr/>
        </p:nvSpPr>
        <p:spPr bwMode="auto">
          <a:xfrm>
            <a:off x="1912938" y="20828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200" b="1" dirty="0">
              <a:latin typeface="Arial" pitchFamily="-106" charset="0"/>
            </a:endParaRPr>
          </a:p>
        </p:txBody>
      </p:sp>
      <p:sp>
        <p:nvSpPr>
          <p:cNvPr id="213" name="Text Box 105"/>
          <p:cNvSpPr txBox="1">
            <a:spLocks noChangeArrowheads="1"/>
          </p:cNvSpPr>
          <p:nvPr/>
        </p:nvSpPr>
        <p:spPr bwMode="auto">
          <a:xfrm>
            <a:off x="2370138" y="33909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C</a:t>
            </a:r>
            <a:r>
              <a:rPr lang="en-US" sz="1200" b="1" dirty="0" smtClean="0">
                <a:latin typeface="Arial" pitchFamily="-106" charset="0"/>
              </a:rPr>
              <a:t>.</a:t>
            </a:r>
            <a:endParaRPr lang="en-US" sz="1200" b="1" dirty="0">
              <a:latin typeface="Arial" pitchFamily="-10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547" name="Text Box 59"/>
          <p:cNvSpPr txBox="1">
            <a:spLocks noChangeArrowheads="1"/>
          </p:cNvSpPr>
          <p:nvPr/>
        </p:nvSpPr>
        <p:spPr bwMode="auto">
          <a:xfrm>
            <a:off x="1233488" y="815975"/>
            <a:ext cx="351378"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A.</a:t>
            </a:r>
          </a:p>
        </p:txBody>
      </p:sp>
      <p:sp>
        <p:nvSpPr>
          <p:cNvPr id="63948" name="Text Box 460"/>
          <p:cNvSpPr txBox="1">
            <a:spLocks noChangeArrowheads="1"/>
          </p:cNvSpPr>
          <p:nvPr/>
        </p:nvSpPr>
        <p:spPr bwMode="auto">
          <a:xfrm>
            <a:off x="885825" y="5272088"/>
            <a:ext cx="5319713" cy="3005439"/>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Arial"/>
                <a:cs typeface="Arial"/>
              </a:rPr>
              <a:t>Figure 2.4.</a:t>
            </a:r>
            <a:r>
              <a:rPr lang="en-US" sz="900" b="1" dirty="0" smtClean="0">
                <a:latin typeface="Arial"/>
                <a:cs typeface="Arial"/>
              </a:rPr>
              <a:t> GSK3β catalyzes rapid cyclin D1 T286 phosphorylation following DNA damage. </a:t>
            </a:r>
            <a:r>
              <a:rPr lang="en-US" sz="900" dirty="0" smtClean="0">
                <a:latin typeface="Arial"/>
                <a:cs typeface="Arial"/>
              </a:rPr>
              <a:t>(A) Cyclin D1 phosphorylation is induced by DNA damage. Asynchronous 3T3-D1, D1290/95A, or D1T286A cells were subjected to </a:t>
            </a:r>
            <a:r>
              <a:rPr lang="en-US" sz="900" dirty="0" smtClean="0">
                <a:latin typeface="Symbol" charset="2"/>
                <a:cs typeface="Symbol" charset="2"/>
              </a:rPr>
              <a:t>γ</a:t>
            </a:r>
            <a:r>
              <a:rPr lang="en-US" sz="900" dirty="0" smtClean="0">
                <a:latin typeface="Arial"/>
                <a:cs typeface="Arial"/>
              </a:rPr>
              <a:t>IR, followed by immunoblot analysis as indicated. (B) Expression of kdGSK3β abrogates cyclin D1 phosphorylation. 3T3 cells transiently expressing GFP or myc-tagged kdGSK3β plus GFP were irradiated and immunoblotted for p-T286, cyclin D1, and myc tag. (C) Inhibition of GSK3β attenuates cyclin D1 phosphorylation following DNA damage. 3T3-D1 cells were pretreated with the GSK3β inhibitor LiCl or SB216763, followed by </a:t>
            </a:r>
            <a:r>
              <a:rPr lang="en-US" sz="900" dirty="0" smtClean="0">
                <a:latin typeface="Symbol" charset="2"/>
                <a:cs typeface="Symbol" charset="2"/>
              </a:rPr>
              <a:t>γ</a:t>
            </a:r>
            <a:r>
              <a:rPr lang="en-US" sz="900" dirty="0" smtClean="0">
                <a:latin typeface="Arial"/>
                <a:cs typeface="Arial"/>
              </a:rPr>
              <a:t>IR. Cyclin D1 phosphorylation was assessed by immunoblot for p-T286 and total cyclin D1. (D) shRNA-mediated knockdown of GSK3β attenuates cyclin D1 phosphorylation. 293T cells were transfected with control or GSK3β-specific shRNA, cyclin D1, and CDK4 constructs. Cells were subjected to </a:t>
            </a:r>
            <a:r>
              <a:rPr lang="en-US" sz="900" dirty="0" smtClean="0">
                <a:latin typeface="Symbol" charset="2"/>
                <a:cs typeface="Symbol" charset="2"/>
              </a:rPr>
              <a:t>γ</a:t>
            </a:r>
            <a:r>
              <a:rPr lang="en-US" sz="900" dirty="0" smtClean="0">
                <a:latin typeface="Arial"/>
                <a:cs typeface="Arial"/>
              </a:rPr>
              <a:t>IR and recovery for the times indicated, and cyclin D1 phosphorylation, efficiency of GSK3β knockdown, and checkpoint activation were assessed by immunoblotting. (E) GSK3β is activated following DNA damage. Endogenous GSK3β precipitated from cells following </a:t>
            </a:r>
            <a:r>
              <a:rPr lang="en-US" sz="900" dirty="0" smtClean="0">
                <a:latin typeface="Symbol" charset="2"/>
                <a:cs typeface="Symbol" charset="2"/>
              </a:rPr>
              <a:t>γ</a:t>
            </a:r>
            <a:r>
              <a:rPr lang="en-US" sz="900" dirty="0" smtClean="0">
                <a:latin typeface="Arial"/>
                <a:cs typeface="Arial"/>
              </a:rPr>
              <a:t>IR was utilized as a kinase for in vitro reactions with recombinant myelin basic protein substrate. (F) Cyclin D1 is rapidly degraded following DNA damage in the presence of p38 inhibitor. Synchronous 3T3 cells were pretreated with 20µM SB203580 or DMSO for 30 min, followed by HU treatment for 2.5 h. Cell lysates were prepared and probed for p-p38 and cyclin D1.</a:t>
            </a:r>
            <a:endParaRPr lang="en-US" sz="900" dirty="0">
              <a:latin typeface="Arial"/>
              <a:cs typeface="Arial"/>
            </a:endParaRPr>
          </a:p>
        </p:txBody>
      </p:sp>
      <p:sp>
        <p:nvSpPr>
          <p:cNvPr id="63950" name="Text Box 462"/>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57</a:t>
            </a:r>
            <a:endParaRPr lang="en-US" sz="1200" dirty="0">
              <a:ea typeface="ＭＳ Ｐゴシック" pitchFamily="-106" charset="-128"/>
              <a:cs typeface="ＭＳ Ｐゴシック" pitchFamily="-106" charset="-128"/>
            </a:endParaRPr>
          </a:p>
        </p:txBody>
      </p:sp>
      <p:grpSp>
        <p:nvGrpSpPr>
          <p:cNvPr id="206" name="Group 205"/>
          <p:cNvGrpSpPr/>
          <p:nvPr/>
        </p:nvGrpSpPr>
        <p:grpSpPr>
          <a:xfrm>
            <a:off x="1506538" y="917575"/>
            <a:ext cx="2368550" cy="1254125"/>
            <a:chOff x="1049338" y="1209675"/>
            <a:chExt cx="2368550" cy="1254125"/>
          </a:xfrm>
        </p:grpSpPr>
        <p:sp>
          <p:nvSpPr>
            <p:cNvPr id="207" name="Text Box 66"/>
            <p:cNvSpPr txBox="1">
              <a:spLocks noChangeArrowheads="1"/>
            </p:cNvSpPr>
            <p:nvPr/>
          </p:nvSpPr>
          <p:spPr bwMode="auto">
            <a:xfrm>
              <a:off x="2622550" y="2111375"/>
              <a:ext cx="696913"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t>
              </a:r>
              <a:r>
                <a:rPr lang="en-US" sz="800" dirty="0">
                  <a:latin typeface="Arial"/>
                  <a:cs typeface="Arial"/>
                </a:rPr>
                <a:t>Actin</a:t>
              </a:r>
            </a:p>
          </p:txBody>
        </p:sp>
        <p:sp>
          <p:nvSpPr>
            <p:cNvPr id="208" name="Text Box 64"/>
            <p:cNvSpPr txBox="1">
              <a:spLocks noChangeArrowheads="1"/>
            </p:cNvSpPr>
            <p:nvPr/>
          </p:nvSpPr>
          <p:spPr bwMode="auto">
            <a:xfrm>
              <a:off x="2622550" y="1406525"/>
              <a:ext cx="642938"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p-T286</a:t>
              </a:r>
            </a:p>
          </p:txBody>
        </p:sp>
        <p:sp>
          <p:nvSpPr>
            <p:cNvPr id="209" name="Text Box 65"/>
            <p:cNvSpPr txBox="1">
              <a:spLocks noChangeArrowheads="1"/>
            </p:cNvSpPr>
            <p:nvPr/>
          </p:nvSpPr>
          <p:spPr bwMode="auto">
            <a:xfrm>
              <a:off x="2616200" y="1617663"/>
              <a:ext cx="801688"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Cyc D1</a:t>
              </a:r>
            </a:p>
          </p:txBody>
        </p:sp>
        <p:sp>
          <p:nvSpPr>
            <p:cNvPr id="210" name="Text Box 78"/>
            <p:cNvSpPr txBox="1">
              <a:spLocks noChangeArrowheads="1"/>
            </p:cNvSpPr>
            <p:nvPr/>
          </p:nvSpPr>
          <p:spPr bwMode="auto">
            <a:xfrm>
              <a:off x="1784350" y="2249488"/>
              <a:ext cx="974725" cy="214312"/>
            </a:xfrm>
            <a:prstGeom prst="rect">
              <a:avLst/>
            </a:prstGeom>
            <a:noFill/>
            <a:ln w="9525">
              <a:noFill/>
              <a:miter lim="800000"/>
              <a:headEnd/>
              <a:tailEnd/>
            </a:ln>
            <a:effectLst/>
          </p:spPr>
          <p:txBody>
            <a:bodyPr>
              <a:prstTxWarp prst="textNoShape">
                <a:avLst/>
              </a:prstTxWarp>
              <a:spAutoFit/>
            </a:bodyPr>
            <a:lstStyle/>
            <a:p>
              <a:pPr algn="ctr"/>
              <a:r>
                <a:rPr lang="en-US" sz="800" dirty="0">
                  <a:latin typeface="Arial"/>
                  <a:cs typeface="Arial"/>
                </a:rPr>
                <a:t>3T3-290/95A</a:t>
              </a:r>
            </a:p>
          </p:txBody>
        </p:sp>
        <p:sp>
          <p:nvSpPr>
            <p:cNvPr id="211" name="Text Box 79"/>
            <p:cNvSpPr txBox="1">
              <a:spLocks noChangeArrowheads="1"/>
            </p:cNvSpPr>
            <p:nvPr/>
          </p:nvSpPr>
          <p:spPr bwMode="auto">
            <a:xfrm>
              <a:off x="1062038" y="2249488"/>
              <a:ext cx="75406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3T3-D1          </a:t>
              </a:r>
            </a:p>
          </p:txBody>
        </p:sp>
        <p:sp>
          <p:nvSpPr>
            <p:cNvPr id="212" name="Text Box 80"/>
            <p:cNvSpPr txBox="1">
              <a:spLocks noChangeArrowheads="1"/>
            </p:cNvSpPr>
            <p:nvPr/>
          </p:nvSpPr>
          <p:spPr bwMode="auto">
            <a:xfrm>
              <a:off x="2603500" y="1225550"/>
              <a:ext cx="8112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10Gy </a:t>
              </a:r>
              <a:r>
                <a:rPr lang="el-GR" sz="800" dirty="0">
                  <a:latin typeface="Arial"/>
                  <a:ea typeface="Times New Roman" pitchFamily="-105" charset="0"/>
                  <a:cs typeface="Arial"/>
                </a:rPr>
                <a:t>γ</a:t>
              </a:r>
              <a:r>
                <a:rPr lang="en-US" sz="800" dirty="0">
                  <a:latin typeface="Arial"/>
                  <a:ea typeface="Times New Roman" pitchFamily="-105" charset="0"/>
                  <a:cs typeface="Arial"/>
                </a:rPr>
                <a:t>IR</a:t>
              </a:r>
              <a:r>
                <a:rPr lang="en-US" sz="800" dirty="0">
                  <a:latin typeface="Arial"/>
                  <a:cs typeface="Arial"/>
                </a:rPr>
                <a:t> (h) </a:t>
              </a:r>
            </a:p>
          </p:txBody>
        </p:sp>
        <p:sp>
          <p:nvSpPr>
            <p:cNvPr id="213" name="Text Box 81"/>
            <p:cNvSpPr txBox="1">
              <a:spLocks noChangeArrowheads="1"/>
            </p:cNvSpPr>
            <p:nvPr/>
          </p:nvSpPr>
          <p:spPr bwMode="auto">
            <a:xfrm>
              <a:off x="1071563" y="1209675"/>
              <a:ext cx="252412"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214" name="Text Box 82"/>
            <p:cNvSpPr txBox="1">
              <a:spLocks noChangeArrowheads="1"/>
            </p:cNvSpPr>
            <p:nvPr/>
          </p:nvSpPr>
          <p:spPr bwMode="auto">
            <a:xfrm>
              <a:off x="1463676" y="1225550"/>
              <a:ext cx="2524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215" name="Text Box 83"/>
            <p:cNvSpPr txBox="1">
              <a:spLocks noChangeArrowheads="1"/>
            </p:cNvSpPr>
            <p:nvPr/>
          </p:nvSpPr>
          <p:spPr bwMode="auto">
            <a:xfrm>
              <a:off x="1617663" y="1225550"/>
              <a:ext cx="25241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216" name="Text Box 84"/>
            <p:cNvSpPr txBox="1">
              <a:spLocks noChangeArrowheads="1"/>
            </p:cNvSpPr>
            <p:nvPr/>
          </p:nvSpPr>
          <p:spPr bwMode="auto">
            <a:xfrm>
              <a:off x="2276475" y="1225550"/>
              <a:ext cx="2524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217" name="Text Box 86"/>
            <p:cNvSpPr txBox="1">
              <a:spLocks noChangeArrowheads="1"/>
            </p:cNvSpPr>
            <p:nvPr/>
          </p:nvSpPr>
          <p:spPr bwMode="auto">
            <a:xfrm>
              <a:off x="2471738" y="1225550"/>
              <a:ext cx="25241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218" name="Text Box 88"/>
            <p:cNvSpPr txBox="1">
              <a:spLocks noChangeArrowheads="1"/>
            </p:cNvSpPr>
            <p:nvPr/>
          </p:nvSpPr>
          <p:spPr bwMode="auto">
            <a:xfrm>
              <a:off x="1908175" y="1209675"/>
              <a:ext cx="252413"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219" name="Text Box 89"/>
            <p:cNvSpPr txBox="1">
              <a:spLocks noChangeArrowheads="1"/>
            </p:cNvSpPr>
            <p:nvPr/>
          </p:nvSpPr>
          <p:spPr bwMode="auto">
            <a:xfrm>
              <a:off x="2054225" y="1225550"/>
              <a:ext cx="3381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0.5</a:t>
              </a:r>
            </a:p>
          </p:txBody>
        </p:sp>
        <p:graphicFrame>
          <p:nvGraphicFramePr>
            <p:cNvPr id="220" name="Object 180"/>
            <p:cNvGraphicFramePr>
              <a:graphicFrameLocks noChangeAspect="1"/>
            </p:cNvGraphicFramePr>
            <p:nvPr/>
          </p:nvGraphicFramePr>
          <p:xfrm>
            <a:off x="1879600" y="1408113"/>
            <a:ext cx="785813" cy="192087"/>
          </p:xfrm>
          <a:graphic>
            <a:graphicData uri="http://schemas.openxmlformats.org/presentationml/2006/ole">
              <p:oleObj spid="_x0000_s63850" name="Image" r:id="rId4" imgW="2340571" imgH="511935" progId="">
                <p:embed/>
              </p:oleObj>
            </a:graphicData>
          </a:graphic>
        </p:graphicFrame>
        <p:graphicFrame>
          <p:nvGraphicFramePr>
            <p:cNvPr id="221" name="Object 182"/>
            <p:cNvGraphicFramePr>
              <a:graphicFrameLocks noChangeAspect="1"/>
            </p:cNvGraphicFramePr>
            <p:nvPr/>
          </p:nvGraphicFramePr>
          <p:xfrm>
            <a:off x="1879600" y="1855788"/>
            <a:ext cx="784225" cy="196850"/>
          </p:xfrm>
          <a:graphic>
            <a:graphicData uri="http://schemas.openxmlformats.org/presentationml/2006/ole">
              <p:oleObj spid="_x0000_s63851" name="Image" r:id="rId5" imgW="3246126" imgH="543931" progId="">
                <p:embed/>
              </p:oleObj>
            </a:graphicData>
          </a:graphic>
        </p:graphicFrame>
        <p:sp>
          <p:nvSpPr>
            <p:cNvPr id="222" name="Text Box 183"/>
            <p:cNvSpPr txBox="1">
              <a:spLocks noChangeArrowheads="1"/>
            </p:cNvSpPr>
            <p:nvPr/>
          </p:nvSpPr>
          <p:spPr bwMode="auto">
            <a:xfrm>
              <a:off x="1219200" y="1225550"/>
              <a:ext cx="3667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0.5</a:t>
              </a:r>
            </a:p>
          </p:txBody>
        </p:sp>
        <p:graphicFrame>
          <p:nvGraphicFramePr>
            <p:cNvPr id="223" name="Object 184"/>
            <p:cNvGraphicFramePr>
              <a:graphicFrameLocks noChangeAspect="1"/>
            </p:cNvGraphicFramePr>
            <p:nvPr/>
          </p:nvGraphicFramePr>
          <p:xfrm>
            <a:off x="1050925" y="1855788"/>
            <a:ext cx="798513" cy="196850"/>
          </p:xfrm>
          <a:graphic>
            <a:graphicData uri="http://schemas.openxmlformats.org/presentationml/2006/ole">
              <p:oleObj spid="_x0000_s63852" name="Image" r:id="rId6" imgW="3246126" imgH="543931" progId="">
                <p:embed/>
              </p:oleObj>
            </a:graphicData>
          </a:graphic>
        </p:graphicFrame>
        <p:sp>
          <p:nvSpPr>
            <p:cNvPr id="224" name="Text Box 185"/>
            <p:cNvSpPr txBox="1">
              <a:spLocks noChangeArrowheads="1"/>
            </p:cNvSpPr>
            <p:nvPr/>
          </p:nvSpPr>
          <p:spPr bwMode="auto">
            <a:xfrm>
              <a:off x="2755900" y="1781175"/>
              <a:ext cx="658813" cy="214313"/>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p-Chk2</a:t>
              </a:r>
            </a:p>
          </p:txBody>
        </p:sp>
        <p:sp>
          <p:nvSpPr>
            <p:cNvPr id="225" name="Line 186"/>
            <p:cNvSpPr>
              <a:spLocks noChangeShapeType="1"/>
            </p:cNvSpPr>
            <p:nvPr/>
          </p:nvSpPr>
          <p:spPr bwMode="auto">
            <a:xfrm flipH="1" flipV="1">
              <a:off x="2676525" y="1900238"/>
              <a:ext cx="158750" cy="3175"/>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226" name="Text Box 187"/>
            <p:cNvSpPr txBox="1">
              <a:spLocks noChangeArrowheads="1"/>
            </p:cNvSpPr>
            <p:nvPr/>
          </p:nvSpPr>
          <p:spPr bwMode="auto">
            <a:xfrm>
              <a:off x="2755900" y="1895475"/>
              <a:ext cx="658813" cy="214313"/>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Chk2</a:t>
              </a:r>
            </a:p>
          </p:txBody>
        </p:sp>
        <p:sp>
          <p:nvSpPr>
            <p:cNvPr id="227" name="Line 188"/>
            <p:cNvSpPr>
              <a:spLocks noChangeShapeType="1"/>
            </p:cNvSpPr>
            <p:nvPr/>
          </p:nvSpPr>
          <p:spPr bwMode="auto">
            <a:xfrm flipH="1">
              <a:off x="2676525" y="1993900"/>
              <a:ext cx="158750" cy="0"/>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graphicFrame>
          <p:nvGraphicFramePr>
            <p:cNvPr id="228" name="Object 192"/>
            <p:cNvGraphicFramePr>
              <a:graphicFrameLocks noChangeAspect="1"/>
            </p:cNvGraphicFramePr>
            <p:nvPr/>
          </p:nvGraphicFramePr>
          <p:xfrm>
            <a:off x="1881188" y="1630363"/>
            <a:ext cx="784225" cy="195262"/>
          </p:xfrm>
          <a:graphic>
            <a:graphicData uri="http://schemas.openxmlformats.org/presentationml/2006/ole">
              <p:oleObj spid="_x0000_s63853" name="Image" r:id="rId7" imgW="1055866" imgH="612338" progId="">
                <p:embed/>
              </p:oleObj>
            </a:graphicData>
          </a:graphic>
        </p:graphicFrame>
        <p:graphicFrame>
          <p:nvGraphicFramePr>
            <p:cNvPr id="229" name="Object 194"/>
            <p:cNvGraphicFramePr>
              <a:graphicFrameLocks noChangeAspect="1"/>
            </p:cNvGraphicFramePr>
            <p:nvPr/>
          </p:nvGraphicFramePr>
          <p:xfrm>
            <a:off x="1049338" y="1630363"/>
            <a:ext cx="801687" cy="195262"/>
          </p:xfrm>
          <a:graphic>
            <a:graphicData uri="http://schemas.openxmlformats.org/presentationml/2006/ole">
              <p:oleObj spid="_x0000_s63854" name="Image" r:id="rId8" imgW="2996825" imgH="1345557" progId="">
                <p:embed/>
              </p:oleObj>
            </a:graphicData>
          </a:graphic>
        </p:graphicFrame>
        <p:graphicFrame>
          <p:nvGraphicFramePr>
            <p:cNvPr id="230" name="Object 195"/>
            <p:cNvGraphicFramePr>
              <a:graphicFrameLocks noChangeAspect="1"/>
            </p:cNvGraphicFramePr>
            <p:nvPr/>
          </p:nvGraphicFramePr>
          <p:xfrm>
            <a:off x="1879600" y="2081213"/>
            <a:ext cx="787400" cy="198437"/>
          </p:xfrm>
          <a:graphic>
            <a:graphicData uri="http://schemas.openxmlformats.org/presentationml/2006/ole">
              <p:oleObj spid="_x0000_s63855" name="Image" r:id="rId9" imgW="2107429" imgH="539292" progId="">
                <p:embed/>
              </p:oleObj>
            </a:graphicData>
          </a:graphic>
        </p:graphicFrame>
        <p:graphicFrame>
          <p:nvGraphicFramePr>
            <p:cNvPr id="231" name="Object 196"/>
            <p:cNvGraphicFramePr>
              <a:graphicFrameLocks noChangeAspect="1"/>
            </p:cNvGraphicFramePr>
            <p:nvPr/>
          </p:nvGraphicFramePr>
          <p:xfrm>
            <a:off x="1054100" y="2081213"/>
            <a:ext cx="796925" cy="196850"/>
          </p:xfrm>
          <a:graphic>
            <a:graphicData uri="http://schemas.openxmlformats.org/presentationml/2006/ole">
              <p:oleObj spid="_x0000_s63856" name="Image" r:id="rId10" imgW="2107429" imgH="539292" progId="">
                <p:embed/>
              </p:oleObj>
            </a:graphicData>
          </a:graphic>
        </p:graphicFrame>
        <p:graphicFrame>
          <p:nvGraphicFramePr>
            <p:cNvPr id="232" name="Object 211"/>
            <p:cNvGraphicFramePr>
              <a:graphicFrameLocks noChangeAspect="1"/>
            </p:cNvGraphicFramePr>
            <p:nvPr/>
          </p:nvGraphicFramePr>
          <p:xfrm>
            <a:off x="1050925" y="1411288"/>
            <a:ext cx="800100" cy="190500"/>
          </p:xfrm>
          <a:graphic>
            <a:graphicData uri="http://schemas.openxmlformats.org/presentationml/2006/ole">
              <p:oleObj spid="_x0000_s63857" name="Image" r:id="rId11" imgW="1174708" imgH="511935" progId="">
                <p:embed/>
              </p:oleObj>
            </a:graphicData>
          </a:graphic>
        </p:graphicFrame>
      </p:grpSp>
      <p:sp>
        <p:nvSpPr>
          <p:cNvPr id="233" name="Text Box 277"/>
          <p:cNvSpPr txBox="1">
            <a:spLocks noChangeArrowheads="1"/>
          </p:cNvSpPr>
          <p:nvPr/>
        </p:nvSpPr>
        <p:spPr bwMode="auto">
          <a:xfrm>
            <a:off x="3914775" y="1952625"/>
            <a:ext cx="985838" cy="214313"/>
          </a:xfrm>
          <a:prstGeom prst="rect">
            <a:avLst/>
          </a:prstGeom>
          <a:noFill/>
          <a:ln w="9525">
            <a:noFill/>
            <a:miter lim="800000"/>
            <a:headEnd/>
            <a:tailEnd/>
          </a:ln>
          <a:effectLst/>
        </p:spPr>
        <p:txBody>
          <a:bodyPr>
            <a:prstTxWarp prst="textNoShape">
              <a:avLst/>
            </a:prstTxWarp>
            <a:spAutoFit/>
          </a:bodyPr>
          <a:lstStyle/>
          <a:p>
            <a:pPr algn="ctr" eaLnBrk="0" hangingPunct="0"/>
            <a:r>
              <a:rPr lang="en-US" sz="800" dirty="0">
                <a:latin typeface="Arial"/>
                <a:cs typeface="Arial"/>
              </a:rPr>
              <a:t>GFP </a:t>
            </a:r>
            <a:endParaRPr lang="el-GR" sz="800" dirty="0">
              <a:latin typeface="Arial"/>
              <a:ea typeface="Times New Roman" pitchFamily="-105" charset="0"/>
              <a:cs typeface="Arial"/>
            </a:endParaRPr>
          </a:p>
        </p:txBody>
      </p:sp>
      <p:grpSp>
        <p:nvGrpSpPr>
          <p:cNvPr id="234" name="Group 233"/>
          <p:cNvGrpSpPr/>
          <p:nvPr/>
        </p:nvGrpSpPr>
        <p:grpSpPr>
          <a:xfrm>
            <a:off x="4135438" y="898525"/>
            <a:ext cx="2295525" cy="1268654"/>
            <a:chOff x="3678238" y="1047750"/>
            <a:chExt cx="2295525" cy="1514306"/>
          </a:xfrm>
        </p:grpSpPr>
        <p:sp>
          <p:nvSpPr>
            <p:cNvPr id="235" name="Text Box 261"/>
            <p:cNvSpPr txBox="1">
              <a:spLocks noChangeArrowheads="1"/>
            </p:cNvSpPr>
            <p:nvPr/>
          </p:nvSpPr>
          <p:spPr bwMode="auto">
            <a:xfrm>
              <a:off x="4473575" y="1658066"/>
              <a:ext cx="1500188"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Myc-Kd GSK3</a:t>
              </a:r>
              <a:r>
                <a:rPr lang="el-GR" sz="800" dirty="0">
                  <a:latin typeface="Arial"/>
                  <a:ea typeface="Times New Roman" pitchFamily="-105" charset="0"/>
                  <a:cs typeface="Arial"/>
                </a:rPr>
                <a:t>β</a:t>
              </a:r>
            </a:p>
          </p:txBody>
        </p:sp>
        <p:sp>
          <p:nvSpPr>
            <p:cNvPr id="236" name="Text Box 262"/>
            <p:cNvSpPr txBox="1">
              <a:spLocks noChangeArrowheads="1"/>
            </p:cNvSpPr>
            <p:nvPr/>
          </p:nvSpPr>
          <p:spPr bwMode="auto">
            <a:xfrm>
              <a:off x="4473575" y="1885078"/>
              <a:ext cx="1500188"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Chk2</a:t>
              </a:r>
              <a:endParaRPr lang="el-GR" sz="800" dirty="0">
                <a:latin typeface="Arial"/>
                <a:ea typeface="Times New Roman" pitchFamily="-105" charset="0"/>
                <a:cs typeface="Arial"/>
              </a:endParaRPr>
            </a:p>
          </p:txBody>
        </p:sp>
        <p:sp>
          <p:nvSpPr>
            <p:cNvPr id="237" name="Text Box 263"/>
            <p:cNvSpPr txBox="1">
              <a:spLocks noChangeArrowheads="1"/>
            </p:cNvSpPr>
            <p:nvPr/>
          </p:nvSpPr>
          <p:spPr bwMode="auto">
            <a:xfrm>
              <a:off x="4473575" y="1205631"/>
              <a:ext cx="1500188"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p-T286</a:t>
              </a:r>
              <a:endParaRPr lang="el-GR" sz="800" dirty="0">
                <a:latin typeface="Arial"/>
                <a:ea typeface="Times New Roman" pitchFamily="-105" charset="0"/>
                <a:cs typeface="Arial"/>
              </a:endParaRPr>
            </a:p>
          </p:txBody>
        </p:sp>
        <p:graphicFrame>
          <p:nvGraphicFramePr>
            <p:cNvPr id="238" name="Object 264"/>
            <p:cNvGraphicFramePr>
              <a:graphicFrameLocks noChangeAspect="1"/>
            </p:cNvGraphicFramePr>
            <p:nvPr/>
          </p:nvGraphicFramePr>
          <p:xfrm>
            <a:off x="3754438" y="1709738"/>
            <a:ext cx="781050" cy="188912"/>
          </p:xfrm>
          <a:graphic>
            <a:graphicData uri="http://schemas.openxmlformats.org/presentationml/2006/ole">
              <p:oleObj spid="_x0000_s63858" name="Image" r:id="rId12" imgW="1559901" imgH="1251349" progId="">
                <p:embed/>
              </p:oleObj>
            </a:graphicData>
          </a:graphic>
        </p:graphicFrame>
        <p:graphicFrame>
          <p:nvGraphicFramePr>
            <p:cNvPr id="239" name="Object 265"/>
            <p:cNvGraphicFramePr>
              <a:graphicFrameLocks noChangeAspect="1"/>
            </p:cNvGraphicFramePr>
            <p:nvPr/>
          </p:nvGraphicFramePr>
          <p:xfrm>
            <a:off x="3754438" y="1257300"/>
            <a:ext cx="781050" cy="188913"/>
          </p:xfrm>
          <a:graphic>
            <a:graphicData uri="http://schemas.openxmlformats.org/presentationml/2006/ole">
              <p:oleObj spid="_x0000_s63859" name="Image" r:id="rId13" imgW="1580772" imgH="658077" progId="">
                <p:embed/>
              </p:oleObj>
            </a:graphicData>
          </a:graphic>
        </p:graphicFrame>
        <p:graphicFrame>
          <p:nvGraphicFramePr>
            <p:cNvPr id="240" name="Object 266"/>
            <p:cNvGraphicFramePr>
              <a:graphicFrameLocks noChangeAspect="1"/>
            </p:cNvGraphicFramePr>
            <p:nvPr/>
          </p:nvGraphicFramePr>
          <p:xfrm>
            <a:off x="3756025" y="1924050"/>
            <a:ext cx="781050" cy="187325"/>
          </p:xfrm>
          <a:graphic>
            <a:graphicData uri="http://schemas.openxmlformats.org/presentationml/2006/ole">
              <p:oleObj spid="_x0000_s63860" name="Image" r:id="rId14" imgW="1429578" imgH="555481" progId="">
                <p:embed/>
              </p:oleObj>
            </a:graphicData>
          </a:graphic>
        </p:graphicFrame>
        <p:graphicFrame>
          <p:nvGraphicFramePr>
            <p:cNvPr id="241" name="Object 267"/>
            <p:cNvGraphicFramePr>
              <a:graphicFrameLocks noChangeAspect="1"/>
            </p:cNvGraphicFramePr>
            <p:nvPr/>
          </p:nvGraphicFramePr>
          <p:xfrm>
            <a:off x="3756025" y="1485900"/>
            <a:ext cx="777875" cy="187325"/>
          </p:xfrm>
          <a:graphic>
            <a:graphicData uri="http://schemas.openxmlformats.org/presentationml/2006/ole">
              <p:oleObj spid="_x0000_s63861" name="Image" r:id="rId15" imgW="1669661" imgH="692637" progId="">
                <p:embed/>
              </p:oleObj>
            </a:graphicData>
          </a:graphic>
        </p:graphicFrame>
        <p:sp>
          <p:nvSpPr>
            <p:cNvPr id="242" name="Text Box 268"/>
            <p:cNvSpPr txBox="1">
              <a:spLocks noChangeArrowheads="1"/>
            </p:cNvSpPr>
            <p:nvPr/>
          </p:nvSpPr>
          <p:spPr bwMode="auto">
            <a:xfrm>
              <a:off x="4473575" y="1440579"/>
              <a:ext cx="1500188"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Cyc D1</a:t>
              </a:r>
              <a:endParaRPr lang="el-GR" sz="800" dirty="0">
                <a:latin typeface="Arial"/>
                <a:ea typeface="Times New Roman" pitchFamily="-105" charset="0"/>
                <a:cs typeface="Arial"/>
              </a:endParaRPr>
            </a:p>
          </p:txBody>
        </p:sp>
        <p:sp>
          <p:nvSpPr>
            <p:cNvPr id="243" name="Text Box 269"/>
            <p:cNvSpPr txBox="1">
              <a:spLocks noChangeArrowheads="1"/>
            </p:cNvSpPr>
            <p:nvPr/>
          </p:nvSpPr>
          <p:spPr bwMode="auto">
            <a:xfrm>
              <a:off x="4240213" y="1050054"/>
              <a:ext cx="361950"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20</a:t>
              </a:r>
              <a:endParaRPr lang="el-GR" sz="800" dirty="0">
                <a:latin typeface="Arial"/>
                <a:ea typeface="Times New Roman" pitchFamily="-105" charset="0"/>
                <a:cs typeface="Arial"/>
              </a:endParaRPr>
            </a:p>
          </p:txBody>
        </p:sp>
        <p:sp>
          <p:nvSpPr>
            <p:cNvPr id="244" name="Text Box 270"/>
            <p:cNvSpPr txBox="1">
              <a:spLocks noChangeArrowheads="1"/>
            </p:cNvSpPr>
            <p:nvPr/>
          </p:nvSpPr>
          <p:spPr bwMode="auto">
            <a:xfrm>
              <a:off x="4448175" y="1051640"/>
              <a:ext cx="1038225"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10Gy </a:t>
              </a:r>
              <a:r>
                <a:rPr lang="el-GR" sz="800" dirty="0">
                  <a:latin typeface="Arial"/>
                  <a:ea typeface="Times New Roman" pitchFamily="-105" charset="0"/>
                  <a:cs typeface="Arial"/>
                </a:rPr>
                <a:t>γ</a:t>
              </a:r>
              <a:r>
                <a:rPr lang="en-US" sz="800" dirty="0">
                  <a:latin typeface="Arial"/>
                  <a:ea typeface="Times New Roman" pitchFamily="-105" charset="0"/>
                  <a:cs typeface="Arial"/>
                </a:rPr>
                <a:t>IR (min)</a:t>
              </a:r>
              <a:endParaRPr lang="el-GR" sz="800" dirty="0">
                <a:latin typeface="Arial"/>
                <a:ea typeface="Times New Roman" pitchFamily="-105" charset="0"/>
                <a:cs typeface="Arial"/>
              </a:endParaRPr>
            </a:p>
          </p:txBody>
        </p:sp>
        <p:sp>
          <p:nvSpPr>
            <p:cNvPr id="245" name="Text Box 271"/>
            <p:cNvSpPr txBox="1">
              <a:spLocks noChangeArrowheads="1"/>
            </p:cNvSpPr>
            <p:nvPr/>
          </p:nvSpPr>
          <p:spPr bwMode="auto">
            <a:xfrm>
              <a:off x="3738563" y="1047750"/>
              <a:ext cx="247650"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a:latin typeface="Arial"/>
                <a:ea typeface="Times New Roman" pitchFamily="-105" charset="0"/>
                <a:cs typeface="Arial"/>
              </a:endParaRPr>
            </a:p>
          </p:txBody>
        </p:sp>
        <p:sp>
          <p:nvSpPr>
            <p:cNvPr id="246" name="Text Box 272"/>
            <p:cNvSpPr txBox="1">
              <a:spLocks noChangeArrowheads="1"/>
            </p:cNvSpPr>
            <p:nvPr/>
          </p:nvSpPr>
          <p:spPr bwMode="auto">
            <a:xfrm>
              <a:off x="3883025" y="1050053"/>
              <a:ext cx="361950"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20</a:t>
              </a:r>
              <a:endParaRPr lang="el-GR" sz="800" dirty="0">
                <a:latin typeface="Arial"/>
                <a:ea typeface="Times New Roman" pitchFamily="-105" charset="0"/>
                <a:cs typeface="Arial"/>
              </a:endParaRPr>
            </a:p>
          </p:txBody>
        </p:sp>
        <p:sp>
          <p:nvSpPr>
            <p:cNvPr id="247" name="Text Box 273"/>
            <p:cNvSpPr txBox="1">
              <a:spLocks noChangeArrowheads="1"/>
            </p:cNvSpPr>
            <p:nvPr/>
          </p:nvSpPr>
          <p:spPr bwMode="auto">
            <a:xfrm>
              <a:off x="4083050" y="1047750"/>
              <a:ext cx="247650"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a:latin typeface="Arial"/>
                <a:ea typeface="Times New Roman" pitchFamily="-105" charset="0"/>
                <a:cs typeface="Arial"/>
              </a:endParaRPr>
            </a:p>
          </p:txBody>
        </p:sp>
        <p:sp>
          <p:nvSpPr>
            <p:cNvPr id="248" name="Text Box 274"/>
            <p:cNvSpPr txBox="1">
              <a:spLocks noChangeArrowheads="1"/>
            </p:cNvSpPr>
            <p:nvPr/>
          </p:nvSpPr>
          <p:spPr bwMode="auto">
            <a:xfrm>
              <a:off x="3678238" y="2304895"/>
              <a:ext cx="1389062" cy="257161"/>
            </a:xfrm>
            <a:prstGeom prst="rect">
              <a:avLst/>
            </a:prstGeom>
            <a:noFill/>
            <a:ln w="9525">
              <a:noFill/>
              <a:miter lim="800000"/>
              <a:headEnd/>
              <a:tailEnd/>
            </a:ln>
            <a:effectLst/>
          </p:spPr>
          <p:txBody>
            <a:bodyPr wrap="square">
              <a:prstTxWarp prst="textNoShape">
                <a:avLst/>
              </a:prstTxWarp>
              <a:spAutoFit/>
            </a:bodyPr>
            <a:lstStyle/>
            <a:p>
              <a:pPr algn="ctr" eaLnBrk="0" hangingPunct="0"/>
              <a:r>
                <a:rPr lang="en-US" sz="800" dirty="0">
                  <a:latin typeface="Arial"/>
                  <a:cs typeface="Arial"/>
                </a:rPr>
                <a:t>Kd</a:t>
              </a:r>
              <a:r>
                <a:rPr lang="en-US" sz="800" dirty="0" smtClean="0">
                  <a:latin typeface="Arial"/>
                  <a:cs typeface="Arial"/>
                </a:rPr>
                <a:t>-GSK3</a:t>
              </a:r>
              <a:r>
                <a:rPr lang="el-GR" sz="800" dirty="0" smtClean="0">
                  <a:latin typeface="Arial"/>
                  <a:ea typeface="Times New Roman" pitchFamily="-105" charset="0"/>
                  <a:cs typeface="Arial"/>
                </a:rPr>
                <a:t>β</a:t>
              </a:r>
              <a:r>
                <a:rPr lang="en-US" sz="800" dirty="0" smtClean="0">
                  <a:latin typeface="Arial"/>
                  <a:cs typeface="Arial"/>
                </a:rPr>
                <a:t> </a:t>
              </a:r>
              <a:endParaRPr lang="el-GR" sz="800" dirty="0">
                <a:latin typeface="Arial"/>
                <a:ea typeface="Times New Roman" pitchFamily="-105" charset="0"/>
                <a:cs typeface="Arial"/>
              </a:endParaRPr>
            </a:p>
          </p:txBody>
        </p:sp>
        <p:sp>
          <p:nvSpPr>
            <p:cNvPr id="249" name="Line 275"/>
            <p:cNvSpPr>
              <a:spLocks noChangeShapeType="1"/>
            </p:cNvSpPr>
            <p:nvPr/>
          </p:nvSpPr>
          <p:spPr bwMode="auto">
            <a:xfrm>
              <a:off x="3802063" y="2360613"/>
              <a:ext cx="317500"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250" name="Line 276"/>
            <p:cNvSpPr>
              <a:spLocks noChangeShapeType="1"/>
            </p:cNvSpPr>
            <p:nvPr/>
          </p:nvSpPr>
          <p:spPr bwMode="auto">
            <a:xfrm flipV="1">
              <a:off x="4175125" y="2362200"/>
              <a:ext cx="349250"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graphicFrame>
          <p:nvGraphicFramePr>
            <p:cNvPr id="251" name="Object 278"/>
            <p:cNvGraphicFramePr>
              <a:graphicFrameLocks noChangeAspect="1"/>
            </p:cNvGraphicFramePr>
            <p:nvPr/>
          </p:nvGraphicFramePr>
          <p:xfrm>
            <a:off x="3757613" y="2138363"/>
            <a:ext cx="782637" cy="188912"/>
          </p:xfrm>
          <a:graphic>
            <a:graphicData uri="http://schemas.openxmlformats.org/presentationml/2006/ole">
              <p:oleObj spid="_x0000_s63862" name="Image" r:id="rId16" imgW="4711111" imgH="1612698" progId="">
                <p:embed/>
              </p:oleObj>
            </a:graphicData>
          </a:graphic>
        </p:graphicFrame>
        <p:sp>
          <p:nvSpPr>
            <p:cNvPr id="252" name="Text Box 279"/>
            <p:cNvSpPr txBox="1">
              <a:spLocks noChangeArrowheads="1"/>
            </p:cNvSpPr>
            <p:nvPr/>
          </p:nvSpPr>
          <p:spPr bwMode="auto">
            <a:xfrm>
              <a:off x="4473575" y="2093757"/>
              <a:ext cx="1500188" cy="257161"/>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grpSp>
      <p:sp>
        <p:nvSpPr>
          <p:cNvPr id="254" name="Text Box 59"/>
          <p:cNvSpPr txBox="1">
            <a:spLocks noChangeArrowheads="1"/>
          </p:cNvSpPr>
          <p:nvPr/>
        </p:nvSpPr>
        <p:spPr bwMode="auto">
          <a:xfrm>
            <a:off x="3925888" y="815975"/>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200" b="1" dirty="0">
              <a:latin typeface="Arial" pitchFamily="-106" charset="0"/>
            </a:endParaRPr>
          </a:p>
        </p:txBody>
      </p:sp>
      <p:grpSp>
        <p:nvGrpSpPr>
          <p:cNvPr id="255" name="Group 254"/>
          <p:cNvGrpSpPr/>
          <p:nvPr/>
        </p:nvGrpSpPr>
        <p:grpSpPr>
          <a:xfrm>
            <a:off x="1511301" y="2214563"/>
            <a:ext cx="2547937" cy="1228949"/>
            <a:chOff x="1066801" y="2697163"/>
            <a:chExt cx="2547937" cy="1228949"/>
          </a:xfrm>
        </p:grpSpPr>
        <p:sp>
          <p:nvSpPr>
            <p:cNvPr id="256" name="Text Box 173"/>
            <p:cNvSpPr txBox="1">
              <a:spLocks noChangeArrowheads="1"/>
            </p:cNvSpPr>
            <p:nvPr/>
          </p:nvSpPr>
          <p:spPr bwMode="auto">
            <a:xfrm>
              <a:off x="2403475" y="3459163"/>
              <a:ext cx="1211263" cy="214312"/>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p-Chk2</a:t>
              </a:r>
            </a:p>
          </p:txBody>
        </p:sp>
        <p:sp>
          <p:nvSpPr>
            <p:cNvPr id="257" name="Text Box 174"/>
            <p:cNvSpPr txBox="1">
              <a:spLocks noChangeArrowheads="1"/>
            </p:cNvSpPr>
            <p:nvPr/>
          </p:nvSpPr>
          <p:spPr bwMode="auto">
            <a:xfrm>
              <a:off x="2403475" y="3573463"/>
              <a:ext cx="1211263" cy="214312"/>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Chk2</a:t>
              </a:r>
            </a:p>
          </p:txBody>
        </p:sp>
        <p:sp>
          <p:nvSpPr>
            <p:cNvPr id="258" name="Text Box 47"/>
            <p:cNvSpPr txBox="1">
              <a:spLocks noChangeArrowheads="1"/>
            </p:cNvSpPr>
            <p:nvPr/>
          </p:nvSpPr>
          <p:spPr bwMode="auto">
            <a:xfrm>
              <a:off x="2273571" y="3710668"/>
              <a:ext cx="111733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grpSp>
          <p:nvGrpSpPr>
            <p:cNvPr id="259" name="Group 179"/>
            <p:cNvGrpSpPr/>
            <p:nvPr/>
          </p:nvGrpSpPr>
          <p:grpSpPr>
            <a:xfrm>
              <a:off x="1066801" y="2697163"/>
              <a:ext cx="2122620" cy="1209011"/>
              <a:chOff x="1066801" y="2697163"/>
              <a:chExt cx="2122620" cy="1209011"/>
            </a:xfrm>
          </p:grpSpPr>
          <p:sp>
            <p:nvSpPr>
              <p:cNvPr id="260" name="Text Box 42"/>
              <p:cNvSpPr txBox="1">
                <a:spLocks noChangeArrowheads="1"/>
              </p:cNvSpPr>
              <p:nvPr/>
            </p:nvSpPr>
            <p:spPr bwMode="auto">
              <a:xfrm>
                <a:off x="2268544" y="2993997"/>
                <a:ext cx="82265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LiCl mM</a:t>
                </a:r>
              </a:p>
            </p:txBody>
          </p:sp>
          <p:sp>
            <p:nvSpPr>
              <p:cNvPr id="261" name="Text Box 43"/>
              <p:cNvSpPr txBox="1">
                <a:spLocks noChangeArrowheads="1"/>
              </p:cNvSpPr>
              <p:nvPr/>
            </p:nvSpPr>
            <p:spPr bwMode="auto">
              <a:xfrm>
                <a:off x="2273149" y="2734657"/>
                <a:ext cx="916272" cy="338554"/>
              </a:xfrm>
              <a:prstGeom prst="rect">
                <a:avLst/>
              </a:prstGeom>
              <a:noFill/>
              <a:ln w="9525">
                <a:noFill/>
                <a:miter lim="800000"/>
                <a:headEnd/>
                <a:tailEnd/>
              </a:ln>
              <a:effectLst/>
            </p:spPr>
            <p:txBody>
              <a:bodyPr wrap="square">
                <a:prstTxWarp prst="textNoShape">
                  <a:avLst/>
                </a:prstTxWarp>
                <a:spAutoFit/>
              </a:bodyPr>
              <a:lstStyle/>
              <a:p>
                <a:r>
                  <a:rPr lang="en-US" sz="800" dirty="0">
                    <a:latin typeface="Arial"/>
                    <a:cs typeface="Arial"/>
                  </a:rPr>
                  <a:t>                                        SB216763 </a:t>
                </a:r>
                <a:r>
                  <a:rPr lang="el-GR" sz="800" dirty="0">
                    <a:latin typeface="Arial"/>
                    <a:cs typeface="Arial"/>
                  </a:rPr>
                  <a:t>μ</a:t>
                </a:r>
                <a:r>
                  <a:rPr lang="en-US" sz="800" dirty="0">
                    <a:latin typeface="Arial"/>
                    <a:cs typeface="Arial"/>
                  </a:rPr>
                  <a:t>M</a:t>
                </a:r>
              </a:p>
            </p:txBody>
          </p:sp>
          <p:sp>
            <p:nvSpPr>
              <p:cNvPr id="262" name="Text Box 44"/>
              <p:cNvSpPr txBox="1">
                <a:spLocks noChangeArrowheads="1"/>
              </p:cNvSpPr>
              <p:nvPr/>
            </p:nvSpPr>
            <p:spPr bwMode="auto">
              <a:xfrm>
                <a:off x="2268544" y="2709862"/>
                <a:ext cx="764327"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10 Gy </a:t>
                </a:r>
                <a:r>
                  <a:rPr lang="el-GR" sz="800" dirty="0">
                    <a:latin typeface="Arial"/>
                    <a:ea typeface="Times New Roman" pitchFamily="-105" charset="0"/>
                    <a:cs typeface="Arial"/>
                  </a:rPr>
                  <a:t>γ</a:t>
                </a:r>
                <a:r>
                  <a:rPr lang="en-US" sz="800" dirty="0">
                    <a:latin typeface="Arial"/>
                    <a:ea typeface="Times New Roman" pitchFamily="-105" charset="0"/>
                    <a:cs typeface="Arial"/>
                  </a:rPr>
                  <a:t>IR</a:t>
                </a:r>
                <a:endParaRPr lang="el-GR" sz="800" dirty="0">
                  <a:latin typeface="Arial"/>
                  <a:ea typeface="Times New Roman" pitchFamily="-105" charset="0"/>
                  <a:cs typeface="Arial"/>
                </a:endParaRPr>
              </a:p>
            </p:txBody>
          </p:sp>
          <p:sp>
            <p:nvSpPr>
              <p:cNvPr id="263" name="Text Box 45"/>
              <p:cNvSpPr txBox="1">
                <a:spLocks noChangeArrowheads="1"/>
              </p:cNvSpPr>
              <p:nvPr/>
            </p:nvSpPr>
            <p:spPr bwMode="auto">
              <a:xfrm>
                <a:off x="2281244" y="3127548"/>
                <a:ext cx="74130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p-T286</a:t>
                </a:r>
              </a:p>
            </p:txBody>
          </p:sp>
          <p:sp>
            <p:nvSpPr>
              <p:cNvPr id="264" name="Text Box 46"/>
              <p:cNvSpPr txBox="1">
                <a:spLocks noChangeArrowheads="1"/>
              </p:cNvSpPr>
              <p:nvPr/>
            </p:nvSpPr>
            <p:spPr bwMode="auto">
              <a:xfrm>
                <a:off x="2281244" y="3328630"/>
                <a:ext cx="844137"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Cyc D1</a:t>
                </a:r>
              </a:p>
            </p:txBody>
          </p:sp>
          <p:sp>
            <p:nvSpPr>
              <p:cNvPr id="265" name="Text Box 105"/>
              <p:cNvSpPr txBox="1">
                <a:spLocks noChangeArrowheads="1"/>
              </p:cNvSpPr>
              <p:nvPr/>
            </p:nvSpPr>
            <p:spPr bwMode="auto">
              <a:xfrm>
                <a:off x="1696067" y="2697163"/>
                <a:ext cx="25631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66" name="Text Box 106"/>
              <p:cNvSpPr txBox="1">
                <a:spLocks noChangeArrowheads="1"/>
              </p:cNvSpPr>
              <p:nvPr/>
            </p:nvSpPr>
            <p:spPr bwMode="auto">
              <a:xfrm>
                <a:off x="1504217" y="2730324"/>
                <a:ext cx="346863" cy="33855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25  </a:t>
                </a:r>
              </a:p>
            </p:txBody>
          </p:sp>
          <p:sp>
            <p:nvSpPr>
              <p:cNvPr id="267" name="Text Box 108"/>
              <p:cNvSpPr txBox="1">
                <a:spLocks noChangeArrowheads="1"/>
              </p:cNvSpPr>
              <p:nvPr/>
            </p:nvSpPr>
            <p:spPr bwMode="auto">
              <a:xfrm>
                <a:off x="1275533" y="2850385"/>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68" name="Text Box 109"/>
              <p:cNvSpPr txBox="1">
                <a:spLocks noChangeArrowheads="1"/>
              </p:cNvSpPr>
              <p:nvPr/>
            </p:nvSpPr>
            <p:spPr bwMode="auto">
              <a:xfrm>
                <a:off x="1623931" y="2981298"/>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69" name="Text Box 110"/>
              <p:cNvSpPr txBox="1">
                <a:spLocks noChangeArrowheads="1"/>
              </p:cNvSpPr>
              <p:nvPr/>
            </p:nvSpPr>
            <p:spPr bwMode="auto">
              <a:xfrm>
                <a:off x="1320042" y="2872543"/>
                <a:ext cx="316167" cy="33855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40  </a:t>
                </a:r>
              </a:p>
            </p:txBody>
          </p:sp>
          <p:sp>
            <p:nvSpPr>
              <p:cNvPr id="270" name="Text Box 114"/>
              <p:cNvSpPr txBox="1">
                <a:spLocks noChangeArrowheads="1"/>
              </p:cNvSpPr>
              <p:nvPr/>
            </p:nvSpPr>
            <p:spPr bwMode="auto">
              <a:xfrm>
                <a:off x="2070556" y="2697163"/>
                <a:ext cx="25631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71" name="Text Box 115"/>
              <p:cNvSpPr txBox="1">
                <a:spLocks noChangeArrowheads="1"/>
              </p:cNvSpPr>
              <p:nvPr/>
            </p:nvSpPr>
            <p:spPr bwMode="auto">
              <a:xfrm>
                <a:off x="1880242" y="2697163"/>
                <a:ext cx="25631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272" name="Text Box 116"/>
              <p:cNvSpPr txBox="1">
                <a:spLocks noChangeArrowheads="1"/>
              </p:cNvSpPr>
              <p:nvPr/>
            </p:nvSpPr>
            <p:spPr bwMode="auto">
              <a:xfrm>
                <a:off x="1069871" y="2981298"/>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73" name="Text Box 117"/>
              <p:cNvSpPr txBox="1">
                <a:spLocks noChangeArrowheads="1"/>
              </p:cNvSpPr>
              <p:nvPr/>
            </p:nvSpPr>
            <p:spPr bwMode="auto">
              <a:xfrm>
                <a:off x="1860289" y="2872543"/>
                <a:ext cx="316167" cy="33855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40  </a:t>
                </a:r>
              </a:p>
            </p:txBody>
          </p:sp>
          <p:sp>
            <p:nvSpPr>
              <p:cNvPr id="274" name="Text Box 118"/>
              <p:cNvSpPr txBox="1">
                <a:spLocks noChangeArrowheads="1"/>
              </p:cNvSpPr>
              <p:nvPr/>
            </p:nvSpPr>
            <p:spPr bwMode="auto">
              <a:xfrm>
                <a:off x="2006095" y="2981298"/>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75" name="Text Box 119"/>
              <p:cNvSpPr txBox="1">
                <a:spLocks noChangeArrowheads="1"/>
              </p:cNvSpPr>
              <p:nvPr/>
            </p:nvSpPr>
            <p:spPr bwMode="auto">
              <a:xfrm>
                <a:off x="1456639" y="2981298"/>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76" name="Text Box 120"/>
              <p:cNvSpPr txBox="1">
                <a:spLocks noChangeArrowheads="1"/>
              </p:cNvSpPr>
              <p:nvPr/>
            </p:nvSpPr>
            <p:spPr bwMode="auto">
              <a:xfrm>
                <a:off x="1623931" y="2850385"/>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77" name="Text Box 121"/>
              <p:cNvSpPr txBox="1">
                <a:spLocks noChangeArrowheads="1"/>
              </p:cNvSpPr>
              <p:nvPr/>
            </p:nvSpPr>
            <p:spPr bwMode="auto">
              <a:xfrm>
                <a:off x="1812711" y="2850385"/>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78" name="Text Box 122"/>
              <p:cNvSpPr txBox="1">
                <a:spLocks noChangeArrowheads="1"/>
              </p:cNvSpPr>
              <p:nvPr/>
            </p:nvSpPr>
            <p:spPr bwMode="auto">
              <a:xfrm>
                <a:off x="2042930" y="2737446"/>
                <a:ext cx="346863" cy="33855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25  </a:t>
                </a:r>
              </a:p>
            </p:txBody>
          </p:sp>
          <p:sp>
            <p:nvSpPr>
              <p:cNvPr id="279" name="Text Box 123"/>
              <p:cNvSpPr txBox="1">
                <a:spLocks noChangeArrowheads="1"/>
              </p:cNvSpPr>
              <p:nvPr/>
            </p:nvSpPr>
            <p:spPr bwMode="auto">
              <a:xfrm>
                <a:off x="1066801" y="2850385"/>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80" name="Text Box 124"/>
              <p:cNvSpPr txBox="1">
                <a:spLocks noChangeArrowheads="1"/>
              </p:cNvSpPr>
              <p:nvPr/>
            </p:nvSpPr>
            <p:spPr bwMode="auto">
              <a:xfrm>
                <a:off x="1066801" y="2699952"/>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81" name="Text Box 125"/>
              <p:cNvSpPr txBox="1">
                <a:spLocks noChangeArrowheads="1"/>
              </p:cNvSpPr>
              <p:nvPr/>
            </p:nvSpPr>
            <p:spPr bwMode="auto">
              <a:xfrm>
                <a:off x="1275533" y="2697163"/>
                <a:ext cx="34686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82" name="Text Box 126"/>
              <p:cNvSpPr txBox="1">
                <a:spLocks noChangeArrowheads="1"/>
              </p:cNvSpPr>
              <p:nvPr/>
            </p:nvSpPr>
            <p:spPr bwMode="auto">
              <a:xfrm>
                <a:off x="1462778" y="2697163"/>
                <a:ext cx="357607"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graphicFrame>
            <p:nvGraphicFramePr>
              <p:cNvPr id="283" name="Object 160"/>
              <p:cNvGraphicFramePr>
                <a:graphicFrameLocks noChangeAspect="1"/>
              </p:cNvGraphicFramePr>
              <p:nvPr/>
            </p:nvGraphicFramePr>
            <p:xfrm>
              <a:off x="1143962" y="3171376"/>
              <a:ext cx="1191000" cy="170105"/>
            </p:xfrm>
            <a:graphic>
              <a:graphicData uri="http://schemas.openxmlformats.org/presentationml/2006/ole">
                <p:oleObj spid="_x0000_s63863" name="Image" r:id="rId17" imgW="1933960" imgH="370098" progId="">
                  <p:embed/>
                </p:oleObj>
              </a:graphicData>
            </a:graphic>
          </p:graphicFrame>
          <p:graphicFrame>
            <p:nvGraphicFramePr>
              <p:cNvPr id="284" name="Object 162"/>
              <p:cNvGraphicFramePr>
                <a:graphicFrameLocks noChangeAspect="1"/>
              </p:cNvGraphicFramePr>
              <p:nvPr/>
            </p:nvGraphicFramePr>
            <p:xfrm>
              <a:off x="1142427" y="3367973"/>
              <a:ext cx="1192536" cy="156162"/>
            </p:xfrm>
            <a:graphic>
              <a:graphicData uri="http://schemas.openxmlformats.org/presentationml/2006/ole">
                <p:oleObj spid="_x0000_s63864" name="Image" r:id="rId18" imgW="1897143" imgH="379429" progId="">
                  <p:embed/>
                </p:oleObj>
              </a:graphicData>
            </a:graphic>
          </p:graphicFrame>
          <p:graphicFrame>
            <p:nvGraphicFramePr>
              <p:cNvPr id="285" name="Object 163"/>
              <p:cNvGraphicFramePr>
                <a:graphicFrameLocks noChangeAspect="1"/>
              </p:cNvGraphicFramePr>
              <p:nvPr/>
            </p:nvGraphicFramePr>
            <p:xfrm>
              <a:off x="1140893" y="3748617"/>
              <a:ext cx="1194070" cy="157557"/>
            </p:xfrm>
            <a:graphic>
              <a:graphicData uri="http://schemas.openxmlformats.org/presentationml/2006/ole">
                <p:oleObj spid="_x0000_s63865" name="Image" r:id="rId19" imgW="2007112" imgH="484571" progId="">
                  <p:embed/>
                </p:oleObj>
              </a:graphicData>
            </a:graphic>
          </p:graphicFrame>
          <p:graphicFrame>
            <p:nvGraphicFramePr>
              <p:cNvPr id="286" name="Object 164"/>
              <p:cNvGraphicFramePr>
                <a:graphicFrameLocks noChangeAspect="1"/>
              </p:cNvGraphicFramePr>
              <p:nvPr/>
            </p:nvGraphicFramePr>
            <p:xfrm>
              <a:off x="1140893" y="3549232"/>
              <a:ext cx="1194070" cy="170105"/>
            </p:xfrm>
            <a:graphic>
              <a:graphicData uri="http://schemas.openxmlformats.org/presentationml/2006/ole">
                <p:oleObj spid="_x0000_s63866" name="Image" r:id="rId20" imgW="1906286" imgH="434175" progId="">
                  <p:embed/>
                </p:oleObj>
              </a:graphicData>
            </a:graphic>
          </p:graphicFrame>
          <p:sp>
            <p:nvSpPr>
              <p:cNvPr id="287" name="Line 175"/>
              <p:cNvSpPr>
                <a:spLocks noChangeShapeType="1"/>
              </p:cNvSpPr>
              <p:nvPr/>
            </p:nvSpPr>
            <p:spPr bwMode="auto">
              <a:xfrm flipH="1">
                <a:off x="2348775" y="3585484"/>
                <a:ext cx="147340" cy="2789"/>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288" name="Line 176"/>
              <p:cNvSpPr>
                <a:spLocks noChangeShapeType="1"/>
              </p:cNvSpPr>
              <p:nvPr/>
            </p:nvSpPr>
            <p:spPr bwMode="auto">
              <a:xfrm flipH="1">
                <a:off x="2348775" y="3671779"/>
                <a:ext cx="147340" cy="0"/>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grpSp>
      </p:grpSp>
      <p:grpSp>
        <p:nvGrpSpPr>
          <p:cNvPr id="289" name="Group 258"/>
          <p:cNvGrpSpPr>
            <a:grpSpLocks/>
          </p:cNvGrpSpPr>
          <p:nvPr/>
        </p:nvGrpSpPr>
        <p:grpSpPr bwMode="auto">
          <a:xfrm>
            <a:off x="3595688" y="1866900"/>
            <a:ext cx="2760663" cy="1638300"/>
            <a:chOff x="1891" y="758"/>
            <a:chExt cx="1739" cy="1523"/>
          </a:xfrm>
        </p:grpSpPr>
        <p:graphicFrame>
          <p:nvGraphicFramePr>
            <p:cNvPr id="290" name="Object 212"/>
            <p:cNvGraphicFramePr>
              <a:graphicFrameLocks noChangeAspect="1"/>
            </p:cNvGraphicFramePr>
            <p:nvPr/>
          </p:nvGraphicFramePr>
          <p:xfrm>
            <a:off x="1891" y="758"/>
            <a:ext cx="1739" cy="1523"/>
          </p:xfrm>
          <a:graphic>
            <a:graphicData uri="http://schemas.openxmlformats.org/drawingml/2006/chart">
              <c:chart xmlns:c="http://schemas.openxmlformats.org/drawingml/2006/chart" xmlns:r="http://schemas.openxmlformats.org/officeDocument/2006/relationships" r:id="rId21"/>
            </a:graphicData>
          </a:graphic>
        </p:graphicFrame>
        <p:sp>
          <p:nvSpPr>
            <p:cNvPr id="291" name="Text Box 217"/>
            <p:cNvSpPr txBox="1">
              <a:spLocks noChangeArrowheads="1"/>
            </p:cNvSpPr>
            <p:nvPr/>
          </p:nvSpPr>
          <p:spPr bwMode="auto">
            <a:xfrm>
              <a:off x="2485" y="1321"/>
              <a:ext cx="222" cy="2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sp>
          <p:nvSpPr>
            <p:cNvPr id="292" name="Text Box 218"/>
            <p:cNvSpPr txBox="1">
              <a:spLocks noChangeArrowheads="1"/>
            </p:cNvSpPr>
            <p:nvPr/>
          </p:nvSpPr>
          <p:spPr bwMode="auto">
            <a:xfrm>
              <a:off x="2664" y="1411"/>
              <a:ext cx="222" cy="2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  </a:t>
              </a:r>
            </a:p>
          </p:txBody>
        </p:sp>
      </p:grpSp>
      <p:sp>
        <p:nvSpPr>
          <p:cNvPr id="293" name="Text Box 59"/>
          <p:cNvSpPr txBox="1">
            <a:spLocks noChangeArrowheads="1"/>
          </p:cNvSpPr>
          <p:nvPr/>
        </p:nvSpPr>
        <p:spPr bwMode="auto">
          <a:xfrm>
            <a:off x="1233488" y="2124075"/>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C</a:t>
            </a:r>
            <a:r>
              <a:rPr lang="en-US" sz="1200" b="1" dirty="0" smtClean="0">
                <a:latin typeface="Arial" pitchFamily="-106" charset="0"/>
              </a:rPr>
              <a:t>.</a:t>
            </a:r>
            <a:endParaRPr lang="en-US" sz="1200" b="1" dirty="0">
              <a:latin typeface="Arial" pitchFamily="-106" charset="0"/>
            </a:endParaRPr>
          </a:p>
        </p:txBody>
      </p:sp>
      <p:sp>
        <p:nvSpPr>
          <p:cNvPr id="295" name="Text Box 59"/>
          <p:cNvSpPr txBox="1">
            <a:spLocks noChangeArrowheads="1"/>
          </p:cNvSpPr>
          <p:nvPr/>
        </p:nvSpPr>
        <p:spPr bwMode="auto">
          <a:xfrm>
            <a:off x="1233488" y="3521075"/>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D.</a:t>
            </a:r>
            <a:endParaRPr lang="en-US" sz="1200" b="1" dirty="0">
              <a:latin typeface="Arial" pitchFamily="-106" charset="0"/>
            </a:endParaRPr>
          </a:p>
        </p:txBody>
      </p:sp>
      <p:grpSp>
        <p:nvGrpSpPr>
          <p:cNvPr id="296" name="Group 295"/>
          <p:cNvGrpSpPr/>
          <p:nvPr/>
        </p:nvGrpSpPr>
        <p:grpSpPr>
          <a:xfrm>
            <a:off x="1587500" y="3651067"/>
            <a:ext cx="2133599" cy="1340782"/>
            <a:chOff x="1016000" y="4857567"/>
            <a:chExt cx="2133599" cy="1340782"/>
          </a:xfrm>
        </p:grpSpPr>
        <p:sp>
          <p:nvSpPr>
            <p:cNvPr id="297" name="Text Box 281"/>
            <p:cNvSpPr txBox="1">
              <a:spLocks noChangeArrowheads="1"/>
            </p:cNvSpPr>
            <p:nvPr/>
          </p:nvSpPr>
          <p:spPr bwMode="auto">
            <a:xfrm>
              <a:off x="2189111" y="5398384"/>
              <a:ext cx="808553"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GSK3</a:t>
              </a:r>
              <a:r>
                <a:rPr lang="en-US" sz="800" dirty="0">
                  <a:latin typeface="Arial"/>
                  <a:cs typeface="Arial"/>
                  <a:sym typeface="Symbol" pitchFamily="-105" charset="2"/>
                </a:rPr>
                <a:t></a:t>
              </a:r>
              <a:endParaRPr lang="en-US" sz="800" dirty="0">
                <a:latin typeface="Arial"/>
                <a:cs typeface="Arial"/>
              </a:endParaRPr>
            </a:p>
          </p:txBody>
        </p:sp>
        <p:sp>
          <p:nvSpPr>
            <p:cNvPr id="298" name="Text Box 282"/>
            <p:cNvSpPr txBox="1">
              <a:spLocks noChangeArrowheads="1"/>
            </p:cNvSpPr>
            <p:nvPr/>
          </p:nvSpPr>
          <p:spPr bwMode="auto">
            <a:xfrm>
              <a:off x="2189111" y="4999613"/>
              <a:ext cx="523182"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p-T286</a:t>
              </a:r>
            </a:p>
          </p:txBody>
        </p:sp>
        <p:sp>
          <p:nvSpPr>
            <p:cNvPr id="299" name="Text Box 283"/>
            <p:cNvSpPr txBox="1">
              <a:spLocks noChangeArrowheads="1"/>
            </p:cNvSpPr>
            <p:nvPr/>
          </p:nvSpPr>
          <p:spPr bwMode="auto">
            <a:xfrm>
              <a:off x="2197038" y="5577505"/>
              <a:ext cx="618306"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sym typeface="Symbol" pitchFamily="-105" charset="2"/>
                </a:rPr>
                <a:t>H2AX</a:t>
              </a:r>
              <a:endParaRPr lang="en-US" sz="800" dirty="0">
                <a:latin typeface="Arial"/>
                <a:cs typeface="Arial"/>
              </a:endParaRPr>
            </a:p>
          </p:txBody>
        </p:sp>
        <p:sp>
          <p:nvSpPr>
            <p:cNvPr id="300" name="Text Box 284"/>
            <p:cNvSpPr txBox="1">
              <a:spLocks noChangeArrowheads="1"/>
            </p:cNvSpPr>
            <p:nvPr/>
          </p:nvSpPr>
          <p:spPr bwMode="auto">
            <a:xfrm>
              <a:off x="2185149" y="5195077"/>
              <a:ext cx="546963"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Cyc D1</a:t>
              </a:r>
            </a:p>
          </p:txBody>
        </p:sp>
        <p:pic>
          <p:nvPicPr>
            <p:cNvPr id="301" name="Picture 285"/>
            <p:cNvPicPr>
              <a:picLocks noChangeAspect="1" noChangeArrowheads="1"/>
            </p:cNvPicPr>
            <p:nvPr/>
          </p:nvPicPr>
          <p:blipFill>
            <a:blip r:embed="rId22">
              <a:lum bright="-12000" contrast="24000"/>
              <a:grayscl/>
            </a:blip>
            <a:srcRect t="4279"/>
            <a:stretch>
              <a:fillRect/>
            </a:stretch>
          </p:blipFill>
          <p:spPr bwMode="auto">
            <a:xfrm>
              <a:off x="1033389" y="5426212"/>
              <a:ext cx="1212830" cy="160256"/>
            </a:xfrm>
            <a:prstGeom prst="rect">
              <a:avLst/>
            </a:prstGeom>
            <a:noFill/>
            <a:ln w="9525">
              <a:solidFill>
                <a:schemeClr val="tx1"/>
              </a:solidFill>
              <a:miter lim="800000"/>
              <a:headEnd/>
              <a:tailEnd/>
            </a:ln>
            <a:effectLst/>
          </p:spPr>
        </p:pic>
        <p:pic>
          <p:nvPicPr>
            <p:cNvPr id="302" name="Picture 286"/>
            <p:cNvPicPr>
              <a:picLocks noChangeAspect="1" noChangeArrowheads="1"/>
            </p:cNvPicPr>
            <p:nvPr/>
          </p:nvPicPr>
          <p:blipFill>
            <a:blip r:embed="rId23">
              <a:lum bright="-6000" contrast="4000"/>
              <a:grayscl/>
            </a:blip>
            <a:srcRect t="15038" b="6015"/>
            <a:stretch>
              <a:fillRect/>
            </a:stretch>
          </p:blipFill>
          <p:spPr bwMode="auto">
            <a:xfrm>
              <a:off x="1033389" y="5041355"/>
              <a:ext cx="1212830" cy="157828"/>
            </a:xfrm>
            <a:prstGeom prst="rect">
              <a:avLst/>
            </a:prstGeom>
            <a:noFill/>
            <a:ln w="9525">
              <a:solidFill>
                <a:schemeClr val="tx1"/>
              </a:solidFill>
              <a:miter lim="800000"/>
              <a:headEnd/>
              <a:tailEnd/>
            </a:ln>
            <a:effectLst/>
          </p:spPr>
        </p:pic>
        <p:pic>
          <p:nvPicPr>
            <p:cNvPr id="303" name="Picture 287"/>
            <p:cNvPicPr>
              <a:picLocks noChangeAspect="1" noChangeArrowheads="1"/>
            </p:cNvPicPr>
            <p:nvPr/>
          </p:nvPicPr>
          <p:blipFill>
            <a:blip r:embed="rId24">
              <a:lum bright="-14000" contrast="28000"/>
              <a:grayscl/>
            </a:blip>
            <a:srcRect t="12000"/>
            <a:stretch>
              <a:fillRect/>
            </a:stretch>
          </p:blipFill>
          <p:spPr bwMode="auto">
            <a:xfrm>
              <a:off x="1033389" y="5228320"/>
              <a:ext cx="1212830" cy="166326"/>
            </a:xfrm>
            <a:prstGeom prst="rect">
              <a:avLst/>
            </a:prstGeom>
            <a:noFill/>
            <a:ln w="9525">
              <a:solidFill>
                <a:schemeClr val="tx1"/>
              </a:solidFill>
              <a:miter lim="800000"/>
              <a:headEnd/>
              <a:tailEnd/>
            </a:ln>
            <a:effectLst/>
          </p:spPr>
        </p:pic>
        <p:pic>
          <p:nvPicPr>
            <p:cNvPr id="304" name="Picture 288"/>
            <p:cNvPicPr>
              <a:picLocks noChangeAspect="1" noChangeArrowheads="1"/>
            </p:cNvPicPr>
            <p:nvPr/>
          </p:nvPicPr>
          <p:blipFill>
            <a:blip r:embed="rId25">
              <a:lum bright="2000"/>
              <a:grayscl/>
            </a:blip>
            <a:srcRect/>
            <a:stretch>
              <a:fillRect/>
            </a:stretch>
          </p:blipFill>
          <p:spPr bwMode="auto">
            <a:xfrm>
              <a:off x="1033389" y="5616819"/>
              <a:ext cx="1212830" cy="156613"/>
            </a:xfrm>
            <a:prstGeom prst="rect">
              <a:avLst/>
            </a:prstGeom>
            <a:noFill/>
            <a:ln w="9525">
              <a:solidFill>
                <a:schemeClr val="tx1"/>
              </a:solidFill>
              <a:miter lim="800000"/>
              <a:headEnd/>
              <a:tailEnd/>
            </a:ln>
            <a:effectLst/>
          </p:spPr>
        </p:pic>
        <p:pic>
          <p:nvPicPr>
            <p:cNvPr id="305" name="Picture 289"/>
            <p:cNvPicPr>
              <a:picLocks noChangeAspect="1" noChangeArrowheads="1"/>
            </p:cNvPicPr>
            <p:nvPr/>
          </p:nvPicPr>
          <p:blipFill>
            <a:blip r:embed="rId26">
              <a:lum bright="-2000" contrast="2000"/>
              <a:grayscl/>
            </a:blip>
            <a:srcRect t="18433" b="3687"/>
            <a:stretch>
              <a:fillRect/>
            </a:stretch>
          </p:blipFill>
          <p:spPr bwMode="auto">
            <a:xfrm>
              <a:off x="1033389" y="5807426"/>
              <a:ext cx="1212830" cy="161574"/>
            </a:xfrm>
            <a:prstGeom prst="rect">
              <a:avLst/>
            </a:prstGeom>
            <a:noFill/>
            <a:ln w="9525">
              <a:solidFill>
                <a:schemeClr val="tx1"/>
              </a:solidFill>
              <a:miter lim="800000"/>
              <a:headEnd/>
              <a:tailEnd/>
            </a:ln>
            <a:effectLst/>
          </p:spPr>
        </p:pic>
        <p:sp>
          <p:nvSpPr>
            <p:cNvPr id="306" name="Text Box 291"/>
            <p:cNvSpPr txBox="1">
              <a:spLocks noChangeArrowheads="1"/>
            </p:cNvSpPr>
            <p:nvPr/>
          </p:nvSpPr>
          <p:spPr bwMode="auto">
            <a:xfrm>
              <a:off x="1016000" y="5982905"/>
              <a:ext cx="820444"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Control </a:t>
              </a:r>
              <a:r>
                <a:rPr lang="en-US" sz="800" dirty="0" smtClean="0">
                  <a:latin typeface="Arial"/>
                  <a:cs typeface="Arial"/>
                </a:rPr>
                <a:t>sh</a:t>
              </a:r>
              <a:endParaRPr lang="el-GR" sz="800" dirty="0">
                <a:latin typeface="Arial"/>
                <a:ea typeface="Times New Roman" pitchFamily="-105" charset="0"/>
                <a:cs typeface="Arial"/>
              </a:endParaRPr>
            </a:p>
          </p:txBody>
        </p:sp>
        <p:sp>
          <p:nvSpPr>
            <p:cNvPr id="307" name="Text Box 292"/>
            <p:cNvSpPr txBox="1">
              <a:spLocks noChangeArrowheads="1"/>
            </p:cNvSpPr>
            <p:nvPr/>
          </p:nvSpPr>
          <p:spPr bwMode="auto">
            <a:xfrm>
              <a:off x="1649350" y="5978048"/>
              <a:ext cx="820443"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GSK3</a:t>
              </a:r>
              <a:r>
                <a:rPr lang="el-GR" sz="800" dirty="0">
                  <a:latin typeface="Arial"/>
                  <a:ea typeface="Times New Roman" pitchFamily="-105" charset="0"/>
                  <a:cs typeface="Arial"/>
                </a:rPr>
                <a:t>β</a:t>
              </a:r>
              <a:r>
                <a:rPr lang="en-US" sz="800" dirty="0">
                  <a:latin typeface="Arial"/>
                  <a:cs typeface="Arial"/>
                </a:rPr>
                <a:t> </a:t>
              </a:r>
              <a:r>
                <a:rPr lang="en-US" sz="800" dirty="0" smtClean="0">
                  <a:latin typeface="Arial"/>
                  <a:cs typeface="Arial"/>
                </a:rPr>
                <a:t>sh</a:t>
              </a:r>
              <a:endParaRPr lang="el-GR" sz="800" dirty="0">
                <a:latin typeface="Arial"/>
                <a:ea typeface="Times New Roman" pitchFamily="-105" charset="0"/>
                <a:cs typeface="Arial"/>
              </a:endParaRPr>
            </a:p>
          </p:txBody>
        </p:sp>
        <p:sp>
          <p:nvSpPr>
            <p:cNvPr id="308" name="Line 293"/>
            <p:cNvSpPr>
              <a:spLocks noChangeShapeType="1"/>
            </p:cNvSpPr>
            <p:nvPr/>
          </p:nvSpPr>
          <p:spPr bwMode="auto">
            <a:xfrm>
              <a:off x="1025462" y="6005973"/>
              <a:ext cx="657941"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309" name="Line 294"/>
            <p:cNvSpPr>
              <a:spLocks noChangeShapeType="1"/>
            </p:cNvSpPr>
            <p:nvPr/>
          </p:nvSpPr>
          <p:spPr bwMode="auto">
            <a:xfrm>
              <a:off x="1716432" y="6007187"/>
              <a:ext cx="531109"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310" name="Text Box 295"/>
            <p:cNvSpPr txBox="1">
              <a:spLocks noChangeArrowheads="1"/>
            </p:cNvSpPr>
            <p:nvPr/>
          </p:nvSpPr>
          <p:spPr bwMode="auto">
            <a:xfrm>
              <a:off x="1603323" y="4864102"/>
              <a:ext cx="206102" cy="30777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a:t>
              </a:r>
              <a:endParaRPr lang="el-GR" sz="700">
                <a:latin typeface="Arial"/>
                <a:ea typeface="Times New Roman" pitchFamily="-105" charset="0"/>
                <a:cs typeface="Arial"/>
              </a:endParaRPr>
            </a:p>
          </p:txBody>
        </p:sp>
        <p:sp>
          <p:nvSpPr>
            <p:cNvPr id="311" name="Text Box 296"/>
            <p:cNvSpPr txBox="1">
              <a:spLocks noChangeArrowheads="1"/>
            </p:cNvSpPr>
            <p:nvPr/>
          </p:nvSpPr>
          <p:spPr bwMode="auto">
            <a:xfrm>
              <a:off x="1709528" y="4872956"/>
              <a:ext cx="301226" cy="20005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0.5</a:t>
              </a:r>
              <a:endParaRPr lang="el-GR" sz="700" dirty="0">
                <a:latin typeface="Arial"/>
                <a:ea typeface="Times New Roman" pitchFamily="-105" charset="0"/>
                <a:cs typeface="Arial"/>
              </a:endParaRPr>
            </a:p>
          </p:txBody>
        </p:sp>
        <p:sp>
          <p:nvSpPr>
            <p:cNvPr id="312" name="Text Box 297"/>
            <p:cNvSpPr txBox="1">
              <a:spLocks noChangeArrowheads="1"/>
            </p:cNvSpPr>
            <p:nvPr/>
          </p:nvSpPr>
          <p:spPr bwMode="auto">
            <a:xfrm>
              <a:off x="2035856" y="4870267"/>
              <a:ext cx="301226" cy="20005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2</a:t>
              </a:r>
              <a:endParaRPr lang="el-GR" sz="700" dirty="0">
                <a:latin typeface="Arial"/>
                <a:ea typeface="Times New Roman" pitchFamily="-105" charset="0"/>
                <a:cs typeface="Arial"/>
              </a:endParaRPr>
            </a:p>
          </p:txBody>
        </p:sp>
        <p:sp>
          <p:nvSpPr>
            <p:cNvPr id="313" name="Text Box 298"/>
            <p:cNvSpPr txBox="1">
              <a:spLocks noChangeArrowheads="1"/>
            </p:cNvSpPr>
            <p:nvPr/>
          </p:nvSpPr>
          <p:spPr bwMode="auto">
            <a:xfrm>
              <a:off x="2184636" y="4857567"/>
              <a:ext cx="812564"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10Gy </a:t>
              </a:r>
              <a:r>
                <a:rPr lang="el-GR" sz="800" dirty="0">
                  <a:latin typeface="Symbol" charset="2"/>
                  <a:ea typeface="Times New Roman" pitchFamily="-105" charset="0"/>
                  <a:cs typeface="Symbol" charset="2"/>
                </a:rPr>
                <a:t>γ</a:t>
              </a:r>
              <a:r>
                <a:rPr lang="en-US" sz="800" dirty="0">
                  <a:latin typeface="Arial"/>
                  <a:ea typeface="Times New Roman" pitchFamily="-105" charset="0"/>
                  <a:cs typeface="Arial"/>
                </a:rPr>
                <a:t>IR (h)</a:t>
              </a:r>
              <a:endParaRPr lang="el-GR" sz="800" dirty="0">
                <a:latin typeface="Arial"/>
                <a:ea typeface="Times New Roman" pitchFamily="-105" charset="0"/>
                <a:cs typeface="Arial"/>
              </a:endParaRPr>
            </a:p>
          </p:txBody>
        </p:sp>
        <p:sp>
          <p:nvSpPr>
            <p:cNvPr id="314" name="Text Box 299"/>
            <p:cNvSpPr txBox="1">
              <a:spLocks noChangeArrowheads="1"/>
            </p:cNvSpPr>
            <p:nvPr/>
          </p:nvSpPr>
          <p:spPr bwMode="auto">
            <a:xfrm>
              <a:off x="1885243" y="4872956"/>
              <a:ext cx="301226" cy="20005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1</a:t>
              </a:r>
              <a:endParaRPr lang="el-GR" sz="700" dirty="0">
                <a:latin typeface="Arial"/>
                <a:ea typeface="Times New Roman" pitchFamily="-105" charset="0"/>
                <a:cs typeface="Arial"/>
              </a:endParaRPr>
            </a:p>
          </p:txBody>
        </p:sp>
        <p:sp>
          <p:nvSpPr>
            <p:cNvPr id="315" name="Text Box 300"/>
            <p:cNvSpPr txBox="1">
              <a:spLocks noChangeArrowheads="1"/>
            </p:cNvSpPr>
            <p:nvPr/>
          </p:nvSpPr>
          <p:spPr bwMode="auto">
            <a:xfrm>
              <a:off x="1022820" y="4864101"/>
              <a:ext cx="206102" cy="30777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a:t>
              </a:r>
              <a:endParaRPr lang="el-GR" sz="700">
                <a:latin typeface="Arial"/>
                <a:ea typeface="Times New Roman" pitchFamily="-105" charset="0"/>
                <a:cs typeface="Arial"/>
              </a:endParaRPr>
            </a:p>
          </p:txBody>
        </p:sp>
        <p:sp>
          <p:nvSpPr>
            <p:cNvPr id="316" name="Text Box 301"/>
            <p:cNvSpPr txBox="1">
              <a:spLocks noChangeArrowheads="1"/>
            </p:cNvSpPr>
            <p:nvPr/>
          </p:nvSpPr>
          <p:spPr bwMode="auto">
            <a:xfrm>
              <a:off x="1129025" y="4872956"/>
              <a:ext cx="301226" cy="20005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0.5</a:t>
              </a:r>
              <a:endParaRPr lang="el-GR" sz="700">
                <a:latin typeface="Arial"/>
                <a:ea typeface="Times New Roman" pitchFamily="-105" charset="0"/>
                <a:cs typeface="Arial"/>
              </a:endParaRPr>
            </a:p>
          </p:txBody>
        </p:sp>
        <p:sp>
          <p:nvSpPr>
            <p:cNvPr id="317" name="Text Box 302"/>
            <p:cNvSpPr txBox="1">
              <a:spLocks noChangeArrowheads="1"/>
            </p:cNvSpPr>
            <p:nvPr/>
          </p:nvSpPr>
          <p:spPr bwMode="auto">
            <a:xfrm>
              <a:off x="1463280" y="4872956"/>
              <a:ext cx="301226" cy="20005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2</a:t>
              </a:r>
              <a:endParaRPr lang="el-GR" sz="700">
                <a:latin typeface="Arial"/>
                <a:ea typeface="Times New Roman" pitchFamily="-105" charset="0"/>
                <a:cs typeface="Arial"/>
              </a:endParaRPr>
            </a:p>
          </p:txBody>
        </p:sp>
        <p:sp>
          <p:nvSpPr>
            <p:cNvPr id="318" name="Text Box 303"/>
            <p:cNvSpPr txBox="1">
              <a:spLocks noChangeArrowheads="1"/>
            </p:cNvSpPr>
            <p:nvPr/>
          </p:nvSpPr>
          <p:spPr bwMode="auto">
            <a:xfrm>
              <a:off x="1304740" y="4872956"/>
              <a:ext cx="301226" cy="20005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1</a:t>
              </a:r>
              <a:endParaRPr lang="el-GR" sz="700">
                <a:latin typeface="Arial"/>
                <a:ea typeface="Times New Roman" pitchFamily="-105" charset="0"/>
                <a:cs typeface="Arial"/>
              </a:endParaRPr>
            </a:p>
          </p:txBody>
        </p:sp>
        <p:sp>
          <p:nvSpPr>
            <p:cNvPr id="319" name="Text Box 339"/>
            <p:cNvSpPr txBox="1">
              <a:spLocks noChangeArrowheads="1"/>
            </p:cNvSpPr>
            <p:nvPr/>
          </p:nvSpPr>
          <p:spPr bwMode="auto">
            <a:xfrm>
              <a:off x="2187790" y="5780250"/>
              <a:ext cx="96180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grpSp>
      <p:grpSp>
        <p:nvGrpSpPr>
          <p:cNvPr id="338" name="Group 337"/>
          <p:cNvGrpSpPr/>
          <p:nvPr/>
        </p:nvGrpSpPr>
        <p:grpSpPr>
          <a:xfrm>
            <a:off x="3810000" y="3459166"/>
            <a:ext cx="2539996" cy="588563"/>
            <a:chOff x="3593445" y="3865563"/>
            <a:chExt cx="2715280" cy="590814"/>
          </a:xfrm>
        </p:grpSpPr>
        <p:grpSp>
          <p:nvGrpSpPr>
            <p:cNvPr id="320" name="Group 313"/>
            <p:cNvGrpSpPr>
              <a:grpSpLocks/>
            </p:cNvGrpSpPr>
            <p:nvPr/>
          </p:nvGrpSpPr>
          <p:grpSpPr bwMode="auto">
            <a:xfrm>
              <a:off x="3687763" y="4067175"/>
              <a:ext cx="1187450" cy="180975"/>
              <a:chOff x="2313" y="3039"/>
              <a:chExt cx="1014" cy="165"/>
            </a:xfrm>
          </p:grpSpPr>
          <p:grpSp>
            <p:nvGrpSpPr>
              <p:cNvPr id="321" name="Group 311"/>
              <p:cNvGrpSpPr>
                <a:grpSpLocks/>
              </p:cNvGrpSpPr>
              <p:nvPr/>
            </p:nvGrpSpPr>
            <p:grpSpPr bwMode="auto">
              <a:xfrm>
                <a:off x="2316" y="3042"/>
                <a:ext cx="1008" cy="160"/>
                <a:chOff x="2316" y="3042"/>
                <a:chExt cx="1008" cy="160"/>
              </a:xfrm>
            </p:grpSpPr>
            <p:graphicFrame>
              <p:nvGraphicFramePr>
                <p:cNvPr id="323" name="Object 308"/>
                <p:cNvGraphicFramePr>
                  <a:graphicFrameLocks noChangeAspect="1"/>
                </p:cNvGraphicFramePr>
                <p:nvPr/>
              </p:nvGraphicFramePr>
              <p:xfrm>
                <a:off x="2316" y="3042"/>
                <a:ext cx="487" cy="160"/>
              </p:xfrm>
              <a:graphic>
                <a:graphicData uri="http://schemas.openxmlformats.org/presentationml/2006/ole">
                  <p:oleObj spid="_x0000_s63867" name="Image" r:id="rId27" imgW="6019048" imgH="2336508" progId="">
                    <p:embed/>
                  </p:oleObj>
                </a:graphicData>
              </a:graphic>
            </p:graphicFrame>
            <p:graphicFrame>
              <p:nvGraphicFramePr>
                <p:cNvPr id="324" name="Object 310"/>
                <p:cNvGraphicFramePr>
                  <a:graphicFrameLocks noChangeAspect="1"/>
                </p:cNvGraphicFramePr>
                <p:nvPr/>
              </p:nvGraphicFramePr>
              <p:xfrm>
                <a:off x="2765" y="3042"/>
                <a:ext cx="559" cy="160"/>
              </p:xfrm>
              <a:graphic>
                <a:graphicData uri="http://schemas.openxmlformats.org/presentationml/2006/ole">
                  <p:oleObj spid="_x0000_s63868" name="Image" r:id="rId28" imgW="6019048" imgH="2336508" progId="">
                    <p:embed/>
                  </p:oleObj>
                </a:graphicData>
              </a:graphic>
            </p:graphicFrame>
          </p:grpSp>
          <p:sp>
            <p:nvSpPr>
              <p:cNvPr id="322" name="Rectangle 312"/>
              <p:cNvSpPr>
                <a:spLocks noChangeArrowheads="1"/>
              </p:cNvSpPr>
              <p:nvPr/>
            </p:nvSpPr>
            <p:spPr bwMode="auto">
              <a:xfrm>
                <a:off x="2313" y="3039"/>
                <a:ext cx="1014" cy="165"/>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sz="800" dirty="0">
                  <a:latin typeface="Arial"/>
                  <a:cs typeface="Arial"/>
                </a:endParaRPr>
              </a:p>
            </p:txBody>
          </p:sp>
        </p:grpSp>
        <p:grpSp>
          <p:nvGrpSpPr>
            <p:cNvPr id="325" name="Group 338"/>
            <p:cNvGrpSpPr>
              <a:grpSpLocks/>
            </p:cNvGrpSpPr>
            <p:nvPr/>
          </p:nvGrpSpPr>
          <p:grpSpPr bwMode="auto">
            <a:xfrm>
              <a:off x="3687763" y="4271963"/>
              <a:ext cx="1187450" cy="182562"/>
              <a:chOff x="2315" y="3251"/>
              <a:chExt cx="748" cy="115"/>
            </a:xfrm>
          </p:grpSpPr>
          <p:graphicFrame>
            <p:nvGraphicFramePr>
              <p:cNvPr id="326" name="Object 309"/>
              <p:cNvGraphicFramePr>
                <a:graphicFrameLocks noChangeAspect="1"/>
              </p:cNvGraphicFramePr>
              <p:nvPr/>
            </p:nvGraphicFramePr>
            <p:xfrm>
              <a:off x="2651" y="3254"/>
              <a:ext cx="412" cy="112"/>
            </p:xfrm>
            <a:graphic>
              <a:graphicData uri="http://schemas.openxmlformats.org/presentationml/2006/ole">
                <p:oleObj spid="_x0000_s63869" name="Image" r:id="rId29" imgW="1851429" imgH="374762" progId="">
                  <p:embed/>
                </p:oleObj>
              </a:graphicData>
            </a:graphic>
          </p:graphicFrame>
          <p:graphicFrame>
            <p:nvGraphicFramePr>
              <p:cNvPr id="327" name="Object 314"/>
              <p:cNvGraphicFramePr>
                <a:graphicFrameLocks noChangeAspect="1"/>
              </p:cNvGraphicFramePr>
              <p:nvPr/>
            </p:nvGraphicFramePr>
            <p:xfrm>
              <a:off x="2317" y="3254"/>
              <a:ext cx="339" cy="112"/>
            </p:xfrm>
            <a:graphic>
              <a:graphicData uri="http://schemas.openxmlformats.org/presentationml/2006/ole">
                <p:oleObj spid="_x0000_s63870" name="Image" r:id="rId30" imgW="1851429" imgH="374762" progId="">
                  <p:embed/>
                </p:oleObj>
              </a:graphicData>
            </a:graphic>
          </p:graphicFrame>
          <p:sp>
            <p:nvSpPr>
              <p:cNvPr id="328" name="Rectangle 317"/>
              <p:cNvSpPr>
                <a:spLocks noChangeArrowheads="1"/>
              </p:cNvSpPr>
              <p:nvPr/>
            </p:nvSpPr>
            <p:spPr bwMode="auto">
              <a:xfrm>
                <a:off x="2315" y="3251"/>
                <a:ext cx="748" cy="114"/>
              </a:xfrm>
              <a:prstGeom prst="rect">
                <a:avLst/>
              </a:prstGeom>
              <a:noFill/>
              <a:ln w="9525">
                <a:solidFill>
                  <a:schemeClr val="tx1"/>
                </a:solidFill>
                <a:miter lim="800000"/>
                <a:headEnd/>
                <a:tailEnd/>
              </a:ln>
              <a:effectLst/>
            </p:spPr>
            <p:txBody>
              <a:bodyPr wrap="none" anchor="ctr">
                <a:prstTxWarp prst="textNoShape">
                  <a:avLst/>
                </a:prstTxWarp>
              </a:bodyPr>
              <a:lstStyle/>
              <a:p>
                <a:endParaRPr lang="en-US" sz="800" dirty="0">
                  <a:latin typeface="Arial"/>
                  <a:cs typeface="Arial"/>
                </a:endParaRPr>
              </a:p>
            </p:txBody>
          </p:sp>
        </p:grpSp>
        <p:sp>
          <p:nvSpPr>
            <p:cNvPr id="329" name="Text Box 325"/>
            <p:cNvSpPr txBox="1">
              <a:spLocks noChangeArrowheads="1"/>
            </p:cNvSpPr>
            <p:nvPr/>
          </p:nvSpPr>
          <p:spPr bwMode="auto">
            <a:xfrm>
              <a:off x="3872792" y="3865563"/>
              <a:ext cx="247650"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a:t>
              </a:r>
              <a:endParaRPr lang="el-GR" sz="800" dirty="0">
                <a:latin typeface="Arial"/>
                <a:ea typeface="Times New Roman" pitchFamily="-105" charset="0"/>
                <a:cs typeface="Arial"/>
              </a:endParaRPr>
            </a:p>
          </p:txBody>
        </p:sp>
        <p:sp>
          <p:nvSpPr>
            <p:cNvPr id="330" name="Text Box 326"/>
            <p:cNvSpPr txBox="1">
              <a:spLocks noChangeArrowheads="1"/>
            </p:cNvSpPr>
            <p:nvPr/>
          </p:nvSpPr>
          <p:spPr bwMode="auto">
            <a:xfrm>
              <a:off x="4031377" y="3871913"/>
              <a:ext cx="361951"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5</a:t>
              </a:r>
              <a:endParaRPr lang="el-GR" sz="800" dirty="0">
                <a:latin typeface="Arial"/>
                <a:ea typeface="Times New Roman" pitchFamily="-105" charset="0"/>
                <a:cs typeface="Arial"/>
              </a:endParaRPr>
            </a:p>
          </p:txBody>
        </p:sp>
        <p:sp>
          <p:nvSpPr>
            <p:cNvPr id="331" name="Text Box 327"/>
            <p:cNvSpPr txBox="1">
              <a:spLocks noChangeArrowheads="1"/>
            </p:cNvSpPr>
            <p:nvPr/>
          </p:nvSpPr>
          <p:spPr bwMode="auto">
            <a:xfrm>
              <a:off x="4360863" y="3871913"/>
              <a:ext cx="361950"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30</a:t>
              </a:r>
              <a:endParaRPr lang="el-GR" sz="800">
                <a:latin typeface="Arial"/>
                <a:ea typeface="Times New Roman" pitchFamily="-105" charset="0"/>
                <a:cs typeface="Arial"/>
              </a:endParaRPr>
            </a:p>
          </p:txBody>
        </p:sp>
        <p:sp>
          <p:nvSpPr>
            <p:cNvPr id="332" name="Text Box 328"/>
            <p:cNvSpPr txBox="1">
              <a:spLocks noChangeArrowheads="1"/>
            </p:cNvSpPr>
            <p:nvPr/>
          </p:nvSpPr>
          <p:spPr bwMode="auto">
            <a:xfrm>
              <a:off x="4152738" y="3871913"/>
              <a:ext cx="361951"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15</a:t>
              </a:r>
              <a:endParaRPr lang="el-GR" sz="800" dirty="0">
                <a:latin typeface="Arial"/>
                <a:ea typeface="Times New Roman" pitchFamily="-105" charset="0"/>
                <a:cs typeface="Arial"/>
              </a:endParaRPr>
            </a:p>
          </p:txBody>
        </p:sp>
        <p:sp>
          <p:nvSpPr>
            <p:cNvPr id="333" name="Text Box 330"/>
            <p:cNvSpPr txBox="1">
              <a:spLocks noChangeArrowheads="1"/>
            </p:cNvSpPr>
            <p:nvPr/>
          </p:nvSpPr>
          <p:spPr bwMode="auto">
            <a:xfrm>
              <a:off x="3593445" y="3886200"/>
              <a:ext cx="478115" cy="200820"/>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700" dirty="0">
                  <a:latin typeface="Arial"/>
                  <a:ea typeface="Times New Roman" pitchFamily="-105" charset="0"/>
                  <a:cs typeface="Arial"/>
                </a:rPr>
                <a:t>NRS</a:t>
              </a:r>
              <a:endParaRPr lang="el-GR" sz="700" dirty="0">
                <a:latin typeface="Arial"/>
                <a:ea typeface="Times New Roman" pitchFamily="-105" charset="0"/>
                <a:cs typeface="Arial"/>
              </a:endParaRPr>
            </a:p>
          </p:txBody>
        </p:sp>
        <p:sp>
          <p:nvSpPr>
            <p:cNvPr id="334" name="Text Box 331"/>
            <p:cNvSpPr txBox="1">
              <a:spLocks noChangeArrowheads="1"/>
            </p:cNvSpPr>
            <p:nvPr/>
          </p:nvSpPr>
          <p:spPr bwMode="auto">
            <a:xfrm>
              <a:off x="4560888" y="3871913"/>
              <a:ext cx="361950"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60</a:t>
              </a:r>
              <a:endParaRPr lang="el-GR" sz="800">
                <a:latin typeface="Arial"/>
                <a:ea typeface="Times New Roman" pitchFamily="-105" charset="0"/>
                <a:cs typeface="Arial"/>
              </a:endParaRPr>
            </a:p>
          </p:txBody>
        </p:sp>
        <p:sp>
          <p:nvSpPr>
            <p:cNvPr id="335" name="Text Box 332"/>
            <p:cNvSpPr txBox="1">
              <a:spLocks noChangeArrowheads="1"/>
            </p:cNvSpPr>
            <p:nvPr/>
          </p:nvSpPr>
          <p:spPr bwMode="auto">
            <a:xfrm>
              <a:off x="4813300" y="3871913"/>
              <a:ext cx="1495425"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ea typeface="Times New Roman" pitchFamily="-105" charset="0"/>
                  <a:cs typeface="Arial"/>
                </a:rPr>
                <a:t>10Gy </a:t>
              </a:r>
              <a:r>
                <a:rPr lang="el-GR" sz="800">
                  <a:latin typeface="Arial"/>
                  <a:ea typeface="Times New Roman" pitchFamily="-105" charset="0"/>
                  <a:cs typeface="Arial"/>
                </a:rPr>
                <a:t>γ</a:t>
              </a:r>
              <a:r>
                <a:rPr lang="en-US" sz="800" dirty="0">
                  <a:latin typeface="Arial"/>
                  <a:ea typeface="Times New Roman" pitchFamily="-105" charset="0"/>
                  <a:cs typeface="Arial"/>
                </a:rPr>
                <a:t>IR (min)</a:t>
              </a:r>
              <a:endParaRPr lang="el-GR" sz="800">
                <a:latin typeface="Arial"/>
                <a:ea typeface="Times New Roman" pitchFamily="-105" charset="0"/>
                <a:cs typeface="Arial"/>
              </a:endParaRPr>
            </a:p>
          </p:txBody>
        </p:sp>
        <p:sp>
          <p:nvSpPr>
            <p:cNvPr id="336" name="Text Box 333"/>
            <p:cNvSpPr txBox="1">
              <a:spLocks noChangeArrowheads="1"/>
            </p:cNvSpPr>
            <p:nvPr/>
          </p:nvSpPr>
          <p:spPr bwMode="auto">
            <a:xfrm>
              <a:off x="4802022" y="4051297"/>
              <a:ext cx="971550" cy="21626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baseline="30000" dirty="0" smtClean="0">
                  <a:latin typeface="Arial"/>
                  <a:cs typeface="Arial"/>
                </a:rPr>
                <a:t>32</a:t>
              </a:r>
              <a:r>
                <a:rPr lang="en-US" sz="800" dirty="0" smtClean="0">
                  <a:latin typeface="Arial"/>
                  <a:cs typeface="Arial"/>
                </a:rPr>
                <a:t>P </a:t>
              </a:r>
              <a:r>
                <a:rPr lang="el-GR" dirty="0" smtClean="0">
                  <a:latin typeface="Symbol" charset="2"/>
                  <a:ea typeface="Times New Roman" pitchFamily="-105" charset="0"/>
                  <a:cs typeface="Symbol" charset="2"/>
                </a:rPr>
                <a:t>γ</a:t>
              </a:r>
              <a:r>
                <a:rPr lang="en-US" sz="800" dirty="0" smtClean="0">
                  <a:latin typeface="Arial"/>
                  <a:cs typeface="Arial"/>
                </a:rPr>
                <a:t>ATP MBP</a:t>
              </a:r>
              <a:endParaRPr lang="en-US" sz="800" dirty="0">
                <a:latin typeface="Arial"/>
                <a:cs typeface="Arial"/>
              </a:endParaRPr>
            </a:p>
          </p:txBody>
        </p:sp>
        <p:sp>
          <p:nvSpPr>
            <p:cNvPr id="337" name="Text Box 334"/>
            <p:cNvSpPr txBox="1">
              <a:spLocks noChangeArrowheads="1"/>
            </p:cNvSpPr>
            <p:nvPr/>
          </p:nvSpPr>
          <p:spPr bwMode="auto">
            <a:xfrm>
              <a:off x="4810836" y="4240109"/>
              <a:ext cx="971550" cy="216268"/>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Arial"/>
                  <a:cs typeface="Arial"/>
                </a:rPr>
                <a:t>GSK3</a:t>
              </a:r>
              <a:r>
                <a:rPr lang="el-GR" sz="800" dirty="0">
                  <a:latin typeface="Arial"/>
                  <a:ea typeface="Times New Roman" pitchFamily="-105" charset="0"/>
                  <a:cs typeface="Arial"/>
                </a:rPr>
                <a:t>β</a:t>
              </a:r>
              <a:r>
                <a:rPr lang="en-US" sz="800" dirty="0">
                  <a:latin typeface="Arial"/>
                  <a:ea typeface="Times New Roman" pitchFamily="-105" charset="0"/>
                  <a:cs typeface="Arial"/>
                </a:rPr>
                <a:t> </a:t>
              </a:r>
              <a:endParaRPr lang="el-GR" sz="800" dirty="0">
                <a:latin typeface="Arial"/>
                <a:ea typeface="Times New Roman" pitchFamily="-105" charset="0"/>
                <a:cs typeface="Arial"/>
              </a:endParaRPr>
            </a:p>
          </p:txBody>
        </p:sp>
      </p:grpSp>
      <p:sp>
        <p:nvSpPr>
          <p:cNvPr id="339" name="Text Box 59"/>
          <p:cNvSpPr txBox="1">
            <a:spLocks noChangeArrowheads="1"/>
          </p:cNvSpPr>
          <p:nvPr/>
        </p:nvSpPr>
        <p:spPr bwMode="auto">
          <a:xfrm>
            <a:off x="3544888" y="3368675"/>
            <a:ext cx="330063"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E.</a:t>
            </a:r>
            <a:endParaRPr lang="en-US" sz="1200" b="1" dirty="0">
              <a:latin typeface="Arial" pitchFamily="-106" charset="0"/>
            </a:endParaRPr>
          </a:p>
        </p:txBody>
      </p:sp>
      <p:sp>
        <p:nvSpPr>
          <p:cNvPr id="341" name="Text Box 59"/>
          <p:cNvSpPr txBox="1">
            <a:spLocks noChangeArrowheads="1"/>
          </p:cNvSpPr>
          <p:nvPr/>
        </p:nvSpPr>
        <p:spPr bwMode="auto">
          <a:xfrm>
            <a:off x="3748088" y="4130675"/>
            <a:ext cx="304365"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F.</a:t>
            </a:r>
            <a:endParaRPr lang="en-US" sz="1200" b="1" dirty="0">
              <a:latin typeface="Arial" pitchFamily="-106" charset="0"/>
            </a:endParaRPr>
          </a:p>
        </p:txBody>
      </p:sp>
      <p:grpSp>
        <p:nvGrpSpPr>
          <p:cNvPr id="343" name="Group 342"/>
          <p:cNvGrpSpPr/>
          <p:nvPr/>
        </p:nvGrpSpPr>
        <p:grpSpPr>
          <a:xfrm>
            <a:off x="4090988" y="4038599"/>
            <a:ext cx="1731963" cy="1215569"/>
            <a:chOff x="3633788" y="6489699"/>
            <a:chExt cx="1731963" cy="1278510"/>
          </a:xfrm>
        </p:grpSpPr>
        <p:graphicFrame>
          <p:nvGraphicFramePr>
            <p:cNvPr id="344" name="Object 220"/>
            <p:cNvGraphicFramePr>
              <a:graphicFrameLocks noChangeAspect="1"/>
            </p:cNvGraphicFramePr>
            <p:nvPr/>
          </p:nvGraphicFramePr>
          <p:xfrm>
            <a:off x="3665538" y="6924863"/>
            <a:ext cx="747713" cy="182263"/>
          </p:xfrm>
          <a:graphic>
            <a:graphicData uri="http://schemas.openxmlformats.org/presentationml/2006/ole">
              <p:oleObj spid="_x0000_s63871" name="Image" r:id="rId31" imgW="2198857" imgH="498222" progId="">
                <p:embed/>
              </p:oleObj>
            </a:graphicData>
          </a:graphic>
        </p:graphicFrame>
        <p:graphicFrame>
          <p:nvGraphicFramePr>
            <p:cNvPr id="345" name="Object 221"/>
            <p:cNvGraphicFramePr>
              <a:graphicFrameLocks noChangeAspect="1"/>
            </p:cNvGraphicFramePr>
            <p:nvPr/>
          </p:nvGraphicFramePr>
          <p:xfrm>
            <a:off x="3662363" y="7551317"/>
            <a:ext cx="752475" cy="182263"/>
          </p:xfrm>
          <a:graphic>
            <a:graphicData uri="http://schemas.openxmlformats.org/presentationml/2006/ole">
              <p:oleObj spid="_x0000_s63872" name="Image" r:id="rId32" imgW="2176276" imgH="296992" progId="">
                <p:embed/>
              </p:oleObj>
            </a:graphicData>
          </a:graphic>
        </p:graphicFrame>
        <p:graphicFrame>
          <p:nvGraphicFramePr>
            <p:cNvPr id="346" name="Object 222"/>
            <p:cNvGraphicFramePr>
              <a:graphicFrameLocks noChangeAspect="1"/>
            </p:cNvGraphicFramePr>
            <p:nvPr/>
          </p:nvGraphicFramePr>
          <p:xfrm>
            <a:off x="3663951" y="7132474"/>
            <a:ext cx="750888" cy="182263"/>
          </p:xfrm>
          <a:graphic>
            <a:graphicData uri="http://schemas.openxmlformats.org/presentationml/2006/ole">
              <p:oleObj spid="_x0000_s63873" name="Image" r:id="rId33" imgW="1170286" imgH="402133" progId="">
                <p:embed/>
              </p:oleObj>
            </a:graphicData>
          </a:graphic>
        </p:graphicFrame>
        <p:graphicFrame>
          <p:nvGraphicFramePr>
            <p:cNvPr id="347" name="Object 223"/>
            <p:cNvGraphicFramePr>
              <a:graphicFrameLocks noChangeAspect="1"/>
            </p:cNvGraphicFramePr>
            <p:nvPr/>
          </p:nvGraphicFramePr>
          <p:xfrm>
            <a:off x="3662363" y="7341292"/>
            <a:ext cx="750888" cy="182263"/>
          </p:xfrm>
          <a:graphic>
            <a:graphicData uri="http://schemas.openxmlformats.org/presentationml/2006/ole">
              <p:oleObj spid="_x0000_s63874" name="Image" r:id="rId34" imgW="1156718" imgH="498222" progId="">
                <p:embed/>
              </p:oleObj>
            </a:graphicData>
          </a:graphic>
        </p:graphicFrame>
        <p:sp>
          <p:nvSpPr>
            <p:cNvPr id="348" name="Text Box 224"/>
            <p:cNvSpPr txBox="1">
              <a:spLocks noChangeArrowheads="1"/>
            </p:cNvSpPr>
            <p:nvPr/>
          </p:nvSpPr>
          <p:spPr bwMode="auto">
            <a:xfrm>
              <a:off x="4360863" y="6763068"/>
              <a:ext cx="804863" cy="2266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2mM HU</a:t>
              </a:r>
            </a:p>
          </p:txBody>
        </p:sp>
        <p:sp>
          <p:nvSpPr>
            <p:cNvPr id="349" name="Text Box 225"/>
            <p:cNvSpPr txBox="1">
              <a:spLocks noChangeArrowheads="1"/>
            </p:cNvSpPr>
            <p:nvPr/>
          </p:nvSpPr>
          <p:spPr bwMode="auto">
            <a:xfrm>
              <a:off x="4357688" y="6903084"/>
              <a:ext cx="804863" cy="2266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Cyc D1</a:t>
              </a:r>
            </a:p>
          </p:txBody>
        </p:sp>
        <p:sp>
          <p:nvSpPr>
            <p:cNvPr id="350" name="Text Box 226"/>
            <p:cNvSpPr txBox="1">
              <a:spLocks noChangeArrowheads="1"/>
            </p:cNvSpPr>
            <p:nvPr/>
          </p:nvSpPr>
          <p:spPr bwMode="auto">
            <a:xfrm>
              <a:off x="4357688" y="7098573"/>
              <a:ext cx="804863" cy="2266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p-p38</a:t>
              </a:r>
            </a:p>
          </p:txBody>
        </p:sp>
        <p:sp>
          <p:nvSpPr>
            <p:cNvPr id="351" name="Text Box 227"/>
            <p:cNvSpPr txBox="1">
              <a:spLocks noChangeArrowheads="1"/>
            </p:cNvSpPr>
            <p:nvPr/>
          </p:nvSpPr>
          <p:spPr bwMode="auto">
            <a:xfrm>
              <a:off x="4357688" y="7325549"/>
              <a:ext cx="804863" cy="2266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smtClean="0">
                  <a:latin typeface="Symbol" charset="2"/>
                  <a:ea typeface="Times New Roman" pitchFamily="-105" charset="0"/>
                  <a:cs typeface="Symbol" charset="2"/>
                </a:rPr>
                <a:t>γ</a:t>
              </a:r>
              <a:r>
                <a:rPr lang="en-US" sz="800" dirty="0" smtClean="0">
                  <a:latin typeface="Arial"/>
                  <a:ea typeface="Times New Roman" pitchFamily="-105" charset="0"/>
                  <a:cs typeface="Arial"/>
                </a:rPr>
                <a:t>H2AX</a:t>
              </a:r>
              <a:endParaRPr lang="el-GR" sz="800" dirty="0">
                <a:latin typeface="Arial"/>
                <a:ea typeface="Times New Roman" pitchFamily="-105" charset="0"/>
                <a:cs typeface="Arial"/>
              </a:endParaRPr>
            </a:p>
          </p:txBody>
        </p:sp>
        <p:sp>
          <p:nvSpPr>
            <p:cNvPr id="352" name="Text Box 228"/>
            <p:cNvSpPr txBox="1">
              <a:spLocks noChangeArrowheads="1"/>
            </p:cNvSpPr>
            <p:nvPr/>
          </p:nvSpPr>
          <p:spPr bwMode="auto">
            <a:xfrm>
              <a:off x="4357688" y="7541609"/>
              <a:ext cx="804863" cy="2266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sp>
          <p:nvSpPr>
            <p:cNvPr id="353" name="Text Box 229"/>
            <p:cNvSpPr txBox="1">
              <a:spLocks noChangeArrowheads="1"/>
            </p:cNvSpPr>
            <p:nvPr/>
          </p:nvSpPr>
          <p:spPr bwMode="auto">
            <a:xfrm>
              <a:off x="3822701" y="6755824"/>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54" name="Text Box 230"/>
            <p:cNvSpPr txBox="1">
              <a:spLocks noChangeArrowheads="1"/>
            </p:cNvSpPr>
            <p:nvPr/>
          </p:nvSpPr>
          <p:spPr bwMode="auto">
            <a:xfrm>
              <a:off x="3633788" y="6755824"/>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55" name="Text Box 231"/>
            <p:cNvSpPr txBox="1">
              <a:spLocks noChangeArrowheads="1"/>
            </p:cNvSpPr>
            <p:nvPr/>
          </p:nvSpPr>
          <p:spPr bwMode="auto">
            <a:xfrm>
              <a:off x="3998913" y="6755824"/>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56" name="Text Box 232"/>
            <p:cNvSpPr txBox="1">
              <a:spLocks noChangeArrowheads="1"/>
            </p:cNvSpPr>
            <p:nvPr/>
          </p:nvSpPr>
          <p:spPr bwMode="auto">
            <a:xfrm>
              <a:off x="4202113" y="6755824"/>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57" name="Text Box 234"/>
            <p:cNvSpPr txBox="1">
              <a:spLocks noChangeArrowheads="1"/>
            </p:cNvSpPr>
            <p:nvPr/>
          </p:nvSpPr>
          <p:spPr bwMode="auto">
            <a:xfrm>
              <a:off x="4656138" y="6489699"/>
              <a:ext cx="525463" cy="164158"/>
            </a:xfrm>
            <a:prstGeom prst="rect">
              <a:avLst/>
            </a:prstGeom>
            <a:noFill/>
            <a:ln w="9525">
              <a:noFill/>
              <a:miter lim="800000"/>
              <a:headEnd/>
              <a:tailEnd/>
            </a:ln>
            <a:effectLst/>
          </p:spPr>
          <p:txBody>
            <a:bodyPr wrap="square">
              <a:prstTxWarp prst="textNoShape">
                <a:avLst/>
              </a:prstTxWarp>
              <a:spAutoFit/>
            </a:bodyPr>
            <a:lstStyle/>
            <a:p>
              <a:pPr>
                <a:spcBef>
                  <a:spcPct val="50000"/>
                </a:spcBef>
              </a:pPr>
              <a:endParaRPr lang="en-US" sz="800" dirty="0">
                <a:latin typeface="Arial"/>
                <a:cs typeface="Arial"/>
              </a:endParaRPr>
            </a:p>
          </p:txBody>
        </p:sp>
        <p:sp>
          <p:nvSpPr>
            <p:cNvPr id="358" name="Text Box 235"/>
            <p:cNvSpPr txBox="1">
              <a:spLocks noChangeArrowheads="1"/>
            </p:cNvSpPr>
            <p:nvPr/>
          </p:nvSpPr>
          <p:spPr bwMode="auto">
            <a:xfrm>
              <a:off x="4365626" y="6635751"/>
              <a:ext cx="1000125"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20</a:t>
              </a:r>
              <a:r>
                <a:rPr lang="el-GR" sz="800">
                  <a:latin typeface="Arial"/>
                  <a:cs typeface="Arial"/>
                </a:rPr>
                <a:t>μ</a:t>
              </a:r>
              <a:r>
                <a:rPr lang="en-US" sz="800" dirty="0">
                  <a:latin typeface="Arial"/>
                  <a:cs typeface="Arial"/>
                </a:rPr>
                <a:t>M SB203580</a:t>
              </a:r>
            </a:p>
          </p:txBody>
        </p:sp>
        <p:sp>
          <p:nvSpPr>
            <p:cNvPr id="359" name="Text Box 236"/>
            <p:cNvSpPr txBox="1">
              <a:spLocks noChangeArrowheads="1"/>
            </p:cNvSpPr>
            <p:nvPr/>
          </p:nvSpPr>
          <p:spPr bwMode="auto">
            <a:xfrm>
              <a:off x="3635376" y="6630922"/>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60" name="Text Box 237"/>
            <p:cNvSpPr txBox="1">
              <a:spLocks noChangeArrowheads="1"/>
            </p:cNvSpPr>
            <p:nvPr/>
          </p:nvSpPr>
          <p:spPr bwMode="auto">
            <a:xfrm>
              <a:off x="3810001" y="6630922"/>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61" name="Text Box 238"/>
            <p:cNvSpPr txBox="1">
              <a:spLocks noChangeArrowheads="1"/>
            </p:cNvSpPr>
            <p:nvPr/>
          </p:nvSpPr>
          <p:spPr bwMode="auto">
            <a:xfrm>
              <a:off x="4008438" y="6630922"/>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sp>
          <p:nvSpPr>
            <p:cNvPr id="362" name="Text Box 239"/>
            <p:cNvSpPr txBox="1">
              <a:spLocks noChangeArrowheads="1"/>
            </p:cNvSpPr>
            <p:nvPr/>
          </p:nvSpPr>
          <p:spPr bwMode="auto">
            <a:xfrm>
              <a:off x="4202113" y="6630922"/>
              <a:ext cx="342900" cy="22659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53" name="Text Box 13"/>
          <p:cNvSpPr txBox="1">
            <a:spLocks noChangeArrowheads="1"/>
          </p:cNvSpPr>
          <p:nvPr/>
        </p:nvSpPr>
        <p:spPr bwMode="auto">
          <a:xfrm>
            <a:off x="1165225" y="847725"/>
            <a:ext cx="336550" cy="274638"/>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A.</a:t>
            </a:r>
            <a:endParaRPr lang="en-US" sz="1200" dirty="0">
              <a:latin typeface="Arial" pitchFamily="-106" charset="0"/>
            </a:endParaRPr>
          </a:p>
        </p:txBody>
      </p:sp>
      <p:sp>
        <p:nvSpPr>
          <p:cNvPr id="10429" name="Text Box 189"/>
          <p:cNvSpPr txBox="1">
            <a:spLocks noChangeArrowheads="1"/>
          </p:cNvSpPr>
          <p:nvPr/>
        </p:nvSpPr>
        <p:spPr bwMode="auto">
          <a:xfrm>
            <a:off x="819150" y="5422900"/>
            <a:ext cx="5319713" cy="2174442"/>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Helvetica" pitchFamily="-106" charset="0"/>
              </a:rPr>
              <a:t>Figure 2.5</a:t>
            </a:r>
            <a:r>
              <a:rPr lang="en-US" sz="900" b="1" dirty="0" smtClean="0">
                <a:latin typeface="Helvetica" pitchFamily="-106" charset="0"/>
              </a:rPr>
              <a:t>. ATM signaling is required for cyclin D1 phosphorylation following DSB induction.</a:t>
            </a:r>
            <a:r>
              <a:rPr lang="en-US" sz="900" dirty="0" smtClean="0">
                <a:latin typeface="Helvetica" pitchFamily="-106" charset="0"/>
              </a:rPr>
              <a:t>  </a:t>
            </a:r>
            <a:r>
              <a:rPr lang="en-US" sz="900" dirty="0">
                <a:latin typeface="Helvetica" pitchFamily="-106" charset="0"/>
              </a:rPr>
              <a:t>(A</a:t>
            </a:r>
            <a:r>
              <a:rPr lang="en-US" sz="900" dirty="0" smtClean="0">
                <a:latin typeface="Helvetica" pitchFamily="-106" charset="0"/>
              </a:rPr>
              <a:t>)</a:t>
            </a:r>
            <a:r>
              <a:rPr lang="en-US" sz="900" dirty="0" smtClean="0">
                <a:latin typeface="Arial"/>
                <a:cs typeface="Arial"/>
              </a:rPr>
              <a:t> Cyclin D1 degradation is attenuated in cells lacking ATM expression. Immortalized ATM</a:t>
            </a:r>
            <a:r>
              <a:rPr lang="en-US" sz="900" baseline="30000" dirty="0" smtClean="0">
                <a:latin typeface="Arial"/>
                <a:cs typeface="Arial"/>
              </a:rPr>
              <a:t>+/+</a:t>
            </a:r>
            <a:r>
              <a:rPr lang="en-US" sz="900" dirty="0" smtClean="0">
                <a:latin typeface="Arial"/>
                <a:cs typeface="Arial"/>
              </a:rPr>
              <a:t> or ATM</a:t>
            </a:r>
            <a:r>
              <a:rPr lang="en-US" sz="900" baseline="30000" dirty="0" smtClean="0">
                <a:latin typeface="Arial"/>
                <a:cs typeface="Arial"/>
              </a:rPr>
              <a:t>–/–</a:t>
            </a:r>
            <a:r>
              <a:rPr lang="en-US" sz="900" dirty="0" smtClean="0">
                <a:latin typeface="Arial"/>
                <a:cs typeface="Arial"/>
              </a:rPr>
              <a:t> </a:t>
            </a:r>
            <a:r>
              <a:rPr lang="en-US" sz="900" dirty="0" err="1" smtClean="0">
                <a:latin typeface="Arial"/>
                <a:cs typeface="Arial"/>
              </a:rPr>
              <a:t>MEFs</a:t>
            </a:r>
            <a:r>
              <a:rPr lang="en-US" sz="900" dirty="0" smtClean="0">
                <a:latin typeface="Arial"/>
                <a:cs typeface="Arial"/>
              </a:rPr>
              <a:t> </a:t>
            </a:r>
            <a:r>
              <a:rPr lang="en-US" sz="900" dirty="0" smtClean="0">
                <a:latin typeface="Arial"/>
                <a:cs typeface="Arial"/>
              </a:rPr>
              <a:t>expressing Flag-tagged cyclin D1 were gamma irradiated, and cyclin D1 levels were assessed. p-p53/total p53 induction served as markers of checkpoint activation in these cell lines. (B) DNA damage-induced cyclin D1 phosphorylation is only detected in cells expressing ATM. Immortalized ATM</a:t>
            </a:r>
            <a:r>
              <a:rPr lang="en-US" sz="900" baseline="30000" dirty="0" smtClean="0">
                <a:latin typeface="Arial"/>
                <a:cs typeface="Arial"/>
              </a:rPr>
              <a:t>+/+</a:t>
            </a:r>
            <a:r>
              <a:rPr lang="en-US" sz="900" dirty="0" smtClean="0">
                <a:latin typeface="Arial"/>
                <a:cs typeface="Arial"/>
              </a:rPr>
              <a:t> or ATM</a:t>
            </a:r>
            <a:r>
              <a:rPr lang="en-US" sz="900" baseline="30000" dirty="0" smtClean="0">
                <a:latin typeface="Arial"/>
                <a:cs typeface="Arial"/>
              </a:rPr>
              <a:t>–/–</a:t>
            </a:r>
            <a:r>
              <a:rPr lang="en-US" sz="900" dirty="0" smtClean="0">
                <a:latin typeface="Arial"/>
                <a:cs typeface="Arial"/>
              </a:rPr>
              <a:t> MEFs expressing Flag-tagged cyclin D1 were irradiated as indicated, and lysates were precipitated with M2-agarose to detect Flag-tagged protein. Cyclin D1 phosphorylation and total levels were assessed by immunoblot. (C) ATM signaling is required for cyclin D1 phosphorylation. 3T3 cells were pretreated with DMSO or the specific ATM inhibitor KU-55933 for 30 min, followed by </a:t>
            </a:r>
            <a:r>
              <a:rPr lang="en-US" sz="900" dirty="0" smtClean="0">
                <a:latin typeface="Symbol" charset="2"/>
                <a:cs typeface="Symbol" charset="2"/>
              </a:rPr>
              <a:t>γ</a:t>
            </a:r>
            <a:r>
              <a:rPr lang="en-US" sz="900" dirty="0" smtClean="0">
                <a:latin typeface="Arial"/>
                <a:cs typeface="Arial"/>
              </a:rPr>
              <a:t>IR and recovery for 15 or 30 min. Phosphorylated and total cyclin D1 were detected by immunoblot. A second Western blot was performed with these lysates to probe for phosphorylated ATM and total ATM to ensure efficacy of ATM inhibition.</a:t>
            </a:r>
            <a:endParaRPr lang="en-US" sz="900" dirty="0">
              <a:latin typeface="Arial"/>
              <a:cs typeface="Arial"/>
            </a:endParaRPr>
          </a:p>
        </p:txBody>
      </p:sp>
      <p:sp>
        <p:nvSpPr>
          <p:cNvPr id="10465" name="Text Box 225"/>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58</a:t>
            </a:r>
            <a:endParaRPr lang="en-US" sz="1200" dirty="0">
              <a:ea typeface="ＭＳ Ｐゴシック" pitchFamily="-106" charset="-128"/>
              <a:cs typeface="ＭＳ Ｐゴシック" pitchFamily="-106" charset="-128"/>
            </a:endParaRPr>
          </a:p>
        </p:txBody>
      </p:sp>
      <p:sp>
        <p:nvSpPr>
          <p:cNvPr id="136" name="Text Box 123"/>
          <p:cNvSpPr txBox="1">
            <a:spLocks noChangeArrowheads="1"/>
          </p:cNvSpPr>
          <p:nvPr/>
        </p:nvSpPr>
        <p:spPr bwMode="auto">
          <a:xfrm rot="16200000">
            <a:off x="374650" y="2546351"/>
            <a:ext cx="1920875" cy="304800"/>
          </a:xfrm>
          <a:prstGeom prst="rect">
            <a:avLst/>
          </a:prstGeom>
          <a:noFill/>
          <a:ln w="9525">
            <a:noFill/>
            <a:miter lim="800000"/>
            <a:headEnd/>
            <a:tailEnd/>
          </a:ln>
          <a:effectLst/>
        </p:spPr>
        <p:txBody>
          <a:bodyPr>
            <a:prstTxWarp prst="textNoShape">
              <a:avLst/>
            </a:prstTxWarp>
            <a:spAutoFit/>
          </a:bodyPr>
          <a:lstStyle/>
          <a:p>
            <a:pPr algn="ctr"/>
            <a:r>
              <a:rPr lang="en-US" sz="700" dirty="0">
                <a:latin typeface="Helvetica" pitchFamily="-105" charset="0"/>
                <a:ea typeface="Times New Roman" pitchFamily="-105" charset="0"/>
                <a:cs typeface="Times New Roman" pitchFamily="-105" charset="0"/>
              </a:rPr>
              <a:t>Normalized Cyc D1 </a:t>
            </a:r>
          </a:p>
          <a:p>
            <a:pPr algn="ctr"/>
            <a:r>
              <a:rPr lang="en-US" sz="700" dirty="0">
                <a:latin typeface="Helvetica" pitchFamily="-105" charset="0"/>
                <a:ea typeface="Times New Roman" pitchFamily="-105" charset="0"/>
                <a:cs typeface="Times New Roman" pitchFamily="-105" charset="0"/>
              </a:rPr>
              <a:t>Levels</a:t>
            </a:r>
          </a:p>
        </p:txBody>
      </p:sp>
      <p:grpSp>
        <p:nvGrpSpPr>
          <p:cNvPr id="177" name="Group 176"/>
          <p:cNvGrpSpPr/>
          <p:nvPr/>
        </p:nvGrpSpPr>
        <p:grpSpPr>
          <a:xfrm>
            <a:off x="4154488" y="862013"/>
            <a:ext cx="2058987" cy="2030412"/>
            <a:chOff x="3976688" y="735013"/>
            <a:chExt cx="2058987" cy="2030412"/>
          </a:xfrm>
        </p:grpSpPr>
        <p:graphicFrame>
          <p:nvGraphicFramePr>
            <p:cNvPr id="147" name="Object 355"/>
            <p:cNvGraphicFramePr>
              <a:graphicFrameLocks noChangeAspect="1"/>
            </p:cNvGraphicFramePr>
            <p:nvPr/>
          </p:nvGraphicFramePr>
          <p:xfrm>
            <a:off x="4032250" y="1490663"/>
            <a:ext cx="877888" cy="188912"/>
          </p:xfrm>
          <a:graphic>
            <a:graphicData uri="http://schemas.openxmlformats.org/presentationml/2006/ole">
              <p:oleObj spid="_x0000_s18442" name="Image" r:id="rId4" imgW="1334857" imgH="543931" progId="">
                <p:embed/>
              </p:oleObj>
            </a:graphicData>
          </a:graphic>
        </p:graphicFrame>
        <p:graphicFrame>
          <p:nvGraphicFramePr>
            <p:cNvPr id="148" name="Object 356"/>
            <p:cNvGraphicFramePr>
              <a:graphicFrameLocks noChangeAspect="1"/>
            </p:cNvGraphicFramePr>
            <p:nvPr/>
          </p:nvGraphicFramePr>
          <p:xfrm>
            <a:off x="4030663" y="1709738"/>
            <a:ext cx="879475" cy="187325"/>
          </p:xfrm>
          <a:graphic>
            <a:graphicData uri="http://schemas.openxmlformats.org/presentationml/2006/ole">
              <p:oleObj spid="_x0000_s18443" name="Image" r:id="rId5" imgW="1366857" imgH="361097" progId="">
                <p:embed/>
              </p:oleObj>
            </a:graphicData>
          </a:graphic>
        </p:graphicFrame>
        <p:graphicFrame>
          <p:nvGraphicFramePr>
            <p:cNvPr id="149" name="Object 357"/>
            <p:cNvGraphicFramePr>
              <a:graphicFrameLocks noChangeAspect="1"/>
            </p:cNvGraphicFramePr>
            <p:nvPr/>
          </p:nvGraphicFramePr>
          <p:xfrm>
            <a:off x="4191000" y="1928813"/>
            <a:ext cx="723900" cy="188912"/>
          </p:xfrm>
          <a:graphic>
            <a:graphicData uri="http://schemas.openxmlformats.org/presentationml/2006/ole">
              <p:oleObj spid="_x0000_s18444" name="Image" r:id="rId6" imgW="1110998" imgH="461538" progId="">
                <p:embed/>
              </p:oleObj>
            </a:graphicData>
          </a:graphic>
        </p:graphicFrame>
        <p:graphicFrame>
          <p:nvGraphicFramePr>
            <p:cNvPr id="150" name="Object 358"/>
            <p:cNvGraphicFramePr>
              <a:graphicFrameLocks noChangeAspect="1"/>
            </p:cNvGraphicFramePr>
            <p:nvPr/>
          </p:nvGraphicFramePr>
          <p:xfrm>
            <a:off x="4190999" y="2149475"/>
            <a:ext cx="727075" cy="187325"/>
          </p:xfrm>
          <a:graphic>
            <a:graphicData uri="http://schemas.openxmlformats.org/presentationml/2006/ole">
              <p:oleObj spid="_x0000_s18445" name="Image" r:id="rId7" imgW="1174708" imgH="488895" progId="">
                <p:embed/>
              </p:oleObj>
            </a:graphicData>
          </a:graphic>
        </p:graphicFrame>
        <p:sp>
          <p:nvSpPr>
            <p:cNvPr id="151" name="Text Box 360"/>
            <p:cNvSpPr txBox="1">
              <a:spLocks noChangeArrowheads="1"/>
            </p:cNvSpPr>
            <p:nvPr/>
          </p:nvSpPr>
          <p:spPr bwMode="auto">
            <a:xfrm>
              <a:off x="4852988" y="1477963"/>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p-T286</a:t>
              </a:r>
            </a:p>
          </p:txBody>
        </p:sp>
        <p:sp>
          <p:nvSpPr>
            <p:cNvPr id="152" name="Text Box 361"/>
            <p:cNvSpPr txBox="1">
              <a:spLocks noChangeArrowheads="1"/>
            </p:cNvSpPr>
            <p:nvPr/>
          </p:nvSpPr>
          <p:spPr bwMode="auto">
            <a:xfrm>
              <a:off x="4862513" y="1697038"/>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Cyc D1</a:t>
              </a:r>
            </a:p>
          </p:txBody>
        </p:sp>
        <p:sp>
          <p:nvSpPr>
            <p:cNvPr id="153" name="Text Box 362"/>
            <p:cNvSpPr txBox="1">
              <a:spLocks noChangeArrowheads="1"/>
            </p:cNvSpPr>
            <p:nvPr/>
          </p:nvSpPr>
          <p:spPr bwMode="auto">
            <a:xfrm>
              <a:off x="4862513" y="1935163"/>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Cyc D1</a:t>
              </a:r>
            </a:p>
          </p:txBody>
        </p:sp>
        <p:sp>
          <p:nvSpPr>
            <p:cNvPr id="154" name="Text Box 363"/>
            <p:cNvSpPr txBox="1">
              <a:spLocks noChangeArrowheads="1"/>
            </p:cNvSpPr>
            <p:nvPr/>
          </p:nvSpPr>
          <p:spPr bwMode="auto">
            <a:xfrm>
              <a:off x="4872038" y="2135188"/>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a:latin typeface="Times New Roman" pitchFamily="-105" charset="0"/>
                  <a:ea typeface="Times New Roman" pitchFamily="-105" charset="0"/>
                  <a:cs typeface="Times New Roman" pitchFamily="-105" charset="0"/>
                </a:rPr>
                <a:t>γ</a:t>
              </a:r>
              <a:r>
                <a:rPr lang="en-US" sz="800" dirty="0">
                  <a:latin typeface="Helvetica" pitchFamily="-105" charset="0"/>
                </a:rPr>
                <a:t>H2AX</a:t>
              </a:r>
            </a:p>
          </p:txBody>
        </p:sp>
        <p:sp>
          <p:nvSpPr>
            <p:cNvPr id="155" name="Text Box 364"/>
            <p:cNvSpPr txBox="1">
              <a:spLocks noChangeArrowheads="1"/>
            </p:cNvSpPr>
            <p:nvPr/>
          </p:nvSpPr>
          <p:spPr bwMode="auto">
            <a:xfrm>
              <a:off x="4833938" y="1314450"/>
              <a:ext cx="112077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10 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(min)</a:t>
              </a:r>
              <a:endParaRPr lang="el-GR" sz="800" dirty="0">
                <a:latin typeface="Times New Roman" pitchFamily="-105" charset="0"/>
                <a:ea typeface="Times New Roman" pitchFamily="-105" charset="0"/>
                <a:cs typeface="Times New Roman" pitchFamily="-105" charset="0"/>
              </a:endParaRPr>
            </a:p>
          </p:txBody>
        </p:sp>
        <p:sp>
          <p:nvSpPr>
            <p:cNvPr id="156" name="Text Box 366"/>
            <p:cNvSpPr txBox="1">
              <a:spLocks noChangeArrowheads="1"/>
            </p:cNvSpPr>
            <p:nvPr/>
          </p:nvSpPr>
          <p:spPr bwMode="auto">
            <a:xfrm>
              <a:off x="4491038" y="1314450"/>
              <a:ext cx="276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Times New Roman" pitchFamily="-105" charset="0"/>
                <a:ea typeface="Times New Roman" pitchFamily="-105" charset="0"/>
                <a:cs typeface="Times New Roman" pitchFamily="-105" charset="0"/>
              </a:endParaRPr>
            </a:p>
          </p:txBody>
        </p:sp>
        <p:sp>
          <p:nvSpPr>
            <p:cNvPr id="157" name="Text Box 368"/>
            <p:cNvSpPr txBox="1">
              <a:spLocks noChangeArrowheads="1"/>
            </p:cNvSpPr>
            <p:nvPr/>
          </p:nvSpPr>
          <p:spPr bwMode="auto">
            <a:xfrm>
              <a:off x="4632325" y="1314450"/>
              <a:ext cx="34607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20    </a:t>
              </a:r>
              <a:endParaRPr lang="el-GR" sz="800">
                <a:latin typeface="Times New Roman" pitchFamily="-105" charset="0"/>
                <a:ea typeface="Times New Roman" pitchFamily="-105" charset="0"/>
                <a:cs typeface="Times New Roman" pitchFamily="-105" charset="0"/>
              </a:endParaRPr>
            </a:p>
          </p:txBody>
        </p:sp>
        <p:sp>
          <p:nvSpPr>
            <p:cNvPr id="158" name="Text Box 370"/>
            <p:cNvSpPr txBox="1">
              <a:spLocks noChangeArrowheads="1"/>
            </p:cNvSpPr>
            <p:nvPr/>
          </p:nvSpPr>
          <p:spPr bwMode="auto">
            <a:xfrm>
              <a:off x="4300538" y="1314450"/>
              <a:ext cx="3397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20</a:t>
              </a:r>
              <a:endParaRPr lang="el-GR" sz="800">
                <a:latin typeface="Times New Roman" pitchFamily="-105" charset="0"/>
                <a:ea typeface="Times New Roman" pitchFamily="-105" charset="0"/>
                <a:cs typeface="Times New Roman" pitchFamily="-105" charset="0"/>
              </a:endParaRPr>
            </a:p>
          </p:txBody>
        </p:sp>
        <p:sp>
          <p:nvSpPr>
            <p:cNvPr id="159" name="Text Box 371"/>
            <p:cNvSpPr txBox="1">
              <a:spLocks noChangeArrowheads="1"/>
            </p:cNvSpPr>
            <p:nvPr/>
          </p:nvSpPr>
          <p:spPr bwMode="auto">
            <a:xfrm>
              <a:off x="4157663" y="1314450"/>
              <a:ext cx="276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dirty="0">
                <a:latin typeface="Times New Roman" pitchFamily="-105" charset="0"/>
                <a:ea typeface="Times New Roman" pitchFamily="-105" charset="0"/>
                <a:cs typeface="Times New Roman" pitchFamily="-105" charset="0"/>
              </a:endParaRPr>
            </a:p>
          </p:txBody>
        </p:sp>
        <p:sp>
          <p:nvSpPr>
            <p:cNvPr id="160" name="Line 372"/>
            <p:cNvSpPr>
              <a:spLocks noChangeShapeType="1"/>
            </p:cNvSpPr>
            <p:nvPr/>
          </p:nvSpPr>
          <p:spPr bwMode="auto">
            <a:xfrm flipH="1">
              <a:off x="5346700" y="1498600"/>
              <a:ext cx="1588" cy="346075"/>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161" name="Line 373"/>
            <p:cNvSpPr>
              <a:spLocks noChangeShapeType="1"/>
            </p:cNvSpPr>
            <p:nvPr/>
          </p:nvSpPr>
          <p:spPr bwMode="auto">
            <a:xfrm>
              <a:off x="5346700" y="1930400"/>
              <a:ext cx="0" cy="619125"/>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162" name="Text Box 374"/>
            <p:cNvSpPr txBox="1">
              <a:spLocks noChangeArrowheads="1"/>
            </p:cNvSpPr>
            <p:nvPr/>
          </p:nvSpPr>
          <p:spPr bwMode="auto">
            <a:xfrm>
              <a:off x="5295900" y="1589088"/>
              <a:ext cx="633413"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M2-IP</a:t>
              </a:r>
            </a:p>
          </p:txBody>
        </p:sp>
        <p:sp>
          <p:nvSpPr>
            <p:cNvPr id="163" name="Text Box 375"/>
            <p:cNvSpPr txBox="1">
              <a:spLocks noChangeArrowheads="1"/>
            </p:cNvSpPr>
            <p:nvPr/>
          </p:nvSpPr>
          <p:spPr bwMode="auto">
            <a:xfrm>
              <a:off x="5287963" y="2085975"/>
              <a:ext cx="747712" cy="215444"/>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Input lysate</a:t>
              </a:r>
            </a:p>
          </p:txBody>
        </p:sp>
        <p:sp>
          <p:nvSpPr>
            <p:cNvPr id="164" name="Line 376"/>
            <p:cNvSpPr>
              <a:spLocks noChangeShapeType="1"/>
            </p:cNvSpPr>
            <p:nvPr/>
          </p:nvSpPr>
          <p:spPr bwMode="auto">
            <a:xfrm>
              <a:off x="4181475" y="2590800"/>
              <a:ext cx="374650" cy="0"/>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165" name="Line 377"/>
            <p:cNvSpPr>
              <a:spLocks noChangeShapeType="1"/>
            </p:cNvSpPr>
            <p:nvPr/>
          </p:nvSpPr>
          <p:spPr bwMode="auto">
            <a:xfrm flipV="1">
              <a:off x="4587875" y="2590800"/>
              <a:ext cx="339725" cy="0"/>
            </a:xfrm>
            <a:prstGeom prst="line">
              <a:avLst/>
            </a:prstGeom>
            <a:noFill/>
            <a:ln w="12700">
              <a:solidFill>
                <a:schemeClr val="tx1"/>
              </a:solidFill>
              <a:round/>
              <a:headEnd/>
              <a:tailEnd/>
            </a:ln>
            <a:effectLst/>
          </p:spPr>
          <p:txBody>
            <a:bodyPr>
              <a:prstTxWarp prst="textNoShape">
                <a:avLst/>
              </a:prstTxWarp>
            </a:bodyPr>
            <a:lstStyle/>
            <a:p>
              <a:endParaRPr lang="en-US" dirty="0"/>
            </a:p>
          </p:txBody>
        </p:sp>
        <p:sp>
          <p:nvSpPr>
            <p:cNvPr id="166" name="Text Box 378"/>
            <p:cNvSpPr txBox="1">
              <a:spLocks noChangeArrowheads="1"/>
            </p:cNvSpPr>
            <p:nvPr/>
          </p:nvSpPr>
          <p:spPr bwMode="auto">
            <a:xfrm>
              <a:off x="3976688" y="2551113"/>
              <a:ext cx="7270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
              </a:r>
            </a:p>
          </p:txBody>
        </p:sp>
        <p:sp>
          <p:nvSpPr>
            <p:cNvPr id="167" name="Text Box 379"/>
            <p:cNvSpPr txBox="1">
              <a:spLocks noChangeArrowheads="1"/>
            </p:cNvSpPr>
            <p:nvPr/>
          </p:nvSpPr>
          <p:spPr bwMode="auto">
            <a:xfrm>
              <a:off x="4430713" y="2551113"/>
              <a:ext cx="7270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
              </a:r>
            </a:p>
          </p:txBody>
        </p:sp>
        <p:sp>
          <p:nvSpPr>
            <p:cNvPr id="168" name="Text Box 380"/>
            <p:cNvSpPr txBox="1">
              <a:spLocks noChangeArrowheads="1"/>
            </p:cNvSpPr>
            <p:nvPr/>
          </p:nvSpPr>
          <p:spPr bwMode="auto">
            <a:xfrm rot="16200000">
              <a:off x="3715544" y="1050132"/>
              <a:ext cx="828675" cy="198437"/>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700" dirty="0">
                  <a:latin typeface="Helvetica" pitchFamily="-105" charset="0"/>
                </a:rPr>
                <a:t>IP Control</a:t>
              </a:r>
            </a:p>
          </p:txBody>
        </p:sp>
        <p:graphicFrame>
          <p:nvGraphicFramePr>
            <p:cNvPr id="169" name="Object 381"/>
            <p:cNvGraphicFramePr>
              <a:graphicFrameLocks noChangeAspect="1"/>
            </p:cNvGraphicFramePr>
            <p:nvPr/>
          </p:nvGraphicFramePr>
          <p:xfrm>
            <a:off x="4194175" y="2366963"/>
            <a:ext cx="730250" cy="188912"/>
          </p:xfrm>
          <a:graphic>
            <a:graphicData uri="http://schemas.openxmlformats.org/presentationml/2006/ole">
              <p:oleObj spid="_x0000_s18446" name="Image" r:id="rId8" imgW="1115287" imgH="626047" progId="">
                <p:embed/>
              </p:oleObj>
            </a:graphicData>
          </a:graphic>
        </p:graphicFrame>
        <p:sp>
          <p:nvSpPr>
            <p:cNvPr id="170" name="Text Box 382"/>
            <p:cNvSpPr txBox="1">
              <a:spLocks noChangeArrowheads="1"/>
            </p:cNvSpPr>
            <p:nvPr/>
          </p:nvSpPr>
          <p:spPr bwMode="auto">
            <a:xfrm>
              <a:off x="4875213" y="2341563"/>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Times New Roman" pitchFamily="-105" charset="0"/>
                  <a:ea typeface="Times New Roman" pitchFamily="-105" charset="0"/>
                  <a:cs typeface="Times New Roman" pitchFamily="-105" charset="0"/>
                </a:rPr>
                <a:t>β</a:t>
              </a:r>
              <a:r>
                <a:rPr lang="en-US" sz="800" dirty="0">
                  <a:latin typeface="Times New Roman" pitchFamily="-105" charset="0"/>
                  <a:ea typeface="Times New Roman" pitchFamily="-105" charset="0"/>
                  <a:cs typeface="Times New Roman" pitchFamily="-105" charset="0"/>
                </a:rPr>
                <a:t>-</a:t>
              </a:r>
              <a:r>
                <a:rPr lang="en-US" sz="800" dirty="0">
                  <a:latin typeface="Helvetica" pitchFamily="-105" charset="0"/>
                </a:rPr>
                <a:t>Actin</a:t>
              </a:r>
            </a:p>
          </p:txBody>
        </p:sp>
      </p:grpSp>
      <p:grpSp>
        <p:nvGrpSpPr>
          <p:cNvPr id="174" name="Group 173"/>
          <p:cNvGrpSpPr/>
          <p:nvPr/>
        </p:nvGrpSpPr>
        <p:grpSpPr>
          <a:xfrm>
            <a:off x="1295303" y="1147763"/>
            <a:ext cx="2805210" cy="2196644"/>
            <a:chOff x="1015903" y="1312863"/>
            <a:chExt cx="2805210" cy="2196644"/>
          </a:xfrm>
        </p:grpSpPr>
        <p:grpSp>
          <p:nvGrpSpPr>
            <p:cNvPr id="172" name="Group 171"/>
            <p:cNvGrpSpPr/>
            <p:nvPr/>
          </p:nvGrpSpPr>
          <p:grpSpPr>
            <a:xfrm>
              <a:off x="1135063" y="1312863"/>
              <a:ext cx="2686050" cy="1157287"/>
              <a:chOff x="1135063" y="1312863"/>
              <a:chExt cx="2686050" cy="1157287"/>
            </a:xfrm>
          </p:grpSpPr>
          <p:graphicFrame>
            <p:nvGraphicFramePr>
              <p:cNvPr id="96" name="Object 63"/>
              <p:cNvGraphicFramePr>
                <a:graphicFrameLocks noChangeAspect="1"/>
              </p:cNvGraphicFramePr>
              <p:nvPr/>
            </p:nvGraphicFramePr>
            <p:xfrm>
              <a:off x="1193801" y="1484313"/>
              <a:ext cx="1093788" cy="173037"/>
            </p:xfrm>
            <a:graphic>
              <a:graphicData uri="http://schemas.openxmlformats.org/presentationml/2006/ole">
                <p:oleObj spid="_x0000_s18434" name="Image" r:id="rId9" imgW="2322286" imgH="324365" progId="">
                  <p:embed/>
                </p:oleObj>
              </a:graphicData>
            </a:graphic>
          </p:graphicFrame>
          <p:graphicFrame>
            <p:nvGraphicFramePr>
              <p:cNvPr id="97" name="Object 64"/>
              <p:cNvGraphicFramePr>
                <a:graphicFrameLocks noChangeAspect="1"/>
              </p:cNvGraphicFramePr>
              <p:nvPr/>
            </p:nvGraphicFramePr>
            <p:xfrm>
              <a:off x="1193801" y="1689100"/>
              <a:ext cx="1093788" cy="165100"/>
            </p:xfrm>
            <a:graphic>
              <a:graphicData uri="http://schemas.openxmlformats.org/presentationml/2006/ole">
                <p:oleObj spid="_x0000_s18435" name="Image" r:id="rId10" imgW="2313437" imgH="283321" progId="">
                  <p:embed/>
                </p:oleObj>
              </a:graphicData>
            </a:graphic>
          </p:graphicFrame>
          <p:graphicFrame>
            <p:nvGraphicFramePr>
              <p:cNvPr id="98" name="Object 65"/>
              <p:cNvGraphicFramePr>
                <a:graphicFrameLocks noChangeAspect="1"/>
              </p:cNvGraphicFramePr>
              <p:nvPr/>
            </p:nvGraphicFramePr>
            <p:xfrm>
              <a:off x="1193801" y="2087563"/>
              <a:ext cx="1093788" cy="173037"/>
            </p:xfrm>
            <a:graphic>
              <a:graphicData uri="http://schemas.openxmlformats.org/presentationml/2006/ole">
                <p:oleObj spid="_x0000_s18436" name="Image" r:id="rId11" imgW="2473143" imgH="374762" progId="">
                  <p:embed/>
                </p:oleObj>
              </a:graphicData>
            </a:graphic>
          </p:graphicFrame>
          <p:sp>
            <p:nvSpPr>
              <p:cNvPr id="99" name="Text Box 70"/>
              <p:cNvSpPr txBox="1">
                <a:spLocks noChangeArrowheads="1"/>
              </p:cNvSpPr>
              <p:nvPr/>
            </p:nvSpPr>
            <p:spPr bwMode="auto">
              <a:xfrm>
                <a:off x="2228850" y="1465263"/>
                <a:ext cx="911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ea typeface="Times New Roman" pitchFamily="-105" charset="0"/>
                    <a:cs typeface="Times New Roman" pitchFamily="-105" charset="0"/>
                  </a:rPr>
                  <a:t>Cyc D1</a:t>
                </a:r>
                <a:endParaRPr lang="el-GR" sz="800">
                  <a:latin typeface="Helvetica" pitchFamily="-105" charset="0"/>
                  <a:ea typeface="Times New Roman" pitchFamily="-105" charset="0"/>
                  <a:cs typeface="Times New Roman" pitchFamily="-105" charset="0"/>
                </a:endParaRPr>
              </a:p>
            </p:txBody>
          </p:sp>
          <p:sp>
            <p:nvSpPr>
              <p:cNvPr id="100" name="Text Box 71"/>
              <p:cNvSpPr txBox="1">
                <a:spLocks noChangeArrowheads="1"/>
              </p:cNvSpPr>
              <p:nvPr/>
            </p:nvSpPr>
            <p:spPr bwMode="auto">
              <a:xfrm>
                <a:off x="2228850" y="1657350"/>
                <a:ext cx="911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ea typeface="Times New Roman" pitchFamily="-105" charset="0"/>
                    <a:cs typeface="Times New Roman" pitchFamily="-105" charset="0"/>
                  </a:rPr>
                  <a:t>p-p53</a:t>
                </a:r>
                <a:endParaRPr lang="el-GR" sz="800" dirty="0">
                  <a:latin typeface="Helvetica" pitchFamily="-105" charset="0"/>
                  <a:ea typeface="Times New Roman" pitchFamily="-105" charset="0"/>
                  <a:cs typeface="Times New Roman" pitchFamily="-105" charset="0"/>
                </a:endParaRPr>
              </a:p>
            </p:txBody>
          </p:sp>
          <p:sp>
            <p:nvSpPr>
              <p:cNvPr id="101" name="Text Box 72"/>
              <p:cNvSpPr txBox="1">
                <a:spLocks noChangeArrowheads="1"/>
              </p:cNvSpPr>
              <p:nvPr/>
            </p:nvSpPr>
            <p:spPr bwMode="auto">
              <a:xfrm>
                <a:off x="2228850" y="2058988"/>
                <a:ext cx="911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Times New Roman" pitchFamily="-105" charset="0"/>
                    <a:ea typeface="Times New Roman" pitchFamily="-105" charset="0"/>
                    <a:cs typeface="Times New Roman" pitchFamily="-105" charset="0"/>
                  </a:rPr>
                  <a:t>β</a:t>
                </a:r>
                <a:r>
                  <a:rPr lang="en-US" sz="800" dirty="0">
                    <a:latin typeface="Helvetica" pitchFamily="-105" charset="0"/>
                    <a:ea typeface="Times New Roman" pitchFamily="-105" charset="0"/>
                    <a:cs typeface="Times New Roman" pitchFamily="-105" charset="0"/>
                  </a:rPr>
                  <a:t>-Actin</a:t>
                </a:r>
                <a:endParaRPr lang="el-GR" sz="800" dirty="0">
                  <a:latin typeface="Times New Roman" pitchFamily="-105" charset="0"/>
                  <a:ea typeface="Times New Roman" pitchFamily="-105" charset="0"/>
                  <a:cs typeface="Times New Roman" pitchFamily="-105" charset="0"/>
                </a:endParaRPr>
              </a:p>
            </p:txBody>
          </p:sp>
          <p:sp>
            <p:nvSpPr>
              <p:cNvPr id="113" name="Text Box 89"/>
              <p:cNvSpPr txBox="1">
                <a:spLocks noChangeArrowheads="1"/>
              </p:cNvSpPr>
              <p:nvPr/>
            </p:nvSpPr>
            <p:spPr bwMode="auto">
              <a:xfrm>
                <a:off x="2216150" y="1312863"/>
                <a:ext cx="9366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10 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(h)</a:t>
                </a:r>
                <a:endParaRPr lang="el-GR" sz="800" dirty="0">
                  <a:latin typeface="Times New Roman" pitchFamily="-105" charset="0"/>
                  <a:ea typeface="Times New Roman" pitchFamily="-105" charset="0"/>
                  <a:cs typeface="Times New Roman" pitchFamily="-105" charset="0"/>
                </a:endParaRPr>
              </a:p>
            </p:txBody>
          </p:sp>
          <p:sp>
            <p:nvSpPr>
              <p:cNvPr id="114" name="Text Box 90"/>
              <p:cNvSpPr txBox="1">
                <a:spLocks noChangeArrowheads="1"/>
              </p:cNvSpPr>
              <p:nvPr/>
            </p:nvSpPr>
            <p:spPr bwMode="auto">
              <a:xfrm>
                <a:off x="1155700" y="1312863"/>
                <a:ext cx="276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Times New Roman" pitchFamily="-105" charset="0"/>
                  <a:ea typeface="Times New Roman" pitchFamily="-105" charset="0"/>
                  <a:cs typeface="Times New Roman" pitchFamily="-105" charset="0"/>
                </a:endParaRPr>
              </a:p>
            </p:txBody>
          </p:sp>
          <p:sp>
            <p:nvSpPr>
              <p:cNvPr id="115" name="Text Box 91"/>
              <p:cNvSpPr txBox="1">
                <a:spLocks noChangeArrowheads="1"/>
              </p:cNvSpPr>
              <p:nvPr/>
            </p:nvSpPr>
            <p:spPr bwMode="auto">
              <a:xfrm>
                <a:off x="1700213" y="1312863"/>
                <a:ext cx="276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Times New Roman" pitchFamily="-105" charset="0"/>
                  <a:ea typeface="Times New Roman" pitchFamily="-105" charset="0"/>
                  <a:cs typeface="Times New Roman" pitchFamily="-105" charset="0"/>
                </a:endParaRPr>
              </a:p>
            </p:txBody>
          </p:sp>
          <p:sp>
            <p:nvSpPr>
              <p:cNvPr id="116" name="Text Box 94"/>
              <p:cNvSpPr txBox="1">
                <a:spLocks noChangeArrowheads="1"/>
              </p:cNvSpPr>
              <p:nvPr/>
            </p:nvSpPr>
            <p:spPr bwMode="auto">
              <a:xfrm>
                <a:off x="1320800" y="1312863"/>
                <a:ext cx="2825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1    </a:t>
                </a:r>
                <a:endParaRPr lang="el-GR" sz="800">
                  <a:latin typeface="Times New Roman" pitchFamily="-105" charset="0"/>
                  <a:ea typeface="Times New Roman" pitchFamily="-105" charset="0"/>
                  <a:cs typeface="Times New Roman" pitchFamily="-105" charset="0"/>
                </a:endParaRPr>
              </a:p>
            </p:txBody>
          </p:sp>
          <p:sp>
            <p:nvSpPr>
              <p:cNvPr id="117" name="Text Box 95"/>
              <p:cNvSpPr txBox="1">
                <a:spLocks noChangeArrowheads="1"/>
              </p:cNvSpPr>
              <p:nvPr/>
            </p:nvSpPr>
            <p:spPr bwMode="auto">
              <a:xfrm>
                <a:off x="1857375" y="1312863"/>
                <a:ext cx="2825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1    </a:t>
                </a:r>
                <a:endParaRPr lang="el-GR" sz="800">
                  <a:latin typeface="Times New Roman" pitchFamily="-105" charset="0"/>
                  <a:ea typeface="Times New Roman" pitchFamily="-105" charset="0"/>
                  <a:cs typeface="Times New Roman" pitchFamily="-105" charset="0"/>
                </a:endParaRPr>
              </a:p>
            </p:txBody>
          </p:sp>
          <p:sp>
            <p:nvSpPr>
              <p:cNvPr id="118" name="Text Box 96"/>
              <p:cNvSpPr txBox="1">
                <a:spLocks noChangeArrowheads="1"/>
              </p:cNvSpPr>
              <p:nvPr/>
            </p:nvSpPr>
            <p:spPr bwMode="auto">
              <a:xfrm>
                <a:off x="2043113" y="1312863"/>
                <a:ext cx="3397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3 </a:t>
                </a:r>
                <a:endParaRPr lang="el-GR" sz="800">
                  <a:latin typeface="Times New Roman" pitchFamily="-105" charset="0"/>
                  <a:ea typeface="Times New Roman" pitchFamily="-105" charset="0"/>
                  <a:cs typeface="Times New Roman" pitchFamily="-105" charset="0"/>
                </a:endParaRPr>
              </a:p>
            </p:txBody>
          </p:sp>
          <p:sp>
            <p:nvSpPr>
              <p:cNvPr id="119" name="Text Box 97"/>
              <p:cNvSpPr txBox="1">
                <a:spLocks noChangeArrowheads="1"/>
              </p:cNvSpPr>
              <p:nvPr/>
            </p:nvSpPr>
            <p:spPr bwMode="auto">
              <a:xfrm>
                <a:off x="1511300" y="1312863"/>
                <a:ext cx="3397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3 </a:t>
                </a:r>
                <a:endParaRPr lang="el-GR" sz="800">
                  <a:latin typeface="Times New Roman" pitchFamily="-105" charset="0"/>
                  <a:ea typeface="Times New Roman" pitchFamily="-105" charset="0"/>
                  <a:cs typeface="Times New Roman" pitchFamily="-105" charset="0"/>
                </a:endParaRPr>
              </a:p>
            </p:txBody>
          </p:sp>
          <p:pic>
            <p:nvPicPr>
              <p:cNvPr id="133" name="Picture 115"/>
              <p:cNvPicPr>
                <a:picLocks noChangeAspect="1" noChangeArrowheads="1"/>
              </p:cNvPicPr>
              <p:nvPr/>
            </p:nvPicPr>
            <p:blipFill>
              <a:blip r:embed="rId12">
                <a:lum bright="2000" contrast="10000"/>
              </a:blip>
              <a:srcRect l="33009" r="1886"/>
              <a:stretch>
                <a:fillRect/>
              </a:stretch>
            </p:blipFill>
            <p:spPr bwMode="auto">
              <a:xfrm>
                <a:off x="1198563" y="1885950"/>
                <a:ext cx="1089025" cy="169863"/>
              </a:xfrm>
              <a:prstGeom prst="rect">
                <a:avLst/>
              </a:prstGeom>
              <a:noFill/>
              <a:ln w="9525">
                <a:solidFill>
                  <a:schemeClr val="tx1"/>
                </a:solidFill>
                <a:miter lim="800000"/>
                <a:headEnd/>
                <a:tailEnd/>
              </a:ln>
            </p:spPr>
          </p:pic>
          <p:sp>
            <p:nvSpPr>
              <p:cNvPr id="134" name="Text Box 116"/>
              <p:cNvSpPr txBox="1">
                <a:spLocks noChangeArrowheads="1"/>
              </p:cNvSpPr>
              <p:nvPr/>
            </p:nvSpPr>
            <p:spPr bwMode="auto">
              <a:xfrm>
                <a:off x="2235200" y="1866900"/>
                <a:ext cx="911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ea typeface="Times New Roman" pitchFamily="-105" charset="0"/>
                    <a:cs typeface="Times New Roman" pitchFamily="-105" charset="0"/>
                  </a:rPr>
                  <a:t>p53</a:t>
                </a:r>
                <a:endParaRPr lang="el-GR" sz="800">
                  <a:latin typeface="Helvetica" pitchFamily="-105" charset="0"/>
                  <a:ea typeface="Times New Roman" pitchFamily="-105" charset="0"/>
                  <a:cs typeface="Times New Roman" pitchFamily="-105" charset="0"/>
                </a:endParaRPr>
              </a:p>
            </p:txBody>
          </p:sp>
          <p:sp>
            <p:nvSpPr>
              <p:cNvPr id="137" name="Line 129"/>
              <p:cNvSpPr>
                <a:spLocks noChangeShapeType="1"/>
              </p:cNvSpPr>
              <p:nvPr/>
            </p:nvSpPr>
            <p:spPr bwMode="auto">
              <a:xfrm>
                <a:off x="1206500" y="2292350"/>
                <a:ext cx="536575" cy="0"/>
              </a:xfrm>
              <a:prstGeom prst="line">
                <a:avLst/>
              </a:prstGeom>
              <a:noFill/>
              <a:ln w="15875">
                <a:solidFill>
                  <a:schemeClr val="tx1"/>
                </a:solidFill>
                <a:round/>
                <a:headEnd/>
                <a:tailEnd/>
              </a:ln>
              <a:effectLst/>
            </p:spPr>
            <p:txBody>
              <a:bodyPr>
                <a:prstTxWarp prst="textNoShape">
                  <a:avLst/>
                </a:prstTxWarp>
              </a:bodyPr>
              <a:lstStyle/>
              <a:p>
                <a:endParaRPr lang="en-US" sz="800" dirty="0"/>
              </a:p>
            </p:txBody>
          </p:sp>
          <p:sp>
            <p:nvSpPr>
              <p:cNvPr id="138" name="Line 130"/>
              <p:cNvSpPr>
                <a:spLocks noChangeShapeType="1"/>
              </p:cNvSpPr>
              <p:nvPr/>
            </p:nvSpPr>
            <p:spPr bwMode="auto">
              <a:xfrm>
                <a:off x="1774825" y="2292350"/>
                <a:ext cx="511175" cy="0"/>
              </a:xfrm>
              <a:prstGeom prst="line">
                <a:avLst/>
              </a:prstGeom>
              <a:noFill/>
              <a:ln w="15875">
                <a:solidFill>
                  <a:schemeClr val="tx1"/>
                </a:solidFill>
                <a:round/>
                <a:headEnd/>
                <a:tailEnd/>
              </a:ln>
              <a:effectLst/>
            </p:spPr>
            <p:txBody>
              <a:bodyPr>
                <a:prstTxWarp prst="textNoShape">
                  <a:avLst/>
                </a:prstTxWarp>
              </a:bodyPr>
              <a:lstStyle/>
              <a:p>
                <a:endParaRPr lang="en-US" sz="800" dirty="0"/>
              </a:p>
            </p:txBody>
          </p:sp>
          <p:sp>
            <p:nvSpPr>
              <p:cNvPr id="139" name="Text Box 131"/>
              <p:cNvSpPr txBox="1">
                <a:spLocks noChangeArrowheads="1"/>
              </p:cNvSpPr>
              <p:nvPr/>
            </p:nvSpPr>
            <p:spPr bwMode="auto">
              <a:xfrm>
                <a:off x="1135063" y="2255838"/>
                <a:ext cx="7270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ATM +/+</a:t>
                </a:r>
              </a:p>
            </p:txBody>
          </p:sp>
          <p:sp>
            <p:nvSpPr>
              <p:cNvPr id="140" name="Text Box 132"/>
              <p:cNvSpPr txBox="1">
                <a:spLocks noChangeArrowheads="1"/>
              </p:cNvSpPr>
              <p:nvPr/>
            </p:nvSpPr>
            <p:spPr bwMode="auto">
              <a:xfrm>
                <a:off x="1712913" y="2255838"/>
                <a:ext cx="7270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ATM -/-</a:t>
                </a:r>
              </a:p>
            </p:txBody>
          </p:sp>
          <p:pic>
            <p:nvPicPr>
              <p:cNvPr id="141" name="Picture 186"/>
              <p:cNvPicPr>
                <a:picLocks noChangeAspect="1" noChangeArrowheads="1"/>
              </p:cNvPicPr>
              <p:nvPr/>
            </p:nvPicPr>
            <p:blipFill>
              <a:blip r:embed="rId13">
                <a:lum bright="32000" contrast="70000"/>
                <a:grayscl/>
              </a:blip>
              <a:srcRect l="28067" t="15912" r="31184" b="77112"/>
              <a:stretch>
                <a:fillRect/>
              </a:stretch>
            </p:blipFill>
            <p:spPr bwMode="auto">
              <a:xfrm>
                <a:off x="2838450" y="1655763"/>
                <a:ext cx="393700" cy="171450"/>
              </a:xfrm>
              <a:prstGeom prst="rect">
                <a:avLst/>
              </a:prstGeom>
              <a:noFill/>
              <a:ln w="9525">
                <a:solidFill>
                  <a:schemeClr val="tx1"/>
                </a:solidFill>
                <a:miter lim="800000"/>
                <a:headEnd/>
                <a:tailEnd/>
              </a:ln>
              <a:effectLst/>
            </p:spPr>
          </p:pic>
          <p:pic>
            <p:nvPicPr>
              <p:cNvPr id="142" name="Picture 187"/>
              <p:cNvPicPr>
                <a:picLocks noChangeAspect="1" noChangeArrowheads="1"/>
              </p:cNvPicPr>
              <p:nvPr/>
            </p:nvPicPr>
            <p:blipFill>
              <a:blip r:embed="rId13">
                <a:lum bright="32000" contrast="70000"/>
                <a:grayscl/>
              </a:blip>
              <a:srcRect l="28067" t="79559" r="31184" b="13464"/>
              <a:stretch>
                <a:fillRect/>
              </a:stretch>
            </p:blipFill>
            <p:spPr bwMode="auto">
              <a:xfrm>
                <a:off x="2836863" y="1870075"/>
                <a:ext cx="395287" cy="157163"/>
              </a:xfrm>
              <a:prstGeom prst="rect">
                <a:avLst/>
              </a:prstGeom>
              <a:noFill/>
              <a:ln w="9525">
                <a:solidFill>
                  <a:schemeClr val="tx1"/>
                </a:solidFill>
                <a:miter lim="800000"/>
                <a:headEnd/>
                <a:tailEnd/>
              </a:ln>
              <a:effectLst/>
            </p:spPr>
          </p:pic>
          <p:sp>
            <p:nvSpPr>
              <p:cNvPr id="143" name="Text Box 188"/>
              <p:cNvSpPr txBox="1">
                <a:spLocks noChangeArrowheads="1"/>
              </p:cNvSpPr>
              <p:nvPr/>
            </p:nvSpPr>
            <p:spPr bwMode="auto">
              <a:xfrm>
                <a:off x="2768600" y="1985963"/>
                <a:ext cx="398463"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a:t>
                </a:r>
              </a:p>
            </p:txBody>
          </p:sp>
          <p:sp>
            <p:nvSpPr>
              <p:cNvPr id="144" name="Text Box 189"/>
              <p:cNvSpPr txBox="1">
                <a:spLocks noChangeArrowheads="1"/>
              </p:cNvSpPr>
              <p:nvPr/>
            </p:nvSpPr>
            <p:spPr bwMode="auto">
              <a:xfrm>
                <a:off x="3003550" y="1985963"/>
                <a:ext cx="398463"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a:t>
                </a:r>
              </a:p>
            </p:txBody>
          </p:sp>
          <p:sp>
            <p:nvSpPr>
              <p:cNvPr id="145" name="Text Box 190"/>
              <p:cNvSpPr txBox="1">
                <a:spLocks noChangeArrowheads="1"/>
              </p:cNvSpPr>
              <p:nvPr/>
            </p:nvSpPr>
            <p:spPr bwMode="auto">
              <a:xfrm>
                <a:off x="3094038" y="1636713"/>
                <a:ext cx="72707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ATM </a:t>
                </a:r>
              </a:p>
            </p:txBody>
          </p:sp>
          <p:sp>
            <p:nvSpPr>
              <p:cNvPr id="146" name="Text Box 191"/>
              <p:cNvSpPr txBox="1">
                <a:spLocks noChangeArrowheads="1"/>
              </p:cNvSpPr>
              <p:nvPr/>
            </p:nvSpPr>
            <p:spPr bwMode="auto">
              <a:xfrm>
                <a:off x="3086100" y="1835150"/>
                <a:ext cx="72707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Loading </a:t>
                </a:r>
              </a:p>
            </p:txBody>
          </p:sp>
        </p:grpSp>
        <p:grpSp>
          <p:nvGrpSpPr>
            <p:cNvPr id="173" name="Group 172"/>
            <p:cNvGrpSpPr/>
            <p:nvPr/>
          </p:nvGrpSpPr>
          <p:grpSpPr>
            <a:xfrm>
              <a:off x="1015903" y="2239436"/>
              <a:ext cx="2316260" cy="1270071"/>
              <a:chOff x="876203" y="2239436"/>
              <a:chExt cx="2316260" cy="1270071"/>
            </a:xfrm>
          </p:grpSpPr>
          <p:graphicFrame>
            <p:nvGraphicFramePr>
              <p:cNvPr id="135" name="Object 122"/>
              <p:cNvGraphicFramePr>
                <a:graphicFrameLocks noChangeAspect="1"/>
              </p:cNvGraphicFramePr>
              <p:nvPr/>
            </p:nvGraphicFramePr>
            <p:xfrm>
              <a:off x="876203" y="2239436"/>
              <a:ext cx="2316260" cy="1164164"/>
            </p:xfrm>
            <a:graphic>
              <a:graphicData uri="http://schemas.openxmlformats.org/drawingml/2006/chart">
                <c:chart xmlns:c="http://schemas.openxmlformats.org/drawingml/2006/chart" xmlns:r="http://schemas.openxmlformats.org/officeDocument/2006/relationships" r:id="rId14"/>
              </a:graphicData>
            </a:graphic>
          </p:graphicFrame>
          <p:sp>
            <p:nvSpPr>
              <p:cNvPr id="171" name="Text Box 89"/>
              <p:cNvSpPr txBox="1">
                <a:spLocks noChangeArrowheads="1"/>
              </p:cNvSpPr>
              <p:nvPr/>
            </p:nvSpPr>
            <p:spPr bwMode="auto">
              <a:xfrm>
                <a:off x="1295400" y="3294063"/>
                <a:ext cx="134620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smtClean="0">
                    <a:latin typeface="Helvetica" pitchFamily="-105" charset="0"/>
                  </a:rPr>
                  <a:t>Time post-10 </a:t>
                </a:r>
                <a:r>
                  <a:rPr lang="en-US" sz="800" dirty="0">
                    <a:latin typeface="Helvetica" pitchFamily="-105" charset="0"/>
                  </a:rPr>
                  <a:t>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(h)</a:t>
                </a:r>
                <a:endParaRPr lang="el-GR" sz="800" dirty="0">
                  <a:latin typeface="Times New Roman" pitchFamily="-105" charset="0"/>
                  <a:ea typeface="Times New Roman" pitchFamily="-105" charset="0"/>
                  <a:cs typeface="Times New Roman" pitchFamily="-105" charset="0"/>
                </a:endParaRPr>
              </a:p>
            </p:txBody>
          </p:sp>
        </p:grpSp>
      </p:grpSp>
      <p:sp>
        <p:nvSpPr>
          <p:cNvPr id="175" name="Text Box 13"/>
          <p:cNvSpPr txBox="1">
            <a:spLocks noChangeArrowheads="1"/>
          </p:cNvSpPr>
          <p:nvPr/>
        </p:nvSpPr>
        <p:spPr bwMode="auto">
          <a:xfrm>
            <a:off x="3921125" y="8509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200" dirty="0">
              <a:latin typeface="Arial" pitchFamily="-106" charset="0"/>
            </a:endParaRPr>
          </a:p>
        </p:txBody>
      </p:sp>
      <p:grpSp>
        <p:nvGrpSpPr>
          <p:cNvPr id="178" name="Group 177"/>
          <p:cNvGrpSpPr/>
          <p:nvPr/>
        </p:nvGrpSpPr>
        <p:grpSpPr>
          <a:xfrm>
            <a:off x="2536825" y="3454400"/>
            <a:ext cx="2484438" cy="1570038"/>
            <a:chOff x="2384425" y="3390900"/>
            <a:chExt cx="2484438" cy="1570038"/>
          </a:xfrm>
        </p:grpSpPr>
        <p:graphicFrame>
          <p:nvGraphicFramePr>
            <p:cNvPr id="102" name="Object 74"/>
            <p:cNvGraphicFramePr>
              <a:graphicFrameLocks noChangeAspect="1"/>
            </p:cNvGraphicFramePr>
            <p:nvPr/>
          </p:nvGraphicFramePr>
          <p:xfrm>
            <a:off x="2622550" y="4752975"/>
            <a:ext cx="1198563" cy="168275"/>
          </p:xfrm>
          <a:graphic>
            <a:graphicData uri="http://schemas.openxmlformats.org/presentationml/2006/ole">
              <p:oleObj spid="_x0000_s18437" name="Image" r:id="rId15" imgW="2322286" imgH="717441" progId="">
                <p:embed/>
              </p:oleObj>
            </a:graphicData>
          </a:graphic>
        </p:graphicFrame>
        <p:graphicFrame>
          <p:nvGraphicFramePr>
            <p:cNvPr id="103" name="Object 75"/>
            <p:cNvGraphicFramePr>
              <a:graphicFrameLocks noChangeAspect="1"/>
            </p:cNvGraphicFramePr>
            <p:nvPr/>
          </p:nvGraphicFramePr>
          <p:xfrm>
            <a:off x="2622550" y="4554538"/>
            <a:ext cx="1198563" cy="177800"/>
          </p:xfrm>
          <a:graphic>
            <a:graphicData uri="http://schemas.openxmlformats.org/presentationml/2006/ole">
              <p:oleObj spid="_x0000_s18438" name="Image" r:id="rId16" imgW="2116840" imgH="745237" progId="">
                <p:embed/>
              </p:oleObj>
            </a:graphicData>
          </a:graphic>
        </p:graphicFrame>
        <p:sp>
          <p:nvSpPr>
            <p:cNvPr id="104" name="Text Box 76"/>
            <p:cNvSpPr txBox="1">
              <a:spLocks noChangeArrowheads="1"/>
            </p:cNvSpPr>
            <p:nvPr/>
          </p:nvSpPr>
          <p:spPr bwMode="auto">
            <a:xfrm>
              <a:off x="3757613" y="3830638"/>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p-T286</a:t>
              </a:r>
            </a:p>
          </p:txBody>
        </p:sp>
        <p:sp>
          <p:nvSpPr>
            <p:cNvPr id="105" name="Text Box 77"/>
            <p:cNvSpPr txBox="1">
              <a:spLocks noChangeArrowheads="1"/>
            </p:cNvSpPr>
            <p:nvPr/>
          </p:nvSpPr>
          <p:spPr bwMode="auto">
            <a:xfrm>
              <a:off x="2798763" y="3486150"/>
              <a:ext cx="30956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Helvetica" pitchFamily="-105" charset="0"/>
              </a:endParaRPr>
            </a:p>
          </p:txBody>
        </p:sp>
        <p:sp>
          <p:nvSpPr>
            <p:cNvPr id="106" name="Text Box 79"/>
            <p:cNvSpPr txBox="1">
              <a:spLocks noChangeArrowheads="1"/>
            </p:cNvSpPr>
            <p:nvPr/>
          </p:nvSpPr>
          <p:spPr bwMode="auto">
            <a:xfrm>
              <a:off x="3760788" y="4237038"/>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Lucida Grande" pitchFamily="-105" charset="0"/>
                  <a:ea typeface="Times New Roman" pitchFamily="-105" charset="0"/>
                  <a:cs typeface="Times New Roman" pitchFamily="-105" charset="0"/>
                </a:rPr>
                <a:t>β</a:t>
              </a:r>
              <a:r>
                <a:rPr lang="en-US" sz="800" dirty="0">
                  <a:latin typeface="Helvetica" pitchFamily="-105" charset="0"/>
                  <a:ea typeface="Times New Roman" pitchFamily="-105" charset="0"/>
                  <a:cs typeface="Times New Roman" pitchFamily="-105" charset="0"/>
                </a:rPr>
                <a:t>-Actin</a:t>
              </a:r>
              <a:endParaRPr lang="el-GR" sz="800" dirty="0">
                <a:latin typeface="Helvetica" pitchFamily="-105" charset="0"/>
                <a:ea typeface="Times New Roman" pitchFamily="-105" charset="0"/>
                <a:cs typeface="Times New Roman" pitchFamily="-105" charset="0"/>
              </a:endParaRPr>
            </a:p>
          </p:txBody>
        </p:sp>
        <p:sp>
          <p:nvSpPr>
            <p:cNvPr id="107" name="Text Box 80"/>
            <p:cNvSpPr txBox="1">
              <a:spLocks noChangeArrowheads="1"/>
            </p:cNvSpPr>
            <p:nvPr/>
          </p:nvSpPr>
          <p:spPr bwMode="auto">
            <a:xfrm>
              <a:off x="3757613" y="4030663"/>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Cyc D1</a:t>
              </a:r>
            </a:p>
          </p:txBody>
        </p:sp>
        <p:sp>
          <p:nvSpPr>
            <p:cNvPr id="108" name="Text Box 81"/>
            <p:cNvSpPr txBox="1">
              <a:spLocks noChangeArrowheads="1"/>
            </p:cNvSpPr>
            <p:nvPr/>
          </p:nvSpPr>
          <p:spPr bwMode="auto">
            <a:xfrm>
              <a:off x="3751263" y="4532313"/>
              <a:ext cx="633412"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ea typeface="Times New Roman" pitchFamily="-105" charset="0"/>
                  <a:cs typeface="Times New Roman" pitchFamily="-105" charset="0"/>
                </a:rPr>
                <a:t>p-ATM</a:t>
              </a:r>
              <a:endParaRPr lang="el-GR" sz="800" dirty="0">
                <a:latin typeface="Helvetica" pitchFamily="-105" charset="0"/>
                <a:ea typeface="Times New Roman" pitchFamily="-105" charset="0"/>
                <a:cs typeface="Times New Roman" pitchFamily="-105" charset="0"/>
              </a:endParaRPr>
            </a:p>
          </p:txBody>
        </p:sp>
        <p:sp>
          <p:nvSpPr>
            <p:cNvPr id="109" name="Text Box 82"/>
            <p:cNvSpPr txBox="1">
              <a:spLocks noChangeArrowheads="1"/>
            </p:cNvSpPr>
            <p:nvPr/>
          </p:nvSpPr>
          <p:spPr bwMode="auto">
            <a:xfrm>
              <a:off x="3754438" y="4746625"/>
              <a:ext cx="63341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ea typeface="Times New Roman" pitchFamily="-105" charset="0"/>
                  <a:cs typeface="Times New Roman" pitchFamily="-105" charset="0"/>
                </a:rPr>
                <a:t>ATM</a:t>
              </a:r>
              <a:endParaRPr lang="el-GR" sz="800">
                <a:latin typeface="Helvetica" pitchFamily="-105" charset="0"/>
                <a:ea typeface="Times New Roman" pitchFamily="-105" charset="0"/>
                <a:cs typeface="Times New Roman" pitchFamily="-105" charset="0"/>
              </a:endParaRPr>
            </a:p>
          </p:txBody>
        </p:sp>
        <p:graphicFrame>
          <p:nvGraphicFramePr>
            <p:cNvPr id="110" name="Object 84"/>
            <p:cNvGraphicFramePr>
              <a:graphicFrameLocks noChangeAspect="1"/>
            </p:cNvGraphicFramePr>
            <p:nvPr/>
          </p:nvGraphicFramePr>
          <p:xfrm>
            <a:off x="2622550" y="3840163"/>
            <a:ext cx="1196975" cy="190500"/>
          </p:xfrm>
          <a:graphic>
            <a:graphicData uri="http://schemas.openxmlformats.org/presentationml/2006/ole">
              <p:oleObj spid="_x0000_s18439" name="Image" r:id="rId17" imgW="4698413" imgH="1371429" progId="">
                <p:embed/>
              </p:oleObj>
            </a:graphicData>
          </a:graphic>
        </p:graphicFrame>
        <p:graphicFrame>
          <p:nvGraphicFramePr>
            <p:cNvPr id="111" name="Object 85"/>
            <p:cNvGraphicFramePr>
              <a:graphicFrameLocks noChangeAspect="1"/>
            </p:cNvGraphicFramePr>
            <p:nvPr/>
          </p:nvGraphicFramePr>
          <p:xfrm>
            <a:off x="2622550" y="4060825"/>
            <a:ext cx="1196975" cy="179388"/>
          </p:xfrm>
          <a:graphic>
            <a:graphicData uri="http://schemas.openxmlformats.org/presentationml/2006/ole">
              <p:oleObj spid="_x0000_s18440" name="Image" r:id="rId18" imgW="4736508" imgH="1396825" progId="">
                <p:embed/>
              </p:oleObj>
            </a:graphicData>
          </a:graphic>
        </p:graphicFrame>
        <p:graphicFrame>
          <p:nvGraphicFramePr>
            <p:cNvPr id="112" name="Object 86"/>
            <p:cNvGraphicFramePr>
              <a:graphicFrameLocks noChangeAspect="1"/>
            </p:cNvGraphicFramePr>
            <p:nvPr/>
          </p:nvGraphicFramePr>
          <p:xfrm>
            <a:off x="2622550" y="4271963"/>
            <a:ext cx="1196975" cy="180975"/>
          </p:xfrm>
          <a:graphic>
            <a:graphicData uri="http://schemas.openxmlformats.org/presentationml/2006/ole">
              <p:oleObj spid="_x0000_s18441" name="Image" r:id="rId19" imgW="4977778" imgH="1892063" progId="">
                <p:embed/>
              </p:oleObj>
            </a:graphicData>
          </a:graphic>
        </p:graphicFrame>
        <p:sp>
          <p:nvSpPr>
            <p:cNvPr id="120" name="Text Box 102"/>
            <p:cNvSpPr txBox="1">
              <a:spLocks noChangeArrowheads="1"/>
            </p:cNvSpPr>
            <p:nvPr/>
          </p:nvSpPr>
          <p:spPr bwMode="auto">
            <a:xfrm>
              <a:off x="3748088" y="3657600"/>
              <a:ext cx="112077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10 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(min)</a:t>
              </a:r>
              <a:endParaRPr lang="el-GR" sz="800" dirty="0">
                <a:latin typeface="Times New Roman" pitchFamily="-105" charset="0"/>
                <a:ea typeface="Times New Roman" pitchFamily="-105" charset="0"/>
                <a:cs typeface="Times New Roman" pitchFamily="-105" charset="0"/>
              </a:endParaRPr>
            </a:p>
          </p:txBody>
        </p:sp>
        <p:sp>
          <p:nvSpPr>
            <p:cNvPr id="121" name="Text Box 103"/>
            <p:cNvSpPr txBox="1">
              <a:spLocks noChangeArrowheads="1"/>
            </p:cNvSpPr>
            <p:nvPr/>
          </p:nvSpPr>
          <p:spPr bwMode="auto">
            <a:xfrm>
              <a:off x="2624138" y="3657600"/>
              <a:ext cx="276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Times New Roman" pitchFamily="-105" charset="0"/>
                <a:ea typeface="Times New Roman" pitchFamily="-105" charset="0"/>
                <a:cs typeface="Times New Roman" pitchFamily="-105" charset="0"/>
              </a:endParaRPr>
            </a:p>
          </p:txBody>
        </p:sp>
        <p:sp>
          <p:nvSpPr>
            <p:cNvPr id="122" name="Text Box 104"/>
            <p:cNvSpPr txBox="1">
              <a:spLocks noChangeArrowheads="1"/>
            </p:cNvSpPr>
            <p:nvPr/>
          </p:nvSpPr>
          <p:spPr bwMode="auto">
            <a:xfrm>
              <a:off x="3176588" y="3657600"/>
              <a:ext cx="276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Times New Roman" pitchFamily="-105" charset="0"/>
                <a:ea typeface="Times New Roman" pitchFamily="-105" charset="0"/>
                <a:cs typeface="Times New Roman" pitchFamily="-105" charset="0"/>
              </a:endParaRPr>
            </a:p>
          </p:txBody>
        </p:sp>
        <p:sp>
          <p:nvSpPr>
            <p:cNvPr id="123" name="Text Box 105"/>
            <p:cNvSpPr txBox="1">
              <a:spLocks noChangeArrowheads="1"/>
            </p:cNvSpPr>
            <p:nvPr/>
          </p:nvSpPr>
          <p:spPr bwMode="auto">
            <a:xfrm>
              <a:off x="2779713" y="3657600"/>
              <a:ext cx="3270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15    </a:t>
              </a:r>
              <a:endParaRPr lang="el-GR" sz="800">
                <a:latin typeface="Times New Roman" pitchFamily="-105" charset="0"/>
                <a:ea typeface="Times New Roman" pitchFamily="-105" charset="0"/>
                <a:cs typeface="Times New Roman" pitchFamily="-105" charset="0"/>
              </a:endParaRPr>
            </a:p>
          </p:txBody>
        </p:sp>
        <p:sp>
          <p:nvSpPr>
            <p:cNvPr id="124" name="Text Box 106"/>
            <p:cNvSpPr txBox="1">
              <a:spLocks noChangeArrowheads="1"/>
            </p:cNvSpPr>
            <p:nvPr/>
          </p:nvSpPr>
          <p:spPr bwMode="auto">
            <a:xfrm>
              <a:off x="3327400" y="3657600"/>
              <a:ext cx="34607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15    </a:t>
              </a:r>
              <a:endParaRPr lang="el-GR" sz="800">
                <a:latin typeface="Times New Roman" pitchFamily="-105" charset="0"/>
                <a:ea typeface="Times New Roman" pitchFamily="-105" charset="0"/>
                <a:cs typeface="Times New Roman" pitchFamily="-105" charset="0"/>
              </a:endParaRPr>
            </a:p>
          </p:txBody>
        </p:sp>
        <p:sp>
          <p:nvSpPr>
            <p:cNvPr id="125" name="Text Box 107"/>
            <p:cNvSpPr txBox="1">
              <a:spLocks noChangeArrowheads="1"/>
            </p:cNvSpPr>
            <p:nvPr/>
          </p:nvSpPr>
          <p:spPr bwMode="auto">
            <a:xfrm>
              <a:off x="3532188" y="3657600"/>
              <a:ext cx="3397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30</a:t>
              </a:r>
              <a:endParaRPr lang="el-GR" sz="800">
                <a:latin typeface="Times New Roman" pitchFamily="-105" charset="0"/>
                <a:ea typeface="Times New Roman" pitchFamily="-105" charset="0"/>
                <a:cs typeface="Times New Roman" pitchFamily="-105" charset="0"/>
              </a:endParaRPr>
            </a:p>
          </p:txBody>
        </p:sp>
        <p:sp>
          <p:nvSpPr>
            <p:cNvPr id="126" name="Text Box 108"/>
            <p:cNvSpPr txBox="1">
              <a:spLocks noChangeArrowheads="1"/>
            </p:cNvSpPr>
            <p:nvPr/>
          </p:nvSpPr>
          <p:spPr bwMode="auto">
            <a:xfrm>
              <a:off x="2967038" y="3657600"/>
              <a:ext cx="3397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30</a:t>
              </a:r>
              <a:endParaRPr lang="el-GR" sz="800">
                <a:latin typeface="Times New Roman" pitchFamily="-105" charset="0"/>
                <a:ea typeface="Times New Roman" pitchFamily="-105" charset="0"/>
                <a:cs typeface="Times New Roman" pitchFamily="-105" charset="0"/>
              </a:endParaRPr>
            </a:p>
          </p:txBody>
        </p:sp>
        <p:sp>
          <p:nvSpPr>
            <p:cNvPr id="127" name="Text Box 109"/>
            <p:cNvSpPr txBox="1">
              <a:spLocks noChangeArrowheads="1"/>
            </p:cNvSpPr>
            <p:nvPr/>
          </p:nvSpPr>
          <p:spPr bwMode="auto">
            <a:xfrm>
              <a:off x="3195638" y="3486150"/>
              <a:ext cx="27781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
              </a:r>
              <a:endParaRPr lang="el-GR" sz="800">
                <a:latin typeface="Helvetica" pitchFamily="-105" charset="0"/>
              </a:endParaRPr>
            </a:p>
          </p:txBody>
        </p:sp>
        <p:sp>
          <p:nvSpPr>
            <p:cNvPr id="128" name="Text Box 110"/>
            <p:cNvSpPr txBox="1">
              <a:spLocks noChangeArrowheads="1"/>
            </p:cNvSpPr>
            <p:nvPr/>
          </p:nvSpPr>
          <p:spPr bwMode="auto">
            <a:xfrm>
              <a:off x="3748088" y="3486150"/>
              <a:ext cx="99536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15</a:t>
              </a:r>
              <a:r>
                <a:rPr lang="el-GR" sz="800">
                  <a:latin typeface="Lucida Grande" pitchFamily="-105" charset="0"/>
                </a:rPr>
                <a:t>μ</a:t>
              </a:r>
              <a:r>
                <a:rPr lang="en-US" sz="800" dirty="0">
                  <a:latin typeface="Helvetica" pitchFamily="-105" charset="0"/>
                </a:rPr>
                <a:t>M KU-55933</a:t>
              </a:r>
              <a:endParaRPr lang="el-GR" sz="800">
                <a:latin typeface="Helvetica" pitchFamily="-105" charset="0"/>
              </a:endParaRPr>
            </a:p>
          </p:txBody>
        </p:sp>
        <p:sp>
          <p:nvSpPr>
            <p:cNvPr id="129" name="Text Box 111"/>
            <p:cNvSpPr txBox="1">
              <a:spLocks noChangeArrowheads="1"/>
            </p:cNvSpPr>
            <p:nvPr/>
          </p:nvSpPr>
          <p:spPr bwMode="auto">
            <a:xfrm>
              <a:off x="2973388" y="3486150"/>
              <a:ext cx="30956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Helvetica" pitchFamily="-105" charset="0"/>
              </a:endParaRPr>
            </a:p>
          </p:txBody>
        </p:sp>
        <p:sp>
          <p:nvSpPr>
            <p:cNvPr id="130" name="Text Box 112"/>
            <p:cNvSpPr txBox="1">
              <a:spLocks noChangeArrowheads="1"/>
            </p:cNvSpPr>
            <p:nvPr/>
          </p:nvSpPr>
          <p:spPr bwMode="auto">
            <a:xfrm>
              <a:off x="2598738" y="3486150"/>
              <a:ext cx="30956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     </a:t>
              </a:r>
              <a:endParaRPr lang="el-GR" sz="800">
                <a:latin typeface="Helvetica" pitchFamily="-105" charset="0"/>
              </a:endParaRPr>
            </a:p>
          </p:txBody>
        </p:sp>
        <p:sp>
          <p:nvSpPr>
            <p:cNvPr id="131" name="Text Box 113"/>
            <p:cNvSpPr txBox="1">
              <a:spLocks noChangeArrowheads="1"/>
            </p:cNvSpPr>
            <p:nvPr/>
          </p:nvSpPr>
          <p:spPr bwMode="auto">
            <a:xfrm>
              <a:off x="3378200" y="3486150"/>
              <a:ext cx="277813"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
              </a:r>
              <a:endParaRPr lang="el-GR" sz="800">
                <a:latin typeface="Helvetica" pitchFamily="-105" charset="0"/>
              </a:endParaRPr>
            </a:p>
          </p:txBody>
        </p:sp>
        <p:sp>
          <p:nvSpPr>
            <p:cNvPr id="132" name="Text Box 114"/>
            <p:cNvSpPr txBox="1">
              <a:spLocks noChangeArrowheads="1"/>
            </p:cNvSpPr>
            <p:nvPr/>
          </p:nvSpPr>
          <p:spPr bwMode="auto">
            <a:xfrm>
              <a:off x="3589338" y="3486150"/>
              <a:ext cx="27781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Helvetica" pitchFamily="-105" charset="0"/>
                </a:rPr>
                <a:t>+     </a:t>
              </a:r>
              <a:endParaRPr lang="el-GR" sz="800">
                <a:latin typeface="Helvetica" pitchFamily="-105" charset="0"/>
              </a:endParaRPr>
            </a:p>
          </p:txBody>
        </p:sp>
        <p:sp>
          <p:nvSpPr>
            <p:cNvPr id="176" name="Text Box 13"/>
            <p:cNvSpPr txBox="1">
              <a:spLocks noChangeArrowheads="1"/>
            </p:cNvSpPr>
            <p:nvPr/>
          </p:nvSpPr>
          <p:spPr bwMode="auto">
            <a:xfrm>
              <a:off x="2384425" y="33909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C.</a:t>
              </a:r>
              <a:endParaRPr lang="en-US" sz="1200" dirty="0">
                <a:latin typeface="Arial" pitchFamily="-106"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4" name="Text Box 24"/>
          <p:cNvSpPr txBox="1">
            <a:spLocks noChangeArrowheads="1"/>
          </p:cNvSpPr>
          <p:nvPr/>
        </p:nvSpPr>
        <p:spPr bwMode="auto">
          <a:xfrm>
            <a:off x="1108075" y="849313"/>
            <a:ext cx="336550" cy="274638"/>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A.</a:t>
            </a:r>
          </a:p>
        </p:txBody>
      </p:sp>
      <p:sp>
        <p:nvSpPr>
          <p:cNvPr id="71757" name="Text Box 77"/>
          <p:cNvSpPr txBox="1">
            <a:spLocks noChangeArrowheads="1"/>
          </p:cNvSpPr>
          <p:nvPr/>
        </p:nvSpPr>
        <p:spPr bwMode="auto">
          <a:xfrm>
            <a:off x="871538" y="4965700"/>
            <a:ext cx="5319712" cy="1553502"/>
          </a:xfrm>
          <a:prstGeom prst="rect">
            <a:avLst/>
          </a:prstGeom>
          <a:noFill/>
          <a:ln w="9525">
            <a:noFill/>
            <a:miter lim="800000"/>
            <a:headEnd/>
            <a:tailEnd/>
          </a:ln>
          <a:effectLst/>
        </p:spPr>
        <p:txBody>
          <a:bodyPr tIns="91440" bIns="91440">
            <a:prstTxWarp prst="textNoShape">
              <a:avLst/>
            </a:prstTxWarp>
            <a:spAutoFit/>
          </a:bodyPr>
          <a:lstStyle/>
          <a:p>
            <a:pPr algn="just">
              <a:lnSpc>
                <a:spcPct val="110000"/>
              </a:lnSpc>
            </a:pPr>
            <a:r>
              <a:rPr lang="en-US" sz="900" b="1" dirty="0">
                <a:latin typeface="Helvetica" pitchFamily="-106" charset="0"/>
              </a:rPr>
              <a:t>Figure 2.6.</a:t>
            </a:r>
            <a:r>
              <a:rPr lang="en-US" sz="900" b="1" dirty="0" smtClean="0">
                <a:latin typeface="Helvetica" pitchFamily="-106" charset="0"/>
              </a:rPr>
              <a:t> </a:t>
            </a:r>
            <a:r>
              <a:rPr lang="en-US" sz="900" b="1" dirty="0" smtClean="0">
                <a:latin typeface="Arial"/>
                <a:cs typeface="Arial"/>
              </a:rPr>
              <a:t>ATR is dispensable for DSB-induced cyclin D1 loss. </a:t>
            </a:r>
            <a:r>
              <a:rPr lang="en-US" sz="900" dirty="0" smtClean="0">
                <a:latin typeface="Arial"/>
                <a:cs typeface="Arial"/>
              </a:rPr>
              <a:t>(A and B) ATR deletion does not alter cyclin D1 degradation following DNA damage. ATR</a:t>
            </a:r>
            <a:r>
              <a:rPr lang="en-US" sz="900" baseline="30000" dirty="0" smtClean="0">
                <a:latin typeface="Arial"/>
                <a:cs typeface="Arial"/>
              </a:rPr>
              <a:t>flox/–</a:t>
            </a:r>
            <a:r>
              <a:rPr lang="en-US" sz="900" dirty="0" smtClean="0">
                <a:latin typeface="Arial"/>
                <a:cs typeface="Arial"/>
              </a:rPr>
              <a:t> CET fibroblasts were treated with 4-OH tamoxifen (TAM) for 24h, followed by incubation at 37°C for 12h to allow sufficient ATR depletion. Cells were then irradiated (A) or treated with 2 mM HU (B) as indicated, and the cyclin D1 levels were assessed by immunoblotting. Significant ATR deletion was obtained by TAM treatment. (C) siRNA-mediated attenuation of ATR expression does not inhibit cyclin D1 phosphorylation or degradation. U20S cells were transfected with ATR-specific siRNA and irradiated as indicated 60h after siRNA delivery. Cyclin D1 phosphorylation and total cyclin D1 and the efficiency of ATR knockdown were assessed by immunoblot.</a:t>
            </a:r>
            <a:endParaRPr lang="en-US" sz="900" dirty="0">
              <a:latin typeface="Arial"/>
              <a:cs typeface="Arial"/>
            </a:endParaRPr>
          </a:p>
        </p:txBody>
      </p:sp>
      <p:sp>
        <p:nvSpPr>
          <p:cNvPr id="71760" name="Text Box 80"/>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59</a:t>
            </a:r>
            <a:endParaRPr lang="en-US" sz="1200" dirty="0">
              <a:ea typeface="ＭＳ Ｐゴシック" pitchFamily="-106" charset="-128"/>
              <a:cs typeface="ＭＳ Ｐゴシック" pitchFamily="-106" charset="-128"/>
            </a:endParaRPr>
          </a:p>
        </p:txBody>
      </p:sp>
      <p:grpSp>
        <p:nvGrpSpPr>
          <p:cNvPr id="151" name="Group 150"/>
          <p:cNvGrpSpPr/>
          <p:nvPr/>
        </p:nvGrpSpPr>
        <p:grpSpPr>
          <a:xfrm>
            <a:off x="1343025" y="1028700"/>
            <a:ext cx="2493963" cy="1762125"/>
            <a:chOff x="1101725" y="1282700"/>
            <a:chExt cx="2493963" cy="1762125"/>
          </a:xfrm>
        </p:grpSpPr>
        <p:graphicFrame>
          <p:nvGraphicFramePr>
            <p:cNvPr id="79" name="Object 3"/>
            <p:cNvGraphicFramePr>
              <a:graphicFrameLocks noChangeAspect="1"/>
            </p:cNvGraphicFramePr>
            <p:nvPr/>
          </p:nvGraphicFramePr>
          <p:xfrm>
            <a:off x="1108075" y="1484313"/>
            <a:ext cx="1400175" cy="214312"/>
          </p:xfrm>
          <a:graphic>
            <a:graphicData uri="http://schemas.openxmlformats.org/presentationml/2006/ole">
              <p:oleObj spid="_x0000_s71758" name="Image" r:id="rId4" imgW="1892571" imgH="589714" progId="">
                <p:embed/>
              </p:oleObj>
            </a:graphicData>
          </a:graphic>
        </p:graphicFrame>
        <p:graphicFrame>
          <p:nvGraphicFramePr>
            <p:cNvPr id="80" name="Object 4"/>
            <p:cNvGraphicFramePr>
              <a:graphicFrameLocks noChangeAspect="1"/>
            </p:cNvGraphicFramePr>
            <p:nvPr/>
          </p:nvGraphicFramePr>
          <p:xfrm>
            <a:off x="1108075" y="1730375"/>
            <a:ext cx="1403350" cy="215900"/>
          </p:xfrm>
          <a:graphic>
            <a:graphicData uri="http://schemas.openxmlformats.org/presentationml/2006/ole">
              <p:oleObj spid="_x0000_s71759" name="Image" r:id="rId5" imgW="1878857" imgH="434175" progId="">
                <p:embed/>
              </p:oleObj>
            </a:graphicData>
          </a:graphic>
        </p:graphicFrame>
        <p:graphicFrame>
          <p:nvGraphicFramePr>
            <p:cNvPr id="81" name="Object 5"/>
            <p:cNvGraphicFramePr>
              <a:graphicFrameLocks noChangeAspect="1"/>
            </p:cNvGraphicFramePr>
            <p:nvPr/>
          </p:nvGraphicFramePr>
          <p:xfrm>
            <a:off x="1106488" y="1979613"/>
            <a:ext cx="1408112" cy="217487"/>
          </p:xfrm>
          <a:graphic>
            <a:graphicData uri="http://schemas.openxmlformats.org/presentationml/2006/ole">
              <p:oleObj spid="_x0000_s71760" name="Image" r:id="rId6" imgW="1842520" imgH="434175" progId="">
                <p:embed/>
              </p:oleObj>
            </a:graphicData>
          </a:graphic>
        </p:graphicFrame>
        <p:graphicFrame>
          <p:nvGraphicFramePr>
            <p:cNvPr id="82" name="Object 6"/>
            <p:cNvGraphicFramePr>
              <a:graphicFrameLocks noChangeAspect="1"/>
            </p:cNvGraphicFramePr>
            <p:nvPr/>
          </p:nvGraphicFramePr>
          <p:xfrm>
            <a:off x="1109663" y="2300288"/>
            <a:ext cx="1400175" cy="265112"/>
          </p:xfrm>
          <a:graphic>
            <a:graphicData uri="http://schemas.openxmlformats.org/presentationml/2006/ole">
              <p:oleObj spid="_x0000_s71761" name="Image" r:id="rId7" imgW="1728000" imgH="356390" progId="">
                <p:embed/>
              </p:oleObj>
            </a:graphicData>
          </a:graphic>
        </p:graphicFrame>
        <p:graphicFrame>
          <p:nvGraphicFramePr>
            <p:cNvPr id="83" name="Object 7"/>
            <p:cNvGraphicFramePr>
              <a:graphicFrameLocks noChangeAspect="1"/>
            </p:cNvGraphicFramePr>
            <p:nvPr/>
          </p:nvGraphicFramePr>
          <p:xfrm>
            <a:off x="1109663" y="2601913"/>
            <a:ext cx="1403350" cy="215900"/>
          </p:xfrm>
          <a:graphic>
            <a:graphicData uri="http://schemas.openxmlformats.org/presentationml/2006/ole">
              <p:oleObj spid="_x0000_s71762" name="Image" r:id="rId8" imgW="1837714" imgH="498222" progId="">
                <p:embed/>
              </p:oleObj>
            </a:graphicData>
          </a:graphic>
        </p:graphicFrame>
        <p:sp>
          <p:nvSpPr>
            <p:cNvPr id="84" name="Text Box 8"/>
            <p:cNvSpPr txBox="1">
              <a:spLocks noChangeArrowheads="1"/>
            </p:cNvSpPr>
            <p:nvPr/>
          </p:nvSpPr>
          <p:spPr bwMode="auto">
            <a:xfrm>
              <a:off x="2430463" y="1311275"/>
              <a:ext cx="941387"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10Gy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a:t>
              </a:r>
              <a:r>
                <a:rPr lang="en-US" sz="800" dirty="0">
                  <a:latin typeface="Helvetica" pitchFamily="-105" charset="0"/>
                </a:rPr>
                <a:t> (h)</a:t>
              </a:r>
            </a:p>
          </p:txBody>
        </p:sp>
        <p:sp>
          <p:nvSpPr>
            <p:cNvPr id="85" name="Text Box 9"/>
            <p:cNvSpPr txBox="1">
              <a:spLocks noChangeArrowheads="1"/>
            </p:cNvSpPr>
            <p:nvPr/>
          </p:nvSpPr>
          <p:spPr bwMode="auto">
            <a:xfrm>
              <a:off x="2017713" y="1311275"/>
              <a:ext cx="38576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1.5</a:t>
              </a:r>
            </a:p>
          </p:txBody>
        </p:sp>
        <p:sp>
          <p:nvSpPr>
            <p:cNvPr id="86" name="Text Box 10"/>
            <p:cNvSpPr txBox="1">
              <a:spLocks noChangeArrowheads="1"/>
            </p:cNvSpPr>
            <p:nvPr/>
          </p:nvSpPr>
          <p:spPr bwMode="auto">
            <a:xfrm>
              <a:off x="2276475" y="1311275"/>
              <a:ext cx="2524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87" name="Text Box 11"/>
            <p:cNvSpPr txBox="1">
              <a:spLocks noChangeArrowheads="1"/>
            </p:cNvSpPr>
            <p:nvPr/>
          </p:nvSpPr>
          <p:spPr bwMode="auto">
            <a:xfrm>
              <a:off x="1897063" y="1284288"/>
              <a:ext cx="252412"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88" name="Text Box 12"/>
            <p:cNvSpPr txBox="1">
              <a:spLocks noChangeArrowheads="1"/>
            </p:cNvSpPr>
            <p:nvPr/>
          </p:nvSpPr>
          <p:spPr bwMode="auto">
            <a:xfrm>
              <a:off x="1296988" y="1311275"/>
              <a:ext cx="44291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.75</a:t>
              </a:r>
            </a:p>
          </p:txBody>
        </p:sp>
        <p:sp>
          <p:nvSpPr>
            <p:cNvPr id="89" name="Text Box 13"/>
            <p:cNvSpPr txBox="1">
              <a:spLocks noChangeArrowheads="1"/>
            </p:cNvSpPr>
            <p:nvPr/>
          </p:nvSpPr>
          <p:spPr bwMode="auto">
            <a:xfrm>
              <a:off x="1484313" y="1311275"/>
              <a:ext cx="32861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1.5</a:t>
              </a:r>
            </a:p>
          </p:txBody>
        </p:sp>
        <p:sp>
          <p:nvSpPr>
            <p:cNvPr id="90" name="Text Box 14"/>
            <p:cNvSpPr txBox="1">
              <a:spLocks noChangeArrowheads="1"/>
            </p:cNvSpPr>
            <p:nvPr/>
          </p:nvSpPr>
          <p:spPr bwMode="auto">
            <a:xfrm>
              <a:off x="1709738" y="1311275"/>
              <a:ext cx="25241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91" name="Text Box 15"/>
            <p:cNvSpPr txBox="1">
              <a:spLocks noChangeArrowheads="1"/>
            </p:cNvSpPr>
            <p:nvPr/>
          </p:nvSpPr>
          <p:spPr bwMode="auto">
            <a:xfrm>
              <a:off x="1162050" y="1282700"/>
              <a:ext cx="252413"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92" name="Text Box 16"/>
            <p:cNvSpPr txBox="1">
              <a:spLocks noChangeArrowheads="1"/>
            </p:cNvSpPr>
            <p:nvPr/>
          </p:nvSpPr>
          <p:spPr bwMode="auto">
            <a:xfrm>
              <a:off x="2470150" y="1735138"/>
              <a:ext cx="1027113"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Chk2</a:t>
              </a:r>
              <a:endParaRPr lang="el-GR" sz="800">
                <a:latin typeface="Helvetica" pitchFamily="-105" charset="0"/>
              </a:endParaRPr>
            </a:p>
          </p:txBody>
        </p:sp>
        <p:sp>
          <p:nvSpPr>
            <p:cNvPr id="93" name="Text Box 17"/>
            <p:cNvSpPr txBox="1">
              <a:spLocks noChangeArrowheads="1"/>
            </p:cNvSpPr>
            <p:nvPr/>
          </p:nvSpPr>
          <p:spPr bwMode="auto">
            <a:xfrm>
              <a:off x="2609850" y="2403475"/>
              <a:ext cx="43338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ATR</a:t>
              </a:r>
            </a:p>
          </p:txBody>
        </p:sp>
        <p:sp>
          <p:nvSpPr>
            <p:cNvPr id="94" name="Line 18"/>
            <p:cNvSpPr>
              <a:spLocks noChangeShapeType="1"/>
            </p:cNvSpPr>
            <p:nvPr/>
          </p:nvSpPr>
          <p:spPr bwMode="auto">
            <a:xfrm flipH="1">
              <a:off x="2552700" y="2495550"/>
              <a:ext cx="142875" cy="0"/>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p>
          </p:txBody>
        </p:sp>
        <p:sp>
          <p:nvSpPr>
            <p:cNvPr id="95" name="Text Box 19"/>
            <p:cNvSpPr txBox="1">
              <a:spLocks noChangeArrowheads="1"/>
            </p:cNvSpPr>
            <p:nvPr/>
          </p:nvSpPr>
          <p:spPr bwMode="auto">
            <a:xfrm>
              <a:off x="2476500" y="2616200"/>
              <a:ext cx="603250"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Loading</a:t>
              </a:r>
            </a:p>
          </p:txBody>
        </p:sp>
        <p:sp>
          <p:nvSpPr>
            <p:cNvPr id="96" name="Text Box 20"/>
            <p:cNvSpPr txBox="1">
              <a:spLocks noChangeArrowheads="1"/>
            </p:cNvSpPr>
            <p:nvPr/>
          </p:nvSpPr>
          <p:spPr bwMode="auto">
            <a:xfrm>
              <a:off x="2463800" y="1490663"/>
              <a:ext cx="1131888"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Cyc D1</a:t>
              </a:r>
            </a:p>
          </p:txBody>
        </p:sp>
        <p:sp>
          <p:nvSpPr>
            <p:cNvPr id="97" name="Text Box 21"/>
            <p:cNvSpPr txBox="1">
              <a:spLocks noChangeArrowheads="1"/>
            </p:cNvSpPr>
            <p:nvPr/>
          </p:nvSpPr>
          <p:spPr bwMode="auto">
            <a:xfrm>
              <a:off x="2471738" y="1970088"/>
              <a:ext cx="911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Times New Roman" pitchFamily="-105" charset="0"/>
                  <a:ea typeface="Times New Roman" pitchFamily="-105" charset="0"/>
                  <a:cs typeface="Times New Roman" pitchFamily="-105" charset="0"/>
                </a:rPr>
                <a:t>β</a:t>
              </a:r>
              <a:r>
                <a:rPr lang="en-US" sz="800" dirty="0">
                  <a:latin typeface="Helvetica" pitchFamily="-105" charset="0"/>
                  <a:ea typeface="Times New Roman" pitchFamily="-105" charset="0"/>
                  <a:cs typeface="Times New Roman" pitchFamily="-105" charset="0"/>
                </a:rPr>
                <a:t>-Actin</a:t>
              </a:r>
              <a:endParaRPr lang="el-GR" sz="800" dirty="0">
                <a:latin typeface="Times New Roman" pitchFamily="-105" charset="0"/>
                <a:ea typeface="Times New Roman" pitchFamily="-105" charset="0"/>
                <a:cs typeface="Times New Roman" pitchFamily="-105" charset="0"/>
              </a:endParaRPr>
            </a:p>
          </p:txBody>
        </p:sp>
        <p:sp>
          <p:nvSpPr>
            <p:cNvPr id="98" name="Text Box 22"/>
            <p:cNvSpPr txBox="1">
              <a:spLocks noChangeArrowheads="1"/>
            </p:cNvSpPr>
            <p:nvPr/>
          </p:nvSpPr>
          <p:spPr bwMode="auto">
            <a:xfrm>
              <a:off x="1235075" y="2830513"/>
              <a:ext cx="523875"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DMSO</a:t>
              </a:r>
            </a:p>
          </p:txBody>
        </p:sp>
        <p:sp>
          <p:nvSpPr>
            <p:cNvPr id="99" name="Line 23"/>
            <p:cNvSpPr>
              <a:spLocks noChangeShapeType="1"/>
            </p:cNvSpPr>
            <p:nvPr/>
          </p:nvSpPr>
          <p:spPr bwMode="auto">
            <a:xfrm flipV="1">
              <a:off x="1101725" y="2855913"/>
              <a:ext cx="806450" cy="1587"/>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00" name="Line 24"/>
            <p:cNvSpPr>
              <a:spLocks noChangeShapeType="1"/>
            </p:cNvSpPr>
            <p:nvPr/>
          </p:nvSpPr>
          <p:spPr bwMode="auto">
            <a:xfrm>
              <a:off x="1930400" y="2854325"/>
              <a:ext cx="565150" cy="1588"/>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01" name="Text Box 25"/>
            <p:cNvSpPr txBox="1">
              <a:spLocks noChangeArrowheads="1"/>
            </p:cNvSpPr>
            <p:nvPr/>
          </p:nvSpPr>
          <p:spPr bwMode="auto">
            <a:xfrm>
              <a:off x="1876425" y="2830513"/>
              <a:ext cx="914400"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TAM (24h)</a:t>
              </a:r>
            </a:p>
          </p:txBody>
        </p:sp>
      </p:grpSp>
      <p:grpSp>
        <p:nvGrpSpPr>
          <p:cNvPr id="152" name="Group 151"/>
          <p:cNvGrpSpPr/>
          <p:nvPr/>
        </p:nvGrpSpPr>
        <p:grpSpPr>
          <a:xfrm>
            <a:off x="3676650" y="1054100"/>
            <a:ext cx="2487613" cy="1735138"/>
            <a:chOff x="3879850" y="1282700"/>
            <a:chExt cx="2487613" cy="1735138"/>
          </a:xfrm>
        </p:grpSpPr>
        <p:graphicFrame>
          <p:nvGraphicFramePr>
            <p:cNvPr id="102" name="Object 96"/>
            <p:cNvGraphicFramePr>
              <a:graphicFrameLocks noChangeAspect="1"/>
            </p:cNvGraphicFramePr>
            <p:nvPr/>
          </p:nvGraphicFramePr>
          <p:xfrm>
            <a:off x="3884612" y="1963738"/>
            <a:ext cx="1398587" cy="223837"/>
          </p:xfrm>
          <a:graphic>
            <a:graphicData uri="http://schemas.openxmlformats.org/presentationml/2006/ole">
              <p:oleObj spid="_x0000_s71763" name="Image" r:id="rId9" imgW="2039116" imgH="735813" progId="">
                <p:embed/>
              </p:oleObj>
            </a:graphicData>
          </a:graphic>
        </p:graphicFrame>
        <p:graphicFrame>
          <p:nvGraphicFramePr>
            <p:cNvPr id="103" name="Object 97"/>
            <p:cNvGraphicFramePr>
              <a:graphicFrameLocks noChangeAspect="1"/>
            </p:cNvGraphicFramePr>
            <p:nvPr/>
          </p:nvGraphicFramePr>
          <p:xfrm>
            <a:off x="3879850" y="1482725"/>
            <a:ext cx="1403350" cy="209550"/>
          </p:xfrm>
          <a:graphic>
            <a:graphicData uri="http://schemas.openxmlformats.org/presentationml/2006/ole">
              <p:oleObj spid="_x0000_s71764" name="Image" r:id="rId10" imgW="1869952" imgH="525581" progId="">
                <p:embed/>
              </p:oleObj>
            </a:graphicData>
          </a:graphic>
        </p:graphicFrame>
        <p:graphicFrame>
          <p:nvGraphicFramePr>
            <p:cNvPr id="104" name="Object 98"/>
            <p:cNvGraphicFramePr>
              <a:graphicFrameLocks noChangeAspect="1"/>
            </p:cNvGraphicFramePr>
            <p:nvPr/>
          </p:nvGraphicFramePr>
          <p:xfrm>
            <a:off x="3883025" y="2301875"/>
            <a:ext cx="1400175" cy="214313"/>
          </p:xfrm>
          <a:graphic>
            <a:graphicData uri="http://schemas.openxmlformats.org/presentationml/2006/ole">
              <p:oleObj spid="_x0000_s71765" name="Image" r:id="rId11" imgW="5333333" imgH="2019048" progId="">
                <p:embed/>
              </p:oleObj>
            </a:graphicData>
          </a:graphic>
        </p:graphicFrame>
        <p:graphicFrame>
          <p:nvGraphicFramePr>
            <p:cNvPr id="105" name="Object 99"/>
            <p:cNvGraphicFramePr>
              <a:graphicFrameLocks noChangeAspect="1"/>
            </p:cNvGraphicFramePr>
            <p:nvPr/>
          </p:nvGraphicFramePr>
          <p:xfrm>
            <a:off x="3879850" y="2546350"/>
            <a:ext cx="1403350" cy="222250"/>
          </p:xfrm>
          <a:graphic>
            <a:graphicData uri="http://schemas.openxmlformats.org/presentationml/2006/ole">
              <p:oleObj spid="_x0000_s71766" name="Image" r:id="rId12" imgW="1933960" imgH="543931" progId="">
                <p:embed/>
              </p:oleObj>
            </a:graphicData>
          </a:graphic>
        </p:graphicFrame>
        <p:sp>
          <p:nvSpPr>
            <p:cNvPr id="106" name="Text Box 102"/>
            <p:cNvSpPr txBox="1">
              <a:spLocks noChangeArrowheads="1"/>
            </p:cNvSpPr>
            <p:nvPr/>
          </p:nvSpPr>
          <p:spPr bwMode="auto">
            <a:xfrm>
              <a:off x="4800600" y="1312863"/>
              <a:ext cx="252413"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07" name="Text Box 103"/>
            <p:cNvSpPr txBox="1">
              <a:spLocks noChangeArrowheads="1"/>
            </p:cNvSpPr>
            <p:nvPr/>
          </p:nvSpPr>
          <p:spPr bwMode="auto">
            <a:xfrm>
              <a:off x="4573588" y="1282700"/>
              <a:ext cx="252412"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108" name="Text Box 105"/>
            <p:cNvSpPr txBox="1">
              <a:spLocks noChangeArrowheads="1"/>
            </p:cNvSpPr>
            <p:nvPr/>
          </p:nvSpPr>
          <p:spPr bwMode="auto">
            <a:xfrm>
              <a:off x="5018088" y="1312863"/>
              <a:ext cx="328612"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6</a:t>
              </a:r>
            </a:p>
          </p:txBody>
        </p:sp>
        <p:sp>
          <p:nvSpPr>
            <p:cNvPr id="109" name="Text Box 106"/>
            <p:cNvSpPr txBox="1">
              <a:spLocks noChangeArrowheads="1"/>
            </p:cNvSpPr>
            <p:nvPr/>
          </p:nvSpPr>
          <p:spPr bwMode="auto">
            <a:xfrm>
              <a:off x="4129088" y="1312863"/>
              <a:ext cx="252412"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10" name="Text Box 107"/>
            <p:cNvSpPr txBox="1">
              <a:spLocks noChangeArrowheads="1"/>
            </p:cNvSpPr>
            <p:nvPr/>
          </p:nvSpPr>
          <p:spPr bwMode="auto">
            <a:xfrm>
              <a:off x="3917950" y="1282700"/>
              <a:ext cx="252413"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111" name="Text Box 108"/>
            <p:cNvSpPr txBox="1">
              <a:spLocks noChangeArrowheads="1"/>
            </p:cNvSpPr>
            <p:nvPr/>
          </p:nvSpPr>
          <p:spPr bwMode="auto">
            <a:xfrm>
              <a:off x="4351338" y="1312863"/>
              <a:ext cx="328612"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6</a:t>
              </a:r>
            </a:p>
          </p:txBody>
        </p:sp>
        <p:sp>
          <p:nvSpPr>
            <p:cNvPr id="112" name="Text Box 109"/>
            <p:cNvSpPr txBox="1">
              <a:spLocks noChangeArrowheads="1"/>
            </p:cNvSpPr>
            <p:nvPr/>
          </p:nvSpPr>
          <p:spPr bwMode="auto">
            <a:xfrm>
              <a:off x="5235575" y="1490663"/>
              <a:ext cx="1131888"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Cyc D1</a:t>
              </a:r>
            </a:p>
          </p:txBody>
        </p:sp>
        <p:sp>
          <p:nvSpPr>
            <p:cNvPr id="113" name="Text Box 110"/>
            <p:cNvSpPr txBox="1">
              <a:spLocks noChangeArrowheads="1"/>
            </p:cNvSpPr>
            <p:nvPr/>
          </p:nvSpPr>
          <p:spPr bwMode="auto">
            <a:xfrm>
              <a:off x="5208588" y="1320800"/>
              <a:ext cx="941387"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2mM HU (h)</a:t>
              </a:r>
            </a:p>
          </p:txBody>
        </p:sp>
        <p:sp>
          <p:nvSpPr>
            <p:cNvPr id="114" name="Text Box 111"/>
            <p:cNvSpPr txBox="1">
              <a:spLocks noChangeArrowheads="1"/>
            </p:cNvSpPr>
            <p:nvPr/>
          </p:nvSpPr>
          <p:spPr bwMode="auto">
            <a:xfrm>
              <a:off x="5243513" y="1973263"/>
              <a:ext cx="911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Times New Roman" pitchFamily="-105" charset="0"/>
                  <a:ea typeface="Times New Roman" pitchFamily="-105" charset="0"/>
                  <a:cs typeface="Times New Roman" pitchFamily="-105" charset="0"/>
                </a:rPr>
                <a:t>β</a:t>
              </a:r>
              <a:r>
                <a:rPr lang="en-US" sz="800" dirty="0">
                  <a:latin typeface="Helvetica" pitchFamily="-105" charset="0"/>
                  <a:ea typeface="Times New Roman" pitchFamily="-105" charset="0"/>
                  <a:cs typeface="Times New Roman" pitchFamily="-105" charset="0"/>
                </a:rPr>
                <a:t>-Actin</a:t>
              </a:r>
              <a:endParaRPr lang="el-GR" sz="800" dirty="0">
                <a:latin typeface="Times New Roman" pitchFamily="-105" charset="0"/>
                <a:ea typeface="Times New Roman" pitchFamily="-105" charset="0"/>
                <a:cs typeface="Times New Roman" pitchFamily="-105" charset="0"/>
              </a:endParaRPr>
            </a:p>
          </p:txBody>
        </p:sp>
        <p:sp>
          <p:nvSpPr>
            <p:cNvPr id="115" name="Text Box 112"/>
            <p:cNvSpPr txBox="1">
              <a:spLocks noChangeArrowheads="1"/>
            </p:cNvSpPr>
            <p:nvPr/>
          </p:nvSpPr>
          <p:spPr bwMode="auto">
            <a:xfrm>
              <a:off x="5372100" y="2366963"/>
              <a:ext cx="433388"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ATR</a:t>
              </a:r>
            </a:p>
          </p:txBody>
        </p:sp>
        <p:sp>
          <p:nvSpPr>
            <p:cNvPr id="116" name="Line 113"/>
            <p:cNvSpPr>
              <a:spLocks noChangeShapeType="1"/>
            </p:cNvSpPr>
            <p:nvPr/>
          </p:nvSpPr>
          <p:spPr bwMode="auto">
            <a:xfrm flipH="1">
              <a:off x="5295900" y="2451100"/>
              <a:ext cx="142875" cy="0"/>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p>
          </p:txBody>
        </p:sp>
        <p:sp>
          <p:nvSpPr>
            <p:cNvPr id="117" name="Text Box 114"/>
            <p:cNvSpPr txBox="1">
              <a:spLocks noChangeArrowheads="1"/>
            </p:cNvSpPr>
            <p:nvPr/>
          </p:nvSpPr>
          <p:spPr bwMode="auto">
            <a:xfrm>
              <a:off x="5235575" y="2560638"/>
              <a:ext cx="603250"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Loading</a:t>
              </a:r>
            </a:p>
          </p:txBody>
        </p:sp>
        <p:sp>
          <p:nvSpPr>
            <p:cNvPr id="118" name="Text Box 115"/>
            <p:cNvSpPr txBox="1">
              <a:spLocks noChangeArrowheads="1"/>
            </p:cNvSpPr>
            <p:nvPr/>
          </p:nvSpPr>
          <p:spPr bwMode="auto">
            <a:xfrm>
              <a:off x="3981450" y="2803525"/>
              <a:ext cx="523875"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DMSO</a:t>
              </a:r>
            </a:p>
          </p:txBody>
        </p:sp>
        <p:sp>
          <p:nvSpPr>
            <p:cNvPr id="119" name="Line 116"/>
            <p:cNvSpPr>
              <a:spLocks noChangeShapeType="1"/>
            </p:cNvSpPr>
            <p:nvPr/>
          </p:nvSpPr>
          <p:spPr bwMode="auto">
            <a:xfrm flipV="1">
              <a:off x="3879850" y="2811463"/>
              <a:ext cx="733425" cy="1587"/>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20" name="Line 117"/>
            <p:cNvSpPr>
              <a:spLocks noChangeShapeType="1"/>
            </p:cNvSpPr>
            <p:nvPr/>
          </p:nvSpPr>
          <p:spPr bwMode="auto">
            <a:xfrm flipV="1">
              <a:off x="4640263" y="2808288"/>
              <a:ext cx="641350" cy="1587"/>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21" name="Text Box 118"/>
            <p:cNvSpPr txBox="1">
              <a:spLocks noChangeArrowheads="1"/>
            </p:cNvSpPr>
            <p:nvPr/>
          </p:nvSpPr>
          <p:spPr bwMode="auto">
            <a:xfrm>
              <a:off x="4616450" y="2803525"/>
              <a:ext cx="914400"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TAM (24h)</a:t>
              </a:r>
            </a:p>
          </p:txBody>
        </p:sp>
        <p:graphicFrame>
          <p:nvGraphicFramePr>
            <p:cNvPr id="122" name="Object 120"/>
            <p:cNvGraphicFramePr>
              <a:graphicFrameLocks noChangeAspect="1"/>
            </p:cNvGraphicFramePr>
            <p:nvPr/>
          </p:nvGraphicFramePr>
          <p:xfrm>
            <a:off x="3884613" y="1717675"/>
            <a:ext cx="1398587" cy="217488"/>
          </p:xfrm>
          <a:graphic>
            <a:graphicData uri="http://schemas.openxmlformats.org/presentationml/2006/ole">
              <p:oleObj spid="_x0000_s71767" name="Image" r:id="rId13" imgW="2048000" imgH="900343" progId="">
                <p:embed/>
              </p:oleObj>
            </a:graphicData>
          </a:graphic>
        </p:graphicFrame>
        <p:sp>
          <p:nvSpPr>
            <p:cNvPr id="123" name="Text Box 121"/>
            <p:cNvSpPr txBox="1">
              <a:spLocks noChangeArrowheads="1"/>
            </p:cNvSpPr>
            <p:nvPr/>
          </p:nvSpPr>
          <p:spPr bwMode="auto">
            <a:xfrm>
              <a:off x="5243513" y="1731963"/>
              <a:ext cx="9112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Symbol" pitchFamily="-105" charset="2"/>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H2AX</a:t>
              </a:r>
              <a:endParaRPr lang="el-GR" sz="800" dirty="0">
                <a:latin typeface="Helvetica" pitchFamily="-105" charset="0"/>
                <a:ea typeface="Times New Roman" pitchFamily="-105" charset="0"/>
                <a:cs typeface="Times New Roman" pitchFamily="-105" charset="0"/>
              </a:endParaRPr>
            </a:p>
          </p:txBody>
        </p:sp>
      </p:grpSp>
      <p:graphicFrame>
        <p:nvGraphicFramePr>
          <p:cNvPr id="124" name="Object 122"/>
          <p:cNvGraphicFramePr>
            <a:graphicFrameLocks noChangeAspect="1"/>
          </p:cNvGraphicFramePr>
          <p:nvPr/>
        </p:nvGraphicFramePr>
        <p:xfrm>
          <a:off x="2049463" y="3821113"/>
          <a:ext cx="1455737" cy="192087"/>
        </p:xfrm>
        <a:graphic>
          <a:graphicData uri="http://schemas.openxmlformats.org/presentationml/2006/ole">
            <p:oleObj spid="_x0000_s71768" name="Image" r:id="rId14" imgW="8050794" imgH="2984127" progId="">
              <p:embed/>
            </p:oleObj>
          </a:graphicData>
        </a:graphic>
      </p:graphicFrame>
      <p:graphicFrame>
        <p:nvGraphicFramePr>
          <p:cNvPr id="125" name="Object 123"/>
          <p:cNvGraphicFramePr>
            <a:graphicFrameLocks noChangeAspect="1"/>
          </p:cNvGraphicFramePr>
          <p:nvPr/>
        </p:nvGraphicFramePr>
        <p:xfrm>
          <a:off x="2049463" y="3365500"/>
          <a:ext cx="1455737" cy="188913"/>
        </p:xfrm>
        <a:graphic>
          <a:graphicData uri="http://schemas.openxmlformats.org/presentationml/2006/ole">
            <p:oleObj spid="_x0000_s71769" name="Image" r:id="rId15" imgW="2212571" imgH="447829" progId="">
              <p:embed/>
            </p:oleObj>
          </a:graphicData>
        </a:graphic>
      </p:graphicFrame>
      <p:graphicFrame>
        <p:nvGraphicFramePr>
          <p:cNvPr id="126" name="Object 124"/>
          <p:cNvGraphicFramePr>
            <a:graphicFrameLocks noChangeAspect="1"/>
          </p:cNvGraphicFramePr>
          <p:nvPr/>
        </p:nvGraphicFramePr>
        <p:xfrm>
          <a:off x="2051050" y="3592513"/>
          <a:ext cx="1454150" cy="192087"/>
        </p:xfrm>
        <a:graphic>
          <a:graphicData uri="http://schemas.openxmlformats.org/presentationml/2006/ole">
            <p:oleObj spid="_x0000_s71770" name="Image" r:id="rId16" imgW="2327153" imgH="694769" progId="">
              <p:embed/>
            </p:oleObj>
          </a:graphicData>
        </a:graphic>
      </p:graphicFrame>
      <p:graphicFrame>
        <p:nvGraphicFramePr>
          <p:cNvPr id="127" name="Object 126"/>
          <p:cNvGraphicFramePr>
            <a:graphicFrameLocks noChangeAspect="1"/>
          </p:cNvGraphicFramePr>
          <p:nvPr/>
        </p:nvGraphicFramePr>
        <p:xfrm>
          <a:off x="2049463" y="4052888"/>
          <a:ext cx="1455737" cy="184150"/>
        </p:xfrm>
        <a:graphic>
          <a:graphicData uri="http://schemas.openxmlformats.org/presentationml/2006/ole">
            <p:oleObj spid="_x0000_s71771" name="Image" r:id="rId17" imgW="2185143" imgH="1206704" progId="">
              <p:embed/>
            </p:oleObj>
          </a:graphicData>
        </a:graphic>
      </p:graphicFrame>
      <p:sp>
        <p:nvSpPr>
          <p:cNvPr id="128" name="Text Box 128"/>
          <p:cNvSpPr txBox="1">
            <a:spLocks noChangeArrowheads="1"/>
          </p:cNvSpPr>
          <p:nvPr/>
        </p:nvSpPr>
        <p:spPr bwMode="auto">
          <a:xfrm>
            <a:off x="3448050" y="3187700"/>
            <a:ext cx="94138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10Gy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a:t>
            </a:r>
            <a:r>
              <a:rPr lang="en-US" sz="800" dirty="0">
                <a:latin typeface="Helvetica" pitchFamily="-105" charset="0"/>
              </a:rPr>
              <a:t> (h)</a:t>
            </a:r>
          </a:p>
        </p:txBody>
      </p:sp>
      <p:sp>
        <p:nvSpPr>
          <p:cNvPr id="129" name="Text Box 130"/>
          <p:cNvSpPr txBox="1">
            <a:spLocks noChangeArrowheads="1"/>
          </p:cNvSpPr>
          <p:nvPr/>
        </p:nvSpPr>
        <p:spPr bwMode="auto">
          <a:xfrm>
            <a:off x="2551113" y="3187700"/>
            <a:ext cx="252412"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30" name="Text Box 131"/>
          <p:cNvSpPr txBox="1">
            <a:spLocks noChangeArrowheads="1"/>
          </p:cNvSpPr>
          <p:nvPr/>
        </p:nvSpPr>
        <p:spPr bwMode="auto">
          <a:xfrm>
            <a:off x="2743200" y="3157538"/>
            <a:ext cx="252413"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131" name="Text Box 132"/>
          <p:cNvSpPr txBox="1">
            <a:spLocks noChangeArrowheads="1"/>
          </p:cNvSpPr>
          <p:nvPr/>
        </p:nvSpPr>
        <p:spPr bwMode="auto">
          <a:xfrm>
            <a:off x="2190750" y="3187700"/>
            <a:ext cx="4429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0.5</a:t>
            </a:r>
          </a:p>
        </p:txBody>
      </p:sp>
      <p:sp>
        <p:nvSpPr>
          <p:cNvPr id="132" name="Text Box 133"/>
          <p:cNvSpPr txBox="1">
            <a:spLocks noChangeArrowheads="1"/>
          </p:cNvSpPr>
          <p:nvPr/>
        </p:nvSpPr>
        <p:spPr bwMode="auto">
          <a:xfrm>
            <a:off x="2387600" y="3187700"/>
            <a:ext cx="3286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133" name="Text Box 134"/>
          <p:cNvSpPr txBox="1">
            <a:spLocks noChangeArrowheads="1"/>
          </p:cNvSpPr>
          <p:nvPr/>
        </p:nvSpPr>
        <p:spPr bwMode="auto">
          <a:xfrm>
            <a:off x="3260725" y="3187700"/>
            <a:ext cx="2524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3</a:t>
            </a:r>
          </a:p>
        </p:txBody>
      </p:sp>
      <p:sp>
        <p:nvSpPr>
          <p:cNvPr id="134" name="Text Box 135"/>
          <p:cNvSpPr txBox="1">
            <a:spLocks noChangeArrowheads="1"/>
          </p:cNvSpPr>
          <p:nvPr/>
        </p:nvSpPr>
        <p:spPr bwMode="auto">
          <a:xfrm>
            <a:off x="2049463" y="3157538"/>
            <a:ext cx="252412"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a:t>
            </a:r>
          </a:p>
        </p:txBody>
      </p:sp>
      <p:sp>
        <p:nvSpPr>
          <p:cNvPr id="135" name="Text Box 136"/>
          <p:cNvSpPr txBox="1">
            <a:spLocks noChangeArrowheads="1"/>
          </p:cNvSpPr>
          <p:nvPr/>
        </p:nvSpPr>
        <p:spPr bwMode="auto">
          <a:xfrm>
            <a:off x="2867025" y="3187700"/>
            <a:ext cx="4429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0.5</a:t>
            </a:r>
          </a:p>
        </p:txBody>
      </p:sp>
      <p:sp>
        <p:nvSpPr>
          <p:cNvPr id="136" name="Text Box 137"/>
          <p:cNvSpPr txBox="1">
            <a:spLocks noChangeArrowheads="1"/>
          </p:cNvSpPr>
          <p:nvPr/>
        </p:nvSpPr>
        <p:spPr bwMode="auto">
          <a:xfrm>
            <a:off x="3073400" y="3187700"/>
            <a:ext cx="328613"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1</a:t>
            </a:r>
          </a:p>
        </p:txBody>
      </p:sp>
      <p:sp>
        <p:nvSpPr>
          <p:cNvPr id="137" name="Text Box 138"/>
          <p:cNvSpPr txBox="1">
            <a:spLocks noChangeArrowheads="1"/>
          </p:cNvSpPr>
          <p:nvPr/>
        </p:nvSpPr>
        <p:spPr bwMode="auto">
          <a:xfrm>
            <a:off x="2025650" y="4243388"/>
            <a:ext cx="771525"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 Control si</a:t>
            </a:r>
          </a:p>
        </p:txBody>
      </p:sp>
      <p:sp>
        <p:nvSpPr>
          <p:cNvPr id="138" name="Line 139"/>
          <p:cNvSpPr>
            <a:spLocks noChangeShapeType="1"/>
          </p:cNvSpPr>
          <p:nvPr/>
        </p:nvSpPr>
        <p:spPr bwMode="auto">
          <a:xfrm flipV="1">
            <a:off x="2054225" y="4278313"/>
            <a:ext cx="701675" cy="1587"/>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39" name="Text Box 141"/>
          <p:cNvSpPr txBox="1">
            <a:spLocks noChangeArrowheads="1"/>
          </p:cNvSpPr>
          <p:nvPr/>
        </p:nvSpPr>
        <p:spPr bwMode="auto">
          <a:xfrm>
            <a:off x="2886075" y="4243388"/>
            <a:ext cx="914400"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Helvetica" pitchFamily="-105" charset="0"/>
              </a:rPr>
              <a:t>ATR si</a:t>
            </a:r>
          </a:p>
        </p:txBody>
      </p:sp>
      <p:sp>
        <p:nvSpPr>
          <p:cNvPr id="140" name="Line 143"/>
          <p:cNvSpPr>
            <a:spLocks noChangeShapeType="1"/>
          </p:cNvSpPr>
          <p:nvPr/>
        </p:nvSpPr>
        <p:spPr bwMode="auto">
          <a:xfrm flipV="1">
            <a:off x="2787650" y="4278313"/>
            <a:ext cx="730250" cy="1587"/>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41" name="Text Box 144"/>
          <p:cNvSpPr txBox="1">
            <a:spLocks noChangeArrowheads="1"/>
          </p:cNvSpPr>
          <p:nvPr/>
        </p:nvSpPr>
        <p:spPr bwMode="auto">
          <a:xfrm>
            <a:off x="3463925" y="3598863"/>
            <a:ext cx="1131888"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Cyc D1</a:t>
            </a:r>
          </a:p>
        </p:txBody>
      </p:sp>
      <p:sp>
        <p:nvSpPr>
          <p:cNvPr id="142" name="Text Box 145"/>
          <p:cNvSpPr txBox="1">
            <a:spLocks noChangeArrowheads="1"/>
          </p:cNvSpPr>
          <p:nvPr/>
        </p:nvSpPr>
        <p:spPr bwMode="auto">
          <a:xfrm>
            <a:off x="3465513" y="3341688"/>
            <a:ext cx="1131887"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p-T286</a:t>
            </a:r>
          </a:p>
        </p:txBody>
      </p:sp>
      <p:sp>
        <p:nvSpPr>
          <p:cNvPr id="143" name="Text Box 146"/>
          <p:cNvSpPr txBox="1">
            <a:spLocks noChangeArrowheads="1"/>
          </p:cNvSpPr>
          <p:nvPr/>
        </p:nvSpPr>
        <p:spPr bwMode="auto">
          <a:xfrm>
            <a:off x="3471863" y="3806825"/>
            <a:ext cx="911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a:latin typeface="Symbol" pitchFamily="-105" charset="2"/>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H2AX</a:t>
            </a:r>
            <a:endParaRPr lang="el-GR" sz="800">
              <a:latin typeface="Helvetica" pitchFamily="-105" charset="0"/>
              <a:ea typeface="Times New Roman" pitchFamily="-105" charset="0"/>
              <a:cs typeface="Times New Roman" pitchFamily="-105" charset="0"/>
            </a:endParaRPr>
          </a:p>
        </p:txBody>
      </p:sp>
      <p:sp>
        <p:nvSpPr>
          <p:cNvPr id="144" name="Text Box 147"/>
          <p:cNvSpPr txBox="1">
            <a:spLocks noChangeArrowheads="1"/>
          </p:cNvSpPr>
          <p:nvPr/>
        </p:nvSpPr>
        <p:spPr bwMode="auto">
          <a:xfrm>
            <a:off x="3471863" y="4044950"/>
            <a:ext cx="9112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Times New Roman" pitchFamily="-105" charset="0"/>
                <a:ea typeface="Times New Roman" pitchFamily="-105" charset="0"/>
                <a:cs typeface="Times New Roman" pitchFamily="-105" charset="0"/>
              </a:rPr>
              <a:t>β</a:t>
            </a:r>
            <a:r>
              <a:rPr lang="en-US" sz="800" dirty="0">
                <a:latin typeface="Helvetica" pitchFamily="-105" charset="0"/>
                <a:ea typeface="Times New Roman" pitchFamily="-105" charset="0"/>
                <a:cs typeface="Times New Roman" pitchFamily="-105" charset="0"/>
              </a:rPr>
              <a:t>-Actin</a:t>
            </a:r>
            <a:endParaRPr lang="el-GR" sz="800" dirty="0">
              <a:latin typeface="Times New Roman" pitchFamily="-105" charset="0"/>
              <a:ea typeface="Times New Roman" pitchFamily="-105" charset="0"/>
              <a:cs typeface="Times New Roman" pitchFamily="-105" charset="0"/>
            </a:endParaRPr>
          </a:p>
        </p:txBody>
      </p:sp>
      <p:graphicFrame>
        <p:nvGraphicFramePr>
          <p:cNvPr id="145" name="Object 150"/>
          <p:cNvGraphicFramePr>
            <a:graphicFrameLocks noChangeAspect="1"/>
          </p:cNvGraphicFramePr>
          <p:nvPr/>
        </p:nvGraphicFramePr>
        <p:xfrm>
          <a:off x="4313238" y="3568700"/>
          <a:ext cx="477837" cy="193675"/>
        </p:xfrm>
        <a:graphic>
          <a:graphicData uri="http://schemas.openxmlformats.org/presentationml/2006/ole">
            <p:oleObj spid="_x0000_s71772" name="Image" r:id="rId18" imgW="868682" imgH="594361" progId="">
              <p:embed/>
            </p:oleObj>
          </a:graphicData>
        </a:graphic>
      </p:graphicFrame>
      <p:graphicFrame>
        <p:nvGraphicFramePr>
          <p:cNvPr id="146" name="Object 151"/>
          <p:cNvGraphicFramePr>
            <a:graphicFrameLocks noChangeAspect="1"/>
          </p:cNvGraphicFramePr>
          <p:nvPr/>
        </p:nvGraphicFramePr>
        <p:xfrm>
          <a:off x="4314825" y="3803650"/>
          <a:ext cx="477838" cy="188913"/>
        </p:xfrm>
        <a:graphic>
          <a:graphicData uri="http://schemas.openxmlformats.org/presentationml/2006/ole">
            <p:oleObj spid="_x0000_s71773" name="Image" r:id="rId19" imgW="740477" imgH="415789" progId="">
              <p:embed/>
            </p:oleObj>
          </a:graphicData>
        </a:graphic>
      </p:graphicFrame>
      <p:sp>
        <p:nvSpPr>
          <p:cNvPr id="147" name="Text Box 152"/>
          <p:cNvSpPr txBox="1">
            <a:spLocks noChangeArrowheads="1"/>
          </p:cNvSpPr>
          <p:nvPr/>
        </p:nvSpPr>
        <p:spPr bwMode="auto">
          <a:xfrm>
            <a:off x="4751388" y="3563938"/>
            <a:ext cx="433387"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ATR</a:t>
            </a:r>
          </a:p>
        </p:txBody>
      </p:sp>
      <p:sp>
        <p:nvSpPr>
          <p:cNvPr id="148" name="Text Box 153"/>
          <p:cNvSpPr txBox="1">
            <a:spLocks noChangeArrowheads="1"/>
          </p:cNvSpPr>
          <p:nvPr/>
        </p:nvSpPr>
        <p:spPr bwMode="auto">
          <a:xfrm>
            <a:off x="4748213" y="3810000"/>
            <a:ext cx="603250"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Loading</a:t>
            </a:r>
          </a:p>
        </p:txBody>
      </p:sp>
      <p:sp>
        <p:nvSpPr>
          <p:cNvPr id="149" name="Text Box 155"/>
          <p:cNvSpPr txBox="1">
            <a:spLocks noChangeArrowheads="1"/>
          </p:cNvSpPr>
          <p:nvPr/>
        </p:nvSpPr>
        <p:spPr bwMode="auto">
          <a:xfrm rot="19127598">
            <a:off x="3900488" y="4027488"/>
            <a:ext cx="901700"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Control si</a:t>
            </a:r>
          </a:p>
        </p:txBody>
      </p:sp>
      <p:sp>
        <p:nvSpPr>
          <p:cNvPr id="150" name="Text Box 156"/>
          <p:cNvSpPr txBox="1">
            <a:spLocks noChangeArrowheads="1"/>
          </p:cNvSpPr>
          <p:nvPr/>
        </p:nvSpPr>
        <p:spPr bwMode="auto">
          <a:xfrm rot="19127598">
            <a:off x="4248150" y="3922713"/>
            <a:ext cx="901700"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Helvetica" pitchFamily="-105" charset="0"/>
              </a:rPr>
              <a:t>ATR si</a:t>
            </a:r>
          </a:p>
        </p:txBody>
      </p:sp>
      <p:sp>
        <p:nvSpPr>
          <p:cNvPr id="153" name="Text Box 24"/>
          <p:cNvSpPr txBox="1">
            <a:spLocks noChangeArrowheads="1"/>
          </p:cNvSpPr>
          <p:nvPr/>
        </p:nvSpPr>
        <p:spPr bwMode="auto">
          <a:xfrm>
            <a:off x="3355975" y="8509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200" b="1" dirty="0">
              <a:latin typeface="Arial" pitchFamily="-106" charset="0"/>
            </a:endParaRPr>
          </a:p>
        </p:txBody>
      </p:sp>
      <p:sp>
        <p:nvSpPr>
          <p:cNvPr id="154" name="Text Box 24"/>
          <p:cNvSpPr txBox="1">
            <a:spLocks noChangeArrowheads="1"/>
          </p:cNvSpPr>
          <p:nvPr/>
        </p:nvSpPr>
        <p:spPr bwMode="auto">
          <a:xfrm>
            <a:off x="1768475" y="29718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C.</a:t>
            </a:r>
            <a:endParaRPr lang="en-US" sz="1200" b="1" dirty="0">
              <a:latin typeface="Arial" pitchFamily="-10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53" name="Text Box 189"/>
          <p:cNvSpPr txBox="1">
            <a:spLocks noChangeArrowheads="1"/>
          </p:cNvSpPr>
          <p:nvPr/>
        </p:nvSpPr>
        <p:spPr bwMode="auto">
          <a:xfrm>
            <a:off x="827088" y="962025"/>
            <a:ext cx="184150" cy="336550"/>
          </a:xfrm>
          <a:prstGeom prst="rect">
            <a:avLst/>
          </a:prstGeom>
          <a:noFill/>
          <a:ln w="9525">
            <a:noFill/>
            <a:miter lim="800000"/>
            <a:headEnd/>
            <a:tailEnd/>
          </a:ln>
          <a:effectLst/>
        </p:spPr>
        <p:txBody>
          <a:bodyPr wrap="none">
            <a:prstTxWarp prst="textNoShape">
              <a:avLst/>
            </a:prstTxWarp>
            <a:spAutoFit/>
          </a:bodyPr>
          <a:lstStyle/>
          <a:p>
            <a:endParaRPr lang="en-US" sz="1600" dirty="0">
              <a:latin typeface="Arial" pitchFamily="-106" charset="0"/>
            </a:endParaRPr>
          </a:p>
        </p:txBody>
      </p:sp>
      <p:sp>
        <p:nvSpPr>
          <p:cNvPr id="11455" name="Rectangle 191"/>
          <p:cNvSpPr>
            <a:spLocks noChangeArrowheads="1"/>
          </p:cNvSpPr>
          <p:nvPr/>
        </p:nvSpPr>
        <p:spPr bwMode="auto">
          <a:xfrm>
            <a:off x="985838" y="863600"/>
            <a:ext cx="336550" cy="274638"/>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A.</a:t>
            </a:r>
          </a:p>
        </p:txBody>
      </p:sp>
      <p:sp>
        <p:nvSpPr>
          <p:cNvPr id="11554" name="Text Box 290"/>
          <p:cNvSpPr txBox="1">
            <a:spLocks noChangeArrowheads="1"/>
          </p:cNvSpPr>
          <p:nvPr/>
        </p:nvSpPr>
        <p:spPr bwMode="auto">
          <a:xfrm>
            <a:off x="882650" y="4713288"/>
            <a:ext cx="5205413" cy="1842043"/>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Helvetica" pitchFamily="-106" charset="0"/>
              </a:rPr>
              <a:t>Figure </a:t>
            </a:r>
            <a:r>
              <a:rPr lang="en-US" sz="900" b="1" dirty="0" smtClean="0">
                <a:latin typeface="Helvetica" pitchFamily="-106" charset="0"/>
              </a:rPr>
              <a:t>2.7. </a:t>
            </a:r>
            <a:r>
              <a:rPr lang="en-US" sz="900" b="1" dirty="0" smtClean="0">
                <a:latin typeface="Arial"/>
                <a:cs typeface="Arial"/>
              </a:rPr>
              <a:t>Examining the role of Chk1 and Chk2 kinases in cyclin D1 regulation. </a:t>
            </a:r>
            <a:r>
              <a:rPr lang="en-US" sz="900" dirty="0" smtClean="0">
                <a:latin typeface="Arial"/>
                <a:cs typeface="Arial"/>
              </a:rPr>
              <a:t>(A) Chk2 knockdown modestly attenuates DNA damage-induced cyclin D1 degradation. U20S cells were transiently transfected with Chk2-specific or luciferase control siRNAs. At 60h post-transfection, the cells were gamma-irradiated, and cyclin D1 levels were assessed. (B and C) Chk1 activation is not required for cyclin D1 phosphorylation. Synchronous 3T3-D1 cells were pretreated with the Chk1 inhibitor SB218078 for 30 min (B), or 3T3 cells were transduced with Chk1 shRNA lentivirus (C). Cells were treated with HU, and cyclin D1 phosphorylation and total protein levels were assessed by immunoblot. (D) Chk1 and Chk2 activity is not synergistic in regulating cyclin D1. U20S cells expressing Chk2-specific siRNA were treated with the Chk1 inhibitor SB218078. Cyclin D1 levels were assessed by immunoblot following DNA damage.</a:t>
            </a:r>
            <a:r>
              <a:rPr lang="en-US" sz="900" b="1" dirty="0" smtClean="0">
                <a:latin typeface="Arial"/>
                <a:cs typeface="Arial"/>
              </a:rPr>
              <a:t> </a:t>
            </a:r>
            <a:endParaRPr lang="en-US" sz="900" dirty="0">
              <a:latin typeface="Arial"/>
              <a:cs typeface="Arial"/>
            </a:endParaRPr>
          </a:p>
        </p:txBody>
      </p:sp>
      <p:sp>
        <p:nvSpPr>
          <p:cNvPr id="11564" name="Text Box 300"/>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60</a:t>
            </a:r>
            <a:endParaRPr lang="en-US" sz="1200" dirty="0">
              <a:ea typeface="ＭＳ Ｐゴシック" pitchFamily="-106" charset="-128"/>
              <a:cs typeface="ＭＳ Ｐゴシック" pitchFamily="-106" charset="-128"/>
            </a:endParaRPr>
          </a:p>
        </p:txBody>
      </p:sp>
      <p:grpSp>
        <p:nvGrpSpPr>
          <p:cNvPr id="187" name="Group 186"/>
          <p:cNvGrpSpPr/>
          <p:nvPr/>
        </p:nvGrpSpPr>
        <p:grpSpPr>
          <a:xfrm>
            <a:off x="3509963" y="931863"/>
            <a:ext cx="3368675" cy="1379537"/>
            <a:chOff x="3509963" y="1096963"/>
            <a:chExt cx="3368675" cy="1581396"/>
          </a:xfrm>
        </p:grpSpPr>
        <p:pic>
          <p:nvPicPr>
            <p:cNvPr id="67" name="Picture 33"/>
            <p:cNvPicPr>
              <a:picLocks noChangeAspect="1" noChangeArrowheads="1"/>
            </p:cNvPicPr>
            <p:nvPr/>
          </p:nvPicPr>
          <p:blipFill>
            <a:blip r:embed="rId4">
              <a:lum bright="4000" contrast="30000"/>
            </a:blip>
            <a:srcRect/>
            <a:stretch>
              <a:fillRect/>
            </a:stretch>
          </p:blipFill>
          <p:spPr bwMode="auto">
            <a:xfrm>
              <a:off x="3509963" y="1468438"/>
              <a:ext cx="1924050" cy="239712"/>
            </a:xfrm>
            <a:prstGeom prst="rect">
              <a:avLst/>
            </a:prstGeom>
            <a:noFill/>
            <a:ln w="9525">
              <a:solidFill>
                <a:srgbClr val="000000"/>
              </a:solidFill>
              <a:miter lim="800000"/>
              <a:headEnd/>
              <a:tailEnd/>
            </a:ln>
            <a:effectLst/>
          </p:spPr>
        </p:pic>
        <p:pic>
          <p:nvPicPr>
            <p:cNvPr id="68" name="Picture 34"/>
            <p:cNvPicPr>
              <a:picLocks noChangeAspect="1" noChangeArrowheads="1"/>
            </p:cNvPicPr>
            <p:nvPr/>
          </p:nvPicPr>
          <p:blipFill>
            <a:blip r:embed="rId5">
              <a:lum bright="12000" contrast="30000"/>
            </a:blip>
            <a:srcRect l="7341" r="7341"/>
            <a:stretch>
              <a:fillRect/>
            </a:stretch>
          </p:blipFill>
          <p:spPr bwMode="auto">
            <a:xfrm>
              <a:off x="3511550" y="2043113"/>
              <a:ext cx="1925638" cy="327025"/>
            </a:xfrm>
            <a:prstGeom prst="rect">
              <a:avLst/>
            </a:prstGeom>
            <a:noFill/>
            <a:ln w="9525">
              <a:solidFill>
                <a:srgbClr val="000000"/>
              </a:solidFill>
              <a:miter lim="800000"/>
              <a:headEnd/>
              <a:tailEnd/>
            </a:ln>
            <a:effectLst/>
          </p:spPr>
        </p:pic>
        <p:pic>
          <p:nvPicPr>
            <p:cNvPr id="69" name="Picture 35"/>
            <p:cNvPicPr>
              <a:picLocks noChangeAspect="1" noChangeArrowheads="1"/>
            </p:cNvPicPr>
            <p:nvPr/>
          </p:nvPicPr>
          <p:blipFill>
            <a:blip r:embed="rId6">
              <a:lum bright="4000" contrast="30000"/>
            </a:blip>
            <a:srcRect l="3719" t="17862" r="5577"/>
            <a:stretch>
              <a:fillRect/>
            </a:stretch>
          </p:blipFill>
          <p:spPr bwMode="auto">
            <a:xfrm>
              <a:off x="3511550" y="2413247"/>
              <a:ext cx="1924050" cy="265112"/>
            </a:xfrm>
            <a:prstGeom prst="rect">
              <a:avLst/>
            </a:prstGeom>
            <a:noFill/>
            <a:ln w="9525">
              <a:solidFill>
                <a:srgbClr val="000000"/>
              </a:solidFill>
              <a:miter lim="800000"/>
              <a:headEnd/>
              <a:tailEnd/>
            </a:ln>
            <a:effectLst/>
          </p:spPr>
        </p:pic>
        <p:pic>
          <p:nvPicPr>
            <p:cNvPr id="70" name="Picture 36"/>
            <p:cNvPicPr>
              <a:picLocks noChangeAspect="1" noChangeArrowheads="1"/>
            </p:cNvPicPr>
            <p:nvPr/>
          </p:nvPicPr>
          <p:blipFill>
            <a:blip r:embed="rId7">
              <a:lum bright="20000" contrast="34000"/>
            </a:blip>
            <a:srcRect/>
            <a:stretch>
              <a:fillRect/>
            </a:stretch>
          </p:blipFill>
          <p:spPr bwMode="auto">
            <a:xfrm>
              <a:off x="3509963" y="1754188"/>
              <a:ext cx="1927225" cy="241300"/>
            </a:xfrm>
            <a:prstGeom prst="rect">
              <a:avLst/>
            </a:prstGeom>
            <a:noFill/>
            <a:ln w="9525">
              <a:solidFill>
                <a:srgbClr val="000000"/>
              </a:solidFill>
              <a:miter lim="800000"/>
              <a:headEnd/>
              <a:tailEnd/>
            </a:ln>
            <a:effectLst/>
          </p:spPr>
        </p:pic>
        <p:sp>
          <p:nvSpPr>
            <p:cNvPr id="71" name="Text Box 37"/>
            <p:cNvSpPr txBox="1">
              <a:spLocks noChangeArrowheads="1"/>
            </p:cNvSpPr>
            <p:nvPr/>
          </p:nvSpPr>
          <p:spPr bwMode="auto">
            <a:xfrm>
              <a:off x="5383213" y="1270001"/>
              <a:ext cx="1128712"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2mM HU (h)</a:t>
              </a:r>
            </a:p>
          </p:txBody>
        </p:sp>
        <p:sp>
          <p:nvSpPr>
            <p:cNvPr id="72" name="Text Box 38"/>
            <p:cNvSpPr txBox="1">
              <a:spLocks noChangeArrowheads="1"/>
            </p:cNvSpPr>
            <p:nvPr/>
          </p:nvSpPr>
          <p:spPr bwMode="auto">
            <a:xfrm>
              <a:off x="4635500" y="1263650"/>
              <a:ext cx="461963"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0.5</a:t>
              </a:r>
            </a:p>
          </p:txBody>
        </p:sp>
        <p:sp>
          <p:nvSpPr>
            <p:cNvPr id="73" name="Text Box 39"/>
            <p:cNvSpPr txBox="1">
              <a:spLocks noChangeArrowheads="1"/>
            </p:cNvSpPr>
            <p:nvPr/>
          </p:nvSpPr>
          <p:spPr bwMode="auto">
            <a:xfrm>
              <a:off x="4905375" y="1263650"/>
              <a:ext cx="303213"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1</a:t>
              </a:r>
            </a:p>
          </p:txBody>
        </p:sp>
        <p:sp>
          <p:nvSpPr>
            <p:cNvPr id="74" name="Text Box 40"/>
            <p:cNvSpPr txBox="1">
              <a:spLocks noChangeArrowheads="1"/>
            </p:cNvSpPr>
            <p:nvPr/>
          </p:nvSpPr>
          <p:spPr bwMode="auto">
            <a:xfrm>
              <a:off x="5148263" y="1263650"/>
              <a:ext cx="303212"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3</a:t>
              </a:r>
            </a:p>
          </p:txBody>
        </p:sp>
        <p:sp>
          <p:nvSpPr>
            <p:cNvPr id="75" name="Text Box 41"/>
            <p:cNvSpPr txBox="1">
              <a:spLocks noChangeArrowheads="1"/>
            </p:cNvSpPr>
            <p:nvPr/>
          </p:nvSpPr>
          <p:spPr bwMode="auto">
            <a:xfrm>
              <a:off x="4486275" y="1250950"/>
              <a:ext cx="303213"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 </a:t>
              </a:r>
            </a:p>
          </p:txBody>
        </p:sp>
        <p:sp>
          <p:nvSpPr>
            <p:cNvPr id="76" name="Text Box 42"/>
            <p:cNvSpPr txBox="1">
              <a:spLocks noChangeArrowheads="1"/>
            </p:cNvSpPr>
            <p:nvPr/>
          </p:nvSpPr>
          <p:spPr bwMode="auto">
            <a:xfrm>
              <a:off x="3789363" y="1263650"/>
              <a:ext cx="406400"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0.5</a:t>
              </a:r>
            </a:p>
          </p:txBody>
        </p:sp>
        <p:sp>
          <p:nvSpPr>
            <p:cNvPr id="77" name="Text Box 43"/>
            <p:cNvSpPr txBox="1">
              <a:spLocks noChangeArrowheads="1"/>
            </p:cNvSpPr>
            <p:nvPr/>
          </p:nvSpPr>
          <p:spPr bwMode="auto">
            <a:xfrm>
              <a:off x="4043363" y="1263650"/>
              <a:ext cx="301625"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1</a:t>
              </a:r>
            </a:p>
          </p:txBody>
        </p:sp>
        <p:sp>
          <p:nvSpPr>
            <p:cNvPr id="78" name="Text Box 44"/>
            <p:cNvSpPr txBox="1">
              <a:spLocks noChangeArrowheads="1"/>
            </p:cNvSpPr>
            <p:nvPr/>
          </p:nvSpPr>
          <p:spPr bwMode="auto">
            <a:xfrm>
              <a:off x="4265613" y="1263650"/>
              <a:ext cx="303212"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3</a:t>
              </a:r>
            </a:p>
          </p:txBody>
        </p:sp>
        <p:sp>
          <p:nvSpPr>
            <p:cNvPr id="79" name="Text Box 45"/>
            <p:cNvSpPr txBox="1">
              <a:spLocks noChangeArrowheads="1"/>
            </p:cNvSpPr>
            <p:nvPr/>
          </p:nvSpPr>
          <p:spPr bwMode="auto">
            <a:xfrm>
              <a:off x="3554413" y="1250950"/>
              <a:ext cx="301625"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 </a:t>
              </a:r>
            </a:p>
          </p:txBody>
        </p:sp>
        <p:sp>
          <p:nvSpPr>
            <p:cNvPr id="80" name="Text Box 46"/>
            <p:cNvSpPr txBox="1">
              <a:spLocks noChangeArrowheads="1"/>
            </p:cNvSpPr>
            <p:nvPr/>
          </p:nvSpPr>
          <p:spPr bwMode="auto">
            <a:xfrm>
              <a:off x="5368925" y="1096963"/>
              <a:ext cx="1509713"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5</a:t>
              </a:r>
              <a:r>
                <a:rPr lang="el-GR" sz="800">
                  <a:solidFill>
                    <a:srgbClr val="000000"/>
                  </a:solidFill>
                  <a:latin typeface="Arial"/>
                  <a:ea typeface="ＭＳ Ｐゴシック" pitchFamily="-105" charset="-128"/>
                  <a:cs typeface="Arial"/>
                </a:rPr>
                <a:t>μ</a:t>
              </a:r>
              <a:r>
                <a:rPr lang="en-US" sz="800" dirty="0">
                  <a:solidFill>
                    <a:srgbClr val="000000"/>
                  </a:solidFill>
                  <a:latin typeface="Arial"/>
                  <a:ea typeface="ＭＳ Ｐゴシック" pitchFamily="-105" charset="-128"/>
                  <a:cs typeface="Arial"/>
                </a:rPr>
                <a:t>M SB218078</a:t>
              </a:r>
            </a:p>
          </p:txBody>
        </p:sp>
        <p:sp>
          <p:nvSpPr>
            <p:cNvPr id="81" name="Text Box 47"/>
            <p:cNvSpPr txBox="1">
              <a:spLocks noChangeArrowheads="1"/>
            </p:cNvSpPr>
            <p:nvPr/>
          </p:nvSpPr>
          <p:spPr bwMode="auto">
            <a:xfrm>
              <a:off x="3554413" y="1104900"/>
              <a:ext cx="409575"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2" name="Text Box 48"/>
            <p:cNvSpPr txBox="1">
              <a:spLocks noChangeArrowheads="1"/>
            </p:cNvSpPr>
            <p:nvPr/>
          </p:nvSpPr>
          <p:spPr bwMode="auto">
            <a:xfrm>
              <a:off x="4470400" y="1104900"/>
              <a:ext cx="411163"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3" name="Text Box 49"/>
            <p:cNvSpPr txBox="1">
              <a:spLocks noChangeArrowheads="1"/>
            </p:cNvSpPr>
            <p:nvPr/>
          </p:nvSpPr>
          <p:spPr bwMode="auto">
            <a:xfrm>
              <a:off x="3843338" y="1104900"/>
              <a:ext cx="411162"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4" name="Text Box 50"/>
            <p:cNvSpPr txBox="1">
              <a:spLocks noChangeArrowheads="1"/>
            </p:cNvSpPr>
            <p:nvPr/>
          </p:nvSpPr>
          <p:spPr bwMode="auto">
            <a:xfrm>
              <a:off x="4675188" y="1104900"/>
              <a:ext cx="411162"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5" name="Text Box 51"/>
            <p:cNvSpPr txBox="1">
              <a:spLocks noChangeArrowheads="1"/>
            </p:cNvSpPr>
            <p:nvPr/>
          </p:nvSpPr>
          <p:spPr bwMode="auto">
            <a:xfrm>
              <a:off x="4049713" y="1104900"/>
              <a:ext cx="411162"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6" name="Text Box 52"/>
            <p:cNvSpPr txBox="1">
              <a:spLocks noChangeArrowheads="1"/>
            </p:cNvSpPr>
            <p:nvPr/>
          </p:nvSpPr>
          <p:spPr bwMode="auto">
            <a:xfrm>
              <a:off x="4276725" y="1104900"/>
              <a:ext cx="411163"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7" name="Text Box 53"/>
            <p:cNvSpPr txBox="1">
              <a:spLocks noChangeArrowheads="1"/>
            </p:cNvSpPr>
            <p:nvPr/>
          </p:nvSpPr>
          <p:spPr bwMode="auto">
            <a:xfrm>
              <a:off x="4902200" y="1104900"/>
              <a:ext cx="411163"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8" name="Text Box 54"/>
            <p:cNvSpPr txBox="1">
              <a:spLocks noChangeArrowheads="1"/>
            </p:cNvSpPr>
            <p:nvPr/>
          </p:nvSpPr>
          <p:spPr bwMode="auto">
            <a:xfrm>
              <a:off x="5145088" y="1104900"/>
              <a:ext cx="411162" cy="246969"/>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89" name="Text Box 55"/>
            <p:cNvSpPr txBox="1">
              <a:spLocks noChangeArrowheads="1"/>
            </p:cNvSpPr>
            <p:nvPr/>
          </p:nvSpPr>
          <p:spPr bwMode="auto">
            <a:xfrm>
              <a:off x="5386388" y="2149476"/>
              <a:ext cx="1077912"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Chk1 </a:t>
              </a:r>
              <a:endParaRPr lang="el-GR" sz="800" dirty="0">
                <a:solidFill>
                  <a:srgbClr val="000000"/>
                </a:solidFill>
                <a:latin typeface="Arial"/>
                <a:ea typeface="ＭＳ Ｐゴシック" pitchFamily="-105" charset="-128"/>
                <a:cs typeface="Arial"/>
              </a:endParaRPr>
            </a:p>
          </p:txBody>
        </p:sp>
        <p:sp>
          <p:nvSpPr>
            <p:cNvPr id="90" name="Line 56"/>
            <p:cNvSpPr>
              <a:spLocks noChangeShapeType="1"/>
            </p:cNvSpPr>
            <p:nvPr/>
          </p:nvSpPr>
          <p:spPr bwMode="auto">
            <a:xfrm flipH="1">
              <a:off x="5481638" y="2141538"/>
              <a:ext cx="171450" cy="0"/>
            </a:xfrm>
            <a:prstGeom prst="line">
              <a:avLst/>
            </a:prstGeom>
            <a:noFill/>
            <a:ln w="9525">
              <a:solidFill>
                <a:srgbClr val="000000"/>
              </a:solidFill>
              <a:round/>
              <a:headEnd/>
              <a:tailEnd type="triangle" w="sm" len="sm"/>
            </a:ln>
          </p:spPr>
          <p:txBody>
            <a:bodyPr>
              <a:prstTxWarp prst="textNoShape">
                <a:avLst/>
              </a:prstTxWarp>
            </a:bodyPr>
            <a:lstStyle/>
            <a:p>
              <a:endParaRPr lang="en-US" sz="800" dirty="0">
                <a:latin typeface="Arial"/>
                <a:cs typeface="Arial"/>
              </a:endParaRPr>
            </a:p>
          </p:txBody>
        </p:sp>
        <p:sp>
          <p:nvSpPr>
            <p:cNvPr id="91" name="Text Box 57"/>
            <p:cNvSpPr txBox="1">
              <a:spLocks noChangeArrowheads="1"/>
            </p:cNvSpPr>
            <p:nvPr/>
          </p:nvSpPr>
          <p:spPr bwMode="auto">
            <a:xfrm>
              <a:off x="5564188" y="2024063"/>
              <a:ext cx="1079500"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p-Chk1</a:t>
              </a:r>
              <a:endParaRPr lang="el-GR" sz="800" dirty="0">
                <a:solidFill>
                  <a:srgbClr val="000000"/>
                </a:solidFill>
                <a:latin typeface="Arial"/>
                <a:ea typeface="ＭＳ Ｐゴシック" pitchFamily="-105" charset="-128"/>
                <a:cs typeface="Arial"/>
              </a:endParaRPr>
            </a:p>
          </p:txBody>
        </p:sp>
        <p:sp>
          <p:nvSpPr>
            <p:cNvPr id="92" name="Text Box 58"/>
            <p:cNvSpPr txBox="1">
              <a:spLocks noChangeArrowheads="1"/>
            </p:cNvSpPr>
            <p:nvPr/>
          </p:nvSpPr>
          <p:spPr bwMode="auto">
            <a:xfrm>
              <a:off x="5376863" y="1762125"/>
              <a:ext cx="1049337"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Cyc D1</a:t>
              </a:r>
            </a:p>
          </p:txBody>
        </p:sp>
        <p:sp>
          <p:nvSpPr>
            <p:cNvPr id="93" name="Text Box 59"/>
            <p:cNvSpPr txBox="1">
              <a:spLocks noChangeArrowheads="1"/>
            </p:cNvSpPr>
            <p:nvPr/>
          </p:nvSpPr>
          <p:spPr bwMode="auto">
            <a:xfrm>
              <a:off x="5386388" y="1477963"/>
              <a:ext cx="1357312"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p-T286</a:t>
              </a:r>
            </a:p>
          </p:txBody>
        </p:sp>
        <p:sp>
          <p:nvSpPr>
            <p:cNvPr id="94" name="Text Box 60"/>
            <p:cNvSpPr txBox="1">
              <a:spLocks noChangeArrowheads="1"/>
            </p:cNvSpPr>
            <p:nvPr/>
          </p:nvSpPr>
          <p:spPr bwMode="auto">
            <a:xfrm>
              <a:off x="5386388" y="2430463"/>
              <a:ext cx="1355725" cy="246954"/>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l-GR" sz="800" dirty="0">
                  <a:solidFill>
                    <a:srgbClr val="000000"/>
                  </a:solidFill>
                  <a:latin typeface="Arial"/>
                  <a:ea typeface="Times New Roman" pitchFamily="-105" charset="0"/>
                  <a:cs typeface="Arial"/>
                </a:rPr>
                <a:t>β</a:t>
              </a:r>
              <a:r>
                <a:rPr lang="en-US" sz="800" dirty="0">
                  <a:solidFill>
                    <a:srgbClr val="000000"/>
                  </a:solidFill>
                  <a:latin typeface="Arial"/>
                  <a:ea typeface="Times New Roman" pitchFamily="-105" charset="0"/>
                  <a:cs typeface="Arial"/>
                </a:rPr>
                <a:t>-</a:t>
              </a:r>
              <a:r>
                <a:rPr lang="en-US" sz="800" dirty="0">
                  <a:solidFill>
                    <a:srgbClr val="000000"/>
                  </a:solidFill>
                  <a:latin typeface="Arial"/>
                  <a:ea typeface="ＭＳ Ｐゴシック" pitchFamily="-105" charset="-128"/>
                  <a:cs typeface="Arial"/>
                </a:rPr>
                <a:t>Actin</a:t>
              </a:r>
            </a:p>
          </p:txBody>
        </p:sp>
      </p:grpSp>
      <p:grpSp>
        <p:nvGrpSpPr>
          <p:cNvPr id="190" name="Group 189"/>
          <p:cNvGrpSpPr/>
          <p:nvPr/>
        </p:nvGrpSpPr>
        <p:grpSpPr>
          <a:xfrm>
            <a:off x="1092201" y="2565400"/>
            <a:ext cx="2451100" cy="1829209"/>
            <a:chOff x="639763" y="3025775"/>
            <a:chExt cx="2816448" cy="2067387"/>
          </a:xfrm>
        </p:grpSpPr>
        <p:graphicFrame>
          <p:nvGraphicFramePr>
            <p:cNvPr id="96" name="Object 4"/>
            <p:cNvGraphicFramePr>
              <a:graphicFrameLocks noChangeAspect="1"/>
            </p:cNvGraphicFramePr>
            <p:nvPr/>
          </p:nvGraphicFramePr>
          <p:xfrm>
            <a:off x="755650" y="3236913"/>
            <a:ext cx="1711325" cy="223837"/>
          </p:xfrm>
          <a:graphic>
            <a:graphicData uri="http://schemas.openxmlformats.org/presentationml/2006/ole">
              <p:oleObj spid="_x0000_s11457" name="Image" r:id="rId8" imgW="2276571" imgH="347384" progId="">
                <p:embed/>
              </p:oleObj>
            </a:graphicData>
          </a:graphic>
        </p:graphicFrame>
        <p:graphicFrame>
          <p:nvGraphicFramePr>
            <p:cNvPr id="97" name="Object 5"/>
            <p:cNvGraphicFramePr>
              <a:graphicFrameLocks noChangeAspect="1"/>
            </p:cNvGraphicFramePr>
            <p:nvPr/>
          </p:nvGraphicFramePr>
          <p:xfrm>
            <a:off x="755650" y="3763963"/>
            <a:ext cx="1708150" cy="233362"/>
          </p:xfrm>
          <a:graphic>
            <a:graphicData uri="http://schemas.openxmlformats.org/presentationml/2006/ole">
              <p:oleObj spid="_x0000_s11458" name="Image" r:id="rId9" imgW="2651765" imgH="799898" progId="">
                <p:embed/>
              </p:oleObj>
            </a:graphicData>
          </a:graphic>
        </p:graphicFrame>
        <p:graphicFrame>
          <p:nvGraphicFramePr>
            <p:cNvPr id="98" name="Object 6"/>
            <p:cNvGraphicFramePr>
              <a:graphicFrameLocks noChangeAspect="1"/>
            </p:cNvGraphicFramePr>
            <p:nvPr/>
          </p:nvGraphicFramePr>
          <p:xfrm>
            <a:off x="755650" y="4030663"/>
            <a:ext cx="1708150" cy="241300"/>
          </p:xfrm>
          <a:graphic>
            <a:graphicData uri="http://schemas.openxmlformats.org/presentationml/2006/ole">
              <p:oleObj spid="_x0000_s11459" name="Image" r:id="rId10" imgW="2308571" imgH="457201" progId="">
                <p:embed/>
              </p:oleObj>
            </a:graphicData>
          </a:graphic>
        </p:graphicFrame>
        <p:graphicFrame>
          <p:nvGraphicFramePr>
            <p:cNvPr id="99" name="Object 7"/>
            <p:cNvGraphicFramePr>
              <a:graphicFrameLocks noChangeAspect="1"/>
            </p:cNvGraphicFramePr>
            <p:nvPr/>
          </p:nvGraphicFramePr>
          <p:xfrm>
            <a:off x="754063" y="4306888"/>
            <a:ext cx="1709738" cy="277812"/>
          </p:xfrm>
          <a:graphic>
            <a:graphicData uri="http://schemas.openxmlformats.org/presentationml/2006/ole">
              <p:oleObj spid="_x0000_s11460" name="Image" r:id="rId11" imgW="2286005" imgH="379429" progId="">
                <p:embed/>
              </p:oleObj>
            </a:graphicData>
          </a:graphic>
        </p:graphicFrame>
        <p:graphicFrame>
          <p:nvGraphicFramePr>
            <p:cNvPr id="100" name="Object 8"/>
            <p:cNvGraphicFramePr>
              <a:graphicFrameLocks noChangeAspect="1"/>
            </p:cNvGraphicFramePr>
            <p:nvPr/>
          </p:nvGraphicFramePr>
          <p:xfrm>
            <a:off x="755650" y="3497263"/>
            <a:ext cx="1708150" cy="230187"/>
          </p:xfrm>
          <a:graphic>
            <a:graphicData uri="http://schemas.openxmlformats.org/presentationml/2006/ole">
              <p:oleObj spid="_x0000_s11461" name="Image" r:id="rId12" imgW="2510033" imgH="594361" progId="">
                <p:embed/>
              </p:oleObj>
            </a:graphicData>
          </a:graphic>
        </p:graphicFrame>
        <p:graphicFrame>
          <p:nvGraphicFramePr>
            <p:cNvPr id="101" name="Object 9"/>
            <p:cNvGraphicFramePr>
              <a:graphicFrameLocks noChangeAspect="1"/>
            </p:cNvGraphicFramePr>
            <p:nvPr/>
          </p:nvGraphicFramePr>
          <p:xfrm>
            <a:off x="755650" y="4621213"/>
            <a:ext cx="1709738" cy="230187"/>
          </p:xfrm>
          <a:graphic>
            <a:graphicData uri="http://schemas.openxmlformats.org/presentationml/2006/ole">
              <p:oleObj spid="_x0000_s11462" name="Image" r:id="rId13" imgW="2340571" imgH="315348" progId="">
                <p:embed/>
              </p:oleObj>
            </a:graphicData>
          </a:graphic>
        </p:graphicFrame>
        <p:sp>
          <p:nvSpPr>
            <p:cNvPr id="102" name="Text Box 10"/>
            <p:cNvSpPr txBox="1">
              <a:spLocks noChangeArrowheads="1"/>
            </p:cNvSpPr>
            <p:nvPr/>
          </p:nvSpPr>
          <p:spPr bwMode="auto">
            <a:xfrm>
              <a:off x="2406650" y="3768725"/>
              <a:ext cx="10271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Chk1 (Lt exp)</a:t>
              </a:r>
              <a:endParaRPr lang="el-GR" sz="800">
                <a:latin typeface="Arial"/>
                <a:cs typeface="Arial"/>
              </a:endParaRPr>
            </a:p>
          </p:txBody>
        </p:sp>
        <p:sp>
          <p:nvSpPr>
            <p:cNvPr id="103" name="Text Box 11"/>
            <p:cNvSpPr txBox="1">
              <a:spLocks noChangeArrowheads="1"/>
            </p:cNvSpPr>
            <p:nvPr/>
          </p:nvSpPr>
          <p:spPr bwMode="auto">
            <a:xfrm>
              <a:off x="2397125" y="4110038"/>
              <a:ext cx="1041504"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Chk1 (Dk exp)</a:t>
              </a:r>
              <a:endParaRPr lang="el-GR" sz="800" dirty="0">
                <a:latin typeface="Arial"/>
                <a:cs typeface="Arial"/>
              </a:endParaRPr>
            </a:p>
          </p:txBody>
        </p:sp>
        <p:sp>
          <p:nvSpPr>
            <p:cNvPr id="104" name="Text Box 12"/>
            <p:cNvSpPr txBox="1">
              <a:spLocks noChangeArrowheads="1"/>
            </p:cNvSpPr>
            <p:nvPr/>
          </p:nvSpPr>
          <p:spPr bwMode="auto">
            <a:xfrm>
              <a:off x="2408238" y="3041650"/>
              <a:ext cx="941388"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2mM HU (h)</a:t>
              </a:r>
            </a:p>
          </p:txBody>
        </p:sp>
        <p:sp>
          <p:nvSpPr>
            <p:cNvPr id="105" name="Text Box 13"/>
            <p:cNvSpPr txBox="1">
              <a:spLocks noChangeArrowheads="1"/>
            </p:cNvSpPr>
            <p:nvPr/>
          </p:nvSpPr>
          <p:spPr bwMode="auto">
            <a:xfrm>
              <a:off x="639763" y="4846506"/>
              <a:ext cx="1247775"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Scramble shRNA</a:t>
              </a:r>
            </a:p>
          </p:txBody>
        </p:sp>
        <p:sp>
          <p:nvSpPr>
            <p:cNvPr id="106" name="Line 14"/>
            <p:cNvSpPr>
              <a:spLocks noChangeShapeType="1"/>
            </p:cNvSpPr>
            <p:nvPr/>
          </p:nvSpPr>
          <p:spPr bwMode="auto">
            <a:xfrm>
              <a:off x="735013" y="4883150"/>
              <a:ext cx="866775" cy="1587"/>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07" name="Line 15"/>
            <p:cNvSpPr>
              <a:spLocks noChangeShapeType="1"/>
            </p:cNvSpPr>
            <p:nvPr/>
          </p:nvSpPr>
          <p:spPr bwMode="auto">
            <a:xfrm>
              <a:off x="1639888" y="4883150"/>
              <a:ext cx="825500" cy="1587"/>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08" name="Text Box 16"/>
            <p:cNvSpPr txBox="1">
              <a:spLocks noChangeArrowheads="1"/>
            </p:cNvSpPr>
            <p:nvPr/>
          </p:nvSpPr>
          <p:spPr bwMode="auto">
            <a:xfrm>
              <a:off x="1658937" y="4849680"/>
              <a:ext cx="992071"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Chk1 shRNA</a:t>
              </a:r>
            </a:p>
          </p:txBody>
        </p:sp>
        <p:sp>
          <p:nvSpPr>
            <p:cNvPr id="109" name="Text Box 17"/>
            <p:cNvSpPr txBox="1">
              <a:spLocks noChangeArrowheads="1"/>
            </p:cNvSpPr>
            <p:nvPr/>
          </p:nvSpPr>
          <p:spPr bwMode="auto">
            <a:xfrm>
              <a:off x="2405063" y="3503614"/>
              <a:ext cx="8747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Cyc D1</a:t>
              </a:r>
            </a:p>
          </p:txBody>
        </p:sp>
        <p:sp>
          <p:nvSpPr>
            <p:cNvPr id="110" name="Text Box 18"/>
            <p:cNvSpPr txBox="1">
              <a:spLocks noChangeArrowheads="1"/>
            </p:cNvSpPr>
            <p:nvPr/>
          </p:nvSpPr>
          <p:spPr bwMode="auto">
            <a:xfrm>
              <a:off x="1738535" y="3041650"/>
              <a:ext cx="385762"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0.5</a:t>
              </a:r>
            </a:p>
          </p:txBody>
        </p:sp>
        <p:sp>
          <p:nvSpPr>
            <p:cNvPr id="111" name="Text Box 19"/>
            <p:cNvSpPr txBox="1">
              <a:spLocks noChangeArrowheads="1"/>
            </p:cNvSpPr>
            <p:nvPr/>
          </p:nvSpPr>
          <p:spPr bwMode="auto">
            <a:xfrm>
              <a:off x="1979836" y="3041650"/>
              <a:ext cx="252413" cy="38262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112" name="Text Box 20"/>
            <p:cNvSpPr txBox="1">
              <a:spLocks noChangeArrowheads="1"/>
            </p:cNvSpPr>
            <p:nvPr/>
          </p:nvSpPr>
          <p:spPr bwMode="auto">
            <a:xfrm>
              <a:off x="2186433" y="3041650"/>
              <a:ext cx="252413" cy="38262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113" name="Text Box 21"/>
            <p:cNvSpPr txBox="1">
              <a:spLocks noChangeArrowheads="1"/>
            </p:cNvSpPr>
            <p:nvPr/>
          </p:nvSpPr>
          <p:spPr bwMode="auto">
            <a:xfrm>
              <a:off x="1593850" y="3025775"/>
              <a:ext cx="2524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114" name="Text Box 22"/>
            <p:cNvSpPr txBox="1">
              <a:spLocks noChangeArrowheads="1"/>
            </p:cNvSpPr>
            <p:nvPr/>
          </p:nvSpPr>
          <p:spPr bwMode="auto">
            <a:xfrm>
              <a:off x="930275" y="3041650"/>
              <a:ext cx="380765"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0.5</a:t>
              </a:r>
            </a:p>
          </p:txBody>
        </p:sp>
        <p:sp>
          <p:nvSpPr>
            <p:cNvPr id="115" name="Text Box 23"/>
            <p:cNvSpPr txBox="1">
              <a:spLocks noChangeArrowheads="1"/>
            </p:cNvSpPr>
            <p:nvPr/>
          </p:nvSpPr>
          <p:spPr bwMode="auto">
            <a:xfrm>
              <a:off x="1173163" y="3041650"/>
              <a:ext cx="252413" cy="38262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116" name="Text Box 24"/>
            <p:cNvSpPr txBox="1">
              <a:spLocks noChangeArrowheads="1"/>
            </p:cNvSpPr>
            <p:nvPr/>
          </p:nvSpPr>
          <p:spPr bwMode="auto">
            <a:xfrm>
              <a:off x="1363886" y="3041650"/>
              <a:ext cx="252413" cy="38262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117" name="Text Box 25"/>
            <p:cNvSpPr txBox="1">
              <a:spLocks noChangeArrowheads="1"/>
            </p:cNvSpPr>
            <p:nvPr/>
          </p:nvSpPr>
          <p:spPr bwMode="auto">
            <a:xfrm>
              <a:off x="771525" y="3025775"/>
              <a:ext cx="2524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118" name="Line 26"/>
            <p:cNvSpPr>
              <a:spLocks noChangeShapeType="1"/>
            </p:cNvSpPr>
            <p:nvPr/>
          </p:nvSpPr>
          <p:spPr bwMode="auto">
            <a:xfrm flipH="1">
              <a:off x="2490788" y="4092575"/>
              <a:ext cx="142875" cy="0"/>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119" name="Text Box 27"/>
            <p:cNvSpPr txBox="1">
              <a:spLocks noChangeArrowheads="1"/>
            </p:cNvSpPr>
            <p:nvPr/>
          </p:nvSpPr>
          <p:spPr bwMode="auto">
            <a:xfrm>
              <a:off x="2544986" y="3954330"/>
              <a:ext cx="9001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p-Chk1</a:t>
              </a:r>
              <a:endParaRPr lang="el-GR" sz="800" dirty="0">
                <a:latin typeface="Arial"/>
                <a:cs typeface="Arial"/>
              </a:endParaRPr>
            </a:p>
          </p:txBody>
        </p:sp>
        <p:sp>
          <p:nvSpPr>
            <p:cNvPr id="120" name="Text Box 28"/>
            <p:cNvSpPr txBox="1">
              <a:spLocks noChangeArrowheads="1"/>
            </p:cNvSpPr>
            <p:nvPr/>
          </p:nvSpPr>
          <p:spPr bwMode="auto">
            <a:xfrm>
              <a:off x="2406650" y="4437063"/>
              <a:ext cx="10271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Chk2</a:t>
              </a:r>
              <a:endParaRPr lang="el-GR" sz="800">
                <a:latin typeface="Arial"/>
                <a:cs typeface="Arial"/>
              </a:endParaRPr>
            </a:p>
          </p:txBody>
        </p:sp>
        <p:sp>
          <p:nvSpPr>
            <p:cNvPr id="121" name="Line 29"/>
            <p:cNvSpPr>
              <a:spLocks noChangeShapeType="1"/>
            </p:cNvSpPr>
            <p:nvPr/>
          </p:nvSpPr>
          <p:spPr bwMode="auto">
            <a:xfrm flipH="1">
              <a:off x="2500313" y="4432300"/>
              <a:ext cx="142875" cy="0"/>
            </a:xfrm>
            <a:prstGeom prst="line">
              <a:avLst/>
            </a:prstGeom>
            <a:noFill/>
            <a:ln w="9525">
              <a:solidFill>
                <a:schemeClr val="tx1"/>
              </a:solidFill>
              <a:round/>
              <a:headEnd/>
              <a:tailEnd type="triangle" w="sm" len="sm"/>
            </a:ln>
            <a:effectLst/>
          </p:spPr>
          <p:txBody>
            <a:bodyPr>
              <a:prstTxWarp prst="textNoShape">
                <a:avLst/>
              </a:prstTxWarp>
            </a:bodyPr>
            <a:lstStyle/>
            <a:p>
              <a:endParaRPr lang="en-US" sz="800" dirty="0">
                <a:latin typeface="Arial"/>
                <a:cs typeface="Arial"/>
              </a:endParaRPr>
            </a:p>
          </p:txBody>
        </p:sp>
        <p:sp>
          <p:nvSpPr>
            <p:cNvPr id="123" name="Text Box 62"/>
            <p:cNvSpPr txBox="1">
              <a:spLocks noChangeArrowheads="1"/>
            </p:cNvSpPr>
            <p:nvPr/>
          </p:nvSpPr>
          <p:spPr bwMode="auto">
            <a:xfrm>
              <a:off x="2420938" y="3249613"/>
              <a:ext cx="874713"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p-T286</a:t>
              </a:r>
            </a:p>
          </p:txBody>
        </p:sp>
        <p:sp>
          <p:nvSpPr>
            <p:cNvPr id="124" name="Text Box 63"/>
            <p:cNvSpPr txBox="1">
              <a:spLocks noChangeArrowheads="1"/>
            </p:cNvSpPr>
            <p:nvPr/>
          </p:nvSpPr>
          <p:spPr bwMode="auto">
            <a:xfrm>
              <a:off x="2556099" y="4292468"/>
              <a:ext cx="900112" cy="24348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0000"/>
                </a:spcBef>
              </a:pPr>
              <a:r>
                <a:rPr lang="en-US" sz="800" dirty="0">
                  <a:latin typeface="Arial"/>
                  <a:cs typeface="Arial"/>
                </a:rPr>
                <a:t>p-Chk2</a:t>
              </a:r>
              <a:endParaRPr lang="el-GR" sz="800" dirty="0">
                <a:latin typeface="Arial"/>
                <a:cs typeface="Arial"/>
              </a:endParaRPr>
            </a:p>
          </p:txBody>
        </p:sp>
        <p:sp>
          <p:nvSpPr>
            <p:cNvPr id="125" name="Text Box 64"/>
            <p:cNvSpPr txBox="1">
              <a:spLocks noChangeArrowheads="1"/>
            </p:cNvSpPr>
            <p:nvPr/>
          </p:nvSpPr>
          <p:spPr bwMode="auto">
            <a:xfrm>
              <a:off x="2417763" y="4645025"/>
              <a:ext cx="911225" cy="243497"/>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grpSp>
      <p:grpSp>
        <p:nvGrpSpPr>
          <p:cNvPr id="186" name="Group 185"/>
          <p:cNvGrpSpPr/>
          <p:nvPr/>
        </p:nvGrpSpPr>
        <p:grpSpPr>
          <a:xfrm>
            <a:off x="1062038" y="1127125"/>
            <a:ext cx="2357437" cy="992188"/>
            <a:chOff x="630238" y="1190625"/>
            <a:chExt cx="2357437" cy="992188"/>
          </a:xfrm>
        </p:grpSpPr>
        <p:graphicFrame>
          <p:nvGraphicFramePr>
            <p:cNvPr id="126" name="Object 66"/>
            <p:cNvGraphicFramePr>
              <a:graphicFrameLocks noChangeAspect="1"/>
            </p:cNvGraphicFramePr>
            <p:nvPr/>
          </p:nvGraphicFramePr>
          <p:xfrm>
            <a:off x="777875" y="1568450"/>
            <a:ext cx="1143000" cy="179388"/>
          </p:xfrm>
          <a:graphic>
            <a:graphicData uri="http://schemas.openxmlformats.org/presentationml/2006/ole">
              <p:oleObj spid="_x0000_s11463" name="Image" r:id="rId14" imgW="1526663" imgH="466227" progId="">
                <p:embed/>
              </p:oleObj>
            </a:graphicData>
          </a:graphic>
        </p:graphicFrame>
        <p:graphicFrame>
          <p:nvGraphicFramePr>
            <p:cNvPr id="127" name="Object 67"/>
            <p:cNvGraphicFramePr>
              <a:graphicFrameLocks noChangeAspect="1"/>
            </p:cNvGraphicFramePr>
            <p:nvPr/>
          </p:nvGraphicFramePr>
          <p:xfrm>
            <a:off x="779463" y="1360488"/>
            <a:ext cx="1143000" cy="176212"/>
          </p:xfrm>
          <a:graphic>
            <a:graphicData uri="http://schemas.openxmlformats.org/presentationml/2006/ole">
              <p:oleObj spid="_x0000_s11464" name="Image" r:id="rId15" imgW="1581915" imgH="434175" progId="">
                <p:embed/>
              </p:oleObj>
            </a:graphicData>
          </a:graphic>
        </p:graphicFrame>
        <p:graphicFrame>
          <p:nvGraphicFramePr>
            <p:cNvPr id="128" name="Object 68"/>
            <p:cNvGraphicFramePr>
              <a:graphicFrameLocks noChangeAspect="1"/>
            </p:cNvGraphicFramePr>
            <p:nvPr/>
          </p:nvGraphicFramePr>
          <p:xfrm>
            <a:off x="776288" y="1778000"/>
            <a:ext cx="1144587" cy="185738"/>
          </p:xfrm>
          <a:graphic>
            <a:graphicData uri="http://schemas.openxmlformats.org/presentationml/2006/ole">
              <p:oleObj spid="_x0000_s11465" name="Image" r:id="rId16" imgW="1572571" imgH="726857" progId="">
                <p:embed/>
              </p:oleObj>
            </a:graphicData>
          </a:graphic>
        </p:graphicFrame>
        <p:sp>
          <p:nvSpPr>
            <p:cNvPr id="129" name="Line 69"/>
            <p:cNvSpPr>
              <a:spLocks noChangeShapeType="1"/>
            </p:cNvSpPr>
            <p:nvPr/>
          </p:nvSpPr>
          <p:spPr bwMode="auto">
            <a:xfrm>
              <a:off x="874713" y="1997075"/>
              <a:ext cx="574675" cy="1588"/>
            </a:xfrm>
            <a:prstGeom prst="line">
              <a:avLst/>
            </a:prstGeom>
            <a:noFill/>
            <a:ln w="25400">
              <a:solidFill>
                <a:schemeClr val="bg1"/>
              </a:solidFill>
              <a:round/>
              <a:headEnd/>
              <a:tailEnd/>
            </a:ln>
            <a:effectLst/>
          </p:spPr>
          <p:txBody>
            <a:bodyPr>
              <a:prstTxWarp prst="textNoShape">
                <a:avLst/>
              </a:prstTxWarp>
            </a:bodyPr>
            <a:lstStyle/>
            <a:p>
              <a:endParaRPr lang="en-US" sz="800" dirty="0">
                <a:latin typeface="Arial"/>
                <a:cs typeface="Arial"/>
              </a:endParaRPr>
            </a:p>
          </p:txBody>
        </p:sp>
        <p:sp>
          <p:nvSpPr>
            <p:cNvPr id="130" name="Line 70"/>
            <p:cNvSpPr>
              <a:spLocks noChangeShapeType="1"/>
            </p:cNvSpPr>
            <p:nvPr/>
          </p:nvSpPr>
          <p:spPr bwMode="auto">
            <a:xfrm>
              <a:off x="1482725" y="1997075"/>
              <a:ext cx="534988" cy="1588"/>
            </a:xfrm>
            <a:prstGeom prst="line">
              <a:avLst/>
            </a:prstGeom>
            <a:noFill/>
            <a:ln w="25400">
              <a:solidFill>
                <a:schemeClr val="bg1"/>
              </a:solidFill>
              <a:round/>
              <a:headEnd/>
              <a:tailEnd/>
            </a:ln>
            <a:effectLst/>
          </p:spPr>
          <p:txBody>
            <a:bodyPr>
              <a:prstTxWarp prst="textNoShape">
                <a:avLst/>
              </a:prstTxWarp>
            </a:bodyPr>
            <a:lstStyle/>
            <a:p>
              <a:endParaRPr lang="en-US" sz="800" dirty="0">
                <a:latin typeface="Arial"/>
                <a:cs typeface="Arial"/>
              </a:endParaRPr>
            </a:p>
          </p:txBody>
        </p:sp>
        <p:sp>
          <p:nvSpPr>
            <p:cNvPr id="131" name="Text Box 71"/>
            <p:cNvSpPr txBox="1">
              <a:spLocks noChangeArrowheads="1"/>
            </p:cNvSpPr>
            <p:nvPr/>
          </p:nvSpPr>
          <p:spPr bwMode="auto">
            <a:xfrm>
              <a:off x="1863725" y="1547813"/>
              <a:ext cx="11144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ea typeface="Times New Roman" pitchFamily="-105" charset="0"/>
                  <a:cs typeface="Arial"/>
                </a:rPr>
                <a:t>Chk2</a:t>
              </a:r>
              <a:endParaRPr lang="el-GR" sz="800" dirty="0">
                <a:latin typeface="Arial"/>
                <a:ea typeface="Times New Roman" pitchFamily="-105" charset="0"/>
                <a:cs typeface="Arial"/>
              </a:endParaRPr>
            </a:p>
          </p:txBody>
        </p:sp>
        <p:sp>
          <p:nvSpPr>
            <p:cNvPr id="132" name="Text Box 72"/>
            <p:cNvSpPr txBox="1">
              <a:spLocks noChangeArrowheads="1"/>
            </p:cNvSpPr>
            <p:nvPr/>
          </p:nvSpPr>
          <p:spPr bwMode="auto">
            <a:xfrm>
              <a:off x="1863725" y="1365250"/>
              <a:ext cx="11144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ea typeface="Times New Roman" pitchFamily="-105" charset="0"/>
                  <a:cs typeface="Arial"/>
                </a:rPr>
                <a:t>Cyc D1</a:t>
              </a:r>
              <a:endParaRPr lang="el-GR" sz="800">
                <a:latin typeface="Arial"/>
                <a:ea typeface="Times New Roman" pitchFamily="-105" charset="0"/>
                <a:cs typeface="Arial"/>
              </a:endParaRPr>
            </a:p>
          </p:txBody>
        </p:sp>
        <p:sp>
          <p:nvSpPr>
            <p:cNvPr id="133" name="Text Box 73"/>
            <p:cNvSpPr txBox="1">
              <a:spLocks noChangeArrowheads="1"/>
            </p:cNvSpPr>
            <p:nvPr/>
          </p:nvSpPr>
          <p:spPr bwMode="auto">
            <a:xfrm>
              <a:off x="1863725" y="1760538"/>
              <a:ext cx="1114425"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l-GR" sz="800" dirty="0">
                <a:latin typeface="Arial"/>
                <a:ea typeface="Times New Roman" pitchFamily="-105" charset="0"/>
                <a:cs typeface="Arial"/>
              </a:endParaRPr>
            </a:p>
          </p:txBody>
        </p:sp>
        <p:sp>
          <p:nvSpPr>
            <p:cNvPr id="134" name="Text Box 74"/>
            <p:cNvSpPr txBox="1">
              <a:spLocks noChangeArrowheads="1"/>
            </p:cNvSpPr>
            <p:nvPr/>
          </p:nvSpPr>
          <p:spPr bwMode="auto">
            <a:xfrm>
              <a:off x="630238" y="1966913"/>
              <a:ext cx="889000" cy="214312"/>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Luc siRNA</a:t>
              </a:r>
            </a:p>
          </p:txBody>
        </p:sp>
        <p:sp>
          <p:nvSpPr>
            <p:cNvPr id="135" name="Text Box 75"/>
            <p:cNvSpPr txBox="1">
              <a:spLocks noChangeArrowheads="1"/>
            </p:cNvSpPr>
            <p:nvPr/>
          </p:nvSpPr>
          <p:spPr bwMode="auto">
            <a:xfrm>
              <a:off x="1192213" y="1968500"/>
              <a:ext cx="890587"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Chk2 siRNA</a:t>
              </a:r>
            </a:p>
          </p:txBody>
        </p:sp>
        <p:sp>
          <p:nvSpPr>
            <p:cNvPr id="136" name="Text Box 76"/>
            <p:cNvSpPr txBox="1">
              <a:spLocks noChangeArrowheads="1"/>
            </p:cNvSpPr>
            <p:nvPr/>
          </p:nvSpPr>
          <p:spPr bwMode="auto">
            <a:xfrm>
              <a:off x="1841500" y="1190625"/>
              <a:ext cx="114617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10 Gy </a:t>
              </a:r>
              <a:r>
                <a:rPr lang="el-GR" sz="800" dirty="0">
                  <a:latin typeface="Arial"/>
                  <a:ea typeface="Times New Roman" pitchFamily="-105" charset="0"/>
                  <a:cs typeface="Arial"/>
                </a:rPr>
                <a:t>γ</a:t>
              </a:r>
              <a:r>
                <a:rPr lang="en-US" sz="800" dirty="0">
                  <a:latin typeface="Arial"/>
                  <a:ea typeface="Times New Roman" pitchFamily="-105" charset="0"/>
                  <a:cs typeface="Arial"/>
                </a:rPr>
                <a:t>IR (h)     </a:t>
              </a:r>
              <a:endParaRPr lang="el-GR" sz="800" dirty="0">
                <a:latin typeface="Arial"/>
                <a:ea typeface="Times New Roman" pitchFamily="-105" charset="0"/>
                <a:cs typeface="Arial"/>
              </a:endParaRPr>
            </a:p>
          </p:txBody>
        </p:sp>
        <p:sp>
          <p:nvSpPr>
            <p:cNvPr id="137" name="Text Box 77"/>
            <p:cNvSpPr txBox="1">
              <a:spLocks noChangeArrowheads="1"/>
            </p:cNvSpPr>
            <p:nvPr/>
          </p:nvSpPr>
          <p:spPr bwMode="auto">
            <a:xfrm>
              <a:off x="747713" y="1190625"/>
              <a:ext cx="3905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    </a:t>
              </a:r>
              <a:endParaRPr lang="el-GR" sz="800">
                <a:latin typeface="Arial"/>
                <a:ea typeface="Times New Roman" pitchFamily="-105" charset="0"/>
                <a:cs typeface="Arial"/>
              </a:endParaRPr>
            </a:p>
          </p:txBody>
        </p:sp>
        <p:sp>
          <p:nvSpPr>
            <p:cNvPr id="138" name="Text Box 78"/>
            <p:cNvSpPr txBox="1">
              <a:spLocks noChangeArrowheads="1"/>
            </p:cNvSpPr>
            <p:nvPr/>
          </p:nvSpPr>
          <p:spPr bwMode="auto">
            <a:xfrm>
              <a:off x="1309688" y="1190625"/>
              <a:ext cx="390525"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    </a:t>
              </a:r>
              <a:endParaRPr lang="el-GR" sz="800">
                <a:latin typeface="Arial"/>
                <a:ea typeface="Times New Roman" pitchFamily="-105" charset="0"/>
                <a:cs typeface="Arial"/>
              </a:endParaRPr>
            </a:p>
          </p:txBody>
        </p:sp>
        <p:sp>
          <p:nvSpPr>
            <p:cNvPr id="139" name="Text Box 79"/>
            <p:cNvSpPr txBox="1">
              <a:spLocks noChangeArrowheads="1"/>
            </p:cNvSpPr>
            <p:nvPr/>
          </p:nvSpPr>
          <p:spPr bwMode="auto">
            <a:xfrm>
              <a:off x="896938" y="1190625"/>
              <a:ext cx="400050"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0.5    </a:t>
              </a:r>
              <a:endParaRPr lang="el-GR" sz="800">
                <a:latin typeface="Arial"/>
                <a:ea typeface="Times New Roman" pitchFamily="-105" charset="0"/>
                <a:cs typeface="Arial"/>
              </a:endParaRPr>
            </a:p>
          </p:txBody>
        </p:sp>
        <p:sp>
          <p:nvSpPr>
            <p:cNvPr id="140" name="Text Box 80"/>
            <p:cNvSpPr txBox="1">
              <a:spLocks noChangeArrowheads="1"/>
            </p:cNvSpPr>
            <p:nvPr/>
          </p:nvSpPr>
          <p:spPr bwMode="auto">
            <a:xfrm>
              <a:off x="1654175" y="1190625"/>
              <a:ext cx="481013"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3 </a:t>
              </a:r>
              <a:endParaRPr lang="el-GR" sz="800">
                <a:latin typeface="Arial"/>
                <a:ea typeface="Times New Roman" pitchFamily="-105" charset="0"/>
                <a:cs typeface="Arial"/>
              </a:endParaRPr>
            </a:p>
          </p:txBody>
        </p:sp>
        <p:sp>
          <p:nvSpPr>
            <p:cNvPr id="141" name="Text Box 81"/>
            <p:cNvSpPr txBox="1">
              <a:spLocks noChangeArrowheads="1"/>
            </p:cNvSpPr>
            <p:nvPr/>
          </p:nvSpPr>
          <p:spPr bwMode="auto">
            <a:xfrm>
              <a:off x="1131888" y="1190625"/>
              <a:ext cx="477837"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3 </a:t>
              </a:r>
              <a:endParaRPr lang="el-GR" sz="800">
                <a:latin typeface="Arial"/>
                <a:ea typeface="Times New Roman" pitchFamily="-105" charset="0"/>
                <a:cs typeface="Arial"/>
              </a:endParaRPr>
            </a:p>
          </p:txBody>
        </p:sp>
        <p:sp>
          <p:nvSpPr>
            <p:cNvPr id="142" name="Text Box 82"/>
            <p:cNvSpPr txBox="1">
              <a:spLocks noChangeArrowheads="1"/>
            </p:cNvSpPr>
            <p:nvPr/>
          </p:nvSpPr>
          <p:spPr bwMode="auto">
            <a:xfrm>
              <a:off x="1423988" y="1190625"/>
              <a:ext cx="398462" cy="21431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800" dirty="0">
                  <a:latin typeface="Arial"/>
                  <a:cs typeface="Arial"/>
                </a:rPr>
                <a:t> 0.5    </a:t>
              </a:r>
              <a:endParaRPr lang="el-GR" sz="800">
                <a:latin typeface="Arial"/>
                <a:ea typeface="Times New Roman" pitchFamily="-105" charset="0"/>
                <a:cs typeface="Arial"/>
              </a:endParaRPr>
            </a:p>
          </p:txBody>
        </p:sp>
        <p:sp>
          <p:nvSpPr>
            <p:cNvPr id="143" name="Line 84"/>
            <p:cNvSpPr>
              <a:spLocks noChangeShapeType="1"/>
            </p:cNvSpPr>
            <p:nvPr/>
          </p:nvSpPr>
          <p:spPr bwMode="auto">
            <a:xfrm flipV="1">
              <a:off x="796925" y="2000250"/>
              <a:ext cx="555625" cy="4763"/>
            </a:xfrm>
            <a:prstGeom prst="line">
              <a:avLst/>
            </a:prstGeom>
            <a:noFill/>
            <a:ln w="12700">
              <a:solidFill>
                <a:schemeClr val="tx1"/>
              </a:solidFill>
              <a:round/>
              <a:headEnd/>
              <a:tailEnd/>
            </a:ln>
            <a:effectLst/>
          </p:spPr>
          <p:txBody>
            <a:bodyPr wrap="none" anchor="ctr">
              <a:prstTxWarp prst="textNoShape">
                <a:avLst/>
              </a:prstTxWarp>
            </a:bodyPr>
            <a:lstStyle/>
            <a:p>
              <a:endParaRPr lang="en-US" sz="800" dirty="0">
                <a:latin typeface="Arial"/>
                <a:cs typeface="Arial"/>
              </a:endParaRPr>
            </a:p>
          </p:txBody>
        </p:sp>
        <p:sp>
          <p:nvSpPr>
            <p:cNvPr id="144" name="Line 85"/>
            <p:cNvSpPr>
              <a:spLocks noChangeShapeType="1"/>
            </p:cNvSpPr>
            <p:nvPr/>
          </p:nvSpPr>
          <p:spPr bwMode="auto">
            <a:xfrm flipV="1">
              <a:off x="1376363" y="1997075"/>
              <a:ext cx="555625" cy="4763"/>
            </a:xfrm>
            <a:prstGeom prst="line">
              <a:avLst/>
            </a:prstGeom>
            <a:noFill/>
            <a:ln w="12700">
              <a:solidFill>
                <a:schemeClr val="tx1"/>
              </a:solidFill>
              <a:round/>
              <a:headEnd/>
              <a:tailEnd/>
            </a:ln>
            <a:effectLst/>
          </p:spPr>
          <p:txBody>
            <a:bodyPr wrap="none" anchor="ctr">
              <a:prstTxWarp prst="textNoShape">
                <a:avLst/>
              </a:prstTxWarp>
            </a:bodyPr>
            <a:lstStyle/>
            <a:p>
              <a:endParaRPr lang="en-US" sz="800" dirty="0">
                <a:latin typeface="Arial"/>
                <a:cs typeface="Arial"/>
              </a:endParaRPr>
            </a:p>
          </p:txBody>
        </p:sp>
      </p:grpSp>
      <p:grpSp>
        <p:nvGrpSpPr>
          <p:cNvPr id="193" name="Group 192"/>
          <p:cNvGrpSpPr/>
          <p:nvPr/>
        </p:nvGrpSpPr>
        <p:grpSpPr>
          <a:xfrm>
            <a:off x="3591757" y="2540000"/>
            <a:ext cx="3007481" cy="1863040"/>
            <a:chOff x="3617157" y="2705100"/>
            <a:chExt cx="3007481" cy="1863040"/>
          </a:xfrm>
        </p:grpSpPr>
        <p:graphicFrame>
          <p:nvGraphicFramePr>
            <p:cNvPr id="145" name="Object 88"/>
            <p:cNvGraphicFramePr>
              <a:graphicFrameLocks noChangeAspect="1"/>
            </p:cNvGraphicFramePr>
            <p:nvPr/>
          </p:nvGraphicFramePr>
          <p:xfrm>
            <a:off x="3627186" y="3066507"/>
            <a:ext cx="1797190" cy="217882"/>
          </p:xfrm>
          <a:graphic>
            <a:graphicData uri="http://schemas.openxmlformats.org/presentationml/2006/ole">
              <p:oleObj spid="_x0000_s11466" name="Image" r:id="rId17" imgW="9625397" imgH="2679365" progId="">
                <p:embed/>
              </p:oleObj>
            </a:graphicData>
          </a:graphic>
        </p:graphicFrame>
        <p:graphicFrame>
          <p:nvGraphicFramePr>
            <p:cNvPr id="146" name="Object 89"/>
            <p:cNvGraphicFramePr>
              <a:graphicFrameLocks noChangeAspect="1"/>
            </p:cNvGraphicFramePr>
            <p:nvPr/>
          </p:nvGraphicFramePr>
          <p:xfrm>
            <a:off x="3627186" y="3318125"/>
            <a:ext cx="1795909" cy="222098"/>
          </p:xfrm>
          <a:graphic>
            <a:graphicData uri="http://schemas.openxmlformats.org/presentationml/2006/ole">
              <p:oleObj spid="_x0000_s11467" name="Image" r:id="rId18" imgW="3255271" imgH="886632" progId="">
                <p:embed/>
              </p:oleObj>
            </a:graphicData>
          </a:graphic>
        </p:graphicFrame>
        <p:graphicFrame>
          <p:nvGraphicFramePr>
            <p:cNvPr id="147" name="Object 90"/>
            <p:cNvGraphicFramePr>
              <a:graphicFrameLocks noChangeAspect="1"/>
            </p:cNvGraphicFramePr>
            <p:nvPr/>
          </p:nvGraphicFramePr>
          <p:xfrm>
            <a:off x="3627186" y="3573960"/>
            <a:ext cx="1794628" cy="234749"/>
          </p:xfrm>
          <a:graphic>
            <a:graphicData uri="http://schemas.openxmlformats.org/presentationml/2006/ole">
              <p:oleObj spid="_x0000_s11468" name="Image" r:id="rId19" imgW="3118110" imgH="584994" progId="">
                <p:embed/>
              </p:oleObj>
            </a:graphicData>
          </a:graphic>
        </p:graphicFrame>
        <p:graphicFrame>
          <p:nvGraphicFramePr>
            <p:cNvPr id="148" name="Object 91"/>
            <p:cNvGraphicFramePr>
              <a:graphicFrameLocks noChangeAspect="1"/>
            </p:cNvGraphicFramePr>
            <p:nvPr/>
          </p:nvGraphicFramePr>
          <p:xfrm>
            <a:off x="3624624" y="4094063"/>
            <a:ext cx="1797190" cy="230532"/>
          </p:xfrm>
          <a:graphic>
            <a:graphicData uri="http://schemas.openxmlformats.org/presentationml/2006/ole">
              <p:oleObj spid="_x0000_s11469" name="Image" r:id="rId20" imgW="3273559" imgH="777242" progId="">
                <p:embed/>
              </p:oleObj>
            </a:graphicData>
          </a:graphic>
        </p:graphicFrame>
        <p:graphicFrame>
          <p:nvGraphicFramePr>
            <p:cNvPr id="149" name="Object 92"/>
            <p:cNvGraphicFramePr>
              <a:graphicFrameLocks noChangeAspect="1"/>
            </p:cNvGraphicFramePr>
            <p:nvPr/>
          </p:nvGraphicFramePr>
          <p:xfrm>
            <a:off x="3627186" y="3838229"/>
            <a:ext cx="1795909" cy="220692"/>
          </p:xfrm>
          <a:graphic>
            <a:graphicData uri="http://schemas.openxmlformats.org/presentationml/2006/ole">
              <p:oleObj spid="_x0000_s11470" name="Image" r:id="rId21" imgW="3232000" imgH="772571" progId="">
                <p:embed/>
              </p:oleObj>
            </a:graphicData>
          </a:graphic>
        </p:graphicFrame>
        <p:sp>
          <p:nvSpPr>
            <p:cNvPr id="150" name="Text Box 93"/>
            <p:cNvSpPr txBox="1">
              <a:spLocks noChangeArrowheads="1"/>
            </p:cNvSpPr>
            <p:nvPr/>
          </p:nvSpPr>
          <p:spPr bwMode="auto">
            <a:xfrm>
              <a:off x="5394913" y="2720611"/>
              <a:ext cx="856556" cy="215431"/>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10Gy </a:t>
              </a:r>
              <a:r>
                <a:rPr lang="el-GR" sz="800" dirty="0">
                  <a:latin typeface="Arial"/>
                  <a:ea typeface="Times New Roman" pitchFamily="-105" charset="0"/>
                  <a:cs typeface="Arial"/>
                </a:rPr>
                <a:t>γ</a:t>
              </a:r>
              <a:r>
                <a:rPr lang="en-US" sz="800" dirty="0">
                  <a:solidFill>
                    <a:srgbClr val="000000"/>
                  </a:solidFill>
                  <a:latin typeface="Arial"/>
                  <a:cs typeface="Arial"/>
                </a:rPr>
                <a:t>IR</a:t>
              </a:r>
              <a:r>
                <a:rPr lang="en-US" sz="800" dirty="0">
                  <a:solidFill>
                    <a:srgbClr val="000000"/>
                  </a:solidFill>
                  <a:latin typeface="Arial"/>
                  <a:ea typeface="ＭＳ Ｐゴシック" pitchFamily="-105" charset="-128"/>
                  <a:cs typeface="Arial"/>
                </a:rPr>
                <a:t>  (h)</a:t>
              </a:r>
            </a:p>
          </p:txBody>
        </p:sp>
        <p:sp>
          <p:nvSpPr>
            <p:cNvPr id="151" name="Text Box 102"/>
            <p:cNvSpPr txBox="1">
              <a:spLocks noChangeArrowheads="1"/>
            </p:cNvSpPr>
            <p:nvPr/>
          </p:nvSpPr>
          <p:spPr bwMode="auto">
            <a:xfrm>
              <a:off x="5406442" y="2887888"/>
              <a:ext cx="1218196"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5</a:t>
              </a:r>
              <a:r>
                <a:rPr lang="el-GR" sz="800">
                  <a:solidFill>
                    <a:srgbClr val="000000"/>
                  </a:solidFill>
                  <a:latin typeface="Arial"/>
                  <a:ea typeface="ＭＳ Ｐゴシック" pitchFamily="-105" charset="-128"/>
                  <a:cs typeface="Arial"/>
                </a:rPr>
                <a:t>μ</a:t>
              </a:r>
              <a:r>
                <a:rPr lang="en-US" sz="800" dirty="0">
                  <a:solidFill>
                    <a:srgbClr val="000000"/>
                  </a:solidFill>
                  <a:latin typeface="Arial"/>
                  <a:ea typeface="ＭＳ Ｐゴシック" pitchFamily="-105" charset="-128"/>
                  <a:cs typeface="Arial"/>
                </a:rPr>
                <a:t>M SB218078</a:t>
              </a:r>
            </a:p>
          </p:txBody>
        </p:sp>
        <p:sp>
          <p:nvSpPr>
            <p:cNvPr id="152" name="Text Box 103"/>
            <p:cNvSpPr txBox="1">
              <a:spLocks noChangeArrowheads="1"/>
            </p:cNvSpPr>
            <p:nvPr/>
          </p:nvSpPr>
          <p:spPr bwMode="auto">
            <a:xfrm>
              <a:off x="3617157" y="2886482"/>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3" name="Text Box 104"/>
            <p:cNvSpPr txBox="1">
              <a:spLocks noChangeArrowheads="1"/>
            </p:cNvSpPr>
            <p:nvPr/>
          </p:nvSpPr>
          <p:spPr bwMode="auto">
            <a:xfrm>
              <a:off x="3759453" y="2894916"/>
              <a:ext cx="331770"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4" name="Text Box 112"/>
            <p:cNvSpPr txBox="1">
              <a:spLocks noChangeArrowheads="1"/>
            </p:cNvSpPr>
            <p:nvPr/>
          </p:nvSpPr>
          <p:spPr bwMode="auto">
            <a:xfrm>
              <a:off x="3924588" y="2886482"/>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5" name="Text Box 113"/>
            <p:cNvSpPr txBox="1">
              <a:spLocks noChangeArrowheads="1"/>
            </p:cNvSpPr>
            <p:nvPr/>
          </p:nvSpPr>
          <p:spPr bwMode="auto">
            <a:xfrm>
              <a:off x="4087270" y="2894916"/>
              <a:ext cx="331770"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6" name="Text Box 114"/>
            <p:cNvSpPr txBox="1">
              <a:spLocks noChangeArrowheads="1"/>
            </p:cNvSpPr>
            <p:nvPr/>
          </p:nvSpPr>
          <p:spPr bwMode="auto">
            <a:xfrm>
              <a:off x="4239705" y="2886482"/>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7" name="Text Box 115"/>
            <p:cNvSpPr txBox="1">
              <a:spLocks noChangeArrowheads="1"/>
            </p:cNvSpPr>
            <p:nvPr/>
          </p:nvSpPr>
          <p:spPr bwMode="auto">
            <a:xfrm>
              <a:off x="4379330" y="2894916"/>
              <a:ext cx="331770"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8" name="Text Box 116"/>
            <p:cNvSpPr txBox="1">
              <a:spLocks noChangeArrowheads="1"/>
            </p:cNvSpPr>
            <p:nvPr/>
          </p:nvSpPr>
          <p:spPr bwMode="auto">
            <a:xfrm>
              <a:off x="4531765" y="2886482"/>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59" name="Text Box 117"/>
            <p:cNvSpPr txBox="1">
              <a:spLocks noChangeArrowheads="1"/>
            </p:cNvSpPr>
            <p:nvPr/>
          </p:nvSpPr>
          <p:spPr bwMode="auto">
            <a:xfrm>
              <a:off x="4666375" y="2894916"/>
              <a:ext cx="331770"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60" name="Text Box 118"/>
            <p:cNvSpPr txBox="1">
              <a:spLocks noChangeArrowheads="1"/>
            </p:cNvSpPr>
            <p:nvPr/>
          </p:nvSpPr>
          <p:spPr bwMode="auto">
            <a:xfrm>
              <a:off x="4823824" y="2886482"/>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61" name="Text Box 119"/>
            <p:cNvSpPr txBox="1">
              <a:spLocks noChangeArrowheads="1"/>
            </p:cNvSpPr>
            <p:nvPr/>
          </p:nvSpPr>
          <p:spPr bwMode="auto">
            <a:xfrm>
              <a:off x="4935377" y="2894916"/>
              <a:ext cx="331770"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62" name="Text Box 120"/>
            <p:cNvSpPr txBox="1">
              <a:spLocks noChangeArrowheads="1"/>
            </p:cNvSpPr>
            <p:nvPr/>
          </p:nvSpPr>
          <p:spPr bwMode="auto">
            <a:xfrm>
              <a:off x="5092826" y="2878047"/>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63" name="Text Box 121"/>
            <p:cNvSpPr txBox="1">
              <a:spLocks noChangeArrowheads="1"/>
            </p:cNvSpPr>
            <p:nvPr/>
          </p:nvSpPr>
          <p:spPr bwMode="auto">
            <a:xfrm>
              <a:off x="5219751" y="2886482"/>
              <a:ext cx="331770"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a:t>
              </a:r>
            </a:p>
          </p:txBody>
        </p:sp>
        <p:sp>
          <p:nvSpPr>
            <p:cNvPr id="165" name="Text Box 123"/>
            <p:cNvSpPr txBox="1">
              <a:spLocks noChangeArrowheads="1"/>
            </p:cNvSpPr>
            <p:nvPr/>
          </p:nvSpPr>
          <p:spPr bwMode="auto">
            <a:xfrm>
              <a:off x="3688672" y="4352709"/>
              <a:ext cx="1006837"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Control siRNA</a:t>
              </a:r>
            </a:p>
          </p:txBody>
        </p:sp>
        <p:sp>
          <p:nvSpPr>
            <p:cNvPr id="166" name="Line 124"/>
            <p:cNvSpPr>
              <a:spLocks noChangeShapeType="1"/>
            </p:cNvSpPr>
            <p:nvPr/>
          </p:nvSpPr>
          <p:spPr bwMode="auto">
            <a:xfrm>
              <a:off x="3619500" y="4368172"/>
              <a:ext cx="929979" cy="1406"/>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67" name="Line 125"/>
            <p:cNvSpPr>
              <a:spLocks noChangeShapeType="1"/>
            </p:cNvSpPr>
            <p:nvPr/>
          </p:nvSpPr>
          <p:spPr bwMode="auto">
            <a:xfrm>
              <a:off x="4572536" y="4368172"/>
              <a:ext cx="842873" cy="1406"/>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68" name="Text Box 126"/>
            <p:cNvSpPr txBox="1">
              <a:spLocks noChangeArrowheads="1"/>
            </p:cNvSpPr>
            <p:nvPr/>
          </p:nvSpPr>
          <p:spPr bwMode="auto">
            <a:xfrm>
              <a:off x="4649394" y="4347087"/>
              <a:ext cx="749123"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Chk2 siRNA</a:t>
              </a:r>
            </a:p>
          </p:txBody>
        </p:sp>
        <p:sp>
          <p:nvSpPr>
            <p:cNvPr id="169" name="Line 128"/>
            <p:cNvSpPr>
              <a:spLocks noChangeShapeType="1"/>
            </p:cNvSpPr>
            <p:nvPr/>
          </p:nvSpPr>
          <p:spPr bwMode="auto">
            <a:xfrm flipV="1">
              <a:off x="3642557" y="2882266"/>
              <a:ext cx="295902" cy="1405"/>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70" name="Line 130"/>
            <p:cNvSpPr>
              <a:spLocks noChangeShapeType="1"/>
            </p:cNvSpPr>
            <p:nvPr/>
          </p:nvSpPr>
          <p:spPr bwMode="auto">
            <a:xfrm flipV="1">
              <a:off x="4303534" y="2883671"/>
              <a:ext cx="267721"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71" name="Line 131"/>
            <p:cNvSpPr>
              <a:spLocks noChangeShapeType="1"/>
            </p:cNvSpPr>
            <p:nvPr/>
          </p:nvSpPr>
          <p:spPr bwMode="auto">
            <a:xfrm flipV="1">
              <a:off x="4603279" y="2883671"/>
              <a:ext cx="263878"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72" name="Line 132"/>
            <p:cNvSpPr>
              <a:spLocks noChangeShapeType="1"/>
            </p:cNvSpPr>
            <p:nvPr/>
          </p:nvSpPr>
          <p:spPr bwMode="auto">
            <a:xfrm flipV="1">
              <a:off x="4903024" y="2882266"/>
              <a:ext cx="233135" cy="1405"/>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73" name="Text Box 134"/>
            <p:cNvSpPr txBox="1">
              <a:spLocks noChangeArrowheads="1"/>
            </p:cNvSpPr>
            <p:nvPr/>
          </p:nvSpPr>
          <p:spPr bwMode="auto">
            <a:xfrm>
              <a:off x="3627185" y="2713534"/>
              <a:ext cx="406605"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Untr</a:t>
              </a:r>
            </a:p>
          </p:txBody>
        </p:sp>
        <p:sp>
          <p:nvSpPr>
            <p:cNvPr id="174" name="Text Box 135"/>
            <p:cNvSpPr txBox="1">
              <a:spLocks noChangeArrowheads="1"/>
            </p:cNvSpPr>
            <p:nvPr/>
          </p:nvSpPr>
          <p:spPr bwMode="auto">
            <a:xfrm>
              <a:off x="3958003" y="2713534"/>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0.5</a:t>
              </a:r>
            </a:p>
          </p:txBody>
        </p:sp>
        <p:sp>
          <p:nvSpPr>
            <p:cNvPr id="175" name="Text Box 136"/>
            <p:cNvSpPr txBox="1">
              <a:spLocks noChangeArrowheads="1"/>
            </p:cNvSpPr>
            <p:nvPr/>
          </p:nvSpPr>
          <p:spPr bwMode="auto">
            <a:xfrm>
              <a:off x="4296177" y="2705100"/>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3</a:t>
              </a:r>
            </a:p>
          </p:txBody>
        </p:sp>
        <p:sp>
          <p:nvSpPr>
            <p:cNvPr id="176" name="Text Box 137"/>
            <p:cNvSpPr txBox="1">
              <a:spLocks noChangeArrowheads="1"/>
            </p:cNvSpPr>
            <p:nvPr/>
          </p:nvSpPr>
          <p:spPr bwMode="auto">
            <a:xfrm>
              <a:off x="4534436" y="2705100"/>
              <a:ext cx="399505"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Untr</a:t>
              </a:r>
            </a:p>
          </p:txBody>
        </p:sp>
        <p:sp>
          <p:nvSpPr>
            <p:cNvPr id="177" name="Text Box 138"/>
            <p:cNvSpPr txBox="1">
              <a:spLocks noChangeArrowheads="1"/>
            </p:cNvSpPr>
            <p:nvPr/>
          </p:nvSpPr>
          <p:spPr bwMode="auto">
            <a:xfrm>
              <a:off x="4849553" y="2705100"/>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0.5</a:t>
              </a:r>
            </a:p>
          </p:txBody>
        </p:sp>
        <p:sp>
          <p:nvSpPr>
            <p:cNvPr id="178" name="Text Box 139"/>
            <p:cNvSpPr txBox="1">
              <a:spLocks noChangeArrowheads="1"/>
            </p:cNvSpPr>
            <p:nvPr/>
          </p:nvSpPr>
          <p:spPr bwMode="auto">
            <a:xfrm>
              <a:off x="5151970" y="2705100"/>
              <a:ext cx="330488" cy="215444"/>
            </a:xfrm>
            <a:prstGeom prst="rect">
              <a:avLst/>
            </a:prstGeom>
            <a:noFill/>
            <a:ln w="9525">
              <a:noFill/>
              <a:miter lim="800000"/>
              <a:headEnd/>
              <a:tailEnd/>
            </a:ln>
          </p:spPr>
          <p:txBody>
            <a:bodyPr wrap="square">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3</a:t>
              </a:r>
            </a:p>
          </p:txBody>
        </p:sp>
        <p:sp>
          <p:nvSpPr>
            <p:cNvPr id="179" name="Line 144"/>
            <p:cNvSpPr>
              <a:spLocks noChangeShapeType="1"/>
            </p:cNvSpPr>
            <p:nvPr/>
          </p:nvSpPr>
          <p:spPr bwMode="auto">
            <a:xfrm flipV="1">
              <a:off x="3969202" y="2882266"/>
              <a:ext cx="295903" cy="1405"/>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80" name="Line 145"/>
            <p:cNvSpPr>
              <a:spLocks noChangeShapeType="1"/>
            </p:cNvSpPr>
            <p:nvPr/>
          </p:nvSpPr>
          <p:spPr bwMode="auto">
            <a:xfrm flipV="1">
              <a:off x="5168183" y="2882266"/>
              <a:ext cx="233135" cy="1405"/>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81" name="Text Box 146"/>
            <p:cNvSpPr txBox="1">
              <a:spLocks noChangeArrowheads="1"/>
            </p:cNvSpPr>
            <p:nvPr/>
          </p:nvSpPr>
          <p:spPr bwMode="auto">
            <a:xfrm>
              <a:off x="5374419" y="3617536"/>
              <a:ext cx="869773" cy="215431"/>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Chk1 </a:t>
              </a:r>
              <a:endParaRPr lang="el-GR" sz="800">
                <a:solidFill>
                  <a:srgbClr val="000000"/>
                </a:solidFill>
                <a:latin typeface="Arial"/>
                <a:ea typeface="ＭＳ Ｐゴシック" pitchFamily="-105" charset="-128"/>
                <a:cs typeface="Arial"/>
              </a:endParaRPr>
            </a:p>
          </p:txBody>
        </p:sp>
        <p:sp>
          <p:nvSpPr>
            <p:cNvPr id="182" name="Text Box 147"/>
            <p:cNvSpPr txBox="1">
              <a:spLocks noChangeArrowheads="1"/>
            </p:cNvSpPr>
            <p:nvPr/>
          </p:nvSpPr>
          <p:spPr bwMode="auto">
            <a:xfrm>
              <a:off x="5375699" y="3346239"/>
              <a:ext cx="869774" cy="215431"/>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Chk2 </a:t>
              </a:r>
              <a:endParaRPr lang="el-GR" sz="800">
                <a:solidFill>
                  <a:srgbClr val="000000"/>
                </a:solidFill>
                <a:latin typeface="Arial"/>
                <a:ea typeface="ＭＳ Ｐゴシック" pitchFamily="-105" charset="-128"/>
                <a:cs typeface="Arial"/>
              </a:endParaRPr>
            </a:p>
          </p:txBody>
        </p:sp>
        <p:sp>
          <p:nvSpPr>
            <p:cNvPr id="183" name="Text Box 148"/>
            <p:cNvSpPr txBox="1">
              <a:spLocks noChangeArrowheads="1"/>
            </p:cNvSpPr>
            <p:nvPr/>
          </p:nvSpPr>
          <p:spPr bwMode="auto">
            <a:xfrm>
              <a:off x="5375699" y="3094621"/>
              <a:ext cx="869774" cy="215431"/>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ＭＳ Ｐゴシック" pitchFamily="-105" charset="-128"/>
                  <a:cs typeface="Arial"/>
                </a:rPr>
                <a:t>Cyc D1 </a:t>
              </a:r>
              <a:endParaRPr lang="el-GR" sz="800" dirty="0">
                <a:solidFill>
                  <a:srgbClr val="000000"/>
                </a:solidFill>
                <a:latin typeface="Arial"/>
                <a:ea typeface="ＭＳ Ｐゴシック" pitchFamily="-105" charset="-128"/>
                <a:cs typeface="Arial"/>
              </a:endParaRPr>
            </a:p>
          </p:txBody>
        </p:sp>
        <p:sp>
          <p:nvSpPr>
            <p:cNvPr id="184" name="Text Box 149"/>
            <p:cNvSpPr txBox="1">
              <a:spLocks noChangeArrowheads="1"/>
            </p:cNvSpPr>
            <p:nvPr/>
          </p:nvSpPr>
          <p:spPr bwMode="auto">
            <a:xfrm>
              <a:off x="5370575" y="4126394"/>
              <a:ext cx="1093942" cy="215431"/>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l-GR" sz="800" dirty="0">
                  <a:solidFill>
                    <a:srgbClr val="000000"/>
                  </a:solidFill>
                  <a:latin typeface="Arial"/>
                  <a:ea typeface="Times New Roman" pitchFamily="-105" charset="0"/>
                  <a:cs typeface="Arial"/>
                </a:rPr>
                <a:t>β</a:t>
              </a:r>
              <a:r>
                <a:rPr lang="en-US" sz="800" dirty="0">
                  <a:solidFill>
                    <a:srgbClr val="000000"/>
                  </a:solidFill>
                  <a:latin typeface="Arial"/>
                  <a:ea typeface="Times New Roman" pitchFamily="-105" charset="0"/>
                  <a:cs typeface="Arial"/>
                </a:rPr>
                <a:t>-</a:t>
              </a:r>
              <a:r>
                <a:rPr lang="en-US" sz="800" dirty="0">
                  <a:solidFill>
                    <a:srgbClr val="000000"/>
                  </a:solidFill>
                  <a:latin typeface="Arial"/>
                  <a:ea typeface="ＭＳ Ｐゴシック" pitchFamily="-105" charset="-128"/>
                  <a:cs typeface="Arial"/>
                </a:rPr>
                <a:t>Actin</a:t>
              </a:r>
            </a:p>
          </p:txBody>
        </p:sp>
        <p:sp>
          <p:nvSpPr>
            <p:cNvPr id="185" name="Text Box 150"/>
            <p:cNvSpPr txBox="1">
              <a:spLocks noChangeArrowheads="1"/>
            </p:cNvSpPr>
            <p:nvPr/>
          </p:nvSpPr>
          <p:spPr bwMode="auto">
            <a:xfrm>
              <a:off x="5371857" y="3850879"/>
              <a:ext cx="1093942" cy="215431"/>
            </a:xfrm>
            <a:prstGeom prst="rect">
              <a:avLst/>
            </a:prstGeom>
            <a:noFill/>
            <a:ln w="9525">
              <a:noFill/>
              <a:miter lim="800000"/>
              <a:headEnd/>
              <a:tailEnd/>
            </a:ln>
          </p:spPr>
          <p:txBody>
            <a:bodyPr wrap="square" lIns="91429" tIns="45714" rIns="91429" bIns="45714">
              <a:prstTxWarp prst="textNoShape">
                <a:avLst/>
              </a:prstTxWarp>
              <a:spAutoFit/>
            </a:bodyPr>
            <a:lstStyle/>
            <a:p>
              <a:pPr eaLnBrk="0" hangingPunct="0"/>
              <a:r>
                <a:rPr lang="en-US" sz="800" dirty="0">
                  <a:solidFill>
                    <a:srgbClr val="000000"/>
                  </a:solidFill>
                  <a:latin typeface="Arial"/>
                  <a:ea typeface="Times New Roman" pitchFamily="-105" charset="0"/>
                  <a:cs typeface="Arial"/>
                  <a:sym typeface="Symbol" pitchFamily="-105" charset="2"/>
                </a:rPr>
                <a:t></a:t>
              </a:r>
              <a:r>
                <a:rPr lang="en-US" sz="800" dirty="0">
                  <a:solidFill>
                    <a:srgbClr val="000000"/>
                  </a:solidFill>
                  <a:latin typeface="Arial"/>
                  <a:ea typeface="ＭＳ Ｐゴシック" pitchFamily="-105" charset="-128"/>
                  <a:cs typeface="Arial"/>
                </a:rPr>
                <a:t>H2AX</a:t>
              </a:r>
            </a:p>
          </p:txBody>
        </p:sp>
      </p:grpSp>
      <p:sp>
        <p:nvSpPr>
          <p:cNvPr id="188" name="Rectangle 191"/>
          <p:cNvSpPr>
            <a:spLocks noChangeArrowheads="1"/>
          </p:cNvSpPr>
          <p:nvPr/>
        </p:nvSpPr>
        <p:spPr bwMode="auto">
          <a:xfrm>
            <a:off x="3259138" y="8636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200" b="1" dirty="0">
              <a:latin typeface="Arial" pitchFamily="-106" charset="0"/>
            </a:endParaRPr>
          </a:p>
        </p:txBody>
      </p:sp>
      <p:sp>
        <p:nvSpPr>
          <p:cNvPr id="189" name="Rectangle 191"/>
          <p:cNvSpPr>
            <a:spLocks noChangeArrowheads="1"/>
          </p:cNvSpPr>
          <p:nvPr/>
        </p:nvSpPr>
        <p:spPr bwMode="auto">
          <a:xfrm>
            <a:off x="977900" y="23876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C.</a:t>
            </a:r>
            <a:endParaRPr lang="en-US" sz="1200" b="1" dirty="0">
              <a:latin typeface="Arial" pitchFamily="-106" charset="0"/>
            </a:endParaRPr>
          </a:p>
        </p:txBody>
      </p:sp>
      <p:sp>
        <p:nvSpPr>
          <p:cNvPr id="192" name="Rectangle 191"/>
          <p:cNvSpPr>
            <a:spLocks noChangeArrowheads="1"/>
          </p:cNvSpPr>
          <p:nvPr/>
        </p:nvSpPr>
        <p:spPr bwMode="auto">
          <a:xfrm>
            <a:off x="3365500" y="2387600"/>
            <a:ext cx="338554" cy="276999"/>
          </a:xfrm>
          <a:prstGeom prst="rect">
            <a:avLst/>
          </a:prstGeom>
          <a:noFill/>
          <a:ln w="9525">
            <a:noFill/>
            <a:miter lim="800000"/>
            <a:headEnd/>
            <a:tailEnd/>
          </a:ln>
          <a:effectLst/>
        </p:spPr>
        <p:txBody>
          <a:bodyPr wrap="none">
            <a:prstTxWarp prst="textNoShape">
              <a:avLst/>
            </a:prstTxWarp>
            <a:spAutoFit/>
          </a:bodyPr>
          <a:lstStyle/>
          <a:p>
            <a:r>
              <a:rPr lang="en-US" sz="1200" b="1" dirty="0" smtClean="0">
                <a:latin typeface="Arial" pitchFamily="-106" charset="0"/>
              </a:rPr>
              <a:t>D.</a:t>
            </a:r>
            <a:endParaRPr lang="en-US" sz="1200" b="1" dirty="0">
              <a:latin typeface="Arial" pitchFamily="-10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603" name="Text Box 19"/>
          <p:cNvSpPr txBox="1">
            <a:spLocks noChangeArrowheads="1"/>
          </p:cNvSpPr>
          <p:nvPr/>
        </p:nvSpPr>
        <p:spPr bwMode="auto">
          <a:xfrm>
            <a:off x="914400" y="1014413"/>
            <a:ext cx="449263" cy="274637"/>
          </a:xfrm>
          <a:prstGeom prst="rect">
            <a:avLst/>
          </a:prstGeom>
          <a:noFill/>
          <a:ln w="9525">
            <a:noFill/>
            <a:miter lim="800000"/>
            <a:headEnd/>
            <a:tailEnd/>
          </a:ln>
          <a:effectLst/>
        </p:spPr>
        <p:txBody>
          <a:bodyPr>
            <a:prstTxWarp prst="textNoShape">
              <a:avLst/>
            </a:prstTxWarp>
            <a:spAutoFit/>
          </a:bodyPr>
          <a:lstStyle/>
          <a:p>
            <a:r>
              <a:rPr lang="en-US" sz="1200" b="1" dirty="0">
                <a:latin typeface="Arial" pitchFamily="-106" charset="0"/>
              </a:rPr>
              <a:t>A.</a:t>
            </a:r>
            <a:r>
              <a:rPr lang="en-US" sz="1600" dirty="0">
                <a:latin typeface="Arial" pitchFamily="-106" charset="0"/>
              </a:rPr>
              <a:t>  </a:t>
            </a:r>
          </a:p>
        </p:txBody>
      </p:sp>
      <p:sp>
        <p:nvSpPr>
          <p:cNvPr id="67676" name="Text Box 92"/>
          <p:cNvSpPr txBox="1">
            <a:spLocks noChangeArrowheads="1"/>
          </p:cNvSpPr>
          <p:nvPr/>
        </p:nvSpPr>
        <p:spPr bwMode="auto">
          <a:xfrm>
            <a:off x="931863" y="5681663"/>
            <a:ext cx="5205412" cy="2619948"/>
          </a:xfrm>
          <a:prstGeom prst="rect">
            <a:avLst/>
          </a:prstGeom>
          <a:noFill/>
          <a:ln w="9525">
            <a:noFill/>
            <a:miter lim="800000"/>
            <a:headEnd/>
            <a:tailEnd/>
          </a:ln>
          <a:effectLst/>
        </p:spPr>
        <p:txBody>
          <a:bodyPr tIns="91440" bIns="91440">
            <a:prstTxWarp prst="textNoShape">
              <a:avLst/>
            </a:prstTxWarp>
            <a:spAutoFit/>
          </a:bodyPr>
          <a:lstStyle/>
          <a:p>
            <a:pPr algn="just">
              <a:lnSpc>
                <a:spcPct val="110000"/>
              </a:lnSpc>
            </a:pPr>
            <a:r>
              <a:rPr lang="en-US" sz="900" b="1" dirty="0">
                <a:latin typeface="Arial"/>
                <a:cs typeface="Arial"/>
              </a:rPr>
              <a:t>Figure 2.8</a:t>
            </a:r>
            <a:r>
              <a:rPr lang="en-US" sz="900" b="1" dirty="0" smtClean="0">
                <a:latin typeface="Arial"/>
                <a:cs typeface="Arial"/>
              </a:rPr>
              <a:t>.</a:t>
            </a:r>
            <a:r>
              <a:rPr lang="en-US" sz="900" b="1" dirty="0" smtClean="0">
                <a:latin typeface="Arial"/>
                <a:cs typeface="Arial"/>
              </a:rPr>
              <a:t> </a:t>
            </a:r>
            <a:r>
              <a:rPr lang="en-US" sz="900" b="1" dirty="0" smtClean="0">
                <a:latin typeface="Arial"/>
                <a:cs typeface="Arial"/>
              </a:rPr>
              <a:t>SCF</a:t>
            </a:r>
            <a:r>
              <a:rPr lang="en-US" sz="900" b="1" baseline="30000" dirty="0" smtClean="0">
                <a:latin typeface="Arial"/>
                <a:cs typeface="Arial"/>
              </a:rPr>
              <a:t>Fbx4</a:t>
            </a:r>
            <a:r>
              <a:rPr lang="en-US" sz="900" b="1" dirty="0" smtClean="0">
                <a:latin typeface="Arial"/>
                <a:cs typeface="Arial"/>
              </a:rPr>
              <a:t> regulates </a:t>
            </a:r>
            <a:r>
              <a:rPr lang="en-US" sz="900" b="1" dirty="0" smtClean="0">
                <a:latin typeface="Arial"/>
                <a:cs typeface="Arial"/>
              </a:rPr>
              <a:t>cyclin D1 stability following DNA damage. </a:t>
            </a:r>
            <a:r>
              <a:rPr lang="en-US" sz="900" dirty="0" smtClean="0">
                <a:latin typeface="Arial"/>
                <a:cs typeface="Arial"/>
              </a:rPr>
              <a:t>Fbx4 and </a:t>
            </a:r>
            <a:r>
              <a:rPr lang="en-US" sz="900" dirty="0" smtClean="0">
                <a:latin typeface="Symbol" charset="2"/>
                <a:cs typeface="Symbol" charset="2"/>
              </a:rPr>
              <a:t>α</a:t>
            </a:r>
            <a:r>
              <a:rPr lang="en-US" sz="900" dirty="0" smtClean="0">
                <a:latin typeface="Arial"/>
                <a:cs typeface="Arial"/>
              </a:rPr>
              <a:t>B crystallin are required for cyclin D1 degradation following DNA damage. (A and B) Synchronous 3T3 cells expressing control and either Fbx4 (A) or </a:t>
            </a:r>
            <a:r>
              <a:rPr lang="en-US" sz="900" dirty="0" smtClean="0">
                <a:latin typeface="Symbol" charset="2"/>
                <a:cs typeface="Symbol" charset="2"/>
              </a:rPr>
              <a:t>α</a:t>
            </a:r>
            <a:r>
              <a:rPr lang="en-US" sz="900" dirty="0" smtClean="0">
                <a:latin typeface="Arial"/>
                <a:cs typeface="Arial"/>
              </a:rPr>
              <a:t>B crystallin-specific shRNAs (B) were treated with HU, followed by immunoblot as indicated. (C) MDA-MB 231 cells expressing empty vector or </a:t>
            </a:r>
            <a:r>
              <a:rPr lang="en-US" sz="900" dirty="0" smtClean="0">
                <a:latin typeface="Symbol" charset="2"/>
                <a:cs typeface="Symbol" charset="2"/>
              </a:rPr>
              <a:t>α</a:t>
            </a:r>
            <a:r>
              <a:rPr lang="en-US" sz="900" dirty="0" smtClean="0">
                <a:latin typeface="Arial"/>
                <a:cs typeface="Arial"/>
              </a:rPr>
              <a:t>B crystallin were irradiated, followed by recovery at 37°C, and cyclin D1 stability was assessed by immunoblot. Confirmation of exogenous </a:t>
            </a:r>
            <a:r>
              <a:rPr lang="en-US" sz="900" dirty="0" smtClean="0">
                <a:latin typeface="Symbol" charset="2"/>
                <a:cs typeface="Symbol" charset="2"/>
              </a:rPr>
              <a:t>α</a:t>
            </a:r>
            <a:r>
              <a:rPr lang="en-US" sz="900" dirty="0" smtClean="0">
                <a:latin typeface="Arial"/>
                <a:cs typeface="Arial"/>
              </a:rPr>
              <a:t>B crystallin expression in this cell line is shown. (D) Mutation of leucine 32 within the RxxL motif does not alter DNA damage-induced cyclin D1 degradation. 293T cells were transfected with Flag-tagged wild-type D1 or D1L32A, along with CDK4 and GFP. Cell lysates were prepared and precipitated with M2 agarose beads to recognize Flag-tagged protein. Immunoprecipitates and inputs were probed  to assess cyclin D1 and CDK4 association. (E) Disruption of SCF</a:t>
            </a:r>
            <a:r>
              <a:rPr lang="en-US" sz="900" baseline="30000" dirty="0" smtClean="0">
                <a:latin typeface="Arial"/>
                <a:cs typeface="Arial"/>
              </a:rPr>
              <a:t>Fbx4</a:t>
            </a:r>
            <a:r>
              <a:rPr lang="en-US" sz="900" dirty="0" smtClean="0">
                <a:latin typeface="Arial"/>
                <a:cs typeface="Arial"/>
              </a:rPr>
              <a:t> sensitizes cells to genomic instability after HU treatment. 3T3 cells stably expressing control or Fbx4-specific shRNA were treated with 2mM HU for 3h, followed by nocodazole treatment to arrest cells in metaphase and metaphase spreads were prepared. Representative images of chromatid breaks are shown (E), and the average number of chromatid breaks/spread was quantified for each treatment (F). 3T3 cells expressing cyclin D1T286A served as a positive control for chromatid breaks following HU.</a:t>
            </a:r>
            <a:r>
              <a:rPr lang="en-US" sz="900" b="1" dirty="0" smtClean="0">
                <a:latin typeface="Arial"/>
                <a:cs typeface="Arial"/>
              </a:rPr>
              <a:t>  </a:t>
            </a:r>
            <a:endParaRPr lang="en-US" sz="900" dirty="0">
              <a:latin typeface="Arial"/>
              <a:cs typeface="Arial"/>
            </a:endParaRPr>
          </a:p>
        </p:txBody>
      </p:sp>
      <p:sp>
        <p:nvSpPr>
          <p:cNvPr id="67678" name="Text Box 94"/>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61</a:t>
            </a:r>
            <a:endParaRPr lang="en-US" sz="1200" dirty="0">
              <a:ea typeface="ＭＳ Ｐゴシック" pitchFamily="-106" charset="-128"/>
              <a:cs typeface="ＭＳ Ｐゴシック" pitchFamily="-106" charset="-128"/>
            </a:endParaRPr>
          </a:p>
        </p:txBody>
      </p:sp>
      <p:grpSp>
        <p:nvGrpSpPr>
          <p:cNvPr id="175" name="Group 174"/>
          <p:cNvGrpSpPr/>
          <p:nvPr/>
        </p:nvGrpSpPr>
        <p:grpSpPr>
          <a:xfrm>
            <a:off x="3348038" y="1162050"/>
            <a:ext cx="2843212" cy="1128713"/>
            <a:chOff x="3614738" y="1517650"/>
            <a:chExt cx="2843212" cy="1128713"/>
          </a:xfrm>
        </p:grpSpPr>
        <p:sp>
          <p:nvSpPr>
            <p:cNvPr id="77" name="Text Box 21"/>
            <p:cNvSpPr txBox="1">
              <a:spLocks noChangeArrowheads="1"/>
            </p:cNvSpPr>
            <p:nvPr/>
          </p:nvSpPr>
          <p:spPr bwMode="auto">
            <a:xfrm>
              <a:off x="5572125" y="2130425"/>
              <a:ext cx="5286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-Actin</a:t>
              </a:r>
              <a:endParaRPr lang="en-US" sz="800" dirty="0">
                <a:latin typeface="Arial"/>
                <a:cs typeface="Arial"/>
              </a:endParaRPr>
            </a:p>
          </p:txBody>
        </p:sp>
        <p:graphicFrame>
          <p:nvGraphicFramePr>
            <p:cNvPr id="78" name="Object 5"/>
            <p:cNvGraphicFramePr>
              <a:graphicFrameLocks noChangeAspect="1"/>
            </p:cNvGraphicFramePr>
            <p:nvPr/>
          </p:nvGraphicFramePr>
          <p:xfrm>
            <a:off x="3762375" y="1695450"/>
            <a:ext cx="596900" cy="193675"/>
          </p:xfrm>
          <a:graphic>
            <a:graphicData uri="http://schemas.openxmlformats.org/presentationml/2006/ole">
              <p:oleObj spid="_x0000_s67631" name="Image" r:id="rId4" imgW="6095238" imgH="647391" progId="">
                <p:embed/>
              </p:oleObj>
            </a:graphicData>
          </a:graphic>
        </p:graphicFrame>
        <p:graphicFrame>
          <p:nvGraphicFramePr>
            <p:cNvPr id="79" name="Object 6"/>
            <p:cNvGraphicFramePr>
              <a:graphicFrameLocks noChangeAspect="1"/>
            </p:cNvGraphicFramePr>
            <p:nvPr/>
          </p:nvGraphicFramePr>
          <p:xfrm>
            <a:off x="3765550" y="2136775"/>
            <a:ext cx="595313" cy="187325"/>
          </p:xfrm>
          <a:graphic>
            <a:graphicData uri="http://schemas.openxmlformats.org/presentationml/2006/ole">
              <p:oleObj spid="_x0000_s67632" name="Image" r:id="rId5" imgW="3005080" imgH="280061" progId="">
                <p:embed/>
              </p:oleObj>
            </a:graphicData>
          </a:graphic>
        </p:graphicFrame>
        <p:graphicFrame>
          <p:nvGraphicFramePr>
            <p:cNvPr id="80" name="Object 7"/>
            <p:cNvGraphicFramePr>
              <a:graphicFrameLocks noChangeAspect="1"/>
            </p:cNvGraphicFramePr>
            <p:nvPr/>
          </p:nvGraphicFramePr>
          <p:xfrm>
            <a:off x="5019675" y="2138363"/>
            <a:ext cx="612775" cy="182562"/>
          </p:xfrm>
          <a:graphic>
            <a:graphicData uri="http://schemas.openxmlformats.org/presentationml/2006/ole">
              <p:oleObj spid="_x0000_s67633" name="Image" r:id="rId6" imgW="1267649" imgH="231472" progId="">
                <p:embed/>
              </p:oleObj>
            </a:graphicData>
          </a:graphic>
        </p:graphicFrame>
        <p:graphicFrame>
          <p:nvGraphicFramePr>
            <p:cNvPr id="81" name="Object 8"/>
            <p:cNvGraphicFramePr>
              <a:graphicFrameLocks noChangeAspect="1"/>
            </p:cNvGraphicFramePr>
            <p:nvPr/>
          </p:nvGraphicFramePr>
          <p:xfrm>
            <a:off x="5019675" y="1695450"/>
            <a:ext cx="608013" cy="193675"/>
          </p:xfrm>
          <a:graphic>
            <a:graphicData uri="http://schemas.openxmlformats.org/presentationml/2006/ole">
              <p:oleObj spid="_x0000_s67634" name="Image" r:id="rId7" imgW="1359066" imgH="408260" progId="">
                <p:embed/>
              </p:oleObj>
            </a:graphicData>
          </a:graphic>
        </p:graphicFrame>
        <p:sp>
          <p:nvSpPr>
            <p:cNvPr id="82" name="Text Box 9"/>
            <p:cNvSpPr txBox="1">
              <a:spLocks noChangeArrowheads="1"/>
            </p:cNvSpPr>
            <p:nvPr/>
          </p:nvSpPr>
          <p:spPr bwMode="auto">
            <a:xfrm>
              <a:off x="5029200" y="2284413"/>
              <a:ext cx="725488" cy="214312"/>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 Clone 4</a:t>
              </a:r>
            </a:p>
          </p:txBody>
        </p:sp>
        <p:graphicFrame>
          <p:nvGraphicFramePr>
            <p:cNvPr id="83" name="Object 10"/>
            <p:cNvGraphicFramePr>
              <a:graphicFrameLocks noChangeAspect="1"/>
            </p:cNvGraphicFramePr>
            <p:nvPr/>
          </p:nvGraphicFramePr>
          <p:xfrm>
            <a:off x="4389438" y="1695450"/>
            <a:ext cx="601662" cy="193675"/>
          </p:xfrm>
          <a:graphic>
            <a:graphicData uri="http://schemas.openxmlformats.org/presentationml/2006/ole">
              <p:oleObj spid="_x0000_s67635" name="Image" r:id="rId8" imgW="6095238" imgH="647391" progId="">
                <p:embed/>
              </p:oleObj>
            </a:graphicData>
          </a:graphic>
        </p:graphicFrame>
        <p:graphicFrame>
          <p:nvGraphicFramePr>
            <p:cNvPr id="84" name="Object 11"/>
            <p:cNvGraphicFramePr>
              <a:graphicFrameLocks noChangeAspect="1"/>
            </p:cNvGraphicFramePr>
            <p:nvPr/>
          </p:nvGraphicFramePr>
          <p:xfrm>
            <a:off x="4391025" y="2136775"/>
            <a:ext cx="598488" cy="187325"/>
          </p:xfrm>
          <a:graphic>
            <a:graphicData uri="http://schemas.openxmlformats.org/presentationml/2006/ole">
              <p:oleObj spid="_x0000_s67636" name="Image" r:id="rId9" imgW="3005080" imgH="280061" progId="">
                <p:embed/>
              </p:oleObj>
            </a:graphicData>
          </a:graphic>
        </p:graphicFrame>
        <p:sp>
          <p:nvSpPr>
            <p:cNvPr id="85" name="Text Box 12"/>
            <p:cNvSpPr txBox="1">
              <a:spLocks noChangeArrowheads="1"/>
            </p:cNvSpPr>
            <p:nvPr/>
          </p:nvSpPr>
          <p:spPr bwMode="auto">
            <a:xfrm>
              <a:off x="3614738" y="2297113"/>
              <a:ext cx="831850" cy="214312"/>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    3T3-Mock</a:t>
              </a:r>
            </a:p>
          </p:txBody>
        </p:sp>
        <p:sp>
          <p:nvSpPr>
            <p:cNvPr id="86" name="Text Box 13"/>
            <p:cNvSpPr txBox="1">
              <a:spLocks noChangeArrowheads="1"/>
            </p:cNvSpPr>
            <p:nvPr/>
          </p:nvSpPr>
          <p:spPr bwMode="auto">
            <a:xfrm>
              <a:off x="4403725" y="2284413"/>
              <a:ext cx="798513" cy="214312"/>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 Clone 1</a:t>
              </a:r>
            </a:p>
          </p:txBody>
        </p:sp>
        <p:graphicFrame>
          <p:nvGraphicFramePr>
            <p:cNvPr id="87" name="Object 14"/>
            <p:cNvGraphicFramePr>
              <a:graphicFrameLocks noChangeAspect="1"/>
            </p:cNvGraphicFramePr>
            <p:nvPr/>
          </p:nvGraphicFramePr>
          <p:xfrm>
            <a:off x="3762375" y="1916113"/>
            <a:ext cx="596900" cy="193675"/>
          </p:xfrm>
          <a:graphic>
            <a:graphicData uri="http://schemas.openxmlformats.org/presentationml/2006/ole">
              <p:oleObj spid="_x0000_s67637" name="Image" r:id="rId10" imgW="4205892" imgH="347384" progId="">
                <p:embed/>
              </p:oleObj>
            </a:graphicData>
          </a:graphic>
        </p:graphicFrame>
        <p:graphicFrame>
          <p:nvGraphicFramePr>
            <p:cNvPr id="88" name="Object 15"/>
            <p:cNvGraphicFramePr>
              <a:graphicFrameLocks noChangeAspect="1"/>
            </p:cNvGraphicFramePr>
            <p:nvPr/>
          </p:nvGraphicFramePr>
          <p:xfrm>
            <a:off x="4389438" y="1916113"/>
            <a:ext cx="600075" cy="193675"/>
          </p:xfrm>
          <a:graphic>
            <a:graphicData uri="http://schemas.openxmlformats.org/presentationml/2006/ole">
              <p:oleObj spid="_x0000_s67638" name="Image" r:id="rId11" imgW="4205892" imgH="347384" progId="">
                <p:embed/>
              </p:oleObj>
            </a:graphicData>
          </a:graphic>
        </p:graphicFrame>
        <p:graphicFrame>
          <p:nvGraphicFramePr>
            <p:cNvPr id="89" name="Object 19"/>
            <p:cNvGraphicFramePr>
              <a:graphicFrameLocks noChangeAspect="1"/>
            </p:cNvGraphicFramePr>
            <p:nvPr/>
          </p:nvGraphicFramePr>
          <p:xfrm>
            <a:off x="5019675" y="1916113"/>
            <a:ext cx="608013" cy="193675"/>
          </p:xfrm>
          <a:graphic>
            <a:graphicData uri="http://schemas.openxmlformats.org/presentationml/2006/ole">
              <p:oleObj spid="_x0000_s67639" name="Image" r:id="rId12" imgW="1444388" imgH="347384" progId="">
                <p:embed/>
              </p:oleObj>
            </a:graphicData>
          </a:graphic>
        </p:graphicFrame>
        <p:sp>
          <p:nvSpPr>
            <p:cNvPr id="90" name="Text Box 20"/>
            <p:cNvSpPr txBox="1">
              <a:spLocks noChangeArrowheads="1"/>
            </p:cNvSpPr>
            <p:nvPr/>
          </p:nvSpPr>
          <p:spPr bwMode="auto">
            <a:xfrm>
              <a:off x="4478338" y="2432050"/>
              <a:ext cx="1454150" cy="214313"/>
            </a:xfrm>
            <a:prstGeom prst="rect">
              <a:avLst/>
            </a:prstGeom>
            <a:noFill/>
            <a:ln w="9525">
              <a:noFill/>
              <a:miter lim="800000"/>
              <a:headEnd/>
              <a:tailEnd/>
            </a:ln>
            <a:effectLst/>
          </p:spPr>
          <p:txBody>
            <a:bodyPr lIns="91429" tIns="45714" rIns="91429" bIns="45714">
              <a:prstTxWarp prst="textNoShape">
                <a:avLst/>
              </a:prstTxWarp>
              <a:spAutoFit/>
            </a:bodyPr>
            <a:lstStyle/>
            <a:p>
              <a:pPr eaLnBrk="0" hangingPunct="0">
                <a:spcBef>
                  <a:spcPct val="50000"/>
                </a:spcBef>
              </a:pPr>
              <a:r>
                <a:rPr lang="en-US" sz="800" dirty="0">
                  <a:latin typeface="Arial"/>
                  <a:cs typeface="Arial"/>
                </a:rPr>
                <a:t> 3T3-αB Cry shRNA</a:t>
              </a:r>
            </a:p>
          </p:txBody>
        </p:sp>
        <p:sp>
          <p:nvSpPr>
            <p:cNvPr id="91" name="Text Box 23"/>
            <p:cNvSpPr txBox="1">
              <a:spLocks noChangeArrowheads="1"/>
            </p:cNvSpPr>
            <p:nvPr/>
          </p:nvSpPr>
          <p:spPr bwMode="auto">
            <a:xfrm>
              <a:off x="5575300" y="1697038"/>
              <a:ext cx="668338"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Cyc D1</a:t>
              </a:r>
            </a:p>
          </p:txBody>
        </p:sp>
        <p:sp>
          <p:nvSpPr>
            <p:cNvPr id="92" name="Text Box 24"/>
            <p:cNvSpPr txBox="1">
              <a:spLocks noChangeArrowheads="1"/>
            </p:cNvSpPr>
            <p:nvPr/>
          </p:nvSpPr>
          <p:spPr bwMode="auto">
            <a:xfrm>
              <a:off x="5575300" y="1912938"/>
              <a:ext cx="657225"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20000"/>
                </a:spcBef>
              </a:pPr>
              <a:r>
                <a:rPr lang="el-GR" sz="800">
                  <a:latin typeface="Arial"/>
                  <a:ea typeface="Times New Roman" pitchFamily="-105" charset="0"/>
                  <a:cs typeface="Arial"/>
                </a:rPr>
                <a:t>α</a:t>
              </a:r>
              <a:r>
                <a:rPr lang="en-US" sz="800" dirty="0">
                  <a:latin typeface="Arial"/>
                  <a:ea typeface="Times New Roman" pitchFamily="-105" charset="0"/>
                  <a:cs typeface="Arial"/>
                </a:rPr>
                <a:t>B-Cry</a:t>
              </a:r>
              <a:endParaRPr lang="el-GR" sz="800">
                <a:latin typeface="Arial"/>
                <a:cs typeface="Arial"/>
              </a:endParaRPr>
            </a:p>
          </p:txBody>
        </p:sp>
        <p:sp>
          <p:nvSpPr>
            <p:cNvPr id="93" name="Line 26"/>
            <p:cNvSpPr>
              <a:spLocks noChangeShapeType="1"/>
            </p:cNvSpPr>
            <p:nvPr/>
          </p:nvSpPr>
          <p:spPr bwMode="auto">
            <a:xfrm>
              <a:off x="4403725" y="2460625"/>
              <a:ext cx="1239838"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94" name="Text Box 142"/>
            <p:cNvSpPr txBox="1">
              <a:spLocks noChangeArrowheads="1"/>
            </p:cNvSpPr>
            <p:nvPr/>
          </p:nvSpPr>
          <p:spPr bwMode="auto">
            <a:xfrm>
              <a:off x="3959225" y="1533525"/>
              <a:ext cx="2365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a:t>
              </a:r>
            </a:p>
          </p:txBody>
        </p:sp>
        <p:sp>
          <p:nvSpPr>
            <p:cNvPr id="95" name="Text Box 143"/>
            <p:cNvSpPr txBox="1">
              <a:spLocks noChangeArrowheads="1"/>
            </p:cNvSpPr>
            <p:nvPr/>
          </p:nvSpPr>
          <p:spPr bwMode="auto">
            <a:xfrm>
              <a:off x="4143375" y="1533525"/>
              <a:ext cx="2365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4</a:t>
              </a:r>
            </a:p>
          </p:txBody>
        </p:sp>
        <p:sp>
          <p:nvSpPr>
            <p:cNvPr id="96" name="Text Box 145"/>
            <p:cNvSpPr txBox="1">
              <a:spLocks noChangeArrowheads="1"/>
            </p:cNvSpPr>
            <p:nvPr/>
          </p:nvSpPr>
          <p:spPr bwMode="auto">
            <a:xfrm>
              <a:off x="3751263" y="1517650"/>
              <a:ext cx="236537"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97" name="Text Box 146"/>
            <p:cNvSpPr txBox="1">
              <a:spLocks noChangeArrowheads="1"/>
            </p:cNvSpPr>
            <p:nvPr/>
          </p:nvSpPr>
          <p:spPr bwMode="auto">
            <a:xfrm>
              <a:off x="4587875" y="1533525"/>
              <a:ext cx="2365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a:t>
              </a:r>
            </a:p>
          </p:txBody>
        </p:sp>
        <p:sp>
          <p:nvSpPr>
            <p:cNvPr id="98" name="Text Box 147"/>
            <p:cNvSpPr txBox="1">
              <a:spLocks noChangeArrowheads="1"/>
            </p:cNvSpPr>
            <p:nvPr/>
          </p:nvSpPr>
          <p:spPr bwMode="auto">
            <a:xfrm>
              <a:off x="4779963" y="1533525"/>
              <a:ext cx="236537"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4</a:t>
              </a:r>
            </a:p>
          </p:txBody>
        </p:sp>
        <p:sp>
          <p:nvSpPr>
            <p:cNvPr id="99" name="Text Box 148"/>
            <p:cNvSpPr txBox="1">
              <a:spLocks noChangeArrowheads="1"/>
            </p:cNvSpPr>
            <p:nvPr/>
          </p:nvSpPr>
          <p:spPr bwMode="auto">
            <a:xfrm>
              <a:off x="4403725" y="1517650"/>
              <a:ext cx="236538"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100" name="Text Box 149"/>
            <p:cNvSpPr txBox="1">
              <a:spLocks noChangeArrowheads="1"/>
            </p:cNvSpPr>
            <p:nvPr/>
          </p:nvSpPr>
          <p:spPr bwMode="auto">
            <a:xfrm>
              <a:off x="5230813" y="1533525"/>
              <a:ext cx="236537"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a:t>
              </a:r>
            </a:p>
          </p:txBody>
        </p:sp>
        <p:sp>
          <p:nvSpPr>
            <p:cNvPr id="101" name="Text Box 150"/>
            <p:cNvSpPr txBox="1">
              <a:spLocks noChangeArrowheads="1"/>
            </p:cNvSpPr>
            <p:nvPr/>
          </p:nvSpPr>
          <p:spPr bwMode="auto">
            <a:xfrm>
              <a:off x="5422900" y="1533525"/>
              <a:ext cx="2365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4</a:t>
              </a:r>
            </a:p>
          </p:txBody>
        </p:sp>
        <p:sp>
          <p:nvSpPr>
            <p:cNvPr id="102" name="Text Box 151"/>
            <p:cNvSpPr txBox="1">
              <a:spLocks noChangeArrowheads="1"/>
            </p:cNvSpPr>
            <p:nvPr/>
          </p:nvSpPr>
          <p:spPr bwMode="auto">
            <a:xfrm>
              <a:off x="5030788" y="1517650"/>
              <a:ext cx="236537"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103" name="Text Box 186"/>
            <p:cNvSpPr txBox="1">
              <a:spLocks noChangeArrowheads="1"/>
            </p:cNvSpPr>
            <p:nvPr/>
          </p:nvSpPr>
          <p:spPr bwMode="auto">
            <a:xfrm>
              <a:off x="5575300" y="1533525"/>
              <a:ext cx="882650"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2mM HU (h)</a:t>
              </a:r>
            </a:p>
          </p:txBody>
        </p:sp>
      </p:grpSp>
      <p:grpSp>
        <p:nvGrpSpPr>
          <p:cNvPr id="177" name="Group 176"/>
          <p:cNvGrpSpPr/>
          <p:nvPr/>
        </p:nvGrpSpPr>
        <p:grpSpPr>
          <a:xfrm>
            <a:off x="3540126" y="2281238"/>
            <a:ext cx="2479674" cy="1013957"/>
            <a:chOff x="3658292" y="2852738"/>
            <a:chExt cx="3106669" cy="1013957"/>
          </a:xfrm>
        </p:grpSpPr>
        <p:sp>
          <p:nvSpPr>
            <p:cNvPr id="125" name="Text Box 213"/>
            <p:cNvSpPr txBox="1">
              <a:spLocks noChangeArrowheads="1"/>
            </p:cNvSpPr>
            <p:nvPr/>
          </p:nvSpPr>
          <p:spPr bwMode="auto">
            <a:xfrm rot="19960482">
              <a:off x="3658292" y="2852738"/>
              <a:ext cx="676275" cy="215900"/>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Untx</a:t>
              </a:r>
            </a:p>
          </p:txBody>
        </p:sp>
        <p:sp>
          <p:nvSpPr>
            <p:cNvPr id="126" name="Text Box 214"/>
            <p:cNvSpPr txBox="1">
              <a:spLocks noChangeArrowheads="1"/>
            </p:cNvSpPr>
            <p:nvPr/>
          </p:nvSpPr>
          <p:spPr bwMode="auto">
            <a:xfrm rot="19202430">
              <a:off x="4750327" y="2894013"/>
              <a:ext cx="496360"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NRS</a:t>
              </a:r>
            </a:p>
          </p:txBody>
        </p:sp>
        <p:sp>
          <p:nvSpPr>
            <p:cNvPr id="127" name="Text Box 215"/>
            <p:cNvSpPr txBox="1">
              <a:spLocks noChangeArrowheads="1"/>
            </p:cNvSpPr>
            <p:nvPr/>
          </p:nvSpPr>
          <p:spPr bwMode="auto">
            <a:xfrm>
              <a:off x="5784229" y="3182938"/>
              <a:ext cx="76041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FLAG-D1</a:t>
              </a:r>
            </a:p>
          </p:txBody>
        </p:sp>
        <p:sp>
          <p:nvSpPr>
            <p:cNvPr id="128" name="Text Box 216"/>
            <p:cNvSpPr txBox="1">
              <a:spLocks noChangeArrowheads="1"/>
            </p:cNvSpPr>
            <p:nvPr/>
          </p:nvSpPr>
          <p:spPr bwMode="auto">
            <a:xfrm>
              <a:off x="5790578" y="3440113"/>
              <a:ext cx="712788"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CDK4</a:t>
              </a:r>
            </a:p>
          </p:txBody>
        </p:sp>
        <p:graphicFrame>
          <p:nvGraphicFramePr>
            <p:cNvPr id="129" name="Object 217"/>
            <p:cNvGraphicFramePr>
              <a:graphicFrameLocks noChangeAspect="1"/>
            </p:cNvGraphicFramePr>
            <p:nvPr/>
          </p:nvGraphicFramePr>
          <p:xfrm>
            <a:off x="3803650" y="3171826"/>
            <a:ext cx="1050925" cy="223838"/>
          </p:xfrm>
          <a:graphic>
            <a:graphicData uri="http://schemas.openxmlformats.org/presentationml/2006/ole">
              <p:oleObj spid="_x0000_s67646" name="Image" r:id="rId13" imgW="1366857" imgH="406805" progId="">
                <p:embed/>
              </p:oleObj>
            </a:graphicData>
          </a:graphic>
        </p:graphicFrame>
        <p:graphicFrame>
          <p:nvGraphicFramePr>
            <p:cNvPr id="130" name="Object 218"/>
            <p:cNvGraphicFramePr>
              <a:graphicFrameLocks noChangeAspect="1"/>
            </p:cNvGraphicFramePr>
            <p:nvPr/>
          </p:nvGraphicFramePr>
          <p:xfrm>
            <a:off x="4891088" y="3171826"/>
            <a:ext cx="960438" cy="223838"/>
          </p:xfrm>
          <a:graphic>
            <a:graphicData uri="http://schemas.openxmlformats.org/presentationml/2006/ole">
              <p:oleObj spid="_x0000_s67647" name="Image" r:id="rId14" imgW="2582857" imgH="488895" progId="">
                <p:embed/>
              </p:oleObj>
            </a:graphicData>
          </a:graphic>
        </p:graphicFrame>
        <p:graphicFrame>
          <p:nvGraphicFramePr>
            <p:cNvPr id="131" name="Object 219"/>
            <p:cNvGraphicFramePr>
              <a:graphicFrameLocks noChangeAspect="1"/>
            </p:cNvGraphicFramePr>
            <p:nvPr/>
          </p:nvGraphicFramePr>
          <p:xfrm>
            <a:off x="3803650" y="3430588"/>
            <a:ext cx="1050925" cy="220663"/>
          </p:xfrm>
          <a:graphic>
            <a:graphicData uri="http://schemas.openxmlformats.org/presentationml/2006/ole">
              <p:oleObj spid="_x0000_s67648" name="Image" r:id="rId15" imgW="1343829" imgH="466227" progId="">
                <p:embed/>
              </p:oleObj>
            </a:graphicData>
          </a:graphic>
        </p:graphicFrame>
        <p:graphicFrame>
          <p:nvGraphicFramePr>
            <p:cNvPr id="132" name="Object 220"/>
            <p:cNvGraphicFramePr>
              <a:graphicFrameLocks noChangeAspect="1"/>
            </p:cNvGraphicFramePr>
            <p:nvPr/>
          </p:nvGraphicFramePr>
          <p:xfrm>
            <a:off x="4891088" y="3430588"/>
            <a:ext cx="960438" cy="220663"/>
          </p:xfrm>
          <a:graphic>
            <a:graphicData uri="http://schemas.openxmlformats.org/presentationml/2006/ole">
              <p:oleObj spid="_x0000_s67649" name="Image" r:id="rId16" imgW="2784354" imgH="548641" progId="">
                <p:embed/>
              </p:oleObj>
            </a:graphicData>
          </a:graphic>
        </p:graphicFrame>
        <p:sp>
          <p:nvSpPr>
            <p:cNvPr id="133" name="Text Box 221"/>
            <p:cNvSpPr txBox="1">
              <a:spLocks noChangeArrowheads="1"/>
            </p:cNvSpPr>
            <p:nvPr/>
          </p:nvSpPr>
          <p:spPr bwMode="auto">
            <a:xfrm>
              <a:off x="3983658" y="2871788"/>
              <a:ext cx="774700"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Input</a:t>
              </a:r>
            </a:p>
          </p:txBody>
        </p:sp>
        <p:sp>
          <p:nvSpPr>
            <p:cNvPr id="134" name="Line 222"/>
            <p:cNvSpPr>
              <a:spLocks noChangeShapeType="1"/>
            </p:cNvSpPr>
            <p:nvPr/>
          </p:nvSpPr>
          <p:spPr bwMode="auto">
            <a:xfrm flipV="1">
              <a:off x="4044950" y="3059113"/>
              <a:ext cx="0" cy="74613"/>
            </a:xfrm>
            <a:prstGeom prst="line">
              <a:avLst/>
            </a:prstGeom>
            <a:noFill/>
            <a:ln w="9525">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35" name="Line 223"/>
            <p:cNvSpPr>
              <a:spLocks noChangeShapeType="1"/>
            </p:cNvSpPr>
            <p:nvPr/>
          </p:nvSpPr>
          <p:spPr bwMode="auto">
            <a:xfrm flipV="1">
              <a:off x="4054475" y="3057526"/>
              <a:ext cx="796925" cy="0"/>
            </a:xfrm>
            <a:prstGeom prst="line">
              <a:avLst/>
            </a:prstGeom>
            <a:noFill/>
            <a:ln w="9525">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36" name="Line 224"/>
            <p:cNvSpPr>
              <a:spLocks noChangeShapeType="1"/>
            </p:cNvSpPr>
            <p:nvPr/>
          </p:nvSpPr>
          <p:spPr bwMode="auto">
            <a:xfrm flipV="1">
              <a:off x="4851400" y="3057526"/>
              <a:ext cx="0" cy="74613"/>
            </a:xfrm>
            <a:prstGeom prst="line">
              <a:avLst/>
            </a:prstGeom>
            <a:noFill/>
            <a:ln w="9525">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37" name="Line 225"/>
            <p:cNvSpPr>
              <a:spLocks noChangeShapeType="1"/>
            </p:cNvSpPr>
            <p:nvPr/>
          </p:nvSpPr>
          <p:spPr bwMode="auto">
            <a:xfrm flipV="1">
              <a:off x="5080000" y="3057526"/>
              <a:ext cx="0" cy="74613"/>
            </a:xfrm>
            <a:prstGeom prst="line">
              <a:avLst/>
            </a:prstGeom>
            <a:noFill/>
            <a:ln w="9525">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38" name="Line 226"/>
            <p:cNvSpPr>
              <a:spLocks noChangeShapeType="1"/>
            </p:cNvSpPr>
            <p:nvPr/>
          </p:nvSpPr>
          <p:spPr bwMode="auto">
            <a:xfrm>
              <a:off x="5084763" y="3057526"/>
              <a:ext cx="769938" cy="0"/>
            </a:xfrm>
            <a:prstGeom prst="line">
              <a:avLst/>
            </a:prstGeom>
            <a:noFill/>
            <a:ln w="9525">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39" name="Line 227"/>
            <p:cNvSpPr>
              <a:spLocks noChangeShapeType="1"/>
            </p:cNvSpPr>
            <p:nvPr/>
          </p:nvSpPr>
          <p:spPr bwMode="auto">
            <a:xfrm flipV="1">
              <a:off x="5854700" y="3057526"/>
              <a:ext cx="0" cy="74613"/>
            </a:xfrm>
            <a:prstGeom prst="line">
              <a:avLst/>
            </a:prstGeom>
            <a:noFill/>
            <a:ln w="9525">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41" name="Line 229"/>
            <p:cNvSpPr>
              <a:spLocks noChangeShapeType="1"/>
            </p:cNvSpPr>
            <p:nvPr/>
          </p:nvSpPr>
          <p:spPr bwMode="auto">
            <a:xfrm>
              <a:off x="4006850" y="3684588"/>
              <a:ext cx="363538"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42" name="Line 230"/>
            <p:cNvSpPr>
              <a:spLocks noChangeShapeType="1"/>
            </p:cNvSpPr>
            <p:nvPr/>
          </p:nvSpPr>
          <p:spPr bwMode="auto">
            <a:xfrm>
              <a:off x="4406900" y="3684588"/>
              <a:ext cx="374650"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43" name="Line 231"/>
            <p:cNvSpPr>
              <a:spLocks noChangeShapeType="1"/>
            </p:cNvSpPr>
            <p:nvPr/>
          </p:nvSpPr>
          <p:spPr bwMode="auto">
            <a:xfrm>
              <a:off x="5070475" y="3684588"/>
              <a:ext cx="319088"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44" name="Line 232"/>
            <p:cNvSpPr>
              <a:spLocks noChangeShapeType="1"/>
            </p:cNvSpPr>
            <p:nvPr/>
          </p:nvSpPr>
          <p:spPr bwMode="auto">
            <a:xfrm>
              <a:off x="5437188" y="3684588"/>
              <a:ext cx="376238" cy="0"/>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145" name="Text Box 233"/>
            <p:cNvSpPr txBox="1">
              <a:spLocks noChangeArrowheads="1"/>
            </p:cNvSpPr>
            <p:nvPr/>
          </p:nvSpPr>
          <p:spPr bwMode="auto">
            <a:xfrm>
              <a:off x="3693216" y="3651251"/>
              <a:ext cx="803669"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D1</a:t>
              </a:r>
            </a:p>
          </p:txBody>
        </p:sp>
        <p:sp>
          <p:nvSpPr>
            <p:cNvPr id="146" name="Text Box 235"/>
            <p:cNvSpPr txBox="1">
              <a:spLocks noChangeArrowheads="1"/>
            </p:cNvSpPr>
            <p:nvPr/>
          </p:nvSpPr>
          <p:spPr bwMode="auto">
            <a:xfrm>
              <a:off x="4328838" y="3651251"/>
              <a:ext cx="603250"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L32A</a:t>
              </a:r>
            </a:p>
          </p:txBody>
        </p:sp>
        <p:sp>
          <p:nvSpPr>
            <p:cNvPr id="147" name="Text Box 236"/>
            <p:cNvSpPr txBox="1">
              <a:spLocks noChangeArrowheads="1"/>
            </p:cNvSpPr>
            <p:nvPr/>
          </p:nvSpPr>
          <p:spPr bwMode="auto">
            <a:xfrm>
              <a:off x="4713979" y="3644901"/>
              <a:ext cx="79667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          D1</a:t>
              </a:r>
            </a:p>
          </p:txBody>
        </p:sp>
        <p:sp>
          <p:nvSpPr>
            <p:cNvPr id="148" name="Text Box 237"/>
            <p:cNvSpPr txBox="1">
              <a:spLocks noChangeArrowheads="1"/>
            </p:cNvSpPr>
            <p:nvPr/>
          </p:nvSpPr>
          <p:spPr bwMode="auto">
            <a:xfrm>
              <a:off x="5375621" y="3651251"/>
              <a:ext cx="603250"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L32A</a:t>
              </a:r>
            </a:p>
          </p:txBody>
        </p:sp>
        <p:sp>
          <p:nvSpPr>
            <p:cNvPr id="149" name="Text Box 238"/>
            <p:cNvSpPr txBox="1">
              <a:spLocks noChangeArrowheads="1"/>
            </p:cNvSpPr>
            <p:nvPr/>
          </p:nvSpPr>
          <p:spPr bwMode="auto">
            <a:xfrm>
              <a:off x="5107333" y="2873376"/>
              <a:ext cx="1019174"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Cyc D1 IP</a:t>
              </a:r>
            </a:p>
          </p:txBody>
        </p:sp>
        <p:sp>
          <p:nvSpPr>
            <p:cNvPr id="150" name="Text Box 239"/>
            <p:cNvSpPr txBox="1">
              <a:spLocks noChangeArrowheads="1"/>
            </p:cNvSpPr>
            <p:nvPr/>
          </p:nvSpPr>
          <p:spPr bwMode="auto">
            <a:xfrm>
              <a:off x="3803650" y="3006726"/>
              <a:ext cx="322263" cy="214313"/>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Arial"/>
                  <a:cs typeface="Arial"/>
                </a:rPr>
                <a:t>-</a:t>
              </a:r>
            </a:p>
            <a:p>
              <a:pPr defTabSz="1019175">
                <a:spcBef>
                  <a:spcPct val="50000"/>
                </a:spcBef>
              </a:pPr>
              <a:endParaRPr lang="en-US" sz="800" dirty="0">
                <a:latin typeface="Arial"/>
                <a:cs typeface="Arial"/>
              </a:endParaRPr>
            </a:p>
          </p:txBody>
        </p:sp>
        <p:sp>
          <p:nvSpPr>
            <p:cNvPr id="151" name="Text Box 240"/>
            <p:cNvSpPr txBox="1">
              <a:spLocks noChangeArrowheads="1"/>
            </p:cNvSpPr>
            <p:nvPr/>
          </p:nvSpPr>
          <p:spPr bwMode="auto">
            <a:xfrm>
              <a:off x="4048125" y="3008313"/>
              <a:ext cx="331788" cy="214313"/>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Arial"/>
                  <a:cs typeface="Arial"/>
                </a:rPr>
                <a:t>-</a:t>
              </a:r>
            </a:p>
            <a:p>
              <a:pPr defTabSz="1019175">
                <a:spcBef>
                  <a:spcPct val="50000"/>
                </a:spcBef>
              </a:pPr>
              <a:endParaRPr lang="en-US" sz="800" dirty="0">
                <a:latin typeface="Arial"/>
                <a:cs typeface="Arial"/>
              </a:endParaRPr>
            </a:p>
          </p:txBody>
        </p:sp>
        <p:sp>
          <p:nvSpPr>
            <p:cNvPr id="152" name="Text Box 241"/>
            <p:cNvSpPr txBox="1">
              <a:spLocks noChangeArrowheads="1"/>
            </p:cNvSpPr>
            <p:nvPr/>
          </p:nvSpPr>
          <p:spPr bwMode="auto">
            <a:xfrm>
              <a:off x="4583113" y="3009901"/>
              <a:ext cx="366713"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3</a:t>
              </a:r>
            </a:p>
          </p:txBody>
        </p:sp>
        <p:sp>
          <p:nvSpPr>
            <p:cNvPr id="153" name="Text Box 242"/>
            <p:cNvSpPr txBox="1">
              <a:spLocks noChangeArrowheads="1"/>
            </p:cNvSpPr>
            <p:nvPr/>
          </p:nvSpPr>
          <p:spPr bwMode="auto">
            <a:xfrm>
              <a:off x="4203700" y="3009901"/>
              <a:ext cx="357188"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3</a:t>
              </a:r>
            </a:p>
          </p:txBody>
        </p:sp>
        <p:sp>
          <p:nvSpPr>
            <p:cNvPr id="154" name="Text Box 243"/>
            <p:cNvSpPr txBox="1">
              <a:spLocks noChangeArrowheads="1"/>
            </p:cNvSpPr>
            <p:nvPr/>
          </p:nvSpPr>
          <p:spPr bwMode="auto">
            <a:xfrm>
              <a:off x="4391025" y="3009901"/>
              <a:ext cx="331788" cy="214313"/>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Arial"/>
                  <a:cs typeface="Arial"/>
                </a:rPr>
                <a:t>-</a:t>
              </a:r>
            </a:p>
            <a:p>
              <a:pPr defTabSz="1019175">
                <a:spcBef>
                  <a:spcPct val="50000"/>
                </a:spcBef>
              </a:pPr>
              <a:endParaRPr lang="en-US" sz="800" dirty="0">
                <a:latin typeface="Arial"/>
                <a:cs typeface="Arial"/>
              </a:endParaRPr>
            </a:p>
          </p:txBody>
        </p:sp>
        <p:sp>
          <p:nvSpPr>
            <p:cNvPr id="155" name="Text Box 244"/>
            <p:cNvSpPr txBox="1">
              <a:spLocks noChangeArrowheads="1"/>
            </p:cNvSpPr>
            <p:nvPr/>
          </p:nvSpPr>
          <p:spPr bwMode="auto">
            <a:xfrm>
              <a:off x="5595938" y="3009901"/>
              <a:ext cx="357188"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3</a:t>
              </a:r>
            </a:p>
          </p:txBody>
        </p:sp>
        <p:sp>
          <p:nvSpPr>
            <p:cNvPr id="156" name="Text Box 245"/>
            <p:cNvSpPr txBox="1">
              <a:spLocks noChangeArrowheads="1"/>
            </p:cNvSpPr>
            <p:nvPr/>
          </p:nvSpPr>
          <p:spPr bwMode="auto">
            <a:xfrm>
              <a:off x="4870450" y="3009901"/>
              <a:ext cx="331788" cy="214313"/>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Arial"/>
                  <a:cs typeface="Arial"/>
                </a:rPr>
                <a:t>-</a:t>
              </a:r>
            </a:p>
            <a:p>
              <a:pPr defTabSz="1019175">
                <a:spcBef>
                  <a:spcPct val="50000"/>
                </a:spcBef>
              </a:pPr>
              <a:endParaRPr lang="en-US" sz="800" dirty="0">
                <a:latin typeface="Arial"/>
                <a:cs typeface="Arial"/>
              </a:endParaRPr>
            </a:p>
          </p:txBody>
        </p:sp>
        <p:sp>
          <p:nvSpPr>
            <p:cNvPr id="157" name="Text Box 246"/>
            <p:cNvSpPr txBox="1">
              <a:spLocks noChangeArrowheads="1"/>
            </p:cNvSpPr>
            <p:nvPr/>
          </p:nvSpPr>
          <p:spPr bwMode="auto">
            <a:xfrm>
              <a:off x="5045075" y="3009901"/>
              <a:ext cx="331788" cy="214313"/>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Arial"/>
                  <a:cs typeface="Arial"/>
                </a:rPr>
                <a:t>-</a:t>
              </a:r>
            </a:p>
            <a:p>
              <a:pPr defTabSz="1019175">
                <a:spcBef>
                  <a:spcPct val="50000"/>
                </a:spcBef>
              </a:pPr>
              <a:endParaRPr lang="en-US" sz="800" dirty="0">
                <a:latin typeface="Arial"/>
                <a:cs typeface="Arial"/>
              </a:endParaRPr>
            </a:p>
          </p:txBody>
        </p:sp>
        <p:sp>
          <p:nvSpPr>
            <p:cNvPr id="158" name="Text Box 247"/>
            <p:cNvSpPr txBox="1">
              <a:spLocks noChangeArrowheads="1"/>
            </p:cNvSpPr>
            <p:nvPr/>
          </p:nvSpPr>
          <p:spPr bwMode="auto">
            <a:xfrm>
              <a:off x="5211763" y="3009901"/>
              <a:ext cx="357188" cy="214313"/>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3</a:t>
              </a:r>
            </a:p>
          </p:txBody>
        </p:sp>
        <p:sp>
          <p:nvSpPr>
            <p:cNvPr id="159" name="Text Box 248"/>
            <p:cNvSpPr txBox="1">
              <a:spLocks noChangeArrowheads="1"/>
            </p:cNvSpPr>
            <p:nvPr/>
          </p:nvSpPr>
          <p:spPr bwMode="auto">
            <a:xfrm>
              <a:off x="5405438" y="3009901"/>
              <a:ext cx="331788" cy="214313"/>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Arial"/>
                  <a:cs typeface="Arial"/>
                </a:rPr>
                <a:t>-</a:t>
              </a:r>
            </a:p>
            <a:p>
              <a:pPr defTabSz="1019175">
                <a:spcBef>
                  <a:spcPct val="50000"/>
                </a:spcBef>
              </a:pPr>
              <a:endParaRPr lang="en-US" sz="800" dirty="0">
                <a:latin typeface="Arial"/>
                <a:cs typeface="Arial"/>
              </a:endParaRPr>
            </a:p>
          </p:txBody>
        </p:sp>
        <p:sp>
          <p:nvSpPr>
            <p:cNvPr id="160" name="Text Box 249"/>
            <p:cNvSpPr txBox="1">
              <a:spLocks noChangeArrowheads="1"/>
            </p:cNvSpPr>
            <p:nvPr/>
          </p:nvSpPr>
          <p:spPr bwMode="auto">
            <a:xfrm>
              <a:off x="5781675" y="3009901"/>
              <a:ext cx="98328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Arial"/>
                  <a:cs typeface="Arial"/>
                </a:rPr>
                <a:t>10 Gy </a:t>
              </a:r>
              <a:r>
                <a:rPr lang="el-GR" sz="800" dirty="0">
                  <a:latin typeface="Symbol" charset="2"/>
                  <a:cs typeface="Symbol" charset="2"/>
                </a:rPr>
                <a:t>γ</a:t>
              </a:r>
              <a:r>
                <a:rPr lang="en-US" sz="800" dirty="0">
                  <a:latin typeface="Arial"/>
                  <a:cs typeface="Arial"/>
                </a:rPr>
                <a:t>IR (h) </a:t>
              </a:r>
            </a:p>
          </p:txBody>
        </p:sp>
      </p:grpSp>
      <p:grpSp>
        <p:nvGrpSpPr>
          <p:cNvPr id="179" name="Group 178"/>
          <p:cNvGrpSpPr/>
          <p:nvPr/>
        </p:nvGrpSpPr>
        <p:grpSpPr>
          <a:xfrm>
            <a:off x="977900" y="2100265"/>
            <a:ext cx="2654301" cy="1159991"/>
            <a:chOff x="1016000" y="2405065"/>
            <a:chExt cx="2691449" cy="1159991"/>
          </a:xfrm>
        </p:grpSpPr>
        <p:sp>
          <p:nvSpPr>
            <p:cNvPr id="104" name="Text Box 41"/>
            <p:cNvSpPr txBox="1">
              <a:spLocks noChangeArrowheads="1"/>
            </p:cNvSpPr>
            <p:nvPr/>
          </p:nvSpPr>
          <p:spPr bwMode="auto">
            <a:xfrm>
              <a:off x="2235389" y="3167063"/>
              <a:ext cx="966643" cy="21431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5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t>
              </a:r>
              <a:r>
                <a:rPr lang="en-US" sz="800" dirty="0">
                  <a:latin typeface="Arial"/>
                  <a:cs typeface="Arial"/>
                </a:rPr>
                <a:t>Actin</a:t>
              </a:r>
            </a:p>
          </p:txBody>
        </p:sp>
        <p:sp>
          <p:nvSpPr>
            <p:cNvPr id="105" name="Text Box 45"/>
            <p:cNvSpPr txBox="1">
              <a:spLocks noChangeArrowheads="1"/>
            </p:cNvSpPr>
            <p:nvPr/>
          </p:nvSpPr>
          <p:spPr bwMode="auto">
            <a:xfrm>
              <a:off x="1016000" y="3349625"/>
              <a:ext cx="698500"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ea typeface="Times New Roman" pitchFamily="-105" charset="0"/>
                  <a:cs typeface="Arial"/>
                </a:rPr>
                <a:t>      Vector       </a:t>
              </a:r>
              <a:endParaRPr lang="en-US" sz="800" dirty="0">
                <a:latin typeface="Arial"/>
                <a:cs typeface="Arial"/>
              </a:endParaRPr>
            </a:p>
          </p:txBody>
        </p:sp>
        <p:graphicFrame>
          <p:nvGraphicFramePr>
            <p:cNvPr id="106" name="Object 48"/>
            <p:cNvGraphicFramePr>
              <a:graphicFrameLocks noChangeAspect="1"/>
            </p:cNvGraphicFramePr>
            <p:nvPr/>
          </p:nvGraphicFramePr>
          <p:xfrm>
            <a:off x="1710682" y="3165475"/>
            <a:ext cx="572004" cy="200025"/>
          </p:xfrm>
          <a:graphic>
            <a:graphicData uri="http://schemas.openxmlformats.org/presentationml/2006/ole">
              <p:oleObj spid="_x0000_s67640" name="Image" r:id="rId17" imgW="2180571" imgH="425143" progId="">
                <p:embed/>
              </p:oleObj>
            </a:graphicData>
          </a:graphic>
        </p:graphicFrame>
        <p:graphicFrame>
          <p:nvGraphicFramePr>
            <p:cNvPr id="107" name="Object 49"/>
            <p:cNvGraphicFramePr>
              <a:graphicFrameLocks noChangeAspect="1"/>
            </p:cNvGraphicFramePr>
            <p:nvPr/>
          </p:nvGraphicFramePr>
          <p:xfrm>
            <a:off x="1710682" y="2951163"/>
            <a:ext cx="572004" cy="184150"/>
          </p:xfrm>
          <a:graphic>
            <a:graphicData uri="http://schemas.openxmlformats.org/presentationml/2006/ole">
              <p:oleObj spid="_x0000_s67641" name="Image" r:id="rId18" imgW="2043429" imgH="516571" progId="">
                <p:embed/>
              </p:oleObj>
            </a:graphicData>
          </a:graphic>
        </p:graphicFrame>
        <p:sp>
          <p:nvSpPr>
            <p:cNvPr id="108" name="Text Box 51"/>
            <p:cNvSpPr txBox="1">
              <a:spLocks noChangeArrowheads="1"/>
            </p:cNvSpPr>
            <p:nvPr/>
          </p:nvSpPr>
          <p:spPr bwMode="auto">
            <a:xfrm>
              <a:off x="2211740" y="2552700"/>
              <a:ext cx="814405" cy="214313"/>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smtClean="0">
                  <a:latin typeface="Arial"/>
                  <a:cs typeface="Arial"/>
                </a:rPr>
                <a:t>10Gy </a:t>
              </a:r>
              <a:r>
                <a:rPr lang="en-US" sz="800" dirty="0">
                  <a:latin typeface="Arial"/>
                  <a:cs typeface="Arial"/>
                  <a:sym typeface="Symbol" pitchFamily="-105" charset="2"/>
                </a:rPr>
                <a:t></a:t>
              </a:r>
              <a:r>
                <a:rPr lang="en-US" sz="800" dirty="0">
                  <a:latin typeface="Arial"/>
                  <a:cs typeface="Arial"/>
                </a:rPr>
                <a:t>IR (h) </a:t>
              </a:r>
            </a:p>
          </p:txBody>
        </p:sp>
        <p:sp>
          <p:nvSpPr>
            <p:cNvPr id="111" name="Text Box 152"/>
            <p:cNvSpPr txBox="1">
              <a:spLocks noChangeArrowheads="1"/>
            </p:cNvSpPr>
            <p:nvPr/>
          </p:nvSpPr>
          <p:spPr bwMode="auto">
            <a:xfrm>
              <a:off x="2235389" y="2938463"/>
              <a:ext cx="966643" cy="21431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85000"/>
                </a:spcBef>
              </a:pPr>
              <a:r>
                <a:rPr lang="el-GR" sz="800" dirty="0">
                  <a:latin typeface="Symbol" charset="2"/>
                  <a:ea typeface="Times New Roman" pitchFamily="-105" charset="0"/>
                  <a:cs typeface="Symbol" charset="2"/>
                </a:rPr>
                <a:t>γ</a:t>
              </a:r>
              <a:r>
                <a:rPr lang="en-US" sz="800" dirty="0">
                  <a:latin typeface="Arial"/>
                  <a:cs typeface="Arial"/>
                </a:rPr>
                <a:t>H2AX</a:t>
              </a:r>
            </a:p>
          </p:txBody>
        </p:sp>
        <p:sp>
          <p:nvSpPr>
            <p:cNvPr id="112" name="Text Box 153"/>
            <p:cNvSpPr txBox="1">
              <a:spLocks noChangeArrowheads="1"/>
            </p:cNvSpPr>
            <p:nvPr/>
          </p:nvSpPr>
          <p:spPr bwMode="auto">
            <a:xfrm>
              <a:off x="2232432" y="2722563"/>
              <a:ext cx="966643" cy="214312"/>
            </a:xfrm>
            <a:prstGeom prst="rect">
              <a:avLst/>
            </a:prstGeom>
            <a:noFill/>
            <a:ln w="9525">
              <a:noFill/>
              <a:miter lim="800000"/>
              <a:headEnd/>
              <a:tailEnd/>
            </a:ln>
            <a:effectLst/>
          </p:spPr>
          <p:txBody>
            <a:bodyPr wrap="square" lIns="91429" tIns="45714" rIns="91429" bIns="45714">
              <a:prstTxWarp prst="textNoShape">
                <a:avLst/>
              </a:prstTxWarp>
              <a:spAutoFit/>
            </a:bodyPr>
            <a:lstStyle/>
            <a:p>
              <a:r>
                <a:rPr lang="en-US" sz="800" dirty="0">
                  <a:latin typeface="Arial"/>
                  <a:cs typeface="Arial"/>
                </a:rPr>
                <a:t>Cyc D1</a:t>
              </a:r>
            </a:p>
          </p:txBody>
        </p:sp>
        <p:sp>
          <p:nvSpPr>
            <p:cNvPr id="113" name="Text Box 154"/>
            <p:cNvSpPr txBox="1">
              <a:spLocks noChangeArrowheads="1"/>
            </p:cNvSpPr>
            <p:nvPr/>
          </p:nvSpPr>
          <p:spPr bwMode="auto">
            <a:xfrm>
              <a:off x="1728419" y="3344863"/>
              <a:ext cx="622257" cy="21431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ea typeface="Times New Roman" pitchFamily="-105" charset="0"/>
                  <a:cs typeface="Arial"/>
                </a:rPr>
                <a:t>αB-Cry</a:t>
              </a:r>
              <a:endParaRPr lang="en-US" sz="800" dirty="0">
                <a:latin typeface="Arial"/>
                <a:cs typeface="Arial"/>
              </a:endParaRPr>
            </a:p>
          </p:txBody>
        </p:sp>
        <p:sp>
          <p:nvSpPr>
            <p:cNvPr id="114" name="Text Box 155"/>
            <p:cNvSpPr txBox="1">
              <a:spLocks noChangeArrowheads="1"/>
            </p:cNvSpPr>
            <p:nvPr/>
          </p:nvSpPr>
          <p:spPr bwMode="auto">
            <a:xfrm>
              <a:off x="1301263" y="2552700"/>
              <a:ext cx="235010"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115" name="Text Box 156"/>
            <p:cNvSpPr txBox="1">
              <a:spLocks noChangeArrowheads="1"/>
            </p:cNvSpPr>
            <p:nvPr/>
          </p:nvSpPr>
          <p:spPr bwMode="auto">
            <a:xfrm>
              <a:off x="1491931" y="2552700"/>
              <a:ext cx="235009"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116" name="Text Box 157"/>
            <p:cNvSpPr txBox="1">
              <a:spLocks noChangeArrowheads="1"/>
            </p:cNvSpPr>
            <p:nvPr/>
          </p:nvSpPr>
          <p:spPr bwMode="auto">
            <a:xfrm>
              <a:off x="1119463" y="2536825"/>
              <a:ext cx="235009"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117" name="Text Box 158"/>
            <p:cNvSpPr txBox="1">
              <a:spLocks noChangeArrowheads="1"/>
            </p:cNvSpPr>
            <p:nvPr/>
          </p:nvSpPr>
          <p:spPr bwMode="auto">
            <a:xfrm>
              <a:off x="1899872" y="2552700"/>
              <a:ext cx="235009"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1</a:t>
              </a:r>
            </a:p>
          </p:txBody>
        </p:sp>
        <p:sp>
          <p:nvSpPr>
            <p:cNvPr id="118" name="Text Box 159"/>
            <p:cNvSpPr txBox="1">
              <a:spLocks noChangeArrowheads="1"/>
            </p:cNvSpPr>
            <p:nvPr/>
          </p:nvSpPr>
          <p:spPr bwMode="auto">
            <a:xfrm>
              <a:off x="2090540" y="2552700"/>
              <a:ext cx="235010" cy="338542"/>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3</a:t>
              </a:r>
            </a:p>
          </p:txBody>
        </p:sp>
        <p:sp>
          <p:nvSpPr>
            <p:cNvPr id="119" name="Text Box 160"/>
            <p:cNvSpPr txBox="1">
              <a:spLocks noChangeArrowheads="1"/>
            </p:cNvSpPr>
            <p:nvPr/>
          </p:nvSpPr>
          <p:spPr bwMode="auto">
            <a:xfrm>
              <a:off x="1709204" y="2536825"/>
              <a:ext cx="235010" cy="215431"/>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 </a:t>
              </a:r>
            </a:p>
          </p:txBody>
        </p:sp>
        <p:graphicFrame>
          <p:nvGraphicFramePr>
            <p:cNvPr id="120" name="Object 197"/>
            <p:cNvGraphicFramePr>
              <a:graphicFrameLocks noChangeAspect="1"/>
            </p:cNvGraphicFramePr>
            <p:nvPr/>
          </p:nvGraphicFramePr>
          <p:xfrm>
            <a:off x="1115029" y="2722563"/>
            <a:ext cx="570526" cy="196850"/>
          </p:xfrm>
          <a:graphic>
            <a:graphicData uri="http://schemas.openxmlformats.org/presentationml/2006/ole">
              <p:oleObj spid="_x0000_s67642" name="Image" r:id="rId19" imgW="960122" imgH="379429" progId="">
                <p:embed/>
              </p:oleObj>
            </a:graphicData>
          </a:graphic>
        </p:graphicFrame>
        <p:graphicFrame>
          <p:nvGraphicFramePr>
            <p:cNvPr id="121" name="Object 198"/>
            <p:cNvGraphicFramePr>
              <a:graphicFrameLocks noChangeAspect="1"/>
            </p:cNvGraphicFramePr>
            <p:nvPr/>
          </p:nvGraphicFramePr>
          <p:xfrm>
            <a:off x="1715116" y="2724150"/>
            <a:ext cx="570884" cy="195263"/>
          </p:xfrm>
          <a:graphic>
            <a:graphicData uri="http://schemas.openxmlformats.org/presentationml/2006/ole">
              <p:oleObj spid="_x0000_s67643" name="Image" r:id="rId20" imgW="804571" imgH="315348" progId="">
                <p:embed/>
              </p:oleObj>
            </a:graphicData>
          </a:graphic>
        </p:graphicFrame>
        <p:graphicFrame>
          <p:nvGraphicFramePr>
            <p:cNvPr id="122" name="Object 200"/>
            <p:cNvGraphicFramePr>
              <a:graphicFrameLocks noChangeAspect="1"/>
            </p:cNvGraphicFramePr>
            <p:nvPr/>
          </p:nvGraphicFramePr>
          <p:xfrm>
            <a:off x="1112073" y="2949575"/>
            <a:ext cx="573482" cy="185738"/>
          </p:xfrm>
          <a:graphic>
            <a:graphicData uri="http://schemas.openxmlformats.org/presentationml/2006/ole">
              <p:oleObj spid="_x0000_s67644" name="Image" r:id="rId21" imgW="905028" imgH="443147" progId="">
                <p:embed/>
              </p:oleObj>
            </a:graphicData>
          </a:graphic>
        </p:graphicFrame>
        <p:graphicFrame>
          <p:nvGraphicFramePr>
            <p:cNvPr id="123" name="Object 201"/>
            <p:cNvGraphicFramePr>
              <a:graphicFrameLocks noChangeAspect="1"/>
            </p:cNvGraphicFramePr>
            <p:nvPr/>
          </p:nvGraphicFramePr>
          <p:xfrm>
            <a:off x="1112073" y="3165475"/>
            <a:ext cx="573482" cy="198438"/>
          </p:xfrm>
          <a:graphic>
            <a:graphicData uri="http://schemas.openxmlformats.org/presentationml/2006/ole">
              <p:oleObj spid="_x0000_s67645" name="Image" r:id="rId22" imgW="2590476" imgH="913963" progId="">
                <p:embed/>
              </p:oleObj>
            </a:graphicData>
          </a:graphic>
        </p:graphicFrame>
        <p:grpSp>
          <p:nvGrpSpPr>
            <p:cNvPr id="162" name="Group 292"/>
            <p:cNvGrpSpPr>
              <a:grpSpLocks/>
            </p:cNvGrpSpPr>
            <p:nvPr/>
          </p:nvGrpSpPr>
          <p:grpSpPr bwMode="auto">
            <a:xfrm>
              <a:off x="2813168" y="2405065"/>
              <a:ext cx="894281" cy="954088"/>
              <a:chOff x="880" y="2555"/>
              <a:chExt cx="695" cy="601"/>
            </a:xfrm>
          </p:grpSpPr>
          <p:sp>
            <p:nvSpPr>
              <p:cNvPr id="163" name="Text Box 293"/>
              <p:cNvSpPr txBox="1">
                <a:spLocks noChangeArrowheads="1"/>
              </p:cNvSpPr>
              <p:nvPr/>
            </p:nvSpPr>
            <p:spPr bwMode="auto">
              <a:xfrm rot="16200000">
                <a:off x="908" y="2649"/>
                <a:ext cx="357" cy="170"/>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ea typeface="Times New Roman" pitchFamily="-105" charset="0"/>
                    <a:cs typeface="Arial"/>
                  </a:rPr>
                  <a:t>αB-Cry</a:t>
                </a:r>
                <a:endParaRPr lang="en-US" sz="800" dirty="0">
                  <a:latin typeface="Arial"/>
                  <a:cs typeface="Arial"/>
                </a:endParaRPr>
              </a:p>
            </p:txBody>
          </p:sp>
          <p:grpSp>
            <p:nvGrpSpPr>
              <p:cNvPr id="164" name="Group 294"/>
              <p:cNvGrpSpPr>
                <a:grpSpLocks/>
              </p:cNvGrpSpPr>
              <p:nvPr/>
            </p:nvGrpSpPr>
            <p:grpSpPr bwMode="auto">
              <a:xfrm>
                <a:off x="880" y="2594"/>
                <a:ext cx="695" cy="562"/>
                <a:chOff x="880" y="2594"/>
                <a:chExt cx="695" cy="562"/>
              </a:xfrm>
            </p:grpSpPr>
            <p:sp>
              <p:nvSpPr>
                <p:cNvPr id="165" name="Text Box 295"/>
                <p:cNvSpPr txBox="1">
                  <a:spLocks noChangeArrowheads="1"/>
                </p:cNvSpPr>
                <p:nvPr/>
              </p:nvSpPr>
              <p:spPr bwMode="auto">
                <a:xfrm>
                  <a:off x="1140" y="2870"/>
                  <a:ext cx="426" cy="136"/>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cs typeface="Arial"/>
                    </a:rPr>
                    <a:t>Cyc D1</a:t>
                  </a:r>
                </a:p>
              </p:txBody>
            </p:sp>
            <p:sp>
              <p:nvSpPr>
                <p:cNvPr id="166" name="Text Box 296"/>
                <p:cNvSpPr txBox="1">
                  <a:spLocks noChangeArrowheads="1"/>
                </p:cNvSpPr>
                <p:nvPr/>
              </p:nvSpPr>
              <p:spPr bwMode="auto">
                <a:xfrm rot="16200000">
                  <a:off x="753" y="2721"/>
                  <a:ext cx="424" cy="170"/>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ea typeface="Times New Roman" pitchFamily="-105" charset="0"/>
                      <a:cs typeface="Arial"/>
                    </a:rPr>
                    <a:t>      Vector       </a:t>
                  </a:r>
                  <a:endParaRPr lang="en-US" sz="800" dirty="0">
                    <a:latin typeface="Arial"/>
                    <a:cs typeface="Arial"/>
                  </a:endParaRPr>
                </a:p>
              </p:txBody>
            </p:sp>
            <p:sp>
              <p:nvSpPr>
                <p:cNvPr id="167" name="Text Box 297"/>
                <p:cNvSpPr txBox="1">
                  <a:spLocks noChangeArrowheads="1"/>
                </p:cNvSpPr>
                <p:nvPr/>
              </p:nvSpPr>
              <p:spPr bwMode="auto">
                <a:xfrm>
                  <a:off x="1141" y="3020"/>
                  <a:ext cx="434" cy="136"/>
                </a:xfrm>
                <a:prstGeom prst="rect">
                  <a:avLst/>
                </a:prstGeom>
                <a:noFill/>
                <a:ln w="9525">
                  <a:noFill/>
                  <a:miter lim="800000"/>
                  <a:headEnd/>
                  <a:tailEnd/>
                </a:ln>
                <a:effectLst/>
              </p:spPr>
              <p:txBody>
                <a:bodyPr wrap="square" lIns="91429" tIns="45714" rIns="91429" bIns="45714">
                  <a:prstTxWarp prst="textNoShape">
                    <a:avLst/>
                  </a:prstTxWarp>
                  <a:spAutoFit/>
                </a:bodyPr>
                <a:lstStyle/>
                <a:p>
                  <a:pPr>
                    <a:spcBef>
                      <a:spcPct val="50000"/>
                    </a:spcBef>
                  </a:pPr>
                  <a:r>
                    <a:rPr lang="en-US" sz="800" dirty="0">
                      <a:latin typeface="Arial"/>
                      <a:ea typeface="Times New Roman" pitchFamily="-105" charset="0"/>
                      <a:cs typeface="Arial"/>
                    </a:rPr>
                    <a:t>αB-Cry</a:t>
                  </a:r>
                  <a:endParaRPr lang="en-US" sz="800" dirty="0">
                    <a:latin typeface="Arial"/>
                    <a:cs typeface="Arial"/>
                  </a:endParaRPr>
                </a:p>
              </p:txBody>
            </p:sp>
            <p:graphicFrame>
              <p:nvGraphicFramePr>
                <p:cNvPr id="168" name="Object 298"/>
                <p:cNvGraphicFramePr>
                  <a:graphicFrameLocks noChangeAspect="1"/>
                </p:cNvGraphicFramePr>
                <p:nvPr/>
              </p:nvGraphicFramePr>
              <p:xfrm>
                <a:off x="887" y="2879"/>
                <a:ext cx="308" cy="130"/>
              </p:xfrm>
              <a:graphic>
                <a:graphicData uri="http://schemas.openxmlformats.org/presentationml/2006/ole">
                  <p:oleObj spid="_x0000_s67650" name="Image" r:id="rId23" imgW="758857" imgH="388423" progId="">
                    <p:embed/>
                  </p:oleObj>
                </a:graphicData>
              </a:graphic>
            </p:graphicFrame>
            <p:graphicFrame>
              <p:nvGraphicFramePr>
                <p:cNvPr id="169" name="Object 299"/>
                <p:cNvGraphicFramePr>
                  <a:graphicFrameLocks noChangeAspect="1"/>
                </p:cNvGraphicFramePr>
                <p:nvPr/>
              </p:nvGraphicFramePr>
              <p:xfrm>
                <a:off x="887" y="3027"/>
                <a:ext cx="309" cy="125"/>
              </p:xfrm>
              <a:graphic>
                <a:graphicData uri="http://schemas.openxmlformats.org/presentationml/2006/ole">
                  <p:oleObj spid="_x0000_s67651" name="Image" r:id="rId24" imgW="2387302" imgH="1574048" progId="">
                    <p:embed/>
                  </p:oleObj>
                </a:graphicData>
              </a:graphic>
            </p:graphicFrame>
          </p:grpSp>
        </p:grpSp>
      </p:grpSp>
      <p:grpSp>
        <p:nvGrpSpPr>
          <p:cNvPr id="173" name="Group 172"/>
          <p:cNvGrpSpPr/>
          <p:nvPr/>
        </p:nvGrpSpPr>
        <p:grpSpPr>
          <a:xfrm>
            <a:off x="1130300" y="1112838"/>
            <a:ext cx="2374900" cy="1022350"/>
            <a:chOff x="768350" y="1443038"/>
            <a:chExt cx="2374900" cy="1022350"/>
          </a:xfrm>
        </p:grpSpPr>
        <p:sp>
          <p:nvSpPr>
            <p:cNvPr id="60" name="Text Box 128"/>
            <p:cNvSpPr txBox="1">
              <a:spLocks noChangeArrowheads="1"/>
            </p:cNvSpPr>
            <p:nvPr/>
          </p:nvSpPr>
          <p:spPr bwMode="auto">
            <a:xfrm>
              <a:off x="2009775" y="1827213"/>
              <a:ext cx="1027113"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Arial"/>
                  <a:cs typeface="Arial"/>
                </a:rPr>
                <a:t>Fbx4 </a:t>
              </a:r>
              <a:endParaRPr lang="el-GR" sz="800">
                <a:latin typeface="Arial"/>
                <a:cs typeface="Arial"/>
              </a:endParaRPr>
            </a:p>
          </p:txBody>
        </p:sp>
        <p:graphicFrame>
          <p:nvGraphicFramePr>
            <p:cNvPr id="61" name="Object 72"/>
            <p:cNvGraphicFramePr>
              <a:graphicFrameLocks noChangeAspect="1"/>
            </p:cNvGraphicFramePr>
            <p:nvPr/>
          </p:nvGraphicFramePr>
          <p:xfrm>
            <a:off x="858838" y="1639888"/>
            <a:ext cx="623887" cy="173037"/>
          </p:xfrm>
          <a:graphic>
            <a:graphicData uri="http://schemas.openxmlformats.org/presentationml/2006/ole">
              <p:oleObj spid="_x0000_s67628" name="Image" r:id="rId25" imgW="2185235" imgH="466187" progId="">
                <p:embed/>
              </p:oleObj>
            </a:graphicData>
          </a:graphic>
        </p:graphicFrame>
        <p:sp>
          <p:nvSpPr>
            <p:cNvPr id="62" name="Text Box 73"/>
            <p:cNvSpPr txBox="1">
              <a:spLocks noChangeArrowheads="1"/>
            </p:cNvSpPr>
            <p:nvPr/>
          </p:nvSpPr>
          <p:spPr bwMode="auto">
            <a:xfrm>
              <a:off x="2027238" y="1458913"/>
              <a:ext cx="788987"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2mM HU (h)</a:t>
              </a:r>
            </a:p>
          </p:txBody>
        </p:sp>
        <p:graphicFrame>
          <p:nvGraphicFramePr>
            <p:cNvPr id="63" name="Object 74"/>
            <p:cNvGraphicFramePr>
              <a:graphicFrameLocks noChangeAspect="1"/>
            </p:cNvGraphicFramePr>
            <p:nvPr/>
          </p:nvGraphicFramePr>
          <p:xfrm>
            <a:off x="857250" y="1844675"/>
            <a:ext cx="625475" cy="184150"/>
          </p:xfrm>
          <a:graphic>
            <a:graphicData uri="http://schemas.openxmlformats.org/presentationml/2006/ole">
              <p:oleObj spid="_x0000_s67629" name="Image" r:id="rId26" imgW="2054182" imgH="219234" progId="">
                <p:embed/>
              </p:oleObj>
            </a:graphicData>
          </a:graphic>
        </p:graphicFrame>
        <p:graphicFrame>
          <p:nvGraphicFramePr>
            <p:cNvPr id="64" name="Object 75"/>
            <p:cNvGraphicFramePr>
              <a:graphicFrameLocks noChangeAspect="1"/>
            </p:cNvGraphicFramePr>
            <p:nvPr/>
          </p:nvGraphicFramePr>
          <p:xfrm>
            <a:off x="1514475" y="2062163"/>
            <a:ext cx="563563" cy="182562"/>
          </p:xfrm>
          <a:graphic>
            <a:graphicData uri="http://schemas.openxmlformats.org/presentationml/2006/ole">
              <p:oleObj spid="_x0000_s67630" name="Image" r:id="rId27" imgW="2054182" imgH="277204" progId="">
                <p:embed/>
              </p:oleObj>
            </a:graphicData>
          </a:graphic>
        </p:graphicFrame>
        <p:sp>
          <p:nvSpPr>
            <p:cNvPr id="65" name="Text Box 76"/>
            <p:cNvSpPr txBox="1">
              <a:spLocks noChangeArrowheads="1"/>
            </p:cNvSpPr>
            <p:nvPr/>
          </p:nvSpPr>
          <p:spPr bwMode="auto">
            <a:xfrm>
              <a:off x="2016125" y="2046288"/>
              <a:ext cx="617538"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l-GR" sz="800" dirty="0">
                  <a:latin typeface="Arial"/>
                  <a:ea typeface="Times New Roman" pitchFamily="-105" charset="0"/>
                  <a:cs typeface="Arial"/>
                </a:rPr>
                <a:t>β</a:t>
              </a:r>
              <a:r>
                <a:rPr lang="en-US" sz="800" dirty="0">
                  <a:latin typeface="Arial"/>
                  <a:ea typeface="Times New Roman" pitchFamily="-105" charset="0"/>
                  <a:cs typeface="Arial"/>
                </a:rPr>
                <a:t>-</a:t>
              </a:r>
              <a:r>
                <a:rPr lang="en-US" sz="800" dirty="0">
                  <a:latin typeface="Arial"/>
                  <a:cs typeface="Arial"/>
                </a:rPr>
                <a:t>Actin</a:t>
              </a:r>
            </a:p>
          </p:txBody>
        </p:sp>
        <p:sp>
          <p:nvSpPr>
            <p:cNvPr id="66" name="Text Box 77"/>
            <p:cNvSpPr txBox="1">
              <a:spLocks noChangeArrowheads="1"/>
            </p:cNvSpPr>
            <p:nvPr/>
          </p:nvSpPr>
          <p:spPr bwMode="auto">
            <a:xfrm>
              <a:off x="768350" y="2247900"/>
              <a:ext cx="777875"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3T3-Mock</a:t>
              </a:r>
            </a:p>
          </p:txBody>
        </p:sp>
        <p:sp>
          <p:nvSpPr>
            <p:cNvPr id="67" name="Line 78"/>
            <p:cNvSpPr>
              <a:spLocks noChangeShapeType="1"/>
            </p:cNvSpPr>
            <p:nvPr/>
          </p:nvSpPr>
          <p:spPr bwMode="auto">
            <a:xfrm>
              <a:off x="854075" y="2281238"/>
              <a:ext cx="631825" cy="1587"/>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68" name="Line 79"/>
            <p:cNvSpPr>
              <a:spLocks noChangeShapeType="1"/>
            </p:cNvSpPr>
            <p:nvPr/>
          </p:nvSpPr>
          <p:spPr bwMode="auto">
            <a:xfrm>
              <a:off x="1508125" y="2284413"/>
              <a:ext cx="574675" cy="1587"/>
            </a:xfrm>
            <a:prstGeom prst="line">
              <a:avLst/>
            </a:prstGeom>
            <a:noFill/>
            <a:ln w="12700">
              <a:solidFill>
                <a:schemeClr val="tx1"/>
              </a:solidFill>
              <a:round/>
              <a:headEnd/>
              <a:tailEnd/>
            </a:ln>
            <a:effectLst/>
          </p:spPr>
          <p:txBody>
            <a:bodyPr>
              <a:prstTxWarp prst="textNoShape">
                <a:avLst/>
              </a:prstTxWarp>
            </a:bodyPr>
            <a:lstStyle/>
            <a:p>
              <a:endParaRPr lang="en-US" sz="800" dirty="0">
                <a:latin typeface="Arial"/>
                <a:cs typeface="Arial"/>
              </a:endParaRPr>
            </a:p>
          </p:txBody>
        </p:sp>
        <p:sp>
          <p:nvSpPr>
            <p:cNvPr id="69" name="Text Box 127"/>
            <p:cNvSpPr txBox="1">
              <a:spLocks noChangeArrowheads="1"/>
            </p:cNvSpPr>
            <p:nvPr/>
          </p:nvSpPr>
          <p:spPr bwMode="auto">
            <a:xfrm>
              <a:off x="1416050" y="2251075"/>
              <a:ext cx="808038" cy="214313"/>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3T3-</a:t>
              </a:r>
              <a:r>
                <a:rPr lang="en-US" sz="800" dirty="0" smtClean="0">
                  <a:latin typeface="Arial"/>
                  <a:cs typeface="Arial"/>
                </a:rPr>
                <a:t>Fbx4sh </a:t>
              </a:r>
              <a:endParaRPr lang="en-US" sz="800" dirty="0">
                <a:latin typeface="Arial"/>
                <a:cs typeface="Arial"/>
              </a:endParaRPr>
            </a:p>
          </p:txBody>
        </p:sp>
        <p:sp>
          <p:nvSpPr>
            <p:cNvPr id="70" name="Text Box 129"/>
            <p:cNvSpPr txBox="1">
              <a:spLocks noChangeArrowheads="1"/>
            </p:cNvSpPr>
            <p:nvPr/>
          </p:nvSpPr>
          <p:spPr bwMode="auto">
            <a:xfrm>
              <a:off x="2011363" y="1617663"/>
              <a:ext cx="1131887"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80000"/>
                </a:spcBef>
              </a:pPr>
              <a:r>
                <a:rPr lang="en-US" sz="800" dirty="0">
                  <a:latin typeface="Arial"/>
                  <a:cs typeface="Arial"/>
                </a:rPr>
                <a:t>Cyc D1</a:t>
              </a:r>
            </a:p>
          </p:txBody>
        </p:sp>
        <p:sp>
          <p:nvSpPr>
            <p:cNvPr id="71" name="Text Box 134"/>
            <p:cNvSpPr txBox="1">
              <a:spLocks noChangeArrowheads="1"/>
            </p:cNvSpPr>
            <p:nvPr/>
          </p:nvSpPr>
          <p:spPr bwMode="auto">
            <a:xfrm>
              <a:off x="1663700" y="1458913"/>
              <a:ext cx="252413"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a:t>
              </a:r>
            </a:p>
          </p:txBody>
        </p:sp>
        <p:sp>
          <p:nvSpPr>
            <p:cNvPr id="72" name="Text Box 135"/>
            <p:cNvSpPr txBox="1">
              <a:spLocks noChangeArrowheads="1"/>
            </p:cNvSpPr>
            <p:nvPr/>
          </p:nvSpPr>
          <p:spPr bwMode="auto">
            <a:xfrm>
              <a:off x="1846263" y="1458913"/>
              <a:ext cx="252412"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4</a:t>
              </a:r>
            </a:p>
          </p:txBody>
        </p:sp>
        <p:sp>
          <p:nvSpPr>
            <p:cNvPr id="73" name="Text Box 137"/>
            <p:cNvSpPr txBox="1">
              <a:spLocks noChangeArrowheads="1"/>
            </p:cNvSpPr>
            <p:nvPr/>
          </p:nvSpPr>
          <p:spPr bwMode="auto">
            <a:xfrm>
              <a:off x="1495425" y="1443038"/>
              <a:ext cx="252413"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sp>
          <p:nvSpPr>
            <p:cNvPr id="74" name="Text Box 138"/>
            <p:cNvSpPr txBox="1">
              <a:spLocks noChangeArrowheads="1"/>
            </p:cNvSpPr>
            <p:nvPr/>
          </p:nvSpPr>
          <p:spPr bwMode="auto">
            <a:xfrm>
              <a:off x="1109663" y="1458913"/>
              <a:ext cx="252412"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2</a:t>
              </a:r>
            </a:p>
          </p:txBody>
        </p:sp>
        <p:sp>
          <p:nvSpPr>
            <p:cNvPr id="75" name="Text Box 139"/>
            <p:cNvSpPr txBox="1">
              <a:spLocks noChangeArrowheads="1"/>
            </p:cNvSpPr>
            <p:nvPr/>
          </p:nvSpPr>
          <p:spPr bwMode="auto">
            <a:xfrm>
              <a:off x="1276350" y="1458913"/>
              <a:ext cx="252413" cy="214312"/>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4</a:t>
              </a:r>
            </a:p>
          </p:txBody>
        </p:sp>
        <p:sp>
          <p:nvSpPr>
            <p:cNvPr id="76" name="Text Box 141"/>
            <p:cNvSpPr txBox="1">
              <a:spLocks noChangeArrowheads="1"/>
            </p:cNvSpPr>
            <p:nvPr/>
          </p:nvSpPr>
          <p:spPr bwMode="auto">
            <a:xfrm>
              <a:off x="893763" y="1443038"/>
              <a:ext cx="252412" cy="215431"/>
            </a:xfrm>
            <a:prstGeom prst="rect">
              <a:avLst/>
            </a:prstGeom>
            <a:noFill/>
            <a:ln w="9525">
              <a:noFill/>
              <a:miter lim="800000"/>
              <a:headEnd/>
              <a:tailEnd/>
            </a:ln>
            <a:effectLst/>
          </p:spPr>
          <p:txBody>
            <a:bodyPr lIns="91429" tIns="45714" rIns="91429" bIns="45714">
              <a:prstTxWarp prst="textNoShape">
                <a:avLst/>
              </a:prstTxWarp>
              <a:spAutoFit/>
            </a:bodyPr>
            <a:lstStyle/>
            <a:p>
              <a:pPr>
                <a:spcBef>
                  <a:spcPct val="50000"/>
                </a:spcBef>
              </a:pPr>
              <a:r>
                <a:rPr lang="en-US" sz="800" dirty="0">
                  <a:latin typeface="Arial"/>
                  <a:cs typeface="Arial"/>
                </a:rPr>
                <a:t>- </a:t>
              </a:r>
            </a:p>
          </p:txBody>
        </p:sp>
        <p:graphicFrame>
          <p:nvGraphicFramePr>
            <p:cNvPr id="170" name="Object 300"/>
            <p:cNvGraphicFramePr>
              <a:graphicFrameLocks noChangeAspect="1"/>
            </p:cNvGraphicFramePr>
            <p:nvPr/>
          </p:nvGraphicFramePr>
          <p:xfrm>
            <a:off x="1514475" y="1639888"/>
            <a:ext cx="558800" cy="173037"/>
          </p:xfrm>
          <a:graphic>
            <a:graphicData uri="http://schemas.openxmlformats.org/presentationml/2006/ole">
              <p:oleObj spid="_x0000_s67652" name="Image" r:id="rId28" imgW="2185235" imgH="466187" progId="">
                <p:embed/>
              </p:oleObj>
            </a:graphicData>
          </a:graphic>
        </p:graphicFrame>
        <p:graphicFrame>
          <p:nvGraphicFramePr>
            <p:cNvPr id="171" name="Object 301"/>
            <p:cNvGraphicFramePr>
              <a:graphicFrameLocks noChangeAspect="1"/>
            </p:cNvGraphicFramePr>
            <p:nvPr/>
          </p:nvGraphicFramePr>
          <p:xfrm>
            <a:off x="1512888" y="1846263"/>
            <a:ext cx="558800" cy="180975"/>
          </p:xfrm>
          <a:graphic>
            <a:graphicData uri="http://schemas.openxmlformats.org/presentationml/2006/ole">
              <p:oleObj spid="_x0000_s67653" name="Image" r:id="rId29" imgW="2054182" imgH="219234" progId="">
                <p:embed/>
              </p:oleObj>
            </a:graphicData>
          </a:graphic>
        </p:graphicFrame>
        <p:graphicFrame>
          <p:nvGraphicFramePr>
            <p:cNvPr id="172" name="Object 302"/>
            <p:cNvGraphicFramePr>
              <a:graphicFrameLocks noChangeAspect="1"/>
            </p:cNvGraphicFramePr>
            <p:nvPr/>
          </p:nvGraphicFramePr>
          <p:xfrm>
            <a:off x="857250" y="2062163"/>
            <a:ext cx="625475" cy="182562"/>
          </p:xfrm>
          <a:graphic>
            <a:graphicData uri="http://schemas.openxmlformats.org/presentationml/2006/ole">
              <p:oleObj spid="_x0000_s67654" name="Image" r:id="rId30" imgW="2054182" imgH="277204" progId="">
                <p:embed/>
              </p:oleObj>
            </a:graphicData>
          </a:graphic>
        </p:graphicFrame>
      </p:grpSp>
      <p:sp>
        <p:nvSpPr>
          <p:cNvPr id="174" name="Text Box 19"/>
          <p:cNvSpPr txBox="1">
            <a:spLocks noChangeArrowheads="1"/>
          </p:cNvSpPr>
          <p:nvPr/>
        </p:nvSpPr>
        <p:spPr bwMode="auto">
          <a:xfrm>
            <a:off x="3241675" y="1014413"/>
            <a:ext cx="449263" cy="338554"/>
          </a:xfrm>
          <a:prstGeom prst="rect">
            <a:avLst/>
          </a:prstGeom>
          <a:noFill/>
          <a:ln w="9525">
            <a:noFill/>
            <a:miter lim="800000"/>
            <a:headEnd/>
            <a:tailEnd/>
          </a:ln>
          <a:effectLst/>
        </p:spPr>
        <p:txBody>
          <a:bodyPr>
            <a:prstTxWarp prst="textNoShape">
              <a:avLst/>
            </a:prstTxWarp>
            <a:spAutoFit/>
          </a:bodyPr>
          <a:lstStyle/>
          <a:p>
            <a:r>
              <a:rPr lang="en-US" sz="1200" b="1" dirty="0">
                <a:latin typeface="Arial" pitchFamily="-106" charset="0"/>
              </a:rPr>
              <a:t>B</a:t>
            </a:r>
            <a:r>
              <a:rPr lang="en-US" sz="1200" b="1" dirty="0" smtClean="0">
                <a:latin typeface="Arial" pitchFamily="-106" charset="0"/>
              </a:rPr>
              <a:t>.</a:t>
            </a:r>
            <a:r>
              <a:rPr lang="en-US" sz="1600" dirty="0" smtClean="0">
                <a:latin typeface="Arial" pitchFamily="-106" charset="0"/>
              </a:rPr>
              <a:t>  </a:t>
            </a:r>
            <a:endParaRPr lang="en-US" sz="1600" dirty="0">
              <a:latin typeface="Arial" pitchFamily="-106" charset="0"/>
            </a:endParaRPr>
          </a:p>
        </p:txBody>
      </p:sp>
      <p:sp>
        <p:nvSpPr>
          <p:cNvPr id="178" name="Text Box 19"/>
          <p:cNvSpPr txBox="1">
            <a:spLocks noChangeArrowheads="1"/>
          </p:cNvSpPr>
          <p:nvPr/>
        </p:nvSpPr>
        <p:spPr bwMode="auto">
          <a:xfrm>
            <a:off x="914400" y="2017713"/>
            <a:ext cx="449263" cy="338554"/>
          </a:xfrm>
          <a:prstGeom prst="rect">
            <a:avLst/>
          </a:prstGeom>
          <a:noFill/>
          <a:ln w="9525">
            <a:noFill/>
            <a:miter lim="800000"/>
            <a:headEnd/>
            <a:tailEnd/>
          </a:ln>
          <a:effectLst/>
        </p:spPr>
        <p:txBody>
          <a:bodyPr>
            <a:prstTxWarp prst="textNoShape">
              <a:avLst/>
            </a:prstTxWarp>
            <a:spAutoFit/>
          </a:bodyPr>
          <a:lstStyle/>
          <a:p>
            <a:r>
              <a:rPr lang="en-US" sz="1200" b="1" dirty="0">
                <a:latin typeface="Arial" pitchFamily="-106" charset="0"/>
              </a:rPr>
              <a:t>C</a:t>
            </a:r>
            <a:r>
              <a:rPr lang="en-US" sz="1200" b="1" dirty="0" smtClean="0">
                <a:latin typeface="Arial" pitchFamily="-106" charset="0"/>
              </a:rPr>
              <a:t>.</a:t>
            </a:r>
            <a:r>
              <a:rPr lang="en-US" sz="1600" dirty="0" smtClean="0">
                <a:latin typeface="Arial" pitchFamily="-106" charset="0"/>
              </a:rPr>
              <a:t>  </a:t>
            </a:r>
            <a:endParaRPr lang="en-US" sz="1600" dirty="0">
              <a:latin typeface="Arial" pitchFamily="-106" charset="0"/>
            </a:endParaRPr>
          </a:p>
        </p:txBody>
      </p:sp>
      <p:sp>
        <p:nvSpPr>
          <p:cNvPr id="180" name="Text Box 19"/>
          <p:cNvSpPr txBox="1">
            <a:spLocks noChangeArrowheads="1"/>
          </p:cNvSpPr>
          <p:nvPr/>
        </p:nvSpPr>
        <p:spPr bwMode="auto">
          <a:xfrm>
            <a:off x="3390900" y="2132013"/>
            <a:ext cx="449263" cy="338554"/>
          </a:xfrm>
          <a:prstGeom prst="rect">
            <a:avLst/>
          </a:prstGeom>
          <a:noFill/>
          <a:ln w="9525">
            <a:noFill/>
            <a:miter lim="800000"/>
            <a:headEnd/>
            <a:tailEnd/>
          </a:ln>
          <a:effectLst/>
        </p:spPr>
        <p:txBody>
          <a:bodyPr>
            <a:prstTxWarp prst="textNoShape">
              <a:avLst/>
            </a:prstTxWarp>
            <a:spAutoFit/>
          </a:bodyPr>
          <a:lstStyle/>
          <a:p>
            <a:r>
              <a:rPr lang="en-US" sz="1200" b="1" dirty="0" smtClean="0">
                <a:latin typeface="Arial" pitchFamily="-106" charset="0"/>
              </a:rPr>
              <a:t>D.</a:t>
            </a:r>
            <a:r>
              <a:rPr lang="en-US" sz="1600" dirty="0" smtClean="0">
                <a:latin typeface="Arial" pitchFamily="-106" charset="0"/>
              </a:rPr>
              <a:t>  </a:t>
            </a:r>
            <a:endParaRPr lang="en-US" sz="1600" dirty="0">
              <a:latin typeface="Arial" pitchFamily="-106" charset="0"/>
            </a:endParaRPr>
          </a:p>
        </p:txBody>
      </p:sp>
      <p:sp>
        <p:nvSpPr>
          <p:cNvPr id="181" name="Text Box 19"/>
          <p:cNvSpPr txBox="1">
            <a:spLocks noChangeArrowheads="1"/>
          </p:cNvSpPr>
          <p:nvPr/>
        </p:nvSpPr>
        <p:spPr bwMode="auto">
          <a:xfrm>
            <a:off x="914400" y="3109913"/>
            <a:ext cx="449263" cy="338554"/>
          </a:xfrm>
          <a:prstGeom prst="rect">
            <a:avLst/>
          </a:prstGeom>
          <a:noFill/>
          <a:ln w="9525">
            <a:noFill/>
            <a:miter lim="800000"/>
            <a:headEnd/>
            <a:tailEnd/>
          </a:ln>
          <a:effectLst/>
        </p:spPr>
        <p:txBody>
          <a:bodyPr>
            <a:prstTxWarp prst="textNoShape">
              <a:avLst/>
            </a:prstTxWarp>
            <a:spAutoFit/>
          </a:bodyPr>
          <a:lstStyle/>
          <a:p>
            <a:r>
              <a:rPr lang="en-US" sz="1200" b="1" dirty="0" smtClean="0">
                <a:latin typeface="Arial" pitchFamily="-106" charset="0"/>
              </a:rPr>
              <a:t>E.</a:t>
            </a:r>
            <a:r>
              <a:rPr lang="en-US" sz="1600" dirty="0" smtClean="0">
                <a:latin typeface="Arial" pitchFamily="-106" charset="0"/>
              </a:rPr>
              <a:t>  </a:t>
            </a:r>
            <a:endParaRPr lang="en-US" sz="1600" dirty="0">
              <a:latin typeface="Arial" pitchFamily="-106" charset="0"/>
            </a:endParaRPr>
          </a:p>
        </p:txBody>
      </p:sp>
      <p:grpSp>
        <p:nvGrpSpPr>
          <p:cNvPr id="183" name="Group 182"/>
          <p:cNvGrpSpPr/>
          <p:nvPr/>
        </p:nvGrpSpPr>
        <p:grpSpPr>
          <a:xfrm>
            <a:off x="1141413" y="3403598"/>
            <a:ext cx="1639887" cy="2343100"/>
            <a:chOff x="698500" y="5054598"/>
            <a:chExt cx="1803400" cy="2647868"/>
          </a:xfrm>
        </p:grpSpPr>
        <p:sp>
          <p:nvSpPr>
            <p:cNvPr id="184" name="Text Box 308"/>
            <p:cNvSpPr txBox="1">
              <a:spLocks noChangeArrowheads="1"/>
            </p:cNvSpPr>
            <p:nvPr/>
          </p:nvSpPr>
          <p:spPr bwMode="auto">
            <a:xfrm>
              <a:off x="752551" y="5738341"/>
              <a:ext cx="785673" cy="24346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Vector Untr</a:t>
              </a:r>
            </a:p>
          </p:txBody>
        </p:sp>
        <p:sp>
          <p:nvSpPr>
            <p:cNvPr id="185" name="Text Box 309"/>
            <p:cNvSpPr txBox="1">
              <a:spLocks noChangeArrowheads="1"/>
            </p:cNvSpPr>
            <p:nvPr/>
          </p:nvSpPr>
          <p:spPr bwMode="auto">
            <a:xfrm>
              <a:off x="1625660" y="5727992"/>
              <a:ext cx="873720" cy="24346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smtClean="0">
                  <a:latin typeface="Helvetica" pitchFamily="-105" charset="0"/>
                </a:rPr>
                <a:t>Vector </a:t>
              </a:r>
              <a:r>
                <a:rPr lang="en-US" sz="800" dirty="0">
                  <a:latin typeface="Helvetica" pitchFamily="-105" charset="0"/>
                </a:rPr>
                <a:t>HU</a:t>
              </a:r>
            </a:p>
          </p:txBody>
        </p:sp>
        <p:sp>
          <p:nvSpPr>
            <p:cNvPr id="186" name="Text Box 312"/>
            <p:cNvSpPr txBox="1">
              <a:spLocks noChangeArrowheads="1"/>
            </p:cNvSpPr>
            <p:nvPr/>
          </p:nvSpPr>
          <p:spPr bwMode="auto">
            <a:xfrm>
              <a:off x="742145" y="6585811"/>
              <a:ext cx="834840" cy="24346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Fbx4sh Untr</a:t>
              </a:r>
            </a:p>
          </p:txBody>
        </p:sp>
        <p:sp>
          <p:nvSpPr>
            <p:cNvPr id="187" name="Text Box 313"/>
            <p:cNvSpPr txBox="1">
              <a:spLocks noChangeArrowheads="1"/>
            </p:cNvSpPr>
            <p:nvPr/>
          </p:nvSpPr>
          <p:spPr bwMode="auto">
            <a:xfrm>
              <a:off x="1611694" y="6589814"/>
              <a:ext cx="873720" cy="24346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smtClean="0">
                  <a:latin typeface="Helvetica" pitchFamily="-105" charset="0"/>
                </a:rPr>
                <a:t>Fbx4sh </a:t>
              </a:r>
              <a:r>
                <a:rPr lang="en-US" sz="800" dirty="0">
                  <a:latin typeface="Helvetica" pitchFamily="-105" charset="0"/>
                </a:rPr>
                <a:t>HU</a:t>
              </a:r>
            </a:p>
          </p:txBody>
        </p:sp>
        <p:sp>
          <p:nvSpPr>
            <p:cNvPr id="188" name="Text Box 315"/>
            <p:cNvSpPr txBox="1">
              <a:spLocks noChangeArrowheads="1"/>
            </p:cNvSpPr>
            <p:nvPr/>
          </p:nvSpPr>
          <p:spPr bwMode="auto">
            <a:xfrm>
              <a:off x="698501" y="7454998"/>
              <a:ext cx="970798" cy="24346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smtClean="0">
                  <a:latin typeface="Helvetica" pitchFamily="-105" charset="0"/>
                </a:rPr>
                <a:t>D1T286A </a:t>
              </a:r>
              <a:r>
                <a:rPr lang="en-US" sz="800" dirty="0">
                  <a:latin typeface="Helvetica" pitchFamily="-105" charset="0"/>
                </a:rPr>
                <a:t>Untr</a:t>
              </a:r>
            </a:p>
          </p:txBody>
        </p:sp>
        <p:sp>
          <p:nvSpPr>
            <p:cNvPr id="189" name="Text Box 316"/>
            <p:cNvSpPr txBox="1">
              <a:spLocks noChangeArrowheads="1"/>
            </p:cNvSpPr>
            <p:nvPr/>
          </p:nvSpPr>
          <p:spPr bwMode="auto">
            <a:xfrm>
              <a:off x="1545753" y="7458999"/>
              <a:ext cx="956147" cy="243467"/>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smtClean="0">
                  <a:latin typeface="Helvetica" pitchFamily="-105" charset="0"/>
                </a:rPr>
                <a:t>D1T286A  </a:t>
              </a:r>
              <a:r>
                <a:rPr lang="en-US" sz="800" dirty="0">
                  <a:latin typeface="Helvetica" pitchFamily="-105" charset="0"/>
                </a:rPr>
                <a:t>HU</a:t>
              </a:r>
            </a:p>
          </p:txBody>
        </p:sp>
        <p:grpSp>
          <p:nvGrpSpPr>
            <p:cNvPr id="190" name="Group 337"/>
            <p:cNvGrpSpPr>
              <a:grpSpLocks/>
            </p:cNvGrpSpPr>
            <p:nvPr/>
          </p:nvGrpSpPr>
          <p:grpSpPr bwMode="auto">
            <a:xfrm>
              <a:off x="698500" y="5054598"/>
              <a:ext cx="829759" cy="729528"/>
              <a:chOff x="440" y="2862"/>
              <a:chExt cx="604" cy="547"/>
            </a:xfrm>
          </p:grpSpPr>
          <p:pic>
            <p:nvPicPr>
              <p:cNvPr id="210" name="Picture 305" descr="v16 untr"/>
              <p:cNvPicPr>
                <a:picLocks noChangeAspect="1" noChangeArrowheads="1"/>
              </p:cNvPicPr>
              <p:nvPr/>
            </p:nvPicPr>
            <p:blipFill>
              <a:blip r:embed="rId31">
                <a:lum bright="2000" contrast="58000"/>
                <a:grayscl/>
              </a:blip>
              <a:srcRect l="32813" r="4688"/>
              <a:stretch>
                <a:fillRect/>
              </a:stretch>
            </p:blipFill>
            <p:spPr bwMode="auto">
              <a:xfrm>
                <a:off x="479" y="2892"/>
                <a:ext cx="565" cy="517"/>
              </a:xfrm>
              <a:prstGeom prst="rect">
                <a:avLst/>
              </a:prstGeom>
              <a:noFill/>
              <a:ln w="19050">
                <a:solidFill>
                  <a:schemeClr val="tx1"/>
                </a:solidFill>
                <a:miter lim="800000"/>
                <a:headEnd/>
                <a:tailEnd/>
              </a:ln>
            </p:spPr>
          </p:pic>
          <p:sp>
            <p:nvSpPr>
              <p:cNvPr id="211" name="Text Box 331"/>
              <p:cNvSpPr txBox="1">
                <a:spLocks noChangeArrowheads="1"/>
              </p:cNvSpPr>
              <p:nvPr/>
            </p:nvSpPr>
            <p:spPr bwMode="auto">
              <a:xfrm>
                <a:off x="440" y="2862"/>
                <a:ext cx="228" cy="19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5" charset="0"/>
                  </a:rPr>
                  <a:t>a</a:t>
                </a:r>
              </a:p>
            </p:txBody>
          </p:sp>
        </p:grpSp>
        <p:grpSp>
          <p:nvGrpSpPr>
            <p:cNvPr id="191" name="Group 338"/>
            <p:cNvGrpSpPr>
              <a:grpSpLocks/>
            </p:cNvGrpSpPr>
            <p:nvPr/>
          </p:nvGrpSpPr>
          <p:grpSpPr bwMode="auto">
            <a:xfrm>
              <a:off x="1520016" y="5054598"/>
              <a:ext cx="847618" cy="726861"/>
              <a:chOff x="1038" y="2862"/>
              <a:chExt cx="617" cy="545"/>
            </a:xfrm>
          </p:grpSpPr>
          <p:pic>
            <p:nvPicPr>
              <p:cNvPr id="208" name="Picture 307" descr="v11 HU"/>
              <p:cNvPicPr>
                <a:picLocks noChangeAspect="1" noChangeArrowheads="1"/>
              </p:cNvPicPr>
              <p:nvPr/>
            </p:nvPicPr>
            <p:blipFill>
              <a:blip r:embed="rId32">
                <a:lum bright="20000" contrast="50000"/>
                <a:grayscl/>
              </a:blip>
              <a:srcRect l="9375" r="9375"/>
              <a:stretch>
                <a:fillRect/>
              </a:stretch>
            </p:blipFill>
            <p:spPr bwMode="auto">
              <a:xfrm>
                <a:off x="1090" y="2891"/>
                <a:ext cx="565" cy="516"/>
              </a:xfrm>
              <a:prstGeom prst="rect">
                <a:avLst/>
              </a:prstGeom>
              <a:noFill/>
              <a:ln w="19050">
                <a:solidFill>
                  <a:schemeClr val="tx1"/>
                </a:solidFill>
                <a:miter lim="800000"/>
                <a:headEnd/>
                <a:tailEnd/>
              </a:ln>
            </p:spPr>
          </p:pic>
          <p:sp>
            <p:nvSpPr>
              <p:cNvPr id="209" name="Text Box 332"/>
              <p:cNvSpPr txBox="1">
                <a:spLocks noChangeArrowheads="1"/>
              </p:cNvSpPr>
              <p:nvPr/>
            </p:nvSpPr>
            <p:spPr bwMode="auto">
              <a:xfrm>
                <a:off x="1038" y="2862"/>
                <a:ext cx="228" cy="19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5" charset="0"/>
                  </a:rPr>
                  <a:t>b</a:t>
                </a:r>
              </a:p>
            </p:txBody>
          </p:sp>
        </p:grpSp>
        <p:grpSp>
          <p:nvGrpSpPr>
            <p:cNvPr id="192" name="Group 339"/>
            <p:cNvGrpSpPr>
              <a:grpSpLocks/>
            </p:cNvGrpSpPr>
            <p:nvPr/>
          </p:nvGrpSpPr>
          <p:grpSpPr bwMode="auto">
            <a:xfrm>
              <a:off x="698501" y="5920739"/>
              <a:ext cx="829760" cy="714857"/>
              <a:chOff x="440" y="3540"/>
              <a:chExt cx="604" cy="536"/>
            </a:xfrm>
          </p:grpSpPr>
          <p:pic>
            <p:nvPicPr>
              <p:cNvPr id="206" name="Picture 311" descr="F7 untr"/>
              <p:cNvPicPr>
                <a:picLocks noChangeAspect="1" noChangeArrowheads="1"/>
              </p:cNvPicPr>
              <p:nvPr/>
            </p:nvPicPr>
            <p:blipFill>
              <a:blip r:embed="rId33">
                <a:lum bright="14000" contrast="66000"/>
                <a:grayscl/>
              </a:blip>
              <a:srcRect l="18750" t="12500" r="14063" b="6250"/>
              <a:stretch>
                <a:fillRect/>
              </a:stretch>
            </p:blipFill>
            <p:spPr bwMode="auto">
              <a:xfrm>
                <a:off x="482" y="3562"/>
                <a:ext cx="562" cy="514"/>
              </a:xfrm>
              <a:prstGeom prst="rect">
                <a:avLst/>
              </a:prstGeom>
              <a:noFill/>
              <a:ln w="19050">
                <a:solidFill>
                  <a:schemeClr val="tx1"/>
                </a:solidFill>
                <a:miter lim="800000"/>
                <a:headEnd/>
                <a:tailEnd/>
              </a:ln>
            </p:spPr>
          </p:pic>
          <p:sp>
            <p:nvSpPr>
              <p:cNvPr id="207" name="Text Box 333"/>
              <p:cNvSpPr txBox="1">
                <a:spLocks noChangeArrowheads="1"/>
              </p:cNvSpPr>
              <p:nvPr/>
            </p:nvSpPr>
            <p:spPr bwMode="auto">
              <a:xfrm>
                <a:off x="440" y="3540"/>
                <a:ext cx="228" cy="19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5" charset="0"/>
                  </a:rPr>
                  <a:t>c</a:t>
                </a:r>
              </a:p>
            </p:txBody>
          </p:sp>
        </p:grpSp>
        <p:grpSp>
          <p:nvGrpSpPr>
            <p:cNvPr id="193" name="Group 340"/>
            <p:cNvGrpSpPr>
              <a:grpSpLocks/>
            </p:cNvGrpSpPr>
            <p:nvPr/>
          </p:nvGrpSpPr>
          <p:grpSpPr bwMode="auto">
            <a:xfrm>
              <a:off x="1520017" y="5920739"/>
              <a:ext cx="835255" cy="710856"/>
              <a:chOff x="1038" y="3540"/>
              <a:chExt cx="608" cy="533"/>
            </a:xfrm>
          </p:grpSpPr>
          <p:grpSp>
            <p:nvGrpSpPr>
              <p:cNvPr id="202" name="Group 329"/>
              <p:cNvGrpSpPr>
                <a:grpSpLocks/>
              </p:cNvGrpSpPr>
              <p:nvPr/>
            </p:nvGrpSpPr>
            <p:grpSpPr bwMode="auto">
              <a:xfrm>
                <a:off x="1085" y="3561"/>
                <a:ext cx="561" cy="512"/>
                <a:chOff x="1085" y="3561"/>
                <a:chExt cx="561" cy="512"/>
              </a:xfrm>
            </p:grpSpPr>
            <p:pic>
              <p:nvPicPr>
                <p:cNvPr id="204" name="Picture 314" descr="F16 HU"/>
                <p:cNvPicPr>
                  <a:picLocks noChangeAspect="1" noChangeArrowheads="1"/>
                </p:cNvPicPr>
                <p:nvPr/>
              </p:nvPicPr>
              <p:blipFill>
                <a:blip r:embed="rId34">
                  <a:lum bright="24000" contrast="50000"/>
                  <a:grayscl/>
                </a:blip>
                <a:srcRect l="37500" t="6250" r="9375" b="3125"/>
                <a:stretch>
                  <a:fillRect/>
                </a:stretch>
              </p:blipFill>
              <p:spPr bwMode="auto">
                <a:xfrm>
                  <a:off x="1085" y="3561"/>
                  <a:ext cx="561" cy="512"/>
                </a:xfrm>
                <a:prstGeom prst="rect">
                  <a:avLst/>
                </a:prstGeom>
                <a:noFill/>
                <a:ln w="19050">
                  <a:solidFill>
                    <a:schemeClr val="tx1"/>
                  </a:solidFill>
                  <a:miter lim="800000"/>
                  <a:headEnd/>
                  <a:tailEnd/>
                </a:ln>
              </p:spPr>
            </p:pic>
            <p:sp>
              <p:nvSpPr>
                <p:cNvPr id="205" name="Line 328"/>
                <p:cNvSpPr>
                  <a:spLocks noChangeShapeType="1"/>
                </p:cNvSpPr>
                <p:nvPr/>
              </p:nvSpPr>
              <p:spPr bwMode="auto">
                <a:xfrm flipH="1" flipV="1">
                  <a:off x="1357" y="3657"/>
                  <a:ext cx="0" cy="72"/>
                </a:xfrm>
                <a:prstGeom prst="line">
                  <a:avLst/>
                </a:prstGeom>
                <a:noFill/>
                <a:ln w="9525">
                  <a:solidFill>
                    <a:schemeClr val="tx1"/>
                  </a:solidFill>
                  <a:round/>
                  <a:headEnd/>
                  <a:tailEnd type="triangle" w="sm" len="sm"/>
                </a:ln>
                <a:effectLst/>
              </p:spPr>
              <p:txBody>
                <a:bodyPr>
                  <a:prstTxWarp prst="textNoShape">
                    <a:avLst/>
                  </a:prstTxWarp>
                </a:bodyPr>
                <a:lstStyle/>
                <a:p>
                  <a:endParaRPr lang="en-US" dirty="0"/>
                </a:p>
              </p:txBody>
            </p:sp>
          </p:grpSp>
          <p:sp>
            <p:nvSpPr>
              <p:cNvPr id="203" name="Text Box 334"/>
              <p:cNvSpPr txBox="1">
                <a:spLocks noChangeArrowheads="1"/>
              </p:cNvSpPr>
              <p:nvPr/>
            </p:nvSpPr>
            <p:spPr bwMode="auto">
              <a:xfrm>
                <a:off x="1038" y="3540"/>
                <a:ext cx="228" cy="19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5" charset="0"/>
                  </a:rPr>
                  <a:t>d</a:t>
                </a:r>
              </a:p>
            </p:txBody>
          </p:sp>
        </p:grpSp>
        <p:grpSp>
          <p:nvGrpSpPr>
            <p:cNvPr id="194" name="Group 341"/>
            <p:cNvGrpSpPr>
              <a:grpSpLocks/>
            </p:cNvGrpSpPr>
            <p:nvPr/>
          </p:nvGrpSpPr>
          <p:grpSpPr bwMode="auto">
            <a:xfrm>
              <a:off x="698500" y="6775573"/>
              <a:ext cx="829759" cy="710856"/>
              <a:chOff x="440" y="4200"/>
              <a:chExt cx="604" cy="533"/>
            </a:xfrm>
          </p:grpSpPr>
          <p:pic>
            <p:nvPicPr>
              <p:cNvPr id="200" name="Picture 317" descr="TA15 untr"/>
              <p:cNvPicPr>
                <a:picLocks noChangeAspect="1" noChangeArrowheads="1"/>
              </p:cNvPicPr>
              <p:nvPr/>
            </p:nvPicPr>
            <p:blipFill>
              <a:blip r:embed="rId35">
                <a:lum bright="16000" contrast="68000"/>
                <a:grayscl/>
              </a:blip>
              <a:srcRect l="9375" t="18750" r="23438" b="6250"/>
              <a:stretch>
                <a:fillRect/>
              </a:stretch>
            </p:blipFill>
            <p:spPr bwMode="auto">
              <a:xfrm>
                <a:off x="481" y="4222"/>
                <a:ext cx="563" cy="511"/>
              </a:xfrm>
              <a:prstGeom prst="rect">
                <a:avLst/>
              </a:prstGeom>
              <a:noFill/>
              <a:ln w="19050">
                <a:solidFill>
                  <a:schemeClr val="tx1"/>
                </a:solidFill>
                <a:miter lim="800000"/>
                <a:headEnd/>
                <a:tailEnd/>
              </a:ln>
            </p:spPr>
          </p:pic>
          <p:sp>
            <p:nvSpPr>
              <p:cNvPr id="201" name="Text Box 335"/>
              <p:cNvSpPr txBox="1">
                <a:spLocks noChangeArrowheads="1"/>
              </p:cNvSpPr>
              <p:nvPr/>
            </p:nvSpPr>
            <p:spPr bwMode="auto">
              <a:xfrm>
                <a:off x="440" y="4200"/>
                <a:ext cx="228" cy="19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5" charset="0"/>
                  </a:rPr>
                  <a:t>e</a:t>
                </a:r>
              </a:p>
            </p:txBody>
          </p:sp>
        </p:grpSp>
        <p:grpSp>
          <p:nvGrpSpPr>
            <p:cNvPr id="195" name="Group 342"/>
            <p:cNvGrpSpPr>
              <a:grpSpLocks/>
            </p:cNvGrpSpPr>
            <p:nvPr/>
          </p:nvGrpSpPr>
          <p:grpSpPr bwMode="auto">
            <a:xfrm>
              <a:off x="1528259" y="6775573"/>
              <a:ext cx="832507" cy="709522"/>
              <a:chOff x="1044" y="4200"/>
              <a:chExt cx="606" cy="532"/>
            </a:xfrm>
          </p:grpSpPr>
          <p:grpSp>
            <p:nvGrpSpPr>
              <p:cNvPr id="196" name="Group 318"/>
              <p:cNvGrpSpPr>
                <a:grpSpLocks/>
              </p:cNvGrpSpPr>
              <p:nvPr/>
            </p:nvGrpSpPr>
            <p:grpSpPr bwMode="auto">
              <a:xfrm>
                <a:off x="1090" y="4223"/>
                <a:ext cx="560" cy="509"/>
                <a:chOff x="3566" y="1253"/>
                <a:chExt cx="560" cy="509"/>
              </a:xfrm>
            </p:grpSpPr>
            <p:pic>
              <p:nvPicPr>
                <p:cNvPr id="198" name="Picture 319" descr="TA1"/>
                <p:cNvPicPr>
                  <a:picLocks noChangeAspect="1" noChangeArrowheads="1"/>
                </p:cNvPicPr>
                <p:nvPr/>
              </p:nvPicPr>
              <p:blipFill>
                <a:blip r:embed="rId36">
                  <a:lum bright="18000" contrast="70000"/>
                  <a:grayscl/>
                </a:blip>
                <a:srcRect l="4688" t="6250" r="35156"/>
                <a:stretch>
                  <a:fillRect/>
                </a:stretch>
              </p:blipFill>
              <p:spPr bwMode="auto">
                <a:xfrm>
                  <a:off x="3566" y="1253"/>
                  <a:ext cx="560" cy="509"/>
                </a:xfrm>
                <a:prstGeom prst="rect">
                  <a:avLst/>
                </a:prstGeom>
                <a:noFill/>
                <a:ln w="19050">
                  <a:solidFill>
                    <a:schemeClr val="tx1"/>
                  </a:solidFill>
                  <a:miter lim="800000"/>
                  <a:headEnd/>
                  <a:tailEnd/>
                </a:ln>
              </p:spPr>
            </p:pic>
            <p:sp>
              <p:nvSpPr>
                <p:cNvPr id="199" name="Line 320"/>
                <p:cNvSpPr>
                  <a:spLocks noChangeShapeType="1"/>
                </p:cNvSpPr>
                <p:nvPr/>
              </p:nvSpPr>
              <p:spPr bwMode="auto">
                <a:xfrm flipH="1">
                  <a:off x="3940" y="1548"/>
                  <a:ext cx="82" cy="0"/>
                </a:xfrm>
                <a:prstGeom prst="line">
                  <a:avLst/>
                </a:prstGeom>
                <a:noFill/>
                <a:ln w="9525">
                  <a:solidFill>
                    <a:schemeClr val="tx1"/>
                  </a:solidFill>
                  <a:round/>
                  <a:headEnd/>
                  <a:tailEnd type="triangle" w="sm" len="sm"/>
                </a:ln>
                <a:effectLst/>
              </p:spPr>
              <p:txBody>
                <a:bodyPr>
                  <a:prstTxWarp prst="textNoShape">
                    <a:avLst/>
                  </a:prstTxWarp>
                </a:bodyPr>
                <a:lstStyle/>
                <a:p>
                  <a:endParaRPr lang="en-US" dirty="0"/>
                </a:p>
              </p:txBody>
            </p:sp>
          </p:grpSp>
          <p:sp>
            <p:nvSpPr>
              <p:cNvPr id="197" name="Text Box 336"/>
              <p:cNvSpPr txBox="1">
                <a:spLocks noChangeArrowheads="1"/>
              </p:cNvSpPr>
              <p:nvPr/>
            </p:nvSpPr>
            <p:spPr bwMode="auto">
              <a:xfrm>
                <a:off x="1044" y="4200"/>
                <a:ext cx="228" cy="196"/>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900" b="1" dirty="0">
                    <a:latin typeface="Helvetica" pitchFamily="-105" charset="0"/>
                  </a:rPr>
                  <a:t>f</a:t>
                </a:r>
              </a:p>
            </p:txBody>
          </p:sp>
        </p:grpSp>
      </p:grpSp>
      <p:grpSp>
        <p:nvGrpSpPr>
          <p:cNvPr id="232" name="Group 231"/>
          <p:cNvGrpSpPr/>
          <p:nvPr/>
        </p:nvGrpSpPr>
        <p:grpSpPr>
          <a:xfrm>
            <a:off x="3162300" y="3148013"/>
            <a:ext cx="2397125" cy="1520275"/>
            <a:chOff x="3162300" y="3109913"/>
            <a:chExt cx="2397125" cy="1520275"/>
          </a:xfrm>
        </p:grpSpPr>
        <p:sp>
          <p:nvSpPr>
            <p:cNvPr id="212" name="Text Box 19"/>
            <p:cNvSpPr txBox="1">
              <a:spLocks noChangeArrowheads="1"/>
            </p:cNvSpPr>
            <p:nvPr/>
          </p:nvSpPr>
          <p:spPr bwMode="auto">
            <a:xfrm>
              <a:off x="3162300" y="3109913"/>
              <a:ext cx="449263" cy="338554"/>
            </a:xfrm>
            <a:prstGeom prst="rect">
              <a:avLst/>
            </a:prstGeom>
            <a:noFill/>
            <a:ln w="9525">
              <a:noFill/>
              <a:miter lim="800000"/>
              <a:headEnd/>
              <a:tailEnd/>
            </a:ln>
            <a:effectLst/>
          </p:spPr>
          <p:txBody>
            <a:bodyPr>
              <a:prstTxWarp prst="textNoShape">
                <a:avLst/>
              </a:prstTxWarp>
              <a:spAutoFit/>
            </a:bodyPr>
            <a:lstStyle/>
            <a:p>
              <a:r>
                <a:rPr lang="en-US" sz="1200" b="1" dirty="0" smtClean="0">
                  <a:latin typeface="Arial" pitchFamily="-106" charset="0"/>
                </a:rPr>
                <a:t>F.</a:t>
              </a:r>
              <a:r>
                <a:rPr lang="en-US" sz="1600" dirty="0" smtClean="0">
                  <a:latin typeface="Arial" pitchFamily="-106" charset="0"/>
                </a:rPr>
                <a:t>  </a:t>
              </a:r>
              <a:endParaRPr lang="en-US" sz="1600" dirty="0">
                <a:latin typeface="Arial" pitchFamily="-106" charset="0"/>
              </a:endParaRPr>
            </a:p>
          </p:txBody>
        </p:sp>
        <p:graphicFrame>
          <p:nvGraphicFramePr>
            <p:cNvPr id="227" name="Object 72"/>
            <p:cNvGraphicFramePr>
              <a:graphicFrameLocks noChangeAspect="1"/>
            </p:cNvGraphicFramePr>
            <p:nvPr/>
          </p:nvGraphicFramePr>
          <p:xfrm>
            <a:off x="3486150" y="3150150"/>
            <a:ext cx="2073275" cy="1480038"/>
          </p:xfrm>
          <a:graphic>
            <a:graphicData uri="http://schemas.openxmlformats.org/drawingml/2006/chart">
              <c:chart xmlns:c="http://schemas.openxmlformats.org/drawingml/2006/chart" xmlns:r="http://schemas.openxmlformats.org/officeDocument/2006/relationships" r:id="rId37"/>
            </a:graphicData>
          </a:graphic>
        </p:graphicFrame>
        <p:sp>
          <p:nvSpPr>
            <p:cNvPr id="215" name="Text Box 356"/>
            <p:cNvSpPr txBox="1">
              <a:spLocks noChangeArrowheads="1"/>
            </p:cNvSpPr>
            <p:nvPr/>
          </p:nvSpPr>
          <p:spPr bwMode="auto">
            <a:xfrm>
              <a:off x="4117975" y="3351213"/>
              <a:ext cx="819150" cy="214312"/>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800" dirty="0">
                  <a:latin typeface="Helvetica" pitchFamily="-105" charset="0"/>
                </a:rPr>
                <a:t>Untreated</a:t>
              </a:r>
            </a:p>
          </p:txBody>
        </p:sp>
        <p:sp>
          <p:nvSpPr>
            <p:cNvPr id="225" name="Text Box 366"/>
            <p:cNvSpPr txBox="1">
              <a:spLocks noChangeArrowheads="1"/>
            </p:cNvSpPr>
            <p:nvPr/>
          </p:nvSpPr>
          <p:spPr bwMode="auto">
            <a:xfrm rot="16200000">
              <a:off x="2847975" y="3814763"/>
              <a:ext cx="1236663" cy="198437"/>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700" dirty="0">
                  <a:latin typeface="Helvetica" pitchFamily="-105" charset="0"/>
                </a:rPr>
                <a:t># Chromatid Breaks/Cell</a:t>
              </a:r>
            </a:p>
          </p:txBody>
        </p:sp>
      </p:grpSp>
      <p:grpSp>
        <p:nvGrpSpPr>
          <p:cNvPr id="231" name="Group 230"/>
          <p:cNvGrpSpPr/>
          <p:nvPr/>
        </p:nvGrpSpPr>
        <p:grpSpPr>
          <a:xfrm>
            <a:off x="3367088" y="4242139"/>
            <a:ext cx="2208212" cy="1625261"/>
            <a:chOff x="3367088" y="4165939"/>
            <a:chExt cx="2208212" cy="1625261"/>
          </a:xfrm>
        </p:grpSpPr>
        <p:sp>
          <p:nvSpPr>
            <p:cNvPr id="216" name="Text Box 357"/>
            <p:cNvSpPr txBox="1">
              <a:spLocks noChangeArrowheads="1"/>
            </p:cNvSpPr>
            <p:nvPr/>
          </p:nvSpPr>
          <p:spPr bwMode="auto">
            <a:xfrm>
              <a:off x="4194175" y="4575175"/>
              <a:ext cx="819150" cy="214313"/>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pPr>
              <a:r>
                <a:rPr lang="en-US" sz="800" dirty="0">
                  <a:latin typeface="Helvetica" pitchFamily="-105" charset="0"/>
                </a:rPr>
                <a:t>2mM HU</a:t>
              </a:r>
            </a:p>
          </p:txBody>
        </p:sp>
        <p:graphicFrame>
          <p:nvGraphicFramePr>
            <p:cNvPr id="228" name="Object 71"/>
            <p:cNvGraphicFramePr>
              <a:graphicFrameLocks noChangeAspect="1"/>
            </p:cNvGraphicFramePr>
            <p:nvPr/>
          </p:nvGraphicFramePr>
          <p:xfrm>
            <a:off x="3489325" y="4165939"/>
            <a:ext cx="2085975" cy="1625261"/>
          </p:xfrm>
          <a:graphic>
            <a:graphicData uri="http://schemas.openxmlformats.org/drawingml/2006/chart">
              <c:chart xmlns:c="http://schemas.openxmlformats.org/drawingml/2006/chart" xmlns:r="http://schemas.openxmlformats.org/officeDocument/2006/relationships" r:id="rId38"/>
            </a:graphicData>
          </a:graphic>
        </p:graphicFrame>
        <p:sp>
          <p:nvSpPr>
            <p:cNvPr id="223" name="Text Box 364"/>
            <p:cNvSpPr txBox="1">
              <a:spLocks noChangeArrowheads="1"/>
            </p:cNvSpPr>
            <p:nvPr/>
          </p:nvSpPr>
          <p:spPr bwMode="auto">
            <a:xfrm>
              <a:off x="4398963" y="4827588"/>
              <a:ext cx="254000" cy="274637"/>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dirty="0"/>
                <a:t>*</a:t>
              </a:r>
            </a:p>
          </p:txBody>
        </p:sp>
        <p:sp>
          <p:nvSpPr>
            <p:cNvPr id="224" name="Text Box 365"/>
            <p:cNvSpPr txBox="1">
              <a:spLocks noChangeArrowheads="1"/>
            </p:cNvSpPr>
            <p:nvPr/>
          </p:nvSpPr>
          <p:spPr bwMode="auto">
            <a:xfrm>
              <a:off x="4938713" y="4783138"/>
              <a:ext cx="254000" cy="274637"/>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sz="1200" dirty="0"/>
                <a:t>*</a:t>
              </a:r>
            </a:p>
          </p:txBody>
        </p:sp>
        <p:sp>
          <p:nvSpPr>
            <p:cNvPr id="226" name="Text Box 367"/>
            <p:cNvSpPr txBox="1">
              <a:spLocks noChangeArrowheads="1"/>
            </p:cNvSpPr>
            <p:nvPr/>
          </p:nvSpPr>
          <p:spPr bwMode="auto">
            <a:xfrm rot="16200000">
              <a:off x="2847975" y="4929188"/>
              <a:ext cx="1236663" cy="198437"/>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700" dirty="0">
                  <a:latin typeface="Helvetica" pitchFamily="-105" charset="0"/>
                </a:rPr>
                <a:t># Chromatid Breaks/Cell</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603" name="Text Box 19"/>
          <p:cNvSpPr txBox="1">
            <a:spLocks noChangeArrowheads="1"/>
          </p:cNvSpPr>
          <p:nvPr/>
        </p:nvSpPr>
        <p:spPr bwMode="auto">
          <a:xfrm>
            <a:off x="1054100" y="1014413"/>
            <a:ext cx="449263" cy="274637"/>
          </a:xfrm>
          <a:prstGeom prst="rect">
            <a:avLst/>
          </a:prstGeom>
          <a:noFill/>
          <a:ln w="9525">
            <a:noFill/>
            <a:miter lim="800000"/>
            <a:headEnd/>
            <a:tailEnd/>
          </a:ln>
          <a:effectLst/>
        </p:spPr>
        <p:txBody>
          <a:bodyPr>
            <a:prstTxWarp prst="textNoShape">
              <a:avLst/>
            </a:prstTxWarp>
            <a:spAutoFit/>
          </a:bodyPr>
          <a:lstStyle/>
          <a:p>
            <a:r>
              <a:rPr lang="en-US" sz="1200" b="1" dirty="0">
                <a:latin typeface="Arial" pitchFamily="-106" charset="0"/>
              </a:rPr>
              <a:t>A.</a:t>
            </a:r>
            <a:r>
              <a:rPr lang="en-US" sz="1600" dirty="0">
                <a:latin typeface="Arial" pitchFamily="-106" charset="0"/>
              </a:rPr>
              <a:t>  </a:t>
            </a:r>
          </a:p>
        </p:txBody>
      </p:sp>
      <p:sp>
        <p:nvSpPr>
          <p:cNvPr id="67676" name="Text Box 92"/>
          <p:cNvSpPr txBox="1">
            <a:spLocks noChangeArrowheads="1"/>
          </p:cNvSpPr>
          <p:nvPr/>
        </p:nvSpPr>
        <p:spPr bwMode="auto">
          <a:xfrm>
            <a:off x="931863" y="5186363"/>
            <a:ext cx="5205412" cy="3229346"/>
          </a:xfrm>
          <a:prstGeom prst="rect">
            <a:avLst/>
          </a:prstGeom>
          <a:noFill/>
          <a:ln w="9525">
            <a:noFill/>
            <a:miter lim="800000"/>
            <a:headEnd/>
            <a:tailEnd/>
          </a:ln>
          <a:effectLst/>
        </p:spPr>
        <p:txBody>
          <a:bodyPr tIns="91440" bIns="91440">
            <a:prstTxWarp prst="textNoShape">
              <a:avLst/>
            </a:prstTxWarp>
            <a:spAutoFit/>
          </a:bodyPr>
          <a:lstStyle/>
          <a:p>
            <a:pPr algn="just">
              <a:lnSpc>
                <a:spcPct val="110000"/>
              </a:lnSpc>
            </a:pPr>
            <a:r>
              <a:rPr lang="en-US" sz="900" b="1" dirty="0">
                <a:latin typeface="Arial"/>
                <a:cs typeface="Arial"/>
              </a:rPr>
              <a:t>Figure </a:t>
            </a:r>
            <a:r>
              <a:rPr lang="en-US" sz="900" b="1" dirty="0" smtClean="0">
                <a:latin typeface="Arial"/>
                <a:cs typeface="Arial"/>
              </a:rPr>
              <a:t>2.9. Failure to degrade cyclin D1 compromises the intra-S-phase checkpoint response to DNA damage. </a:t>
            </a:r>
            <a:r>
              <a:rPr lang="en-US" sz="900" dirty="0" smtClean="0">
                <a:latin typeface="Arial"/>
                <a:cs typeface="Arial"/>
              </a:rPr>
              <a:t>(A) </a:t>
            </a:r>
            <a:r>
              <a:rPr lang="en-US" sz="900" dirty="0" smtClean="0">
                <a:latin typeface="Arial"/>
                <a:cs typeface="Arial"/>
              </a:rPr>
              <a:t>CDT1 </a:t>
            </a:r>
            <a:r>
              <a:rPr lang="en-US" sz="900" dirty="0" smtClean="0">
                <a:latin typeface="Arial"/>
                <a:cs typeface="Arial"/>
              </a:rPr>
              <a:t>stabilization following DNA damage in cells expressing cyclin D1T286A. HeLa cells were transfected with wild-type or cyclin D1T286A, CDK4, and Cdt1. Cells were treated with 10µg/mL bleomycin as indicated, and </a:t>
            </a:r>
            <a:r>
              <a:rPr lang="en-US" sz="900" dirty="0" smtClean="0">
                <a:latin typeface="Arial"/>
                <a:cs typeface="Arial"/>
              </a:rPr>
              <a:t>CDT1 </a:t>
            </a:r>
            <a:r>
              <a:rPr lang="en-US" sz="900" dirty="0" smtClean="0">
                <a:latin typeface="Arial"/>
                <a:cs typeface="Arial"/>
              </a:rPr>
              <a:t>levels were assessed by immunoblot. (B) Cyclin D1 stabilization promotes MCM maintenance on chromatin. Esophageal carcinoma cell lines expressing endogenous wild-type or D1P287A were irradiated and harvested as indicated. Cell lysates were fractionated into chromatin-bound and soluble fractions; MCM3 binding to chromatin was assessed by immunoblot on chromatin-bound fractions. Ponceau-S stain served as a control for equal loading of chromatin-bound fractions, and PCNA is a representative chromatin-bound protein. (C) Expression of D1T286A results in RDS. RDS assays were performed in synchronous 3T3, 3T3-D1, and 3T3-D1T286A cells. Equal concentrations of DNA were counted for [</a:t>
            </a:r>
            <a:r>
              <a:rPr lang="en-US" sz="900" baseline="30000" dirty="0" smtClean="0">
                <a:latin typeface="Arial"/>
                <a:cs typeface="Arial"/>
              </a:rPr>
              <a:t>3</a:t>
            </a:r>
            <a:r>
              <a:rPr lang="en-US" sz="900" dirty="0" smtClean="0">
                <a:latin typeface="Arial"/>
                <a:cs typeface="Arial"/>
              </a:rPr>
              <a:t>H] and [</a:t>
            </a:r>
            <a:r>
              <a:rPr lang="en-US" sz="900" baseline="30000" dirty="0" smtClean="0">
                <a:latin typeface="Arial"/>
                <a:cs typeface="Arial"/>
              </a:rPr>
              <a:t>14</a:t>
            </a:r>
            <a:r>
              <a:rPr lang="en-US" sz="900" dirty="0" smtClean="0">
                <a:latin typeface="Arial"/>
                <a:cs typeface="Arial"/>
              </a:rPr>
              <a:t>C]thymidine incorporation. DNA synthesis (calculated ratio of [</a:t>
            </a:r>
            <a:r>
              <a:rPr lang="en-US" sz="900" baseline="30000" dirty="0" smtClean="0">
                <a:latin typeface="Arial"/>
                <a:cs typeface="Arial"/>
              </a:rPr>
              <a:t>3</a:t>
            </a:r>
            <a:r>
              <a:rPr lang="en-US" sz="900" dirty="0" smtClean="0">
                <a:latin typeface="Arial"/>
                <a:cs typeface="Arial"/>
              </a:rPr>
              <a:t>H] to [</a:t>
            </a:r>
            <a:r>
              <a:rPr lang="en-US" sz="900" baseline="30000" dirty="0" smtClean="0">
                <a:latin typeface="Arial"/>
                <a:cs typeface="Arial"/>
              </a:rPr>
              <a:t>14</a:t>
            </a:r>
            <a:r>
              <a:rPr lang="en-US" sz="900" dirty="0" smtClean="0">
                <a:latin typeface="Arial"/>
                <a:cs typeface="Arial"/>
              </a:rPr>
              <a:t>C]) was normalized to the non-irradiated control for each cell line. (D) Disruption of SCF</a:t>
            </a:r>
            <a:r>
              <a:rPr lang="en-US" sz="900" baseline="30000" dirty="0" smtClean="0">
                <a:latin typeface="Arial"/>
                <a:cs typeface="Arial"/>
              </a:rPr>
              <a:t>Fbx4</a:t>
            </a:r>
            <a:r>
              <a:rPr lang="en-US" sz="900" dirty="0" smtClean="0">
                <a:latin typeface="Arial"/>
                <a:cs typeface="Arial"/>
              </a:rPr>
              <a:t> promotes RDS. RDS assays were performed as in (C) utilizing cells stably expressing luciferase, </a:t>
            </a:r>
            <a:r>
              <a:rPr lang="en-US" sz="900" dirty="0" smtClean="0">
                <a:latin typeface="Symbol" charset="2"/>
                <a:cs typeface="Symbol" charset="2"/>
              </a:rPr>
              <a:t>α</a:t>
            </a:r>
            <a:r>
              <a:rPr lang="en-US" sz="900" dirty="0" smtClean="0">
                <a:latin typeface="Arial"/>
                <a:cs typeface="Arial"/>
              </a:rPr>
              <a:t>B cry, or Fbx4-specific shRNA. (E) Fbx4 attenuation in cyclin D1-null cells does not result in RDS. RDS assays as in (C) were performed in wild-type or cyclin D1-null MEFs stably expressing shRNAs as indicated. (F) Fbx4 levels are attenuated in cyclin D1-null MEFs stably expressing Fbx4-specific shRNA. (G) Failure to degrade cyclin D1 sensitizes cells to CPT. 3T3-D1 or D1T286A cells were treated with CPT as indicated for 24 or 48 h. Cells were fixed and stained with propidium iodide and subjected to FACS analysis; a sub-G</a:t>
            </a:r>
            <a:r>
              <a:rPr lang="en-US" sz="900" baseline="-25000" dirty="0" smtClean="0">
                <a:latin typeface="Arial"/>
                <a:cs typeface="Arial"/>
              </a:rPr>
              <a:t>1</a:t>
            </a:r>
            <a:r>
              <a:rPr lang="en-US" sz="900" dirty="0" smtClean="0">
                <a:latin typeface="Arial"/>
                <a:cs typeface="Arial"/>
              </a:rPr>
              <a:t> population is indicative of apoptotic cells.</a:t>
            </a:r>
            <a:endParaRPr lang="en-US" sz="900" dirty="0">
              <a:latin typeface="Arial"/>
              <a:cs typeface="Arial"/>
            </a:endParaRPr>
          </a:p>
        </p:txBody>
      </p:sp>
      <p:sp>
        <p:nvSpPr>
          <p:cNvPr id="67678" name="Text Box 94"/>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62</a:t>
            </a:r>
            <a:endParaRPr lang="en-US" sz="1200" dirty="0">
              <a:ea typeface="ＭＳ Ｐゴシック" pitchFamily="-106" charset="-128"/>
              <a:cs typeface="ＭＳ Ｐゴシック" pitchFamily="-106" charset="-128"/>
            </a:endParaRPr>
          </a:p>
        </p:txBody>
      </p:sp>
      <p:sp>
        <p:nvSpPr>
          <p:cNvPr id="174" name="Text Box 19"/>
          <p:cNvSpPr txBox="1">
            <a:spLocks noChangeArrowheads="1"/>
          </p:cNvSpPr>
          <p:nvPr/>
        </p:nvSpPr>
        <p:spPr bwMode="auto">
          <a:xfrm>
            <a:off x="3305175" y="1014413"/>
            <a:ext cx="449263" cy="338554"/>
          </a:xfrm>
          <a:prstGeom prst="rect">
            <a:avLst/>
          </a:prstGeom>
          <a:noFill/>
          <a:ln w="9525">
            <a:noFill/>
            <a:miter lim="800000"/>
            <a:headEnd/>
            <a:tailEnd/>
          </a:ln>
          <a:effectLst/>
        </p:spPr>
        <p:txBody>
          <a:bodyPr>
            <a:prstTxWarp prst="textNoShape">
              <a:avLst/>
            </a:prstTxWarp>
            <a:spAutoFit/>
          </a:bodyPr>
          <a:lstStyle/>
          <a:p>
            <a:r>
              <a:rPr lang="en-US" sz="1200" b="1" dirty="0">
                <a:latin typeface="Arial" pitchFamily="-106" charset="0"/>
              </a:rPr>
              <a:t>B</a:t>
            </a:r>
            <a:r>
              <a:rPr lang="en-US" sz="1200" b="1" dirty="0" smtClean="0">
                <a:latin typeface="Arial" pitchFamily="-106" charset="0"/>
              </a:rPr>
              <a:t>.</a:t>
            </a:r>
            <a:r>
              <a:rPr lang="en-US" sz="1600" dirty="0" smtClean="0">
                <a:latin typeface="Arial" pitchFamily="-106" charset="0"/>
              </a:rPr>
              <a:t>  </a:t>
            </a:r>
            <a:endParaRPr lang="en-US" sz="1600" dirty="0">
              <a:latin typeface="Arial" pitchFamily="-106" charset="0"/>
            </a:endParaRPr>
          </a:p>
        </p:txBody>
      </p:sp>
      <p:grpSp>
        <p:nvGrpSpPr>
          <p:cNvPr id="263" name="Group 262"/>
          <p:cNvGrpSpPr/>
          <p:nvPr/>
        </p:nvGrpSpPr>
        <p:grpSpPr>
          <a:xfrm>
            <a:off x="1168400" y="1219200"/>
            <a:ext cx="2127251" cy="1209524"/>
            <a:chOff x="1308100" y="1600200"/>
            <a:chExt cx="2127251" cy="1209524"/>
          </a:xfrm>
        </p:grpSpPr>
        <p:sp>
          <p:nvSpPr>
            <p:cNvPr id="162" name="Text Box 452"/>
            <p:cNvSpPr txBox="1">
              <a:spLocks noChangeArrowheads="1"/>
            </p:cNvSpPr>
            <p:nvPr/>
          </p:nvSpPr>
          <p:spPr bwMode="auto">
            <a:xfrm>
              <a:off x="2770054" y="2015112"/>
              <a:ext cx="607673"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sym typeface="Symbol" pitchFamily="-105" charset="2"/>
                </a:rPr>
                <a:t></a:t>
              </a:r>
              <a:r>
                <a:rPr lang="en-US" sz="800" dirty="0">
                  <a:latin typeface="Helvetica" pitchFamily="-105" charset="0"/>
                </a:rPr>
                <a:t>H2AX</a:t>
              </a:r>
            </a:p>
          </p:txBody>
        </p:sp>
        <p:sp>
          <p:nvSpPr>
            <p:cNvPr id="164" name="Text Box 453"/>
            <p:cNvSpPr txBox="1">
              <a:spLocks noChangeArrowheads="1"/>
            </p:cNvSpPr>
            <p:nvPr/>
          </p:nvSpPr>
          <p:spPr bwMode="auto">
            <a:xfrm>
              <a:off x="2770054" y="2235842"/>
              <a:ext cx="584099"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sym typeface="Symbol" pitchFamily="-105" charset="2"/>
                </a:rPr>
                <a:t></a:t>
              </a:r>
              <a:r>
                <a:rPr lang="en-US" sz="800" dirty="0">
                  <a:latin typeface="Helvetica" pitchFamily="-105" charset="0"/>
                </a:rPr>
                <a:t>-Actin</a:t>
              </a:r>
            </a:p>
          </p:txBody>
        </p:sp>
        <p:sp>
          <p:nvSpPr>
            <p:cNvPr id="173" name="Text Box 454"/>
            <p:cNvSpPr txBox="1">
              <a:spLocks noChangeArrowheads="1"/>
            </p:cNvSpPr>
            <p:nvPr/>
          </p:nvSpPr>
          <p:spPr bwMode="auto">
            <a:xfrm>
              <a:off x="1982564" y="2470545"/>
              <a:ext cx="1065436" cy="339179"/>
            </a:xfrm>
            <a:prstGeom prst="rect">
              <a:avLst/>
            </a:prstGeom>
            <a:noFill/>
            <a:ln w="9525">
              <a:noFill/>
              <a:miter lim="800000"/>
              <a:headEnd/>
              <a:tailEnd/>
            </a:ln>
            <a:effectLst/>
          </p:spPr>
          <p:txBody>
            <a:bodyPr wrap="square">
              <a:prstTxWarp prst="textNoShape">
                <a:avLst/>
              </a:prstTxWarp>
              <a:spAutoFit/>
            </a:bodyPr>
            <a:lstStyle/>
            <a:p>
              <a:pPr algn="ctr" eaLnBrk="0" hangingPunct="0"/>
              <a:r>
                <a:rPr lang="en-US" sz="800" dirty="0">
                  <a:latin typeface="Helvetica" pitchFamily="-105" charset="0"/>
                </a:rPr>
                <a:t>T286A/CDK4</a:t>
              </a:r>
            </a:p>
            <a:p>
              <a:pPr algn="ctr" eaLnBrk="0" hangingPunct="0"/>
              <a:r>
                <a:rPr lang="en-US" sz="800" dirty="0">
                  <a:latin typeface="Helvetica" pitchFamily="-105" charset="0"/>
                </a:rPr>
                <a:t>Cdt1</a:t>
              </a:r>
            </a:p>
          </p:txBody>
        </p:sp>
        <p:sp>
          <p:nvSpPr>
            <p:cNvPr id="175" name="Text Box 455"/>
            <p:cNvSpPr txBox="1">
              <a:spLocks noChangeArrowheads="1"/>
            </p:cNvSpPr>
            <p:nvPr/>
          </p:nvSpPr>
          <p:spPr bwMode="auto">
            <a:xfrm>
              <a:off x="2757354" y="1619710"/>
              <a:ext cx="598505" cy="195103"/>
            </a:xfrm>
            <a:prstGeom prst="rect">
              <a:avLst/>
            </a:prstGeom>
            <a:noFill/>
            <a:ln w="9525">
              <a:noFill/>
              <a:miter lim="800000"/>
              <a:headEnd/>
              <a:tailEnd/>
            </a:ln>
            <a:effectLst/>
          </p:spPr>
          <p:txBody>
            <a:bodyPr wrap="square">
              <a:prstTxWarp prst="textNoShape">
                <a:avLst/>
              </a:prstTxWarp>
              <a:spAutoFit/>
            </a:bodyPr>
            <a:lstStyle/>
            <a:p>
              <a:pPr eaLnBrk="0" hangingPunct="0">
                <a:lnSpc>
                  <a:spcPct val="80000"/>
                </a:lnSpc>
                <a:spcBef>
                  <a:spcPct val="50000"/>
                </a:spcBef>
              </a:pPr>
              <a:r>
                <a:rPr lang="en-US" sz="800" dirty="0">
                  <a:latin typeface="Helvetica" pitchFamily="-105" charset="0"/>
                </a:rPr>
                <a:t>Bleo (h)</a:t>
              </a:r>
            </a:p>
          </p:txBody>
        </p:sp>
        <p:sp>
          <p:nvSpPr>
            <p:cNvPr id="176" name="Line 456"/>
            <p:cNvSpPr>
              <a:spLocks noChangeShapeType="1"/>
            </p:cNvSpPr>
            <p:nvPr/>
          </p:nvSpPr>
          <p:spPr bwMode="auto">
            <a:xfrm>
              <a:off x="2173772" y="2467544"/>
              <a:ext cx="652200" cy="0"/>
            </a:xfrm>
            <a:prstGeom prst="line">
              <a:avLst/>
            </a:prstGeom>
            <a:noFill/>
            <a:ln w="15875">
              <a:solidFill>
                <a:schemeClr val="tx1"/>
              </a:solidFill>
              <a:round/>
              <a:headEnd/>
              <a:tailEnd/>
            </a:ln>
            <a:effectLst/>
          </p:spPr>
          <p:txBody>
            <a:bodyPr>
              <a:prstTxWarp prst="textNoShape">
                <a:avLst/>
              </a:prstTxWarp>
            </a:bodyPr>
            <a:lstStyle/>
            <a:p>
              <a:endParaRPr lang="en-US" sz="800" dirty="0"/>
            </a:p>
          </p:txBody>
        </p:sp>
        <p:sp>
          <p:nvSpPr>
            <p:cNvPr id="179" name="Text Box 458"/>
            <p:cNvSpPr txBox="1">
              <a:spLocks noChangeArrowheads="1"/>
            </p:cNvSpPr>
            <p:nvPr/>
          </p:nvSpPr>
          <p:spPr bwMode="auto">
            <a:xfrm>
              <a:off x="2770054" y="1791494"/>
              <a:ext cx="665297"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smtClean="0">
                  <a:latin typeface="Helvetica" pitchFamily="-105" charset="0"/>
                </a:rPr>
                <a:t>CDT1</a:t>
              </a:r>
              <a:endParaRPr lang="en-US" sz="800" dirty="0">
                <a:latin typeface="Helvetica" pitchFamily="-105" charset="0"/>
              </a:endParaRPr>
            </a:p>
          </p:txBody>
        </p:sp>
        <p:graphicFrame>
          <p:nvGraphicFramePr>
            <p:cNvPr id="182" name="Object 459"/>
            <p:cNvGraphicFramePr>
              <a:graphicFrameLocks noChangeAspect="1"/>
            </p:cNvGraphicFramePr>
            <p:nvPr/>
          </p:nvGraphicFramePr>
          <p:xfrm>
            <a:off x="1475734" y="1784684"/>
            <a:ext cx="1358096" cy="205608"/>
          </p:xfrm>
          <a:graphic>
            <a:graphicData uri="http://schemas.openxmlformats.org/presentationml/2006/ole">
              <p:oleObj spid="_x0000_s79901" name="Image" r:id="rId4" imgW="4266667" imgH="520635" progId="">
                <p:embed/>
              </p:oleObj>
            </a:graphicData>
          </a:graphic>
        </p:graphicFrame>
        <p:graphicFrame>
          <p:nvGraphicFramePr>
            <p:cNvPr id="183" name="Object 461"/>
            <p:cNvGraphicFramePr>
              <a:graphicFrameLocks noChangeAspect="1"/>
            </p:cNvGraphicFramePr>
            <p:nvPr/>
          </p:nvGraphicFramePr>
          <p:xfrm>
            <a:off x="1475734" y="2021809"/>
            <a:ext cx="1356787" cy="204108"/>
          </p:xfrm>
          <a:graphic>
            <a:graphicData uri="http://schemas.openxmlformats.org/presentationml/2006/ole">
              <p:oleObj spid="_x0000_s79902" name="Image" r:id="rId5" imgW="4088889" imgH="596615" progId="">
                <p:embed/>
              </p:oleObj>
            </a:graphicData>
          </a:graphic>
        </p:graphicFrame>
        <p:graphicFrame>
          <p:nvGraphicFramePr>
            <p:cNvPr id="190" name="Object 462"/>
            <p:cNvGraphicFramePr>
              <a:graphicFrameLocks noChangeAspect="1"/>
            </p:cNvGraphicFramePr>
            <p:nvPr/>
          </p:nvGraphicFramePr>
          <p:xfrm>
            <a:off x="1475734" y="2257433"/>
            <a:ext cx="1358096" cy="207109"/>
          </p:xfrm>
          <a:graphic>
            <a:graphicData uri="http://schemas.openxmlformats.org/presentationml/2006/ole">
              <p:oleObj spid="_x0000_s79903" name="Image" r:id="rId6" imgW="4152381" imgH="634697" progId="">
                <p:embed/>
              </p:oleObj>
            </a:graphicData>
          </a:graphic>
        </p:graphicFrame>
        <p:sp>
          <p:nvSpPr>
            <p:cNvPr id="191" name="Line 463"/>
            <p:cNvSpPr>
              <a:spLocks noChangeShapeType="1"/>
            </p:cNvSpPr>
            <p:nvPr/>
          </p:nvSpPr>
          <p:spPr bwMode="auto">
            <a:xfrm>
              <a:off x="1491450" y="2494558"/>
              <a:ext cx="650891" cy="0"/>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sp>
          <p:nvSpPr>
            <p:cNvPr id="192" name="Text Box 464"/>
            <p:cNvSpPr txBox="1">
              <a:spLocks noChangeArrowheads="1"/>
            </p:cNvSpPr>
            <p:nvPr/>
          </p:nvSpPr>
          <p:spPr bwMode="auto">
            <a:xfrm>
              <a:off x="1308100" y="2463041"/>
              <a:ext cx="1009732" cy="339179"/>
            </a:xfrm>
            <a:prstGeom prst="rect">
              <a:avLst/>
            </a:prstGeom>
            <a:noFill/>
            <a:ln w="9525">
              <a:noFill/>
              <a:miter lim="800000"/>
              <a:headEnd/>
              <a:tailEnd/>
            </a:ln>
            <a:effectLst/>
          </p:spPr>
          <p:txBody>
            <a:bodyPr wrap="square">
              <a:prstTxWarp prst="textNoShape">
                <a:avLst/>
              </a:prstTxWarp>
              <a:spAutoFit/>
            </a:bodyPr>
            <a:lstStyle/>
            <a:p>
              <a:pPr algn="ctr" eaLnBrk="0" hangingPunct="0"/>
              <a:r>
                <a:rPr lang="en-US" sz="800" dirty="0">
                  <a:latin typeface="Helvetica" pitchFamily="-105" charset="0"/>
                </a:rPr>
                <a:t>Cyc D1/CDK4</a:t>
              </a:r>
            </a:p>
            <a:p>
              <a:pPr algn="ctr" eaLnBrk="0" hangingPunct="0"/>
              <a:r>
                <a:rPr lang="en-US" sz="800" dirty="0">
                  <a:latin typeface="Helvetica" pitchFamily="-105" charset="0"/>
                </a:rPr>
                <a:t>Cdt1</a:t>
              </a:r>
            </a:p>
          </p:txBody>
        </p:sp>
        <p:sp>
          <p:nvSpPr>
            <p:cNvPr id="193" name="Text Box 465"/>
            <p:cNvSpPr txBox="1">
              <a:spLocks noChangeArrowheads="1"/>
            </p:cNvSpPr>
            <p:nvPr/>
          </p:nvSpPr>
          <p:spPr bwMode="auto">
            <a:xfrm>
              <a:off x="1580385" y="1600200"/>
              <a:ext cx="337887"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0.5</a:t>
              </a:r>
            </a:p>
          </p:txBody>
        </p:sp>
        <p:sp>
          <p:nvSpPr>
            <p:cNvPr id="194" name="Text Box 466"/>
            <p:cNvSpPr txBox="1">
              <a:spLocks noChangeArrowheads="1"/>
            </p:cNvSpPr>
            <p:nvPr/>
          </p:nvSpPr>
          <p:spPr bwMode="auto">
            <a:xfrm>
              <a:off x="1800008" y="1600200"/>
              <a:ext cx="217400" cy="339179"/>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1</a:t>
              </a:r>
            </a:p>
          </p:txBody>
        </p:sp>
        <p:sp>
          <p:nvSpPr>
            <p:cNvPr id="195" name="Text Box 467"/>
            <p:cNvSpPr txBox="1">
              <a:spLocks noChangeArrowheads="1"/>
            </p:cNvSpPr>
            <p:nvPr/>
          </p:nvSpPr>
          <p:spPr bwMode="auto">
            <a:xfrm>
              <a:off x="1964109" y="1600200"/>
              <a:ext cx="206923" cy="339179"/>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2</a:t>
              </a:r>
            </a:p>
          </p:txBody>
        </p:sp>
        <p:sp>
          <p:nvSpPr>
            <p:cNvPr id="196" name="Text Box 468"/>
            <p:cNvSpPr txBox="1">
              <a:spLocks noChangeArrowheads="1"/>
            </p:cNvSpPr>
            <p:nvPr/>
          </p:nvSpPr>
          <p:spPr bwMode="auto">
            <a:xfrm>
              <a:off x="2136981" y="1600200"/>
              <a:ext cx="290740"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0</a:t>
              </a:r>
            </a:p>
          </p:txBody>
        </p:sp>
        <p:sp>
          <p:nvSpPr>
            <p:cNvPr id="202" name="Text Box 469"/>
            <p:cNvSpPr txBox="1">
              <a:spLocks noChangeArrowheads="1"/>
            </p:cNvSpPr>
            <p:nvPr/>
          </p:nvSpPr>
          <p:spPr bwMode="auto">
            <a:xfrm>
              <a:off x="2249610" y="1600200"/>
              <a:ext cx="328720"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0.5</a:t>
              </a:r>
            </a:p>
          </p:txBody>
        </p:sp>
        <p:sp>
          <p:nvSpPr>
            <p:cNvPr id="213" name="Text Box 470"/>
            <p:cNvSpPr txBox="1">
              <a:spLocks noChangeArrowheads="1"/>
            </p:cNvSpPr>
            <p:nvPr/>
          </p:nvSpPr>
          <p:spPr bwMode="auto">
            <a:xfrm>
              <a:off x="2461376" y="1600200"/>
              <a:ext cx="217400" cy="339179"/>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1</a:t>
              </a:r>
            </a:p>
          </p:txBody>
        </p:sp>
        <p:sp>
          <p:nvSpPr>
            <p:cNvPr id="214" name="Text Box 471"/>
            <p:cNvSpPr txBox="1">
              <a:spLocks noChangeArrowheads="1"/>
            </p:cNvSpPr>
            <p:nvPr/>
          </p:nvSpPr>
          <p:spPr bwMode="auto">
            <a:xfrm>
              <a:off x="2621152" y="1600200"/>
              <a:ext cx="206923" cy="339179"/>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2</a:t>
              </a:r>
            </a:p>
          </p:txBody>
        </p:sp>
        <p:sp>
          <p:nvSpPr>
            <p:cNvPr id="217" name="Text Box 472"/>
            <p:cNvSpPr txBox="1">
              <a:spLocks noChangeArrowheads="1"/>
            </p:cNvSpPr>
            <p:nvPr/>
          </p:nvSpPr>
          <p:spPr bwMode="auto">
            <a:xfrm>
              <a:off x="1447715" y="1600200"/>
              <a:ext cx="290740" cy="21611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0</a:t>
              </a:r>
            </a:p>
          </p:txBody>
        </p:sp>
        <p:sp>
          <p:nvSpPr>
            <p:cNvPr id="218" name="Line 473"/>
            <p:cNvSpPr>
              <a:spLocks noChangeShapeType="1"/>
            </p:cNvSpPr>
            <p:nvPr/>
          </p:nvSpPr>
          <p:spPr bwMode="auto">
            <a:xfrm>
              <a:off x="2171152" y="2494558"/>
              <a:ext cx="650891" cy="0"/>
            </a:xfrm>
            <a:prstGeom prst="line">
              <a:avLst/>
            </a:prstGeom>
            <a:noFill/>
            <a:ln w="12700">
              <a:solidFill>
                <a:schemeClr val="tx1"/>
              </a:solidFill>
              <a:round/>
              <a:headEnd/>
              <a:tailEnd/>
            </a:ln>
            <a:effectLst/>
          </p:spPr>
          <p:txBody>
            <a:bodyPr>
              <a:prstTxWarp prst="textNoShape">
                <a:avLst/>
              </a:prstTxWarp>
            </a:bodyPr>
            <a:lstStyle/>
            <a:p>
              <a:endParaRPr lang="en-US" sz="800" dirty="0"/>
            </a:p>
          </p:txBody>
        </p:sp>
      </p:grpSp>
      <p:grpSp>
        <p:nvGrpSpPr>
          <p:cNvPr id="265" name="Group 264"/>
          <p:cNvGrpSpPr/>
          <p:nvPr/>
        </p:nvGrpSpPr>
        <p:grpSpPr>
          <a:xfrm>
            <a:off x="3597275" y="1063625"/>
            <a:ext cx="2028825" cy="1001841"/>
            <a:chOff x="3648075" y="1558925"/>
            <a:chExt cx="2028825" cy="1001841"/>
          </a:xfrm>
        </p:grpSpPr>
        <p:graphicFrame>
          <p:nvGraphicFramePr>
            <p:cNvPr id="219" name="Object 483"/>
            <p:cNvGraphicFramePr>
              <a:graphicFrameLocks noChangeAspect="1"/>
            </p:cNvGraphicFramePr>
            <p:nvPr/>
          </p:nvGraphicFramePr>
          <p:xfrm>
            <a:off x="3731014" y="1742560"/>
            <a:ext cx="503559" cy="157664"/>
          </p:xfrm>
          <a:graphic>
            <a:graphicData uri="http://schemas.openxmlformats.org/presentationml/2006/ole">
              <p:oleObj spid="_x0000_s79904" name="Image" r:id="rId7" imgW="4882906" imgH="795227" progId="">
                <p:embed/>
              </p:oleObj>
            </a:graphicData>
          </a:graphic>
        </p:graphicFrame>
        <p:graphicFrame>
          <p:nvGraphicFramePr>
            <p:cNvPr id="220" name="Object 484"/>
            <p:cNvGraphicFramePr>
              <a:graphicFrameLocks noChangeAspect="1"/>
            </p:cNvGraphicFramePr>
            <p:nvPr/>
          </p:nvGraphicFramePr>
          <p:xfrm>
            <a:off x="4264194" y="1742560"/>
            <a:ext cx="506521" cy="160359"/>
          </p:xfrm>
          <a:graphic>
            <a:graphicData uri="http://schemas.openxmlformats.org/presentationml/2006/ole">
              <p:oleObj spid="_x0000_s79905" name="Image" r:id="rId8" imgW="4882906" imgH="795227" progId="">
                <p:embed/>
              </p:oleObj>
            </a:graphicData>
          </a:graphic>
        </p:graphicFrame>
        <p:graphicFrame>
          <p:nvGraphicFramePr>
            <p:cNvPr id="221" name="Object 485"/>
            <p:cNvGraphicFramePr>
              <a:graphicFrameLocks noChangeAspect="1"/>
            </p:cNvGraphicFramePr>
            <p:nvPr/>
          </p:nvGraphicFramePr>
          <p:xfrm>
            <a:off x="4265676" y="1933913"/>
            <a:ext cx="506521" cy="159011"/>
          </p:xfrm>
          <a:graphic>
            <a:graphicData uri="http://schemas.openxmlformats.org/presentationml/2006/ole">
              <p:oleObj spid="_x0000_s79906" name="Image" r:id="rId9" imgW="2313437" imgH="640081" progId="">
                <p:embed/>
              </p:oleObj>
            </a:graphicData>
          </a:graphic>
        </p:graphicFrame>
        <p:sp>
          <p:nvSpPr>
            <p:cNvPr id="222" name="Text Box 490"/>
            <p:cNvSpPr txBox="1">
              <a:spLocks noChangeArrowheads="1"/>
            </p:cNvSpPr>
            <p:nvPr/>
          </p:nvSpPr>
          <p:spPr bwMode="auto">
            <a:xfrm>
              <a:off x="3884192" y="1558925"/>
              <a:ext cx="31694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3</a:t>
              </a:r>
            </a:p>
          </p:txBody>
        </p:sp>
        <p:sp>
          <p:nvSpPr>
            <p:cNvPr id="229" name="Text Box 491"/>
            <p:cNvSpPr txBox="1">
              <a:spLocks noChangeArrowheads="1"/>
            </p:cNvSpPr>
            <p:nvPr/>
          </p:nvSpPr>
          <p:spPr bwMode="auto">
            <a:xfrm>
              <a:off x="4021931" y="1558925"/>
              <a:ext cx="31694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6</a:t>
              </a:r>
            </a:p>
          </p:txBody>
        </p:sp>
        <p:sp>
          <p:nvSpPr>
            <p:cNvPr id="230" name="Text Box 492"/>
            <p:cNvSpPr txBox="1">
              <a:spLocks noChangeArrowheads="1"/>
            </p:cNvSpPr>
            <p:nvPr/>
          </p:nvSpPr>
          <p:spPr bwMode="auto">
            <a:xfrm>
              <a:off x="3744344" y="1562968"/>
              <a:ext cx="294730" cy="161706"/>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Helvetica" pitchFamily="-105" charset="0"/>
                </a:rPr>
                <a:t>-</a:t>
              </a:r>
            </a:p>
            <a:p>
              <a:pPr defTabSz="1019175">
                <a:spcBef>
                  <a:spcPct val="50000"/>
                </a:spcBef>
              </a:pPr>
              <a:endParaRPr lang="en-US" sz="800" dirty="0">
                <a:latin typeface="Helvetica" pitchFamily="-105" charset="0"/>
              </a:endParaRPr>
            </a:p>
          </p:txBody>
        </p:sp>
        <p:sp>
          <p:nvSpPr>
            <p:cNvPr id="231" name="Text Box 493"/>
            <p:cNvSpPr txBox="1">
              <a:spLocks noChangeArrowheads="1"/>
            </p:cNvSpPr>
            <p:nvPr/>
          </p:nvSpPr>
          <p:spPr bwMode="auto">
            <a:xfrm>
              <a:off x="4709770" y="1715813"/>
              <a:ext cx="660551"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MCM3</a:t>
              </a:r>
            </a:p>
          </p:txBody>
        </p:sp>
        <p:sp>
          <p:nvSpPr>
            <p:cNvPr id="232" name="Text Box 494"/>
            <p:cNvSpPr txBox="1">
              <a:spLocks noChangeArrowheads="1"/>
            </p:cNvSpPr>
            <p:nvPr/>
          </p:nvSpPr>
          <p:spPr bwMode="auto">
            <a:xfrm>
              <a:off x="4709770" y="1901775"/>
              <a:ext cx="660551"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PCNA</a:t>
              </a:r>
            </a:p>
          </p:txBody>
        </p:sp>
        <p:sp>
          <p:nvSpPr>
            <p:cNvPr id="233" name="Text Box 499"/>
            <p:cNvSpPr txBox="1">
              <a:spLocks noChangeArrowheads="1"/>
            </p:cNvSpPr>
            <p:nvPr/>
          </p:nvSpPr>
          <p:spPr bwMode="auto">
            <a:xfrm>
              <a:off x="3766559" y="2345322"/>
              <a:ext cx="1024891"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Chromatin-Bound</a:t>
              </a:r>
            </a:p>
          </p:txBody>
        </p:sp>
        <p:graphicFrame>
          <p:nvGraphicFramePr>
            <p:cNvPr id="234" name="Object 500"/>
            <p:cNvGraphicFramePr>
              <a:graphicFrameLocks noChangeAspect="1"/>
            </p:cNvGraphicFramePr>
            <p:nvPr/>
          </p:nvGraphicFramePr>
          <p:xfrm>
            <a:off x="3733976" y="1932565"/>
            <a:ext cx="500597" cy="160358"/>
          </p:xfrm>
          <a:graphic>
            <a:graphicData uri="http://schemas.openxmlformats.org/presentationml/2006/ole">
              <p:oleObj spid="_x0000_s79907" name="Image" r:id="rId10" imgW="2313437" imgH="640081" progId="">
                <p:embed/>
              </p:oleObj>
            </a:graphicData>
          </a:graphic>
        </p:graphicFrame>
        <p:graphicFrame>
          <p:nvGraphicFramePr>
            <p:cNvPr id="235" name="Object 501"/>
            <p:cNvGraphicFramePr>
              <a:graphicFrameLocks noChangeAspect="1"/>
            </p:cNvGraphicFramePr>
            <p:nvPr/>
          </p:nvGraphicFramePr>
          <p:xfrm>
            <a:off x="4265676" y="2122570"/>
            <a:ext cx="505040" cy="167096"/>
          </p:xfrm>
          <a:graphic>
            <a:graphicData uri="http://schemas.openxmlformats.org/presentationml/2006/ole">
              <p:oleObj spid="_x0000_s79908" name="Image" r:id="rId11" imgW="1970286" imgH="708481" progId="">
                <p:embed/>
              </p:oleObj>
            </a:graphicData>
          </a:graphic>
        </p:graphicFrame>
        <p:sp>
          <p:nvSpPr>
            <p:cNvPr id="236" name="Text Box 502"/>
            <p:cNvSpPr txBox="1">
              <a:spLocks noChangeArrowheads="1"/>
            </p:cNvSpPr>
            <p:nvPr/>
          </p:nvSpPr>
          <p:spPr bwMode="auto">
            <a:xfrm>
              <a:off x="4709770" y="2091208"/>
              <a:ext cx="660551" cy="215444"/>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Loading</a:t>
              </a:r>
            </a:p>
          </p:txBody>
        </p:sp>
        <p:sp>
          <p:nvSpPr>
            <p:cNvPr id="238" name="Text Box 508"/>
            <p:cNvSpPr txBox="1">
              <a:spLocks noChangeArrowheads="1"/>
            </p:cNvSpPr>
            <p:nvPr/>
          </p:nvSpPr>
          <p:spPr bwMode="auto">
            <a:xfrm>
              <a:off x="3648075" y="2258100"/>
              <a:ext cx="733123" cy="215444"/>
            </a:xfrm>
            <a:prstGeom prst="rect">
              <a:avLst/>
            </a:prstGeom>
            <a:noFill/>
            <a:ln w="9525">
              <a:noFill/>
              <a:miter lim="800000"/>
              <a:headEnd/>
              <a:tailEnd/>
            </a:ln>
            <a:effectLst/>
          </p:spPr>
          <p:txBody>
            <a:bodyPr wrap="square">
              <a:prstTxWarp prst="textNoShape">
                <a:avLst/>
              </a:prstTxWarp>
              <a:spAutoFit/>
            </a:bodyPr>
            <a:lstStyle/>
            <a:p>
              <a:pPr defTabSz="1019175">
                <a:spcBef>
                  <a:spcPct val="50000"/>
                </a:spcBef>
              </a:pPr>
              <a:r>
                <a:rPr lang="en-US" sz="800" dirty="0">
                  <a:latin typeface="Helvetica" pitchFamily="-105" charset="0"/>
                </a:rPr>
                <a:t> KYSE 520</a:t>
              </a:r>
            </a:p>
          </p:txBody>
        </p:sp>
        <p:sp>
          <p:nvSpPr>
            <p:cNvPr id="239" name="Text Box 509"/>
            <p:cNvSpPr txBox="1">
              <a:spLocks noChangeArrowheads="1"/>
            </p:cNvSpPr>
            <p:nvPr/>
          </p:nvSpPr>
          <p:spPr bwMode="auto">
            <a:xfrm>
              <a:off x="4332323" y="2258100"/>
              <a:ext cx="528737" cy="215444"/>
            </a:xfrm>
            <a:prstGeom prst="rect">
              <a:avLst/>
            </a:prstGeom>
            <a:noFill/>
            <a:ln w="9525">
              <a:noFill/>
              <a:miter lim="800000"/>
              <a:headEnd/>
              <a:tailEnd/>
            </a:ln>
            <a:effectLst/>
          </p:spPr>
          <p:txBody>
            <a:bodyPr wrap="square">
              <a:prstTxWarp prst="textNoShape">
                <a:avLst/>
              </a:prstTxWarp>
              <a:spAutoFit/>
            </a:bodyPr>
            <a:lstStyle/>
            <a:p>
              <a:pPr defTabSz="1019175">
                <a:spcBef>
                  <a:spcPct val="50000"/>
                </a:spcBef>
              </a:pPr>
              <a:r>
                <a:rPr lang="en-US" sz="800" dirty="0">
                  <a:latin typeface="Helvetica" pitchFamily="-105" charset="0"/>
                </a:rPr>
                <a:t>TE 3</a:t>
              </a:r>
            </a:p>
          </p:txBody>
        </p:sp>
        <p:sp>
          <p:nvSpPr>
            <p:cNvPr id="240" name="Text Box 510"/>
            <p:cNvSpPr txBox="1">
              <a:spLocks noChangeArrowheads="1"/>
            </p:cNvSpPr>
            <p:nvPr/>
          </p:nvSpPr>
          <p:spPr bwMode="auto">
            <a:xfrm>
              <a:off x="4381827" y="1558925"/>
              <a:ext cx="31694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3</a:t>
              </a:r>
            </a:p>
          </p:txBody>
        </p:sp>
        <p:sp>
          <p:nvSpPr>
            <p:cNvPr id="241" name="Text Box 511"/>
            <p:cNvSpPr txBox="1">
              <a:spLocks noChangeArrowheads="1"/>
            </p:cNvSpPr>
            <p:nvPr/>
          </p:nvSpPr>
          <p:spPr bwMode="auto">
            <a:xfrm>
              <a:off x="4537339" y="1558925"/>
              <a:ext cx="316946"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6</a:t>
              </a:r>
            </a:p>
          </p:txBody>
        </p:sp>
        <p:sp>
          <p:nvSpPr>
            <p:cNvPr id="242" name="Text Box 512"/>
            <p:cNvSpPr txBox="1">
              <a:spLocks noChangeArrowheads="1"/>
            </p:cNvSpPr>
            <p:nvPr/>
          </p:nvSpPr>
          <p:spPr bwMode="auto">
            <a:xfrm>
              <a:off x="4252124" y="1562968"/>
              <a:ext cx="294730" cy="161706"/>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Helvetica" pitchFamily="-105" charset="0"/>
                </a:rPr>
                <a:t>-</a:t>
              </a:r>
            </a:p>
            <a:p>
              <a:pPr defTabSz="1019175">
                <a:spcBef>
                  <a:spcPct val="50000"/>
                </a:spcBef>
              </a:pPr>
              <a:endParaRPr lang="en-US" sz="800" dirty="0">
                <a:latin typeface="Helvetica" pitchFamily="-105" charset="0"/>
              </a:endParaRPr>
            </a:p>
          </p:txBody>
        </p:sp>
        <p:graphicFrame>
          <p:nvGraphicFramePr>
            <p:cNvPr id="243" name="Object 513"/>
            <p:cNvGraphicFramePr>
              <a:graphicFrameLocks noChangeAspect="1"/>
            </p:cNvGraphicFramePr>
            <p:nvPr/>
          </p:nvGraphicFramePr>
          <p:xfrm>
            <a:off x="3735458" y="2123918"/>
            <a:ext cx="499115" cy="165748"/>
          </p:xfrm>
          <a:graphic>
            <a:graphicData uri="http://schemas.openxmlformats.org/presentationml/2006/ole">
              <p:oleObj spid="_x0000_s79909" name="Image" r:id="rId12" imgW="1970286" imgH="708481" progId="">
                <p:embed/>
              </p:oleObj>
            </a:graphicData>
          </a:graphic>
        </p:graphicFrame>
        <p:sp>
          <p:nvSpPr>
            <p:cNvPr id="261" name="Text Box 521"/>
            <p:cNvSpPr txBox="1">
              <a:spLocks noChangeArrowheads="1"/>
            </p:cNvSpPr>
            <p:nvPr/>
          </p:nvSpPr>
          <p:spPr bwMode="auto">
            <a:xfrm>
              <a:off x="4693479" y="1567010"/>
              <a:ext cx="983421"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10Gy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(h)</a:t>
              </a:r>
              <a:endParaRPr lang="el-GR" sz="800" dirty="0">
                <a:latin typeface="Helvetica" pitchFamily="-105" charset="0"/>
                <a:ea typeface="Times New Roman" pitchFamily="-105" charset="0"/>
                <a:cs typeface="Times New Roman" pitchFamily="-105" charset="0"/>
              </a:endParaRPr>
            </a:p>
          </p:txBody>
        </p:sp>
      </p:grpSp>
      <p:grpSp>
        <p:nvGrpSpPr>
          <p:cNvPr id="266" name="Group 265"/>
          <p:cNvGrpSpPr/>
          <p:nvPr/>
        </p:nvGrpSpPr>
        <p:grpSpPr>
          <a:xfrm>
            <a:off x="3487434" y="1981198"/>
            <a:ext cx="2202166" cy="801322"/>
            <a:chOff x="3479643" y="2706688"/>
            <a:chExt cx="2537872" cy="979038"/>
          </a:xfrm>
        </p:grpSpPr>
        <p:graphicFrame>
          <p:nvGraphicFramePr>
            <p:cNvPr id="244" name="Object 486"/>
            <p:cNvGraphicFramePr>
              <a:graphicFrameLocks noChangeAspect="1"/>
            </p:cNvGraphicFramePr>
            <p:nvPr/>
          </p:nvGraphicFramePr>
          <p:xfrm>
            <a:off x="3538538" y="2916238"/>
            <a:ext cx="741362" cy="193675"/>
          </p:xfrm>
          <a:graphic>
            <a:graphicData uri="http://schemas.openxmlformats.org/presentationml/2006/ole">
              <p:oleObj spid="_x0000_s79910" name="Image" r:id="rId13" imgW="4882906" imgH="795227" progId="">
                <p:embed/>
              </p:oleObj>
            </a:graphicData>
          </a:graphic>
        </p:graphicFrame>
        <p:graphicFrame>
          <p:nvGraphicFramePr>
            <p:cNvPr id="245" name="Object 487"/>
            <p:cNvGraphicFramePr>
              <a:graphicFrameLocks noChangeAspect="1"/>
            </p:cNvGraphicFramePr>
            <p:nvPr/>
          </p:nvGraphicFramePr>
          <p:xfrm>
            <a:off x="4316413" y="2916238"/>
            <a:ext cx="738187" cy="193675"/>
          </p:xfrm>
          <a:graphic>
            <a:graphicData uri="http://schemas.openxmlformats.org/presentationml/2006/ole">
              <p:oleObj spid="_x0000_s79911" name="Image" r:id="rId14" imgW="2546286" imgH="511935" progId="">
                <p:embed/>
              </p:oleObj>
            </a:graphicData>
          </a:graphic>
        </p:graphicFrame>
        <p:graphicFrame>
          <p:nvGraphicFramePr>
            <p:cNvPr id="246" name="Object 488"/>
            <p:cNvGraphicFramePr>
              <a:graphicFrameLocks noChangeAspect="1"/>
            </p:cNvGraphicFramePr>
            <p:nvPr/>
          </p:nvGraphicFramePr>
          <p:xfrm>
            <a:off x="4318000" y="3149600"/>
            <a:ext cx="736600" cy="209550"/>
          </p:xfrm>
          <a:graphic>
            <a:graphicData uri="http://schemas.openxmlformats.org/presentationml/2006/ole">
              <p:oleObj spid="_x0000_s79912" name="Image" r:id="rId15" imgW="2647193" imgH="754190" progId="">
                <p:embed/>
              </p:oleObj>
            </a:graphicData>
          </a:graphic>
        </p:graphicFrame>
        <p:graphicFrame>
          <p:nvGraphicFramePr>
            <p:cNvPr id="247" name="Object 489"/>
            <p:cNvGraphicFramePr>
              <a:graphicFrameLocks noChangeAspect="1"/>
            </p:cNvGraphicFramePr>
            <p:nvPr/>
          </p:nvGraphicFramePr>
          <p:xfrm>
            <a:off x="3538538" y="3149600"/>
            <a:ext cx="741362" cy="209550"/>
          </p:xfrm>
          <a:graphic>
            <a:graphicData uri="http://schemas.openxmlformats.org/presentationml/2006/ole">
              <p:oleObj spid="_x0000_s79913" name="Image" r:id="rId16" imgW="2647193" imgH="754190" progId="">
                <p:embed/>
              </p:oleObj>
            </a:graphicData>
          </a:graphic>
        </p:graphicFrame>
        <p:sp>
          <p:nvSpPr>
            <p:cNvPr id="248" name="Text Box 495"/>
            <p:cNvSpPr txBox="1">
              <a:spLocks noChangeArrowheads="1"/>
            </p:cNvSpPr>
            <p:nvPr/>
          </p:nvSpPr>
          <p:spPr bwMode="auto">
            <a:xfrm>
              <a:off x="4984401" y="2881671"/>
              <a:ext cx="620712" cy="26322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MCM3</a:t>
              </a:r>
            </a:p>
          </p:txBody>
        </p:sp>
        <p:sp>
          <p:nvSpPr>
            <p:cNvPr id="249" name="Text Box 496"/>
            <p:cNvSpPr txBox="1">
              <a:spLocks noChangeArrowheads="1"/>
            </p:cNvSpPr>
            <p:nvPr/>
          </p:nvSpPr>
          <p:spPr bwMode="auto">
            <a:xfrm>
              <a:off x="4991099" y="3101463"/>
              <a:ext cx="620713" cy="26322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sym typeface="Symbol" pitchFamily="-105" charset="2"/>
                </a:rPr>
                <a:t></a:t>
              </a:r>
              <a:r>
                <a:rPr lang="en-US" sz="800" dirty="0">
                  <a:latin typeface="Helvetica" pitchFamily="-105" charset="0"/>
                </a:rPr>
                <a:t>-Actin</a:t>
              </a:r>
            </a:p>
          </p:txBody>
        </p:sp>
        <p:sp>
          <p:nvSpPr>
            <p:cNvPr id="250" name="Text Box 498"/>
            <p:cNvSpPr txBox="1">
              <a:spLocks noChangeArrowheads="1"/>
            </p:cNvSpPr>
            <p:nvPr/>
          </p:nvSpPr>
          <p:spPr bwMode="auto">
            <a:xfrm>
              <a:off x="4050409" y="3422501"/>
              <a:ext cx="963612" cy="263225"/>
            </a:xfrm>
            <a:prstGeom prst="rect">
              <a:avLst/>
            </a:prstGeom>
            <a:noFill/>
            <a:ln w="9525">
              <a:noFill/>
              <a:miter lim="800000"/>
              <a:headEnd/>
              <a:tailEnd/>
            </a:ln>
            <a:effectLst/>
          </p:spPr>
          <p:txBody>
            <a:bodyPr wrap="square">
              <a:prstTxWarp prst="textNoShape">
                <a:avLst/>
              </a:prstTxWarp>
              <a:spAutoFit/>
            </a:bodyPr>
            <a:lstStyle/>
            <a:p>
              <a:pPr eaLnBrk="0" hangingPunct="0">
                <a:spcBef>
                  <a:spcPct val="50000"/>
                </a:spcBef>
              </a:pPr>
              <a:r>
                <a:rPr lang="en-US" sz="800" dirty="0">
                  <a:latin typeface="Helvetica" pitchFamily="-105" charset="0"/>
                </a:rPr>
                <a:t>Soluble </a:t>
              </a:r>
            </a:p>
          </p:txBody>
        </p:sp>
        <p:sp>
          <p:nvSpPr>
            <p:cNvPr id="251" name="Text Box 503"/>
            <p:cNvSpPr txBox="1">
              <a:spLocks noChangeArrowheads="1"/>
            </p:cNvSpPr>
            <p:nvPr/>
          </p:nvSpPr>
          <p:spPr bwMode="auto">
            <a:xfrm>
              <a:off x="3894138" y="2711448"/>
              <a:ext cx="296861"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3</a:t>
              </a:r>
            </a:p>
          </p:txBody>
        </p:sp>
        <p:sp>
          <p:nvSpPr>
            <p:cNvPr id="252" name="Text Box 504"/>
            <p:cNvSpPr txBox="1">
              <a:spLocks noChangeArrowheads="1"/>
            </p:cNvSpPr>
            <p:nvPr/>
          </p:nvSpPr>
          <p:spPr bwMode="auto">
            <a:xfrm>
              <a:off x="4056062" y="2711448"/>
              <a:ext cx="298450"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6</a:t>
              </a:r>
            </a:p>
          </p:txBody>
        </p:sp>
        <p:sp>
          <p:nvSpPr>
            <p:cNvPr id="253" name="Text Box 505"/>
            <p:cNvSpPr txBox="1">
              <a:spLocks noChangeArrowheads="1"/>
            </p:cNvSpPr>
            <p:nvPr/>
          </p:nvSpPr>
          <p:spPr bwMode="auto">
            <a:xfrm>
              <a:off x="3541713" y="2706688"/>
              <a:ext cx="276225" cy="161925"/>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Helvetica" pitchFamily="-105" charset="0"/>
                </a:rPr>
                <a:t>-</a:t>
              </a:r>
            </a:p>
            <a:p>
              <a:pPr defTabSz="1019175">
                <a:spcBef>
                  <a:spcPct val="50000"/>
                </a:spcBef>
              </a:pPr>
              <a:endParaRPr lang="en-US" sz="800" dirty="0">
                <a:latin typeface="Helvetica" pitchFamily="-105" charset="0"/>
              </a:endParaRPr>
            </a:p>
          </p:txBody>
        </p:sp>
        <p:sp>
          <p:nvSpPr>
            <p:cNvPr id="254" name="Text Box 506"/>
            <p:cNvSpPr txBox="1">
              <a:spLocks noChangeArrowheads="1"/>
            </p:cNvSpPr>
            <p:nvPr/>
          </p:nvSpPr>
          <p:spPr bwMode="auto">
            <a:xfrm>
              <a:off x="3725863" y="2711448"/>
              <a:ext cx="298450"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1</a:t>
              </a:r>
            </a:p>
          </p:txBody>
        </p:sp>
        <p:sp>
          <p:nvSpPr>
            <p:cNvPr id="255" name="Text Box 514"/>
            <p:cNvSpPr txBox="1">
              <a:spLocks noChangeArrowheads="1"/>
            </p:cNvSpPr>
            <p:nvPr/>
          </p:nvSpPr>
          <p:spPr bwMode="auto">
            <a:xfrm>
              <a:off x="3479643" y="3310654"/>
              <a:ext cx="796184" cy="263225"/>
            </a:xfrm>
            <a:prstGeom prst="rect">
              <a:avLst/>
            </a:prstGeom>
            <a:noFill/>
            <a:ln w="9525">
              <a:noFill/>
              <a:miter lim="800000"/>
              <a:headEnd/>
              <a:tailEnd/>
            </a:ln>
            <a:effectLst/>
          </p:spPr>
          <p:txBody>
            <a:bodyPr wrap="square">
              <a:prstTxWarp prst="textNoShape">
                <a:avLst/>
              </a:prstTxWarp>
              <a:spAutoFit/>
            </a:bodyPr>
            <a:lstStyle/>
            <a:p>
              <a:pPr defTabSz="1019175">
                <a:spcBef>
                  <a:spcPct val="50000"/>
                </a:spcBef>
              </a:pPr>
              <a:r>
                <a:rPr lang="en-US" sz="800" dirty="0">
                  <a:latin typeface="Helvetica" pitchFamily="-105" charset="0"/>
                </a:rPr>
                <a:t> KYSE 520</a:t>
              </a:r>
            </a:p>
          </p:txBody>
        </p:sp>
        <p:sp>
          <p:nvSpPr>
            <p:cNvPr id="256" name="Text Box 515"/>
            <p:cNvSpPr txBox="1">
              <a:spLocks noChangeArrowheads="1"/>
            </p:cNvSpPr>
            <p:nvPr/>
          </p:nvSpPr>
          <p:spPr bwMode="auto">
            <a:xfrm>
              <a:off x="4468464" y="3310652"/>
              <a:ext cx="496888" cy="263225"/>
            </a:xfrm>
            <a:prstGeom prst="rect">
              <a:avLst/>
            </a:prstGeom>
            <a:noFill/>
            <a:ln w="9525">
              <a:noFill/>
              <a:miter lim="800000"/>
              <a:headEnd/>
              <a:tailEnd/>
            </a:ln>
            <a:effectLst/>
          </p:spPr>
          <p:txBody>
            <a:bodyPr wrap="square">
              <a:prstTxWarp prst="textNoShape">
                <a:avLst/>
              </a:prstTxWarp>
              <a:spAutoFit/>
            </a:bodyPr>
            <a:lstStyle/>
            <a:p>
              <a:pPr defTabSz="1019175">
                <a:spcBef>
                  <a:spcPct val="50000"/>
                </a:spcBef>
              </a:pPr>
              <a:r>
                <a:rPr lang="en-US" sz="800" dirty="0">
                  <a:latin typeface="Helvetica" pitchFamily="-105" charset="0"/>
                </a:rPr>
                <a:t>TE 3</a:t>
              </a:r>
            </a:p>
          </p:txBody>
        </p:sp>
        <p:sp>
          <p:nvSpPr>
            <p:cNvPr id="257" name="Text Box 516"/>
            <p:cNvSpPr txBox="1">
              <a:spLocks noChangeArrowheads="1"/>
            </p:cNvSpPr>
            <p:nvPr/>
          </p:nvSpPr>
          <p:spPr bwMode="auto">
            <a:xfrm>
              <a:off x="4654550" y="2711448"/>
              <a:ext cx="296863"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3</a:t>
              </a:r>
            </a:p>
          </p:txBody>
        </p:sp>
        <p:sp>
          <p:nvSpPr>
            <p:cNvPr id="258" name="Text Box 517"/>
            <p:cNvSpPr txBox="1">
              <a:spLocks noChangeArrowheads="1"/>
            </p:cNvSpPr>
            <p:nvPr/>
          </p:nvSpPr>
          <p:spPr bwMode="auto">
            <a:xfrm>
              <a:off x="4816475" y="2711448"/>
              <a:ext cx="298450"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6</a:t>
              </a:r>
            </a:p>
          </p:txBody>
        </p:sp>
        <p:sp>
          <p:nvSpPr>
            <p:cNvPr id="259" name="Text Box 518"/>
            <p:cNvSpPr txBox="1">
              <a:spLocks noChangeArrowheads="1"/>
            </p:cNvSpPr>
            <p:nvPr/>
          </p:nvSpPr>
          <p:spPr bwMode="auto">
            <a:xfrm>
              <a:off x="4325938" y="2706688"/>
              <a:ext cx="277812" cy="161925"/>
            </a:xfrm>
            <a:prstGeom prst="rect">
              <a:avLst/>
            </a:prstGeom>
            <a:noFill/>
            <a:ln w="9525">
              <a:noFill/>
              <a:miter lim="800000"/>
              <a:headEnd/>
              <a:tailEnd/>
            </a:ln>
            <a:effectLst/>
          </p:spPr>
          <p:txBody>
            <a:bodyPr>
              <a:prstTxWarp prst="textNoShape">
                <a:avLst/>
              </a:prstTxWarp>
            </a:bodyPr>
            <a:lstStyle/>
            <a:p>
              <a:pPr defTabSz="1019175">
                <a:spcBef>
                  <a:spcPct val="50000"/>
                </a:spcBef>
              </a:pPr>
              <a:r>
                <a:rPr lang="en-US" sz="800" dirty="0">
                  <a:latin typeface="Helvetica" pitchFamily="-105" charset="0"/>
                </a:rPr>
                <a:t>-</a:t>
              </a:r>
            </a:p>
            <a:p>
              <a:pPr defTabSz="1019175">
                <a:spcBef>
                  <a:spcPct val="50000"/>
                </a:spcBef>
              </a:pPr>
              <a:endParaRPr lang="en-US" sz="800" dirty="0">
                <a:latin typeface="Helvetica" pitchFamily="-105" charset="0"/>
              </a:endParaRPr>
            </a:p>
          </p:txBody>
        </p:sp>
        <p:sp>
          <p:nvSpPr>
            <p:cNvPr id="260" name="Text Box 519"/>
            <p:cNvSpPr txBox="1">
              <a:spLocks noChangeArrowheads="1"/>
            </p:cNvSpPr>
            <p:nvPr/>
          </p:nvSpPr>
          <p:spPr bwMode="auto">
            <a:xfrm>
              <a:off x="4484689" y="2711448"/>
              <a:ext cx="300038"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1</a:t>
              </a:r>
            </a:p>
          </p:txBody>
        </p:sp>
        <p:sp>
          <p:nvSpPr>
            <p:cNvPr id="262" name="Text Box 522"/>
            <p:cNvSpPr txBox="1">
              <a:spLocks noChangeArrowheads="1"/>
            </p:cNvSpPr>
            <p:nvPr/>
          </p:nvSpPr>
          <p:spPr bwMode="auto">
            <a:xfrm>
              <a:off x="4963415" y="2714624"/>
              <a:ext cx="1054100" cy="26322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10Gy </a:t>
              </a:r>
              <a:r>
                <a:rPr lang="el-GR" sz="800" dirty="0">
                  <a:latin typeface="Times New Roman" pitchFamily="-105" charset="0"/>
                  <a:ea typeface="Times New Roman" pitchFamily="-105" charset="0"/>
                  <a:cs typeface="Times New Roman" pitchFamily="-105" charset="0"/>
                </a:rPr>
                <a:t>γ</a:t>
              </a:r>
              <a:r>
                <a:rPr lang="en-US" sz="800" dirty="0">
                  <a:latin typeface="Helvetica" pitchFamily="-105" charset="0"/>
                  <a:ea typeface="Times New Roman" pitchFamily="-105" charset="0"/>
                  <a:cs typeface="Times New Roman" pitchFamily="-105" charset="0"/>
                </a:rPr>
                <a:t>IR (h)</a:t>
              </a:r>
              <a:endParaRPr lang="el-GR" sz="800" dirty="0">
                <a:latin typeface="Helvetica" pitchFamily="-105" charset="0"/>
                <a:ea typeface="Times New Roman" pitchFamily="-105" charset="0"/>
                <a:cs typeface="Times New Roman" pitchFamily="-105" charset="0"/>
              </a:endParaRPr>
            </a:p>
          </p:txBody>
        </p:sp>
      </p:grpSp>
      <p:grpSp>
        <p:nvGrpSpPr>
          <p:cNvPr id="267" name="Group 266"/>
          <p:cNvGrpSpPr/>
          <p:nvPr/>
        </p:nvGrpSpPr>
        <p:grpSpPr>
          <a:xfrm>
            <a:off x="1098647" y="2692403"/>
            <a:ext cx="5162453" cy="1358013"/>
            <a:chOff x="704946" y="2965894"/>
            <a:chExt cx="5383036" cy="1550666"/>
          </a:xfrm>
        </p:grpSpPr>
        <p:graphicFrame>
          <p:nvGraphicFramePr>
            <p:cNvPr id="268" name="Object 360"/>
            <p:cNvGraphicFramePr>
              <a:graphicFrameLocks noChangeAspect="1"/>
            </p:cNvGraphicFramePr>
            <p:nvPr/>
          </p:nvGraphicFramePr>
          <p:xfrm>
            <a:off x="704946" y="3140075"/>
            <a:ext cx="2203355" cy="1324842"/>
          </p:xfrm>
          <a:graphic>
            <a:graphicData uri="http://schemas.openxmlformats.org/drawingml/2006/chart">
              <c:chart xmlns:c="http://schemas.openxmlformats.org/drawingml/2006/chart" xmlns:r="http://schemas.openxmlformats.org/officeDocument/2006/relationships" r:id="rId17"/>
            </a:graphicData>
          </a:graphic>
        </p:graphicFrame>
        <p:sp>
          <p:nvSpPr>
            <p:cNvPr id="269" name="Text Box 365"/>
            <p:cNvSpPr txBox="1">
              <a:spLocks noChangeArrowheads="1"/>
            </p:cNvSpPr>
            <p:nvPr/>
          </p:nvSpPr>
          <p:spPr bwMode="auto">
            <a:xfrm>
              <a:off x="1266283" y="3477357"/>
              <a:ext cx="361950" cy="24600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a:t>
              </a:r>
            </a:p>
          </p:txBody>
        </p:sp>
        <p:sp>
          <p:nvSpPr>
            <p:cNvPr id="270" name="Text Box 366"/>
            <p:cNvSpPr txBox="1">
              <a:spLocks noChangeArrowheads="1"/>
            </p:cNvSpPr>
            <p:nvPr/>
          </p:nvSpPr>
          <p:spPr bwMode="auto">
            <a:xfrm>
              <a:off x="1418683" y="3361468"/>
              <a:ext cx="361950" cy="24600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a:t>
              </a:r>
            </a:p>
          </p:txBody>
        </p:sp>
        <p:grpSp>
          <p:nvGrpSpPr>
            <p:cNvPr id="271" name="Group 129"/>
            <p:cNvGrpSpPr/>
            <p:nvPr/>
          </p:nvGrpSpPr>
          <p:grpSpPr>
            <a:xfrm>
              <a:off x="2373018" y="2965894"/>
              <a:ext cx="3714964" cy="1550666"/>
              <a:chOff x="2576218" y="2965894"/>
              <a:chExt cx="3714964" cy="1550666"/>
            </a:xfrm>
          </p:grpSpPr>
          <p:graphicFrame>
            <p:nvGraphicFramePr>
              <p:cNvPr id="272" name="Object 361"/>
              <p:cNvGraphicFramePr>
                <a:graphicFrameLocks noChangeAspect="1"/>
              </p:cNvGraphicFramePr>
              <p:nvPr/>
            </p:nvGraphicFramePr>
            <p:xfrm>
              <a:off x="2736112" y="2965894"/>
              <a:ext cx="2790964" cy="1550666"/>
            </p:xfrm>
            <a:graphic>
              <a:graphicData uri="http://schemas.openxmlformats.org/drawingml/2006/chart">
                <c:chart xmlns:c="http://schemas.openxmlformats.org/drawingml/2006/chart" xmlns:r="http://schemas.openxmlformats.org/officeDocument/2006/relationships" r:id="rId18"/>
              </a:graphicData>
            </a:graphic>
          </p:graphicFrame>
          <p:sp>
            <p:nvSpPr>
              <p:cNvPr id="273" name="Rectangle 370"/>
              <p:cNvSpPr>
                <a:spLocks noChangeArrowheads="1"/>
              </p:cNvSpPr>
              <p:nvPr/>
            </p:nvSpPr>
            <p:spPr bwMode="auto">
              <a:xfrm rot="16200000">
                <a:off x="2170244" y="3526549"/>
                <a:ext cx="1164967" cy="353020"/>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5" charset="0"/>
                    <a:ea typeface="Times New Roman" pitchFamily="-105" charset="0"/>
                    <a:cs typeface="Times New Roman" pitchFamily="-105" charset="0"/>
                  </a:rPr>
                  <a:t>DNA</a:t>
                </a:r>
                <a:r>
                  <a:rPr lang="en-US" sz="800" dirty="0" smtClean="0">
                    <a:latin typeface="Helvetica" pitchFamily="-105" charset="0"/>
                    <a:ea typeface="Times New Roman" pitchFamily="-105" charset="0"/>
                    <a:cs typeface="Times New Roman" pitchFamily="-105" charset="0"/>
                  </a:rPr>
                  <a:t> Synthesis</a:t>
                </a:r>
              </a:p>
              <a:p>
                <a:pPr algn="ctr">
                  <a:spcBef>
                    <a:spcPts val="0"/>
                  </a:spcBef>
                </a:pPr>
                <a:r>
                  <a:rPr lang="en-US" sz="800" dirty="0">
                    <a:latin typeface="Helvetica" pitchFamily="-105" charset="0"/>
                    <a:ea typeface="Times New Roman" pitchFamily="-105" charset="0"/>
                    <a:cs typeface="Times New Roman" pitchFamily="-105" charset="0"/>
                  </a:rPr>
                  <a:t>Relative to</a:t>
                </a:r>
                <a:r>
                  <a:rPr lang="en-US" sz="800" dirty="0" smtClean="0">
                    <a:latin typeface="Helvetica" pitchFamily="-105" charset="0"/>
                    <a:ea typeface="Times New Roman" pitchFamily="-105" charset="0"/>
                    <a:cs typeface="Times New Roman" pitchFamily="-105" charset="0"/>
                  </a:rPr>
                  <a:t> control</a:t>
                </a:r>
                <a:endParaRPr lang="en-US" sz="800" dirty="0">
                  <a:latin typeface="Helvetica" pitchFamily="-105" charset="0"/>
                  <a:ea typeface="Times New Roman" pitchFamily="-105" charset="0"/>
                  <a:cs typeface="Times New Roman" pitchFamily="-105" charset="0"/>
                </a:endParaRPr>
              </a:p>
            </p:txBody>
          </p:sp>
          <p:sp>
            <p:nvSpPr>
              <p:cNvPr id="275" name="Text Box 376"/>
              <p:cNvSpPr txBox="1">
                <a:spLocks noChangeArrowheads="1"/>
              </p:cNvSpPr>
              <p:nvPr/>
            </p:nvSpPr>
            <p:spPr bwMode="auto">
              <a:xfrm>
                <a:off x="3173413" y="3444659"/>
                <a:ext cx="361950" cy="24600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a:t>
                </a:r>
              </a:p>
            </p:txBody>
          </p:sp>
          <p:sp>
            <p:nvSpPr>
              <p:cNvPr id="276" name="Rectangle 405"/>
              <p:cNvSpPr>
                <a:spLocks noChangeArrowheads="1"/>
              </p:cNvSpPr>
              <p:nvPr/>
            </p:nvSpPr>
            <p:spPr bwMode="auto">
              <a:xfrm>
                <a:off x="3917951" y="3824288"/>
                <a:ext cx="42863" cy="125413"/>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sz="800" dirty="0"/>
              </a:p>
            </p:txBody>
          </p:sp>
          <p:sp>
            <p:nvSpPr>
              <p:cNvPr id="277" name="Line 478"/>
              <p:cNvSpPr>
                <a:spLocks noChangeShapeType="1"/>
              </p:cNvSpPr>
              <p:nvPr/>
            </p:nvSpPr>
            <p:spPr bwMode="auto">
              <a:xfrm>
                <a:off x="4140201" y="2997200"/>
                <a:ext cx="0" cy="68263"/>
              </a:xfrm>
              <a:prstGeom prst="line">
                <a:avLst/>
              </a:prstGeom>
              <a:noFill/>
              <a:ln w="50800">
                <a:solidFill>
                  <a:schemeClr val="bg1"/>
                </a:solidFill>
                <a:round/>
                <a:headEnd/>
                <a:tailEnd/>
              </a:ln>
              <a:effectLst/>
            </p:spPr>
            <p:txBody>
              <a:bodyPr wrap="none" anchor="ctr">
                <a:prstTxWarp prst="textNoShape">
                  <a:avLst/>
                </a:prstTxWarp>
              </a:bodyPr>
              <a:lstStyle/>
              <a:p>
                <a:endParaRPr lang="en-US" sz="800" dirty="0"/>
              </a:p>
            </p:txBody>
          </p:sp>
          <p:graphicFrame>
            <p:nvGraphicFramePr>
              <p:cNvPr id="278" name="Object 479"/>
              <p:cNvGraphicFramePr>
                <a:graphicFrameLocks noChangeAspect="1"/>
              </p:cNvGraphicFramePr>
              <p:nvPr/>
            </p:nvGraphicFramePr>
            <p:xfrm>
              <a:off x="4396418" y="2990848"/>
              <a:ext cx="1894764" cy="1452755"/>
            </p:xfrm>
            <a:graphic>
              <a:graphicData uri="http://schemas.openxmlformats.org/drawingml/2006/chart">
                <c:chart xmlns:c="http://schemas.openxmlformats.org/drawingml/2006/chart" xmlns:r="http://schemas.openxmlformats.org/officeDocument/2006/relationships" r:id="rId19"/>
              </a:graphicData>
            </a:graphic>
          </p:graphicFrame>
          <p:sp>
            <p:nvSpPr>
              <p:cNvPr id="279" name="Rectangle 481"/>
              <p:cNvSpPr>
                <a:spLocks noChangeArrowheads="1"/>
              </p:cNvSpPr>
              <p:nvPr/>
            </p:nvSpPr>
            <p:spPr bwMode="auto">
              <a:xfrm rot="16200000">
                <a:off x="3917667" y="3515775"/>
                <a:ext cx="1215514" cy="353020"/>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5" charset="0"/>
                    <a:ea typeface="Times New Roman" pitchFamily="-105" charset="0"/>
                    <a:cs typeface="Times New Roman" pitchFamily="-105" charset="0"/>
                  </a:rPr>
                  <a:t>DNA Synthesis</a:t>
                </a:r>
              </a:p>
              <a:p>
                <a:pPr algn="ctr">
                  <a:spcBef>
                    <a:spcPts val="0"/>
                  </a:spcBef>
                </a:pPr>
                <a:r>
                  <a:rPr lang="en-US" sz="800" dirty="0" smtClean="0">
                    <a:latin typeface="Helvetica" pitchFamily="-105" charset="0"/>
                    <a:ea typeface="Times New Roman" pitchFamily="-105" charset="0"/>
                    <a:cs typeface="Times New Roman" pitchFamily="-105" charset="0"/>
                  </a:rPr>
                  <a:t>Relative </a:t>
                </a:r>
                <a:r>
                  <a:rPr lang="en-US" sz="800" dirty="0">
                    <a:latin typeface="Helvetica" pitchFamily="-105" charset="0"/>
                    <a:ea typeface="Times New Roman" pitchFamily="-105" charset="0"/>
                    <a:cs typeface="Times New Roman" pitchFamily="-105" charset="0"/>
                  </a:rPr>
                  <a:t>to Control</a:t>
                </a:r>
              </a:p>
            </p:txBody>
          </p:sp>
        </p:grpSp>
      </p:grpSp>
      <p:sp>
        <p:nvSpPr>
          <p:cNvPr id="280" name="Rectangle 370"/>
          <p:cNvSpPr>
            <a:spLocks noChangeArrowheads="1"/>
          </p:cNvSpPr>
          <p:nvPr/>
        </p:nvSpPr>
        <p:spPr bwMode="auto">
          <a:xfrm rot="16200000">
            <a:off x="740393" y="3151772"/>
            <a:ext cx="1054100" cy="338554"/>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5" charset="0"/>
                <a:ea typeface="Times New Roman" pitchFamily="-105" charset="0"/>
                <a:cs typeface="Times New Roman" pitchFamily="-105" charset="0"/>
              </a:rPr>
              <a:t>DNA </a:t>
            </a:r>
            <a:r>
              <a:rPr lang="en-US" sz="800" dirty="0" smtClean="0">
                <a:latin typeface="Helvetica" pitchFamily="-105" charset="0"/>
                <a:ea typeface="Times New Roman" pitchFamily="-105" charset="0"/>
                <a:cs typeface="Times New Roman" pitchFamily="-105" charset="0"/>
              </a:rPr>
              <a:t>Synthesis</a:t>
            </a:r>
            <a:endParaRPr lang="en-US" sz="800" dirty="0">
              <a:latin typeface="Helvetica" pitchFamily="-105" charset="0"/>
              <a:ea typeface="Times New Roman" pitchFamily="-105" charset="0"/>
              <a:cs typeface="Times New Roman" pitchFamily="-105" charset="0"/>
            </a:endParaRPr>
          </a:p>
          <a:p>
            <a:pPr algn="ctr">
              <a:spcBef>
                <a:spcPts val="0"/>
              </a:spcBef>
            </a:pPr>
            <a:r>
              <a:rPr lang="en-US" sz="800" dirty="0">
                <a:latin typeface="Helvetica" pitchFamily="-105" charset="0"/>
                <a:ea typeface="Times New Roman" pitchFamily="-105" charset="0"/>
                <a:cs typeface="Times New Roman" pitchFamily="-105" charset="0"/>
              </a:rPr>
              <a:t>Relative to</a:t>
            </a:r>
            <a:r>
              <a:rPr lang="en-US" sz="800" dirty="0" smtClean="0">
                <a:latin typeface="Helvetica" pitchFamily="-105" charset="0"/>
                <a:ea typeface="Times New Roman" pitchFamily="-105" charset="0"/>
                <a:cs typeface="Times New Roman" pitchFamily="-105" charset="0"/>
              </a:rPr>
              <a:t> control</a:t>
            </a:r>
            <a:endParaRPr lang="en-US" sz="800" dirty="0">
              <a:latin typeface="Helvetica" pitchFamily="-105" charset="0"/>
              <a:ea typeface="Times New Roman" pitchFamily="-105" charset="0"/>
              <a:cs typeface="Times New Roman" pitchFamily="-105" charset="0"/>
            </a:endParaRPr>
          </a:p>
        </p:txBody>
      </p:sp>
      <p:sp>
        <p:nvSpPr>
          <p:cNvPr id="281" name="Text Box 19"/>
          <p:cNvSpPr txBox="1">
            <a:spLocks noChangeArrowheads="1"/>
          </p:cNvSpPr>
          <p:nvPr/>
        </p:nvSpPr>
        <p:spPr bwMode="auto">
          <a:xfrm>
            <a:off x="1041400" y="2652713"/>
            <a:ext cx="449263" cy="338554"/>
          </a:xfrm>
          <a:prstGeom prst="rect">
            <a:avLst/>
          </a:prstGeom>
          <a:noFill/>
          <a:ln w="9525">
            <a:noFill/>
            <a:miter lim="800000"/>
            <a:headEnd/>
            <a:tailEnd/>
          </a:ln>
          <a:effectLst/>
        </p:spPr>
        <p:txBody>
          <a:bodyPr>
            <a:prstTxWarp prst="textNoShape">
              <a:avLst/>
            </a:prstTxWarp>
            <a:spAutoFit/>
          </a:bodyPr>
          <a:lstStyle/>
          <a:p>
            <a:r>
              <a:rPr lang="en-US" sz="1200" b="1" dirty="0">
                <a:latin typeface="Arial" pitchFamily="-106" charset="0"/>
              </a:rPr>
              <a:t>C</a:t>
            </a:r>
            <a:r>
              <a:rPr lang="en-US" sz="1200" b="1" dirty="0" smtClean="0">
                <a:latin typeface="Arial" pitchFamily="-106" charset="0"/>
              </a:rPr>
              <a:t>.</a:t>
            </a:r>
            <a:r>
              <a:rPr lang="en-US" sz="1600" dirty="0" smtClean="0">
                <a:latin typeface="Arial" pitchFamily="-106" charset="0"/>
              </a:rPr>
              <a:t>  </a:t>
            </a:r>
            <a:endParaRPr lang="en-US" sz="1600" dirty="0">
              <a:latin typeface="Arial" pitchFamily="-106" charset="0"/>
            </a:endParaRPr>
          </a:p>
        </p:txBody>
      </p:sp>
      <p:sp>
        <p:nvSpPr>
          <p:cNvPr id="282" name="Text Box 19"/>
          <p:cNvSpPr txBox="1">
            <a:spLocks noChangeArrowheads="1"/>
          </p:cNvSpPr>
          <p:nvPr/>
        </p:nvSpPr>
        <p:spPr bwMode="auto">
          <a:xfrm>
            <a:off x="2654300" y="2652713"/>
            <a:ext cx="449263" cy="338554"/>
          </a:xfrm>
          <a:prstGeom prst="rect">
            <a:avLst/>
          </a:prstGeom>
          <a:noFill/>
          <a:ln w="9525">
            <a:noFill/>
            <a:miter lim="800000"/>
            <a:headEnd/>
            <a:tailEnd/>
          </a:ln>
          <a:effectLst/>
        </p:spPr>
        <p:txBody>
          <a:bodyPr>
            <a:prstTxWarp prst="textNoShape">
              <a:avLst/>
            </a:prstTxWarp>
            <a:spAutoFit/>
          </a:bodyPr>
          <a:lstStyle/>
          <a:p>
            <a:r>
              <a:rPr lang="en-US" sz="1200" b="1" dirty="0" smtClean="0">
                <a:latin typeface="Arial" pitchFamily="-106" charset="0"/>
              </a:rPr>
              <a:t>D.</a:t>
            </a:r>
            <a:r>
              <a:rPr lang="en-US" sz="1600" dirty="0" smtClean="0">
                <a:latin typeface="Arial" pitchFamily="-106" charset="0"/>
              </a:rPr>
              <a:t>  </a:t>
            </a:r>
            <a:endParaRPr lang="en-US" sz="1600" dirty="0">
              <a:latin typeface="Arial" pitchFamily="-106" charset="0"/>
            </a:endParaRPr>
          </a:p>
        </p:txBody>
      </p:sp>
      <p:sp>
        <p:nvSpPr>
          <p:cNvPr id="283" name="Text Box 19"/>
          <p:cNvSpPr txBox="1">
            <a:spLocks noChangeArrowheads="1"/>
          </p:cNvSpPr>
          <p:nvPr/>
        </p:nvSpPr>
        <p:spPr bwMode="auto">
          <a:xfrm>
            <a:off x="4330700" y="2652713"/>
            <a:ext cx="449263" cy="338554"/>
          </a:xfrm>
          <a:prstGeom prst="rect">
            <a:avLst/>
          </a:prstGeom>
          <a:noFill/>
          <a:ln w="9525">
            <a:noFill/>
            <a:miter lim="800000"/>
            <a:headEnd/>
            <a:tailEnd/>
          </a:ln>
          <a:effectLst/>
        </p:spPr>
        <p:txBody>
          <a:bodyPr>
            <a:prstTxWarp prst="textNoShape">
              <a:avLst/>
            </a:prstTxWarp>
            <a:spAutoFit/>
          </a:bodyPr>
          <a:lstStyle/>
          <a:p>
            <a:r>
              <a:rPr lang="en-US" sz="1200" b="1" dirty="0" smtClean="0">
                <a:latin typeface="Arial" pitchFamily="-106" charset="0"/>
              </a:rPr>
              <a:t>E.</a:t>
            </a:r>
            <a:r>
              <a:rPr lang="en-US" sz="1600" dirty="0" smtClean="0">
                <a:latin typeface="Arial" pitchFamily="-106" charset="0"/>
              </a:rPr>
              <a:t>  </a:t>
            </a:r>
            <a:endParaRPr lang="en-US" sz="1600" dirty="0">
              <a:latin typeface="Arial" pitchFamily="-106" charset="0"/>
            </a:endParaRPr>
          </a:p>
        </p:txBody>
      </p:sp>
      <p:sp>
        <p:nvSpPr>
          <p:cNvPr id="305" name="Text Box 19"/>
          <p:cNvSpPr txBox="1">
            <a:spLocks noChangeArrowheads="1"/>
          </p:cNvSpPr>
          <p:nvPr/>
        </p:nvSpPr>
        <p:spPr bwMode="auto">
          <a:xfrm>
            <a:off x="1371600" y="3788832"/>
            <a:ext cx="449263" cy="338554"/>
          </a:xfrm>
          <a:prstGeom prst="rect">
            <a:avLst/>
          </a:prstGeom>
          <a:noFill/>
          <a:ln w="9525">
            <a:noFill/>
            <a:miter lim="800000"/>
            <a:headEnd/>
            <a:tailEnd/>
          </a:ln>
          <a:effectLst/>
        </p:spPr>
        <p:txBody>
          <a:bodyPr>
            <a:prstTxWarp prst="textNoShape">
              <a:avLst/>
            </a:prstTxWarp>
            <a:spAutoFit/>
          </a:bodyPr>
          <a:lstStyle/>
          <a:p>
            <a:r>
              <a:rPr lang="en-US" sz="1200" b="1" dirty="0" smtClean="0">
                <a:latin typeface="Arial" pitchFamily="-106" charset="0"/>
              </a:rPr>
              <a:t>F.</a:t>
            </a:r>
            <a:r>
              <a:rPr lang="en-US" sz="1600" dirty="0" smtClean="0">
                <a:latin typeface="Arial" pitchFamily="-106" charset="0"/>
              </a:rPr>
              <a:t>  </a:t>
            </a:r>
            <a:endParaRPr lang="en-US" sz="1600" dirty="0">
              <a:latin typeface="Arial" pitchFamily="-106" charset="0"/>
            </a:endParaRPr>
          </a:p>
        </p:txBody>
      </p:sp>
      <p:sp>
        <p:nvSpPr>
          <p:cNvPr id="329" name="Rectangle 328"/>
          <p:cNvSpPr/>
          <p:nvPr/>
        </p:nvSpPr>
        <p:spPr bwMode="auto">
          <a:xfrm>
            <a:off x="1735667" y="3759200"/>
            <a:ext cx="567266" cy="22013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356" name="Group 355"/>
          <p:cNvGrpSpPr/>
          <p:nvPr/>
        </p:nvGrpSpPr>
        <p:grpSpPr>
          <a:xfrm>
            <a:off x="3060700" y="3793067"/>
            <a:ext cx="2595032" cy="1393535"/>
            <a:chOff x="3060700" y="3793067"/>
            <a:chExt cx="2595032" cy="1393535"/>
          </a:xfrm>
        </p:grpSpPr>
        <p:sp>
          <p:nvSpPr>
            <p:cNvPr id="306" name="Text Box 19"/>
            <p:cNvSpPr txBox="1">
              <a:spLocks noChangeArrowheads="1"/>
            </p:cNvSpPr>
            <p:nvPr/>
          </p:nvSpPr>
          <p:spPr bwMode="auto">
            <a:xfrm>
              <a:off x="3060700" y="3826930"/>
              <a:ext cx="508000" cy="276999"/>
            </a:xfrm>
            <a:prstGeom prst="rect">
              <a:avLst/>
            </a:prstGeom>
            <a:noFill/>
            <a:ln w="9525">
              <a:noFill/>
              <a:miter lim="800000"/>
              <a:headEnd/>
              <a:tailEnd/>
            </a:ln>
            <a:effectLst/>
          </p:spPr>
          <p:txBody>
            <a:bodyPr wrap="square">
              <a:prstTxWarp prst="textNoShape">
                <a:avLst/>
              </a:prstTxWarp>
              <a:spAutoFit/>
            </a:bodyPr>
            <a:lstStyle/>
            <a:p>
              <a:r>
                <a:rPr lang="en-US" sz="1200" b="1" dirty="0" smtClean="0">
                  <a:latin typeface="Arial" pitchFamily="-106" charset="0"/>
                </a:rPr>
                <a:t>G.  </a:t>
              </a:r>
              <a:endParaRPr lang="en-US" sz="1200" b="1" dirty="0">
                <a:latin typeface="Arial" pitchFamily="-106" charset="0"/>
              </a:endParaRPr>
            </a:p>
          </p:txBody>
        </p:sp>
        <p:sp>
          <p:nvSpPr>
            <p:cNvPr id="308" name="Rectangle 304"/>
            <p:cNvSpPr>
              <a:spLocks noChangeArrowheads="1"/>
            </p:cNvSpPr>
            <p:nvPr/>
          </p:nvSpPr>
          <p:spPr bwMode="auto">
            <a:xfrm>
              <a:off x="3154363" y="4631527"/>
              <a:ext cx="404468" cy="141944"/>
            </a:xfrm>
            <a:prstGeom prst="rect">
              <a:avLst/>
            </a:prstGeom>
            <a:solidFill>
              <a:schemeClr val="bg1"/>
            </a:solidFill>
            <a:ln w="9525">
              <a:noFill/>
              <a:miter lim="800000"/>
              <a:headEnd/>
              <a:tailEnd/>
            </a:ln>
            <a:effectLst/>
          </p:spPr>
          <p:txBody>
            <a:bodyPr wrap="none" anchor="ctr">
              <a:prstTxWarp prst="textNoShape">
                <a:avLst/>
              </a:prstTxWarp>
            </a:bodyPr>
            <a:lstStyle/>
            <a:p>
              <a:endParaRPr lang="en-US" sz="700" dirty="0"/>
            </a:p>
          </p:txBody>
        </p:sp>
        <p:graphicFrame>
          <p:nvGraphicFramePr>
            <p:cNvPr id="309" name="Object 307"/>
            <p:cNvGraphicFramePr>
              <a:graphicFrameLocks noChangeAspect="1"/>
            </p:cNvGraphicFramePr>
            <p:nvPr/>
          </p:nvGraphicFramePr>
          <p:xfrm>
            <a:off x="3273690" y="4013198"/>
            <a:ext cx="2128834" cy="1173404"/>
          </p:xfrm>
          <a:graphic>
            <a:graphicData uri="http://schemas.openxmlformats.org/drawingml/2006/chart">
              <c:chart xmlns:c="http://schemas.openxmlformats.org/drawingml/2006/chart" xmlns:r="http://schemas.openxmlformats.org/officeDocument/2006/relationships" r:id="rId20"/>
            </a:graphicData>
          </a:graphic>
        </p:graphicFrame>
        <p:sp>
          <p:nvSpPr>
            <p:cNvPr id="310" name="Text Box 309"/>
            <p:cNvSpPr txBox="1">
              <a:spLocks noChangeArrowheads="1"/>
            </p:cNvSpPr>
            <p:nvPr/>
          </p:nvSpPr>
          <p:spPr bwMode="auto">
            <a:xfrm rot="16200000">
              <a:off x="2963033" y="4335490"/>
              <a:ext cx="682225"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 Sub-G1</a:t>
              </a:r>
            </a:p>
          </p:txBody>
        </p:sp>
        <p:sp>
          <p:nvSpPr>
            <p:cNvPr id="311" name="Text Box 322"/>
            <p:cNvSpPr txBox="1">
              <a:spLocks noChangeArrowheads="1"/>
            </p:cNvSpPr>
            <p:nvPr/>
          </p:nvSpPr>
          <p:spPr bwMode="auto">
            <a:xfrm>
              <a:off x="4687859" y="4288866"/>
              <a:ext cx="23988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a:t>
              </a:r>
            </a:p>
          </p:txBody>
        </p:sp>
        <p:sp>
          <p:nvSpPr>
            <p:cNvPr id="312" name="Text Box 323"/>
            <p:cNvSpPr txBox="1">
              <a:spLocks noChangeArrowheads="1"/>
            </p:cNvSpPr>
            <p:nvPr/>
          </p:nvSpPr>
          <p:spPr bwMode="auto">
            <a:xfrm>
              <a:off x="5032185" y="4226259"/>
              <a:ext cx="215143" cy="33855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a:t>
              </a:r>
            </a:p>
          </p:txBody>
        </p:sp>
        <p:sp>
          <p:nvSpPr>
            <p:cNvPr id="313" name="Rectangle 312"/>
            <p:cNvSpPr/>
            <p:nvPr/>
          </p:nvSpPr>
          <p:spPr>
            <a:xfrm>
              <a:off x="3340461" y="4866854"/>
              <a:ext cx="2073972" cy="2597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p>
          </p:txBody>
        </p:sp>
        <p:sp>
          <p:nvSpPr>
            <p:cNvPr id="314" name="Line 310"/>
            <p:cNvSpPr>
              <a:spLocks noChangeShapeType="1"/>
            </p:cNvSpPr>
            <p:nvPr/>
          </p:nvSpPr>
          <p:spPr bwMode="auto">
            <a:xfrm flipV="1">
              <a:off x="3648940" y="4982647"/>
              <a:ext cx="607087" cy="1021"/>
            </a:xfrm>
            <a:prstGeom prst="line">
              <a:avLst/>
            </a:prstGeom>
            <a:noFill/>
            <a:ln w="12700">
              <a:solidFill>
                <a:schemeClr val="tx1"/>
              </a:solidFill>
              <a:round/>
              <a:headEnd/>
              <a:tailEnd/>
            </a:ln>
            <a:effectLst/>
          </p:spPr>
          <p:txBody>
            <a:bodyPr>
              <a:prstTxWarp prst="textNoShape">
                <a:avLst/>
              </a:prstTxWarp>
            </a:bodyPr>
            <a:lstStyle/>
            <a:p>
              <a:endParaRPr lang="en-US" sz="700" dirty="0"/>
            </a:p>
          </p:txBody>
        </p:sp>
        <p:sp>
          <p:nvSpPr>
            <p:cNvPr id="315" name="Text Box 311"/>
            <p:cNvSpPr txBox="1">
              <a:spLocks noChangeArrowheads="1"/>
            </p:cNvSpPr>
            <p:nvPr/>
          </p:nvSpPr>
          <p:spPr bwMode="auto">
            <a:xfrm>
              <a:off x="3547165" y="4729983"/>
              <a:ext cx="512600" cy="20005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700" dirty="0">
                  <a:latin typeface="Helvetica" pitchFamily="-105" charset="0"/>
                </a:rPr>
                <a:t>DMSO</a:t>
              </a:r>
            </a:p>
          </p:txBody>
        </p:sp>
        <p:sp>
          <p:nvSpPr>
            <p:cNvPr id="316" name="Text Box 312"/>
            <p:cNvSpPr txBox="1">
              <a:spLocks noChangeArrowheads="1"/>
            </p:cNvSpPr>
            <p:nvPr/>
          </p:nvSpPr>
          <p:spPr bwMode="auto">
            <a:xfrm>
              <a:off x="4230261" y="4729983"/>
              <a:ext cx="489904" cy="20005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700" dirty="0">
                  <a:latin typeface="Helvetica" pitchFamily="-105" charset="0"/>
                </a:rPr>
                <a:t>DMSO</a:t>
              </a:r>
            </a:p>
          </p:txBody>
        </p:sp>
        <p:sp>
          <p:nvSpPr>
            <p:cNvPr id="317" name="Text Box 313"/>
            <p:cNvSpPr txBox="1">
              <a:spLocks noChangeArrowheads="1"/>
            </p:cNvSpPr>
            <p:nvPr/>
          </p:nvSpPr>
          <p:spPr bwMode="auto">
            <a:xfrm>
              <a:off x="3905054" y="4717284"/>
              <a:ext cx="480677" cy="20005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700" dirty="0">
                  <a:latin typeface="Helvetica" pitchFamily="-105" charset="0"/>
                </a:rPr>
                <a:t>25</a:t>
              </a:r>
              <a:r>
                <a:rPr lang="el-GR" sz="700" dirty="0">
                  <a:latin typeface="Lucida Grande" pitchFamily="-105" charset="0"/>
                </a:rPr>
                <a:t>μ</a:t>
              </a:r>
              <a:r>
                <a:rPr lang="en-US" sz="700" dirty="0">
                  <a:latin typeface="Helvetica" pitchFamily="-105" charset="0"/>
                </a:rPr>
                <a:t>M </a:t>
              </a:r>
              <a:endParaRPr lang="el-GR" sz="700" dirty="0">
                <a:latin typeface="Helvetica" pitchFamily="-105" charset="0"/>
              </a:endParaRPr>
            </a:p>
          </p:txBody>
        </p:sp>
        <p:sp>
          <p:nvSpPr>
            <p:cNvPr id="318" name="Text Box 314"/>
            <p:cNvSpPr txBox="1">
              <a:spLocks noChangeArrowheads="1"/>
            </p:cNvSpPr>
            <p:nvPr/>
          </p:nvSpPr>
          <p:spPr bwMode="auto">
            <a:xfrm>
              <a:off x="4611703" y="4717284"/>
              <a:ext cx="480993" cy="20005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700" dirty="0">
                  <a:latin typeface="Helvetica" pitchFamily="-105" charset="0"/>
                </a:rPr>
                <a:t>25</a:t>
              </a:r>
              <a:r>
                <a:rPr lang="el-GR" sz="700" dirty="0">
                  <a:latin typeface="Lucida Grande" pitchFamily="-105" charset="0"/>
                </a:rPr>
                <a:t>μ</a:t>
              </a:r>
              <a:r>
                <a:rPr lang="en-US" sz="700" dirty="0">
                  <a:latin typeface="Helvetica" pitchFamily="-105" charset="0"/>
                </a:rPr>
                <a:t>M </a:t>
              </a:r>
              <a:endParaRPr lang="el-GR" sz="700" dirty="0">
                <a:latin typeface="Helvetica" pitchFamily="-105" charset="0"/>
              </a:endParaRPr>
            </a:p>
          </p:txBody>
        </p:sp>
        <p:sp>
          <p:nvSpPr>
            <p:cNvPr id="319" name="Text Box 315"/>
            <p:cNvSpPr txBox="1">
              <a:spLocks noChangeArrowheads="1"/>
            </p:cNvSpPr>
            <p:nvPr/>
          </p:nvSpPr>
          <p:spPr bwMode="auto">
            <a:xfrm>
              <a:off x="4953947" y="4717284"/>
              <a:ext cx="460481" cy="200055"/>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700" dirty="0">
                  <a:latin typeface="Helvetica" pitchFamily="-105" charset="0"/>
                </a:rPr>
                <a:t>50</a:t>
              </a:r>
              <a:r>
                <a:rPr lang="el-GR" sz="700" dirty="0">
                  <a:latin typeface="Lucida Grande" pitchFamily="-105" charset="0"/>
                </a:rPr>
                <a:t>μ</a:t>
              </a:r>
              <a:r>
                <a:rPr lang="en-US" sz="700" dirty="0">
                  <a:latin typeface="Helvetica" pitchFamily="-105" charset="0"/>
                </a:rPr>
                <a:t>M </a:t>
              </a:r>
              <a:endParaRPr lang="el-GR" sz="700" dirty="0">
                <a:latin typeface="Helvetica" pitchFamily="-105" charset="0"/>
              </a:endParaRPr>
            </a:p>
          </p:txBody>
        </p:sp>
        <p:sp>
          <p:nvSpPr>
            <p:cNvPr id="320" name="Text Box 316"/>
            <p:cNvSpPr txBox="1">
              <a:spLocks noChangeArrowheads="1"/>
            </p:cNvSpPr>
            <p:nvPr/>
          </p:nvSpPr>
          <p:spPr bwMode="auto">
            <a:xfrm>
              <a:off x="3936694" y="4811094"/>
              <a:ext cx="662135"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CPT </a:t>
              </a:r>
              <a:endParaRPr lang="el-GR" sz="800" dirty="0">
                <a:latin typeface="Helvetica" pitchFamily="-105" charset="0"/>
              </a:endParaRPr>
            </a:p>
          </p:txBody>
        </p:sp>
        <p:sp>
          <p:nvSpPr>
            <p:cNvPr id="321" name="Text Box 317"/>
            <p:cNvSpPr txBox="1">
              <a:spLocks noChangeArrowheads="1"/>
            </p:cNvSpPr>
            <p:nvPr/>
          </p:nvSpPr>
          <p:spPr bwMode="auto">
            <a:xfrm>
              <a:off x="4638527" y="4811094"/>
              <a:ext cx="407603"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CPT </a:t>
              </a:r>
              <a:endParaRPr lang="el-GR" sz="800" dirty="0">
                <a:latin typeface="Helvetica" pitchFamily="-105" charset="0"/>
              </a:endParaRPr>
            </a:p>
          </p:txBody>
        </p:sp>
        <p:sp>
          <p:nvSpPr>
            <p:cNvPr id="322" name="Text Box 318"/>
            <p:cNvSpPr txBox="1">
              <a:spLocks noChangeArrowheads="1"/>
            </p:cNvSpPr>
            <p:nvPr/>
          </p:nvSpPr>
          <p:spPr bwMode="auto">
            <a:xfrm>
              <a:off x="4985213" y="4809743"/>
              <a:ext cx="393031"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sz="800" dirty="0">
                  <a:latin typeface="Helvetica" pitchFamily="-105" charset="0"/>
                </a:rPr>
                <a:t>CPT </a:t>
              </a:r>
              <a:endParaRPr lang="el-GR" sz="800" dirty="0">
                <a:latin typeface="Helvetica" pitchFamily="-105" charset="0"/>
              </a:endParaRPr>
            </a:p>
          </p:txBody>
        </p:sp>
        <p:sp>
          <p:nvSpPr>
            <p:cNvPr id="323" name="Line 319"/>
            <p:cNvSpPr>
              <a:spLocks noChangeShapeType="1"/>
            </p:cNvSpPr>
            <p:nvPr/>
          </p:nvSpPr>
          <p:spPr bwMode="auto">
            <a:xfrm flipV="1">
              <a:off x="4353867" y="4982647"/>
              <a:ext cx="980608" cy="1021"/>
            </a:xfrm>
            <a:prstGeom prst="line">
              <a:avLst/>
            </a:prstGeom>
            <a:noFill/>
            <a:ln w="12700">
              <a:solidFill>
                <a:schemeClr val="tx1"/>
              </a:solidFill>
              <a:round/>
              <a:headEnd/>
              <a:tailEnd/>
            </a:ln>
            <a:effectLst/>
          </p:spPr>
          <p:txBody>
            <a:bodyPr>
              <a:prstTxWarp prst="textNoShape">
                <a:avLst/>
              </a:prstTxWarp>
            </a:bodyPr>
            <a:lstStyle/>
            <a:p>
              <a:endParaRPr lang="en-US" sz="700" dirty="0"/>
            </a:p>
          </p:txBody>
        </p:sp>
        <p:sp>
          <p:nvSpPr>
            <p:cNvPr id="324" name="Text Box 320"/>
            <p:cNvSpPr txBox="1">
              <a:spLocks noChangeArrowheads="1"/>
            </p:cNvSpPr>
            <p:nvPr/>
          </p:nvSpPr>
          <p:spPr bwMode="auto">
            <a:xfrm>
              <a:off x="3524142" y="4948519"/>
              <a:ext cx="870058" cy="215444"/>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5" charset="0"/>
                </a:rPr>
                <a:t> </a:t>
              </a:r>
              <a:r>
                <a:rPr lang="en-US" sz="800" dirty="0" smtClean="0">
                  <a:latin typeface="Helvetica" pitchFamily="-105" charset="0"/>
                </a:rPr>
                <a:t>24h Treatment</a:t>
              </a:r>
              <a:endParaRPr lang="en-US" sz="800" dirty="0">
                <a:latin typeface="Helvetica" pitchFamily="-105" charset="0"/>
              </a:endParaRPr>
            </a:p>
          </p:txBody>
        </p:sp>
        <p:sp>
          <p:nvSpPr>
            <p:cNvPr id="325" name="Text Box 321"/>
            <p:cNvSpPr txBox="1">
              <a:spLocks noChangeArrowheads="1"/>
            </p:cNvSpPr>
            <p:nvPr/>
          </p:nvSpPr>
          <p:spPr bwMode="auto">
            <a:xfrm>
              <a:off x="4385249" y="4938878"/>
              <a:ext cx="902185" cy="215444"/>
            </a:xfrm>
            <a:prstGeom prst="rect">
              <a:avLst/>
            </a:prstGeom>
            <a:noFill/>
            <a:ln w="9525">
              <a:noFill/>
              <a:miter lim="800000"/>
              <a:headEnd/>
              <a:tailEnd/>
            </a:ln>
            <a:effectLst/>
          </p:spPr>
          <p:txBody>
            <a:bodyPr wrap="square">
              <a:prstTxWarp prst="textNoShape">
                <a:avLst/>
              </a:prstTxWarp>
              <a:spAutoFit/>
            </a:bodyPr>
            <a:lstStyle/>
            <a:p>
              <a:pPr algn="ctr">
                <a:spcBef>
                  <a:spcPts val="0"/>
                </a:spcBef>
              </a:pPr>
              <a:r>
                <a:rPr lang="en-US" sz="800" dirty="0">
                  <a:latin typeface="Helvetica" pitchFamily="-105" charset="0"/>
                </a:rPr>
                <a:t> </a:t>
              </a:r>
              <a:r>
                <a:rPr lang="en-US" sz="800" dirty="0" smtClean="0">
                  <a:latin typeface="Helvetica" pitchFamily="-105" charset="0"/>
                </a:rPr>
                <a:t>48h Treatment</a:t>
              </a:r>
              <a:endParaRPr lang="en-US" sz="800" dirty="0">
                <a:latin typeface="Helvetica" pitchFamily="-105" charset="0"/>
              </a:endParaRPr>
            </a:p>
          </p:txBody>
        </p:sp>
        <p:sp>
          <p:nvSpPr>
            <p:cNvPr id="330" name="Rectangle 329"/>
            <p:cNvSpPr/>
            <p:nvPr/>
          </p:nvSpPr>
          <p:spPr bwMode="auto">
            <a:xfrm>
              <a:off x="3395133" y="3793067"/>
              <a:ext cx="567266" cy="22013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331" name="Rectangle 330"/>
            <p:cNvSpPr/>
            <p:nvPr/>
          </p:nvSpPr>
          <p:spPr bwMode="auto">
            <a:xfrm>
              <a:off x="5088466" y="3801533"/>
              <a:ext cx="567266" cy="22013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sp>
        <p:nvSpPr>
          <p:cNvPr id="332" name="Rectangle 373"/>
          <p:cNvSpPr>
            <a:spLocks noChangeArrowheads="1"/>
          </p:cNvSpPr>
          <p:nvPr/>
        </p:nvSpPr>
        <p:spPr bwMode="auto">
          <a:xfrm>
            <a:off x="3449881" y="3649131"/>
            <a:ext cx="351650" cy="215444"/>
          </a:xfrm>
          <a:prstGeom prst="rect">
            <a:avLst/>
          </a:prstGeom>
          <a:noFill/>
          <a:ln w="9525">
            <a:noFill/>
            <a:miter lim="800000"/>
            <a:headEnd/>
            <a:tailEnd/>
          </a:ln>
          <a:effectLst/>
        </p:spPr>
        <p:txBody>
          <a:bodyPr wrap="square">
            <a:prstTxWarp prst="textNoShape">
              <a:avLst/>
            </a:prstTxWarp>
            <a:spAutoFit/>
          </a:bodyPr>
          <a:lstStyle/>
          <a:p>
            <a:r>
              <a:rPr lang="el-GR" sz="800" dirty="0" smtClean="0">
                <a:latin typeface="Symbol" charset="2"/>
                <a:ea typeface="Times New Roman" pitchFamily="-105" charset="0"/>
                <a:cs typeface="Symbol" charset="2"/>
              </a:rPr>
              <a:t>γ</a:t>
            </a:r>
            <a:r>
              <a:rPr lang="en-US" sz="800" dirty="0" smtClean="0">
                <a:latin typeface="Arial"/>
                <a:ea typeface="Times New Roman" pitchFamily="-105" charset="0"/>
                <a:cs typeface="Arial"/>
              </a:rPr>
              <a:t>IR</a:t>
            </a:r>
            <a:endParaRPr lang="en-US" sz="800" dirty="0">
              <a:latin typeface="Arial"/>
              <a:ea typeface="Times New Roman" pitchFamily="-105" charset="0"/>
              <a:cs typeface="Arial"/>
            </a:endParaRPr>
          </a:p>
        </p:txBody>
      </p:sp>
      <p:sp>
        <p:nvSpPr>
          <p:cNvPr id="333" name="Rectangle 373"/>
          <p:cNvSpPr>
            <a:spLocks noChangeArrowheads="1"/>
          </p:cNvSpPr>
          <p:nvPr/>
        </p:nvSpPr>
        <p:spPr bwMode="auto">
          <a:xfrm>
            <a:off x="1807351" y="3657599"/>
            <a:ext cx="351650" cy="215444"/>
          </a:xfrm>
          <a:prstGeom prst="rect">
            <a:avLst/>
          </a:prstGeom>
          <a:noFill/>
          <a:ln w="9525">
            <a:noFill/>
            <a:miter lim="800000"/>
            <a:headEnd/>
            <a:tailEnd/>
          </a:ln>
          <a:effectLst/>
        </p:spPr>
        <p:txBody>
          <a:bodyPr wrap="square">
            <a:prstTxWarp prst="textNoShape">
              <a:avLst/>
            </a:prstTxWarp>
            <a:spAutoFit/>
          </a:bodyPr>
          <a:lstStyle/>
          <a:p>
            <a:r>
              <a:rPr lang="el-GR" sz="800" dirty="0" smtClean="0">
                <a:latin typeface="Symbol" charset="2"/>
                <a:ea typeface="Times New Roman" pitchFamily="-105" charset="0"/>
                <a:cs typeface="Symbol" charset="2"/>
              </a:rPr>
              <a:t>γ</a:t>
            </a:r>
            <a:r>
              <a:rPr lang="en-US" sz="800" dirty="0" smtClean="0">
                <a:latin typeface="Arial"/>
                <a:ea typeface="Times New Roman" pitchFamily="-105" charset="0"/>
                <a:cs typeface="Arial"/>
              </a:rPr>
              <a:t>IR</a:t>
            </a:r>
            <a:endParaRPr lang="en-US" sz="800" dirty="0">
              <a:latin typeface="Arial"/>
              <a:ea typeface="Times New Roman" pitchFamily="-105" charset="0"/>
              <a:cs typeface="Arial"/>
            </a:endParaRPr>
          </a:p>
        </p:txBody>
      </p:sp>
      <p:sp>
        <p:nvSpPr>
          <p:cNvPr id="334" name="Rectangle 373"/>
          <p:cNvSpPr>
            <a:spLocks noChangeArrowheads="1"/>
          </p:cNvSpPr>
          <p:nvPr/>
        </p:nvSpPr>
        <p:spPr bwMode="auto">
          <a:xfrm>
            <a:off x="5075484" y="3649130"/>
            <a:ext cx="351650" cy="215444"/>
          </a:xfrm>
          <a:prstGeom prst="rect">
            <a:avLst/>
          </a:prstGeom>
          <a:noFill/>
          <a:ln w="9525">
            <a:noFill/>
            <a:miter lim="800000"/>
            <a:headEnd/>
            <a:tailEnd/>
          </a:ln>
          <a:effectLst/>
        </p:spPr>
        <p:txBody>
          <a:bodyPr wrap="square">
            <a:prstTxWarp prst="textNoShape">
              <a:avLst/>
            </a:prstTxWarp>
            <a:spAutoFit/>
          </a:bodyPr>
          <a:lstStyle/>
          <a:p>
            <a:r>
              <a:rPr lang="el-GR" sz="800" dirty="0" smtClean="0">
                <a:latin typeface="Symbol" charset="2"/>
                <a:ea typeface="Times New Roman" pitchFamily="-105" charset="0"/>
                <a:cs typeface="Symbol" charset="2"/>
              </a:rPr>
              <a:t>γ</a:t>
            </a:r>
            <a:r>
              <a:rPr lang="en-US" sz="800" dirty="0" smtClean="0">
                <a:latin typeface="Arial"/>
                <a:ea typeface="Times New Roman" pitchFamily="-105" charset="0"/>
                <a:cs typeface="Arial"/>
              </a:rPr>
              <a:t>IR</a:t>
            </a:r>
            <a:endParaRPr lang="en-US" sz="800" dirty="0">
              <a:latin typeface="Arial"/>
              <a:ea typeface="Times New Roman" pitchFamily="-105" charset="0"/>
              <a:cs typeface="Arial"/>
            </a:endParaRPr>
          </a:p>
        </p:txBody>
      </p:sp>
      <p:grpSp>
        <p:nvGrpSpPr>
          <p:cNvPr id="335" name="Group 334"/>
          <p:cNvGrpSpPr/>
          <p:nvPr/>
        </p:nvGrpSpPr>
        <p:grpSpPr>
          <a:xfrm>
            <a:off x="1562100" y="3903132"/>
            <a:ext cx="1622425" cy="1247428"/>
            <a:chOff x="990600" y="4541837"/>
            <a:chExt cx="1622425" cy="1247428"/>
          </a:xfrm>
        </p:grpSpPr>
        <p:pic>
          <p:nvPicPr>
            <p:cNvPr id="336" name="Picture 383"/>
            <p:cNvPicPr preferRelativeResize="0">
              <a:picLocks noChangeAspect="1" noChangeArrowheads="1"/>
            </p:cNvPicPr>
            <p:nvPr/>
          </p:nvPicPr>
          <p:blipFill>
            <a:blip r:embed="rId21">
              <a:lum bright="6000" contrast="22000"/>
            </a:blip>
            <a:srcRect/>
            <a:stretch>
              <a:fillRect/>
            </a:stretch>
          </p:blipFill>
          <p:spPr bwMode="auto">
            <a:xfrm>
              <a:off x="1036638" y="4725417"/>
              <a:ext cx="688975" cy="134922"/>
            </a:xfrm>
            <a:prstGeom prst="rect">
              <a:avLst/>
            </a:prstGeom>
            <a:noFill/>
            <a:ln w="9525">
              <a:solidFill>
                <a:schemeClr val="tx1"/>
              </a:solidFill>
              <a:miter lim="800000"/>
              <a:headEnd/>
              <a:tailEnd/>
            </a:ln>
            <a:effectLst/>
          </p:spPr>
        </p:pic>
        <p:pic>
          <p:nvPicPr>
            <p:cNvPr id="337" name="Picture 384"/>
            <p:cNvPicPr preferRelativeResize="0">
              <a:picLocks noChangeAspect="1" noChangeArrowheads="1"/>
            </p:cNvPicPr>
            <p:nvPr/>
          </p:nvPicPr>
          <p:blipFill>
            <a:blip r:embed="rId22">
              <a:lum bright="6000" contrast="22000"/>
            </a:blip>
            <a:srcRect l="38278"/>
            <a:stretch>
              <a:fillRect/>
            </a:stretch>
          </p:blipFill>
          <p:spPr bwMode="auto">
            <a:xfrm>
              <a:off x="1038225" y="4896597"/>
              <a:ext cx="687388" cy="138134"/>
            </a:xfrm>
            <a:prstGeom prst="rect">
              <a:avLst/>
            </a:prstGeom>
            <a:noFill/>
            <a:ln w="9525">
              <a:solidFill>
                <a:schemeClr val="tx1"/>
              </a:solidFill>
              <a:miter lim="800000"/>
              <a:headEnd/>
              <a:tailEnd/>
            </a:ln>
            <a:effectLst/>
          </p:spPr>
        </p:pic>
        <p:pic>
          <p:nvPicPr>
            <p:cNvPr id="338" name="Picture 385"/>
            <p:cNvPicPr preferRelativeResize="0">
              <a:picLocks noChangeAspect="1" noChangeArrowheads="1"/>
            </p:cNvPicPr>
            <p:nvPr/>
          </p:nvPicPr>
          <p:blipFill>
            <a:blip r:embed="rId23">
              <a:lum bright="6000" contrast="22000"/>
            </a:blip>
            <a:srcRect/>
            <a:stretch>
              <a:fillRect/>
            </a:stretch>
          </p:blipFill>
          <p:spPr bwMode="auto">
            <a:xfrm>
              <a:off x="1035050" y="5070989"/>
              <a:ext cx="692150" cy="142418"/>
            </a:xfrm>
            <a:prstGeom prst="rect">
              <a:avLst/>
            </a:prstGeom>
            <a:noFill/>
            <a:ln w="9525">
              <a:solidFill>
                <a:schemeClr val="tx1"/>
              </a:solidFill>
              <a:miter lim="800000"/>
              <a:headEnd/>
              <a:tailEnd/>
            </a:ln>
            <a:effectLst/>
          </p:spPr>
        </p:pic>
        <p:pic>
          <p:nvPicPr>
            <p:cNvPr id="339" name="Picture 386"/>
            <p:cNvPicPr preferRelativeResize="0">
              <a:picLocks noChangeAspect="1" noChangeArrowheads="1"/>
            </p:cNvPicPr>
            <p:nvPr/>
          </p:nvPicPr>
          <p:blipFill>
            <a:blip r:embed="rId24">
              <a:lum bright="10000" contrast="30000"/>
            </a:blip>
            <a:srcRect/>
            <a:stretch>
              <a:fillRect/>
            </a:stretch>
          </p:blipFill>
          <p:spPr bwMode="auto">
            <a:xfrm>
              <a:off x="1038225" y="5428340"/>
              <a:ext cx="690563" cy="142418"/>
            </a:xfrm>
            <a:prstGeom prst="rect">
              <a:avLst/>
            </a:prstGeom>
            <a:noFill/>
            <a:ln w="9525">
              <a:solidFill>
                <a:schemeClr val="tx1"/>
              </a:solidFill>
              <a:miter lim="800000"/>
              <a:headEnd/>
              <a:tailEnd/>
            </a:ln>
            <a:effectLst/>
          </p:spPr>
        </p:pic>
        <p:sp>
          <p:nvSpPr>
            <p:cNvPr id="340" name="Text Box 387"/>
            <p:cNvSpPr txBox="1">
              <a:spLocks noChangeArrowheads="1"/>
            </p:cNvSpPr>
            <p:nvPr/>
          </p:nvSpPr>
          <p:spPr bwMode="auto">
            <a:xfrm>
              <a:off x="1546225" y="4541837"/>
              <a:ext cx="161925"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2</a:t>
              </a:r>
            </a:p>
          </p:txBody>
        </p:sp>
        <p:sp>
          <p:nvSpPr>
            <p:cNvPr id="341" name="Text Box 388"/>
            <p:cNvSpPr txBox="1">
              <a:spLocks noChangeArrowheads="1"/>
            </p:cNvSpPr>
            <p:nvPr/>
          </p:nvSpPr>
          <p:spPr bwMode="auto">
            <a:xfrm>
              <a:off x="1031875" y="4541837"/>
              <a:ext cx="174625" cy="144559"/>
            </a:xfrm>
            <a:prstGeom prst="rect">
              <a:avLst/>
            </a:prstGeom>
            <a:noFill/>
            <a:ln w="9525">
              <a:noFill/>
              <a:miter lim="800000"/>
              <a:headEnd/>
              <a:tailEnd/>
            </a:ln>
            <a:effectLst/>
          </p:spPr>
          <p:txBody>
            <a:bodyPr>
              <a:prstTxWarp prst="textNoShape">
                <a:avLst/>
              </a:prstTxWarp>
            </a:bodyPr>
            <a:lstStyle/>
            <a:p>
              <a:pPr eaLnBrk="0" hangingPunct="0"/>
              <a:r>
                <a:rPr lang="en-US" sz="800" dirty="0">
                  <a:latin typeface="Helvetica" pitchFamily="-105" charset="0"/>
                </a:rPr>
                <a:t>-</a:t>
              </a:r>
            </a:p>
            <a:p>
              <a:pPr eaLnBrk="0" hangingPunct="0"/>
              <a:endParaRPr lang="en-US" sz="800" dirty="0"/>
            </a:p>
          </p:txBody>
        </p:sp>
        <p:sp>
          <p:nvSpPr>
            <p:cNvPr id="342" name="Text Box 389"/>
            <p:cNvSpPr txBox="1">
              <a:spLocks noChangeArrowheads="1"/>
            </p:cNvSpPr>
            <p:nvPr/>
          </p:nvSpPr>
          <p:spPr bwMode="auto">
            <a:xfrm>
              <a:off x="1660525" y="4554537"/>
              <a:ext cx="952500"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Bleo (h) </a:t>
              </a:r>
            </a:p>
          </p:txBody>
        </p:sp>
        <p:sp>
          <p:nvSpPr>
            <p:cNvPr id="343" name="Text Box 390"/>
            <p:cNvSpPr txBox="1">
              <a:spLocks noChangeArrowheads="1"/>
            </p:cNvSpPr>
            <p:nvPr/>
          </p:nvSpPr>
          <p:spPr bwMode="auto">
            <a:xfrm>
              <a:off x="1208088" y="4541837"/>
              <a:ext cx="161925"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2</a:t>
              </a:r>
            </a:p>
          </p:txBody>
        </p:sp>
        <p:sp>
          <p:nvSpPr>
            <p:cNvPr id="344" name="Text Box 391"/>
            <p:cNvSpPr txBox="1">
              <a:spLocks noChangeArrowheads="1"/>
            </p:cNvSpPr>
            <p:nvPr/>
          </p:nvSpPr>
          <p:spPr bwMode="auto">
            <a:xfrm>
              <a:off x="1370013" y="4541837"/>
              <a:ext cx="176212" cy="144559"/>
            </a:xfrm>
            <a:prstGeom prst="rect">
              <a:avLst/>
            </a:prstGeom>
            <a:noFill/>
            <a:ln w="9525">
              <a:noFill/>
              <a:miter lim="800000"/>
              <a:headEnd/>
              <a:tailEnd/>
            </a:ln>
            <a:effectLst/>
          </p:spPr>
          <p:txBody>
            <a:bodyPr>
              <a:prstTxWarp prst="textNoShape">
                <a:avLst/>
              </a:prstTxWarp>
            </a:bodyPr>
            <a:lstStyle/>
            <a:p>
              <a:pPr eaLnBrk="0" hangingPunct="0"/>
              <a:r>
                <a:rPr lang="en-US" sz="800" dirty="0">
                  <a:latin typeface="Helvetica" pitchFamily="-105" charset="0"/>
                </a:rPr>
                <a:t>-</a:t>
              </a:r>
            </a:p>
            <a:p>
              <a:pPr eaLnBrk="0" hangingPunct="0"/>
              <a:endParaRPr lang="en-US" sz="800" dirty="0"/>
            </a:p>
          </p:txBody>
        </p:sp>
        <p:sp>
          <p:nvSpPr>
            <p:cNvPr id="345" name="Text Box 392"/>
            <p:cNvSpPr txBox="1">
              <a:spLocks noChangeArrowheads="1"/>
            </p:cNvSpPr>
            <p:nvPr/>
          </p:nvSpPr>
          <p:spPr bwMode="auto">
            <a:xfrm>
              <a:off x="1666875" y="4688388"/>
              <a:ext cx="604838"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smtClean="0">
                  <a:latin typeface="Helvetica" pitchFamily="-105" charset="0"/>
                </a:rPr>
                <a:t>Fbx4 </a:t>
              </a:r>
              <a:endParaRPr lang="en-US" sz="800" dirty="0">
                <a:latin typeface="Helvetica" pitchFamily="-105" charset="0"/>
              </a:endParaRPr>
            </a:p>
          </p:txBody>
        </p:sp>
        <p:sp>
          <p:nvSpPr>
            <p:cNvPr id="346" name="Text Box 393"/>
            <p:cNvSpPr txBox="1">
              <a:spLocks noChangeArrowheads="1"/>
            </p:cNvSpPr>
            <p:nvPr/>
          </p:nvSpPr>
          <p:spPr bwMode="auto">
            <a:xfrm>
              <a:off x="1666875" y="4847939"/>
              <a:ext cx="604838"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Cyc D1 </a:t>
              </a:r>
            </a:p>
          </p:txBody>
        </p:sp>
        <p:sp>
          <p:nvSpPr>
            <p:cNvPr id="347" name="Text Box 394"/>
            <p:cNvSpPr txBox="1">
              <a:spLocks noChangeArrowheads="1"/>
            </p:cNvSpPr>
            <p:nvPr/>
          </p:nvSpPr>
          <p:spPr bwMode="auto">
            <a:xfrm>
              <a:off x="1663700" y="5023402"/>
              <a:ext cx="604838"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Cyc D2 </a:t>
              </a:r>
            </a:p>
          </p:txBody>
        </p:sp>
        <p:sp>
          <p:nvSpPr>
            <p:cNvPr id="348" name="Text Box 395"/>
            <p:cNvSpPr txBox="1">
              <a:spLocks noChangeArrowheads="1"/>
            </p:cNvSpPr>
            <p:nvPr/>
          </p:nvSpPr>
          <p:spPr bwMode="auto">
            <a:xfrm>
              <a:off x="1685925" y="5375398"/>
              <a:ext cx="604838"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 </a:t>
              </a:r>
            </a:p>
          </p:txBody>
        </p:sp>
        <p:sp>
          <p:nvSpPr>
            <p:cNvPr id="349" name="Text Box 396"/>
            <p:cNvSpPr txBox="1">
              <a:spLocks noChangeArrowheads="1"/>
            </p:cNvSpPr>
            <p:nvPr/>
          </p:nvSpPr>
          <p:spPr bwMode="auto">
            <a:xfrm>
              <a:off x="1666875" y="5388098"/>
              <a:ext cx="709613"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l-GR" sz="800" dirty="0">
                  <a:latin typeface="Times New Roman" pitchFamily="-105" charset="0"/>
                  <a:ea typeface="ＭＳ Ｐゴシック" pitchFamily="-105" charset="-128"/>
                  <a:cs typeface="ＭＳ Ｐゴシック" pitchFamily="-105" charset="-128"/>
                </a:rPr>
                <a:t>β</a:t>
              </a:r>
              <a:r>
                <a:rPr lang="en-US" sz="800" dirty="0">
                  <a:latin typeface="Helvetica" pitchFamily="-105" charset="0"/>
                  <a:ea typeface="ＭＳ Ｐゴシック" pitchFamily="-105" charset="-128"/>
                  <a:cs typeface="ＭＳ Ｐゴシック" pitchFamily="-105" charset="-128"/>
                </a:rPr>
                <a:t>-Actin</a:t>
              </a:r>
              <a:endParaRPr lang="el-GR" sz="800" dirty="0">
                <a:latin typeface="Helvetica" pitchFamily="-105" charset="0"/>
                <a:ea typeface="ＭＳ Ｐゴシック" pitchFamily="-105" charset="-128"/>
                <a:cs typeface="ＭＳ Ｐゴシック" pitchFamily="-105" charset="-128"/>
              </a:endParaRPr>
            </a:p>
          </p:txBody>
        </p:sp>
        <p:sp>
          <p:nvSpPr>
            <p:cNvPr id="350" name="Line 397"/>
            <p:cNvSpPr>
              <a:spLocks noChangeShapeType="1"/>
            </p:cNvSpPr>
            <p:nvPr/>
          </p:nvSpPr>
          <p:spPr bwMode="auto">
            <a:xfrm>
              <a:off x="1068388" y="5614361"/>
              <a:ext cx="290512" cy="1071"/>
            </a:xfrm>
            <a:prstGeom prst="line">
              <a:avLst/>
            </a:prstGeom>
            <a:noFill/>
            <a:ln w="12700">
              <a:solidFill>
                <a:schemeClr val="tx1"/>
              </a:solidFill>
              <a:round/>
              <a:headEnd/>
              <a:tailEnd/>
            </a:ln>
            <a:effectLst/>
          </p:spPr>
          <p:txBody>
            <a:bodyPr wrap="none" anchor="ctr">
              <a:prstTxWarp prst="textNoShape">
                <a:avLst/>
              </a:prstTxWarp>
            </a:bodyPr>
            <a:lstStyle/>
            <a:p>
              <a:endParaRPr lang="en-US" sz="800" dirty="0"/>
            </a:p>
          </p:txBody>
        </p:sp>
        <p:sp>
          <p:nvSpPr>
            <p:cNvPr id="351" name="Line 398"/>
            <p:cNvSpPr>
              <a:spLocks noChangeShapeType="1"/>
            </p:cNvSpPr>
            <p:nvPr/>
          </p:nvSpPr>
          <p:spPr bwMode="auto">
            <a:xfrm>
              <a:off x="1403350" y="5614361"/>
              <a:ext cx="290513" cy="1071"/>
            </a:xfrm>
            <a:prstGeom prst="line">
              <a:avLst/>
            </a:prstGeom>
            <a:noFill/>
            <a:ln w="12700">
              <a:solidFill>
                <a:schemeClr val="tx1"/>
              </a:solidFill>
              <a:round/>
              <a:headEnd/>
              <a:tailEnd/>
            </a:ln>
            <a:effectLst/>
          </p:spPr>
          <p:txBody>
            <a:bodyPr wrap="none" anchor="ctr">
              <a:prstTxWarp prst="textNoShape">
                <a:avLst/>
              </a:prstTxWarp>
            </a:bodyPr>
            <a:lstStyle/>
            <a:p>
              <a:endParaRPr lang="en-US" sz="800" dirty="0"/>
            </a:p>
          </p:txBody>
        </p:sp>
        <p:sp>
          <p:nvSpPr>
            <p:cNvPr id="352" name="Text Box 400"/>
            <p:cNvSpPr txBox="1">
              <a:spLocks noChangeArrowheads="1"/>
            </p:cNvSpPr>
            <p:nvPr/>
          </p:nvSpPr>
          <p:spPr bwMode="auto">
            <a:xfrm>
              <a:off x="990600" y="5573821"/>
              <a:ext cx="552450"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a:latin typeface="Helvetica" pitchFamily="-105" charset="0"/>
                </a:rPr>
                <a:t>Mock </a:t>
              </a:r>
            </a:p>
          </p:txBody>
        </p:sp>
        <p:sp>
          <p:nvSpPr>
            <p:cNvPr id="353" name="Text Box 401"/>
            <p:cNvSpPr txBox="1">
              <a:spLocks noChangeArrowheads="1"/>
            </p:cNvSpPr>
            <p:nvPr/>
          </p:nvSpPr>
          <p:spPr bwMode="auto">
            <a:xfrm>
              <a:off x="1301750" y="5573821"/>
              <a:ext cx="574675"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n-US" sz="800" dirty="0" smtClean="0">
                  <a:latin typeface="Helvetica" pitchFamily="-105" charset="0"/>
                </a:rPr>
                <a:t>Fbx4sh </a:t>
              </a:r>
              <a:endParaRPr lang="en-US" sz="800" dirty="0">
                <a:latin typeface="Helvetica" pitchFamily="-105" charset="0"/>
              </a:endParaRPr>
            </a:p>
          </p:txBody>
        </p:sp>
        <p:pic>
          <p:nvPicPr>
            <p:cNvPr id="354" name="Picture 403"/>
            <p:cNvPicPr preferRelativeResize="0">
              <a:picLocks noChangeAspect="1" noChangeArrowheads="1"/>
            </p:cNvPicPr>
            <p:nvPr/>
          </p:nvPicPr>
          <p:blipFill>
            <a:blip r:embed="rId25">
              <a:lum bright="6000" contrast="22000"/>
            </a:blip>
            <a:srcRect/>
            <a:stretch>
              <a:fillRect/>
            </a:stretch>
          </p:blipFill>
          <p:spPr bwMode="auto">
            <a:xfrm>
              <a:off x="1036638" y="5248593"/>
              <a:ext cx="688975" cy="144560"/>
            </a:xfrm>
            <a:prstGeom prst="rect">
              <a:avLst/>
            </a:prstGeom>
            <a:noFill/>
            <a:ln w="9525">
              <a:solidFill>
                <a:schemeClr val="tx1"/>
              </a:solidFill>
              <a:miter lim="800000"/>
              <a:headEnd/>
              <a:tailEnd/>
            </a:ln>
            <a:effectLst/>
          </p:spPr>
        </p:pic>
        <p:sp>
          <p:nvSpPr>
            <p:cNvPr id="355" name="Text Box 404"/>
            <p:cNvSpPr txBox="1">
              <a:spLocks noChangeArrowheads="1"/>
            </p:cNvSpPr>
            <p:nvPr/>
          </p:nvSpPr>
          <p:spPr bwMode="auto">
            <a:xfrm>
              <a:off x="1668463" y="5205141"/>
              <a:ext cx="604837" cy="215444"/>
            </a:xfrm>
            <a:prstGeom prst="rect">
              <a:avLst/>
            </a:prstGeom>
            <a:noFill/>
            <a:ln w="9525">
              <a:noFill/>
              <a:miter lim="800000"/>
              <a:headEnd/>
              <a:tailEnd/>
            </a:ln>
            <a:effectLst/>
          </p:spPr>
          <p:txBody>
            <a:bodyPr wrap="square">
              <a:prstTxWarp prst="textNoShape">
                <a:avLst/>
              </a:prstTxWarp>
              <a:spAutoFit/>
            </a:bodyPr>
            <a:lstStyle/>
            <a:p>
              <a:pPr eaLnBrk="0" hangingPunct="0"/>
              <a:r>
                <a:rPr lang="el-GR" sz="800" dirty="0">
                  <a:latin typeface="Times New Roman" pitchFamily="-105" charset="0"/>
                  <a:ea typeface="ＭＳ Ｐゴシック" pitchFamily="-105" charset="-128"/>
                  <a:cs typeface="ＭＳ Ｐゴシック" pitchFamily="-105" charset="-128"/>
                </a:rPr>
                <a:t>γ</a:t>
              </a:r>
              <a:r>
                <a:rPr lang="en-US" sz="800" dirty="0">
                  <a:latin typeface="Helvetica" pitchFamily="-105" charset="0"/>
                  <a:ea typeface="ＭＳ Ｐゴシック" pitchFamily="-105" charset="-128"/>
                  <a:cs typeface="ＭＳ Ｐゴシック" pitchFamily="-105" charset="-128"/>
                </a:rPr>
                <a:t>H2AX </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a:ln>
              <a:noFill/>
            </a:ln>
            <a:solidFill>
              <a:schemeClr val="tx1"/>
            </a:solidFill>
            <a:effectLst/>
            <a:latin typeface="Times"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a:ln>
              <a:noFill/>
            </a:ln>
            <a:solidFill>
              <a:schemeClr val="tx1"/>
            </a:solidFill>
            <a:effectLst/>
            <a:latin typeface="Times" pitchFamily="-106"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15727</TotalTime>
  <Words>3458</Words>
  <Application>Microsoft Macintosh PowerPoint</Application>
  <PresentationFormat>Letter Paper (8.5x11 in)</PresentationFormat>
  <Paragraphs>741</Paragraphs>
  <Slides>9</Slides>
  <Notes>9</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Blank Presentation</vt:lpstr>
      <vt:lpstr>Image</vt:lpstr>
      <vt:lpstr>Slide 1</vt:lpstr>
      <vt:lpstr>Slide 2</vt:lpstr>
      <vt:lpstr>Slide 3</vt:lpstr>
      <vt:lpstr>Slide 4</vt:lpstr>
      <vt:lpstr>Slide 5</vt:lpstr>
      <vt:lpstr>Slide 6</vt:lpstr>
      <vt:lpstr>Slide 7</vt:lpstr>
      <vt:lpstr>Slide 8</vt:lpstr>
      <vt:lpstr>Slide 9</vt:lpstr>
    </vt:vector>
  </TitlesOfParts>
  <Company>UPENN-AFCRI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Wynne</dc:creator>
  <cp:lastModifiedBy>Riley</cp:lastModifiedBy>
  <cp:revision>356</cp:revision>
  <cp:lastPrinted>2011-05-05T00:26:30Z</cp:lastPrinted>
  <dcterms:created xsi:type="dcterms:W3CDTF">2011-05-29T00:12:51Z</dcterms:created>
  <dcterms:modified xsi:type="dcterms:W3CDTF">2011-05-29T01:44:49Z</dcterms:modified>
</cp:coreProperties>
</file>