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7" r:id="rId2"/>
    <p:sldId id="258" r:id="rId3"/>
    <p:sldId id="301" r:id="rId4"/>
    <p:sldId id="302" r:id="rId5"/>
    <p:sldId id="312" r:id="rId6"/>
    <p:sldId id="303" r:id="rId7"/>
    <p:sldId id="304" r:id="rId8"/>
    <p:sldId id="305" r:id="rId9"/>
    <p:sldId id="313" r:id="rId10"/>
    <p:sldId id="297" r:id="rId11"/>
    <p:sldId id="298" r:id="rId12"/>
    <p:sldId id="260" r:id="rId13"/>
    <p:sldId id="259" r:id="rId14"/>
    <p:sldId id="262" r:id="rId15"/>
    <p:sldId id="264" r:id="rId16"/>
    <p:sldId id="270" r:id="rId17"/>
    <p:sldId id="263" r:id="rId18"/>
    <p:sldId id="268" r:id="rId19"/>
    <p:sldId id="307" r:id="rId20"/>
    <p:sldId id="288" r:id="rId21"/>
    <p:sldId id="314" r:id="rId22"/>
    <p:sldId id="315" r:id="rId23"/>
    <p:sldId id="316" r:id="rId24"/>
    <p:sldId id="317" r:id="rId25"/>
    <p:sldId id="318" r:id="rId26"/>
    <p:sldId id="319" r:id="rId27"/>
    <p:sldId id="261" r:id="rId28"/>
    <p:sldId id="320" r:id="rId29"/>
    <p:sldId id="321" r:id="rId30"/>
    <p:sldId id="308" r:id="rId31"/>
    <p:sldId id="291" r:id="rId32"/>
    <p:sldId id="309" r:id="rId33"/>
    <p:sldId id="294"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800" autoAdjust="0"/>
  </p:normalViewPr>
  <p:slideViewPr>
    <p:cSldViewPr>
      <p:cViewPr>
        <p:scale>
          <a:sx n="90" d="100"/>
          <a:sy n="90" d="100"/>
        </p:scale>
        <p:origin x="-1656" y="-2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6B7C07-899F-4A8A-A30C-18E7A6E35FB8}" type="datetimeFigureOut">
              <a:rPr lang="en-US" smtClean="0"/>
              <a:t>4/7/2017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E96BFD-BE9D-4342-B06B-1C5B2E3EA050}" type="slidenum">
              <a:rPr lang="en-US" smtClean="0"/>
              <a:t>‹#›</a:t>
            </a:fld>
            <a:endParaRPr lang="en-US"/>
          </a:p>
        </p:txBody>
      </p:sp>
    </p:spTree>
    <p:extLst>
      <p:ext uri="{BB962C8B-B14F-4D97-AF65-F5344CB8AC3E}">
        <p14:creationId xmlns:p14="http://schemas.microsoft.com/office/powerpoint/2010/main" val="2248089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2</a:t>
            </a:fld>
            <a:endParaRPr lang="en-US" dirty="0"/>
          </a:p>
        </p:txBody>
      </p:sp>
    </p:spTree>
    <p:extLst>
      <p:ext uri="{BB962C8B-B14F-4D97-AF65-F5344CB8AC3E}">
        <p14:creationId xmlns:p14="http://schemas.microsoft.com/office/powerpoint/2010/main" val="2852155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 major commercial pubs; 2 major university pubs</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14</a:t>
            </a:fld>
            <a:endParaRPr lang="en-US" dirty="0"/>
          </a:p>
        </p:txBody>
      </p:sp>
    </p:spTree>
    <p:extLst>
      <p:ext uri="{BB962C8B-B14F-4D97-AF65-F5344CB8AC3E}">
        <p14:creationId xmlns:p14="http://schemas.microsoft.com/office/powerpoint/2010/main" val="3582869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basic transfer of copyright statement.</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15</a:t>
            </a:fld>
            <a:endParaRPr lang="en-US" dirty="0"/>
          </a:p>
        </p:txBody>
      </p:sp>
    </p:spTree>
    <p:extLst>
      <p:ext uri="{BB962C8B-B14F-4D97-AF65-F5344CB8AC3E}">
        <p14:creationId xmlns:p14="http://schemas.microsoft.com/office/powerpoint/2010/main" val="7216281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another</a:t>
            </a:r>
            <a:r>
              <a:rPr lang="en-US" baseline="0" dirty="0" smtClean="0"/>
              <a:t> CTA</a:t>
            </a:r>
            <a:r>
              <a:rPr lang="en-US" dirty="0" smtClean="0"/>
              <a:t> example</a:t>
            </a:r>
            <a:r>
              <a:rPr lang="en-US" baseline="0" dirty="0" smtClean="0"/>
              <a:t> from T&amp;F. Notice the similar phrasing for the CTA</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16</a:t>
            </a:fld>
            <a:endParaRPr lang="en-US" dirty="0"/>
          </a:p>
        </p:txBody>
      </p:sp>
    </p:spTree>
    <p:extLst>
      <p:ext uri="{BB962C8B-B14F-4D97-AF65-F5344CB8AC3E}">
        <p14:creationId xmlns:p14="http://schemas.microsoft.com/office/powerpoint/2010/main" val="3274451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Going</a:t>
            </a:r>
            <a:r>
              <a:rPr lang="en-US" baseline="0" dirty="0" smtClean="0"/>
              <a:t> over a few CTAs from the 6 major pubs</a:t>
            </a:r>
          </a:p>
          <a:p>
            <a:r>
              <a:rPr lang="en-US" baseline="0" dirty="0" smtClean="0"/>
              <a:t>As seen here, copyright is typically transferred but not other rights, like patents</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17</a:t>
            </a:fld>
            <a:endParaRPr lang="en-US" dirty="0"/>
          </a:p>
        </p:txBody>
      </p:sp>
    </p:spTree>
    <p:extLst>
      <p:ext uri="{BB962C8B-B14F-4D97-AF65-F5344CB8AC3E}">
        <p14:creationId xmlns:p14="http://schemas.microsoft.com/office/powerpoint/2010/main" val="17059276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LWW has a specific</a:t>
            </a:r>
            <a:r>
              <a:rPr lang="en-US" baseline="0" dirty="0" smtClean="0"/>
              <a:t> area that deals with posting to an IR; not all pubs will have this. </a:t>
            </a:r>
          </a:p>
          <a:p>
            <a:endParaRPr lang="en-US" baseline="0" dirty="0" smtClean="0"/>
          </a:p>
          <a:p>
            <a:r>
              <a:rPr lang="en-US" baseline="0" dirty="0" smtClean="0"/>
              <a:t>3 things are included in a statement about posting policies: what, when, where (go through it). When=embargo</a:t>
            </a:r>
          </a:p>
          <a:p>
            <a:r>
              <a:rPr lang="en-US" baseline="0" dirty="0" smtClean="0"/>
              <a:t>Some might include a required statement or other restrictions that we need to follow.</a:t>
            </a:r>
          </a:p>
          <a:p>
            <a:r>
              <a:rPr lang="en-US" baseline="0" dirty="0" smtClean="0"/>
              <a:t>Don’t need to worry about linking or citations – we do those already.  Looking for quoted statements and requests to include a copyright statement, mostly.</a:t>
            </a:r>
          </a:p>
          <a:p>
            <a:endParaRPr lang="en-US" baseline="0" dirty="0" smtClean="0"/>
          </a:p>
          <a:p>
            <a:r>
              <a:rPr lang="en-US" baseline="0" dirty="0" smtClean="0"/>
              <a:t>NOTE: You will see information about depositing for funding agencies. IRs are NOT the same.  Ignore these.</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18</a:t>
            </a:fld>
            <a:endParaRPr lang="en-US" dirty="0"/>
          </a:p>
        </p:txBody>
      </p:sp>
    </p:spTree>
    <p:extLst>
      <p:ext uri="{BB962C8B-B14F-4D97-AF65-F5344CB8AC3E}">
        <p14:creationId xmlns:p14="http://schemas.microsoft.com/office/powerpoint/2010/main" val="2621939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VoR</a:t>
            </a:r>
            <a:r>
              <a:rPr lang="en-US" dirty="0" smtClean="0"/>
              <a:t> = Version of Record</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19</a:t>
            </a:fld>
            <a:endParaRPr lang="en-US"/>
          </a:p>
        </p:txBody>
      </p:sp>
    </p:spTree>
    <p:extLst>
      <p:ext uri="{BB962C8B-B14F-4D97-AF65-F5344CB8AC3E}">
        <p14:creationId xmlns:p14="http://schemas.microsoft.com/office/powerpoint/2010/main" val="8748532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SHERPA/</a:t>
            </a:r>
            <a:r>
              <a:rPr lang="en-US" dirty="0" err="1" smtClean="0"/>
              <a:t>RoMEO</a:t>
            </a:r>
            <a:r>
              <a:rPr lang="en-US" baseline="0" dirty="0" smtClean="0"/>
              <a:t> is a good tool to get you started in understanding what publishers allow an author to do/not do, but it is not always rights. </a:t>
            </a:r>
          </a:p>
          <a:p>
            <a:endParaRPr lang="en-US" baseline="0" dirty="0" smtClean="0"/>
          </a:p>
          <a:p>
            <a:r>
              <a:rPr lang="en-US" baseline="0" dirty="0" smtClean="0"/>
              <a:t>Use for quick links to policies to check</a:t>
            </a:r>
          </a:p>
          <a:p>
            <a:r>
              <a:rPr lang="en-US" baseline="0" dirty="0" smtClean="0"/>
              <a:t>Go over the versions again</a:t>
            </a:r>
          </a:p>
          <a:p>
            <a:r>
              <a:rPr lang="en-US" baseline="0" dirty="0" smtClean="0"/>
              <a:t>Remember to check when it was last updated</a:t>
            </a:r>
          </a:p>
          <a:p>
            <a:r>
              <a:rPr lang="en-US" baseline="0" dirty="0" smtClean="0"/>
              <a:t>PDF resources may be outdated. </a:t>
            </a:r>
          </a:p>
          <a:p>
            <a:r>
              <a:rPr lang="en-US" baseline="0" dirty="0" smtClean="0"/>
              <a:t>Generally, take S/R as a starting point, not the answer.</a:t>
            </a:r>
          </a:p>
        </p:txBody>
      </p:sp>
      <p:sp>
        <p:nvSpPr>
          <p:cNvPr id="4" name="Slide Number Placeholder 3"/>
          <p:cNvSpPr>
            <a:spLocks noGrp="1"/>
          </p:cNvSpPr>
          <p:nvPr>
            <p:ph type="sldNum" sz="quarter" idx="10"/>
          </p:nvPr>
        </p:nvSpPr>
        <p:spPr/>
        <p:txBody>
          <a:bodyPr/>
          <a:lstStyle/>
          <a:p>
            <a:fld id="{AFE96BFD-BE9D-4342-B06B-1C5B2E3EA050}" type="slidenum">
              <a:rPr lang="en-US" smtClean="0"/>
              <a:t>27</a:t>
            </a:fld>
            <a:endParaRPr lang="en-US"/>
          </a:p>
        </p:txBody>
      </p:sp>
    </p:spTree>
    <p:extLst>
      <p:ext uri="{BB962C8B-B14F-4D97-AF65-F5344CB8AC3E}">
        <p14:creationId xmlns:p14="http://schemas.microsoft.com/office/powerpoint/2010/main" val="3698883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Copyright isn’t just one thing.  [click]</a:t>
            </a:r>
            <a:r>
              <a:rPr lang="en-US" baseline="0" dirty="0" smtClean="0"/>
              <a:t> It is actually multiple rights – “copy rights” – that make up the copyright over a work.</a:t>
            </a:r>
            <a:endParaRPr lang="en-US" dirty="0"/>
          </a:p>
        </p:txBody>
      </p:sp>
      <p:sp>
        <p:nvSpPr>
          <p:cNvPr id="4" name="Slide Number Placeholder 3"/>
          <p:cNvSpPr>
            <a:spLocks noGrp="1"/>
          </p:cNvSpPr>
          <p:nvPr>
            <p:ph type="sldNum" sz="quarter" idx="10"/>
          </p:nvPr>
        </p:nvSpPr>
        <p:spPr/>
        <p:txBody>
          <a:bodyPr/>
          <a:lstStyle/>
          <a:p>
            <a:fld id="{B129DC9F-C6E0-4C33-9FC7-6A35CA2CC464}" type="slidenum">
              <a:rPr lang="en-US" smtClean="0"/>
              <a:t>3</a:t>
            </a:fld>
            <a:endParaRPr lang="en-US" dirty="0"/>
          </a:p>
        </p:txBody>
      </p:sp>
    </p:spTree>
    <p:extLst>
      <p:ext uri="{BB962C8B-B14F-4D97-AF65-F5344CB8AC3E}">
        <p14:creationId xmlns:p14="http://schemas.microsoft.com/office/powerpoint/2010/main" val="2542966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soon as you create something in a *fixed,</a:t>
            </a:r>
            <a:r>
              <a:rPr lang="en-US" baseline="0" dirty="0" smtClean="0"/>
              <a:t> tangible form* [click], you have copyright over it. Automatically. (give examples.)</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4</a:t>
            </a:fld>
            <a:endParaRPr lang="en-US" dirty="0"/>
          </a:p>
        </p:txBody>
      </p:sp>
    </p:spTree>
    <p:extLst>
      <p:ext uri="{BB962C8B-B14F-4D97-AF65-F5344CB8AC3E}">
        <p14:creationId xmlns:p14="http://schemas.microsoft.com/office/powerpoint/2010/main" val="2196758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soon as you create something in a *fixed,</a:t>
            </a:r>
            <a:r>
              <a:rPr lang="en-US" baseline="0" dirty="0" smtClean="0"/>
              <a:t> tangible form* [click], you have copyright over it. Automatically. (give examples.)</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5</a:t>
            </a:fld>
            <a:endParaRPr lang="en-US" dirty="0"/>
          </a:p>
        </p:txBody>
      </p:sp>
    </p:spTree>
    <p:extLst>
      <p:ext uri="{BB962C8B-B14F-4D97-AF65-F5344CB8AC3E}">
        <p14:creationId xmlns:p14="http://schemas.microsoft.com/office/powerpoint/2010/main" val="2196758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noted previously, there</a:t>
            </a:r>
            <a:r>
              <a:rPr lang="en-US" baseline="0" dirty="0" smtClean="0"/>
              <a:t> are multiple rights associated with copyright that you own as the author.  For example, you have the right to redistribute your work…etc.</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6</a:t>
            </a:fld>
            <a:endParaRPr lang="en-US" dirty="0"/>
          </a:p>
        </p:txBody>
      </p:sp>
    </p:spTree>
    <p:extLst>
      <p:ext uri="{BB962C8B-B14F-4D97-AF65-F5344CB8AC3E}">
        <p14:creationId xmlns:p14="http://schemas.microsoft.com/office/powerpoint/2010/main" val="337413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a:t>
            </a:r>
            <a:r>
              <a:rPr lang="en-US" baseline="0" dirty="0" smtClean="0"/>
              <a:t> you own all of the copyright, when someone else wants to reuse your work, they need to ask you permission to do so (give example). You, in turn, can grant them that permissions. So, [click] you might let someone redistribute your work…etc.</a:t>
            </a:r>
          </a:p>
          <a:p>
            <a:endParaRPr lang="en-US" baseline="0" dirty="0" smtClean="0"/>
          </a:p>
          <a:p>
            <a:r>
              <a:rPr lang="en-US" baseline="0" dirty="0" smtClean="0"/>
              <a:t>As long as you don’t give someone the </a:t>
            </a:r>
            <a:r>
              <a:rPr lang="en-US" i="1" baseline="0" dirty="0" smtClean="0"/>
              <a:t>exclusive</a:t>
            </a:r>
            <a:r>
              <a:rPr lang="en-US" i="0" baseline="0" dirty="0" smtClean="0"/>
              <a:t> right to something, you can give multiple people the right to, for example, redistribute your work – the non-exclusive right to do so.</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7</a:t>
            </a:fld>
            <a:endParaRPr lang="en-US" dirty="0"/>
          </a:p>
        </p:txBody>
      </p:sp>
    </p:spTree>
    <p:extLst>
      <p:ext uri="{BB962C8B-B14F-4D97-AF65-F5344CB8AC3E}">
        <p14:creationId xmlns:p14="http://schemas.microsoft.com/office/powerpoint/2010/main" val="3462688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 publish</a:t>
            </a:r>
            <a:r>
              <a:rPr lang="en-US" baseline="0" dirty="0" smtClean="0"/>
              <a:t> something, your work goes through various stages before it gets published in a journal, for example. </a:t>
            </a:r>
          </a:p>
          <a:p>
            <a:endParaRPr lang="en-US" baseline="0" dirty="0" smtClean="0"/>
          </a:p>
          <a:p>
            <a:r>
              <a:rPr lang="en-US" baseline="0" dirty="0" smtClean="0"/>
              <a:t>The original version you create – the version you submit to the journal – is called a “preprint.” </a:t>
            </a:r>
          </a:p>
          <a:p>
            <a:r>
              <a:rPr lang="en-US" baseline="0" dirty="0" smtClean="0"/>
              <a:t>If the journal decides that your work looks like something they would want to publish, they send it off for peer-review, where people in your field evaluate your work and suggest revisions. After you make all of the changes from the peer-review process, your work is now a “postprint.”</a:t>
            </a:r>
          </a:p>
          <a:p>
            <a:r>
              <a:rPr lang="en-US" baseline="0" dirty="0" smtClean="0"/>
              <a:t>Once your postprint is accepted by the journal for publication, the publisher will usually require that you sign a Copyright Transfer Agreement (more on this to come) and will apply publisher formatting, typesetting, and other design aspects to your article. </a:t>
            </a:r>
          </a:p>
          <a:p>
            <a:r>
              <a:rPr lang="en-US" baseline="0" dirty="0" smtClean="0"/>
              <a:t>Once this process is complete, your work is published in its final form with all of the publisher applied formatting. This is called the “Publisher PDF.”</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8</a:t>
            </a:fld>
            <a:endParaRPr lang="en-US" dirty="0"/>
          </a:p>
        </p:txBody>
      </p:sp>
    </p:spTree>
    <p:extLst>
      <p:ext uri="{BB962C8B-B14F-4D97-AF65-F5344CB8AC3E}">
        <p14:creationId xmlns:p14="http://schemas.microsoft.com/office/powerpoint/2010/main" val="1898606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still own all the copyright over your article until you sign a copyright transfer agreement with the publisher.  Since you are the author, remember, you have the option to give away certain rights to certain people [click] and retain rights for yourself [click].  Publishers typically ask that you transfer </a:t>
            </a:r>
            <a:r>
              <a:rPr lang="en-US" i="1" baseline="0" dirty="0" smtClean="0"/>
              <a:t>all</a:t>
            </a:r>
            <a:r>
              <a:rPr lang="en-US" i="0" baseline="0" dirty="0" smtClean="0"/>
              <a:t> your rights over to them [click], and they, in turn, will give certain rights back to you [click]. </a:t>
            </a:r>
          </a:p>
          <a:p>
            <a:endParaRPr lang="en-US" i="0" baseline="0" dirty="0" smtClean="0"/>
          </a:p>
          <a:p>
            <a:r>
              <a:rPr lang="en-US" i="0" baseline="0" dirty="0" smtClean="0"/>
              <a:t>When you transfer your copyright, though, you no longer own rights over the work.  </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10</a:t>
            </a:fld>
            <a:endParaRPr lang="en-US" dirty="0"/>
          </a:p>
        </p:txBody>
      </p:sp>
    </p:spTree>
    <p:extLst>
      <p:ext uri="{BB962C8B-B14F-4D97-AF65-F5344CB8AC3E}">
        <p14:creationId xmlns:p14="http://schemas.microsoft.com/office/powerpoint/2010/main" val="16382290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Elsevier sent thousands of take down notices to authors who posted their papers on</a:t>
            </a:r>
            <a:r>
              <a:rPr lang="en-US" baseline="0" dirty="0" smtClean="0"/>
              <a:t> the site Academia.edu.  The authors no longer owned copyright, so they were posting their work in violation of the publisher’s copyright.</a:t>
            </a:r>
            <a:endParaRPr lang="en-US" dirty="0"/>
          </a:p>
        </p:txBody>
      </p:sp>
      <p:sp>
        <p:nvSpPr>
          <p:cNvPr id="4" name="Slide Number Placeholder 3"/>
          <p:cNvSpPr>
            <a:spLocks noGrp="1"/>
          </p:cNvSpPr>
          <p:nvPr>
            <p:ph type="sldNum" sz="quarter" idx="10"/>
          </p:nvPr>
        </p:nvSpPr>
        <p:spPr/>
        <p:txBody>
          <a:bodyPr/>
          <a:lstStyle/>
          <a:p>
            <a:fld id="{AFE96BFD-BE9D-4342-B06B-1C5B2E3EA050}" type="slidenum">
              <a:rPr lang="en-US" smtClean="0"/>
              <a:t>12</a:t>
            </a:fld>
            <a:endParaRPr lang="en-US" dirty="0"/>
          </a:p>
        </p:txBody>
      </p:sp>
    </p:spTree>
    <p:extLst>
      <p:ext uri="{BB962C8B-B14F-4D97-AF65-F5344CB8AC3E}">
        <p14:creationId xmlns:p14="http://schemas.microsoft.com/office/powerpoint/2010/main" val="24422520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8487A95F-9475-46B8-91FD-C5EBACA8A214}" type="datetimeFigureOut">
              <a:rPr lang="en-US" smtClean="0"/>
              <a:t>4/7/2017</a:t>
            </a:fld>
            <a:endParaRPr lang="en-US"/>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0C316E77-79A1-4964-90E1-F895A10FA7BB}" type="slidenum">
              <a:rPr lang="en-US" smtClean="0"/>
              <a:t>‹#›</a:t>
            </a:fld>
            <a:endParaRPr lang="en-US"/>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87A95F-9475-46B8-91FD-C5EBACA8A214}" type="datetimeFigureOut">
              <a:rPr lang="en-US" smtClean="0"/>
              <a:t>4/7/2017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316E77-79A1-4964-90E1-F895A10FA7B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87A95F-9475-46B8-91FD-C5EBACA8A214}" type="datetimeFigureOut">
              <a:rPr lang="en-US" smtClean="0"/>
              <a:t>4/7/2017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316E77-79A1-4964-90E1-F895A10FA7B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87A95F-9475-46B8-91FD-C5EBACA8A214}" type="datetimeFigureOut">
              <a:rPr lang="en-US" smtClean="0"/>
              <a:t>4/7/2017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316E77-79A1-4964-90E1-F895A10FA7B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87A95F-9475-46B8-91FD-C5EBACA8A214}" type="datetimeFigureOut">
              <a:rPr lang="en-US" smtClean="0"/>
              <a:t>4/7/2017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316E77-79A1-4964-90E1-F895A10FA7B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487A95F-9475-46B8-91FD-C5EBACA8A214}" type="datetimeFigureOut">
              <a:rPr lang="en-US" smtClean="0"/>
              <a:t>4/7/2017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316E77-79A1-4964-90E1-F895A10FA7BB}" type="slidenum">
              <a:rPr lang="en-US" smtClean="0"/>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487A95F-9475-46B8-91FD-C5EBACA8A214}" type="datetimeFigureOut">
              <a:rPr lang="en-US" smtClean="0"/>
              <a:t>4/7/2017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316E77-79A1-4964-90E1-F895A10FA7BB}" type="slidenum">
              <a:rPr lang="en-US" smtClean="0"/>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87A95F-9475-46B8-91FD-C5EBACA8A214}" type="datetimeFigureOut">
              <a:rPr lang="en-US" smtClean="0"/>
              <a:t>4/7/2017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316E77-79A1-4964-90E1-F895A10FA7B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87A95F-9475-46B8-91FD-C5EBACA8A214}" type="datetimeFigureOut">
              <a:rPr lang="en-US" smtClean="0"/>
              <a:t>4/7/2017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316E77-79A1-4964-90E1-F895A10FA7B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87A95F-9475-46B8-91FD-C5EBACA8A214}" type="datetimeFigureOut">
              <a:rPr lang="en-US" smtClean="0"/>
              <a:t>4/7/2017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316E77-79A1-4964-90E1-F895A10FA7B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87A95F-9475-46B8-91FD-C5EBACA8A214}" type="datetimeFigureOut">
              <a:rPr lang="en-US" smtClean="0"/>
              <a:t>4/7/2017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316E77-79A1-4964-90E1-F895A10FA7B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8487A95F-9475-46B8-91FD-C5EBACA8A214}" type="datetimeFigureOut">
              <a:rPr lang="en-US" smtClean="0"/>
              <a:t>4/7/2017</a:t>
            </a:fld>
            <a:endParaRPr lang="en-US"/>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0C316E77-79A1-4964-90E1-F895A10FA7B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wmf"/><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1.gif"/><Relationship Id="rId5" Type="http://schemas.openxmlformats.org/officeDocument/2006/relationships/image" Target="../media/image30.jpeg"/><Relationship Id="rId10" Type="http://schemas.openxmlformats.org/officeDocument/2006/relationships/image" Target="../media/image35.jpeg"/><Relationship Id="rId4" Type="http://schemas.openxmlformats.org/officeDocument/2006/relationships/image" Target="../media/image29.png"/><Relationship Id="rId9" Type="http://schemas.openxmlformats.org/officeDocument/2006/relationships/image" Target="../media/image34.jpe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hyperlink" Target="http://authorservices.taylorandfrancis.com/wp-content/uploads/2015/07/sample-publishing-agreement.pd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20.xml.rels><?xml version="1.0" encoding="UTF-8" standalone="yes"?>
<Relationships xmlns="http://schemas.openxmlformats.org/package/2006/relationships"><Relationship Id="rId3" Type="http://schemas.openxmlformats.org/officeDocument/2006/relationships/hyperlink" Target="https://www.elsevier.com/about/company-information/policies/sharing" TargetMode="External"/><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www.sherpa.ac.uk/romeo/issn/0008-3968/"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www.sherpa.ac.uk/romeo/" TargetMode="Externa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hyperlink" Target="http://creativecommons.org/" TargetMode="External"/><Relationship Id="rId2" Type="http://schemas.openxmlformats.org/officeDocument/2006/relationships/hyperlink" Target="http://sparcopen.org/our-work/author-rights/sparc-author-addendum-text/"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mailto:ehalpern@upenn.edu" TargetMode="External"/><Relationship Id="rId2" Type="http://schemas.openxmlformats.org/officeDocument/2006/relationships/hyperlink" Target="mailto:swipp@upenn.edu"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wmf"/></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wmf"/></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wmf"/></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12.png"/><Relationship Id="rId4" Type="http://schemas.openxmlformats.org/officeDocument/2006/relationships/image" Target="../media/image15.pn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0.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3194533" y="3906545"/>
            <a:ext cx="4847038" cy="1599722"/>
          </a:xfrm>
        </p:spPr>
        <p:txBody>
          <a:bodyPr>
            <a:normAutofit fontScale="90000"/>
          </a:bodyPr>
          <a:lstStyle/>
          <a:p>
            <a:r>
              <a:rPr lang="en-US" sz="4400" dirty="0">
                <a:effectLst/>
              </a:rPr>
              <a:t>Decoding and Negotiating Publisher Contracts: </a:t>
            </a:r>
            <a:r>
              <a:rPr lang="en-US" dirty="0" smtClean="0">
                <a:effectLst/>
              </a:rPr>
              <a:t/>
            </a:r>
            <a:br>
              <a:rPr lang="en-US" dirty="0" smtClean="0">
                <a:effectLst/>
              </a:rPr>
            </a:br>
            <a:r>
              <a:rPr lang="en-US" sz="2700" dirty="0" smtClean="0">
                <a:effectLst/>
              </a:rPr>
              <a:t>Know </a:t>
            </a:r>
            <a:r>
              <a:rPr lang="en-US" sz="2700" dirty="0">
                <a:effectLst/>
              </a:rPr>
              <a:t>What You're Signing Away When You Publish</a:t>
            </a:r>
            <a:endParaRPr lang="en-US" sz="2700" dirty="0"/>
          </a:p>
        </p:txBody>
      </p:sp>
      <p:sp>
        <p:nvSpPr>
          <p:cNvPr id="3" name="Subtitle 2"/>
          <p:cNvSpPr>
            <a:spLocks noGrp="1"/>
          </p:cNvSpPr>
          <p:nvPr>
            <p:ph type="subTitle" idx="1"/>
          </p:nvPr>
        </p:nvSpPr>
        <p:spPr>
          <a:xfrm rot="20591117">
            <a:off x="883298" y="4455911"/>
            <a:ext cx="1999155" cy="1134102"/>
          </a:xfrm>
        </p:spPr>
        <p:txBody>
          <a:bodyPr>
            <a:normAutofit/>
          </a:bodyPr>
          <a:lstStyle/>
          <a:p>
            <a:r>
              <a:rPr lang="en-US" sz="2000" b="1" dirty="0" smtClean="0"/>
              <a:t>Sarah Wipperman</a:t>
            </a:r>
          </a:p>
          <a:p>
            <a:r>
              <a:rPr lang="en-US" i="1" dirty="0" smtClean="0"/>
              <a:t>Penn </a:t>
            </a:r>
            <a:r>
              <a:rPr lang="en-US" i="1" dirty="0" smtClean="0"/>
              <a:t>Libraries</a:t>
            </a:r>
            <a:endParaRPr lang="en-US" i="1" dirty="0" smtClean="0"/>
          </a:p>
        </p:txBody>
      </p:sp>
    </p:spTree>
    <p:extLst>
      <p:ext uri="{BB962C8B-B14F-4D97-AF65-F5344CB8AC3E}">
        <p14:creationId xmlns:p14="http://schemas.microsoft.com/office/powerpoint/2010/main" val="42642767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swipp\Documents\IE\Temporary Internet Files\Content.IE5\BK1R86BK\author[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889" y="3059873"/>
            <a:ext cx="1865619" cy="188125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51280" y="304800"/>
            <a:ext cx="8041440" cy="1442674"/>
          </a:xfrm>
        </p:spPr>
        <p:txBody>
          <a:bodyPr/>
          <a:lstStyle/>
          <a:p>
            <a:r>
              <a:rPr lang="en-US" sz="4400" dirty="0" smtClean="0"/>
              <a:t>What happens when you sign a Copyright Transfer Agreement?</a:t>
            </a:r>
            <a:endParaRPr lang="en-US" sz="4400" dirty="0"/>
          </a:p>
        </p:txBody>
      </p:sp>
      <p:pic>
        <p:nvPicPr>
          <p:cNvPr id="14"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27592" y="3373562"/>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3665" y="4666579"/>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68728" y="4125099"/>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95517" y="2889986"/>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80704" y="2108784"/>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704" y="2611562"/>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621" y="3889378"/>
            <a:ext cx="1295400" cy="12954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09600" y="2088022"/>
            <a:ext cx="1524000" cy="369332"/>
          </a:xfrm>
          <a:prstGeom prst="rect">
            <a:avLst/>
          </a:prstGeom>
          <a:noFill/>
        </p:spPr>
        <p:txBody>
          <a:bodyPr wrap="square" rtlCol="0">
            <a:spAutoFit/>
          </a:bodyPr>
          <a:lstStyle/>
          <a:p>
            <a:r>
              <a:rPr lang="en-US" dirty="0" smtClean="0"/>
              <a:t>Author</a:t>
            </a:r>
            <a:endParaRPr lang="en-US" dirty="0"/>
          </a:p>
        </p:txBody>
      </p:sp>
      <p:sp>
        <p:nvSpPr>
          <p:cNvPr id="25" name="TextBox 24"/>
          <p:cNvSpPr txBox="1"/>
          <p:nvPr/>
        </p:nvSpPr>
        <p:spPr>
          <a:xfrm>
            <a:off x="6910699" y="2088022"/>
            <a:ext cx="1524000" cy="369332"/>
          </a:xfrm>
          <a:prstGeom prst="rect">
            <a:avLst/>
          </a:prstGeom>
          <a:noFill/>
        </p:spPr>
        <p:txBody>
          <a:bodyPr wrap="square" rtlCol="0">
            <a:spAutoFit/>
          </a:bodyPr>
          <a:lstStyle/>
          <a:p>
            <a:r>
              <a:rPr lang="en-US" dirty="0" smtClean="0"/>
              <a:t>Publisher</a:t>
            </a:r>
            <a:endParaRPr lang="en-US" dirty="0"/>
          </a:p>
        </p:txBody>
      </p:sp>
      <p:pic>
        <p:nvPicPr>
          <p:cNvPr id="1028" name="Picture 4" descr="C:\Program Files (x86)\Microsoft Office\MEDIA\CAGCAT10\j0292020.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800" y="2978101"/>
            <a:ext cx="1869034" cy="1773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020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3.61111E-6 -3.33333E-6 L 0.39566 -0.0625 " pathEditMode="relative" rAng="0" ptsTypes="AA">
                                      <p:cBhvr>
                                        <p:cTn id="6" dur="2000" fill="hold"/>
                                        <p:tgtEl>
                                          <p:spTgt spid="16"/>
                                        </p:tgtEl>
                                        <p:attrNameLst>
                                          <p:attrName>ppt_x</p:attrName>
                                          <p:attrName>ppt_y</p:attrName>
                                        </p:attrNameLst>
                                      </p:cBhvr>
                                      <p:rCtr x="19774" y="-3125"/>
                                    </p:animMotion>
                                  </p:childTnLst>
                                </p:cTn>
                              </p:par>
                              <p:par>
                                <p:cTn id="7" presetID="63" presetClass="path" presetSubtype="0" accel="50000" decel="50000" fill="hold" nodeType="withEffect">
                                  <p:stCondLst>
                                    <p:cond delay="0"/>
                                  </p:stCondLst>
                                  <p:childTnLst>
                                    <p:animMotion origin="layout" path="M -0.00105 0.01967 L 0.51684 0.01111 " pathEditMode="relative" rAng="0" ptsTypes="AA">
                                      <p:cBhvr>
                                        <p:cTn id="8" dur="2000" fill="hold"/>
                                        <p:tgtEl>
                                          <p:spTgt spid="14"/>
                                        </p:tgtEl>
                                        <p:attrNameLst>
                                          <p:attrName>ppt_x</p:attrName>
                                          <p:attrName>ppt_y</p:attrName>
                                        </p:attrNameLst>
                                      </p:cBhvr>
                                      <p:rCtr x="25885" y="-440"/>
                                    </p:animMotion>
                                  </p:childTnLst>
                                </p:cTn>
                              </p:par>
                              <p:par>
                                <p:cTn id="9" presetID="63" presetClass="path" presetSubtype="0" accel="50000" decel="50000" fill="hold" nodeType="withEffect">
                                  <p:stCondLst>
                                    <p:cond delay="0"/>
                                  </p:stCondLst>
                                  <p:childTnLst>
                                    <p:animMotion origin="layout" path="M -2.5E-6 -7.40741E-7 L 0.37344 0.05093 " pathEditMode="relative" rAng="0" ptsTypes="AA">
                                      <p:cBhvr>
                                        <p:cTn id="10" dur="2000" fill="hold"/>
                                        <p:tgtEl>
                                          <p:spTgt spid="18"/>
                                        </p:tgtEl>
                                        <p:attrNameLst>
                                          <p:attrName>ppt_x</p:attrName>
                                          <p:attrName>ppt_y</p:attrName>
                                        </p:attrNameLst>
                                      </p:cBhvr>
                                      <p:rCtr x="18663" y="2546"/>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3.33333E-6 4.44444E-6 L 0.10711 0.13078 " pathEditMode="relative" rAng="0" ptsTypes="AA">
                                      <p:cBhvr>
                                        <p:cTn id="14" dur="2000" fill="hold"/>
                                        <p:tgtEl>
                                          <p:spTgt spid="20"/>
                                        </p:tgtEl>
                                        <p:attrNameLst>
                                          <p:attrName>ppt_x</p:attrName>
                                          <p:attrName>ppt_y</p:attrName>
                                        </p:attrNameLst>
                                      </p:cBhvr>
                                      <p:rCtr x="5347" y="6528"/>
                                    </p:animMotion>
                                  </p:childTnLst>
                                </p:cTn>
                              </p:par>
                              <p:par>
                                <p:cTn id="15" presetID="42" presetClass="path" presetSubtype="0" accel="50000" decel="50000" fill="hold" nodeType="withEffect">
                                  <p:stCondLst>
                                    <p:cond delay="0"/>
                                  </p:stCondLst>
                                  <p:childTnLst>
                                    <p:animMotion origin="layout" path="M 0 0 L 0 0.25 E" pathEditMode="relative" ptsTypes="">
                                      <p:cBhvr>
                                        <p:cTn id="16" dur="2000" fill="hold"/>
                                        <p:tgtEl>
                                          <p:spTgt spid="19"/>
                                        </p:tgtEl>
                                        <p:attrNameLst>
                                          <p:attrName>ppt_x</p:attrName>
                                          <p:attrName>ppt_y</p:attrName>
                                        </p:attrNameLst>
                                      </p:cBhvr>
                                    </p:animMotion>
                                  </p:childTnLst>
                                </p:cTn>
                              </p:par>
                              <p:par>
                                <p:cTn id="17" presetID="42" presetClass="path" presetSubtype="0" accel="50000" decel="50000" fill="hold" nodeType="withEffect">
                                  <p:stCondLst>
                                    <p:cond delay="0"/>
                                  </p:stCondLst>
                                  <p:childTnLst>
                                    <p:animMotion origin="layout" path="M 2.5E-6 -4.96646E-6 L 0.08698 -0.01711 " pathEditMode="relative" rAng="0" ptsTypes="AA">
                                      <p:cBhvr>
                                        <p:cTn id="18" dur="2000" fill="hold"/>
                                        <p:tgtEl>
                                          <p:spTgt spid="21"/>
                                        </p:tgtEl>
                                        <p:attrNameLst>
                                          <p:attrName>ppt_x</p:attrName>
                                          <p:attrName>ppt_y</p:attrName>
                                        </p:attrNameLst>
                                      </p:cBhvr>
                                      <p:rCtr x="4340" y="-856"/>
                                    </p:animMotion>
                                  </p:childTnLst>
                                </p:cTn>
                              </p:par>
                              <p:par>
                                <p:cTn id="19" presetID="42" presetClass="path" presetSubtype="0" accel="50000" decel="50000" fill="hold" nodeType="withEffect">
                                  <p:stCondLst>
                                    <p:cond delay="0"/>
                                  </p:stCondLst>
                                  <p:childTnLst>
                                    <p:animMotion origin="layout" path="M 1.38889E-6 0 L 0.00087 -0.09722 " pathEditMode="relative" rAng="0" ptsTypes="AA">
                                      <p:cBhvr>
                                        <p:cTn id="20" dur="2000" fill="hold"/>
                                        <p:tgtEl>
                                          <p:spTgt spid="15"/>
                                        </p:tgtEl>
                                        <p:attrNameLst>
                                          <p:attrName>ppt_x</p:attrName>
                                          <p:attrName>ppt_y</p:attrName>
                                        </p:attrNameLst>
                                      </p:cBhvr>
                                      <p:rCtr x="35" y="-4861"/>
                                    </p:animMotion>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nodeType="clickEffect">
                                  <p:stCondLst>
                                    <p:cond delay="0"/>
                                  </p:stCondLst>
                                  <p:childTnLst>
                                    <p:animMotion origin="layout" path="M 3.33333E-6 0.25 L 0.47725 0.22175 " pathEditMode="relative" rAng="0" ptsTypes="AA">
                                      <p:cBhvr>
                                        <p:cTn id="24" dur="2000" fill="hold"/>
                                        <p:tgtEl>
                                          <p:spTgt spid="19"/>
                                        </p:tgtEl>
                                        <p:attrNameLst>
                                          <p:attrName>ppt_x</p:attrName>
                                          <p:attrName>ppt_y</p:attrName>
                                        </p:attrNameLst>
                                      </p:cBhvr>
                                      <p:rCtr x="23854" y="-1412"/>
                                    </p:animMotion>
                                  </p:childTnLst>
                                </p:cTn>
                              </p:par>
                              <p:par>
                                <p:cTn id="25" presetID="42" presetClass="path" presetSubtype="0" accel="50000" decel="50000" fill="hold" nodeType="withEffect">
                                  <p:stCondLst>
                                    <p:cond delay="0"/>
                                  </p:stCondLst>
                                  <p:childTnLst>
                                    <p:animMotion origin="layout" path="M 0.10712 0.13079 L 0.63212 0.10857 " pathEditMode="relative" rAng="0" ptsTypes="AA">
                                      <p:cBhvr>
                                        <p:cTn id="26" dur="2000" fill="hold"/>
                                        <p:tgtEl>
                                          <p:spTgt spid="20"/>
                                        </p:tgtEl>
                                        <p:attrNameLst>
                                          <p:attrName>ppt_x</p:attrName>
                                          <p:attrName>ppt_y</p:attrName>
                                        </p:attrNameLst>
                                      </p:cBhvr>
                                      <p:rCtr x="26250" y="-1111"/>
                                    </p:animMotion>
                                  </p:childTnLst>
                                </p:cTn>
                              </p:par>
                              <p:par>
                                <p:cTn id="27" presetID="42" presetClass="path" presetSubtype="0" accel="50000" decel="50000" fill="hold" nodeType="withEffect">
                                  <p:stCondLst>
                                    <p:cond delay="0"/>
                                  </p:stCondLst>
                                  <p:childTnLst>
                                    <p:animMotion origin="layout" path="M 0.08698 -0.01713 L 0.62639 -0.15555 " pathEditMode="relative" rAng="0" ptsTypes="AA">
                                      <p:cBhvr>
                                        <p:cTn id="28" dur="2000" fill="hold"/>
                                        <p:tgtEl>
                                          <p:spTgt spid="21"/>
                                        </p:tgtEl>
                                        <p:attrNameLst>
                                          <p:attrName>ppt_x</p:attrName>
                                          <p:attrName>ppt_y</p:attrName>
                                        </p:attrNameLst>
                                      </p:cBhvr>
                                      <p:rCtr x="26962" y="-6921"/>
                                    </p:animMotion>
                                  </p:childTnLst>
                                </p:cTn>
                              </p:par>
                              <p:par>
                                <p:cTn id="29" presetID="42" presetClass="path" presetSubtype="0" accel="50000" decel="50000" fill="hold" nodeType="withEffect">
                                  <p:stCondLst>
                                    <p:cond delay="0"/>
                                  </p:stCondLst>
                                  <p:childTnLst>
                                    <p:animMotion origin="layout" path="M 0.00087 -0.09722 L 0.50694 -0.2912 " pathEditMode="relative" rAng="0" ptsTypes="AA">
                                      <p:cBhvr>
                                        <p:cTn id="30" dur="2000" fill="hold"/>
                                        <p:tgtEl>
                                          <p:spTgt spid="15"/>
                                        </p:tgtEl>
                                        <p:attrNameLst>
                                          <p:attrName>ppt_x</p:attrName>
                                          <p:attrName>ppt_y</p:attrName>
                                        </p:attrNameLst>
                                      </p:cBhvr>
                                      <p:rCtr x="25295" y="-9699"/>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nodeType="clickEffect">
                                  <p:stCondLst>
                                    <p:cond delay="0"/>
                                  </p:stCondLst>
                                  <p:childTnLst>
                                    <p:animMotion origin="layout" path="M 0.50695 -0.29121 L -0.17413 -0.35278 " pathEditMode="relative" rAng="0" ptsTypes="AA">
                                      <p:cBhvr>
                                        <p:cTn id="34" dur="2000" fill="hold"/>
                                        <p:tgtEl>
                                          <p:spTgt spid="15"/>
                                        </p:tgtEl>
                                        <p:attrNameLst>
                                          <p:attrName>ppt_x</p:attrName>
                                          <p:attrName>ppt_y</p:attrName>
                                        </p:attrNameLst>
                                      </p:cBhvr>
                                      <p:rCtr x="-34062" y="-3079"/>
                                    </p:animMotion>
                                  </p:childTnLst>
                                </p:cTn>
                              </p:par>
                              <p:par>
                                <p:cTn id="35" presetID="42" presetClass="path" presetSubtype="0" accel="50000" decel="50000" fill="hold" nodeType="withEffect">
                                  <p:stCondLst>
                                    <p:cond delay="0"/>
                                  </p:stCondLst>
                                  <p:childTnLst>
                                    <p:animMotion origin="layout" path="M 0.62639 -0.15556 L 0.06806 -0.16667 " pathEditMode="relative" rAng="0" ptsTypes="AA">
                                      <p:cBhvr>
                                        <p:cTn id="36" dur="2000" fill="hold"/>
                                        <p:tgtEl>
                                          <p:spTgt spid="21"/>
                                        </p:tgtEl>
                                        <p:attrNameLst>
                                          <p:attrName>ppt_x</p:attrName>
                                          <p:attrName>ppt_y</p:attrName>
                                        </p:attrNameLst>
                                      </p:cBhvr>
                                      <p:rCtr x="-27917" y="-5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 is it Important?</a:t>
            </a:r>
            <a:endParaRPr lang="en-US" dirty="0"/>
          </a:p>
        </p:txBody>
      </p:sp>
    </p:spTree>
    <p:extLst>
      <p:ext uri="{BB962C8B-B14F-4D97-AF65-F5344CB8AC3E}">
        <p14:creationId xmlns:p14="http://schemas.microsoft.com/office/powerpoint/2010/main" val="27645130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280" y="76200"/>
            <a:ext cx="8041440" cy="1442674"/>
          </a:xfrm>
        </p:spPr>
        <p:txBody>
          <a:bodyPr/>
          <a:lstStyle/>
          <a:p>
            <a:r>
              <a:rPr lang="en-US" dirty="0" smtClean="0"/>
              <a:t>Takedown Notices</a:t>
            </a:r>
            <a:endParaRPr lang="en-US" dirty="0"/>
          </a:p>
        </p:txBody>
      </p:sp>
      <p:pic>
        <p:nvPicPr>
          <p:cNvPr id="1028" name="Picture 4" descr="C:\Users\swipp\AppData\Local\Temp\SNAGHTML89b93e2.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1752600"/>
            <a:ext cx="4686331" cy="4525963"/>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8646" y="1752600"/>
            <a:ext cx="3976754" cy="4601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133599" y="2965870"/>
            <a:ext cx="4114801" cy="1077218"/>
          </a:xfrm>
          <a:prstGeom prst="rect">
            <a:avLst/>
          </a:prstGeom>
          <a:solidFill>
            <a:schemeClr val="accent6">
              <a:lumMod val="60000"/>
              <a:lumOff val="40000"/>
              <a:alpha val="85882"/>
            </a:schemeClr>
          </a:solidFill>
          <a:ln>
            <a:noFill/>
          </a:ln>
          <a:effectLst>
            <a:softEdge rad="31750"/>
          </a:effectLst>
        </p:spPr>
        <p:txBody>
          <a:bodyPr wrap="square" rtlCol="0">
            <a:spAutoFit/>
          </a:bodyPr>
          <a:lstStyle/>
          <a:p>
            <a:pPr algn="just"/>
            <a:r>
              <a:rPr lang="en-US" sz="1600" dirty="0"/>
              <a:t> </a:t>
            </a:r>
            <a:r>
              <a:rPr lang="en-US" sz="1600" dirty="0" smtClean="0"/>
              <a:t>But </a:t>
            </a:r>
            <a:r>
              <a:rPr lang="en-US" sz="1600" dirty="0"/>
              <a:t>the takedown campaign goes against a long-standing industry practice in which journal publishers look the other way when academics post their own work</a:t>
            </a:r>
            <a:r>
              <a:rPr lang="en-US" sz="1600" dirty="0" smtClean="0"/>
              <a:t>.</a:t>
            </a:r>
            <a:endParaRPr lang="en-US" sz="1600" dirty="0"/>
          </a:p>
        </p:txBody>
      </p:sp>
      <p:sp>
        <p:nvSpPr>
          <p:cNvPr id="6" name="TextBox 5"/>
          <p:cNvSpPr txBox="1"/>
          <p:nvPr/>
        </p:nvSpPr>
        <p:spPr>
          <a:xfrm>
            <a:off x="511628" y="6239521"/>
            <a:ext cx="3124200" cy="461665"/>
          </a:xfrm>
          <a:prstGeom prst="rect">
            <a:avLst/>
          </a:prstGeom>
          <a:noFill/>
        </p:spPr>
        <p:txBody>
          <a:bodyPr wrap="square" rtlCol="0">
            <a:spAutoFit/>
          </a:bodyPr>
          <a:lstStyle/>
          <a:p>
            <a:r>
              <a:rPr lang="en-US" sz="800" dirty="0"/>
              <a:t>https://www.washingtonpost.com/news/the-switch/wp/2013/12/19/how-one-publisher-is-stopping-academics-from-sharing-their-research/</a:t>
            </a:r>
          </a:p>
        </p:txBody>
      </p:sp>
      <p:pic>
        <p:nvPicPr>
          <p:cNvPr id="1030"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19500" y="4227558"/>
            <a:ext cx="5105400" cy="2473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descr="C:\Users\swipp\Documents\IE\Temporary Internet Files\Content.IE5\QZSSG18B\Quote-icon[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43100" y="2908916"/>
            <a:ext cx="381000" cy="381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8" descr="C:\Users\swipp\Documents\IE\Temporary Internet Files\Content.IE5\QZSSG18B\Quote-icon[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0800000">
            <a:off x="5791200" y="3785199"/>
            <a:ext cx="381000" cy="3810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6781800" y="6248399"/>
            <a:ext cx="1981200" cy="338554"/>
          </a:xfrm>
          <a:prstGeom prst="rect">
            <a:avLst/>
          </a:prstGeom>
          <a:noFill/>
        </p:spPr>
        <p:txBody>
          <a:bodyPr wrap="square" rtlCol="0">
            <a:spAutoFit/>
          </a:bodyPr>
          <a:lstStyle/>
          <a:p>
            <a:r>
              <a:rPr lang="en-US" sz="800" dirty="0"/>
              <a:t>http://www.wired.co.uk/news/archive/2013-12/17/elsevier-versus-open-access</a:t>
            </a:r>
          </a:p>
        </p:txBody>
      </p:sp>
      <p:sp>
        <p:nvSpPr>
          <p:cNvPr id="16" name="TextBox 15"/>
          <p:cNvSpPr txBox="1"/>
          <p:nvPr/>
        </p:nvSpPr>
        <p:spPr>
          <a:xfrm>
            <a:off x="7315200" y="2057400"/>
            <a:ext cx="1600200" cy="461665"/>
          </a:xfrm>
          <a:prstGeom prst="rect">
            <a:avLst/>
          </a:prstGeom>
          <a:noFill/>
        </p:spPr>
        <p:txBody>
          <a:bodyPr wrap="square" rtlCol="0">
            <a:spAutoFit/>
          </a:bodyPr>
          <a:lstStyle/>
          <a:p>
            <a:r>
              <a:rPr lang="en-US" sz="800" dirty="0"/>
              <a:t>http://svpow.com/2013/12/06/elsevier-is-taking-down-papers-from-academia-edu/</a:t>
            </a:r>
          </a:p>
        </p:txBody>
      </p:sp>
    </p:spTree>
    <p:extLst>
      <p:ext uri="{BB962C8B-B14F-4D97-AF65-F5344CB8AC3E}">
        <p14:creationId xmlns:p14="http://schemas.microsoft.com/office/powerpoint/2010/main" val="27242845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280" y="436562"/>
            <a:ext cx="8041440" cy="5659437"/>
          </a:xfrm>
        </p:spPr>
        <p:txBody>
          <a:bodyPr>
            <a:normAutofit/>
          </a:bodyPr>
          <a:lstStyle/>
          <a:p>
            <a:r>
              <a:rPr lang="en-US" dirty="0" smtClean="0"/>
              <a:t>To Retain Your Rights, Know Your Rights</a:t>
            </a:r>
            <a:endParaRPr lang="en-US" dirty="0"/>
          </a:p>
        </p:txBody>
      </p:sp>
    </p:spTree>
    <p:extLst>
      <p:ext uri="{BB962C8B-B14F-4D97-AF65-F5344CB8AC3E}">
        <p14:creationId xmlns:p14="http://schemas.microsoft.com/office/powerpoint/2010/main" val="2600834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 Your Author Rights</a:t>
            </a:r>
            <a:endParaRPr lang="en-US" dirty="0"/>
          </a:p>
        </p:txBody>
      </p:sp>
      <p:pic>
        <p:nvPicPr>
          <p:cNvPr id="24578" name="Picture 2" descr="http://faseb.multiview.com/userlogo/faseb/11378v1v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81200"/>
            <a:ext cx="321945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https://upload.wikimedia.org/wikipedia/commons/thumb/e/e7/Elsevier.svg/200px-Elsevier.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2052776"/>
            <a:ext cx="1324589" cy="1457049"/>
          </a:xfrm>
          <a:prstGeom prst="rect">
            <a:avLst/>
          </a:prstGeom>
          <a:noFill/>
          <a:extLst>
            <a:ext uri="{909E8E84-426E-40DD-AFC4-6F175D3DCCD1}">
              <a14:hiddenFill xmlns:a14="http://schemas.microsoft.com/office/drawing/2010/main">
                <a:solidFill>
                  <a:srgbClr val="FFFFFF"/>
                </a:solidFill>
              </a14:hiddenFill>
            </a:ext>
          </a:extLst>
        </p:spPr>
      </p:pic>
      <p:pic>
        <p:nvPicPr>
          <p:cNvPr id="24582" name="Picture 6" descr="http://www2.le.ac.uk/departments/modern-languages/newsandevents/asmcf2013/asmcf-images/taylor-franci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 y="3844606"/>
            <a:ext cx="2641599" cy="762047"/>
          </a:xfrm>
          <a:prstGeom prst="rect">
            <a:avLst/>
          </a:prstGeom>
          <a:noFill/>
          <a:extLst>
            <a:ext uri="{909E8E84-426E-40DD-AFC4-6F175D3DCCD1}">
              <a14:hiddenFill xmlns:a14="http://schemas.microsoft.com/office/drawing/2010/main">
                <a:solidFill>
                  <a:srgbClr val="FFFFFF"/>
                </a:solidFill>
              </a14:hiddenFill>
            </a:ext>
          </a:extLst>
        </p:spPr>
      </p:pic>
      <p:pic>
        <p:nvPicPr>
          <p:cNvPr id="24584" name="Picture 8" descr="http://www.sagepublications.com/careers/images/career_sage_logo.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3806528"/>
            <a:ext cx="1485900" cy="838201"/>
          </a:xfrm>
          <a:prstGeom prst="rect">
            <a:avLst/>
          </a:prstGeom>
          <a:noFill/>
          <a:extLst>
            <a:ext uri="{909E8E84-426E-40DD-AFC4-6F175D3DCCD1}">
              <a14:hiddenFill xmlns:a14="http://schemas.microsoft.com/office/drawing/2010/main">
                <a:solidFill>
                  <a:srgbClr val="FFFFFF"/>
                </a:solidFill>
              </a14:hiddenFill>
            </a:ext>
          </a:extLst>
        </p:spPr>
      </p:pic>
      <p:pic>
        <p:nvPicPr>
          <p:cNvPr id="24586" name="Picture 10" descr="http://kudosmea.com/wp-content/uploads/2015/04/John-Wiley-Sons.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29312" y="3748757"/>
            <a:ext cx="2686050" cy="953743"/>
          </a:xfrm>
          <a:prstGeom prst="rect">
            <a:avLst/>
          </a:prstGeom>
          <a:noFill/>
          <a:extLst>
            <a:ext uri="{909E8E84-426E-40DD-AFC4-6F175D3DCCD1}">
              <a14:hiddenFill xmlns:a14="http://schemas.microsoft.com/office/drawing/2010/main">
                <a:solidFill>
                  <a:srgbClr val="FFFFFF"/>
                </a:solidFill>
              </a14:hiddenFill>
            </a:ext>
          </a:extLst>
        </p:spPr>
      </p:pic>
      <p:pic>
        <p:nvPicPr>
          <p:cNvPr id="24596" name="Picture 20" descr="http://algo2013.inria.fr/logos/springer_logo.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72200" y="2481402"/>
            <a:ext cx="2200275" cy="600075"/>
          </a:xfrm>
          <a:prstGeom prst="rect">
            <a:avLst/>
          </a:prstGeom>
          <a:noFill/>
          <a:extLst>
            <a:ext uri="{909E8E84-426E-40DD-AFC4-6F175D3DCCD1}">
              <a14:hiddenFill xmlns:a14="http://schemas.microsoft.com/office/drawing/2010/main">
                <a:solidFill>
                  <a:srgbClr val="FFFFFF"/>
                </a:solidFill>
              </a14:hiddenFill>
            </a:ext>
          </a:extLst>
        </p:spPr>
      </p:pic>
      <p:pic>
        <p:nvPicPr>
          <p:cNvPr id="24598" name="Picture 22" descr="https://www.oupcanada.com/images/logo_print.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66800" y="5638800"/>
            <a:ext cx="2857500" cy="657226"/>
          </a:xfrm>
          <a:prstGeom prst="rect">
            <a:avLst/>
          </a:prstGeom>
          <a:noFill/>
          <a:extLst>
            <a:ext uri="{909E8E84-426E-40DD-AFC4-6F175D3DCCD1}">
              <a14:hiddenFill xmlns:a14="http://schemas.microsoft.com/office/drawing/2010/main">
                <a:solidFill>
                  <a:srgbClr val="FFFFFF"/>
                </a:solidFill>
              </a14:hiddenFill>
            </a:ext>
          </a:extLst>
        </p:spPr>
      </p:pic>
      <p:pic>
        <p:nvPicPr>
          <p:cNvPr id="24604" name="Picture 28" descr="https://www.rcog.org.uk/globalassets/content-images/membership/cup-colour-logo2.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791306" y="5638800"/>
            <a:ext cx="3465528" cy="734628"/>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a:off x="1066800" y="5105400"/>
            <a:ext cx="7239000" cy="0"/>
          </a:xfrm>
          <a:prstGeom prst="line">
            <a:avLst/>
          </a:prstGeom>
          <a:ln w="57150"/>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4297946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Wolters Kluwer/Lippincott Williams &amp; Wilkins</a:t>
            </a:r>
            <a:endParaRPr lang="en-US" dirty="0"/>
          </a:p>
        </p:txBody>
      </p:sp>
      <p:pic>
        <p:nvPicPr>
          <p:cNvPr id="205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838200" y="2713986"/>
            <a:ext cx="7467600" cy="26000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98162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Taylor &amp; Francis</a:t>
            </a:r>
            <a:endParaRPr lang="en-US" dirty="0"/>
          </a:p>
        </p:txBody>
      </p:sp>
      <p:pic>
        <p:nvPicPr>
          <p:cNvPr id="307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18604" y="1600200"/>
            <a:ext cx="3926432"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04800" y="6324600"/>
            <a:ext cx="8610600" cy="307777"/>
          </a:xfrm>
          <a:prstGeom prst="rect">
            <a:avLst/>
          </a:prstGeom>
          <a:noFill/>
        </p:spPr>
        <p:txBody>
          <a:bodyPr wrap="square" rtlCol="0">
            <a:spAutoFit/>
          </a:bodyPr>
          <a:lstStyle/>
          <a:p>
            <a:r>
              <a:rPr lang="en-US" sz="1400" dirty="0">
                <a:hlinkClick r:id="rId4"/>
              </a:rPr>
              <a:t>http://authorservices.taylorandfrancis.com/wp-content/uploads/2015/07/sample-publishing-agreement.pdf</a:t>
            </a:r>
            <a:endParaRPr lang="en-US" sz="1400" dirty="0"/>
          </a:p>
        </p:txBody>
      </p:sp>
      <p:sp>
        <p:nvSpPr>
          <p:cNvPr id="6" name="Rectangle 5"/>
          <p:cNvSpPr/>
          <p:nvPr/>
        </p:nvSpPr>
        <p:spPr>
          <a:xfrm>
            <a:off x="457200" y="5486400"/>
            <a:ext cx="3962400" cy="685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3925478"/>
            <a:ext cx="5508625" cy="1300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Line Callout 1 (Border and Accent Bar) 8"/>
          <p:cNvSpPr/>
          <p:nvPr/>
        </p:nvSpPr>
        <p:spPr>
          <a:xfrm>
            <a:off x="3505200" y="3925478"/>
            <a:ext cx="5443592" cy="1300442"/>
          </a:xfrm>
          <a:prstGeom prst="accentBorderCallout1">
            <a:avLst>
              <a:gd name="adj1" fmla="val 50835"/>
              <a:gd name="adj2" fmla="val -2098"/>
              <a:gd name="adj3" fmla="val 119327"/>
              <a:gd name="adj4" fmla="val -2208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637567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Wolters Kluwer/Lippincott Williams &amp; Wilkins</a:t>
            </a:r>
            <a:endParaRPr lang="en-US" dirty="0"/>
          </a:p>
        </p:txBody>
      </p:sp>
      <p:pic>
        <p:nvPicPr>
          <p:cNvPr id="1026" name="Picture 2"/>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tretch>
            <a:fillRect/>
          </a:stretch>
        </p:blipFill>
        <p:spPr bwMode="auto">
          <a:xfrm>
            <a:off x="1091012" y="2038350"/>
            <a:ext cx="3158326" cy="395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234046" y="4682042"/>
            <a:ext cx="1393871" cy="3039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1927" y="3537127"/>
            <a:ext cx="5024591" cy="10526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Line Callout 1 (Border and Accent Bar) 5"/>
          <p:cNvSpPr/>
          <p:nvPr/>
        </p:nvSpPr>
        <p:spPr>
          <a:xfrm>
            <a:off x="3581399" y="3523342"/>
            <a:ext cx="5072743" cy="1066413"/>
          </a:xfrm>
          <a:prstGeom prst="accentBorderCallout1">
            <a:avLst>
              <a:gd name="adj1" fmla="val 50673"/>
              <a:gd name="adj2" fmla="val -2860"/>
              <a:gd name="adj3" fmla="val 108919"/>
              <a:gd name="adj4" fmla="val -1902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712752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normAutofit fontScale="90000"/>
          </a:bodyPr>
          <a:lstStyle/>
          <a:p>
            <a:r>
              <a:rPr lang="en-US" dirty="0" smtClean="0"/>
              <a:t>Wolters Kluwer/Lippincott Williams &amp; Wilkins</a:t>
            </a:r>
            <a:endParaRPr lang="en-US" dirty="0"/>
          </a:p>
        </p:txBody>
      </p:sp>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838200" y="3388316"/>
            <a:ext cx="7467600" cy="1782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Connector 4"/>
          <p:cNvCxnSpPr/>
          <p:nvPr/>
        </p:nvCxnSpPr>
        <p:spPr>
          <a:xfrm>
            <a:off x="1426534" y="3833035"/>
            <a:ext cx="1447800"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340934" y="4061635"/>
            <a:ext cx="129540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97996" y="4191000"/>
            <a:ext cx="32004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997996" y="4314546"/>
            <a:ext cx="375084" cy="74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4572000" y="4391247"/>
            <a:ext cx="3657600" cy="4678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2019300" y="2272100"/>
            <a:ext cx="1333500" cy="923330"/>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rgbClr val="7030A0"/>
                </a:solidFill>
              </a:rPr>
              <a:t>What</a:t>
            </a:r>
          </a:p>
          <a:p>
            <a:pPr marL="285750" indent="-285750">
              <a:buFont typeface="Arial" panose="020B0604020202020204" pitchFamily="34" charset="0"/>
              <a:buChar char="•"/>
            </a:pPr>
            <a:r>
              <a:rPr lang="en-US" b="1" dirty="0" smtClean="0">
                <a:solidFill>
                  <a:srgbClr val="00B050"/>
                </a:solidFill>
              </a:rPr>
              <a:t>When</a:t>
            </a:r>
          </a:p>
          <a:p>
            <a:pPr marL="285750" indent="-285750">
              <a:buFont typeface="Arial" panose="020B0604020202020204" pitchFamily="34" charset="0"/>
              <a:buChar char="•"/>
            </a:pPr>
            <a:r>
              <a:rPr lang="en-US" b="1" dirty="0" smtClean="0">
                <a:solidFill>
                  <a:srgbClr val="0070C0"/>
                </a:solidFill>
              </a:rPr>
              <a:t>Where</a:t>
            </a:r>
            <a:endParaRPr lang="en-US" b="1" dirty="0">
              <a:solidFill>
                <a:srgbClr val="0070C0"/>
              </a:solidFill>
            </a:endParaRPr>
          </a:p>
        </p:txBody>
      </p:sp>
      <p:sp>
        <p:nvSpPr>
          <p:cNvPr id="17" name="TextBox 16"/>
          <p:cNvSpPr txBox="1"/>
          <p:nvPr/>
        </p:nvSpPr>
        <p:spPr>
          <a:xfrm>
            <a:off x="5867400" y="2133600"/>
            <a:ext cx="1524000" cy="1200329"/>
          </a:xfrm>
          <a:prstGeom prst="rect">
            <a:avLst/>
          </a:prstGeom>
          <a:noFill/>
        </p:spPr>
        <p:txBody>
          <a:bodyPr wrap="square" rtlCol="0">
            <a:spAutoFit/>
          </a:bodyPr>
          <a:lstStyle/>
          <a:p>
            <a:r>
              <a:rPr lang="en-US" b="1" dirty="0" smtClean="0">
                <a:solidFill>
                  <a:srgbClr val="FF0000"/>
                </a:solidFill>
              </a:rPr>
              <a:t>Required Statement/Other Restrictions</a:t>
            </a:r>
            <a:endParaRPr lang="en-US" b="1" dirty="0">
              <a:solidFill>
                <a:srgbClr val="FF0000"/>
              </a:solidFill>
            </a:endParaRPr>
          </a:p>
        </p:txBody>
      </p:sp>
    </p:spTree>
    <p:extLst>
      <p:ext uri="{BB962C8B-B14F-4D97-AF65-F5344CB8AC3E}">
        <p14:creationId xmlns:p14="http://schemas.microsoft.com/office/powerpoint/2010/main" val="34258895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Taylor &amp; Francis</a:t>
            </a:r>
          </a:p>
        </p:txBody>
      </p:sp>
      <p:pic>
        <p:nvPicPr>
          <p:cNvPr id="11266" name="Picture 2"/>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tretch>
            <a:fillRect/>
          </a:stretch>
        </p:blipFill>
        <p:spPr bwMode="auto">
          <a:xfrm>
            <a:off x="841375" y="2747096"/>
            <a:ext cx="3657600" cy="2533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sz="quarter" idx="14"/>
          </p:nvPr>
        </p:nvSpPr>
        <p:spPr>
          <a:xfrm>
            <a:off x="4648200" y="2514600"/>
            <a:ext cx="4038600" cy="3535363"/>
          </a:xfrm>
          <a:ln>
            <a:solidFill>
              <a:srgbClr val="0070C0"/>
            </a:solidFill>
          </a:ln>
        </p:spPr>
        <p:txBody>
          <a:bodyPr>
            <a:normAutofit/>
          </a:bodyPr>
          <a:lstStyle/>
          <a:p>
            <a:r>
              <a:rPr lang="en-US" dirty="0" smtClean="0">
                <a:solidFill>
                  <a:srgbClr val="7030A0"/>
                </a:solidFill>
              </a:rPr>
              <a:t>What: </a:t>
            </a:r>
            <a:r>
              <a:rPr lang="en-US" dirty="0" smtClean="0"/>
              <a:t>AM (postprint)</a:t>
            </a:r>
          </a:p>
          <a:p>
            <a:r>
              <a:rPr lang="en-US" dirty="0" smtClean="0">
                <a:solidFill>
                  <a:srgbClr val="00B050"/>
                </a:solidFill>
              </a:rPr>
              <a:t>When: </a:t>
            </a:r>
            <a:r>
              <a:rPr lang="en-US" dirty="0" smtClean="0"/>
              <a:t>after embargo (PDF)</a:t>
            </a:r>
          </a:p>
          <a:p>
            <a:r>
              <a:rPr lang="en-US" dirty="0" smtClean="0">
                <a:solidFill>
                  <a:srgbClr val="0070C0"/>
                </a:solidFill>
              </a:rPr>
              <a:t>Where: </a:t>
            </a:r>
            <a:r>
              <a:rPr lang="en-US" dirty="0" smtClean="0"/>
              <a:t>“to an institutional or subject repository”</a:t>
            </a:r>
          </a:p>
          <a:p>
            <a:r>
              <a:rPr lang="en-US" dirty="0" smtClean="0">
                <a:solidFill>
                  <a:srgbClr val="FF0000"/>
                </a:solidFill>
              </a:rPr>
              <a:t>Required statement: </a:t>
            </a:r>
          </a:p>
          <a:p>
            <a:pPr marL="0" indent="0">
              <a:buNone/>
            </a:pPr>
            <a:r>
              <a:rPr lang="en-US" sz="1600" dirty="0" smtClean="0"/>
              <a:t>“The Version of Record of this manuscript has been published and is available in &lt;JOURNAL TITLE&gt; &lt;date of publication&gt; http://www.tandfonline.com/&lt;Article DOI&gt;.”</a:t>
            </a:r>
            <a:endParaRPr lang="en-US" sz="1600" dirty="0"/>
          </a:p>
        </p:txBody>
      </p:sp>
      <p:cxnSp>
        <p:nvCxnSpPr>
          <p:cNvPr id="5" name="Straight Connector 4"/>
          <p:cNvCxnSpPr/>
          <p:nvPr/>
        </p:nvCxnSpPr>
        <p:spPr>
          <a:xfrm>
            <a:off x="4004932" y="2863701"/>
            <a:ext cx="457200"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27299" y="2982433"/>
            <a:ext cx="3134833"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327299" y="3124200"/>
            <a:ext cx="806301"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511940" y="4277833"/>
            <a:ext cx="1721592"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057400" y="2863701"/>
            <a:ext cx="1698111"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307805" y="3381152"/>
            <a:ext cx="3154327" cy="51567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a:off x="1513367" y="4136066"/>
            <a:ext cx="1382455"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664340" y="4430233"/>
            <a:ext cx="1721592"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193961" y="4004932"/>
            <a:ext cx="712494"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864934" y="4004932"/>
            <a:ext cx="347332"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0884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0" name="Picture 8" descr="C:\Users\swipp\Documents\IE\Temporary Internet Files\Content.IE5\1JMNRT4X\stop_disclaimer[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8371" y="2394914"/>
            <a:ext cx="2438400" cy="24479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2205037"/>
            <a:ext cx="4712800" cy="2827680"/>
          </a:xfrm>
          <a:prstGeom prst="rect">
            <a:avLst/>
          </a:prstGeom>
        </p:spPr>
      </p:pic>
      <p:sp>
        <p:nvSpPr>
          <p:cNvPr id="2" name="Title 1"/>
          <p:cNvSpPr>
            <a:spLocks noGrp="1"/>
          </p:cNvSpPr>
          <p:nvPr>
            <p:ph type="title"/>
          </p:nvPr>
        </p:nvSpPr>
        <p:spPr/>
        <p:txBody>
          <a:bodyPr/>
          <a:lstStyle/>
          <a:p>
            <a:r>
              <a:rPr lang="en-US" dirty="0" smtClean="0"/>
              <a:t>Before we begin…</a:t>
            </a:r>
            <a:endParaRPr lang="en-US" dirty="0"/>
          </a:p>
        </p:txBody>
      </p:sp>
    </p:spTree>
    <p:extLst>
      <p:ext uri="{BB962C8B-B14F-4D97-AF65-F5344CB8AC3E}">
        <p14:creationId xmlns:p14="http://schemas.microsoft.com/office/powerpoint/2010/main" val="212068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Elsevier: Scholarly Sharing</a:t>
            </a:r>
          </a:p>
        </p:txBody>
      </p:sp>
      <p:pic>
        <p:nvPicPr>
          <p:cNvPr id="2048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877688" y="2038350"/>
            <a:ext cx="5388624" cy="395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Left Brace 3"/>
          <p:cNvSpPr/>
          <p:nvPr/>
        </p:nvSpPr>
        <p:spPr>
          <a:xfrm>
            <a:off x="1794417" y="2027663"/>
            <a:ext cx="76200" cy="38100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6" name="Left Brace 5"/>
          <p:cNvSpPr/>
          <p:nvPr/>
        </p:nvSpPr>
        <p:spPr>
          <a:xfrm>
            <a:off x="1807483" y="2479288"/>
            <a:ext cx="67779" cy="2168912"/>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7" name="Left Brace 6"/>
          <p:cNvSpPr/>
          <p:nvPr/>
        </p:nvSpPr>
        <p:spPr>
          <a:xfrm>
            <a:off x="1826199" y="4724400"/>
            <a:ext cx="45719" cy="121920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5" name="TextBox 4"/>
          <p:cNvSpPr txBox="1"/>
          <p:nvPr/>
        </p:nvSpPr>
        <p:spPr>
          <a:xfrm>
            <a:off x="911314" y="2057400"/>
            <a:ext cx="853366" cy="369332"/>
          </a:xfrm>
          <a:prstGeom prst="rect">
            <a:avLst/>
          </a:prstGeom>
          <a:noFill/>
        </p:spPr>
        <p:txBody>
          <a:bodyPr wrap="square" rtlCol="0">
            <a:spAutoFit/>
          </a:bodyPr>
          <a:lstStyle/>
          <a:p>
            <a:r>
              <a:rPr lang="en-US" dirty="0" smtClean="0">
                <a:solidFill>
                  <a:srgbClr val="C00000"/>
                </a:solidFill>
              </a:rPr>
              <a:t>What</a:t>
            </a:r>
            <a:endParaRPr lang="en-US" dirty="0">
              <a:solidFill>
                <a:srgbClr val="C00000"/>
              </a:solidFill>
            </a:endParaRPr>
          </a:p>
        </p:txBody>
      </p:sp>
      <p:sp>
        <p:nvSpPr>
          <p:cNvPr id="9" name="TextBox 8"/>
          <p:cNvSpPr txBox="1"/>
          <p:nvPr/>
        </p:nvSpPr>
        <p:spPr>
          <a:xfrm>
            <a:off x="838200" y="3276600"/>
            <a:ext cx="1062154" cy="646331"/>
          </a:xfrm>
          <a:prstGeom prst="rect">
            <a:avLst/>
          </a:prstGeom>
          <a:noFill/>
        </p:spPr>
        <p:txBody>
          <a:bodyPr wrap="square" rtlCol="0">
            <a:spAutoFit/>
          </a:bodyPr>
          <a:lstStyle/>
          <a:p>
            <a:r>
              <a:rPr lang="en-US" dirty="0" smtClean="0">
                <a:solidFill>
                  <a:srgbClr val="C00000"/>
                </a:solidFill>
              </a:rPr>
              <a:t>When/Where</a:t>
            </a:r>
            <a:endParaRPr lang="en-US" dirty="0">
              <a:solidFill>
                <a:srgbClr val="C00000"/>
              </a:solidFill>
            </a:endParaRPr>
          </a:p>
        </p:txBody>
      </p:sp>
      <p:sp>
        <p:nvSpPr>
          <p:cNvPr id="10" name="TextBox 9"/>
          <p:cNvSpPr txBox="1"/>
          <p:nvPr/>
        </p:nvSpPr>
        <p:spPr>
          <a:xfrm>
            <a:off x="228600" y="5117068"/>
            <a:ext cx="1676400" cy="369332"/>
          </a:xfrm>
          <a:prstGeom prst="rect">
            <a:avLst/>
          </a:prstGeom>
          <a:noFill/>
        </p:spPr>
        <p:txBody>
          <a:bodyPr wrap="square" rtlCol="0">
            <a:spAutoFit/>
          </a:bodyPr>
          <a:lstStyle/>
          <a:p>
            <a:r>
              <a:rPr lang="en-US" dirty="0" smtClean="0">
                <a:solidFill>
                  <a:srgbClr val="C00000"/>
                </a:solidFill>
              </a:rPr>
              <a:t>Requirements</a:t>
            </a:r>
            <a:endParaRPr lang="en-US" dirty="0">
              <a:solidFill>
                <a:srgbClr val="C00000"/>
              </a:solidFill>
            </a:endParaRPr>
          </a:p>
        </p:txBody>
      </p:sp>
      <p:sp>
        <p:nvSpPr>
          <p:cNvPr id="11" name="Content Placeholder 5"/>
          <p:cNvSpPr txBox="1">
            <a:spLocks/>
          </p:cNvSpPr>
          <p:nvPr/>
        </p:nvSpPr>
        <p:spPr>
          <a:xfrm>
            <a:off x="1219200" y="6248400"/>
            <a:ext cx="72390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smtClean="0"/>
              <a:t>Sharing Policy: </a:t>
            </a:r>
            <a:r>
              <a:rPr lang="en-US" sz="1400" dirty="0" smtClean="0">
                <a:hlinkClick r:id="rId3"/>
              </a:rPr>
              <a:t>https://www.elsevier.com/about/company-information/policies/sharing</a:t>
            </a:r>
            <a:endParaRPr lang="en-US" sz="1400" dirty="0"/>
          </a:p>
        </p:txBody>
      </p:sp>
    </p:spTree>
    <p:extLst>
      <p:ext uri="{BB962C8B-B14F-4D97-AF65-F5344CB8AC3E}">
        <p14:creationId xmlns:p14="http://schemas.microsoft.com/office/powerpoint/2010/main" val="19563268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524500" y="4095416"/>
            <a:ext cx="3200400" cy="238158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9" name="Rectangle 8"/>
          <p:cNvSpPr/>
          <p:nvPr/>
        </p:nvSpPr>
        <p:spPr>
          <a:xfrm>
            <a:off x="457200" y="4095416"/>
            <a:ext cx="5067300" cy="2381583"/>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Contact Exercise</a:t>
            </a:r>
            <a:endParaRPr lang="en-US" dirty="0"/>
          </a:p>
        </p:txBody>
      </p:sp>
      <p:sp>
        <p:nvSpPr>
          <p:cNvPr id="3" name="Content Placeholder 2"/>
          <p:cNvSpPr>
            <a:spLocks noGrp="1"/>
          </p:cNvSpPr>
          <p:nvPr>
            <p:ph idx="1"/>
          </p:nvPr>
        </p:nvSpPr>
        <p:spPr>
          <a:xfrm>
            <a:off x="838200" y="1916063"/>
            <a:ext cx="7467600" cy="3951337"/>
          </a:xfrm>
        </p:spPr>
        <p:txBody>
          <a:bodyPr/>
          <a:lstStyle/>
          <a:p>
            <a:r>
              <a:rPr lang="en-US" dirty="0" smtClean="0"/>
              <a:t>Compare the publication agreements. </a:t>
            </a:r>
          </a:p>
          <a:p>
            <a:pPr lvl="1"/>
            <a:r>
              <a:rPr lang="en-US" dirty="0" smtClean="0"/>
              <a:t>What rights does the author give away?</a:t>
            </a:r>
          </a:p>
          <a:p>
            <a:pPr lvl="1"/>
            <a:r>
              <a:rPr lang="en-US" dirty="0" smtClean="0"/>
              <a:t>What rights does the author retain?</a:t>
            </a:r>
          </a:p>
          <a:p>
            <a:pPr lvl="1"/>
            <a:r>
              <a:rPr lang="en-US" dirty="0" smtClean="0"/>
              <a:t>Which contracts are favorable to the author? Which are unfavorable?</a:t>
            </a:r>
          </a:p>
        </p:txBody>
      </p:sp>
      <p:sp>
        <p:nvSpPr>
          <p:cNvPr id="4" name="TextBox 3"/>
          <p:cNvSpPr txBox="1"/>
          <p:nvPr/>
        </p:nvSpPr>
        <p:spPr>
          <a:xfrm>
            <a:off x="609600" y="4267200"/>
            <a:ext cx="4343400" cy="369332"/>
          </a:xfrm>
          <a:prstGeom prst="rect">
            <a:avLst/>
          </a:prstGeom>
          <a:noFill/>
        </p:spPr>
        <p:txBody>
          <a:bodyPr wrap="square" rtlCol="0">
            <a:spAutoFit/>
          </a:bodyPr>
          <a:lstStyle/>
          <a:p>
            <a:pPr algn="ctr"/>
            <a:r>
              <a:rPr lang="en-US" b="1" dirty="0" smtClean="0">
                <a:solidFill>
                  <a:schemeClr val="bg1"/>
                </a:solidFill>
              </a:rPr>
              <a:t>Exclusive Rights of a Copyright Holder:</a:t>
            </a:r>
          </a:p>
        </p:txBody>
      </p:sp>
      <p:sp>
        <p:nvSpPr>
          <p:cNvPr id="5" name="TextBox 4"/>
          <p:cNvSpPr txBox="1"/>
          <p:nvPr/>
        </p:nvSpPr>
        <p:spPr>
          <a:xfrm>
            <a:off x="3162300" y="4824518"/>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Distribution</a:t>
            </a:r>
            <a:endParaRPr lang="en-US" dirty="0">
              <a:solidFill>
                <a:schemeClr val="bg1"/>
              </a:solidFill>
            </a:endParaRPr>
          </a:p>
        </p:txBody>
      </p:sp>
      <p:sp>
        <p:nvSpPr>
          <p:cNvPr id="6" name="TextBox 5"/>
          <p:cNvSpPr txBox="1"/>
          <p:nvPr/>
        </p:nvSpPr>
        <p:spPr>
          <a:xfrm>
            <a:off x="609600" y="4825281"/>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Reproduction</a:t>
            </a:r>
            <a:endParaRPr lang="en-US" dirty="0">
              <a:solidFill>
                <a:schemeClr val="bg1"/>
              </a:solidFill>
            </a:endParaRPr>
          </a:p>
        </p:txBody>
      </p:sp>
      <p:sp>
        <p:nvSpPr>
          <p:cNvPr id="7" name="TextBox 6"/>
          <p:cNvSpPr txBox="1"/>
          <p:nvPr/>
        </p:nvSpPr>
        <p:spPr>
          <a:xfrm>
            <a:off x="609600" y="5468485"/>
            <a:ext cx="2362200"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Public </a:t>
            </a:r>
            <a:r>
              <a:rPr lang="en-US" dirty="0">
                <a:solidFill>
                  <a:schemeClr val="bg1"/>
                </a:solidFill>
              </a:rPr>
              <a:t>display and </a:t>
            </a:r>
            <a:r>
              <a:rPr lang="en-US" dirty="0" smtClean="0">
                <a:solidFill>
                  <a:schemeClr val="bg1"/>
                </a:solidFill>
              </a:rPr>
              <a:t>performance</a:t>
            </a:r>
            <a:endParaRPr lang="en-US" dirty="0">
              <a:solidFill>
                <a:schemeClr val="bg1"/>
              </a:solidFill>
            </a:endParaRPr>
          </a:p>
        </p:txBody>
      </p:sp>
      <p:sp>
        <p:nvSpPr>
          <p:cNvPr id="8" name="TextBox 7"/>
          <p:cNvSpPr txBox="1"/>
          <p:nvPr/>
        </p:nvSpPr>
        <p:spPr>
          <a:xfrm>
            <a:off x="3162300" y="5488987"/>
            <a:ext cx="2362200"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Creation </a:t>
            </a:r>
            <a:r>
              <a:rPr lang="en-US" dirty="0">
                <a:solidFill>
                  <a:schemeClr val="bg1"/>
                </a:solidFill>
              </a:rPr>
              <a:t>of derivative work</a:t>
            </a:r>
          </a:p>
          <a:p>
            <a:endParaRPr lang="en-US" dirty="0">
              <a:solidFill>
                <a:schemeClr val="bg1"/>
              </a:solidFill>
            </a:endParaRPr>
          </a:p>
        </p:txBody>
      </p:sp>
      <p:sp>
        <p:nvSpPr>
          <p:cNvPr id="10" name="TextBox 9"/>
          <p:cNvSpPr txBox="1"/>
          <p:nvPr/>
        </p:nvSpPr>
        <p:spPr>
          <a:xfrm>
            <a:off x="6370674" y="4724400"/>
            <a:ext cx="1333500" cy="923330"/>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rgbClr val="7030A0"/>
                </a:solidFill>
              </a:rPr>
              <a:t>What</a:t>
            </a:r>
          </a:p>
          <a:p>
            <a:pPr marL="285750" indent="-285750">
              <a:buFont typeface="Arial" panose="020B0604020202020204" pitchFamily="34" charset="0"/>
              <a:buChar char="•"/>
            </a:pPr>
            <a:r>
              <a:rPr lang="en-US" b="1" dirty="0" smtClean="0">
                <a:solidFill>
                  <a:srgbClr val="92D050"/>
                </a:solidFill>
              </a:rPr>
              <a:t>When</a:t>
            </a:r>
          </a:p>
          <a:p>
            <a:pPr marL="285750" indent="-285750">
              <a:buFont typeface="Arial" panose="020B0604020202020204" pitchFamily="34" charset="0"/>
              <a:buChar char="•"/>
            </a:pPr>
            <a:r>
              <a:rPr lang="en-US" b="1" dirty="0" smtClean="0">
                <a:solidFill>
                  <a:srgbClr val="0070C0"/>
                </a:solidFill>
              </a:rPr>
              <a:t>Where</a:t>
            </a:r>
            <a:endParaRPr lang="en-US" b="1" dirty="0">
              <a:solidFill>
                <a:srgbClr val="0070C0"/>
              </a:solidFill>
            </a:endParaRPr>
          </a:p>
        </p:txBody>
      </p:sp>
      <p:sp>
        <p:nvSpPr>
          <p:cNvPr id="11" name="TextBox 10"/>
          <p:cNvSpPr txBox="1"/>
          <p:nvPr/>
        </p:nvSpPr>
        <p:spPr>
          <a:xfrm>
            <a:off x="6019800" y="5647730"/>
            <a:ext cx="2438400" cy="646331"/>
          </a:xfrm>
          <a:prstGeom prst="rect">
            <a:avLst/>
          </a:prstGeom>
          <a:noFill/>
        </p:spPr>
        <p:txBody>
          <a:bodyPr wrap="square" rtlCol="0">
            <a:spAutoFit/>
          </a:bodyPr>
          <a:lstStyle/>
          <a:p>
            <a:r>
              <a:rPr lang="en-US" b="1" dirty="0" smtClean="0">
                <a:solidFill>
                  <a:schemeClr val="accent1">
                    <a:lumMod val="40000"/>
                    <a:lumOff val="60000"/>
                  </a:schemeClr>
                </a:solidFill>
              </a:rPr>
              <a:t>Required </a:t>
            </a:r>
            <a:r>
              <a:rPr lang="en-US" b="1" dirty="0" smtClean="0">
                <a:solidFill>
                  <a:schemeClr val="accent1">
                    <a:lumMod val="40000"/>
                    <a:lumOff val="60000"/>
                  </a:schemeClr>
                </a:solidFill>
              </a:rPr>
              <a:t>Statement/ </a:t>
            </a:r>
          </a:p>
          <a:p>
            <a:r>
              <a:rPr lang="en-US" b="1" dirty="0" smtClean="0">
                <a:solidFill>
                  <a:schemeClr val="accent1">
                    <a:lumMod val="40000"/>
                    <a:lumOff val="60000"/>
                  </a:schemeClr>
                </a:solidFill>
              </a:rPr>
              <a:t>Other </a:t>
            </a:r>
            <a:r>
              <a:rPr lang="en-US" b="1" dirty="0" smtClean="0">
                <a:solidFill>
                  <a:schemeClr val="accent1">
                    <a:lumMod val="40000"/>
                    <a:lumOff val="60000"/>
                  </a:schemeClr>
                </a:solidFill>
              </a:rPr>
              <a:t>Restrictions</a:t>
            </a:r>
            <a:endParaRPr lang="en-US" b="1" dirty="0">
              <a:solidFill>
                <a:schemeClr val="accent1">
                  <a:lumMod val="40000"/>
                  <a:lumOff val="60000"/>
                </a:schemeClr>
              </a:solidFill>
            </a:endParaRPr>
          </a:p>
        </p:txBody>
      </p:sp>
      <p:sp>
        <p:nvSpPr>
          <p:cNvPr id="12" name="TextBox 11"/>
          <p:cNvSpPr txBox="1"/>
          <p:nvPr/>
        </p:nvSpPr>
        <p:spPr>
          <a:xfrm>
            <a:off x="5791200" y="4245008"/>
            <a:ext cx="2438400" cy="369332"/>
          </a:xfrm>
          <a:prstGeom prst="rect">
            <a:avLst/>
          </a:prstGeom>
          <a:noFill/>
        </p:spPr>
        <p:txBody>
          <a:bodyPr wrap="square" rtlCol="0">
            <a:spAutoFit/>
          </a:bodyPr>
          <a:lstStyle/>
          <a:p>
            <a:pPr algn="ctr"/>
            <a:r>
              <a:rPr lang="en-US" b="1" dirty="0" smtClean="0">
                <a:solidFill>
                  <a:schemeClr val="bg1"/>
                </a:solidFill>
              </a:rPr>
              <a:t>Sharing Questions:</a:t>
            </a:r>
          </a:p>
        </p:txBody>
      </p:sp>
    </p:spTree>
    <p:extLst>
      <p:ext uri="{BB962C8B-B14F-4D97-AF65-F5344CB8AC3E}">
        <p14:creationId xmlns:p14="http://schemas.microsoft.com/office/powerpoint/2010/main" val="29298791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967" y="1676400"/>
            <a:ext cx="8041440" cy="1442674"/>
          </a:xfrm>
        </p:spPr>
        <p:txBody>
          <a:bodyPr/>
          <a:lstStyle/>
          <a:p>
            <a:r>
              <a:rPr lang="en-US" dirty="0" smtClean="0"/>
              <a:t>PNAS</a:t>
            </a:r>
            <a:endParaRPr lang="en-US" dirty="0"/>
          </a:p>
        </p:txBody>
      </p:sp>
      <p:sp>
        <p:nvSpPr>
          <p:cNvPr id="4" name="Rectangle 3"/>
          <p:cNvSpPr/>
          <p:nvPr/>
        </p:nvSpPr>
        <p:spPr>
          <a:xfrm>
            <a:off x="5524500" y="4095416"/>
            <a:ext cx="3200400" cy="238158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5" name="Rectangle 4"/>
          <p:cNvSpPr/>
          <p:nvPr/>
        </p:nvSpPr>
        <p:spPr>
          <a:xfrm>
            <a:off x="457200" y="4095416"/>
            <a:ext cx="5067300" cy="2381583"/>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6" name="TextBox 5"/>
          <p:cNvSpPr txBox="1"/>
          <p:nvPr/>
        </p:nvSpPr>
        <p:spPr>
          <a:xfrm>
            <a:off x="609600" y="4267200"/>
            <a:ext cx="4343400" cy="369332"/>
          </a:xfrm>
          <a:prstGeom prst="rect">
            <a:avLst/>
          </a:prstGeom>
          <a:noFill/>
        </p:spPr>
        <p:txBody>
          <a:bodyPr wrap="square" rtlCol="0">
            <a:spAutoFit/>
          </a:bodyPr>
          <a:lstStyle/>
          <a:p>
            <a:pPr algn="ctr"/>
            <a:r>
              <a:rPr lang="en-US" b="1" dirty="0" smtClean="0">
                <a:solidFill>
                  <a:schemeClr val="bg1"/>
                </a:solidFill>
              </a:rPr>
              <a:t>Exclusive Rights of a Copyright Holder:</a:t>
            </a:r>
          </a:p>
        </p:txBody>
      </p:sp>
      <p:sp>
        <p:nvSpPr>
          <p:cNvPr id="7" name="TextBox 6"/>
          <p:cNvSpPr txBox="1"/>
          <p:nvPr/>
        </p:nvSpPr>
        <p:spPr>
          <a:xfrm>
            <a:off x="3162300" y="4824518"/>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Distribution</a:t>
            </a:r>
            <a:endParaRPr lang="en-US" dirty="0">
              <a:solidFill>
                <a:schemeClr val="bg1"/>
              </a:solidFill>
            </a:endParaRPr>
          </a:p>
        </p:txBody>
      </p:sp>
      <p:sp>
        <p:nvSpPr>
          <p:cNvPr id="8" name="TextBox 7"/>
          <p:cNvSpPr txBox="1"/>
          <p:nvPr/>
        </p:nvSpPr>
        <p:spPr>
          <a:xfrm>
            <a:off x="609600" y="4825281"/>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Reproduction</a:t>
            </a:r>
            <a:endParaRPr lang="en-US" dirty="0">
              <a:solidFill>
                <a:schemeClr val="bg1"/>
              </a:solidFill>
            </a:endParaRPr>
          </a:p>
        </p:txBody>
      </p:sp>
      <p:sp>
        <p:nvSpPr>
          <p:cNvPr id="9" name="TextBox 8"/>
          <p:cNvSpPr txBox="1"/>
          <p:nvPr/>
        </p:nvSpPr>
        <p:spPr>
          <a:xfrm>
            <a:off x="609600" y="5468485"/>
            <a:ext cx="2362200"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Public </a:t>
            </a:r>
            <a:r>
              <a:rPr lang="en-US" dirty="0">
                <a:solidFill>
                  <a:schemeClr val="bg1"/>
                </a:solidFill>
              </a:rPr>
              <a:t>display and </a:t>
            </a:r>
            <a:r>
              <a:rPr lang="en-US" dirty="0" smtClean="0">
                <a:solidFill>
                  <a:schemeClr val="bg1"/>
                </a:solidFill>
              </a:rPr>
              <a:t>performance</a:t>
            </a:r>
            <a:endParaRPr lang="en-US" dirty="0">
              <a:solidFill>
                <a:schemeClr val="bg1"/>
              </a:solidFill>
            </a:endParaRPr>
          </a:p>
        </p:txBody>
      </p:sp>
      <p:sp>
        <p:nvSpPr>
          <p:cNvPr id="10" name="TextBox 9"/>
          <p:cNvSpPr txBox="1"/>
          <p:nvPr/>
        </p:nvSpPr>
        <p:spPr>
          <a:xfrm>
            <a:off x="3162300" y="5488987"/>
            <a:ext cx="2362200"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Creation </a:t>
            </a:r>
            <a:r>
              <a:rPr lang="en-US" dirty="0">
                <a:solidFill>
                  <a:schemeClr val="bg1"/>
                </a:solidFill>
              </a:rPr>
              <a:t>of derivative work</a:t>
            </a:r>
          </a:p>
          <a:p>
            <a:endParaRPr lang="en-US" dirty="0">
              <a:solidFill>
                <a:schemeClr val="bg1"/>
              </a:solidFill>
            </a:endParaRPr>
          </a:p>
        </p:txBody>
      </p:sp>
      <p:sp>
        <p:nvSpPr>
          <p:cNvPr id="11" name="TextBox 10"/>
          <p:cNvSpPr txBox="1"/>
          <p:nvPr/>
        </p:nvSpPr>
        <p:spPr>
          <a:xfrm>
            <a:off x="6370674" y="4724400"/>
            <a:ext cx="1333500" cy="923330"/>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rgbClr val="7030A0"/>
                </a:solidFill>
              </a:rPr>
              <a:t>What</a:t>
            </a:r>
          </a:p>
          <a:p>
            <a:pPr marL="285750" indent="-285750">
              <a:buFont typeface="Arial" panose="020B0604020202020204" pitchFamily="34" charset="0"/>
              <a:buChar char="•"/>
            </a:pPr>
            <a:r>
              <a:rPr lang="en-US" b="1" dirty="0" smtClean="0">
                <a:solidFill>
                  <a:srgbClr val="92D050"/>
                </a:solidFill>
              </a:rPr>
              <a:t>When</a:t>
            </a:r>
          </a:p>
          <a:p>
            <a:pPr marL="285750" indent="-285750">
              <a:buFont typeface="Arial" panose="020B0604020202020204" pitchFamily="34" charset="0"/>
              <a:buChar char="•"/>
            </a:pPr>
            <a:r>
              <a:rPr lang="en-US" b="1" dirty="0" smtClean="0">
                <a:solidFill>
                  <a:srgbClr val="0070C0"/>
                </a:solidFill>
              </a:rPr>
              <a:t>Where</a:t>
            </a:r>
            <a:endParaRPr lang="en-US" b="1" dirty="0">
              <a:solidFill>
                <a:srgbClr val="0070C0"/>
              </a:solidFill>
            </a:endParaRPr>
          </a:p>
        </p:txBody>
      </p:sp>
      <p:sp>
        <p:nvSpPr>
          <p:cNvPr id="12" name="TextBox 11"/>
          <p:cNvSpPr txBox="1"/>
          <p:nvPr/>
        </p:nvSpPr>
        <p:spPr>
          <a:xfrm>
            <a:off x="6019800" y="5647730"/>
            <a:ext cx="2438400" cy="646331"/>
          </a:xfrm>
          <a:prstGeom prst="rect">
            <a:avLst/>
          </a:prstGeom>
          <a:noFill/>
        </p:spPr>
        <p:txBody>
          <a:bodyPr wrap="square" rtlCol="0">
            <a:spAutoFit/>
          </a:bodyPr>
          <a:lstStyle/>
          <a:p>
            <a:r>
              <a:rPr lang="en-US" b="1" dirty="0" smtClean="0">
                <a:solidFill>
                  <a:schemeClr val="accent1">
                    <a:lumMod val="40000"/>
                    <a:lumOff val="60000"/>
                  </a:schemeClr>
                </a:solidFill>
              </a:rPr>
              <a:t>Required </a:t>
            </a:r>
            <a:r>
              <a:rPr lang="en-US" b="1" dirty="0" smtClean="0">
                <a:solidFill>
                  <a:schemeClr val="accent1">
                    <a:lumMod val="40000"/>
                    <a:lumOff val="60000"/>
                  </a:schemeClr>
                </a:solidFill>
              </a:rPr>
              <a:t>Statement/ </a:t>
            </a:r>
          </a:p>
          <a:p>
            <a:r>
              <a:rPr lang="en-US" b="1" dirty="0" smtClean="0">
                <a:solidFill>
                  <a:schemeClr val="accent1">
                    <a:lumMod val="40000"/>
                    <a:lumOff val="60000"/>
                  </a:schemeClr>
                </a:solidFill>
              </a:rPr>
              <a:t>Other </a:t>
            </a:r>
            <a:r>
              <a:rPr lang="en-US" b="1" dirty="0" smtClean="0">
                <a:solidFill>
                  <a:schemeClr val="accent1">
                    <a:lumMod val="40000"/>
                    <a:lumOff val="60000"/>
                  </a:schemeClr>
                </a:solidFill>
              </a:rPr>
              <a:t>Restrictions</a:t>
            </a:r>
            <a:endParaRPr lang="en-US" b="1" dirty="0">
              <a:solidFill>
                <a:schemeClr val="accent1">
                  <a:lumMod val="40000"/>
                  <a:lumOff val="60000"/>
                </a:schemeClr>
              </a:solidFill>
            </a:endParaRPr>
          </a:p>
        </p:txBody>
      </p:sp>
      <p:sp>
        <p:nvSpPr>
          <p:cNvPr id="13" name="TextBox 12"/>
          <p:cNvSpPr txBox="1"/>
          <p:nvPr/>
        </p:nvSpPr>
        <p:spPr>
          <a:xfrm>
            <a:off x="5791200" y="4245008"/>
            <a:ext cx="2438400" cy="369332"/>
          </a:xfrm>
          <a:prstGeom prst="rect">
            <a:avLst/>
          </a:prstGeom>
          <a:noFill/>
        </p:spPr>
        <p:txBody>
          <a:bodyPr wrap="square" rtlCol="0">
            <a:spAutoFit/>
          </a:bodyPr>
          <a:lstStyle/>
          <a:p>
            <a:pPr algn="ctr"/>
            <a:r>
              <a:rPr lang="en-US" b="1" dirty="0" smtClean="0">
                <a:solidFill>
                  <a:schemeClr val="bg1"/>
                </a:solidFill>
              </a:rPr>
              <a:t>Sharing Questions:</a:t>
            </a:r>
          </a:p>
        </p:txBody>
      </p:sp>
    </p:spTree>
    <p:extLst>
      <p:ext uri="{BB962C8B-B14F-4D97-AF65-F5344CB8AC3E}">
        <p14:creationId xmlns:p14="http://schemas.microsoft.com/office/powerpoint/2010/main" val="18241887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967" y="1676400"/>
            <a:ext cx="8041440" cy="1442674"/>
          </a:xfrm>
        </p:spPr>
        <p:txBody>
          <a:bodyPr/>
          <a:lstStyle/>
          <a:p>
            <a:r>
              <a:rPr lang="en-US" dirty="0" smtClean="0"/>
              <a:t>Wiley</a:t>
            </a:r>
            <a:endParaRPr lang="en-US" dirty="0"/>
          </a:p>
        </p:txBody>
      </p:sp>
      <p:sp>
        <p:nvSpPr>
          <p:cNvPr id="4" name="Rectangle 3"/>
          <p:cNvSpPr/>
          <p:nvPr/>
        </p:nvSpPr>
        <p:spPr>
          <a:xfrm>
            <a:off x="5524500" y="4095416"/>
            <a:ext cx="3200400" cy="238158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5" name="Rectangle 4"/>
          <p:cNvSpPr/>
          <p:nvPr/>
        </p:nvSpPr>
        <p:spPr>
          <a:xfrm>
            <a:off x="457200" y="4095416"/>
            <a:ext cx="5067300" cy="2381583"/>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6" name="TextBox 5"/>
          <p:cNvSpPr txBox="1"/>
          <p:nvPr/>
        </p:nvSpPr>
        <p:spPr>
          <a:xfrm>
            <a:off x="609600" y="4267200"/>
            <a:ext cx="4343400" cy="369332"/>
          </a:xfrm>
          <a:prstGeom prst="rect">
            <a:avLst/>
          </a:prstGeom>
          <a:noFill/>
        </p:spPr>
        <p:txBody>
          <a:bodyPr wrap="square" rtlCol="0">
            <a:spAutoFit/>
          </a:bodyPr>
          <a:lstStyle/>
          <a:p>
            <a:pPr algn="ctr"/>
            <a:r>
              <a:rPr lang="en-US" b="1" dirty="0" smtClean="0">
                <a:solidFill>
                  <a:schemeClr val="bg1"/>
                </a:solidFill>
              </a:rPr>
              <a:t>Exclusive Rights of a Copyright Holder:</a:t>
            </a:r>
          </a:p>
        </p:txBody>
      </p:sp>
      <p:sp>
        <p:nvSpPr>
          <p:cNvPr id="7" name="TextBox 6"/>
          <p:cNvSpPr txBox="1"/>
          <p:nvPr/>
        </p:nvSpPr>
        <p:spPr>
          <a:xfrm>
            <a:off x="3162300" y="4824518"/>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Distribution</a:t>
            </a:r>
            <a:endParaRPr lang="en-US" dirty="0">
              <a:solidFill>
                <a:schemeClr val="bg1"/>
              </a:solidFill>
            </a:endParaRPr>
          </a:p>
        </p:txBody>
      </p:sp>
      <p:sp>
        <p:nvSpPr>
          <p:cNvPr id="8" name="TextBox 7"/>
          <p:cNvSpPr txBox="1"/>
          <p:nvPr/>
        </p:nvSpPr>
        <p:spPr>
          <a:xfrm>
            <a:off x="609600" y="4825281"/>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Reproduction</a:t>
            </a:r>
            <a:endParaRPr lang="en-US" dirty="0">
              <a:solidFill>
                <a:schemeClr val="bg1"/>
              </a:solidFill>
            </a:endParaRPr>
          </a:p>
        </p:txBody>
      </p:sp>
      <p:sp>
        <p:nvSpPr>
          <p:cNvPr id="9" name="TextBox 8"/>
          <p:cNvSpPr txBox="1"/>
          <p:nvPr/>
        </p:nvSpPr>
        <p:spPr>
          <a:xfrm>
            <a:off x="609600" y="5468485"/>
            <a:ext cx="2362200"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Public </a:t>
            </a:r>
            <a:r>
              <a:rPr lang="en-US" dirty="0">
                <a:solidFill>
                  <a:schemeClr val="bg1"/>
                </a:solidFill>
              </a:rPr>
              <a:t>display and </a:t>
            </a:r>
            <a:r>
              <a:rPr lang="en-US" dirty="0" smtClean="0">
                <a:solidFill>
                  <a:schemeClr val="bg1"/>
                </a:solidFill>
              </a:rPr>
              <a:t>performance</a:t>
            </a:r>
            <a:endParaRPr lang="en-US" dirty="0">
              <a:solidFill>
                <a:schemeClr val="bg1"/>
              </a:solidFill>
            </a:endParaRPr>
          </a:p>
        </p:txBody>
      </p:sp>
      <p:sp>
        <p:nvSpPr>
          <p:cNvPr id="10" name="TextBox 9"/>
          <p:cNvSpPr txBox="1"/>
          <p:nvPr/>
        </p:nvSpPr>
        <p:spPr>
          <a:xfrm>
            <a:off x="3162300" y="5488987"/>
            <a:ext cx="2362200"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Creation </a:t>
            </a:r>
            <a:r>
              <a:rPr lang="en-US" dirty="0">
                <a:solidFill>
                  <a:schemeClr val="bg1"/>
                </a:solidFill>
              </a:rPr>
              <a:t>of derivative work</a:t>
            </a:r>
          </a:p>
          <a:p>
            <a:endParaRPr lang="en-US" dirty="0">
              <a:solidFill>
                <a:schemeClr val="bg1"/>
              </a:solidFill>
            </a:endParaRPr>
          </a:p>
        </p:txBody>
      </p:sp>
      <p:sp>
        <p:nvSpPr>
          <p:cNvPr id="11" name="TextBox 10"/>
          <p:cNvSpPr txBox="1"/>
          <p:nvPr/>
        </p:nvSpPr>
        <p:spPr>
          <a:xfrm>
            <a:off x="6370674" y="4724400"/>
            <a:ext cx="1333500" cy="923330"/>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rgbClr val="7030A0"/>
                </a:solidFill>
              </a:rPr>
              <a:t>What</a:t>
            </a:r>
          </a:p>
          <a:p>
            <a:pPr marL="285750" indent="-285750">
              <a:buFont typeface="Arial" panose="020B0604020202020204" pitchFamily="34" charset="0"/>
              <a:buChar char="•"/>
            </a:pPr>
            <a:r>
              <a:rPr lang="en-US" b="1" dirty="0" smtClean="0">
                <a:solidFill>
                  <a:srgbClr val="92D050"/>
                </a:solidFill>
              </a:rPr>
              <a:t>When</a:t>
            </a:r>
          </a:p>
          <a:p>
            <a:pPr marL="285750" indent="-285750">
              <a:buFont typeface="Arial" panose="020B0604020202020204" pitchFamily="34" charset="0"/>
              <a:buChar char="•"/>
            </a:pPr>
            <a:r>
              <a:rPr lang="en-US" b="1" dirty="0" smtClean="0">
                <a:solidFill>
                  <a:srgbClr val="0070C0"/>
                </a:solidFill>
              </a:rPr>
              <a:t>Where</a:t>
            </a:r>
            <a:endParaRPr lang="en-US" b="1" dirty="0">
              <a:solidFill>
                <a:srgbClr val="0070C0"/>
              </a:solidFill>
            </a:endParaRPr>
          </a:p>
        </p:txBody>
      </p:sp>
      <p:sp>
        <p:nvSpPr>
          <p:cNvPr id="12" name="TextBox 11"/>
          <p:cNvSpPr txBox="1"/>
          <p:nvPr/>
        </p:nvSpPr>
        <p:spPr>
          <a:xfrm>
            <a:off x="6019800" y="5647730"/>
            <a:ext cx="2438400" cy="646331"/>
          </a:xfrm>
          <a:prstGeom prst="rect">
            <a:avLst/>
          </a:prstGeom>
          <a:noFill/>
        </p:spPr>
        <p:txBody>
          <a:bodyPr wrap="square" rtlCol="0">
            <a:spAutoFit/>
          </a:bodyPr>
          <a:lstStyle/>
          <a:p>
            <a:r>
              <a:rPr lang="en-US" b="1" dirty="0" smtClean="0">
                <a:solidFill>
                  <a:schemeClr val="accent1">
                    <a:lumMod val="40000"/>
                    <a:lumOff val="60000"/>
                  </a:schemeClr>
                </a:solidFill>
              </a:rPr>
              <a:t>Required </a:t>
            </a:r>
            <a:r>
              <a:rPr lang="en-US" b="1" dirty="0" smtClean="0">
                <a:solidFill>
                  <a:schemeClr val="accent1">
                    <a:lumMod val="40000"/>
                    <a:lumOff val="60000"/>
                  </a:schemeClr>
                </a:solidFill>
              </a:rPr>
              <a:t>Statement/ </a:t>
            </a:r>
          </a:p>
          <a:p>
            <a:r>
              <a:rPr lang="en-US" b="1" dirty="0" smtClean="0">
                <a:solidFill>
                  <a:schemeClr val="accent1">
                    <a:lumMod val="40000"/>
                    <a:lumOff val="60000"/>
                  </a:schemeClr>
                </a:solidFill>
              </a:rPr>
              <a:t>Other </a:t>
            </a:r>
            <a:r>
              <a:rPr lang="en-US" b="1" dirty="0" smtClean="0">
                <a:solidFill>
                  <a:schemeClr val="accent1">
                    <a:lumMod val="40000"/>
                    <a:lumOff val="60000"/>
                  </a:schemeClr>
                </a:solidFill>
              </a:rPr>
              <a:t>Restrictions</a:t>
            </a:r>
            <a:endParaRPr lang="en-US" b="1" dirty="0">
              <a:solidFill>
                <a:schemeClr val="accent1">
                  <a:lumMod val="40000"/>
                  <a:lumOff val="60000"/>
                </a:schemeClr>
              </a:solidFill>
            </a:endParaRPr>
          </a:p>
        </p:txBody>
      </p:sp>
      <p:sp>
        <p:nvSpPr>
          <p:cNvPr id="13" name="TextBox 12"/>
          <p:cNvSpPr txBox="1"/>
          <p:nvPr/>
        </p:nvSpPr>
        <p:spPr>
          <a:xfrm>
            <a:off x="5791200" y="4245008"/>
            <a:ext cx="2438400" cy="369332"/>
          </a:xfrm>
          <a:prstGeom prst="rect">
            <a:avLst/>
          </a:prstGeom>
          <a:noFill/>
        </p:spPr>
        <p:txBody>
          <a:bodyPr wrap="square" rtlCol="0">
            <a:spAutoFit/>
          </a:bodyPr>
          <a:lstStyle/>
          <a:p>
            <a:pPr algn="ctr"/>
            <a:r>
              <a:rPr lang="en-US" b="1" dirty="0" smtClean="0">
                <a:solidFill>
                  <a:schemeClr val="bg1"/>
                </a:solidFill>
              </a:rPr>
              <a:t>Sharing Questions:</a:t>
            </a:r>
          </a:p>
        </p:txBody>
      </p:sp>
    </p:spTree>
    <p:extLst>
      <p:ext uri="{BB962C8B-B14F-4D97-AF65-F5344CB8AC3E}">
        <p14:creationId xmlns:p14="http://schemas.microsoft.com/office/powerpoint/2010/main" val="15801558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967" y="1676400"/>
            <a:ext cx="8041440" cy="1442674"/>
          </a:xfrm>
        </p:spPr>
        <p:txBody>
          <a:bodyPr/>
          <a:lstStyle/>
          <a:p>
            <a:r>
              <a:rPr lang="en-US" dirty="0" smtClean="0"/>
              <a:t>JAMA</a:t>
            </a:r>
            <a:endParaRPr lang="en-US" dirty="0"/>
          </a:p>
        </p:txBody>
      </p:sp>
      <p:sp>
        <p:nvSpPr>
          <p:cNvPr id="4" name="Rectangle 3"/>
          <p:cNvSpPr/>
          <p:nvPr/>
        </p:nvSpPr>
        <p:spPr>
          <a:xfrm>
            <a:off x="5524500" y="4095416"/>
            <a:ext cx="3200400" cy="238158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5" name="Rectangle 4"/>
          <p:cNvSpPr/>
          <p:nvPr/>
        </p:nvSpPr>
        <p:spPr>
          <a:xfrm>
            <a:off x="457200" y="4095416"/>
            <a:ext cx="5067300" cy="2381583"/>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6" name="TextBox 5"/>
          <p:cNvSpPr txBox="1"/>
          <p:nvPr/>
        </p:nvSpPr>
        <p:spPr>
          <a:xfrm>
            <a:off x="609600" y="4267200"/>
            <a:ext cx="4343400" cy="369332"/>
          </a:xfrm>
          <a:prstGeom prst="rect">
            <a:avLst/>
          </a:prstGeom>
          <a:noFill/>
        </p:spPr>
        <p:txBody>
          <a:bodyPr wrap="square" rtlCol="0">
            <a:spAutoFit/>
          </a:bodyPr>
          <a:lstStyle/>
          <a:p>
            <a:pPr algn="ctr"/>
            <a:r>
              <a:rPr lang="en-US" b="1" dirty="0" smtClean="0">
                <a:solidFill>
                  <a:schemeClr val="bg1"/>
                </a:solidFill>
              </a:rPr>
              <a:t>Exclusive Rights of a Copyright Holder:</a:t>
            </a:r>
          </a:p>
        </p:txBody>
      </p:sp>
      <p:sp>
        <p:nvSpPr>
          <p:cNvPr id="7" name="TextBox 6"/>
          <p:cNvSpPr txBox="1"/>
          <p:nvPr/>
        </p:nvSpPr>
        <p:spPr>
          <a:xfrm>
            <a:off x="3162300" y="4824518"/>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Distribution</a:t>
            </a:r>
            <a:endParaRPr lang="en-US" dirty="0">
              <a:solidFill>
                <a:schemeClr val="bg1"/>
              </a:solidFill>
            </a:endParaRPr>
          </a:p>
        </p:txBody>
      </p:sp>
      <p:sp>
        <p:nvSpPr>
          <p:cNvPr id="8" name="TextBox 7"/>
          <p:cNvSpPr txBox="1"/>
          <p:nvPr/>
        </p:nvSpPr>
        <p:spPr>
          <a:xfrm>
            <a:off x="609600" y="4825281"/>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Reproduction</a:t>
            </a:r>
            <a:endParaRPr lang="en-US" dirty="0">
              <a:solidFill>
                <a:schemeClr val="bg1"/>
              </a:solidFill>
            </a:endParaRPr>
          </a:p>
        </p:txBody>
      </p:sp>
      <p:sp>
        <p:nvSpPr>
          <p:cNvPr id="9" name="TextBox 8"/>
          <p:cNvSpPr txBox="1"/>
          <p:nvPr/>
        </p:nvSpPr>
        <p:spPr>
          <a:xfrm>
            <a:off x="609600" y="5468485"/>
            <a:ext cx="2362200"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Public </a:t>
            </a:r>
            <a:r>
              <a:rPr lang="en-US" dirty="0">
                <a:solidFill>
                  <a:schemeClr val="bg1"/>
                </a:solidFill>
              </a:rPr>
              <a:t>display and </a:t>
            </a:r>
            <a:r>
              <a:rPr lang="en-US" dirty="0" smtClean="0">
                <a:solidFill>
                  <a:schemeClr val="bg1"/>
                </a:solidFill>
              </a:rPr>
              <a:t>performance</a:t>
            </a:r>
            <a:endParaRPr lang="en-US" dirty="0">
              <a:solidFill>
                <a:schemeClr val="bg1"/>
              </a:solidFill>
            </a:endParaRPr>
          </a:p>
        </p:txBody>
      </p:sp>
      <p:sp>
        <p:nvSpPr>
          <p:cNvPr id="10" name="TextBox 9"/>
          <p:cNvSpPr txBox="1"/>
          <p:nvPr/>
        </p:nvSpPr>
        <p:spPr>
          <a:xfrm>
            <a:off x="3162300" y="5488987"/>
            <a:ext cx="2362200"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Creation </a:t>
            </a:r>
            <a:r>
              <a:rPr lang="en-US" dirty="0">
                <a:solidFill>
                  <a:schemeClr val="bg1"/>
                </a:solidFill>
              </a:rPr>
              <a:t>of derivative work</a:t>
            </a:r>
          </a:p>
          <a:p>
            <a:endParaRPr lang="en-US" dirty="0">
              <a:solidFill>
                <a:schemeClr val="bg1"/>
              </a:solidFill>
            </a:endParaRPr>
          </a:p>
        </p:txBody>
      </p:sp>
      <p:sp>
        <p:nvSpPr>
          <p:cNvPr id="11" name="TextBox 10"/>
          <p:cNvSpPr txBox="1"/>
          <p:nvPr/>
        </p:nvSpPr>
        <p:spPr>
          <a:xfrm>
            <a:off x="6370674" y="4724400"/>
            <a:ext cx="1333500" cy="923330"/>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rgbClr val="7030A0"/>
                </a:solidFill>
              </a:rPr>
              <a:t>What</a:t>
            </a:r>
          </a:p>
          <a:p>
            <a:pPr marL="285750" indent="-285750">
              <a:buFont typeface="Arial" panose="020B0604020202020204" pitchFamily="34" charset="0"/>
              <a:buChar char="•"/>
            </a:pPr>
            <a:r>
              <a:rPr lang="en-US" b="1" dirty="0" smtClean="0">
                <a:solidFill>
                  <a:srgbClr val="92D050"/>
                </a:solidFill>
              </a:rPr>
              <a:t>When</a:t>
            </a:r>
          </a:p>
          <a:p>
            <a:pPr marL="285750" indent="-285750">
              <a:buFont typeface="Arial" panose="020B0604020202020204" pitchFamily="34" charset="0"/>
              <a:buChar char="•"/>
            </a:pPr>
            <a:r>
              <a:rPr lang="en-US" b="1" dirty="0" smtClean="0">
                <a:solidFill>
                  <a:srgbClr val="0070C0"/>
                </a:solidFill>
              </a:rPr>
              <a:t>Where</a:t>
            </a:r>
            <a:endParaRPr lang="en-US" b="1" dirty="0">
              <a:solidFill>
                <a:srgbClr val="0070C0"/>
              </a:solidFill>
            </a:endParaRPr>
          </a:p>
        </p:txBody>
      </p:sp>
      <p:sp>
        <p:nvSpPr>
          <p:cNvPr id="12" name="TextBox 11"/>
          <p:cNvSpPr txBox="1"/>
          <p:nvPr/>
        </p:nvSpPr>
        <p:spPr>
          <a:xfrm>
            <a:off x="6019800" y="5647730"/>
            <a:ext cx="2438400" cy="646331"/>
          </a:xfrm>
          <a:prstGeom prst="rect">
            <a:avLst/>
          </a:prstGeom>
          <a:noFill/>
        </p:spPr>
        <p:txBody>
          <a:bodyPr wrap="square" rtlCol="0">
            <a:spAutoFit/>
          </a:bodyPr>
          <a:lstStyle/>
          <a:p>
            <a:r>
              <a:rPr lang="en-US" b="1" dirty="0" smtClean="0">
                <a:solidFill>
                  <a:schemeClr val="accent1">
                    <a:lumMod val="40000"/>
                    <a:lumOff val="60000"/>
                  </a:schemeClr>
                </a:solidFill>
              </a:rPr>
              <a:t>Required </a:t>
            </a:r>
            <a:r>
              <a:rPr lang="en-US" b="1" dirty="0" smtClean="0">
                <a:solidFill>
                  <a:schemeClr val="accent1">
                    <a:lumMod val="40000"/>
                    <a:lumOff val="60000"/>
                  </a:schemeClr>
                </a:solidFill>
              </a:rPr>
              <a:t>Statement/ </a:t>
            </a:r>
          </a:p>
          <a:p>
            <a:r>
              <a:rPr lang="en-US" b="1" dirty="0" smtClean="0">
                <a:solidFill>
                  <a:schemeClr val="accent1">
                    <a:lumMod val="40000"/>
                    <a:lumOff val="60000"/>
                  </a:schemeClr>
                </a:solidFill>
              </a:rPr>
              <a:t>Other </a:t>
            </a:r>
            <a:r>
              <a:rPr lang="en-US" b="1" dirty="0" smtClean="0">
                <a:solidFill>
                  <a:schemeClr val="accent1">
                    <a:lumMod val="40000"/>
                    <a:lumOff val="60000"/>
                  </a:schemeClr>
                </a:solidFill>
              </a:rPr>
              <a:t>Restrictions</a:t>
            </a:r>
            <a:endParaRPr lang="en-US" b="1" dirty="0">
              <a:solidFill>
                <a:schemeClr val="accent1">
                  <a:lumMod val="40000"/>
                  <a:lumOff val="60000"/>
                </a:schemeClr>
              </a:solidFill>
            </a:endParaRPr>
          </a:p>
        </p:txBody>
      </p:sp>
      <p:sp>
        <p:nvSpPr>
          <p:cNvPr id="13" name="TextBox 12"/>
          <p:cNvSpPr txBox="1"/>
          <p:nvPr/>
        </p:nvSpPr>
        <p:spPr>
          <a:xfrm>
            <a:off x="5791200" y="4245008"/>
            <a:ext cx="2438400" cy="369332"/>
          </a:xfrm>
          <a:prstGeom prst="rect">
            <a:avLst/>
          </a:prstGeom>
          <a:noFill/>
        </p:spPr>
        <p:txBody>
          <a:bodyPr wrap="square" rtlCol="0">
            <a:spAutoFit/>
          </a:bodyPr>
          <a:lstStyle/>
          <a:p>
            <a:pPr algn="ctr"/>
            <a:r>
              <a:rPr lang="en-US" b="1" dirty="0" smtClean="0">
                <a:solidFill>
                  <a:schemeClr val="bg1"/>
                </a:solidFill>
              </a:rPr>
              <a:t>Sharing Questions:</a:t>
            </a:r>
          </a:p>
        </p:txBody>
      </p:sp>
    </p:spTree>
    <p:extLst>
      <p:ext uri="{BB962C8B-B14F-4D97-AF65-F5344CB8AC3E}">
        <p14:creationId xmlns:p14="http://schemas.microsoft.com/office/powerpoint/2010/main" val="15801558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967" y="1676400"/>
            <a:ext cx="8041440" cy="1442674"/>
          </a:xfrm>
        </p:spPr>
        <p:txBody>
          <a:bodyPr/>
          <a:lstStyle/>
          <a:p>
            <a:r>
              <a:rPr lang="en-US" dirty="0" err="1" smtClean="0"/>
              <a:t>PLoS</a:t>
            </a:r>
            <a:endParaRPr lang="en-US" dirty="0"/>
          </a:p>
        </p:txBody>
      </p:sp>
      <p:sp>
        <p:nvSpPr>
          <p:cNvPr id="4" name="Rectangle 3"/>
          <p:cNvSpPr/>
          <p:nvPr/>
        </p:nvSpPr>
        <p:spPr>
          <a:xfrm>
            <a:off x="5524500" y="4095416"/>
            <a:ext cx="3200400" cy="238158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5" name="Rectangle 4"/>
          <p:cNvSpPr/>
          <p:nvPr/>
        </p:nvSpPr>
        <p:spPr>
          <a:xfrm>
            <a:off x="457200" y="4095416"/>
            <a:ext cx="5067300" cy="2381583"/>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6" name="TextBox 5"/>
          <p:cNvSpPr txBox="1"/>
          <p:nvPr/>
        </p:nvSpPr>
        <p:spPr>
          <a:xfrm>
            <a:off x="609600" y="4267200"/>
            <a:ext cx="4343400" cy="369332"/>
          </a:xfrm>
          <a:prstGeom prst="rect">
            <a:avLst/>
          </a:prstGeom>
          <a:noFill/>
        </p:spPr>
        <p:txBody>
          <a:bodyPr wrap="square" rtlCol="0">
            <a:spAutoFit/>
          </a:bodyPr>
          <a:lstStyle/>
          <a:p>
            <a:pPr algn="ctr"/>
            <a:r>
              <a:rPr lang="en-US" b="1" dirty="0" smtClean="0">
                <a:solidFill>
                  <a:schemeClr val="bg1"/>
                </a:solidFill>
              </a:rPr>
              <a:t>Exclusive Rights of a Copyright Holder:</a:t>
            </a:r>
          </a:p>
        </p:txBody>
      </p:sp>
      <p:sp>
        <p:nvSpPr>
          <p:cNvPr id="7" name="TextBox 6"/>
          <p:cNvSpPr txBox="1"/>
          <p:nvPr/>
        </p:nvSpPr>
        <p:spPr>
          <a:xfrm>
            <a:off x="3162300" y="4824518"/>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Distribution</a:t>
            </a:r>
            <a:endParaRPr lang="en-US" dirty="0">
              <a:solidFill>
                <a:schemeClr val="bg1"/>
              </a:solidFill>
            </a:endParaRPr>
          </a:p>
        </p:txBody>
      </p:sp>
      <p:sp>
        <p:nvSpPr>
          <p:cNvPr id="8" name="TextBox 7"/>
          <p:cNvSpPr txBox="1"/>
          <p:nvPr/>
        </p:nvSpPr>
        <p:spPr>
          <a:xfrm>
            <a:off x="609600" y="4825281"/>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Reproduction</a:t>
            </a:r>
            <a:endParaRPr lang="en-US" dirty="0">
              <a:solidFill>
                <a:schemeClr val="bg1"/>
              </a:solidFill>
            </a:endParaRPr>
          </a:p>
        </p:txBody>
      </p:sp>
      <p:sp>
        <p:nvSpPr>
          <p:cNvPr id="9" name="TextBox 8"/>
          <p:cNvSpPr txBox="1"/>
          <p:nvPr/>
        </p:nvSpPr>
        <p:spPr>
          <a:xfrm>
            <a:off x="609600" y="5468485"/>
            <a:ext cx="2362200"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Public </a:t>
            </a:r>
            <a:r>
              <a:rPr lang="en-US" dirty="0">
                <a:solidFill>
                  <a:schemeClr val="bg1"/>
                </a:solidFill>
              </a:rPr>
              <a:t>display and </a:t>
            </a:r>
            <a:r>
              <a:rPr lang="en-US" dirty="0" smtClean="0">
                <a:solidFill>
                  <a:schemeClr val="bg1"/>
                </a:solidFill>
              </a:rPr>
              <a:t>performance</a:t>
            </a:r>
            <a:endParaRPr lang="en-US" dirty="0">
              <a:solidFill>
                <a:schemeClr val="bg1"/>
              </a:solidFill>
            </a:endParaRPr>
          </a:p>
        </p:txBody>
      </p:sp>
      <p:sp>
        <p:nvSpPr>
          <p:cNvPr id="10" name="TextBox 9"/>
          <p:cNvSpPr txBox="1"/>
          <p:nvPr/>
        </p:nvSpPr>
        <p:spPr>
          <a:xfrm>
            <a:off x="3162300" y="5488987"/>
            <a:ext cx="2362200"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Creation </a:t>
            </a:r>
            <a:r>
              <a:rPr lang="en-US" dirty="0">
                <a:solidFill>
                  <a:schemeClr val="bg1"/>
                </a:solidFill>
              </a:rPr>
              <a:t>of derivative work</a:t>
            </a:r>
          </a:p>
          <a:p>
            <a:endParaRPr lang="en-US" dirty="0">
              <a:solidFill>
                <a:schemeClr val="bg1"/>
              </a:solidFill>
            </a:endParaRPr>
          </a:p>
        </p:txBody>
      </p:sp>
      <p:sp>
        <p:nvSpPr>
          <p:cNvPr id="11" name="TextBox 10"/>
          <p:cNvSpPr txBox="1"/>
          <p:nvPr/>
        </p:nvSpPr>
        <p:spPr>
          <a:xfrm>
            <a:off x="6370674" y="4724400"/>
            <a:ext cx="1333500" cy="923330"/>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rgbClr val="7030A0"/>
                </a:solidFill>
              </a:rPr>
              <a:t>What</a:t>
            </a:r>
          </a:p>
          <a:p>
            <a:pPr marL="285750" indent="-285750">
              <a:buFont typeface="Arial" panose="020B0604020202020204" pitchFamily="34" charset="0"/>
              <a:buChar char="•"/>
            </a:pPr>
            <a:r>
              <a:rPr lang="en-US" b="1" dirty="0" smtClean="0">
                <a:solidFill>
                  <a:srgbClr val="92D050"/>
                </a:solidFill>
              </a:rPr>
              <a:t>When</a:t>
            </a:r>
          </a:p>
          <a:p>
            <a:pPr marL="285750" indent="-285750">
              <a:buFont typeface="Arial" panose="020B0604020202020204" pitchFamily="34" charset="0"/>
              <a:buChar char="•"/>
            </a:pPr>
            <a:r>
              <a:rPr lang="en-US" b="1" dirty="0" smtClean="0">
                <a:solidFill>
                  <a:srgbClr val="0070C0"/>
                </a:solidFill>
              </a:rPr>
              <a:t>Where</a:t>
            </a:r>
            <a:endParaRPr lang="en-US" b="1" dirty="0">
              <a:solidFill>
                <a:srgbClr val="0070C0"/>
              </a:solidFill>
            </a:endParaRPr>
          </a:p>
        </p:txBody>
      </p:sp>
      <p:sp>
        <p:nvSpPr>
          <p:cNvPr id="12" name="TextBox 11"/>
          <p:cNvSpPr txBox="1"/>
          <p:nvPr/>
        </p:nvSpPr>
        <p:spPr>
          <a:xfrm>
            <a:off x="6019800" y="5647730"/>
            <a:ext cx="2438400" cy="646331"/>
          </a:xfrm>
          <a:prstGeom prst="rect">
            <a:avLst/>
          </a:prstGeom>
          <a:noFill/>
        </p:spPr>
        <p:txBody>
          <a:bodyPr wrap="square" rtlCol="0">
            <a:spAutoFit/>
          </a:bodyPr>
          <a:lstStyle/>
          <a:p>
            <a:r>
              <a:rPr lang="en-US" b="1" dirty="0" smtClean="0">
                <a:solidFill>
                  <a:schemeClr val="accent1">
                    <a:lumMod val="40000"/>
                    <a:lumOff val="60000"/>
                  </a:schemeClr>
                </a:solidFill>
              </a:rPr>
              <a:t>Required </a:t>
            </a:r>
            <a:r>
              <a:rPr lang="en-US" b="1" dirty="0" smtClean="0">
                <a:solidFill>
                  <a:schemeClr val="accent1">
                    <a:lumMod val="40000"/>
                    <a:lumOff val="60000"/>
                  </a:schemeClr>
                </a:solidFill>
              </a:rPr>
              <a:t>Statement/ </a:t>
            </a:r>
          </a:p>
          <a:p>
            <a:r>
              <a:rPr lang="en-US" b="1" dirty="0" smtClean="0">
                <a:solidFill>
                  <a:schemeClr val="accent1">
                    <a:lumMod val="40000"/>
                    <a:lumOff val="60000"/>
                  </a:schemeClr>
                </a:solidFill>
              </a:rPr>
              <a:t>Other </a:t>
            </a:r>
            <a:r>
              <a:rPr lang="en-US" b="1" dirty="0" smtClean="0">
                <a:solidFill>
                  <a:schemeClr val="accent1">
                    <a:lumMod val="40000"/>
                    <a:lumOff val="60000"/>
                  </a:schemeClr>
                </a:solidFill>
              </a:rPr>
              <a:t>Restrictions</a:t>
            </a:r>
            <a:endParaRPr lang="en-US" b="1" dirty="0">
              <a:solidFill>
                <a:schemeClr val="accent1">
                  <a:lumMod val="40000"/>
                  <a:lumOff val="60000"/>
                </a:schemeClr>
              </a:solidFill>
            </a:endParaRPr>
          </a:p>
        </p:txBody>
      </p:sp>
      <p:sp>
        <p:nvSpPr>
          <p:cNvPr id="13" name="TextBox 12"/>
          <p:cNvSpPr txBox="1"/>
          <p:nvPr/>
        </p:nvSpPr>
        <p:spPr>
          <a:xfrm>
            <a:off x="5791200" y="4245008"/>
            <a:ext cx="2438400" cy="369332"/>
          </a:xfrm>
          <a:prstGeom prst="rect">
            <a:avLst/>
          </a:prstGeom>
          <a:noFill/>
        </p:spPr>
        <p:txBody>
          <a:bodyPr wrap="square" rtlCol="0">
            <a:spAutoFit/>
          </a:bodyPr>
          <a:lstStyle/>
          <a:p>
            <a:pPr algn="ctr"/>
            <a:r>
              <a:rPr lang="en-US" b="1" dirty="0" smtClean="0">
                <a:solidFill>
                  <a:schemeClr val="bg1"/>
                </a:solidFill>
              </a:rPr>
              <a:t>Sharing Questions:</a:t>
            </a:r>
          </a:p>
        </p:txBody>
      </p:sp>
    </p:spTree>
    <p:extLst>
      <p:ext uri="{BB962C8B-B14F-4D97-AF65-F5344CB8AC3E}">
        <p14:creationId xmlns:p14="http://schemas.microsoft.com/office/powerpoint/2010/main" val="29902714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280" y="2133600"/>
            <a:ext cx="8041439" cy="2097259"/>
          </a:xfrm>
        </p:spPr>
        <p:txBody>
          <a:bodyPr/>
          <a:lstStyle/>
          <a:p>
            <a:r>
              <a:rPr lang="en-US" dirty="0" smtClean="0"/>
              <a:t>Where Can I Find Journal Policies Before I Publish?</a:t>
            </a:r>
            <a:endParaRPr lang="en-US" dirty="0"/>
          </a:p>
        </p:txBody>
      </p:sp>
    </p:spTree>
    <p:extLst>
      <p:ext uri="{BB962C8B-B14F-4D97-AF65-F5344CB8AC3E}">
        <p14:creationId xmlns:p14="http://schemas.microsoft.com/office/powerpoint/2010/main" val="16528483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SHERPA/</a:t>
            </a:r>
            <a:r>
              <a:rPr lang="en-US" dirty="0" err="1" smtClean="0"/>
              <a:t>RoMEO</a:t>
            </a:r>
            <a:endParaRPr lang="en-US" dirty="0"/>
          </a:p>
        </p:txBody>
      </p:sp>
      <p:pic>
        <p:nvPicPr>
          <p:cNvPr id="2050" name="Picture 2" descr="C:\Users\swipp\AppData\Local\Temp\SNAGHTML8cad833.PNG">
            <a:hlinkClick r:id="rId3"/>
          </p:cNvPr>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tretch>
            <a:fillRect/>
          </a:stretch>
        </p:blipFill>
        <p:spPr bwMode="auto">
          <a:xfrm>
            <a:off x="838200" y="1905000"/>
            <a:ext cx="7467600" cy="381158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819400" y="6096000"/>
            <a:ext cx="3962400" cy="369332"/>
          </a:xfrm>
          <a:prstGeom prst="rect">
            <a:avLst/>
          </a:prstGeom>
          <a:noFill/>
        </p:spPr>
        <p:txBody>
          <a:bodyPr wrap="square" rtlCol="0">
            <a:spAutoFit/>
          </a:bodyPr>
          <a:lstStyle/>
          <a:p>
            <a:r>
              <a:rPr lang="en-US" dirty="0">
                <a:hlinkClick r:id="rId5"/>
              </a:rPr>
              <a:t>http://</a:t>
            </a:r>
            <a:r>
              <a:rPr lang="en-US" dirty="0" smtClean="0">
                <a:hlinkClick r:id="rId5"/>
              </a:rPr>
              <a:t>www.sherpa.ac.uk/romeo/</a:t>
            </a:r>
            <a:endParaRPr lang="en-US" dirty="0"/>
          </a:p>
        </p:txBody>
      </p:sp>
    </p:spTree>
    <p:extLst>
      <p:ext uri="{BB962C8B-B14F-4D97-AF65-F5344CB8AC3E}">
        <p14:creationId xmlns:p14="http://schemas.microsoft.com/office/powerpoint/2010/main" val="39115014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“Buzz” words to help find policies sections on publisher sites</a:t>
            </a:r>
            <a:r>
              <a:rPr lang="en-US" sz="4000" dirty="0" smtClean="0"/>
              <a:t>:</a:t>
            </a:r>
            <a:endParaRPr lang="en-US" dirty="0"/>
          </a:p>
        </p:txBody>
      </p:sp>
      <p:sp>
        <p:nvSpPr>
          <p:cNvPr id="3" name="Content Placeholder 2"/>
          <p:cNvSpPr>
            <a:spLocks noGrp="1"/>
          </p:cNvSpPr>
          <p:nvPr>
            <p:ph sz="quarter" idx="13"/>
          </p:nvPr>
        </p:nvSpPr>
        <p:spPr/>
        <p:txBody>
          <a:bodyPr>
            <a:normAutofit lnSpcReduction="10000"/>
          </a:bodyPr>
          <a:lstStyle/>
          <a:p>
            <a:pPr fontAlgn="base"/>
            <a:r>
              <a:rPr lang="en-US" dirty="0" smtClean="0"/>
              <a:t>Self-archiving</a:t>
            </a:r>
            <a:endParaRPr lang="en-US" dirty="0"/>
          </a:p>
          <a:p>
            <a:pPr fontAlgn="base"/>
            <a:r>
              <a:rPr lang="en-US" dirty="0"/>
              <a:t>Instructions for authors/author instructions</a:t>
            </a:r>
          </a:p>
          <a:p>
            <a:pPr fontAlgn="base"/>
            <a:r>
              <a:rPr lang="en-US" dirty="0"/>
              <a:t>Author guidelines</a:t>
            </a:r>
          </a:p>
          <a:p>
            <a:pPr fontAlgn="base"/>
            <a:r>
              <a:rPr lang="en-US" dirty="0"/>
              <a:t>Copyright</a:t>
            </a:r>
          </a:p>
          <a:p>
            <a:pPr fontAlgn="base"/>
            <a:r>
              <a:rPr lang="en-US" dirty="0"/>
              <a:t>Permissions/permissions </a:t>
            </a:r>
            <a:r>
              <a:rPr lang="en-US" dirty="0" smtClean="0"/>
              <a:t>requests</a:t>
            </a:r>
          </a:p>
          <a:p>
            <a:pPr fontAlgn="base"/>
            <a:r>
              <a:rPr lang="en-US" dirty="0"/>
              <a:t>Copyright Transfer Agreement (CTA</a:t>
            </a:r>
            <a:r>
              <a:rPr lang="en-US" dirty="0" smtClean="0"/>
              <a:t>)</a:t>
            </a:r>
            <a:endParaRPr lang="en-US" dirty="0"/>
          </a:p>
          <a:p>
            <a:endParaRPr lang="en-US" dirty="0"/>
          </a:p>
        </p:txBody>
      </p:sp>
      <p:sp>
        <p:nvSpPr>
          <p:cNvPr id="4" name="Content Placeholder 3"/>
          <p:cNvSpPr>
            <a:spLocks noGrp="1"/>
          </p:cNvSpPr>
          <p:nvPr>
            <p:ph sz="quarter" idx="14"/>
          </p:nvPr>
        </p:nvSpPr>
        <p:spPr>
          <a:xfrm>
            <a:off x="4645152" y="2039112"/>
            <a:ext cx="4041648" cy="3950208"/>
          </a:xfrm>
        </p:spPr>
        <p:txBody>
          <a:bodyPr>
            <a:normAutofit fontScale="92500" lnSpcReduction="10000"/>
          </a:bodyPr>
          <a:lstStyle/>
          <a:p>
            <a:pPr fontAlgn="base"/>
            <a:r>
              <a:rPr lang="en-US" dirty="0" smtClean="0"/>
              <a:t>Author </a:t>
            </a:r>
            <a:r>
              <a:rPr lang="en-US" dirty="0"/>
              <a:t>Portal/Gateway/Corner/etc.</a:t>
            </a:r>
          </a:p>
          <a:p>
            <a:pPr fontAlgn="base"/>
            <a:r>
              <a:rPr lang="en-US" dirty="0"/>
              <a:t>Reuse</a:t>
            </a:r>
          </a:p>
          <a:p>
            <a:pPr fontAlgn="base"/>
            <a:r>
              <a:rPr lang="en-US" dirty="0"/>
              <a:t>For Authors</a:t>
            </a:r>
          </a:p>
          <a:p>
            <a:pPr fontAlgn="base"/>
            <a:r>
              <a:rPr lang="en-US" dirty="0"/>
              <a:t>FAQ</a:t>
            </a:r>
          </a:p>
          <a:p>
            <a:pPr fontAlgn="base"/>
            <a:r>
              <a:rPr lang="en-US" dirty="0"/>
              <a:t>Depositing</a:t>
            </a:r>
          </a:p>
          <a:p>
            <a:pPr fontAlgn="base"/>
            <a:r>
              <a:rPr lang="en-US" dirty="0"/>
              <a:t>Sharing/reuse</a:t>
            </a:r>
          </a:p>
          <a:p>
            <a:pPr fontAlgn="base"/>
            <a:r>
              <a:rPr lang="en-US" dirty="0"/>
              <a:t>Policies</a:t>
            </a:r>
          </a:p>
          <a:p>
            <a:pPr fontAlgn="base"/>
            <a:r>
              <a:rPr lang="en-US" dirty="0"/>
              <a:t>Open Access</a:t>
            </a:r>
          </a:p>
          <a:p>
            <a:pPr fontAlgn="base"/>
            <a:r>
              <a:rPr lang="en-US" dirty="0"/>
              <a:t>Posting policy</a:t>
            </a:r>
          </a:p>
          <a:p>
            <a:endParaRPr lang="en-US" dirty="0"/>
          </a:p>
        </p:txBody>
      </p:sp>
    </p:spTree>
    <p:extLst>
      <p:ext uri="{BB962C8B-B14F-4D97-AF65-F5344CB8AC3E}">
        <p14:creationId xmlns:p14="http://schemas.microsoft.com/office/powerpoint/2010/main" val="42588525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51280" y="2286000"/>
            <a:ext cx="8041439" cy="2097259"/>
          </a:xfrm>
        </p:spPr>
        <p:txBody>
          <a:bodyPr/>
          <a:lstStyle/>
          <a:p>
            <a:r>
              <a:rPr lang="en-US" dirty="0" smtClean="0"/>
              <a:t>How Can I Retain More of my Rights?</a:t>
            </a:r>
            <a:endParaRPr lang="en-US" dirty="0"/>
          </a:p>
        </p:txBody>
      </p:sp>
      <p:sp>
        <p:nvSpPr>
          <p:cNvPr id="6" name="Text Placeholder 5"/>
          <p:cNvSpPr>
            <a:spLocks noGrp="1"/>
          </p:cNvSpPr>
          <p:nvPr>
            <p:ph type="body" idx="1"/>
          </p:nvPr>
        </p:nvSpPr>
        <p:spPr/>
        <p:txBody>
          <a:bodyPr/>
          <a:lstStyle/>
          <a:p>
            <a:endParaRPr lang="en-US"/>
          </a:p>
        </p:txBody>
      </p:sp>
    </p:spTree>
    <p:extLst>
      <p:ext uri="{BB962C8B-B14F-4D97-AF65-F5344CB8AC3E}">
        <p14:creationId xmlns:p14="http://schemas.microsoft.com/office/powerpoint/2010/main" val="14838145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copyright?</a:t>
            </a:r>
            <a:endParaRPr lang="en-US" dirty="0"/>
          </a:p>
        </p:txBody>
      </p:sp>
      <p:pic>
        <p:nvPicPr>
          <p:cNvPr id="5" name="Picture 2" descr="C:\Users\swipp\Documents\IE\Temporary Internet Files\Content.IE5\QZSSG18B\1024px-Copyright.svg[1].pn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2470301" y="1949301"/>
            <a:ext cx="4125263" cy="412526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85488" y="3352800"/>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1561" y="4645817"/>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26624" y="4104337"/>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53413" y="2869224"/>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8600" y="2088022"/>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5600" y="2590800"/>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95517" y="3868616"/>
            <a:ext cx="129540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9369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par>
                          <p:cTn id="32" fill="hold">
                            <p:stCondLst>
                              <p:cond delay="3500"/>
                            </p:stCondLst>
                            <p:childTnLst>
                              <p:par>
                                <p:cTn id="33" presetID="42" presetClass="exit" presetSubtype="0" fill="hold" nodeType="afterEffect">
                                  <p:stCondLst>
                                    <p:cond delay="0"/>
                                  </p:stCondLst>
                                  <p:childTnLst>
                                    <p:animEffect transition="out" filter="fade">
                                      <p:cBhvr>
                                        <p:cTn id="34" dur="1000"/>
                                        <p:tgtEl>
                                          <p:spTgt spid="5"/>
                                        </p:tgtEl>
                                      </p:cBhvr>
                                    </p:animEffect>
                                    <p:anim calcmode="lin" valueType="num">
                                      <p:cBhvr>
                                        <p:cTn id="35" dur="1000"/>
                                        <p:tgtEl>
                                          <p:spTgt spid="5"/>
                                        </p:tgtEl>
                                        <p:attrNameLst>
                                          <p:attrName>ppt_x</p:attrName>
                                        </p:attrNameLst>
                                      </p:cBhvr>
                                      <p:tavLst>
                                        <p:tav tm="0">
                                          <p:val>
                                            <p:strVal val="ppt_x"/>
                                          </p:val>
                                        </p:tav>
                                        <p:tav tm="100000">
                                          <p:val>
                                            <p:strVal val="ppt_x"/>
                                          </p:val>
                                        </p:tav>
                                      </p:tavLst>
                                    </p:anim>
                                    <p:anim calcmode="lin" valueType="num">
                                      <p:cBhvr>
                                        <p:cTn id="36" dur="1000"/>
                                        <p:tgtEl>
                                          <p:spTgt spid="5"/>
                                        </p:tgtEl>
                                        <p:attrNameLst>
                                          <p:attrName>ppt_y</p:attrName>
                                        </p:attrNameLst>
                                      </p:cBhvr>
                                      <p:tavLst>
                                        <p:tav tm="0">
                                          <p:val>
                                            <p:strVal val="ppt_y"/>
                                          </p:val>
                                        </p:tav>
                                        <p:tav tm="100000">
                                          <p:val>
                                            <p:strVal val="ppt_y+.1"/>
                                          </p:val>
                                        </p:tav>
                                      </p:tavLst>
                                    </p:anim>
                                    <p:set>
                                      <p:cBhvr>
                                        <p:cTn id="37"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Fight for Your Rights!</a:t>
            </a:r>
            <a:endParaRPr lang="en-US" dirty="0"/>
          </a:p>
        </p:txBody>
      </p:sp>
      <p:sp>
        <p:nvSpPr>
          <p:cNvPr id="3" name="Content Placeholder 2"/>
          <p:cNvSpPr>
            <a:spLocks noGrp="1"/>
          </p:cNvSpPr>
          <p:nvPr>
            <p:ph idx="1"/>
          </p:nvPr>
        </p:nvSpPr>
        <p:spPr/>
        <p:txBody>
          <a:bodyPr/>
          <a:lstStyle/>
          <a:p>
            <a:r>
              <a:rPr lang="en-US" dirty="0" smtClean="0"/>
              <a:t>NEGOTIATE</a:t>
            </a:r>
            <a:endParaRPr lang="en-US" dirty="0" smtClean="0"/>
          </a:p>
          <a:p>
            <a:r>
              <a:rPr lang="en-US" dirty="0" smtClean="0"/>
              <a:t>Choose </a:t>
            </a:r>
            <a:r>
              <a:rPr lang="en-US" dirty="0"/>
              <a:t>Gold open </a:t>
            </a:r>
            <a:r>
              <a:rPr lang="en-US" dirty="0" smtClean="0"/>
              <a:t>access</a:t>
            </a:r>
          </a:p>
          <a:p>
            <a:r>
              <a:rPr lang="en-US" b="1" dirty="0" smtClean="0">
                <a:hlinkClick r:id="rId2"/>
              </a:rPr>
              <a:t>SPARC </a:t>
            </a:r>
            <a:r>
              <a:rPr lang="en-US" b="1" dirty="0">
                <a:hlinkClick r:id="rId2"/>
              </a:rPr>
              <a:t>Author Addendum to Publication </a:t>
            </a:r>
            <a:r>
              <a:rPr lang="en-US" b="1" dirty="0" smtClean="0">
                <a:hlinkClick r:id="rId2"/>
              </a:rPr>
              <a:t>Agreement</a:t>
            </a:r>
            <a:endParaRPr lang="en-US" b="1" dirty="0" smtClean="0"/>
          </a:p>
          <a:p>
            <a:r>
              <a:rPr lang="en-US" dirty="0" smtClean="0"/>
              <a:t>Keep a postprint to use on your personal website or institutional repository</a:t>
            </a:r>
          </a:p>
          <a:p>
            <a:r>
              <a:rPr lang="en-US" dirty="0" smtClean="0"/>
              <a:t>Use Creative </a:t>
            </a:r>
            <a:r>
              <a:rPr lang="en-US" dirty="0"/>
              <a:t>Commons licenses (</a:t>
            </a:r>
            <a:r>
              <a:rPr lang="en-US" dirty="0">
                <a:hlinkClick r:id="rId3"/>
              </a:rPr>
              <a:t>http://creativecommons.org</a:t>
            </a:r>
            <a:r>
              <a:rPr lang="en-US" dirty="0" smtClean="0">
                <a:hlinkClick r:id="rId3"/>
              </a:rPr>
              <a:t>/</a:t>
            </a:r>
            <a:r>
              <a:rPr lang="en-US" dirty="0" smtClean="0"/>
              <a:t>)</a:t>
            </a:r>
            <a:endParaRPr lang="en-US" dirty="0"/>
          </a:p>
        </p:txBody>
      </p:sp>
    </p:spTree>
    <p:extLst>
      <p:ext uri="{BB962C8B-B14F-4D97-AF65-F5344CB8AC3E}">
        <p14:creationId xmlns:p14="http://schemas.microsoft.com/office/powerpoint/2010/main" val="22886314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676400"/>
            <a:ext cx="4953000" cy="1143000"/>
          </a:xfrm>
        </p:spPr>
        <p:txBody>
          <a:bodyPr/>
          <a:lstStyle/>
          <a:p>
            <a:r>
              <a:rPr lang="en-US" dirty="0" smtClean="0"/>
              <a:t>When in doubt…</a:t>
            </a:r>
            <a:endParaRPr lang="en-US" dirty="0"/>
          </a:p>
        </p:txBody>
      </p:sp>
      <p:sp>
        <p:nvSpPr>
          <p:cNvPr id="4" name="Title 1"/>
          <p:cNvSpPr txBox="1">
            <a:spLocks/>
          </p:cNvSpPr>
          <p:nvPr/>
        </p:nvSpPr>
        <p:spPr>
          <a:xfrm>
            <a:off x="3124200" y="3962400"/>
            <a:ext cx="5562600" cy="1143000"/>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…contact the publisher.</a:t>
            </a:r>
            <a:endParaRPr lang="en-US" dirty="0"/>
          </a:p>
        </p:txBody>
      </p:sp>
    </p:spTree>
    <p:extLst>
      <p:ext uri="{BB962C8B-B14F-4D97-AF65-F5344CB8AC3E}">
        <p14:creationId xmlns:p14="http://schemas.microsoft.com/office/powerpoint/2010/main" val="2481413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ScholarlyCommons </a:t>
            </a:r>
            <a:r>
              <a:rPr lang="en-US" dirty="0" smtClean="0"/>
              <a:t>Faculty Assisted</a:t>
            </a:r>
            <a:r>
              <a:rPr lang="en-US" dirty="0" smtClean="0"/>
              <a:t> Submission Service</a:t>
            </a:r>
            <a:endParaRPr lang="en-US" dirty="0"/>
          </a:p>
        </p:txBody>
      </p:sp>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352475" y="2038350"/>
            <a:ext cx="2635400" cy="3951288"/>
          </a:xfrm>
        </p:spPr>
      </p:pic>
      <p:sp>
        <p:nvSpPr>
          <p:cNvPr id="5" name="Content Placeholder 4"/>
          <p:cNvSpPr>
            <a:spLocks noGrp="1"/>
          </p:cNvSpPr>
          <p:nvPr>
            <p:ph sz="quarter" idx="14"/>
          </p:nvPr>
        </p:nvSpPr>
        <p:spPr/>
        <p:txBody>
          <a:bodyPr>
            <a:normAutofit fontScale="92500" lnSpcReduction="10000"/>
          </a:bodyPr>
          <a:lstStyle/>
          <a:p>
            <a:r>
              <a:rPr lang="en-US" dirty="0" smtClean="0"/>
              <a:t>Send us your CV or a list of publications</a:t>
            </a:r>
          </a:p>
          <a:p>
            <a:r>
              <a:rPr lang="en-US" dirty="0" smtClean="0"/>
              <a:t>We determine rights/permissions</a:t>
            </a:r>
          </a:p>
          <a:p>
            <a:r>
              <a:rPr lang="en-US" dirty="0" smtClean="0"/>
              <a:t>We post what we can to ScholarlyCommons</a:t>
            </a:r>
          </a:p>
          <a:p>
            <a:r>
              <a:rPr lang="en-US" dirty="0" smtClean="0"/>
              <a:t>You receive statistics, permanent URLs, High ranking in search results</a:t>
            </a:r>
          </a:p>
          <a:p>
            <a:r>
              <a:rPr lang="en-US" dirty="0" smtClean="0"/>
              <a:t>Use the information to post your work elsewhere</a:t>
            </a:r>
            <a:endParaRPr lang="en-US" dirty="0"/>
          </a:p>
        </p:txBody>
      </p:sp>
    </p:spTree>
    <p:extLst>
      <p:ext uri="{BB962C8B-B14F-4D97-AF65-F5344CB8AC3E}">
        <p14:creationId xmlns:p14="http://schemas.microsoft.com/office/powerpoint/2010/main" val="1478216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667000"/>
            <a:ext cx="8229600" cy="1143000"/>
          </a:xfrm>
        </p:spPr>
        <p:txBody>
          <a:bodyPr/>
          <a:lstStyle/>
          <a:p>
            <a:r>
              <a:rPr lang="en-US" dirty="0" smtClean="0"/>
              <a:t>Questions?</a:t>
            </a:r>
            <a:endParaRPr lang="en-US" dirty="0"/>
          </a:p>
        </p:txBody>
      </p:sp>
      <p:sp>
        <p:nvSpPr>
          <p:cNvPr id="5" name="Title 1"/>
          <p:cNvSpPr txBox="1">
            <a:spLocks/>
          </p:cNvSpPr>
          <p:nvPr/>
        </p:nvSpPr>
        <p:spPr>
          <a:xfrm>
            <a:off x="533400" y="5791200"/>
            <a:ext cx="8229600" cy="457200"/>
          </a:xfrm>
          <a:prstGeom prst="rect">
            <a:avLst/>
          </a:prstGeom>
        </p:spPr>
        <p:txBody>
          <a:bodyPr vert="horz" lIns="91440" tIns="45720" rIns="91440" bIns="45720" rtlCol="0" anchor="ctr">
            <a:normAutofit fontScale="3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Contact: Sarah Wipperman </a:t>
            </a:r>
            <a:r>
              <a:rPr lang="en-US" dirty="0" smtClean="0">
                <a:hlinkClick r:id="rId2"/>
              </a:rPr>
              <a:t>swipp@upenn.edu</a:t>
            </a:r>
            <a:endParaRPr lang="en-US" dirty="0"/>
          </a:p>
          <a:p>
            <a:r>
              <a:rPr lang="en-US" dirty="0" smtClean="0"/>
              <a:t>            Eric </a:t>
            </a:r>
            <a:r>
              <a:rPr lang="en-US" dirty="0"/>
              <a:t>Halpern </a:t>
            </a:r>
            <a:r>
              <a:rPr lang="en-US" dirty="0" smtClean="0">
                <a:hlinkClick r:id="rId3"/>
              </a:rPr>
              <a:t>ehalpern@upenn.edu</a:t>
            </a:r>
            <a:endParaRPr lang="en-US" dirty="0"/>
          </a:p>
        </p:txBody>
      </p:sp>
    </p:spTree>
    <p:extLst>
      <p:ext uri="{BB962C8B-B14F-4D97-AF65-F5344CB8AC3E}">
        <p14:creationId xmlns:p14="http://schemas.microsoft.com/office/powerpoint/2010/main" val="2116756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03250" y="2636378"/>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12989" y="3824703"/>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4386" y="3387915"/>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2152802"/>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7581" y="1425748"/>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362" y="1874378"/>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3279" y="3152194"/>
            <a:ext cx="1295400" cy="12954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27362" y="1371600"/>
            <a:ext cx="1524000" cy="369332"/>
          </a:xfrm>
          <a:prstGeom prst="rect">
            <a:avLst/>
          </a:prstGeom>
          <a:noFill/>
        </p:spPr>
        <p:txBody>
          <a:bodyPr wrap="square" rtlCol="0">
            <a:spAutoFit/>
          </a:bodyPr>
          <a:lstStyle/>
          <a:p>
            <a:r>
              <a:rPr lang="en-US" dirty="0" smtClean="0"/>
              <a:t>Author</a:t>
            </a:r>
            <a:endParaRPr lang="en-US" dirty="0"/>
          </a:p>
        </p:txBody>
      </p:sp>
      <p:pic>
        <p:nvPicPr>
          <p:cNvPr id="1028" name="Picture 4" descr="C:\Program Files (x86)\Microsoft Office\MEDIA\CAGCAT10\j0292020.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562" y="2261679"/>
            <a:ext cx="1869034" cy="1773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5727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63" presetClass="path" presetSubtype="0" accel="50000" decel="50000" fill="hold" nodeType="withEffect">
                                  <p:stCondLst>
                                    <p:cond delay="0"/>
                                  </p:stCondLst>
                                  <p:childTnLst>
                                    <p:animMotion origin="layout" path="M 3.33333E-6 -4.92945E-6 L 0.35503 0.00139 " pathEditMode="relative" rAng="0" ptsTypes="AA">
                                      <p:cBhvr>
                                        <p:cTn id="9" dur="2000" fill="hold"/>
                                        <p:tgtEl>
                                          <p:spTgt spid="1028"/>
                                        </p:tgtEl>
                                        <p:attrNameLst>
                                          <p:attrName>ppt_x</p:attrName>
                                          <p:attrName>ppt_y</p:attrName>
                                        </p:attrNameLst>
                                      </p:cBhvr>
                                      <p:rCtr x="1774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03250" y="2636378"/>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12989" y="3824703"/>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4386" y="3387915"/>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2152802"/>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7581" y="1425748"/>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362" y="1874378"/>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3279" y="3152194"/>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Program Files (x86)\Microsoft Office\MEDIA\CAGCAT10\j0292020.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6378" y="2282810"/>
            <a:ext cx="1869034" cy="1773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3879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withEffect">
                                  <p:stCondLst>
                                    <p:cond delay="0"/>
                                  </p:stCondLst>
                                  <p:childTnLst>
                                    <p:animMotion origin="layout" path="M 0 0 L 0.25 0 E" pathEditMode="relative" ptsTypes="">
                                      <p:cBhvr>
                                        <p:cTn id="6" dur="2000" fill="hold"/>
                                        <p:tgtEl>
                                          <p:spTgt spid="14"/>
                                        </p:tgtEl>
                                        <p:attrNameLst>
                                          <p:attrName>ppt_x</p:attrName>
                                          <p:attrName>ppt_y</p:attrName>
                                        </p:attrNameLst>
                                      </p:cBhvr>
                                    </p:animMotion>
                                  </p:childTnLst>
                                </p:cTn>
                              </p:par>
                              <p:par>
                                <p:cTn id="7" presetID="63" presetClass="path" presetSubtype="0" accel="50000" decel="50000" fill="hold" nodeType="withEffect">
                                  <p:stCondLst>
                                    <p:cond delay="0"/>
                                  </p:stCondLst>
                                  <p:childTnLst>
                                    <p:animMotion origin="layout" path="M 0 0 L 0.25 0 E" pathEditMode="relative" ptsTypes="">
                                      <p:cBhvr>
                                        <p:cTn id="8" dur="2000" fill="hold"/>
                                        <p:tgtEl>
                                          <p:spTgt spid="15"/>
                                        </p:tgtEl>
                                        <p:attrNameLst>
                                          <p:attrName>ppt_x</p:attrName>
                                          <p:attrName>ppt_y</p:attrName>
                                        </p:attrNameLst>
                                      </p:cBhvr>
                                    </p:animMotion>
                                  </p:childTnLst>
                                </p:cTn>
                              </p:par>
                              <p:par>
                                <p:cTn id="9" presetID="63" presetClass="path" presetSubtype="0" accel="50000" decel="50000" fill="hold" nodeType="withEffect">
                                  <p:stCondLst>
                                    <p:cond delay="0"/>
                                  </p:stCondLst>
                                  <p:childTnLst>
                                    <p:animMotion origin="layout" path="M 0 0 L 0.25 0 E" pathEditMode="relative" ptsTypes="">
                                      <p:cBhvr>
                                        <p:cTn id="10" dur="2000" fill="hold"/>
                                        <p:tgtEl>
                                          <p:spTgt spid="16"/>
                                        </p:tgtEl>
                                        <p:attrNameLst>
                                          <p:attrName>ppt_x</p:attrName>
                                          <p:attrName>ppt_y</p:attrName>
                                        </p:attrNameLst>
                                      </p:cBhvr>
                                    </p:animMotion>
                                  </p:childTnLst>
                                </p:cTn>
                              </p:par>
                              <p:par>
                                <p:cTn id="11" presetID="63" presetClass="path" presetSubtype="0" accel="50000" decel="50000" fill="hold" nodeType="withEffect">
                                  <p:stCondLst>
                                    <p:cond delay="0"/>
                                  </p:stCondLst>
                                  <p:childTnLst>
                                    <p:animMotion origin="layout" path="M 0 0 L 0.25 0 E" pathEditMode="relative" ptsTypes="">
                                      <p:cBhvr>
                                        <p:cTn id="12" dur="2000" fill="hold"/>
                                        <p:tgtEl>
                                          <p:spTgt spid="18"/>
                                        </p:tgtEl>
                                        <p:attrNameLst>
                                          <p:attrName>ppt_x</p:attrName>
                                          <p:attrName>ppt_y</p:attrName>
                                        </p:attrNameLst>
                                      </p:cBhvr>
                                    </p:animMotion>
                                  </p:childTnLst>
                                </p:cTn>
                              </p:par>
                              <p:par>
                                <p:cTn id="13" presetID="63" presetClass="path" presetSubtype="0" accel="50000" decel="50000" fill="hold" nodeType="withEffect">
                                  <p:stCondLst>
                                    <p:cond delay="0"/>
                                  </p:stCondLst>
                                  <p:childTnLst>
                                    <p:animMotion origin="layout" path="M 0 0 L 0.25 0 E" pathEditMode="relative" ptsTypes="">
                                      <p:cBhvr>
                                        <p:cTn id="14" dur="2000" fill="hold"/>
                                        <p:tgtEl>
                                          <p:spTgt spid="19"/>
                                        </p:tgtEl>
                                        <p:attrNameLst>
                                          <p:attrName>ppt_x</p:attrName>
                                          <p:attrName>ppt_y</p:attrName>
                                        </p:attrNameLst>
                                      </p:cBhvr>
                                    </p:animMotion>
                                  </p:childTnLst>
                                </p:cTn>
                              </p:par>
                              <p:par>
                                <p:cTn id="15" presetID="63" presetClass="path" presetSubtype="0" accel="50000" decel="50000" fill="hold" nodeType="withEffect">
                                  <p:stCondLst>
                                    <p:cond delay="0"/>
                                  </p:stCondLst>
                                  <p:childTnLst>
                                    <p:animMotion origin="layout" path="M 0 0 L 0.25 0 E" pathEditMode="relative" ptsTypes="">
                                      <p:cBhvr>
                                        <p:cTn id="16" dur="2000" fill="hold"/>
                                        <p:tgtEl>
                                          <p:spTgt spid="20"/>
                                        </p:tgtEl>
                                        <p:attrNameLst>
                                          <p:attrName>ppt_x</p:attrName>
                                          <p:attrName>ppt_y</p:attrName>
                                        </p:attrNameLst>
                                      </p:cBhvr>
                                    </p:animMotion>
                                  </p:childTnLst>
                                </p:cTn>
                              </p:par>
                              <p:par>
                                <p:cTn id="17" presetID="63" presetClass="path" presetSubtype="0" accel="50000" decel="50000" fill="hold" nodeType="withEffect">
                                  <p:stCondLst>
                                    <p:cond delay="0"/>
                                  </p:stCondLst>
                                  <p:childTnLst>
                                    <p:animMotion origin="layout" path="M 0 0 L 0.25 0 E" pathEditMode="relative" ptsTypes="">
                                      <p:cBhvr>
                                        <p:cTn id="18" dur="2000" fill="hold"/>
                                        <p:tgtEl>
                                          <p:spTgt spid="21"/>
                                        </p:tgtEl>
                                        <p:attrNameLst>
                                          <p:attrName>ppt_x</p:attrName>
                                          <p:attrName>ppt_y</p:attrName>
                                        </p:attrNameLst>
                                      </p:cBhvr>
                                    </p:animMotion>
                                  </p:childTnLst>
                                </p:cTn>
                              </p:par>
                              <p:par>
                                <p:cTn id="19" presetID="63" presetClass="path" presetSubtype="0" accel="50000" decel="50000" fill="hold" nodeType="withEffect">
                                  <p:stCondLst>
                                    <p:cond delay="0"/>
                                  </p:stCondLst>
                                  <p:childTnLst>
                                    <p:animMotion origin="layout" path="M 0 0 L 0.25 0 E" pathEditMode="relative" ptsTypes="">
                                      <p:cBhvr>
                                        <p:cTn id="20" dur="2000" fill="hold"/>
                                        <p:tgtEl>
                                          <p:spTgt spid="102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685800" y="1328405"/>
            <a:ext cx="3352800" cy="4310395"/>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4"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9675" y="2593183"/>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5748" y="3886200"/>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40811" y="3344720"/>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0" y="2109607"/>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2787" y="1328405"/>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09787" y="1831183"/>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swipp\Documents\IE\Temporary Internet Files\Content.IE5\QZSSG18B\1024px-Copyright.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09704" y="3108999"/>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Group 29"/>
          <p:cNvGrpSpPr/>
          <p:nvPr/>
        </p:nvGrpSpPr>
        <p:grpSpPr>
          <a:xfrm>
            <a:off x="5309787" y="1948414"/>
            <a:ext cx="1275460" cy="1060938"/>
            <a:chOff x="2895600" y="2708031"/>
            <a:chExt cx="1275460" cy="1060938"/>
          </a:xfrm>
        </p:grpSpPr>
        <p:sp>
          <p:nvSpPr>
            <p:cNvPr id="13" name="Oval 12"/>
            <p:cNvSpPr/>
            <p:nvPr/>
          </p:nvSpPr>
          <p:spPr>
            <a:xfrm>
              <a:off x="3012831" y="2708031"/>
              <a:ext cx="1060938" cy="1060938"/>
            </a:xfrm>
            <a:prstGeom prst="ellipse">
              <a:avLst/>
            </a:prstGeom>
            <a:solidFill>
              <a:srgbClr val="C0504D">
                <a:alpha val="89804"/>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9" name="TextBox 18"/>
            <p:cNvSpPr txBox="1"/>
            <p:nvPr/>
          </p:nvSpPr>
          <p:spPr>
            <a:xfrm>
              <a:off x="2895600" y="3106423"/>
              <a:ext cx="1275460" cy="307777"/>
            </a:xfrm>
            <a:prstGeom prst="rect">
              <a:avLst/>
            </a:prstGeom>
            <a:noFill/>
          </p:spPr>
          <p:txBody>
            <a:bodyPr wrap="square" rtlCol="0">
              <a:spAutoFit/>
            </a:bodyPr>
            <a:lstStyle/>
            <a:p>
              <a:pPr algn="ctr"/>
              <a:r>
                <a:rPr lang="en-US" sz="1400" b="1" dirty="0" smtClean="0">
                  <a:solidFill>
                    <a:schemeClr val="bg1"/>
                  </a:solidFill>
                </a:rPr>
                <a:t>Give to Mom</a:t>
              </a:r>
              <a:endParaRPr lang="en-US" sz="1400" b="1" dirty="0">
                <a:solidFill>
                  <a:schemeClr val="bg1"/>
                </a:solidFill>
              </a:endParaRPr>
            </a:p>
          </p:txBody>
        </p:sp>
      </p:grpSp>
      <p:grpSp>
        <p:nvGrpSpPr>
          <p:cNvPr id="29" name="Group 28"/>
          <p:cNvGrpSpPr/>
          <p:nvPr/>
        </p:nvGrpSpPr>
        <p:grpSpPr>
          <a:xfrm>
            <a:off x="6553200" y="1425871"/>
            <a:ext cx="1078085" cy="1060938"/>
            <a:chOff x="4171060" y="2177562"/>
            <a:chExt cx="1078085" cy="1060938"/>
          </a:xfrm>
        </p:grpSpPr>
        <p:sp>
          <p:nvSpPr>
            <p:cNvPr id="14" name="Oval 13"/>
            <p:cNvSpPr/>
            <p:nvPr/>
          </p:nvSpPr>
          <p:spPr>
            <a:xfrm>
              <a:off x="4171060" y="2177562"/>
              <a:ext cx="1060938" cy="1060938"/>
            </a:xfrm>
            <a:prstGeom prst="ellipse">
              <a:avLst/>
            </a:prstGeom>
            <a:solidFill>
              <a:srgbClr val="4BACC6">
                <a:alpha val="89804"/>
              </a:srgb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20" name="TextBox 19"/>
            <p:cNvSpPr txBox="1"/>
            <p:nvPr/>
          </p:nvSpPr>
          <p:spPr>
            <a:xfrm>
              <a:off x="4171060" y="2464293"/>
              <a:ext cx="1078085" cy="523220"/>
            </a:xfrm>
            <a:prstGeom prst="rect">
              <a:avLst/>
            </a:prstGeom>
            <a:noFill/>
          </p:spPr>
          <p:txBody>
            <a:bodyPr wrap="square" rtlCol="0">
              <a:spAutoFit/>
            </a:bodyPr>
            <a:lstStyle/>
            <a:p>
              <a:pPr algn="ctr"/>
              <a:r>
                <a:rPr lang="en-US" sz="1400" b="1" dirty="0" smtClean="0">
                  <a:solidFill>
                    <a:schemeClr val="bg1"/>
                  </a:solidFill>
                </a:rPr>
                <a:t>Put on Fridge</a:t>
              </a:r>
              <a:endParaRPr lang="en-US" sz="1400" b="1" dirty="0">
                <a:solidFill>
                  <a:schemeClr val="bg1"/>
                </a:solidFill>
              </a:endParaRPr>
            </a:p>
          </p:txBody>
        </p:sp>
      </p:grpSp>
      <p:grpSp>
        <p:nvGrpSpPr>
          <p:cNvPr id="28" name="Group 27"/>
          <p:cNvGrpSpPr/>
          <p:nvPr/>
        </p:nvGrpSpPr>
        <p:grpSpPr>
          <a:xfrm>
            <a:off x="7595075" y="2235822"/>
            <a:ext cx="1097148" cy="1060938"/>
            <a:chOff x="5180888" y="2995439"/>
            <a:chExt cx="1097148" cy="1060938"/>
          </a:xfrm>
        </p:grpSpPr>
        <p:sp>
          <p:nvSpPr>
            <p:cNvPr id="15" name="Oval 14"/>
            <p:cNvSpPr/>
            <p:nvPr/>
          </p:nvSpPr>
          <p:spPr>
            <a:xfrm>
              <a:off x="5180888" y="2995439"/>
              <a:ext cx="1060938" cy="1060938"/>
            </a:xfrm>
            <a:prstGeom prst="ellipse">
              <a:avLst/>
            </a:prstGeom>
            <a:solidFill>
              <a:srgbClr val="F79646">
                <a:alpha val="89804"/>
              </a:srgb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1" name="TextBox 20"/>
            <p:cNvSpPr txBox="1"/>
            <p:nvPr/>
          </p:nvSpPr>
          <p:spPr>
            <a:xfrm>
              <a:off x="5199951" y="3246426"/>
              <a:ext cx="1078085" cy="523220"/>
            </a:xfrm>
            <a:prstGeom prst="rect">
              <a:avLst/>
            </a:prstGeom>
            <a:noFill/>
          </p:spPr>
          <p:txBody>
            <a:bodyPr wrap="square" rtlCol="0">
              <a:spAutoFit/>
            </a:bodyPr>
            <a:lstStyle/>
            <a:p>
              <a:pPr algn="ctr"/>
              <a:r>
                <a:rPr lang="en-US" sz="1400" b="1" dirty="0" smtClean="0">
                  <a:solidFill>
                    <a:schemeClr val="bg1"/>
                  </a:solidFill>
                </a:rPr>
                <a:t>Make a movie</a:t>
              </a:r>
              <a:endParaRPr lang="en-US" sz="1400" b="1" dirty="0">
                <a:solidFill>
                  <a:schemeClr val="bg1"/>
                </a:solidFill>
              </a:endParaRPr>
            </a:p>
          </p:txBody>
        </p:sp>
      </p:grpSp>
      <p:grpSp>
        <p:nvGrpSpPr>
          <p:cNvPr id="25" name="Group 24"/>
          <p:cNvGrpSpPr/>
          <p:nvPr/>
        </p:nvGrpSpPr>
        <p:grpSpPr>
          <a:xfrm>
            <a:off x="5309787" y="3240883"/>
            <a:ext cx="1078086" cy="1060938"/>
            <a:chOff x="2895600" y="4000500"/>
            <a:chExt cx="1078086" cy="1060938"/>
          </a:xfrm>
        </p:grpSpPr>
        <p:sp>
          <p:nvSpPr>
            <p:cNvPr id="16" name="Oval 15"/>
            <p:cNvSpPr/>
            <p:nvPr/>
          </p:nvSpPr>
          <p:spPr>
            <a:xfrm>
              <a:off x="2912748" y="4000500"/>
              <a:ext cx="1060938" cy="1060938"/>
            </a:xfrm>
            <a:prstGeom prst="ellipse">
              <a:avLst/>
            </a:prstGeom>
            <a:solidFill>
              <a:srgbClr val="8064A2">
                <a:alpha val="89804"/>
              </a:srgb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22" name="TextBox 21"/>
            <p:cNvSpPr txBox="1"/>
            <p:nvPr/>
          </p:nvSpPr>
          <p:spPr>
            <a:xfrm>
              <a:off x="2895600" y="4267200"/>
              <a:ext cx="1078085" cy="307777"/>
            </a:xfrm>
            <a:prstGeom prst="rect">
              <a:avLst/>
            </a:prstGeom>
            <a:noFill/>
          </p:spPr>
          <p:txBody>
            <a:bodyPr wrap="square" rtlCol="0">
              <a:spAutoFit/>
            </a:bodyPr>
            <a:lstStyle/>
            <a:p>
              <a:pPr algn="ctr"/>
              <a:r>
                <a:rPr lang="en-US" sz="1400" b="1" dirty="0" smtClean="0">
                  <a:solidFill>
                    <a:schemeClr val="bg1"/>
                  </a:solidFill>
                </a:rPr>
                <a:t>Post online</a:t>
              </a:r>
              <a:endParaRPr lang="en-US" sz="1400" b="1" dirty="0">
                <a:solidFill>
                  <a:schemeClr val="bg1"/>
                </a:solidFill>
              </a:endParaRPr>
            </a:p>
          </p:txBody>
        </p:sp>
      </p:grpSp>
      <p:grpSp>
        <p:nvGrpSpPr>
          <p:cNvPr id="26" name="Group 25"/>
          <p:cNvGrpSpPr/>
          <p:nvPr/>
        </p:nvGrpSpPr>
        <p:grpSpPr>
          <a:xfrm>
            <a:off x="6342979" y="3992420"/>
            <a:ext cx="1078085" cy="1060938"/>
            <a:chOff x="3928792" y="4752037"/>
            <a:chExt cx="1078085" cy="1060938"/>
          </a:xfrm>
        </p:grpSpPr>
        <p:sp>
          <p:nvSpPr>
            <p:cNvPr id="17" name="Oval 16"/>
            <p:cNvSpPr/>
            <p:nvPr/>
          </p:nvSpPr>
          <p:spPr>
            <a:xfrm>
              <a:off x="3928792" y="4752037"/>
              <a:ext cx="1060938" cy="1060938"/>
            </a:xfrm>
            <a:prstGeom prst="ellipse">
              <a:avLst/>
            </a:prstGeom>
            <a:solidFill>
              <a:srgbClr val="9BBB59">
                <a:alpha val="89804"/>
              </a:srgb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23" name="TextBox 22"/>
            <p:cNvSpPr txBox="1"/>
            <p:nvPr/>
          </p:nvSpPr>
          <p:spPr>
            <a:xfrm>
              <a:off x="3928792" y="5128617"/>
              <a:ext cx="1078085" cy="307777"/>
            </a:xfrm>
            <a:prstGeom prst="rect">
              <a:avLst/>
            </a:prstGeom>
            <a:noFill/>
          </p:spPr>
          <p:txBody>
            <a:bodyPr wrap="square" rtlCol="0">
              <a:spAutoFit/>
            </a:bodyPr>
            <a:lstStyle/>
            <a:p>
              <a:pPr algn="ctr"/>
              <a:r>
                <a:rPr lang="en-US" sz="1400" b="1" dirty="0" smtClean="0">
                  <a:solidFill>
                    <a:schemeClr val="bg1"/>
                  </a:solidFill>
                </a:rPr>
                <a:t>Translate</a:t>
              </a:r>
              <a:endParaRPr lang="en-US" sz="1400" b="1" dirty="0">
                <a:solidFill>
                  <a:schemeClr val="bg1"/>
                </a:solidFill>
              </a:endParaRPr>
            </a:p>
          </p:txBody>
        </p:sp>
      </p:grpSp>
      <p:grpSp>
        <p:nvGrpSpPr>
          <p:cNvPr id="27" name="Group 26"/>
          <p:cNvGrpSpPr/>
          <p:nvPr/>
        </p:nvGrpSpPr>
        <p:grpSpPr>
          <a:xfrm>
            <a:off x="7458042" y="3472962"/>
            <a:ext cx="1087643" cy="1060938"/>
            <a:chOff x="5043855" y="4232579"/>
            <a:chExt cx="1087643" cy="1060938"/>
          </a:xfrm>
        </p:grpSpPr>
        <p:sp>
          <p:nvSpPr>
            <p:cNvPr id="18" name="Oval 17"/>
            <p:cNvSpPr/>
            <p:nvPr/>
          </p:nvSpPr>
          <p:spPr>
            <a:xfrm>
              <a:off x="5043855" y="4232579"/>
              <a:ext cx="1060938" cy="1060938"/>
            </a:xfrm>
            <a:prstGeom prst="ellipse">
              <a:avLst/>
            </a:prstGeom>
            <a:solidFill>
              <a:srgbClr val="4F81BD">
                <a:alpha val="8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p:cNvSpPr txBox="1"/>
            <p:nvPr/>
          </p:nvSpPr>
          <p:spPr>
            <a:xfrm>
              <a:off x="5053413" y="4598148"/>
              <a:ext cx="1078085" cy="307777"/>
            </a:xfrm>
            <a:prstGeom prst="rect">
              <a:avLst/>
            </a:prstGeom>
            <a:noFill/>
          </p:spPr>
          <p:txBody>
            <a:bodyPr wrap="square" rtlCol="0">
              <a:spAutoFit/>
            </a:bodyPr>
            <a:lstStyle/>
            <a:p>
              <a:pPr algn="ctr"/>
              <a:r>
                <a:rPr lang="en-US" sz="1400" b="1" dirty="0" smtClean="0">
                  <a:solidFill>
                    <a:schemeClr val="bg1"/>
                  </a:solidFill>
                </a:rPr>
                <a:t>Remix</a:t>
              </a:r>
              <a:endParaRPr lang="en-US" sz="1400" b="1" dirty="0">
                <a:solidFill>
                  <a:schemeClr val="bg1"/>
                </a:solidFill>
              </a:endParaRPr>
            </a:p>
          </p:txBody>
        </p:sp>
      </p:grpSp>
      <p:pic>
        <p:nvPicPr>
          <p:cNvPr id="11" name="Picture 4" descr="C:\Program Files (x86)\Microsoft Office\MEDIA\CAGCAT10\j0292020.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00216" y="2227028"/>
            <a:ext cx="1869034" cy="177393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00100" y="1842496"/>
            <a:ext cx="2895600" cy="646331"/>
          </a:xfrm>
          <a:prstGeom prst="rect">
            <a:avLst/>
          </a:prstGeom>
          <a:noFill/>
        </p:spPr>
        <p:txBody>
          <a:bodyPr wrap="square" rtlCol="0">
            <a:spAutoFit/>
          </a:bodyPr>
          <a:lstStyle/>
          <a:p>
            <a:pPr algn="ctr"/>
            <a:r>
              <a:rPr lang="en-US" b="1" dirty="0" smtClean="0">
                <a:solidFill>
                  <a:schemeClr val="bg1"/>
                </a:solidFill>
              </a:rPr>
              <a:t>Exclusive Rights of a </a:t>
            </a:r>
          </a:p>
          <a:p>
            <a:pPr algn="ctr"/>
            <a:r>
              <a:rPr lang="en-US" b="1" dirty="0" smtClean="0">
                <a:solidFill>
                  <a:schemeClr val="bg1"/>
                </a:solidFill>
              </a:rPr>
              <a:t>Copyright Holder:</a:t>
            </a:r>
          </a:p>
        </p:txBody>
      </p:sp>
      <p:sp>
        <p:nvSpPr>
          <p:cNvPr id="3" name="TextBox 2"/>
          <p:cNvSpPr txBox="1"/>
          <p:nvPr/>
        </p:nvSpPr>
        <p:spPr>
          <a:xfrm>
            <a:off x="1219200" y="3017186"/>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Distribution</a:t>
            </a:r>
            <a:endParaRPr lang="en-US" dirty="0">
              <a:solidFill>
                <a:schemeClr val="bg1"/>
              </a:solidFill>
            </a:endParaRPr>
          </a:p>
        </p:txBody>
      </p:sp>
      <p:sp>
        <p:nvSpPr>
          <p:cNvPr id="31" name="TextBox 30"/>
          <p:cNvSpPr txBox="1"/>
          <p:nvPr/>
        </p:nvSpPr>
        <p:spPr>
          <a:xfrm>
            <a:off x="1219200" y="2606030"/>
            <a:ext cx="2362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Reproduction</a:t>
            </a:r>
            <a:endParaRPr lang="en-US" dirty="0">
              <a:solidFill>
                <a:schemeClr val="bg1"/>
              </a:solidFill>
            </a:endParaRPr>
          </a:p>
        </p:txBody>
      </p:sp>
      <p:sp>
        <p:nvSpPr>
          <p:cNvPr id="32" name="TextBox 31"/>
          <p:cNvSpPr txBox="1"/>
          <p:nvPr/>
        </p:nvSpPr>
        <p:spPr>
          <a:xfrm>
            <a:off x="1219200" y="3462718"/>
            <a:ext cx="2362200"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Public </a:t>
            </a:r>
            <a:r>
              <a:rPr lang="en-US" dirty="0">
                <a:solidFill>
                  <a:schemeClr val="bg1"/>
                </a:solidFill>
              </a:rPr>
              <a:t>display and </a:t>
            </a:r>
            <a:r>
              <a:rPr lang="en-US" dirty="0" smtClean="0">
                <a:solidFill>
                  <a:schemeClr val="bg1"/>
                </a:solidFill>
              </a:rPr>
              <a:t>performance</a:t>
            </a:r>
            <a:endParaRPr lang="en-US" dirty="0">
              <a:solidFill>
                <a:schemeClr val="bg1"/>
              </a:solidFill>
            </a:endParaRPr>
          </a:p>
        </p:txBody>
      </p:sp>
      <p:sp>
        <p:nvSpPr>
          <p:cNvPr id="33" name="TextBox 32"/>
          <p:cNvSpPr txBox="1"/>
          <p:nvPr/>
        </p:nvSpPr>
        <p:spPr>
          <a:xfrm>
            <a:off x="1256414" y="4182070"/>
            <a:ext cx="2362200"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bg1"/>
                </a:solidFill>
              </a:rPr>
              <a:t>Creation </a:t>
            </a:r>
            <a:r>
              <a:rPr lang="en-US" dirty="0">
                <a:solidFill>
                  <a:schemeClr val="bg1"/>
                </a:solidFill>
              </a:rPr>
              <a:t>of derivative work</a:t>
            </a:r>
          </a:p>
          <a:p>
            <a:endParaRPr lang="en-US" dirty="0">
              <a:solidFill>
                <a:schemeClr val="bg1"/>
              </a:solidFill>
            </a:endParaRPr>
          </a:p>
        </p:txBody>
      </p:sp>
    </p:spTree>
    <p:extLst>
      <p:ext uri="{BB962C8B-B14F-4D97-AF65-F5344CB8AC3E}">
        <p14:creationId xmlns:p14="http://schemas.microsoft.com/office/powerpoint/2010/main" val="2746578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 grpId="0"/>
      <p:bldP spid="3" grpId="0"/>
      <p:bldP spid="31" grpId="0"/>
      <p:bldP spid="32"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2" descr="C:\Users\swipp\Documents\IE\Temporary Internet Files\Content.IE5\BK1R86BK\pawn[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884677"/>
            <a:ext cx="1052597" cy="1353823"/>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2" descr="C:\Users\swipp\Documents\IE\Temporary Internet Files\Content.IE5\BK1R86BK\pawn[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62" y="4901679"/>
            <a:ext cx="1052597" cy="1353823"/>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C:\Users\swipp\Documents\IE\Temporary Internet Files\Content.IE5\BK1R86BK\pawn[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1199" y="4905925"/>
            <a:ext cx="1052597" cy="1353823"/>
          </a:xfrm>
          <a:prstGeom prst="rect">
            <a:avLst/>
          </a:prstGeom>
          <a:noFill/>
          <a:extLst>
            <a:ext uri="{909E8E84-426E-40DD-AFC4-6F175D3DCCD1}">
              <a14:hiddenFill xmlns:a14="http://schemas.microsoft.com/office/drawing/2010/main">
                <a:solidFill>
                  <a:srgbClr val="FFFFFF"/>
                </a:solidFill>
              </a14:hiddenFill>
            </a:ext>
          </a:extLst>
        </p:spPr>
      </p:pic>
      <p:grpSp>
        <p:nvGrpSpPr>
          <p:cNvPr id="58" name="Group 57"/>
          <p:cNvGrpSpPr/>
          <p:nvPr/>
        </p:nvGrpSpPr>
        <p:grpSpPr>
          <a:xfrm>
            <a:off x="7710346" y="5582836"/>
            <a:ext cx="579741" cy="579741"/>
            <a:chOff x="4926624" y="4104337"/>
            <a:chExt cx="1295400" cy="1295400"/>
          </a:xfrm>
        </p:grpSpPr>
        <p:pic>
          <p:nvPicPr>
            <p:cNvPr id="59" name="Picture 2" descr="C:\Users\swipp\Documents\IE\Temporary Internet Files\Content.IE5\QZSSG18B\1024px-Copyright.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26624" y="4104337"/>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60" name="Group 59"/>
            <p:cNvGrpSpPr/>
            <p:nvPr/>
          </p:nvGrpSpPr>
          <p:grpSpPr>
            <a:xfrm>
              <a:off x="5043855" y="4232579"/>
              <a:ext cx="1087643" cy="1060938"/>
              <a:chOff x="5043855" y="4232579"/>
              <a:chExt cx="1087643" cy="1060938"/>
            </a:xfrm>
          </p:grpSpPr>
          <p:sp>
            <p:nvSpPr>
              <p:cNvPr id="61" name="Oval 60"/>
              <p:cNvSpPr/>
              <p:nvPr/>
            </p:nvSpPr>
            <p:spPr>
              <a:xfrm>
                <a:off x="5043855" y="4232579"/>
                <a:ext cx="1060938" cy="1060938"/>
              </a:xfrm>
              <a:prstGeom prst="ellipse">
                <a:avLst/>
              </a:prstGeom>
              <a:solidFill>
                <a:srgbClr val="4F81BD">
                  <a:alpha val="8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Box 61"/>
              <p:cNvSpPr txBox="1"/>
              <p:nvPr/>
            </p:nvSpPr>
            <p:spPr>
              <a:xfrm>
                <a:off x="5053414" y="4522349"/>
                <a:ext cx="1078084" cy="481398"/>
              </a:xfrm>
              <a:prstGeom prst="rect">
                <a:avLst/>
              </a:prstGeom>
              <a:noFill/>
            </p:spPr>
            <p:txBody>
              <a:bodyPr wrap="square" rtlCol="0">
                <a:spAutoFit/>
              </a:bodyPr>
              <a:lstStyle/>
              <a:p>
                <a:pPr algn="ctr"/>
                <a:r>
                  <a:rPr lang="en-US" sz="800" b="1" dirty="0" smtClean="0">
                    <a:solidFill>
                      <a:schemeClr val="bg1"/>
                    </a:solidFill>
                  </a:rPr>
                  <a:t>Remix</a:t>
                </a:r>
                <a:endParaRPr lang="en-US" sz="800" b="1" dirty="0">
                  <a:solidFill>
                    <a:schemeClr val="bg1"/>
                  </a:solidFill>
                </a:endParaRPr>
              </a:p>
            </p:txBody>
          </p:sp>
        </p:grpSp>
      </p:grpSp>
      <p:pic>
        <p:nvPicPr>
          <p:cNvPr id="1026" name="Picture 2" descr="C:\Users\swipp\Documents\IE\Temporary Internet Files\Content.IE5\BK1R86BK\pawn[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9656" y="1752599"/>
            <a:ext cx="1052597" cy="135382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 </a:t>
            </a:r>
            <a:endParaRPr lang="en-US" dirty="0"/>
          </a:p>
        </p:txBody>
      </p:sp>
      <p:pic>
        <p:nvPicPr>
          <p:cNvPr id="4" name="Picture 2" descr="C:\Users\swipp\Documents\IE\Temporary Internet Files\Content.IE5\QZSSG18B\1024px-Copyright.sv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85488" y="3352800"/>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1028" name="Group 1027"/>
          <p:cNvGrpSpPr/>
          <p:nvPr/>
        </p:nvGrpSpPr>
        <p:grpSpPr>
          <a:xfrm>
            <a:off x="2895600" y="2590800"/>
            <a:ext cx="1295400" cy="1295400"/>
            <a:chOff x="2895600" y="2590800"/>
            <a:chExt cx="1295400" cy="1295400"/>
          </a:xfrm>
        </p:grpSpPr>
        <p:pic>
          <p:nvPicPr>
            <p:cNvPr id="9" name="Picture 2" descr="C:\Users\swipp\Documents\IE\Temporary Internet Files\Content.IE5\QZSSG18B\1024px-Copyright.sv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95600" y="2590800"/>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2929893" y="2708031"/>
              <a:ext cx="1226814" cy="1060938"/>
              <a:chOff x="2929893" y="2708031"/>
              <a:chExt cx="1226814" cy="1060938"/>
            </a:xfrm>
          </p:grpSpPr>
          <p:sp>
            <p:nvSpPr>
              <p:cNvPr id="12" name="Oval 11"/>
              <p:cNvSpPr/>
              <p:nvPr/>
            </p:nvSpPr>
            <p:spPr>
              <a:xfrm>
                <a:off x="3012831" y="2708031"/>
                <a:ext cx="1060938" cy="1060938"/>
              </a:xfrm>
              <a:prstGeom prst="ellipse">
                <a:avLst/>
              </a:prstGeom>
              <a:solidFill>
                <a:srgbClr val="C0504D">
                  <a:alpha val="89804"/>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3" name="TextBox 12"/>
              <p:cNvSpPr txBox="1"/>
              <p:nvPr/>
            </p:nvSpPr>
            <p:spPr>
              <a:xfrm>
                <a:off x="2929893" y="3084611"/>
                <a:ext cx="1226814" cy="307777"/>
              </a:xfrm>
              <a:prstGeom prst="rect">
                <a:avLst/>
              </a:prstGeom>
              <a:noFill/>
            </p:spPr>
            <p:txBody>
              <a:bodyPr wrap="square" rtlCol="0">
                <a:spAutoFit/>
              </a:bodyPr>
              <a:lstStyle/>
              <a:p>
                <a:pPr algn="ctr"/>
                <a:r>
                  <a:rPr lang="en-US" sz="1400" b="1" dirty="0">
                    <a:solidFill>
                      <a:schemeClr val="bg1"/>
                    </a:solidFill>
                  </a:rPr>
                  <a:t>R</a:t>
                </a:r>
                <a:r>
                  <a:rPr lang="en-US" sz="1400" b="1" dirty="0" smtClean="0">
                    <a:solidFill>
                      <a:schemeClr val="bg1"/>
                    </a:solidFill>
                  </a:rPr>
                  <a:t>edistribute</a:t>
                </a:r>
                <a:endParaRPr lang="en-US" sz="1400" b="1" dirty="0">
                  <a:solidFill>
                    <a:schemeClr val="bg1"/>
                  </a:solidFill>
                </a:endParaRPr>
              </a:p>
            </p:txBody>
          </p:sp>
        </p:grpSp>
      </p:grpSp>
      <p:grpSp>
        <p:nvGrpSpPr>
          <p:cNvPr id="30" name="Group 29"/>
          <p:cNvGrpSpPr/>
          <p:nvPr/>
        </p:nvGrpSpPr>
        <p:grpSpPr>
          <a:xfrm>
            <a:off x="4038600" y="2088022"/>
            <a:ext cx="1295400" cy="1295400"/>
            <a:chOff x="4038600" y="2088022"/>
            <a:chExt cx="1295400" cy="1295400"/>
          </a:xfrm>
        </p:grpSpPr>
        <p:pic>
          <p:nvPicPr>
            <p:cNvPr id="8" name="Picture 2" descr="C:\Users\swipp\Documents\IE\Temporary Internet Files\Content.IE5\QZSSG18B\1024px-Copyright.sv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38600" y="2088022"/>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4171060" y="2177562"/>
              <a:ext cx="1078085" cy="1060938"/>
              <a:chOff x="4171060" y="2177562"/>
              <a:chExt cx="1078085" cy="1060938"/>
            </a:xfrm>
          </p:grpSpPr>
          <p:sp>
            <p:nvSpPr>
              <p:cNvPr id="15" name="Oval 14"/>
              <p:cNvSpPr/>
              <p:nvPr/>
            </p:nvSpPr>
            <p:spPr>
              <a:xfrm>
                <a:off x="4171060" y="2177562"/>
                <a:ext cx="1060938" cy="1060938"/>
              </a:xfrm>
              <a:prstGeom prst="ellipse">
                <a:avLst/>
              </a:prstGeom>
              <a:solidFill>
                <a:srgbClr val="4BACC6">
                  <a:alpha val="89804"/>
                </a:srgb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16" name="TextBox 15"/>
              <p:cNvSpPr txBox="1"/>
              <p:nvPr/>
            </p:nvSpPr>
            <p:spPr>
              <a:xfrm>
                <a:off x="4171060" y="2547359"/>
                <a:ext cx="1078085" cy="307777"/>
              </a:xfrm>
              <a:prstGeom prst="rect">
                <a:avLst/>
              </a:prstGeom>
              <a:noFill/>
            </p:spPr>
            <p:txBody>
              <a:bodyPr wrap="square" rtlCol="0">
                <a:spAutoFit/>
              </a:bodyPr>
              <a:lstStyle/>
              <a:p>
                <a:pPr algn="ctr"/>
                <a:r>
                  <a:rPr lang="en-US" sz="1400" b="1" dirty="0">
                    <a:solidFill>
                      <a:schemeClr val="bg1"/>
                    </a:solidFill>
                  </a:rPr>
                  <a:t>R</a:t>
                </a:r>
                <a:r>
                  <a:rPr lang="en-US" sz="1400" b="1" dirty="0" smtClean="0">
                    <a:solidFill>
                      <a:schemeClr val="bg1"/>
                    </a:solidFill>
                  </a:rPr>
                  <a:t>epublish</a:t>
                </a:r>
                <a:endParaRPr lang="en-US" sz="1400" b="1" dirty="0">
                  <a:solidFill>
                    <a:schemeClr val="bg1"/>
                  </a:solidFill>
                </a:endParaRPr>
              </a:p>
            </p:txBody>
          </p:sp>
        </p:grpSp>
      </p:grpSp>
      <p:grpSp>
        <p:nvGrpSpPr>
          <p:cNvPr id="31" name="Group 30"/>
          <p:cNvGrpSpPr/>
          <p:nvPr/>
        </p:nvGrpSpPr>
        <p:grpSpPr>
          <a:xfrm>
            <a:off x="5053413" y="2869224"/>
            <a:ext cx="1295400" cy="1295400"/>
            <a:chOff x="5053413" y="2869224"/>
            <a:chExt cx="1295400" cy="1295400"/>
          </a:xfrm>
        </p:grpSpPr>
        <p:pic>
          <p:nvPicPr>
            <p:cNvPr id="7" name="Picture 2" descr="C:\Users\swipp\Documents\IE\Temporary Internet Files\Content.IE5\QZSSG18B\1024px-Copyright.sv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53413" y="2869224"/>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p:cNvGrpSpPr/>
            <p:nvPr/>
          </p:nvGrpSpPr>
          <p:grpSpPr>
            <a:xfrm>
              <a:off x="5180888" y="2995439"/>
              <a:ext cx="1107063" cy="1060938"/>
              <a:chOff x="5180888" y="2995439"/>
              <a:chExt cx="1107063" cy="1060938"/>
            </a:xfrm>
          </p:grpSpPr>
          <p:sp>
            <p:nvSpPr>
              <p:cNvPr id="18" name="Oval 17"/>
              <p:cNvSpPr/>
              <p:nvPr/>
            </p:nvSpPr>
            <p:spPr>
              <a:xfrm>
                <a:off x="5180888" y="2995439"/>
                <a:ext cx="1060938" cy="1060938"/>
              </a:xfrm>
              <a:prstGeom prst="ellipse">
                <a:avLst/>
              </a:prstGeom>
              <a:solidFill>
                <a:srgbClr val="F79646">
                  <a:alpha val="89804"/>
                </a:srgb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19" name="TextBox 18"/>
              <p:cNvSpPr txBox="1"/>
              <p:nvPr/>
            </p:nvSpPr>
            <p:spPr>
              <a:xfrm>
                <a:off x="5209866" y="3245749"/>
                <a:ext cx="1078085" cy="523220"/>
              </a:xfrm>
              <a:prstGeom prst="rect">
                <a:avLst/>
              </a:prstGeom>
              <a:noFill/>
            </p:spPr>
            <p:txBody>
              <a:bodyPr wrap="square" rtlCol="0">
                <a:spAutoFit/>
              </a:bodyPr>
              <a:lstStyle/>
              <a:p>
                <a:pPr algn="ctr"/>
                <a:r>
                  <a:rPr lang="en-US" sz="1400" b="1" dirty="0" smtClean="0">
                    <a:solidFill>
                      <a:schemeClr val="bg1"/>
                    </a:solidFill>
                  </a:rPr>
                  <a:t>Make a movie</a:t>
                </a:r>
                <a:endParaRPr lang="en-US" sz="1400" b="1" dirty="0">
                  <a:solidFill>
                    <a:schemeClr val="bg1"/>
                  </a:solidFill>
                </a:endParaRPr>
              </a:p>
            </p:txBody>
          </p:sp>
        </p:grpSp>
      </p:grpSp>
      <p:grpSp>
        <p:nvGrpSpPr>
          <p:cNvPr id="1027" name="Group 1026"/>
          <p:cNvGrpSpPr/>
          <p:nvPr/>
        </p:nvGrpSpPr>
        <p:grpSpPr>
          <a:xfrm>
            <a:off x="2795517" y="3868616"/>
            <a:ext cx="1295400" cy="1295400"/>
            <a:chOff x="2795517" y="3868616"/>
            <a:chExt cx="1295400" cy="1295400"/>
          </a:xfrm>
        </p:grpSpPr>
        <p:pic>
          <p:nvPicPr>
            <p:cNvPr id="10" name="Picture 2" descr="C:\Users\swipp\Documents\IE\Temporary Internet Files\Content.IE5\QZSSG18B\1024px-Copyright.sv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95517" y="3868616"/>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p:cNvGrpSpPr/>
            <p:nvPr/>
          </p:nvGrpSpPr>
          <p:grpSpPr>
            <a:xfrm>
              <a:off x="2895600" y="4000500"/>
              <a:ext cx="1078086" cy="1060938"/>
              <a:chOff x="2895600" y="4000500"/>
              <a:chExt cx="1078086" cy="1060938"/>
            </a:xfrm>
          </p:grpSpPr>
          <p:sp>
            <p:nvSpPr>
              <p:cNvPr id="21" name="Oval 20"/>
              <p:cNvSpPr/>
              <p:nvPr/>
            </p:nvSpPr>
            <p:spPr>
              <a:xfrm>
                <a:off x="2912748" y="4000500"/>
                <a:ext cx="1060938" cy="1060938"/>
              </a:xfrm>
              <a:prstGeom prst="ellipse">
                <a:avLst/>
              </a:prstGeom>
              <a:solidFill>
                <a:srgbClr val="8064A2">
                  <a:alpha val="89804"/>
                </a:srgb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22" name="TextBox 21"/>
              <p:cNvSpPr txBox="1"/>
              <p:nvPr/>
            </p:nvSpPr>
            <p:spPr>
              <a:xfrm>
                <a:off x="2895600" y="4264223"/>
                <a:ext cx="1078085" cy="307777"/>
              </a:xfrm>
              <a:prstGeom prst="rect">
                <a:avLst/>
              </a:prstGeom>
              <a:noFill/>
            </p:spPr>
            <p:txBody>
              <a:bodyPr wrap="square" rtlCol="0">
                <a:spAutoFit/>
              </a:bodyPr>
              <a:lstStyle/>
              <a:p>
                <a:pPr algn="ctr"/>
                <a:r>
                  <a:rPr lang="en-US" sz="1400" b="1" dirty="0" smtClean="0">
                    <a:solidFill>
                      <a:schemeClr val="bg1"/>
                    </a:solidFill>
                  </a:rPr>
                  <a:t>Post online</a:t>
                </a:r>
                <a:endParaRPr lang="en-US" sz="1400" b="1" dirty="0">
                  <a:solidFill>
                    <a:schemeClr val="bg1"/>
                  </a:solidFill>
                </a:endParaRPr>
              </a:p>
            </p:txBody>
          </p:sp>
        </p:grpSp>
      </p:grpSp>
      <p:grpSp>
        <p:nvGrpSpPr>
          <p:cNvPr id="1025" name="Group 1024"/>
          <p:cNvGrpSpPr/>
          <p:nvPr/>
        </p:nvGrpSpPr>
        <p:grpSpPr>
          <a:xfrm>
            <a:off x="3811561" y="4645817"/>
            <a:ext cx="1295400" cy="1295400"/>
            <a:chOff x="3811561" y="4645817"/>
            <a:chExt cx="1295400" cy="1295400"/>
          </a:xfrm>
        </p:grpSpPr>
        <p:pic>
          <p:nvPicPr>
            <p:cNvPr id="5" name="Picture 2" descr="C:\Users\swipp\Documents\IE\Temporary Internet Files\Content.IE5\QZSSG18B\1024px-Copyright.sv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1561" y="4645817"/>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p:cNvGrpSpPr/>
            <p:nvPr/>
          </p:nvGrpSpPr>
          <p:grpSpPr>
            <a:xfrm>
              <a:off x="3928792" y="4752037"/>
              <a:ext cx="1078085" cy="1060938"/>
              <a:chOff x="3928792" y="4752037"/>
              <a:chExt cx="1078085" cy="1060938"/>
            </a:xfrm>
          </p:grpSpPr>
          <p:sp>
            <p:nvSpPr>
              <p:cNvPr id="24" name="Oval 23"/>
              <p:cNvSpPr/>
              <p:nvPr/>
            </p:nvSpPr>
            <p:spPr>
              <a:xfrm>
                <a:off x="3928792" y="4752037"/>
                <a:ext cx="1060938" cy="1060938"/>
              </a:xfrm>
              <a:prstGeom prst="ellipse">
                <a:avLst/>
              </a:prstGeom>
              <a:solidFill>
                <a:srgbClr val="9BBB59">
                  <a:alpha val="89804"/>
                </a:srgb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25" name="TextBox 24"/>
              <p:cNvSpPr txBox="1"/>
              <p:nvPr/>
            </p:nvSpPr>
            <p:spPr>
              <a:xfrm>
                <a:off x="3928792" y="5128617"/>
                <a:ext cx="1078085" cy="307777"/>
              </a:xfrm>
              <a:prstGeom prst="rect">
                <a:avLst/>
              </a:prstGeom>
              <a:noFill/>
            </p:spPr>
            <p:txBody>
              <a:bodyPr wrap="square" rtlCol="0">
                <a:spAutoFit/>
              </a:bodyPr>
              <a:lstStyle/>
              <a:p>
                <a:pPr algn="ctr"/>
                <a:r>
                  <a:rPr lang="en-US" sz="1400" b="1" dirty="0" smtClean="0">
                    <a:solidFill>
                      <a:schemeClr val="bg1"/>
                    </a:solidFill>
                  </a:rPr>
                  <a:t>Translate</a:t>
                </a:r>
                <a:endParaRPr lang="en-US" sz="1400" b="1" dirty="0">
                  <a:solidFill>
                    <a:schemeClr val="bg1"/>
                  </a:solidFill>
                </a:endParaRPr>
              </a:p>
            </p:txBody>
          </p:sp>
        </p:grpSp>
      </p:grpSp>
      <p:grpSp>
        <p:nvGrpSpPr>
          <p:cNvPr id="1024" name="Group 1023"/>
          <p:cNvGrpSpPr/>
          <p:nvPr/>
        </p:nvGrpSpPr>
        <p:grpSpPr>
          <a:xfrm>
            <a:off x="4926624" y="4104337"/>
            <a:ext cx="1295400" cy="1295400"/>
            <a:chOff x="4926624" y="4104337"/>
            <a:chExt cx="1295400" cy="1295400"/>
          </a:xfrm>
        </p:grpSpPr>
        <p:pic>
          <p:nvPicPr>
            <p:cNvPr id="6" name="Picture 2" descr="C:\Users\swipp\Documents\IE\Temporary Internet Files\Content.IE5\QZSSG18B\1024px-Copyright.sv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26624" y="4104337"/>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Group 25"/>
            <p:cNvGrpSpPr/>
            <p:nvPr/>
          </p:nvGrpSpPr>
          <p:grpSpPr>
            <a:xfrm>
              <a:off x="5043855" y="4232579"/>
              <a:ext cx="1087643" cy="1060938"/>
              <a:chOff x="5043855" y="4232579"/>
              <a:chExt cx="1087643" cy="1060938"/>
            </a:xfrm>
          </p:grpSpPr>
          <p:sp>
            <p:nvSpPr>
              <p:cNvPr id="27" name="Oval 26"/>
              <p:cNvSpPr/>
              <p:nvPr/>
            </p:nvSpPr>
            <p:spPr>
              <a:xfrm>
                <a:off x="5043855" y="4232579"/>
                <a:ext cx="1060938" cy="1060938"/>
              </a:xfrm>
              <a:prstGeom prst="ellipse">
                <a:avLst/>
              </a:prstGeom>
              <a:solidFill>
                <a:srgbClr val="4F81BD">
                  <a:alpha val="8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5053413" y="4598148"/>
                <a:ext cx="1078085" cy="307777"/>
              </a:xfrm>
              <a:prstGeom prst="rect">
                <a:avLst/>
              </a:prstGeom>
              <a:noFill/>
            </p:spPr>
            <p:txBody>
              <a:bodyPr wrap="square" rtlCol="0">
                <a:spAutoFit/>
              </a:bodyPr>
              <a:lstStyle/>
              <a:p>
                <a:pPr algn="ctr"/>
                <a:r>
                  <a:rPr lang="en-US" sz="1400" b="1" dirty="0" smtClean="0">
                    <a:solidFill>
                      <a:schemeClr val="bg1"/>
                    </a:solidFill>
                  </a:rPr>
                  <a:t>Remix</a:t>
                </a:r>
                <a:endParaRPr lang="en-US" sz="1400" b="1" dirty="0">
                  <a:solidFill>
                    <a:schemeClr val="bg1"/>
                  </a:solidFill>
                </a:endParaRPr>
              </a:p>
            </p:txBody>
          </p:sp>
        </p:grpSp>
      </p:grpSp>
      <p:pic>
        <p:nvPicPr>
          <p:cNvPr id="29" name="Picture 4" descr="C:\Program Files (x86)\Microsoft Office\MEDIA\CAGCAT10\j0292020.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86029" y="2986645"/>
            <a:ext cx="1869034" cy="1773936"/>
          </a:xfrm>
          <a:prstGeom prst="rect">
            <a:avLst/>
          </a:prstGeom>
          <a:noFill/>
          <a:extLst>
            <a:ext uri="{909E8E84-426E-40DD-AFC4-6F175D3DCCD1}">
              <a14:hiddenFill xmlns:a14="http://schemas.microsoft.com/office/drawing/2010/main">
                <a:solidFill>
                  <a:srgbClr val="FFFFFF"/>
                </a:solidFill>
              </a14:hiddenFill>
            </a:ext>
          </a:extLst>
        </p:spPr>
      </p:pic>
      <p:grpSp>
        <p:nvGrpSpPr>
          <p:cNvPr id="36" name="Group 35"/>
          <p:cNvGrpSpPr/>
          <p:nvPr/>
        </p:nvGrpSpPr>
        <p:grpSpPr>
          <a:xfrm>
            <a:off x="7661821" y="2456004"/>
            <a:ext cx="628266" cy="628266"/>
            <a:chOff x="4038600" y="2088022"/>
            <a:chExt cx="1295400" cy="1295400"/>
          </a:xfrm>
        </p:grpSpPr>
        <p:pic>
          <p:nvPicPr>
            <p:cNvPr id="37" name="Picture 2" descr="C:\Users\swipp\Documents\IE\Temporary Internet Files\Content.IE5\QZSSG18B\1024px-Copyright.svg[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38600" y="2088022"/>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oup 37"/>
            <p:cNvGrpSpPr/>
            <p:nvPr/>
          </p:nvGrpSpPr>
          <p:grpSpPr>
            <a:xfrm>
              <a:off x="4105778" y="2177562"/>
              <a:ext cx="1210545" cy="1060938"/>
              <a:chOff x="4105778" y="2177562"/>
              <a:chExt cx="1210545" cy="1060938"/>
            </a:xfrm>
          </p:grpSpPr>
          <p:sp>
            <p:nvSpPr>
              <p:cNvPr id="39" name="Oval 38"/>
              <p:cNvSpPr/>
              <p:nvPr/>
            </p:nvSpPr>
            <p:spPr>
              <a:xfrm>
                <a:off x="4171060" y="2177562"/>
                <a:ext cx="1060939" cy="1060938"/>
              </a:xfrm>
              <a:prstGeom prst="ellipse">
                <a:avLst/>
              </a:prstGeom>
              <a:solidFill>
                <a:srgbClr val="4BACC6">
                  <a:alpha val="89804"/>
                </a:srgb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40" name="TextBox 39"/>
              <p:cNvSpPr txBox="1"/>
              <p:nvPr/>
            </p:nvSpPr>
            <p:spPr>
              <a:xfrm>
                <a:off x="4105778" y="2547360"/>
                <a:ext cx="1210545" cy="380757"/>
              </a:xfrm>
              <a:prstGeom prst="rect">
                <a:avLst/>
              </a:prstGeom>
              <a:noFill/>
            </p:spPr>
            <p:txBody>
              <a:bodyPr wrap="square" rtlCol="0">
                <a:spAutoFit/>
              </a:bodyPr>
              <a:lstStyle/>
              <a:p>
                <a:pPr algn="ctr"/>
                <a:r>
                  <a:rPr lang="en-US" sz="600" b="1" dirty="0">
                    <a:solidFill>
                      <a:schemeClr val="bg1"/>
                    </a:solidFill>
                  </a:rPr>
                  <a:t>R</a:t>
                </a:r>
                <a:r>
                  <a:rPr lang="en-US" sz="600" b="1" dirty="0" smtClean="0">
                    <a:solidFill>
                      <a:schemeClr val="bg1"/>
                    </a:solidFill>
                  </a:rPr>
                  <a:t>epublish</a:t>
                </a:r>
                <a:endParaRPr lang="en-US" sz="600" b="1" dirty="0">
                  <a:solidFill>
                    <a:schemeClr val="bg1"/>
                  </a:solidFill>
                </a:endParaRPr>
              </a:p>
            </p:txBody>
          </p:sp>
        </p:grpSp>
      </p:grpSp>
      <p:grpSp>
        <p:nvGrpSpPr>
          <p:cNvPr id="44" name="Group 43"/>
          <p:cNvGrpSpPr/>
          <p:nvPr/>
        </p:nvGrpSpPr>
        <p:grpSpPr>
          <a:xfrm>
            <a:off x="739896" y="5582836"/>
            <a:ext cx="588128" cy="588128"/>
            <a:chOff x="2795517" y="3868616"/>
            <a:chExt cx="1295400" cy="1295400"/>
          </a:xfrm>
        </p:grpSpPr>
        <p:pic>
          <p:nvPicPr>
            <p:cNvPr id="45" name="Picture 2" descr="C:\Users\swipp\Documents\IE\Temporary Internet Files\Content.IE5\QZSSG18B\1024px-Copyright.svg[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95517" y="3868616"/>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46" name="Group 45"/>
            <p:cNvGrpSpPr/>
            <p:nvPr/>
          </p:nvGrpSpPr>
          <p:grpSpPr>
            <a:xfrm>
              <a:off x="2912747" y="4000497"/>
              <a:ext cx="1078085" cy="1060937"/>
              <a:chOff x="2912747" y="4000497"/>
              <a:chExt cx="1078085" cy="1060937"/>
            </a:xfrm>
          </p:grpSpPr>
          <p:sp>
            <p:nvSpPr>
              <p:cNvPr id="47" name="Oval 46"/>
              <p:cNvSpPr/>
              <p:nvPr/>
            </p:nvSpPr>
            <p:spPr>
              <a:xfrm>
                <a:off x="2912748" y="4000497"/>
                <a:ext cx="1060937" cy="1060937"/>
              </a:xfrm>
              <a:prstGeom prst="ellipse">
                <a:avLst/>
              </a:prstGeom>
              <a:solidFill>
                <a:srgbClr val="8064A2">
                  <a:alpha val="89804"/>
                </a:srgb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48" name="TextBox 47"/>
              <p:cNvSpPr txBox="1"/>
              <p:nvPr/>
            </p:nvSpPr>
            <p:spPr>
              <a:xfrm>
                <a:off x="2912747" y="4211258"/>
                <a:ext cx="1078085" cy="610113"/>
              </a:xfrm>
              <a:prstGeom prst="rect">
                <a:avLst/>
              </a:prstGeom>
              <a:noFill/>
            </p:spPr>
            <p:txBody>
              <a:bodyPr wrap="square" rtlCol="0">
                <a:spAutoFit/>
              </a:bodyPr>
              <a:lstStyle/>
              <a:p>
                <a:pPr algn="ctr"/>
                <a:r>
                  <a:rPr lang="en-US" sz="600" b="1" dirty="0" smtClean="0">
                    <a:solidFill>
                      <a:schemeClr val="bg1"/>
                    </a:solidFill>
                  </a:rPr>
                  <a:t>Post online</a:t>
                </a:r>
                <a:endParaRPr lang="en-US" sz="600" b="1" dirty="0">
                  <a:solidFill>
                    <a:schemeClr val="bg1"/>
                  </a:solidFill>
                </a:endParaRPr>
              </a:p>
            </p:txBody>
          </p:sp>
        </p:grpSp>
      </p:grpSp>
      <p:grpSp>
        <p:nvGrpSpPr>
          <p:cNvPr id="53" name="Group 52"/>
          <p:cNvGrpSpPr/>
          <p:nvPr/>
        </p:nvGrpSpPr>
        <p:grpSpPr>
          <a:xfrm>
            <a:off x="652265" y="2559853"/>
            <a:ext cx="675759" cy="603729"/>
            <a:chOff x="2832591" y="2590800"/>
            <a:chExt cx="1449954" cy="1295400"/>
          </a:xfrm>
        </p:grpSpPr>
        <p:pic>
          <p:nvPicPr>
            <p:cNvPr id="54" name="Picture 2" descr="C:\Users\swipp\Documents\IE\Temporary Internet Files\Content.IE5\QZSSG18B\1024px-Copyright.svg[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895600" y="2590800"/>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Group 54"/>
            <p:cNvGrpSpPr/>
            <p:nvPr/>
          </p:nvGrpSpPr>
          <p:grpSpPr>
            <a:xfrm>
              <a:off x="2832591" y="2708031"/>
              <a:ext cx="1449954" cy="1060938"/>
              <a:chOff x="2832591" y="2708031"/>
              <a:chExt cx="1449954" cy="1060938"/>
            </a:xfrm>
          </p:grpSpPr>
          <p:sp>
            <p:nvSpPr>
              <p:cNvPr id="56" name="Oval 55"/>
              <p:cNvSpPr/>
              <p:nvPr/>
            </p:nvSpPr>
            <p:spPr>
              <a:xfrm>
                <a:off x="3012831" y="2708031"/>
                <a:ext cx="1060938" cy="1060938"/>
              </a:xfrm>
              <a:prstGeom prst="ellipse">
                <a:avLst/>
              </a:prstGeom>
              <a:solidFill>
                <a:srgbClr val="C0504D">
                  <a:alpha val="89804"/>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7" name="TextBox 56"/>
              <p:cNvSpPr txBox="1"/>
              <p:nvPr/>
            </p:nvSpPr>
            <p:spPr>
              <a:xfrm>
                <a:off x="2832591" y="3106423"/>
                <a:ext cx="1449954" cy="396231"/>
              </a:xfrm>
              <a:prstGeom prst="rect">
                <a:avLst/>
              </a:prstGeom>
              <a:noFill/>
            </p:spPr>
            <p:txBody>
              <a:bodyPr wrap="square" rtlCol="0">
                <a:spAutoFit/>
              </a:bodyPr>
              <a:lstStyle/>
              <a:p>
                <a:pPr algn="ctr"/>
                <a:r>
                  <a:rPr lang="en-US" sz="600" b="1" dirty="0">
                    <a:solidFill>
                      <a:schemeClr val="bg1"/>
                    </a:solidFill>
                  </a:rPr>
                  <a:t>R</a:t>
                </a:r>
                <a:r>
                  <a:rPr lang="en-US" sz="600" b="1" dirty="0" smtClean="0">
                    <a:solidFill>
                      <a:schemeClr val="bg1"/>
                    </a:solidFill>
                  </a:rPr>
                  <a:t>edistribute</a:t>
                </a:r>
                <a:endParaRPr lang="en-US" sz="600" b="1" dirty="0">
                  <a:solidFill>
                    <a:schemeClr val="bg1"/>
                  </a:solidFill>
                </a:endParaRPr>
              </a:p>
            </p:txBody>
          </p:sp>
        </p:grpSp>
      </p:grpSp>
      <p:grpSp>
        <p:nvGrpSpPr>
          <p:cNvPr id="78" name="Group 77"/>
          <p:cNvGrpSpPr/>
          <p:nvPr/>
        </p:nvGrpSpPr>
        <p:grpSpPr>
          <a:xfrm>
            <a:off x="3810000" y="4648200"/>
            <a:ext cx="1295400" cy="1295400"/>
            <a:chOff x="3811561" y="4645817"/>
            <a:chExt cx="1295400" cy="1295400"/>
          </a:xfrm>
        </p:grpSpPr>
        <p:pic>
          <p:nvPicPr>
            <p:cNvPr id="79" name="Picture 2" descr="C:\Users\swipp\Documents\IE\Temporary Internet Files\Content.IE5\QZSSG18B\1024px-Copyright.sv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1561" y="4645817"/>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80" name="Group 79"/>
            <p:cNvGrpSpPr/>
            <p:nvPr/>
          </p:nvGrpSpPr>
          <p:grpSpPr>
            <a:xfrm>
              <a:off x="3928792" y="4752037"/>
              <a:ext cx="1078085" cy="1060938"/>
              <a:chOff x="3928792" y="4752037"/>
              <a:chExt cx="1078085" cy="1060938"/>
            </a:xfrm>
          </p:grpSpPr>
          <p:sp>
            <p:nvSpPr>
              <p:cNvPr id="81" name="Oval 80"/>
              <p:cNvSpPr/>
              <p:nvPr/>
            </p:nvSpPr>
            <p:spPr>
              <a:xfrm>
                <a:off x="3928792" y="4752037"/>
                <a:ext cx="1060938" cy="1060938"/>
              </a:xfrm>
              <a:prstGeom prst="ellipse">
                <a:avLst/>
              </a:prstGeom>
              <a:solidFill>
                <a:srgbClr val="9BBB59">
                  <a:alpha val="89804"/>
                </a:srgb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82" name="TextBox 81"/>
              <p:cNvSpPr txBox="1"/>
              <p:nvPr/>
            </p:nvSpPr>
            <p:spPr>
              <a:xfrm>
                <a:off x="3928792" y="5128617"/>
                <a:ext cx="1078085" cy="307777"/>
              </a:xfrm>
              <a:prstGeom prst="rect">
                <a:avLst/>
              </a:prstGeom>
              <a:noFill/>
            </p:spPr>
            <p:txBody>
              <a:bodyPr wrap="square" rtlCol="0">
                <a:spAutoFit/>
              </a:bodyPr>
              <a:lstStyle/>
              <a:p>
                <a:pPr algn="ctr"/>
                <a:r>
                  <a:rPr lang="en-US" sz="1400" b="1" dirty="0" smtClean="0">
                    <a:solidFill>
                      <a:schemeClr val="bg1"/>
                    </a:solidFill>
                  </a:rPr>
                  <a:t>Translate</a:t>
                </a:r>
                <a:endParaRPr lang="en-US" sz="1400" b="1" dirty="0">
                  <a:solidFill>
                    <a:schemeClr val="bg1"/>
                  </a:solidFill>
                </a:endParaRPr>
              </a:p>
            </p:txBody>
          </p:sp>
        </p:grpSp>
      </p:grpSp>
      <p:grpSp>
        <p:nvGrpSpPr>
          <p:cNvPr id="83" name="Group 82"/>
          <p:cNvGrpSpPr/>
          <p:nvPr/>
        </p:nvGrpSpPr>
        <p:grpSpPr>
          <a:xfrm>
            <a:off x="3809592" y="4637189"/>
            <a:ext cx="1295400" cy="1295400"/>
            <a:chOff x="3811561" y="4645817"/>
            <a:chExt cx="1295400" cy="1295400"/>
          </a:xfrm>
        </p:grpSpPr>
        <p:pic>
          <p:nvPicPr>
            <p:cNvPr id="84" name="Picture 2" descr="C:\Users\swipp\Documents\IE\Temporary Internet Files\Content.IE5\QZSSG18B\1024px-Copyright.sv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1561" y="4645817"/>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85" name="Group 84"/>
            <p:cNvGrpSpPr/>
            <p:nvPr/>
          </p:nvGrpSpPr>
          <p:grpSpPr>
            <a:xfrm>
              <a:off x="3928792" y="4752037"/>
              <a:ext cx="1078085" cy="1060938"/>
              <a:chOff x="3928792" y="4752037"/>
              <a:chExt cx="1078085" cy="1060938"/>
            </a:xfrm>
          </p:grpSpPr>
          <p:sp>
            <p:nvSpPr>
              <p:cNvPr id="86" name="Oval 85"/>
              <p:cNvSpPr/>
              <p:nvPr/>
            </p:nvSpPr>
            <p:spPr>
              <a:xfrm>
                <a:off x="3928792" y="4752037"/>
                <a:ext cx="1060938" cy="1060938"/>
              </a:xfrm>
              <a:prstGeom prst="ellipse">
                <a:avLst/>
              </a:prstGeom>
              <a:solidFill>
                <a:srgbClr val="9BBB59">
                  <a:alpha val="89804"/>
                </a:srgb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87" name="TextBox 86"/>
              <p:cNvSpPr txBox="1"/>
              <p:nvPr/>
            </p:nvSpPr>
            <p:spPr>
              <a:xfrm>
                <a:off x="3928792" y="5128617"/>
                <a:ext cx="1078085" cy="307777"/>
              </a:xfrm>
              <a:prstGeom prst="rect">
                <a:avLst/>
              </a:prstGeom>
              <a:noFill/>
            </p:spPr>
            <p:txBody>
              <a:bodyPr wrap="square" rtlCol="0">
                <a:spAutoFit/>
              </a:bodyPr>
              <a:lstStyle/>
              <a:p>
                <a:pPr algn="ctr"/>
                <a:r>
                  <a:rPr lang="en-US" sz="1400" b="1" dirty="0" smtClean="0">
                    <a:solidFill>
                      <a:schemeClr val="bg1"/>
                    </a:solidFill>
                  </a:rPr>
                  <a:t>Translate</a:t>
                </a:r>
                <a:endParaRPr lang="en-US" sz="1400" b="1" dirty="0">
                  <a:solidFill>
                    <a:schemeClr val="bg1"/>
                  </a:solidFill>
                </a:endParaRPr>
              </a:p>
            </p:txBody>
          </p:sp>
        </p:grpSp>
      </p:grpSp>
      <p:grpSp>
        <p:nvGrpSpPr>
          <p:cNvPr id="88" name="Group 87"/>
          <p:cNvGrpSpPr/>
          <p:nvPr/>
        </p:nvGrpSpPr>
        <p:grpSpPr>
          <a:xfrm>
            <a:off x="3846730" y="4648200"/>
            <a:ext cx="1295400" cy="1295400"/>
            <a:chOff x="3811561" y="4645817"/>
            <a:chExt cx="1295400" cy="1295400"/>
          </a:xfrm>
        </p:grpSpPr>
        <p:pic>
          <p:nvPicPr>
            <p:cNvPr id="89" name="Picture 2" descr="C:\Users\swipp\Documents\IE\Temporary Internet Files\Content.IE5\QZSSG18B\1024px-Copyright.sv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1561" y="4645817"/>
              <a:ext cx="1295400" cy="1295400"/>
            </a:xfrm>
            <a:prstGeom prst="rect">
              <a:avLst/>
            </a:prstGeom>
            <a:noFill/>
            <a:extLst>
              <a:ext uri="{909E8E84-426E-40DD-AFC4-6F175D3DCCD1}">
                <a14:hiddenFill xmlns:a14="http://schemas.microsoft.com/office/drawing/2010/main">
                  <a:solidFill>
                    <a:srgbClr val="FFFFFF"/>
                  </a:solidFill>
                </a14:hiddenFill>
              </a:ext>
            </a:extLst>
          </p:spPr>
        </p:pic>
        <p:grpSp>
          <p:nvGrpSpPr>
            <p:cNvPr id="90" name="Group 89"/>
            <p:cNvGrpSpPr/>
            <p:nvPr/>
          </p:nvGrpSpPr>
          <p:grpSpPr>
            <a:xfrm>
              <a:off x="3928792" y="4752037"/>
              <a:ext cx="1078085" cy="1060938"/>
              <a:chOff x="3928792" y="4752037"/>
              <a:chExt cx="1078085" cy="1060938"/>
            </a:xfrm>
          </p:grpSpPr>
          <p:sp>
            <p:nvSpPr>
              <p:cNvPr id="91" name="Oval 90"/>
              <p:cNvSpPr/>
              <p:nvPr/>
            </p:nvSpPr>
            <p:spPr>
              <a:xfrm>
                <a:off x="3928792" y="4752037"/>
                <a:ext cx="1060938" cy="1060938"/>
              </a:xfrm>
              <a:prstGeom prst="ellipse">
                <a:avLst/>
              </a:prstGeom>
              <a:solidFill>
                <a:srgbClr val="9BBB59">
                  <a:alpha val="89804"/>
                </a:srgb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92" name="TextBox 91"/>
              <p:cNvSpPr txBox="1"/>
              <p:nvPr/>
            </p:nvSpPr>
            <p:spPr>
              <a:xfrm>
                <a:off x="3928792" y="5128617"/>
                <a:ext cx="1078085" cy="307777"/>
              </a:xfrm>
              <a:prstGeom prst="rect">
                <a:avLst/>
              </a:prstGeom>
              <a:noFill/>
            </p:spPr>
            <p:txBody>
              <a:bodyPr wrap="square" rtlCol="0">
                <a:spAutoFit/>
              </a:bodyPr>
              <a:lstStyle/>
              <a:p>
                <a:pPr algn="ctr"/>
                <a:r>
                  <a:rPr lang="en-US" sz="1400" b="1" dirty="0" smtClean="0">
                    <a:solidFill>
                      <a:schemeClr val="bg1"/>
                    </a:solidFill>
                  </a:rPr>
                  <a:t>Translate</a:t>
                </a:r>
                <a:endParaRPr lang="en-US" sz="1400" b="1" dirty="0">
                  <a:solidFill>
                    <a:schemeClr val="bg1"/>
                  </a:solidFill>
                </a:endParaRPr>
              </a:p>
            </p:txBody>
          </p:sp>
        </p:grpSp>
      </p:grpSp>
    </p:spTree>
    <p:extLst>
      <p:ext uri="{BB962C8B-B14F-4D97-AF65-F5344CB8AC3E}">
        <p14:creationId xmlns:p14="http://schemas.microsoft.com/office/powerpoint/2010/main" val="1237196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nodeType="clickEffect">
                                  <p:stCondLst>
                                    <p:cond delay="0"/>
                                  </p:stCondLst>
                                  <p:childTnLst>
                                    <p:animMotion origin="layout" path="M -1.11022E-16 0.00115 L 0.09653 -0.0391 C 0.11719 -0.04835 0.1474 -0.05436 0.17917 -0.05436 C 0.21528 -0.05436 0.24427 -0.04881 0.26476 -0.0391 L 0.3625 0.00046 " pathEditMode="relative" rAng="0" ptsTypes="FffFF">
                                      <p:cBhvr>
                                        <p:cTn id="6" dur="1000" fill="hold"/>
                                        <p:tgtEl>
                                          <p:spTgt spid="30"/>
                                        </p:tgtEl>
                                        <p:attrNameLst>
                                          <p:attrName>ppt_x</p:attrName>
                                          <p:attrName>ppt_y</p:attrName>
                                        </p:attrNameLst>
                                      </p:cBhvr>
                                      <p:rCtr x="18125" y="-2776"/>
                                    </p:animMotion>
                                  </p:childTnLst>
                                </p:cTn>
                              </p:par>
                            </p:childTnLst>
                          </p:cTn>
                        </p:par>
                        <p:par>
                          <p:cTn id="7" fill="hold">
                            <p:stCondLst>
                              <p:cond delay="1000"/>
                            </p:stCondLst>
                            <p:childTnLst>
                              <p:par>
                                <p:cTn id="8" presetID="53" presetClass="exit" presetSubtype="32" fill="hold" nodeType="afterEffect">
                                  <p:stCondLst>
                                    <p:cond delay="0"/>
                                  </p:stCondLst>
                                  <p:childTnLst>
                                    <p:anim calcmode="lin" valueType="num">
                                      <p:cBhvr>
                                        <p:cTn id="9" dur="500"/>
                                        <p:tgtEl>
                                          <p:spTgt spid="30"/>
                                        </p:tgtEl>
                                        <p:attrNameLst>
                                          <p:attrName>ppt_w</p:attrName>
                                        </p:attrNameLst>
                                      </p:cBhvr>
                                      <p:tavLst>
                                        <p:tav tm="0">
                                          <p:val>
                                            <p:strVal val="ppt_w"/>
                                          </p:val>
                                        </p:tav>
                                        <p:tav tm="100000">
                                          <p:val>
                                            <p:fltVal val="0"/>
                                          </p:val>
                                        </p:tav>
                                      </p:tavLst>
                                    </p:anim>
                                    <p:anim calcmode="lin" valueType="num">
                                      <p:cBhvr>
                                        <p:cTn id="10" dur="500"/>
                                        <p:tgtEl>
                                          <p:spTgt spid="30"/>
                                        </p:tgtEl>
                                        <p:attrNameLst>
                                          <p:attrName>ppt_h</p:attrName>
                                        </p:attrNameLst>
                                      </p:cBhvr>
                                      <p:tavLst>
                                        <p:tav tm="0">
                                          <p:val>
                                            <p:strVal val="ppt_h"/>
                                          </p:val>
                                        </p:tav>
                                        <p:tav tm="100000">
                                          <p:val>
                                            <p:fltVal val="0"/>
                                          </p:val>
                                        </p:tav>
                                      </p:tavLst>
                                    </p:anim>
                                    <p:animEffect transition="out" filter="fade">
                                      <p:cBhvr>
                                        <p:cTn id="11" dur="500"/>
                                        <p:tgtEl>
                                          <p:spTgt spid="30"/>
                                        </p:tgtEl>
                                      </p:cBhvr>
                                    </p:animEffect>
                                    <p:set>
                                      <p:cBhvr>
                                        <p:cTn id="12" dur="1" fill="hold">
                                          <p:stCondLst>
                                            <p:cond delay="499"/>
                                          </p:stCondLst>
                                        </p:cTn>
                                        <p:tgtEl>
                                          <p:spTgt spid="30"/>
                                        </p:tgtEl>
                                        <p:attrNameLst>
                                          <p:attrName>style.visibility</p:attrName>
                                        </p:attrNameLst>
                                      </p:cBhvr>
                                      <p:to>
                                        <p:strVal val="hidden"/>
                                      </p:to>
                                    </p:set>
                                  </p:childTnLst>
                                </p:cTn>
                              </p:par>
                            </p:childTnLst>
                          </p:cTn>
                        </p:par>
                        <p:par>
                          <p:cTn id="13" fill="hold">
                            <p:stCondLst>
                              <p:cond delay="1500"/>
                            </p:stCondLst>
                            <p:childTnLst>
                              <p:par>
                                <p:cTn id="14" presetID="1" presetClass="entr" presetSubtype="0"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childTnLst>
                                </p:cTn>
                              </p:par>
                            </p:childTnLst>
                          </p:cTn>
                        </p:par>
                        <p:par>
                          <p:cTn id="16" fill="hold">
                            <p:stCondLst>
                              <p:cond delay="1500"/>
                            </p:stCondLst>
                            <p:childTnLst>
                              <p:par>
                                <p:cTn id="17" presetID="37" presetClass="path" presetSubtype="0" accel="50000" decel="50000" fill="hold" nodeType="afterEffect">
                                  <p:stCondLst>
                                    <p:cond delay="0"/>
                                  </p:stCondLst>
                                  <p:childTnLst>
                                    <p:animMotion origin="layout" path="M -2.22222E-6 -2.89151E-6 L -0.04357 0.11497 C -0.05521 0.13671 -0.07517 0.15915 -0.09896 0.17534 C -0.12552 0.19454 -0.14965 0.20357 -0.16909 0.2031 L -0.2618 0.20333 " pathEditMode="relative" rAng="0" ptsTypes="FffFF">
                                      <p:cBhvr>
                                        <p:cTn id="18" dur="1000" fill="hold"/>
                                        <p:tgtEl>
                                          <p:spTgt spid="1027"/>
                                        </p:tgtEl>
                                        <p:attrNameLst>
                                          <p:attrName>ppt_x</p:attrName>
                                          <p:attrName>ppt_y</p:attrName>
                                        </p:attrNameLst>
                                      </p:cBhvr>
                                      <p:rCtr x="-13090" y="10178"/>
                                    </p:animMotion>
                                  </p:childTnLst>
                                </p:cTn>
                              </p:par>
                            </p:childTnLst>
                          </p:cTn>
                        </p:par>
                        <p:par>
                          <p:cTn id="19" fill="hold">
                            <p:stCondLst>
                              <p:cond delay="2500"/>
                            </p:stCondLst>
                            <p:childTnLst>
                              <p:par>
                                <p:cTn id="20" presetID="53" presetClass="exit" presetSubtype="32" fill="hold" nodeType="afterEffect">
                                  <p:stCondLst>
                                    <p:cond delay="0"/>
                                  </p:stCondLst>
                                  <p:childTnLst>
                                    <p:anim calcmode="lin" valueType="num">
                                      <p:cBhvr>
                                        <p:cTn id="21" dur="500"/>
                                        <p:tgtEl>
                                          <p:spTgt spid="1027"/>
                                        </p:tgtEl>
                                        <p:attrNameLst>
                                          <p:attrName>ppt_w</p:attrName>
                                        </p:attrNameLst>
                                      </p:cBhvr>
                                      <p:tavLst>
                                        <p:tav tm="0">
                                          <p:val>
                                            <p:strVal val="ppt_w"/>
                                          </p:val>
                                        </p:tav>
                                        <p:tav tm="100000">
                                          <p:val>
                                            <p:fltVal val="0"/>
                                          </p:val>
                                        </p:tav>
                                      </p:tavLst>
                                    </p:anim>
                                    <p:anim calcmode="lin" valueType="num">
                                      <p:cBhvr>
                                        <p:cTn id="22" dur="500"/>
                                        <p:tgtEl>
                                          <p:spTgt spid="1027"/>
                                        </p:tgtEl>
                                        <p:attrNameLst>
                                          <p:attrName>ppt_h</p:attrName>
                                        </p:attrNameLst>
                                      </p:cBhvr>
                                      <p:tavLst>
                                        <p:tav tm="0">
                                          <p:val>
                                            <p:strVal val="ppt_h"/>
                                          </p:val>
                                        </p:tav>
                                        <p:tav tm="100000">
                                          <p:val>
                                            <p:fltVal val="0"/>
                                          </p:val>
                                        </p:tav>
                                      </p:tavLst>
                                    </p:anim>
                                    <p:animEffect transition="out" filter="fade">
                                      <p:cBhvr>
                                        <p:cTn id="23" dur="500"/>
                                        <p:tgtEl>
                                          <p:spTgt spid="1027"/>
                                        </p:tgtEl>
                                      </p:cBhvr>
                                    </p:animEffect>
                                    <p:set>
                                      <p:cBhvr>
                                        <p:cTn id="24" dur="1" fill="hold">
                                          <p:stCondLst>
                                            <p:cond delay="499"/>
                                          </p:stCondLst>
                                        </p:cTn>
                                        <p:tgtEl>
                                          <p:spTgt spid="1027"/>
                                        </p:tgtEl>
                                        <p:attrNameLst>
                                          <p:attrName>style.visibility</p:attrName>
                                        </p:attrNameLst>
                                      </p:cBhvr>
                                      <p:to>
                                        <p:strVal val="hidden"/>
                                      </p:to>
                                    </p:set>
                                  </p:childTnLst>
                                </p:cTn>
                              </p:par>
                            </p:childTnLst>
                          </p:cTn>
                        </p:par>
                        <p:par>
                          <p:cTn id="25" fill="hold">
                            <p:stCondLst>
                              <p:cond delay="3000"/>
                            </p:stCondLst>
                            <p:childTnLst>
                              <p:par>
                                <p:cTn id="26" presetID="1" presetClass="entr" presetSubtype="0"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childTnLst>
                                </p:cTn>
                              </p:par>
                            </p:childTnLst>
                          </p:cTn>
                        </p:par>
                        <p:par>
                          <p:cTn id="28" fill="hold">
                            <p:stCondLst>
                              <p:cond delay="3000"/>
                            </p:stCondLst>
                            <p:childTnLst>
                              <p:par>
                                <p:cTn id="29" presetID="37" presetClass="path" presetSubtype="0" accel="50000" decel="50000" fill="hold" nodeType="afterEffect">
                                  <p:stCondLst>
                                    <p:cond delay="0"/>
                                  </p:stCondLst>
                                  <p:childTnLst>
                                    <p:animMotion origin="layout" path="M -0.00104 0.00371 L -0.07187 -0.05204 C -0.08663 -0.06453 -0.10972 -0.07356 -0.1342 -0.07772 C -0.16215 -0.08327 -0.18524 -0.08142 -0.20174 -0.07402 L -0.28108 -0.04464 " pathEditMode="relative" rAng="11242083" ptsTypes="FffFF">
                                      <p:cBhvr>
                                        <p:cTn id="30" dur="1000" fill="hold"/>
                                        <p:tgtEl>
                                          <p:spTgt spid="1028"/>
                                        </p:tgtEl>
                                        <p:attrNameLst>
                                          <p:attrName>ppt_x</p:attrName>
                                          <p:attrName>ppt_y</p:attrName>
                                        </p:attrNameLst>
                                      </p:cBhvr>
                                      <p:rCtr x="-13715" y="-5297"/>
                                    </p:animMotion>
                                  </p:childTnLst>
                                </p:cTn>
                              </p:par>
                            </p:childTnLst>
                          </p:cTn>
                        </p:par>
                        <p:par>
                          <p:cTn id="31" fill="hold">
                            <p:stCondLst>
                              <p:cond delay="4000"/>
                            </p:stCondLst>
                            <p:childTnLst>
                              <p:par>
                                <p:cTn id="32" presetID="53" presetClass="exit" presetSubtype="32" fill="hold" nodeType="afterEffect">
                                  <p:stCondLst>
                                    <p:cond delay="0"/>
                                  </p:stCondLst>
                                  <p:childTnLst>
                                    <p:anim calcmode="lin" valueType="num">
                                      <p:cBhvr>
                                        <p:cTn id="33" dur="500"/>
                                        <p:tgtEl>
                                          <p:spTgt spid="1028"/>
                                        </p:tgtEl>
                                        <p:attrNameLst>
                                          <p:attrName>ppt_w</p:attrName>
                                        </p:attrNameLst>
                                      </p:cBhvr>
                                      <p:tavLst>
                                        <p:tav tm="0">
                                          <p:val>
                                            <p:strVal val="ppt_w"/>
                                          </p:val>
                                        </p:tav>
                                        <p:tav tm="100000">
                                          <p:val>
                                            <p:fltVal val="0"/>
                                          </p:val>
                                        </p:tav>
                                      </p:tavLst>
                                    </p:anim>
                                    <p:anim calcmode="lin" valueType="num">
                                      <p:cBhvr>
                                        <p:cTn id="34" dur="500"/>
                                        <p:tgtEl>
                                          <p:spTgt spid="1028"/>
                                        </p:tgtEl>
                                        <p:attrNameLst>
                                          <p:attrName>ppt_h</p:attrName>
                                        </p:attrNameLst>
                                      </p:cBhvr>
                                      <p:tavLst>
                                        <p:tav tm="0">
                                          <p:val>
                                            <p:strVal val="ppt_h"/>
                                          </p:val>
                                        </p:tav>
                                        <p:tav tm="100000">
                                          <p:val>
                                            <p:fltVal val="0"/>
                                          </p:val>
                                        </p:tav>
                                      </p:tavLst>
                                    </p:anim>
                                    <p:animEffect transition="out" filter="fade">
                                      <p:cBhvr>
                                        <p:cTn id="35" dur="500"/>
                                        <p:tgtEl>
                                          <p:spTgt spid="1028"/>
                                        </p:tgtEl>
                                      </p:cBhvr>
                                    </p:animEffect>
                                    <p:set>
                                      <p:cBhvr>
                                        <p:cTn id="36" dur="1" fill="hold">
                                          <p:stCondLst>
                                            <p:cond delay="499"/>
                                          </p:stCondLst>
                                        </p:cTn>
                                        <p:tgtEl>
                                          <p:spTgt spid="1028"/>
                                        </p:tgtEl>
                                        <p:attrNameLst>
                                          <p:attrName>style.visibility</p:attrName>
                                        </p:attrNameLst>
                                      </p:cBhvr>
                                      <p:to>
                                        <p:strVal val="hidden"/>
                                      </p:to>
                                    </p:set>
                                  </p:childTnLst>
                                </p:cTn>
                              </p:par>
                            </p:childTnLst>
                          </p:cTn>
                        </p:par>
                        <p:par>
                          <p:cTn id="37" fill="hold">
                            <p:stCondLst>
                              <p:cond delay="4500"/>
                            </p:stCondLst>
                            <p:childTnLst>
                              <p:par>
                                <p:cTn id="38" presetID="1" presetClass="entr" presetSubtype="0"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childTnLst>
                                </p:cTn>
                              </p:par>
                              <p:par>
                                <p:cTn id="40" presetID="37" presetClass="path" presetSubtype="0" accel="50000" decel="50000" fill="hold" nodeType="withEffect">
                                  <p:stCondLst>
                                    <p:cond delay="0"/>
                                  </p:stCondLst>
                                  <p:childTnLst>
                                    <p:animMotion origin="layout" path="M 0.00017 -0.00023 L 0.04288 0.10757 C 0.05139 0.13139 0.06892 0.15291 0.09062 0.16702 C 0.11528 0.18344 0.13854 0.18922 0.15781 0.18413 L 0.26614 0.16193 " pathEditMode="relative" rAng="0" ptsTypes="FffFF">
                                      <p:cBhvr>
                                        <p:cTn id="41" dur="1000" fill="hold"/>
                                        <p:tgtEl>
                                          <p:spTgt spid="1024"/>
                                        </p:tgtEl>
                                        <p:attrNameLst>
                                          <p:attrName>ppt_x</p:attrName>
                                          <p:attrName>ppt_y</p:attrName>
                                        </p:attrNameLst>
                                      </p:cBhvr>
                                      <p:rCtr x="13299" y="9461"/>
                                    </p:animMotion>
                                  </p:childTnLst>
                                </p:cTn>
                              </p:par>
                            </p:childTnLst>
                          </p:cTn>
                        </p:par>
                        <p:par>
                          <p:cTn id="42" fill="hold">
                            <p:stCondLst>
                              <p:cond delay="5500"/>
                            </p:stCondLst>
                            <p:childTnLst>
                              <p:par>
                                <p:cTn id="43" presetID="53" presetClass="exit" presetSubtype="32" fill="hold" nodeType="afterEffect">
                                  <p:stCondLst>
                                    <p:cond delay="0"/>
                                  </p:stCondLst>
                                  <p:childTnLst>
                                    <p:anim calcmode="lin" valueType="num">
                                      <p:cBhvr>
                                        <p:cTn id="44" dur="500"/>
                                        <p:tgtEl>
                                          <p:spTgt spid="1024"/>
                                        </p:tgtEl>
                                        <p:attrNameLst>
                                          <p:attrName>ppt_w</p:attrName>
                                        </p:attrNameLst>
                                      </p:cBhvr>
                                      <p:tavLst>
                                        <p:tav tm="0">
                                          <p:val>
                                            <p:strVal val="ppt_w"/>
                                          </p:val>
                                        </p:tav>
                                        <p:tav tm="100000">
                                          <p:val>
                                            <p:fltVal val="0"/>
                                          </p:val>
                                        </p:tav>
                                      </p:tavLst>
                                    </p:anim>
                                    <p:anim calcmode="lin" valueType="num">
                                      <p:cBhvr>
                                        <p:cTn id="45" dur="500"/>
                                        <p:tgtEl>
                                          <p:spTgt spid="1024"/>
                                        </p:tgtEl>
                                        <p:attrNameLst>
                                          <p:attrName>ppt_h</p:attrName>
                                        </p:attrNameLst>
                                      </p:cBhvr>
                                      <p:tavLst>
                                        <p:tav tm="0">
                                          <p:val>
                                            <p:strVal val="ppt_h"/>
                                          </p:val>
                                        </p:tav>
                                        <p:tav tm="100000">
                                          <p:val>
                                            <p:fltVal val="0"/>
                                          </p:val>
                                        </p:tav>
                                      </p:tavLst>
                                    </p:anim>
                                    <p:animEffect transition="out" filter="fade">
                                      <p:cBhvr>
                                        <p:cTn id="46" dur="500"/>
                                        <p:tgtEl>
                                          <p:spTgt spid="1024"/>
                                        </p:tgtEl>
                                      </p:cBhvr>
                                    </p:animEffect>
                                    <p:set>
                                      <p:cBhvr>
                                        <p:cTn id="47" dur="1" fill="hold">
                                          <p:stCondLst>
                                            <p:cond delay="499"/>
                                          </p:stCondLst>
                                        </p:cTn>
                                        <p:tgtEl>
                                          <p:spTgt spid="1024"/>
                                        </p:tgtEl>
                                        <p:attrNameLst>
                                          <p:attrName>style.visibility</p:attrName>
                                        </p:attrNameLst>
                                      </p:cBhvr>
                                      <p:to>
                                        <p:strVal val="hidden"/>
                                      </p:to>
                                    </p:set>
                                  </p:childTnLst>
                                </p:cTn>
                              </p:par>
                            </p:childTnLst>
                          </p:cTn>
                        </p:par>
                        <p:par>
                          <p:cTn id="48" fill="hold">
                            <p:stCondLst>
                              <p:cond delay="6000"/>
                            </p:stCondLst>
                            <p:childTnLst>
                              <p:par>
                                <p:cTn id="49" presetID="1" presetClass="entr" presetSubtype="0" fill="hold" nodeType="afterEffect">
                                  <p:stCondLst>
                                    <p:cond delay="0"/>
                                  </p:stCondLst>
                                  <p:childTnLst>
                                    <p:set>
                                      <p:cBhvr>
                                        <p:cTn id="50" dur="1" fill="hold">
                                          <p:stCondLst>
                                            <p:cond delay="0"/>
                                          </p:stCondLst>
                                        </p:cTn>
                                        <p:tgtEl>
                                          <p:spTgt spid="5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37" presetClass="path" presetSubtype="0" accel="50000" decel="50000" fill="hold" nodeType="clickEffect">
                                  <p:stCondLst>
                                    <p:cond delay="0"/>
                                  </p:stCondLst>
                                  <p:childTnLst>
                                    <p:animMotion origin="layout" path="M 8.33333E-7 -4.81481E-6 L 0.09271 0.08913 C 0.1118 0.1095 0.14288 0.12524 0.17604 0.13288 C 0.21354 0.14237 0.24496 0.14075 0.26858 0.13079 L 0.37899 0.09075 " pathEditMode="relative" rAng="614941" ptsTypes="FffFF">
                                      <p:cBhvr>
                                        <p:cTn id="54" dur="1000" fill="hold"/>
                                        <p:tgtEl>
                                          <p:spTgt spid="1025"/>
                                        </p:tgtEl>
                                        <p:attrNameLst>
                                          <p:attrName>ppt_x</p:attrName>
                                          <p:attrName>ppt_y</p:attrName>
                                        </p:attrNameLst>
                                      </p:cBhvr>
                                      <p:rCtr x="18351" y="8958"/>
                                    </p:animMotion>
                                  </p:childTnLst>
                                </p:cTn>
                              </p:par>
                              <p:par>
                                <p:cTn id="55" presetID="37" presetClass="path" presetSubtype="0" accel="50000" decel="50000" fill="hold" nodeType="withEffect">
                                  <p:stCondLst>
                                    <p:cond delay="0"/>
                                  </p:stCondLst>
                                  <p:childTnLst>
                                    <p:animMotion origin="layout" path="M 2.77778E-6 4.81481E-6 L 0.13611 -0.03797 C 0.16545 -0.04468 0.20173 -0.06945 0.23524 -0.10186 C 0.27343 -0.1375 0.2993 -0.17709 0.31354 -0.2125 L 0.38403 -0.37292 " pathEditMode="relative" rAng="-2161935" ptsTypes="FffFF">
                                      <p:cBhvr>
                                        <p:cTn id="56" dur="1000" fill="hold"/>
                                        <p:tgtEl>
                                          <p:spTgt spid="78"/>
                                        </p:tgtEl>
                                        <p:attrNameLst>
                                          <p:attrName>ppt_x</p:attrName>
                                          <p:attrName>ppt_y</p:attrName>
                                        </p:attrNameLst>
                                      </p:cBhvr>
                                      <p:rCtr x="21476" y="-14468"/>
                                    </p:animMotion>
                                  </p:childTnLst>
                                </p:cTn>
                              </p:par>
                              <p:par>
                                <p:cTn id="57" presetID="37" presetClass="path" presetSubtype="0" accel="50000" decel="50000" fill="hold" nodeType="withEffect">
                                  <p:stCondLst>
                                    <p:cond delay="0"/>
                                  </p:stCondLst>
                                  <p:childTnLst>
                                    <p:animMotion origin="layout" path="M -8.33333E-7 2.22222E-6 L -0.09583 0.04676 C -0.11614 0.05717 -0.14757 0.06736 -0.17934 0.0743 C -0.21614 0.08287 -0.24601 0.08565 -0.26771 0.08472 L -0.36979 0.08194 " pathEditMode="relative" rAng="-564521" ptsTypes="FffFF">
                                      <p:cBhvr>
                                        <p:cTn id="58" dur="1000" fill="hold"/>
                                        <p:tgtEl>
                                          <p:spTgt spid="83"/>
                                        </p:tgtEl>
                                        <p:attrNameLst>
                                          <p:attrName>ppt_x</p:attrName>
                                          <p:attrName>ppt_y</p:attrName>
                                        </p:attrNameLst>
                                      </p:cBhvr>
                                      <p:rCtr x="-18281" y="578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Publishing Process (Journals)</a:t>
            </a:r>
            <a:endParaRPr lang="en-US" dirty="0"/>
          </a:p>
        </p:txBody>
      </p:sp>
      <p:sp>
        <p:nvSpPr>
          <p:cNvPr id="20" name="Right Arrow 19"/>
          <p:cNvSpPr/>
          <p:nvPr/>
        </p:nvSpPr>
        <p:spPr>
          <a:xfrm>
            <a:off x="999169" y="2176910"/>
            <a:ext cx="1600201" cy="990600"/>
          </a:xfrm>
          <a:prstGeom prst="rightArrow">
            <a:avLst/>
          </a:prstGeom>
          <a:gradFill flip="none" rotWithShape="1">
            <a:gsLst>
              <a:gs pos="0">
                <a:schemeClr val="accent3">
                  <a:lumMod val="60000"/>
                  <a:lumOff val="40000"/>
                </a:schemeClr>
              </a:gs>
              <a:gs pos="50000">
                <a:srgbClr val="92D050"/>
              </a:gs>
              <a:gs pos="100000">
                <a:srgbClr val="00B050"/>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ight Arrow 20"/>
          <p:cNvSpPr/>
          <p:nvPr/>
        </p:nvSpPr>
        <p:spPr>
          <a:xfrm>
            <a:off x="3515648" y="2176910"/>
            <a:ext cx="1600201" cy="990600"/>
          </a:xfrm>
          <a:prstGeom prst="rightArrow">
            <a:avLst/>
          </a:prstGeom>
          <a:gradFill flip="none" rotWithShape="1">
            <a:gsLst>
              <a:gs pos="0">
                <a:srgbClr val="FFC000"/>
              </a:gs>
              <a:gs pos="50000">
                <a:srgbClr val="FFFF00"/>
              </a:gs>
              <a:gs pos="100000">
                <a:schemeClr val="accent3">
                  <a:lumMod val="60000"/>
                  <a:lumOff val="4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ight Arrow 21"/>
          <p:cNvSpPr/>
          <p:nvPr/>
        </p:nvSpPr>
        <p:spPr>
          <a:xfrm>
            <a:off x="6386626" y="2176910"/>
            <a:ext cx="1600201" cy="990600"/>
          </a:xfrm>
          <a:prstGeom prst="rightArrow">
            <a:avLst/>
          </a:prstGeom>
          <a:gradFill flip="none" rotWithShape="1">
            <a:gsLst>
              <a:gs pos="0">
                <a:srgbClr val="FF0000"/>
              </a:gs>
              <a:gs pos="50000">
                <a:schemeClr val="tx2">
                  <a:lumMod val="50000"/>
                  <a:lumOff val="50000"/>
                </a:schemeClr>
              </a:gs>
              <a:gs pos="100000">
                <a:srgbClr val="FFC000"/>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1095706" y="5379586"/>
            <a:ext cx="1371600" cy="369332"/>
          </a:xfrm>
          <a:prstGeom prst="rect">
            <a:avLst/>
          </a:prstGeom>
          <a:noFill/>
        </p:spPr>
        <p:txBody>
          <a:bodyPr wrap="square" rtlCol="0">
            <a:spAutoFit/>
          </a:bodyPr>
          <a:lstStyle/>
          <a:p>
            <a:pPr algn="ctr"/>
            <a:r>
              <a:rPr lang="en-US" dirty="0" smtClean="0"/>
              <a:t>You own</a:t>
            </a:r>
            <a:endParaRPr lang="en-US" dirty="0"/>
          </a:p>
        </p:txBody>
      </p:sp>
      <p:sp>
        <p:nvSpPr>
          <p:cNvPr id="24" name="TextBox 23"/>
          <p:cNvSpPr txBox="1"/>
          <p:nvPr/>
        </p:nvSpPr>
        <p:spPr>
          <a:xfrm>
            <a:off x="3654190" y="5376153"/>
            <a:ext cx="1371600" cy="369332"/>
          </a:xfrm>
          <a:prstGeom prst="rect">
            <a:avLst/>
          </a:prstGeom>
          <a:noFill/>
        </p:spPr>
        <p:txBody>
          <a:bodyPr wrap="square" rtlCol="0">
            <a:spAutoFit/>
          </a:bodyPr>
          <a:lstStyle/>
          <a:p>
            <a:pPr algn="ctr"/>
            <a:r>
              <a:rPr lang="en-US" dirty="0" smtClean="0"/>
              <a:t>You own</a:t>
            </a:r>
            <a:endParaRPr lang="en-US" dirty="0"/>
          </a:p>
        </p:txBody>
      </p:sp>
      <p:sp>
        <p:nvSpPr>
          <p:cNvPr id="25" name="TextBox 24"/>
          <p:cNvSpPr txBox="1"/>
          <p:nvPr/>
        </p:nvSpPr>
        <p:spPr>
          <a:xfrm>
            <a:off x="6272326" y="5379586"/>
            <a:ext cx="1828800" cy="369332"/>
          </a:xfrm>
          <a:prstGeom prst="rect">
            <a:avLst/>
          </a:prstGeom>
          <a:noFill/>
        </p:spPr>
        <p:txBody>
          <a:bodyPr wrap="square" rtlCol="0">
            <a:spAutoFit/>
          </a:bodyPr>
          <a:lstStyle/>
          <a:p>
            <a:pPr algn="ctr"/>
            <a:r>
              <a:rPr lang="en-US" dirty="0" smtClean="0"/>
              <a:t>Publisher owns</a:t>
            </a:r>
            <a:endParaRPr lang="en-US" dirty="0"/>
          </a:p>
        </p:txBody>
      </p:sp>
      <p:pic>
        <p:nvPicPr>
          <p:cNvPr id="26" name="Picture 10" descr="Image result for preprint"/>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1114756" y="3467414"/>
            <a:ext cx="1352550" cy="190873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2" descr="Image result for preprint"/>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3664023" y="3467414"/>
            <a:ext cx="1336402" cy="188595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2" descr="Image result for journal article"/>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6482815" y="3467413"/>
            <a:ext cx="1407822" cy="1885951"/>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1131232" y="2491362"/>
            <a:ext cx="1024194" cy="338554"/>
          </a:xfrm>
          <a:prstGeom prst="rect">
            <a:avLst/>
          </a:prstGeom>
          <a:noFill/>
        </p:spPr>
        <p:txBody>
          <a:bodyPr wrap="square" rtlCol="0">
            <a:spAutoFit/>
          </a:bodyPr>
          <a:lstStyle/>
          <a:p>
            <a:r>
              <a:rPr lang="en-US" sz="1600" dirty="0" smtClean="0"/>
              <a:t>Preprint</a:t>
            </a:r>
            <a:endParaRPr lang="en-US" sz="1600" dirty="0"/>
          </a:p>
        </p:txBody>
      </p:sp>
      <p:sp>
        <p:nvSpPr>
          <p:cNvPr id="30" name="TextBox 29"/>
          <p:cNvSpPr txBox="1"/>
          <p:nvPr/>
        </p:nvSpPr>
        <p:spPr>
          <a:xfrm>
            <a:off x="3678439" y="2491362"/>
            <a:ext cx="1063340" cy="338554"/>
          </a:xfrm>
          <a:prstGeom prst="rect">
            <a:avLst/>
          </a:prstGeom>
          <a:noFill/>
        </p:spPr>
        <p:txBody>
          <a:bodyPr wrap="square" rtlCol="0">
            <a:spAutoFit/>
          </a:bodyPr>
          <a:lstStyle/>
          <a:p>
            <a:r>
              <a:rPr lang="en-US" sz="1600" dirty="0" smtClean="0"/>
              <a:t>Postprint</a:t>
            </a:r>
            <a:endParaRPr lang="en-US" sz="1600" dirty="0"/>
          </a:p>
        </p:txBody>
      </p:sp>
      <p:sp>
        <p:nvSpPr>
          <p:cNvPr id="31" name="TextBox 30"/>
          <p:cNvSpPr txBox="1"/>
          <p:nvPr/>
        </p:nvSpPr>
        <p:spPr>
          <a:xfrm>
            <a:off x="6374272" y="2491362"/>
            <a:ext cx="1600201" cy="338554"/>
          </a:xfrm>
          <a:prstGeom prst="rect">
            <a:avLst/>
          </a:prstGeom>
          <a:noFill/>
        </p:spPr>
        <p:txBody>
          <a:bodyPr wrap="square" rtlCol="0">
            <a:spAutoFit/>
          </a:bodyPr>
          <a:lstStyle/>
          <a:p>
            <a:r>
              <a:rPr lang="en-US" sz="1600" dirty="0" smtClean="0"/>
              <a:t>Publisher PDF</a:t>
            </a:r>
            <a:endParaRPr lang="en-US" sz="1600" dirty="0"/>
          </a:p>
        </p:txBody>
      </p:sp>
      <p:sp>
        <p:nvSpPr>
          <p:cNvPr id="32" name="TextBox 31"/>
          <p:cNvSpPr txBox="1"/>
          <p:nvPr/>
        </p:nvSpPr>
        <p:spPr>
          <a:xfrm>
            <a:off x="109868" y="2411721"/>
            <a:ext cx="842963" cy="523220"/>
          </a:xfrm>
          <a:prstGeom prst="rect">
            <a:avLst/>
          </a:prstGeom>
          <a:solidFill>
            <a:srgbClr val="00B050"/>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dirty="0" smtClean="0">
                <a:solidFill>
                  <a:schemeClr val="bg1"/>
                </a:solidFill>
              </a:rPr>
              <a:t>Original Version</a:t>
            </a:r>
          </a:p>
        </p:txBody>
      </p:sp>
      <p:sp>
        <p:nvSpPr>
          <p:cNvPr id="33" name="TextBox 32"/>
          <p:cNvSpPr txBox="1"/>
          <p:nvPr/>
        </p:nvSpPr>
        <p:spPr>
          <a:xfrm>
            <a:off x="2637769" y="2411721"/>
            <a:ext cx="842963" cy="523220"/>
          </a:xfrm>
          <a:prstGeom prst="rect">
            <a:avLst/>
          </a:prstGeom>
          <a:solidFill>
            <a:schemeClr val="accent3">
              <a:lumMod val="60000"/>
              <a:lumOff val="40000"/>
            </a:schemeClr>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dirty="0" smtClean="0">
                <a:solidFill>
                  <a:schemeClr val="bg1"/>
                </a:solidFill>
              </a:rPr>
              <a:t>Peer-Review</a:t>
            </a:r>
            <a:endParaRPr lang="en-US" sz="1400" dirty="0">
              <a:solidFill>
                <a:schemeClr val="bg1"/>
              </a:solidFill>
            </a:endParaRPr>
          </a:p>
        </p:txBody>
      </p:sp>
      <p:sp>
        <p:nvSpPr>
          <p:cNvPr id="34" name="TextBox 33"/>
          <p:cNvSpPr txBox="1"/>
          <p:nvPr/>
        </p:nvSpPr>
        <p:spPr>
          <a:xfrm>
            <a:off x="5165370" y="2186765"/>
            <a:ext cx="1148146" cy="954107"/>
          </a:xfrm>
          <a:prstGeom prst="rect">
            <a:avLst/>
          </a:prstGeom>
          <a:solidFill>
            <a:srgbClr val="FFC000"/>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dirty="0" smtClean="0">
                <a:solidFill>
                  <a:schemeClr val="bg1"/>
                </a:solidFill>
              </a:rPr>
              <a:t>Copyright Transfer &amp; Publisher </a:t>
            </a:r>
            <a:r>
              <a:rPr lang="en-US" sz="1400" dirty="0">
                <a:solidFill>
                  <a:schemeClr val="bg1"/>
                </a:solidFill>
              </a:rPr>
              <a:t>F</a:t>
            </a:r>
            <a:r>
              <a:rPr lang="en-US" sz="1400" dirty="0" smtClean="0">
                <a:solidFill>
                  <a:schemeClr val="bg1"/>
                </a:solidFill>
              </a:rPr>
              <a:t>ormatting</a:t>
            </a:r>
            <a:endParaRPr lang="en-US" sz="1400" dirty="0">
              <a:solidFill>
                <a:schemeClr val="bg1"/>
              </a:solidFill>
            </a:endParaRPr>
          </a:p>
        </p:txBody>
      </p:sp>
      <p:sp>
        <p:nvSpPr>
          <p:cNvPr id="35" name="TextBox 34"/>
          <p:cNvSpPr txBox="1"/>
          <p:nvPr/>
        </p:nvSpPr>
        <p:spPr>
          <a:xfrm>
            <a:off x="8041018" y="2404906"/>
            <a:ext cx="984250" cy="523220"/>
          </a:xfrm>
          <a:prstGeom prst="rect">
            <a:avLst/>
          </a:prstGeom>
          <a:solidFill>
            <a:srgbClr val="FF0000"/>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dirty="0" smtClean="0">
                <a:solidFill>
                  <a:schemeClr val="bg1"/>
                </a:solidFill>
              </a:rPr>
              <a:t>Published Version</a:t>
            </a:r>
            <a:endParaRPr lang="en-US" sz="1400" dirty="0">
              <a:solidFill>
                <a:schemeClr val="bg1"/>
              </a:solidFill>
            </a:endParaRPr>
          </a:p>
        </p:txBody>
      </p:sp>
      <p:sp>
        <p:nvSpPr>
          <p:cNvPr id="3" name="Oval 2"/>
          <p:cNvSpPr/>
          <p:nvPr/>
        </p:nvSpPr>
        <p:spPr>
          <a:xfrm>
            <a:off x="4958716" y="1883091"/>
            <a:ext cx="1561454" cy="1561454"/>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99474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Transfers vs Licenses</a:t>
            </a:r>
            <a:endParaRPr lang="en-US" dirty="0"/>
          </a:p>
        </p:txBody>
      </p:sp>
      <p:sp>
        <p:nvSpPr>
          <p:cNvPr id="3" name="Content Placeholder 2"/>
          <p:cNvSpPr>
            <a:spLocks noGrp="1"/>
          </p:cNvSpPr>
          <p:nvPr>
            <p:ph idx="1"/>
          </p:nvPr>
        </p:nvSpPr>
        <p:spPr>
          <a:xfrm>
            <a:off x="838200" y="2038389"/>
            <a:ext cx="7467600" cy="1619212"/>
          </a:xfrm>
        </p:spPr>
        <p:txBody>
          <a:bodyPr/>
          <a:lstStyle/>
          <a:p>
            <a:r>
              <a:rPr lang="en-US" dirty="0"/>
              <a:t>Transfer </a:t>
            </a:r>
            <a:r>
              <a:rPr lang="en-US" dirty="0" smtClean="0"/>
              <a:t>= Ownership</a:t>
            </a:r>
          </a:p>
          <a:p>
            <a:pPr lvl="1"/>
            <a:r>
              <a:rPr lang="en-US" dirty="0" smtClean="0"/>
              <a:t>Give up rights</a:t>
            </a:r>
          </a:p>
          <a:p>
            <a:pPr lvl="1"/>
            <a:r>
              <a:rPr lang="en-US" dirty="0" smtClean="0"/>
              <a:t>Needs </a:t>
            </a:r>
            <a:r>
              <a:rPr lang="en-US" dirty="0"/>
              <a:t>to be done in </a:t>
            </a:r>
            <a:r>
              <a:rPr lang="en-US" dirty="0" smtClean="0"/>
              <a:t>writing</a:t>
            </a:r>
          </a:p>
          <a:p>
            <a:pPr marL="0" indent="0">
              <a:buNone/>
            </a:pPr>
            <a:endParaRPr lang="en-US" dirty="0"/>
          </a:p>
        </p:txBody>
      </p:sp>
      <p:pic>
        <p:nvPicPr>
          <p:cNvPr id="1026" name="Picture 2" descr="C:\Users\swipp\Documents\IE\Temporary Internet Files\Content.IE5\BK1R86BK\documents[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828800"/>
            <a:ext cx="2502300" cy="23304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wipp\Documents\IE\Temporary Internet Files\Content.IE5\GTTXS5B9\large-Stopwatch-no-shading--66.6-4476[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4343400"/>
            <a:ext cx="1676400" cy="2101088"/>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p:cNvSpPr txBox="1">
            <a:spLocks/>
          </p:cNvSpPr>
          <p:nvPr/>
        </p:nvSpPr>
        <p:spPr>
          <a:xfrm>
            <a:off x="838200" y="2286000"/>
            <a:ext cx="7467600" cy="3646537"/>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buFont typeface="Rage Italic" pitchFamily="66" charset="0"/>
              <a:buNone/>
            </a:pPr>
            <a:endParaRPr lang="en-US" dirty="0" smtClean="0"/>
          </a:p>
          <a:p>
            <a:endParaRPr lang="en-US" dirty="0" smtClean="0"/>
          </a:p>
          <a:p>
            <a:endParaRPr lang="en-US" dirty="0"/>
          </a:p>
          <a:p>
            <a:endParaRPr lang="en-US" dirty="0" smtClean="0"/>
          </a:p>
          <a:p>
            <a:r>
              <a:rPr lang="en-US" dirty="0" smtClean="0"/>
              <a:t>Licenses = Grant of Permission</a:t>
            </a:r>
          </a:p>
          <a:p>
            <a:pPr lvl="1"/>
            <a:r>
              <a:rPr lang="en-US" dirty="0" smtClean="0"/>
              <a:t>Can have time limits</a:t>
            </a:r>
            <a:endParaRPr lang="en-US" dirty="0"/>
          </a:p>
        </p:txBody>
      </p:sp>
    </p:spTree>
    <p:extLst>
      <p:ext uri="{BB962C8B-B14F-4D97-AF65-F5344CB8AC3E}">
        <p14:creationId xmlns:p14="http://schemas.microsoft.com/office/powerpoint/2010/main" val="149388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p:cTn id="24" dur="500" fill="hold"/>
                                        <p:tgtEl>
                                          <p:spTgt spid="1026"/>
                                        </p:tgtEl>
                                        <p:attrNameLst>
                                          <p:attrName>ppt_w</p:attrName>
                                        </p:attrNameLst>
                                      </p:cBhvr>
                                      <p:tavLst>
                                        <p:tav tm="0">
                                          <p:val>
                                            <p:fltVal val="0"/>
                                          </p:val>
                                        </p:tav>
                                        <p:tav tm="100000">
                                          <p:val>
                                            <p:strVal val="#ppt_w"/>
                                          </p:val>
                                        </p:tav>
                                      </p:tavLst>
                                    </p:anim>
                                    <p:anim calcmode="lin" valueType="num">
                                      <p:cBhvr>
                                        <p:cTn id="25" dur="500" fill="hold"/>
                                        <p:tgtEl>
                                          <p:spTgt spid="1026"/>
                                        </p:tgtEl>
                                        <p:attrNameLst>
                                          <p:attrName>ppt_h</p:attrName>
                                        </p:attrNameLst>
                                      </p:cBhvr>
                                      <p:tavLst>
                                        <p:tav tm="0">
                                          <p:val>
                                            <p:fltVal val="0"/>
                                          </p:val>
                                        </p:tav>
                                        <p:tav tm="100000">
                                          <p:val>
                                            <p:strVal val="#ppt_h"/>
                                          </p:val>
                                        </p:tav>
                                      </p:tavLst>
                                    </p:anim>
                                    <p:animEffect transition="in" filter="fade">
                                      <p:cBhvr>
                                        <p:cTn id="26" dur="500"/>
                                        <p:tgtEl>
                                          <p:spTgt spid="1026"/>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1028"/>
                                        </p:tgtEl>
                                        <p:attrNameLst>
                                          <p:attrName>style.visibility</p:attrName>
                                        </p:attrNameLst>
                                      </p:cBhvr>
                                      <p:to>
                                        <p:strVal val="visible"/>
                                      </p:to>
                                    </p:set>
                                    <p:anim calcmode="lin" valueType="num">
                                      <p:cBhvr>
                                        <p:cTn id="38" dur="1000" fill="hold"/>
                                        <p:tgtEl>
                                          <p:spTgt spid="1028"/>
                                        </p:tgtEl>
                                        <p:attrNameLst>
                                          <p:attrName>ppt_w</p:attrName>
                                        </p:attrNameLst>
                                      </p:cBhvr>
                                      <p:tavLst>
                                        <p:tav tm="0">
                                          <p:val>
                                            <p:fltVal val="0"/>
                                          </p:val>
                                        </p:tav>
                                        <p:tav tm="100000">
                                          <p:val>
                                            <p:strVal val="#ppt_w"/>
                                          </p:val>
                                        </p:tav>
                                      </p:tavLst>
                                    </p:anim>
                                    <p:anim calcmode="lin" valueType="num">
                                      <p:cBhvr>
                                        <p:cTn id="39" dur="1000" fill="hold"/>
                                        <p:tgtEl>
                                          <p:spTgt spid="1028"/>
                                        </p:tgtEl>
                                        <p:attrNameLst>
                                          <p:attrName>ppt_h</p:attrName>
                                        </p:attrNameLst>
                                      </p:cBhvr>
                                      <p:tavLst>
                                        <p:tav tm="0">
                                          <p:val>
                                            <p:fltVal val="0"/>
                                          </p:val>
                                        </p:tav>
                                        <p:tav tm="100000">
                                          <p:val>
                                            <p:strVal val="#ppt_h"/>
                                          </p:val>
                                        </p:tav>
                                      </p:tavLst>
                                    </p:anim>
                                    <p:anim calcmode="lin" valueType="num">
                                      <p:cBhvr>
                                        <p:cTn id="40" dur="1000" fill="hold"/>
                                        <p:tgtEl>
                                          <p:spTgt spid="1028"/>
                                        </p:tgtEl>
                                        <p:attrNameLst>
                                          <p:attrName>style.rotation</p:attrName>
                                        </p:attrNameLst>
                                      </p:cBhvr>
                                      <p:tavLst>
                                        <p:tav tm="0">
                                          <p:val>
                                            <p:fltVal val="90"/>
                                          </p:val>
                                        </p:tav>
                                        <p:tav tm="100000">
                                          <p:val>
                                            <p:fltVal val="0"/>
                                          </p:val>
                                        </p:tav>
                                      </p:tavLst>
                                    </p:anim>
                                    <p:animEffect transition="in" filter="fade">
                                      <p:cBhvr>
                                        <p:cTn id="41" dur="1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TM01790492[[fn=Sketchbook]]</Template>
  <TotalTime>276</TotalTime>
  <Words>1400</Words>
  <Application>Microsoft Office PowerPoint</Application>
  <PresentationFormat>On-screen Show (4:3)</PresentationFormat>
  <Paragraphs>238</Paragraphs>
  <Slides>33</Slides>
  <Notes>16</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Sketchbook</vt:lpstr>
      <vt:lpstr>Decoding and Negotiating Publisher Contracts:  Know What You're Signing Away When You Publish</vt:lpstr>
      <vt:lpstr>Before we begin…</vt:lpstr>
      <vt:lpstr>What is copyright?</vt:lpstr>
      <vt:lpstr>PowerPoint Presentation</vt:lpstr>
      <vt:lpstr>PowerPoint Presentation</vt:lpstr>
      <vt:lpstr>PowerPoint Presentation</vt:lpstr>
      <vt:lpstr> </vt:lpstr>
      <vt:lpstr>The Publishing Process (Journals)</vt:lpstr>
      <vt:lpstr>Transfers vs Licenses</vt:lpstr>
      <vt:lpstr>What happens when you sign a Copyright Transfer Agreement?</vt:lpstr>
      <vt:lpstr>Why is it Important?</vt:lpstr>
      <vt:lpstr>Takedown Notices</vt:lpstr>
      <vt:lpstr>To Retain Your Rights, Know Your Rights</vt:lpstr>
      <vt:lpstr>Know Your Author Rights</vt:lpstr>
      <vt:lpstr>Wolters Kluwer/Lippincott Williams &amp; Wilkins</vt:lpstr>
      <vt:lpstr>Taylor &amp; Francis</vt:lpstr>
      <vt:lpstr>Wolters Kluwer/Lippincott Williams &amp; Wilkins</vt:lpstr>
      <vt:lpstr>Wolters Kluwer/Lippincott Williams &amp; Wilkins</vt:lpstr>
      <vt:lpstr>Taylor &amp; Francis</vt:lpstr>
      <vt:lpstr>Elsevier: Scholarly Sharing</vt:lpstr>
      <vt:lpstr>Contact Exercise</vt:lpstr>
      <vt:lpstr>PNAS</vt:lpstr>
      <vt:lpstr>Wiley</vt:lpstr>
      <vt:lpstr>JAMA</vt:lpstr>
      <vt:lpstr>PLoS</vt:lpstr>
      <vt:lpstr>Where Can I Find Journal Policies Before I Publish?</vt:lpstr>
      <vt:lpstr>SHERPA/RoMEO</vt:lpstr>
      <vt:lpstr>“Buzz” words to help find policies sections on publisher sites:</vt:lpstr>
      <vt:lpstr>How Can I Retain More of my Rights?</vt:lpstr>
      <vt:lpstr>Fight for Your Rights!</vt:lpstr>
      <vt:lpstr>When in doubt…</vt:lpstr>
      <vt:lpstr>ScholarlyCommons Faculty Assisted Submission Service</vt:lpstr>
      <vt:lpstr>Questions?</vt:lpstr>
    </vt:vector>
  </TitlesOfParts>
  <Company>University of Pennsylvania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and Securing Your Author Rights When You Publish</dc:title>
  <dc:creator>Penn Libraries</dc:creator>
  <cp:lastModifiedBy>Penn Libraries</cp:lastModifiedBy>
  <cp:revision>29</cp:revision>
  <dcterms:created xsi:type="dcterms:W3CDTF">2016-03-17T18:58:53Z</dcterms:created>
  <dcterms:modified xsi:type="dcterms:W3CDTF">2017-04-07T15:51:43Z</dcterms:modified>
</cp:coreProperties>
</file>